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7"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340" r:id="rId18"/>
    <p:sldId id="271" r:id="rId19"/>
    <p:sldId id="272" r:id="rId20"/>
    <p:sldId id="273" r:id="rId21"/>
    <p:sldId id="274" r:id="rId22"/>
    <p:sldId id="275" r:id="rId23"/>
    <p:sldId id="339" r:id="rId24"/>
    <p:sldId id="276" r:id="rId25"/>
    <p:sldId id="277" r:id="rId26"/>
    <p:sldId id="278" r:id="rId27"/>
    <p:sldId id="279" r:id="rId28"/>
    <p:sldId id="280" r:id="rId29"/>
    <p:sldId id="281" r:id="rId30"/>
    <p:sldId id="285" r:id="rId31"/>
    <p:sldId id="286" r:id="rId32"/>
    <p:sldId id="287" r:id="rId33"/>
    <p:sldId id="290" r:id="rId34"/>
    <p:sldId id="291" r:id="rId35"/>
    <p:sldId id="292" r:id="rId36"/>
    <p:sldId id="293" r:id="rId37"/>
    <p:sldId id="294" r:id="rId38"/>
    <p:sldId id="295" r:id="rId39"/>
    <p:sldId id="296" r:id="rId40"/>
    <p:sldId id="297" r:id="rId41"/>
    <p:sldId id="341" r:id="rId42"/>
    <p:sldId id="342" r:id="rId43"/>
    <p:sldId id="298" r:id="rId44"/>
    <p:sldId id="299" r:id="rId45"/>
    <p:sldId id="300" r:id="rId46"/>
    <p:sldId id="301" r:id="rId47"/>
    <p:sldId id="302" r:id="rId48"/>
    <p:sldId id="303" r:id="rId49"/>
    <p:sldId id="304" r:id="rId50"/>
    <p:sldId id="305" r:id="rId51"/>
    <p:sldId id="306" r:id="rId52"/>
    <p:sldId id="343" r:id="rId53"/>
    <p:sldId id="308" r:id="rId54"/>
    <p:sldId id="309" r:id="rId55"/>
    <p:sldId id="310" r:id="rId56"/>
    <p:sldId id="344" r:id="rId57"/>
    <p:sldId id="311" r:id="rId58"/>
    <p:sldId id="312" r:id="rId59"/>
    <p:sldId id="313" r:id="rId60"/>
    <p:sldId id="314" r:id="rId61"/>
    <p:sldId id="315" r:id="rId62"/>
    <p:sldId id="316" r:id="rId63"/>
    <p:sldId id="348" r:id="rId64"/>
    <p:sldId id="318" r:id="rId65"/>
    <p:sldId id="345"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36" r:id="rId84"/>
    <p:sldId id="346" r:id="rId85"/>
    <p:sldId id="337" r:id="rId86"/>
    <p:sldId id="338"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72" y="6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FB98FC-BBA6-44B6-BB90-BED537AC391E}" type="datetimeFigureOut">
              <a:rPr lang="en-US" smtClean="0"/>
              <a:pPr/>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B98FC-BBA6-44B6-BB90-BED537AC391E}" type="datetimeFigureOut">
              <a:rPr lang="en-US" smtClean="0"/>
              <a:pPr/>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B98FC-BBA6-44B6-BB90-BED537AC391E}" type="datetimeFigureOut">
              <a:rPr lang="en-US" smtClean="0"/>
              <a:pPr/>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FB98FC-BBA6-44B6-BB90-BED537AC391E}" type="datetimeFigureOut">
              <a:rPr lang="en-US" smtClean="0"/>
              <a:pPr/>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B98FC-BBA6-44B6-BB90-BED537AC391E}" type="datetimeFigureOut">
              <a:rPr lang="en-US" smtClean="0"/>
              <a:pPr/>
              <a:t>5/16/2014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DFB98FC-BBA6-44B6-BB90-BED537AC391E}" type="datetimeFigureOut">
              <a:rPr lang="en-US" smtClean="0"/>
              <a:pPr/>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DFB98FC-BBA6-44B6-BB90-BED537AC391E}" type="datetimeFigureOut">
              <a:rPr lang="en-US" smtClean="0"/>
              <a:pPr/>
              <a:t>5/16/2014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DFB98FC-BBA6-44B6-BB90-BED537AC391E}" type="datetimeFigureOut">
              <a:rPr lang="en-US" smtClean="0"/>
              <a:pPr/>
              <a:t>5/16/2014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B98FC-BBA6-44B6-BB90-BED537AC391E}" type="datetimeFigureOut">
              <a:rPr lang="en-US" smtClean="0"/>
              <a:pPr/>
              <a:t>5/16/2014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B98FC-BBA6-44B6-BB90-BED537AC391E}" type="datetimeFigureOut">
              <a:rPr lang="en-US" smtClean="0"/>
              <a:pPr/>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B98FC-BBA6-44B6-BB90-BED537AC391E}" type="datetimeFigureOut">
              <a:rPr lang="en-US" smtClean="0"/>
              <a:pPr/>
              <a:t>5/16/2014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016CF9-DC09-45DD-A354-D97C4F49768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FB98FC-BBA6-44B6-BB90-BED537AC391E}" type="datetimeFigureOut">
              <a:rPr lang="en-US" smtClean="0"/>
              <a:pPr/>
              <a:t>5/16/2014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16CF9-DC09-45DD-A354-D97C4F49768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g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gi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g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2590800"/>
          </a:xfrm>
        </p:spPr>
        <p:txBody>
          <a:bodyPr/>
          <a:lstStyle/>
          <a:p>
            <a:r>
              <a:rPr lang="en-US" dirty="0" smtClean="0"/>
              <a:t>How long was WWII?</a:t>
            </a:r>
          </a:p>
          <a:p>
            <a:r>
              <a:rPr lang="en-US" dirty="0" smtClean="0"/>
              <a:t>When did it Start?</a:t>
            </a:r>
          </a:p>
          <a:p>
            <a:r>
              <a:rPr lang="en-US" dirty="0" smtClean="0"/>
              <a:t>When did it end?</a:t>
            </a:r>
          </a:p>
          <a:p>
            <a:r>
              <a:rPr lang="en-US" dirty="0" smtClean="0"/>
              <a:t>When did the U.S. get involved?</a:t>
            </a:r>
            <a:endParaRPr lang="en-US" dirty="0"/>
          </a:p>
        </p:txBody>
      </p:sp>
      <p:sp>
        <p:nvSpPr>
          <p:cNvPr id="4" name="Rectangle 3"/>
          <p:cNvSpPr/>
          <p:nvPr/>
        </p:nvSpPr>
        <p:spPr>
          <a:xfrm>
            <a:off x="914400" y="685800"/>
            <a:ext cx="7315200" cy="317009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0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When</a:t>
            </a:r>
            <a:endParaRPr lang="en-US" sz="200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March 31, 1939</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Britain declares that it will support Poland. </a:t>
            </a:r>
          </a:p>
        </p:txBody>
      </p:sp>
      <p:pic>
        <p:nvPicPr>
          <p:cNvPr id="71682" name="Picture 2" descr="http://www.wiiw.ac.at/img/poland.gif"/>
          <p:cNvPicPr>
            <a:picLocks noChangeAspect="1" noChangeArrowheads="1"/>
          </p:cNvPicPr>
          <p:nvPr/>
        </p:nvPicPr>
        <p:blipFill>
          <a:blip r:embed="rId2"/>
          <a:srcRect/>
          <a:stretch>
            <a:fillRect/>
          </a:stretch>
        </p:blipFill>
        <p:spPr bwMode="auto">
          <a:xfrm>
            <a:off x="2971800" y="2895600"/>
            <a:ext cx="3238500" cy="32385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April 1939</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Italy invades Albania. </a:t>
            </a:r>
          </a:p>
        </p:txBody>
      </p:sp>
      <p:pic>
        <p:nvPicPr>
          <p:cNvPr id="70658" name="Picture 2" descr="http://atlas.mapzones.com/albania/albania.jpg"/>
          <p:cNvPicPr>
            <a:picLocks noChangeAspect="1" noChangeArrowheads="1"/>
          </p:cNvPicPr>
          <p:nvPr/>
        </p:nvPicPr>
        <p:blipFill>
          <a:blip r:embed="rId2"/>
          <a:srcRect/>
          <a:stretch>
            <a:fillRect/>
          </a:stretch>
        </p:blipFill>
        <p:spPr bwMode="auto">
          <a:xfrm>
            <a:off x="2438400" y="2362200"/>
            <a:ext cx="4229100" cy="404812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September 1, 1939</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Germany invades Poland. </a:t>
            </a:r>
          </a:p>
        </p:txBody>
      </p:sp>
      <p:pic>
        <p:nvPicPr>
          <p:cNvPr id="69634" name="Picture 2" descr="http://www.pegc.us/images/germans_take_warsaw.jpg"/>
          <p:cNvPicPr>
            <a:picLocks noChangeAspect="1" noChangeArrowheads="1"/>
          </p:cNvPicPr>
          <p:nvPr/>
        </p:nvPicPr>
        <p:blipFill>
          <a:blip r:embed="rId2"/>
          <a:srcRect/>
          <a:stretch>
            <a:fillRect/>
          </a:stretch>
        </p:blipFill>
        <p:spPr bwMode="auto">
          <a:xfrm>
            <a:off x="1828800" y="2514600"/>
            <a:ext cx="5486400" cy="422427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September 3, 1939</a:t>
            </a:r>
            <a:endParaRPr lang="en-US" b="1" dirty="0">
              <a:solidFill>
                <a:srgbClr val="FF0000"/>
              </a:solidFill>
            </a:endParaRPr>
          </a:p>
        </p:txBody>
      </p:sp>
      <p:sp>
        <p:nvSpPr>
          <p:cNvPr id="3" name="TextBox 2"/>
          <p:cNvSpPr txBox="1"/>
          <p:nvPr/>
        </p:nvSpPr>
        <p:spPr>
          <a:xfrm>
            <a:off x="304800" y="1295400"/>
            <a:ext cx="5334000" cy="3046988"/>
          </a:xfrm>
          <a:prstGeom prst="rect">
            <a:avLst/>
          </a:prstGeom>
          <a:noFill/>
        </p:spPr>
        <p:txBody>
          <a:bodyPr wrap="square" rtlCol="0">
            <a:spAutoFit/>
          </a:bodyPr>
          <a:lstStyle/>
          <a:p>
            <a:r>
              <a:rPr lang="en-US" sz="3200" dirty="0">
                <a:solidFill>
                  <a:srgbClr val="FF0000"/>
                </a:solidFill>
              </a:rPr>
              <a:t>Britain, France, Australia and New Zealand declare war on Germany after German forces penetrate deeper into Poland. This marks the beginning of World War II. </a:t>
            </a:r>
          </a:p>
        </p:txBody>
      </p:sp>
      <p:pic>
        <p:nvPicPr>
          <p:cNvPr id="68610" name="Picture 2" descr="http://www.circlecity.co.uk/wartime/history/gfx/declared.jpg"/>
          <p:cNvPicPr>
            <a:picLocks noChangeAspect="1" noChangeArrowheads="1"/>
          </p:cNvPicPr>
          <p:nvPr/>
        </p:nvPicPr>
        <p:blipFill>
          <a:blip r:embed="rId2"/>
          <a:srcRect/>
          <a:stretch>
            <a:fillRect/>
          </a:stretch>
        </p:blipFill>
        <p:spPr bwMode="auto">
          <a:xfrm>
            <a:off x="5410200" y="1579674"/>
            <a:ext cx="3495675" cy="503067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September 10, 1939</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Canada declares war on Germany. </a:t>
            </a:r>
          </a:p>
        </p:txBody>
      </p:sp>
      <p:pic>
        <p:nvPicPr>
          <p:cNvPr id="67586" name="Picture 2" descr="http://www.westvan60.com/Images/1989%20-%20The%20Second%20World%20War,%201939,%20Canada%20declares%20War.gif"/>
          <p:cNvPicPr>
            <a:picLocks noChangeAspect="1" noChangeArrowheads="1"/>
          </p:cNvPicPr>
          <p:nvPr/>
        </p:nvPicPr>
        <p:blipFill>
          <a:blip r:embed="rId2"/>
          <a:srcRect/>
          <a:stretch>
            <a:fillRect/>
          </a:stretch>
        </p:blipFill>
        <p:spPr bwMode="auto">
          <a:xfrm>
            <a:off x="1524000" y="2514600"/>
            <a:ext cx="6096000" cy="3847253"/>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April 9, 1940</a:t>
            </a:r>
            <a:endParaRPr lang="en-US" b="1" dirty="0"/>
          </a:p>
        </p:txBody>
      </p:sp>
      <p:sp>
        <p:nvSpPr>
          <p:cNvPr id="3" name="TextBox 2"/>
          <p:cNvSpPr txBox="1"/>
          <p:nvPr/>
        </p:nvSpPr>
        <p:spPr>
          <a:xfrm>
            <a:off x="914400" y="1295400"/>
            <a:ext cx="7315200" cy="1077218"/>
          </a:xfrm>
          <a:prstGeom prst="rect">
            <a:avLst/>
          </a:prstGeom>
          <a:noFill/>
        </p:spPr>
        <p:txBody>
          <a:bodyPr wrap="square" rtlCol="0">
            <a:spAutoFit/>
          </a:bodyPr>
          <a:lstStyle/>
          <a:p>
            <a:r>
              <a:rPr lang="en-US" sz="3200" dirty="0"/>
              <a:t>Denmark surrenders to Germany. Germany invades Norway.</a:t>
            </a:r>
          </a:p>
        </p:txBody>
      </p:sp>
      <p:pic>
        <p:nvPicPr>
          <p:cNvPr id="66562" name="Picture 2" descr="http://pro.corbis.com/images/NA002767.jpg?size=67&amp;uid=%7B81AE5B78-169F-4607-B1F9-1324AD58BBF2%7D"/>
          <p:cNvPicPr>
            <a:picLocks noChangeAspect="1" noChangeArrowheads="1"/>
          </p:cNvPicPr>
          <p:nvPr/>
        </p:nvPicPr>
        <p:blipFill>
          <a:blip r:embed="rId2"/>
          <a:srcRect/>
          <a:stretch>
            <a:fillRect/>
          </a:stretch>
        </p:blipFill>
        <p:spPr bwMode="auto">
          <a:xfrm>
            <a:off x="1600200" y="2286000"/>
            <a:ext cx="5857875" cy="4572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ashbin.com/images/churchill.jpg"/>
          <p:cNvPicPr>
            <a:picLocks noChangeAspect="1" noChangeArrowheads="1"/>
          </p:cNvPicPr>
          <p:nvPr/>
        </p:nvPicPr>
        <p:blipFill>
          <a:blip r:embed="rId2"/>
          <a:srcRect/>
          <a:stretch>
            <a:fillRect/>
          </a:stretch>
        </p:blipFill>
        <p:spPr bwMode="auto">
          <a:xfrm>
            <a:off x="6096000" y="3641598"/>
            <a:ext cx="2743200" cy="3044952"/>
          </a:xfrm>
          <a:prstGeom prst="rect">
            <a:avLst/>
          </a:prstGeom>
          <a:noFill/>
        </p:spPr>
      </p:pic>
      <p:sp>
        <p:nvSpPr>
          <p:cNvPr id="2" name="Title 1"/>
          <p:cNvSpPr>
            <a:spLocks noGrp="1"/>
          </p:cNvSpPr>
          <p:nvPr>
            <p:ph type="title"/>
          </p:nvPr>
        </p:nvSpPr>
        <p:spPr/>
        <p:txBody>
          <a:bodyPr/>
          <a:lstStyle/>
          <a:p>
            <a:r>
              <a:rPr lang="en-GB" b="1" dirty="0"/>
              <a:t>May 10, 1940</a:t>
            </a:r>
            <a:endParaRPr lang="en-US" b="1" dirty="0"/>
          </a:p>
        </p:txBody>
      </p:sp>
      <p:sp>
        <p:nvSpPr>
          <p:cNvPr id="3" name="TextBox 2"/>
          <p:cNvSpPr txBox="1"/>
          <p:nvPr/>
        </p:nvSpPr>
        <p:spPr>
          <a:xfrm>
            <a:off x="381000" y="1371600"/>
            <a:ext cx="7315200" cy="3539430"/>
          </a:xfrm>
          <a:prstGeom prst="rect">
            <a:avLst/>
          </a:prstGeom>
          <a:noFill/>
        </p:spPr>
        <p:txBody>
          <a:bodyPr wrap="square" rtlCol="0">
            <a:spAutoFit/>
          </a:bodyPr>
          <a:lstStyle/>
          <a:p>
            <a:r>
              <a:rPr lang="en-US" sz="3200" dirty="0"/>
              <a:t>Winston Churchill becomes the new Prime Minister of Britain, replacing Chamberlain</a:t>
            </a:r>
            <a:r>
              <a:rPr lang="en-US" sz="3200" dirty="0" smtClean="0"/>
              <a:t>.</a:t>
            </a:r>
          </a:p>
          <a:p>
            <a:endParaRPr lang="en-US" sz="3200" dirty="0" smtClean="0"/>
          </a:p>
          <a:p>
            <a:r>
              <a:rPr lang="en-US" sz="3200" dirty="0" smtClean="0"/>
              <a:t>Germany </a:t>
            </a:r>
            <a:r>
              <a:rPr lang="en-US" sz="3200" dirty="0"/>
              <a:t>invades the Netherlands (Holland); it surrenders four days later. </a:t>
            </a:r>
            <a:endParaRPr lang="en-US" sz="3200" dirty="0" smtClean="0"/>
          </a:p>
          <a:p>
            <a:endParaRPr lang="en-US" sz="3200" dirty="0"/>
          </a:p>
          <a:p>
            <a:r>
              <a:rPr lang="en-US" sz="3200" dirty="0" smtClean="0"/>
              <a:t>Germany </a:t>
            </a:r>
            <a:r>
              <a:rPr lang="en-US" sz="3200" dirty="0"/>
              <a:t>invades Belgium.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cairsweb.llgc.org.uk/images/ilw1/ilw0068.gif"/>
          <p:cNvPicPr>
            <a:picLocks noChangeAspect="1" noChangeArrowheads="1"/>
          </p:cNvPicPr>
          <p:nvPr/>
        </p:nvPicPr>
        <p:blipFill>
          <a:blip r:embed="rId2"/>
          <a:srcRect/>
          <a:stretch>
            <a:fillRect/>
          </a:stretch>
        </p:blipFill>
        <p:spPr bwMode="auto">
          <a:xfrm>
            <a:off x="0" y="228600"/>
            <a:ext cx="9144000" cy="621792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May 28, </a:t>
            </a:r>
            <a:r>
              <a:rPr lang="en-GB" b="1" dirty="0" smtClean="0"/>
              <a:t>1940</a:t>
            </a:r>
            <a:endParaRPr lang="en-US" b="1" dirty="0"/>
          </a:p>
        </p:txBody>
      </p:sp>
      <p:sp>
        <p:nvSpPr>
          <p:cNvPr id="3" name="TextBox 2"/>
          <p:cNvSpPr txBox="1"/>
          <p:nvPr/>
        </p:nvSpPr>
        <p:spPr>
          <a:xfrm>
            <a:off x="914400" y="1143000"/>
            <a:ext cx="7315200" cy="584775"/>
          </a:xfrm>
          <a:prstGeom prst="rect">
            <a:avLst/>
          </a:prstGeom>
          <a:noFill/>
        </p:spPr>
        <p:txBody>
          <a:bodyPr wrap="square" rtlCol="0">
            <a:spAutoFit/>
          </a:bodyPr>
          <a:lstStyle/>
          <a:p>
            <a:r>
              <a:rPr lang="en-US" sz="3200" dirty="0"/>
              <a:t>Belgium surrenders to Germany. </a:t>
            </a:r>
          </a:p>
        </p:txBody>
      </p:sp>
      <p:pic>
        <p:nvPicPr>
          <p:cNvPr id="64514" name="Picture 2" descr="http://www.worldwartwobooks.com/shopimages/freeimgs/belgium_1940_931.jpeg"/>
          <p:cNvPicPr>
            <a:picLocks noChangeAspect="1" noChangeArrowheads="1"/>
          </p:cNvPicPr>
          <p:nvPr/>
        </p:nvPicPr>
        <p:blipFill>
          <a:blip r:embed="rId2"/>
          <a:srcRect/>
          <a:stretch>
            <a:fillRect/>
          </a:stretch>
        </p:blipFill>
        <p:spPr bwMode="auto">
          <a:xfrm>
            <a:off x="1752600" y="1790700"/>
            <a:ext cx="5648325" cy="50673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10, </a:t>
            </a:r>
            <a:r>
              <a:rPr lang="en-GB" b="1" dirty="0" smtClean="0"/>
              <a:t>1940</a:t>
            </a:r>
            <a:endParaRPr lang="en-US" b="1" dirty="0"/>
          </a:p>
        </p:txBody>
      </p:sp>
      <p:sp>
        <p:nvSpPr>
          <p:cNvPr id="3" name="TextBox 2"/>
          <p:cNvSpPr txBox="1"/>
          <p:nvPr/>
        </p:nvSpPr>
        <p:spPr>
          <a:xfrm>
            <a:off x="914400" y="1219200"/>
            <a:ext cx="7315200" cy="1077218"/>
          </a:xfrm>
          <a:prstGeom prst="rect">
            <a:avLst/>
          </a:prstGeom>
          <a:noFill/>
        </p:spPr>
        <p:txBody>
          <a:bodyPr wrap="square" rtlCol="0">
            <a:spAutoFit/>
          </a:bodyPr>
          <a:lstStyle/>
          <a:p>
            <a:r>
              <a:rPr lang="en-US" sz="3200" dirty="0"/>
              <a:t>Norway surrenders to Germany. </a:t>
            </a:r>
            <a:endParaRPr lang="en-US" sz="3200" dirty="0" smtClean="0"/>
          </a:p>
          <a:p>
            <a:r>
              <a:rPr lang="en-US" sz="3200" dirty="0" smtClean="0"/>
              <a:t>Italy </a:t>
            </a:r>
            <a:r>
              <a:rPr lang="en-US" sz="3200" dirty="0"/>
              <a:t>declares war on Britain and France.</a:t>
            </a:r>
          </a:p>
        </p:txBody>
      </p:sp>
      <p:pic>
        <p:nvPicPr>
          <p:cNvPr id="63490" name="Picture 2" descr="http://www.holocaustresearchproject.org/nazioccupation/images/von%20Paulus%20surrenders%20to%20the%20Soviets.jpg"/>
          <p:cNvPicPr>
            <a:picLocks noChangeAspect="1" noChangeArrowheads="1"/>
          </p:cNvPicPr>
          <p:nvPr/>
        </p:nvPicPr>
        <p:blipFill>
          <a:blip r:embed="rId2"/>
          <a:srcRect/>
          <a:stretch>
            <a:fillRect/>
          </a:stretch>
        </p:blipFill>
        <p:spPr bwMode="auto">
          <a:xfrm>
            <a:off x="2895600" y="2447925"/>
            <a:ext cx="3371850" cy="441007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0" y="1981200"/>
            <a:ext cx="9144000" cy="1588"/>
          </a:xfrm>
          <a:prstGeom prst="straightConnector1">
            <a:avLst/>
          </a:prstGeom>
          <a:ln w="38100">
            <a:headEnd type="arrow"/>
            <a:tailEnd type="arrow"/>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1828800" y="0"/>
            <a:ext cx="5486400" cy="1077218"/>
          </a:xfrm>
          <a:prstGeom prst="rect">
            <a:avLst/>
          </a:prstGeom>
          <a:noFill/>
        </p:spPr>
        <p:txBody>
          <a:bodyPr wrap="square" rtlCol="0">
            <a:spAutoFit/>
          </a:bodyPr>
          <a:lstStyle/>
          <a:p>
            <a:pPr algn="ctr"/>
            <a:r>
              <a:rPr lang="en-US" sz="3200" dirty="0" smtClean="0"/>
              <a:t>WWII Era TimeLine</a:t>
            </a:r>
          </a:p>
          <a:p>
            <a:pPr algn="ctr"/>
            <a:r>
              <a:rPr lang="en-US" sz="3200" dirty="0" smtClean="0"/>
              <a:t>1920-1945</a:t>
            </a:r>
            <a:endParaRPr lang="en-US" sz="3200" dirty="0"/>
          </a:p>
        </p:txBody>
      </p:sp>
      <p:sp>
        <p:nvSpPr>
          <p:cNvPr id="7" name="Multiply 6"/>
          <p:cNvSpPr/>
          <p:nvPr/>
        </p:nvSpPr>
        <p:spPr>
          <a:xfrm>
            <a:off x="1524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ultiply 7"/>
          <p:cNvSpPr/>
          <p:nvPr/>
        </p:nvSpPr>
        <p:spPr>
          <a:xfrm>
            <a:off x="86106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y 8"/>
          <p:cNvSpPr/>
          <p:nvPr/>
        </p:nvSpPr>
        <p:spPr>
          <a:xfrm>
            <a:off x="44196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p:cNvSpPr/>
          <p:nvPr/>
        </p:nvSpPr>
        <p:spPr>
          <a:xfrm>
            <a:off x="16002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Multiply 10"/>
          <p:cNvSpPr/>
          <p:nvPr/>
        </p:nvSpPr>
        <p:spPr>
          <a:xfrm>
            <a:off x="70866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Multiply 11"/>
          <p:cNvSpPr/>
          <p:nvPr/>
        </p:nvSpPr>
        <p:spPr>
          <a:xfrm>
            <a:off x="29718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y 12"/>
          <p:cNvSpPr/>
          <p:nvPr/>
        </p:nvSpPr>
        <p:spPr>
          <a:xfrm>
            <a:off x="5791200" y="1752600"/>
            <a:ext cx="381000" cy="4572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463034" y="844034"/>
            <a:ext cx="1600200" cy="369332"/>
          </a:xfrm>
          <a:prstGeom prst="rect">
            <a:avLst/>
          </a:prstGeom>
          <a:noFill/>
        </p:spPr>
        <p:txBody>
          <a:bodyPr wrap="square" rtlCol="0">
            <a:spAutoFit/>
          </a:bodyPr>
          <a:lstStyle/>
          <a:p>
            <a:r>
              <a:rPr lang="en-US" dirty="0" smtClean="0"/>
              <a:t>Jan 3 1925</a:t>
            </a:r>
            <a:endParaRPr lang="en-US" dirty="0"/>
          </a:p>
        </p:txBody>
      </p:sp>
      <p:sp>
        <p:nvSpPr>
          <p:cNvPr id="15" name="TextBox 14"/>
          <p:cNvSpPr txBox="1"/>
          <p:nvPr/>
        </p:nvSpPr>
        <p:spPr>
          <a:xfrm rot="16200000">
            <a:off x="-1072632" y="3358634"/>
            <a:ext cx="2819399" cy="369332"/>
          </a:xfrm>
          <a:prstGeom prst="rect">
            <a:avLst/>
          </a:prstGeom>
          <a:noFill/>
        </p:spPr>
        <p:txBody>
          <a:bodyPr wrap="square" rtlCol="0">
            <a:spAutoFit/>
          </a:bodyPr>
          <a:lstStyle/>
          <a:p>
            <a:r>
              <a:rPr lang="en-US" dirty="0" smtClean="0"/>
              <a:t>Mussolini Takes over Italy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14, </a:t>
            </a:r>
            <a:r>
              <a:rPr lang="en-GB" b="1" dirty="0" smtClean="0"/>
              <a:t>1940</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German troops enter Paris. </a:t>
            </a:r>
          </a:p>
        </p:txBody>
      </p:sp>
      <p:pic>
        <p:nvPicPr>
          <p:cNvPr id="62466" name="Picture 2" descr="http://www.labarc.com/Vie/LaVie2.jpg"/>
          <p:cNvPicPr>
            <a:picLocks noChangeAspect="1" noChangeArrowheads="1"/>
          </p:cNvPicPr>
          <p:nvPr/>
        </p:nvPicPr>
        <p:blipFill>
          <a:blip r:embed="rId2"/>
          <a:srcRect/>
          <a:stretch>
            <a:fillRect/>
          </a:stretch>
        </p:blipFill>
        <p:spPr bwMode="auto">
          <a:xfrm>
            <a:off x="228600" y="2362200"/>
            <a:ext cx="5181600" cy="4289578"/>
          </a:xfrm>
          <a:prstGeom prst="rect">
            <a:avLst/>
          </a:prstGeom>
          <a:noFill/>
        </p:spPr>
      </p:pic>
      <p:pic>
        <p:nvPicPr>
          <p:cNvPr id="4" name="Picture 2" descr="http://www.musee-resistance.com/officiel/visGuid/peuHist/apercu/images/doc12.jpg"/>
          <p:cNvPicPr>
            <a:picLocks noChangeAspect="1" noChangeArrowheads="1"/>
          </p:cNvPicPr>
          <p:nvPr/>
        </p:nvPicPr>
        <p:blipFill>
          <a:blip r:embed="rId3"/>
          <a:srcRect/>
          <a:stretch>
            <a:fillRect/>
          </a:stretch>
        </p:blipFill>
        <p:spPr bwMode="auto">
          <a:xfrm>
            <a:off x="5562599" y="2362200"/>
            <a:ext cx="3172639" cy="426720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30, 1940</a:t>
            </a:r>
            <a:endParaRPr lang="en-US" b="1" dirty="0"/>
          </a:p>
        </p:txBody>
      </p:sp>
      <p:sp>
        <p:nvSpPr>
          <p:cNvPr id="3" name="TextBox 2"/>
          <p:cNvSpPr txBox="1"/>
          <p:nvPr/>
        </p:nvSpPr>
        <p:spPr>
          <a:xfrm>
            <a:off x="914400" y="1600200"/>
            <a:ext cx="7315200" cy="1569660"/>
          </a:xfrm>
          <a:prstGeom prst="rect">
            <a:avLst/>
          </a:prstGeom>
          <a:noFill/>
        </p:spPr>
        <p:txBody>
          <a:bodyPr wrap="square" rtlCol="0">
            <a:spAutoFit/>
          </a:bodyPr>
          <a:lstStyle/>
          <a:p>
            <a:r>
              <a:rPr lang="en-US" sz="3200" dirty="0"/>
              <a:t>Germany invades the Channel Islands. This will be the only part of Britain to be occupied by the Germans.</a:t>
            </a:r>
          </a:p>
        </p:txBody>
      </p:sp>
      <p:pic>
        <p:nvPicPr>
          <p:cNvPr id="61442" name="Picture 2" descr="http://www.select-sailing.co.uk/images/germans3.jpg"/>
          <p:cNvPicPr>
            <a:picLocks noChangeAspect="1" noChangeArrowheads="1"/>
          </p:cNvPicPr>
          <p:nvPr/>
        </p:nvPicPr>
        <p:blipFill>
          <a:blip r:embed="rId2"/>
          <a:srcRect/>
          <a:stretch>
            <a:fillRect/>
          </a:stretch>
        </p:blipFill>
        <p:spPr bwMode="auto">
          <a:xfrm>
            <a:off x="304800" y="3352800"/>
            <a:ext cx="3860800" cy="2895600"/>
          </a:xfrm>
          <a:prstGeom prst="rect">
            <a:avLst/>
          </a:prstGeom>
          <a:noFill/>
        </p:spPr>
      </p:pic>
      <p:pic>
        <p:nvPicPr>
          <p:cNvPr id="61446" name="Picture 6" descr="German Bunker"/>
          <p:cNvPicPr>
            <a:picLocks noChangeAspect="1" noChangeArrowheads="1"/>
          </p:cNvPicPr>
          <p:nvPr/>
        </p:nvPicPr>
        <p:blipFill>
          <a:blip r:embed="rId3"/>
          <a:srcRect/>
          <a:stretch>
            <a:fillRect/>
          </a:stretch>
        </p:blipFill>
        <p:spPr bwMode="auto">
          <a:xfrm>
            <a:off x="4953000" y="3352800"/>
            <a:ext cx="3886200" cy="29146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July 10, </a:t>
            </a:r>
            <a:r>
              <a:rPr lang="en-GB" b="1" dirty="0" smtClean="0"/>
              <a:t>1940</a:t>
            </a:r>
            <a:endParaRPr lang="en-US" b="1" dirty="0"/>
          </a:p>
        </p:txBody>
      </p:sp>
      <p:sp>
        <p:nvSpPr>
          <p:cNvPr id="3" name="TextBox 2"/>
          <p:cNvSpPr txBox="1"/>
          <p:nvPr/>
        </p:nvSpPr>
        <p:spPr>
          <a:xfrm>
            <a:off x="304800" y="1066800"/>
            <a:ext cx="8534400" cy="2062103"/>
          </a:xfrm>
          <a:prstGeom prst="rect">
            <a:avLst/>
          </a:prstGeom>
          <a:noFill/>
        </p:spPr>
        <p:txBody>
          <a:bodyPr wrap="square" rtlCol="0">
            <a:spAutoFit/>
          </a:bodyPr>
          <a:lstStyle/>
          <a:p>
            <a:r>
              <a:rPr lang="en-US" sz="3200" dirty="0"/>
              <a:t>The Battle of Britain begins. Germany bombs Britain, and the British defend themselves from the air in what Winston Churchill would call their "finest hour." </a:t>
            </a:r>
          </a:p>
        </p:txBody>
      </p:sp>
      <p:pic>
        <p:nvPicPr>
          <p:cNvPr id="60418" name="Picture 2" descr="http://www.worldwar2today.com/images/theblitz.jpg"/>
          <p:cNvPicPr>
            <a:picLocks noChangeAspect="1" noChangeArrowheads="1"/>
          </p:cNvPicPr>
          <p:nvPr/>
        </p:nvPicPr>
        <p:blipFill>
          <a:blip r:embed="rId2"/>
          <a:srcRect/>
          <a:stretch>
            <a:fillRect/>
          </a:stretch>
        </p:blipFill>
        <p:spPr bwMode="auto">
          <a:xfrm>
            <a:off x="3048000" y="2686050"/>
            <a:ext cx="5238750" cy="417195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4" descr="http://history.sandiego.edu/cdr2/WW2Pics2/81930bg.JPG"/>
          <p:cNvPicPr>
            <a:picLocks noChangeAspect="1" noChangeArrowheads="1"/>
          </p:cNvPicPr>
          <p:nvPr/>
        </p:nvPicPr>
        <p:blipFill>
          <a:blip r:embed="rId2"/>
          <a:srcRect/>
          <a:stretch>
            <a:fillRect/>
          </a:stretch>
        </p:blipFill>
        <p:spPr bwMode="auto">
          <a:xfrm>
            <a:off x="1968500" y="1200967"/>
            <a:ext cx="7175500" cy="5657033"/>
          </a:xfrm>
          <a:prstGeom prst="rect">
            <a:avLst/>
          </a:prstGeom>
          <a:noFill/>
        </p:spPr>
      </p:pic>
      <p:pic>
        <p:nvPicPr>
          <p:cNvPr id="93186" name="Picture 2" descr="http://www.geocities.com/Athens/7607/pictures/Image7.gif"/>
          <p:cNvPicPr>
            <a:picLocks noChangeAspect="1" noChangeArrowheads="1"/>
          </p:cNvPicPr>
          <p:nvPr/>
        </p:nvPicPr>
        <p:blipFill>
          <a:blip r:embed="rId3"/>
          <a:srcRect/>
          <a:stretch>
            <a:fillRect/>
          </a:stretch>
        </p:blipFill>
        <p:spPr bwMode="auto">
          <a:xfrm>
            <a:off x="0" y="0"/>
            <a:ext cx="3581400" cy="280224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August 3, </a:t>
            </a:r>
            <a:r>
              <a:rPr lang="en-GB" b="1" dirty="0" smtClean="0"/>
              <a:t>1940</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Italy invades British Somaliland, marking the beginning of World War II in Africa. </a:t>
            </a:r>
          </a:p>
        </p:txBody>
      </p:sp>
      <p:pic>
        <p:nvPicPr>
          <p:cNvPr id="59394" name="Picture 2" descr="http://www.geocities.com/iturks/assets/images/fortinoconquistato.jpg"/>
          <p:cNvPicPr>
            <a:picLocks noChangeAspect="1" noChangeArrowheads="1"/>
          </p:cNvPicPr>
          <p:nvPr/>
        </p:nvPicPr>
        <p:blipFill>
          <a:blip r:embed="rId2"/>
          <a:srcRect/>
          <a:stretch>
            <a:fillRect/>
          </a:stretch>
        </p:blipFill>
        <p:spPr bwMode="auto">
          <a:xfrm>
            <a:off x="228600" y="3276600"/>
            <a:ext cx="4318000" cy="2590800"/>
          </a:xfrm>
          <a:prstGeom prst="rect">
            <a:avLst/>
          </a:prstGeom>
          <a:noFill/>
        </p:spPr>
      </p:pic>
      <p:pic>
        <p:nvPicPr>
          <p:cNvPr id="59396" name="Picture 4" descr="http://www.namnewsnetwork.org/images/somalia_map.gif"/>
          <p:cNvPicPr>
            <a:picLocks noChangeAspect="1" noChangeArrowheads="1"/>
          </p:cNvPicPr>
          <p:nvPr/>
        </p:nvPicPr>
        <p:blipFill>
          <a:blip r:embed="rId3"/>
          <a:srcRect/>
          <a:stretch>
            <a:fillRect/>
          </a:stretch>
        </p:blipFill>
        <p:spPr bwMode="auto">
          <a:xfrm>
            <a:off x="5562600" y="2667000"/>
            <a:ext cx="3095625" cy="398966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September 13, </a:t>
            </a:r>
            <a:r>
              <a:rPr lang="en-GB" b="1" dirty="0" smtClean="0"/>
              <a:t>1940</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Italy invades Egypt. </a:t>
            </a:r>
          </a:p>
        </p:txBody>
      </p:sp>
      <p:pic>
        <p:nvPicPr>
          <p:cNvPr id="58370" name="Picture 2" descr="http://www.euronet.nl/users/wilfried/ww2/network/tank-desert.jpg"/>
          <p:cNvPicPr>
            <a:picLocks noChangeAspect="1" noChangeArrowheads="1"/>
          </p:cNvPicPr>
          <p:nvPr/>
        </p:nvPicPr>
        <p:blipFill>
          <a:blip r:embed="rId2"/>
          <a:srcRect/>
          <a:stretch>
            <a:fillRect/>
          </a:stretch>
        </p:blipFill>
        <p:spPr bwMode="auto">
          <a:xfrm>
            <a:off x="4191000" y="3616569"/>
            <a:ext cx="4714875" cy="3022356"/>
          </a:xfrm>
          <a:prstGeom prst="rect">
            <a:avLst/>
          </a:prstGeom>
          <a:noFill/>
        </p:spPr>
      </p:pic>
      <p:pic>
        <p:nvPicPr>
          <p:cNvPr id="58372" name="Picture 4" descr="http://images.asc.ohio-state.edu/is/image/eHistory/wwii/images/general/1016.jpg"/>
          <p:cNvPicPr>
            <a:picLocks noChangeAspect="1" noChangeArrowheads="1"/>
          </p:cNvPicPr>
          <p:nvPr/>
        </p:nvPicPr>
        <p:blipFill>
          <a:blip r:embed="rId3"/>
          <a:srcRect/>
          <a:stretch>
            <a:fillRect/>
          </a:stretch>
        </p:blipFill>
        <p:spPr bwMode="auto">
          <a:xfrm>
            <a:off x="0" y="3358991"/>
            <a:ext cx="4724400" cy="349900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September 27, </a:t>
            </a:r>
            <a:r>
              <a:rPr lang="en-GB" b="1" dirty="0" smtClean="0"/>
              <a:t>1940</a:t>
            </a:r>
            <a:endParaRPr lang="en-US" b="1" dirty="0"/>
          </a:p>
        </p:txBody>
      </p:sp>
      <p:sp>
        <p:nvSpPr>
          <p:cNvPr id="3" name="TextBox 2"/>
          <p:cNvSpPr txBox="1"/>
          <p:nvPr/>
        </p:nvSpPr>
        <p:spPr>
          <a:xfrm>
            <a:off x="152400" y="1066800"/>
            <a:ext cx="8839200" cy="1077218"/>
          </a:xfrm>
          <a:prstGeom prst="rect">
            <a:avLst/>
          </a:prstGeom>
          <a:noFill/>
        </p:spPr>
        <p:txBody>
          <a:bodyPr wrap="square" rtlCol="0">
            <a:spAutoFit/>
          </a:bodyPr>
          <a:lstStyle/>
          <a:p>
            <a:r>
              <a:rPr lang="en-US" sz="3200" dirty="0"/>
              <a:t>Germany, Italy, and Japan sign the Tripartite Pact, making Japan part of the Axis. </a:t>
            </a:r>
          </a:p>
        </p:txBody>
      </p:sp>
      <p:pic>
        <p:nvPicPr>
          <p:cNvPr id="57346" name="Picture 2" descr="http://www.crestock.com/images/80000-89999/82386-xs.jpg"/>
          <p:cNvPicPr>
            <a:picLocks noChangeAspect="1" noChangeArrowheads="1"/>
          </p:cNvPicPr>
          <p:nvPr/>
        </p:nvPicPr>
        <p:blipFill>
          <a:blip r:embed="rId2"/>
          <a:srcRect/>
          <a:stretch>
            <a:fillRect/>
          </a:stretch>
        </p:blipFill>
        <p:spPr bwMode="auto">
          <a:xfrm>
            <a:off x="5257800" y="1852848"/>
            <a:ext cx="3724275" cy="4814652"/>
          </a:xfrm>
          <a:prstGeom prst="rect">
            <a:avLst/>
          </a:prstGeom>
          <a:noFill/>
        </p:spPr>
      </p:pic>
      <p:pic>
        <p:nvPicPr>
          <p:cNvPr id="57348" name="Picture 4" descr="axis_powers.jpg picture by HustlerNine"/>
          <p:cNvPicPr>
            <a:picLocks noChangeAspect="1" noChangeArrowheads="1"/>
          </p:cNvPicPr>
          <p:nvPr/>
        </p:nvPicPr>
        <p:blipFill>
          <a:blip r:embed="rId3"/>
          <a:srcRect/>
          <a:stretch>
            <a:fillRect/>
          </a:stretch>
        </p:blipFill>
        <p:spPr bwMode="auto">
          <a:xfrm>
            <a:off x="1" y="2167296"/>
            <a:ext cx="5334000" cy="469070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October 7, </a:t>
            </a:r>
            <a:r>
              <a:rPr lang="en-GB" b="1" dirty="0" smtClean="0"/>
              <a:t>1940</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invades Romania. </a:t>
            </a:r>
          </a:p>
          <a:p>
            <a:endParaRPr lang="en-US" sz="3200" dirty="0"/>
          </a:p>
        </p:txBody>
      </p:sp>
      <p:pic>
        <p:nvPicPr>
          <p:cNvPr id="56322" name="Picture 2" descr="http://pro.corbis.com/images/HU040539.jpg?size=67&amp;uid=%7BB639AB87-E82B-4991-808C-3FB61F695730%7D"/>
          <p:cNvPicPr>
            <a:picLocks noChangeAspect="1" noChangeArrowheads="1"/>
          </p:cNvPicPr>
          <p:nvPr/>
        </p:nvPicPr>
        <p:blipFill>
          <a:blip r:embed="rId2"/>
          <a:srcRect/>
          <a:stretch>
            <a:fillRect/>
          </a:stretch>
        </p:blipFill>
        <p:spPr bwMode="auto">
          <a:xfrm>
            <a:off x="0" y="2743200"/>
            <a:ext cx="4588674" cy="3276600"/>
          </a:xfrm>
          <a:prstGeom prst="rect">
            <a:avLst/>
          </a:prstGeom>
          <a:noFill/>
        </p:spPr>
      </p:pic>
      <p:pic>
        <p:nvPicPr>
          <p:cNvPr id="56324" name="Picture 4" descr="http://isurvived.org/Pictures_iSurvived-2/RomanianJews_HOLO_MEGA.GIF"/>
          <p:cNvPicPr>
            <a:picLocks noChangeAspect="1" noChangeArrowheads="1"/>
          </p:cNvPicPr>
          <p:nvPr/>
        </p:nvPicPr>
        <p:blipFill>
          <a:blip r:embed="rId3"/>
          <a:srcRect/>
          <a:stretch>
            <a:fillRect/>
          </a:stretch>
        </p:blipFill>
        <p:spPr bwMode="auto">
          <a:xfrm>
            <a:off x="4687595" y="2743200"/>
            <a:ext cx="4456405" cy="360044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October 31, 1940</a:t>
            </a:r>
            <a:endParaRPr lang="en-US" b="1" dirty="0"/>
          </a:p>
        </p:txBody>
      </p:sp>
      <p:sp>
        <p:nvSpPr>
          <p:cNvPr id="3" name="TextBox 2"/>
          <p:cNvSpPr txBox="1"/>
          <p:nvPr/>
        </p:nvSpPr>
        <p:spPr>
          <a:xfrm>
            <a:off x="838200" y="1600200"/>
            <a:ext cx="7391400" cy="1077218"/>
          </a:xfrm>
          <a:prstGeom prst="rect">
            <a:avLst/>
          </a:prstGeom>
          <a:noFill/>
        </p:spPr>
        <p:txBody>
          <a:bodyPr wrap="square" rtlCol="0">
            <a:spAutoFit/>
          </a:bodyPr>
          <a:lstStyle/>
          <a:p>
            <a:r>
              <a:rPr lang="en-US" sz="3200" dirty="0"/>
              <a:t>Italy invades Greece, but fails to conquer it. </a:t>
            </a:r>
          </a:p>
          <a:p>
            <a:endParaRPr lang="en-US" sz="3200" dirty="0"/>
          </a:p>
        </p:txBody>
      </p:sp>
      <p:pic>
        <p:nvPicPr>
          <p:cNvPr id="55298" name="Picture 2" descr="http://www.paulovia.org/resources/Greece_fights_on.jpg"/>
          <p:cNvPicPr>
            <a:picLocks noChangeAspect="1" noChangeArrowheads="1"/>
          </p:cNvPicPr>
          <p:nvPr/>
        </p:nvPicPr>
        <p:blipFill>
          <a:blip r:embed="rId2"/>
          <a:srcRect/>
          <a:stretch>
            <a:fillRect/>
          </a:stretch>
        </p:blipFill>
        <p:spPr bwMode="auto">
          <a:xfrm>
            <a:off x="-1" y="2514600"/>
            <a:ext cx="2731817" cy="3657600"/>
          </a:xfrm>
          <a:prstGeom prst="rect">
            <a:avLst/>
          </a:prstGeom>
          <a:noFill/>
        </p:spPr>
      </p:pic>
      <p:pic>
        <p:nvPicPr>
          <p:cNvPr id="55300" name="Picture 4" descr="Bari War Cemetery, by permission of Commonwealth War Graves Commission."/>
          <p:cNvPicPr>
            <a:picLocks noChangeAspect="1" noChangeArrowheads="1"/>
          </p:cNvPicPr>
          <p:nvPr/>
        </p:nvPicPr>
        <p:blipFill>
          <a:blip r:embed="rId3"/>
          <a:srcRect/>
          <a:stretch>
            <a:fillRect/>
          </a:stretch>
        </p:blipFill>
        <p:spPr bwMode="auto">
          <a:xfrm>
            <a:off x="2743200" y="2514600"/>
            <a:ext cx="2286000" cy="4194810"/>
          </a:xfrm>
          <a:prstGeom prst="rect">
            <a:avLst/>
          </a:prstGeom>
          <a:noFill/>
          <a:ln>
            <a:solidFill>
              <a:schemeClr val="tx1"/>
            </a:solidFill>
          </a:ln>
        </p:spPr>
      </p:pic>
      <p:pic>
        <p:nvPicPr>
          <p:cNvPr id="55302" name="Picture 6" descr="http://static.howstuffworks.com/gif/nazi-germany-conquers-france-42.jpg"/>
          <p:cNvPicPr>
            <a:picLocks noChangeAspect="1" noChangeArrowheads="1"/>
          </p:cNvPicPr>
          <p:nvPr/>
        </p:nvPicPr>
        <p:blipFill>
          <a:blip r:embed="rId4"/>
          <a:srcRect/>
          <a:stretch>
            <a:fillRect/>
          </a:stretch>
        </p:blipFill>
        <p:spPr bwMode="auto">
          <a:xfrm>
            <a:off x="5105400" y="3124200"/>
            <a:ext cx="3810000" cy="345757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GB" b="1" dirty="0"/>
              <a:t>October 31, </a:t>
            </a:r>
            <a:r>
              <a:rPr lang="en-GB" b="1" dirty="0" smtClean="0"/>
              <a:t>1940</a:t>
            </a:r>
            <a:endParaRPr lang="en-US" b="1" dirty="0"/>
          </a:p>
        </p:txBody>
      </p:sp>
      <p:sp>
        <p:nvSpPr>
          <p:cNvPr id="3" name="TextBox 2"/>
          <p:cNvSpPr txBox="1"/>
          <p:nvPr/>
        </p:nvSpPr>
        <p:spPr>
          <a:xfrm>
            <a:off x="304800" y="487362"/>
            <a:ext cx="8534400" cy="1569660"/>
          </a:xfrm>
          <a:prstGeom prst="rect">
            <a:avLst/>
          </a:prstGeom>
          <a:noFill/>
        </p:spPr>
        <p:txBody>
          <a:bodyPr wrap="square" rtlCol="0">
            <a:spAutoFit/>
          </a:bodyPr>
          <a:lstStyle/>
          <a:p>
            <a:r>
              <a:rPr lang="en-US" sz="3200" dirty="0"/>
              <a:t>The Battle of Britain ends. The powerful German Luftwaffe fails to crush British morale. </a:t>
            </a:r>
          </a:p>
          <a:p>
            <a:endParaRPr lang="en-US" sz="3200" dirty="0"/>
          </a:p>
        </p:txBody>
      </p:sp>
      <p:pic>
        <p:nvPicPr>
          <p:cNvPr id="54274" name="Picture 2" descr="http://upload.wikimedia.org/wikipedia/commons/5/54/Battle_of_britain_air_observer.jpg"/>
          <p:cNvPicPr>
            <a:picLocks noChangeAspect="1" noChangeArrowheads="1"/>
          </p:cNvPicPr>
          <p:nvPr/>
        </p:nvPicPr>
        <p:blipFill>
          <a:blip r:embed="rId2"/>
          <a:srcRect/>
          <a:stretch>
            <a:fillRect/>
          </a:stretch>
        </p:blipFill>
        <p:spPr bwMode="auto">
          <a:xfrm>
            <a:off x="1066800" y="1790700"/>
            <a:ext cx="6848475" cy="50673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July 29, 1921</a:t>
            </a:r>
            <a:endParaRPr lang="en-US" dirty="0"/>
          </a:p>
        </p:txBody>
      </p:sp>
      <p:sp>
        <p:nvSpPr>
          <p:cNvPr id="3" name="TextBox 2"/>
          <p:cNvSpPr txBox="1"/>
          <p:nvPr/>
        </p:nvSpPr>
        <p:spPr>
          <a:xfrm>
            <a:off x="304800" y="1600200"/>
            <a:ext cx="8534400" cy="1077218"/>
          </a:xfrm>
          <a:prstGeom prst="rect">
            <a:avLst/>
          </a:prstGeom>
          <a:noFill/>
        </p:spPr>
        <p:txBody>
          <a:bodyPr wrap="square" rtlCol="0">
            <a:spAutoFit/>
          </a:bodyPr>
          <a:lstStyle/>
          <a:p>
            <a:r>
              <a:rPr lang="en-US" sz="3200" dirty="0"/>
              <a:t>Fascist leader Benito Mussolini </a:t>
            </a:r>
            <a:r>
              <a:rPr lang="en-US" sz="3200" dirty="0" smtClean="0"/>
              <a:t>is appointed </a:t>
            </a:r>
            <a:r>
              <a:rPr lang="en-US" sz="3200" dirty="0"/>
              <a:t>the Premier of Italy. </a:t>
            </a:r>
          </a:p>
        </p:txBody>
      </p:sp>
      <p:pic>
        <p:nvPicPr>
          <p:cNvPr id="78850" name="Picture 2" descr="http://www.philadelphia-reflections.com/images/Mussolini.jpg"/>
          <p:cNvPicPr>
            <a:picLocks noChangeAspect="1" noChangeArrowheads="1"/>
          </p:cNvPicPr>
          <p:nvPr/>
        </p:nvPicPr>
        <p:blipFill>
          <a:blip r:embed="rId2"/>
          <a:srcRect/>
          <a:stretch>
            <a:fillRect/>
          </a:stretch>
        </p:blipFill>
        <p:spPr bwMode="auto">
          <a:xfrm>
            <a:off x="2971800" y="2590800"/>
            <a:ext cx="3305175" cy="42672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b="1" dirty="0"/>
              <a:t>March 11, </a:t>
            </a:r>
            <a:r>
              <a:rPr lang="en-GB" b="1" dirty="0" smtClean="0"/>
              <a:t>1941</a:t>
            </a:r>
            <a:endParaRPr lang="en-US" b="1" dirty="0"/>
          </a:p>
        </p:txBody>
      </p:sp>
      <p:sp>
        <p:nvSpPr>
          <p:cNvPr id="3" name="TextBox 2"/>
          <p:cNvSpPr txBox="1"/>
          <p:nvPr/>
        </p:nvSpPr>
        <p:spPr>
          <a:xfrm>
            <a:off x="152400" y="792162"/>
            <a:ext cx="8839200" cy="2062103"/>
          </a:xfrm>
          <a:prstGeom prst="rect">
            <a:avLst/>
          </a:prstGeom>
          <a:noFill/>
        </p:spPr>
        <p:txBody>
          <a:bodyPr wrap="square" rtlCol="0">
            <a:spAutoFit/>
          </a:bodyPr>
          <a:lstStyle/>
          <a:p>
            <a:r>
              <a:rPr lang="en-US" sz="3200" dirty="0"/>
              <a:t>The U.S. Congress passes the Lend-Lease Act giving Roosevelt the authority to sell, transfer, or lease war goods to the government of any Allied country, thereby effectively ending American neutrality. </a:t>
            </a:r>
          </a:p>
        </p:txBody>
      </p:sp>
      <p:pic>
        <p:nvPicPr>
          <p:cNvPr id="53250" name="Picture 2" descr="http://www.theeasternfront.co.uk/Graphics/Gallery%20Lend%20Lease%20Shipment.jpg"/>
          <p:cNvPicPr>
            <a:picLocks noChangeAspect="1" noChangeArrowheads="1"/>
          </p:cNvPicPr>
          <p:nvPr/>
        </p:nvPicPr>
        <p:blipFill>
          <a:blip r:embed="rId2"/>
          <a:srcRect/>
          <a:stretch>
            <a:fillRect/>
          </a:stretch>
        </p:blipFill>
        <p:spPr bwMode="auto">
          <a:xfrm>
            <a:off x="533400" y="3429000"/>
            <a:ext cx="3124200" cy="2562225"/>
          </a:xfrm>
          <a:prstGeom prst="rect">
            <a:avLst/>
          </a:prstGeom>
          <a:noFill/>
        </p:spPr>
      </p:pic>
      <p:pic>
        <p:nvPicPr>
          <p:cNvPr id="53252" name="Picture 4" descr="http://orpheus.ucsd.edu/speccoll/dspolitic/pm/10910cs.jpg"/>
          <p:cNvPicPr>
            <a:picLocks noChangeAspect="1" noChangeArrowheads="1"/>
          </p:cNvPicPr>
          <p:nvPr/>
        </p:nvPicPr>
        <p:blipFill>
          <a:blip r:embed="rId3"/>
          <a:srcRect/>
          <a:stretch>
            <a:fillRect/>
          </a:stretch>
        </p:blipFill>
        <p:spPr bwMode="auto">
          <a:xfrm>
            <a:off x="4267200" y="2805822"/>
            <a:ext cx="4876800" cy="405217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http://strategicsimulations.net/catalog/images/SSREV02505(2).JPG"/>
          <p:cNvPicPr>
            <a:picLocks noChangeAspect="1" noChangeArrowheads="1"/>
          </p:cNvPicPr>
          <p:nvPr/>
        </p:nvPicPr>
        <p:blipFill>
          <a:blip r:embed="rId2"/>
          <a:srcRect/>
          <a:stretch>
            <a:fillRect/>
          </a:stretch>
        </p:blipFill>
        <p:spPr bwMode="auto">
          <a:xfrm>
            <a:off x="228600" y="2133600"/>
            <a:ext cx="5819775" cy="4286250"/>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r>
              <a:rPr lang="en-GB" b="1" dirty="0"/>
              <a:t>March 30, </a:t>
            </a:r>
            <a:r>
              <a:rPr lang="en-GB" b="1" dirty="0" smtClean="0"/>
              <a:t>1941</a:t>
            </a:r>
            <a:endParaRPr lang="en-US" b="1" dirty="0"/>
          </a:p>
        </p:txBody>
      </p:sp>
      <p:sp>
        <p:nvSpPr>
          <p:cNvPr id="3" name="TextBox 2"/>
          <p:cNvSpPr txBox="1"/>
          <p:nvPr/>
        </p:nvSpPr>
        <p:spPr>
          <a:xfrm>
            <a:off x="914400" y="1020762"/>
            <a:ext cx="7315200" cy="1569660"/>
          </a:xfrm>
          <a:prstGeom prst="rect">
            <a:avLst/>
          </a:prstGeom>
          <a:noFill/>
        </p:spPr>
        <p:txBody>
          <a:bodyPr wrap="square" rtlCol="0">
            <a:spAutoFit/>
          </a:bodyPr>
          <a:lstStyle/>
          <a:p>
            <a:r>
              <a:rPr lang="en-US" sz="3200" dirty="0"/>
              <a:t>The German </a:t>
            </a:r>
            <a:r>
              <a:rPr lang="en-US" sz="3200" dirty="0" err="1"/>
              <a:t>Afrika</a:t>
            </a:r>
            <a:r>
              <a:rPr lang="en-US" sz="3200" dirty="0"/>
              <a:t> </a:t>
            </a:r>
            <a:r>
              <a:rPr lang="en-US" sz="3200" dirty="0" err="1"/>
              <a:t>Korps</a:t>
            </a:r>
            <a:r>
              <a:rPr lang="en-US" sz="3200" dirty="0"/>
              <a:t> begins its offensive in North Africa. </a:t>
            </a:r>
          </a:p>
          <a:p>
            <a:endParaRPr lang="en-US" sz="3200" dirty="0"/>
          </a:p>
        </p:txBody>
      </p:sp>
      <p:pic>
        <p:nvPicPr>
          <p:cNvPr id="52226" name="Picture 2" descr="http://www.olive-drab.com/images/northafrica_german_tank_375.jpg"/>
          <p:cNvPicPr>
            <a:picLocks noChangeAspect="1" noChangeArrowheads="1"/>
          </p:cNvPicPr>
          <p:nvPr/>
        </p:nvPicPr>
        <p:blipFill>
          <a:blip r:embed="rId3"/>
          <a:srcRect/>
          <a:stretch>
            <a:fillRect/>
          </a:stretch>
        </p:blipFill>
        <p:spPr bwMode="auto">
          <a:xfrm>
            <a:off x="6400800" y="1066800"/>
            <a:ext cx="2571750" cy="2809875"/>
          </a:xfrm>
          <a:prstGeom prst="rect">
            <a:avLst/>
          </a:prstGeom>
          <a:noFill/>
        </p:spPr>
      </p:pic>
      <p:pic>
        <p:nvPicPr>
          <p:cNvPr id="52228" name="Picture 4" descr="http://cache.eb.com/eb/image?id=48194&amp;rendTypeId=4"/>
          <p:cNvPicPr>
            <a:picLocks noChangeAspect="1" noChangeArrowheads="1"/>
          </p:cNvPicPr>
          <p:nvPr/>
        </p:nvPicPr>
        <p:blipFill>
          <a:blip r:embed="rId4"/>
          <a:srcRect/>
          <a:stretch>
            <a:fillRect/>
          </a:stretch>
        </p:blipFill>
        <p:spPr bwMode="auto">
          <a:xfrm>
            <a:off x="5943600" y="3942700"/>
            <a:ext cx="3000375" cy="2705749"/>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April 6, </a:t>
            </a:r>
            <a:r>
              <a:rPr lang="en-GB" b="1" dirty="0" smtClean="0"/>
              <a:t>1941</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invades Yugoslavia and Greece. </a:t>
            </a:r>
          </a:p>
          <a:p>
            <a:endParaRPr lang="en-US" sz="3200" dirty="0"/>
          </a:p>
        </p:txBody>
      </p:sp>
      <p:pic>
        <p:nvPicPr>
          <p:cNvPr id="51202" name="Picture 2" descr="http://upload.wikimedia.org/wikipedia/en/0/0a/GreekItalianGermanInterventaion.JPG"/>
          <p:cNvPicPr>
            <a:picLocks noChangeAspect="1" noChangeArrowheads="1"/>
          </p:cNvPicPr>
          <p:nvPr/>
        </p:nvPicPr>
        <p:blipFill>
          <a:blip r:embed="rId2"/>
          <a:srcRect/>
          <a:stretch>
            <a:fillRect/>
          </a:stretch>
        </p:blipFill>
        <p:spPr bwMode="auto">
          <a:xfrm>
            <a:off x="0" y="2514600"/>
            <a:ext cx="4629150" cy="3190875"/>
          </a:xfrm>
          <a:prstGeom prst="rect">
            <a:avLst/>
          </a:prstGeom>
          <a:noFill/>
        </p:spPr>
      </p:pic>
      <p:pic>
        <p:nvPicPr>
          <p:cNvPr id="51204" name="Picture 4" descr="http://www.mlahanas.de/Greece/History/images/ThBattleGreece02.jpg"/>
          <p:cNvPicPr>
            <a:picLocks noChangeAspect="1" noChangeArrowheads="1"/>
          </p:cNvPicPr>
          <p:nvPr/>
        </p:nvPicPr>
        <p:blipFill>
          <a:blip r:embed="rId3"/>
          <a:srcRect/>
          <a:stretch>
            <a:fillRect/>
          </a:stretch>
        </p:blipFill>
        <p:spPr bwMode="auto">
          <a:xfrm>
            <a:off x="4724400" y="2667000"/>
            <a:ext cx="4227576" cy="28956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May 27, </a:t>
            </a:r>
            <a:r>
              <a:rPr lang="en-GB" b="1" dirty="0" smtClean="0"/>
              <a:t>1941</a:t>
            </a:r>
            <a:endParaRPr lang="en-US" b="1" dirty="0"/>
          </a:p>
        </p:txBody>
      </p:sp>
      <p:sp>
        <p:nvSpPr>
          <p:cNvPr id="3" name="TextBox 2"/>
          <p:cNvSpPr txBox="1"/>
          <p:nvPr/>
        </p:nvSpPr>
        <p:spPr>
          <a:xfrm>
            <a:off x="228600" y="1020762"/>
            <a:ext cx="8686800" cy="1569660"/>
          </a:xfrm>
          <a:prstGeom prst="rect">
            <a:avLst/>
          </a:prstGeom>
          <a:noFill/>
        </p:spPr>
        <p:txBody>
          <a:bodyPr wrap="square" rtlCol="0">
            <a:spAutoFit/>
          </a:bodyPr>
          <a:lstStyle/>
          <a:p>
            <a:r>
              <a:rPr lang="en-US" sz="3200" dirty="0"/>
              <a:t>Bismarck, German battleship, sunk by British warships while she was on maiden voyage. </a:t>
            </a:r>
          </a:p>
          <a:p>
            <a:endParaRPr lang="en-US" sz="3200" dirty="0"/>
          </a:p>
        </p:txBody>
      </p:sp>
      <p:pic>
        <p:nvPicPr>
          <p:cNvPr id="50178" name="Picture 2" descr="http://img.photobucket.com/albums/v628/sonicare/Bismark.jpg"/>
          <p:cNvPicPr>
            <a:picLocks noChangeAspect="1" noChangeArrowheads="1"/>
          </p:cNvPicPr>
          <p:nvPr/>
        </p:nvPicPr>
        <p:blipFill>
          <a:blip r:embed="rId2"/>
          <a:srcRect/>
          <a:stretch>
            <a:fillRect/>
          </a:stretch>
        </p:blipFill>
        <p:spPr bwMode="auto">
          <a:xfrm>
            <a:off x="1981200" y="2286000"/>
            <a:ext cx="5181600" cy="4572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4, </a:t>
            </a:r>
            <a:r>
              <a:rPr lang="en-GB" b="1" dirty="0" smtClean="0"/>
              <a:t>1941</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Britain invades Iraq and overthrows its pro-German government. </a:t>
            </a:r>
          </a:p>
        </p:txBody>
      </p:sp>
      <p:pic>
        <p:nvPicPr>
          <p:cNvPr id="49154" name="Picture 2" descr="http://static.howstuffworks.com/gif/united-states-enacts-lend-lease-bill-24.jpg"/>
          <p:cNvPicPr>
            <a:picLocks noChangeAspect="1" noChangeArrowheads="1"/>
          </p:cNvPicPr>
          <p:nvPr/>
        </p:nvPicPr>
        <p:blipFill>
          <a:blip r:embed="rId2"/>
          <a:srcRect/>
          <a:stretch>
            <a:fillRect/>
          </a:stretch>
        </p:blipFill>
        <p:spPr bwMode="auto">
          <a:xfrm>
            <a:off x="1828800" y="2667000"/>
            <a:ext cx="5486400" cy="400507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b="1" dirty="0"/>
              <a:t>June 22, </a:t>
            </a:r>
            <a:r>
              <a:rPr lang="en-GB" b="1" dirty="0" smtClean="0"/>
              <a:t>1941</a:t>
            </a:r>
            <a:endParaRPr lang="en-US" b="1" dirty="0"/>
          </a:p>
        </p:txBody>
      </p:sp>
      <p:sp>
        <p:nvSpPr>
          <p:cNvPr id="3" name="TextBox 2"/>
          <p:cNvSpPr txBox="1"/>
          <p:nvPr/>
        </p:nvSpPr>
        <p:spPr>
          <a:xfrm>
            <a:off x="0" y="792162"/>
            <a:ext cx="9144000" cy="2062103"/>
          </a:xfrm>
          <a:prstGeom prst="rect">
            <a:avLst/>
          </a:prstGeom>
          <a:noFill/>
        </p:spPr>
        <p:txBody>
          <a:bodyPr wrap="square" rtlCol="0">
            <a:spAutoFit/>
          </a:bodyPr>
          <a:lstStyle/>
          <a:p>
            <a:r>
              <a:rPr lang="en-US" sz="3200" dirty="0"/>
              <a:t>Germany invades Russia, thereby beginning Operation Barbarossa. Italy and Romania declare war on the USSR. </a:t>
            </a:r>
          </a:p>
          <a:p>
            <a:endParaRPr lang="en-US" sz="3200" dirty="0"/>
          </a:p>
        </p:txBody>
      </p:sp>
      <p:pic>
        <p:nvPicPr>
          <p:cNvPr id="48130" name="Picture 2" descr="http://www.onwar.com/maps/wwii/eastfront1/efrnt1maps/c11p35r.jpg"/>
          <p:cNvPicPr>
            <a:picLocks noChangeAspect="1" noChangeArrowheads="1"/>
          </p:cNvPicPr>
          <p:nvPr/>
        </p:nvPicPr>
        <p:blipFill>
          <a:blip r:embed="rId2"/>
          <a:srcRect/>
          <a:stretch>
            <a:fillRect/>
          </a:stretch>
        </p:blipFill>
        <p:spPr bwMode="auto">
          <a:xfrm>
            <a:off x="0" y="2743200"/>
            <a:ext cx="5057775" cy="4114800"/>
          </a:xfrm>
          <a:prstGeom prst="rect">
            <a:avLst/>
          </a:prstGeom>
          <a:noFill/>
        </p:spPr>
      </p:pic>
      <p:pic>
        <p:nvPicPr>
          <p:cNvPr id="48132" name="Picture 4" descr="http://www.geocities.com/Area51/Cavern/2941/OperationBarbarossa.jpg"/>
          <p:cNvPicPr>
            <a:picLocks noChangeAspect="1" noChangeArrowheads="1"/>
          </p:cNvPicPr>
          <p:nvPr/>
        </p:nvPicPr>
        <p:blipFill>
          <a:blip r:embed="rId3"/>
          <a:srcRect/>
          <a:stretch>
            <a:fillRect/>
          </a:stretch>
        </p:blipFill>
        <p:spPr bwMode="auto">
          <a:xfrm>
            <a:off x="5163160" y="3124200"/>
            <a:ext cx="3980840" cy="30480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July 25, 1941</a:t>
            </a:r>
            <a:endParaRPr lang="en-US" b="1" dirty="0"/>
          </a:p>
        </p:txBody>
      </p:sp>
      <p:sp>
        <p:nvSpPr>
          <p:cNvPr id="3" name="TextBox 2"/>
          <p:cNvSpPr txBox="1"/>
          <p:nvPr/>
        </p:nvSpPr>
        <p:spPr>
          <a:xfrm>
            <a:off x="914400" y="1219200"/>
            <a:ext cx="7315200" cy="1077218"/>
          </a:xfrm>
          <a:prstGeom prst="rect">
            <a:avLst/>
          </a:prstGeom>
          <a:noFill/>
        </p:spPr>
        <p:txBody>
          <a:bodyPr wrap="square" rtlCol="0">
            <a:spAutoFit/>
          </a:bodyPr>
          <a:lstStyle/>
          <a:p>
            <a:pPr algn="ctr"/>
            <a:r>
              <a:rPr lang="en-US" sz="3200" dirty="0"/>
              <a:t>Britain and Russia occupy Iran. </a:t>
            </a:r>
          </a:p>
          <a:p>
            <a:pPr algn="ctr"/>
            <a:endParaRPr lang="en-US" sz="3200" dirty="0"/>
          </a:p>
        </p:txBody>
      </p:sp>
      <p:pic>
        <p:nvPicPr>
          <p:cNvPr id="47106" name="Picture 2" descr="http://www.fouman.com/history/img/Qazvin_Gendarmerie_June_1941.jpg"/>
          <p:cNvPicPr>
            <a:picLocks noChangeAspect="1" noChangeArrowheads="1"/>
          </p:cNvPicPr>
          <p:nvPr/>
        </p:nvPicPr>
        <p:blipFill>
          <a:blip r:embed="rId2"/>
          <a:srcRect/>
          <a:stretch>
            <a:fillRect/>
          </a:stretch>
        </p:blipFill>
        <p:spPr bwMode="auto">
          <a:xfrm>
            <a:off x="2209800" y="2362200"/>
            <a:ext cx="4714875" cy="36195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September 15, </a:t>
            </a:r>
            <a:r>
              <a:rPr lang="en-GB" b="1" dirty="0" smtClean="0"/>
              <a:t>1941</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begins the Siege of Leningrad. It would not end until January 1944.</a:t>
            </a:r>
          </a:p>
        </p:txBody>
      </p:sp>
      <p:pic>
        <p:nvPicPr>
          <p:cNvPr id="46082" name="Picture 2" descr="http://www.waidev2.com/php/IMAGES/HC_ThisDayInHistory/252---Image_large.jpg"/>
          <p:cNvPicPr>
            <a:picLocks noChangeAspect="1" noChangeArrowheads="1"/>
          </p:cNvPicPr>
          <p:nvPr/>
        </p:nvPicPr>
        <p:blipFill>
          <a:blip r:embed="rId2"/>
          <a:srcRect/>
          <a:stretch>
            <a:fillRect/>
          </a:stretch>
        </p:blipFill>
        <p:spPr bwMode="auto">
          <a:xfrm>
            <a:off x="266700" y="3152775"/>
            <a:ext cx="3848100" cy="2257425"/>
          </a:xfrm>
          <a:prstGeom prst="rect">
            <a:avLst/>
          </a:prstGeom>
          <a:noFill/>
        </p:spPr>
      </p:pic>
      <p:pic>
        <p:nvPicPr>
          <p:cNvPr id="46084" name="Picture 4" descr="http://www.vor.ru/55/55_h/Leningrad.jpg"/>
          <p:cNvPicPr>
            <a:picLocks noChangeAspect="1" noChangeArrowheads="1"/>
          </p:cNvPicPr>
          <p:nvPr/>
        </p:nvPicPr>
        <p:blipFill>
          <a:blip r:embed="rId3"/>
          <a:srcRect/>
          <a:stretch>
            <a:fillRect/>
          </a:stretch>
        </p:blipFill>
        <p:spPr bwMode="auto">
          <a:xfrm>
            <a:off x="4571999" y="2667000"/>
            <a:ext cx="3786909" cy="31242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October 1, </a:t>
            </a:r>
            <a:r>
              <a:rPr lang="en-GB" b="1" dirty="0" smtClean="0"/>
              <a:t>1941</a:t>
            </a:r>
            <a:endParaRPr lang="en-US" b="1" dirty="0"/>
          </a:p>
        </p:txBody>
      </p:sp>
      <p:sp>
        <p:nvSpPr>
          <p:cNvPr id="3" name="TextBox 2"/>
          <p:cNvSpPr txBox="1"/>
          <p:nvPr/>
        </p:nvSpPr>
        <p:spPr>
          <a:xfrm>
            <a:off x="914400" y="1600200"/>
            <a:ext cx="7315200" cy="1569660"/>
          </a:xfrm>
          <a:prstGeom prst="rect">
            <a:avLst/>
          </a:prstGeom>
          <a:noFill/>
        </p:spPr>
        <p:txBody>
          <a:bodyPr wrap="square" rtlCol="0">
            <a:spAutoFit/>
          </a:bodyPr>
          <a:lstStyle/>
          <a:p>
            <a:r>
              <a:rPr lang="en-US" sz="3200" dirty="0"/>
              <a:t>The U.S. begins supplying the USSR under the Lend-Lease Act. </a:t>
            </a:r>
          </a:p>
          <a:p>
            <a:endParaRPr lang="en-US" sz="3200" dirty="0"/>
          </a:p>
        </p:txBody>
      </p:sp>
      <p:pic>
        <p:nvPicPr>
          <p:cNvPr id="45058" name="Picture 2" descr="http://www.historians.org/projects/giroundtable/Lend_Lease/Images/LendLease_Pix3.jpg"/>
          <p:cNvPicPr>
            <a:picLocks noChangeAspect="1" noChangeArrowheads="1"/>
          </p:cNvPicPr>
          <p:nvPr/>
        </p:nvPicPr>
        <p:blipFill>
          <a:blip r:embed="rId2"/>
          <a:srcRect/>
          <a:stretch>
            <a:fillRect/>
          </a:stretch>
        </p:blipFill>
        <p:spPr bwMode="auto">
          <a:xfrm>
            <a:off x="2514600" y="2590800"/>
            <a:ext cx="3952875" cy="3895725"/>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December 5, </a:t>
            </a:r>
            <a:r>
              <a:rPr lang="en-GB" b="1" dirty="0" smtClean="0"/>
              <a:t>1941</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abandons its attack on Moscow; the USSR counterattacks. </a:t>
            </a:r>
          </a:p>
        </p:txBody>
      </p:sp>
      <p:pic>
        <p:nvPicPr>
          <p:cNvPr id="44034" name="Picture 2" descr="http://war.by-airforce.com/images/Moscow-1942/800px-Battle_of_Moscow.jpg"/>
          <p:cNvPicPr>
            <a:picLocks noChangeAspect="1" noChangeArrowheads="1"/>
          </p:cNvPicPr>
          <p:nvPr/>
        </p:nvPicPr>
        <p:blipFill>
          <a:blip r:embed="rId2"/>
          <a:srcRect/>
          <a:stretch>
            <a:fillRect/>
          </a:stretch>
        </p:blipFill>
        <p:spPr bwMode="auto">
          <a:xfrm>
            <a:off x="0" y="3462112"/>
            <a:ext cx="4876800" cy="3395887"/>
          </a:xfrm>
          <a:prstGeom prst="rect">
            <a:avLst/>
          </a:prstGeom>
          <a:noFill/>
        </p:spPr>
      </p:pic>
      <p:pic>
        <p:nvPicPr>
          <p:cNvPr id="44036" name="Picture 4" descr="http://upload.wikimedia.org/wikipedia/commons/e/e9/Battle_of_moscow14.jpg"/>
          <p:cNvPicPr>
            <a:picLocks noChangeAspect="1" noChangeArrowheads="1"/>
          </p:cNvPicPr>
          <p:nvPr/>
        </p:nvPicPr>
        <p:blipFill>
          <a:blip r:embed="rId3"/>
          <a:srcRect/>
          <a:stretch>
            <a:fillRect/>
          </a:stretch>
        </p:blipFill>
        <p:spPr bwMode="auto">
          <a:xfrm>
            <a:off x="4318395" y="3429000"/>
            <a:ext cx="4825606" cy="3429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October 29, 1922</a:t>
            </a:r>
          </a:p>
        </p:txBody>
      </p:sp>
      <p:sp>
        <p:nvSpPr>
          <p:cNvPr id="3" name="TextBox 2"/>
          <p:cNvSpPr txBox="1"/>
          <p:nvPr/>
        </p:nvSpPr>
        <p:spPr>
          <a:xfrm>
            <a:off x="304800" y="1295400"/>
            <a:ext cx="8534400" cy="1077218"/>
          </a:xfrm>
          <a:prstGeom prst="rect">
            <a:avLst/>
          </a:prstGeom>
          <a:noFill/>
        </p:spPr>
        <p:txBody>
          <a:bodyPr wrap="square" rtlCol="0">
            <a:spAutoFit/>
          </a:bodyPr>
          <a:lstStyle/>
          <a:p>
            <a:r>
              <a:rPr lang="en-US" sz="3200" dirty="0"/>
              <a:t>Adolph Hitler becomes the leader of the National Socialist German Workers (Nazi) Party. </a:t>
            </a:r>
          </a:p>
        </p:txBody>
      </p:sp>
      <p:pic>
        <p:nvPicPr>
          <p:cNvPr id="77826" name="Picture 2" descr="http://img.timeinc.net/time/photoessays/2008/adolf_hitler/adolf_hitler_01.jpg"/>
          <p:cNvPicPr>
            <a:picLocks noChangeAspect="1" noChangeArrowheads="1"/>
          </p:cNvPicPr>
          <p:nvPr/>
        </p:nvPicPr>
        <p:blipFill>
          <a:blip r:embed="rId2"/>
          <a:srcRect/>
          <a:stretch>
            <a:fillRect/>
          </a:stretch>
        </p:blipFill>
        <p:spPr bwMode="auto">
          <a:xfrm>
            <a:off x="1676400" y="2590800"/>
            <a:ext cx="5819775" cy="3848100"/>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b="1" dirty="0">
                <a:solidFill>
                  <a:srgbClr val="FF0000"/>
                </a:solidFill>
              </a:rPr>
              <a:t>December 7, </a:t>
            </a:r>
            <a:r>
              <a:rPr lang="en-GB" b="1" dirty="0" smtClean="0">
                <a:solidFill>
                  <a:srgbClr val="FF0000"/>
                </a:solidFill>
              </a:rPr>
              <a:t>1941</a:t>
            </a:r>
            <a:endParaRPr lang="en-US" b="1" dirty="0">
              <a:solidFill>
                <a:srgbClr val="FF0000"/>
              </a:solidFill>
            </a:endParaRPr>
          </a:p>
        </p:txBody>
      </p:sp>
      <p:sp>
        <p:nvSpPr>
          <p:cNvPr id="3" name="TextBox 2"/>
          <p:cNvSpPr txBox="1"/>
          <p:nvPr/>
        </p:nvSpPr>
        <p:spPr>
          <a:xfrm>
            <a:off x="914400" y="715962"/>
            <a:ext cx="7315200" cy="1569660"/>
          </a:xfrm>
          <a:prstGeom prst="rect">
            <a:avLst/>
          </a:prstGeom>
          <a:noFill/>
        </p:spPr>
        <p:txBody>
          <a:bodyPr wrap="square" rtlCol="0">
            <a:spAutoFit/>
          </a:bodyPr>
          <a:lstStyle/>
          <a:p>
            <a:r>
              <a:rPr lang="en-US" sz="3200" dirty="0">
                <a:solidFill>
                  <a:srgbClr val="FF0000"/>
                </a:solidFill>
              </a:rPr>
              <a:t>Japan attacks the American naval base at Pearl Harbor, Hawaii. </a:t>
            </a:r>
          </a:p>
          <a:p>
            <a:endParaRPr lang="en-US" sz="3200" dirty="0">
              <a:solidFill>
                <a:srgbClr val="FF0000"/>
              </a:solidFill>
            </a:endParaRPr>
          </a:p>
        </p:txBody>
      </p:sp>
      <p:pic>
        <p:nvPicPr>
          <p:cNvPr id="43010" name="Picture 2" descr="http://staff.imsa.edu/socsci/jvictory/help_07/exemplary_papers/tu_09_4/pearl_harbor.jpg"/>
          <p:cNvPicPr>
            <a:picLocks noChangeAspect="1" noChangeArrowheads="1"/>
          </p:cNvPicPr>
          <p:nvPr/>
        </p:nvPicPr>
        <p:blipFill>
          <a:blip r:embed="rId2"/>
          <a:srcRect/>
          <a:stretch>
            <a:fillRect/>
          </a:stretch>
        </p:blipFill>
        <p:spPr bwMode="auto">
          <a:xfrm>
            <a:off x="1524000" y="1790700"/>
            <a:ext cx="6143625" cy="50673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http://maryt.files.wordpress.com/2007/12/pearl-harbor-uss-virginia.jpg"/>
          <p:cNvPicPr>
            <a:picLocks noChangeAspect="1" noChangeArrowheads="1"/>
          </p:cNvPicPr>
          <p:nvPr/>
        </p:nvPicPr>
        <p:blipFill>
          <a:blip r:embed="rId2"/>
          <a:srcRect/>
          <a:stretch>
            <a:fillRect/>
          </a:stretch>
        </p:blipFill>
        <p:spPr bwMode="auto">
          <a:xfrm>
            <a:off x="457200" y="320675"/>
            <a:ext cx="8151278" cy="653732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students.umf.maine.edu/~welchca/pearl_harbor.jpg"/>
          <p:cNvPicPr>
            <a:picLocks noChangeAspect="1" noChangeArrowheads="1"/>
          </p:cNvPicPr>
          <p:nvPr/>
        </p:nvPicPr>
        <p:blipFill>
          <a:blip r:embed="rId2"/>
          <a:srcRect/>
          <a:stretch>
            <a:fillRect/>
          </a:stretch>
        </p:blipFill>
        <p:spPr bwMode="auto">
          <a:xfrm>
            <a:off x="609600" y="228600"/>
            <a:ext cx="8001000" cy="64008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FF0000"/>
                </a:solidFill>
              </a:rPr>
              <a:t>December 8, </a:t>
            </a:r>
            <a:r>
              <a:rPr lang="en-GB" b="1" dirty="0" smtClean="0">
                <a:solidFill>
                  <a:srgbClr val="FF0000"/>
                </a:solidFill>
              </a:rPr>
              <a:t>1941</a:t>
            </a:r>
            <a:endParaRPr lang="en-US" b="1" dirty="0">
              <a:solidFill>
                <a:srgbClr val="FF0000"/>
              </a:solidFill>
            </a:endParaRPr>
          </a:p>
        </p:txBody>
      </p:sp>
      <p:sp>
        <p:nvSpPr>
          <p:cNvPr id="3" name="TextBox 2"/>
          <p:cNvSpPr txBox="1"/>
          <p:nvPr/>
        </p:nvSpPr>
        <p:spPr>
          <a:xfrm>
            <a:off x="914400" y="1143000"/>
            <a:ext cx="7315200" cy="1569660"/>
          </a:xfrm>
          <a:prstGeom prst="rect">
            <a:avLst/>
          </a:prstGeom>
          <a:noFill/>
        </p:spPr>
        <p:txBody>
          <a:bodyPr wrap="square" rtlCol="0">
            <a:spAutoFit/>
          </a:bodyPr>
          <a:lstStyle/>
          <a:p>
            <a:r>
              <a:rPr lang="en-US" sz="3200" dirty="0">
                <a:solidFill>
                  <a:srgbClr val="FF0000"/>
                </a:solidFill>
              </a:rPr>
              <a:t>The Allies -- except the USSR -- declare war on Japan. </a:t>
            </a:r>
          </a:p>
          <a:p>
            <a:endParaRPr lang="en-US" sz="3200" dirty="0">
              <a:solidFill>
                <a:srgbClr val="FF0000"/>
              </a:solidFill>
            </a:endParaRPr>
          </a:p>
        </p:txBody>
      </p:sp>
      <p:pic>
        <p:nvPicPr>
          <p:cNvPr id="41986" name="Picture 2" descr="http://www.dwightdeisenhower.com/spykit/images/Doc20posterAlliedHandshake.jpg"/>
          <p:cNvPicPr>
            <a:picLocks noChangeAspect="1" noChangeArrowheads="1"/>
          </p:cNvPicPr>
          <p:nvPr/>
        </p:nvPicPr>
        <p:blipFill>
          <a:blip r:embed="rId2"/>
          <a:srcRect/>
          <a:stretch>
            <a:fillRect/>
          </a:stretch>
        </p:blipFill>
        <p:spPr bwMode="auto">
          <a:xfrm>
            <a:off x="4800600" y="1790700"/>
            <a:ext cx="3800475" cy="5067300"/>
          </a:xfrm>
          <a:prstGeom prst="rect">
            <a:avLst/>
          </a:prstGeom>
          <a:noFill/>
        </p:spPr>
      </p:pic>
      <p:pic>
        <p:nvPicPr>
          <p:cNvPr id="41988" name="Picture 4" descr="http://blogs.princeton.edu/wri152-3/s06/jedelste/images/allies3-thumb.JPG"/>
          <p:cNvPicPr>
            <a:picLocks noChangeAspect="1" noChangeArrowheads="1"/>
          </p:cNvPicPr>
          <p:nvPr/>
        </p:nvPicPr>
        <p:blipFill>
          <a:blip r:embed="rId3"/>
          <a:srcRect/>
          <a:stretch>
            <a:fillRect/>
          </a:stretch>
        </p:blipFill>
        <p:spPr bwMode="auto">
          <a:xfrm>
            <a:off x="381000" y="2438400"/>
            <a:ext cx="3596465" cy="44196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December 11, </a:t>
            </a:r>
            <a:r>
              <a:rPr lang="en-GB" b="1" dirty="0" smtClean="0"/>
              <a:t>1941</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and Italy declare war on the U.S. </a:t>
            </a:r>
          </a:p>
          <a:p>
            <a:endParaRPr lang="en-US" sz="3200" dirty="0"/>
          </a:p>
        </p:txBody>
      </p:sp>
      <p:pic>
        <p:nvPicPr>
          <p:cNvPr id="40962" name="Picture 2" descr="http://pro.corbis.com/images/U630599ACME.jpg?size=67&amp;uid=%7B1C7151D9-BEBB-43E8-BFE9-50E874F9A7FD%7D"/>
          <p:cNvPicPr>
            <a:picLocks noChangeAspect="1" noChangeArrowheads="1"/>
          </p:cNvPicPr>
          <p:nvPr/>
        </p:nvPicPr>
        <p:blipFill>
          <a:blip r:embed="rId2"/>
          <a:srcRect/>
          <a:stretch>
            <a:fillRect/>
          </a:stretch>
        </p:blipFill>
        <p:spPr bwMode="auto">
          <a:xfrm>
            <a:off x="1524000" y="2362200"/>
            <a:ext cx="6096000" cy="406717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December 25, </a:t>
            </a:r>
            <a:r>
              <a:rPr lang="en-GB" b="1" dirty="0" smtClean="0"/>
              <a:t>1941</a:t>
            </a:r>
            <a:endParaRPr lang="en-US" b="1" dirty="0"/>
          </a:p>
        </p:txBody>
      </p:sp>
      <p:sp>
        <p:nvSpPr>
          <p:cNvPr id="3" name="TextBox 2"/>
          <p:cNvSpPr txBox="1"/>
          <p:nvPr/>
        </p:nvSpPr>
        <p:spPr>
          <a:xfrm>
            <a:off x="914400" y="1600200"/>
            <a:ext cx="7315200" cy="584775"/>
          </a:xfrm>
          <a:prstGeom prst="rect">
            <a:avLst/>
          </a:prstGeom>
          <a:noFill/>
        </p:spPr>
        <p:txBody>
          <a:bodyPr wrap="square" rtlCol="0">
            <a:spAutoFit/>
          </a:bodyPr>
          <a:lstStyle/>
          <a:p>
            <a:r>
              <a:rPr lang="en-US" sz="3200" dirty="0"/>
              <a:t>Japan invades Hong Kong.</a:t>
            </a:r>
          </a:p>
        </p:txBody>
      </p:sp>
      <p:pic>
        <p:nvPicPr>
          <p:cNvPr id="39938" name="Picture 2" descr="http://nhs.needham.k12.ma.us/cur/wwII/06/p1/mjm/images/japanese-invade.jpg"/>
          <p:cNvPicPr>
            <a:picLocks noChangeAspect="1" noChangeArrowheads="1"/>
          </p:cNvPicPr>
          <p:nvPr/>
        </p:nvPicPr>
        <p:blipFill>
          <a:blip r:embed="rId2"/>
          <a:srcRect/>
          <a:stretch>
            <a:fillRect/>
          </a:stretch>
        </p:blipFill>
        <p:spPr bwMode="auto">
          <a:xfrm>
            <a:off x="609599" y="2514600"/>
            <a:ext cx="3933265" cy="3429000"/>
          </a:xfrm>
          <a:prstGeom prst="rect">
            <a:avLst/>
          </a:prstGeom>
          <a:noFill/>
        </p:spPr>
      </p:pic>
      <p:pic>
        <p:nvPicPr>
          <p:cNvPr id="39940" name="Picture 4" descr="http://upload.wikimedia.org/wikipedia/commons/7/7b/Wuhan_1938_IJA.jpg"/>
          <p:cNvPicPr>
            <a:picLocks noChangeAspect="1" noChangeArrowheads="1"/>
          </p:cNvPicPr>
          <p:nvPr/>
        </p:nvPicPr>
        <p:blipFill>
          <a:blip r:embed="rId3"/>
          <a:srcRect/>
          <a:stretch>
            <a:fillRect/>
          </a:stretch>
        </p:blipFill>
        <p:spPr bwMode="auto">
          <a:xfrm>
            <a:off x="4648200" y="2667000"/>
            <a:ext cx="4286250" cy="31242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January 20, </a:t>
            </a:r>
            <a:r>
              <a:rPr lang="en-GB" b="1" dirty="0" smtClean="0"/>
              <a:t>1942</a:t>
            </a:r>
            <a:endParaRPr lang="en-US" b="1" dirty="0"/>
          </a:p>
        </p:txBody>
      </p:sp>
      <p:sp>
        <p:nvSpPr>
          <p:cNvPr id="3" name="TextBox 2"/>
          <p:cNvSpPr txBox="1"/>
          <p:nvPr/>
        </p:nvSpPr>
        <p:spPr>
          <a:xfrm>
            <a:off x="914400" y="1600200"/>
            <a:ext cx="7315200" cy="2062103"/>
          </a:xfrm>
          <a:prstGeom prst="rect">
            <a:avLst/>
          </a:prstGeom>
          <a:noFill/>
        </p:spPr>
        <p:txBody>
          <a:bodyPr wrap="square" rtlCol="0">
            <a:spAutoFit/>
          </a:bodyPr>
          <a:lstStyle/>
          <a:p>
            <a:r>
              <a:rPr lang="en-US" sz="3200" dirty="0"/>
              <a:t>Germany holds the </a:t>
            </a:r>
            <a:r>
              <a:rPr lang="en-US" sz="3200" dirty="0" err="1"/>
              <a:t>Wannsee</a:t>
            </a:r>
            <a:r>
              <a:rPr lang="en-US" sz="3200" dirty="0"/>
              <a:t> Conference in Berlin to find a "Final Solution" for the Jews. </a:t>
            </a:r>
          </a:p>
          <a:p>
            <a:endParaRPr lang="en-US" sz="3200" dirty="0"/>
          </a:p>
        </p:txBody>
      </p:sp>
      <p:pic>
        <p:nvPicPr>
          <p:cNvPr id="38914" name="Picture 2" descr="http://www.dbautozug.de/site/dbautozug/zubehoer__assets/de/bilder/grafiken/anreisebeschreibung/berlin__wannsee,type=small.gif"/>
          <p:cNvPicPr>
            <a:picLocks noChangeAspect="1" noChangeArrowheads="1"/>
          </p:cNvPicPr>
          <p:nvPr/>
        </p:nvPicPr>
        <p:blipFill>
          <a:blip r:embed="rId2"/>
          <a:srcRect/>
          <a:stretch>
            <a:fillRect/>
          </a:stretch>
        </p:blipFill>
        <p:spPr bwMode="auto">
          <a:xfrm>
            <a:off x="5410200" y="2590800"/>
            <a:ext cx="3457575" cy="4105275"/>
          </a:xfrm>
          <a:prstGeom prst="rect">
            <a:avLst/>
          </a:prstGeom>
          <a:noFill/>
        </p:spPr>
      </p:pic>
      <p:pic>
        <p:nvPicPr>
          <p:cNvPr id="38916" name="Picture 4" descr="http://www.scrapbookpages.com/EasternGermany/Wannsee/WannseeHouse01.JPG"/>
          <p:cNvPicPr>
            <a:picLocks noChangeAspect="1" noChangeArrowheads="1"/>
          </p:cNvPicPr>
          <p:nvPr/>
        </p:nvPicPr>
        <p:blipFill>
          <a:blip r:embed="rId3"/>
          <a:srcRect/>
          <a:stretch>
            <a:fillRect/>
          </a:stretch>
        </p:blipFill>
        <p:spPr bwMode="auto">
          <a:xfrm>
            <a:off x="381000" y="3124200"/>
            <a:ext cx="4572000" cy="342900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April 18, </a:t>
            </a:r>
            <a:r>
              <a:rPr lang="en-GB" b="1" dirty="0" smtClean="0"/>
              <a:t>1942</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Doolittle's raiders bomb </a:t>
            </a:r>
            <a:r>
              <a:rPr lang="en-US" sz="3200" dirty="0" err="1"/>
              <a:t>Toyko</a:t>
            </a:r>
            <a:r>
              <a:rPr lang="en-US" sz="3200" dirty="0"/>
              <a:t>. </a:t>
            </a:r>
          </a:p>
          <a:p>
            <a:endParaRPr lang="en-US" sz="3200" dirty="0"/>
          </a:p>
        </p:txBody>
      </p:sp>
      <p:pic>
        <p:nvPicPr>
          <p:cNvPr id="37890" name="Picture 2" descr="http://www.maritimequest.com/misc_pages/doolittle_raid/03_doolittles_raiders.jpg"/>
          <p:cNvPicPr>
            <a:picLocks noChangeAspect="1" noChangeArrowheads="1"/>
          </p:cNvPicPr>
          <p:nvPr/>
        </p:nvPicPr>
        <p:blipFill>
          <a:blip r:embed="rId2"/>
          <a:srcRect/>
          <a:stretch>
            <a:fillRect/>
          </a:stretch>
        </p:blipFill>
        <p:spPr bwMode="auto">
          <a:xfrm>
            <a:off x="381000" y="2819400"/>
            <a:ext cx="4194294" cy="3276599"/>
          </a:xfrm>
          <a:prstGeom prst="rect">
            <a:avLst/>
          </a:prstGeom>
          <a:noFill/>
        </p:spPr>
      </p:pic>
      <p:pic>
        <p:nvPicPr>
          <p:cNvPr id="37892" name="Picture 4" descr="http://www.century-of-flight.net/Aviation%20history/pathfinders/images2/47.jpg"/>
          <p:cNvPicPr>
            <a:picLocks noChangeAspect="1" noChangeArrowheads="1"/>
          </p:cNvPicPr>
          <p:nvPr/>
        </p:nvPicPr>
        <p:blipFill>
          <a:blip r:embed="rId3"/>
          <a:srcRect/>
          <a:stretch>
            <a:fillRect/>
          </a:stretch>
        </p:blipFill>
        <p:spPr bwMode="auto">
          <a:xfrm>
            <a:off x="4876800" y="2819400"/>
            <a:ext cx="3810000" cy="249555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May 4, </a:t>
            </a:r>
            <a:r>
              <a:rPr lang="en-GB" b="1" dirty="0" smtClean="0"/>
              <a:t>1942</a:t>
            </a:r>
            <a:endParaRPr lang="en-US" b="1" dirty="0"/>
          </a:p>
        </p:txBody>
      </p:sp>
      <p:sp>
        <p:nvSpPr>
          <p:cNvPr id="3" name="TextBox 2"/>
          <p:cNvSpPr txBox="1"/>
          <p:nvPr/>
        </p:nvSpPr>
        <p:spPr>
          <a:xfrm>
            <a:off x="152400" y="868362"/>
            <a:ext cx="8839200" cy="2062103"/>
          </a:xfrm>
          <a:prstGeom prst="rect">
            <a:avLst/>
          </a:prstGeom>
          <a:noFill/>
        </p:spPr>
        <p:txBody>
          <a:bodyPr wrap="square" rtlCol="0">
            <a:spAutoFit/>
          </a:bodyPr>
          <a:lstStyle/>
          <a:p>
            <a:r>
              <a:rPr lang="en-US" sz="3200" dirty="0"/>
              <a:t>The U.S. Navy repels the Japanese at the Battle of the Coral Sea. This helps save Australia and blocks the Japanese juggernaut in the Pacific. </a:t>
            </a:r>
          </a:p>
          <a:p>
            <a:endParaRPr lang="en-US" sz="3200" dirty="0"/>
          </a:p>
        </p:txBody>
      </p:sp>
      <p:pic>
        <p:nvPicPr>
          <p:cNvPr id="36866" name="Picture 2" descr="http://www.delsjourney.com/images/family_history/ww2/neosho/coral_sea/maps/Battle_of_the_Coral_Sea_Map_-_Japanese_Plan_-_140dpi.gif"/>
          <p:cNvPicPr>
            <a:picLocks noChangeAspect="1" noChangeArrowheads="1"/>
          </p:cNvPicPr>
          <p:nvPr/>
        </p:nvPicPr>
        <p:blipFill>
          <a:blip r:embed="rId2"/>
          <a:srcRect/>
          <a:stretch>
            <a:fillRect/>
          </a:stretch>
        </p:blipFill>
        <p:spPr bwMode="auto">
          <a:xfrm>
            <a:off x="1752600" y="2418635"/>
            <a:ext cx="5791200" cy="4439364"/>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solidFill>
                  <a:srgbClr val="FF0000"/>
                </a:solidFill>
              </a:rPr>
              <a:t>June 4, </a:t>
            </a:r>
            <a:r>
              <a:rPr lang="en-GB" b="1" dirty="0" smtClean="0">
                <a:solidFill>
                  <a:srgbClr val="FF0000"/>
                </a:solidFill>
              </a:rPr>
              <a:t>1942</a:t>
            </a:r>
            <a:endParaRPr lang="en-US" b="1" dirty="0">
              <a:solidFill>
                <a:srgbClr val="FF0000"/>
              </a:solidFill>
            </a:endParaRPr>
          </a:p>
        </p:txBody>
      </p:sp>
      <p:sp>
        <p:nvSpPr>
          <p:cNvPr id="3" name="TextBox 2"/>
          <p:cNvSpPr txBox="1"/>
          <p:nvPr/>
        </p:nvSpPr>
        <p:spPr>
          <a:xfrm>
            <a:off x="228600" y="868362"/>
            <a:ext cx="8763000" cy="2554545"/>
          </a:xfrm>
          <a:prstGeom prst="rect">
            <a:avLst/>
          </a:prstGeom>
          <a:noFill/>
        </p:spPr>
        <p:txBody>
          <a:bodyPr wrap="square" rtlCol="0">
            <a:spAutoFit/>
          </a:bodyPr>
          <a:lstStyle/>
          <a:p>
            <a:r>
              <a:rPr lang="en-US" sz="3200" dirty="0">
                <a:solidFill>
                  <a:srgbClr val="FF0000"/>
                </a:solidFill>
              </a:rPr>
              <a:t>The U.S. defeat the Japanese at the Battle of Midway. Together with the Battle of the Coral Sea, this marks the turning point in the war in the Pacific. </a:t>
            </a:r>
          </a:p>
          <a:p>
            <a:endParaRPr lang="en-US" sz="3200" dirty="0">
              <a:solidFill>
                <a:srgbClr val="FF0000"/>
              </a:solidFill>
            </a:endParaRPr>
          </a:p>
        </p:txBody>
      </p:sp>
      <p:pic>
        <p:nvPicPr>
          <p:cNvPr id="35842" name="Picture 2" descr="http://www.usmilitary.com/wp-content/uploads/2008/05/naval-battle-of-midway.jpg"/>
          <p:cNvPicPr>
            <a:picLocks noChangeAspect="1" noChangeArrowheads="1"/>
          </p:cNvPicPr>
          <p:nvPr/>
        </p:nvPicPr>
        <p:blipFill>
          <a:blip r:embed="rId2"/>
          <a:srcRect/>
          <a:stretch>
            <a:fillRect/>
          </a:stretch>
        </p:blipFill>
        <p:spPr bwMode="auto">
          <a:xfrm>
            <a:off x="304800" y="2971800"/>
            <a:ext cx="3600450" cy="3600450"/>
          </a:xfrm>
          <a:prstGeom prst="rect">
            <a:avLst/>
          </a:prstGeom>
          <a:noFill/>
        </p:spPr>
      </p:pic>
      <p:pic>
        <p:nvPicPr>
          <p:cNvPr id="35844" name="Picture 4" descr="http://static.howstuffworks.com/gif/axis-conquers-philippines-33.jpg"/>
          <p:cNvPicPr>
            <a:picLocks noChangeAspect="1" noChangeArrowheads="1"/>
          </p:cNvPicPr>
          <p:nvPr/>
        </p:nvPicPr>
        <p:blipFill>
          <a:blip r:embed="rId3"/>
          <a:srcRect/>
          <a:stretch>
            <a:fillRect/>
          </a:stretch>
        </p:blipFill>
        <p:spPr bwMode="auto">
          <a:xfrm>
            <a:off x="4648200" y="2971800"/>
            <a:ext cx="3810000" cy="302895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January 3, 1925</a:t>
            </a:r>
            <a:endParaRPr lang="en-US" b="1" dirty="0">
              <a:solidFill>
                <a:srgbClr val="FF0000"/>
              </a:solidFill>
            </a:endParaRPr>
          </a:p>
        </p:txBody>
      </p:sp>
      <p:sp>
        <p:nvSpPr>
          <p:cNvPr id="3" name="TextBox 2"/>
          <p:cNvSpPr txBox="1"/>
          <p:nvPr/>
        </p:nvSpPr>
        <p:spPr>
          <a:xfrm>
            <a:off x="304800" y="1143000"/>
            <a:ext cx="8534400" cy="1077218"/>
          </a:xfrm>
          <a:prstGeom prst="rect">
            <a:avLst/>
          </a:prstGeom>
          <a:noFill/>
        </p:spPr>
        <p:txBody>
          <a:bodyPr wrap="square" rtlCol="0">
            <a:spAutoFit/>
          </a:bodyPr>
          <a:lstStyle/>
          <a:p>
            <a:r>
              <a:rPr lang="en-US" sz="3200" dirty="0">
                <a:solidFill>
                  <a:srgbClr val="FF0000"/>
                </a:solidFill>
              </a:rPr>
              <a:t>Mussolini ends democracy in Italy by dismissing the Italian Parliament. </a:t>
            </a:r>
          </a:p>
        </p:txBody>
      </p:sp>
      <p:pic>
        <p:nvPicPr>
          <p:cNvPr id="76802" name="Picture 2" descr="http://www.earthstation1.com/WWIIPics/Italy/Mussolini/MussoliniSemi-Profile.jpg"/>
          <p:cNvPicPr>
            <a:picLocks noChangeAspect="1" noChangeArrowheads="1"/>
          </p:cNvPicPr>
          <p:nvPr/>
        </p:nvPicPr>
        <p:blipFill>
          <a:blip r:embed="rId2"/>
          <a:srcRect/>
          <a:stretch>
            <a:fillRect/>
          </a:stretch>
        </p:blipFill>
        <p:spPr bwMode="auto">
          <a:xfrm>
            <a:off x="2971801" y="2209800"/>
            <a:ext cx="3458482" cy="46482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June 18, </a:t>
            </a:r>
            <a:r>
              <a:rPr lang="en-GB" b="1" dirty="0" smtClean="0"/>
              <a:t>1942</a:t>
            </a:r>
            <a:endParaRPr lang="en-US" b="1" dirty="0"/>
          </a:p>
        </p:txBody>
      </p:sp>
      <p:sp>
        <p:nvSpPr>
          <p:cNvPr id="3" name="TextBox 2"/>
          <p:cNvSpPr txBox="1"/>
          <p:nvPr/>
        </p:nvSpPr>
        <p:spPr>
          <a:xfrm>
            <a:off x="304800" y="868362"/>
            <a:ext cx="8534400" cy="1569660"/>
          </a:xfrm>
          <a:prstGeom prst="rect">
            <a:avLst/>
          </a:prstGeom>
          <a:noFill/>
        </p:spPr>
        <p:txBody>
          <a:bodyPr wrap="square" rtlCol="0">
            <a:spAutoFit/>
          </a:bodyPr>
          <a:lstStyle/>
          <a:p>
            <a:r>
              <a:rPr lang="en-US" sz="3200" dirty="0"/>
              <a:t>The U.S. Army Corps of Engineers initiates the Manhattan Project to develop an atomic bomb. </a:t>
            </a:r>
          </a:p>
          <a:p>
            <a:endParaRPr lang="en-US" sz="3200" dirty="0"/>
          </a:p>
        </p:txBody>
      </p:sp>
      <p:pic>
        <p:nvPicPr>
          <p:cNvPr id="34818" name="Picture 2" descr="https://reich-chemistry.wikispaces.com/file/view/manhattan_project.gif"/>
          <p:cNvPicPr>
            <a:picLocks noChangeAspect="1" noChangeArrowheads="1"/>
          </p:cNvPicPr>
          <p:nvPr/>
        </p:nvPicPr>
        <p:blipFill>
          <a:blip r:embed="rId2"/>
          <a:srcRect/>
          <a:stretch>
            <a:fillRect/>
          </a:stretch>
        </p:blipFill>
        <p:spPr bwMode="auto">
          <a:xfrm>
            <a:off x="457200" y="1981200"/>
            <a:ext cx="3377692" cy="4648199"/>
          </a:xfrm>
          <a:prstGeom prst="rect">
            <a:avLst/>
          </a:prstGeom>
          <a:noFill/>
        </p:spPr>
      </p:pic>
      <p:pic>
        <p:nvPicPr>
          <p:cNvPr id="34820" name="Picture 4" descr="http://www.ministrylive.org/wp-content/uploads/2009/02/nuclear-bomb-badger350.jpg"/>
          <p:cNvPicPr>
            <a:picLocks noChangeAspect="1" noChangeArrowheads="1"/>
          </p:cNvPicPr>
          <p:nvPr/>
        </p:nvPicPr>
        <p:blipFill>
          <a:blip r:embed="rId3"/>
          <a:srcRect/>
          <a:stretch>
            <a:fillRect/>
          </a:stretch>
        </p:blipFill>
        <p:spPr bwMode="auto">
          <a:xfrm>
            <a:off x="4495800" y="2590800"/>
            <a:ext cx="4249119" cy="35814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July 22, </a:t>
            </a:r>
            <a:r>
              <a:rPr lang="en-GB" b="1" dirty="0" smtClean="0"/>
              <a:t>1942</a:t>
            </a:r>
            <a:endParaRPr lang="en-US" b="1" dirty="0"/>
          </a:p>
        </p:txBody>
      </p:sp>
      <p:sp>
        <p:nvSpPr>
          <p:cNvPr id="3" name="TextBox 2"/>
          <p:cNvSpPr txBox="1"/>
          <p:nvPr/>
        </p:nvSpPr>
        <p:spPr>
          <a:xfrm>
            <a:off x="228600" y="944562"/>
            <a:ext cx="8686800" cy="2062103"/>
          </a:xfrm>
          <a:prstGeom prst="rect">
            <a:avLst/>
          </a:prstGeom>
          <a:noFill/>
        </p:spPr>
        <p:txBody>
          <a:bodyPr wrap="square" rtlCol="0">
            <a:spAutoFit/>
          </a:bodyPr>
          <a:lstStyle/>
          <a:p>
            <a:r>
              <a:rPr lang="en-US" sz="3200" dirty="0"/>
              <a:t>Germany begins deporting hundreds of thousands of Jews from the Warsaw ghetto to the Treblinka concentration camp. </a:t>
            </a:r>
          </a:p>
          <a:p>
            <a:endParaRPr lang="en-US" sz="3200" dirty="0"/>
          </a:p>
        </p:txBody>
      </p:sp>
      <p:pic>
        <p:nvPicPr>
          <p:cNvPr id="33794" name="Picture 2" descr="http://holocaustmusic.ort.org/uploads/pics/Treblinka.jpg"/>
          <p:cNvPicPr>
            <a:picLocks noChangeAspect="1" noChangeArrowheads="1"/>
          </p:cNvPicPr>
          <p:nvPr/>
        </p:nvPicPr>
        <p:blipFill>
          <a:blip r:embed="rId2"/>
          <a:srcRect/>
          <a:stretch>
            <a:fillRect/>
          </a:stretch>
        </p:blipFill>
        <p:spPr bwMode="auto">
          <a:xfrm>
            <a:off x="1600200" y="2514600"/>
            <a:ext cx="5867400" cy="4168299"/>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shoaheducation.com/camps/treblinkaSLIDE.png"/>
          <p:cNvPicPr>
            <a:picLocks noChangeAspect="1" noChangeArrowheads="1"/>
          </p:cNvPicPr>
          <p:nvPr/>
        </p:nvPicPr>
        <p:blipFill>
          <a:blip r:embed="rId2"/>
          <a:srcRect/>
          <a:stretch>
            <a:fillRect/>
          </a:stretch>
        </p:blipFill>
        <p:spPr bwMode="auto">
          <a:xfrm>
            <a:off x="228600" y="0"/>
            <a:ext cx="8705850" cy="67056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GB" b="1" dirty="0"/>
              <a:t>January 14, 1943</a:t>
            </a:r>
            <a:endParaRPr lang="en-US" b="1" dirty="0"/>
          </a:p>
        </p:txBody>
      </p:sp>
      <p:sp>
        <p:nvSpPr>
          <p:cNvPr id="3" name="TextBox 2"/>
          <p:cNvSpPr txBox="1"/>
          <p:nvPr/>
        </p:nvSpPr>
        <p:spPr>
          <a:xfrm>
            <a:off x="152400" y="944562"/>
            <a:ext cx="8839200" cy="2062103"/>
          </a:xfrm>
          <a:prstGeom prst="rect">
            <a:avLst/>
          </a:prstGeom>
          <a:noFill/>
        </p:spPr>
        <p:txBody>
          <a:bodyPr wrap="square" rtlCol="0">
            <a:spAutoFit/>
          </a:bodyPr>
          <a:lstStyle/>
          <a:p>
            <a:r>
              <a:rPr lang="en-US" sz="3200" dirty="0"/>
              <a:t>The Casablanca Conference between the U.S. and Britain begins. Roosevelt and Churchill agree that Germany must surrender unconditionally, and plan the Allied invasion of Sicily. </a:t>
            </a:r>
          </a:p>
        </p:txBody>
      </p:sp>
      <p:pic>
        <p:nvPicPr>
          <p:cNvPr id="31746" name="Picture 2" descr="http://www.nisk.k12.ny.us/fdr/ideas/portfolio/hoag/gifs/43012805.GIF"/>
          <p:cNvPicPr>
            <a:picLocks noChangeAspect="1" noChangeArrowheads="1"/>
          </p:cNvPicPr>
          <p:nvPr/>
        </p:nvPicPr>
        <p:blipFill>
          <a:blip r:embed="rId2"/>
          <a:srcRect/>
          <a:stretch>
            <a:fillRect/>
          </a:stretch>
        </p:blipFill>
        <p:spPr bwMode="auto">
          <a:xfrm>
            <a:off x="5257800" y="2562225"/>
            <a:ext cx="3448050" cy="4295775"/>
          </a:xfrm>
          <a:prstGeom prst="rect">
            <a:avLst/>
          </a:prstGeom>
          <a:noFill/>
        </p:spPr>
      </p:pic>
      <p:pic>
        <p:nvPicPr>
          <p:cNvPr id="31748" name="Picture 4" descr="http://www.historyplace.com/worldwar2/ww2-pix/casa2.jpg"/>
          <p:cNvPicPr>
            <a:picLocks noChangeAspect="1" noChangeArrowheads="1"/>
          </p:cNvPicPr>
          <p:nvPr/>
        </p:nvPicPr>
        <p:blipFill>
          <a:blip r:embed="rId3"/>
          <a:srcRect/>
          <a:stretch>
            <a:fillRect/>
          </a:stretch>
        </p:blipFill>
        <p:spPr bwMode="auto">
          <a:xfrm>
            <a:off x="0" y="3116892"/>
            <a:ext cx="4876800" cy="3741107"/>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January 31, </a:t>
            </a:r>
            <a:r>
              <a:rPr lang="en-GB" b="1" dirty="0" smtClean="0"/>
              <a:t>1943</a:t>
            </a:r>
            <a:endParaRPr lang="en-US" b="1" dirty="0"/>
          </a:p>
        </p:txBody>
      </p:sp>
      <p:sp>
        <p:nvSpPr>
          <p:cNvPr id="3" name="TextBox 2"/>
          <p:cNvSpPr txBox="1"/>
          <p:nvPr/>
        </p:nvSpPr>
        <p:spPr>
          <a:xfrm>
            <a:off x="0" y="944562"/>
            <a:ext cx="9144000" cy="2062103"/>
          </a:xfrm>
          <a:prstGeom prst="rect">
            <a:avLst/>
          </a:prstGeom>
          <a:noFill/>
        </p:spPr>
        <p:txBody>
          <a:bodyPr wrap="square" rtlCol="0">
            <a:spAutoFit/>
          </a:bodyPr>
          <a:lstStyle/>
          <a:p>
            <a:r>
              <a:rPr lang="en-US" sz="3200" dirty="0"/>
              <a:t>Over 90,000 German troops at Stalingrad surrender to the Soviets. It is a significant turning point in the war against Germany. </a:t>
            </a:r>
          </a:p>
          <a:p>
            <a:endParaRPr lang="en-US" sz="3200" dirty="0"/>
          </a:p>
        </p:txBody>
      </p:sp>
      <p:pic>
        <p:nvPicPr>
          <p:cNvPr id="30722" name="Picture 2" descr="http://history.sandiego.edu/gen/st/~colinm/Stalingrad%20Pics/surrender.jpg"/>
          <p:cNvPicPr>
            <a:picLocks noChangeAspect="1" noChangeArrowheads="1"/>
          </p:cNvPicPr>
          <p:nvPr/>
        </p:nvPicPr>
        <p:blipFill>
          <a:blip r:embed="rId2"/>
          <a:srcRect/>
          <a:stretch>
            <a:fillRect/>
          </a:stretch>
        </p:blipFill>
        <p:spPr bwMode="auto">
          <a:xfrm>
            <a:off x="1447800" y="2438400"/>
            <a:ext cx="6324600" cy="423836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b="1" dirty="0">
                <a:solidFill>
                  <a:srgbClr val="FF0000"/>
                </a:solidFill>
              </a:rPr>
              <a:t>April 19, </a:t>
            </a:r>
            <a:r>
              <a:rPr lang="en-GB" b="1" dirty="0" smtClean="0">
                <a:solidFill>
                  <a:srgbClr val="FF0000"/>
                </a:solidFill>
              </a:rPr>
              <a:t>1943</a:t>
            </a:r>
            <a:endParaRPr lang="en-US" b="1" dirty="0">
              <a:solidFill>
                <a:srgbClr val="FF0000"/>
              </a:solidFill>
            </a:endParaRPr>
          </a:p>
        </p:txBody>
      </p:sp>
      <p:sp>
        <p:nvSpPr>
          <p:cNvPr id="3" name="TextBox 2"/>
          <p:cNvSpPr txBox="1"/>
          <p:nvPr/>
        </p:nvSpPr>
        <p:spPr>
          <a:xfrm>
            <a:off x="0" y="868362"/>
            <a:ext cx="9144000" cy="2062103"/>
          </a:xfrm>
          <a:prstGeom prst="rect">
            <a:avLst/>
          </a:prstGeom>
          <a:noFill/>
        </p:spPr>
        <p:txBody>
          <a:bodyPr wrap="square" rtlCol="0">
            <a:spAutoFit/>
          </a:bodyPr>
          <a:lstStyle/>
          <a:p>
            <a:r>
              <a:rPr lang="en-US" sz="3200" dirty="0">
                <a:solidFill>
                  <a:srgbClr val="FF0000"/>
                </a:solidFill>
              </a:rPr>
              <a:t>The </a:t>
            </a:r>
            <a:r>
              <a:rPr lang="en-US" sz="3200" b="1" dirty="0">
                <a:solidFill>
                  <a:srgbClr val="FF0000"/>
                </a:solidFill>
              </a:rPr>
              <a:t>Warsaw Ghetto Uprising</a:t>
            </a:r>
            <a:r>
              <a:rPr lang="en-US" sz="3200" dirty="0">
                <a:solidFill>
                  <a:srgbClr val="FF0000"/>
                </a:solidFill>
              </a:rPr>
              <a:t> begins after German troops attempt to deport the ghetto's last surviving Jews. About 750 Jews fought back the Germans for almost a month. </a:t>
            </a:r>
          </a:p>
        </p:txBody>
      </p:sp>
      <p:pic>
        <p:nvPicPr>
          <p:cNvPr id="29698" name="Picture 2" descr="http://isurvived.org/Pictures_iSurvived-4/WarsawGhetto-destructionBIG.GIF"/>
          <p:cNvPicPr>
            <a:picLocks noChangeAspect="1" noChangeArrowheads="1"/>
          </p:cNvPicPr>
          <p:nvPr/>
        </p:nvPicPr>
        <p:blipFill>
          <a:blip r:embed="rId2"/>
          <a:srcRect/>
          <a:stretch>
            <a:fillRect/>
          </a:stretch>
        </p:blipFill>
        <p:spPr bwMode="auto">
          <a:xfrm>
            <a:off x="1828800" y="2819400"/>
            <a:ext cx="6096000" cy="382905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blog.beliefnet.com/pontifications/imgs/Warsaw%20Ghetto.jpg"/>
          <p:cNvPicPr>
            <a:picLocks noChangeAspect="1" noChangeArrowheads="1"/>
          </p:cNvPicPr>
          <p:nvPr/>
        </p:nvPicPr>
        <p:blipFill>
          <a:blip r:embed="rId2"/>
          <a:srcRect/>
          <a:stretch>
            <a:fillRect/>
          </a:stretch>
        </p:blipFill>
        <p:spPr bwMode="auto">
          <a:xfrm>
            <a:off x="304800" y="609600"/>
            <a:ext cx="8504597" cy="55626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solidFill>
                  <a:srgbClr val="FF0000"/>
                </a:solidFill>
              </a:rPr>
              <a:t>May 12, </a:t>
            </a:r>
            <a:r>
              <a:rPr lang="en-GB" b="1" dirty="0" smtClean="0">
                <a:solidFill>
                  <a:srgbClr val="FF0000"/>
                </a:solidFill>
              </a:rPr>
              <a:t>1943</a:t>
            </a:r>
            <a:endParaRPr lang="en-US" b="1" dirty="0">
              <a:solidFill>
                <a:srgbClr val="FF0000"/>
              </a:solidFill>
            </a:endParaRPr>
          </a:p>
        </p:txBody>
      </p:sp>
      <p:sp>
        <p:nvSpPr>
          <p:cNvPr id="3" name="TextBox 2"/>
          <p:cNvSpPr txBox="1"/>
          <p:nvPr/>
        </p:nvSpPr>
        <p:spPr>
          <a:xfrm>
            <a:off x="914400" y="990600"/>
            <a:ext cx="7315200" cy="1077218"/>
          </a:xfrm>
          <a:prstGeom prst="rect">
            <a:avLst/>
          </a:prstGeom>
          <a:noFill/>
        </p:spPr>
        <p:txBody>
          <a:bodyPr wrap="square" rtlCol="0">
            <a:spAutoFit/>
          </a:bodyPr>
          <a:lstStyle/>
          <a:p>
            <a:r>
              <a:rPr lang="en-US" sz="3200" dirty="0">
                <a:solidFill>
                  <a:srgbClr val="FF0000"/>
                </a:solidFill>
              </a:rPr>
              <a:t>Axis forces in North Africa surrender. </a:t>
            </a:r>
          </a:p>
          <a:p>
            <a:endParaRPr lang="en-US" sz="3200" dirty="0">
              <a:solidFill>
                <a:srgbClr val="FF0000"/>
              </a:solidFill>
            </a:endParaRPr>
          </a:p>
        </p:txBody>
      </p:sp>
      <p:pic>
        <p:nvPicPr>
          <p:cNvPr id="28674" name="Picture 2" descr="http://www.geocities.com/pentagon/quarters/7414/brn2.jpg"/>
          <p:cNvPicPr>
            <a:picLocks noChangeAspect="1" noChangeArrowheads="1"/>
          </p:cNvPicPr>
          <p:nvPr/>
        </p:nvPicPr>
        <p:blipFill>
          <a:blip r:embed="rId2"/>
          <a:srcRect/>
          <a:stretch>
            <a:fillRect/>
          </a:stretch>
        </p:blipFill>
        <p:spPr bwMode="auto">
          <a:xfrm>
            <a:off x="1447800" y="1676400"/>
            <a:ext cx="6354501" cy="464820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May 16, </a:t>
            </a:r>
            <a:r>
              <a:rPr lang="en-GB" b="1" dirty="0" smtClean="0"/>
              <a:t>1943</a:t>
            </a:r>
            <a:endParaRPr lang="en-US" b="1" dirty="0"/>
          </a:p>
        </p:txBody>
      </p:sp>
      <p:sp>
        <p:nvSpPr>
          <p:cNvPr id="3" name="TextBox 2"/>
          <p:cNvSpPr txBox="1"/>
          <p:nvPr/>
        </p:nvSpPr>
        <p:spPr>
          <a:xfrm>
            <a:off x="0" y="944562"/>
            <a:ext cx="9144000" cy="2062103"/>
          </a:xfrm>
          <a:prstGeom prst="rect">
            <a:avLst/>
          </a:prstGeom>
          <a:noFill/>
        </p:spPr>
        <p:txBody>
          <a:bodyPr wrap="square" rtlCol="0">
            <a:spAutoFit/>
          </a:bodyPr>
          <a:lstStyle/>
          <a:p>
            <a:r>
              <a:rPr lang="en-US" sz="3200" dirty="0"/>
              <a:t>German troops crush the last resistance of the Warsaw Ghetto Uprising and kill thousands of Jews. The rest are sent to the Treblinka concentration camp to die. </a:t>
            </a:r>
          </a:p>
        </p:txBody>
      </p:sp>
      <p:pic>
        <p:nvPicPr>
          <p:cNvPr id="27650" name="Picture 2" descr="http://www.stephenhalbrook.com/registration_article/pic6.jpg"/>
          <p:cNvPicPr>
            <a:picLocks noChangeAspect="1" noChangeArrowheads="1"/>
          </p:cNvPicPr>
          <p:nvPr/>
        </p:nvPicPr>
        <p:blipFill>
          <a:blip r:embed="rId2"/>
          <a:srcRect/>
          <a:stretch>
            <a:fillRect/>
          </a:stretch>
        </p:blipFill>
        <p:spPr bwMode="auto">
          <a:xfrm>
            <a:off x="1447800" y="2743200"/>
            <a:ext cx="6410325" cy="36957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July 25, </a:t>
            </a:r>
            <a:r>
              <a:rPr lang="en-GB" b="1" dirty="0" smtClean="0"/>
              <a:t>1943</a:t>
            </a:r>
            <a:endParaRPr lang="en-US" b="1" dirty="0"/>
          </a:p>
        </p:txBody>
      </p:sp>
      <p:sp>
        <p:nvSpPr>
          <p:cNvPr id="3" name="TextBox 2"/>
          <p:cNvSpPr txBox="1"/>
          <p:nvPr/>
        </p:nvSpPr>
        <p:spPr>
          <a:xfrm>
            <a:off x="0" y="1219200"/>
            <a:ext cx="9144000" cy="1569660"/>
          </a:xfrm>
          <a:prstGeom prst="rect">
            <a:avLst/>
          </a:prstGeom>
          <a:noFill/>
        </p:spPr>
        <p:txBody>
          <a:bodyPr wrap="square" rtlCol="0">
            <a:spAutoFit/>
          </a:bodyPr>
          <a:lstStyle/>
          <a:p>
            <a:r>
              <a:rPr lang="en-US" sz="3200" dirty="0"/>
              <a:t>Benito Mussolini's fascist government is overthrown in Italy. The new Italian government begins peace talks.</a:t>
            </a:r>
          </a:p>
        </p:txBody>
      </p:sp>
      <p:pic>
        <p:nvPicPr>
          <p:cNvPr id="26626" name="Picture 2" descr="http://mailer.fsu.edu/~akirk/tanks/Italy/Ita-CV33-Mussolini.jpg"/>
          <p:cNvPicPr>
            <a:picLocks noChangeAspect="1" noChangeArrowheads="1"/>
          </p:cNvPicPr>
          <p:nvPr/>
        </p:nvPicPr>
        <p:blipFill>
          <a:blip r:embed="rId2"/>
          <a:srcRect/>
          <a:stretch>
            <a:fillRect/>
          </a:stretch>
        </p:blipFill>
        <p:spPr bwMode="auto">
          <a:xfrm>
            <a:off x="1828800" y="2478032"/>
            <a:ext cx="5334000" cy="4227567"/>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GB" b="1" dirty="0">
                <a:solidFill>
                  <a:srgbClr val="FF0000"/>
                </a:solidFill>
              </a:rPr>
              <a:t>January 30, 1933</a:t>
            </a:r>
            <a:endParaRPr lang="en-US" b="1" dirty="0">
              <a:solidFill>
                <a:srgbClr val="FF0000"/>
              </a:solidFill>
            </a:endParaRPr>
          </a:p>
        </p:txBody>
      </p:sp>
      <p:sp>
        <p:nvSpPr>
          <p:cNvPr id="3" name="TextBox 2"/>
          <p:cNvSpPr txBox="1"/>
          <p:nvPr/>
        </p:nvSpPr>
        <p:spPr>
          <a:xfrm>
            <a:off x="914400" y="792162"/>
            <a:ext cx="7315200" cy="1077218"/>
          </a:xfrm>
          <a:prstGeom prst="rect">
            <a:avLst/>
          </a:prstGeom>
          <a:noFill/>
        </p:spPr>
        <p:txBody>
          <a:bodyPr wrap="square" rtlCol="0">
            <a:spAutoFit/>
          </a:bodyPr>
          <a:lstStyle/>
          <a:p>
            <a:r>
              <a:rPr lang="en-US" sz="3200" dirty="0">
                <a:solidFill>
                  <a:srgbClr val="FF0000"/>
                </a:solidFill>
              </a:rPr>
              <a:t>Adolph Hitler is appointed the Chancellor of Germany. </a:t>
            </a:r>
          </a:p>
        </p:txBody>
      </p:sp>
      <p:pic>
        <p:nvPicPr>
          <p:cNvPr id="75778" name="Picture 2" descr="http://www.telefonica.net/web2/sgm/Hitler_1922.jpg"/>
          <p:cNvPicPr>
            <a:picLocks noChangeAspect="1" noChangeArrowheads="1"/>
          </p:cNvPicPr>
          <p:nvPr/>
        </p:nvPicPr>
        <p:blipFill>
          <a:blip r:embed="rId2"/>
          <a:srcRect/>
          <a:stretch>
            <a:fillRect/>
          </a:stretch>
        </p:blipFill>
        <p:spPr bwMode="auto">
          <a:xfrm>
            <a:off x="1295400" y="1790700"/>
            <a:ext cx="6781800" cy="5067300"/>
          </a:xfrm>
          <a:prstGeom prst="rect">
            <a:avLst/>
          </a:prstGeom>
          <a:no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September 3, </a:t>
            </a:r>
            <a:r>
              <a:rPr lang="en-GB" b="1" dirty="0" smtClean="0"/>
              <a:t>1943</a:t>
            </a:r>
            <a:endParaRPr lang="en-US" b="1" dirty="0"/>
          </a:p>
        </p:txBody>
      </p:sp>
      <p:sp>
        <p:nvSpPr>
          <p:cNvPr id="3" name="TextBox 2"/>
          <p:cNvSpPr txBox="1"/>
          <p:nvPr/>
        </p:nvSpPr>
        <p:spPr>
          <a:xfrm>
            <a:off x="0" y="944562"/>
            <a:ext cx="9144000" cy="2062103"/>
          </a:xfrm>
          <a:prstGeom prst="rect">
            <a:avLst/>
          </a:prstGeom>
          <a:noFill/>
        </p:spPr>
        <p:txBody>
          <a:bodyPr wrap="square" rtlCol="0">
            <a:spAutoFit/>
          </a:bodyPr>
          <a:lstStyle/>
          <a:p>
            <a:r>
              <a:rPr lang="en-US" sz="3200" dirty="0"/>
              <a:t>British troops land on mainland Italy, beginning the Allied campaign in Italy. American troops land six days later. The new Italian government formally surrenders. </a:t>
            </a:r>
          </a:p>
        </p:txBody>
      </p:sp>
      <p:pic>
        <p:nvPicPr>
          <p:cNvPr id="25602" name="Picture 2" descr="http://www.nationalmuseum.af.mil/shared/media/photodb/web/050524-F-1234P-018.jpg"/>
          <p:cNvPicPr>
            <a:picLocks noChangeAspect="1" noChangeArrowheads="1"/>
          </p:cNvPicPr>
          <p:nvPr/>
        </p:nvPicPr>
        <p:blipFill>
          <a:blip r:embed="rId2"/>
          <a:srcRect/>
          <a:stretch>
            <a:fillRect/>
          </a:stretch>
        </p:blipFill>
        <p:spPr bwMode="auto">
          <a:xfrm>
            <a:off x="2895600" y="2701119"/>
            <a:ext cx="3276600" cy="4156881"/>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January 27, </a:t>
            </a:r>
            <a:r>
              <a:rPr lang="en-GB" b="1" dirty="0" smtClean="0"/>
              <a:t>1944</a:t>
            </a:r>
            <a:endParaRPr lang="en-US" b="1" dirty="0"/>
          </a:p>
        </p:txBody>
      </p:sp>
      <p:sp>
        <p:nvSpPr>
          <p:cNvPr id="3" name="TextBox 2"/>
          <p:cNvSpPr txBox="1"/>
          <p:nvPr/>
        </p:nvSpPr>
        <p:spPr>
          <a:xfrm>
            <a:off x="914400" y="1219200"/>
            <a:ext cx="7315200" cy="1077218"/>
          </a:xfrm>
          <a:prstGeom prst="rect">
            <a:avLst/>
          </a:prstGeom>
          <a:noFill/>
        </p:spPr>
        <p:txBody>
          <a:bodyPr wrap="square" rtlCol="0">
            <a:spAutoFit/>
          </a:bodyPr>
          <a:lstStyle/>
          <a:p>
            <a:r>
              <a:rPr lang="en-US" sz="3200" dirty="0"/>
              <a:t>The German siege of Leningrad that began in September 1941 finally ends.</a:t>
            </a:r>
          </a:p>
        </p:txBody>
      </p:sp>
      <p:pic>
        <p:nvPicPr>
          <p:cNvPr id="24578" name="Picture 2" descr="http://pro.corbis.com/images/RA001102.jpg?size=67&amp;uid=%7B7A9BCACB-21D7-419C-8DC7-A6EF7F971D69%7D"/>
          <p:cNvPicPr>
            <a:picLocks noChangeAspect="1" noChangeArrowheads="1"/>
          </p:cNvPicPr>
          <p:nvPr/>
        </p:nvPicPr>
        <p:blipFill>
          <a:blip r:embed="rId2"/>
          <a:srcRect/>
          <a:stretch>
            <a:fillRect/>
          </a:stretch>
        </p:blipFill>
        <p:spPr bwMode="auto">
          <a:xfrm>
            <a:off x="3048000" y="2286000"/>
            <a:ext cx="3048000" cy="457200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February 20, </a:t>
            </a:r>
            <a:r>
              <a:rPr lang="en-GB" b="1" dirty="0" smtClean="0"/>
              <a:t>1944</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The Allies begin massive bombing campaign of Germany. </a:t>
            </a:r>
          </a:p>
        </p:txBody>
      </p:sp>
      <p:pic>
        <p:nvPicPr>
          <p:cNvPr id="23554" name="Picture 2" descr="http://www.politikon.net/images/dresden.jpg"/>
          <p:cNvPicPr>
            <a:picLocks noChangeAspect="1" noChangeArrowheads="1"/>
          </p:cNvPicPr>
          <p:nvPr/>
        </p:nvPicPr>
        <p:blipFill>
          <a:blip r:embed="rId2"/>
          <a:srcRect/>
          <a:stretch>
            <a:fillRect/>
          </a:stretch>
        </p:blipFill>
        <p:spPr bwMode="auto">
          <a:xfrm>
            <a:off x="6131859" y="3886200"/>
            <a:ext cx="3012141" cy="2133600"/>
          </a:xfrm>
          <a:prstGeom prst="rect">
            <a:avLst/>
          </a:prstGeom>
          <a:noFill/>
        </p:spPr>
      </p:pic>
      <p:pic>
        <p:nvPicPr>
          <p:cNvPr id="23556" name="Picture 4" descr="http://pro.corbis.com/images/HU034240.jpg?size=67&amp;uid=%7B7C106562-98F1-410C-8343-7C97708DDC9E%7D"/>
          <p:cNvPicPr>
            <a:picLocks noChangeAspect="1" noChangeArrowheads="1"/>
          </p:cNvPicPr>
          <p:nvPr/>
        </p:nvPicPr>
        <p:blipFill>
          <a:blip r:embed="rId3"/>
          <a:srcRect/>
          <a:stretch>
            <a:fillRect/>
          </a:stretch>
        </p:blipFill>
        <p:spPr bwMode="auto">
          <a:xfrm>
            <a:off x="0" y="2809875"/>
            <a:ext cx="6096000" cy="4048125"/>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a:t>
            </a:r>
            <a:r>
              <a:rPr lang="en-GB" b="1" dirty="0"/>
              <a:t>6</a:t>
            </a:r>
            <a:r>
              <a:rPr lang="en-GB" b="1" dirty="0" smtClean="0"/>
              <a:t>, </a:t>
            </a:r>
            <a:r>
              <a:rPr lang="en-GB" b="1" dirty="0" smtClean="0"/>
              <a:t>1944</a:t>
            </a:r>
            <a:endParaRPr lang="en-US" b="1" dirty="0"/>
          </a:p>
        </p:txBody>
      </p:sp>
      <p:sp>
        <p:nvSpPr>
          <p:cNvPr id="3" name="TextBox 2"/>
          <p:cNvSpPr txBox="1"/>
          <p:nvPr/>
        </p:nvSpPr>
        <p:spPr>
          <a:xfrm>
            <a:off x="152400" y="1028889"/>
            <a:ext cx="7315200" cy="1569660"/>
          </a:xfrm>
          <a:prstGeom prst="rect">
            <a:avLst/>
          </a:prstGeom>
          <a:noFill/>
        </p:spPr>
        <p:txBody>
          <a:bodyPr wrap="square" rtlCol="0">
            <a:spAutoFit/>
          </a:bodyPr>
          <a:lstStyle/>
          <a:p>
            <a:r>
              <a:rPr lang="en-US" sz="3200" dirty="0" smtClean="0"/>
              <a:t>D-Day Allied invasion of </a:t>
            </a:r>
            <a:r>
              <a:rPr lang="en-US" sz="3200" dirty="0" smtClean="0"/>
              <a:t>Nazi occupied </a:t>
            </a:r>
            <a:r>
              <a:rPr lang="en-US" sz="3200" dirty="0" smtClean="0"/>
              <a:t>France.</a:t>
            </a:r>
            <a:endParaRPr lang="en-US" sz="3200" dirty="0"/>
          </a:p>
          <a:p>
            <a:endParaRPr lang="en-US" sz="3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7168" y="1600200"/>
            <a:ext cx="6857149" cy="5257800"/>
          </a:xfrm>
          <a:prstGeom prst="rect">
            <a:avLst/>
          </a:prstGeom>
        </p:spPr>
      </p:pic>
    </p:spTree>
    <p:extLst>
      <p:ext uri="{BB962C8B-B14F-4D97-AF65-F5344CB8AC3E}">
        <p14:creationId xmlns:p14="http://schemas.microsoft.com/office/powerpoint/2010/main" val="3426323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13, </a:t>
            </a:r>
            <a:r>
              <a:rPr lang="en-GB" b="1" dirty="0" smtClean="0"/>
              <a:t>1944</a:t>
            </a:r>
            <a:endParaRPr lang="en-US" b="1" dirty="0"/>
          </a:p>
        </p:txBody>
      </p:sp>
      <p:sp>
        <p:nvSpPr>
          <p:cNvPr id="3" name="TextBox 2"/>
          <p:cNvSpPr txBox="1"/>
          <p:nvPr/>
        </p:nvSpPr>
        <p:spPr>
          <a:xfrm>
            <a:off x="914400" y="1600200"/>
            <a:ext cx="7315200" cy="1569660"/>
          </a:xfrm>
          <a:prstGeom prst="rect">
            <a:avLst/>
          </a:prstGeom>
          <a:noFill/>
        </p:spPr>
        <p:txBody>
          <a:bodyPr wrap="square" rtlCol="0">
            <a:spAutoFit/>
          </a:bodyPr>
          <a:lstStyle/>
          <a:p>
            <a:r>
              <a:rPr lang="en-US" sz="3200" dirty="0"/>
              <a:t>Germany launches the first V-1 flying-bomb on Britain. </a:t>
            </a:r>
          </a:p>
          <a:p>
            <a:endParaRPr lang="en-US" sz="3200" dirty="0"/>
          </a:p>
        </p:txBody>
      </p:sp>
      <p:pic>
        <p:nvPicPr>
          <p:cNvPr id="21506" name="Picture 2" descr="http://farm4.static.flickr.com/3217/3013894749_cb4c10f9ca.jpg"/>
          <p:cNvPicPr>
            <a:picLocks noChangeAspect="1" noChangeArrowheads="1"/>
          </p:cNvPicPr>
          <p:nvPr/>
        </p:nvPicPr>
        <p:blipFill>
          <a:blip r:embed="rId2"/>
          <a:srcRect/>
          <a:stretch>
            <a:fillRect/>
          </a:stretch>
        </p:blipFill>
        <p:spPr bwMode="auto">
          <a:xfrm>
            <a:off x="2133600" y="3124200"/>
            <a:ext cx="4762500" cy="318135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history.sandiego.edu/cdr2/WW2Pics2/83077bg.jpg"/>
          <p:cNvPicPr>
            <a:picLocks noChangeAspect="1" noChangeArrowheads="1"/>
          </p:cNvPicPr>
          <p:nvPr/>
        </p:nvPicPr>
        <p:blipFill>
          <a:blip r:embed="rId2"/>
          <a:srcRect/>
          <a:stretch>
            <a:fillRect/>
          </a:stretch>
        </p:blipFill>
        <p:spPr bwMode="auto">
          <a:xfrm>
            <a:off x="-1" y="457200"/>
            <a:ext cx="9187543" cy="57912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June 19, </a:t>
            </a:r>
            <a:r>
              <a:rPr lang="en-GB" b="1" dirty="0" smtClean="0"/>
              <a:t>1944</a:t>
            </a:r>
            <a:endParaRPr lang="en-US" b="1" dirty="0"/>
          </a:p>
        </p:txBody>
      </p:sp>
      <p:sp>
        <p:nvSpPr>
          <p:cNvPr id="3" name="TextBox 2"/>
          <p:cNvSpPr txBox="1"/>
          <p:nvPr/>
        </p:nvSpPr>
        <p:spPr>
          <a:xfrm>
            <a:off x="304800" y="1143000"/>
            <a:ext cx="8534400" cy="3046988"/>
          </a:xfrm>
          <a:prstGeom prst="rect">
            <a:avLst/>
          </a:prstGeom>
          <a:noFill/>
        </p:spPr>
        <p:txBody>
          <a:bodyPr wrap="square" rtlCol="0">
            <a:spAutoFit/>
          </a:bodyPr>
          <a:lstStyle/>
          <a:p>
            <a:r>
              <a:rPr lang="en-US" sz="3200" dirty="0"/>
              <a:t>The U.S. defeat the Japanese in a massive air battle known as the Battle of the Philippine Sea. The Japanese lost more than 400 planes and three carriers. This victory paved the way for eventual success in the Marianas invasion. </a:t>
            </a:r>
          </a:p>
          <a:p>
            <a:endParaRPr lang="en-US" sz="3200" dirty="0"/>
          </a:p>
        </p:txBody>
      </p:sp>
      <p:pic>
        <p:nvPicPr>
          <p:cNvPr id="20482" name="Picture 2" descr="http://www.pacificwrecks.com/airfields/fed_states/yap/1944/yap-b24-overfly.jpg"/>
          <p:cNvPicPr>
            <a:picLocks noChangeAspect="1" noChangeArrowheads="1"/>
          </p:cNvPicPr>
          <p:nvPr/>
        </p:nvPicPr>
        <p:blipFill>
          <a:blip r:embed="rId2"/>
          <a:srcRect/>
          <a:stretch>
            <a:fillRect/>
          </a:stretch>
        </p:blipFill>
        <p:spPr bwMode="auto">
          <a:xfrm>
            <a:off x="2743200" y="3657600"/>
            <a:ext cx="3810000" cy="28956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July 20, </a:t>
            </a:r>
            <a:r>
              <a:rPr lang="en-GB" b="1" dirty="0" smtClean="0"/>
              <a:t>1944</a:t>
            </a:r>
            <a:endParaRPr lang="en-US" b="1" dirty="0"/>
          </a:p>
        </p:txBody>
      </p:sp>
      <p:sp>
        <p:nvSpPr>
          <p:cNvPr id="3" name="TextBox 2"/>
          <p:cNvSpPr txBox="1"/>
          <p:nvPr/>
        </p:nvSpPr>
        <p:spPr>
          <a:xfrm>
            <a:off x="304800" y="868362"/>
            <a:ext cx="8610600" cy="2554545"/>
          </a:xfrm>
          <a:prstGeom prst="rect">
            <a:avLst/>
          </a:prstGeom>
          <a:noFill/>
        </p:spPr>
        <p:txBody>
          <a:bodyPr wrap="square" rtlCol="0">
            <a:spAutoFit/>
          </a:bodyPr>
          <a:lstStyle/>
          <a:p>
            <a:r>
              <a:rPr lang="en-US" sz="3200" dirty="0"/>
              <a:t>German military leaders attempt but fail to kill Adolf Hitler in the </a:t>
            </a:r>
            <a:r>
              <a:rPr lang="en-US" sz="3200" dirty="0" err="1"/>
              <a:t>Rastenburg</a:t>
            </a:r>
            <a:r>
              <a:rPr lang="en-US" sz="3200" dirty="0"/>
              <a:t> Assassination Plot. Hitler then kills about 200 suspected plotters. U.S. troops make an amphibious assault on the Japanese -held island of Guam in the Marianas. </a:t>
            </a:r>
          </a:p>
        </p:txBody>
      </p:sp>
      <p:pic>
        <p:nvPicPr>
          <p:cNvPr id="19458" name="Picture 2" descr="http://pro.corbis.com/images/NA006020.jpg?size=67&amp;uid=%7B1AC5884D-EE73-4449-BEB4-42F920D7594A%7D"/>
          <p:cNvPicPr>
            <a:picLocks noChangeAspect="1" noChangeArrowheads="1"/>
          </p:cNvPicPr>
          <p:nvPr/>
        </p:nvPicPr>
        <p:blipFill>
          <a:blip r:embed="rId2"/>
          <a:srcRect/>
          <a:stretch>
            <a:fillRect/>
          </a:stretch>
        </p:blipFill>
        <p:spPr bwMode="auto">
          <a:xfrm>
            <a:off x="2286000" y="3352800"/>
            <a:ext cx="4495800" cy="3322677"/>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solidFill>
                  <a:srgbClr val="FF0000"/>
                </a:solidFill>
              </a:rPr>
              <a:t>August 25, </a:t>
            </a:r>
            <a:r>
              <a:rPr lang="en-GB" b="1" dirty="0" smtClean="0">
                <a:solidFill>
                  <a:srgbClr val="FF0000"/>
                </a:solidFill>
              </a:rPr>
              <a:t>1944</a:t>
            </a:r>
            <a:endParaRPr lang="en-US" b="1" dirty="0">
              <a:solidFill>
                <a:srgbClr val="FF0000"/>
              </a:solidFill>
            </a:endParaRPr>
          </a:p>
        </p:txBody>
      </p:sp>
      <p:sp>
        <p:nvSpPr>
          <p:cNvPr id="3" name="TextBox 2"/>
          <p:cNvSpPr txBox="1"/>
          <p:nvPr/>
        </p:nvSpPr>
        <p:spPr>
          <a:xfrm>
            <a:off x="914400" y="944562"/>
            <a:ext cx="7315200" cy="1077218"/>
          </a:xfrm>
          <a:prstGeom prst="rect">
            <a:avLst/>
          </a:prstGeom>
          <a:noFill/>
        </p:spPr>
        <p:txBody>
          <a:bodyPr wrap="square" rtlCol="0">
            <a:spAutoFit/>
          </a:bodyPr>
          <a:lstStyle/>
          <a:p>
            <a:r>
              <a:rPr lang="en-US" sz="3200" dirty="0">
                <a:solidFill>
                  <a:srgbClr val="FF0000"/>
                </a:solidFill>
              </a:rPr>
              <a:t>The Allies liberate Paris. </a:t>
            </a:r>
          </a:p>
          <a:p>
            <a:endParaRPr lang="en-US" sz="3200" dirty="0">
              <a:solidFill>
                <a:srgbClr val="FF0000"/>
              </a:solidFill>
            </a:endParaRPr>
          </a:p>
        </p:txBody>
      </p:sp>
      <p:pic>
        <p:nvPicPr>
          <p:cNvPr id="18434" name="Picture 2" descr="http://static.howstuffworks.com/gif/the-battle-of-the-bulge-timeline-19.jpg"/>
          <p:cNvPicPr>
            <a:picLocks noChangeAspect="1" noChangeArrowheads="1"/>
          </p:cNvPicPr>
          <p:nvPr/>
        </p:nvPicPr>
        <p:blipFill>
          <a:blip r:embed="rId2"/>
          <a:srcRect/>
          <a:stretch>
            <a:fillRect/>
          </a:stretch>
        </p:blipFill>
        <p:spPr bwMode="auto">
          <a:xfrm>
            <a:off x="4597400" y="3429000"/>
            <a:ext cx="4318000" cy="3238500"/>
          </a:xfrm>
          <a:prstGeom prst="rect">
            <a:avLst/>
          </a:prstGeom>
          <a:noFill/>
        </p:spPr>
      </p:pic>
      <p:pic>
        <p:nvPicPr>
          <p:cNvPr id="18436" name="Picture 4" descr="http://www.geocities.com/ww2_remembered/ParisLiberated.jpg"/>
          <p:cNvPicPr>
            <a:picLocks noChangeAspect="1" noChangeArrowheads="1"/>
          </p:cNvPicPr>
          <p:nvPr/>
        </p:nvPicPr>
        <p:blipFill>
          <a:blip r:embed="rId3"/>
          <a:srcRect/>
          <a:stretch>
            <a:fillRect/>
          </a:stretch>
        </p:blipFill>
        <p:spPr bwMode="auto">
          <a:xfrm>
            <a:off x="5562600" y="838200"/>
            <a:ext cx="2590800" cy="2457450"/>
          </a:xfrm>
          <a:prstGeom prst="rect">
            <a:avLst/>
          </a:prstGeom>
          <a:noFill/>
        </p:spPr>
      </p:pic>
      <p:pic>
        <p:nvPicPr>
          <p:cNvPr id="18438" name="Picture 6" descr="http://www.forties.net/parisvictoryallieslibertateparis_aug_24.jpg"/>
          <p:cNvPicPr>
            <a:picLocks noChangeAspect="1" noChangeArrowheads="1"/>
          </p:cNvPicPr>
          <p:nvPr/>
        </p:nvPicPr>
        <p:blipFill>
          <a:blip r:embed="rId4"/>
          <a:srcRect/>
          <a:stretch>
            <a:fillRect/>
          </a:stretch>
        </p:blipFill>
        <p:spPr bwMode="auto">
          <a:xfrm>
            <a:off x="228600" y="3429000"/>
            <a:ext cx="4273062" cy="32385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GB" b="1" dirty="0"/>
              <a:t>September 11, </a:t>
            </a:r>
            <a:r>
              <a:rPr lang="en-GB" b="1" dirty="0" smtClean="0"/>
              <a:t>1944</a:t>
            </a:r>
            <a:endParaRPr lang="en-US" b="1" dirty="0"/>
          </a:p>
        </p:txBody>
      </p:sp>
      <p:sp>
        <p:nvSpPr>
          <p:cNvPr id="3" name="TextBox 2"/>
          <p:cNvSpPr txBox="1"/>
          <p:nvPr/>
        </p:nvSpPr>
        <p:spPr>
          <a:xfrm>
            <a:off x="914400" y="944562"/>
            <a:ext cx="7315200" cy="1077218"/>
          </a:xfrm>
          <a:prstGeom prst="rect">
            <a:avLst/>
          </a:prstGeom>
          <a:noFill/>
        </p:spPr>
        <p:txBody>
          <a:bodyPr wrap="square" rtlCol="0">
            <a:spAutoFit/>
          </a:bodyPr>
          <a:lstStyle/>
          <a:p>
            <a:r>
              <a:rPr lang="en-US" sz="3200" dirty="0"/>
              <a:t>The Allies enter Germany. </a:t>
            </a:r>
          </a:p>
          <a:p>
            <a:endParaRPr lang="en-US" sz="3200" dirty="0"/>
          </a:p>
        </p:txBody>
      </p:sp>
      <p:pic>
        <p:nvPicPr>
          <p:cNvPr id="17410" name="Picture 2" descr="http://static.howstuffworks.com/gif/the-battle-of-the-bulge-timeline-23.jpg"/>
          <p:cNvPicPr>
            <a:picLocks noChangeAspect="1" noChangeArrowheads="1"/>
          </p:cNvPicPr>
          <p:nvPr/>
        </p:nvPicPr>
        <p:blipFill>
          <a:blip r:embed="rId2"/>
          <a:srcRect/>
          <a:stretch>
            <a:fillRect/>
          </a:stretch>
        </p:blipFill>
        <p:spPr bwMode="auto">
          <a:xfrm>
            <a:off x="629377" y="1600200"/>
            <a:ext cx="7828823" cy="512787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October 25, 1936</a:t>
            </a:r>
            <a:endParaRPr lang="en-US" b="1" dirty="0"/>
          </a:p>
        </p:txBody>
      </p:sp>
      <p:sp>
        <p:nvSpPr>
          <p:cNvPr id="3" name="TextBox 2"/>
          <p:cNvSpPr txBox="1"/>
          <p:nvPr/>
        </p:nvSpPr>
        <p:spPr>
          <a:xfrm>
            <a:off x="914400" y="1143000"/>
            <a:ext cx="7315200" cy="1077218"/>
          </a:xfrm>
          <a:prstGeom prst="rect">
            <a:avLst/>
          </a:prstGeom>
          <a:noFill/>
        </p:spPr>
        <p:txBody>
          <a:bodyPr wrap="square" rtlCol="0">
            <a:spAutoFit/>
          </a:bodyPr>
          <a:lstStyle/>
          <a:p>
            <a:r>
              <a:rPr lang="en-US" sz="3200" dirty="0"/>
              <a:t>Hitler and Mussolini announced a Rome-Berlin alliance -- the Axis. </a:t>
            </a:r>
          </a:p>
        </p:txBody>
      </p:sp>
      <p:pic>
        <p:nvPicPr>
          <p:cNvPr id="74754" name="Picture 2" descr="http://calitreview.com/images/Benito_Mussolini_and_Adolf_Hitler.jpg"/>
          <p:cNvPicPr>
            <a:picLocks noChangeAspect="1" noChangeArrowheads="1"/>
          </p:cNvPicPr>
          <p:nvPr/>
        </p:nvPicPr>
        <p:blipFill>
          <a:blip r:embed="rId2"/>
          <a:srcRect/>
          <a:stretch>
            <a:fillRect/>
          </a:stretch>
        </p:blipFill>
        <p:spPr bwMode="auto">
          <a:xfrm>
            <a:off x="2743200" y="2133600"/>
            <a:ext cx="3676650" cy="4724400"/>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November 4, </a:t>
            </a:r>
            <a:r>
              <a:rPr lang="en-GB" b="1" dirty="0" smtClean="0"/>
              <a:t>1944</a:t>
            </a:r>
            <a:endParaRPr lang="en-US" b="1" dirty="0"/>
          </a:p>
        </p:txBody>
      </p:sp>
      <p:sp>
        <p:nvSpPr>
          <p:cNvPr id="3" name="TextBox 2"/>
          <p:cNvSpPr txBox="1"/>
          <p:nvPr/>
        </p:nvSpPr>
        <p:spPr>
          <a:xfrm>
            <a:off x="914400" y="1143000"/>
            <a:ext cx="7315200" cy="584775"/>
          </a:xfrm>
          <a:prstGeom prst="rect">
            <a:avLst/>
          </a:prstGeom>
          <a:noFill/>
        </p:spPr>
        <p:txBody>
          <a:bodyPr wrap="square" rtlCol="0">
            <a:spAutoFit/>
          </a:bodyPr>
          <a:lstStyle/>
          <a:p>
            <a:r>
              <a:rPr lang="en-US" sz="3200" dirty="0"/>
              <a:t>Axis forces in Greece surrender. </a:t>
            </a:r>
          </a:p>
        </p:txBody>
      </p:sp>
      <p:pic>
        <p:nvPicPr>
          <p:cNvPr id="16386" name="Picture 2" descr="http://www.e-grammes.gr/photos/greece/alexandrakis_aera_big.jpg"/>
          <p:cNvPicPr>
            <a:picLocks noChangeAspect="1" noChangeArrowheads="1"/>
          </p:cNvPicPr>
          <p:nvPr/>
        </p:nvPicPr>
        <p:blipFill>
          <a:blip r:embed="rId2"/>
          <a:srcRect/>
          <a:stretch>
            <a:fillRect/>
          </a:stretch>
        </p:blipFill>
        <p:spPr bwMode="auto">
          <a:xfrm>
            <a:off x="838200" y="1790700"/>
            <a:ext cx="7696200" cy="5067300"/>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January 27, </a:t>
            </a:r>
            <a:r>
              <a:rPr lang="en-GB" b="1" dirty="0" smtClean="0"/>
              <a:t>1945</a:t>
            </a:r>
            <a:endParaRPr lang="en-US" b="1" dirty="0"/>
          </a:p>
        </p:txBody>
      </p:sp>
      <p:sp>
        <p:nvSpPr>
          <p:cNvPr id="3" name="TextBox 2"/>
          <p:cNvSpPr txBox="1"/>
          <p:nvPr/>
        </p:nvSpPr>
        <p:spPr>
          <a:xfrm>
            <a:off x="0" y="798255"/>
            <a:ext cx="9144000" cy="2554545"/>
          </a:xfrm>
          <a:prstGeom prst="rect">
            <a:avLst/>
          </a:prstGeom>
          <a:noFill/>
        </p:spPr>
        <p:txBody>
          <a:bodyPr wrap="square" rtlCol="0">
            <a:spAutoFit/>
          </a:bodyPr>
          <a:lstStyle/>
          <a:p>
            <a:r>
              <a:rPr lang="en-US" sz="3200" dirty="0"/>
              <a:t>Soviet troops liberate the Auschwitz and </a:t>
            </a:r>
            <a:r>
              <a:rPr lang="en-US" sz="3200" dirty="0" err="1"/>
              <a:t>Birkenau</a:t>
            </a:r>
            <a:r>
              <a:rPr lang="en-US" sz="3200" dirty="0"/>
              <a:t> concentration camps, discovering hundreds of corpses from people who were recently murdered, thousands of people barely alive, and the earthly remains of approximately 1,000,000 men and women. </a:t>
            </a:r>
          </a:p>
        </p:txBody>
      </p:sp>
      <p:pic>
        <p:nvPicPr>
          <p:cNvPr id="15362" name="Picture 2" descr="http://weblogs.newsday.com/news/local/longisland/politics/blog/buchenwald"/>
          <p:cNvPicPr>
            <a:picLocks noChangeAspect="1" noChangeArrowheads="1"/>
          </p:cNvPicPr>
          <p:nvPr/>
        </p:nvPicPr>
        <p:blipFill>
          <a:blip r:embed="rId2"/>
          <a:srcRect/>
          <a:stretch>
            <a:fillRect/>
          </a:stretch>
        </p:blipFill>
        <p:spPr bwMode="auto">
          <a:xfrm>
            <a:off x="228600" y="3352800"/>
            <a:ext cx="3670300" cy="3292096"/>
          </a:xfrm>
          <a:prstGeom prst="rect">
            <a:avLst/>
          </a:prstGeom>
          <a:noFill/>
        </p:spPr>
      </p:pic>
      <p:pic>
        <p:nvPicPr>
          <p:cNvPr id="15364" name="Picture 4" descr="http://www.abc.net.au/reslib/200803/r230762_921314.jpg"/>
          <p:cNvPicPr>
            <a:picLocks noChangeAspect="1" noChangeArrowheads="1"/>
          </p:cNvPicPr>
          <p:nvPr/>
        </p:nvPicPr>
        <p:blipFill>
          <a:blip r:embed="rId3"/>
          <a:srcRect/>
          <a:stretch>
            <a:fillRect/>
          </a:stretch>
        </p:blipFill>
        <p:spPr bwMode="auto">
          <a:xfrm>
            <a:off x="4046018" y="3429000"/>
            <a:ext cx="5097982" cy="34290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GB" b="1" dirty="0"/>
              <a:t>January 28, </a:t>
            </a:r>
            <a:r>
              <a:rPr lang="en-GB" b="1" dirty="0" smtClean="0"/>
              <a:t>1945</a:t>
            </a:r>
            <a:endParaRPr lang="en-US" b="1" dirty="0"/>
          </a:p>
        </p:txBody>
      </p:sp>
      <p:sp>
        <p:nvSpPr>
          <p:cNvPr id="3" name="TextBox 2"/>
          <p:cNvSpPr txBox="1"/>
          <p:nvPr/>
        </p:nvSpPr>
        <p:spPr>
          <a:xfrm>
            <a:off x="0" y="639762"/>
            <a:ext cx="9144000" cy="1323439"/>
          </a:xfrm>
          <a:prstGeom prst="rect">
            <a:avLst/>
          </a:prstGeom>
          <a:noFill/>
        </p:spPr>
        <p:txBody>
          <a:bodyPr wrap="square" rtlCol="0">
            <a:spAutoFit/>
          </a:bodyPr>
          <a:lstStyle/>
          <a:p>
            <a:r>
              <a:rPr lang="en-US" sz="2000" dirty="0"/>
              <a:t>In Western Europe, the Battle of the Bulge ends. Americans suffered some 75,000 casualties and the Germans lost 80,000 to l00,000. The Americans can recover from their military losses; the Germans cannot. Few people besides Hitler believe Germany can still win the war. </a:t>
            </a:r>
          </a:p>
        </p:txBody>
      </p:sp>
      <p:pic>
        <p:nvPicPr>
          <p:cNvPr id="14338" name="Picture 2" descr="http://www.defenselink.mil/home/Specials/bulge/images/indexb_10a.jpg"/>
          <p:cNvPicPr>
            <a:picLocks noChangeAspect="1" noChangeArrowheads="1"/>
          </p:cNvPicPr>
          <p:nvPr/>
        </p:nvPicPr>
        <p:blipFill>
          <a:blip r:embed="rId2"/>
          <a:srcRect/>
          <a:stretch>
            <a:fillRect/>
          </a:stretch>
        </p:blipFill>
        <p:spPr bwMode="auto">
          <a:xfrm>
            <a:off x="1447800" y="2017338"/>
            <a:ext cx="6296025" cy="4840662"/>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March 7, </a:t>
            </a:r>
            <a:r>
              <a:rPr lang="en-GB" b="1" dirty="0" smtClean="0"/>
              <a:t>1945</a:t>
            </a:r>
            <a:endParaRPr lang="en-US" b="1" dirty="0"/>
          </a:p>
        </p:txBody>
      </p:sp>
      <p:sp>
        <p:nvSpPr>
          <p:cNvPr id="3" name="TextBox 2"/>
          <p:cNvSpPr txBox="1"/>
          <p:nvPr/>
        </p:nvSpPr>
        <p:spPr>
          <a:xfrm>
            <a:off x="0" y="868362"/>
            <a:ext cx="9144000" cy="2062103"/>
          </a:xfrm>
          <a:prstGeom prst="rect">
            <a:avLst/>
          </a:prstGeom>
          <a:noFill/>
        </p:spPr>
        <p:txBody>
          <a:bodyPr wrap="square" rtlCol="0">
            <a:spAutoFit/>
          </a:bodyPr>
          <a:lstStyle/>
          <a:p>
            <a:r>
              <a:rPr lang="en-US" sz="3200" dirty="0"/>
              <a:t>The Allies capture two significant targets in Germany -- the </a:t>
            </a:r>
            <a:r>
              <a:rPr lang="en-US" sz="3200" dirty="0" err="1" smtClean="0"/>
              <a:t>Remagen</a:t>
            </a:r>
            <a:r>
              <a:rPr lang="en-US" sz="3200" dirty="0" smtClean="0"/>
              <a:t> bridge over the Rhine, </a:t>
            </a:r>
            <a:r>
              <a:rPr lang="en-US" sz="3200" dirty="0"/>
              <a:t>and the city of Cologne. </a:t>
            </a:r>
          </a:p>
          <a:p>
            <a:endParaRPr lang="en-US" sz="3200" dirty="0"/>
          </a:p>
        </p:txBody>
      </p:sp>
      <p:pic>
        <p:nvPicPr>
          <p:cNvPr id="13314" name="Picture 2" descr="http://home.hiwaay.net/~blan/remagen-bridge.jpg"/>
          <p:cNvPicPr>
            <a:picLocks noChangeAspect="1" noChangeArrowheads="1"/>
          </p:cNvPicPr>
          <p:nvPr/>
        </p:nvPicPr>
        <p:blipFill>
          <a:blip r:embed="rId2"/>
          <a:srcRect/>
          <a:stretch>
            <a:fillRect/>
          </a:stretch>
        </p:blipFill>
        <p:spPr bwMode="auto">
          <a:xfrm>
            <a:off x="2057400" y="1859280"/>
            <a:ext cx="6858000" cy="484632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GB" b="1" dirty="0"/>
              <a:t>March 9, </a:t>
            </a:r>
            <a:r>
              <a:rPr lang="en-GB" b="1" dirty="0" smtClean="0"/>
              <a:t>1945</a:t>
            </a:r>
            <a:endParaRPr lang="en-US" b="1" dirty="0"/>
          </a:p>
        </p:txBody>
      </p:sp>
      <p:sp>
        <p:nvSpPr>
          <p:cNvPr id="3" name="TextBox 2"/>
          <p:cNvSpPr txBox="1"/>
          <p:nvPr/>
        </p:nvSpPr>
        <p:spPr>
          <a:xfrm>
            <a:off x="0" y="563562"/>
            <a:ext cx="9144000" cy="584775"/>
          </a:xfrm>
          <a:prstGeom prst="rect">
            <a:avLst/>
          </a:prstGeom>
          <a:noFill/>
        </p:spPr>
        <p:txBody>
          <a:bodyPr wrap="square" rtlCol="0">
            <a:spAutoFit/>
          </a:bodyPr>
          <a:lstStyle/>
          <a:p>
            <a:r>
              <a:rPr lang="en-US" sz="3200" dirty="0"/>
              <a:t>U.S. firebombing of Tokyo kills about 85,000 Japanese.</a:t>
            </a:r>
          </a:p>
        </p:txBody>
      </p:sp>
      <p:pic>
        <p:nvPicPr>
          <p:cNvPr id="12290" name="Picture 2" descr="http://aboutjapan.japansociety.org/resources/category/1/3/0/2/images/tokyo_bombing1.jpg"/>
          <p:cNvPicPr>
            <a:picLocks noChangeAspect="1" noChangeArrowheads="1"/>
          </p:cNvPicPr>
          <p:nvPr/>
        </p:nvPicPr>
        <p:blipFill>
          <a:blip r:embed="rId2"/>
          <a:srcRect/>
          <a:stretch>
            <a:fillRect/>
          </a:stretch>
        </p:blipFill>
        <p:spPr bwMode="auto">
          <a:xfrm>
            <a:off x="990600" y="1295400"/>
            <a:ext cx="7086600" cy="539115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March 16, </a:t>
            </a:r>
            <a:r>
              <a:rPr lang="en-GB" b="1" dirty="0" smtClean="0"/>
              <a:t>1945</a:t>
            </a:r>
            <a:endParaRPr lang="en-US" b="1" dirty="0"/>
          </a:p>
        </p:txBody>
      </p:sp>
      <p:sp>
        <p:nvSpPr>
          <p:cNvPr id="3" name="TextBox 2"/>
          <p:cNvSpPr txBox="1"/>
          <p:nvPr/>
        </p:nvSpPr>
        <p:spPr>
          <a:xfrm>
            <a:off x="0" y="868362"/>
            <a:ext cx="9144000" cy="1569660"/>
          </a:xfrm>
          <a:prstGeom prst="rect">
            <a:avLst/>
          </a:prstGeom>
          <a:noFill/>
        </p:spPr>
        <p:txBody>
          <a:bodyPr wrap="square" rtlCol="0">
            <a:spAutoFit/>
          </a:bodyPr>
          <a:lstStyle/>
          <a:p>
            <a:r>
              <a:rPr lang="en-US" sz="3200" dirty="0"/>
              <a:t>U.S. troops complete the capture of Iwo Jima from the Japanese, at the cost of 20,000 American casualties. </a:t>
            </a:r>
          </a:p>
          <a:p>
            <a:endParaRPr lang="en-US" sz="3200" dirty="0"/>
          </a:p>
        </p:txBody>
      </p:sp>
      <p:pic>
        <p:nvPicPr>
          <p:cNvPr id="11266" name="Picture 2" descr="http://www.marines.mil/units/hqmc/divpa/PublishingImages/iwojima1.jpg"/>
          <p:cNvPicPr>
            <a:picLocks noChangeAspect="1" noChangeArrowheads="1"/>
          </p:cNvPicPr>
          <p:nvPr/>
        </p:nvPicPr>
        <p:blipFill>
          <a:blip r:embed="rId2"/>
          <a:srcRect/>
          <a:stretch>
            <a:fillRect/>
          </a:stretch>
        </p:blipFill>
        <p:spPr bwMode="auto">
          <a:xfrm>
            <a:off x="1676400" y="1905000"/>
            <a:ext cx="5695950" cy="49530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GB" b="1" dirty="0"/>
              <a:t>April 1, </a:t>
            </a:r>
            <a:r>
              <a:rPr lang="en-GB" b="1" dirty="0" smtClean="0"/>
              <a:t>1945</a:t>
            </a:r>
            <a:endParaRPr lang="en-US" b="1" dirty="0"/>
          </a:p>
        </p:txBody>
      </p:sp>
      <p:sp>
        <p:nvSpPr>
          <p:cNvPr id="3" name="TextBox 2"/>
          <p:cNvSpPr txBox="1"/>
          <p:nvPr/>
        </p:nvSpPr>
        <p:spPr>
          <a:xfrm>
            <a:off x="0" y="715962"/>
            <a:ext cx="9144000" cy="2308324"/>
          </a:xfrm>
          <a:prstGeom prst="rect">
            <a:avLst/>
          </a:prstGeom>
          <a:noFill/>
        </p:spPr>
        <p:txBody>
          <a:bodyPr wrap="square" rtlCol="0">
            <a:spAutoFit/>
          </a:bodyPr>
          <a:lstStyle/>
          <a:p>
            <a:r>
              <a:rPr lang="en-US" sz="2400" dirty="0"/>
              <a:t>U.S. troops invade Okinawa, the first Japanese home island to be reached. The fierce Japanese defenders would inflict about 35,000 American casualties. In Europe, the Allies surround over 300,000 German troops in the Ruhr, and the final Allied offensive in northern Italy begins. </a:t>
            </a:r>
          </a:p>
          <a:p>
            <a:endParaRPr lang="en-US" sz="2400" dirty="0"/>
          </a:p>
        </p:txBody>
      </p:sp>
      <p:pic>
        <p:nvPicPr>
          <p:cNvPr id="10242" name="Picture 2" descr="http://www.uscg.mil/history/gifs/LCTS_Okinawa.jpg"/>
          <p:cNvPicPr>
            <a:picLocks noChangeAspect="1" noChangeArrowheads="1"/>
          </p:cNvPicPr>
          <p:nvPr/>
        </p:nvPicPr>
        <p:blipFill>
          <a:blip r:embed="rId2"/>
          <a:srcRect/>
          <a:stretch>
            <a:fillRect/>
          </a:stretch>
        </p:blipFill>
        <p:spPr bwMode="auto">
          <a:xfrm>
            <a:off x="2647950" y="2328038"/>
            <a:ext cx="6191250" cy="4529962"/>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April 23, </a:t>
            </a:r>
            <a:r>
              <a:rPr lang="en-GB" b="1" dirty="0" smtClean="0"/>
              <a:t>1945</a:t>
            </a:r>
            <a:endParaRPr lang="en-US" b="1" dirty="0"/>
          </a:p>
        </p:txBody>
      </p:sp>
      <p:sp>
        <p:nvSpPr>
          <p:cNvPr id="3" name="TextBox 2"/>
          <p:cNvSpPr txBox="1"/>
          <p:nvPr/>
        </p:nvSpPr>
        <p:spPr>
          <a:xfrm>
            <a:off x="914400" y="944562"/>
            <a:ext cx="7315200" cy="584775"/>
          </a:xfrm>
          <a:prstGeom prst="rect">
            <a:avLst/>
          </a:prstGeom>
          <a:noFill/>
        </p:spPr>
        <p:txBody>
          <a:bodyPr wrap="square" rtlCol="0">
            <a:spAutoFit/>
          </a:bodyPr>
          <a:lstStyle/>
          <a:p>
            <a:r>
              <a:rPr lang="en-US" sz="3200" dirty="0"/>
              <a:t>Soviet troops reach Berlin</a:t>
            </a:r>
            <a:r>
              <a:rPr lang="en-US" sz="3200" dirty="0" smtClean="0"/>
              <a:t>.</a:t>
            </a:r>
            <a:endParaRPr lang="en-US" sz="3200" dirty="0"/>
          </a:p>
        </p:txBody>
      </p:sp>
      <p:pic>
        <p:nvPicPr>
          <p:cNvPr id="9218" name="Picture 2" descr="http://www.history.neu.edu/fac/burds/chstg203_files/image001.jpg"/>
          <p:cNvPicPr>
            <a:picLocks noChangeAspect="1" noChangeArrowheads="1"/>
          </p:cNvPicPr>
          <p:nvPr/>
        </p:nvPicPr>
        <p:blipFill>
          <a:blip r:embed="rId2"/>
          <a:srcRect/>
          <a:stretch>
            <a:fillRect/>
          </a:stretch>
        </p:blipFill>
        <p:spPr bwMode="auto">
          <a:xfrm>
            <a:off x="914400" y="1561475"/>
            <a:ext cx="7267575" cy="5106025"/>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GB" b="1" dirty="0">
                <a:solidFill>
                  <a:srgbClr val="FF0000"/>
                </a:solidFill>
              </a:rPr>
              <a:t>April 28, </a:t>
            </a:r>
            <a:r>
              <a:rPr lang="en-GB" b="1" dirty="0" smtClean="0">
                <a:solidFill>
                  <a:srgbClr val="FF0000"/>
                </a:solidFill>
              </a:rPr>
              <a:t>1945</a:t>
            </a:r>
            <a:endParaRPr lang="en-US" b="1" dirty="0">
              <a:solidFill>
                <a:srgbClr val="FF0000"/>
              </a:solidFill>
            </a:endParaRPr>
          </a:p>
        </p:txBody>
      </p:sp>
      <p:sp>
        <p:nvSpPr>
          <p:cNvPr id="3" name="TextBox 2"/>
          <p:cNvSpPr txBox="1"/>
          <p:nvPr/>
        </p:nvSpPr>
        <p:spPr>
          <a:xfrm>
            <a:off x="609600" y="1219200"/>
            <a:ext cx="7315200" cy="1077218"/>
          </a:xfrm>
          <a:prstGeom prst="rect">
            <a:avLst/>
          </a:prstGeom>
          <a:noFill/>
        </p:spPr>
        <p:txBody>
          <a:bodyPr wrap="square" rtlCol="0">
            <a:spAutoFit/>
          </a:bodyPr>
          <a:lstStyle/>
          <a:p>
            <a:r>
              <a:rPr lang="en-US" sz="3200" dirty="0">
                <a:solidFill>
                  <a:srgbClr val="FF0000"/>
                </a:solidFill>
              </a:rPr>
              <a:t>Benito Mussolini is captured by Italian anti-fascists and executed. </a:t>
            </a:r>
          </a:p>
        </p:txBody>
      </p:sp>
      <p:pic>
        <p:nvPicPr>
          <p:cNvPr id="4" name="Picture 2" descr="http://www.phpsolvent.com/images/mussolini.jpg"/>
          <p:cNvPicPr>
            <a:picLocks noChangeAspect="1" noChangeArrowheads="1"/>
          </p:cNvPicPr>
          <p:nvPr/>
        </p:nvPicPr>
        <p:blipFill>
          <a:blip r:embed="rId2" cstate="print"/>
          <a:srcRect/>
          <a:stretch>
            <a:fillRect/>
          </a:stretch>
        </p:blipFill>
        <p:spPr bwMode="auto">
          <a:xfrm>
            <a:off x="5486400" y="2286000"/>
            <a:ext cx="3076575" cy="4245197"/>
          </a:xfrm>
          <a:prstGeom prst="rect">
            <a:avLst/>
          </a:prstGeom>
          <a:noFill/>
        </p:spPr>
      </p:pic>
      <p:pic>
        <p:nvPicPr>
          <p:cNvPr id="8194" name="Picture 2" descr="http://www.pissedonpolitics.com/mussolini.jpg"/>
          <p:cNvPicPr>
            <a:picLocks noChangeAspect="1" noChangeArrowheads="1"/>
          </p:cNvPicPr>
          <p:nvPr/>
        </p:nvPicPr>
        <p:blipFill>
          <a:blip r:embed="rId3"/>
          <a:srcRect/>
          <a:stretch>
            <a:fillRect/>
          </a:stretch>
        </p:blipFill>
        <p:spPr bwMode="auto">
          <a:xfrm>
            <a:off x="533400" y="2286000"/>
            <a:ext cx="4257675" cy="440055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April 29, </a:t>
            </a:r>
            <a:r>
              <a:rPr lang="en-GB" b="1" dirty="0" smtClean="0"/>
              <a:t>1945</a:t>
            </a:r>
            <a:endParaRPr lang="en-US" b="1" dirty="0"/>
          </a:p>
        </p:txBody>
      </p:sp>
      <p:sp>
        <p:nvSpPr>
          <p:cNvPr id="3" name="TextBox 2"/>
          <p:cNvSpPr txBox="1"/>
          <p:nvPr/>
        </p:nvSpPr>
        <p:spPr>
          <a:xfrm>
            <a:off x="0" y="868362"/>
            <a:ext cx="9144000" cy="1569660"/>
          </a:xfrm>
          <a:prstGeom prst="rect">
            <a:avLst/>
          </a:prstGeom>
          <a:noFill/>
        </p:spPr>
        <p:txBody>
          <a:bodyPr wrap="square" rtlCol="0">
            <a:spAutoFit/>
          </a:bodyPr>
          <a:lstStyle/>
          <a:p>
            <a:r>
              <a:rPr lang="en-US" sz="3200" dirty="0"/>
              <a:t>U.S. troops liberate the Dachau concentration camp where they discover evidence of gruesome medical experiments. </a:t>
            </a:r>
          </a:p>
        </p:txBody>
      </p:sp>
      <p:pic>
        <p:nvPicPr>
          <p:cNvPr id="7170" name="Picture 2" descr="http://isurvived.org/Pictures_Isurvived/dachau-liberated_2.GIF"/>
          <p:cNvPicPr>
            <a:picLocks noChangeAspect="1" noChangeArrowheads="1"/>
          </p:cNvPicPr>
          <p:nvPr/>
        </p:nvPicPr>
        <p:blipFill>
          <a:blip r:embed="rId2"/>
          <a:srcRect/>
          <a:stretch>
            <a:fillRect/>
          </a:stretch>
        </p:blipFill>
        <p:spPr bwMode="auto">
          <a:xfrm>
            <a:off x="2514600" y="2057400"/>
            <a:ext cx="6300439" cy="4572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March 12, 1938</a:t>
            </a:r>
            <a:endParaRPr lang="en-US" b="1" dirty="0"/>
          </a:p>
        </p:txBody>
      </p:sp>
      <p:sp>
        <p:nvSpPr>
          <p:cNvPr id="3" name="TextBox 2"/>
          <p:cNvSpPr txBox="1"/>
          <p:nvPr/>
        </p:nvSpPr>
        <p:spPr>
          <a:xfrm>
            <a:off x="914400" y="1600200"/>
            <a:ext cx="7315200" cy="1077218"/>
          </a:xfrm>
          <a:prstGeom prst="rect">
            <a:avLst/>
          </a:prstGeom>
          <a:noFill/>
        </p:spPr>
        <p:txBody>
          <a:bodyPr wrap="square" rtlCol="0">
            <a:spAutoFit/>
          </a:bodyPr>
          <a:lstStyle/>
          <a:p>
            <a:r>
              <a:rPr lang="en-US" sz="3200" dirty="0"/>
              <a:t>Germany invades Austria and annexes it the next day.</a:t>
            </a:r>
          </a:p>
        </p:txBody>
      </p:sp>
      <p:pic>
        <p:nvPicPr>
          <p:cNvPr id="73730" name="Picture 2" descr="http://img.timeinc.net/time/photoessays/2008/adolf_hitler/adolf_hitler_02.jpg"/>
          <p:cNvPicPr>
            <a:picLocks noChangeAspect="1" noChangeArrowheads="1"/>
          </p:cNvPicPr>
          <p:nvPr/>
        </p:nvPicPr>
        <p:blipFill>
          <a:blip r:embed="rId2"/>
          <a:srcRect/>
          <a:stretch>
            <a:fillRect/>
          </a:stretch>
        </p:blipFill>
        <p:spPr bwMode="auto">
          <a:xfrm>
            <a:off x="1676400" y="2819400"/>
            <a:ext cx="5819775" cy="38481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solidFill>
                  <a:srgbClr val="FF0000"/>
                </a:solidFill>
              </a:rPr>
              <a:t>April 30, </a:t>
            </a:r>
            <a:r>
              <a:rPr lang="en-GB" b="1" dirty="0" smtClean="0">
                <a:solidFill>
                  <a:srgbClr val="FF0000"/>
                </a:solidFill>
              </a:rPr>
              <a:t>1945</a:t>
            </a:r>
            <a:endParaRPr lang="en-US" b="1" dirty="0">
              <a:solidFill>
                <a:srgbClr val="FF0000"/>
              </a:solidFill>
            </a:endParaRPr>
          </a:p>
        </p:txBody>
      </p:sp>
      <p:sp>
        <p:nvSpPr>
          <p:cNvPr id="3" name="TextBox 2"/>
          <p:cNvSpPr txBox="1"/>
          <p:nvPr/>
        </p:nvSpPr>
        <p:spPr>
          <a:xfrm>
            <a:off x="304800" y="944562"/>
            <a:ext cx="8534400" cy="1569660"/>
          </a:xfrm>
          <a:prstGeom prst="rect">
            <a:avLst/>
          </a:prstGeom>
          <a:noFill/>
        </p:spPr>
        <p:txBody>
          <a:bodyPr wrap="square" rtlCol="0">
            <a:spAutoFit/>
          </a:bodyPr>
          <a:lstStyle/>
          <a:p>
            <a:r>
              <a:rPr lang="en-US" sz="3200" dirty="0">
                <a:solidFill>
                  <a:srgbClr val="FF0000"/>
                </a:solidFill>
              </a:rPr>
              <a:t>Adolf Hitler and Eva Braun commit suicide in a Berlin bunker as Soviet troops advance through the city.</a:t>
            </a:r>
          </a:p>
        </p:txBody>
      </p:sp>
      <p:pic>
        <p:nvPicPr>
          <p:cNvPr id="6146" name="Picture 2" descr="http://www.irishsentinel.com/wp-content/uploads/2009/01/hitler_evabraun.jpg"/>
          <p:cNvPicPr>
            <a:picLocks noChangeAspect="1" noChangeArrowheads="1"/>
          </p:cNvPicPr>
          <p:nvPr/>
        </p:nvPicPr>
        <p:blipFill>
          <a:blip r:embed="rId2"/>
          <a:srcRect/>
          <a:stretch>
            <a:fillRect/>
          </a:stretch>
        </p:blipFill>
        <p:spPr bwMode="auto">
          <a:xfrm>
            <a:off x="914399" y="2514600"/>
            <a:ext cx="7342909" cy="40386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solidFill>
                  <a:srgbClr val="FF0000"/>
                </a:solidFill>
              </a:rPr>
              <a:t>May 8, </a:t>
            </a:r>
            <a:r>
              <a:rPr lang="en-GB" b="1" dirty="0" smtClean="0">
                <a:solidFill>
                  <a:srgbClr val="FF0000"/>
                </a:solidFill>
              </a:rPr>
              <a:t>1945</a:t>
            </a:r>
            <a:endParaRPr lang="en-US" b="1" dirty="0">
              <a:solidFill>
                <a:srgbClr val="FF0000"/>
              </a:solidFill>
            </a:endParaRPr>
          </a:p>
        </p:txBody>
      </p:sp>
      <p:sp>
        <p:nvSpPr>
          <p:cNvPr id="3" name="TextBox 2"/>
          <p:cNvSpPr txBox="1"/>
          <p:nvPr/>
        </p:nvSpPr>
        <p:spPr>
          <a:xfrm>
            <a:off x="914400" y="944562"/>
            <a:ext cx="7315200" cy="584775"/>
          </a:xfrm>
          <a:prstGeom prst="rect">
            <a:avLst/>
          </a:prstGeom>
          <a:noFill/>
        </p:spPr>
        <p:txBody>
          <a:bodyPr wrap="square" rtlCol="0">
            <a:spAutoFit/>
          </a:bodyPr>
          <a:lstStyle/>
          <a:p>
            <a:r>
              <a:rPr lang="en-US" sz="3200" dirty="0">
                <a:solidFill>
                  <a:srgbClr val="FF0000"/>
                </a:solidFill>
              </a:rPr>
              <a:t>V-E Day is declared -- Victory in Europe. </a:t>
            </a:r>
          </a:p>
        </p:txBody>
      </p:sp>
      <p:pic>
        <p:nvPicPr>
          <p:cNvPr id="5122" name="Picture 2" descr="http://news.bbc.co.uk/nol/shared/spl/hi/pop_ups/05/uk_ve_day_newspapers/img/1.jpg"/>
          <p:cNvPicPr>
            <a:picLocks noChangeAspect="1" noChangeArrowheads="1"/>
          </p:cNvPicPr>
          <p:nvPr/>
        </p:nvPicPr>
        <p:blipFill>
          <a:blip r:embed="rId2"/>
          <a:srcRect/>
          <a:stretch>
            <a:fillRect/>
          </a:stretch>
        </p:blipFill>
        <p:spPr bwMode="auto">
          <a:xfrm>
            <a:off x="1981200" y="1524000"/>
            <a:ext cx="5181600" cy="51816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August 6, </a:t>
            </a:r>
            <a:r>
              <a:rPr lang="en-GB" b="1" dirty="0" smtClean="0"/>
              <a:t>1945</a:t>
            </a:r>
            <a:endParaRPr lang="en-US" b="1" dirty="0"/>
          </a:p>
        </p:txBody>
      </p:sp>
      <p:sp>
        <p:nvSpPr>
          <p:cNvPr id="3" name="TextBox 2"/>
          <p:cNvSpPr txBox="1"/>
          <p:nvPr/>
        </p:nvSpPr>
        <p:spPr>
          <a:xfrm>
            <a:off x="0" y="1219200"/>
            <a:ext cx="4495800" cy="3539430"/>
          </a:xfrm>
          <a:prstGeom prst="rect">
            <a:avLst/>
          </a:prstGeom>
          <a:noFill/>
        </p:spPr>
        <p:txBody>
          <a:bodyPr wrap="square" rtlCol="0">
            <a:spAutoFit/>
          </a:bodyPr>
          <a:lstStyle/>
          <a:p>
            <a:r>
              <a:rPr lang="en-US" sz="3200" dirty="0"/>
              <a:t>A U.S. B-29 named Enola Gay drops the "Little Boy" atomic bomb over Hiroshima, Japan. Approximately 140,000 people in the area will die by the end of the year.</a:t>
            </a:r>
          </a:p>
        </p:txBody>
      </p:sp>
      <p:pic>
        <p:nvPicPr>
          <p:cNvPr id="4098" name="Picture 2" descr="http://upload.wikimedia.org/wikipedia/en/0/08/ThomasFerebee.jpg"/>
          <p:cNvPicPr>
            <a:picLocks noChangeAspect="1" noChangeArrowheads="1"/>
          </p:cNvPicPr>
          <p:nvPr/>
        </p:nvPicPr>
        <p:blipFill>
          <a:blip r:embed="rId2"/>
          <a:srcRect/>
          <a:stretch>
            <a:fillRect/>
          </a:stretch>
        </p:blipFill>
        <p:spPr bwMode="auto">
          <a:xfrm>
            <a:off x="4495800" y="1226760"/>
            <a:ext cx="4648200" cy="563124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GB" b="1" dirty="0"/>
              <a:t>August 9, </a:t>
            </a:r>
            <a:r>
              <a:rPr lang="en-GB" b="1" dirty="0" smtClean="0"/>
              <a:t>1945</a:t>
            </a:r>
            <a:endParaRPr lang="en-US" b="1" dirty="0"/>
          </a:p>
        </p:txBody>
      </p:sp>
      <p:sp>
        <p:nvSpPr>
          <p:cNvPr id="3" name="TextBox 2"/>
          <p:cNvSpPr txBox="1"/>
          <p:nvPr/>
        </p:nvSpPr>
        <p:spPr>
          <a:xfrm>
            <a:off x="304800" y="914400"/>
            <a:ext cx="8534400" cy="2554545"/>
          </a:xfrm>
          <a:prstGeom prst="rect">
            <a:avLst/>
          </a:prstGeom>
          <a:noFill/>
        </p:spPr>
        <p:txBody>
          <a:bodyPr wrap="square" rtlCol="0">
            <a:spAutoFit/>
          </a:bodyPr>
          <a:lstStyle/>
          <a:p>
            <a:r>
              <a:rPr lang="en-US" sz="3200" dirty="0"/>
              <a:t>A U.S. B-29 named Bock's Car drops the "Fat Man" atomic bomb on Nagasaki, Japan. Approximately 70,000 people in the area will die by the end of the year. </a:t>
            </a:r>
          </a:p>
          <a:p>
            <a:endParaRPr lang="en-US" sz="3200" dirty="0"/>
          </a:p>
        </p:txBody>
      </p:sp>
      <p:pic>
        <p:nvPicPr>
          <p:cNvPr id="3074" name="Picture 2" descr="http://www.japanfocus.org/images/UserFiles/Image/2501.hasegawa.endgame/nagasaki_bomb.jpg"/>
          <p:cNvPicPr>
            <a:picLocks noChangeAspect="1" noChangeArrowheads="1"/>
          </p:cNvPicPr>
          <p:nvPr/>
        </p:nvPicPr>
        <p:blipFill>
          <a:blip r:embed="rId2"/>
          <a:srcRect/>
          <a:stretch>
            <a:fillRect/>
          </a:stretch>
        </p:blipFill>
        <p:spPr bwMode="auto">
          <a:xfrm>
            <a:off x="2209800" y="2590800"/>
            <a:ext cx="6324600" cy="4151816"/>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students.umf.maine.edu/~welchca/nagasaki-2.jpg"/>
          <p:cNvPicPr>
            <a:picLocks noChangeAspect="1" noChangeArrowheads="1"/>
          </p:cNvPicPr>
          <p:nvPr/>
        </p:nvPicPr>
        <p:blipFill>
          <a:blip r:embed="rId2"/>
          <a:srcRect/>
          <a:stretch>
            <a:fillRect/>
          </a:stretch>
        </p:blipFill>
        <p:spPr bwMode="auto">
          <a:xfrm>
            <a:off x="1885950" y="-19050"/>
            <a:ext cx="5429250" cy="687705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solidFill>
                  <a:srgbClr val="FF0000"/>
                </a:solidFill>
              </a:rPr>
              <a:t>August 15, 1945</a:t>
            </a:r>
            <a:endParaRPr lang="en-US" b="1" dirty="0">
              <a:solidFill>
                <a:srgbClr val="FF0000"/>
              </a:solidFill>
            </a:endParaRPr>
          </a:p>
        </p:txBody>
      </p:sp>
      <p:sp>
        <p:nvSpPr>
          <p:cNvPr id="3" name="TextBox 2"/>
          <p:cNvSpPr txBox="1"/>
          <p:nvPr/>
        </p:nvSpPr>
        <p:spPr>
          <a:xfrm>
            <a:off x="914400" y="1143000"/>
            <a:ext cx="7315200" cy="1077218"/>
          </a:xfrm>
          <a:prstGeom prst="rect">
            <a:avLst/>
          </a:prstGeom>
          <a:noFill/>
        </p:spPr>
        <p:txBody>
          <a:bodyPr wrap="square" rtlCol="0">
            <a:spAutoFit/>
          </a:bodyPr>
          <a:lstStyle/>
          <a:p>
            <a:r>
              <a:rPr lang="en-US" sz="3200" dirty="0">
                <a:solidFill>
                  <a:srgbClr val="FF0000"/>
                </a:solidFill>
              </a:rPr>
              <a:t>Japan agrees to unconditionally surrender</a:t>
            </a:r>
            <a:r>
              <a:rPr lang="en-US" sz="3200" dirty="0" smtClean="0">
                <a:solidFill>
                  <a:srgbClr val="FF0000"/>
                </a:solidFill>
              </a:rPr>
              <a:t>.</a:t>
            </a:r>
          </a:p>
          <a:p>
            <a:r>
              <a:rPr lang="en-US" sz="3200" dirty="0">
                <a:solidFill>
                  <a:srgbClr val="FF0000"/>
                </a:solidFill>
              </a:rPr>
              <a:t>V-J Day is declared -- Victory over Japan.</a:t>
            </a:r>
          </a:p>
        </p:txBody>
      </p:sp>
      <p:pic>
        <p:nvPicPr>
          <p:cNvPr id="2050" name="Picture 2" descr="http://www.granitegrok.com/pix/Jap%20surrender.jpg"/>
          <p:cNvPicPr>
            <a:picLocks noChangeAspect="1" noChangeArrowheads="1"/>
          </p:cNvPicPr>
          <p:nvPr/>
        </p:nvPicPr>
        <p:blipFill>
          <a:blip r:embed="rId2"/>
          <a:srcRect/>
          <a:stretch>
            <a:fillRect/>
          </a:stretch>
        </p:blipFill>
        <p:spPr bwMode="auto">
          <a:xfrm>
            <a:off x="1676400" y="2285999"/>
            <a:ext cx="5715000" cy="4508353"/>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Begins September 3, 1939</a:t>
            </a:r>
            <a:endParaRPr lang="en-US" b="1" dirty="0"/>
          </a:p>
        </p:txBody>
      </p:sp>
      <p:sp>
        <p:nvSpPr>
          <p:cNvPr id="3" name="TextBox 2"/>
          <p:cNvSpPr txBox="1"/>
          <p:nvPr/>
        </p:nvSpPr>
        <p:spPr>
          <a:xfrm>
            <a:off x="914400" y="1447800"/>
            <a:ext cx="7315200" cy="584775"/>
          </a:xfrm>
          <a:prstGeom prst="rect">
            <a:avLst/>
          </a:prstGeom>
          <a:noFill/>
        </p:spPr>
        <p:txBody>
          <a:bodyPr wrap="square" rtlCol="0">
            <a:spAutoFit/>
          </a:bodyPr>
          <a:lstStyle/>
          <a:p>
            <a:pPr algn="ctr"/>
            <a:r>
              <a:rPr lang="en-US" sz="3200" dirty="0" smtClean="0"/>
              <a:t>To</a:t>
            </a:r>
          </a:p>
        </p:txBody>
      </p:sp>
      <p:sp>
        <p:nvSpPr>
          <p:cNvPr id="6" name="Title 1"/>
          <p:cNvSpPr txBox="1">
            <a:spLocks/>
          </p:cNvSpPr>
          <p:nvPr/>
        </p:nvSpPr>
        <p:spPr>
          <a:xfrm>
            <a:off x="457200" y="22098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smtClean="0">
                <a:ln>
                  <a:noFill/>
                </a:ln>
                <a:solidFill>
                  <a:schemeClr val="tx1"/>
                </a:solidFill>
                <a:effectLst/>
                <a:uLnTx/>
                <a:uFillTx/>
                <a:latin typeface="+mj-lt"/>
                <a:ea typeface="+mj-ea"/>
                <a:cs typeface="+mj-cs"/>
              </a:rPr>
              <a:t>Ends August 15, 1945</a:t>
            </a:r>
            <a:endParaRPr kumimoji="0" lang="en-US" sz="4400" b="1"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extBox 7"/>
          <p:cNvSpPr txBox="1"/>
          <p:nvPr/>
        </p:nvSpPr>
        <p:spPr>
          <a:xfrm>
            <a:off x="1828800" y="3429000"/>
            <a:ext cx="5562600" cy="1323439"/>
          </a:xfrm>
          <a:prstGeom prst="rect">
            <a:avLst/>
          </a:prstGeom>
          <a:noFill/>
        </p:spPr>
        <p:txBody>
          <a:bodyPr wrap="square" rtlCol="0">
            <a:spAutoFit/>
          </a:bodyPr>
          <a:lstStyle/>
          <a:p>
            <a:pPr algn="ctr"/>
            <a:r>
              <a:rPr lang="en-US" sz="8000" b="1" dirty="0" smtClean="0"/>
              <a:t>6 years long</a:t>
            </a:r>
            <a:endParaRPr lang="en-US" sz="80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September 29, 1938</a:t>
            </a:r>
            <a:endParaRPr lang="en-US" b="1" dirty="0"/>
          </a:p>
        </p:txBody>
      </p:sp>
      <p:sp>
        <p:nvSpPr>
          <p:cNvPr id="3" name="TextBox 2"/>
          <p:cNvSpPr txBox="1"/>
          <p:nvPr/>
        </p:nvSpPr>
        <p:spPr>
          <a:xfrm>
            <a:off x="914400" y="1600200"/>
            <a:ext cx="7315200" cy="1569660"/>
          </a:xfrm>
          <a:prstGeom prst="rect">
            <a:avLst/>
          </a:prstGeom>
          <a:noFill/>
        </p:spPr>
        <p:txBody>
          <a:bodyPr wrap="square" rtlCol="0">
            <a:spAutoFit/>
          </a:bodyPr>
          <a:lstStyle/>
          <a:p>
            <a:r>
              <a:rPr lang="en-US" sz="3200" dirty="0"/>
              <a:t>Germany, Britain, France, and Italy sign the Munich Pact allowing Germany to invade the Sudeten territories of Czechoslovakia</a:t>
            </a:r>
          </a:p>
        </p:txBody>
      </p:sp>
      <p:pic>
        <p:nvPicPr>
          <p:cNvPr id="72706" name="Picture 2" descr="http://scottrichardslive.com/blog-images/Munich_agreement.jpg"/>
          <p:cNvPicPr>
            <a:picLocks noChangeAspect="1" noChangeArrowheads="1"/>
          </p:cNvPicPr>
          <p:nvPr/>
        </p:nvPicPr>
        <p:blipFill>
          <a:blip r:embed="rId2"/>
          <a:srcRect/>
          <a:stretch>
            <a:fillRect/>
          </a:stretch>
        </p:blipFill>
        <p:spPr bwMode="auto">
          <a:xfrm>
            <a:off x="1676400" y="3276600"/>
            <a:ext cx="5715000" cy="3390900"/>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440</TotalTime>
  <Words>1601</Words>
  <Application>Microsoft Office PowerPoint</Application>
  <PresentationFormat>On-screen Show (4:3)</PresentationFormat>
  <Paragraphs>169</Paragraphs>
  <Slides>86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86</vt:i4>
      </vt:variant>
    </vt:vector>
  </HeadingPairs>
  <TitlesOfParts>
    <vt:vector size="89" baseType="lpstr">
      <vt:lpstr>Arial</vt:lpstr>
      <vt:lpstr>Calibri</vt:lpstr>
      <vt:lpstr>Office Theme</vt:lpstr>
      <vt:lpstr>PowerPoint Presentation</vt:lpstr>
      <vt:lpstr>PowerPoint Presentation</vt:lpstr>
      <vt:lpstr>July 29, 1921</vt:lpstr>
      <vt:lpstr>October 29, 1922</vt:lpstr>
      <vt:lpstr>January 3, 1925</vt:lpstr>
      <vt:lpstr>January 30, 1933</vt:lpstr>
      <vt:lpstr>October 25, 1936</vt:lpstr>
      <vt:lpstr>March 12, 1938</vt:lpstr>
      <vt:lpstr>September 29, 1938</vt:lpstr>
      <vt:lpstr>March 31, 1939</vt:lpstr>
      <vt:lpstr>April 1939</vt:lpstr>
      <vt:lpstr>September 1, 1939</vt:lpstr>
      <vt:lpstr>September 3, 1939</vt:lpstr>
      <vt:lpstr>September 10, 1939</vt:lpstr>
      <vt:lpstr>April 9, 1940</vt:lpstr>
      <vt:lpstr>May 10, 1940</vt:lpstr>
      <vt:lpstr>PowerPoint Presentation</vt:lpstr>
      <vt:lpstr>May 28, 1940</vt:lpstr>
      <vt:lpstr>June 10, 1940</vt:lpstr>
      <vt:lpstr>June 14, 1940</vt:lpstr>
      <vt:lpstr>June 30, 1940</vt:lpstr>
      <vt:lpstr>July 10, 1940</vt:lpstr>
      <vt:lpstr>PowerPoint Presentation</vt:lpstr>
      <vt:lpstr>August 3, 1940</vt:lpstr>
      <vt:lpstr>September 13, 1940</vt:lpstr>
      <vt:lpstr>September 27, 1940</vt:lpstr>
      <vt:lpstr>October 7, 1940</vt:lpstr>
      <vt:lpstr>October 31, 1940</vt:lpstr>
      <vt:lpstr>October 31, 1940</vt:lpstr>
      <vt:lpstr>March 11, 1941</vt:lpstr>
      <vt:lpstr>March 30, 1941</vt:lpstr>
      <vt:lpstr>April 6, 1941</vt:lpstr>
      <vt:lpstr>May 27, 1941</vt:lpstr>
      <vt:lpstr>June 4, 1941</vt:lpstr>
      <vt:lpstr>June 22, 1941</vt:lpstr>
      <vt:lpstr>July 25, 1941</vt:lpstr>
      <vt:lpstr>September 15, 1941</vt:lpstr>
      <vt:lpstr>October 1, 1941</vt:lpstr>
      <vt:lpstr>December 5, 1941</vt:lpstr>
      <vt:lpstr>December 7, 1941</vt:lpstr>
      <vt:lpstr>PowerPoint Presentation</vt:lpstr>
      <vt:lpstr>PowerPoint Presentation</vt:lpstr>
      <vt:lpstr>December 8, 1941</vt:lpstr>
      <vt:lpstr>December 11, 1941</vt:lpstr>
      <vt:lpstr>December 25, 1941</vt:lpstr>
      <vt:lpstr>January 20, 1942</vt:lpstr>
      <vt:lpstr>April 18, 1942</vt:lpstr>
      <vt:lpstr>May 4, 1942</vt:lpstr>
      <vt:lpstr>June 4, 1942</vt:lpstr>
      <vt:lpstr>June 18, 1942</vt:lpstr>
      <vt:lpstr>July 22, 1942</vt:lpstr>
      <vt:lpstr>PowerPoint Presentation</vt:lpstr>
      <vt:lpstr>January 14, 1943</vt:lpstr>
      <vt:lpstr>January 31, 1943</vt:lpstr>
      <vt:lpstr>April 19, 1943</vt:lpstr>
      <vt:lpstr>PowerPoint Presentation</vt:lpstr>
      <vt:lpstr>May 12, 1943</vt:lpstr>
      <vt:lpstr>May 16, 1943</vt:lpstr>
      <vt:lpstr>July 25, 1943</vt:lpstr>
      <vt:lpstr>September 3, 1943</vt:lpstr>
      <vt:lpstr>January 27, 1944</vt:lpstr>
      <vt:lpstr>February 20, 1944</vt:lpstr>
      <vt:lpstr>June 6, 1944</vt:lpstr>
      <vt:lpstr>June 13, 1944</vt:lpstr>
      <vt:lpstr>PowerPoint Presentation</vt:lpstr>
      <vt:lpstr>June 19, 1944</vt:lpstr>
      <vt:lpstr>July 20, 1944</vt:lpstr>
      <vt:lpstr>August 25, 1944</vt:lpstr>
      <vt:lpstr>September 11, 1944</vt:lpstr>
      <vt:lpstr>November 4, 1944</vt:lpstr>
      <vt:lpstr>January 27, 1945</vt:lpstr>
      <vt:lpstr>January 28, 1945</vt:lpstr>
      <vt:lpstr>March 7, 1945</vt:lpstr>
      <vt:lpstr>March 9, 1945</vt:lpstr>
      <vt:lpstr>March 16, 1945</vt:lpstr>
      <vt:lpstr>April 1, 1945</vt:lpstr>
      <vt:lpstr>April 23, 1945</vt:lpstr>
      <vt:lpstr>April 28, 1945</vt:lpstr>
      <vt:lpstr>April 29, 1945</vt:lpstr>
      <vt:lpstr>April 30, 1945</vt:lpstr>
      <vt:lpstr>May 8, 1945</vt:lpstr>
      <vt:lpstr>August 6, 1945</vt:lpstr>
      <vt:lpstr>August 9, 1945</vt:lpstr>
      <vt:lpstr>PowerPoint Presentation</vt:lpstr>
      <vt:lpstr>August 15, 1945</vt:lpstr>
      <vt:lpstr>Begins September 3, 1939</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brownr</dc:creator>
  <cp:lastModifiedBy>Robert Brown</cp:lastModifiedBy>
  <cp:revision>216</cp:revision>
  <dcterms:created xsi:type="dcterms:W3CDTF">2009-03-02T16:11:25Z</dcterms:created>
  <dcterms:modified xsi:type="dcterms:W3CDTF">2014-05-16T18:11:23Z</dcterms:modified>
</cp:coreProperties>
</file>