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9"/>
  </p:notesMasterIdLst>
  <p:handoutMasterIdLst>
    <p:handoutMasterId r:id="rId10"/>
  </p:handoutMasterIdLst>
  <p:sldIdLst>
    <p:sldId id="364" r:id="rId2"/>
    <p:sldId id="363" r:id="rId3"/>
    <p:sldId id="365" r:id="rId4"/>
    <p:sldId id="366" r:id="rId5"/>
    <p:sldId id="370" r:id="rId6"/>
    <p:sldId id="317" r:id="rId7"/>
    <p:sldId id="371" r:id="rId8"/>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2" autoAdjust="0"/>
  </p:normalViewPr>
  <p:slideViewPr>
    <p:cSldViewPr>
      <p:cViewPr varScale="1">
        <p:scale>
          <a:sx n="69" d="100"/>
          <a:sy n="69" d="100"/>
        </p:scale>
        <p:origin x="1428"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7000" y="0"/>
            <a:ext cx="3011488" cy="461963"/>
          </a:xfrm>
          <a:prstGeom prst="rect">
            <a:avLst/>
          </a:prstGeom>
        </p:spPr>
        <p:txBody>
          <a:bodyPr vert="horz" lIns="91440" tIns="45720" rIns="91440" bIns="45720" rtlCol="0"/>
          <a:lstStyle>
            <a:lvl1pPr algn="r">
              <a:defRPr sz="1200"/>
            </a:lvl1pPr>
          </a:lstStyle>
          <a:p>
            <a:fld id="{1CF0D18D-3997-48B2-B865-9B4863446E04}" type="datetimeFigureOut">
              <a:rPr lang="en-US" smtClean="0"/>
              <a:t>9/3/2021</a:t>
            </a:fld>
            <a:endParaRPr lang="en-US"/>
          </a:p>
        </p:txBody>
      </p:sp>
      <p:sp>
        <p:nvSpPr>
          <p:cNvPr id="4" name="Footer Placeholder 3"/>
          <p:cNvSpPr>
            <a:spLocks noGrp="1"/>
          </p:cNvSpPr>
          <p:nvPr>
            <p:ph type="ftr" sz="quarter" idx="2"/>
          </p:nvPr>
        </p:nvSpPr>
        <p:spPr>
          <a:xfrm>
            <a:off x="0" y="8772525"/>
            <a:ext cx="3011488"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7000" y="8772525"/>
            <a:ext cx="3011488" cy="461963"/>
          </a:xfrm>
          <a:prstGeom prst="rect">
            <a:avLst/>
          </a:prstGeom>
        </p:spPr>
        <p:txBody>
          <a:bodyPr vert="horz" lIns="91440" tIns="45720" rIns="91440" bIns="45720" rtlCol="0" anchor="b"/>
          <a:lstStyle>
            <a:lvl1pPr algn="r">
              <a:defRPr sz="1200"/>
            </a:lvl1pPr>
          </a:lstStyle>
          <a:p>
            <a:fld id="{9C3C95D6-51EB-49D1-AA53-122B4A531F53}" type="slidenum">
              <a:rPr lang="en-US" smtClean="0"/>
              <a:t>‹#›</a:t>
            </a:fld>
            <a:endParaRPr lang="en-US"/>
          </a:p>
        </p:txBody>
      </p:sp>
    </p:spTree>
    <p:extLst>
      <p:ext uri="{BB962C8B-B14F-4D97-AF65-F5344CB8AC3E}">
        <p14:creationId xmlns:p14="http://schemas.microsoft.com/office/powerpoint/2010/main" val="9701926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37000" y="0"/>
            <a:ext cx="3011488" cy="461963"/>
          </a:xfrm>
          <a:prstGeom prst="rect">
            <a:avLst/>
          </a:prstGeom>
        </p:spPr>
        <p:txBody>
          <a:bodyPr vert="horz" lIns="91440" tIns="45720" rIns="91440" bIns="45720" rtlCol="0"/>
          <a:lstStyle>
            <a:lvl1pPr algn="r">
              <a:defRPr sz="1200"/>
            </a:lvl1pPr>
          </a:lstStyle>
          <a:p>
            <a:fld id="{A5946B42-9B4F-42B3-8D79-E74B7BE6E0D8}" type="datetimeFigureOut">
              <a:rPr lang="en-US" smtClean="0"/>
              <a:t>9/3/2021</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325" y="4387850"/>
            <a:ext cx="5559425" cy="41560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11488" cy="4619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37000" y="8772525"/>
            <a:ext cx="3011488" cy="461963"/>
          </a:xfrm>
          <a:prstGeom prst="rect">
            <a:avLst/>
          </a:prstGeom>
        </p:spPr>
        <p:txBody>
          <a:bodyPr vert="horz" lIns="91440" tIns="45720" rIns="91440" bIns="45720" rtlCol="0" anchor="b"/>
          <a:lstStyle>
            <a:lvl1pPr algn="r">
              <a:defRPr sz="1200"/>
            </a:lvl1pPr>
          </a:lstStyle>
          <a:p>
            <a:fld id="{EE8CE02A-9A27-430B-B4BF-DB51C31E9E00}" type="slidenum">
              <a:rPr lang="en-US" smtClean="0"/>
              <a:t>‹#›</a:t>
            </a:fld>
            <a:endParaRPr lang="en-US"/>
          </a:p>
        </p:txBody>
      </p:sp>
    </p:spTree>
    <p:extLst>
      <p:ext uri="{BB962C8B-B14F-4D97-AF65-F5344CB8AC3E}">
        <p14:creationId xmlns:p14="http://schemas.microsoft.com/office/powerpoint/2010/main" val="3684827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Standard">
    <p:spTree>
      <p:nvGrpSpPr>
        <p:cNvPr id="1" name=""/>
        <p:cNvGrpSpPr/>
        <p:nvPr/>
      </p:nvGrpSpPr>
      <p:grpSpPr>
        <a:xfrm>
          <a:off x="0" y="0"/>
          <a:ext cx="0" cy="0"/>
          <a:chOff x="0" y="0"/>
          <a:chExt cx="0" cy="0"/>
        </a:xfrm>
      </p:grpSpPr>
      <p:sp>
        <p:nvSpPr>
          <p:cNvPr id="3" name="Rectangle 2"/>
          <p:cNvSpPr/>
          <p:nvPr userDrawn="1"/>
        </p:nvSpPr>
        <p:spPr>
          <a:xfrm>
            <a:off x="0" y="3886200"/>
            <a:ext cx="9144000" cy="2514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ctrTitle"/>
          </p:nvPr>
        </p:nvSpPr>
        <p:spPr>
          <a:xfrm>
            <a:off x="152400" y="4038603"/>
            <a:ext cx="8839200" cy="1422399"/>
          </a:xfrm>
        </p:spPr>
        <p:txBody>
          <a:bodyPr>
            <a:normAutofit/>
          </a:bodyPr>
          <a:lstStyle>
            <a:lvl1pPr algn="ctr">
              <a:defRPr sz="40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7" name="Text Placeholder 13"/>
          <p:cNvSpPr>
            <a:spLocks noGrp="1"/>
          </p:cNvSpPr>
          <p:nvPr>
            <p:ph type="body" sz="quarter" idx="12" hasCustomPrompt="1"/>
          </p:nvPr>
        </p:nvSpPr>
        <p:spPr>
          <a:xfrm>
            <a:off x="152400" y="5461001"/>
            <a:ext cx="8839200" cy="812800"/>
          </a:xfrm>
        </p:spPr>
        <p:txBody>
          <a:bodyPr anchor="ctr">
            <a:normAutofit/>
          </a:bodyPr>
          <a:lstStyle>
            <a:lvl1pPr marL="0" indent="0" algn="ctr">
              <a:buNone/>
              <a:defRPr sz="2800">
                <a:solidFill>
                  <a:schemeClr val="bg1"/>
                </a:solidFill>
                <a:effectLst>
                  <a:outerShdw blurRad="38100" dist="38100" dir="2700000" algn="tl">
                    <a:srgbClr val="000000">
                      <a:alpha val="43137"/>
                    </a:srgbClr>
                  </a:outerShdw>
                </a:effectLst>
                <a:latin typeface="PermianSlabSerifTypeface" pitchFamily="50" charset="0"/>
              </a:defRPr>
            </a:lvl1pPr>
          </a:lstStyle>
          <a:p>
            <a:pPr lvl="0"/>
            <a:r>
              <a:rPr lang="en-US" dirty="0"/>
              <a:t>Sub-Title</a:t>
            </a:r>
          </a:p>
        </p:txBody>
      </p:sp>
      <p:sp>
        <p:nvSpPr>
          <p:cNvPr id="8" name="Text Placeholder 11"/>
          <p:cNvSpPr>
            <a:spLocks noGrp="1"/>
          </p:cNvSpPr>
          <p:nvPr>
            <p:ph type="body" sz="quarter" idx="11" hasCustomPrompt="1"/>
          </p:nvPr>
        </p:nvSpPr>
        <p:spPr>
          <a:xfrm>
            <a:off x="0" y="6400800"/>
            <a:ext cx="9144000" cy="457200"/>
          </a:xfrm>
        </p:spPr>
        <p:txBody>
          <a:bodyPr anchor="ctr">
            <a:normAutofit/>
          </a:bodyPr>
          <a:lstStyle>
            <a:lvl1pPr marL="0" indent="0" algn="ctr">
              <a:buNone/>
              <a:defRPr sz="1100" baseline="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Name, Position | Date</a:t>
            </a: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1143000"/>
            <a:ext cx="8229600" cy="2743200"/>
          </a:xfrm>
          <a:prstGeom prst="rect">
            <a:avLst/>
          </a:prstGeom>
        </p:spPr>
      </p:pic>
    </p:spTree>
    <p:extLst>
      <p:ext uri="{BB962C8B-B14F-4D97-AF65-F5344CB8AC3E}">
        <p14:creationId xmlns:p14="http://schemas.microsoft.com/office/powerpoint/2010/main" val="3300003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Body - Tan">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0"/>
            <a:ext cx="8763000" cy="4958465"/>
          </a:xfrm>
        </p:spPr>
        <p:txBody>
          <a:bodyPr>
            <a:normAutofit/>
          </a:bodyPr>
          <a:lstStyle>
            <a:lvl1pPr>
              <a:buClr>
                <a:schemeClr val="accent6"/>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6"/>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6"/>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6"/>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6"/>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152266"/>
            <a:ext cx="2194560" cy="731520"/>
          </a:xfrm>
          <a:prstGeom prst="rect">
            <a:avLst/>
          </a:prstGeom>
        </p:spPr>
      </p:pic>
      <p:sp>
        <p:nvSpPr>
          <p:cNvPr id="10" name="Footer Placeholder 4"/>
          <p:cNvSpPr>
            <a:spLocks noGrp="1"/>
          </p:cNvSpPr>
          <p:nvPr>
            <p:ph type="ftr" sz="quarter" idx="11"/>
          </p:nvPr>
        </p:nvSpPr>
        <p:spPr>
          <a:xfrm>
            <a:off x="3124200" y="6416675"/>
            <a:ext cx="2895600" cy="365125"/>
          </a:xfrm>
        </p:spPr>
        <p:txBody>
          <a:bodyPr anchor="b"/>
          <a:lstStyle>
            <a:lvl1pP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solidFill>
                <a:srgbClr val="666666"/>
              </a:solidFill>
            </a:endParaRPr>
          </a:p>
        </p:txBody>
      </p:sp>
      <p:sp>
        <p:nvSpPr>
          <p:cNvPr id="12" name="Slide Number Placeholder 5"/>
          <p:cNvSpPr>
            <a:spLocks noGrp="1"/>
          </p:cNvSpPr>
          <p:nvPr>
            <p:ph type="sldNum" sz="quarter" idx="12"/>
          </p:nvPr>
        </p:nvSpPr>
        <p:spPr>
          <a:xfrm>
            <a:off x="6934200" y="6416675"/>
            <a:ext cx="2133600" cy="365125"/>
          </a:xfrm>
          <a:prstGeom prst="rect">
            <a:avLst/>
          </a:prstGeom>
        </p:spPr>
        <p:txBody>
          <a:bodyPr anchor="b"/>
          <a:lstStyle>
            <a:lvl1pPr>
              <a:defRPr sz="100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solidFill>
                  <a:srgbClr val="666666"/>
                </a:solidFill>
              </a:rPr>
              <a:pPr/>
              <a:t>‹#›</a:t>
            </a:fld>
            <a:endParaRPr lang="en-US" dirty="0">
              <a:solidFill>
                <a:srgbClr val="666666"/>
              </a:solidFill>
            </a:endParaRPr>
          </a:p>
        </p:txBody>
      </p:sp>
    </p:spTree>
    <p:extLst>
      <p:ext uri="{BB962C8B-B14F-4D97-AF65-F5344CB8AC3E}">
        <p14:creationId xmlns:p14="http://schemas.microsoft.com/office/powerpoint/2010/main" val="4201253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Body - Gray">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4"/>
            <a:ext cx="8763000" cy="4958462"/>
          </a:xfrm>
        </p:spPr>
        <p:txBody>
          <a:bodyPr>
            <a:normAutofit/>
          </a:bodyPr>
          <a:lstStyle>
            <a:lvl1pPr>
              <a:buClr>
                <a:schemeClr val="accent5">
                  <a:lumMod val="60000"/>
                  <a:lumOff val="40000"/>
                </a:schemeClr>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5">
                  <a:lumMod val="60000"/>
                  <a:lumOff val="40000"/>
                </a:schemeClr>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5">
                  <a:lumMod val="60000"/>
                  <a:lumOff val="40000"/>
                </a:schemeClr>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5">
                  <a:lumMod val="60000"/>
                  <a:lumOff val="40000"/>
                </a:schemeClr>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5">
                  <a:lumMod val="60000"/>
                  <a:lumOff val="40000"/>
                </a:schemeClr>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152266"/>
            <a:ext cx="2194560" cy="731520"/>
          </a:xfrm>
          <a:prstGeom prst="rect">
            <a:avLst/>
          </a:prstGeom>
        </p:spPr>
      </p:pic>
      <p:sp>
        <p:nvSpPr>
          <p:cNvPr id="11" name="Footer Placeholder 4"/>
          <p:cNvSpPr>
            <a:spLocks noGrp="1"/>
          </p:cNvSpPr>
          <p:nvPr>
            <p:ph type="ftr" sz="quarter" idx="11"/>
          </p:nvPr>
        </p:nvSpPr>
        <p:spPr>
          <a:xfrm>
            <a:off x="3124200" y="6416675"/>
            <a:ext cx="2895600" cy="365125"/>
          </a:xfrm>
        </p:spPr>
        <p:txBody>
          <a:bodyPr anchor="b"/>
          <a:lstStyle>
            <a:lvl1pP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solidFill>
                <a:srgbClr val="666666"/>
              </a:solidFill>
            </a:endParaRPr>
          </a:p>
        </p:txBody>
      </p:sp>
      <p:sp>
        <p:nvSpPr>
          <p:cNvPr id="14" name="Slide Number Placeholder 5"/>
          <p:cNvSpPr>
            <a:spLocks noGrp="1"/>
          </p:cNvSpPr>
          <p:nvPr>
            <p:ph type="sldNum" sz="quarter" idx="12"/>
          </p:nvPr>
        </p:nvSpPr>
        <p:spPr>
          <a:xfrm>
            <a:off x="6934200" y="6416675"/>
            <a:ext cx="2133600" cy="365125"/>
          </a:xfrm>
          <a:prstGeom prst="rect">
            <a:avLst/>
          </a:prstGeom>
        </p:spPr>
        <p:txBody>
          <a:bodyPr anchor="b"/>
          <a:lstStyle>
            <a:lvl1pPr>
              <a:defRPr sz="100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solidFill>
                  <a:srgbClr val="666666"/>
                </a:solidFill>
              </a:rPr>
              <a:pPr/>
              <a:t>‹#›</a:t>
            </a:fld>
            <a:endParaRPr lang="en-US" dirty="0">
              <a:solidFill>
                <a:srgbClr val="666666"/>
              </a:solidFill>
            </a:endParaRPr>
          </a:p>
        </p:txBody>
      </p:sp>
    </p:spTree>
    <p:extLst>
      <p:ext uri="{BB962C8B-B14F-4D97-AF65-F5344CB8AC3E}">
        <p14:creationId xmlns:p14="http://schemas.microsoft.com/office/powerpoint/2010/main" val="3289526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ouble-Column Body">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4"/>
            <a:ext cx="4191000" cy="4958462"/>
          </a:xfrm>
        </p:spPr>
        <p:txBody>
          <a:bodyPr>
            <a:norm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p:cNvSpPr>
            <a:spLocks noGrp="1"/>
          </p:cNvSpPr>
          <p:nvPr>
            <p:ph idx="13"/>
          </p:nvPr>
        </p:nvSpPr>
        <p:spPr>
          <a:xfrm>
            <a:off x="4724400" y="1193804"/>
            <a:ext cx="4191000" cy="4958462"/>
          </a:xfrm>
        </p:spPr>
        <p:txBody>
          <a:bodyPr>
            <a:normAutofit/>
          </a:bodyPr>
          <a:lstStyle>
            <a:lvl1pPr>
              <a:buClr>
                <a:srgbClr val="FF00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0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0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0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0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152266"/>
            <a:ext cx="2194560" cy="731520"/>
          </a:xfrm>
          <a:prstGeom prst="rect">
            <a:avLst/>
          </a:prstGeom>
        </p:spPr>
      </p:pic>
    </p:spTree>
    <p:extLst>
      <p:ext uri="{BB962C8B-B14F-4D97-AF65-F5344CB8AC3E}">
        <p14:creationId xmlns:p14="http://schemas.microsoft.com/office/powerpoint/2010/main" val="4086969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2022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 Blu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9922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 Orange">
    <p:spTree>
      <p:nvGrpSpPr>
        <p:cNvPr id="1" name=""/>
        <p:cNvGrpSpPr/>
        <p:nvPr/>
      </p:nvGrpSpPr>
      <p:grpSpPr>
        <a:xfrm>
          <a:off x="0" y="0"/>
          <a:ext cx="0" cy="0"/>
          <a:chOff x="0" y="0"/>
          <a:chExt cx="0" cy="0"/>
        </a:xfrm>
      </p:grpSpPr>
    </p:spTree>
    <p:extLst>
      <p:ext uri="{BB962C8B-B14F-4D97-AF65-F5344CB8AC3E}">
        <p14:creationId xmlns:p14="http://schemas.microsoft.com/office/powerpoint/2010/main" val="575725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 YellowGreen">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3418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 Gray">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0657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 Photo">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4572000" y="0"/>
            <a:ext cx="4572000" cy="6858000"/>
          </a:xfrm>
        </p:spPr>
        <p:txBody>
          <a:bodyPr/>
          <a:lstStyle>
            <a:lvl1pPr marL="0" indent="0">
              <a:buNone/>
              <a:defRPr/>
            </a:lvl1pPr>
          </a:lstStyle>
          <a:p>
            <a:r>
              <a:rPr lang="en-US"/>
              <a:t>Click icon to add picture</a:t>
            </a:r>
            <a:endParaRPr lang="en-US" dirty="0"/>
          </a:p>
        </p:txBody>
      </p:sp>
      <p:sp>
        <p:nvSpPr>
          <p:cNvPr id="10" name="Title 9"/>
          <p:cNvSpPr>
            <a:spLocks noGrp="1"/>
          </p:cNvSpPr>
          <p:nvPr>
            <p:ph type="title"/>
          </p:nvPr>
        </p:nvSpPr>
        <p:spPr>
          <a:xfrm>
            <a:off x="381000" y="2209801"/>
            <a:ext cx="3962400" cy="2235200"/>
          </a:xfrm>
        </p:spPr>
        <p:txBody>
          <a:bodyPr>
            <a:noAutofit/>
          </a:bodyPr>
          <a:lstStyle>
            <a:lvl1pPr marL="0" indent="0" algn="l">
              <a:defRPr sz="3600">
                <a:effectLst/>
                <a:latin typeface="PermianSlabSerifTypeface" pitchFamily="50" charset="0"/>
              </a:defRPr>
            </a:lvl1pPr>
          </a:lstStyle>
          <a:p>
            <a:r>
              <a:rPr lang="en-US"/>
              <a:t>Click to edit Master title style</a:t>
            </a:r>
            <a:endParaRPr lang="en-US" dirty="0"/>
          </a:p>
        </p:txBody>
      </p:sp>
      <p:sp>
        <p:nvSpPr>
          <p:cNvPr id="12" name="Text Placeholder 11"/>
          <p:cNvSpPr>
            <a:spLocks noGrp="1"/>
          </p:cNvSpPr>
          <p:nvPr>
            <p:ph type="body" sz="quarter" idx="11" hasCustomPrompt="1"/>
          </p:nvPr>
        </p:nvSpPr>
        <p:spPr>
          <a:xfrm>
            <a:off x="381000" y="5562600"/>
            <a:ext cx="4038600" cy="1117600"/>
          </a:xfrm>
        </p:spPr>
        <p:txBody>
          <a:bodyPr anchor="b">
            <a:normAutofit/>
          </a:bodyPr>
          <a:lstStyle>
            <a:lvl1pPr marL="0" indent="0">
              <a:buNone/>
              <a:defRPr sz="110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Name, Position</a:t>
            </a:r>
          </a:p>
          <a:p>
            <a:pPr lvl="0"/>
            <a:r>
              <a:rPr lang="en-US" dirty="0"/>
              <a:t>Date</a:t>
            </a:r>
          </a:p>
        </p:txBody>
      </p:sp>
      <p:sp>
        <p:nvSpPr>
          <p:cNvPr id="14" name="Text Placeholder 13"/>
          <p:cNvSpPr>
            <a:spLocks noGrp="1"/>
          </p:cNvSpPr>
          <p:nvPr>
            <p:ph type="body" sz="quarter" idx="12" hasCustomPrompt="1"/>
          </p:nvPr>
        </p:nvSpPr>
        <p:spPr>
          <a:xfrm>
            <a:off x="381000" y="4445001"/>
            <a:ext cx="3962400" cy="812800"/>
          </a:xfrm>
        </p:spPr>
        <p:txBody>
          <a:bodyPr>
            <a:normAutofit/>
          </a:bodyPr>
          <a:lstStyle>
            <a:lvl1pPr marL="0" indent="0">
              <a:buNone/>
              <a:defRPr sz="2800">
                <a:solidFill>
                  <a:schemeClr val="accent5"/>
                </a:solidFill>
                <a:latin typeface="PermianSlabSerifTypeface" pitchFamily="50" charset="0"/>
              </a:defRPr>
            </a:lvl1pPr>
          </a:lstStyle>
          <a:p>
            <a:pPr lvl="0"/>
            <a:r>
              <a:rPr lang="en-US" dirty="0"/>
              <a:t>Sub-Title</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4320" y="304800"/>
            <a:ext cx="3840480" cy="1280160"/>
          </a:xfrm>
          <a:prstGeom prst="rect">
            <a:avLst/>
          </a:prstGeom>
        </p:spPr>
      </p:pic>
    </p:spTree>
    <p:extLst>
      <p:ext uri="{BB962C8B-B14F-4D97-AF65-F5344CB8AC3E}">
        <p14:creationId xmlns:p14="http://schemas.microsoft.com/office/powerpoint/2010/main" val="1150217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Title">
    <p:spTree>
      <p:nvGrpSpPr>
        <p:cNvPr id="1" name=""/>
        <p:cNvGrpSpPr/>
        <p:nvPr/>
      </p:nvGrpSpPr>
      <p:grpSpPr>
        <a:xfrm>
          <a:off x="0" y="0"/>
          <a:ext cx="0" cy="0"/>
          <a:chOff x="0" y="0"/>
          <a:chExt cx="0" cy="0"/>
        </a:xfrm>
      </p:grpSpPr>
      <p:sp>
        <p:nvSpPr>
          <p:cNvPr id="5" name="Rectangle 4"/>
          <p:cNvSpPr/>
          <p:nvPr userDrawn="1"/>
        </p:nvSpPr>
        <p:spPr>
          <a:xfrm>
            <a:off x="3200400" y="3874770"/>
            <a:ext cx="5943600" cy="22402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Title 1"/>
          <p:cNvSpPr>
            <a:spLocks noGrp="1"/>
          </p:cNvSpPr>
          <p:nvPr>
            <p:ph type="ctrTitle"/>
          </p:nvPr>
        </p:nvSpPr>
        <p:spPr>
          <a:xfrm>
            <a:off x="3276600" y="3962400"/>
            <a:ext cx="5715000" cy="2057400"/>
          </a:xfrm>
        </p:spPr>
        <p:txBody>
          <a:bodyPr/>
          <a:lstStyle>
            <a:lvl1pPr algn="r">
              <a:defRPr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dirty="0"/>
              <a:t>Click to edit Master title style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2890" y="3322320"/>
            <a:ext cx="3345180" cy="3345180"/>
          </a:xfrm>
          <a:prstGeom prst="rect">
            <a:avLst/>
          </a:prstGeom>
          <a:noFill/>
          <a:ln>
            <a:noFill/>
          </a:ln>
        </p:spPr>
      </p:pic>
    </p:spTree>
    <p:extLst>
      <p:ext uri="{BB962C8B-B14F-4D97-AF65-F5344CB8AC3E}">
        <p14:creationId xmlns:p14="http://schemas.microsoft.com/office/powerpoint/2010/main" val="3486314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ody - TN Mark">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152400" y="1143000"/>
            <a:ext cx="8839200" cy="5562600"/>
          </a:xfrm>
        </p:spPr>
        <p:txBody>
          <a:bodyPr>
            <a:normAutofit/>
          </a:bodyPr>
          <a:lstStyle>
            <a:lvl1pPr>
              <a:buClr>
                <a:schemeClr val="bg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bg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bg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05800" y="6019800"/>
            <a:ext cx="866774" cy="866774"/>
          </a:xfrm>
          <a:prstGeom prst="rect">
            <a:avLst/>
          </a:prstGeom>
        </p:spPr>
      </p:pic>
    </p:spTree>
    <p:extLst>
      <p:ext uri="{BB962C8B-B14F-4D97-AF65-F5344CB8AC3E}">
        <p14:creationId xmlns:p14="http://schemas.microsoft.com/office/powerpoint/2010/main" val="3832434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ody">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0"/>
            <a:ext cx="8763000" cy="4958465"/>
          </a:xfrm>
        </p:spPr>
        <p:txBody>
          <a:bodyPr>
            <a:norm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152266"/>
            <a:ext cx="2194560" cy="731520"/>
          </a:xfrm>
          <a:prstGeom prst="rect">
            <a:avLst/>
          </a:prstGeom>
        </p:spPr>
      </p:pic>
      <p:sp>
        <p:nvSpPr>
          <p:cNvPr id="10" name="Footer Placeholder 4"/>
          <p:cNvSpPr>
            <a:spLocks noGrp="1"/>
          </p:cNvSpPr>
          <p:nvPr>
            <p:ph type="ftr" sz="quarter" idx="11"/>
          </p:nvPr>
        </p:nvSpPr>
        <p:spPr>
          <a:xfrm>
            <a:off x="3124200" y="6416675"/>
            <a:ext cx="2895600" cy="365125"/>
          </a:xfrm>
        </p:spPr>
        <p:txBody>
          <a:bodyPr anchor="b"/>
          <a:lstStyle>
            <a:lvl1pP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solidFill>
                <a:srgbClr val="666666"/>
              </a:solidFill>
            </a:endParaRPr>
          </a:p>
        </p:txBody>
      </p:sp>
      <p:sp>
        <p:nvSpPr>
          <p:cNvPr id="12" name="Slide Number Placeholder 5"/>
          <p:cNvSpPr>
            <a:spLocks noGrp="1"/>
          </p:cNvSpPr>
          <p:nvPr>
            <p:ph type="sldNum" sz="quarter" idx="12"/>
          </p:nvPr>
        </p:nvSpPr>
        <p:spPr>
          <a:xfrm>
            <a:off x="6934200" y="6416675"/>
            <a:ext cx="2133600" cy="365125"/>
          </a:xfrm>
          <a:prstGeom prst="rect">
            <a:avLst/>
          </a:prstGeom>
        </p:spPr>
        <p:txBody>
          <a:bodyPr anchor="b"/>
          <a:lstStyle>
            <a:lvl1pPr>
              <a:defRPr sz="100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solidFill>
                  <a:srgbClr val="666666"/>
                </a:solidFill>
              </a:rPr>
              <a:pPr/>
              <a:t>‹#›</a:t>
            </a:fld>
            <a:endParaRPr lang="en-US" dirty="0">
              <a:solidFill>
                <a:srgbClr val="666666"/>
              </a:solidFill>
            </a:endParaRPr>
          </a:p>
        </p:txBody>
      </p:sp>
    </p:spTree>
    <p:extLst>
      <p:ext uri="{BB962C8B-B14F-4D97-AF65-F5344CB8AC3E}">
        <p14:creationId xmlns:p14="http://schemas.microsoft.com/office/powerpoint/2010/main" val="3397438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Body - Red">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0"/>
            <a:ext cx="8763000" cy="4958465"/>
          </a:xfrm>
        </p:spPr>
        <p:txBody>
          <a:bodyPr>
            <a:norm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rgbClr val="FF0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152266"/>
            <a:ext cx="2194560" cy="731520"/>
          </a:xfrm>
          <a:prstGeom prst="rect">
            <a:avLst/>
          </a:prstGeom>
        </p:spPr>
      </p:pic>
      <p:sp>
        <p:nvSpPr>
          <p:cNvPr id="10" name="Footer Placeholder 4"/>
          <p:cNvSpPr>
            <a:spLocks noGrp="1"/>
          </p:cNvSpPr>
          <p:nvPr>
            <p:ph type="ftr" sz="quarter" idx="11"/>
          </p:nvPr>
        </p:nvSpPr>
        <p:spPr>
          <a:xfrm>
            <a:off x="3124200" y="6416675"/>
            <a:ext cx="2895600" cy="365125"/>
          </a:xfrm>
        </p:spPr>
        <p:txBody>
          <a:bodyPr anchor="b"/>
          <a:lstStyle>
            <a:lvl1pP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solidFill>
                <a:srgbClr val="666666"/>
              </a:solidFill>
            </a:endParaRPr>
          </a:p>
        </p:txBody>
      </p:sp>
      <p:sp>
        <p:nvSpPr>
          <p:cNvPr id="12" name="Slide Number Placeholder 5"/>
          <p:cNvSpPr>
            <a:spLocks noGrp="1"/>
          </p:cNvSpPr>
          <p:nvPr>
            <p:ph type="sldNum" sz="quarter" idx="12"/>
          </p:nvPr>
        </p:nvSpPr>
        <p:spPr>
          <a:xfrm>
            <a:off x="6934200" y="6416675"/>
            <a:ext cx="2133600" cy="365125"/>
          </a:xfrm>
          <a:prstGeom prst="rect">
            <a:avLst/>
          </a:prstGeom>
        </p:spPr>
        <p:txBody>
          <a:bodyPr anchor="b"/>
          <a:lstStyle>
            <a:lvl1pPr>
              <a:defRPr sz="100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solidFill>
                  <a:srgbClr val="666666"/>
                </a:solidFill>
              </a:rPr>
              <a:pPr/>
              <a:t>‹#›</a:t>
            </a:fld>
            <a:endParaRPr lang="en-US" dirty="0">
              <a:solidFill>
                <a:srgbClr val="666666"/>
              </a:solidFill>
            </a:endParaRPr>
          </a:p>
        </p:txBody>
      </p:sp>
    </p:spTree>
    <p:extLst>
      <p:ext uri="{BB962C8B-B14F-4D97-AF65-F5344CB8AC3E}">
        <p14:creationId xmlns:p14="http://schemas.microsoft.com/office/powerpoint/2010/main" val="2540556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dy - Orange">
    <p:spTree>
      <p:nvGrpSpPr>
        <p:cNvPr id="1" name=""/>
        <p:cNvGrpSpPr/>
        <p:nvPr/>
      </p:nvGrpSpPr>
      <p:grpSpPr>
        <a:xfrm>
          <a:off x="0" y="0"/>
          <a:ext cx="0" cy="0"/>
          <a:chOff x="0" y="0"/>
          <a:chExt cx="0" cy="0"/>
        </a:xfrm>
      </p:grpSpPr>
      <p:sp>
        <p:nvSpPr>
          <p:cNvPr id="12" name="Rectangle 11"/>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14" name="Content Placeholder 2"/>
          <p:cNvSpPr>
            <a:spLocks noGrp="1"/>
          </p:cNvSpPr>
          <p:nvPr>
            <p:ph idx="1"/>
          </p:nvPr>
        </p:nvSpPr>
        <p:spPr>
          <a:xfrm>
            <a:off x="228600" y="1193800"/>
            <a:ext cx="8763000" cy="4958465"/>
          </a:xfrm>
        </p:spPr>
        <p:txBody>
          <a:bodyPr>
            <a:normAutofit/>
          </a:bodyPr>
          <a:lstStyle>
            <a:lvl1pPr>
              <a:buClr>
                <a:schemeClr val="accent3"/>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3"/>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3"/>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3"/>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3"/>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Rectangle 16"/>
          <p:cNvSpPr/>
          <p:nvPr userDrawn="1"/>
        </p:nvSpPr>
        <p:spPr>
          <a:xfrm>
            <a:off x="0" y="990602"/>
            <a:ext cx="9144000" cy="88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152266"/>
            <a:ext cx="2194560" cy="731520"/>
          </a:xfrm>
          <a:prstGeom prst="rect">
            <a:avLst/>
          </a:prstGeom>
        </p:spPr>
      </p:pic>
      <p:sp>
        <p:nvSpPr>
          <p:cNvPr id="10" name="Footer Placeholder 4"/>
          <p:cNvSpPr>
            <a:spLocks noGrp="1"/>
          </p:cNvSpPr>
          <p:nvPr>
            <p:ph type="ftr" sz="quarter" idx="11"/>
          </p:nvPr>
        </p:nvSpPr>
        <p:spPr>
          <a:xfrm>
            <a:off x="3124200" y="6416675"/>
            <a:ext cx="2895600" cy="365125"/>
          </a:xfrm>
        </p:spPr>
        <p:txBody>
          <a:bodyPr anchor="b"/>
          <a:lstStyle>
            <a:lvl1pP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solidFill>
                <a:srgbClr val="666666"/>
              </a:solidFill>
            </a:endParaRPr>
          </a:p>
        </p:txBody>
      </p:sp>
      <p:sp>
        <p:nvSpPr>
          <p:cNvPr id="18" name="Slide Number Placeholder 5"/>
          <p:cNvSpPr>
            <a:spLocks noGrp="1"/>
          </p:cNvSpPr>
          <p:nvPr>
            <p:ph type="sldNum" sz="quarter" idx="12"/>
          </p:nvPr>
        </p:nvSpPr>
        <p:spPr>
          <a:xfrm>
            <a:off x="6934200" y="6416675"/>
            <a:ext cx="2133600" cy="365125"/>
          </a:xfrm>
          <a:prstGeom prst="rect">
            <a:avLst/>
          </a:prstGeom>
        </p:spPr>
        <p:txBody>
          <a:bodyPr anchor="b"/>
          <a:lstStyle>
            <a:lvl1pPr>
              <a:defRPr sz="100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solidFill>
                  <a:srgbClr val="666666"/>
                </a:solidFill>
              </a:rPr>
              <a:pPr/>
              <a:t>‹#›</a:t>
            </a:fld>
            <a:endParaRPr lang="en-US" dirty="0">
              <a:solidFill>
                <a:srgbClr val="666666"/>
              </a:solidFill>
            </a:endParaRPr>
          </a:p>
        </p:txBody>
      </p:sp>
    </p:spTree>
    <p:extLst>
      <p:ext uri="{BB962C8B-B14F-4D97-AF65-F5344CB8AC3E}">
        <p14:creationId xmlns:p14="http://schemas.microsoft.com/office/powerpoint/2010/main" val="156826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Body - Blue">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0"/>
            <a:ext cx="8763000" cy="4958465"/>
          </a:xfrm>
        </p:spPr>
        <p:txBody>
          <a:bodyPr>
            <a:normAutofit/>
          </a:bodyPr>
          <a:lstStyle>
            <a:lvl1pPr>
              <a:buClr>
                <a:schemeClr val="accent1"/>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1"/>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1"/>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1"/>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1"/>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152266"/>
            <a:ext cx="2194560" cy="731520"/>
          </a:xfrm>
          <a:prstGeom prst="rect">
            <a:avLst/>
          </a:prstGeom>
        </p:spPr>
      </p:pic>
      <p:sp>
        <p:nvSpPr>
          <p:cNvPr id="10" name="Footer Placeholder 4"/>
          <p:cNvSpPr>
            <a:spLocks noGrp="1"/>
          </p:cNvSpPr>
          <p:nvPr>
            <p:ph type="ftr" sz="quarter" idx="11"/>
          </p:nvPr>
        </p:nvSpPr>
        <p:spPr>
          <a:xfrm>
            <a:off x="3124200" y="6416675"/>
            <a:ext cx="2895600" cy="365125"/>
          </a:xfrm>
        </p:spPr>
        <p:txBody>
          <a:bodyPr anchor="b"/>
          <a:lstStyle>
            <a:lvl1pP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solidFill>
                <a:srgbClr val="666666"/>
              </a:solidFill>
            </a:endParaRPr>
          </a:p>
        </p:txBody>
      </p:sp>
      <p:sp>
        <p:nvSpPr>
          <p:cNvPr id="12" name="Slide Number Placeholder 5"/>
          <p:cNvSpPr>
            <a:spLocks noGrp="1"/>
          </p:cNvSpPr>
          <p:nvPr>
            <p:ph type="sldNum" sz="quarter" idx="12"/>
          </p:nvPr>
        </p:nvSpPr>
        <p:spPr>
          <a:xfrm>
            <a:off x="6934200" y="6416675"/>
            <a:ext cx="2133600" cy="365125"/>
          </a:xfrm>
          <a:prstGeom prst="rect">
            <a:avLst/>
          </a:prstGeom>
        </p:spPr>
        <p:txBody>
          <a:bodyPr anchor="b"/>
          <a:lstStyle>
            <a:lvl1pPr>
              <a:defRPr sz="100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solidFill>
                  <a:srgbClr val="666666"/>
                </a:solidFill>
              </a:rPr>
              <a:pPr/>
              <a:t>‹#›</a:t>
            </a:fld>
            <a:endParaRPr lang="en-US" dirty="0">
              <a:solidFill>
                <a:srgbClr val="666666"/>
              </a:solidFill>
            </a:endParaRPr>
          </a:p>
        </p:txBody>
      </p:sp>
    </p:spTree>
    <p:extLst>
      <p:ext uri="{BB962C8B-B14F-4D97-AF65-F5344CB8AC3E}">
        <p14:creationId xmlns:p14="http://schemas.microsoft.com/office/powerpoint/2010/main" val="937019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Body - YellowGreen">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0"/>
            <a:ext cx="8763000" cy="4958465"/>
          </a:xfrm>
        </p:spPr>
        <p:txBody>
          <a:bodyPr>
            <a:normAutofit/>
          </a:bodyPr>
          <a:lstStyle>
            <a:lvl1pPr>
              <a:buClr>
                <a:schemeClr val="accent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152266"/>
            <a:ext cx="2194560" cy="731520"/>
          </a:xfrm>
          <a:prstGeom prst="rect">
            <a:avLst/>
          </a:prstGeom>
        </p:spPr>
      </p:pic>
      <p:sp>
        <p:nvSpPr>
          <p:cNvPr id="10" name="Footer Placeholder 4"/>
          <p:cNvSpPr>
            <a:spLocks noGrp="1"/>
          </p:cNvSpPr>
          <p:nvPr>
            <p:ph type="ftr" sz="quarter" idx="11"/>
          </p:nvPr>
        </p:nvSpPr>
        <p:spPr>
          <a:xfrm>
            <a:off x="3124200" y="6416675"/>
            <a:ext cx="2895600" cy="365125"/>
          </a:xfrm>
        </p:spPr>
        <p:txBody>
          <a:bodyPr anchor="b"/>
          <a:lstStyle>
            <a:lvl1pP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solidFill>
                <a:srgbClr val="666666"/>
              </a:solidFill>
            </a:endParaRPr>
          </a:p>
        </p:txBody>
      </p:sp>
      <p:sp>
        <p:nvSpPr>
          <p:cNvPr id="12" name="Slide Number Placeholder 5"/>
          <p:cNvSpPr>
            <a:spLocks noGrp="1"/>
          </p:cNvSpPr>
          <p:nvPr>
            <p:ph type="sldNum" sz="quarter" idx="12"/>
          </p:nvPr>
        </p:nvSpPr>
        <p:spPr>
          <a:xfrm>
            <a:off x="6934200" y="6416675"/>
            <a:ext cx="2133600" cy="365125"/>
          </a:xfrm>
          <a:prstGeom prst="rect">
            <a:avLst/>
          </a:prstGeom>
        </p:spPr>
        <p:txBody>
          <a:bodyPr anchor="b"/>
          <a:lstStyle>
            <a:lvl1pPr>
              <a:defRPr sz="100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solidFill>
                  <a:srgbClr val="666666"/>
                </a:solidFill>
              </a:rPr>
              <a:pPr/>
              <a:t>‹#›</a:t>
            </a:fld>
            <a:endParaRPr lang="en-US" dirty="0">
              <a:solidFill>
                <a:srgbClr val="666666"/>
              </a:solidFill>
            </a:endParaRPr>
          </a:p>
        </p:txBody>
      </p:sp>
    </p:spTree>
    <p:extLst>
      <p:ext uri="{BB962C8B-B14F-4D97-AF65-F5344CB8AC3E}">
        <p14:creationId xmlns:p14="http://schemas.microsoft.com/office/powerpoint/2010/main" val="2234225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7" name="Slide Number Placeholder 5"/>
          <p:cNvSpPr>
            <a:spLocks noGrp="1"/>
          </p:cNvSpPr>
          <p:nvPr>
            <p:ph type="sldNum" sz="quarter" idx="4"/>
          </p:nvPr>
        </p:nvSpPr>
        <p:spPr>
          <a:xfrm>
            <a:off x="6858000" y="6350003"/>
            <a:ext cx="2133600" cy="365125"/>
          </a:xfrm>
          <a:prstGeom prst="rect">
            <a:avLst/>
          </a:prstGeom>
        </p:spPr>
        <p:txBody>
          <a:bodyPr/>
          <a:lstStyle>
            <a:lvl1pPr algn="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solidFill>
                  <a:srgbClr val="1B365D"/>
                </a:solidFill>
              </a:rPr>
              <a:pPr/>
              <a:t>‹#›</a:t>
            </a:fld>
            <a:endParaRPr lang="en-US" dirty="0">
              <a:solidFill>
                <a:srgbClr val="1B365D"/>
              </a:solidFill>
            </a:endParaRPr>
          </a:p>
        </p:txBody>
      </p:sp>
    </p:spTree>
    <p:extLst>
      <p:ext uri="{BB962C8B-B14F-4D97-AF65-F5344CB8AC3E}">
        <p14:creationId xmlns:p14="http://schemas.microsoft.com/office/powerpoint/2010/main" val="1651721834"/>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 id="2147483677" r:id="rId15"/>
    <p:sldLayoutId id="2147483678" r:id="rId16"/>
    <p:sldLayoutId id="2147483679"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dirty="0"/>
              <a:t>Foster Students Educational Stability</a:t>
            </a:r>
          </a:p>
        </p:txBody>
      </p:sp>
    </p:spTree>
    <p:extLst>
      <p:ext uri="{BB962C8B-B14F-4D97-AF65-F5344CB8AC3E}">
        <p14:creationId xmlns:p14="http://schemas.microsoft.com/office/powerpoint/2010/main" val="1288209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Five types of children DCS Serves</a:t>
            </a:r>
          </a:p>
        </p:txBody>
      </p:sp>
      <p:sp>
        <p:nvSpPr>
          <p:cNvPr id="3" name="Content Placeholder 2"/>
          <p:cNvSpPr>
            <a:spLocks noGrp="1"/>
          </p:cNvSpPr>
          <p:nvPr>
            <p:ph idx="1"/>
          </p:nvPr>
        </p:nvSpPr>
        <p:spPr/>
        <p:txBody>
          <a:bodyPr>
            <a:normAutofit fontScale="62500" lnSpcReduction="20000"/>
          </a:bodyPr>
          <a:lstStyle/>
          <a:p>
            <a:pPr marL="914400" lvl="1" indent="-457200">
              <a:buFont typeface="+mj-lt"/>
              <a:buAutoNum type="arabicPeriod"/>
            </a:pPr>
            <a:r>
              <a:rPr lang="en-US" sz="2600" dirty="0"/>
              <a:t>Social Services- Those children that came into custody, through the court system as a dependent/neglect child.</a:t>
            </a:r>
          </a:p>
          <a:p>
            <a:pPr marL="914400" lvl="1" indent="-457200">
              <a:buFont typeface="+mj-lt"/>
              <a:buAutoNum type="arabicPeriod"/>
            </a:pPr>
            <a:r>
              <a:rPr lang="en-US" sz="2600" dirty="0"/>
              <a:t>Juvenile Justice- Those children that came into custody, through the court system because of repeated delinquent offenses.</a:t>
            </a:r>
          </a:p>
          <a:p>
            <a:pPr marL="914400" lvl="1" indent="-457200">
              <a:buFont typeface="+mj-lt"/>
              <a:buAutoNum type="arabicPeriod"/>
            </a:pPr>
            <a:r>
              <a:rPr lang="en-US" sz="2600" dirty="0"/>
              <a:t>Probation- Those children that are in custody through the court system but not removed from the home. These children also have delinquent offenses.</a:t>
            </a:r>
          </a:p>
          <a:p>
            <a:pPr marL="914400" lvl="1" indent="-457200">
              <a:buFont typeface="+mj-lt"/>
              <a:buAutoNum type="arabicPeriod"/>
            </a:pPr>
            <a:r>
              <a:rPr lang="en-US" sz="2600" dirty="0"/>
              <a:t>Non-custodial- These children are not in custody, but DCS is in the home with some type of services.  (If these students are placed at a facility through insurance, they are the student that you would keep enrolled.)</a:t>
            </a:r>
          </a:p>
          <a:p>
            <a:pPr marL="914400" lvl="1" indent="-457200">
              <a:buFont typeface="+mj-lt"/>
              <a:buAutoNum type="arabicPeriod"/>
            </a:pPr>
            <a:endParaRPr lang="en-US" sz="2600" dirty="0"/>
          </a:p>
          <a:p>
            <a:pPr marL="914400" lvl="1" indent="-457200">
              <a:buFont typeface="+mj-lt"/>
              <a:buAutoNum type="arabicPeriod"/>
            </a:pPr>
            <a:r>
              <a:rPr lang="en-US" sz="2600" dirty="0"/>
              <a:t>ICPC- These students are from another state and Tennessee helps ensure their protection and services for the purpose of foster care, a preliminary adoption placement or temporary placement into a licensed residential treatment facility or institutional placement.</a:t>
            </a:r>
          </a:p>
          <a:p>
            <a:pPr marL="914400" lvl="1" indent="-457200">
              <a:buFont typeface="+mj-lt"/>
              <a:buAutoNum type="arabicPeriod"/>
            </a:pPr>
            <a:endParaRPr lang="en-US" dirty="0"/>
          </a:p>
          <a:p>
            <a:pPr marL="0" indent="0">
              <a:buNone/>
            </a:pPr>
            <a:r>
              <a:rPr lang="en-US" sz="2600" dirty="0">
                <a:solidFill>
                  <a:srgbClr val="FF0000"/>
                </a:solidFill>
              </a:rPr>
              <a:t>Are foster students always in state custody, if not how does this happen? How do students get placed in homes but not be in state custody? Is there different coding for this?</a:t>
            </a:r>
          </a:p>
          <a:p>
            <a:pPr marL="0" indent="0">
              <a:buNone/>
            </a:pPr>
            <a:r>
              <a:rPr lang="en-US" sz="2600" dirty="0"/>
              <a:t>-</a:t>
            </a:r>
            <a:r>
              <a:rPr lang="en-US" sz="2600" dirty="0">
                <a:solidFill>
                  <a:srgbClr val="0070C0"/>
                </a:solidFill>
              </a:rPr>
              <a:t>Relatives or other individuals may be considered as voluntary, non-custodial placement resources if those persons can ensure the safety of the child and if those potential placements comply with DCS standards for placement.</a:t>
            </a:r>
          </a:p>
          <a:p>
            <a:pPr marL="0" indent="0">
              <a:buNone/>
            </a:pPr>
            <a:endParaRPr lang="en-US" sz="2600" dirty="0"/>
          </a:p>
          <a:p>
            <a:pPr marL="0" indent="0">
              <a:buNone/>
            </a:pPr>
            <a:endParaRPr lang="en-US" dirty="0"/>
          </a:p>
        </p:txBody>
      </p:sp>
    </p:spTree>
    <p:extLst>
      <p:ext uri="{BB962C8B-B14F-4D97-AF65-F5344CB8AC3E}">
        <p14:creationId xmlns:p14="http://schemas.microsoft.com/office/powerpoint/2010/main" val="1081350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Types of Placements</a:t>
            </a:r>
          </a:p>
        </p:txBody>
      </p:sp>
      <p:sp>
        <p:nvSpPr>
          <p:cNvPr id="3" name="Content Placeholder 2"/>
          <p:cNvSpPr>
            <a:spLocks noGrp="1"/>
          </p:cNvSpPr>
          <p:nvPr>
            <p:ph idx="1"/>
          </p:nvPr>
        </p:nvSpPr>
        <p:spPr/>
        <p:txBody>
          <a:bodyPr>
            <a:normAutofit lnSpcReduction="10000"/>
          </a:bodyPr>
          <a:lstStyle/>
          <a:p>
            <a:pPr marL="457200" indent="-457200">
              <a:buFont typeface="+mj-lt"/>
              <a:buAutoNum type="arabicPeriod"/>
            </a:pPr>
            <a:r>
              <a:rPr lang="en-US" dirty="0"/>
              <a:t>Foster home -a home-like, least restrictive setting that meets the unique needs of children/youth with respect to their community and school district. </a:t>
            </a:r>
          </a:p>
          <a:p>
            <a:pPr marL="457200" indent="-457200">
              <a:buFont typeface="+mj-lt"/>
              <a:buAutoNum type="arabicPeriod"/>
            </a:pPr>
            <a:r>
              <a:rPr lang="en-US" dirty="0"/>
              <a:t>Group homes- resident in which the children/youth have a trained personnel for supervision. These student usually go to the public school system.</a:t>
            </a:r>
          </a:p>
          <a:p>
            <a:pPr marL="457200" indent="-457200">
              <a:buFont typeface="+mj-lt"/>
              <a:buAutoNum type="arabicPeriod"/>
            </a:pPr>
            <a:r>
              <a:rPr lang="en-US" dirty="0"/>
              <a:t>Residential Placements- (All the school within our LEA) facility in which children/youth are placed for more complex mental health and or behavioral problems.</a:t>
            </a:r>
          </a:p>
          <a:p>
            <a:pPr marL="457200" indent="-457200">
              <a:buFont typeface="+mj-lt"/>
              <a:buAutoNum type="arabicPeriod"/>
            </a:pPr>
            <a:r>
              <a:rPr lang="en-US" dirty="0"/>
              <a:t>Youth Development Center- (within our LEA, we have one- Wilder) facility in which children/youth are placed for a higher level of care due to mental health or behavioral problems.</a:t>
            </a:r>
          </a:p>
          <a:p>
            <a:pPr marL="457200" indent="-457200">
              <a:buFont typeface="+mj-lt"/>
              <a:buAutoNum type="arabicPeriod"/>
            </a:pPr>
            <a:endParaRPr lang="en-US" dirty="0"/>
          </a:p>
        </p:txBody>
      </p:sp>
    </p:spTree>
    <p:extLst>
      <p:ext uri="{BB962C8B-B14F-4D97-AF65-F5344CB8AC3E}">
        <p14:creationId xmlns:p14="http://schemas.microsoft.com/office/powerpoint/2010/main" val="2705440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What happens after child is removed…</a:t>
            </a:r>
          </a:p>
        </p:txBody>
      </p:sp>
      <p:sp>
        <p:nvSpPr>
          <p:cNvPr id="3" name="Content Placeholder 2"/>
          <p:cNvSpPr>
            <a:spLocks noGrp="1"/>
          </p:cNvSpPr>
          <p:nvPr>
            <p:ph idx="1"/>
          </p:nvPr>
        </p:nvSpPr>
        <p:spPr/>
        <p:txBody>
          <a:bodyPr>
            <a:normAutofit lnSpcReduction="10000"/>
          </a:bodyPr>
          <a:lstStyle/>
          <a:p>
            <a:r>
              <a:rPr lang="en-US" dirty="0"/>
              <a:t>Initial Child and Family Team Meeting (CFTM)- During this meeting school placement is discussed. If it is in the best interest of the student to remain in the school of origin and if the student’s DCS placement is within one hour of the student’s school of origin, the team should immediately notify the DCS Point of Contact (the Education Specialist). The Education Specialist arranges a Best Interest Determination Meeting (BID) with the LEA of origin. </a:t>
            </a:r>
          </a:p>
          <a:p>
            <a:endParaRPr lang="en-US" dirty="0"/>
          </a:p>
          <a:p>
            <a:r>
              <a:rPr lang="en-US" dirty="0">
                <a:solidFill>
                  <a:srgbClr val="FF0000"/>
                </a:solidFill>
              </a:rPr>
              <a:t>Who is the POC for the foster care lists?  </a:t>
            </a:r>
          </a:p>
          <a:p>
            <a:r>
              <a:rPr lang="en-US" dirty="0">
                <a:solidFill>
                  <a:srgbClr val="0070C0"/>
                </a:solidFill>
              </a:rPr>
              <a:t>Each school district has a POC for foster care. The list is in Eplan</a:t>
            </a:r>
          </a:p>
        </p:txBody>
      </p:sp>
    </p:spTree>
    <p:extLst>
      <p:ext uri="{BB962C8B-B14F-4D97-AF65-F5344CB8AC3E}">
        <p14:creationId xmlns:p14="http://schemas.microsoft.com/office/powerpoint/2010/main" val="530397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School placements</a:t>
            </a:r>
          </a:p>
        </p:txBody>
      </p:sp>
      <p:sp>
        <p:nvSpPr>
          <p:cNvPr id="3" name="Content Placeholder 2"/>
          <p:cNvSpPr>
            <a:spLocks noGrp="1"/>
          </p:cNvSpPr>
          <p:nvPr>
            <p:ph idx="1"/>
          </p:nvPr>
        </p:nvSpPr>
        <p:spPr/>
        <p:txBody>
          <a:bodyPr/>
          <a:lstStyle/>
          <a:p>
            <a:r>
              <a:rPr lang="en-US" dirty="0"/>
              <a:t>After the BID meeting…</a:t>
            </a:r>
          </a:p>
          <a:p>
            <a:pPr lvl="1"/>
            <a:r>
              <a:rPr lang="en-US" dirty="0"/>
              <a:t>If the child changes schools, the student family service worker (FSW) should withdraw the child from his current school and collect a report card, transcript, and IEP is applicable.  They should take that paperwork along with an education passport to the new school to enrolled the child.</a:t>
            </a:r>
          </a:p>
          <a:p>
            <a:pPr lvl="1"/>
            <a:r>
              <a:rPr lang="en-US" dirty="0"/>
              <a:t>If the child is being moved to a residential placement, the school within that placement should send a records request to the past school, letting them know that the student is currently enrolled with them. </a:t>
            </a:r>
          </a:p>
        </p:txBody>
      </p:sp>
    </p:spTree>
    <p:extLst>
      <p:ext uri="{BB962C8B-B14F-4D97-AF65-F5344CB8AC3E}">
        <p14:creationId xmlns:p14="http://schemas.microsoft.com/office/powerpoint/2010/main" val="3150760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effectLst/>
                <a:latin typeface="Open Sans" panose="020B0606030504020204" pitchFamily="34" charset="0"/>
                <a:ea typeface="Open Sans" panose="020B0606030504020204" pitchFamily="34" charset="0"/>
                <a:cs typeface="Open Sans" panose="020B0606030504020204" pitchFamily="34" charset="0"/>
              </a:rPr>
              <a:t>Direct Service list questions:</a:t>
            </a:r>
          </a:p>
        </p:txBody>
      </p:sp>
      <p:sp>
        <p:nvSpPr>
          <p:cNvPr id="3" name="Content Placeholder 2"/>
          <p:cNvSpPr>
            <a:spLocks noGrp="1"/>
          </p:cNvSpPr>
          <p:nvPr>
            <p:ph idx="1"/>
          </p:nvPr>
        </p:nvSpPr>
        <p:spPr/>
        <p:txBody>
          <a:bodyPr>
            <a:normAutofit lnSpcReduction="10000"/>
          </a:bodyPr>
          <a:lstStyle/>
          <a:p>
            <a:pPr>
              <a:buClrTx/>
              <a:buFont typeface="Open Sans" panose="020B0606030504020204" pitchFamily="34" charset="0"/>
              <a:buChar char="•"/>
            </a:pPr>
            <a:r>
              <a:rPr lang="en-US" sz="2200" dirty="0">
                <a:solidFill>
                  <a:srgbClr val="FF0000"/>
                </a:solidFill>
              </a:rPr>
              <a:t>When does the foster list start each year? </a:t>
            </a:r>
          </a:p>
          <a:p>
            <a:pPr>
              <a:buClrTx/>
              <a:buFont typeface="Open Sans" panose="020B0606030504020204" pitchFamily="34" charset="0"/>
              <a:buChar char="•"/>
            </a:pPr>
            <a:r>
              <a:rPr lang="en-US" sz="2200" dirty="0">
                <a:solidFill>
                  <a:srgbClr val="0070C0"/>
                </a:solidFill>
              </a:rPr>
              <a:t>Sometime in May/June, DCS sends DOE a list of all students in state custody.  DOE filters the list by LEA and sends it out to the different school districts.  It only goes to school nutrition</a:t>
            </a:r>
          </a:p>
          <a:p>
            <a:pPr>
              <a:buClrTx/>
              <a:buFont typeface="Open Sans" panose="020B0606030504020204" pitchFamily="34" charset="0"/>
              <a:buChar char="•"/>
            </a:pPr>
            <a:r>
              <a:rPr lang="en-US" sz="2200" dirty="0">
                <a:solidFill>
                  <a:srgbClr val="FF0000"/>
                </a:solidFill>
              </a:rPr>
              <a:t>Who is the POC for the foster care lists? </a:t>
            </a:r>
          </a:p>
          <a:p>
            <a:pPr>
              <a:buClrTx/>
              <a:buFont typeface="Open Sans" panose="020B0606030504020204" pitchFamily="34" charset="0"/>
              <a:buChar char="•"/>
            </a:pPr>
            <a:r>
              <a:rPr lang="en-US" sz="2200" dirty="0">
                <a:solidFill>
                  <a:srgbClr val="0070C0"/>
                </a:solidFill>
              </a:rPr>
              <a:t>Each school district has a POC for foster care. The list is in Eplan. </a:t>
            </a:r>
          </a:p>
          <a:p>
            <a:pPr>
              <a:buClrTx/>
              <a:buFont typeface="Open Sans" panose="020B0606030504020204" pitchFamily="34" charset="0"/>
              <a:buChar char="•"/>
            </a:pPr>
            <a:r>
              <a:rPr lang="en-US" sz="2200" dirty="0"/>
              <a:t> </a:t>
            </a:r>
            <a:r>
              <a:rPr lang="en-US" sz="2200" dirty="0">
                <a:solidFill>
                  <a:srgbClr val="FF0000"/>
                </a:solidFill>
              </a:rPr>
              <a:t>Who gets the lists Food Services? </a:t>
            </a:r>
            <a:r>
              <a:rPr lang="en-US" sz="2200" dirty="0">
                <a:solidFill>
                  <a:srgbClr val="0070C0"/>
                </a:solidFill>
              </a:rPr>
              <a:t>school nutrition</a:t>
            </a:r>
          </a:p>
          <a:p>
            <a:pPr>
              <a:buClrTx/>
              <a:buFont typeface="Open Sans" panose="020B0606030504020204" pitchFamily="34" charset="0"/>
              <a:buChar char="•"/>
            </a:pPr>
            <a:r>
              <a:rPr lang="en-US" sz="2200" dirty="0"/>
              <a:t> </a:t>
            </a:r>
            <a:r>
              <a:rPr lang="en-US" sz="2200" dirty="0">
                <a:solidFill>
                  <a:srgbClr val="FF0000"/>
                </a:solidFill>
              </a:rPr>
              <a:t>Are the data people able to get the list too? </a:t>
            </a:r>
            <a:r>
              <a:rPr lang="en-US" sz="2200" dirty="0">
                <a:solidFill>
                  <a:srgbClr val="0070C0"/>
                </a:solidFill>
              </a:rPr>
              <a:t>DCS and DOE are not authorized to give it to anyone else. If we were to share this information with other departments in the LEAs, DCS legal would probably want some type of MOU.</a:t>
            </a:r>
          </a:p>
          <a:p>
            <a:pPr>
              <a:buClrTx/>
              <a:buFont typeface="Open Sans" panose="020B0606030504020204" pitchFamily="34" charset="0"/>
              <a:buChar char="•"/>
            </a:pPr>
            <a:r>
              <a:rPr lang="en-US" sz="2200" dirty="0">
                <a:solidFill>
                  <a:srgbClr val="FF0000"/>
                </a:solidFill>
              </a:rPr>
              <a:t>How do support staff find out when kids are in care and not? </a:t>
            </a:r>
            <a:r>
              <a:rPr lang="en-US" sz="2200" dirty="0">
                <a:solidFill>
                  <a:srgbClr val="0070C0"/>
                </a:solidFill>
              </a:rPr>
              <a:t>This is up to each individual LEA.</a:t>
            </a:r>
          </a:p>
          <a:p>
            <a:pPr>
              <a:buClrTx/>
              <a:buFont typeface="Open Sans" panose="020B0606030504020204" pitchFamily="34" charset="0"/>
              <a:buChar char="•"/>
            </a:pPr>
            <a:endParaRPr lang="en-US" sz="2200" dirty="0"/>
          </a:p>
        </p:txBody>
      </p:sp>
    </p:spTree>
    <p:extLst>
      <p:ext uri="{BB962C8B-B14F-4D97-AF65-F5344CB8AC3E}">
        <p14:creationId xmlns:p14="http://schemas.microsoft.com/office/powerpoint/2010/main" val="385768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48DFF-59AF-4F96-889B-E711B94E1A33}"/>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ABDDBFE5-0ED6-4133-A0CB-A7CF84600F3A}"/>
              </a:ext>
            </a:extLst>
          </p:cNvPr>
          <p:cNvSpPr>
            <a:spLocks noGrp="1"/>
          </p:cNvSpPr>
          <p:nvPr>
            <p:ph idx="1"/>
          </p:nvPr>
        </p:nvSpPr>
        <p:spPr/>
        <p:txBody>
          <a:bodyPr/>
          <a:lstStyle/>
          <a:p>
            <a:pPr marL="0" indent="0">
              <a:buNone/>
            </a:pPr>
            <a:r>
              <a:rPr lang="en-US" dirty="0"/>
              <a:t>Any other question???</a:t>
            </a:r>
          </a:p>
          <a:p>
            <a:endParaRPr lang="en-US" dirty="0"/>
          </a:p>
          <a:p>
            <a:endParaRPr lang="en-US" dirty="0"/>
          </a:p>
          <a:p>
            <a:endParaRPr lang="en-US" dirty="0"/>
          </a:p>
          <a:p>
            <a:endParaRPr lang="en-US" dirty="0"/>
          </a:p>
          <a:p>
            <a:endParaRPr lang="en-US" dirty="0"/>
          </a:p>
          <a:p>
            <a:endParaRPr lang="en-US" dirty="0"/>
          </a:p>
          <a:p>
            <a:pPr marL="0" indent="0">
              <a:buNone/>
            </a:pPr>
            <a:r>
              <a:rPr lang="en-US" dirty="0"/>
              <a:t>Jennifer Crim, Med</a:t>
            </a:r>
          </a:p>
          <a:p>
            <a:pPr marL="0" indent="0">
              <a:buNone/>
            </a:pPr>
            <a:r>
              <a:rPr lang="en-US" dirty="0"/>
              <a:t>315 Deadrick St. </a:t>
            </a:r>
          </a:p>
          <a:p>
            <a:pPr marL="0" indent="0">
              <a:buNone/>
            </a:pPr>
            <a:r>
              <a:rPr lang="en-US" dirty="0"/>
              <a:t>UBS Building, 10</a:t>
            </a:r>
            <a:r>
              <a:rPr lang="en-US" baseline="30000" dirty="0"/>
              <a:t>th</a:t>
            </a:r>
            <a:r>
              <a:rPr lang="en-US" dirty="0"/>
              <a:t> Floor</a:t>
            </a:r>
          </a:p>
          <a:p>
            <a:pPr marL="0" indent="0">
              <a:buNone/>
            </a:pPr>
            <a:r>
              <a:rPr lang="en-US" dirty="0"/>
              <a:t>Nashville, TN  37243</a:t>
            </a:r>
          </a:p>
          <a:p>
            <a:pPr marL="0" indent="0">
              <a:buNone/>
            </a:pPr>
            <a:r>
              <a:rPr lang="en-US" dirty="0"/>
              <a:t>615-360-4387</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1746083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PowerPoint B">
  <a:themeElements>
    <a:clrScheme name="Brand Colors">
      <a:dk1>
        <a:sysClr val="windowText" lastClr="000000"/>
      </a:dk1>
      <a:lt1>
        <a:sysClr val="window" lastClr="FFFFFF"/>
      </a:lt1>
      <a:dk2>
        <a:srgbClr val="1B365D"/>
      </a:dk2>
      <a:lt2>
        <a:srgbClr val="FF0F00"/>
      </a:lt2>
      <a:accent1>
        <a:srgbClr val="2DCCD3"/>
      </a:accent1>
      <a:accent2>
        <a:srgbClr val="D2D755"/>
      </a:accent2>
      <a:accent3>
        <a:srgbClr val="E87722"/>
      </a:accent3>
      <a:accent4>
        <a:srgbClr val="7C2529"/>
      </a:accent4>
      <a:accent5>
        <a:srgbClr val="666666"/>
      </a:accent5>
      <a:accent6>
        <a:srgbClr val="E6D395"/>
      </a:accent6>
      <a:hlink>
        <a:srgbClr val="131E29"/>
      </a:hlink>
      <a:folHlink>
        <a:srgbClr val="CBC4B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42679</TotalTime>
  <Words>750</Words>
  <Application>Microsoft Office PowerPoint</Application>
  <PresentationFormat>On-screen Show (4:3)</PresentationFormat>
  <Paragraphs>46</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Open Sans</vt:lpstr>
      <vt:lpstr>PermianSlabSerifTypeface</vt:lpstr>
      <vt:lpstr>PowerPoint B</vt:lpstr>
      <vt:lpstr>Foster Students Educational Stability</vt:lpstr>
      <vt:lpstr>Five types of children DCS Serves</vt:lpstr>
      <vt:lpstr>Types of Placements</vt:lpstr>
      <vt:lpstr>What happens after child is removed…</vt:lpstr>
      <vt:lpstr>School placements</vt:lpstr>
      <vt:lpstr>Direct Service list questions:</vt:lpstr>
      <vt:lpstr>PowerPoint Presentation</vt:lpstr>
    </vt:vector>
  </TitlesOfParts>
  <Company>Tennessee Department Of Children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ACCUCESS/Easy CBM/INFONOW Training</dc:title>
  <dc:creator>Cyndi Chester</dc:creator>
  <cp:lastModifiedBy>Cheryl Routzahn</cp:lastModifiedBy>
  <cp:revision>185</cp:revision>
  <cp:lastPrinted>2017-05-22T13:20:42Z</cp:lastPrinted>
  <dcterms:created xsi:type="dcterms:W3CDTF">2017-05-04T20:12:33Z</dcterms:created>
  <dcterms:modified xsi:type="dcterms:W3CDTF">2021-09-03T15:37:10Z</dcterms:modified>
</cp:coreProperties>
</file>