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Roboto"/>
      <p:regular r:id="rId52"/>
      <p:bold r:id="rId53"/>
      <p:italic r:id="rId54"/>
      <p:boldItalic r:id="rId55"/>
    </p:embeddedFont>
    <p:embeddedFont>
      <p:font typeface="Proxima Nova"/>
      <p:regular r:id="rId56"/>
      <p:bold r:id="rId57"/>
      <p:italic r:id="rId58"/>
      <p:boldItalic r:id="rId59"/>
    </p:embeddedFont>
    <p:embeddedFont>
      <p:font typeface="Merriweather"/>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419C4F4-83F6-4AFF-9A0D-66E7D418F398}">
  <a:tblStyle styleId="{E419C4F4-83F6-4AFF-9A0D-66E7D418F39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83E96C5-9647-4155-9094-9DB37B8A7B9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E041DDA-D00A-42B3-A640-57ED497352B6}"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157DCBA-2280-42DC-A79F-298D07860A74}" styleName="Table_3">
    <a:wholeTbl>
      <a:tcTxStyle>
        <a:font>
          <a:latin typeface="Arial"/>
          <a:ea typeface="Arial"/>
          <a:cs typeface="Arial"/>
        </a:font>
        <a:srgbClr val="000000"/>
      </a:tcTxStyle>
      <a:tcStyle>
        <a:tcBdr>
          <a:left>
            <a:ln cap="flat" cmpd="sng" w="6275">
              <a:solidFill>
                <a:srgbClr val="000000"/>
              </a:solidFill>
              <a:prstDash val="solid"/>
              <a:round/>
              <a:headEnd len="sm" w="sm" type="none"/>
              <a:tailEnd len="sm" w="sm" type="none"/>
            </a:ln>
          </a:left>
          <a:right>
            <a:ln cap="flat" cmpd="sng" w="6275">
              <a:solidFill>
                <a:srgbClr val="000000"/>
              </a:solidFill>
              <a:prstDash val="solid"/>
              <a:round/>
              <a:headEnd len="sm" w="sm" type="none"/>
              <a:tailEnd len="sm" w="sm" type="none"/>
            </a:ln>
          </a:right>
          <a:top>
            <a:ln cap="flat" cmpd="sng" w="6275">
              <a:solidFill>
                <a:srgbClr val="000000"/>
              </a:solidFill>
              <a:prstDash val="solid"/>
              <a:round/>
              <a:headEnd len="sm" w="sm" type="none"/>
              <a:tailEnd len="sm" w="sm" type="none"/>
            </a:ln>
          </a:top>
          <a:bottom>
            <a:ln cap="flat" cmpd="sng" w="6275">
              <a:solidFill>
                <a:srgbClr val="000000"/>
              </a:solidFill>
              <a:prstDash val="solid"/>
              <a:round/>
              <a:headEnd len="sm" w="sm" type="none"/>
              <a:tailEnd len="sm" w="sm" type="none"/>
            </a:ln>
          </a:bottom>
          <a:insideH>
            <a:ln cap="flat" cmpd="sng" w="6275">
              <a:solidFill>
                <a:srgbClr val="000000"/>
              </a:solidFill>
              <a:prstDash val="solid"/>
              <a:round/>
              <a:headEnd len="sm" w="sm" type="none"/>
              <a:tailEnd len="sm" w="sm" type="none"/>
            </a:ln>
          </a:insideH>
          <a:insideV>
            <a:ln cap="flat" cmpd="sng" w="627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820E11E-A440-4169-8B2E-4F6550404A84}" styleName="Table_4">
    <a:wholeTbl>
      <a:tcTxStyle>
        <a:font>
          <a:latin typeface="Arial"/>
          <a:ea typeface="Arial"/>
          <a:cs typeface="Arial"/>
        </a:font>
        <a:srgbClr val="000000"/>
      </a:tcTxStyle>
      <a:tcStyle>
        <a:tcBdr>
          <a:left>
            <a:ln cap="flat" cmpd="sng" w="9525">
              <a:solidFill>
                <a:srgbClr val="CCCCCC"/>
              </a:solidFill>
              <a:prstDash val="solid"/>
              <a:round/>
              <a:headEnd len="sm" w="sm" type="none"/>
              <a:tailEnd len="sm" w="sm" type="none"/>
            </a:ln>
          </a:left>
          <a:right>
            <a:ln cap="flat" cmpd="sng" w="9525">
              <a:solidFill>
                <a:srgbClr val="CCCCCC"/>
              </a:solidFill>
              <a:prstDash val="solid"/>
              <a:round/>
              <a:headEnd len="sm" w="sm" type="none"/>
              <a:tailEnd len="sm" w="sm" type="none"/>
            </a:ln>
          </a:right>
          <a:top>
            <a:ln cap="flat" cmpd="sng" w="9525">
              <a:solidFill>
                <a:srgbClr val="CCCCCC"/>
              </a:solidFill>
              <a:prstDash val="solid"/>
              <a:round/>
              <a:headEnd len="sm" w="sm" type="none"/>
              <a:tailEnd len="sm" w="sm" type="none"/>
            </a:ln>
          </a:top>
          <a:bottom>
            <a:ln cap="flat" cmpd="sng" w="9525">
              <a:solidFill>
                <a:srgbClr val="CCCCCC"/>
              </a:solidFill>
              <a:prstDash val="solid"/>
              <a:round/>
              <a:headEnd len="sm" w="sm" type="none"/>
              <a:tailEnd len="sm" w="sm" type="none"/>
            </a:ln>
          </a:bottom>
          <a:insideH>
            <a:ln cap="flat" cmpd="sng" w="9525">
              <a:solidFill>
                <a:srgbClr val="CCCCCC"/>
              </a:solidFill>
              <a:prstDash val="solid"/>
              <a:round/>
              <a:headEnd len="sm" w="sm" type="none"/>
              <a:tailEnd len="sm" w="sm" type="none"/>
            </a:ln>
          </a:insideH>
          <a:insideV>
            <a:ln cap="flat" cmpd="sng" w="9525">
              <a:solidFill>
                <a:srgbClr val="CCCCCC"/>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erriweather-italic.fntdata"/><Relationship Id="rId61" Type="http://schemas.openxmlformats.org/officeDocument/2006/relationships/font" Target="fonts/Merriweather-bold.fntdata"/><Relationship Id="rId20" Type="http://schemas.openxmlformats.org/officeDocument/2006/relationships/slide" Target="slides/slide14.xml"/><Relationship Id="rId63" Type="http://schemas.openxmlformats.org/officeDocument/2006/relationships/font" Target="fonts/Merriweather-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erriweather-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5.xml"/><Relationship Id="rId55" Type="http://schemas.openxmlformats.org/officeDocument/2006/relationships/font" Target="fonts/Roboto-boldItalic.fntdata"/><Relationship Id="rId10" Type="http://schemas.openxmlformats.org/officeDocument/2006/relationships/slide" Target="slides/slide4.xml"/><Relationship Id="rId54" Type="http://schemas.openxmlformats.org/officeDocument/2006/relationships/font" Target="fonts/Roboto-italic.fntdata"/><Relationship Id="rId13" Type="http://schemas.openxmlformats.org/officeDocument/2006/relationships/slide" Target="slides/slide7.xml"/><Relationship Id="rId57" Type="http://schemas.openxmlformats.org/officeDocument/2006/relationships/font" Target="fonts/ProximaNova-bold.fntdata"/><Relationship Id="rId12" Type="http://schemas.openxmlformats.org/officeDocument/2006/relationships/slide" Target="slides/slide6.xml"/><Relationship Id="rId56" Type="http://schemas.openxmlformats.org/officeDocument/2006/relationships/font" Target="fonts/ProximaNova-regular.fntdata"/><Relationship Id="rId15" Type="http://schemas.openxmlformats.org/officeDocument/2006/relationships/slide" Target="slides/slide9.xml"/><Relationship Id="rId59" Type="http://schemas.openxmlformats.org/officeDocument/2006/relationships/font" Target="fonts/ProximaNova-boldItalic.fntdata"/><Relationship Id="rId14" Type="http://schemas.openxmlformats.org/officeDocument/2006/relationships/slide" Target="slides/slide8.xml"/><Relationship Id="rId58" Type="http://schemas.openxmlformats.org/officeDocument/2006/relationships/font" Target="fonts/ProximaNova-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Introductions Jason: Hi my name is jason and I am incharge of the </a:t>
            </a:r>
            <a:r>
              <a:rPr lang="en" sz="2300"/>
              <a:t>Full Scale</a:t>
            </a:r>
            <a:r>
              <a:rPr lang="en" sz="2300"/>
              <a:t> rocket.</a:t>
            </a:r>
            <a:endParaRPr sz="2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5995d047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5995d047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800"/>
              <a:t>Our thrust-to-weight ratio is 10:1, which exceeds the NASA minimum of 5:1,</a:t>
            </a:r>
            <a:endParaRPr sz="1800"/>
          </a:p>
          <a:p>
            <a:pPr indent="0" lvl="0" marL="0" rtl="0" algn="l">
              <a:spcBef>
                <a:spcPts val="0"/>
              </a:spcBef>
              <a:spcAft>
                <a:spcPts val="0"/>
              </a:spcAft>
              <a:buNone/>
            </a:pPr>
            <a:r>
              <a:rPr lang="en" sz="1800"/>
              <a:t>And our rail exit velocity is approximately 70 ft/second, which satisfies the NASA requirement of at least 52 ft/second.</a:t>
            </a:r>
            <a:endParaRPr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5995d047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5995d047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table shows the motor choices considered for the full-scale rocket. </a:t>
            </a:r>
            <a:endParaRPr/>
          </a:p>
          <a:p>
            <a:pPr indent="-298450" lvl="0" marL="457200" rtl="0" algn="l">
              <a:lnSpc>
                <a:spcPct val="115000"/>
              </a:lnSpc>
              <a:spcBef>
                <a:spcPts val="0"/>
              </a:spcBef>
              <a:spcAft>
                <a:spcPts val="0"/>
              </a:spcAft>
              <a:buSzPts val="1100"/>
              <a:buFont typeface="Times New Roman"/>
              <a:buChar char="●"/>
            </a:pPr>
            <a:r>
              <a:rPr lang="en">
                <a:latin typeface="Times New Roman"/>
                <a:ea typeface="Times New Roman"/>
                <a:cs typeface="Times New Roman"/>
                <a:sym typeface="Times New Roman"/>
              </a:rPr>
              <a:t>The CTI K1085 falls within NAR requirements for a K class motor where the max total impulse is 2560Ns and the K1085 has a total impulse of 2412Ns.</a:t>
            </a:r>
            <a:endParaRPr>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a:latin typeface="Times New Roman"/>
                <a:ea typeface="Times New Roman"/>
                <a:cs typeface="Times New Roman"/>
                <a:sym typeface="Times New Roman"/>
              </a:rPr>
              <a:t>The weight of the designed rocket for the past two years has been heavier than anticipated. Assuming that the rocket design is heavier than what will actually result, the increased altitude and velocity help to ensure the rocket will reach the target altitude.</a:t>
            </a:r>
            <a:endParaRPr>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a:latin typeface="Times New Roman"/>
                <a:ea typeface="Times New Roman"/>
                <a:cs typeface="Times New Roman"/>
                <a:sym typeface="Times New Roman"/>
              </a:rPr>
              <a:t>Assuming the rocket is heavier, the motor will account for the loss of a couple hundred feet altitude when the actual rocket is built versus on the simulation. </a:t>
            </a:r>
            <a:endParaRPr>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a:latin typeface="Times New Roman"/>
                <a:ea typeface="Times New Roman"/>
                <a:cs typeface="Times New Roman"/>
                <a:sym typeface="Times New Roman"/>
              </a:rPr>
              <a:t>The weight of the CTI K1085 motor is lighter than most of the other motors compared. At 2430 grams, this helps to ensure that the rocket will not end up too much heavier than anticipated.</a:t>
            </a:r>
            <a:endParaRPr>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a:latin typeface="Times New Roman"/>
                <a:ea typeface="Times New Roman"/>
                <a:cs typeface="Times New Roman"/>
                <a:sym typeface="Times New Roman"/>
              </a:rPr>
              <a:t>The burnout time of the K1085 motor is estimated to be about 2.1 (thrustcurve.org) and 2.28 (rocksim) seconds. Due to the burnout being so short, the vehicle will be able to put into use the air brake module the team will design</a:t>
            </a:r>
            <a:endParaRPr>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5995d047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5995d047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a:t>
            </a:r>
            <a:endParaRPr/>
          </a:p>
          <a:p>
            <a:pPr indent="-298450" lvl="0" marL="457200" rtl="0" algn="l">
              <a:lnSpc>
                <a:spcPct val="115000"/>
              </a:lnSpc>
              <a:spcBef>
                <a:spcPts val="0"/>
              </a:spcBef>
              <a:spcAft>
                <a:spcPts val="0"/>
              </a:spcAft>
              <a:buSzPts val="1100"/>
              <a:buFont typeface="Times New Roman"/>
              <a:buChar char="●"/>
            </a:pPr>
            <a:r>
              <a:rPr lang="en">
                <a:latin typeface="Times New Roman"/>
                <a:ea typeface="Times New Roman"/>
                <a:cs typeface="Times New Roman"/>
                <a:sym typeface="Times New Roman"/>
              </a:rPr>
              <a:t>The thrust curve graph shown by thrustcurve.org for the K1085 motor has a larger spike at the beginning of the flight, indicating a higher velocity at first and therefore a straighter flight. This also indicates greater force upon the vehicle and payload. However, we believe that our design will be able to withstand the force.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5995d047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5995d047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5995d047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5995d047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Shelly</a:t>
            </a:r>
            <a:endParaRPr/>
          </a:p>
          <a:p>
            <a:pPr indent="0" lvl="0" marL="0" rtl="0" algn="just">
              <a:lnSpc>
                <a:spcPct val="115000"/>
              </a:lnSpc>
              <a:spcBef>
                <a:spcPts val="0"/>
              </a:spcBef>
              <a:spcAft>
                <a:spcPts val="0"/>
              </a:spcAft>
              <a:buNone/>
            </a:pPr>
            <a:r>
              <a:rPr lang="en" sz="1200">
                <a:latin typeface="Times New Roman"/>
                <a:ea typeface="Times New Roman"/>
                <a:cs typeface="Times New Roman"/>
                <a:sym typeface="Times New Roman"/>
              </a:rPr>
              <a:t>The recovery electronics will be in the avionics bay, a 10.2” tube coupler with a 1” band made of fiberglass body (4” diameter) tube to separate the upper and middle body tubes. The vehicle will use redundant dual deployment for recovery. The top section will be connected to the parachutes via a nylon shock cord, and the avionics bay will also be connected via a nylon shock cord. Recovery will occur in three phases – near apogee a small drogue parachute will be deployed that is designed to slow the rocket for initial descent. Much later, at an altitude of 600 feet, the ejection charge will deploy the main, which is designated to drastically slow down ascent for the purpose of safety.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5995d0476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5995d047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Shelly</a:t>
            </a:r>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The primary set of recovery electronics will use a Stratologger CF Flight Computer, and the backup set will use an RRC3 Flight computer. In this way, if there is a bug in the design of either flight computer that would affect the recovery during our flight it will not be replicated in the other set of electronics. Each of the two recovery electronics has its own separate commercially available battery capable of powering the electronics for a minimum of 1 hour dwell time plus flight time. That battery is disconnected through an interlock key switch accessible on the outside of the rocket near the nose cone, and this is to ensure that the electronics are not powered on until it is safe to do so on the launch pad. They key can be removed only when the switch is locked ON.  The recovery electronics will ignite a measured portion of gunpowder using an electric match. Recovery electronics are totally independent of the payload electronics and power. To assure that the radio frequency signals of other electronics do not interfere with recovery, use a MG Chemicals SuperShield.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5995d0476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5995d0476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Shelly</a:t>
            </a:r>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This is a table showing the recovery </a:t>
            </a:r>
            <a:r>
              <a:rPr lang="en" sz="1200">
                <a:latin typeface="Times New Roman"/>
                <a:ea typeface="Times New Roman"/>
                <a:cs typeface="Times New Roman"/>
                <a:sym typeface="Times New Roman"/>
              </a:rPr>
              <a:t>electronic</a:t>
            </a:r>
            <a:r>
              <a:rPr lang="en" sz="1200">
                <a:latin typeface="Times New Roman"/>
                <a:ea typeface="Times New Roman"/>
                <a:cs typeface="Times New Roman"/>
                <a:sym typeface="Times New Roman"/>
              </a:rPr>
              <a:t> alternatives that we have considered. After analyzing the pros and cons of each flight computer, we decided to use the Stratologger CF flight computer as our primary flight computer and the RRC3 as our secondary one, keeping in mind cost and ease of accessibility. These two were our cheapest options, since both sold for less than $100. Even though they only provided altitude data, they were also the easiest to program compared to the other options.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5995d0476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5995d0476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Elsa</a:t>
            </a:r>
            <a:endParaRPr/>
          </a:p>
          <a:p>
            <a:pPr indent="0" lvl="0" marL="0" rtl="0" algn="l">
              <a:spcBef>
                <a:spcPts val="0"/>
              </a:spcBef>
              <a:spcAft>
                <a:spcPts val="0"/>
              </a:spcAft>
              <a:buNone/>
            </a:pPr>
            <a:r>
              <a:rPr lang="en"/>
              <a:t>Redundancy Dual Replace System</a:t>
            </a:r>
            <a:endParaRPr/>
          </a:p>
          <a:p>
            <a:pPr indent="0" lvl="0" marL="0" rtl="0" algn="l">
              <a:spcBef>
                <a:spcPts val="0"/>
              </a:spcBef>
              <a:spcAft>
                <a:spcPts val="0"/>
              </a:spcAft>
              <a:buNone/>
            </a:pPr>
            <a:r>
              <a:rPr lang="en"/>
              <a:t>Our main charge and backup charge are totally separated from each other, including the battery. </a:t>
            </a:r>
            <a:endParaRPr/>
          </a:p>
          <a:p>
            <a:pPr indent="0" lvl="0" marL="0" rtl="0" algn="l">
              <a:spcBef>
                <a:spcPts val="0"/>
              </a:spcBef>
              <a:spcAft>
                <a:spcPts val="0"/>
              </a:spcAft>
              <a:buNone/>
            </a:pPr>
            <a:r>
              <a:rPr lang="en"/>
              <a:t>Main Charge and Backup charge will not eject at the same time; there are 3 seconds difference between their ejection. If the main charge does not work in the launching, 3 seconds later the backup charge will eject. </a:t>
            </a:r>
            <a:endParaRPr/>
          </a:p>
          <a:p>
            <a:pPr indent="0" lvl="0" marL="0" rtl="0" algn="l">
              <a:spcBef>
                <a:spcPts val="0"/>
              </a:spcBef>
              <a:spcAft>
                <a:spcPts val="0"/>
              </a:spcAft>
              <a:buNone/>
            </a:pPr>
            <a:r>
              <a:rPr lang="en"/>
              <a:t>The picture we put there simply illustrates that the two systems have the same function.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6afbec9a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6afbec9a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65562"/>
              </a:lnSpc>
              <a:spcBef>
                <a:spcPts val="0"/>
              </a:spcBef>
              <a:spcAft>
                <a:spcPts val="0"/>
              </a:spcAft>
              <a:buNone/>
            </a:pPr>
            <a:r>
              <a:rPr lang="en" sz="1200">
                <a:latin typeface="Times New Roman"/>
                <a:ea typeface="Times New Roman"/>
                <a:cs typeface="Times New Roman"/>
                <a:sym typeface="Times New Roman"/>
              </a:rPr>
              <a:t>Elsa</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All of the lines connected to the parachute will be detached except one, so that the rover, our payload, will not run over the parachute after the rocket is landed.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3-ring system is really reliable that sport skydivers and military free-fall parachutists use it.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There is an animation on the slide to describe how this system would work. On the right side is a video of our prototype.</a:t>
            </a:r>
            <a:endParaRPr sz="1200">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5995d0476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5995d0476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 we chose the dog whistle gps system. It is very easy to use and requires little to no knowledge of apps and programming. But it only works with in cellular range.</a:t>
            </a:r>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There are three main subsystems to the Whistle GPS dog tracker: the dog collar, the base station, and the phone app. The dog collar, or the actual GPS device will go inside the rocket, has the following dimension diagram:</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It has the dimensions of 4.2” x 0.8” x 1.2” with a mass of 35.44 g, with a battery life of up to 10 days of continuous use. The dog collar will simply be placed into the rocket after being charged from the base station, and no other technical interference is necessary to activate it. The base station, or the charging station of the Whistle GPS, is seen in the diagram:</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The base station, pictured above with the Whistle GPS dog tracker piece, has an estimated mass of 300 grams but will not be inside the rocket. In addition to being the charging station of the dog collar, the base station also serves as the telemetry for the GPS. The user (our team) has to set up a whistle zone (the “safe” range) such that when the dog collar leaves the whistle zone the device will start tracking it. The final component of the Whistle GPS dog tracker is the smartphone app. The app will collect the data from the base station wirelessly using cellular networks and will display the position of the rocket in real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5995d047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5995d047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Read from slide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5995d0476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5995d0476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Adelle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400"/>
              <a:t>There were several alternatives for the GPS. We already explained the Whistle GPS dog tracker in the previous slide. </a:t>
            </a:r>
            <a:endParaRPr sz="1400"/>
          </a:p>
          <a:p>
            <a:pPr indent="0" lvl="0" marL="0" rtl="0" algn="l">
              <a:spcBef>
                <a:spcPts val="0"/>
              </a:spcBef>
              <a:spcAft>
                <a:spcPts val="0"/>
              </a:spcAft>
              <a:buNone/>
            </a:pPr>
            <a:r>
              <a:rPr lang="en" sz="1400"/>
              <a:t>The EM-506 GPS Receiver, one of the alternatives, is small and very accurate in rough geographical conditions, and it is also relatively cheap; however, it is more difficult to use than the Whistle GPS, and is also not as durable. </a:t>
            </a:r>
            <a:endParaRPr sz="1400"/>
          </a:p>
          <a:p>
            <a:pPr indent="0" lvl="0" marL="0" rtl="0" algn="l">
              <a:spcBef>
                <a:spcPts val="0"/>
              </a:spcBef>
              <a:spcAft>
                <a:spcPts val="0"/>
              </a:spcAft>
              <a:buNone/>
            </a:pPr>
            <a:r>
              <a:rPr lang="en" sz="1400"/>
              <a:t>The Arduino GPS tracker would have been small and easy to set up, especially due to our experience with Arduino in TARC; however, this GPS is very expensive, requires extra space for the battery, and would require us to use an unfamiliar version of Arduino, making it more difficult to use.</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5995d0476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5995d0476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a:t>
            </a:r>
            <a:endParaRPr/>
          </a:p>
          <a:p>
            <a:pPr indent="0" lvl="0" marL="0" rtl="0" algn="l">
              <a:spcBef>
                <a:spcPts val="0"/>
              </a:spcBef>
              <a:spcAft>
                <a:spcPts val="0"/>
              </a:spcAft>
              <a:buNone/>
            </a:pPr>
            <a:r>
              <a:rPr lang="en"/>
              <a:t>Since we have a payload that leaves the rocket and is not tethered to the rocket, we will be using a Parallax GPS and a Mobilinkd and APRSdroid system for the payload’s GPS. On the right is the Parallax, the part that attaches to the Arduino in the payload, and on the left is the Mobilinkd radio and receiver.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system requires the use of a HAM radio license, which I have. My call sign will be the one linked to the system.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5995d0476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5995d047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a:t>
            </a:r>
            <a:endParaRPr/>
          </a:p>
          <a:p>
            <a:pPr indent="-298450" lvl="0" marL="457200" rtl="0" algn="l">
              <a:spcBef>
                <a:spcPts val="0"/>
              </a:spcBef>
              <a:spcAft>
                <a:spcPts val="0"/>
              </a:spcAft>
              <a:buSzPts val="1100"/>
              <a:buChar char="-"/>
            </a:pPr>
            <a:r>
              <a:rPr lang="en"/>
              <a:t>Air Brake Assembly </a:t>
            </a:r>
            <a:endParaRPr/>
          </a:p>
          <a:p>
            <a:pPr indent="-298450" lvl="1" marL="914400" rtl="0" algn="l">
              <a:spcBef>
                <a:spcPts val="0"/>
              </a:spcBef>
              <a:spcAft>
                <a:spcPts val="0"/>
              </a:spcAft>
              <a:buSzPts val="1100"/>
              <a:buChar char="-"/>
            </a:pPr>
            <a:r>
              <a:rPr lang="en"/>
              <a:t>This is a diagram of the 2.6 inch prototype air brake assembly.  The lengths are the same as the 3 inch subscale rocket.</a:t>
            </a:r>
            <a:endParaRPr/>
          </a:p>
          <a:p>
            <a:pPr indent="-298450" lvl="2" marL="1371600" rtl="0" algn="l">
              <a:spcBef>
                <a:spcPts val="0"/>
              </a:spcBef>
              <a:spcAft>
                <a:spcPts val="0"/>
              </a:spcAft>
              <a:buSzPts val="1100"/>
              <a:buChar char="-"/>
            </a:pPr>
            <a:r>
              <a:rPr lang="en"/>
              <a:t>For the 4 inch rocket, there will be 1 more inch of length.</a:t>
            </a:r>
            <a:endParaRPr/>
          </a:p>
          <a:p>
            <a:pPr indent="-298450" lvl="1" marL="914400" rtl="0" algn="l">
              <a:spcBef>
                <a:spcPts val="0"/>
              </a:spcBef>
              <a:spcAft>
                <a:spcPts val="0"/>
              </a:spcAft>
              <a:buSzPts val="1100"/>
              <a:buChar char="-"/>
            </a:pPr>
            <a:r>
              <a:rPr lang="en"/>
              <a:t>The air brakes themselves are 1 inch wide and 3 inches long.</a:t>
            </a:r>
            <a:endParaRPr/>
          </a:p>
          <a:p>
            <a:pPr indent="-298450" lvl="1" marL="914400" rtl="0" algn="l">
              <a:spcBef>
                <a:spcPts val="0"/>
              </a:spcBef>
              <a:spcAft>
                <a:spcPts val="0"/>
              </a:spcAft>
              <a:buSzPts val="1100"/>
              <a:buChar char="-"/>
            </a:pPr>
            <a:r>
              <a:rPr lang="en"/>
              <a:t>The bulkheads are 0.40 inches thick</a:t>
            </a:r>
            <a:endParaRPr/>
          </a:p>
          <a:p>
            <a:pPr indent="-298450" lvl="1" marL="914400" rtl="0" algn="l">
              <a:spcBef>
                <a:spcPts val="0"/>
              </a:spcBef>
              <a:spcAft>
                <a:spcPts val="0"/>
              </a:spcAft>
              <a:buSzPts val="1100"/>
              <a:buChar char="-"/>
            </a:pPr>
            <a:r>
              <a:rPr lang="en"/>
              <a:t>The whole assembly is assembled via three threaded rods with aluminium spacers.</a:t>
            </a:r>
            <a:endParaRPr/>
          </a:p>
          <a:p>
            <a:pPr indent="-298450" lvl="2" marL="1371600" rtl="0" algn="l">
              <a:spcBef>
                <a:spcPts val="0"/>
              </a:spcBef>
              <a:spcAft>
                <a:spcPts val="0"/>
              </a:spcAft>
              <a:buSzPts val="1100"/>
              <a:buChar char="-"/>
            </a:pPr>
            <a:r>
              <a:rPr lang="en"/>
              <a:t>Keeps the bulkheads at specified distances.</a:t>
            </a:r>
            <a:endParaRPr/>
          </a:p>
          <a:p>
            <a:pPr indent="-298450" lvl="0" marL="457200" rtl="0" algn="l">
              <a:spcBef>
                <a:spcPts val="0"/>
              </a:spcBef>
              <a:spcAft>
                <a:spcPts val="0"/>
              </a:spcAft>
              <a:buSzPts val="1100"/>
              <a:buChar char="-"/>
            </a:pPr>
            <a:r>
              <a:rPr lang="en"/>
              <a:t>Spider Gear</a:t>
            </a:r>
            <a:endParaRPr/>
          </a:p>
          <a:p>
            <a:pPr indent="-298450" lvl="1" marL="914400" rtl="0" algn="l">
              <a:spcBef>
                <a:spcPts val="0"/>
              </a:spcBef>
              <a:spcAft>
                <a:spcPts val="0"/>
              </a:spcAft>
              <a:buSzPts val="1100"/>
              <a:buChar char="-"/>
            </a:pPr>
            <a:r>
              <a:rPr lang="en"/>
              <a:t>The spider gear is to be put inside the air brake assembly </a:t>
            </a:r>
            <a:endParaRPr/>
          </a:p>
          <a:p>
            <a:pPr indent="-298450" lvl="2" marL="1371600" rtl="0" algn="l">
              <a:spcBef>
                <a:spcPts val="0"/>
              </a:spcBef>
              <a:spcAft>
                <a:spcPts val="0"/>
              </a:spcAft>
              <a:buSzPts val="1100"/>
              <a:buChar char="-"/>
            </a:pPr>
            <a:r>
              <a:rPr lang="en"/>
              <a:t>In the same section as the air brakes</a:t>
            </a:r>
            <a:endParaRPr/>
          </a:p>
          <a:p>
            <a:pPr indent="-298450" lvl="1" marL="914400" rtl="0" algn="l">
              <a:spcBef>
                <a:spcPts val="0"/>
              </a:spcBef>
              <a:spcAft>
                <a:spcPts val="0"/>
              </a:spcAft>
              <a:buSzPts val="1100"/>
              <a:buChar char="-"/>
            </a:pPr>
            <a:r>
              <a:rPr lang="en"/>
              <a:t>It will be pulled by the air cylinder, and will actuate all three air brakes in an umbrella like fashion</a:t>
            </a:r>
            <a:endParaRPr/>
          </a:p>
          <a:p>
            <a:pPr indent="-298450" lvl="2" marL="1371600" rtl="0" algn="l">
              <a:spcBef>
                <a:spcPts val="0"/>
              </a:spcBef>
              <a:spcAft>
                <a:spcPts val="0"/>
              </a:spcAft>
              <a:buSzPts val="1100"/>
              <a:buChar char="-"/>
            </a:pPr>
            <a:r>
              <a:rPr lang="en"/>
              <a:t>Using control arms cut out of aluminium.</a:t>
            </a:r>
            <a:endParaRPr/>
          </a:p>
          <a:p>
            <a:pPr indent="-298450" lvl="1" marL="914400" rtl="0" algn="l">
              <a:spcBef>
                <a:spcPts val="0"/>
              </a:spcBef>
              <a:spcAft>
                <a:spcPts val="0"/>
              </a:spcAft>
              <a:buSzPts val="1100"/>
              <a:buChar char="-"/>
            </a:pPr>
            <a:r>
              <a:rPr lang="en"/>
              <a:t>This part will be machined out of aluminium.</a:t>
            </a:r>
            <a:endParaRPr/>
          </a:p>
          <a:p>
            <a:pPr indent="-298450" lvl="1" marL="914400" rtl="0" algn="l">
              <a:spcBef>
                <a:spcPts val="0"/>
              </a:spcBef>
              <a:spcAft>
                <a:spcPts val="0"/>
              </a:spcAft>
              <a:buSzPts val="1100"/>
              <a:buChar char="-"/>
            </a:pPr>
            <a:r>
              <a:rPr lang="en"/>
              <a:t>Holes will be drilled to allow the air cylinder to mount to the gear and to allow the gear to actuate the air brakes.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5995d0476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5995d0476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a:p>
            <a:pPr indent="0" lvl="0" marL="0" rtl="0" algn="l">
              <a:spcBef>
                <a:spcPts val="0"/>
              </a:spcBef>
              <a:spcAft>
                <a:spcPts val="0"/>
              </a:spcAft>
              <a:buNone/>
            </a:pPr>
            <a:r>
              <a:rPr lang="en"/>
              <a:t>This is the method we use for determining when to use the airbrake ,to avoid frequent opening and closing of the airbrake.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5995d0476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5995d0476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Aaron/Eric (each explain one)</a:t>
            </a:r>
            <a:endParaRPr/>
          </a:p>
          <a:p>
            <a:pPr indent="-298450" lvl="0" marL="457200" rtl="0" algn="l">
              <a:spcBef>
                <a:spcPts val="0"/>
              </a:spcBef>
              <a:spcAft>
                <a:spcPts val="0"/>
              </a:spcAft>
              <a:buSzPts val="1100"/>
              <a:buChar char="-"/>
            </a:pPr>
            <a:r>
              <a:rPr lang="en"/>
              <a:t>Solenoid(Aaron)</a:t>
            </a:r>
            <a:endParaRPr/>
          </a:p>
          <a:p>
            <a:pPr indent="-298450" lvl="1" marL="914400" rtl="0" algn="l">
              <a:spcBef>
                <a:spcPts val="0"/>
              </a:spcBef>
              <a:spcAft>
                <a:spcPts val="0"/>
              </a:spcAft>
              <a:buSzPts val="1100"/>
              <a:buChar char="-"/>
            </a:pPr>
            <a:r>
              <a:rPr lang="en"/>
              <a:t>The solenoid design is very simple, exactly like the leading design</a:t>
            </a:r>
            <a:endParaRPr/>
          </a:p>
          <a:p>
            <a:pPr indent="-298450" lvl="1" marL="914400" rtl="0" algn="l">
              <a:spcBef>
                <a:spcPts val="0"/>
              </a:spcBef>
              <a:spcAft>
                <a:spcPts val="0"/>
              </a:spcAft>
              <a:buSzPts val="1100"/>
              <a:buChar char="-"/>
            </a:pPr>
            <a:r>
              <a:rPr lang="en"/>
              <a:t>It will utilize a solenoid in place of the air cylinder</a:t>
            </a:r>
            <a:endParaRPr/>
          </a:p>
          <a:p>
            <a:pPr indent="-298450" lvl="1" marL="914400" rtl="0" algn="l">
              <a:spcBef>
                <a:spcPts val="0"/>
              </a:spcBef>
              <a:spcAft>
                <a:spcPts val="0"/>
              </a:spcAft>
              <a:buSzPts val="1100"/>
              <a:buChar char="-"/>
            </a:pPr>
            <a:r>
              <a:rPr lang="en"/>
              <a:t>Due to overheating concerns, the algorithm is different from the lead algorithm, with the solenoid being actuated in 2 second intervals in order to prevent the solenoid from overheating.</a:t>
            </a:r>
            <a:endParaRPr/>
          </a:p>
          <a:p>
            <a:pPr indent="-298450" lvl="0" marL="457200" rtl="0" algn="l">
              <a:spcBef>
                <a:spcPts val="0"/>
              </a:spcBef>
              <a:spcAft>
                <a:spcPts val="0"/>
              </a:spcAft>
              <a:buSzPts val="1100"/>
              <a:buChar char="-"/>
            </a:pPr>
            <a:r>
              <a:rPr lang="en"/>
              <a:t>Electric Motor(Eric)</a:t>
            </a:r>
            <a:endParaRPr/>
          </a:p>
          <a:p>
            <a:pPr indent="-298450" lvl="1" marL="914400" rtl="0" algn="l">
              <a:spcBef>
                <a:spcPts val="0"/>
              </a:spcBef>
              <a:spcAft>
                <a:spcPts val="0"/>
              </a:spcAft>
              <a:buSzPts val="1100"/>
              <a:buChar char="-"/>
            </a:pPr>
            <a:r>
              <a:rPr lang="en"/>
              <a:t>A motor will cause the three </a:t>
            </a:r>
            <a:r>
              <a:rPr lang="en"/>
              <a:t>fans to spin and push the airbrake out.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45995d0476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5995d0476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45995d0476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45995d0476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Joseph</a:t>
            </a:r>
            <a:endParaRPr/>
          </a:p>
          <a:p>
            <a:pPr indent="0" lvl="0" marL="0" rtl="0" algn="l">
              <a:spcBef>
                <a:spcPts val="0"/>
              </a:spcBef>
              <a:spcAft>
                <a:spcPts val="0"/>
              </a:spcAft>
              <a:buNone/>
            </a:pPr>
            <a:r>
              <a:rPr lang="en"/>
              <a:t>As you can see. The box that on the top is the camera. Only the wheel will spin while it is moving. </a:t>
            </a:r>
            <a:endParaRPr/>
          </a:p>
          <a:p>
            <a:pPr indent="0" lvl="0" marL="0" rtl="0" algn="l">
              <a:spcBef>
                <a:spcPts val="0"/>
              </a:spcBef>
              <a:spcAft>
                <a:spcPts val="0"/>
              </a:spcAft>
              <a:buNone/>
            </a:pPr>
            <a:r>
              <a:rPr lang="en"/>
              <a:t>The reason why we did not put the camera in the front is the camera size doesn’t fit in if we place it in the front.</a:t>
            </a:r>
            <a:endParaRPr/>
          </a:p>
          <a:p>
            <a:pPr indent="0" lvl="0" marL="0" rtl="0" algn="l">
              <a:spcBef>
                <a:spcPts val="0"/>
              </a:spcBef>
              <a:spcAft>
                <a:spcPts val="0"/>
              </a:spcAft>
              <a:buNone/>
            </a:pPr>
            <a:r>
              <a:rPr lang="en"/>
              <a:t>Since we decide to use the difference between two wheels to make the rover able to change the direction, so I didn’t leave space for the wheels to turn left or right.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45995d0476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5995d0476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Joseph</a:t>
            </a:r>
            <a:endParaRPr/>
          </a:p>
          <a:p>
            <a:pPr indent="0" lvl="0" marL="0" rtl="0" algn="l">
              <a:spcBef>
                <a:spcPts val="0"/>
              </a:spcBef>
              <a:spcAft>
                <a:spcPts val="0"/>
              </a:spcAft>
              <a:buNone/>
            </a:pPr>
            <a:r>
              <a:rPr lang="en"/>
              <a:t>This is the rough draft of inner component distribution of our rover. </a:t>
            </a:r>
            <a:endParaRPr/>
          </a:p>
          <a:p>
            <a:pPr indent="0" lvl="0" marL="0" rtl="0" algn="l">
              <a:spcBef>
                <a:spcPts val="0"/>
              </a:spcBef>
              <a:spcAft>
                <a:spcPts val="0"/>
              </a:spcAft>
              <a:buNone/>
            </a:pPr>
            <a:r>
              <a:rPr lang="en"/>
              <a:t>The box is used to contain the main electronic component like arduino board. </a:t>
            </a:r>
            <a:endParaRPr/>
          </a:p>
          <a:p>
            <a:pPr indent="0" lvl="0" marL="0" rtl="0" algn="l">
              <a:spcBef>
                <a:spcPts val="0"/>
              </a:spcBef>
              <a:spcAft>
                <a:spcPts val="0"/>
              </a:spcAft>
              <a:buNone/>
            </a:pPr>
            <a:r>
              <a:rPr lang="en"/>
              <a:t>The green cylinders are motors, which are connected by a metal stick on the top. </a:t>
            </a:r>
            <a:endParaRPr/>
          </a:p>
          <a:p>
            <a:pPr indent="0" lvl="0" marL="0" rtl="0" algn="l">
              <a:spcBef>
                <a:spcPts val="0"/>
              </a:spcBef>
              <a:spcAft>
                <a:spcPts val="0"/>
              </a:spcAft>
              <a:buNone/>
            </a:pPr>
            <a:r>
              <a:rPr lang="en"/>
              <a:t>This metal stick is also used to stable the box.</a:t>
            </a:r>
            <a:endParaRPr/>
          </a:p>
          <a:p>
            <a:pPr indent="0" lvl="0" marL="0" rtl="0" algn="l">
              <a:spcBef>
                <a:spcPts val="0"/>
              </a:spcBef>
              <a:spcAft>
                <a:spcPts val="0"/>
              </a:spcAft>
              <a:buNone/>
            </a:pPr>
            <a:r>
              <a:rPr lang="en"/>
              <a:t>The yellow cylinders are wheels,  which are separated in order to enable them to spin in different speed.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45995d0476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45995d0476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Hugo/Joseph/</a:t>
            </a:r>
            <a:r>
              <a:rPr lang="en"/>
              <a:t>Catherine(The Tank)</a:t>
            </a:r>
            <a:r>
              <a:rPr lang="en"/>
              <a:t>/Eric(IDC),               (Each explain one alternative)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IDC is what our current rover design is based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Joseph: The BB-8 model designed by two of our youngest member. This idea is interesting because of magnet, but this is also a huge challenge for the team. And the shape of it will not fit in our container.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5995d0476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5995d0476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Ekas</a:t>
            </a:r>
            <a:endParaRPr/>
          </a:p>
          <a:p>
            <a:pPr indent="0" lvl="0" marL="0" rtl="0" algn="l">
              <a:spcBef>
                <a:spcPts val="0"/>
              </a:spcBef>
              <a:spcAft>
                <a:spcPts val="0"/>
              </a:spcAft>
              <a:buNone/>
            </a:pPr>
            <a:r>
              <a:rPr lang="en"/>
              <a:t>There are three main steps in the completion of the task of the Rover which is our leading design. </a:t>
            </a:r>
            <a:r>
              <a:rPr b="1" lang="en"/>
              <a:t>The First step </a:t>
            </a:r>
            <a:r>
              <a:rPr lang="en"/>
              <a:t>the rover must complete is to snap a picture of the rocket and then proceed to send this back to the ground station. </a:t>
            </a:r>
            <a:r>
              <a:rPr b="1" lang="en"/>
              <a:t>The next step</a:t>
            </a:r>
            <a:r>
              <a:rPr lang="en"/>
              <a:t> is for the rover to make a circle around the area that it will travel in order to give us at the station a better understanding of the terrain where it will proceed to scan the area for a green band. If unable to find this band, it will rescan the rocket to find it. </a:t>
            </a:r>
            <a:r>
              <a:rPr b="1" lang="en"/>
              <a:t>Lastly</a:t>
            </a:r>
            <a:r>
              <a:rPr lang="en"/>
              <a:t>, after calculating the distance and the angle to the green band, it will travel to it and take a picture thus ending the task of the Rover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5995d047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5995d047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45995d047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45995d0476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Hugo /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46afbec9a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46afbec9a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a:t>
            </a:r>
            <a:endParaRPr/>
          </a:p>
          <a:p>
            <a:pPr indent="0" lvl="0" marL="0" rtl="0" algn="l">
              <a:spcBef>
                <a:spcPts val="0"/>
              </a:spcBef>
              <a:spcAft>
                <a:spcPts val="0"/>
              </a:spcAft>
              <a:buNone/>
            </a:pPr>
            <a:r>
              <a:rPr lang="en"/>
              <a:t>Due to safety concerns of the sabot, we will not be using the sabot design for the release of the rover. Instead, we’re going to use pistons to push the rover 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Rover will be placed inside the sabot, which will be pushed out with the rover. The sabot is to protect the rover from the black powder charges. The shock cord will go above the sabot and connect to a machine closed eyebolt.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5995d0476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45995d0476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45995d0476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5995d0476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Eric</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This is the calculated KE.</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Found out mass of rocket parts using Rocksim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Found out velocity of main chute and drogue chute from fruity chutes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Plugged into the equation (½)mv</a:t>
            </a:r>
            <a:r>
              <a:rPr baseline="30000" lang="en">
                <a:latin typeface="Times New Roman"/>
                <a:ea typeface="Times New Roman"/>
                <a:cs typeface="Times New Roman"/>
                <a:sym typeface="Times New Roman"/>
              </a:rPr>
              <a:t>2</a:t>
            </a:r>
            <a:endParaRPr baseline="30000">
              <a:latin typeface="Times New Roman"/>
              <a:ea typeface="Times New Roman"/>
              <a:cs typeface="Times New Roman"/>
              <a:sym typeface="Times New Roman"/>
            </a:endParaRPr>
          </a:p>
          <a:p>
            <a:pPr indent="0" lvl="0" marL="0" rtl="0" algn="l">
              <a:spcBef>
                <a:spcPts val="0"/>
              </a:spcBef>
              <a:spcAft>
                <a:spcPts val="0"/>
              </a:spcAft>
              <a:buNone/>
            </a:pPr>
            <a:r>
              <a:t/>
            </a:r>
            <a:endParaRPr baseline="30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45995d0476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45995d0476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a:p>
            <a:pPr indent="0" lvl="0" marL="0" rtl="0" algn="l">
              <a:spcBef>
                <a:spcPts val="0"/>
              </a:spcBef>
              <a:spcAft>
                <a:spcPts val="0"/>
              </a:spcAft>
              <a:buNone/>
            </a:pPr>
            <a:r>
              <a:rPr lang="en"/>
              <a:t>Mass is u</a:t>
            </a:r>
            <a:r>
              <a:rPr lang="en"/>
              <a:t>nderestimation so that when wind is 20 mph, the drift is under 1 mile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5995d0476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45995d0476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a:t>
            </a:r>
            <a:endParaRPr/>
          </a:p>
          <a:p>
            <a:pPr indent="0" lvl="0" marL="0" rtl="0" algn="l">
              <a:spcBef>
                <a:spcPts val="0"/>
              </a:spcBef>
              <a:spcAft>
                <a:spcPts val="0"/>
              </a:spcAft>
              <a:buNone/>
            </a:pPr>
            <a:r>
              <a:rPr lang="en"/>
              <a:t>The following slides are about the safety of the project. The team has heavily considered safety into all aspects of the project. The following slides showcase the charts and tables used. We will only briefly mention these. They are featured in detail in our PDR report.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5995d0476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5995d0476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Hugo / The following chart shows the possible hazards during construction. Mitigations include gloves, goggles, and masks.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45995d0476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45995d0476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Hugo /</a:t>
            </a:r>
            <a:endParaRPr/>
          </a:p>
          <a:p>
            <a:pPr indent="0" lvl="0" marL="0" rtl="0" algn="l">
              <a:spcBef>
                <a:spcPts val="0"/>
              </a:spcBef>
              <a:spcAft>
                <a:spcPts val="0"/>
              </a:spcAft>
              <a:buNone/>
            </a:pPr>
            <a:r>
              <a:rPr lang="en"/>
              <a:t>The following slide determines conditions where eye protection and gloves are necessary.</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45995d0476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5995d0476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Hugo /</a:t>
            </a:r>
            <a:endParaRPr/>
          </a:p>
          <a:p>
            <a:pPr indent="0" lvl="0" marL="0" rtl="0" algn="l">
              <a:lnSpc>
                <a:spcPct val="115000"/>
              </a:lnSpc>
              <a:spcBef>
                <a:spcPts val="0"/>
              </a:spcBef>
              <a:spcAft>
                <a:spcPts val="0"/>
              </a:spcAft>
              <a:buNone/>
            </a:pPr>
            <a:r>
              <a:rPr lang="en"/>
              <a:t>The following slide determines when masks, ear protection, and body protection must be used.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45995d0476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45995d0476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Catherine</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The following shows risks to the vehicle and mitigations. The least severe risks are in yellow, and the most severe are in red.</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5995d047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5995d047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Adelle</a:t>
            </a:r>
            <a:endParaRPr/>
          </a:p>
          <a:p>
            <a:pPr indent="0" lvl="0" marL="0" rtl="0" algn="l">
              <a:spcBef>
                <a:spcPts val="0"/>
              </a:spcBef>
              <a:spcAft>
                <a:spcPts val="0"/>
              </a:spcAft>
              <a:buNone/>
            </a:pPr>
            <a:r>
              <a:rPr lang="en"/>
              <a:t>**Rover will not be going down the length of the rocket. It will find the colored area, take a picture, and then the program will end.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rocket must reach an altitude of 4600 ft, deploy its drogue chute at apogee, and then descend to 600 ft where it will deploy the main parachute. The payload, a rover, will be deployed once the rocket lands. The rover will be finding a colored band on the body of the rocket, move towards that colored area, then take a picture there. We made a change to the mission statement: the rover will not be moving along the length of the rocket.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45995d0476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45995d0476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Ekas</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The following shows risks to the payload and mitigations. The least severe risks are in yellow, and the most severe are in red.</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45995d0476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45995d0476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Elsa</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The following shows risks to the recovery and mitigations. The least severe risks are in yellow, and the most severe are in red.</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5995d0476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45995d0476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Adelle</a:t>
            </a:r>
            <a:endParaRPr/>
          </a:p>
          <a:p>
            <a:pPr indent="0" lvl="0" marL="0" rtl="0" algn="l">
              <a:spcBef>
                <a:spcPts val="0"/>
              </a:spcBef>
              <a:spcAft>
                <a:spcPts val="0"/>
              </a:spcAft>
              <a:buNone/>
            </a:pPr>
            <a:r>
              <a:rPr lang="en"/>
              <a:t>This shows a part of the FMEA chart for the environment. The full chart is in the PDR Report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45995d0476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45995d0476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Joseph</a:t>
            </a:r>
            <a:endParaRPr/>
          </a:p>
          <a:p>
            <a:pPr indent="0" lvl="0" marL="0" rtl="0" algn="l">
              <a:spcBef>
                <a:spcPts val="0"/>
              </a:spcBef>
              <a:spcAft>
                <a:spcPts val="0"/>
              </a:spcAft>
              <a:buNone/>
            </a:pPr>
            <a:r>
              <a:rPr lang="en"/>
              <a:t>This shows a part of the FMEA chart for the design of the vehicle. The full chart is in the PDR Report</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45995d0476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45995d0476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listed risks to the project that would prevent it from continuing. These risks are not associated with flight. </a:t>
            </a:r>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45995d0476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45995d0476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Redo fly sheet</a:t>
            </a:r>
            <a:endParaRPr/>
          </a:p>
          <a:p>
            <a:pPr indent="0" lvl="0" marL="0" rtl="0" algn="l">
              <a:spcBef>
                <a:spcPts val="0"/>
              </a:spcBef>
              <a:spcAft>
                <a:spcPts val="0"/>
              </a:spcAft>
              <a:buNone/>
            </a:pPr>
            <a:r>
              <a:rPr lang="en"/>
              <a:t>Elaborate on piston mechanics</a:t>
            </a:r>
            <a:endParaRPr/>
          </a:p>
          <a:p>
            <a:pPr indent="0" lvl="0" marL="0" rtl="0" algn="l">
              <a:spcBef>
                <a:spcPts val="0"/>
              </a:spcBef>
              <a:spcAft>
                <a:spcPts val="0"/>
              </a:spcAft>
              <a:buNone/>
            </a:pPr>
            <a:r>
              <a:rPr lang="en"/>
              <a:t>Keep some of the safety related payload requirements</a:t>
            </a:r>
            <a:endParaRPr/>
          </a:p>
          <a:p>
            <a:pPr indent="-298450" lvl="0" marL="457200" rtl="0" algn="l">
              <a:spcBef>
                <a:spcPts val="0"/>
              </a:spcBef>
              <a:spcAft>
                <a:spcPts val="0"/>
              </a:spcAft>
              <a:buSzPts val="1100"/>
              <a:buChar char="-"/>
            </a:pPr>
            <a:r>
              <a:rPr lang="en" u="sng"/>
              <a:t>Active</a:t>
            </a:r>
            <a:r>
              <a:rPr lang="en"/>
              <a:t> retention system</a:t>
            </a:r>
            <a:endParaRPr/>
          </a:p>
          <a:p>
            <a:pPr indent="-298450" lvl="1" marL="914400" rtl="0" algn="l">
              <a:spcBef>
                <a:spcPts val="0"/>
              </a:spcBef>
              <a:spcAft>
                <a:spcPts val="0"/>
              </a:spcAft>
              <a:buSzPts val="1100"/>
              <a:buChar char="-"/>
            </a:pPr>
            <a:r>
              <a:rPr lang="en"/>
              <a:t>Hook release system</a:t>
            </a:r>
            <a:endParaRPr/>
          </a:p>
          <a:p>
            <a:pPr indent="-298450" lvl="1" marL="914400" rtl="0" algn="l">
              <a:spcBef>
                <a:spcPts val="0"/>
              </a:spcBef>
              <a:spcAft>
                <a:spcPts val="0"/>
              </a:spcAft>
              <a:buSzPts val="1100"/>
              <a:buChar char="-"/>
            </a:pPr>
            <a:r>
              <a:rPr lang="en"/>
              <a:t>Locked if run out of power.</a:t>
            </a:r>
            <a:endParaRPr/>
          </a:p>
          <a:p>
            <a:pPr indent="-298450" lvl="1" marL="914400" rtl="0" algn="l">
              <a:spcBef>
                <a:spcPts val="0"/>
              </a:spcBef>
              <a:spcAft>
                <a:spcPts val="0"/>
              </a:spcAft>
              <a:buSzPts val="1100"/>
              <a:buChar char="-"/>
            </a:pPr>
            <a:r>
              <a:rPr lang="en"/>
              <a:t>Actively hold rover inside bay</a:t>
            </a:r>
            <a:endParaRPr/>
          </a:p>
          <a:p>
            <a:pPr indent="-298450" lvl="1" marL="914400" rtl="0" algn="l">
              <a:spcBef>
                <a:spcPts val="0"/>
              </a:spcBef>
              <a:spcAft>
                <a:spcPts val="0"/>
              </a:spcAft>
              <a:buSzPts val="1100"/>
              <a:buChar char="-"/>
            </a:pPr>
            <a:r>
              <a:rPr lang="en"/>
              <a:t>Altimeter -&gt; check to make sure that the rocket is on the ground</a:t>
            </a:r>
            <a:endParaRPr/>
          </a:p>
          <a:p>
            <a:pPr indent="-298450" lvl="2" marL="1371600" rtl="0" algn="l">
              <a:spcBef>
                <a:spcPts val="0"/>
              </a:spcBef>
              <a:spcAft>
                <a:spcPts val="0"/>
              </a:spcAft>
              <a:buSzPts val="1100"/>
              <a:buChar char="-"/>
            </a:pPr>
            <a:r>
              <a:rPr lang="en"/>
              <a:t>Then push out sabot </a:t>
            </a:r>
            <a:endParaRPr/>
          </a:p>
          <a:p>
            <a:pPr indent="-298450" lvl="1" marL="914400" rtl="0" algn="l">
              <a:spcBef>
                <a:spcPts val="0"/>
              </a:spcBef>
              <a:spcAft>
                <a:spcPts val="0"/>
              </a:spcAft>
              <a:buSzPts val="1100"/>
              <a:buChar char="-"/>
            </a:pPr>
            <a:r>
              <a:rPr lang="en"/>
              <a:t>Natural state of piston </a:t>
            </a:r>
            <a:endParaRPr/>
          </a:p>
          <a:p>
            <a:pPr indent="-298450" lvl="2" marL="1371600" rtl="0" algn="l">
              <a:spcBef>
                <a:spcPts val="0"/>
              </a:spcBef>
              <a:spcAft>
                <a:spcPts val="0"/>
              </a:spcAft>
              <a:buSzPts val="1100"/>
              <a:buChar char="-"/>
            </a:pPr>
            <a:r>
              <a:rPr lang="en"/>
              <a:t>Sabot should not be able to move.</a:t>
            </a:r>
            <a:endParaRPr/>
          </a:p>
          <a:p>
            <a:pPr indent="-298450" lvl="1" marL="914400" rtl="0" algn="l">
              <a:spcBef>
                <a:spcPts val="0"/>
              </a:spcBef>
              <a:spcAft>
                <a:spcPts val="0"/>
              </a:spcAft>
              <a:buSzPts val="1100"/>
              <a:buChar char="-"/>
            </a:pPr>
            <a:r>
              <a:rPr lang="en"/>
              <a:t>Change piston mechanics so that the release of the rover is manually controlled</a:t>
            </a:r>
            <a:endParaRPr/>
          </a:p>
          <a:p>
            <a:pPr indent="-298450" lvl="2" marL="1371600" rtl="0" algn="l">
              <a:spcBef>
                <a:spcPts val="0"/>
              </a:spcBef>
              <a:spcAft>
                <a:spcPts val="0"/>
              </a:spcAft>
              <a:buSzPts val="1100"/>
              <a:buChar char="-"/>
            </a:pPr>
            <a:r>
              <a:rPr lang="en"/>
              <a:t>Range Deployment Area to release the rover * start deployment of rover</a:t>
            </a:r>
            <a:endParaRPr/>
          </a:p>
          <a:p>
            <a:pPr indent="-298450" lvl="0" marL="457200" rtl="0" algn="l">
              <a:spcBef>
                <a:spcPts val="0"/>
              </a:spcBef>
              <a:spcAft>
                <a:spcPts val="0"/>
              </a:spcAft>
              <a:buSzPts val="1100"/>
              <a:buChar char="-"/>
            </a:pPr>
            <a:r>
              <a:rPr lang="en"/>
              <a:t>3-ring system</a:t>
            </a:r>
            <a:endParaRPr/>
          </a:p>
          <a:p>
            <a:pPr indent="-298450" lvl="1" marL="914400" rtl="0" algn="l">
              <a:spcBef>
                <a:spcPts val="0"/>
              </a:spcBef>
              <a:spcAft>
                <a:spcPts val="0"/>
              </a:spcAft>
              <a:buSzPts val="1100"/>
              <a:buChar char="-"/>
            </a:pPr>
            <a:r>
              <a:rPr lang="en"/>
              <a:t>1” nylon shock cord to create the system</a:t>
            </a:r>
            <a:endParaRPr/>
          </a:p>
          <a:p>
            <a:pPr indent="-298450" lvl="1" marL="914400" rtl="0" algn="l">
              <a:spcBef>
                <a:spcPts val="0"/>
              </a:spcBef>
              <a:spcAft>
                <a:spcPts val="0"/>
              </a:spcAft>
              <a:buSzPts val="1100"/>
              <a:buChar char="-"/>
            </a:pPr>
            <a:r>
              <a:rPr lang="en"/>
              <a:t>Probably not allowed. 95%</a:t>
            </a:r>
            <a:endParaRPr/>
          </a:p>
          <a:p>
            <a:pPr indent="-298450" lvl="0" marL="457200" rtl="0" algn="l">
              <a:spcBef>
                <a:spcPts val="0"/>
              </a:spcBef>
              <a:spcAft>
                <a:spcPts val="0"/>
              </a:spcAft>
              <a:buSzPts val="1100"/>
              <a:buChar char="-"/>
            </a:pPr>
            <a:r>
              <a:rPr lang="en"/>
              <a:t>Delta Review </a:t>
            </a:r>
            <a:endParaRPr/>
          </a:p>
          <a:p>
            <a:pPr indent="-298450" lvl="1" marL="914400" rtl="0" algn="l">
              <a:spcBef>
                <a:spcPts val="0"/>
              </a:spcBef>
              <a:spcAft>
                <a:spcPts val="0"/>
              </a:spcAft>
              <a:buSzPts val="1100"/>
              <a:buChar char="-"/>
            </a:pPr>
            <a:r>
              <a:rPr lang="en"/>
              <a:t>Email appointment</a:t>
            </a:r>
            <a:endParaRPr/>
          </a:p>
          <a:p>
            <a:pPr indent="-298450" lvl="1" marL="914400" rtl="0" algn="l">
              <a:spcBef>
                <a:spcPts val="0"/>
              </a:spcBef>
              <a:spcAft>
                <a:spcPts val="0"/>
              </a:spcAft>
              <a:buSzPts val="1100"/>
              <a:buChar char="-"/>
            </a:pPr>
            <a:r>
              <a:rPr lang="en"/>
              <a:t>Possibly Monday 26th or 27th at 6am PST</a:t>
            </a:r>
            <a:endParaRPr/>
          </a:p>
          <a:p>
            <a:pPr indent="-298450" lvl="1" marL="914400" rtl="0" algn="l">
              <a:spcBef>
                <a:spcPts val="0"/>
              </a:spcBef>
              <a:spcAft>
                <a:spcPts val="0"/>
              </a:spcAft>
              <a:buSzPts val="1100"/>
              <a:buChar char="-"/>
            </a:pPr>
            <a:r>
              <a:rPr lang="en"/>
              <a:t>Issue with the 3-ring system</a:t>
            </a:r>
            <a:endParaRPr/>
          </a:p>
          <a:p>
            <a:pPr indent="-298450" lvl="2" marL="1371600" rtl="0" algn="l">
              <a:spcBef>
                <a:spcPts val="0"/>
              </a:spcBef>
              <a:spcAft>
                <a:spcPts val="0"/>
              </a:spcAft>
              <a:buSzPts val="1100"/>
              <a:buChar char="-"/>
            </a:pPr>
            <a:r>
              <a:rPr lang="en"/>
              <a:t>And issue with making the system.</a:t>
            </a:r>
            <a:endParaRPr/>
          </a:p>
          <a:p>
            <a:pPr indent="-298450" lvl="2" marL="1371600" rtl="0" algn="l">
              <a:spcBef>
                <a:spcPts val="0"/>
              </a:spcBef>
              <a:spcAft>
                <a:spcPts val="0"/>
              </a:spcAft>
              <a:buSzPts val="1100"/>
              <a:buChar char="-"/>
            </a:pPr>
            <a:r>
              <a:rPr lang="en"/>
              <a:t>Possibly buy one instead.</a:t>
            </a:r>
            <a:endParaRPr/>
          </a:p>
          <a:p>
            <a:pPr indent="-298450" lvl="1" marL="914400" rtl="0" algn="l">
              <a:spcBef>
                <a:spcPts val="0"/>
              </a:spcBef>
              <a:spcAft>
                <a:spcPts val="0"/>
              </a:spcAft>
              <a:buSzPts val="1100"/>
              <a:buChar char="-"/>
            </a:pPr>
            <a:r>
              <a:rPr lang="en"/>
              <a:t>Prepare defense for 3-ring system</a:t>
            </a:r>
            <a:endParaRPr/>
          </a:p>
          <a:p>
            <a:pPr indent="-298450" lvl="2" marL="1371600" rtl="0" algn="l">
              <a:spcBef>
                <a:spcPts val="0"/>
              </a:spcBef>
              <a:spcAft>
                <a:spcPts val="0"/>
              </a:spcAft>
              <a:buSzPts val="1100"/>
              <a:buChar char="-"/>
            </a:pPr>
            <a:r>
              <a:rPr lang="en"/>
              <a:t>See if you can purchase system.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5995d047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5995d047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5995d047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5995d047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Catherine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latin typeface="Times New Roman"/>
                <a:ea typeface="Times New Roman"/>
                <a:cs typeface="Times New Roman"/>
                <a:sym typeface="Times New Roman"/>
              </a:rPr>
              <a:t>-We chose fiberglass body tubes because they are affordable and strong; we chose fiberglass tape to firmly keep the fins in the slot. Because epoxy is compatible with fiberglass and durable, we chose epoxy to connect the different parts. </a:t>
            </a: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5995d047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5995d047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Catherine (explain system diagram)</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The rocket separates right above the main chute and right above the drogue chute.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The first individual section, from the top to the bottom, includes our GPS and then our Payload Bay and Sabot. The second individual section, from the top to the bottom, ,includes our Main Chute and Avionics Bay. Finally, the third individual section, from top to bottom  includes our Air Brake Module and the Motor.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The second set of fins has been taken out to make sure the rocket is not overstabilized.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Sabot will no longer be ejected with the main parachute ejection. Will be elaborated on in the payload section.</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5995d047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5995d047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Jason, The Length of this rocket vehicle is 122.5 inches or 311.15 cm. It’s diameter is 4 inches. The total mass of the rocket is 10987 g or about 24 pounds with the semi_span of fins at 3.25 inches. The motor Choice is a Cesaroni K1085WT</a:t>
            </a:r>
            <a:endParaRPr sz="29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5995d047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5995d047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t>Jason, The center of gravity is about 82 inches, and the center of pressure is about 88 inches, the stability margin at rail exit is 3.2 calibers.</a:t>
            </a:r>
            <a:endParaRPr sz="3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thrustcurve.org/simfilesearch.jsp?id=1989" TargetMode="External"/><Relationship Id="rId4" Type="http://schemas.openxmlformats.org/officeDocument/2006/relationships/hyperlink" Target="http://www.thrustcurve.org/simfilesearch.jsp?id=1913" TargetMode="External"/><Relationship Id="rId5" Type="http://schemas.openxmlformats.org/officeDocument/2006/relationships/hyperlink" Target="http://www.thrustcurve.org/simfilesearch.jsp?id=1997" TargetMode="External"/><Relationship Id="rId6" Type="http://schemas.openxmlformats.org/officeDocument/2006/relationships/hyperlink" Target="http://www.thrustcurve.org/simfilesearch.jsp?id=1994" TargetMode="External"/><Relationship Id="rId7" Type="http://schemas.openxmlformats.org/officeDocument/2006/relationships/hyperlink" Target="http://www.thrustcurve.org/simfilesearch.jsp?id=142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gif"/><Relationship Id="rId4" Type="http://schemas.openxmlformats.org/officeDocument/2006/relationships/hyperlink" Target="http://www.youtube.com/watch?v=T6pXytpAnZ0" TargetMode="External"/><Relationship Id="rId5" Type="http://schemas.openxmlformats.org/officeDocument/2006/relationships/image" Target="../media/image16.jpg"/><Relationship Id="rId6" Type="http://schemas.openxmlformats.org/officeDocument/2006/relationships/hyperlink" Target="https://www.youtube.com/watch?v=T6pXytpAnZ0&amp;feature=youtu.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6.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Preliminary Design Review</a:t>
            </a:r>
            <a:endParaRPr/>
          </a:p>
        </p:txBody>
      </p:sp>
      <p:sp>
        <p:nvSpPr>
          <p:cNvPr id="65" name="Google Shape;65;p13"/>
          <p:cNvSpPr txBox="1"/>
          <p:nvPr>
            <p:ph idx="1" type="subTitle"/>
          </p:nvPr>
        </p:nvSpPr>
        <p:spPr>
          <a:xfrm>
            <a:off x="311700" y="1878550"/>
            <a:ext cx="46974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Vertical Projectile - AIAA OC Section 2018-2019</a:t>
            </a:r>
            <a:endParaRPr/>
          </a:p>
          <a:p>
            <a:pPr indent="0" lvl="0" marL="0" rtl="0" algn="l">
              <a:spcBef>
                <a:spcPts val="0"/>
              </a:spcBef>
              <a:spcAft>
                <a:spcPts val="0"/>
              </a:spcAft>
              <a:buNone/>
            </a:pPr>
            <a:r>
              <a:rPr lang="en"/>
              <a:t>November 9th,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Dimensions</a:t>
            </a:r>
            <a:endParaRPr/>
          </a:p>
        </p:txBody>
      </p:sp>
      <p:sp>
        <p:nvSpPr>
          <p:cNvPr id="161" name="Google Shape;161;p2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Thrust-to-weight ratio: 10:1 </a:t>
            </a:r>
            <a:endParaRPr sz="2400"/>
          </a:p>
          <a:p>
            <a:pPr indent="0" lvl="0" marL="0" rtl="0" algn="l">
              <a:spcBef>
                <a:spcPts val="1600"/>
              </a:spcBef>
              <a:spcAft>
                <a:spcPts val="1600"/>
              </a:spcAft>
              <a:buNone/>
            </a:pPr>
            <a:r>
              <a:t/>
            </a:r>
            <a:endParaRPr sz="2400"/>
          </a:p>
        </p:txBody>
      </p:sp>
      <p:sp>
        <p:nvSpPr>
          <p:cNvPr id="162" name="Google Shape;162;p22"/>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Rail Exit Velocity: </a:t>
            </a:r>
            <a:endParaRPr sz="2400"/>
          </a:p>
          <a:p>
            <a:pPr indent="0" lvl="0" marL="0" rtl="0" algn="l">
              <a:spcBef>
                <a:spcPts val="1600"/>
              </a:spcBef>
              <a:spcAft>
                <a:spcPts val="1600"/>
              </a:spcAft>
              <a:buNone/>
            </a:pPr>
            <a:r>
              <a:rPr lang="en" sz="2400"/>
              <a:t>69.597 fps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Motor Selection Alternatives</a:t>
            </a:r>
            <a:endParaRPr/>
          </a:p>
        </p:txBody>
      </p:sp>
      <p:graphicFrame>
        <p:nvGraphicFramePr>
          <p:cNvPr id="168" name="Google Shape;168;p23"/>
          <p:cNvGraphicFramePr/>
          <p:nvPr/>
        </p:nvGraphicFramePr>
        <p:xfrm>
          <a:off x="91975" y="1257300"/>
          <a:ext cx="3000000" cy="3000000"/>
        </p:xfrm>
        <a:graphic>
          <a:graphicData uri="http://schemas.openxmlformats.org/drawingml/2006/table">
            <a:tbl>
              <a:tblPr>
                <a:noFill/>
                <a:tableStyleId>{E419C4F4-83F6-4AFF-9A0D-66E7D418F398}</a:tableStyleId>
              </a:tblPr>
              <a:tblGrid>
                <a:gridCol w="1479250"/>
                <a:gridCol w="1479250"/>
                <a:gridCol w="1479250"/>
                <a:gridCol w="1479250"/>
                <a:gridCol w="1479250"/>
                <a:gridCol w="1479250"/>
              </a:tblGrid>
              <a:tr h="647700">
                <a:tc>
                  <a:txBody>
                    <a:bodyPr>
                      <a:noAutofit/>
                    </a:bodyPr>
                    <a:lstStyle/>
                    <a:p>
                      <a:pPr indent="0" lvl="0" marL="0" rtl="0" algn="l">
                        <a:spcBef>
                          <a:spcPts val="0"/>
                        </a:spcBef>
                        <a:spcAft>
                          <a:spcPts val="0"/>
                        </a:spcAft>
                        <a:buNone/>
                      </a:pPr>
                      <a:r>
                        <a:rPr b="1" lang="en" sz="1100" u="sng">
                          <a:latin typeface="Times New Roman"/>
                          <a:ea typeface="Times New Roman"/>
                          <a:cs typeface="Times New Roman"/>
                          <a:sym typeface="Times New Roman"/>
                        </a:rPr>
                        <a:t>Motor</a:t>
                      </a:r>
                      <a:endParaRPr b="1" sz="1100" u="sng">
                        <a:latin typeface="Times New Roman"/>
                        <a:ea typeface="Times New Roman"/>
                        <a:cs typeface="Times New Roman"/>
                        <a:sym typeface="Times New Roman"/>
                      </a:endParaRPr>
                    </a:p>
                  </a:txBody>
                  <a:tcPr marT="63500" marB="63500" marR="63500" marL="63500">
                    <a:solidFill>
                      <a:srgbClr val="B7B7B7"/>
                    </a:solidFill>
                  </a:tcPr>
                </a:tc>
                <a:tc>
                  <a:txBody>
                    <a:bodyPr>
                      <a:noAutofit/>
                    </a:bodyPr>
                    <a:lstStyle/>
                    <a:p>
                      <a:pPr indent="0" lvl="0" marL="0" rtl="0" algn="l">
                        <a:spcBef>
                          <a:spcPts val="0"/>
                        </a:spcBef>
                        <a:spcAft>
                          <a:spcPts val="0"/>
                        </a:spcAft>
                        <a:buNone/>
                      </a:pPr>
                      <a:r>
                        <a:rPr b="1" lang="en" sz="1100" u="sng">
                          <a:latin typeface="Times New Roman"/>
                          <a:ea typeface="Times New Roman"/>
                          <a:cs typeface="Times New Roman"/>
                          <a:sym typeface="Times New Roman"/>
                        </a:rPr>
                        <a:t>Total Impulse (Ns)</a:t>
                      </a:r>
                      <a:endParaRPr b="1" sz="1100" u="sng">
                        <a:latin typeface="Times New Roman"/>
                        <a:ea typeface="Times New Roman"/>
                        <a:cs typeface="Times New Roman"/>
                        <a:sym typeface="Times New Roman"/>
                      </a:endParaRPr>
                    </a:p>
                  </a:txBody>
                  <a:tcPr marT="63500" marB="63500" marR="63500" marL="63500">
                    <a:solidFill>
                      <a:srgbClr val="B7B7B7"/>
                    </a:solidFill>
                  </a:tcPr>
                </a:tc>
                <a:tc>
                  <a:txBody>
                    <a:bodyPr>
                      <a:noAutofit/>
                    </a:bodyPr>
                    <a:lstStyle/>
                    <a:p>
                      <a:pPr indent="0" lvl="0" marL="0" rtl="0" algn="l">
                        <a:spcBef>
                          <a:spcPts val="0"/>
                        </a:spcBef>
                        <a:spcAft>
                          <a:spcPts val="0"/>
                        </a:spcAft>
                        <a:buNone/>
                      </a:pPr>
                      <a:r>
                        <a:rPr b="1" lang="en" sz="1100" u="sng">
                          <a:latin typeface="Times New Roman"/>
                          <a:ea typeface="Times New Roman"/>
                          <a:cs typeface="Times New Roman"/>
                          <a:sym typeface="Times New Roman"/>
                        </a:rPr>
                        <a:t>Total Mass (g)</a:t>
                      </a:r>
                      <a:endParaRPr b="1" sz="1100" u="sng">
                        <a:latin typeface="Times New Roman"/>
                        <a:ea typeface="Times New Roman"/>
                        <a:cs typeface="Times New Roman"/>
                        <a:sym typeface="Times New Roman"/>
                      </a:endParaRPr>
                    </a:p>
                  </a:txBody>
                  <a:tcPr marT="63500" marB="63500" marR="63500" marL="63500">
                    <a:solidFill>
                      <a:srgbClr val="B7B7B7"/>
                    </a:solidFill>
                  </a:tcPr>
                </a:tc>
                <a:tc>
                  <a:txBody>
                    <a:bodyPr>
                      <a:noAutofit/>
                    </a:bodyPr>
                    <a:lstStyle/>
                    <a:p>
                      <a:pPr indent="0" lvl="0" marL="0" rtl="0" algn="l">
                        <a:spcBef>
                          <a:spcPts val="0"/>
                        </a:spcBef>
                        <a:spcAft>
                          <a:spcPts val="0"/>
                        </a:spcAft>
                        <a:buNone/>
                      </a:pPr>
                      <a:r>
                        <a:rPr b="1" lang="en" sz="1100" u="sng">
                          <a:latin typeface="Times New Roman"/>
                          <a:ea typeface="Times New Roman"/>
                          <a:cs typeface="Times New Roman"/>
                          <a:sym typeface="Times New Roman"/>
                        </a:rPr>
                        <a:t>Max Altitude (ft)</a:t>
                      </a:r>
                      <a:endParaRPr b="1" sz="1100" u="sng">
                        <a:latin typeface="Times New Roman"/>
                        <a:ea typeface="Times New Roman"/>
                        <a:cs typeface="Times New Roman"/>
                        <a:sym typeface="Times New Roman"/>
                      </a:endParaRPr>
                    </a:p>
                  </a:txBody>
                  <a:tcPr marT="63500" marB="63500" marR="63500" marL="63500">
                    <a:solidFill>
                      <a:srgbClr val="B7B7B7"/>
                    </a:solidFill>
                  </a:tcPr>
                </a:tc>
                <a:tc>
                  <a:txBody>
                    <a:bodyPr>
                      <a:noAutofit/>
                    </a:bodyPr>
                    <a:lstStyle/>
                    <a:p>
                      <a:pPr indent="0" lvl="0" marL="0" rtl="0" algn="l">
                        <a:spcBef>
                          <a:spcPts val="0"/>
                        </a:spcBef>
                        <a:spcAft>
                          <a:spcPts val="0"/>
                        </a:spcAft>
                        <a:buNone/>
                      </a:pPr>
                      <a:r>
                        <a:rPr b="1" lang="en" sz="1100" u="sng">
                          <a:latin typeface="Times New Roman"/>
                          <a:ea typeface="Times New Roman"/>
                          <a:cs typeface="Times New Roman"/>
                          <a:sym typeface="Times New Roman"/>
                        </a:rPr>
                        <a:t>Max Velocity</a:t>
                      </a:r>
                      <a:endParaRPr b="1" sz="1100" u="sng">
                        <a:latin typeface="Times New Roman"/>
                        <a:ea typeface="Times New Roman"/>
                        <a:cs typeface="Times New Roman"/>
                        <a:sym typeface="Times New Roman"/>
                      </a:endParaRPr>
                    </a:p>
                    <a:p>
                      <a:pPr indent="0" lvl="0" marL="0" rtl="0" algn="l">
                        <a:spcBef>
                          <a:spcPts val="0"/>
                        </a:spcBef>
                        <a:spcAft>
                          <a:spcPts val="0"/>
                        </a:spcAft>
                        <a:buNone/>
                      </a:pPr>
                      <a:r>
                        <a:rPr b="1" lang="en" sz="1100" u="sng">
                          <a:latin typeface="Times New Roman"/>
                          <a:ea typeface="Times New Roman"/>
                          <a:cs typeface="Times New Roman"/>
                          <a:sym typeface="Times New Roman"/>
                        </a:rPr>
                        <a:t>(ft/s)</a:t>
                      </a:r>
                      <a:endParaRPr b="1" sz="1100" u="sng">
                        <a:latin typeface="Times New Roman"/>
                        <a:ea typeface="Times New Roman"/>
                        <a:cs typeface="Times New Roman"/>
                        <a:sym typeface="Times New Roman"/>
                      </a:endParaRPr>
                    </a:p>
                  </a:txBody>
                  <a:tcPr marT="63500" marB="63500" marR="63500" marL="63500">
                    <a:solidFill>
                      <a:srgbClr val="B7B7B7"/>
                    </a:solidFill>
                  </a:tcPr>
                </a:tc>
                <a:tc>
                  <a:txBody>
                    <a:bodyPr>
                      <a:noAutofit/>
                    </a:bodyPr>
                    <a:lstStyle/>
                    <a:p>
                      <a:pPr indent="0" lvl="0" marL="0" rtl="0" algn="l">
                        <a:spcBef>
                          <a:spcPts val="0"/>
                        </a:spcBef>
                        <a:spcAft>
                          <a:spcPts val="0"/>
                        </a:spcAft>
                        <a:buNone/>
                      </a:pPr>
                      <a:r>
                        <a:rPr b="1" lang="en" sz="1100" u="sng">
                          <a:latin typeface="Times New Roman"/>
                          <a:ea typeface="Times New Roman"/>
                          <a:cs typeface="Times New Roman"/>
                          <a:sym typeface="Times New Roman"/>
                        </a:rPr>
                        <a:t>Max Acceleration (ft/s^2)</a:t>
                      </a:r>
                      <a:endParaRPr b="1" sz="1100" u="sng">
                        <a:latin typeface="Times New Roman"/>
                        <a:ea typeface="Times New Roman"/>
                        <a:cs typeface="Times New Roman"/>
                        <a:sym typeface="Times New Roman"/>
                      </a:endParaRPr>
                    </a:p>
                  </a:txBody>
                  <a:tcPr marT="63500" marB="63500" marR="63500" marL="63500">
                    <a:solidFill>
                      <a:srgbClr val="B7B7B7"/>
                    </a:solidFill>
                  </a:tcPr>
                </a:tc>
              </a:tr>
              <a:tr h="647700">
                <a:tc>
                  <a:txBody>
                    <a:bodyPr>
                      <a:noAutofit/>
                    </a:bodyPr>
                    <a:lstStyle/>
                    <a:p>
                      <a:pPr indent="0" lvl="0" marL="0" rtl="0" algn="l">
                        <a:spcBef>
                          <a:spcPts val="0"/>
                        </a:spcBef>
                        <a:spcAft>
                          <a:spcPts val="0"/>
                        </a:spcAft>
                        <a:buNone/>
                      </a:pPr>
                      <a:r>
                        <a:rPr lang="en" sz="1100" u="sng">
                          <a:solidFill>
                            <a:srgbClr val="1155CC"/>
                          </a:solidFill>
                          <a:latin typeface="Times New Roman"/>
                          <a:ea typeface="Times New Roman"/>
                          <a:cs typeface="Times New Roman"/>
                          <a:sym typeface="Times New Roman"/>
                          <a:hlinkClick r:id="rId3"/>
                        </a:rPr>
                        <a:t>CTI K661</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2430.4</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2528</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5164.4</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614.5</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693.99</a:t>
                      </a:r>
                      <a:endParaRPr sz="1100">
                        <a:latin typeface="Times New Roman"/>
                        <a:ea typeface="Times New Roman"/>
                        <a:cs typeface="Times New Roman"/>
                        <a:sym typeface="Times New Roman"/>
                      </a:endParaRPr>
                    </a:p>
                  </a:txBody>
                  <a:tcPr marT="63500" marB="63500" marR="63500" marL="63500"/>
                </a:tc>
              </a:tr>
              <a:tr h="647700">
                <a:tc>
                  <a:txBody>
                    <a:bodyPr>
                      <a:noAutofit/>
                    </a:bodyPr>
                    <a:lstStyle/>
                    <a:p>
                      <a:pPr indent="0" lvl="0" marL="0" rtl="0" algn="l">
                        <a:spcBef>
                          <a:spcPts val="0"/>
                        </a:spcBef>
                        <a:spcAft>
                          <a:spcPts val="0"/>
                        </a:spcAft>
                        <a:buNone/>
                      </a:pPr>
                      <a:r>
                        <a:rPr lang="en" sz="1100" u="sng">
                          <a:solidFill>
                            <a:srgbClr val="1155CC"/>
                          </a:solidFill>
                          <a:latin typeface="Times New Roman"/>
                          <a:ea typeface="Times New Roman"/>
                          <a:cs typeface="Times New Roman"/>
                          <a:sym typeface="Times New Roman"/>
                          <a:hlinkClick r:id="rId4"/>
                        </a:rPr>
                        <a:t>CTI K555</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2406.2</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2759</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4886.42</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547.75</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693.93</a:t>
                      </a:r>
                      <a:endParaRPr sz="1100">
                        <a:latin typeface="Times New Roman"/>
                        <a:ea typeface="Times New Roman"/>
                        <a:cs typeface="Times New Roman"/>
                        <a:sym typeface="Times New Roman"/>
                      </a:endParaRPr>
                    </a:p>
                  </a:txBody>
                  <a:tcPr marT="63500" marB="63500" marR="63500" marL="63500"/>
                </a:tc>
              </a:tr>
              <a:tr h="647700">
                <a:tc>
                  <a:txBody>
                    <a:bodyPr>
                      <a:noAutofit/>
                    </a:bodyPr>
                    <a:lstStyle/>
                    <a:p>
                      <a:pPr indent="0" lvl="0" marL="0" rtl="0" algn="l">
                        <a:spcBef>
                          <a:spcPts val="0"/>
                        </a:spcBef>
                        <a:spcAft>
                          <a:spcPts val="0"/>
                        </a:spcAft>
                        <a:buNone/>
                      </a:pPr>
                      <a:r>
                        <a:rPr lang="en" sz="1100" u="sng">
                          <a:solidFill>
                            <a:srgbClr val="1155CC"/>
                          </a:solidFill>
                          <a:latin typeface="Times New Roman"/>
                          <a:ea typeface="Times New Roman"/>
                          <a:cs typeface="Times New Roman"/>
                          <a:sym typeface="Times New Roman"/>
                          <a:hlinkClick r:id="rId5"/>
                        </a:rPr>
                        <a:t>CTI K2000</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2329.9</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2465</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5072.87</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691.57</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749.44</a:t>
                      </a:r>
                      <a:endParaRPr sz="1100">
                        <a:latin typeface="Times New Roman"/>
                        <a:ea typeface="Times New Roman"/>
                        <a:cs typeface="Times New Roman"/>
                        <a:sym typeface="Times New Roman"/>
                      </a:endParaRPr>
                    </a:p>
                  </a:txBody>
                  <a:tcPr marT="63500" marB="63500" marR="63500" marL="63500"/>
                </a:tc>
              </a:tr>
              <a:tr h="647700">
                <a:tc>
                  <a:txBody>
                    <a:bodyPr>
                      <a:noAutofit/>
                    </a:bodyPr>
                    <a:lstStyle/>
                    <a:p>
                      <a:pPr indent="0" lvl="0" marL="0" rtl="0" algn="l">
                        <a:spcBef>
                          <a:spcPts val="0"/>
                        </a:spcBef>
                        <a:spcAft>
                          <a:spcPts val="0"/>
                        </a:spcAft>
                        <a:buNone/>
                      </a:pPr>
                      <a:r>
                        <a:rPr lang="en" sz="1100" u="sng">
                          <a:solidFill>
                            <a:srgbClr val="1155CC"/>
                          </a:solidFill>
                          <a:latin typeface="Times New Roman"/>
                          <a:ea typeface="Times New Roman"/>
                          <a:cs typeface="Times New Roman"/>
                          <a:sym typeface="Times New Roman"/>
                          <a:hlinkClick r:id="rId6"/>
                        </a:rPr>
                        <a:t>CTI K735</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1955.2</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2509</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5149.74</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661.51</a:t>
                      </a:r>
                      <a:endParaRPr sz="11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693.92</a:t>
                      </a:r>
                      <a:endParaRPr sz="1100">
                        <a:latin typeface="Times New Roman"/>
                        <a:ea typeface="Times New Roman"/>
                        <a:cs typeface="Times New Roman"/>
                        <a:sym typeface="Times New Roman"/>
                      </a:endParaRPr>
                    </a:p>
                  </a:txBody>
                  <a:tcPr marT="63500" marB="63500" marR="63500" marL="63500"/>
                </a:tc>
              </a:tr>
              <a:tr h="647700">
                <a:tc>
                  <a:txBody>
                    <a:bodyPr>
                      <a:noAutofit/>
                    </a:bodyPr>
                    <a:lstStyle/>
                    <a:p>
                      <a:pPr indent="0" lvl="0" marL="0" rtl="0" algn="l">
                        <a:spcBef>
                          <a:spcPts val="0"/>
                        </a:spcBef>
                        <a:spcAft>
                          <a:spcPts val="0"/>
                        </a:spcAft>
                        <a:buNone/>
                      </a:pPr>
                      <a:r>
                        <a:rPr lang="en" sz="1100" u="sng">
                          <a:solidFill>
                            <a:srgbClr val="1155CC"/>
                          </a:solidFill>
                          <a:latin typeface="Times New Roman"/>
                          <a:ea typeface="Times New Roman"/>
                          <a:cs typeface="Times New Roman"/>
                          <a:sym typeface="Times New Roman"/>
                          <a:hlinkClick r:id="rId7"/>
                        </a:rPr>
                        <a:t>CTI K1085</a:t>
                      </a:r>
                      <a:endParaRPr sz="11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2412.0</a:t>
                      </a:r>
                      <a:endParaRPr sz="11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2430.0</a:t>
                      </a:r>
                      <a:endParaRPr sz="11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5080.44</a:t>
                      </a:r>
                      <a:endParaRPr sz="11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653.06</a:t>
                      </a:r>
                      <a:endParaRPr sz="11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974.61</a:t>
                      </a:r>
                      <a:endParaRPr sz="1100">
                        <a:latin typeface="Times New Roman"/>
                        <a:ea typeface="Times New Roman"/>
                        <a:cs typeface="Times New Roman"/>
                        <a:sym typeface="Times New Roman"/>
                      </a:endParaRPr>
                    </a:p>
                  </a:txBody>
                  <a:tcPr marT="63500" marB="63500" marR="63500" marL="63500">
                    <a:solidFill>
                      <a:srgbClr val="FFFF00"/>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Thrust Curve</a:t>
            </a:r>
            <a:endParaRPr/>
          </a:p>
        </p:txBody>
      </p:sp>
      <p:pic>
        <p:nvPicPr>
          <p:cNvPr id="174" name="Google Shape;174;p24"/>
          <p:cNvPicPr preferRelativeResize="0"/>
          <p:nvPr/>
        </p:nvPicPr>
        <p:blipFill rotWithShape="1">
          <a:blip r:embed="rId3">
            <a:alphaModFix/>
          </a:blip>
          <a:srcRect b="8547" l="13137" r="13306" t="12532"/>
          <a:stretch/>
        </p:blipFill>
        <p:spPr>
          <a:xfrm>
            <a:off x="1138450" y="1211975"/>
            <a:ext cx="6514774" cy="393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311750" y="831175"/>
            <a:ext cx="53349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Subsystems</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Trebuchet MS"/>
                <a:ea typeface="Trebuchet MS"/>
                <a:cs typeface="Trebuchet MS"/>
                <a:sym typeface="Trebuchet MS"/>
              </a:rPr>
              <a:t>Recovery Subsystem</a:t>
            </a:r>
            <a:endParaRPr sz="3200">
              <a:latin typeface="Trebuchet MS"/>
              <a:ea typeface="Trebuchet MS"/>
              <a:cs typeface="Trebuchet MS"/>
              <a:sym typeface="Trebuchet MS"/>
            </a:endParaRPr>
          </a:p>
          <a:p>
            <a:pPr indent="0" lvl="0" marL="0" rtl="0" algn="l">
              <a:spcBef>
                <a:spcPts val="0"/>
              </a:spcBef>
              <a:spcAft>
                <a:spcPts val="0"/>
              </a:spcAft>
              <a:buNone/>
            </a:pPr>
            <a:r>
              <a:t/>
            </a:r>
            <a:endParaRPr/>
          </a:p>
        </p:txBody>
      </p:sp>
      <p:pic>
        <p:nvPicPr>
          <p:cNvPr id="185" name="Google Shape;185;p26"/>
          <p:cNvPicPr preferRelativeResize="0"/>
          <p:nvPr/>
        </p:nvPicPr>
        <p:blipFill>
          <a:blip r:embed="rId3">
            <a:alphaModFix/>
          </a:blip>
          <a:stretch>
            <a:fillRect/>
          </a:stretch>
        </p:blipFill>
        <p:spPr>
          <a:xfrm>
            <a:off x="0" y="1505725"/>
            <a:ext cx="4005275" cy="3346025"/>
          </a:xfrm>
          <a:prstGeom prst="rect">
            <a:avLst/>
          </a:prstGeom>
          <a:noFill/>
          <a:ln>
            <a:noFill/>
          </a:ln>
        </p:spPr>
      </p:pic>
      <p:pic>
        <p:nvPicPr>
          <p:cNvPr id="186" name="Google Shape;186;p26"/>
          <p:cNvPicPr preferRelativeResize="0"/>
          <p:nvPr/>
        </p:nvPicPr>
        <p:blipFill>
          <a:blip r:embed="rId4">
            <a:alphaModFix/>
          </a:blip>
          <a:stretch>
            <a:fillRect/>
          </a:stretch>
        </p:blipFill>
        <p:spPr>
          <a:xfrm>
            <a:off x="4057275" y="1823625"/>
            <a:ext cx="5014051" cy="2710200"/>
          </a:xfrm>
          <a:prstGeom prst="rect">
            <a:avLst/>
          </a:prstGeom>
          <a:noFill/>
          <a:ln>
            <a:noFill/>
          </a:ln>
        </p:spPr>
      </p:pic>
      <p:sp>
        <p:nvSpPr>
          <p:cNvPr id="187" name="Google Shape;187;p26"/>
          <p:cNvSpPr txBox="1"/>
          <p:nvPr/>
        </p:nvSpPr>
        <p:spPr>
          <a:xfrm>
            <a:off x="8453650" y="3033325"/>
            <a:ext cx="460200" cy="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600</a:t>
            </a:r>
            <a:endParaRPr sz="600"/>
          </a:p>
          <a:p>
            <a:pPr indent="0" lvl="0" marL="0" rtl="0" algn="l">
              <a:spcBef>
                <a:spcPts val="0"/>
              </a:spcBef>
              <a:spcAft>
                <a:spcPts val="0"/>
              </a:spcAft>
              <a:buNone/>
            </a:pPr>
            <a:r>
              <a:t/>
            </a:r>
            <a:endParaRPr sz="600"/>
          </a:p>
        </p:txBody>
      </p:sp>
      <p:sp>
        <p:nvSpPr>
          <p:cNvPr id="188" name="Google Shape;188;p26"/>
          <p:cNvSpPr txBox="1"/>
          <p:nvPr/>
        </p:nvSpPr>
        <p:spPr>
          <a:xfrm>
            <a:off x="5820425" y="3116575"/>
            <a:ext cx="460200" cy="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5</a:t>
            </a:r>
            <a:r>
              <a:rPr lang="en" sz="600"/>
              <a:t>00</a:t>
            </a:r>
            <a:endParaRPr sz="600"/>
          </a:p>
          <a:p>
            <a:pPr indent="0" lvl="0" marL="0" rtl="0" algn="l">
              <a:spcBef>
                <a:spcPts val="0"/>
              </a:spcBef>
              <a:spcAft>
                <a:spcPts val="0"/>
              </a:spcAft>
              <a:buNone/>
            </a:pPr>
            <a:r>
              <a:t/>
            </a:r>
            <a:endParaRPr sz="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Recovery Subsystem</a:t>
            </a:r>
            <a:endParaRPr/>
          </a:p>
        </p:txBody>
      </p:sp>
      <p:sp>
        <p:nvSpPr>
          <p:cNvPr id="194" name="Google Shape;194;p27"/>
          <p:cNvSpPr txBox="1"/>
          <p:nvPr/>
        </p:nvSpPr>
        <p:spPr>
          <a:xfrm>
            <a:off x="400450" y="1523713"/>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37373"/>
              </a:buClr>
              <a:buSzPts val="1800"/>
              <a:buFont typeface="Proxima Nova"/>
              <a:buChar char="●"/>
            </a:pPr>
            <a:r>
              <a:rPr lang="en" sz="2000">
                <a:solidFill>
                  <a:srgbClr val="737373"/>
                </a:solidFill>
                <a:latin typeface="Roboto"/>
                <a:ea typeface="Roboto"/>
                <a:cs typeface="Roboto"/>
                <a:sym typeface="Roboto"/>
              </a:rPr>
              <a:t>Primary set of recovery electronics - Stratologger CF Flight Computer</a:t>
            </a:r>
            <a:endParaRPr sz="2000">
              <a:solidFill>
                <a:srgbClr val="737373"/>
              </a:solidFill>
              <a:latin typeface="Roboto"/>
              <a:ea typeface="Roboto"/>
              <a:cs typeface="Roboto"/>
              <a:sym typeface="Roboto"/>
            </a:endParaRPr>
          </a:p>
          <a:p>
            <a:pPr indent="-342900" lvl="0" marL="457200" rtl="0" algn="l">
              <a:lnSpc>
                <a:spcPct val="115000"/>
              </a:lnSpc>
              <a:spcBef>
                <a:spcPts val="0"/>
              </a:spcBef>
              <a:spcAft>
                <a:spcPts val="0"/>
              </a:spcAft>
              <a:buClr>
                <a:srgbClr val="737373"/>
              </a:buClr>
              <a:buSzPts val="1800"/>
              <a:buFont typeface="Proxima Nova"/>
              <a:buChar char="●"/>
            </a:pPr>
            <a:r>
              <a:rPr lang="en" sz="2000">
                <a:solidFill>
                  <a:srgbClr val="737373"/>
                </a:solidFill>
                <a:latin typeface="Roboto"/>
                <a:ea typeface="Roboto"/>
                <a:cs typeface="Roboto"/>
                <a:sym typeface="Roboto"/>
              </a:rPr>
              <a:t>Backup set - RRC3 Flight Computer</a:t>
            </a:r>
            <a:endParaRPr sz="2000">
              <a:solidFill>
                <a:srgbClr val="737373"/>
              </a:solidFill>
              <a:latin typeface="Roboto"/>
              <a:ea typeface="Roboto"/>
              <a:cs typeface="Roboto"/>
              <a:sym typeface="Roboto"/>
            </a:endParaRPr>
          </a:p>
        </p:txBody>
      </p:sp>
      <p:pic>
        <p:nvPicPr>
          <p:cNvPr id="195" name="Google Shape;195;p27"/>
          <p:cNvPicPr preferRelativeResize="0"/>
          <p:nvPr/>
        </p:nvPicPr>
        <p:blipFill>
          <a:blip r:embed="rId3">
            <a:alphaModFix/>
          </a:blip>
          <a:stretch>
            <a:fillRect/>
          </a:stretch>
        </p:blipFill>
        <p:spPr>
          <a:xfrm>
            <a:off x="496125" y="2760925"/>
            <a:ext cx="4135824" cy="2067901"/>
          </a:xfrm>
          <a:prstGeom prst="rect">
            <a:avLst/>
          </a:prstGeom>
          <a:noFill/>
          <a:ln>
            <a:noFill/>
          </a:ln>
        </p:spPr>
      </p:pic>
      <p:pic>
        <p:nvPicPr>
          <p:cNvPr id="196" name="Google Shape;196;p27"/>
          <p:cNvPicPr preferRelativeResize="0"/>
          <p:nvPr/>
        </p:nvPicPr>
        <p:blipFill>
          <a:blip r:embed="rId4">
            <a:alphaModFix/>
          </a:blip>
          <a:stretch>
            <a:fillRect/>
          </a:stretch>
        </p:blipFill>
        <p:spPr>
          <a:xfrm>
            <a:off x="5183975" y="2103100"/>
            <a:ext cx="2616350" cy="2557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rebuchet MS"/>
                <a:ea typeface="Trebuchet MS"/>
                <a:cs typeface="Trebuchet MS"/>
                <a:sym typeface="Trebuchet MS"/>
              </a:rPr>
              <a:t>Recovery Electronic Alternatives Considered </a:t>
            </a:r>
            <a:endParaRPr sz="1800">
              <a:latin typeface="Trebuchet MS"/>
              <a:ea typeface="Trebuchet MS"/>
              <a:cs typeface="Trebuchet MS"/>
              <a:sym typeface="Trebuchet MS"/>
            </a:endParaRPr>
          </a:p>
          <a:p>
            <a:pPr indent="0" lvl="0" marL="0" rtl="0" algn="l">
              <a:spcBef>
                <a:spcPts val="0"/>
              </a:spcBef>
              <a:spcAft>
                <a:spcPts val="0"/>
              </a:spcAft>
              <a:buNone/>
            </a:pPr>
            <a:r>
              <a:t/>
            </a:r>
            <a:endParaRPr sz="1800">
              <a:latin typeface="Trebuchet MS"/>
              <a:ea typeface="Trebuchet MS"/>
              <a:cs typeface="Trebuchet MS"/>
              <a:sym typeface="Trebuchet MS"/>
            </a:endParaRPr>
          </a:p>
          <a:p>
            <a:pPr indent="0" lvl="0" marL="0" rtl="0" algn="l">
              <a:spcBef>
                <a:spcPts val="0"/>
              </a:spcBef>
              <a:spcAft>
                <a:spcPts val="0"/>
              </a:spcAft>
              <a:buNone/>
            </a:pPr>
            <a:r>
              <a:t/>
            </a:r>
            <a:endParaRPr sz="1800">
              <a:latin typeface="Trebuchet MS"/>
              <a:ea typeface="Trebuchet MS"/>
              <a:cs typeface="Trebuchet MS"/>
              <a:sym typeface="Trebuchet MS"/>
            </a:endParaRPr>
          </a:p>
          <a:p>
            <a:pPr indent="0" lvl="0" marL="0" rtl="0" algn="l">
              <a:spcBef>
                <a:spcPts val="0"/>
              </a:spcBef>
              <a:spcAft>
                <a:spcPts val="0"/>
              </a:spcAft>
              <a:buNone/>
            </a:pPr>
            <a:r>
              <a:t/>
            </a:r>
            <a:endParaRPr/>
          </a:p>
        </p:txBody>
      </p:sp>
      <p:pic>
        <p:nvPicPr>
          <p:cNvPr id="202" name="Google Shape;202;p28"/>
          <p:cNvPicPr preferRelativeResize="0"/>
          <p:nvPr/>
        </p:nvPicPr>
        <p:blipFill>
          <a:blip r:embed="rId3">
            <a:alphaModFix/>
          </a:blip>
          <a:stretch>
            <a:fillRect/>
          </a:stretch>
        </p:blipFill>
        <p:spPr>
          <a:xfrm>
            <a:off x="71450" y="1375600"/>
            <a:ext cx="4536274" cy="3610250"/>
          </a:xfrm>
          <a:prstGeom prst="rect">
            <a:avLst/>
          </a:prstGeom>
          <a:noFill/>
          <a:ln>
            <a:noFill/>
          </a:ln>
        </p:spPr>
      </p:pic>
      <p:pic>
        <p:nvPicPr>
          <p:cNvPr id="203" name="Google Shape;203;p28"/>
          <p:cNvPicPr preferRelativeResize="0"/>
          <p:nvPr/>
        </p:nvPicPr>
        <p:blipFill>
          <a:blip r:embed="rId4">
            <a:alphaModFix/>
          </a:blip>
          <a:stretch>
            <a:fillRect/>
          </a:stretch>
        </p:blipFill>
        <p:spPr>
          <a:xfrm>
            <a:off x="4607722" y="1852661"/>
            <a:ext cx="4536276" cy="21779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Recovery Subsystem</a:t>
            </a:r>
            <a:endParaRPr/>
          </a:p>
        </p:txBody>
      </p:sp>
      <p:pic>
        <p:nvPicPr>
          <p:cNvPr id="209" name="Google Shape;209;p29"/>
          <p:cNvPicPr preferRelativeResize="0"/>
          <p:nvPr/>
        </p:nvPicPr>
        <p:blipFill>
          <a:blip r:embed="rId3">
            <a:alphaModFix/>
          </a:blip>
          <a:stretch>
            <a:fillRect/>
          </a:stretch>
        </p:blipFill>
        <p:spPr>
          <a:xfrm>
            <a:off x="1600200" y="1374750"/>
            <a:ext cx="5943600" cy="3314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Recovery Subsystem</a:t>
            </a:r>
            <a:endParaRPr/>
          </a:p>
        </p:txBody>
      </p:sp>
      <p:sp>
        <p:nvSpPr>
          <p:cNvPr id="215" name="Google Shape;215;p30"/>
          <p:cNvSpPr txBox="1"/>
          <p:nvPr>
            <p:ph idx="2" type="body"/>
          </p:nvPr>
        </p:nvSpPr>
        <p:spPr>
          <a:xfrm>
            <a:off x="4572002" y="210900"/>
            <a:ext cx="18963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3F3F3"/>
                </a:solidFill>
              </a:rPr>
              <a:t>Deployment: </a:t>
            </a:r>
            <a:endParaRPr sz="1600">
              <a:solidFill>
                <a:srgbClr val="F3F3F3"/>
              </a:solidFill>
            </a:endParaRPr>
          </a:p>
          <a:p>
            <a:pPr indent="0" lvl="0" marL="0" rtl="0" algn="l">
              <a:spcBef>
                <a:spcPts val="1600"/>
              </a:spcBef>
              <a:spcAft>
                <a:spcPts val="1600"/>
              </a:spcAft>
              <a:buNone/>
            </a:pPr>
            <a:r>
              <a:rPr lang="en" sz="1600">
                <a:solidFill>
                  <a:srgbClr val="F3F3F3"/>
                </a:solidFill>
              </a:rPr>
              <a:t>3-Ring System</a:t>
            </a:r>
            <a:endParaRPr sz="1600">
              <a:solidFill>
                <a:srgbClr val="F3F3F3"/>
              </a:solidFill>
            </a:endParaRPr>
          </a:p>
        </p:txBody>
      </p:sp>
      <p:pic>
        <p:nvPicPr>
          <p:cNvPr id="216" name="Google Shape;216;p30"/>
          <p:cNvPicPr preferRelativeResize="0"/>
          <p:nvPr/>
        </p:nvPicPr>
        <p:blipFill>
          <a:blip r:embed="rId3">
            <a:alphaModFix/>
          </a:blip>
          <a:stretch>
            <a:fillRect/>
          </a:stretch>
        </p:blipFill>
        <p:spPr>
          <a:xfrm>
            <a:off x="713250" y="1412174"/>
            <a:ext cx="1754875" cy="3509775"/>
          </a:xfrm>
          <a:prstGeom prst="rect">
            <a:avLst/>
          </a:prstGeom>
          <a:noFill/>
          <a:ln>
            <a:noFill/>
          </a:ln>
        </p:spPr>
      </p:pic>
      <p:pic>
        <p:nvPicPr>
          <p:cNvPr id="217" name="Google Shape;217;p30" title="three ring system prototype">
            <a:hlinkClick r:id="rId4"/>
          </p:cNvPr>
          <p:cNvPicPr preferRelativeResize="0"/>
          <p:nvPr/>
        </p:nvPicPr>
        <p:blipFill>
          <a:blip r:embed="rId5">
            <a:alphaModFix/>
          </a:blip>
          <a:stretch>
            <a:fillRect/>
          </a:stretch>
        </p:blipFill>
        <p:spPr>
          <a:xfrm>
            <a:off x="2654575" y="1583950"/>
            <a:ext cx="5363425" cy="2748875"/>
          </a:xfrm>
          <a:prstGeom prst="rect">
            <a:avLst/>
          </a:prstGeom>
          <a:noFill/>
          <a:ln>
            <a:noFill/>
          </a:ln>
        </p:spPr>
      </p:pic>
      <p:sp>
        <p:nvSpPr>
          <p:cNvPr id="218" name="Google Shape;218;p30"/>
          <p:cNvSpPr txBox="1"/>
          <p:nvPr/>
        </p:nvSpPr>
        <p:spPr>
          <a:xfrm>
            <a:off x="2633475" y="4544800"/>
            <a:ext cx="5384400" cy="52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u="sng">
                <a:solidFill>
                  <a:srgbClr val="1155CC"/>
                </a:solidFill>
                <a:latin typeface="Times New Roman"/>
                <a:ea typeface="Times New Roman"/>
                <a:cs typeface="Times New Roman"/>
                <a:sym typeface="Times New Roman"/>
                <a:hlinkClick r:id="rId6"/>
              </a:rPr>
              <a:t>https://www.youtube.com/watch?v=T6pXytpAnZ0&amp;feature=youtu.be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GPS Subsystem</a:t>
            </a:r>
            <a:endParaRPr/>
          </a:p>
        </p:txBody>
      </p:sp>
      <p:pic>
        <p:nvPicPr>
          <p:cNvPr id="224" name="Google Shape;224;p31"/>
          <p:cNvPicPr preferRelativeResize="0"/>
          <p:nvPr/>
        </p:nvPicPr>
        <p:blipFill>
          <a:blip r:embed="rId3">
            <a:alphaModFix/>
          </a:blip>
          <a:stretch>
            <a:fillRect/>
          </a:stretch>
        </p:blipFill>
        <p:spPr>
          <a:xfrm>
            <a:off x="-7112" y="1607375"/>
            <a:ext cx="2838450" cy="2838450"/>
          </a:xfrm>
          <a:prstGeom prst="rect">
            <a:avLst/>
          </a:prstGeom>
          <a:noFill/>
          <a:ln>
            <a:noFill/>
          </a:ln>
        </p:spPr>
      </p:pic>
      <p:pic>
        <p:nvPicPr>
          <p:cNvPr id="225" name="Google Shape;225;p31"/>
          <p:cNvPicPr preferRelativeResize="0"/>
          <p:nvPr/>
        </p:nvPicPr>
        <p:blipFill>
          <a:blip r:embed="rId4">
            <a:alphaModFix/>
          </a:blip>
          <a:stretch>
            <a:fillRect/>
          </a:stretch>
        </p:blipFill>
        <p:spPr>
          <a:xfrm>
            <a:off x="6322238" y="1612125"/>
            <a:ext cx="2828925" cy="2828925"/>
          </a:xfrm>
          <a:prstGeom prst="rect">
            <a:avLst/>
          </a:prstGeom>
          <a:noFill/>
          <a:ln>
            <a:noFill/>
          </a:ln>
        </p:spPr>
      </p:pic>
      <p:pic>
        <p:nvPicPr>
          <p:cNvPr id="226" name="Google Shape;226;p31"/>
          <p:cNvPicPr preferRelativeResize="0"/>
          <p:nvPr/>
        </p:nvPicPr>
        <p:blipFill>
          <a:blip r:embed="rId5">
            <a:alphaModFix/>
          </a:blip>
          <a:stretch>
            <a:fillRect/>
          </a:stretch>
        </p:blipFill>
        <p:spPr>
          <a:xfrm>
            <a:off x="2807513" y="1844675"/>
            <a:ext cx="3514725" cy="297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Contents</a:t>
            </a:r>
            <a:endParaRPr/>
          </a:p>
        </p:txBody>
      </p:sp>
      <p:sp>
        <p:nvSpPr>
          <p:cNvPr id="71" name="Google Shape;71;p1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Mission Statement</a:t>
            </a:r>
            <a:endParaRPr sz="1800"/>
          </a:p>
          <a:p>
            <a:pPr indent="-342900" lvl="0" marL="457200" rtl="0" algn="l">
              <a:spcBef>
                <a:spcPts val="0"/>
              </a:spcBef>
              <a:spcAft>
                <a:spcPts val="0"/>
              </a:spcAft>
              <a:buSzPts val="1800"/>
              <a:buChar char="●"/>
            </a:pPr>
            <a:r>
              <a:rPr lang="en" sz="1800"/>
              <a:t>Vehicle Design</a:t>
            </a:r>
            <a:endParaRPr sz="1800"/>
          </a:p>
          <a:p>
            <a:pPr indent="-342900" lvl="1" marL="914400" rtl="0" algn="l">
              <a:spcBef>
                <a:spcPts val="0"/>
              </a:spcBef>
              <a:spcAft>
                <a:spcPts val="0"/>
              </a:spcAft>
              <a:buSzPts val="1800"/>
              <a:buChar char="○"/>
            </a:pPr>
            <a:r>
              <a:rPr lang="en" sz="1800"/>
              <a:t>Dimensions</a:t>
            </a:r>
            <a:endParaRPr sz="1800"/>
          </a:p>
          <a:p>
            <a:pPr indent="-342900" lvl="1" marL="914400" rtl="0" algn="l">
              <a:spcBef>
                <a:spcPts val="0"/>
              </a:spcBef>
              <a:spcAft>
                <a:spcPts val="0"/>
              </a:spcAft>
              <a:buSzPts val="1800"/>
              <a:buChar char="○"/>
            </a:pPr>
            <a:r>
              <a:rPr lang="en" sz="1800"/>
              <a:t>Motor</a:t>
            </a:r>
            <a:endParaRPr sz="1800"/>
          </a:p>
          <a:p>
            <a:pPr indent="-342900" lvl="1" marL="914400" rtl="0" algn="l">
              <a:spcBef>
                <a:spcPts val="0"/>
              </a:spcBef>
              <a:spcAft>
                <a:spcPts val="0"/>
              </a:spcAft>
              <a:buSzPts val="1800"/>
              <a:buChar char="○"/>
            </a:pPr>
            <a:r>
              <a:rPr lang="en" sz="1800"/>
              <a:t>Recovery System</a:t>
            </a:r>
            <a:endParaRPr sz="1800"/>
          </a:p>
          <a:p>
            <a:pPr indent="-342900" lvl="1" marL="914400" rtl="0" algn="l">
              <a:spcBef>
                <a:spcPts val="0"/>
              </a:spcBef>
              <a:spcAft>
                <a:spcPts val="0"/>
              </a:spcAft>
              <a:buSzPts val="1800"/>
              <a:buChar char="○"/>
            </a:pPr>
            <a:r>
              <a:rPr lang="en" sz="1800"/>
              <a:t>GPS </a:t>
            </a:r>
            <a:endParaRPr sz="1800"/>
          </a:p>
          <a:p>
            <a:pPr indent="-342900" lvl="1" marL="914400" rtl="0" algn="l">
              <a:spcBef>
                <a:spcPts val="0"/>
              </a:spcBef>
              <a:spcAft>
                <a:spcPts val="0"/>
              </a:spcAft>
              <a:buSzPts val="1800"/>
              <a:buChar char="○"/>
            </a:pPr>
            <a:r>
              <a:rPr lang="en" sz="1800"/>
              <a:t>Air Brake System</a:t>
            </a:r>
            <a:endParaRPr sz="1800"/>
          </a:p>
          <a:p>
            <a:pPr indent="-342900" lvl="0" marL="457200" rtl="0" algn="l">
              <a:spcBef>
                <a:spcPts val="0"/>
              </a:spcBef>
              <a:spcAft>
                <a:spcPts val="0"/>
              </a:spcAft>
              <a:buSzPts val="1800"/>
              <a:buChar char="●"/>
            </a:pPr>
            <a:r>
              <a:rPr lang="en" sz="1800"/>
              <a:t>Engineering Payload</a:t>
            </a:r>
            <a:endParaRPr sz="1800"/>
          </a:p>
          <a:p>
            <a:pPr indent="-342900" lvl="0" marL="457200" rtl="0" algn="l">
              <a:spcBef>
                <a:spcPts val="0"/>
              </a:spcBef>
              <a:spcAft>
                <a:spcPts val="0"/>
              </a:spcAft>
              <a:buSzPts val="1800"/>
              <a:buChar char="●"/>
            </a:pPr>
            <a:r>
              <a:rPr lang="en" sz="1800"/>
              <a:t>Risks and Safety</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GPS Alternatives Considered</a:t>
            </a:r>
            <a:endParaRPr/>
          </a:p>
        </p:txBody>
      </p:sp>
      <p:pic>
        <p:nvPicPr>
          <p:cNvPr id="232" name="Google Shape;232;p32"/>
          <p:cNvPicPr preferRelativeResize="0"/>
          <p:nvPr/>
        </p:nvPicPr>
        <p:blipFill>
          <a:blip r:embed="rId3">
            <a:alphaModFix/>
          </a:blip>
          <a:stretch>
            <a:fillRect/>
          </a:stretch>
        </p:blipFill>
        <p:spPr>
          <a:xfrm>
            <a:off x="1853875" y="1317950"/>
            <a:ext cx="5436300" cy="3825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GPS Payload</a:t>
            </a:r>
            <a:endParaRPr/>
          </a:p>
        </p:txBody>
      </p:sp>
      <p:sp>
        <p:nvSpPr>
          <p:cNvPr id="238" name="Google Shape;238;p33"/>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Consideration: APRSdroid system</a:t>
            </a:r>
            <a:endParaRPr>
              <a:solidFill>
                <a:srgbClr val="000000"/>
              </a:solidFill>
            </a:endParaRPr>
          </a:p>
        </p:txBody>
      </p:sp>
      <p:sp>
        <p:nvSpPr>
          <p:cNvPr id="239" name="Google Shape;239;p33"/>
          <p:cNvSpPr txBox="1"/>
          <p:nvPr/>
        </p:nvSpPr>
        <p:spPr>
          <a:xfrm>
            <a:off x="98400" y="1842288"/>
            <a:ext cx="4426500" cy="330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Parallax GPS in the payload</a:t>
            </a:r>
            <a:endParaRPr/>
          </a:p>
          <a:p>
            <a:pPr indent="-317500" lvl="0" marL="457200" rtl="0" algn="l">
              <a:spcBef>
                <a:spcPts val="0"/>
              </a:spcBef>
              <a:spcAft>
                <a:spcPts val="0"/>
              </a:spcAft>
              <a:buSzPts val="1400"/>
              <a:buChar char="●"/>
            </a:pPr>
            <a:r>
              <a:rPr lang="en"/>
              <a:t>Mobilinkd and BaoFeng and APRSdroid system on the ground</a:t>
            </a:r>
            <a:endParaRPr/>
          </a:p>
        </p:txBody>
      </p:sp>
      <p:pic>
        <p:nvPicPr>
          <p:cNvPr id="240" name="Google Shape;240;p33"/>
          <p:cNvPicPr preferRelativeResize="0"/>
          <p:nvPr/>
        </p:nvPicPr>
        <p:blipFill>
          <a:blip r:embed="rId3">
            <a:alphaModFix/>
          </a:blip>
          <a:stretch>
            <a:fillRect/>
          </a:stretch>
        </p:blipFill>
        <p:spPr>
          <a:xfrm>
            <a:off x="3493950" y="2368074"/>
            <a:ext cx="1554875" cy="2704150"/>
          </a:xfrm>
          <a:prstGeom prst="rect">
            <a:avLst/>
          </a:prstGeom>
          <a:noFill/>
          <a:ln>
            <a:noFill/>
          </a:ln>
        </p:spPr>
      </p:pic>
      <p:pic>
        <p:nvPicPr>
          <p:cNvPr id="241" name="Google Shape;241;p33"/>
          <p:cNvPicPr preferRelativeResize="0"/>
          <p:nvPr/>
        </p:nvPicPr>
        <p:blipFill>
          <a:blip r:embed="rId4">
            <a:alphaModFix/>
          </a:blip>
          <a:stretch>
            <a:fillRect/>
          </a:stretch>
        </p:blipFill>
        <p:spPr>
          <a:xfrm>
            <a:off x="267875" y="2693913"/>
            <a:ext cx="2736600" cy="2052450"/>
          </a:xfrm>
          <a:prstGeom prst="rect">
            <a:avLst/>
          </a:prstGeom>
          <a:noFill/>
          <a:ln>
            <a:noFill/>
          </a:ln>
        </p:spPr>
      </p:pic>
      <p:pic>
        <p:nvPicPr>
          <p:cNvPr id="242" name="Google Shape;242;p33"/>
          <p:cNvPicPr preferRelativeResize="0"/>
          <p:nvPr/>
        </p:nvPicPr>
        <p:blipFill>
          <a:blip r:embed="rId5">
            <a:alphaModFix/>
          </a:blip>
          <a:stretch>
            <a:fillRect/>
          </a:stretch>
        </p:blipFill>
        <p:spPr>
          <a:xfrm>
            <a:off x="5226622" y="1505688"/>
            <a:ext cx="3605703" cy="29566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Air Brakes Subsystem</a:t>
            </a:r>
            <a:endParaRPr/>
          </a:p>
        </p:txBody>
      </p:sp>
      <p:pic>
        <p:nvPicPr>
          <p:cNvPr id="248" name="Google Shape;248;p34"/>
          <p:cNvPicPr preferRelativeResize="0"/>
          <p:nvPr/>
        </p:nvPicPr>
        <p:blipFill rotWithShape="1">
          <a:blip r:embed="rId3">
            <a:alphaModFix/>
          </a:blip>
          <a:srcRect b="26756" l="0" r="0" t="0"/>
          <a:stretch/>
        </p:blipFill>
        <p:spPr>
          <a:xfrm>
            <a:off x="499388" y="1324050"/>
            <a:ext cx="3866776" cy="3681824"/>
          </a:xfrm>
          <a:prstGeom prst="rect">
            <a:avLst/>
          </a:prstGeom>
          <a:noFill/>
          <a:ln>
            <a:noFill/>
          </a:ln>
        </p:spPr>
      </p:pic>
      <p:pic>
        <p:nvPicPr>
          <p:cNvPr id="249" name="Google Shape;249;p34"/>
          <p:cNvPicPr preferRelativeResize="0"/>
          <p:nvPr/>
        </p:nvPicPr>
        <p:blipFill rotWithShape="1">
          <a:blip r:embed="rId4">
            <a:alphaModFix/>
          </a:blip>
          <a:srcRect b="26772" l="0" r="1903" t="0"/>
          <a:stretch/>
        </p:blipFill>
        <p:spPr>
          <a:xfrm>
            <a:off x="4904850" y="1324050"/>
            <a:ext cx="3927481" cy="3819451"/>
          </a:xfrm>
          <a:prstGeom prst="rect">
            <a:avLst/>
          </a:prstGeom>
          <a:noFill/>
          <a:ln>
            <a:noFill/>
          </a:ln>
        </p:spPr>
      </p:pic>
      <p:sp>
        <p:nvSpPr>
          <p:cNvPr id="250" name="Google Shape;250;p34"/>
          <p:cNvSpPr txBox="1"/>
          <p:nvPr/>
        </p:nvSpPr>
        <p:spPr>
          <a:xfrm>
            <a:off x="2471875" y="1672875"/>
            <a:ext cx="2010000" cy="4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6666"/>
                </a:solidFill>
                <a:latin typeface="Roboto"/>
                <a:ea typeface="Roboto"/>
                <a:cs typeface="Roboto"/>
                <a:sym typeface="Roboto"/>
              </a:rPr>
              <a:t>Air Brake Assembly</a:t>
            </a:r>
            <a:endParaRPr sz="1300">
              <a:solidFill>
                <a:srgbClr val="666666"/>
              </a:solidFill>
              <a:latin typeface="Roboto"/>
              <a:ea typeface="Roboto"/>
              <a:cs typeface="Roboto"/>
              <a:sym typeface="Roboto"/>
            </a:endParaRPr>
          </a:p>
        </p:txBody>
      </p:sp>
      <p:sp>
        <p:nvSpPr>
          <p:cNvPr id="251" name="Google Shape;251;p34"/>
          <p:cNvSpPr txBox="1"/>
          <p:nvPr/>
        </p:nvSpPr>
        <p:spPr>
          <a:xfrm>
            <a:off x="7602900" y="1535550"/>
            <a:ext cx="15411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Roboto"/>
                <a:ea typeface="Roboto"/>
                <a:cs typeface="Roboto"/>
                <a:sym typeface="Roboto"/>
              </a:rPr>
              <a:t>Spider Gear</a:t>
            </a:r>
            <a:endParaRPr>
              <a:solidFill>
                <a:srgbClr val="666666"/>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Air Brakes Subsystem</a:t>
            </a:r>
            <a:endParaRPr/>
          </a:p>
        </p:txBody>
      </p:sp>
      <p:sp>
        <p:nvSpPr>
          <p:cNvPr id="257" name="Google Shape;257;p35"/>
          <p:cNvSpPr txBox="1"/>
          <p:nvPr/>
        </p:nvSpPr>
        <p:spPr>
          <a:xfrm>
            <a:off x="761550" y="1622950"/>
            <a:ext cx="1722900" cy="3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Roboto"/>
                <a:ea typeface="Roboto"/>
                <a:cs typeface="Roboto"/>
                <a:sym typeface="Roboto"/>
              </a:rPr>
              <a:t>Air Brake Algorithm</a:t>
            </a:r>
            <a:endParaRPr>
              <a:solidFill>
                <a:srgbClr val="666666"/>
              </a:solidFill>
              <a:latin typeface="Roboto"/>
              <a:ea typeface="Roboto"/>
              <a:cs typeface="Roboto"/>
              <a:sym typeface="Roboto"/>
            </a:endParaRPr>
          </a:p>
        </p:txBody>
      </p:sp>
      <p:pic>
        <p:nvPicPr>
          <p:cNvPr id="258" name="Google Shape;258;p35"/>
          <p:cNvPicPr preferRelativeResize="0"/>
          <p:nvPr/>
        </p:nvPicPr>
        <p:blipFill>
          <a:blip r:embed="rId3">
            <a:alphaModFix/>
          </a:blip>
          <a:stretch>
            <a:fillRect/>
          </a:stretch>
        </p:blipFill>
        <p:spPr>
          <a:xfrm>
            <a:off x="2636850" y="1277025"/>
            <a:ext cx="4727005" cy="3714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Air Brake Alternatives Considered</a:t>
            </a:r>
            <a:endParaRPr/>
          </a:p>
        </p:txBody>
      </p:sp>
      <p:sp>
        <p:nvSpPr>
          <p:cNvPr id="264" name="Google Shape;264;p3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Solenoid</a:t>
            </a:r>
            <a:endParaRPr/>
          </a:p>
          <a:p>
            <a:pPr indent="0" lvl="0" marL="0" rtl="0" algn="l">
              <a:spcBef>
                <a:spcPts val="1600"/>
              </a:spcBef>
              <a:spcAft>
                <a:spcPts val="1600"/>
              </a:spcAft>
              <a:buNone/>
            </a:pPr>
            <a:r>
              <a:t/>
            </a:r>
            <a:endParaRPr/>
          </a:p>
        </p:txBody>
      </p:sp>
      <p:pic>
        <p:nvPicPr>
          <p:cNvPr id="265" name="Google Shape;265;p36"/>
          <p:cNvPicPr preferRelativeResize="0"/>
          <p:nvPr/>
        </p:nvPicPr>
        <p:blipFill rotWithShape="1">
          <a:blip r:embed="rId3">
            <a:alphaModFix/>
          </a:blip>
          <a:srcRect b="0" l="11105" r="23989" t="0"/>
          <a:stretch/>
        </p:blipFill>
        <p:spPr>
          <a:xfrm>
            <a:off x="0" y="2063025"/>
            <a:ext cx="3857626" cy="2476500"/>
          </a:xfrm>
          <a:prstGeom prst="rect">
            <a:avLst/>
          </a:prstGeom>
          <a:noFill/>
          <a:ln>
            <a:noFill/>
          </a:ln>
        </p:spPr>
      </p:pic>
      <p:pic>
        <p:nvPicPr>
          <p:cNvPr id="266" name="Google Shape;266;p36"/>
          <p:cNvPicPr preferRelativeResize="0"/>
          <p:nvPr/>
        </p:nvPicPr>
        <p:blipFill>
          <a:blip r:embed="rId4">
            <a:alphaModFix/>
          </a:blip>
          <a:stretch>
            <a:fillRect/>
          </a:stretch>
        </p:blipFill>
        <p:spPr>
          <a:xfrm>
            <a:off x="4473725" y="2063026"/>
            <a:ext cx="2011650" cy="1920550"/>
          </a:xfrm>
          <a:prstGeom prst="rect">
            <a:avLst/>
          </a:prstGeom>
          <a:noFill/>
          <a:ln>
            <a:noFill/>
          </a:ln>
        </p:spPr>
      </p:pic>
      <p:pic>
        <p:nvPicPr>
          <p:cNvPr id="267" name="Google Shape;267;p36"/>
          <p:cNvPicPr preferRelativeResize="0"/>
          <p:nvPr/>
        </p:nvPicPr>
        <p:blipFill>
          <a:blip r:embed="rId5">
            <a:alphaModFix/>
          </a:blip>
          <a:stretch>
            <a:fillRect/>
          </a:stretch>
        </p:blipFill>
        <p:spPr>
          <a:xfrm>
            <a:off x="6764150" y="2129538"/>
            <a:ext cx="2295500" cy="1828535"/>
          </a:xfrm>
          <a:prstGeom prst="rect">
            <a:avLst/>
          </a:prstGeom>
          <a:noFill/>
          <a:ln>
            <a:noFill/>
          </a:ln>
        </p:spPr>
      </p:pic>
      <p:sp>
        <p:nvSpPr>
          <p:cNvPr id="268" name="Google Shape;268;p36"/>
          <p:cNvSpPr txBox="1"/>
          <p:nvPr/>
        </p:nvSpPr>
        <p:spPr>
          <a:xfrm>
            <a:off x="4556750" y="1485625"/>
            <a:ext cx="1747800" cy="3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6666"/>
                </a:solidFill>
                <a:latin typeface="Roboto"/>
                <a:ea typeface="Roboto"/>
                <a:cs typeface="Roboto"/>
                <a:sym typeface="Roboto"/>
              </a:rPr>
              <a:t>Electric </a:t>
            </a:r>
            <a:r>
              <a:rPr lang="en" sz="1300">
                <a:solidFill>
                  <a:srgbClr val="666666"/>
                </a:solidFill>
                <a:latin typeface="Roboto"/>
                <a:ea typeface="Roboto"/>
                <a:cs typeface="Roboto"/>
                <a:sym typeface="Roboto"/>
              </a:rPr>
              <a:t>Motor</a:t>
            </a:r>
            <a:endParaRPr sz="1300">
              <a:solidFill>
                <a:srgbClr val="666666"/>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7"/>
          <p:cNvSpPr txBox="1"/>
          <p:nvPr>
            <p:ph type="title"/>
          </p:nvPr>
        </p:nvSpPr>
        <p:spPr>
          <a:xfrm>
            <a:off x="311750" y="831175"/>
            <a:ext cx="53349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Engineering Payload</a:t>
            </a:r>
            <a:endParaRPr sz="4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Rover</a:t>
            </a:r>
            <a:endParaRPr/>
          </a:p>
        </p:txBody>
      </p:sp>
      <p:pic>
        <p:nvPicPr>
          <p:cNvPr id="279" name="Google Shape;279;p38"/>
          <p:cNvPicPr preferRelativeResize="0"/>
          <p:nvPr/>
        </p:nvPicPr>
        <p:blipFill>
          <a:blip r:embed="rId3">
            <a:alphaModFix/>
          </a:blip>
          <a:stretch>
            <a:fillRect/>
          </a:stretch>
        </p:blipFill>
        <p:spPr>
          <a:xfrm>
            <a:off x="311725" y="1568675"/>
            <a:ext cx="3426775" cy="2006125"/>
          </a:xfrm>
          <a:prstGeom prst="rect">
            <a:avLst/>
          </a:prstGeom>
          <a:noFill/>
          <a:ln>
            <a:noFill/>
          </a:ln>
        </p:spPr>
      </p:pic>
      <p:sp>
        <p:nvSpPr>
          <p:cNvPr id="280" name="Google Shape;280;p38"/>
          <p:cNvSpPr txBox="1"/>
          <p:nvPr/>
        </p:nvSpPr>
        <p:spPr>
          <a:xfrm>
            <a:off x="597774" y="1745621"/>
            <a:ext cx="9609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rPr>
              <a:t>Camera</a:t>
            </a:r>
            <a:endParaRPr sz="1100">
              <a:solidFill>
                <a:srgbClr val="FFFFFF"/>
              </a:solidFill>
            </a:endParaRPr>
          </a:p>
        </p:txBody>
      </p:sp>
      <p:cxnSp>
        <p:nvCxnSpPr>
          <p:cNvPr id="281" name="Google Shape;281;p38"/>
          <p:cNvCxnSpPr/>
          <p:nvPr/>
        </p:nvCxnSpPr>
        <p:spPr>
          <a:xfrm>
            <a:off x="993031" y="2068418"/>
            <a:ext cx="170400" cy="143400"/>
          </a:xfrm>
          <a:prstGeom prst="straightConnector1">
            <a:avLst/>
          </a:prstGeom>
          <a:noFill/>
          <a:ln cap="flat" cmpd="sng" w="9525">
            <a:solidFill>
              <a:srgbClr val="000000"/>
            </a:solidFill>
            <a:prstDash val="solid"/>
            <a:round/>
            <a:headEnd len="med" w="med" type="none"/>
            <a:tailEnd len="med" w="med" type="triangle"/>
          </a:ln>
        </p:spPr>
      </p:cxnSp>
      <p:pic>
        <p:nvPicPr>
          <p:cNvPr id="282" name="Google Shape;282;p38"/>
          <p:cNvPicPr preferRelativeResize="0"/>
          <p:nvPr/>
        </p:nvPicPr>
        <p:blipFill>
          <a:blip r:embed="rId4">
            <a:alphaModFix/>
          </a:blip>
          <a:stretch>
            <a:fillRect/>
          </a:stretch>
        </p:blipFill>
        <p:spPr>
          <a:xfrm>
            <a:off x="4072575" y="1507150"/>
            <a:ext cx="4810125" cy="2247900"/>
          </a:xfrm>
          <a:prstGeom prst="rect">
            <a:avLst/>
          </a:prstGeom>
          <a:noFill/>
          <a:ln>
            <a:noFill/>
          </a:ln>
        </p:spPr>
      </p:pic>
      <p:sp>
        <p:nvSpPr>
          <p:cNvPr id="283" name="Google Shape;283;p38"/>
          <p:cNvSpPr txBox="1"/>
          <p:nvPr/>
        </p:nvSpPr>
        <p:spPr>
          <a:xfrm>
            <a:off x="311700" y="3857625"/>
            <a:ext cx="8520600" cy="1037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This is the basic outlook of our rover.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Rover</a:t>
            </a:r>
            <a:endParaRPr/>
          </a:p>
        </p:txBody>
      </p:sp>
      <p:pic>
        <p:nvPicPr>
          <p:cNvPr id="289" name="Google Shape;289;p39"/>
          <p:cNvPicPr preferRelativeResize="0"/>
          <p:nvPr/>
        </p:nvPicPr>
        <p:blipFill>
          <a:blip r:embed="rId3">
            <a:alphaModFix/>
          </a:blip>
          <a:stretch>
            <a:fillRect/>
          </a:stretch>
        </p:blipFill>
        <p:spPr>
          <a:xfrm>
            <a:off x="360550" y="1503300"/>
            <a:ext cx="3430275" cy="2469200"/>
          </a:xfrm>
          <a:prstGeom prst="rect">
            <a:avLst/>
          </a:prstGeom>
          <a:noFill/>
          <a:ln>
            <a:noFill/>
          </a:ln>
        </p:spPr>
      </p:pic>
      <p:sp>
        <p:nvSpPr>
          <p:cNvPr id="290" name="Google Shape;290;p39"/>
          <p:cNvSpPr txBox="1"/>
          <p:nvPr/>
        </p:nvSpPr>
        <p:spPr>
          <a:xfrm>
            <a:off x="2523894" y="3318986"/>
            <a:ext cx="1171200" cy="2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rPr>
              <a:t>Inside of Rover </a:t>
            </a:r>
            <a:endParaRPr sz="1100">
              <a:solidFill>
                <a:srgbClr val="FFFFFF"/>
              </a:solidFill>
            </a:endParaRPr>
          </a:p>
        </p:txBody>
      </p:sp>
      <p:pic>
        <p:nvPicPr>
          <p:cNvPr id="291" name="Google Shape;291;p39"/>
          <p:cNvPicPr preferRelativeResize="0"/>
          <p:nvPr/>
        </p:nvPicPr>
        <p:blipFill>
          <a:blip r:embed="rId4">
            <a:alphaModFix/>
          </a:blip>
          <a:stretch>
            <a:fillRect/>
          </a:stretch>
        </p:blipFill>
        <p:spPr>
          <a:xfrm>
            <a:off x="3943225" y="1732025"/>
            <a:ext cx="5048375" cy="2011759"/>
          </a:xfrm>
          <a:prstGeom prst="rect">
            <a:avLst/>
          </a:prstGeom>
          <a:noFill/>
          <a:ln>
            <a:noFill/>
          </a:ln>
        </p:spPr>
      </p:pic>
      <p:sp>
        <p:nvSpPr>
          <p:cNvPr id="292" name="Google Shape;292;p39"/>
          <p:cNvSpPr txBox="1"/>
          <p:nvPr/>
        </p:nvSpPr>
        <p:spPr>
          <a:xfrm>
            <a:off x="366425" y="4243525"/>
            <a:ext cx="8466000" cy="718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Basic component distribution of the rover.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Payload Alternatives</a:t>
            </a:r>
            <a:endParaRPr/>
          </a:p>
        </p:txBody>
      </p:sp>
      <p:sp>
        <p:nvSpPr>
          <p:cNvPr id="298" name="Google Shape;298;p4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9" name="Google Shape;299;p40"/>
          <p:cNvPicPr preferRelativeResize="0"/>
          <p:nvPr/>
        </p:nvPicPr>
        <p:blipFill rotWithShape="1">
          <a:blip r:embed="rId3">
            <a:alphaModFix/>
          </a:blip>
          <a:srcRect b="10904" l="26752" r="38678" t="34603"/>
          <a:stretch/>
        </p:blipFill>
        <p:spPr>
          <a:xfrm>
            <a:off x="254974" y="1320075"/>
            <a:ext cx="4113374" cy="3645550"/>
          </a:xfrm>
          <a:prstGeom prst="rect">
            <a:avLst/>
          </a:prstGeom>
          <a:noFill/>
          <a:ln>
            <a:noFill/>
          </a:ln>
        </p:spPr>
      </p:pic>
      <p:pic>
        <p:nvPicPr>
          <p:cNvPr id="300" name="Google Shape;300;p40"/>
          <p:cNvPicPr preferRelativeResize="0"/>
          <p:nvPr/>
        </p:nvPicPr>
        <p:blipFill rotWithShape="1">
          <a:blip r:embed="rId4">
            <a:alphaModFix/>
          </a:blip>
          <a:srcRect b="20227" l="26204" r="37496" t="33516"/>
          <a:stretch/>
        </p:blipFill>
        <p:spPr>
          <a:xfrm>
            <a:off x="4718950" y="1570350"/>
            <a:ext cx="4113374" cy="294689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Rover - Task</a:t>
            </a:r>
            <a:endParaRPr/>
          </a:p>
        </p:txBody>
      </p:sp>
      <p:pic>
        <p:nvPicPr>
          <p:cNvPr id="306" name="Google Shape;306;p41"/>
          <p:cNvPicPr preferRelativeResize="0"/>
          <p:nvPr/>
        </p:nvPicPr>
        <p:blipFill rotWithShape="1">
          <a:blip r:embed="rId3">
            <a:alphaModFix/>
          </a:blip>
          <a:srcRect b="5903" l="29960" r="38321" t="29858"/>
          <a:stretch/>
        </p:blipFill>
        <p:spPr>
          <a:xfrm>
            <a:off x="311725" y="1441250"/>
            <a:ext cx="3076276" cy="3503000"/>
          </a:xfrm>
          <a:prstGeom prst="rect">
            <a:avLst/>
          </a:prstGeom>
          <a:noFill/>
          <a:ln>
            <a:noFill/>
          </a:ln>
        </p:spPr>
      </p:pic>
      <p:pic>
        <p:nvPicPr>
          <p:cNvPr id="307" name="Google Shape;307;p41"/>
          <p:cNvPicPr preferRelativeResize="0"/>
          <p:nvPr/>
        </p:nvPicPr>
        <p:blipFill rotWithShape="1">
          <a:blip r:embed="rId4">
            <a:alphaModFix/>
          </a:blip>
          <a:srcRect b="19163" l="29476" r="38085" t="44481"/>
          <a:stretch/>
        </p:blipFill>
        <p:spPr>
          <a:xfrm>
            <a:off x="4105700" y="1807575"/>
            <a:ext cx="4396399" cy="2770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50" y="831175"/>
            <a:ext cx="53349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Mission Statement</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Rover - System Diagram</a:t>
            </a:r>
            <a:endParaRPr/>
          </a:p>
        </p:txBody>
      </p:sp>
      <p:pic>
        <p:nvPicPr>
          <p:cNvPr id="313" name="Google Shape;313;p42"/>
          <p:cNvPicPr preferRelativeResize="0"/>
          <p:nvPr/>
        </p:nvPicPr>
        <p:blipFill>
          <a:blip r:embed="rId3">
            <a:alphaModFix/>
          </a:blip>
          <a:stretch>
            <a:fillRect/>
          </a:stretch>
        </p:blipFill>
        <p:spPr>
          <a:xfrm>
            <a:off x="2655675" y="1313350"/>
            <a:ext cx="3832707" cy="3714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Payload Release Mechanism</a:t>
            </a:r>
            <a:endParaRPr/>
          </a:p>
        </p:txBody>
      </p:sp>
      <p:sp>
        <p:nvSpPr>
          <p:cNvPr id="319" name="Google Shape;319;p43"/>
          <p:cNvSpPr/>
          <p:nvPr/>
        </p:nvSpPr>
        <p:spPr>
          <a:xfrm>
            <a:off x="859938" y="2979542"/>
            <a:ext cx="669205" cy="2091758"/>
          </a:xfrm>
          <a:prstGeom prst="flowChartMagneticDrum">
            <a:avLst/>
          </a:prstGeom>
          <a:solidFill>
            <a:srgbClr val="A4C2F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3"/>
          <p:cNvSpPr/>
          <p:nvPr/>
        </p:nvSpPr>
        <p:spPr>
          <a:xfrm>
            <a:off x="1454787" y="3103232"/>
            <a:ext cx="4135887" cy="40233"/>
          </a:xfrm>
          <a:prstGeom prst="flowChartMagneticDrum">
            <a:avLst/>
          </a:prstGeom>
          <a:solidFill>
            <a:srgbClr val="A4C2F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3"/>
          <p:cNvSpPr/>
          <p:nvPr/>
        </p:nvSpPr>
        <p:spPr>
          <a:xfrm>
            <a:off x="1375782" y="3122342"/>
            <a:ext cx="4214893" cy="40233"/>
          </a:xfrm>
          <a:prstGeom prst="flowChartMagneticDrum">
            <a:avLst/>
          </a:prstGeom>
          <a:solidFill>
            <a:srgbClr val="A4C2F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3"/>
          <p:cNvSpPr/>
          <p:nvPr/>
        </p:nvSpPr>
        <p:spPr>
          <a:xfrm>
            <a:off x="1454777" y="3033827"/>
            <a:ext cx="4135887" cy="40233"/>
          </a:xfrm>
          <a:prstGeom prst="flowChartMagneticDrum">
            <a:avLst/>
          </a:prstGeom>
          <a:solidFill>
            <a:srgbClr val="A4C2F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3"/>
          <p:cNvSpPr/>
          <p:nvPr/>
        </p:nvSpPr>
        <p:spPr>
          <a:xfrm>
            <a:off x="1380411" y="3884641"/>
            <a:ext cx="334602" cy="281583"/>
          </a:xfrm>
          <a:prstGeom prst="flowChartMagneticDrum">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3"/>
          <p:cNvSpPr/>
          <p:nvPr/>
        </p:nvSpPr>
        <p:spPr>
          <a:xfrm>
            <a:off x="4678913" y="3884652"/>
            <a:ext cx="334602" cy="281583"/>
          </a:xfrm>
          <a:prstGeom prst="flowChartMagneticDrum">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3"/>
          <p:cNvSpPr/>
          <p:nvPr/>
        </p:nvSpPr>
        <p:spPr>
          <a:xfrm>
            <a:off x="4863810" y="2979542"/>
            <a:ext cx="847703" cy="2091758"/>
          </a:xfrm>
          <a:prstGeom prst="flowChartMagneticDrum">
            <a:avLst/>
          </a:prstGeom>
          <a:solidFill>
            <a:srgbClr val="A4C2F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6" name="Google Shape;326;p43"/>
          <p:cNvCxnSpPr/>
          <p:nvPr/>
        </p:nvCxnSpPr>
        <p:spPr>
          <a:xfrm flipH="1" rot="10800000">
            <a:off x="957577" y="1888215"/>
            <a:ext cx="2091000" cy="1106400"/>
          </a:xfrm>
          <a:prstGeom prst="straightConnector1">
            <a:avLst/>
          </a:prstGeom>
          <a:noFill/>
          <a:ln cap="flat" cmpd="sng" w="9525">
            <a:solidFill>
              <a:srgbClr val="424242"/>
            </a:solidFill>
            <a:prstDash val="solid"/>
            <a:round/>
            <a:headEnd len="med" w="med" type="none"/>
            <a:tailEnd len="med" w="med" type="none"/>
          </a:ln>
        </p:spPr>
      </p:cxnSp>
      <p:cxnSp>
        <p:nvCxnSpPr>
          <p:cNvPr id="327" name="Google Shape;327;p43"/>
          <p:cNvCxnSpPr/>
          <p:nvPr/>
        </p:nvCxnSpPr>
        <p:spPr>
          <a:xfrm rot="10800000">
            <a:off x="3057977" y="1888079"/>
            <a:ext cx="2528100" cy="1116600"/>
          </a:xfrm>
          <a:prstGeom prst="straightConnector1">
            <a:avLst/>
          </a:prstGeom>
          <a:noFill/>
          <a:ln cap="flat" cmpd="sng" w="9525">
            <a:solidFill>
              <a:srgbClr val="424242"/>
            </a:solidFill>
            <a:prstDash val="solid"/>
            <a:round/>
            <a:headEnd len="med" w="med" type="none"/>
            <a:tailEnd len="med" w="med" type="none"/>
          </a:ln>
        </p:spPr>
      </p:cxnSp>
      <p:cxnSp>
        <p:nvCxnSpPr>
          <p:cNvPr id="328" name="Google Shape;328;p43"/>
          <p:cNvCxnSpPr/>
          <p:nvPr/>
        </p:nvCxnSpPr>
        <p:spPr>
          <a:xfrm rot="10800000">
            <a:off x="3048753" y="1265014"/>
            <a:ext cx="9300" cy="643500"/>
          </a:xfrm>
          <a:prstGeom prst="straightConnector1">
            <a:avLst/>
          </a:prstGeom>
          <a:noFill/>
          <a:ln cap="flat" cmpd="sng" w="9525">
            <a:solidFill>
              <a:srgbClr val="424242"/>
            </a:solidFill>
            <a:prstDash val="solid"/>
            <a:round/>
            <a:headEnd len="med" w="med" type="none"/>
            <a:tailEnd len="med" w="med" type="none"/>
          </a:ln>
        </p:spPr>
      </p:cxnSp>
      <p:cxnSp>
        <p:nvCxnSpPr>
          <p:cNvPr id="329" name="Google Shape;329;p43"/>
          <p:cNvCxnSpPr>
            <a:stCxn id="323" idx="0"/>
          </p:cNvCxnSpPr>
          <p:nvPr/>
        </p:nvCxnSpPr>
        <p:spPr>
          <a:xfrm flipH="1">
            <a:off x="1087812" y="3884641"/>
            <a:ext cx="459900" cy="145800"/>
          </a:xfrm>
          <a:prstGeom prst="straightConnector1">
            <a:avLst/>
          </a:prstGeom>
          <a:noFill/>
          <a:ln cap="flat" cmpd="sng" w="9525">
            <a:solidFill>
              <a:srgbClr val="FF0000"/>
            </a:solidFill>
            <a:prstDash val="solid"/>
            <a:round/>
            <a:headEnd len="med" w="med" type="none"/>
            <a:tailEnd len="med" w="med" type="none"/>
          </a:ln>
        </p:spPr>
      </p:cxnSp>
      <p:cxnSp>
        <p:nvCxnSpPr>
          <p:cNvPr id="330" name="Google Shape;330;p43"/>
          <p:cNvCxnSpPr/>
          <p:nvPr/>
        </p:nvCxnSpPr>
        <p:spPr>
          <a:xfrm rot="10800000">
            <a:off x="1097133" y="4030500"/>
            <a:ext cx="441300" cy="95400"/>
          </a:xfrm>
          <a:prstGeom prst="straightConnector1">
            <a:avLst/>
          </a:prstGeom>
          <a:noFill/>
          <a:ln cap="flat" cmpd="sng" w="9525">
            <a:solidFill>
              <a:srgbClr val="FF0000"/>
            </a:solidFill>
            <a:prstDash val="solid"/>
            <a:round/>
            <a:headEnd len="med" w="med" type="none"/>
            <a:tailEnd len="med" w="med" type="none"/>
          </a:ln>
        </p:spPr>
      </p:cxnSp>
      <p:cxnSp>
        <p:nvCxnSpPr>
          <p:cNvPr id="331" name="Google Shape;331;p43"/>
          <p:cNvCxnSpPr>
            <a:endCxn id="322" idx="1"/>
          </p:cNvCxnSpPr>
          <p:nvPr/>
        </p:nvCxnSpPr>
        <p:spPr>
          <a:xfrm flipH="1" rot="10800000">
            <a:off x="1106477" y="3053944"/>
            <a:ext cx="348300" cy="986400"/>
          </a:xfrm>
          <a:prstGeom prst="straightConnector1">
            <a:avLst/>
          </a:prstGeom>
          <a:noFill/>
          <a:ln cap="flat" cmpd="sng" w="9525">
            <a:solidFill>
              <a:srgbClr val="FF0000"/>
            </a:solidFill>
            <a:prstDash val="solid"/>
            <a:round/>
            <a:headEnd len="med" w="med" type="none"/>
            <a:tailEnd len="med" w="med" type="none"/>
          </a:ln>
        </p:spPr>
      </p:cxnSp>
      <p:cxnSp>
        <p:nvCxnSpPr>
          <p:cNvPr id="332" name="Google Shape;332;p43"/>
          <p:cNvCxnSpPr>
            <a:stCxn id="322" idx="1"/>
          </p:cNvCxnSpPr>
          <p:nvPr/>
        </p:nvCxnSpPr>
        <p:spPr>
          <a:xfrm>
            <a:off x="1454777" y="3053944"/>
            <a:ext cx="3657300" cy="11100"/>
          </a:xfrm>
          <a:prstGeom prst="straightConnector1">
            <a:avLst/>
          </a:prstGeom>
          <a:noFill/>
          <a:ln cap="flat" cmpd="sng" w="9525">
            <a:solidFill>
              <a:srgbClr val="FF0000"/>
            </a:solidFill>
            <a:prstDash val="solid"/>
            <a:round/>
            <a:headEnd len="med" w="med" type="none"/>
            <a:tailEnd len="med" w="med" type="none"/>
          </a:ln>
        </p:spPr>
      </p:cxnSp>
      <p:sp>
        <p:nvSpPr>
          <p:cNvPr id="333" name="Google Shape;333;p43"/>
          <p:cNvSpPr/>
          <p:nvPr/>
        </p:nvSpPr>
        <p:spPr>
          <a:xfrm>
            <a:off x="5948540" y="3648288"/>
            <a:ext cx="1134000" cy="744000"/>
          </a:xfrm>
          <a:prstGeom prst="rect">
            <a:avLst/>
          </a:prstGeom>
          <a:solidFill>
            <a:srgbClr val="B4A7D6"/>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3"/>
          <p:cNvSpPr/>
          <p:nvPr/>
        </p:nvSpPr>
        <p:spPr>
          <a:xfrm>
            <a:off x="5869535" y="3527108"/>
            <a:ext cx="799200" cy="40200"/>
          </a:xfrm>
          <a:prstGeom prst="ellipse">
            <a:avLst/>
          </a:prstGeom>
          <a:solidFill>
            <a:srgbClr val="B4A7D6"/>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3"/>
          <p:cNvSpPr/>
          <p:nvPr/>
        </p:nvSpPr>
        <p:spPr>
          <a:xfrm>
            <a:off x="6236659" y="3547717"/>
            <a:ext cx="64800" cy="95400"/>
          </a:xfrm>
          <a:prstGeom prst="rect">
            <a:avLst/>
          </a:prstGeom>
          <a:solidFill>
            <a:srgbClr val="B4A7D6"/>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3"/>
          <p:cNvSpPr/>
          <p:nvPr/>
        </p:nvSpPr>
        <p:spPr>
          <a:xfrm>
            <a:off x="5534901" y="3954996"/>
            <a:ext cx="2749200" cy="1407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7" name="Google Shape;337;p43"/>
          <p:cNvCxnSpPr/>
          <p:nvPr/>
        </p:nvCxnSpPr>
        <p:spPr>
          <a:xfrm rot="10800000">
            <a:off x="4814412" y="3869614"/>
            <a:ext cx="390600" cy="140700"/>
          </a:xfrm>
          <a:prstGeom prst="straightConnector1">
            <a:avLst/>
          </a:prstGeom>
          <a:noFill/>
          <a:ln cap="flat" cmpd="sng" w="9525">
            <a:solidFill>
              <a:srgbClr val="FF0000"/>
            </a:solidFill>
            <a:prstDash val="solid"/>
            <a:round/>
            <a:headEnd len="med" w="med" type="none"/>
            <a:tailEnd len="med" w="med" type="none"/>
          </a:ln>
        </p:spPr>
      </p:cxnSp>
      <p:cxnSp>
        <p:nvCxnSpPr>
          <p:cNvPr id="338" name="Google Shape;338;p43"/>
          <p:cNvCxnSpPr/>
          <p:nvPr/>
        </p:nvCxnSpPr>
        <p:spPr>
          <a:xfrm flipH="1">
            <a:off x="4786623" y="4017787"/>
            <a:ext cx="427500" cy="120600"/>
          </a:xfrm>
          <a:prstGeom prst="straightConnector1">
            <a:avLst/>
          </a:prstGeom>
          <a:noFill/>
          <a:ln cap="flat" cmpd="sng" w="9525">
            <a:solidFill>
              <a:srgbClr val="FF0000"/>
            </a:solidFill>
            <a:prstDash val="solid"/>
            <a:round/>
            <a:headEnd len="med" w="med" type="none"/>
            <a:tailEnd len="med" w="med" type="none"/>
          </a:ln>
        </p:spPr>
      </p:cxnSp>
      <p:cxnSp>
        <p:nvCxnSpPr>
          <p:cNvPr id="339" name="Google Shape;339;p43"/>
          <p:cNvCxnSpPr>
            <a:endCxn id="334" idx="2"/>
          </p:cNvCxnSpPr>
          <p:nvPr/>
        </p:nvCxnSpPr>
        <p:spPr>
          <a:xfrm flipH="1" rot="10800000">
            <a:off x="5205035" y="3547208"/>
            <a:ext cx="664500" cy="492900"/>
          </a:xfrm>
          <a:prstGeom prst="straightConnector1">
            <a:avLst/>
          </a:prstGeom>
          <a:noFill/>
          <a:ln cap="flat" cmpd="sng" w="9525">
            <a:solidFill>
              <a:srgbClr val="FF0000"/>
            </a:solidFill>
            <a:prstDash val="solid"/>
            <a:round/>
            <a:headEnd len="med" w="med" type="none"/>
            <a:tailEnd len="med" w="med" type="none"/>
          </a:ln>
        </p:spPr>
      </p:cxnSp>
      <p:cxnSp>
        <p:nvCxnSpPr>
          <p:cNvPr id="340" name="Google Shape;340;p43"/>
          <p:cNvCxnSpPr>
            <a:endCxn id="334" idx="1"/>
          </p:cNvCxnSpPr>
          <p:nvPr/>
        </p:nvCxnSpPr>
        <p:spPr>
          <a:xfrm>
            <a:off x="5102475" y="3055095"/>
            <a:ext cx="884100" cy="477900"/>
          </a:xfrm>
          <a:prstGeom prst="straightConnector1">
            <a:avLst/>
          </a:prstGeom>
          <a:noFill/>
          <a:ln cap="flat" cmpd="sng" w="9525">
            <a:solidFill>
              <a:srgbClr val="FF0000"/>
            </a:solidFill>
            <a:prstDash val="solid"/>
            <a:round/>
            <a:headEnd len="med" w="med" type="none"/>
            <a:tailEnd len="med" w="med" type="none"/>
          </a:ln>
        </p:spPr>
      </p:cxnSp>
      <p:sp>
        <p:nvSpPr>
          <p:cNvPr id="341" name="Google Shape;341;p43"/>
          <p:cNvSpPr txBox="1"/>
          <p:nvPr/>
        </p:nvSpPr>
        <p:spPr>
          <a:xfrm>
            <a:off x="2977638" y="1641580"/>
            <a:ext cx="1592100" cy="4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Yoke</a:t>
            </a:r>
            <a:endParaRPr sz="1000"/>
          </a:p>
        </p:txBody>
      </p:sp>
      <p:sp>
        <p:nvSpPr>
          <p:cNvPr id="342" name="Google Shape;342;p43"/>
          <p:cNvSpPr txBox="1"/>
          <p:nvPr/>
        </p:nvSpPr>
        <p:spPr>
          <a:xfrm>
            <a:off x="6041465" y="4125900"/>
            <a:ext cx="1134000" cy="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Servo</a:t>
            </a:r>
            <a:endParaRPr sz="1000"/>
          </a:p>
        </p:txBody>
      </p:sp>
      <p:sp>
        <p:nvSpPr>
          <p:cNvPr id="343" name="Google Shape;343;p43"/>
          <p:cNvSpPr txBox="1"/>
          <p:nvPr/>
        </p:nvSpPr>
        <p:spPr>
          <a:xfrm>
            <a:off x="2816418" y="3899702"/>
            <a:ext cx="913200" cy="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Bearing</a:t>
            </a:r>
            <a:endParaRPr sz="1000"/>
          </a:p>
        </p:txBody>
      </p:sp>
      <p:cxnSp>
        <p:nvCxnSpPr>
          <p:cNvPr id="344" name="Google Shape;344;p43"/>
          <p:cNvCxnSpPr>
            <a:stCxn id="343" idx="1"/>
            <a:endCxn id="323" idx="4"/>
          </p:cNvCxnSpPr>
          <p:nvPr/>
        </p:nvCxnSpPr>
        <p:spPr>
          <a:xfrm rot="10800000">
            <a:off x="1715118" y="4025552"/>
            <a:ext cx="1101300" cy="65100"/>
          </a:xfrm>
          <a:prstGeom prst="straightConnector1">
            <a:avLst/>
          </a:prstGeom>
          <a:noFill/>
          <a:ln cap="flat" cmpd="sng" w="9525">
            <a:solidFill>
              <a:srgbClr val="424242"/>
            </a:solidFill>
            <a:prstDash val="solid"/>
            <a:round/>
            <a:headEnd len="med" w="med" type="none"/>
            <a:tailEnd len="med" w="med" type="triangle"/>
          </a:ln>
        </p:spPr>
      </p:cxnSp>
      <p:cxnSp>
        <p:nvCxnSpPr>
          <p:cNvPr id="345" name="Google Shape;345;p43"/>
          <p:cNvCxnSpPr>
            <a:endCxn id="324" idx="1"/>
          </p:cNvCxnSpPr>
          <p:nvPr/>
        </p:nvCxnSpPr>
        <p:spPr>
          <a:xfrm flipH="1" rot="10800000">
            <a:off x="3448313" y="4025444"/>
            <a:ext cx="1230600" cy="75300"/>
          </a:xfrm>
          <a:prstGeom prst="straightConnector1">
            <a:avLst/>
          </a:prstGeom>
          <a:noFill/>
          <a:ln cap="flat" cmpd="sng" w="9525">
            <a:solidFill>
              <a:srgbClr val="424242"/>
            </a:solidFill>
            <a:prstDash val="solid"/>
            <a:round/>
            <a:headEnd len="med" w="med" type="none"/>
            <a:tailEnd len="med" w="med" type="triangle"/>
          </a:ln>
        </p:spPr>
      </p:cxnSp>
      <p:cxnSp>
        <p:nvCxnSpPr>
          <p:cNvPr id="346" name="Google Shape;346;p43"/>
          <p:cNvCxnSpPr/>
          <p:nvPr/>
        </p:nvCxnSpPr>
        <p:spPr>
          <a:xfrm flipH="1">
            <a:off x="5381767" y="2853812"/>
            <a:ext cx="678300" cy="281700"/>
          </a:xfrm>
          <a:prstGeom prst="straightConnector1">
            <a:avLst/>
          </a:prstGeom>
          <a:noFill/>
          <a:ln cap="flat" cmpd="sng" w="9525">
            <a:solidFill>
              <a:srgbClr val="424242"/>
            </a:solidFill>
            <a:prstDash val="solid"/>
            <a:round/>
            <a:headEnd len="med" w="med" type="none"/>
            <a:tailEnd len="med" w="med" type="triangle"/>
          </a:ln>
        </p:spPr>
      </p:cxnSp>
      <p:cxnSp>
        <p:nvCxnSpPr>
          <p:cNvPr id="347" name="Google Shape;347;p43"/>
          <p:cNvCxnSpPr/>
          <p:nvPr/>
        </p:nvCxnSpPr>
        <p:spPr>
          <a:xfrm flipH="1">
            <a:off x="5511987" y="2853812"/>
            <a:ext cx="538800" cy="884700"/>
          </a:xfrm>
          <a:prstGeom prst="straightConnector1">
            <a:avLst/>
          </a:prstGeom>
          <a:noFill/>
          <a:ln cap="flat" cmpd="sng" w="9525">
            <a:solidFill>
              <a:srgbClr val="424242"/>
            </a:solidFill>
            <a:prstDash val="solid"/>
            <a:round/>
            <a:headEnd len="med" w="med" type="none"/>
            <a:tailEnd len="med" w="med" type="triangle"/>
          </a:ln>
        </p:spPr>
      </p:cxnSp>
      <p:sp>
        <p:nvSpPr>
          <p:cNvPr id="348" name="Google Shape;348;p43"/>
          <p:cNvSpPr txBox="1"/>
          <p:nvPr/>
        </p:nvSpPr>
        <p:spPr>
          <a:xfrm>
            <a:off x="6060067" y="2526562"/>
            <a:ext cx="1877400" cy="4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Red Line -&gt; Fishing Wire</a:t>
            </a:r>
            <a:endParaRPr sz="1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4"/>
          <p:cNvSpPr txBox="1"/>
          <p:nvPr>
            <p:ph type="title"/>
          </p:nvPr>
        </p:nvSpPr>
        <p:spPr>
          <a:xfrm>
            <a:off x="311750" y="831175"/>
            <a:ext cx="53349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Calculations</a:t>
            </a:r>
            <a:endParaRPr sz="4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4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Kinetic Energy</a:t>
            </a:r>
            <a:endParaRPr/>
          </a:p>
        </p:txBody>
      </p:sp>
      <p:graphicFrame>
        <p:nvGraphicFramePr>
          <p:cNvPr id="359" name="Google Shape;359;p45"/>
          <p:cNvGraphicFramePr/>
          <p:nvPr/>
        </p:nvGraphicFramePr>
        <p:xfrm>
          <a:off x="527825" y="1498450"/>
          <a:ext cx="3000000" cy="3000000"/>
        </p:xfrm>
        <a:graphic>
          <a:graphicData uri="http://schemas.openxmlformats.org/drawingml/2006/table">
            <a:tbl>
              <a:tblPr>
                <a:noFill/>
                <a:tableStyleId>{D83E96C5-9647-4155-9094-9DB37B8A7B9F}</a:tableStyleId>
              </a:tblPr>
              <a:tblGrid>
                <a:gridCol w="1615500"/>
                <a:gridCol w="1615500"/>
                <a:gridCol w="1615500"/>
                <a:gridCol w="1615500"/>
                <a:gridCol w="1615500"/>
              </a:tblGrid>
              <a:tr h="427600">
                <a:tc rowSpan="3">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Kinetic Energy of Each Section (Ft-lbs)</a:t>
                      </a:r>
                      <a:endParaRPr sz="1800">
                        <a:latin typeface="Calibri"/>
                        <a:ea typeface="Calibri"/>
                        <a:cs typeface="Calibri"/>
                        <a:sym typeface="Calibri"/>
                      </a:endParaRPr>
                    </a:p>
                    <a:p>
                      <a:pPr indent="0" lvl="0" marL="0" rtl="0" algn="ctr">
                        <a:lnSpc>
                          <a:spcPct val="115000"/>
                        </a:lnSpc>
                        <a:spcBef>
                          <a:spcPts val="0"/>
                        </a:spcBef>
                        <a:spcAft>
                          <a:spcPts val="0"/>
                        </a:spcAft>
                        <a:buNone/>
                      </a:pPr>
                      <a:r>
                        <a:rPr lang="en" sz="1800">
                          <a:latin typeface="Calibri"/>
                          <a:ea typeface="Calibri"/>
                          <a:cs typeface="Calibri"/>
                          <a:sym typeface="Calibri"/>
                        </a:rPr>
                        <a:t>Main Chute</a:t>
                      </a:r>
                      <a:endParaRPr sz="1800">
                        <a:latin typeface="Calibri"/>
                        <a:ea typeface="Calibri"/>
                        <a:cs typeface="Calibri"/>
                        <a:sym typeface="Calibri"/>
                      </a:endParaRPr>
                    </a:p>
                  </a:txBody>
                  <a:tcPr marT="91425" marB="91425" marR="28575" marL="28575"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Section 1</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Section 2</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Section 3</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Section 4</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3800">
                <a:tc vMerge="1"/>
                <a:tc rowSpan="2">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26.5272</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14.4321</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49.663</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a:txBody>
                    <a:bodyPr>
                      <a:noAutofit/>
                    </a:bodyPr>
                    <a:lstStyle/>
                    <a:p>
                      <a:pPr indent="0" lvl="0" marL="0" rtl="0" algn="l">
                        <a:spcBef>
                          <a:spcPts val="0"/>
                        </a:spcBef>
                        <a:spcAft>
                          <a:spcPts val="0"/>
                        </a:spcAft>
                        <a:buNone/>
                      </a:pPr>
                      <a:r>
                        <a:t/>
                      </a:r>
                      <a:endParaRPr sz="1800"/>
                    </a:p>
                  </a:txBody>
                  <a:tcPr marT="91425" marB="91425" marR="28575" marL="28575" anchor="ctr">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250">
                <a:tc vMerge="1"/>
                <a:tc vMerge="1"/>
                <a:tc vMerge="1"/>
                <a:tc vMerge="1"/>
                <a:tc vMerge="1"/>
              </a:tr>
            </a:tbl>
          </a:graphicData>
        </a:graphic>
      </p:graphicFrame>
      <p:graphicFrame>
        <p:nvGraphicFramePr>
          <p:cNvPr id="360" name="Google Shape;360;p45"/>
          <p:cNvGraphicFramePr/>
          <p:nvPr/>
        </p:nvGraphicFramePr>
        <p:xfrm>
          <a:off x="527825" y="3252900"/>
          <a:ext cx="3000000" cy="3000000"/>
        </p:xfrm>
        <a:graphic>
          <a:graphicData uri="http://schemas.openxmlformats.org/drawingml/2006/table">
            <a:tbl>
              <a:tblPr>
                <a:noFill/>
                <a:tableStyleId>{D83E96C5-9647-4155-9094-9DB37B8A7B9F}</a:tableStyleId>
              </a:tblPr>
              <a:tblGrid>
                <a:gridCol w="1495825"/>
                <a:gridCol w="1645425"/>
                <a:gridCol w="1645425"/>
                <a:gridCol w="1645425"/>
                <a:gridCol w="1645425"/>
              </a:tblGrid>
              <a:tr h="418025">
                <a:tc rowSpan="3">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Kinetic Energy of Each Section (Ft-lbs)</a:t>
                      </a:r>
                      <a:endParaRPr sz="1800">
                        <a:latin typeface="Calibri"/>
                        <a:ea typeface="Calibri"/>
                        <a:cs typeface="Calibri"/>
                        <a:sym typeface="Calibri"/>
                      </a:endParaRPr>
                    </a:p>
                    <a:p>
                      <a:pPr indent="0" lvl="0" marL="0" rtl="0" algn="ctr">
                        <a:lnSpc>
                          <a:spcPct val="115000"/>
                        </a:lnSpc>
                        <a:spcBef>
                          <a:spcPts val="0"/>
                        </a:spcBef>
                        <a:spcAft>
                          <a:spcPts val="0"/>
                        </a:spcAft>
                        <a:buNone/>
                      </a:pPr>
                      <a:r>
                        <a:rPr lang="en" sz="1800">
                          <a:latin typeface="Calibri"/>
                          <a:ea typeface="Calibri"/>
                          <a:cs typeface="Calibri"/>
                          <a:sym typeface="Calibri"/>
                        </a:rPr>
                        <a:t>Drogue Chute</a:t>
                      </a:r>
                      <a:endParaRPr sz="1800">
                        <a:latin typeface="Calibri"/>
                        <a:ea typeface="Calibri"/>
                        <a:cs typeface="Calibri"/>
                        <a:sym typeface="Calibri"/>
                      </a:endParaRPr>
                    </a:p>
                  </a:txBody>
                  <a:tcPr marT="91425" marB="91425" marR="28575" marL="28575"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Section 1</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Section 2</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Section 3</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Section 4</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8975">
                <a:tc vMerge="1"/>
                <a:tc rowSpan="2">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628.1598</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341.536</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a:txBody>
                    <a:bodyPr>
                      <a:no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1176.0125</a:t>
                      </a:r>
                      <a:endParaRPr sz="18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a:txBody>
                    <a:bodyPr>
                      <a:noAutofit/>
                    </a:bodyPr>
                    <a:lstStyle/>
                    <a:p>
                      <a:pPr indent="0" lvl="0" marL="0" rtl="0" algn="l">
                        <a:spcBef>
                          <a:spcPts val="0"/>
                        </a:spcBef>
                        <a:spcAft>
                          <a:spcPts val="0"/>
                        </a:spcAft>
                        <a:buNone/>
                      </a:pPr>
                      <a:r>
                        <a:t/>
                      </a:r>
                      <a:endParaRPr sz="1800"/>
                    </a:p>
                  </a:txBody>
                  <a:tcPr marT="91425" marB="91425" marR="28575" marL="28575" anchor="ctr">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11225">
                <a:tc vMerge="1"/>
                <a:tc vMerge="1"/>
                <a:tc vMerge="1"/>
                <a:tc vMerge="1"/>
                <a:tc vMerge="1"/>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Drift</a:t>
            </a:r>
            <a:endParaRPr/>
          </a:p>
        </p:txBody>
      </p:sp>
      <p:graphicFrame>
        <p:nvGraphicFramePr>
          <p:cNvPr id="366" name="Google Shape;366;p46"/>
          <p:cNvGraphicFramePr/>
          <p:nvPr/>
        </p:nvGraphicFramePr>
        <p:xfrm>
          <a:off x="311700" y="1821375"/>
          <a:ext cx="3000000" cy="3000000"/>
        </p:xfrm>
        <a:graphic>
          <a:graphicData uri="http://schemas.openxmlformats.org/drawingml/2006/table">
            <a:tbl>
              <a:tblPr>
                <a:noFill/>
                <a:tableStyleId>{0E041DDA-D00A-42B3-A640-57ED497352B6}</a:tableStyleId>
              </a:tblPr>
              <a:tblGrid>
                <a:gridCol w="1397075"/>
                <a:gridCol w="1397075"/>
                <a:gridCol w="1397075"/>
                <a:gridCol w="1397075"/>
                <a:gridCol w="1397075"/>
                <a:gridCol w="1397075"/>
              </a:tblGrid>
              <a:tr h="1133225">
                <a:tc>
                  <a:txBody>
                    <a:bodyPr>
                      <a:noAutofit/>
                    </a:bodyPr>
                    <a:lstStyle/>
                    <a:p>
                      <a:pPr indent="0" lvl="0" marL="0" rtl="0" algn="l">
                        <a:spcBef>
                          <a:spcPts val="0"/>
                        </a:spcBef>
                        <a:spcAft>
                          <a:spcPts val="0"/>
                        </a:spcAft>
                        <a:buNone/>
                      </a:pPr>
                      <a:r>
                        <a:rPr lang="en" sz="1800"/>
                        <a:t>Wind Speed (mph)</a:t>
                      </a:r>
                      <a:endParaRPr sz="1800"/>
                    </a:p>
                  </a:txBody>
                  <a:tcPr marT="91425" marB="91425" marR="91425" marL="91425"/>
                </a:tc>
                <a:tc>
                  <a:txBody>
                    <a:bodyPr>
                      <a:noAutofit/>
                    </a:bodyPr>
                    <a:lstStyle/>
                    <a:p>
                      <a:pPr indent="0" lvl="0" marL="0" rtl="0" algn="l">
                        <a:spcBef>
                          <a:spcPts val="0"/>
                        </a:spcBef>
                        <a:spcAft>
                          <a:spcPts val="0"/>
                        </a:spcAft>
                        <a:buNone/>
                      </a:pPr>
                      <a:r>
                        <a:rPr lang="en" sz="1800"/>
                        <a:t>0</a:t>
                      </a:r>
                      <a:endParaRPr sz="1800"/>
                    </a:p>
                  </a:txBody>
                  <a:tcPr marT="91425" marB="91425" marR="91425" marL="91425"/>
                </a:tc>
                <a:tc>
                  <a:txBody>
                    <a:bodyPr>
                      <a:noAutofit/>
                    </a:bodyPr>
                    <a:lstStyle/>
                    <a:p>
                      <a:pPr indent="0" lvl="0" marL="0" rtl="0" algn="l">
                        <a:spcBef>
                          <a:spcPts val="0"/>
                        </a:spcBef>
                        <a:spcAft>
                          <a:spcPts val="0"/>
                        </a:spcAft>
                        <a:buNone/>
                      </a:pPr>
                      <a:r>
                        <a:rPr lang="en" sz="1800"/>
                        <a:t>5</a:t>
                      </a:r>
                      <a:endParaRPr sz="1800"/>
                    </a:p>
                  </a:txBody>
                  <a:tcPr marT="91425" marB="91425" marR="91425" marL="91425"/>
                </a:tc>
                <a:tc>
                  <a:txBody>
                    <a:bodyPr>
                      <a:noAutofit/>
                    </a:bodyPr>
                    <a:lstStyle/>
                    <a:p>
                      <a:pPr indent="0" lvl="0" marL="0" rtl="0" algn="l">
                        <a:spcBef>
                          <a:spcPts val="0"/>
                        </a:spcBef>
                        <a:spcAft>
                          <a:spcPts val="0"/>
                        </a:spcAft>
                        <a:buNone/>
                      </a:pPr>
                      <a:r>
                        <a:rPr lang="en" sz="1800"/>
                        <a:t>10</a:t>
                      </a:r>
                      <a:endParaRPr sz="1800"/>
                    </a:p>
                  </a:txBody>
                  <a:tcPr marT="91425" marB="91425" marR="91425" marL="91425"/>
                </a:tc>
                <a:tc>
                  <a:txBody>
                    <a:bodyPr>
                      <a:noAutofit/>
                    </a:bodyPr>
                    <a:lstStyle/>
                    <a:p>
                      <a:pPr indent="0" lvl="0" marL="0" rtl="0" algn="l">
                        <a:spcBef>
                          <a:spcPts val="0"/>
                        </a:spcBef>
                        <a:spcAft>
                          <a:spcPts val="0"/>
                        </a:spcAft>
                        <a:buNone/>
                      </a:pPr>
                      <a:r>
                        <a:rPr lang="en" sz="1800"/>
                        <a:t>15</a:t>
                      </a:r>
                      <a:endParaRPr sz="1800"/>
                    </a:p>
                  </a:txBody>
                  <a:tcPr marT="91425" marB="91425" marR="91425" marL="91425"/>
                </a:tc>
                <a:tc>
                  <a:txBody>
                    <a:bodyPr>
                      <a:noAutofit/>
                    </a:bodyPr>
                    <a:lstStyle/>
                    <a:p>
                      <a:pPr indent="0" lvl="0" marL="0" rtl="0" algn="l">
                        <a:spcBef>
                          <a:spcPts val="0"/>
                        </a:spcBef>
                        <a:spcAft>
                          <a:spcPts val="0"/>
                        </a:spcAft>
                        <a:buNone/>
                      </a:pPr>
                      <a:r>
                        <a:rPr lang="en" sz="1800"/>
                        <a:t>20</a:t>
                      </a:r>
                      <a:endParaRPr sz="1800"/>
                    </a:p>
                  </a:txBody>
                  <a:tcPr marT="91425" marB="91425" marR="91425" marL="91425"/>
                </a:tc>
              </a:tr>
              <a:tr h="1595575">
                <a:tc>
                  <a:txBody>
                    <a:bodyPr>
                      <a:noAutofit/>
                    </a:bodyPr>
                    <a:lstStyle/>
                    <a:p>
                      <a:pPr indent="0" lvl="0" marL="0" rtl="0" algn="l">
                        <a:spcBef>
                          <a:spcPts val="0"/>
                        </a:spcBef>
                        <a:spcAft>
                          <a:spcPts val="0"/>
                        </a:spcAft>
                        <a:buNone/>
                      </a:pPr>
                      <a:r>
                        <a:rPr lang="en" sz="1800"/>
                        <a:t>Drift (ft)</a:t>
                      </a:r>
                      <a:endParaRPr sz="1800"/>
                    </a:p>
                  </a:txBody>
                  <a:tcPr marT="91425" marB="91425" marR="91425" marL="91425"/>
                </a:tc>
                <a:tc>
                  <a:txBody>
                    <a:bodyPr>
                      <a:noAutofit/>
                    </a:bodyPr>
                    <a:lstStyle/>
                    <a:p>
                      <a:pPr indent="0" lvl="0" marL="0" rtl="0" algn="l">
                        <a:spcBef>
                          <a:spcPts val="0"/>
                        </a:spcBef>
                        <a:spcAft>
                          <a:spcPts val="0"/>
                        </a:spcAft>
                        <a:buNone/>
                      </a:pPr>
                      <a:r>
                        <a:rPr lang="en" sz="1800"/>
                        <a:t>0</a:t>
                      </a:r>
                      <a:endParaRPr sz="1800"/>
                    </a:p>
                  </a:txBody>
                  <a:tcPr marT="91425" marB="91425" marR="91425" marL="91425"/>
                </a:tc>
                <a:tc>
                  <a:txBody>
                    <a:bodyPr>
                      <a:noAutofit/>
                    </a:bodyPr>
                    <a:lstStyle/>
                    <a:p>
                      <a:pPr indent="0" lvl="0" marL="0" rtl="0" algn="l">
                        <a:spcBef>
                          <a:spcPts val="0"/>
                        </a:spcBef>
                        <a:spcAft>
                          <a:spcPts val="0"/>
                        </a:spcAft>
                        <a:buNone/>
                      </a:pPr>
                      <a:r>
                        <a:rPr lang="en" sz="1800"/>
                        <a:t>617.4058</a:t>
                      </a:r>
                      <a:endParaRPr sz="1800"/>
                    </a:p>
                  </a:txBody>
                  <a:tcPr marT="91425" marB="91425" marR="91425" marL="91425"/>
                </a:tc>
                <a:tc>
                  <a:txBody>
                    <a:bodyPr>
                      <a:noAutofit/>
                    </a:bodyPr>
                    <a:lstStyle/>
                    <a:p>
                      <a:pPr indent="0" lvl="0" marL="0" rtl="0" algn="l">
                        <a:spcBef>
                          <a:spcPts val="0"/>
                        </a:spcBef>
                        <a:spcAft>
                          <a:spcPts val="0"/>
                        </a:spcAft>
                        <a:buNone/>
                      </a:pPr>
                      <a:r>
                        <a:rPr lang="en" sz="1800"/>
                        <a:t>1234.8116</a:t>
                      </a:r>
                      <a:endParaRPr sz="1800"/>
                    </a:p>
                  </a:txBody>
                  <a:tcPr marT="91425" marB="91425" marR="91425" marL="91425"/>
                </a:tc>
                <a:tc>
                  <a:txBody>
                    <a:bodyPr>
                      <a:noAutofit/>
                    </a:bodyPr>
                    <a:lstStyle/>
                    <a:p>
                      <a:pPr indent="0" lvl="0" marL="0" rtl="0" algn="l">
                        <a:spcBef>
                          <a:spcPts val="0"/>
                        </a:spcBef>
                        <a:spcAft>
                          <a:spcPts val="0"/>
                        </a:spcAft>
                        <a:buNone/>
                      </a:pPr>
                      <a:r>
                        <a:rPr lang="en" sz="1800"/>
                        <a:t>1852.2174</a:t>
                      </a:r>
                      <a:endParaRPr sz="1800"/>
                    </a:p>
                  </a:txBody>
                  <a:tcPr marT="91425" marB="91425" marR="91425" marL="91425"/>
                </a:tc>
                <a:tc>
                  <a:txBody>
                    <a:bodyPr>
                      <a:noAutofit/>
                    </a:bodyPr>
                    <a:lstStyle/>
                    <a:p>
                      <a:pPr indent="0" lvl="0" marL="0" rtl="0" algn="l">
                        <a:spcBef>
                          <a:spcPts val="0"/>
                        </a:spcBef>
                        <a:spcAft>
                          <a:spcPts val="0"/>
                        </a:spcAft>
                        <a:buNone/>
                      </a:pPr>
                      <a:r>
                        <a:rPr lang="en" sz="1800"/>
                        <a:t>2469.6232</a:t>
                      </a:r>
                      <a:endParaRPr sz="1800"/>
                    </a:p>
                  </a:txBody>
                  <a:tcPr marT="91425" marB="91425" marR="91425" marL="9142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7"/>
          <p:cNvSpPr txBox="1"/>
          <p:nvPr>
            <p:ph type="title"/>
          </p:nvPr>
        </p:nvSpPr>
        <p:spPr>
          <a:xfrm>
            <a:off x="311750" y="831175"/>
            <a:ext cx="53349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Safety</a:t>
            </a:r>
            <a:endParaRPr sz="4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Safety</a:t>
            </a:r>
            <a:endParaRPr/>
          </a:p>
        </p:txBody>
      </p:sp>
      <p:pic>
        <p:nvPicPr>
          <p:cNvPr id="377" name="Google Shape;377;p48"/>
          <p:cNvPicPr preferRelativeResize="0"/>
          <p:nvPr/>
        </p:nvPicPr>
        <p:blipFill>
          <a:blip r:embed="rId3">
            <a:alphaModFix/>
          </a:blip>
          <a:stretch>
            <a:fillRect/>
          </a:stretch>
        </p:blipFill>
        <p:spPr>
          <a:xfrm>
            <a:off x="66725" y="2026975"/>
            <a:ext cx="4969626" cy="2330725"/>
          </a:xfrm>
          <a:prstGeom prst="rect">
            <a:avLst/>
          </a:prstGeom>
          <a:noFill/>
          <a:ln>
            <a:noFill/>
          </a:ln>
        </p:spPr>
      </p:pic>
      <p:sp>
        <p:nvSpPr>
          <p:cNvPr id="378" name="Google Shape;378;p48"/>
          <p:cNvSpPr txBox="1"/>
          <p:nvPr/>
        </p:nvSpPr>
        <p:spPr>
          <a:xfrm>
            <a:off x="5036350" y="1919075"/>
            <a:ext cx="3999900" cy="2710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The following items will be present and available for team member use whenever they are working, constructing the vehicle or payload, or launching.</a:t>
            </a:r>
            <a:endParaRPr>
              <a:solidFill>
                <a:srgbClr val="595959"/>
              </a:solidFill>
              <a:latin typeface="Proxima Nova"/>
              <a:ea typeface="Proxima Nova"/>
              <a:cs typeface="Proxima Nova"/>
              <a:sym typeface="Proxima Nova"/>
            </a:endParaRPr>
          </a:p>
          <a:p>
            <a:pPr indent="-317500" lvl="0" marL="9144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Safety goggles	</a:t>
            </a:r>
            <a:endParaRPr>
              <a:solidFill>
                <a:srgbClr val="595959"/>
              </a:solidFill>
              <a:latin typeface="Proxima Nova"/>
              <a:ea typeface="Proxima Nova"/>
              <a:cs typeface="Proxima Nova"/>
              <a:sym typeface="Proxima Nova"/>
            </a:endParaRPr>
          </a:p>
          <a:p>
            <a:pPr indent="-317500" lvl="0" marL="9144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Rubber gloves</a:t>
            </a:r>
            <a:endParaRPr>
              <a:solidFill>
                <a:srgbClr val="595959"/>
              </a:solidFill>
              <a:latin typeface="Proxima Nova"/>
              <a:ea typeface="Proxima Nova"/>
              <a:cs typeface="Proxima Nova"/>
              <a:sym typeface="Proxima Nova"/>
            </a:endParaRPr>
          </a:p>
          <a:p>
            <a:pPr indent="-317500" lvl="0" marL="9144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Protective aprons	</a:t>
            </a:r>
            <a:endParaRPr>
              <a:solidFill>
                <a:srgbClr val="595959"/>
              </a:solidFill>
              <a:latin typeface="Proxima Nova"/>
              <a:ea typeface="Proxima Nova"/>
              <a:cs typeface="Proxima Nova"/>
              <a:sym typeface="Proxima Nova"/>
            </a:endParaRPr>
          </a:p>
          <a:p>
            <a:pPr indent="-317500" lvl="0" marL="9144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Ear Plugs	</a:t>
            </a:r>
            <a:endParaRPr>
              <a:solidFill>
                <a:srgbClr val="595959"/>
              </a:solidFill>
              <a:latin typeface="Proxima Nova"/>
              <a:ea typeface="Proxima Nova"/>
              <a:cs typeface="Proxima Nova"/>
              <a:sym typeface="Proxima Nova"/>
            </a:endParaRPr>
          </a:p>
          <a:p>
            <a:pPr indent="-317500" lvl="0" marL="9144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Leather gloves	</a:t>
            </a:r>
            <a:endParaRPr>
              <a:solidFill>
                <a:srgbClr val="595959"/>
              </a:solidFill>
              <a:latin typeface="Proxima Nova"/>
              <a:ea typeface="Proxima Nova"/>
              <a:cs typeface="Proxima Nova"/>
              <a:sym typeface="Proxima Nova"/>
            </a:endParaRPr>
          </a:p>
          <a:p>
            <a:pPr indent="-317500" lvl="0" marL="9144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Respirators / Dust Masks	</a:t>
            </a:r>
            <a:endParaRPr>
              <a:solidFill>
                <a:srgbClr val="59595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a:solidFill>
                <a:srgbClr val="595959"/>
              </a:solidFill>
              <a:latin typeface="Proxima Nova"/>
              <a:ea typeface="Proxima Nova"/>
              <a:cs typeface="Proxima Nova"/>
              <a:sym typeface="Proxima Nova"/>
            </a:endParaRPr>
          </a:p>
        </p:txBody>
      </p:sp>
      <p:pic>
        <p:nvPicPr>
          <p:cNvPr id="379" name="Google Shape;379;p48"/>
          <p:cNvPicPr preferRelativeResize="0"/>
          <p:nvPr/>
        </p:nvPicPr>
        <p:blipFill>
          <a:blip r:embed="rId4">
            <a:alphaModFix/>
          </a:blip>
          <a:stretch>
            <a:fillRect/>
          </a:stretch>
        </p:blipFill>
        <p:spPr>
          <a:xfrm>
            <a:off x="1416625" y="2081225"/>
            <a:ext cx="340500" cy="238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Safety</a:t>
            </a:r>
            <a:endParaRPr/>
          </a:p>
        </p:txBody>
      </p:sp>
      <p:sp>
        <p:nvSpPr>
          <p:cNvPr id="385" name="Google Shape;385;p49"/>
          <p:cNvSpPr txBox="1"/>
          <p:nvPr/>
        </p:nvSpPr>
        <p:spPr>
          <a:xfrm>
            <a:off x="460900" y="1579950"/>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95959"/>
                </a:solidFill>
                <a:latin typeface="Proxima Nova"/>
                <a:ea typeface="Proxima Nova"/>
                <a:cs typeface="Proxima Nova"/>
                <a:sym typeface="Proxima Nova"/>
              </a:rPr>
              <a:t>Eye protection must be worn whenever there is a danger of:				</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Dust, dirt, metal, or wood chips entering the eye. This can happen when sawing, grinding, hammering, or using power tools. </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Strong winds during a launch (common at Lucerne Dry Lake)	</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Chemical splashes when using paints, solvents, or adhesives</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Objects thrown (intentionally or inadvertently) or swinging into a team member</a:t>
            </a:r>
            <a:endParaRPr>
              <a:solidFill>
                <a:srgbClr val="595959"/>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rgbClr val="595959"/>
                </a:solidFill>
                <a:latin typeface="Proxima Nova"/>
                <a:ea typeface="Proxima Nova"/>
                <a:cs typeface="Proxima Nova"/>
                <a:sym typeface="Proxima Nova"/>
              </a:rPr>
              <a:t>				</a:t>
            </a:r>
            <a:endParaRPr>
              <a:solidFill>
                <a:srgbClr val="59595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a:solidFill>
                <a:srgbClr val="595959"/>
              </a:solidFill>
              <a:latin typeface="Proxima Nova"/>
              <a:ea typeface="Proxima Nova"/>
              <a:cs typeface="Proxima Nova"/>
              <a:sym typeface="Proxima Nova"/>
            </a:endParaRPr>
          </a:p>
        </p:txBody>
      </p:sp>
      <p:sp>
        <p:nvSpPr>
          <p:cNvPr id="386" name="Google Shape;386;p49"/>
          <p:cNvSpPr txBox="1"/>
          <p:nvPr/>
        </p:nvSpPr>
        <p:spPr>
          <a:xfrm>
            <a:off x="4683250" y="1579950"/>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95959"/>
                </a:solidFill>
                <a:latin typeface="Proxima Nova"/>
                <a:ea typeface="Proxima Nova"/>
                <a:cs typeface="Proxima Nova"/>
                <a:sym typeface="Proxima Nova"/>
              </a:rPr>
              <a:t>These types of gloves must be worn to protect the team member’s hands whenever there is danger of contact with a hazardous material:					</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Latex or rubber gloves for possible contact with hazardous chemicals such as adhesive, paint, or thinners, or dangerous solid materials.</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Leather gloves to protect against impact, cuts, or abrasions (e.g. in the use of some power tools such as grinders)</a:t>
            </a:r>
            <a:endParaRPr>
              <a:solidFill>
                <a:srgbClr val="59595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a:solidFill>
                <a:srgbClr val="595959"/>
              </a:solidFill>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Safety</a:t>
            </a:r>
            <a:endParaRPr/>
          </a:p>
        </p:txBody>
      </p:sp>
      <p:sp>
        <p:nvSpPr>
          <p:cNvPr id="392" name="Google Shape;392;p50"/>
          <p:cNvSpPr txBox="1"/>
          <p:nvPr/>
        </p:nvSpPr>
        <p:spPr>
          <a:xfrm>
            <a:off x="460900" y="14709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95959"/>
                </a:solidFill>
                <a:latin typeface="Proxima Nova"/>
                <a:ea typeface="Proxima Nova"/>
                <a:cs typeface="Proxima Nova"/>
                <a:sym typeface="Proxima Nova"/>
              </a:rPr>
              <a:t>Team members will always work in a clean, well-ventilated area. Protection for a team member’s lungs (dust mask or respirator) must be used when:					</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Working with chemicals emitting fumes (e.g. paints and solvents). In this case, the team member must wear a respirator.</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Working in an environment where there is dust (e.g. sanding and working with power tools). The team member must wear a dust mask.</a:t>
            </a:r>
            <a:endParaRPr>
              <a:solidFill>
                <a:srgbClr val="595959"/>
              </a:solidFill>
              <a:latin typeface="Proxima Nova"/>
              <a:ea typeface="Proxima Nova"/>
              <a:cs typeface="Proxima Nova"/>
              <a:sym typeface="Proxima Nova"/>
            </a:endParaRPr>
          </a:p>
        </p:txBody>
      </p:sp>
      <p:sp>
        <p:nvSpPr>
          <p:cNvPr id="393" name="Google Shape;393;p50"/>
          <p:cNvSpPr txBox="1"/>
          <p:nvPr/>
        </p:nvSpPr>
        <p:spPr>
          <a:xfrm>
            <a:off x="4683250" y="14709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95959"/>
                </a:solidFill>
                <a:latin typeface="Proxima Nova"/>
                <a:ea typeface="Proxima Nova"/>
                <a:cs typeface="Proxima Nova"/>
                <a:sym typeface="Proxima Nova"/>
              </a:rPr>
              <a:t>Body protection, such as an apron must be worn whenever there is danger of:</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Splashes or spills from chemicals</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Possible impact from tools</a:t>
            </a:r>
            <a:endParaRPr>
              <a:solidFill>
                <a:srgbClr val="595959"/>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rgbClr val="595959"/>
                </a:solidFill>
                <a:latin typeface="Proxima Nova"/>
                <a:ea typeface="Proxima Nova"/>
                <a:cs typeface="Proxima Nova"/>
                <a:sym typeface="Proxima Nova"/>
              </a:rPr>
              <a:t>Ear protection (plugs or ear muffs) must be worn whenever there are loud noises present, which include:	</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Using loud power tools or hammers	</a:t>
            </a:r>
            <a:endParaRPr>
              <a:solidFill>
                <a:srgbClr val="59595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595959"/>
              </a:buClr>
              <a:buSzPts val="1400"/>
              <a:buFont typeface="Proxima Nova"/>
              <a:buChar char="●"/>
            </a:pPr>
            <a:r>
              <a:rPr lang="en">
                <a:solidFill>
                  <a:srgbClr val="595959"/>
                </a:solidFill>
                <a:latin typeface="Proxima Nova"/>
                <a:ea typeface="Proxima Nova"/>
                <a:cs typeface="Proxima Nova"/>
                <a:sym typeface="Proxima Nova"/>
              </a:rPr>
              <a:t>Launching larger rocket motors at launches</a:t>
            </a:r>
            <a:endParaRPr>
              <a:solidFill>
                <a:srgbClr val="595959"/>
              </a:solidFill>
              <a:latin typeface="Proxima Nova"/>
              <a:ea typeface="Proxima Nova"/>
              <a:cs typeface="Proxima Nova"/>
              <a:sym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1"/>
          <p:cNvSpPr txBox="1"/>
          <p:nvPr>
            <p:ph type="title"/>
          </p:nvPr>
        </p:nvSpPr>
        <p:spPr>
          <a:xfrm>
            <a:off x="311700" y="2391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Vehicle Risk Mitigation</a:t>
            </a:r>
            <a:endParaRPr>
              <a:latin typeface="Trebuchet MS"/>
              <a:ea typeface="Trebuchet MS"/>
              <a:cs typeface="Trebuchet MS"/>
              <a:sym typeface="Trebuchet MS"/>
            </a:endParaRPr>
          </a:p>
          <a:p>
            <a:pPr indent="0" lvl="0" marL="0" rtl="0" algn="l">
              <a:spcBef>
                <a:spcPts val="0"/>
              </a:spcBef>
              <a:spcAft>
                <a:spcPts val="0"/>
              </a:spcAft>
              <a:buNone/>
            </a:pPr>
            <a:r>
              <a:t/>
            </a:r>
            <a:endParaRPr/>
          </a:p>
        </p:txBody>
      </p:sp>
      <p:graphicFrame>
        <p:nvGraphicFramePr>
          <p:cNvPr id="399" name="Google Shape;399;p51"/>
          <p:cNvGraphicFramePr/>
          <p:nvPr/>
        </p:nvGraphicFramePr>
        <p:xfrm>
          <a:off x="225563" y="862850"/>
          <a:ext cx="3000000" cy="3000000"/>
        </p:xfrm>
        <a:graphic>
          <a:graphicData uri="http://schemas.openxmlformats.org/drawingml/2006/table">
            <a:tbl>
              <a:tblPr>
                <a:noFill/>
                <a:tableStyleId>{E419C4F4-83F6-4AFF-9A0D-66E7D418F398}</a:tableStyleId>
              </a:tblPr>
              <a:tblGrid>
                <a:gridCol w="1485875"/>
                <a:gridCol w="6892175"/>
              </a:tblGrid>
              <a:tr h="493000">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engine fails to ignite when launching the rocket. </a:t>
                      </a:r>
                      <a:endParaRPr sz="9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Team members will make sure that the igniter is inserted into the engine completely, securing the connection between the engine and the igniter. </a:t>
                      </a:r>
                      <a:endParaRPr sz="900">
                        <a:latin typeface="Times New Roman"/>
                        <a:ea typeface="Times New Roman"/>
                        <a:cs typeface="Times New Roman"/>
                        <a:sym typeface="Times New Roman"/>
                      </a:endParaRPr>
                    </a:p>
                  </a:txBody>
                  <a:tcPr marT="63500" marB="63500" marR="63500" marL="63500">
                    <a:solidFill>
                      <a:srgbClr val="FFFF00"/>
                    </a:solidFill>
                  </a:tcPr>
                </a:tc>
              </a:tr>
              <a:tr h="368225">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engine is too loose or tight for the motor casing.</a:t>
                      </a:r>
                      <a:endParaRPr sz="9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Team members will make sure the motor casing matches the corresponding engine size and that the motor casing fits into the motor mount without being too loose or too tight. </a:t>
                      </a:r>
                      <a:endParaRPr sz="900">
                        <a:latin typeface="Times New Roman"/>
                        <a:ea typeface="Times New Roman"/>
                        <a:cs typeface="Times New Roman"/>
                        <a:sym typeface="Times New Roman"/>
                      </a:endParaRPr>
                    </a:p>
                  </a:txBody>
                  <a:tcPr marT="63500" marB="63500" marR="63500" marL="63500">
                    <a:solidFill>
                      <a:srgbClr val="FFFF00"/>
                    </a:solidFill>
                  </a:tcPr>
                </a:tc>
              </a:tr>
              <a:tr h="368225">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air brakes don't function in flight.</a:t>
                      </a:r>
                      <a:endParaRPr sz="9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Electronics will be activated at ground level for a test of the air brakes functions. Before the assembly of the whole rocket, the motor for the air brakes will be checked for its functions.</a:t>
                      </a:r>
                      <a:endParaRPr sz="900">
                        <a:latin typeface="Times New Roman"/>
                        <a:ea typeface="Times New Roman"/>
                        <a:cs typeface="Times New Roman"/>
                        <a:sym typeface="Times New Roman"/>
                      </a:endParaRPr>
                    </a:p>
                  </a:txBody>
                  <a:tcPr marT="63500" marB="63500" marR="63500" marL="63500">
                    <a:solidFill>
                      <a:srgbClr val="FFFF00"/>
                    </a:solidFill>
                  </a:tcPr>
                </a:tc>
              </a:tr>
              <a:tr h="368225">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rocket body bends inward on itself.</a:t>
                      </a:r>
                      <a:endParaRPr sz="900">
                        <a:latin typeface="Times New Roman"/>
                        <a:ea typeface="Times New Roman"/>
                        <a:cs typeface="Times New Roman"/>
                        <a:sym typeface="Times New Roman"/>
                      </a:endParaRPr>
                    </a:p>
                  </a:txBody>
                  <a:tcPr marT="63500" marB="63500" marR="63500" marL="63500">
                    <a:solidFill>
                      <a:srgbClr val="FF99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materials used for the body tubes is fiberglass, which can stand against considerable amounts of outside forces. The flight boards, bulkheads, and centering rings on the inside of the body tubes will also support the circular structure of the body tube.</a:t>
                      </a:r>
                      <a:endParaRPr sz="900">
                        <a:latin typeface="Times New Roman"/>
                        <a:ea typeface="Times New Roman"/>
                        <a:cs typeface="Times New Roman"/>
                        <a:sym typeface="Times New Roman"/>
                      </a:endParaRPr>
                    </a:p>
                  </a:txBody>
                  <a:tcPr marT="63500" marB="63500" marR="63500" marL="63500">
                    <a:solidFill>
                      <a:srgbClr val="FF9900"/>
                    </a:solidFill>
                  </a:tcPr>
                </a:tc>
              </a:tr>
              <a:tr h="493000">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quick links are not attached securely.</a:t>
                      </a:r>
                      <a:endParaRPr sz="900">
                        <a:latin typeface="Times New Roman"/>
                        <a:ea typeface="Times New Roman"/>
                        <a:cs typeface="Times New Roman"/>
                        <a:sym typeface="Times New Roman"/>
                      </a:endParaRPr>
                    </a:p>
                  </a:txBody>
                  <a:tcPr marT="63500" marB="63500" marR="63500" marL="63500">
                    <a:solidFill>
                      <a:srgbClr val="FF99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Team members will ensure that all connections between the body tubes and other parts of the rocket are assembled correctly before launching. A checklist will be written for the above tasks, members will be checking and signing off each of the tasks when completed. </a:t>
                      </a:r>
                      <a:endParaRPr sz="900">
                        <a:latin typeface="Times New Roman"/>
                        <a:ea typeface="Times New Roman"/>
                        <a:cs typeface="Times New Roman"/>
                        <a:sym typeface="Times New Roman"/>
                      </a:endParaRPr>
                    </a:p>
                  </a:txBody>
                  <a:tcPr marT="63500" marB="63500" marR="63500" marL="63500">
                    <a:solidFill>
                      <a:srgbClr val="FF9900"/>
                    </a:solidFill>
                  </a:tcPr>
                </a:tc>
              </a:tr>
              <a:tr h="493000">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ejection charge does not have enough force to shear the shear pins.</a:t>
                      </a:r>
                      <a:endParaRPr sz="900">
                        <a:latin typeface="Times New Roman"/>
                        <a:ea typeface="Times New Roman"/>
                        <a:cs typeface="Times New Roman"/>
                        <a:sym typeface="Times New Roman"/>
                      </a:endParaRPr>
                    </a:p>
                  </a:txBody>
                  <a:tcPr marT="63500" marB="63500" marR="63500" marL="63500">
                    <a:solidFill>
                      <a:srgbClr val="FF99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force required to shear the pins will be accurately noted when they are purchased. Black powder ground tests will be performed to make sure that the force provided from the ejections charges exceeds the force that the pin can withstand. To further make sure that the pin will shear, the backup charge will provide a greater force.</a:t>
                      </a:r>
                      <a:endParaRPr sz="900">
                        <a:latin typeface="Times New Roman"/>
                        <a:ea typeface="Times New Roman"/>
                        <a:cs typeface="Times New Roman"/>
                        <a:sym typeface="Times New Roman"/>
                      </a:endParaRPr>
                    </a:p>
                  </a:txBody>
                  <a:tcPr marT="63500" marB="63500" marR="63500" marL="63500">
                    <a:solidFill>
                      <a:srgbClr val="FF9900"/>
                    </a:solidFill>
                  </a:tcPr>
                </a:tc>
              </a:tr>
              <a:tr h="493000">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electronic matches move outside of their specified area.</a:t>
                      </a:r>
                      <a:endParaRPr sz="900">
                        <a:latin typeface="Times New Roman"/>
                        <a:ea typeface="Times New Roman"/>
                        <a:cs typeface="Times New Roman"/>
                        <a:sym typeface="Times New Roman"/>
                      </a:endParaRPr>
                    </a:p>
                  </a:txBody>
                  <a:tcPr marT="63500" marB="63500" marR="63500" marL="63500">
                    <a:solidFill>
                      <a:srgbClr val="FF00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Team members will make sure that the matches are tightened in their specified area before attaching the shear pins. This task will be placed on the pre-launch checklist.</a:t>
                      </a:r>
                      <a:endParaRPr sz="900">
                        <a:latin typeface="Times New Roman"/>
                        <a:ea typeface="Times New Roman"/>
                        <a:cs typeface="Times New Roman"/>
                        <a:sym typeface="Times New Roman"/>
                      </a:endParaRPr>
                    </a:p>
                  </a:txBody>
                  <a:tcPr marT="63500" marB="63500" marR="63500" marL="63500">
                    <a:solidFill>
                      <a:srgbClr val="FF0000"/>
                    </a:solidFill>
                  </a:tcPr>
                </a:tc>
              </a:tr>
              <a:tr h="493000">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The motor explodes.</a:t>
                      </a:r>
                      <a:endParaRPr sz="900">
                        <a:latin typeface="Times New Roman"/>
                        <a:ea typeface="Times New Roman"/>
                        <a:cs typeface="Times New Roman"/>
                        <a:sym typeface="Times New Roman"/>
                      </a:endParaRPr>
                    </a:p>
                  </a:txBody>
                  <a:tcPr marT="63500" marB="63500" marR="63500" marL="63500">
                    <a:solidFill>
                      <a:srgbClr val="FF00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As a high school team, we are not allowed to build the motor and the construction of said motor will be done by a certified individual. The team will ensure that while the motor is in our hands, assuming that it has been assembled correctly, the motor will not be damaged nor will we alter the motor in a way that could cause a malfunction.</a:t>
                      </a:r>
                      <a:endParaRPr sz="900">
                        <a:latin typeface="Times New Roman"/>
                        <a:ea typeface="Times New Roman"/>
                        <a:cs typeface="Times New Roman"/>
                        <a:sym typeface="Times New Roman"/>
                      </a:endParaRPr>
                    </a:p>
                  </a:txBody>
                  <a:tcPr marT="63500" marB="63500" marR="63500" marL="63500">
                    <a:solidFill>
                      <a:srgbClr val="FF0000"/>
                    </a:solidFill>
                  </a:tcPr>
                </a:tc>
              </a:tr>
              <a:tr h="368225">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Parachute does not deploy because of packing issues.</a:t>
                      </a:r>
                      <a:endParaRPr sz="900">
                        <a:latin typeface="Times New Roman"/>
                        <a:ea typeface="Times New Roman"/>
                        <a:cs typeface="Times New Roman"/>
                        <a:sym typeface="Times New Roman"/>
                      </a:endParaRPr>
                    </a:p>
                  </a:txBody>
                  <a:tcPr marT="63500" marB="63500" marR="63500" marL="63500">
                    <a:solidFill>
                      <a:srgbClr val="FF0000"/>
                    </a:solidFill>
                  </a:tcPr>
                </a:tc>
                <a:tc>
                  <a:txBody>
                    <a:bodyPr>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Team members will check that the parachute is packed correctly into the body tube before launch and make sure the ejection charges will separate the body tubes when parachute is ready to deploy via black powder tests. </a:t>
                      </a:r>
                      <a:endParaRPr sz="9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Mission Statement</a:t>
            </a:r>
            <a:endParaRPr/>
          </a:p>
        </p:txBody>
      </p:sp>
      <p:sp>
        <p:nvSpPr>
          <p:cNvPr id="82" name="Google Shape;82;p16"/>
          <p:cNvSpPr txBox="1"/>
          <p:nvPr>
            <p:ph idx="1" type="body"/>
          </p:nvPr>
        </p:nvSpPr>
        <p:spPr>
          <a:xfrm>
            <a:off x="311700" y="1581900"/>
            <a:ext cx="85206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Times New Roman"/>
                <a:ea typeface="Times New Roman"/>
                <a:cs typeface="Times New Roman"/>
                <a:sym typeface="Times New Roman"/>
              </a:rPr>
              <a:t>The rocket must reach a target altitude of 4600 ft, deploy its drogue chute at apogee, descend to 600 ft, deploy its main chute, and then deploy the payload, a rover, once the rocket has landed. The rover will then angle its camera towards the rocket and take pictures of the length of the rocket. The pictures will be returned so damage after the flight can be documented via the rover.</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Payload Risk Mitigation</a:t>
            </a:r>
            <a:endParaRPr/>
          </a:p>
        </p:txBody>
      </p:sp>
      <p:sp>
        <p:nvSpPr>
          <p:cNvPr id="405" name="Google Shape;405;p5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06" name="Google Shape;406;p52"/>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407" name="Google Shape;407;p52"/>
          <p:cNvGraphicFramePr/>
          <p:nvPr/>
        </p:nvGraphicFramePr>
        <p:xfrm>
          <a:off x="152400" y="1345350"/>
          <a:ext cx="3000000" cy="3000000"/>
        </p:xfrm>
        <a:graphic>
          <a:graphicData uri="http://schemas.openxmlformats.org/drawingml/2006/table">
            <a:tbl>
              <a:tblPr>
                <a:noFill/>
                <a:tableStyleId>{E419C4F4-83F6-4AFF-9A0D-66E7D418F398}</a:tableStyleId>
              </a:tblPr>
              <a:tblGrid>
                <a:gridCol w="4397900"/>
                <a:gridCol w="4397900"/>
              </a:tblGrid>
              <a:tr h="477200">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The camera malfunctions. </a:t>
                      </a:r>
                      <a:endParaRPr sz="11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Team members will make sure the camera is turned on and functions correctly before the launch.</a:t>
                      </a:r>
                      <a:endParaRPr sz="1100">
                        <a:latin typeface="Times New Roman"/>
                        <a:ea typeface="Times New Roman"/>
                        <a:cs typeface="Times New Roman"/>
                        <a:sym typeface="Times New Roman"/>
                      </a:endParaRPr>
                    </a:p>
                  </a:txBody>
                  <a:tcPr marT="63500" marB="63500" marR="63500" marL="63500">
                    <a:solidFill>
                      <a:srgbClr val="FFFF00"/>
                    </a:solidFill>
                  </a:tcPr>
                </a:tc>
              </a:tr>
              <a:tr h="349625">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Batteries are not fully charged.</a:t>
                      </a:r>
                      <a:endParaRPr sz="1100">
                        <a:latin typeface="Times New Roman"/>
                        <a:ea typeface="Times New Roman"/>
                        <a:cs typeface="Times New Roman"/>
                        <a:sym typeface="Times New Roman"/>
                      </a:endParaRPr>
                    </a:p>
                  </a:txBody>
                  <a:tcPr marT="63500" marB="63500" marR="63500" marL="63500">
                    <a:solidFill>
                      <a:srgbClr val="FFFF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Team members will make sure to charge battery to max capacity before launch</a:t>
                      </a:r>
                      <a:endParaRPr sz="1100">
                        <a:latin typeface="Times New Roman"/>
                        <a:ea typeface="Times New Roman"/>
                        <a:cs typeface="Times New Roman"/>
                        <a:sym typeface="Times New Roman"/>
                      </a:endParaRPr>
                    </a:p>
                  </a:txBody>
                  <a:tcPr marT="63500" marB="63500" marR="63500" marL="63500">
                    <a:solidFill>
                      <a:srgbClr val="FFFF00"/>
                    </a:solidFill>
                  </a:tcPr>
                </a:tc>
              </a:tr>
              <a:tr h="477200">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Batteries fail.</a:t>
                      </a:r>
                      <a:endParaRPr sz="1100">
                        <a:latin typeface="Times New Roman"/>
                        <a:ea typeface="Times New Roman"/>
                        <a:cs typeface="Times New Roman"/>
                        <a:sym typeface="Times New Roman"/>
                      </a:endParaRPr>
                    </a:p>
                  </a:txBody>
                  <a:tcPr marT="63500" marB="63500" marR="63500" marL="63500">
                    <a:solidFill>
                      <a:srgbClr val="FF99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Before launch, team members will use a voltmeter to check if the battery is functional and fully charged.</a:t>
                      </a:r>
                      <a:endParaRPr sz="1100">
                        <a:latin typeface="Times New Roman"/>
                        <a:ea typeface="Times New Roman"/>
                        <a:cs typeface="Times New Roman"/>
                        <a:sym typeface="Times New Roman"/>
                      </a:endParaRPr>
                    </a:p>
                  </a:txBody>
                  <a:tcPr marT="63500" marB="63500" marR="63500" marL="63500">
                    <a:solidFill>
                      <a:srgbClr val="FF9900"/>
                    </a:solidFill>
                  </a:tcPr>
                </a:tc>
              </a:tr>
              <a:tr h="477200">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Payload doesn’t deploy</a:t>
                      </a:r>
                      <a:endParaRPr sz="1100">
                        <a:latin typeface="Times New Roman"/>
                        <a:ea typeface="Times New Roman"/>
                        <a:cs typeface="Times New Roman"/>
                        <a:sym typeface="Times New Roman"/>
                      </a:endParaRPr>
                    </a:p>
                  </a:txBody>
                  <a:tcPr marT="63500" marB="63500" marR="63500" marL="63500">
                    <a:solidFill>
                      <a:srgbClr val="FF99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Before launch, the release mechanism of the sabot will be checked by team members to see if the payload can be released. </a:t>
                      </a:r>
                      <a:endParaRPr sz="1100">
                        <a:latin typeface="Times New Roman"/>
                        <a:ea typeface="Times New Roman"/>
                        <a:cs typeface="Times New Roman"/>
                        <a:sym typeface="Times New Roman"/>
                      </a:endParaRPr>
                    </a:p>
                  </a:txBody>
                  <a:tcPr marT="63500" marB="63500" marR="63500" marL="63500">
                    <a:solidFill>
                      <a:srgbClr val="FF9900"/>
                    </a:solidFill>
                  </a:tcPr>
                </a:tc>
              </a:tr>
              <a:tr h="477200">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The wheels don’t move.</a:t>
                      </a:r>
                      <a:endParaRPr sz="1100">
                        <a:latin typeface="Times New Roman"/>
                        <a:ea typeface="Times New Roman"/>
                        <a:cs typeface="Times New Roman"/>
                        <a:sym typeface="Times New Roman"/>
                      </a:endParaRPr>
                    </a:p>
                  </a:txBody>
                  <a:tcPr marT="63500" marB="63500" marR="63500" marL="63500">
                    <a:solidFill>
                      <a:srgbClr val="FF99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The payload will be tested by team members before the launch to see if the wheels can spin freely and move the rover on ground. </a:t>
                      </a:r>
                      <a:endParaRPr sz="1100">
                        <a:latin typeface="Times New Roman"/>
                        <a:ea typeface="Times New Roman"/>
                        <a:cs typeface="Times New Roman"/>
                        <a:sym typeface="Times New Roman"/>
                      </a:endParaRPr>
                    </a:p>
                  </a:txBody>
                  <a:tcPr marT="63500" marB="63500" marR="63500" marL="63500">
                    <a:solidFill>
                      <a:srgbClr val="FF9900"/>
                    </a:solidFill>
                  </a:tcPr>
                </a:tc>
              </a:tr>
              <a:tr h="732325">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Payload unable to move on ground due to dirt.</a:t>
                      </a:r>
                      <a:endParaRPr sz="1100">
                        <a:latin typeface="Times New Roman"/>
                        <a:ea typeface="Times New Roman"/>
                        <a:cs typeface="Times New Roman"/>
                        <a:sym typeface="Times New Roman"/>
                      </a:endParaRPr>
                    </a:p>
                  </a:txBody>
                  <a:tcPr marT="63500" marB="63500" marR="63500" marL="63500">
                    <a:solidFill>
                      <a:srgbClr val="FF99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The payload is equipped with a mechanism that scoops the dirt of the wheels after ever rotation, however, it will still be tested before the launch to see if the mechanism is capable of clearing the dirt of the wheels.</a:t>
                      </a:r>
                      <a:endParaRPr sz="1100">
                        <a:latin typeface="Times New Roman"/>
                        <a:ea typeface="Times New Roman"/>
                        <a:cs typeface="Times New Roman"/>
                        <a:sym typeface="Times New Roman"/>
                      </a:endParaRPr>
                    </a:p>
                  </a:txBody>
                  <a:tcPr marT="63500" marB="63500" marR="63500" marL="63500">
                    <a:solidFill>
                      <a:srgbClr val="FF9900"/>
                    </a:solidFill>
                  </a:tcPr>
                </a:tc>
              </a:tr>
              <a:tr h="477200">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Payload deploys early due to loose sabot.</a:t>
                      </a:r>
                      <a:endParaRPr sz="1100">
                        <a:latin typeface="Times New Roman"/>
                        <a:ea typeface="Times New Roman"/>
                        <a:cs typeface="Times New Roman"/>
                        <a:sym typeface="Times New Roman"/>
                      </a:endParaRPr>
                    </a:p>
                  </a:txBody>
                  <a:tcPr marT="63500" marB="63500" marR="63500" marL="63500">
                    <a:solidFill>
                      <a:srgbClr val="FF0000"/>
                    </a:solidFill>
                  </a:tcPr>
                </a:tc>
                <a:tc>
                  <a:txBody>
                    <a:bodyPr>
                      <a:noAutofit/>
                    </a:bodyPr>
                    <a:lstStyle/>
                    <a:p>
                      <a:pPr indent="0" lvl="0" marL="0" rtl="0" algn="l">
                        <a:spcBef>
                          <a:spcPts val="0"/>
                        </a:spcBef>
                        <a:spcAft>
                          <a:spcPts val="0"/>
                        </a:spcAft>
                        <a:buNone/>
                      </a:pPr>
                      <a:r>
                        <a:rPr lang="en" sz="1100">
                          <a:latin typeface="Times New Roman"/>
                          <a:ea typeface="Times New Roman"/>
                          <a:cs typeface="Times New Roman"/>
                          <a:sym typeface="Times New Roman"/>
                        </a:rPr>
                        <a:t>Team members will make sure that the sabot is not damaged or loose before the launch to ensure the rover doesn't drop from the rocket.</a:t>
                      </a:r>
                      <a:endParaRPr sz="1100">
                        <a:latin typeface="Times New Roman"/>
                        <a:ea typeface="Times New Roman"/>
                        <a:cs typeface="Times New Roman"/>
                        <a:sym typeface="Times New Roman"/>
                      </a:endParaRPr>
                    </a:p>
                  </a:txBody>
                  <a:tcPr marT="63500" marB="63500" marR="63500" marL="63500">
                    <a:solidFill>
                      <a:srgbClr val="FF0000"/>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3"/>
          <p:cNvSpPr txBox="1"/>
          <p:nvPr>
            <p:ph type="title"/>
          </p:nvPr>
        </p:nvSpPr>
        <p:spPr>
          <a:xfrm>
            <a:off x="311700" y="39460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Recovery Risk Mitigation</a:t>
            </a:r>
            <a:endParaRPr/>
          </a:p>
        </p:txBody>
      </p:sp>
      <p:graphicFrame>
        <p:nvGraphicFramePr>
          <p:cNvPr id="413" name="Google Shape;413;p53"/>
          <p:cNvGraphicFramePr/>
          <p:nvPr/>
        </p:nvGraphicFramePr>
        <p:xfrm>
          <a:off x="152400" y="1018300"/>
          <a:ext cx="3000000" cy="3000000"/>
        </p:xfrm>
        <a:graphic>
          <a:graphicData uri="http://schemas.openxmlformats.org/drawingml/2006/table">
            <a:tbl>
              <a:tblPr>
                <a:noFill/>
                <a:tableStyleId>{4157DCBA-2280-42DC-A79F-298D07860A74}</a:tableStyleId>
              </a:tblPr>
              <a:tblGrid>
                <a:gridCol w="2163425"/>
                <a:gridCol w="6516500"/>
              </a:tblGrid>
              <a:tr h="247575">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backup charges do not go off.</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FF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Team members will check if the RRC3 is beeping in the sequence that is shown on the manual.</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FF00"/>
                    </a:solidFill>
                  </a:tcPr>
                </a:tc>
              </a:tr>
              <a:tr h="399000">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backup electronics batteries disconnect.</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FF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Battery holders and zip ties will be used to secure the battery in its position. The sturdiness of the battery holder and zip ties will be check before every launch by team members.</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FF00"/>
                    </a:solidFill>
                  </a:tcPr>
                </a:tc>
              </a:tr>
              <a:tr h="399000">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backup RRC3 flight computers are shut down.</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FF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Team members will check if the flight computers are beeping and and signing their names on the checklist.</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FF00"/>
                    </a:solidFill>
                  </a:tcPr>
                </a:tc>
              </a:tr>
              <a:tr h="399000">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drogue chute deployed at the incorrect altitude.</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99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Team members will check that RRC3 and the Stratologger are both beeping in their respective sequences as shown on their manuals.</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9900"/>
                    </a:solidFill>
                  </a:tcPr>
                </a:tc>
              </a:tr>
              <a:tr h="399000">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air brakes not closing during descent and influencing the recovery.</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99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Team members will upload the most recent code from the computer to the arduino and check if the arduino’s respective LED light is blinking.</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9900"/>
                    </a:solidFill>
                  </a:tcPr>
                </a:tc>
              </a:tr>
              <a:tr h="413250">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drogue chute doesn't deploy.</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99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Team members will make sure the electronics are turned on and check if they are beeping, and members who checked will sign on the checklist. The backup ejection charge can also resolve this issue.</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9900"/>
                    </a:solidFill>
                  </a:tcPr>
                </a:tc>
              </a:tr>
              <a:tr h="247575">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main chute doesn't deploy.</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00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Solutions include both the backup Flight Computer and the backup ejection charges.</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0000"/>
                    </a:solidFill>
                  </a:tcPr>
                </a:tc>
              </a:tr>
              <a:tr h="399000">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Stratologger CF Flight Computer is shut down.</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00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Team members will check the Stratologger is beeping in its respective sequence as shown on the manuals, they will sign their names on the checklist after.</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0000"/>
                    </a:solidFill>
                  </a:tcPr>
                </a:tc>
              </a:tr>
              <a:tr h="399000">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The main battery disconnect.</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0000"/>
                    </a:solidFill>
                  </a:tcPr>
                </a:tc>
                <a:tc>
                  <a:txBody>
                    <a:bodyPr>
                      <a:noAutofit/>
                    </a:bodyPr>
                    <a:lstStyle/>
                    <a:p>
                      <a:pPr indent="0" lvl="0" marL="0" rtl="0" algn="l">
                        <a:lnSpc>
                          <a:spcPct val="120000"/>
                        </a:lnSpc>
                        <a:spcBef>
                          <a:spcPts val="0"/>
                        </a:spcBef>
                        <a:spcAft>
                          <a:spcPts val="0"/>
                        </a:spcAft>
                        <a:buNone/>
                      </a:pPr>
                      <a:r>
                        <a:rPr lang="en" sz="1000">
                          <a:latin typeface="Times New Roman"/>
                          <a:ea typeface="Times New Roman"/>
                          <a:cs typeface="Times New Roman"/>
                          <a:sym typeface="Times New Roman"/>
                        </a:rPr>
                        <a:t>Brand new batteries will be used, and a test will be contacted right before the launch to see if all of the electronics can be powered up correctly.</a:t>
                      </a:r>
                      <a:endParaRPr sz="1000">
                        <a:latin typeface="Times New Roman"/>
                        <a:ea typeface="Times New Roman"/>
                        <a:cs typeface="Times New Roman"/>
                        <a:sym typeface="Times New Roman"/>
                      </a:endParaRPr>
                    </a:p>
                  </a:txBody>
                  <a:tcPr marT="63500" marB="63500" marR="63500" marL="63500">
                    <a:lnL cap="flat" cmpd="sng" w="6275">
                      <a:solidFill>
                        <a:srgbClr val="000000"/>
                      </a:solidFill>
                      <a:prstDash val="solid"/>
                      <a:round/>
                      <a:headEnd len="sm" w="sm" type="none"/>
                      <a:tailEnd len="sm" w="sm" type="none"/>
                    </a:lnL>
                    <a:lnR cap="flat" cmpd="sng" w="6275">
                      <a:solidFill>
                        <a:srgbClr val="000000"/>
                      </a:solidFill>
                      <a:prstDash val="solid"/>
                      <a:round/>
                      <a:headEnd len="sm" w="sm" type="none"/>
                      <a:tailEnd len="sm" w="sm" type="none"/>
                    </a:lnR>
                    <a:lnT cap="flat" cmpd="sng" w="6275">
                      <a:solidFill>
                        <a:srgbClr val="000000"/>
                      </a:solidFill>
                      <a:prstDash val="solid"/>
                      <a:round/>
                      <a:headEnd len="sm" w="sm" type="none"/>
                      <a:tailEnd len="sm" w="sm" type="none"/>
                    </a:lnT>
                    <a:lnB cap="flat" cmpd="sng" w="6275">
                      <a:solidFill>
                        <a:srgbClr val="000000"/>
                      </a:solidFill>
                      <a:prstDash val="solid"/>
                      <a:round/>
                      <a:headEnd len="sm" w="sm" type="none"/>
                      <a:tailEnd len="sm" w="sm" type="none"/>
                    </a:lnB>
                    <a:solidFill>
                      <a:srgbClr val="FF0000"/>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5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FMEA for Environmental Concerns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419" name="Google Shape;419;p54"/>
          <p:cNvGraphicFramePr/>
          <p:nvPr/>
        </p:nvGraphicFramePr>
        <p:xfrm>
          <a:off x="96450" y="1436750"/>
          <a:ext cx="3000000" cy="3000000"/>
        </p:xfrm>
        <a:graphic>
          <a:graphicData uri="http://schemas.openxmlformats.org/drawingml/2006/table">
            <a:tbl>
              <a:tblPr>
                <a:noFill/>
                <a:tableStyleId>{C820E11E-A440-4169-8B2E-4F6550404A84}</a:tableStyleId>
              </a:tblPr>
              <a:tblGrid>
                <a:gridCol w="1441650"/>
                <a:gridCol w="1454050"/>
                <a:gridCol w="770550"/>
                <a:gridCol w="1541075"/>
                <a:gridCol w="1019100"/>
                <a:gridCol w="2821125"/>
              </a:tblGrid>
              <a:tr h="394650">
                <a:tc>
                  <a:txBody>
                    <a:bodyPr>
                      <a:noAutofit/>
                    </a:bodyPr>
                    <a:lstStyle/>
                    <a:p>
                      <a:pPr indent="0" lvl="0" marL="0" rtl="0" algn="ctr">
                        <a:lnSpc>
                          <a:spcPct val="115000"/>
                        </a:lnSpc>
                        <a:spcBef>
                          <a:spcPts val="0"/>
                        </a:spcBef>
                        <a:spcAft>
                          <a:spcPts val="0"/>
                        </a:spcAft>
                        <a:buNone/>
                      </a:pPr>
                      <a:r>
                        <a:rPr lang="en" sz="1100">
                          <a:solidFill>
                            <a:srgbClr val="333333"/>
                          </a:solidFill>
                          <a:highlight>
                            <a:srgbClr val="B7E1CD"/>
                          </a:highlight>
                          <a:latin typeface="Times New Roman"/>
                          <a:ea typeface="Times New Roman"/>
                          <a:cs typeface="Times New Roman"/>
                          <a:sym typeface="Times New Roman"/>
                        </a:rPr>
                        <a:t>Potential Issues/ Failure Mode</a:t>
                      </a:r>
                      <a:endParaRPr sz="1100">
                        <a:latin typeface="Times New Roman"/>
                        <a:ea typeface="Times New Roman"/>
                        <a:cs typeface="Times New Roman"/>
                        <a:sym typeface="Times New Roman"/>
                      </a:endParaRPr>
                    </a:p>
                  </a:txBody>
                  <a:tcPr marT="25400" marB="25400" marR="25400" marL="25400" anchor="ctr">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Potential Failure Effects</a:t>
                      </a:r>
                      <a:endParaRPr sz="1100">
                        <a:latin typeface="Times New Roman"/>
                        <a:ea typeface="Times New Roman"/>
                        <a:cs typeface="Times New Roman"/>
                        <a:sym typeface="Times New Roman"/>
                      </a:endParaRPr>
                    </a:p>
                  </a:txBody>
                  <a:tcPr marT="25400" marB="25400" marR="25400" marL="25400" anchor="ctr">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Severity (1-10)</a:t>
                      </a:r>
                      <a:endParaRPr sz="1100">
                        <a:latin typeface="Times New Roman"/>
                        <a:ea typeface="Times New Roman"/>
                        <a:cs typeface="Times New Roman"/>
                        <a:sym typeface="Times New Roman"/>
                      </a:endParaRPr>
                    </a:p>
                  </a:txBody>
                  <a:tcPr marT="25400" marB="25400" marR="25400" marL="25400" anchor="ctr">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Potential Causes</a:t>
                      </a:r>
                      <a:endParaRPr sz="1100">
                        <a:latin typeface="Times New Roman"/>
                        <a:ea typeface="Times New Roman"/>
                        <a:cs typeface="Times New Roman"/>
                        <a:sym typeface="Times New Roman"/>
                      </a:endParaRPr>
                    </a:p>
                  </a:txBody>
                  <a:tcPr marT="25400" marB="25400" marR="25400" marL="25400" anchor="ctr">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Occurrence (1-10)</a:t>
                      </a:r>
                      <a:endParaRPr sz="1100">
                        <a:latin typeface="Times New Roman"/>
                        <a:ea typeface="Times New Roman"/>
                        <a:cs typeface="Times New Roman"/>
                        <a:sym typeface="Times New Roman"/>
                      </a:endParaRPr>
                    </a:p>
                  </a:txBody>
                  <a:tcPr marT="25400" marB="25400" marR="25400" marL="25400" anchor="ctr">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Mitigation</a:t>
                      </a:r>
                      <a:endParaRPr sz="1100">
                        <a:latin typeface="Times New Roman"/>
                        <a:ea typeface="Times New Roman"/>
                        <a:cs typeface="Times New Roman"/>
                        <a:sym typeface="Times New Roman"/>
                      </a:endParaRPr>
                    </a:p>
                  </a:txBody>
                  <a:tcPr marT="25400" marB="25400" marR="25400" marL="25400" anchor="ctr">
                    <a:solidFill>
                      <a:srgbClr val="B7E1CD"/>
                    </a:solidFill>
                  </a:tcPr>
                </a:tc>
              </a:tr>
              <a:tr h="1047525">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Wind speeds are unsuitable for launching the rocket.</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If rocket is launched, rocket will fly in an unstable manner, making it difficult for performing proper tasks.</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6</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Environmental conditions are not suitable and worsen as the day proceeds at Lucerne Dry Lake.</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6</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Launch rail can be tilted at an angle that is with the wind in correlation with the speed of the wind. If wind speeds are too strong, the team will wait for conditions to improve.</a:t>
                      </a:r>
                      <a:endParaRPr sz="1100">
                        <a:latin typeface="Times New Roman"/>
                        <a:ea typeface="Times New Roman"/>
                        <a:cs typeface="Times New Roman"/>
                        <a:sym typeface="Times New Roman"/>
                      </a:endParaRPr>
                    </a:p>
                  </a:txBody>
                  <a:tcPr marT="25400" marB="25400" marR="25400" marL="25400" anchor="ctr"/>
                </a:tc>
              </a:tr>
              <a:tr h="902875">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Rain falls when the rocket is on the launch pad or in preparation.</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Drag increases, resulting a possible lower altitude for the rocket. Stability also decreases.</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Weather conditions are not suitable.</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4</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Rocket will be launched if rain is light; if rain is too strong, the team will wait for conditions to improve. </a:t>
                      </a:r>
                      <a:endParaRPr sz="1100">
                        <a:latin typeface="Times New Roman"/>
                        <a:ea typeface="Times New Roman"/>
                        <a:cs typeface="Times New Roman"/>
                        <a:sym typeface="Times New Roman"/>
                      </a:endParaRPr>
                    </a:p>
                  </a:txBody>
                  <a:tcPr marT="25400" marB="25400" marR="25400" marL="25400" anchor="ctr"/>
                </a:tc>
              </a:tr>
              <a:tr h="1192150">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A fire can spread to the surrounding environment.</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The launch site can catch on fire, resulting in damage to the nature.</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9</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Rocket can malfunction and once it lands, a fire can begin. Malfunction of the motor, sparks or ignition can set the rocket on fire.</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If the rocket does catch on fire in any way, no parts of the environment will catch on fire. There is only dirt at Lucerne Dry Lake for miles. No grass is near the launch site.</a:t>
                      </a:r>
                      <a:endParaRPr sz="1100">
                        <a:latin typeface="Times New Roman"/>
                        <a:ea typeface="Times New Roman"/>
                        <a:cs typeface="Times New Roman"/>
                        <a:sym typeface="Times New Roman"/>
                      </a:endParaRPr>
                    </a:p>
                  </a:txBody>
                  <a:tcPr marT="25400" marB="25400" marR="25400" marL="25400"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5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FMEA for Design Concerns</a:t>
            </a:r>
            <a:endParaRPr/>
          </a:p>
        </p:txBody>
      </p:sp>
      <p:graphicFrame>
        <p:nvGraphicFramePr>
          <p:cNvPr id="425" name="Google Shape;425;p55"/>
          <p:cNvGraphicFramePr/>
          <p:nvPr/>
        </p:nvGraphicFramePr>
        <p:xfrm>
          <a:off x="198350" y="1290850"/>
          <a:ext cx="3000000" cy="3000000"/>
        </p:xfrm>
        <a:graphic>
          <a:graphicData uri="http://schemas.openxmlformats.org/drawingml/2006/table">
            <a:tbl>
              <a:tblPr>
                <a:noFill/>
                <a:tableStyleId>{C820E11E-A440-4169-8B2E-4F6550404A84}</a:tableStyleId>
              </a:tblPr>
              <a:tblGrid>
                <a:gridCol w="1423125"/>
                <a:gridCol w="1545800"/>
                <a:gridCol w="748375"/>
                <a:gridCol w="1545800"/>
                <a:gridCol w="1104150"/>
                <a:gridCol w="2380050"/>
              </a:tblGrid>
              <a:tr h="483475">
                <a:tc>
                  <a:txBody>
                    <a:bodyPr>
                      <a:noAutofit/>
                    </a:bodyPr>
                    <a:lstStyle/>
                    <a:p>
                      <a:pPr indent="0" lvl="0" marL="0" rtl="0" algn="ctr">
                        <a:lnSpc>
                          <a:spcPct val="115000"/>
                        </a:lnSpc>
                        <a:spcBef>
                          <a:spcPts val="0"/>
                        </a:spcBef>
                        <a:spcAft>
                          <a:spcPts val="0"/>
                        </a:spcAft>
                        <a:buNone/>
                      </a:pPr>
                      <a:r>
                        <a:rPr lang="en" sz="1100">
                          <a:solidFill>
                            <a:srgbClr val="333333"/>
                          </a:solidFill>
                          <a:highlight>
                            <a:srgbClr val="B7E1CD"/>
                          </a:highlight>
                          <a:latin typeface="Times New Roman"/>
                          <a:ea typeface="Times New Roman"/>
                          <a:cs typeface="Times New Roman"/>
                          <a:sym typeface="Times New Roman"/>
                        </a:rPr>
                        <a:t>Potential Issues/ Failure Mode</a:t>
                      </a:r>
                      <a:endParaRPr sz="1100">
                        <a:latin typeface="Times New Roman"/>
                        <a:ea typeface="Times New Roman"/>
                        <a:cs typeface="Times New Roman"/>
                        <a:sym typeface="Times New Roman"/>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Potential Failure Effects</a:t>
                      </a:r>
                      <a:endParaRPr sz="1100">
                        <a:latin typeface="Times New Roman"/>
                        <a:ea typeface="Times New Roman"/>
                        <a:cs typeface="Times New Roman"/>
                        <a:sym typeface="Times New Roman"/>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Severity (1-10)</a:t>
                      </a:r>
                      <a:endParaRPr sz="1100">
                        <a:latin typeface="Times New Roman"/>
                        <a:ea typeface="Times New Roman"/>
                        <a:cs typeface="Times New Roman"/>
                        <a:sym typeface="Times New Roman"/>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Potential Causes</a:t>
                      </a:r>
                      <a:endParaRPr sz="1100">
                        <a:latin typeface="Times New Roman"/>
                        <a:ea typeface="Times New Roman"/>
                        <a:cs typeface="Times New Roman"/>
                        <a:sym typeface="Times New Roman"/>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Occurrence (1-10)</a:t>
                      </a:r>
                      <a:endParaRPr sz="1100">
                        <a:latin typeface="Times New Roman"/>
                        <a:ea typeface="Times New Roman"/>
                        <a:cs typeface="Times New Roman"/>
                        <a:sym typeface="Times New Roman"/>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noAutofit/>
                    </a:bodyPr>
                    <a:lstStyle/>
                    <a:p>
                      <a:pPr indent="0" lvl="0" marL="0" rtl="0" algn="ctr">
                        <a:lnSpc>
                          <a:spcPct val="115000"/>
                        </a:lnSpc>
                        <a:spcBef>
                          <a:spcPts val="0"/>
                        </a:spcBef>
                        <a:spcAft>
                          <a:spcPts val="0"/>
                        </a:spcAft>
                        <a:buNone/>
                      </a:pPr>
                      <a:r>
                        <a:rPr lang="en" sz="1100">
                          <a:highlight>
                            <a:srgbClr val="B7E1CD"/>
                          </a:highlight>
                          <a:latin typeface="Times New Roman"/>
                          <a:ea typeface="Times New Roman"/>
                          <a:cs typeface="Times New Roman"/>
                          <a:sym typeface="Times New Roman"/>
                        </a:rPr>
                        <a:t>Mitigation</a:t>
                      </a:r>
                      <a:endParaRPr sz="1100">
                        <a:latin typeface="Times New Roman"/>
                        <a:ea typeface="Times New Roman"/>
                        <a:cs typeface="Times New Roman"/>
                        <a:sym typeface="Times New Roman"/>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r>
              <a:tr h="665125">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Battery for the rover (payload) explodes or fail.</a:t>
                      </a:r>
                      <a:endParaRPr sz="1100">
                        <a:latin typeface="Times New Roman"/>
                        <a:ea typeface="Times New Roman"/>
                        <a:cs typeface="Times New Roman"/>
                        <a:sym typeface="Times New Roman"/>
                      </a:endParaRPr>
                    </a:p>
                  </a:txBody>
                  <a:tcPr marT="25400" marB="25400" marR="25400" marL="25400" anchor="ctr">
                    <a:lnT cap="flat" cmpd="sng" w="9525">
                      <a:solidFill>
                        <a:srgbClr val="CCCCCC"/>
                      </a:solidFill>
                      <a:prstDash val="solid"/>
                      <a:round/>
                      <a:headEnd len="sm" w="sm" type="none"/>
                      <a:tailEnd len="sm" w="sm" type="none"/>
                    </a:lnT>
                  </a:tcP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The rocket can be damaged, forcing a complete redesign and new construction process.</a:t>
                      </a:r>
                      <a:endParaRPr sz="1100">
                        <a:latin typeface="Times New Roman"/>
                        <a:ea typeface="Times New Roman"/>
                        <a:cs typeface="Times New Roman"/>
                        <a:sym typeface="Times New Roman"/>
                      </a:endParaRPr>
                    </a:p>
                  </a:txBody>
                  <a:tcPr marT="25400" marB="25400" marR="25400" marL="25400" anchor="ctr">
                    <a:lnT cap="flat" cmpd="sng" w="9525">
                      <a:solidFill>
                        <a:srgbClr val="CCCCCC"/>
                      </a:solidFill>
                      <a:prstDash val="solid"/>
                      <a:round/>
                      <a:headEnd len="sm" w="sm" type="none"/>
                      <a:tailEnd len="sm" w="sm" type="none"/>
                    </a:lnT>
                  </a:tcP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9</a:t>
                      </a:r>
                      <a:endParaRPr sz="1100">
                        <a:latin typeface="Times New Roman"/>
                        <a:ea typeface="Times New Roman"/>
                        <a:cs typeface="Times New Roman"/>
                        <a:sym typeface="Times New Roman"/>
                      </a:endParaRPr>
                    </a:p>
                  </a:txBody>
                  <a:tcPr marT="25400" marB="25400" marR="25400" marL="25400" anchor="ctr">
                    <a:lnT cap="flat" cmpd="sng" w="9525">
                      <a:solidFill>
                        <a:srgbClr val="CCCCCC"/>
                      </a:solidFill>
                      <a:prstDash val="solid"/>
                      <a:round/>
                      <a:headEnd len="sm" w="sm" type="none"/>
                      <a:tailEnd len="sm" w="sm" type="none"/>
                    </a:lnT>
                  </a:tcP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Incorrect wiring or the battery cannot withstand certain malfunctions in the coding.</a:t>
                      </a:r>
                      <a:endParaRPr sz="1100">
                        <a:latin typeface="Times New Roman"/>
                        <a:ea typeface="Times New Roman"/>
                        <a:cs typeface="Times New Roman"/>
                        <a:sym typeface="Times New Roman"/>
                      </a:endParaRPr>
                    </a:p>
                  </a:txBody>
                  <a:tcPr marT="25400" marB="25400" marR="25400" marL="25400" anchor="ctr">
                    <a:lnT cap="flat" cmpd="sng" w="9525">
                      <a:solidFill>
                        <a:srgbClr val="CCCCCC"/>
                      </a:solidFill>
                      <a:prstDash val="solid"/>
                      <a:round/>
                      <a:headEnd len="sm" w="sm" type="none"/>
                      <a:tailEnd len="sm" w="sm" type="none"/>
                    </a:lnT>
                  </a:tcP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25400" marB="25400" marR="25400" marL="25400" anchor="ctr">
                    <a:lnT cap="flat" cmpd="sng" w="9525">
                      <a:solidFill>
                        <a:srgbClr val="CCCCCC"/>
                      </a:solidFill>
                      <a:prstDash val="solid"/>
                      <a:round/>
                      <a:headEnd len="sm" w="sm" type="none"/>
                      <a:tailEnd len="sm" w="sm" type="none"/>
                    </a:lnT>
                  </a:tcP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The team decided to switch to a 9 volt battery to better suit the payload. A checklist will be followed when constructing the rocket so no incorrect actions will occur.</a:t>
                      </a:r>
                      <a:endParaRPr sz="1100">
                        <a:latin typeface="Times New Roman"/>
                        <a:ea typeface="Times New Roman"/>
                        <a:cs typeface="Times New Roman"/>
                        <a:sym typeface="Times New Roman"/>
                      </a:endParaRPr>
                    </a:p>
                  </a:txBody>
                  <a:tcPr marT="25400" marB="25400" marR="25400" marL="25400" anchor="ctr">
                    <a:lnT cap="flat" cmpd="sng" w="9525">
                      <a:solidFill>
                        <a:srgbClr val="CCCCCC"/>
                      </a:solidFill>
                      <a:prstDash val="solid"/>
                      <a:round/>
                      <a:headEnd len="sm" w="sm" type="none"/>
                      <a:tailEnd len="sm" w="sm" type="none"/>
                    </a:lnT>
                  </a:tcPr>
                </a:tc>
              </a:tr>
              <a:tr h="538825">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The Rover fails to deploy after landing</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Experiment cannot be conducted. Sparking could occur within the rocket.</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Wiring is incorrect. Battery was not activated, or no connection in the circuit.</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A checklist will be followed during construction and when preparing the rocket to launch.</a:t>
                      </a:r>
                      <a:endParaRPr sz="1100">
                        <a:latin typeface="Times New Roman"/>
                        <a:ea typeface="Times New Roman"/>
                        <a:cs typeface="Times New Roman"/>
                        <a:sym typeface="Times New Roman"/>
                      </a:endParaRPr>
                    </a:p>
                  </a:txBody>
                  <a:tcPr marT="25400" marB="25400" marR="25400" marL="25400" anchor="ctr"/>
                </a:tc>
              </a:tr>
              <a:tr h="1044000">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The rocket does not fly in a stable manner.</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Altitude might not be met. Damage to the rocket can occur. The rocket will fly uncontrollably, possible hurting someone.</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6</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While constructing the rocket, mass change might have occurred. During the design process, stability margin might not have been considered. Weather conditions also influence instability.</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3</a:t>
                      </a:r>
                      <a:endParaRPr sz="1100">
                        <a:latin typeface="Times New Roman"/>
                        <a:ea typeface="Times New Roman"/>
                        <a:cs typeface="Times New Roman"/>
                        <a:sym typeface="Times New Roman"/>
                      </a:endParaRPr>
                    </a:p>
                  </a:txBody>
                  <a:tcPr marT="25400" marB="25400" marR="25400" marL="25400" anchor="ctr"/>
                </a:tc>
                <a:tc>
                  <a:txBody>
                    <a:bodyPr>
                      <a:no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Stability margin is always looked at when designing the rocket and when making any changes to that design. Weather conditions will be monitored, and the rocket will not be launched in unsafe conditions.</a:t>
                      </a:r>
                      <a:endParaRPr sz="1100">
                        <a:latin typeface="Times New Roman"/>
                        <a:ea typeface="Times New Roman"/>
                        <a:cs typeface="Times New Roman"/>
                        <a:sym typeface="Times New Roman"/>
                      </a:endParaRPr>
                    </a:p>
                  </a:txBody>
                  <a:tcPr marT="25400" marB="25400" marR="25400" marL="25400" anchor="ct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Risk Identification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431" name="Google Shape;431;p56"/>
          <p:cNvPicPr preferRelativeResize="0"/>
          <p:nvPr/>
        </p:nvPicPr>
        <p:blipFill>
          <a:blip r:embed="rId3">
            <a:alphaModFix/>
          </a:blip>
          <a:stretch>
            <a:fillRect/>
          </a:stretch>
        </p:blipFill>
        <p:spPr>
          <a:xfrm>
            <a:off x="509374" y="1574450"/>
            <a:ext cx="6646437" cy="3205450"/>
          </a:xfrm>
          <a:prstGeom prst="rect">
            <a:avLst/>
          </a:prstGeom>
          <a:noFill/>
          <a:ln>
            <a:noFill/>
          </a:ln>
        </p:spPr>
      </p:pic>
      <p:pic>
        <p:nvPicPr>
          <p:cNvPr id="432" name="Google Shape;432;p56"/>
          <p:cNvPicPr preferRelativeResize="0"/>
          <p:nvPr/>
        </p:nvPicPr>
        <p:blipFill>
          <a:blip r:embed="rId4">
            <a:alphaModFix/>
          </a:blip>
          <a:stretch>
            <a:fillRect/>
          </a:stretch>
        </p:blipFill>
        <p:spPr>
          <a:xfrm>
            <a:off x="7310179" y="2803529"/>
            <a:ext cx="1324495" cy="152675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7"/>
          <p:cNvSpPr txBox="1"/>
          <p:nvPr>
            <p:ph type="title"/>
          </p:nvPr>
        </p:nvSpPr>
        <p:spPr>
          <a:xfrm>
            <a:off x="311750" y="831175"/>
            <a:ext cx="83721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 You!</a:t>
            </a:r>
            <a:endParaRPr sz="6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50" y="831175"/>
            <a:ext cx="53349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Vehicle</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 Justification</a:t>
            </a:r>
            <a:endParaRPr/>
          </a:p>
        </p:txBody>
      </p:sp>
      <p:sp>
        <p:nvSpPr>
          <p:cNvPr id="93" name="Google Shape;93;p18"/>
          <p:cNvSpPr txBox="1"/>
          <p:nvPr>
            <p:ph idx="1" type="body"/>
          </p:nvPr>
        </p:nvSpPr>
        <p:spPr>
          <a:xfrm>
            <a:off x="311700" y="1761175"/>
            <a:ext cx="8520600" cy="307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roxima Nova"/>
              <a:buChar char="●"/>
            </a:pPr>
            <a:r>
              <a:rPr lang="en" sz="2000">
                <a:solidFill>
                  <a:srgbClr val="000000"/>
                </a:solidFill>
              </a:rPr>
              <a:t>Fiberglass body tubes</a:t>
            </a:r>
            <a:endParaRPr sz="2000">
              <a:solidFill>
                <a:srgbClr val="000000"/>
              </a:solidFill>
            </a:endParaRPr>
          </a:p>
          <a:p>
            <a:pPr indent="-317500" lvl="1" marL="914400" rtl="0" algn="l">
              <a:spcBef>
                <a:spcPts val="0"/>
              </a:spcBef>
              <a:spcAft>
                <a:spcPts val="0"/>
              </a:spcAft>
              <a:buClr>
                <a:srgbClr val="000000"/>
              </a:buClr>
              <a:buSzPts val="1400"/>
              <a:buFont typeface="Proxima Nova"/>
              <a:buChar char="○"/>
            </a:pPr>
            <a:r>
              <a:rPr lang="en" sz="2000">
                <a:solidFill>
                  <a:srgbClr val="000000"/>
                </a:solidFill>
              </a:rPr>
              <a:t>Affordable</a:t>
            </a:r>
            <a:endParaRPr sz="2000">
              <a:solidFill>
                <a:srgbClr val="000000"/>
              </a:solidFill>
            </a:endParaRPr>
          </a:p>
          <a:p>
            <a:pPr indent="-317500" lvl="1" marL="914400" rtl="0" algn="l">
              <a:spcBef>
                <a:spcPts val="0"/>
              </a:spcBef>
              <a:spcAft>
                <a:spcPts val="0"/>
              </a:spcAft>
              <a:buClr>
                <a:srgbClr val="000000"/>
              </a:buClr>
              <a:buSzPts val="1400"/>
              <a:buFont typeface="Proxima Nova"/>
              <a:buChar char="○"/>
            </a:pPr>
            <a:r>
              <a:rPr lang="en" sz="2000">
                <a:solidFill>
                  <a:srgbClr val="000000"/>
                </a:solidFill>
              </a:rPr>
              <a:t>Strong</a:t>
            </a:r>
            <a:endParaRPr sz="2000">
              <a:solidFill>
                <a:srgbClr val="000000"/>
              </a:solidFill>
            </a:endParaRPr>
          </a:p>
          <a:p>
            <a:pPr indent="-342900" lvl="0" marL="457200" rtl="0" algn="l">
              <a:spcBef>
                <a:spcPts val="0"/>
              </a:spcBef>
              <a:spcAft>
                <a:spcPts val="0"/>
              </a:spcAft>
              <a:buClr>
                <a:srgbClr val="000000"/>
              </a:buClr>
              <a:buSzPts val="1800"/>
              <a:buFont typeface="Proxima Nova"/>
              <a:buChar char="●"/>
            </a:pPr>
            <a:r>
              <a:rPr lang="en" sz="2000">
                <a:solidFill>
                  <a:srgbClr val="000000"/>
                </a:solidFill>
              </a:rPr>
              <a:t>Fiberglass tape</a:t>
            </a:r>
            <a:endParaRPr sz="2000">
              <a:solidFill>
                <a:srgbClr val="000000"/>
              </a:solidFill>
            </a:endParaRPr>
          </a:p>
          <a:p>
            <a:pPr indent="-317500" lvl="1" marL="914400" rtl="0" algn="l">
              <a:spcBef>
                <a:spcPts val="0"/>
              </a:spcBef>
              <a:spcAft>
                <a:spcPts val="0"/>
              </a:spcAft>
              <a:buClr>
                <a:srgbClr val="000000"/>
              </a:buClr>
              <a:buSzPts val="1400"/>
              <a:buFont typeface="Proxima Nova"/>
              <a:buChar char="○"/>
            </a:pPr>
            <a:r>
              <a:rPr lang="en" sz="2000">
                <a:solidFill>
                  <a:srgbClr val="000000"/>
                </a:solidFill>
              </a:rPr>
              <a:t>Keep fins in fin slot</a:t>
            </a:r>
            <a:endParaRPr sz="2000">
              <a:solidFill>
                <a:srgbClr val="000000"/>
              </a:solidFill>
            </a:endParaRPr>
          </a:p>
          <a:p>
            <a:pPr indent="-342900" lvl="0" marL="457200" rtl="0" algn="l">
              <a:spcBef>
                <a:spcPts val="0"/>
              </a:spcBef>
              <a:spcAft>
                <a:spcPts val="0"/>
              </a:spcAft>
              <a:buClr>
                <a:srgbClr val="000000"/>
              </a:buClr>
              <a:buSzPts val="1800"/>
              <a:buFont typeface="Proxima Nova"/>
              <a:buChar char="●"/>
            </a:pPr>
            <a:r>
              <a:rPr lang="en" sz="2000">
                <a:solidFill>
                  <a:srgbClr val="000000"/>
                </a:solidFill>
              </a:rPr>
              <a:t>Epoxy </a:t>
            </a:r>
            <a:endParaRPr sz="2000">
              <a:solidFill>
                <a:srgbClr val="000000"/>
              </a:solidFill>
            </a:endParaRPr>
          </a:p>
          <a:p>
            <a:pPr indent="-317500" lvl="1" marL="914400" rtl="0" algn="l">
              <a:spcBef>
                <a:spcPts val="0"/>
              </a:spcBef>
              <a:spcAft>
                <a:spcPts val="0"/>
              </a:spcAft>
              <a:buClr>
                <a:srgbClr val="000000"/>
              </a:buClr>
              <a:buSzPts val="1400"/>
              <a:buFont typeface="Proxima Nova"/>
              <a:buChar char="○"/>
            </a:pPr>
            <a:r>
              <a:rPr lang="en" sz="2000">
                <a:solidFill>
                  <a:srgbClr val="000000"/>
                </a:solidFill>
              </a:rPr>
              <a:t>Durable, compatible with fiberglass</a:t>
            </a:r>
            <a:endParaRPr sz="20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31677" l="1863" r="1096" t="43707"/>
          <a:stretch/>
        </p:blipFill>
        <p:spPr>
          <a:xfrm>
            <a:off x="83837" y="2711024"/>
            <a:ext cx="8873375" cy="1265501"/>
          </a:xfrm>
          <a:prstGeom prst="rect">
            <a:avLst/>
          </a:prstGeom>
          <a:noFill/>
          <a:ln>
            <a:noFill/>
          </a:ln>
        </p:spPr>
      </p:pic>
      <p:sp>
        <p:nvSpPr>
          <p:cNvPr id="99" name="Google Shape;99;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System Diagram</a:t>
            </a:r>
            <a:endParaRPr/>
          </a:p>
        </p:txBody>
      </p:sp>
      <p:sp>
        <p:nvSpPr>
          <p:cNvPr id="100" name="Google Shape;100;p19"/>
          <p:cNvSpPr/>
          <p:nvPr/>
        </p:nvSpPr>
        <p:spPr>
          <a:xfrm>
            <a:off x="3391923" y="2983916"/>
            <a:ext cx="67800" cy="509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5845373" y="2983916"/>
            <a:ext cx="67800" cy="509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 name="Google Shape;102;p19"/>
          <p:cNvCxnSpPr>
            <a:stCxn id="103" idx="2"/>
            <a:endCxn id="100" idx="0"/>
          </p:cNvCxnSpPr>
          <p:nvPr/>
        </p:nvCxnSpPr>
        <p:spPr>
          <a:xfrm>
            <a:off x="3425819" y="2492333"/>
            <a:ext cx="0" cy="491700"/>
          </a:xfrm>
          <a:prstGeom prst="straightConnector1">
            <a:avLst/>
          </a:prstGeom>
          <a:noFill/>
          <a:ln cap="flat" cmpd="sng" w="9525">
            <a:solidFill>
              <a:srgbClr val="000000"/>
            </a:solidFill>
            <a:prstDash val="solid"/>
            <a:round/>
            <a:headEnd len="med" w="med" type="none"/>
            <a:tailEnd len="med" w="med" type="triangle"/>
          </a:ln>
        </p:spPr>
      </p:cxnSp>
      <p:cxnSp>
        <p:nvCxnSpPr>
          <p:cNvPr id="104" name="Google Shape;104;p19"/>
          <p:cNvCxnSpPr>
            <a:stCxn id="105" idx="2"/>
            <a:endCxn id="101" idx="0"/>
          </p:cNvCxnSpPr>
          <p:nvPr/>
        </p:nvCxnSpPr>
        <p:spPr>
          <a:xfrm>
            <a:off x="5879278" y="2451649"/>
            <a:ext cx="0" cy="532200"/>
          </a:xfrm>
          <a:prstGeom prst="straightConnector1">
            <a:avLst/>
          </a:prstGeom>
          <a:noFill/>
          <a:ln cap="flat" cmpd="sng" w="9525">
            <a:solidFill>
              <a:srgbClr val="000000"/>
            </a:solidFill>
            <a:prstDash val="solid"/>
            <a:round/>
            <a:headEnd len="med" w="med" type="none"/>
            <a:tailEnd len="med" w="med" type="triangle"/>
          </a:ln>
        </p:spPr>
      </p:cxnSp>
      <p:sp>
        <p:nvSpPr>
          <p:cNvPr id="106" name="Google Shape;106;p19"/>
          <p:cNvSpPr/>
          <p:nvPr/>
        </p:nvSpPr>
        <p:spPr>
          <a:xfrm rot="5400000">
            <a:off x="1727975" y="1252175"/>
            <a:ext cx="87600" cy="3375900"/>
          </a:xfrm>
          <a:prstGeom prst="leftBracket">
            <a:avLst>
              <a:gd fmla="val 833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rot="5400000">
            <a:off x="4635850" y="1753775"/>
            <a:ext cx="93900" cy="2379000"/>
          </a:xfrm>
          <a:prstGeom prst="leftBracket">
            <a:avLst>
              <a:gd fmla="val 833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rot="5400000">
            <a:off x="7319627" y="1465775"/>
            <a:ext cx="87600" cy="2948700"/>
          </a:xfrm>
          <a:prstGeom prst="leftBracket">
            <a:avLst>
              <a:gd fmla="val 833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txBox="1"/>
          <p:nvPr/>
        </p:nvSpPr>
        <p:spPr>
          <a:xfrm>
            <a:off x="630698" y="2493773"/>
            <a:ext cx="23112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Ind. Section 1</a:t>
            </a:r>
            <a:endParaRPr sz="1100">
              <a:latin typeface="Times New Roman"/>
              <a:ea typeface="Times New Roman"/>
              <a:cs typeface="Times New Roman"/>
              <a:sym typeface="Times New Roman"/>
            </a:endParaRPr>
          </a:p>
          <a:p>
            <a:pPr indent="0" lvl="0" marL="0" rtl="0" algn="ctr">
              <a:spcBef>
                <a:spcPts val="0"/>
              </a:spcBef>
              <a:spcAft>
                <a:spcPts val="0"/>
              </a:spcAft>
              <a:buNone/>
            </a:pPr>
            <a:r>
              <a:t/>
            </a:r>
            <a:endParaRPr sz="1100">
              <a:latin typeface="Times New Roman"/>
              <a:ea typeface="Times New Roman"/>
              <a:cs typeface="Times New Roman"/>
              <a:sym typeface="Times New Roman"/>
            </a:endParaRPr>
          </a:p>
        </p:txBody>
      </p:sp>
      <p:sp>
        <p:nvSpPr>
          <p:cNvPr id="110" name="Google Shape;110;p19"/>
          <p:cNvSpPr txBox="1"/>
          <p:nvPr/>
        </p:nvSpPr>
        <p:spPr>
          <a:xfrm>
            <a:off x="6067498" y="2472610"/>
            <a:ext cx="23112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Ind. Section 3</a:t>
            </a:r>
            <a:endParaRPr sz="1100">
              <a:latin typeface="Times New Roman"/>
              <a:ea typeface="Times New Roman"/>
              <a:cs typeface="Times New Roman"/>
              <a:sym typeface="Times New Roman"/>
            </a:endParaRPr>
          </a:p>
          <a:p>
            <a:pPr indent="0" lvl="0" marL="0" rtl="0" algn="ctr">
              <a:spcBef>
                <a:spcPts val="0"/>
              </a:spcBef>
              <a:spcAft>
                <a:spcPts val="0"/>
              </a:spcAft>
              <a:buNone/>
            </a:pPr>
            <a:r>
              <a:t/>
            </a:r>
            <a:endParaRPr sz="1100">
              <a:latin typeface="Times New Roman"/>
              <a:ea typeface="Times New Roman"/>
              <a:cs typeface="Times New Roman"/>
              <a:sym typeface="Times New Roman"/>
            </a:endParaRPr>
          </a:p>
        </p:txBody>
      </p:sp>
      <p:sp>
        <p:nvSpPr>
          <p:cNvPr id="111" name="Google Shape;111;p19"/>
          <p:cNvSpPr txBox="1"/>
          <p:nvPr/>
        </p:nvSpPr>
        <p:spPr>
          <a:xfrm>
            <a:off x="3496944" y="2472616"/>
            <a:ext cx="23112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Ind. Section 2</a:t>
            </a:r>
            <a:endParaRPr sz="1100">
              <a:latin typeface="Times New Roman"/>
              <a:ea typeface="Times New Roman"/>
              <a:cs typeface="Times New Roman"/>
              <a:sym typeface="Times New Roman"/>
            </a:endParaRPr>
          </a:p>
          <a:p>
            <a:pPr indent="0" lvl="0" marL="0" rtl="0" algn="ctr">
              <a:spcBef>
                <a:spcPts val="0"/>
              </a:spcBef>
              <a:spcAft>
                <a:spcPts val="0"/>
              </a:spcAft>
              <a:buNone/>
            </a:pPr>
            <a:r>
              <a:t/>
            </a:r>
            <a:endParaRPr sz="1100">
              <a:latin typeface="Times New Roman"/>
              <a:ea typeface="Times New Roman"/>
              <a:cs typeface="Times New Roman"/>
              <a:sym typeface="Times New Roman"/>
            </a:endParaRPr>
          </a:p>
        </p:txBody>
      </p:sp>
      <p:sp>
        <p:nvSpPr>
          <p:cNvPr id="112" name="Google Shape;112;p19"/>
          <p:cNvSpPr txBox="1"/>
          <p:nvPr/>
        </p:nvSpPr>
        <p:spPr>
          <a:xfrm>
            <a:off x="1713021" y="4520002"/>
            <a:ext cx="18606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Payload Bay + Sabot </a:t>
            </a:r>
            <a:endParaRPr sz="1100">
              <a:latin typeface="Times New Roman"/>
              <a:ea typeface="Times New Roman"/>
              <a:cs typeface="Times New Roman"/>
              <a:sym typeface="Times New Roman"/>
            </a:endParaRPr>
          </a:p>
        </p:txBody>
      </p:sp>
      <p:cxnSp>
        <p:nvCxnSpPr>
          <p:cNvPr id="113" name="Google Shape;113;p19"/>
          <p:cNvCxnSpPr>
            <a:stCxn id="112" idx="0"/>
          </p:cNvCxnSpPr>
          <p:nvPr/>
        </p:nvCxnSpPr>
        <p:spPr>
          <a:xfrm rot="10800000">
            <a:off x="2637621" y="3621202"/>
            <a:ext cx="5700" cy="898800"/>
          </a:xfrm>
          <a:prstGeom prst="straightConnector1">
            <a:avLst/>
          </a:prstGeom>
          <a:noFill/>
          <a:ln cap="flat" cmpd="sng" w="9525">
            <a:solidFill>
              <a:srgbClr val="000000"/>
            </a:solidFill>
            <a:prstDash val="solid"/>
            <a:round/>
            <a:headEnd len="med" w="med" type="none"/>
            <a:tailEnd len="med" w="med" type="triangle"/>
          </a:ln>
        </p:spPr>
      </p:cxnSp>
      <p:sp>
        <p:nvSpPr>
          <p:cNvPr id="114" name="Google Shape;114;p19"/>
          <p:cNvSpPr txBox="1"/>
          <p:nvPr/>
        </p:nvSpPr>
        <p:spPr>
          <a:xfrm>
            <a:off x="4533650" y="4520002"/>
            <a:ext cx="18606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Avionics Bay</a:t>
            </a:r>
            <a:endParaRPr sz="1100">
              <a:latin typeface="Times New Roman"/>
              <a:ea typeface="Times New Roman"/>
              <a:cs typeface="Times New Roman"/>
              <a:sym typeface="Times New Roman"/>
            </a:endParaRPr>
          </a:p>
        </p:txBody>
      </p:sp>
      <p:cxnSp>
        <p:nvCxnSpPr>
          <p:cNvPr id="115" name="Google Shape;115;p19"/>
          <p:cNvCxnSpPr>
            <a:stCxn id="114" idx="0"/>
          </p:cNvCxnSpPr>
          <p:nvPr/>
        </p:nvCxnSpPr>
        <p:spPr>
          <a:xfrm flipH="1" rot="10800000">
            <a:off x="5463950" y="3621202"/>
            <a:ext cx="16800" cy="898800"/>
          </a:xfrm>
          <a:prstGeom prst="straightConnector1">
            <a:avLst/>
          </a:prstGeom>
          <a:noFill/>
          <a:ln cap="flat" cmpd="sng" w="9525">
            <a:solidFill>
              <a:srgbClr val="000000"/>
            </a:solidFill>
            <a:prstDash val="solid"/>
            <a:round/>
            <a:headEnd len="med" w="med" type="none"/>
            <a:tailEnd len="med" w="med" type="triangle"/>
          </a:ln>
        </p:spPr>
      </p:cxnSp>
      <p:sp>
        <p:nvSpPr>
          <p:cNvPr id="116" name="Google Shape;116;p19"/>
          <p:cNvSpPr txBox="1"/>
          <p:nvPr/>
        </p:nvSpPr>
        <p:spPr>
          <a:xfrm>
            <a:off x="5855161" y="4520002"/>
            <a:ext cx="18606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Air Brake Module</a:t>
            </a:r>
            <a:endParaRPr sz="1100">
              <a:latin typeface="Times New Roman"/>
              <a:ea typeface="Times New Roman"/>
              <a:cs typeface="Times New Roman"/>
              <a:sym typeface="Times New Roman"/>
            </a:endParaRPr>
          </a:p>
        </p:txBody>
      </p:sp>
      <p:cxnSp>
        <p:nvCxnSpPr>
          <p:cNvPr id="117" name="Google Shape;117;p19"/>
          <p:cNvCxnSpPr>
            <a:stCxn id="116" idx="0"/>
          </p:cNvCxnSpPr>
          <p:nvPr/>
        </p:nvCxnSpPr>
        <p:spPr>
          <a:xfrm flipH="1" rot="10800000">
            <a:off x="6785461" y="3714802"/>
            <a:ext cx="5700" cy="805200"/>
          </a:xfrm>
          <a:prstGeom prst="straightConnector1">
            <a:avLst/>
          </a:prstGeom>
          <a:noFill/>
          <a:ln cap="flat" cmpd="sng" w="9525">
            <a:solidFill>
              <a:srgbClr val="000000"/>
            </a:solidFill>
            <a:prstDash val="solid"/>
            <a:round/>
            <a:headEnd len="med" w="med" type="none"/>
            <a:tailEnd len="med" w="med" type="triangle"/>
          </a:ln>
        </p:spPr>
      </p:cxnSp>
      <p:sp>
        <p:nvSpPr>
          <p:cNvPr id="105" name="Google Shape;105;p19"/>
          <p:cNvSpPr txBox="1"/>
          <p:nvPr/>
        </p:nvSpPr>
        <p:spPr>
          <a:xfrm rot="-457">
            <a:off x="4751878" y="1941949"/>
            <a:ext cx="2254800" cy="5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First Event</a:t>
            </a:r>
            <a:endParaRPr sz="1100">
              <a:latin typeface="Times New Roman"/>
              <a:ea typeface="Times New Roman"/>
              <a:cs typeface="Times New Roman"/>
              <a:sym typeface="Times New Roman"/>
            </a:endParaRPr>
          </a:p>
          <a:p>
            <a:pPr indent="0" lvl="0" marL="0" rtl="0" algn="ctr">
              <a:spcBef>
                <a:spcPts val="0"/>
              </a:spcBef>
              <a:spcAft>
                <a:spcPts val="0"/>
              </a:spcAft>
              <a:buNone/>
            </a:pPr>
            <a:r>
              <a:t/>
            </a:r>
            <a:endParaRPr sz="1100">
              <a:latin typeface="Times New Roman"/>
              <a:ea typeface="Times New Roman"/>
              <a:cs typeface="Times New Roman"/>
              <a:sym typeface="Times New Roman"/>
            </a:endParaRPr>
          </a:p>
        </p:txBody>
      </p:sp>
      <p:sp>
        <p:nvSpPr>
          <p:cNvPr id="103" name="Google Shape;103;p19"/>
          <p:cNvSpPr txBox="1"/>
          <p:nvPr/>
        </p:nvSpPr>
        <p:spPr>
          <a:xfrm rot="-4576">
            <a:off x="2298868" y="1982633"/>
            <a:ext cx="2253902" cy="5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Second Event</a:t>
            </a:r>
            <a:endParaRPr sz="1100">
              <a:latin typeface="Times New Roman"/>
              <a:ea typeface="Times New Roman"/>
              <a:cs typeface="Times New Roman"/>
              <a:sym typeface="Times New Roman"/>
            </a:endParaRPr>
          </a:p>
          <a:p>
            <a:pPr indent="0" lvl="0" marL="0" rtl="0" algn="ctr">
              <a:spcBef>
                <a:spcPts val="0"/>
              </a:spcBef>
              <a:spcAft>
                <a:spcPts val="0"/>
              </a:spcAft>
              <a:buNone/>
            </a:pPr>
            <a:r>
              <a:t/>
            </a:r>
            <a:endParaRPr sz="1100">
              <a:latin typeface="Times New Roman"/>
              <a:ea typeface="Times New Roman"/>
              <a:cs typeface="Times New Roman"/>
              <a:sym typeface="Times New Roman"/>
            </a:endParaRPr>
          </a:p>
        </p:txBody>
      </p:sp>
      <p:sp>
        <p:nvSpPr>
          <p:cNvPr id="118" name="Google Shape;118;p19"/>
          <p:cNvSpPr txBox="1"/>
          <p:nvPr/>
        </p:nvSpPr>
        <p:spPr>
          <a:xfrm>
            <a:off x="3425815" y="3822119"/>
            <a:ext cx="18606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Main Chute</a:t>
            </a:r>
            <a:endParaRPr sz="1100">
              <a:latin typeface="Times New Roman"/>
              <a:ea typeface="Times New Roman"/>
              <a:cs typeface="Times New Roman"/>
              <a:sym typeface="Times New Roman"/>
            </a:endParaRPr>
          </a:p>
        </p:txBody>
      </p:sp>
      <p:sp>
        <p:nvSpPr>
          <p:cNvPr id="119" name="Google Shape;119;p19"/>
          <p:cNvSpPr txBox="1"/>
          <p:nvPr/>
        </p:nvSpPr>
        <p:spPr>
          <a:xfrm>
            <a:off x="5095863" y="3855669"/>
            <a:ext cx="18606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Drogue Chute</a:t>
            </a:r>
            <a:endParaRPr sz="1100">
              <a:latin typeface="Times New Roman"/>
              <a:ea typeface="Times New Roman"/>
              <a:cs typeface="Times New Roman"/>
              <a:sym typeface="Times New Roman"/>
            </a:endParaRPr>
          </a:p>
        </p:txBody>
      </p:sp>
      <p:sp>
        <p:nvSpPr>
          <p:cNvPr id="120" name="Google Shape;120;p19"/>
          <p:cNvSpPr txBox="1"/>
          <p:nvPr/>
        </p:nvSpPr>
        <p:spPr>
          <a:xfrm>
            <a:off x="198483" y="3842144"/>
            <a:ext cx="18606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GPS</a:t>
            </a:r>
            <a:endParaRPr sz="1100">
              <a:latin typeface="Times New Roman"/>
              <a:ea typeface="Times New Roman"/>
              <a:cs typeface="Times New Roman"/>
              <a:sym typeface="Times New Roman"/>
            </a:endParaRPr>
          </a:p>
        </p:txBody>
      </p:sp>
      <p:sp>
        <p:nvSpPr>
          <p:cNvPr id="121" name="Google Shape;121;p19"/>
          <p:cNvSpPr txBox="1"/>
          <p:nvPr/>
        </p:nvSpPr>
        <p:spPr>
          <a:xfrm>
            <a:off x="7354266" y="3917544"/>
            <a:ext cx="18606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Motor</a:t>
            </a:r>
            <a:endParaRPr sz="1100">
              <a:latin typeface="Times New Roman"/>
              <a:ea typeface="Times New Roman"/>
              <a:cs typeface="Times New Roman"/>
              <a:sym typeface="Times New Roman"/>
            </a:endParaRPr>
          </a:p>
        </p:txBody>
      </p:sp>
      <p:cxnSp>
        <p:nvCxnSpPr>
          <p:cNvPr id="122" name="Google Shape;122;p19"/>
          <p:cNvCxnSpPr/>
          <p:nvPr/>
        </p:nvCxnSpPr>
        <p:spPr>
          <a:xfrm rot="10800000">
            <a:off x="1128625" y="3493619"/>
            <a:ext cx="300" cy="328500"/>
          </a:xfrm>
          <a:prstGeom prst="straightConnector1">
            <a:avLst/>
          </a:prstGeom>
          <a:noFill/>
          <a:ln cap="flat" cmpd="sng" w="9525">
            <a:solidFill>
              <a:srgbClr val="000000"/>
            </a:solidFill>
            <a:prstDash val="solid"/>
            <a:round/>
            <a:headEnd len="med" w="med" type="none"/>
            <a:tailEnd len="med" w="med" type="triangle"/>
          </a:ln>
        </p:spPr>
      </p:cxnSp>
      <p:cxnSp>
        <p:nvCxnSpPr>
          <p:cNvPr id="123" name="Google Shape;123;p19"/>
          <p:cNvCxnSpPr>
            <a:stCxn id="118" idx="0"/>
          </p:cNvCxnSpPr>
          <p:nvPr/>
        </p:nvCxnSpPr>
        <p:spPr>
          <a:xfrm rot="10800000">
            <a:off x="4356115" y="3493619"/>
            <a:ext cx="0" cy="328500"/>
          </a:xfrm>
          <a:prstGeom prst="straightConnector1">
            <a:avLst/>
          </a:prstGeom>
          <a:noFill/>
          <a:ln cap="flat" cmpd="sng" w="9525">
            <a:solidFill>
              <a:srgbClr val="000000"/>
            </a:solidFill>
            <a:prstDash val="solid"/>
            <a:round/>
            <a:headEnd len="med" w="med" type="none"/>
            <a:tailEnd len="med" w="med" type="triangle"/>
          </a:ln>
        </p:spPr>
      </p:cxnSp>
      <p:cxnSp>
        <p:nvCxnSpPr>
          <p:cNvPr id="124" name="Google Shape;124;p19"/>
          <p:cNvCxnSpPr>
            <a:stCxn id="119" idx="0"/>
          </p:cNvCxnSpPr>
          <p:nvPr/>
        </p:nvCxnSpPr>
        <p:spPr>
          <a:xfrm flipH="1" rot="10800000">
            <a:off x="6026163" y="3580869"/>
            <a:ext cx="5700" cy="274800"/>
          </a:xfrm>
          <a:prstGeom prst="straightConnector1">
            <a:avLst/>
          </a:prstGeom>
          <a:noFill/>
          <a:ln cap="flat" cmpd="sng" w="9525">
            <a:solidFill>
              <a:srgbClr val="000000"/>
            </a:solidFill>
            <a:prstDash val="solid"/>
            <a:round/>
            <a:headEnd len="med" w="med" type="none"/>
            <a:tailEnd len="med" w="med" type="triangle"/>
          </a:ln>
        </p:spPr>
      </p:cxnSp>
      <p:cxnSp>
        <p:nvCxnSpPr>
          <p:cNvPr id="125" name="Google Shape;125;p19"/>
          <p:cNvCxnSpPr>
            <a:stCxn id="121" idx="0"/>
          </p:cNvCxnSpPr>
          <p:nvPr/>
        </p:nvCxnSpPr>
        <p:spPr>
          <a:xfrm rot="10800000">
            <a:off x="8284566" y="3655944"/>
            <a:ext cx="0" cy="2616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Dimensions</a:t>
            </a:r>
            <a:endParaRPr/>
          </a:p>
        </p:txBody>
      </p:sp>
      <p:sp>
        <p:nvSpPr>
          <p:cNvPr id="131" name="Google Shape;131;p2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Length: 122.5 inches</a:t>
            </a:r>
            <a:endParaRPr sz="2400"/>
          </a:p>
          <a:p>
            <a:pPr indent="0" lvl="0" marL="0" rtl="0" algn="l">
              <a:spcBef>
                <a:spcPts val="1600"/>
              </a:spcBef>
              <a:spcAft>
                <a:spcPts val="0"/>
              </a:spcAft>
              <a:buNone/>
            </a:pPr>
            <a:r>
              <a:rPr lang="en" sz="2400"/>
              <a:t>Diameter: 4 inches</a:t>
            </a:r>
            <a:endParaRPr sz="2400"/>
          </a:p>
          <a:p>
            <a:pPr indent="0" lvl="0" marL="0" rtl="0" algn="l">
              <a:spcBef>
                <a:spcPts val="1600"/>
              </a:spcBef>
              <a:spcAft>
                <a:spcPts val="0"/>
              </a:spcAft>
              <a:buNone/>
            </a:pPr>
            <a:r>
              <a:rPr lang="en" sz="2400"/>
              <a:t>Semi-Span of Fins 3.25 in</a:t>
            </a:r>
            <a:endParaRPr sz="2400"/>
          </a:p>
          <a:p>
            <a:pPr indent="0" lvl="0" marL="0" rtl="0" algn="l">
              <a:spcBef>
                <a:spcPts val="1600"/>
              </a:spcBef>
              <a:spcAft>
                <a:spcPts val="1600"/>
              </a:spcAft>
              <a:buNone/>
            </a:pPr>
            <a:r>
              <a:t/>
            </a:r>
            <a:endParaRPr sz="2400"/>
          </a:p>
        </p:txBody>
      </p:sp>
      <p:sp>
        <p:nvSpPr>
          <p:cNvPr id="132" name="Google Shape;132;p20"/>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Total Mass: 10987 g</a:t>
            </a:r>
            <a:endParaRPr sz="2400"/>
          </a:p>
          <a:p>
            <a:pPr indent="0" lvl="0" marL="0" rtl="0" algn="l">
              <a:spcBef>
                <a:spcPts val="1600"/>
              </a:spcBef>
              <a:spcAft>
                <a:spcPts val="0"/>
              </a:spcAft>
              <a:buNone/>
            </a:pPr>
            <a:r>
              <a:rPr lang="en" sz="2400"/>
              <a:t>Motor Choice: Cesaroni K1085WT</a:t>
            </a:r>
            <a:endParaRPr sz="2400"/>
          </a:p>
          <a:p>
            <a:pPr indent="0" lvl="0" marL="0" rtl="0" algn="l">
              <a:spcBef>
                <a:spcPts val="1600"/>
              </a:spcBef>
              <a:spcAft>
                <a:spcPts val="1600"/>
              </a:spcAft>
              <a:buNone/>
            </a:pPr>
            <a:r>
              <a:t/>
            </a:r>
            <a:endParaRPr sz="2400"/>
          </a:p>
        </p:txBody>
      </p:sp>
      <p:pic>
        <p:nvPicPr>
          <p:cNvPr id="133" name="Google Shape;133;p20"/>
          <p:cNvPicPr preferRelativeResize="0"/>
          <p:nvPr/>
        </p:nvPicPr>
        <p:blipFill rotWithShape="1">
          <a:blip r:embed="rId3">
            <a:alphaModFix/>
          </a:blip>
          <a:srcRect b="34222" l="1965" r="3095" t="40466"/>
          <a:stretch/>
        </p:blipFill>
        <p:spPr>
          <a:xfrm>
            <a:off x="1168397" y="4026049"/>
            <a:ext cx="7077301" cy="747646"/>
          </a:xfrm>
          <a:prstGeom prst="rect">
            <a:avLst/>
          </a:prstGeom>
          <a:noFill/>
          <a:ln>
            <a:noFill/>
          </a:ln>
        </p:spPr>
      </p:pic>
      <p:sp>
        <p:nvSpPr>
          <p:cNvPr id="134" name="Google Shape;134;p20"/>
          <p:cNvSpPr/>
          <p:nvPr/>
        </p:nvSpPr>
        <p:spPr>
          <a:xfrm>
            <a:off x="1576137" y="3867695"/>
            <a:ext cx="1003500" cy="20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GPS</a:t>
            </a:r>
            <a:endParaRPr/>
          </a:p>
        </p:txBody>
      </p:sp>
      <p:sp>
        <p:nvSpPr>
          <p:cNvPr id="135" name="Google Shape;135;p20"/>
          <p:cNvSpPr/>
          <p:nvPr/>
        </p:nvSpPr>
        <p:spPr>
          <a:xfrm>
            <a:off x="5225157" y="3867695"/>
            <a:ext cx="1232700" cy="20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Drogue Chute</a:t>
            </a:r>
            <a:endParaRPr/>
          </a:p>
        </p:txBody>
      </p:sp>
      <p:sp>
        <p:nvSpPr>
          <p:cNvPr id="136" name="Google Shape;136;p20"/>
          <p:cNvSpPr/>
          <p:nvPr/>
        </p:nvSpPr>
        <p:spPr>
          <a:xfrm>
            <a:off x="4163380" y="3867695"/>
            <a:ext cx="1003500" cy="20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Main Chute</a:t>
            </a:r>
            <a:endParaRPr/>
          </a:p>
        </p:txBody>
      </p:sp>
      <p:sp>
        <p:nvSpPr>
          <p:cNvPr id="137" name="Google Shape;137;p20"/>
          <p:cNvSpPr/>
          <p:nvPr/>
        </p:nvSpPr>
        <p:spPr>
          <a:xfrm>
            <a:off x="2809800" y="3867695"/>
            <a:ext cx="1003500" cy="20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Payload</a:t>
            </a:r>
            <a:endParaRPr/>
          </a:p>
        </p:txBody>
      </p:sp>
      <p:sp>
        <p:nvSpPr>
          <p:cNvPr id="138" name="Google Shape;138;p20"/>
          <p:cNvSpPr/>
          <p:nvPr/>
        </p:nvSpPr>
        <p:spPr>
          <a:xfrm>
            <a:off x="6457866" y="3867695"/>
            <a:ext cx="1003500" cy="20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Air Brakes</a:t>
            </a:r>
            <a:endParaRPr/>
          </a:p>
        </p:txBody>
      </p:sp>
      <p:cxnSp>
        <p:nvCxnSpPr>
          <p:cNvPr id="139" name="Google Shape;139;p20"/>
          <p:cNvCxnSpPr>
            <a:stCxn id="134" idx="2"/>
          </p:cNvCxnSpPr>
          <p:nvPr/>
        </p:nvCxnSpPr>
        <p:spPr>
          <a:xfrm>
            <a:off x="2077887" y="4074095"/>
            <a:ext cx="10500" cy="327900"/>
          </a:xfrm>
          <a:prstGeom prst="straightConnector1">
            <a:avLst/>
          </a:prstGeom>
          <a:noFill/>
          <a:ln cap="flat" cmpd="sng" w="9525">
            <a:solidFill>
              <a:schemeClr val="dk2"/>
            </a:solidFill>
            <a:prstDash val="solid"/>
            <a:round/>
            <a:headEnd len="med" w="med" type="none"/>
            <a:tailEnd len="med" w="med" type="triangle"/>
          </a:ln>
        </p:spPr>
      </p:cxnSp>
      <p:cxnSp>
        <p:nvCxnSpPr>
          <p:cNvPr id="140" name="Google Shape;140;p20"/>
          <p:cNvCxnSpPr>
            <a:stCxn id="137" idx="2"/>
          </p:cNvCxnSpPr>
          <p:nvPr/>
        </p:nvCxnSpPr>
        <p:spPr>
          <a:xfrm>
            <a:off x="3311550" y="4074095"/>
            <a:ext cx="300" cy="298500"/>
          </a:xfrm>
          <a:prstGeom prst="straightConnector1">
            <a:avLst/>
          </a:prstGeom>
          <a:noFill/>
          <a:ln cap="flat" cmpd="sng" w="9525">
            <a:solidFill>
              <a:schemeClr val="dk2"/>
            </a:solidFill>
            <a:prstDash val="solid"/>
            <a:round/>
            <a:headEnd len="med" w="med" type="none"/>
            <a:tailEnd len="med" w="med" type="triangle"/>
          </a:ln>
        </p:spPr>
      </p:cxnSp>
      <p:cxnSp>
        <p:nvCxnSpPr>
          <p:cNvPr id="141" name="Google Shape;141;p20"/>
          <p:cNvCxnSpPr>
            <a:stCxn id="136" idx="2"/>
          </p:cNvCxnSpPr>
          <p:nvPr/>
        </p:nvCxnSpPr>
        <p:spPr>
          <a:xfrm>
            <a:off x="4665130" y="4074095"/>
            <a:ext cx="5700" cy="291000"/>
          </a:xfrm>
          <a:prstGeom prst="straightConnector1">
            <a:avLst/>
          </a:prstGeom>
          <a:noFill/>
          <a:ln cap="flat" cmpd="sng" w="9525">
            <a:solidFill>
              <a:schemeClr val="dk2"/>
            </a:solidFill>
            <a:prstDash val="solid"/>
            <a:round/>
            <a:headEnd len="med" w="med" type="none"/>
            <a:tailEnd len="med" w="med" type="triangle"/>
          </a:ln>
        </p:spPr>
      </p:cxnSp>
      <p:cxnSp>
        <p:nvCxnSpPr>
          <p:cNvPr id="142" name="Google Shape;142;p20"/>
          <p:cNvCxnSpPr>
            <a:stCxn id="135" idx="2"/>
          </p:cNvCxnSpPr>
          <p:nvPr/>
        </p:nvCxnSpPr>
        <p:spPr>
          <a:xfrm>
            <a:off x="5841507" y="4074095"/>
            <a:ext cx="900" cy="298500"/>
          </a:xfrm>
          <a:prstGeom prst="straightConnector1">
            <a:avLst/>
          </a:prstGeom>
          <a:noFill/>
          <a:ln cap="flat" cmpd="sng" w="9525">
            <a:solidFill>
              <a:schemeClr val="dk2"/>
            </a:solidFill>
            <a:prstDash val="solid"/>
            <a:round/>
            <a:headEnd len="med" w="med" type="none"/>
            <a:tailEnd len="med" w="med" type="triangle"/>
          </a:ln>
        </p:spPr>
      </p:cxnSp>
      <p:cxnSp>
        <p:nvCxnSpPr>
          <p:cNvPr id="143" name="Google Shape;143;p20"/>
          <p:cNvCxnSpPr/>
          <p:nvPr/>
        </p:nvCxnSpPr>
        <p:spPr>
          <a:xfrm>
            <a:off x="6657586" y="4114471"/>
            <a:ext cx="10500" cy="221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Dimensions</a:t>
            </a:r>
            <a:endParaRPr/>
          </a:p>
        </p:txBody>
      </p:sp>
      <p:sp>
        <p:nvSpPr>
          <p:cNvPr id="149" name="Google Shape;149;p21"/>
          <p:cNvSpPr txBox="1"/>
          <p:nvPr>
            <p:ph idx="1" type="body"/>
          </p:nvPr>
        </p:nvSpPr>
        <p:spPr>
          <a:xfrm>
            <a:off x="311700" y="1505700"/>
            <a:ext cx="3999900" cy="14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CG: 82.3643 in</a:t>
            </a:r>
            <a:endParaRPr sz="2400"/>
          </a:p>
          <a:p>
            <a:pPr indent="0" lvl="0" marL="0" rtl="0" algn="l">
              <a:spcBef>
                <a:spcPts val="1600"/>
              </a:spcBef>
              <a:spcAft>
                <a:spcPts val="0"/>
              </a:spcAft>
              <a:buNone/>
            </a:pPr>
            <a:r>
              <a:rPr lang="en" sz="2400"/>
              <a:t>CP: 88.6516 in</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sp>
        <p:nvSpPr>
          <p:cNvPr id="150" name="Google Shape;150;p21"/>
          <p:cNvSpPr txBox="1"/>
          <p:nvPr>
            <p:ph idx="2" type="body"/>
          </p:nvPr>
        </p:nvSpPr>
        <p:spPr>
          <a:xfrm>
            <a:off x="4832425" y="1505700"/>
            <a:ext cx="3999900" cy="14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Stability Margin at Rail Exit: 3.2 Calibers</a:t>
            </a:r>
            <a:endParaRPr sz="2400"/>
          </a:p>
          <a:p>
            <a:pPr indent="0" lvl="0" marL="0" rtl="0" algn="l">
              <a:spcBef>
                <a:spcPts val="1600"/>
              </a:spcBef>
              <a:spcAft>
                <a:spcPts val="1600"/>
              </a:spcAft>
              <a:buNone/>
            </a:pPr>
            <a:r>
              <a:t/>
            </a:r>
            <a:endParaRPr sz="2400"/>
          </a:p>
        </p:txBody>
      </p:sp>
      <p:pic>
        <p:nvPicPr>
          <p:cNvPr id="151" name="Google Shape;151;p21"/>
          <p:cNvPicPr preferRelativeResize="0"/>
          <p:nvPr/>
        </p:nvPicPr>
        <p:blipFill rotWithShape="1">
          <a:blip r:embed="rId3">
            <a:alphaModFix/>
          </a:blip>
          <a:srcRect b="6840" l="3202" r="2883" t="42113"/>
          <a:stretch/>
        </p:blipFill>
        <p:spPr>
          <a:xfrm>
            <a:off x="1499725" y="3088775"/>
            <a:ext cx="6470775" cy="1978525"/>
          </a:xfrm>
          <a:prstGeom prst="rect">
            <a:avLst/>
          </a:prstGeom>
          <a:noFill/>
          <a:ln>
            <a:noFill/>
          </a:ln>
        </p:spPr>
      </p:pic>
      <p:cxnSp>
        <p:nvCxnSpPr>
          <p:cNvPr id="152" name="Google Shape;152;p21"/>
          <p:cNvCxnSpPr/>
          <p:nvPr/>
        </p:nvCxnSpPr>
        <p:spPr>
          <a:xfrm flipH="1">
            <a:off x="3021350" y="3639400"/>
            <a:ext cx="300" cy="416400"/>
          </a:xfrm>
          <a:prstGeom prst="straightConnector1">
            <a:avLst/>
          </a:prstGeom>
          <a:noFill/>
          <a:ln cap="flat" cmpd="sng" w="9525">
            <a:solidFill>
              <a:schemeClr val="dk2"/>
            </a:solidFill>
            <a:prstDash val="solid"/>
            <a:round/>
            <a:headEnd len="med" w="med" type="none"/>
            <a:tailEnd len="med" w="med" type="triangle"/>
          </a:ln>
        </p:spPr>
      </p:cxnSp>
      <p:cxnSp>
        <p:nvCxnSpPr>
          <p:cNvPr id="153" name="Google Shape;153;p21"/>
          <p:cNvCxnSpPr/>
          <p:nvPr/>
        </p:nvCxnSpPr>
        <p:spPr>
          <a:xfrm flipH="1">
            <a:off x="4015125" y="3572250"/>
            <a:ext cx="300" cy="483600"/>
          </a:xfrm>
          <a:prstGeom prst="straightConnector1">
            <a:avLst/>
          </a:prstGeom>
          <a:noFill/>
          <a:ln cap="flat" cmpd="sng" w="9525">
            <a:solidFill>
              <a:schemeClr val="dk2"/>
            </a:solidFill>
            <a:prstDash val="solid"/>
            <a:round/>
            <a:headEnd len="med" w="med" type="none"/>
            <a:tailEnd len="med" w="med" type="triangle"/>
          </a:ln>
        </p:spPr>
      </p:cxnSp>
      <p:sp>
        <p:nvSpPr>
          <p:cNvPr id="154" name="Google Shape;154;p21"/>
          <p:cNvSpPr txBox="1"/>
          <p:nvPr/>
        </p:nvSpPr>
        <p:spPr>
          <a:xfrm>
            <a:off x="2450750" y="3295275"/>
            <a:ext cx="1141500" cy="36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CG</a:t>
            </a:r>
            <a:endParaRPr/>
          </a:p>
        </p:txBody>
      </p:sp>
      <p:sp>
        <p:nvSpPr>
          <p:cNvPr id="155" name="Google Shape;155;p21"/>
          <p:cNvSpPr txBox="1"/>
          <p:nvPr/>
        </p:nvSpPr>
        <p:spPr>
          <a:xfrm>
            <a:off x="3444525" y="3295275"/>
            <a:ext cx="1141500" cy="36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