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81" r:id="rId14"/>
    <p:sldId id="28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1A0000-60D3-45B4-B05A-5252E5279B29}" type="datetimeFigureOut">
              <a:rPr lang="en-IN" smtClean="0"/>
              <a:pPr/>
              <a:t>15-10-2017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9E9DF-59FF-4865-AFBB-5A06EEA022E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2769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15-Oct-2017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15-Oct-2017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15-Oct-2017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15-Oct-2017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15-Oct-2017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15-Oct-2017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15-Oct-2017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15-Oct-2017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15-Oct-2017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15-Oct-2017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15-Oct-2017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15-Oct-2017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inessdictionary.com/definition/plan.html" TargetMode="External"/><Relationship Id="rId2" Type="http://schemas.openxmlformats.org/officeDocument/2006/relationships/hyperlink" Target="http://www.businessdictionary.com/definition/method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usinessdictionary.com/definition/problem.html" TargetMode="External"/><Relationship Id="rId5" Type="http://schemas.openxmlformats.org/officeDocument/2006/relationships/hyperlink" Target="http://www.businessdictionary.com/definition/solution.html" TargetMode="External"/><Relationship Id="rId4" Type="http://schemas.openxmlformats.org/officeDocument/2006/relationships/hyperlink" Target="http://www.businessdictionary.com/definition/goal.html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14600"/>
            <a:ext cx="8229600" cy="3810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Document &amp; Workflow Management</a:t>
            </a:r>
            <a:r>
              <a:rPr dirty="0" smtClean="0"/>
              <a:t/>
            </a:r>
            <a:br>
              <a:rPr dirty="0" smtClean="0"/>
            </a:br>
            <a:r>
              <a:rPr dirty="0" smtClean="0"/>
              <a:t>BSBI613</a:t>
            </a:r>
            <a:br>
              <a:rPr dirty="0" smtClean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419600" y="3886200"/>
            <a:ext cx="4495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                                                                       </a:t>
            </a:r>
            <a:br>
              <a:rPr lang="en-US" dirty="0" smtClean="0"/>
            </a:br>
            <a:r>
              <a:rPr lang="en-US" dirty="0" smtClean="0"/>
              <a:t>                                                                                                  </a:t>
            </a:r>
            <a:br>
              <a:rPr lang="en-US" dirty="0" smtClean="0"/>
            </a:br>
            <a:r>
              <a:rPr lang="en-US" dirty="0" smtClean="0"/>
              <a:t>                                                                                                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Factors to remember while presenting a strategy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Speak the language</a:t>
            </a:r>
          </a:p>
          <a:p>
            <a:r>
              <a:rPr lang="en-IN" dirty="0" smtClean="0"/>
              <a:t>Find the emotion</a:t>
            </a:r>
          </a:p>
          <a:p>
            <a:r>
              <a:rPr lang="en-IN" dirty="0" smtClean="0"/>
              <a:t>Beware of Jargon</a:t>
            </a:r>
          </a:p>
          <a:p>
            <a:r>
              <a:rPr lang="en-IN" dirty="0" smtClean="0"/>
              <a:t>Be concise</a:t>
            </a:r>
          </a:p>
          <a:p>
            <a:r>
              <a:rPr lang="en-IN" dirty="0" smtClean="0"/>
              <a:t>Build Co-worker Buy in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Characteristics of the roles of change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IN" dirty="0" smtClean="0"/>
              <a:t>Change Agent</a:t>
            </a:r>
          </a:p>
          <a:p>
            <a:pPr>
              <a:buNone/>
            </a:pPr>
            <a:r>
              <a:rPr lang="en-IN" dirty="0" smtClean="0"/>
              <a:t>    Designer of a document Strategy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Change Sponsor</a:t>
            </a:r>
          </a:p>
          <a:p>
            <a:pPr>
              <a:buNone/>
            </a:pPr>
            <a:r>
              <a:rPr lang="en-IN" dirty="0" smtClean="0"/>
              <a:t>    Person in authority who had given approval for the change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Change Enabler</a:t>
            </a:r>
          </a:p>
          <a:p>
            <a:pPr>
              <a:buNone/>
            </a:pPr>
            <a:r>
              <a:rPr lang="en-IN" dirty="0" smtClean="0"/>
              <a:t>    Person with the knowledge and skill to actually make changes according to the designed document  strategy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762000"/>
            <a:ext cx="77724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sz="2800" dirty="0" smtClean="0">
                <a:solidFill>
                  <a:schemeClr val="tx2"/>
                </a:solidFill>
              </a:rPr>
              <a:t>Critical factors in DDS</a:t>
            </a:r>
          </a:p>
          <a:p>
            <a:r>
              <a:rPr lang="en-IN" dirty="0" smtClean="0"/>
              <a:t>Sponsorship</a:t>
            </a:r>
          </a:p>
          <a:p>
            <a:pPr>
              <a:buNone/>
            </a:pPr>
            <a:r>
              <a:rPr lang="en-IN" dirty="0" smtClean="0"/>
              <a:t>   Most difficult aspect of DDS</a:t>
            </a:r>
          </a:p>
          <a:p>
            <a:r>
              <a:rPr lang="en-IN" dirty="0" smtClean="0"/>
              <a:t>Contracting</a:t>
            </a:r>
          </a:p>
          <a:p>
            <a:pPr>
              <a:buNone/>
            </a:pPr>
            <a:r>
              <a:rPr lang="en-IN" sz="2800" dirty="0" smtClean="0">
                <a:solidFill>
                  <a:schemeClr val="tx2"/>
                </a:solidFill>
              </a:rPr>
              <a:t>Tips for managing change</a:t>
            </a:r>
          </a:p>
          <a:p>
            <a:r>
              <a:rPr lang="en-IN" dirty="0" smtClean="0"/>
              <a:t>Develop a true commitment to the change</a:t>
            </a:r>
          </a:p>
          <a:p>
            <a:r>
              <a:rPr lang="en-IN" dirty="0" smtClean="0"/>
              <a:t>Dedicate sufficient recourses to manage change</a:t>
            </a:r>
          </a:p>
          <a:p>
            <a:r>
              <a:rPr lang="en-IN" dirty="0" smtClean="0"/>
              <a:t>Monitor and adjust in response to problems</a:t>
            </a:r>
          </a:p>
          <a:p>
            <a:r>
              <a:rPr lang="en-IN" dirty="0" smtClean="0"/>
              <a:t>Overcome old habits</a:t>
            </a:r>
          </a:p>
          <a:p>
            <a:r>
              <a:rPr lang="en-IN" dirty="0" smtClean="0"/>
              <a:t>Manage change by principal not expediency</a:t>
            </a:r>
          </a:p>
          <a:p>
            <a:r>
              <a:rPr lang="en-IN" dirty="0" smtClean="0"/>
              <a:t>Cultivate support through skilful sensitive interactions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Discussed the document automation process.</a:t>
            </a:r>
          </a:p>
          <a:p>
            <a:r>
              <a:rPr lang="en-IN" dirty="0" smtClean="0"/>
              <a:t>Discussed Document </a:t>
            </a:r>
            <a:r>
              <a:rPr lang="en-IN" smtClean="0"/>
              <a:t>Design Strategy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IN" dirty="0" smtClean="0"/>
          </a:p>
          <a:p>
            <a:pPr algn="ctr">
              <a:buNone/>
            </a:pPr>
            <a:endParaRPr lang="en-IN" dirty="0" smtClean="0"/>
          </a:p>
          <a:p>
            <a:pPr algn="ctr">
              <a:buNone/>
            </a:pPr>
            <a:endParaRPr lang="en-IN" dirty="0" smtClean="0"/>
          </a:p>
          <a:p>
            <a:pPr algn="ctr">
              <a:buNone/>
            </a:pPr>
            <a:r>
              <a:rPr lang="en-IN" sz="66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Thank You</a:t>
            </a:r>
            <a:endParaRPr lang="en-IN" sz="6600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Document Automation</a:t>
            </a:r>
          </a:p>
          <a:p>
            <a:r>
              <a:rPr lang="en-IN" dirty="0" smtClean="0"/>
              <a:t>Design Document Strategy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mtClean="0"/>
              <a:t>Document Automation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Document automation is the design of systems and workflows that assist in the creation of electronic documents</a:t>
            </a:r>
          </a:p>
          <a:p>
            <a:r>
              <a:rPr lang="en-IN" dirty="0" smtClean="0"/>
              <a:t>Also known as document assembly</a:t>
            </a:r>
          </a:p>
          <a:p>
            <a:r>
              <a:rPr lang="en-IN" dirty="0" smtClean="0"/>
              <a:t>It include logic-based systems that use segments of pre- existing text and/or data to assemble a new document</a:t>
            </a:r>
          </a:p>
          <a:p>
            <a:r>
              <a:rPr lang="en-IN" dirty="0" smtClean="0"/>
              <a:t>Basic function is to replace the cumbersome manual filling in of repetitive documents with template based systems.</a:t>
            </a:r>
          </a:p>
          <a:p>
            <a:r>
              <a:rPr lang="en-IN" dirty="0" smtClean="0"/>
              <a:t>Used to assemble legal </a:t>
            </a:r>
            <a:r>
              <a:rPr lang="en-IN" dirty="0" err="1" smtClean="0"/>
              <a:t>documents,contracts</a:t>
            </a:r>
            <a:r>
              <a:rPr lang="en-IN" dirty="0" smtClean="0"/>
              <a:t> and letters</a:t>
            </a:r>
          </a:p>
          <a:p>
            <a:r>
              <a:rPr lang="en-IN" dirty="0" smtClean="0"/>
              <a:t>Advanced document automation system allow users to create their own data and rules without the need of programming</a:t>
            </a:r>
          </a:p>
          <a:p>
            <a:endParaRPr lang="en-IN" dirty="0" smtClean="0"/>
          </a:p>
          <a:p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609600"/>
            <a:ext cx="7772400" cy="5715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dirty="0" smtClean="0"/>
              <a:t>Allows companies to:</a:t>
            </a:r>
          </a:p>
          <a:p>
            <a:r>
              <a:rPr lang="en-IN" dirty="0" smtClean="0"/>
              <a:t>Minimize data entry</a:t>
            </a:r>
          </a:p>
          <a:p>
            <a:r>
              <a:rPr lang="en-IN" dirty="0" smtClean="0"/>
              <a:t>Reduce the time spend proof reading</a:t>
            </a:r>
          </a:p>
          <a:p>
            <a:r>
              <a:rPr lang="en-IN" dirty="0" smtClean="0"/>
              <a:t>Reduce the risk associated with human error</a:t>
            </a:r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Additional benefits:</a:t>
            </a:r>
          </a:p>
          <a:p>
            <a:pPr>
              <a:buNone/>
            </a:pPr>
            <a:r>
              <a:rPr lang="en-IN" dirty="0" smtClean="0"/>
              <a:t>Time and financial saving due to decreased:</a:t>
            </a:r>
          </a:p>
          <a:p>
            <a:r>
              <a:rPr lang="en-IN" dirty="0" smtClean="0"/>
              <a:t>Paper handling</a:t>
            </a:r>
          </a:p>
          <a:p>
            <a:r>
              <a:rPr lang="en-IN" dirty="0" smtClean="0"/>
              <a:t>Document loading</a:t>
            </a:r>
          </a:p>
          <a:p>
            <a:r>
              <a:rPr lang="en-IN" dirty="0" smtClean="0"/>
              <a:t>Storage</a:t>
            </a:r>
          </a:p>
          <a:p>
            <a:r>
              <a:rPr lang="en-IN" dirty="0" smtClean="0"/>
              <a:t>Distribution</a:t>
            </a:r>
          </a:p>
          <a:p>
            <a:r>
              <a:rPr lang="en-IN" dirty="0" smtClean="0"/>
              <a:t>Postage/shipping</a:t>
            </a:r>
          </a:p>
          <a:p>
            <a:r>
              <a:rPr lang="en-IN" dirty="0" smtClean="0"/>
              <a:t>Faxes</a:t>
            </a:r>
            <a:r>
              <a:rPr lang="en-IN" dirty="0" smtClean="0"/>
              <a:t>, telephones</a:t>
            </a:r>
            <a:endParaRPr lang="en-IN" dirty="0" smtClean="0"/>
          </a:p>
          <a:p>
            <a:r>
              <a:rPr lang="en-IN" dirty="0" err="1" smtClean="0"/>
              <a:t>Labor</a:t>
            </a:r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772400" cy="731838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US" b="1" dirty="0" smtClean="0"/>
              <a:t> Design Document Strategy (DDS)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Strategy</a:t>
            </a:r>
          </a:p>
          <a:p>
            <a:pPr>
              <a:buNone/>
            </a:pPr>
            <a:r>
              <a:rPr lang="en-IN" dirty="0" smtClean="0"/>
              <a:t>   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A 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method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 or 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plan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 chosen to bring about a desired future, such as achievement of a 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goal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 or 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solution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 to a 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  <a:hlinkClick r:id="rId6"/>
              </a:rPr>
              <a:t>problem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Selling your strategy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Even the best plan will fail without support and resources needed to make the plan a reality</a:t>
            </a:r>
          </a:p>
          <a:p>
            <a:r>
              <a:rPr lang="en-IN" dirty="0" smtClean="0"/>
              <a:t>The main cause of death of a strategy is the lack of sponsorship and support</a:t>
            </a:r>
          </a:p>
          <a:p>
            <a:r>
              <a:rPr lang="en-IN" dirty="0" smtClean="0"/>
              <a:t>So the strategy should be effectively convinced to the sponsors</a:t>
            </a:r>
          </a:p>
          <a:p>
            <a:r>
              <a:rPr lang="en-IN" dirty="0" smtClean="0"/>
              <a:t>Should show how it benefit to the whole organization</a:t>
            </a:r>
          </a:p>
          <a:p>
            <a:r>
              <a:rPr lang="en-IN" dirty="0" smtClean="0"/>
              <a:t>How it is cutting the cost</a:t>
            </a:r>
          </a:p>
          <a:p>
            <a:r>
              <a:rPr lang="en-IN" dirty="0" smtClean="0"/>
              <a:t>For selling a strategy we need to construct a formal proposal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808038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 Construct a formal proposal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Should provide a clear justification on the expenditure associated with your plan</a:t>
            </a:r>
          </a:p>
          <a:p>
            <a:r>
              <a:rPr lang="en-IN" dirty="0" smtClean="0"/>
              <a:t>It should be well </a:t>
            </a:r>
            <a:r>
              <a:rPr lang="en-IN" dirty="0" err="1" smtClean="0"/>
              <a:t>formated</a:t>
            </a:r>
            <a:endParaRPr lang="en-IN" dirty="0" smtClean="0"/>
          </a:p>
          <a:p>
            <a:r>
              <a:rPr lang="en-IN" dirty="0" smtClean="0"/>
              <a:t>It should answer questions like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How much will it cost?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How much will it save?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How long will it take to show the profit?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Payback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410200"/>
          </a:xfrm>
        </p:spPr>
        <p:txBody>
          <a:bodyPr>
            <a:normAutofit fontScale="92500" lnSpcReduction="10000"/>
          </a:bodyPr>
          <a:lstStyle/>
          <a:p>
            <a:r>
              <a:rPr lang="en-IN" dirty="0" smtClean="0"/>
              <a:t>Payback is the method for calculating the return on investment</a:t>
            </a:r>
          </a:p>
          <a:p>
            <a:r>
              <a:rPr lang="en-IN" dirty="0" smtClean="0"/>
              <a:t>It provides a standard criteria for deciding whether to fund a project</a:t>
            </a:r>
          </a:p>
          <a:p>
            <a:r>
              <a:rPr lang="en-IN" dirty="0" smtClean="0"/>
              <a:t>Organization may require a specific payback time typically between one and three years</a:t>
            </a:r>
          </a:p>
          <a:p>
            <a:r>
              <a:rPr lang="en-IN" dirty="0" smtClean="0"/>
              <a:t>Two values considered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NPV(Net present value)</a:t>
            </a:r>
          </a:p>
          <a:p>
            <a:pPr>
              <a:buNone/>
            </a:pPr>
            <a:r>
              <a:rPr lang="en-IN" dirty="0" smtClean="0"/>
              <a:t>    Defined as the future benefit and cost of your proposal converted into equivalent values today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/>
              <a:t>IRR(Internal rate of return)</a:t>
            </a:r>
          </a:p>
          <a:p>
            <a:pPr>
              <a:buNone/>
            </a:pPr>
            <a:r>
              <a:rPr lang="en-IN" dirty="0" smtClean="0"/>
              <a:t>    It is the percentage discount rates that is applied to the project future cash flows.</a:t>
            </a:r>
          </a:p>
          <a:p>
            <a:pPr>
              <a:buNone/>
            </a:pPr>
            <a:r>
              <a:rPr lang="en-IN" dirty="0" smtClean="0"/>
              <a:t>     </a:t>
            </a:r>
          </a:p>
          <a:p>
            <a:pPr>
              <a:buNone/>
            </a:pPr>
            <a:endParaRPr lang="en-IN" dirty="0" smtClean="0"/>
          </a:p>
          <a:p>
            <a:pPr>
              <a:buFont typeface="Wingdings" pitchFamily="2" charset="2"/>
              <a:buChar char="Ø"/>
            </a:pP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Outline for an effective written proposal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Executive Summary: Present situation in the organization</a:t>
            </a:r>
          </a:p>
          <a:p>
            <a:r>
              <a:rPr lang="en-IN" dirty="0" smtClean="0"/>
              <a:t>Recommendation: Proposal</a:t>
            </a:r>
          </a:p>
          <a:p>
            <a:r>
              <a:rPr lang="en-IN" dirty="0" smtClean="0"/>
              <a:t>Discussion</a:t>
            </a:r>
          </a:p>
          <a:p>
            <a:pPr>
              <a:buNone/>
            </a:pPr>
            <a:r>
              <a:rPr lang="en-IN" dirty="0" smtClean="0"/>
              <a:t>    Scope</a:t>
            </a:r>
          </a:p>
          <a:p>
            <a:pPr>
              <a:buNone/>
            </a:pPr>
            <a:r>
              <a:rPr lang="en-IN" dirty="0" smtClean="0"/>
              <a:t>    Objective</a:t>
            </a:r>
          </a:p>
          <a:p>
            <a:pPr>
              <a:buNone/>
            </a:pPr>
            <a:r>
              <a:rPr lang="en-IN" dirty="0" smtClean="0"/>
              <a:t>    Cost &amp; Benefits</a:t>
            </a:r>
          </a:p>
          <a:p>
            <a:pPr>
              <a:buNone/>
            </a:pPr>
            <a:r>
              <a:rPr lang="en-IN" dirty="0" smtClean="0"/>
              <a:t>    Financial Analysis</a:t>
            </a:r>
          </a:p>
          <a:p>
            <a:pPr>
              <a:buNone/>
            </a:pPr>
            <a:r>
              <a:rPr lang="en-IN" dirty="0" smtClean="0"/>
              <a:t>    Alternatives</a:t>
            </a:r>
            <a:r>
              <a:rPr lang="en-IN" dirty="0" smtClean="0"/>
              <a:t>: Other </a:t>
            </a:r>
            <a:r>
              <a:rPr lang="en-IN" dirty="0" smtClean="0"/>
              <a:t>available solution for the same problem</a:t>
            </a:r>
          </a:p>
          <a:p>
            <a:r>
              <a:rPr lang="en-IN" dirty="0" smtClean="0"/>
              <a:t>Suggested Implementation schedule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770</TotalTime>
  <Words>511</Words>
  <Application>Microsoft Office PowerPoint</Application>
  <PresentationFormat>On-screen Show (4:3)</PresentationFormat>
  <Paragraphs>99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Equity</vt:lpstr>
      <vt:lpstr>Document &amp; Workflow Management BSBI613 </vt:lpstr>
      <vt:lpstr>Contents</vt:lpstr>
      <vt:lpstr>Document Automation</vt:lpstr>
      <vt:lpstr>PowerPoint Presentation</vt:lpstr>
      <vt:lpstr>   Design Document Strategy (DDS)</vt:lpstr>
      <vt:lpstr>Selling your strategy</vt:lpstr>
      <vt:lpstr>   Construct a formal proposal</vt:lpstr>
      <vt:lpstr>Payback</vt:lpstr>
      <vt:lpstr>Outline for an effective written proposal</vt:lpstr>
      <vt:lpstr>Factors to remember while presenting a strategy</vt:lpstr>
      <vt:lpstr>Characteristics of the roles of change</vt:lpstr>
      <vt:lpstr>PowerPoint Presentation</vt:lpstr>
      <vt:lpstr>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Distance Aware ZRP for Low Delay Transmission and Efficient Power Utilization in MANET</dc:title>
  <dc:creator>dhanya</dc:creator>
  <cp:lastModifiedBy>Ahmed Abdulla Shaalan</cp:lastModifiedBy>
  <cp:revision>142</cp:revision>
  <dcterms:created xsi:type="dcterms:W3CDTF">2006-08-16T00:00:00Z</dcterms:created>
  <dcterms:modified xsi:type="dcterms:W3CDTF">2017-10-15T10:25:29Z</dcterms:modified>
</cp:coreProperties>
</file>