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261" r:id="rId2"/>
    <p:sldId id="260" r:id="rId3"/>
    <p:sldId id="258" r:id="rId4"/>
    <p:sldId id="285" r:id="rId5"/>
    <p:sldId id="297" r:id="rId6"/>
    <p:sldId id="298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330" r:id="rId19"/>
    <p:sldId id="264" r:id="rId20"/>
    <p:sldId id="329" r:id="rId21"/>
    <p:sldId id="309" r:id="rId22"/>
    <p:sldId id="267" r:id="rId23"/>
    <p:sldId id="283" r:id="rId24"/>
    <p:sldId id="284" r:id="rId25"/>
    <p:sldId id="271" r:id="rId26"/>
    <p:sldId id="273" r:id="rId27"/>
    <p:sldId id="275" r:id="rId28"/>
    <p:sldId id="276" r:id="rId29"/>
    <p:sldId id="331" r:id="rId30"/>
    <p:sldId id="334" r:id="rId31"/>
    <p:sldId id="336" r:id="rId32"/>
    <p:sldId id="335" r:id="rId33"/>
    <p:sldId id="332" r:id="rId34"/>
    <p:sldId id="312" r:id="rId35"/>
    <p:sldId id="314" r:id="rId36"/>
    <p:sldId id="315" r:id="rId37"/>
    <p:sldId id="316" r:id="rId38"/>
    <p:sldId id="317" r:id="rId39"/>
    <p:sldId id="337" r:id="rId40"/>
    <p:sldId id="338" r:id="rId41"/>
    <p:sldId id="340" r:id="rId42"/>
    <p:sldId id="320" r:id="rId43"/>
    <p:sldId id="319" r:id="rId44"/>
    <p:sldId id="322" r:id="rId45"/>
    <p:sldId id="324" r:id="rId46"/>
    <p:sldId id="325" r:id="rId47"/>
    <p:sldId id="326" r:id="rId48"/>
    <p:sldId id="327" r:id="rId49"/>
    <p:sldId id="328" r:id="rId50"/>
    <p:sldId id="321" r:id="rId51"/>
    <p:sldId id="270" r:id="rId52"/>
    <p:sldId id="280" r:id="rId53"/>
    <p:sldId id="341" r:id="rId54"/>
    <p:sldId id="304" r:id="rId55"/>
    <p:sldId id="307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86" autoAdjust="0"/>
  </p:normalViewPr>
  <p:slideViewPr>
    <p:cSldViewPr snapToGrid="0">
      <p:cViewPr>
        <p:scale>
          <a:sx n="60" d="100"/>
          <a:sy n="60" d="100"/>
        </p:scale>
        <p:origin x="-1092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-2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97234-3D88-42E1-8F59-7A7C1680B1FA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BB477-AD63-464B-A380-46EE9C349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12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4CCFF-37EC-413C-A732-516CD306A5BA}" type="datetimeFigureOut">
              <a:rPr lang="en-US" smtClean="0"/>
              <a:t>8/22/2017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6A2E0-D5F0-4F40-AB82-D077C8B326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0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B92346-F6AF-452C-91C6-230113CC1FF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146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538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Arial" charset="0"/>
              <a:ea typeface="MS PGothic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3AD063C-64AC-8549-9D6B-5389161C3F5E}" type="slidenum">
              <a:rPr lang="en-US" altLang="en-US" sz="2500">
                <a:solidFill>
                  <a:srgbClr val="000000"/>
                </a:solidFill>
                <a:ea typeface="MS PGothic" charset="-128"/>
                <a:cs typeface="Arial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 sz="2500" dirty="0">
              <a:solidFill>
                <a:srgbClr val="000000"/>
              </a:solidFill>
              <a:ea typeface="MS PGothic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35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0BC62C-8AAD-4C73-82AE-7CFCA1644CC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361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3619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5613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3619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56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00BC9372-8283-49CD-84D2-F66FDF77FDF0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>
                <a:spcBef>
                  <a:spcPct val="0"/>
                </a:spcBef>
              </a:pPr>
              <a:t>22</a:t>
            </a:fld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38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587DE6-7198-45C5-8686-A32152ECB6A5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271463"/>
          </a:xfrm>
        </p:spPr>
        <p:txBody>
          <a:bodyPr/>
          <a:lstStyle/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59777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587DE6-7198-45C5-8686-A32152ECB6A5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271463"/>
          </a:xfrm>
        </p:spPr>
        <p:txBody>
          <a:bodyPr/>
          <a:lstStyle/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5696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587DE6-7198-45C5-8686-A32152ECB6A5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271463"/>
          </a:xfrm>
        </p:spPr>
        <p:txBody>
          <a:bodyPr/>
          <a:lstStyle/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8976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6EE58-1009-4A52-AB34-EA1472CB8CA6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3957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88963-D5EB-47DB-B0BB-FB7E5DE3F4A6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848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8D7CAD-448E-4256-BF68-A43B44A258A2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63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xmlns="" id="{59EDE6AB-F826-4B83-B652-6935DD2071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0FBF480-4FA1-4449-8C0F-A878D7079D6E}" type="slidenum">
              <a:rPr lang="en-US" altLang="en-US" sz="1200">
                <a:latin typeface="Arial" panose="020B0604020202020204" pitchFamily="34" charset="0"/>
              </a:rPr>
              <a:pPr/>
              <a:t>39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xmlns="" id="{CFA276F5-D440-4B1E-99F7-77D3313E6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xmlns="" id="{ECF8F8C1-B566-4177-B2E6-D9DDED8ED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39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952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93F97EFA-0A9A-46B3-BDEB-9EF4632E3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32E092-7D10-4F7A-93F2-FDEE83CF0753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xmlns="" id="{49E4A827-0927-4AAF-ABD5-B21DF31195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xmlns="" id="{0F2D6115-0E17-46C3-B7D3-C9AB7124D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396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574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xmlns="" id="{5C751DF6-E81C-4E14-B450-95ED09BD0F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E0A75FC-CEDD-4090-81D6-D5593AFD3D73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xmlns="" id="{F7EEF58C-9227-4D3B-8195-F3F43708B3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xmlns="" id="{EEF1DD77-843D-4A89-823E-1DF8CE8733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223963"/>
          </a:xfrm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039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xmlns="" id="{C66BE804-FA56-4D6E-B5B1-4A6514A142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AF47562-614E-4268-8A41-2F4B0EE4495B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xmlns="" id="{528CEED2-05D4-48E2-8842-5A83B7DE90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xmlns="" id="{6B8FC182-3550-4772-8D4A-19FDAB692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529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xmlns="" id="{F8F7A6C7-3FEC-4770-9F31-5ACB93C37B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84EB117-90ED-4BF6-8C8F-A788F39F128B}" type="slidenum">
              <a:rPr lang="en-US" altLang="en-US" sz="120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xmlns="" id="{AF561C65-8AF8-4B99-BC37-81CFBD2D89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xmlns="" id="{81391B58-8934-440C-9B01-FE0E585B70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123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xmlns="" id="{B9762909-C801-4F86-B86C-D623D2D340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2289170-5DE7-4C30-AE2C-C86563B57730}" type="slidenum">
              <a:rPr lang="en-US" altLang="en-US" sz="1200">
                <a:latin typeface="Arial" panose="020B0604020202020204" pitchFamily="34" charset="0"/>
              </a:rPr>
              <a:pPr/>
              <a:t>12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xmlns="" id="{1342064F-809F-4323-9C06-8162FA39F3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xmlns="" id="{2EE37FD4-B7BD-4982-A693-AFD1BEAC09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474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xmlns="" id="{A9D209DE-2A11-41C0-87BE-51D7FA6077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CC77E1B-0E88-41C6-8C6E-01BCE0344AA9}" type="slidenum">
              <a:rPr lang="en-US" altLang="en-US" sz="1200">
                <a:latin typeface="Arial" panose="020B0604020202020204" pitchFamily="34" charset="0"/>
              </a:rPr>
              <a:pPr/>
              <a:t>13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xmlns="" id="{FEF317CD-1111-47E6-9CF4-7E0596C224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xmlns="" id="{1143B2B6-084E-4696-894B-106E9B02D9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575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xmlns="" id="{54C57DB6-69B6-4561-BCE3-6F277CB371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2B944CA-3D62-4602-983C-E19FC93DDA13}" type="slidenum">
              <a:rPr lang="en-US" altLang="en-US" sz="1200">
                <a:latin typeface="Arial" panose="020B0604020202020204" pitchFamily="34" charset="0"/>
              </a:rPr>
              <a:pPr/>
              <a:t>14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xmlns="" id="{ABEE2DA3-22BA-4EE8-816C-4C2FB9E7D9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xmlns="" id="{4FFA6992-05EE-4A67-8734-982AB00B63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001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xmlns="" id="{36C0B6E2-1351-466C-AF45-C7AD955AF9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AFC0C33-4AFE-44F3-B2C7-C37DF0F8B220}" type="slidenum">
              <a:rPr lang="en-US" altLang="en-US" sz="1200">
                <a:latin typeface="Arial" panose="020B0604020202020204" pitchFamily="34" charset="0"/>
              </a:rPr>
              <a:pPr/>
              <a:t>15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xmlns="" id="{3F29A8CD-AAD8-450F-B5A5-EE8D3C598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xmlns="" id="{86E19F3F-9029-4668-963F-01789F215B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766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xmlns="" id="{BF9B85DF-FFA9-43BF-B677-E86A29FEAE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9AB0155F-C4F8-4C0C-8A84-36A4CA3DF816}" type="slidenum">
              <a:rPr lang="en-US" altLang="en-US" sz="1200">
                <a:latin typeface="Arial" panose="020B0604020202020204" pitchFamily="34" charset="0"/>
              </a:rPr>
              <a:pPr/>
              <a:t>17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xmlns="" id="{3921720B-44D2-4349-9CFE-2F7BC0CA21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5800"/>
            <a:ext cx="6096000" cy="3429000"/>
          </a:xfrm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xmlns="" id="{9817D260-0BE0-466C-8EFA-982FF831CF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6913" y="4268788"/>
            <a:ext cx="5616575" cy="271462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3" name="Text Box 4">
            <a:extLst>
              <a:ext uri="{FF2B5EF4-FFF2-40B4-BE49-F238E27FC236}">
                <a16:creationId xmlns:a16="http://schemas.microsoft.com/office/drawing/2014/main" xmlns="" id="{06B08E51-34F1-447B-8E10-3CB36C149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8099425"/>
            <a:ext cx="6350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561" tIns="47780" rIns="95561" bIns="47780" anchor="b"/>
          <a:lstStyle>
            <a:lvl1pPr defTabSz="955675">
              <a:tabLst>
                <a:tab pos="1190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1193800" indent="-357188" defTabSz="955675">
              <a:tabLst>
                <a:tab pos="1190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671638" indent="-357188" defTabSz="955675">
              <a:tabLst>
                <a:tab pos="1190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2149475" indent="-357188" defTabSz="955675">
              <a:tabLst>
                <a:tab pos="1190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627313" indent="-357188" defTabSz="955675">
              <a:tabLst>
                <a:tab pos="1190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3084513" indent="-357188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1190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541713" indent="-357188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1190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998913" indent="-357188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1190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456113" indent="-357188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1190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/>
              <a:t>References</a:t>
            </a:r>
            <a:endParaRPr lang="fr-FR" altLang="en-US" sz="1400" b="1"/>
          </a:p>
          <a:p>
            <a:pPr>
              <a:spcBef>
                <a:spcPct val="30000"/>
              </a:spcBef>
            </a:pPr>
            <a:r>
              <a:rPr lang="da-DK" altLang="en-US" sz="1400"/>
              <a:t>1. Linehan WM et al. The genetic basis of cancer of the kidney. </a:t>
            </a:r>
            <a:r>
              <a:rPr lang="da-DK" altLang="en-US" sz="1400" i="1"/>
              <a:t>J Urol</a:t>
            </a:r>
            <a:r>
              <a:rPr lang="da-DK" altLang="en-US" sz="1400"/>
              <a:t>. 2003;170:2163-2172. </a:t>
            </a:r>
            <a:endParaRPr lang="pl-PL" altLang="en-US" sz="1400"/>
          </a:p>
          <a:p>
            <a:r>
              <a:rPr lang="pl-PL" altLang="en-US" sz="1400"/>
              <a:t>2. Kim WY. </a:t>
            </a:r>
            <a:r>
              <a:rPr lang="pl-PL" altLang="en-US" sz="1400" i="1"/>
              <a:t>J Clin Oncol</a:t>
            </a:r>
            <a:r>
              <a:rPr lang="pl-PL" altLang="en-US" sz="1400"/>
              <a:t>. </a:t>
            </a:r>
            <a:r>
              <a:rPr lang="en-US" altLang="en-US" sz="1400"/>
              <a:t>Role of VHL gene mutation in human cancer. 2004;22:4991-5004.</a:t>
            </a:r>
            <a:br>
              <a:rPr lang="en-US" altLang="en-US" sz="1400"/>
            </a:br>
            <a:r>
              <a:rPr lang="en-US" altLang="en-US" sz="1400"/>
              <a:t>3. Kidney Cancer Association. Kidney cancer subtypes. Available at:</a:t>
            </a:r>
          </a:p>
          <a:p>
            <a:r>
              <a:rPr lang="en-US" altLang="en-US" sz="1400"/>
              <a:t>	http://www.curekidneycancer.org/index.cfm?pageID=85. Accessed January 23, 2007.</a:t>
            </a:r>
          </a:p>
        </p:txBody>
      </p:sp>
    </p:spTree>
    <p:extLst>
      <p:ext uri="{BB962C8B-B14F-4D97-AF65-F5344CB8AC3E}">
        <p14:creationId xmlns:p14="http://schemas.microsoft.com/office/powerpoint/2010/main" val="2962029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59625-0E06-40B6-965F-CDB01B6975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33453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FB5A79-AB1D-43F9-BE19-E3C3594589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48535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2C3AE-2EFA-499A-97FB-F9C0CE2377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99478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9A5AD33-4054-4B48-AA8C-B08A41D3B3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24787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923617A-5D62-4E72-B642-8BE9A471A0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84179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43187E4-9439-4509-B511-82B7133408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44244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4757"/>
            <a:ext cx="10363200" cy="3904456"/>
          </a:xfrm>
        </p:spPr>
        <p:txBody>
          <a:bodyPr/>
          <a:lstStyle>
            <a:lvl1pPr>
              <a:defRPr>
                <a:solidFill>
                  <a:srgbClr val="222268"/>
                </a:solidFill>
              </a:defRPr>
            </a:lvl1pPr>
            <a:lvl2pPr>
              <a:defRPr>
                <a:solidFill>
                  <a:srgbClr val="222268"/>
                </a:solidFill>
              </a:defRPr>
            </a:lvl2pPr>
            <a:lvl3pPr>
              <a:defRPr>
                <a:solidFill>
                  <a:srgbClr val="222268"/>
                </a:solidFill>
              </a:defRPr>
            </a:lvl3pPr>
            <a:lvl4pPr>
              <a:defRPr>
                <a:solidFill>
                  <a:srgbClr val="222268"/>
                </a:solidFill>
              </a:defRPr>
            </a:lvl4pPr>
            <a:lvl5pPr>
              <a:defRPr>
                <a:solidFill>
                  <a:srgbClr val="22226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6"/>
            <a:ext cx="5204949" cy="5561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rgbClr val="002054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65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11698-6634-411B-9157-001115529E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316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C34F2-67BB-4121-AEB8-8ACF1581D4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51956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3A0DA-2FD4-42FA-A88B-E4895D5E69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4607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E158C-C275-46E5-BA97-04E6FC5908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30463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D4EE0-59B8-48F7-BC1A-503B98DB3E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36871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01415-A685-4AB1-A393-FAB1D980B9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32537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64869-70B7-4ACE-AF01-F6C0A90775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17717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EED26B-EB87-4FD1-8011-71196AC90B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70735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0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75C7AFE-71C5-4591-B8A0-387B97FBBA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74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jpeg"/><Relationship Id="rId5" Type="http://schemas.openxmlformats.org/officeDocument/2006/relationships/image" Target="../media/image35.emf"/><Relationship Id="rId10" Type="http://schemas.openxmlformats.org/officeDocument/2006/relationships/image" Target="../media/image40.jpeg"/><Relationship Id="rId4" Type="http://schemas.openxmlformats.org/officeDocument/2006/relationships/oleObject" Target="../embeddings/oleObject3.bin"/><Relationship Id="rId9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2.jpeg"/><Relationship Id="rId5" Type="http://schemas.openxmlformats.org/officeDocument/2006/relationships/image" Target="../media/image41.emf"/><Relationship Id="rId4" Type="http://schemas.openxmlformats.org/officeDocument/2006/relationships/oleObject" Target="../embeddings/oleObject4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4.emf"/><Relationship Id="rId11" Type="http://schemas.openxmlformats.org/officeDocument/2006/relationships/image" Target="../media/image50.jpeg"/><Relationship Id="rId5" Type="http://schemas.openxmlformats.org/officeDocument/2006/relationships/oleObject" Target="../embeddings/oleObject5.bin"/><Relationship Id="rId15" Type="http://schemas.openxmlformats.org/officeDocument/2006/relationships/image" Target="../media/image52.jpeg"/><Relationship Id="rId10" Type="http://schemas.openxmlformats.org/officeDocument/2006/relationships/image" Target="../media/image49.jpeg"/><Relationship Id="rId4" Type="http://schemas.openxmlformats.org/officeDocument/2006/relationships/image" Target="../media/image47.jpeg"/><Relationship Id="rId9" Type="http://schemas.openxmlformats.org/officeDocument/2006/relationships/image" Target="../media/image48.jpeg"/><Relationship Id="rId14" Type="http://schemas.openxmlformats.org/officeDocument/2006/relationships/image" Target="../media/image4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1200" y="990600"/>
            <a:ext cx="7848600" cy="2152650"/>
          </a:xfrm>
        </p:spPr>
        <p:txBody>
          <a:bodyPr anchor="ctr"/>
          <a:lstStyle/>
          <a:p>
            <a:r>
              <a:rPr lang="en-US" altLang="en-US" sz="3800" dirty="0"/>
              <a:t>Renal Cell Carcinoma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19600" y="4343400"/>
            <a:ext cx="5943600" cy="1752600"/>
          </a:xfrm>
        </p:spPr>
        <p:txBody>
          <a:bodyPr/>
          <a:lstStyle/>
          <a:p>
            <a:pPr algn="l"/>
            <a:r>
              <a:rPr lang="en-US" altLang="en-US" dirty="0"/>
              <a:t>Laura S. Wood RN, MSN, OCN</a:t>
            </a:r>
          </a:p>
          <a:p>
            <a:pPr algn="l"/>
            <a:r>
              <a:rPr lang="en-US" altLang="en-US" dirty="0"/>
              <a:t>Renal Cancer Research Coordinator</a:t>
            </a:r>
          </a:p>
          <a:p>
            <a:pPr algn="l"/>
            <a:r>
              <a:rPr lang="en-US" altLang="en-US" dirty="0"/>
              <a:t>Cleveland Clinic </a:t>
            </a:r>
            <a:r>
              <a:rPr lang="en-US" altLang="en-US" dirty="0" err="1"/>
              <a:t>Taussig</a:t>
            </a:r>
            <a:r>
              <a:rPr lang="en-US" altLang="en-US" dirty="0"/>
              <a:t> Cancer Center</a:t>
            </a:r>
          </a:p>
        </p:txBody>
      </p:sp>
    </p:spTree>
    <p:extLst>
      <p:ext uri="{BB962C8B-B14F-4D97-AF65-F5344CB8AC3E}">
        <p14:creationId xmlns:p14="http://schemas.microsoft.com/office/powerpoint/2010/main" val="1413755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Lap Nephrectomy OR photo">
            <a:extLst>
              <a:ext uri="{FF2B5EF4-FFF2-40B4-BE49-F238E27FC236}">
                <a16:creationId xmlns:a16="http://schemas.microsoft.com/office/drawing/2014/main" xmlns="" id="{83EBC5D3-0365-4F34-98C0-FD49108E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2222" r="3334" b="2222"/>
          <a:stretch>
            <a:fillRect/>
          </a:stretch>
        </p:blipFill>
        <p:spPr bwMode="auto">
          <a:xfrm>
            <a:off x="1524000" y="1"/>
            <a:ext cx="9144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01676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3" descr="robotic  or.tif">
            <a:extLst>
              <a:ext uri="{FF2B5EF4-FFF2-40B4-BE49-F238E27FC236}">
                <a16:creationId xmlns:a16="http://schemas.microsoft.com/office/drawing/2014/main" xmlns="" id="{ECF8F5D2-47F5-4E0C-8431-61784160F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38181" y="1381321"/>
            <a:ext cx="6111411" cy="465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5">
            <a:extLst>
              <a:ext uri="{FF2B5EF4-FFF2-40B4-BE49-F238E27FC236}">
                <a16:creationId xmlns:a16="http://schemas.microsoft.com/office/drawing/2014/main" xmlns="" id="{06BAD958-16D7-45F3-A152-972C785780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838200"/>
          </a:xfrm>
        </p:spPr>
        <p:txBody>
          <a:bodyPr/>
          <a:lstStyle/>
          <a:p>
            <a:r>
              <a:rPr lang="en-US" altLang="en-US" sz="4000" dirty="0"/>
              <a:t>Robotic Surgery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xmlns="" id="{B1C6F52B-975B-45A2-854B-97ACBCDA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991" y="3899886"/>
            <a:ext cx="3717305" cy="25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07737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SCN5743">
            <a:extLst>
              <a:ext uri="{FF2B5EF4-FFF2-40B4-BE49-F238E27FC236}">
                <a16:creationId xmlns:a16="http://schemas.microsoft.com/office/drawing/2014/main" xmlns="" id="{9A4825CA-E78D-40F7-8CD9-76F320165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3505200"/>
            <a:ext cx="29067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DSC00097">
            <a:extLst>
              <a:ext uri="{FF2B5EF4-FFF2-40B4-BE49-F238E27FC236}">
                <a16:creationId xmlns:a16="http://schemas.microsoft.com/office/drawing/2014/main" xmlns="" id="{18F758AD-4EFF-4811-95E9-9604DEA8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1" r="7027" b="35239"/>
          <a:stretch>
            <a:fillRect/>
          </a:stretch>
        </p:blipFill>
        <p:spPr bwMode="auto">
          <a:xfrm>
            <a:off x="7820026" y="1905000"/>
            <a:ext cx="26955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xmlns="" id="{0359C4C0-2B27-4C04-B8EA-7779E52D8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5410201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anose="020B0604020202020204" pitchFamily="34" charset="0"/>
              </a:rPr>
              <a:t>IVC Thrombectomy</a:t>
            </a:r>
          </a:p>
        </p:txBody>
      </p:sp>
      <p:pic>
        <p:nvPicPr>
          <p:cNvPr id="15366" name="Picture 7" descr="Rad Nx">
            <a:extLst>
              <a:ext uri="{FF2B5EF4-FFF2-40B4-BE49-F238E27FC236}">
                <a16:creationId xmlns:a16="http://schemas.microsoft.com/office/drawing/2014/main" xmlns="" id="{A2EA430C-9A6A-445C-9353-C04B639CF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4035" r="34210" b="15790"/>
          <a:stretch>
            <a:fillRect/>
          </a:stretch>
        </p:blipFill>
        <p:spPr bwMode="auto">
          <a:xfrm>
            <a:off x="1676400" y="1143000"/>
            <a:ext cx="304800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98B9F48A-41FF-428B-BC83-64C576259B0D}"/>
              </a:ext>
            </a:extLst>
          </p:cNvPr>
          <p:cNvSpPr txBox="1">
            <a:spLocks/>
          </p:cNvSpPr>
          <p:nvPr/>
        </p:nvSpPr>
        <p:spPr bwMode="auto">
          <a:xfrm>
            <a:off x="4800601" y="284162"/>
            <a:ext cx="4544483" cy="92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Case Study # 1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03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6465EA4D-84BA-4A01-825D-BF876E0C40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Indications for Ablative Procedure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B089AE2A-F497-429B-966F-360E943351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Small tumors </a:t>
            </a:r>
          </a:p>
          <a:p>
            <a:r>
              <a:rPr lang="en-US" altLang="en-US"/>
              <a:t>Poor anesthesia risk</a:t>
            </a:r>
          </a:p>
          <a:p>
            <a:r>
              <a:rPr lang="en-US" altLang="en-US"/>
              <a:t>Older patients with significant co-morbidity</a:t>
            </a:r>
          </a:p>
          <a:p>
            <a:r>
              <a:rPr lang="en-US" altLang="en-US"/>
              <a:t>Compromised renal function</a:t>
            </a:r>
          </a:p>
          <a:p>
            <a:r>
              <a:rPr lang="en-US" altLang="en-US"/>
              <a:t>Partial nephrectomy technically challenging</a:t>
            </a:r>
          </a:p>
          <a:p>
            <a:r>
              <a:rPr lang="en-US" altLang="en-US"/>
              <a:t>Multiple tumors</a:t>
            </a:r>
          </a:p>
        </p:txBody>
      </p:sp>
    </p:spTree>
    <p:extLst>
      <p:ext uri="{BB962C8B-B14F-4D97-AF65-F5344CB8AC3E}">
        <p14:creationId xmlns:p14="http://schemas.microsoft.com/office/powerpoint/2010/main" val="415647044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4D960720-2FAC-48B5-8C4E-058BE72134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7772400" cy="685800"/>
          </a:xfrm>
        </p:spPr>
        <p:txBody>
          <a:bodyPr/>
          <a:lstStyle/>
          <a:p>
            <a:pPr algn="l"/>
            <a:r>
              <a:rPr lang="en-US" altLang="en-US" sz="4000"/>
              <a:t>Radiofrequency Ablation: RFA</a:t>
            </a:r>
          </a:p>
        </p:txBody>
      </p:sp>
      <p:pic>
        <p:nvPicPr>
          <p:cNvPr id="19459" name="Picture 3" descr="RFA_Timmerman_CAJCan Clin">
            <a:extLst>
              <a:ext uri="{FF2B5EF4-FFF2-40B4-BE49-F238E27FC236}">
                <a16:creationId xmlns:a16="http://schemas.microsoft.com/office/drawing/2014/main" xmlns="" id="{4C2FE261-8F44-4361-A692-C98E89C9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/>
          <a:stretch>
            <a:fillRect/>
          </a:stretch>
        </p:blipFill>
        <p:spPr bwMode="auto">
          <a:xfrm>
            <a:off x="1828800" y="1828801"/>
            <a:ext cx="6019800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60" name="Object 4">
            <a:extLst>
              <a:ext uri="{FF2B5EF4-FFF2-40B4-BE49-F238E27FC236}">
                <a16:creationId xmlns:a16="http://schemas.microsoft.com/office/drawing/2014/main" xmlns="" id="{C05C75D5-E648-41B1-BA08-BDDE592FC446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8305801" y="1143000"/>
          <a:ext cx="1649413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Image" r:id="rId5" imgW="7315834" imgH="7879763" progId="Photoshop.Image.7">
                  <p:embed/>
                </p:oleObj>
              </mc:Choice>
              <mc:Fallback>
                <p:oleObj name="Image" r:id="rId5" imgW="7315834" imgH="7879763" progId="Photoshop.Image.7">
                  <p:embed/>
                  <p:pic>
                    <p:nvPicPr>
                      <p:cNvPr id="19460" name="Object 4">
                        <a:extLst>
                          <a:ext uri="{FF2B5EF4-FFF2-40B4-BE49-F238E27FC236}">
                            <a16:creationId xmlns:a16="http://schemas.microsoft.com/office/drawing/2014/main" xmlns="" id="{C05C75D5-E648-41B1-BA08-BDDE592FC4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916" r="34164"/>
                      <a:stretch>
                        <a:fillRect/>
                      </a:stretch>
                    </p:blipFill>
                    <p:spPr bwMode="auto">
                      <a:xfrm>
                        <a:off x="8305801" y="1143000"/>
                        <a:ext cx="1649413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5071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xmlns="" id="{C5DAE4B1-017F-45FC-A411-7C72DB126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762000"/>
          </a:xfrm>
        </p:spPr>
        <p:txBody>
          <a:bodyPr/>
          <a:lstStyle/>
          <a:p>
            <a:r>
              <a:rPr lang="en-US" altLang="en-US" sz="4000"/>
              <a:t>Cryotherapy</a:t>
            </a:r>
          </a:p>
        </p:txBody>
      </p:sp>
      <p:pic>
        <p:nvPicPr>
          <p:cNvPr id="21507" name="Picture 3" descr="Cryosurgery Probe photo">
            <a:extLst>
              <a:ext uri="{FF2B5EF4-FFF2-40B4-BE49-F238E27FC236}">
                <a16:creationId xmlns:a16="http://schemas.microsoft.com/office/drawing/2014/main" xmlns="" id="{566524F7-A87C-4893-AFDD-4BDFE3EB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ryosurgery Freeze ball">
            <a:extLst>
              <a:ext uri="{FF2B5EF4-FFF2-40B4-BE49-F238E27FC236}">
                <a16:creationId xmlns:a16="http://schemas.microsoft.com/office/drawing/2014/main" xmlns="" id="{38E6CFEC-524D-4901-A5C9-2D4EFB818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>
            <a:extLst>
              <a:ext uri="{FF2B5EF4-FFF2-40B4-BE49-F238E27FC236}">
                <a16:creationId xmlns:a16="http://schemas.microsoft.com/office/drawing/2014/main" xmlns="" id="{606D0558-1D8B-4D0E-82F4-E92F43789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410200"/>
            <a:ext cx="35814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Probe Placement</a:t>
            </a: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xmlns="" id="{34090A8B-FC89-45EB-ABB0-69783FDAE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410200"/>
            <a:ext cx="35814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Freeze Ball</a:t>
            </a:r>
          </a:p>
        </p:txBody>
      </p:sp>
    </p:spTree>
    <p:extLst>
      <p:ext uri="{BB962C8B-B14F-4D97-AF65-F5344CB8AC3E}">
        <p14:creationId xmlns:p14="http://schemas.microsoft.com/office/powerpoint/2010/main" val="2401805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97F56733-23C6-4FE7-8190-4532289E1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Cytoreductive Nephrectomy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xmlns="" id="{5B9749B4-C782-44B3-92EF-262CAF4A5F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/>
              <a:t>Improved survival in patients treated with cytokine therapy</a:t>
            </a:r>
            <a:r>
              <a:rPr lang="en-US" altLang="en-US" sz="2400" baseline="30000" dirty="0"/>
              <a:t>1, 2</a:t>
            </a:r>
            <a:endParaRPr lang="en-US" altLang="en-US" sz="2400" dirty="0"/>
          </a:p>
          <a:p>
            <a:r>
              <a:rPr lang="en-US" altLang="en-US" sz="2800" dirty="0"/>
              <a:t>Phase II studies have demonstrated feasibility of surgery following targeted therapy</a:t>
            </a:r>
            <a:r>
              <a:rPr lang="en-US" altLang="en-US" sz="2400" baseline="30000" dirty="0"/>
              <a:t>3,4,5,6,7</a:t>
            </a:r>
            <a:endParaRPr lang="en-US" altLang="en-US" sz="2400" dirty="0"/>
          </a:p>
          <a:p>
            <a:r>
              <a:rPr lang="en-US" altLang="en-US" sz="2800" dirty="0"/>
              <a:t>Phase III trials are ongoing</a:t>
            </a:r>
          </a:p>
          <a:p>
            <a:pPr lvl="1"/>
            <a:r>
              <a:rPr lang="en-US" altLang="en-US" sz="2400" dirty="0"/>
              <a:t>Who are the appropriate patients?</a:t>
            </a:r>
          </a:p>
          <a:p>
            <a:pPr lvl="1"/>
            <a:r>
              <a:rPr lang="en-US" altLang="en-US" sz="2400" dirty="0"/>
              <a:t>Which therapies provide the greatest benefit and least risk ?</a:t>
            </a:r>
          </a:p>
          <a:p>
            <a:pPr lvl="1"/>
            <a:r>
              <a:rPr lang="en-US" altLang="en-US" sz="2400" dirty="0"/>
              <a:t>What is the appropriate duration of neo-adjuvant therapy?</a:t>
            </a: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xmlns="" id="{F0C56973-118C-46E8-BAC1-0D87E7BA1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459" y="6272917"/>
            <a:ext cx="99119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1. Flanigan et al. </a:t>
            </a:r>
            <a:r>
              <a:rPr lang="en-US" altLang="en-US" sz="1200" i="1" dirty="0">
                <a:latin typeface="Arial" panose="020B0604020202020204" pitchFamily="34" charset="0"/>
              </a:rPr>
              <a:t>NEJM.</a:t>
            </a:r>
            <a:r>
              <a:rPr lang="en-US" altLang="en-US" sz="1200" dirty="0">
                <a:latin typeface="Arial" panose="020B0604020202020204" pitchFamily="34" charset="0"/>
              </a:rPr>
              <a:t> 2001. 2. </a:t>
            </a:r>
            <a:r>
              <a:rPr lang="en-US" altLang="en-US" sz="1200" dirty="0" err="1">
                <a:latin typeface="Arial" panose="020B0604020202020204" pitchFamily="34" charset="0"/>
              </a:rPr>
              <a:t>Mickisch</a:t>
            </a:r>
            <a:r>
              <a:rPr lang="en-US" altLang="en-US" sz="1200" dirty="0">
                <a:latin typeface="Arial" panose="020B0604020202020204" pitchFamily="34" charset="0"/>
              </a:rPr>
              <a:t> et al. </a:t>
            </a:r>
            <a:r>
              <a:rPr lang="en-US" altLang="en-US" sz="1200" i="1" dirty="0">
                <a:latin typeface="Arial" panose="020B0604020202020204" pitchFamily="34" charset="0"/>
              </a:rPr>
              <a:t>Lancet.</a:t>
            </a:r>
            <a:r>
              <a:rPr lang="en-US" altLang="en-US" sz="1200" dirty="0">
                <a:latin typeface="Arial" panose="020B0604020202020204" pitchFamily="34" charset="0"/>
              </a:rPr>
              <a:t> 2001. 3. Margulis et al. </a:t>
            </a:r>
            <a:r>
              <a:rPr lang="en-US" altLang="en-US" sz="1200" i="1" dirty="0">
                <a:latin typeface="Arial" panose="020B0604020202020204" pitchFamily="34" charset="0"/>
              </a:rPr>
              <a:t>J Urol.</a:t>
            </a:r>
            <a:r>
              <a:rPr lang="en-US" altLang="en-US" sz="1200" dirty="0">
                <a:latin typeface="Arial" panose="020B0604020202020204" pitchFamily="34" charset="0"/>
              </a:rPr>
              <a:t> 2008. 4. Thomas et al. </a:t>
            </a:r>
            <a:r>
              <a:rPr lang="en-US" altLang="en-US" sz="1200" i="1" dirty="0">
                <a:latin typeface="Arial" panose="020B0604020202020204" pitchFamily="34" charset="0"/>
              </a:rPr>
              <a:t>J Urol.</a:t>
            </a:r>
            <a:r>
              <a:rPr lang="en-US" altLang="en-US" sz="1200" dirty="0">
                <a:latin typeface="Arial" panose="020B0604020202020204" pitchFamily="34" charset="0"/>
              </a:rPr>
              <a:t> 2009. 5. </a:t>
            </a:r>
            <a:r>
              <a:rPr lang="en-US" altLang="en-US" sz="1200" dirty="0" err="1">
                <a:latin typeface="Arial" panose="020B0604020202020204" pitchFamily="34" charset="0"/>
              </a:rPr>
              <a:t>Jonasch</a:t>
            </a:r>
            <a:r>
              <a:rPr lang="en-US" altLang="en-US" sz="1200" dirty="0">
                <a:latin typeface="Arial" panose="020B0604020202020204" pitchFamily="34" charset="0"/>
              </a:rPr>
              <a:t> et al. </a:t>
            </a:r>
            <a:r>
              <a:rPr lang="en-US" altLang="en-US" sz="1200" i="1" dirty="0">
                <a:latin typeface="Arial" panose="020B0604020202020204" pitchFamily="34" charset="0"/>
              </a:rPr>
              <a:t>JCO.</a:t>
            </a:r>
            <a:r>
              <a:rPr lang="en-US" altLang="en-US" sz="1200" dirty="0">
                <a:latin typeface="Arial" panose="020B0604020202020204" pitchFamily="34" charset="0"/>
              </a:rPr>
              <a:t> 2009. 6. Klink et al. </a:t>
            </a:r>
            <a:r>
              <a:rPr lang="en-US" altLang="en-US" sz="1200" i="1" dirty="0">
                <a:latin typeface="Arial" panose="020B0604020202020204" pitchFamily="34" charset="0"/>
              </a:rPr>
              <a:t>JCO.</a:t>
            </a:r>
            <a:r>
              <a:rPr lang="en-US" altLang="en-US" sz="1200" dirty="0">
                <a:latin typeface="Arial" panose="020B0604020202020204" pitchFamily="34" charset="0"/>
              </a:rPr>
              <a:t> 2012. 7. </a:t>
            </a:r>
            <a:r>
              <a:rPr lang="en-US" altLang="en-US" sz="1200" dirty="0" err="1">
                <a:latin typeface="Arial" panose="020B0604020202020204" pitchFamily="34" charset="0"/>
              </a:rPr>
              <a:t>Rini</a:t>
            </a:r>
            <a:r>
              <a:rPr lang="en-US" altLang="en-US" sz="1200" dirty="0">
                <a:latin typeface="Arial" panose="020B0604020202020204" pitchFamily="34" charset="0"/>
              </a:rPr>
              <a:t> et al, in press 2012.</a:t>
            </a:r>
          </a:p>
        </p:txBody>
      </p:sp>
    </p:spTree>
    <p:extLst>
      <p:ext uri="{BB962C8B-B14F-4D97-AF65-F5344CB8AC3E}">
        <p14:creationId xmlns:p14="http://schemas.microsoft.com/office/powerpoint/2010/main" val="233839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xmlns="" id="{9E43DA6A-5EBF-4290-A183-4B9EEAF5D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038" y="5846842"/>
            <a:ext cx="94428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800100" indent="-342900"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257300" indent="-342900"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714500" indent="-342900"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171700" indent="-342900"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US" altLang="en-US" sz="1800" dirty="0">
                <a:latin typeface="+mn-lt"/>
              </a:rPr>
              <a:t>BHD=</a:t>
            </a:r>
            <a:r>
              <a:rPr lang="en-US" altLang="en-US" sz="1800" dirty="0" err="1">
                <a:latin typeface="+mn-lt"/>
              </a:rPr>
              <a:t>Birt</a:t>
            </a:r>
            <a:r>
              <a:rPr lang="en-US" altLang="en-US" sz="1800" dirty="0">
                <a:latin typeface="+mn-lt"/>
              </a:rPr>
              <a:t>-Hogg-</a:t>
            </a:r>
            <a:r>
              <a:rPr lang="en-US" altLang="en-US" sz="1800" dirty="0" err="1">
                <a:latin typeface="+mn-lt"/>
              </a:rPr>
              <a:t>Dubé</a:t>
            </a:r>
            <a:r>
              <a:rPr lang="en-US" altLang="en-US" sz="1800" dirty="0">
                <a:latin typeface="+mn-lt"/>
              </a:rPr>
              <a:t>, FH=fumarate hydratase, VHL=von Hippel-Lindau.</a:t>
            </a:r>
            <a:endParaRPr lang="en-US" altLang="en-US" sz="1600" dirty="0">
              <a:latin typeface="+mn-lt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xmlns="" id="{AD563FDC-65E7-43FA-B72F-FE7F33040F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686800" cy="1143000"/>
          </a:xfrm>
          <a:noFill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altLang="en-US" sz="3600">
                <a:latin typeface="+mn-lt"/>
              </a:rPr>
              <a:t>Histological Classification</a:t>
            </a:r>
            <a:br>
              <a:rPr lang="en-US" altLang="en-US" sz="3600">
                <a:latin typeface="+mn-lt"/>
              </a:rPr>
            </a:br>
            <a:r>
              <a:rPr lang="en-US" altLang="en-US" sz="3600">
                <a:latin typeface="+mn-lt"/>
              </a:rPr>
              <a:t>of Human Renal Epithelial Neoplasms</a:t>
            </a:r>
            <a:endParaRPr lang="en-US" altLang="en-US">
              <a:latin typeface="+mn-lt"/>
            </a:endParaRPr>
          </a:p>
        </p:txBody>
      </p:sp>
      <p:grpSp>
        <p:nvGrpSpPr>
          <p:cNvPr id="26628" name="Group 4">
            <a:extLst>
              <a:ext uri="{FF2B5EF4-FFF2-40B4-BE49-F238E27FC236}">
                <a16:creationId xmlns:a16="http://schemas.microsoft.com/office/drawing/2014/main" xmlns="" id="{0E9DA141-D5B6-4287-928B-9D035F9A74B2}"/>
              </a:ext>
            </a:extLst>
          </p:cNvPr>
          <p:cNvGrpSpPr>
            <a:grpSpLocks/>
          </p:cNvGrpSpPr>
          <p:nvPr/>
        </p:nvGrpSpPr>
        <p:grpSpPr bwMode="auto">
          <a:xfrm>
            <a:off x="1439863" y="1482725"/>
            <a:ext cx="5899150" cy="4071938"/>
            <a:chOff x="-53" y="934"/>
            <a:chExt cx="3716" cy="2565"/>
          </a:xfrm>
        </p:grpSpPr>
        <p:sp>
          <p:nvSpPr>
            <p:cNvPr id="26656" name="Text Box 5">
              <a:extLst>
                <a:ext uri="{FF2B5EF4-FFF2-40B4-BE49-F238E27FC236}">
                  <a16:creationId xmlns:a16="http://schemas.microsoft.com/office/drawing/2014/main" xmlns="" id="{127E9DA6-D166-49B5-A27A-DA5F97B23E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8" y="934"/>
              <a:ext cx="81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600" b="1">
                  <a:latin typeface="+mn-lt"/>
                </a:rPr>
                <a:t>RCC</a:t>
              </a:r>
              <a:endParaRPr lang="en-US" altLang="en-US" sz="4000" b="1" baseline="30000">
                <a:latin typeface="+mn-lt"/>
              </a:endParaRPr>
            </a:p>
          </p:txBody>
        </p:sp>
        <p:grpSp>
          <p:nvGrpSpPr>
            <p:cNvPr id="26657" name="Group 6">
              <a:extLst>
                <a:ext uri="{FF2B5EF4-FFF2-40B4-BE49-F238E27FC236}">
                  <a16:creationId xmlns:a16="http://schemas.microsoft.com/office/drawing/2014/main" xmlns="" id="{6D177626-2310-466B-83A8-3B797B61CD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3" y="1712"/>
              <a:ext cx="1855" cy="1787"/>
              <a:chOff x="-53" y="1712"/>
              <a:chExt cx="1855" cy="1787"/>
            </a:xfrm>
          </p:grpSpPr>
          <p:pic>
            <p:nvPicPr>
              <p:cNvPr id="26661" name="Picture 7" descr="Untitled-1">
                <a:extLst>
                  <a:ext uri="{FF2B5EF4-FFF2-40B4-BE49-F238E27FC236}">
                    <a16:creationId xmlns:a16="http://schemas.microsoft.com/office/drawing/2014/main" xmlns="" id="{37B75283-C24E-497E-85F8-55A786C968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1386"/>
              <a:stretch>
                <a:fillRect/>
              </a:stretch>
            </p:blipFill>
            <p:spPr bwMode="auto">
              <a:xfrm>
                <a:off x="934" y="1712"/>
                <a:ext cx="868" cy="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62" name="Text Box 8">
                <a:extLst>
                  <a:ext uri="{FF2B5EF4-FFF2-40B4-BE49-F238E27FC236}">
                    <a16:creationId xmlns:a16="http://schemas.microsoft.com/office/drawing/2014/main" xmlns="" id="{BC2C0FD1-713D-43FF-8AD0-4270F0B2F9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7" y="2723"/>
                <a:ext cx="763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800" b="1">
                    <a:solidFill>
                      <a:srgbClr val="FFFF00"/>
                    </a:solidFill>
                    <a:latin typeface="+mn-lt"/>
                  </a:rPr>
                  <a:t>Clear cell</a:t>
                </a:r>
                <a:endParaRPr lang="en-US" altLang="en-US" sz="2800" b="1">
                  <a:solidFill>
                    <a:schemeClr val="accent2"/>
                  </a:solidFill>
                  <a:latin typeface="+mn-lt"/>
                </a:endParaRPr>
              </a:p>
            </p:txBody>
          </p:sp>
          <p:sp>
            <p:nvSpPr>
              <p:cNvPr id="26663" name="Text Box 9">
                <a:extLst>
                  <a:ext uri="{FF2B5EF4-FFF2-40B4-BE49-F238E27FC236}">
                    <a16:creationId xmlns:a16="http://schemas.microsoft.com/office/drawing/2014/main" xmlns="" id="{077EA7F8-84B6-42EC-B37F-4C5DA5CC3A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3" y="2902"/>
                <a:ext cx="650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b="1" i="1">
                    <a:solidFill>
                      <a:srgbClr val="FFFF00"/>
                    </a:solidFill>
                    <a:latin typeface="+mn-lt"/>
                  </a:rPr>
                  <a:t>75%</a:t>
                </a:r>
                <a:r>
                  <a:rPr lang="en-US" altLang="en-US" sz="2800" i="1">
                    <a:latin typeface="+mn-lt"/>
                  </a:rPr>
                  <a:t> </a:t>
                </a:r>
              </a:p>
            </p:txBody>
          </p:sp>
          <p:grpSp>
            <p:nvGrpSpPr>
              <p:cNvPr id="26664" name="Group 10">
                <a:extLst>
                  <a:ext uri="{FF2B5EF4-FFF2-40B4-BE49-F238E27FC236}">
                    <a16:creationId xmlns:a16="http://schemas.microsoft.com/office/drawing/2014/main" xmlns="" id="{7759B03D-C7D1-43B6-A310-0A8ADF4AB6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53" y="2689"/>
                <a:ext cx="984" cy="810"/>
                <a:chOff x="-53" y="2689"/>
                <a:chExt cx="984" cy="810"/>
              </a:xfrm>
            </p:grpSpPr>
            <p:sp>
              <p:nvSpPr>
                <p:cNvPr id="26666" name="Text Box 11">
                  <a:extLst>
                    <a:ext uri="{FF2B5EF4-FFF2-40B4-BE49-F238E27FC236}">
                      <a16:creationId xmlns:a16="http://schemas.microsoft.com/office/drawing/2014/main" xmlns="" id="{1FE9B6DA-01FF-4EE3-8CE6-7C2AC24535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0" y="2689"/>
                  <a:ext cx="471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pPr algn="r">
                    <a:spcBef>
                      <a:spcPct val="50000"/>
                    </a:spcBef>
                  </a:pPr>
                  <a:r>
                    <a:rPr lang="en-US" altLang="en-US" sz="1800" b="1">
                      <a:latin typeface="+mn-lt"/>
                    </a:rPr>
                    <a:t>Type</a:t>
                  </a:r>
                </a:p>
              </p:txBody>
            </p:sp>
            <p:sp>
              <p:nvSpPr>
                <p:cNvPr id="26667" name="Text Box 12">
                  <a:extLst>
                    <a:ext uri="{FF2B5EF4-FFF2-40B4-BE49-F238E27FC236}">
                      <a16:creationId xmlns:a16="http://schemas.microsoft.com/office/drawing/2014/main" xmlns="" id="{26F02F65-6212-4D9B-A483-406D1BA3699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9" y="2950"/>
                  <a:ext cx="872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pPr algn="r">
                    <a:spcBef>
                      <a:spcPct val="50000"/>
                    </a:spcBef>
                  </a:pPr>
                  <a:r>
                    <a:rPr lang="en-US" altLang="en-US" sz="1800" dirty="0">
                      <a:latin typeface="+mn-lt"/>
                    </a:rPr>
                    <a:t>Incidence </a:t>
                  </a:r>
                </a:p>
              </p:txBody>
            </p:sp>
            <p:sp>
              <p:nvSpPr>
                <p:cNvPr id="26668" name="Text Box 13">
                  <a:extLst>
                    <a:ext uri="{FF2B5EF4-FFF2-40B4-BE49-F238E27FC236}">
                      <a16:creationId xmlns:a16="http://schemas.microsoft.com/office/drawing/2014/main" xmlns="" id="{6F459A65-0E00-453E-AA27-418CEF7EAC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53" y="3162"/>
                  <a:ext cx="956" cy="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defRPr>
                  </a:lvl9pPr>
                </a:lstStyle>
                <a:p>
                  <a:pPr algn="r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US" altLang="en-US" sz="1800" dirty="0">
                      <a:latin typeface="+mn-lt"/>
                    </a:rPr>
                    <a:t>associated mutations</a:t>
                  </a:r>
                </a:p>
              </p:txBody>
            </p:sp>
          </p:grpSp>
          <p:sp>
            <p:nvSpPr>
              <p:cNvPr id="26665" name="Text Box 14">
                <a:extLst>
                  <a:ext uri="{FF2B5EF4-FFF2-40B4-BE49-F238E27FC236}">
                    <a16:creationId xmlns:a16="http://schemas.microsoft.com/office/drawing/2014/main" xmlns="" id="{D1E38EB9-EC74-4737-9E61-990734EFA1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3" y="3146"/>
                <a:ext cx="65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b="1" i="1">
                    <a:solidFill>
                      <a:srgbClr val="FFFF00"/>
                    </a:solidFill>
                    <a:latin typeface="+mn-lt"/>
                  </a:rPr>
                  <a:t>VHL </a:t>
                </a:r>
                <a:endParaRPr lang="en-US" altLang="en-US" sz="2800" i="1">
                  <a:latin typeface="+mn-lt"/>
                </a:endParaRPr>
              </a:p>
            </p:txBody>
          </p:sp>
        </p:grpSp>
        <p:sp>
          <p:nvSpPr>
            <p:cNvPr id="26658" name="Line 15">
              <a:extLst>
                <a:ext uri="{FF2B5EF4-FFF2-40B4-BE49-F238E27FC236}">
                  <a16:creationId xmlns:a16="http://schemas.microsoft.com/office/drawing/2014/main" xmlns="" id="{D61C9DEF-FA26-4FBD-A89E-B95E8BB95F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9" y="1484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9" name="Line 16">
              <a:extLst>
                <a:ext uri="{FF2B5EF4-FFF2-40B4-BE49-F238E27FC236}">
                  <a16:creationId xmlns:a16="http://schemas.microsoft.com/office/drawing/2014/main" xmlns="" id="{274712F1-07E4-4ACA-8C9E-1C6EE06DA7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3" y="130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0" name="Line 17">
              <a:extLst>
                <a:ext uri="{FF2B5EF4-FFF2-40B4-BE49-F238E27FC236}">
                  <a16:creationId xmlns:a16="http://schemas.microsoft.com/office/drawing/2014/main" xmlns="" id="{AAAF14D2-A9FA-4CB4-9D9A-40C4DC8E6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9" y="1481"/>
              <a:ext cx="19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29" name="Group 18">
            <a:extLst>
              <a:ext uri="{FF2B5EF4-FFF2-40B4-BE49-F238E27FC236}">
                <a16:creationId xmlns:a16="http://schemas.microsoft.com/office/drawing/2014/main" xmlns="" id="{0FDE2A2D-BA69-4FC4-8517-F741E08CEB5D}"/>
              </a:ext>
            </a:extLst>
          </p:cNvPr>
          <p:cNvGrpSpPr>
            <a:grpSpLocks/>
          </p:cNvGrpSpPr>
          <p:nvPr/>
        </p:nvGrpSpPr>
        <p:grpSpPr bwMode="auto">
          <a:xfrm>
            <a:off x="4318001" y="2333626"/>
            <a:ext cx="6110288" cy="3108325"/>
            <a:chOff x="1760" y="1470"/>
            <a:chExt cx="3849" cy="1958"/>
          </a:xfrm>
        </p:grpSpPr>
        <p:grpSp>
          <p:nvGrpSpPr>
            <p:cNvPr id="26631" name="Group 19">
              <a:extLst>
                <a:ext uri="{FF2B5EF4-FFF2-40B4-BE49-F238E27FC236}">
                  <a16:creationId xmlns:a16="http://schemas.microsoft.com/office/drawing/2014/main" xmlns="" id="{4C06352A-495E-4C43-B073-1B25CAB295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60" y="1712"/>
              <a:ext cx="1110" cy="1716"/>
              <a:chOff x="1760" y="1712"/>
              <a:chExt cx="1110" cy="1716"/>
            </a:xfrm>
          </p:grpSpPr>
          <p:pic>
            <p:nvPicPr>
              <p:cNvPr id="26652" name="Picture 20" descr="Untitled-1">
                <a:extLst>
                  <a:ext uri="{FF2B5EF4-FFF2-40B4-BE49-F238E27FC236}">
                    <a16:creationId xmlns:a16="http://schemas.microsoft.com/office/drawing/2014/main" xmlns="" id="{447355C0-6F59-4779-8B57-32846A2572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37" r="61055"/>
              <a:stretch>
                <a:fillRect/>
              </a:stretch>
            </p:blipFill>
            <p:spPr bwMode="auto">
              <a:xfrm>
                <a:off x="1874" y="1712"/>
                <a:ext cx="877" cy="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53" name="Text Box 21">
                <a:extLst>
                  <a:ext uri="{FF2B5EF4-FFF2-40B4-BE49-F238E27FC236}">
                    <a16:creationId xmlns:a16="http://schemas.microsoft.com/office/drawing/2014/main" xmlns="" id="{761E6BE1-F590-4F15-8C1F-830975D644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0" y="2693"/>
                <a:ext cx="111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800">
                    <a:latin typeface="+mn-lt"/>
                  </a:rPr>
                  <a:t>Papillary type 1</a:t>
                </a:r>
              </a:p>
            </p:txBody>
          </p:sp>
          <p:sp>
            <p:nvSpPr>
              <p:cNvPr id="26654" name="Text Box 22">
                <a:extLst>
                  <a:ext uri="{FF2B5EF4-FFF2-40B4-BE49-F238E27FC236}">
                    <a16:creationId xmlns:a16="http://schemas.microsoft.com/office/drawing/2014/main" xmlns="" id="{99313F64-C393-4252-8B80-9EF7FF3842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0" y="2936"/>
                <a:ext cx="65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i="1">
                    <a:latin typeface="+mn-lt"/>
                  </a:rPr>
                  <a:t>5%</a:t>
                </a:r>
              </a:p>
            </p:txBody>
          </p:sp>
          <p:sp>
            <p:nvSpPr>
              <p:cNvPr id="26655" name="Text Box 23">
                <a:extLst>
                  <a:ext uri="{FF2B5EF4-FFF2-40B4-BE49-F238E27FC236}">
                    <a16:creationId xmlns:a16="http://schemas.microsoft.com/office/drawing/2014/main" xmlns="" id="{FBBA887A-A465-49D0-BBEC-B005094F99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0" y="3176"/>
                <a:ext cx="65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i="1">
                    <a:latin typeface="+mn-lt"/>
                  </a:rPr>
                  <a:t>c-Met </a:t>
                </a:r>
              </a:p>
            </p:txBody>
          </p:sp>
        </p:grpSp>
        <p:sp>
          <p:nvSpPr>
            <p:cNvPr id="26632" name="Line 24">
              <a:extLst>
                <a:ext uri="{FF2B5EF4-FFF2-40B4-BE49-F238E27FC236}">
                  <a16:creationId xmlns:a16="http://schemas.microsoft.com/office/drawing/2014/main" xmlns="" id="{3EB07E9C-5164-48C5-8C65-606B52060B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12" y="1485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33" name="Group 25">
              <a:extLst>
                <a:ext uri="{FF2B5EF4-FFF2-40B4-BE49-F238E27FC236}">
                  <a16:creationId xmlns:a16="http://schemas.microsoft.com/office/drawing/2014/main" xmlns="" id="{BC1A6744-F825-452C-B4BA-0E63510C9D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1" y="1712"/>
              <a:ext cx="1150" cy="1716"/>
              <a:chOff x="2681" y="1712"/>
              <a:chExt cx="1150" cy="1716"/>
            </a:xfrm>
          </p:grpSpPr>
          <p:sp>
            <p:nvSpPr>
              <p:cNvPr id="26648" name="Text Box 26">
                <a:extLst>
                  <a:ext uri="{FF2B5EF4-FFF2-40B4-BE49-F238E27FC236}">
                    <a16:creationId xmlns:a16="http://schemas.microsoft.com/office/drawing/2014/main" xmlns="" id="{14A9EED2-D3D9-404C-9806-5E3C7469E6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81" y="2693"/>
                <a:ext cx="115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800">
                    <a:latin typeface="+mn-lt"/>
                  </a:rPr>
                  <a:t>Papillary type 2 </a:t>
                </a:r>
              </a:p>
            </p:txBody>
          </p:sp>
          <p:sp>
            <p:nvSpPr>
              <p:cNvPr id="26649" name="Text Box 27">
                <a:extLst>
                  <a:ext uri="{FF2B5EF4-FFF2-40B4-BE49-F238E27FC236}">
                    <a16:creationId xmlns:a16="http://schemas.microsoft.com/office/drawing/2014/main" xmlns="" id="{621D3709-BECF-41A3-BB5B-65C6405CE1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1" y="2936"/>
                <a:ext cx="65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i="1">
                    <a:latin typeface="+mn-lt"/>
                  </a:rPr>
                  <a:t>10%</a:t>
                </a:r>
              </a:p>
            </p:txBody>
          </p:sp>
          <p:sp>
            <p:nvSpPr>
              <p:cNvPr id="26650" name="Text Box 28">
                <a:extLst>
                  <a:ext uri="{FF2B5EF4-FFF2-40B4-BE49-F238E27FC236}">
                    <a16:creationId xmlns:a16="http://schemas.microsoft.com/office/drawing/2014/main" xmlns="" id="{09999DA7-5521-4975-8726-8CCFC0BF9F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0" y="3176"/>
                <a:ext cx="65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i="1">
                    <a:latin typeface="+mn-lt"/>
                  </a:rPr>
                  <a:t>FH</a:t>
                </a:r>
              </a:p>
            </p:txBody>
          </p:sp>
          <p:pic>
            <p:nvPicPr>
              <p:cNvPr id="26651" name="Picture 29" descr="Untitled-1">
                <a:extLst>
                  <a:ext uri="{FF2B5EF4-FFF2-40B4-BE49-F238E27FC236}">
                    <a16:creationId xmlns:a16="http://schemas.microsoft.com/office/drawing/2014/main" xmlns="" id="{8A220B8A-2E2E-43F2-B241-135457EDD9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46" r="40768"/>
              <a:stretch>
                <a:fillRect/>
              </a:stretch>
            </p:blipFill>
            <p:spPr bwMode="auto">
              <a:xfrm>
                <a:off x="2824" y="1712"/>
                <a:ext cx="862" cy="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634" name="Line 30">
              <a:extLst>
                <a:ext uri="{FF2B5EF4-FFF2-40B4-BE49-F238E27FC236}">
                  <a16:creationId xmlns:a16="http://schemas.microsoft.com/office/drawing/2014/main" xmlns="" id="{6D6B5A81-13D3-450F-8D5D-A75D3FCA14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6" y="1494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35" name="Group 31">
              <a:extLst>
                <a:ext uri="{FF2B5EF4-FFF2-40B4-BE49-F238E27FC236}">
                  <a16:creationId xmlns:a16="http://schemas.microsoft.com/office/drawing/2014/main" xmlns="" id="{ECDB82DF-855F-4C8D-81E9-DDE8EA14A5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6" y="1712"/>
              <a:ext cx="1037" cy="1716"/>
              <a:chOff x="3676" y="1712"/>
              <a:chExt cx="1037" cy="1716"/>
            </a:xfrm>
          </p:grpSpPr>
          <p:sp>
            <p:nvSpPr>
              <p:cNvPr id="26644" name="Text Box 32">
                <a:extLst>
                  <a:ext uri="{FF2B5EF4-FFF2-40B4-BE49-F238E27FC236}">
                    <a16:creationId xmlns:a16="http://schemas.microsoft.com/office/drawing/2014/main" xmlns="" id="{55A962D8-E75C-4BDE-8649-DA61ED3911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76" y="2693"/>
                <a:ext cx="103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800">
                    <a:latin typeface="+mn-lt"/>
                  </a:rPr>
                  <a:t>Chromophobe</a:t>
                </a:r>
              </a:p>
            </p:txBody>
          </p:sp>
          <p:sp>
            <p:nvSpPr>
              <p:cNvPr id="26645" name="Text Box 33">
                <a:extLst>
                  <a:ext uri="{FF2B5EF4-FFF2-40B4-BE49-F238E27FC236}">
                    <a16:creationId xmlns:a16="http://schemas.microsoft.com/office/drawing/2014/main" xmlns="" id="{B9A45DC9-FBCD-40B8-8A67-3321864396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1" y="2936"/>
                <a:ext cx="65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i="1">
                    <a:latin typeface="+mn-lt"/>
                  </a:rPr>
                  <a:t>5%</a:t>
                </a:r>
              </a:p>
            </p:txBody>
          </p:sp>
          <p:sp>
            <p:nvSpPr>
              <p:cNvPr id="26646" name="Text Box 34">
                <a:extLst>
                  <a:ext uri="{FF2B5EF4-FFF2-40B4-BE49-F238E27FC236}">
                    <a16:creationId xmlns:a16="http://schemas.microsoft.com/office/drawing/2014/main" xmlns="" id="{A6825B9A-FBBF-423F-B02A-1A4198DC8E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71" y="3176"/>
                <a:ext cx="65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i="1">
                    <a:latin typeface="+mn-lt"/>
                  </a:rPr>
                  <a:t>BHD</a:t>
                </a:r>
              </a:p>
            </p:txBody>
          </p:sp>
          <p:pic>
            <p:nvPicPr>
              <p:cNvPr id="26647" name="Picture 35" descr="Untitled-1">
                <a:extLst>
                  <a:ext uri="{FF2B5EF4-FFF2-40B4-BE49-F238E27FC236}">
                    <a16:creationId xmlns:a16="http://schemas.microsoft.com/office/drawing/2014/main" xmlns="" id="{86D346AA-4EC0-430F-AC72-9436935CE3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18" r="20374"/>
              <a:stretch>
                <a:fillRect/>
              </a:stretch>
            </p:blipFill>
            <p:spPr bwMode="auto">
              <a:xfrm>
                <a:off x="3757" y="1712"/>
                <a:ext cx="877" cy="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636" name="Line 36">
              <a:extLst>
                <a:ext uri="{FF2B5EF4-FFF2-40B4-BE49-F238E27FC236}">
                  <a16:creationId xmlns:a16="http://schemas.microsoft.com/office/drawing/2014/main" xmlns="" id="{9F4AE38F-6E3F-495A-9369-65E6248396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42" y="1494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37" name="Group 37">
              <a:extLst>
                <a:ext uri="{FF2B5EF4-FFF2-40B4-BE49-F238E27FC236}">
                  <a16:creationId xmlns:a16="http://schemas.microsoft.com/office/drawing/2014/main" xmlns="" id="{DBCCFDAA-95D9-4E98-89D4-069BE6B658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7" y="1712"/>
              <a:ext cx="932" cy="1716"/>
              <a:chOff x="4677" y="1712"/>
              <a:chExt cx="932" cy="1716"/>
            </a:xfrm>
          </p:grpSpPr>
          <p:sp>
            <p:nvSpPr>
              <p:cNvPr id="26640" name="Text Box 38">
                <a:extLst>
                  <a:ext uri="{FF2B5EF4-FFF2-40B4-BE49-F238E27FC236}">
                    <a16:creationId xmlns:a16="http://schemas.microsoft.com/office/drawing/2014/main" xmlns="" id="{256F365B-6BA6-4F3E-8A04-8181BD4BD0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77" y="2693"/>
                <a:ext cx="93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800">
                    <a:latin typeface="+mn-lt"/>
                  </a:rPr>
                  <a:t>Oncocytoma</a:t>
                </a:r>
              </a:p>
            </p:txBody>
          </p:sp>
          <p:sp>
            <p:nvSpPr>
              <p:cNvPr id="26641" name="Text Box 39">
                <a:extLst>
                  <a:ext uri="{FF2B5EF4-FFF2-40B4-BE49-F238E27FC236}">
                    <a16:creationId xmlns:a16="http://schemas.microsoft.com/office/drawing/2014/main" xmlns="" id="{B747B6C8-C5FB-4574-922D-2CBA472195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8" y="2936"/>
                <a:ext cx="65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i="1">
                    <a:latin typeface="+mn-lt"/>
                  </a:rPr>
                  <a:t>5%</a:t>
                </a:r>
              </a:p>
            </p:txBody>
          </p:sp>
          <p:sp>
            <p:nvSpPr>
              <p:cNvPr id="26642" name="Text Box 40">
                <a:extLst>
                  <a:ext uri="{FF2B5EF4-FFF2-40B4-BE49-F238E27FC236}">
                    <a16:creationId xmlns:a16="http://schemas.microsoft.com/office/drawing/2014/main" xmlns="" id="{03200509-ADF6-4F6A-AE3D-7D8FC94741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18" y="3176"/>
                <a:ext cx="650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 i="1">
                    <a:latin typeface="+mn-lt"/>
                  </a:rPr>
                  <a:t>BHD</a:t>
                </a:r>
              </a:p>
            </p:txBody>
          </p:sp>
          <p:pic>
            <p:nvPicPr>
              <p:cNvPr id="26643" name="Picture 41" descr="Untitled-1">
                <a:extLst>
                  <a:ext uri="{FF2B5EF4-FFF2-40B4-BE49-F238E27FC236}">
                    <a16:creationId xmlns:a16="http://schemas.microsoft.com/office/drawing/2014/main" xmlns="" id="{2FDD8873-BA04-45F5-BF0E-4F49586833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320"/>
              <a:stretch>
                <a:fillRect/>
              </a:stretch>
            </p:blipFill>
            <p:spPr bwMode="auto">
              <a:xfrm>
                <a:off x="4707" y="1712"/>
                <a:ext cx="871" cy="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638" name="Line 42">
              <a:extLst>
                <a:ext uri="{FF2B5EF4-FFF2-40B4-BE49-F238E27FC236}">
                  <a16:creationId xmlns:a16="http://schemas.microsoft.com/office/drawing/2014/main" xmlns="" id="{563B1C86-3B0C-4806-A2CF-11C5FD32F6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3" y="1470"/>
              <a:ext cx="0" cy="20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9" name="Line 43">
              <a:extLst>
                <a:ext uri="{FF2B5EF4-FFF2-40B4-BE49-F238E27FC236}">
                  <a16:creationId xmlns:a16="http://schemas.microsoft.com/office/drawing/2014/main" xmlns="" id="{1862C3BA-C7A1-4A14-9BE3-5C43C3D417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8" y="1481"/>
              <a:ext cx="189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0" name="Text Box 44">
            <a:extLst>
              <a:ext uri="{FF2B5EF4-FFF2-40B4-BE49-F238E27FC236}">
                <a16:creationId xmlns:a16="http://schemas.microsoft.com/office/drawing/2014/main" xmlns="" id="{685A8CC5-BCA4-499D-9372-2B07EFB07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333" y="6469875"/>
            <a:ext cx="65889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800100" indent="-342900"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257300" indent="-342900"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714500" indent="-342900"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171700" indent="-342900"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682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Aft>
                <a:spcPct val="25000"/>
              </a:spcAft>
            </a:pPr>
            <a:r>
              <a:rPr lang="en-US" altLang="en-US" sz="1200" dirty="0">
                <a:latin typeface="+mn-lt"/>
              </a:rPr>
              <a:t>Linehan WM et al. </a:t>
            </a:r>
            <a:r>
              <a:rPr lang="en-US" altLang="en-US" sz="1200" i="1" dirty="0">
                <a:latin typeface="+mn-lt"/>
              </a:rPr>
              <a:t>J Urol</a:t>
            </a:r>
            <a:r>
              <a:rPr lang="en-US" altLang="en-US" sz="1200" dirty="0">
                <a:latin typeface="+mn-lt"/>
              </a:rPr>
              <a:t>. 2003.</a:t>
            </a:r>
          </a:p>
        </p:txBody>
      </p:sp>
    </p:spTree>
    <p:extLst>
      <p:ext uri="{BB962C8B-B14F-4D97-AF65-F5344CB8AC3E}">
        <p14:creationId xmlns:p14="http://schemas.microsoft.com/office/powerpoint/2010/main" val="389811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8CB4D4-4318-43D3-91B3-599E62B1D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2" t="13883" r="5666" b="15326"/>
          <a:stretch/>
        </p:blipFill>
        <p:spPr>
          <a:xfrm>
            <a:off x="0" y="1413309"/>
            <a:ext cx="12192000" cy="5444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0C7E08-2677-4867-95D4-A51956E4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5" y="298516"/>
            <a:ext cx="11519555" cy="955249"/>
          </a:xfrm>
        </p:spPr>
        <p:txBody>
          <a:bodyPr/>
          <a:lstStyle/>
          <a:p>
            <a:r>
              <a:rPr lang="en-US" sz="4000" dirty="0"/>
              <a:t>The Last Decade in RCC Drug Development</a:t>
            </a:r>
          </a:p>
        </p:txBody>
      </p:sp>
    </p:spTree>
    <p:extLst>
      <p:ext uri="{BB962C8B-B14F-4D97-AF65-F5344CB8AC3E}">
        <p14:creationId xmlns:p14="http://schemas.microsoft.com/office/powerpoint/2010/main" val="116768716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2398" b="1" dirty="0">
                <a:solidFill>
                  <a:schemeClr val="tx1"/>
                </a:solidFill>
              </a:rPr>
              <a:t>Immunotherapy</a:t>
            </a:r>
          </a:p>
          <a:p>
            <a:pPr lvl="1">
              <a:spcBef>
                <a:spcPts val="0"/>
              </a:spcBef>
            </a:pPr>
            <a:r>
              <a:rPr lang="en-US" sz="2398" dirty="0">
                <a:solidFill>
                  <a:schemeClr val="tx1"/>
                </a:solidFill>
              </a:rPr>
              <a:t>IL-2</a:t>
            </a:r>
          </a:p>
          <a:p>
            <a:pPr lvl="1">
              <a:spcBef>
                <a:spcPts val="0"/>
              </a:spcBef>
            </a:pPr>
            <a:r>
              <a:rPr lang="en-US" sz="2398" dirty="0">
                <a:solidFill>
                  <a:schemeClr val="tx1"/>
                </a:solidFill>
              </a:rPr>
              <a:t>IFN-</a:t>
            </a:r>
            <a:r>
              <a:rPr lang="el-GR" altLang="en-US" sz="2398" b="1" dirty="0">
                <a:solidFill>
                  <a:schemeClr val="tx1"/>
                </a:solidFill>
                <a:ea typeface="MS PGothic" charset="-128"/>
              </a:rPr>
              <a:t>α</a:t>
            </a:r>
            <a:endParaRPr lang="en-US" sz="2398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398" dirty="0">
                <a:solidFill>
                  <a:schemeClr val="tx1"/>
                </a:solidFill>
              </a:rPr>
              <a:t>Nivolumab</a:t>
            </a:r>
          </a:p>
          <a:p>
            <a:pPr>
              <a:spcBef>
                <a:spcPts val="799"/>
              </a:spcBef>
            </a:pPr>
            <a:r>
              <a:rPr lang="en-US" sz="2398" b="1" dirty="0">
                <a:solidFill>
                  <a:schemeClr val="tx1"/>
                </a:solidFill>
              </a:rPr>
              <a:t>VEGF Inhibitors</a:t>
            </a:r>
          </a:p>
          <a:p>
            <a:pPr lvl="1">
              <a:spcBef>
                <a:spcPts val="0"/>
              </a:spcBef>
            </a:pPr>
            <a:r>
              <a:rPr lang="en-US" sz="2398" dirty="0">
                <a:solidFill>
                  <a:schemeClr val="tx1"/>
                </a:solidFill>
              </a:rPr>
              <a:t>Sunitinib</a:t>
            </a:r>
          </a:p>
          <a:p>
            <a:pPr lvl="1">
              <a:spcBef>
                <a:spcPts val="0"/>
              </a:spcBef>
            </a:pPr>
            <a:r>
              <a:rPr lang="en-US" sz="2398" dirty="0">
                <a:solidFill>
                  <a:schemeClr val="tx1"/>
                </a:solidFill>
              </a:rPr>
              <a:t>Sorafenib</a:t>
            </a:r>
          </a:p>
          <a:p>
            <a:pPr lvl="1">
              <a:spcBef>
                <a:spcPts val="0"/>
              </a:spcBef>
            </a:pPr>
            <a:r>
              <a:rPr lang="en-US" sz="2398" dirty="0">
                <a:solidFill>
                  <a:schemeClr val="tx1"/>
                </a:solidFill>
              </a:rPr>
              <a:t>Pazopanib</a:t>
            </a:r>
          </a:p>
          <a:p>
            <a:pPr lvl="1">
              <a:spcBef>
                <a:spcPts val="0"/>
              </a:spcBef>
            </a:pPr>
            <a:r>
              <a:rPr lang="en-US" sz="2398" dirty="0">
                <a:solidFill>
                  <a:schemeClr val="tx1"/>
                </a:solidFill>
              </a:rPr>
              <a:t>Bevacizumab + IFN-</a:t>
            </a:r>
            <a:r>
              <a:rPr lang="el-GR" altLang="en-US" sz="2398" b="1" dirty="0">
                <a:solidFill>
                  <a:schemeClr val="tx1"/>
                </a:solidFill>
                <a:ea typeface="MS PGothic" charset="-128"/>
              </a:rPr>
              <a:t>α</a:t>
            </a:r>
            <a:endParaRPr lang="en-US" sz="2398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398" dirty="0">
                <a:solidFill>
                  <a:schemeClr val="tx1"/>
                </a:solidFill>
              </a:rPr>
              <a:t>Axitinib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639" y="214643"/>
            <a:ext cx="12180722" cy="1175778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RCC Therapy in 2017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4294967295"/>
          </p:nvPr>
        </p:nvSpPr>
        <p:spPr>
          <a:xfrm>
            <a:off x="7111060" y="1510962"/>
            <a:ext cx="5075301" cy="411522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398" b="1" dirty="0"/>
              <a:t>mTOR Inhibitors</a:t>
            </a:r>
          </a:p>
          <a:p>
            <a:pPr lvl="1">
              <a:spcBef>
                <a:spcPts val="0"/>
              </a:spcBef>
            </a:pPr>
            <a:r>
              <a:rPr lang="en-US" sz="2398" dirty="0"/>
              <a:t>Temsirolimus</a:t>
            </a:r>
          </a:p>
          <a:p>
            <a:pPr lvl="1">
              <a:spcBef>
                <a:spcPts val="0"/>
              </a:spcBef>
            </a:pPr>
            <a:r>
              <a:rPr lang="en-US" sz="2398" dirty="0"/>
              <a:t>Everolimus</a:t>
            </a:r>
          </a:p>
          <a:p>
            <a:pPr>
              <a:spcBef>
                <a:spcPts val="2398"/>
              </a:spcBef>
            </a:pPr>
            <a:r>
              <a:rPr lang="en-US" sz="2398" b="1" dirty="0"/>
              <a:t>VEGF / cMET / AXL</a:t>
            </a:r>
          </a:p>
          <a:p>
            <a:pPr lvl="1">
              <a:spcBef>
                <a:spcPts val="0"/>
              </a:spcBef>
            </a:pPr>
            <a:r>
              <a:rPr lang="en-US" sz="2398" dirty="0"/>
              <a:t>Cabozantinib</a:t>
            </a:r>
          </a:p>
          <a:p>
            <a:pPr>
              <a:spcBef>
                <a:spcPts val="2398"/>
              </a:spcBef>
            </a:pPr>
            <a:r>
              <a:rPr lang="en-US" sz="2398" b="1" dirty="0"/>
              <a:t>Combination</a:t>
            </a:r>
          </a:p>
          <a:p>
            <a:pPr lvl="1">
              <a:spcBef>
                <a:spcPts val="0"/>
              </a:spcBef>
            </a:pPr>
            <a:r>
              <a:rPr lang="en-US" sz="2398" dirty="0"/>
              <a:t>Lenvatinib +</a:t>
            </a:r>
            <a:br>
              <a:rPr lang="en-US" sz="2398" dirty="0"/>
            </a:br>
            <a:r>
              <a:rPr lang="en-US" sz="2398" dirty="0"/>
              <a:t>Everolimus</a:t>
            </a:r>
          </a:p>
          <a:p>
            <a:pPr lvl="1">
              <a:spcBef>
                <a:spcPts val="0"/>
              </a:spcBef>
            </a:pPr>
            <a:endParaRPr lang="en-US" sz="2398" dirty="0"/>
          </a:p>
        </p:txBody>
      </p:sp>
      <p:sp>
        <p:nvSpPr>
          <p:cNvPr id="5" name="Text Box 104"/>
          <p:cNvSpPr txBox="1">
            <a:spLocks noChangeArrowheads="1"/>
          </p:cNvSpPr>
          <p:nvPr/>
        </p:nvSpPr>
        <p:spPr bwMode="auto">
          <a:xfrm>
            <a:off x="604299" y="6415946"/>
            <a:ext cx="10129961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7A00">
                <a:alpha val="74998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b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b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b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b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US" sz="1200" b="0" dirty="0">
                <a:solidFill>
                  <a:schemeClr val="tx1"/>
                </a:solidFill>
              </a:rPr>
              <a:t>NCCN Guidelines. Kidney Cancer. Version 2.2017.Available at https://www.nccn.org/professionals/physician_gls/pdf/kidney.pdf.</a:t>
            </a:r>
          </a:p>
        </p:txBody>
      </p:sp>
    </p:spTree>
    <p:extLst>
      <p:ext uri="{BB962C8B-B14F-4D97-AF65-F5344CB8AC3E}">
        <p14:creationId xmlns:p14="http://schemas.microsoft.com/office/powerpoint/2010/main" val="279132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Delineate key guideline recommendations for diagnosis, staging, and treatment algorithms for patients with advanced renal cell carcinoma</a:t>
            </a:r>
          </a:p>
          <a:p>
            <a:r>
              <a:rPr lang="en-US" sz="2400" dirty="0"/>
              <a:t>Distinguish between targeted therapy and immunotherapy with respect to treatment options in advanced renal cell carcinoma</a:t>
            </a:r>
          </a:p>
          <a:p>
            <a:r>
              <a:rPr lang="en-US" sz="2400" dirty="0"/>
              <a:t>Discuss toxicity profile of systemic therapies approved for </a:t>
            </a:r>
            <a:br>
              <a:rPr lang="en-US" sz="2400" dirty="0"/>
            </a:br>
            <a:r>
              <a:rPr lang="en-US" sz="2400" dirty="0"/>
              <a:t>renal cell carcinoma</a:t>
            </a:r>
          </a:p>
          <a:p>
            <a:r>
              <a:rPr lang="en-US" sz="2400" dirty="0"/>
              <a:t>Describe the role of nurses and advanced practitioners in managing treatment-related toxicities and maximizing clinical outcomes</a:t>
            </a:r>
          </a:p>
        </p:txBody>
      </p:sp>
    </p:spTree>
    <p:extLst>
      <p:ext uri="{BB962C8B-B14F-4D97-AF65-F5344CB8AC3E}">
        <p14:creationId xmlns:p14="http://schemas.microsoft.com/office/powerpoint/2010/main" val="132536582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5B71F51-672D-454C-A987-E50A42D85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Role of the Nurse and </a:t>
            </a:r>
            <a:br>
              <a:rPr lang="en-US" sz="4000" dirty="0"/>
            </a:br>
            <a:r>
              <a:rPr lang="en-US" sz="4000" dirty="0"/>
              <a:t>Advance Practice Provider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9C90B0-BE92-4A28-B88F-FC3D30D86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available treatment options for RCC</a:t>
            </a:r>
          </a:p>
          <a:p>
            <a:r>
              <a:rPr lang="en-US" dirty="0"/>
              <a:t>Provide appropriate patient education to maximize side effect management and Quality of Life</a:t>
            </a:r>
          </a:p>
          <a:p>
            <a:r>
              <a:rPr lang="en-US" dirty="0"/>
              <a:t>Recognize that side effects are based on the drug’s  mechanism of action</a:t>
            </a:r>
          </a:p>
          <a:p>
            <a:r>
              <a:rPr lang="en-US" dirty="0"/>
              <a:t>Focus on early assessment, intervention, and monitoring of adverse events</a:t>
            </a:r>
          </a:p>
        </p:txBody>
      </p:sp>
    </p:spTree>
    <p:extLst>
      <p:ext uri="{BB962C8B-B14F-4D97-AF65-F5344CB8AC3E}">
        <p14:creationId xmlns:p14="http://schemas.microsoft.com/office/powerpoint/2010/main" val="7744602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774596-ACEC-4869-870A-4601892CB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16622" r="29091" b="5961"/>
          <a:stretch/>
        </p:blipFill>
        <p:spPr>
          <a:xfrm>
            <a:off x="1771039" y="296378"/>
            <a:ext cx="8183666" cy="62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09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66439" y="462577"/>
            <a:ext cx="10363200" cy="578180"/>
          </a:xfrm>
        </p:spPr>
        <p:txBody>
          <a:bodyPr vert="horz" wrap="square" lIns="91050" tIns="45523" rIns="91050" bIns="45523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dirty="0"/>
              <a:t>High-Dose Interleukin-2</a:t>
            </a:r>
          </a:p>
        </p:txBody>
      </p:sp>
      <p:sp>
        <p:nvSpPr>
          <p:cNvPr id="4" name="Rectangle 3"/>
          <p:cNvSpPr/>
          <p:nvPr/>
        </p:nvSpPr>
        <p:spPr>
          <a:xfrm>
            <a:off x="624543" y="6452867"/>
            <a:ext cx="5740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/>
                <a:ea typeface="Calibri" panose="020F0502020204030204" pitchFamily="34" charset="0"/>
                <a:cs typeface="Arial"/>
              </a:rPr>
              <a:t>McDermott et al.</a:t>
            </a:r>
            <a:r>
              <a:rPr lang="en-US" sz="1200" i="1" dirty="0"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en-US" sz="1200" i="1" dirty="0" err="1">
                <a:latin typeface="Arial"/>
                <a:ea typeface="Calibri" panose="020F0502020204030204" pitchFamily="34" charset="0"/>
                <a:cs typeface="Arial"/>
              </a:rPr>
              <a:t>Clin</a:t>
            </a:r>
            <a:r>
              <a:rPr lang="en-US" sz="1200" i="1" dirty="0">
                <a:latin typeface="Arial"/>
                <a:ea typeface="Calibri" panose="020F0502020204030204" pitchFamily="34" charset="0"/>
                <a:cs typeface="Arial"/>
              </a:rPr>
              <a:t> Can Res</a:t>
            </a:r>
            <a:r>
              <a:rPr lang="en-US" sz="1200" dirty="0">
                <a:latin typeface="Arial"/>
                <a:ea typeface="Calibri" panose="020F0502020204030204" pitchFamily="34" charset="0"/>
                <a:cs typeface="Arial"/>
              </a:rPr>
              <a:t>. 2015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045" y="1352298"/>
            <a:ext cx="7891988" cy="3908188"/>
          </a:xfrm>
          <a:prstGeom prst="rect">
            <a:avLst/>
          </a:prstGeom>
        </p:spPr>
      </p:pic>
      <p:sp>
        <p:nvSpPr>
          <p:cNvPr id="57" name="TextBox 1"/>
          <p:cNvSpPr txBox="1">
            <a:spLocks noChangeArrowheads="1"/>
          </p:cNvSpPr>
          <p:nvPr/>
        </p:nvSpPr>
        <p:spPr bwMode="auto">
          <a:xfrm>
            <a:off x="1602557" y="5572028"/>
            <a:ext cx="8521831" cy="39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0" tIns="45523" rIns="91050" bIns="45523">
            <a:spAutoFit/>
          </a:bodyPr>
          <a:lstStyle>
            <a:lvl1pPr marL="341313" indent="-341313" defTabSz="4556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56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56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56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56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ea typeface="ＭＳ Ｐゴシック"/>
              </a:rPr>
              <a:t>25% objective response rate; 11% durable remission rate (PFS ≥ 3 years)</a:t>
            </a:r>
          </a:p>
        </p:txBody>
      </p:sp>
    </p:spTree>
    <p:extLst>
      <p:ext uri="{BB962C8B-B14F-4D97-AF65-F5344CB8AC3E}">
        <p14:creationId xmlns:p14="http://schemas.microsoft.com/office/powerpoint/2010/main" val="373218154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81FAD6-32F4-4B71-BFAD-85EBCD023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9587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40848D-D25A-4D9F-8B8D-DB2AAA6AA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6211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98AEB7-69FF-4C93-9E80-E2A89A60F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" t="19447" r="2319"/>
          <a:stretch/>
        </p:blipFill>
        <p:spPr>
          <a:xfrm>
            <a:off x="196384" y="1366888"/>
            <a:ext cx="6600342" cy="312111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8AB18991-338C-4C93-9E58-372917F8C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449" y="297873"/>
            <a:ext cx="10363200" cy="928255"/>
          </a:xfrm>
        </p:spPr>
        <p:txBody>
          <a:bodyPr/>
          <a:lstStyle/>
          <a:p>
            <a:r>
              <a:rPr lang="en-US" sz="3200" dirty="0"/>
              <a:t>METEOR:  Phase 3 Cabozantinib vs. Everolimus Following VEG-F Therapy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6DB4C636-C8E2-4E93-83A6-EEC9915E3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58344"/>
              </p:ext>
            </p:extLst>
          </p:nvPr>
        </p:nvGraphicFramePr>
        <p:xfrm>
          <a:off x="4421171" y="4695668"/>
          <a:ext cx="7445603" cy="1706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1180">
                  <a:extLst>
                    <a:ext uri="{9D8B030D-6E8A-4147-A177-3AD203B41FA5}">
                      <a16:colId xmlns:a16="http://schemas.microsoft.com/office/drawing/2014/main" xmlns="" val="3904820541"/>
                    </a:ext>
                  </a:extLst>
                </a:gridCol>
                <a:gridCol w="2201708">
                  <a:extLst>
                    <a:ext uri="{9D8B030D-6E8A-4147-A177-3AD203B41FA5}">
                      <a16:colId xmlns:a16="http://schemas.microsoft.com/office/drawing/2014/main" xmlns="" val="1870944176"/>
                    </a:ext>
                  </a:extLst>
                </a:gridCol>
                <a:gridCol w="2251951">
                  <a:extLst>
                    <a:ext uri="{9D8B030D-6E8A-4147-A177-3AD203B41FA5}">
                      <a16:colId xmlns:a16="http://schemas.microsoft.com/office/drawing/2014/main" xmlns="" val="3180943844"/>
                    </a:ext>
                  </a:extLst>
                </a:gridCol>
                <a:gridCol w="1860764">
                  <a:extLst>
                    <a:ext uri="{9D8B030D-6E8A-4147-A177-3AD203B41FA5}">
                      <a16:colId xmlns:a16="http://schemas.microsoft.com/office/drawing/2014/main" xmlns="" val="2152059300"/>
                    </a:ext>
                  </a:extLst>
                </a:gridCol>
              </a:tblGrid>
              <a:tr h="36797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Cabozantinib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Everolimus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9058859"/>
                  </a:ext>
                </a:extLst>
              </a:tr>
              <a:tr h="3679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RR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17 %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3 %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p &lt;0.0001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7553437"/>
                  </a:ext>
                </a:extLst>
              </a:tr>
              <a:tr h="3679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PFS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7.4 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3.9 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p=0.00026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4527456"/>
                  </a:ext>
                </a:extLst>
              </a:tr>
              <a:tr h="36797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OS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21.4 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16.5 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p &lt;0.0001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95013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293EE1-9E14-4063-9DBA-E9E4F39BA40F}"/>
              </a:ext>
            </a:extLst>
          </p:cNvPr>
          <p:cNvSpPr txBox="1"/>
          <p:nvPr/>
        </p:nvSpPr>
        <p:spPr>
          <a:xfrm>
            <a:off x="643262" y="6465708"/>
            <a:ext cx="278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Choueiri TK et al. </a:t>
            </a:r>
            <a:r>
              <a:rPr lang="en-US" sz="1200" i="1" dirty="0"/>
              <a:t>Lancet </a:t>
            </a:r>
            <a:r>
              <a:rPr lang="en-US" sz="1200" i="1" dirty="0" err="1"/>
              <a:t>Oncol</a:t>
            </a:r>
            <a:r>
              <a:rPr lang="en-US" sz="1200" i="1" dirty="0"/>
              <a:t>. </a:t>
            </a:r>
            <a:r>
              <a:rPr lang="en-US" sz="1200" dirty="0"/>
              <a:t>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745772-2F67-422E-82F9-9DB97929FD86}"/>
              </a:ext>
            </a:extLst>
          </p:cNvPr>
          <p:cNvSpPr txBox="1"/>
          <p:nvPr/>
        </p:nvSpPr>
        <p:spPr>
          <a:xfrm>
            <a:off x="7358584" y="2523670"/>
            <a:ext cx="3746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70% had only 1 prior VEGF</a:t>
            </a:r>
          </a:p>
        </p:txBody>
      </p:sp>
    </p:spTree>
    <p:extLst>
      <p:ext uri="{BB962C8B-B14F-4D97-AF65-F5344CB8AC3E}">
        <p14:creationId xmlns:p14="http://schemas.microsoft.com/office/powerpoint/2010/main" val="166650668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26546AE-EB7E-4B54-9A18-96E1D266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827" y="440743"/>
            <a:ext cx="10363200" cy="606458"/>
          </a:xfrm>
        </p:spPr>
        <p:txBody>
          <a:bodyPr/>
          <a:lstStyle/>
          <a:p>
            <a:r>
              <a:rPr lang="en-US" sz="3600" dirty="0"/>
              <a:t>Phase 3  Nivolumab vs. Everolimus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7C881B-4CD5-4427-BFA8-F863F96E4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6" t="15971" r="12132" b="10035"/>
          <a:stretch/>
        </p:blipFill>
        <p:spPr>
          <a:xfrm>
            <a:off x="141401" y="1211064"/>
            <a:ext cx="5447344" cy="3162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802BB8-C774-49AB-B697-5885E7D4A5AD}"/>
              </a:ext>
            </a:extLst>
          </p:cNvPr>
          <p:cNvSpPr txBox="1"/>
          <p:nvPr/>
        </p:nvSpPr>
        <p:spPr>
          <a:xfrm>
            <a:off x="633164" y="6471827"/>
            <a:ext cx="278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Motzer</a:t>
            </a:r>
            <a:r>
              <a:rPr lang="en-US" sz="1200" dirty="0"/>
              <a:t> RJ et al. </a:t>
            </a:r>
            <a:r>
              <a:rPr lang="en-US" sz="1200" i="1" dirty="0"/>
              <a:t>NEJM</a:t>
            </a:r>
            <a:r>
              <a:rPr lang="en-US" sz="1200" dirty="0"/>
              <a:t>. 2015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4D044272-7A67-4CB9-BAA3-E1F41F8F3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177308"/>
              </p:ext>
            </p:extLst>
          </p:nvPr>
        </p:nvGraphicFramePr>
        <p:xfrm>
          <a:off x="4392892" y="4663045"/>
          <a:ext cx="7477309" cy="1772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5997">
                  <a:extLst>
                    <a:ext uri="{9D8B030D-6E8A-4147-A177-3AD203B41FA5}">
                      <a16:colId xmlns:a16="http://schemas.microsoft.com/office/drawing/2014/main" xmlns="" val="3904820541"/>
                    </a:ext>
                  </a:extLst>
                </a:gridCol>
                <a:gridCol w="2211084">
                  <a:extLst>
                    <a:ext uri="{9D8B030D-6E8A-4147-A177-3AD203B41FA5}">
                      <a16:colId xmlns:a16="http://schemas.microsoft.com/office/drawing/2014/main" xmlns="" val="1870944176"/>
                    </a:ext>
                  </a:extLst>
                </a:gridCol>
                <a:gridCol w="2261540">
                  <a:extLst>
                    <a:ext uri="{9D8B030D-6E8A-4147-A177-3AD203B41FA5}">
                      <a16:colId xmlns:a16="http://schemas.microsoft.com/office/drawing/2014/main" xmlns="" val="3180943844"/>
                    </a:ext>
                  </a:extLst>
                </a:gridCol>
                <a:gridCol w="1868688">
                  <a:extLst>
                    <a:ext uri="{9D8B030D-6E8A-4147-A177-3AD203B41FA5}">
                      <a16:colId xmlns:a16="http://schemas.microsoft.com/office/drawing/2014/main" xmlns="" val="2152059300"/>
                    </a:ext>
                  </a:extLst>
                </a:gridCol>
              </a:tblGrid>
              <a:tr h="44308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Nivolumab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Everolimus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9058859"/>
                  </a:ext>
                </a:extLst>
              </a:tr>
              <a:tr h="4430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RR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25 %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5 %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p &lt;0.001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7553437"/>
                  </a:ext>
                </a:extLst>
              </a:tr>
              <a:tr h="4430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PFS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4.6 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4.4 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p=0.011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4527456"/>
                  </a:ext>
                </a:extLst>
              </a:tr>
              <a:tr h="4430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OS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25.0 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19.6 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20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p=0.0018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95013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755946C-075D-4B2B-BC2B-161AB52DD7D0}"/>
              </a:ext>
            </a:extLst>
          </p:cNvPr>
          <p:cNvSpPr txBox="1"/>
          <p:nvPr/>
        </p:nvSpPr>
        <p:spPr>
          <a:xfrm>
            <a:off x="6287678" y="2173085"/>
            <a:ext cx="5179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Phase 3 study 2</a:t>
            </a:r>
            <a:r>
              <a:rPr lang="en-US" sz="2400" baseline="30000" dirty="0"/>
              <a:t>nd</a:t>
            </a:r>
            <a:r>
              <a:rPr lang="en-US" sz="2400" dirty="0"/>
              <a:t>-line + </a:t>
            </a:r>
          </a:p>
          <a:p>
            <a:r>
              <a:rPr lang="en-US" sz="2400" dirty="0"/>
              <a:t>post-VEGF therapy in mRCC</a:t>
            </a:r>
          </a:p>
        </p:txBody>
      </p:sp>
    </p:spTree>
    <p:extLst>
      <p:ext uri="{BB962C8B-B14F-4D97-AF65-F5344CB8AC3E}">
        <p14:creationId xmlns:p14="http://schemas.microsoft.com/office/powerpoint/2010/main" val="346546982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60C1C9B-3032-4655-BC11-D55CE79B0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78" t="14658" r="34578" b="49522"/>
          <a:stretch/>
        </p:blipFill>
        <p:spPr>
          <a:xfrm>
            <a:off x="975740" y="1303138"/>
            <a:ext cx="4865382" cy="4366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09E6CD9-5212-4AC7-8C40-1784A82D3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61"/>
          <a:stretch/>
        </p:blipFill>
        <p:spPr>
          <a:xfrm>
            <a:off x="2259127" y="5922969"/>
            <a:ext cx="7323623" cy="513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5E3B5DC-D912-4076-9D90-6C30FA1B1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50" t="49454" r="34507" b="14984"/>
          <a:stretch/>
        </p:blipFill>
        <p:spPr>
          <a:xfrm>
            <a:off x="6225485" y="1340768"/>
            <a:ext cx="4858452" cy="432873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7234771F-33F8-4123-878E-A3067650C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82" y="373767"/>
            <a:ext cx="10901680" cy="802640"/>
          </a:xfrm>
        </p:spPr>
        <p:txBody>
          <a:bodyPr/>
          <a:lstStyle/>
          <a:p>
            <a:r>
              <a:rPr lang="en-US" sz="3200" dirty="0"/>
              <a:t>Nivolumab vs. Everolimus:  Survival based on PD-L1 status</a:t>
            </a:r>
          </a:p>
        </p:txBody>
      </p:sp>
    </p:spTree>
    <p:extLst>
      <p:ext uri="{BB962C8B-B14F-4D97-AF65-F5344CB8AC3E}">
        <p14:creationId xmlns:p14="http://schemas.microsoft.com/office/powerpoint/2010/main" val="84823467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D574DA-AF4C-4F17-8116-52E86EDEF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39" y="304800"/>
            <a:ext cx="10363200" cy="934720"/>
          </a:xfrm>
        </p:spPr>
        <p:txBody>
          <a:bodyPr/>
          <a:lstStyle/>
          <a:p>
            <a:r>
              <a:rPr lang="en-US" sz="3600" dirty="0"/>
              <a:t>Continued Response Following Discontinuation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A4ADA0-4F99-46D9-AAC0-2F266AF2A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2" t="8366" r="3584"/>
          <a:stretch/>
        </p:blipFill>
        <p:spPr>
          <a:xfrm>
            <a:off x="2671484" y="1239520"/>
            <a:ext cx="7018745" cy="52429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AE09F9-7060-4C0A-94B0-CF430B012CA1}"/>
              </a:ext>
            </a:extLst>
          </p:cNvPr>
          <p:cNvSpPr txBox="1"/>
          <p:nvPr/>
        </p:nvSpPr>
        <p:spPr>
          <a:xfrm>
            <a:off x="633164" y="6471827"/>
            <a:ext cx="278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Motzer</a:t>
            </a:r>
            <a:r>
              <a:rPr lang="en-US" sz="1200" dirty="0"/>
              <a:t> RJ et al. </a:t>
            </a:r>
            <a:r>
              <a:rPr lang="en-US" sz="1200" i="1" dirty="0"/>
              <a:t>NEJM</a:t>
            </a:r>
            <a:r>
              <a:rPr lang="en-US" sz="1200" dirty="0"/>
              <a:t>. 2015</a:t>
            </a:r>
          </a:p>
        </p:txBody>
      </p:sp>
    </p:spTree>
    <p:extLst>
      <p:ext uri="{BB962C8B-B14F-4D97-AF65-F5344CB8AC3E}">
        <p14:creationId xmlns:p14="http://schemas.microsoft.com/office/powerpoint/2010/main" val="39151870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26546AE-EB7E-4B54-9A18-96E1D266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479468"/>
            <a:ext cx="10363200" cy="606458"/>
          </a:xfrm>
        </p:spPr>
        <p:txBody>
          <a:bodyPr/>
          <a:lstStyle/>
          <a:p>
            <a:r>
              <a:rPr lang="en-US" sz="4000" dirty="0"/>
              <a:t>Phase 2 Lenvatinib vs. Everolimus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802BB8-C774-49AB-B697-5885E7D4A5AD}"/>
              </a:ext>
            </a:extLst>
          </p:cNvPr>
          <p:cNvSpPr txBox="1"/>
          <p:nvPr/>
        </p:nvSpPr>
        <p:spPr>
          <a:xfrm>
            <a:off x="633165" y="6467009"/>
            <a:ext cx="2781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Motzer</a:t>
            </a:r>
            <a:r>
              <a:rPr lang="en-US" sz="1200" dirty="0"/>
              <a:t> RJ et al. </a:t>
            </a:r>
            <a:r>
              <a:rPr lang="en-US" sz="1200" i="1" dirty="0"/>
              <a:t>Lancet.</a:t>
            </a:r>
            <a:r>
              <a:rPr lang="en-US" sz="1200" dirty="0"/>
              <a:t> 2015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4D044272-7A67-4CB9-BAA3-E1F41F8F3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999280"/>
              </p:ext>
            </p:extLst>
          </p:nvPr>
        </p:nvGraphicFramePr>
        <p:xfrm>
          <a:off x="4091234" y="4295404"/>
          <a:ext cx="7778968" cy="2166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827">
                  <a:extLst>
                    <a:ext uri="{9D8B030D-6E8A-4147-A177-3AD203B41FA5}">
                      <a16:colId xmlns:a16="http://schemas.microsoft.com/office/drawing/2014/main" xmlns="" val="3904820541"/>
                    </a:ext>
                  </a:extLst>
                </a:gridCol>
                <a:gridCol w="2300286">
                  <a:extLst>
                    <a:ext uri="{9D8B030D-6E8A-4147-A177-3AD203B41FA5}">
                      <a16:colId xmlns:a16="http://schemas.microsoft.com/office/drawing/2014/main" xmlns="" val="1870944176"/>
                    </a:ext>
                  </a:extLst>
                </a:gridCol>
                <a:gridCol w="2352778">
                  <a:extLst>
                    <a:ext uri="{9D8B030D-6E8A-4147-A177-3AD203B41FA5}">
                      <a16:colId xmlns:a16="http://schemas.microsoft.com/office/drawing/2014/main" xmlns="" val="3180943844"/>
                    </a:ext>
                  </a:extLst>
                </a:gridCol>
                <a:gridCol w="1944077">
                  <a:extLst>
                    <a:ext uri="{9D8B030D-6E8A-4147-A177-3AD203B41FA5}">
                      <a16:colId xmlns:a16="http://schemas.microsoft.com/office/drawing/2014/main" xmlns="" val="2152059300"/>
                    </a:ext>
                  </a:extLst>
                </a:gridCol>
              </a:tblGrid>
              <a:tr h="498844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Lenvatinib + Everolimus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Lenvatinib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Everolimus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9058859"/>
                  </a:ext>
                </a:extLst>
              </a:tr>
              <a:tr h="4988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RR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43 %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27 %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6 %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7553437"/>
                  </a:ext>
                </a:extLst>
              </a:tr>
              <a:tr h="4988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PFS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12.8 </a:t>
                      </a:r>
                      <a:r>
                        <a:rPr lang="en-US" sz="18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9.0 </a:t>
                      </a:r>
                      <a:r>
                        <a:rPr lang="en-US" sz="18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5.6 </a:t>
                      </a:r>
                      <a:r>
                        <a:rPr lang="en-US" sz="18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4527456"/>
                  </a:ext>
                </a:extLst>
              </a:tr>
              <a:tr h="4988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OS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25.5 </a:t>
                      </a:r>
                      <a:r>
                        <a:rPr lang="en-US" sz="18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18.4 </a:t>
                      </a:r>
                      <a:r>
                        <a:rPr lang="en-US" sz="18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2"/>
                          </a:solidFill>
                        </a:rPr>
                        <a:t>17.5 </a:t>
                      </a:r>
                      <a:r>
                        <a:rPr lang="en-US" sz="18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9501337"/>
                  </a:ext>
                </a:extLst>
              </a:tr>
            </a:tbl>
          </a:graphicData>
        </a:graphic>
      </p:graphicFrame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009D8292-3C43-452F-AA79-5D79425AA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30" b="13037"/>
          <a:stretch/>
        </p:blipFill>
        <p:spPr>
          <a:xfrm>
            <a:off x="463897" y="1230546"/>
            <a:ext cx="7088957" cy="292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631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7772400" cy="825500"/>
          </a:xfrm>
        </p:spPr>
        <p:txBody>
          <a:bodyPr/>
          <a:lstStyle/>
          <a:p>
            <a:r>
              <a:rPr lang="en-US" altLang="en-US"/>
              <a:t>Renal Cell Carcinoma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981200"/>
            <a:ext cx="4572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 dirty="0"/>
              <a:t>63,900 new cases</a:t>
            </a:r>
          </a:p>
          <a:p>
            <a:pPr>
              <a:lnSpc>
                <a:spcPct val="90000"/>
              </a:lnSpc>
            </a:pPr>
            <a:r>
              <a:rPr lang="en-US" altLang="en-US" sz="3000" dirty="0"/>
              <a:t>14,400 deaths</a:t>
            </a:r>
          </a:p>
          <a:p>
            <a:pPr>
              <a:lnSpc>
                <a:spcPct val="90000"/>
              </a:lnSpc>
            </a:pPr>
            <a:r>
              <a:rPr lang="en-US" altLang="en-US" sz="3000" dirty="0"/>
              <a:t>2.5 % of all cancers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 "/>
            </a:pPr>
            <a:endParaRPr lang="en-US" altLang="en-US" sz="3000" dirty="0"/>
          </a:p>
          <a:p>
            <a:pPr>
              <a:lnSpc>
                <a:spcPct val="90000"/>
              </a:lnSpc>
            </a:pPr>
            <a:r>
              <a:rPr lang="en-US" altLang="en-US" sz="3000" dirty="0"/>
              <a:t>Male : Female  3:2</a:t>
            </a:r>
          </a:p>
          <a:p>
            <a:pPr>
              <a:lnSpc>
                <a:spcPct val="90000"/>
              </a:lnSpc>
            </a:pPr>
            <a:r>
              <a:rPr lang="en-US" altLang="en-US" sz="3000" dirty="0"/>
              <a:t>Median age ~ 64 </a:t>
            </a:r>
            <a:r>
              <a:rPr lang="en-US" altLang="en-US" sz="3000" dirty="0" err="1"/>
              <a:t>yrs</a:t>
            </a:r>
            <a:endParaRPr lang="en-US" altLang="en-US" sz="3000" dirty="0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612585" y="6472359"/>
            <a:ext cx="45001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Siegel RL et al. </a:t>
            </a:r>
            <a:r>
              <a:rPr lang="en-US" altLang="en-US" sz="1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Cancer J </a:t>
            </a:r>
            <a:r>
              <a:rPr lang="en-US" altLang="en-US" sz="1200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altLang="en-US" sz="1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sz="1200" dirty="0"/>
              <a:t>.</a:t>
            </a: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71685" name="Object 5"/>
          <p:cNvGraphicFramePr>
            <a:graphicFrameLocks noChangeAspect="1"/>
          </p:cNvGraphicFramePr>
          <p:nvPr/>
        </p:nvGraphicFramePr>
        <p:xfrm>
          <a:off x="5943600" y="1676400"/>
          <a:ext cx="4419600" cy="343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Chart" r:id="rId4" imgW="7815155" imgH="6086787" progId="MSGraph.Chart.8">
                  <p:embed followColorScheme="full"/>
                </p:oleObj>
              </mc:Choice>
              <mc:Fallback>
                <p:oleObj name="Chart" r:id="rId4" imgW="7815155" imgH="6086787" progId="MSGraph.Chart.8">
                  <p:embed followColorScheme="full"/>
                  <p:pic>
                    <p:nvPicPr>
                      <p:cNvPr id="7168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676400"/>
                        <a:ext cx="4419600" cy="343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0853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F64381-CB88-4FFC-A570-1ABB02744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46" y="487051"/>
            <a:ext cx="10363200" cy="757861"/>
          </a:xfrm>
        </p:spPr>
        <p:txBody>
          <a:bodyPr/>
          <a:lstStyle/>
          <a:p>
            <a:r>
              <a:rPr lang="en-US" sz="4000" dirty="0"/>
              <a:t>Treatment of non-clear cell RCC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1771F7B-3F4D-4C6B-861C-54930E1EC5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69012"/>
              </p:ext>
            </p:extLst>
          </p:nvPr>
        </p:nvGraphicFramePr>
        <p:xfrm>
          <a:off x="2418511" y="1894250"/>
          <a:ext cx="6938832" cy="1481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330">
                  <a:extLst>
                    <a:ext uri="{9D8B030D-6E8A-4147-A177-3AD203B41FA5}">
                      <a16:colId xmlns:a16="http://schemas.microsoft.com/office/drawing/2014/main" xmlns="" val="4136636579"/>
                    </a:ext>
                  </a:extLst>
                </a:gridCol>
                <a:gridCol w="977300">
                  <a:extLst>
                    <a:ext uri="{9D8B030D-6E8A-4147-A177-3AD203B41FA5}">
                      <a16:colId xmlns:a16="http://schemas.microsoft.com/office/drawing/2014/main" xmlns="" val="3904820541"/>
                    </a:ext>
                  </a:extLst>
                </a:gridCol>
                <a:gridCol w="1954601">
                  <a:extLst>
                    <a:ext uri="{9D8B030D-6E8A-4147-A177-3AD203B41FA5}">
                      <a16:colId xmlns:a16="http://schemas.microsoft.com/office/drawing/2014/main" xmlns="" val="1161121824"/>
                    </a:ext>
                  </a:extLst>
                </a:gridCol>
                <a:gridCol w="1954601">
                  <a:extLst>
                    <a:ext uri="{9D8B030D-6E8A-4147-A177-3AD203B41FA5}">
                      <a16:colId xmlns:a16="http://schemas.microsoft.com/office/drawing/2014/main" xmlns="" val="1870944176"/>
                    </a:ext>
                  </a:extLst>
                </a:gridCol>
              </a:tblGrid>
              <a:tr h="493996">
                <a:tc rowSpan="3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sz="2700" dirty="0">
                          <a:solidFill>
                            <a:schemeClr val="tx2"/>
                          </a:solidFill>
                        </a:rPr>
                        <a:t>ASPEN</a:t>
                      </a:r>
                      <a:r>
                        <a:rPr lang="en-US" sz="2700" baseline="30000" dirty="0">
                          <a:solidFill>
                            <a:schemeClr val="tx2"/>
                          </a:solidFill>
                        </a:rPr>
                        <a:t>1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chemeClr val="tx1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Everolimus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Sunitinib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9058859"/>
                  </a:ext>
                </a:extLst>
              </a:tr>
              <a:tr h="493996">
                <a:tc v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PFS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5.6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8.3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4527456"/>
                  </a:ext>
                </a:extLst>
              </a:tr>
              <a:tr h="493996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OS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13.2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13.5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950133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EEF3E4E9-3C13-430E-851E-8302E0267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314281"/>
              </p:ext>
            </p:extLst>
          </p:nvPr>
        </p:nvGraphicFramePr>
        <p:xfrm>
          <a:off x="2450970" y="3893294"/>
          <a:ext cx="6906373" cy="1481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730">
                  <a:extLst>
                    <a:ext uri="{9D8B030D-6E8A-4147-A177-3AD203B41FA5}">
                      <a16:colId xmlns:a16="http://schemas.microsoft.com/office/drawing/2014/main" xmlns="" val="4136636579"/>
                    </a:ext>
                  </a:extLst>
                </a:gridCol>
                <a:gridCol w="972729">
                  <a:extLst>
                    <a:ext uri="{9D8B030D-6E8A-4147-A177-3AD203B41FA5}">
                      <a16:colId xmlns:a16="http://schemas.microsoft.com/office/drawing/2014/main" xmlns="" val="3904820541"/>
                    </a:ext>
                  </a:extLst>
                </a:gridCol>
                <a:gridCol w="1945457">
                  <a:extLst>
                    <a:ext uri="{9D8B030D-6E8A-4147-A177-3AD203B41FA5}">
                      <a16:colId xmlns:a16="http://schemas.microsoft.com/office/drawing/2014/main" xmlns="" val="3778847473"/>
                    </a:ext>
                  </a:extLst>
                </a:gridCol>
                <a:gridCol w="1945457">
                  <a:extLst>
                    <a:ext uri="{9D8B030D-6E8A-4147-A177-3AD203B41FA5}">
                      <a16:colId xmlns:a16="http://schemas.microsoft.com/office/drawing/2014/main" xmlns="" val="1870944176"/>
                    </a:ext>
                  </a:extLst>
                </a:gridCol>
              </a:tblGrid>
              <a:tr h="493996">
                <a:tc rowSpan="3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sz="2700" dirty="0">
                          <a:solidFill>
                            <a:schemeClr val="tx2"/>
                          </a:solidFill>
                        </a:rPr>
                        <a:t>ESPN</a:t>
                      </a:r>
                      <a:r>
                        <a:rPr lang="en-US" sz="2700" baseline="30000" dirty="0">
                          <a:solidFill>
                            <a:schemeClr val="tx2"/>
                          </a:solidFill>
                        </a:rPr>
                        <a:t>2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Everolimus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Sunitinib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9058859"/>
                  </a:ext>
                </a:extLst>
              </a:tr>
              <a:tr h="493996">
                <a:tc v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PFS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4.1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6.1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4527456"/>
                  </a:ext>
                </a:extLst>
              </a:tr>
              <a:tr h="493996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OS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10.5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</a:rPr>
                        <a:t>mo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NR</a:t>
                      </a:r>
                    </a:p>
                  </a:txBody>
                  <a:tcPr marL="121807" marR="121807" marT="60904" marB="6090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95013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6A3FB9-FC77-4342-89AE-9AFFBD99A6C0}"/>
              </a:ext>
            </a:extLst>
          </p:cNvPr>
          <p:cNvSpPr txBox="1"/>
          <p:nvPr/>
        </p:nvSpPr>
        <p:spPr>
          <a:xfrm>
            <a:off x="615372" y="6474558"/>
            <a:ext cx="5880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 Armstrong AJ et al. </a:t>
            </a:r>
            <a:r>
              <a:rPr lang="en-US" sz="1200" i="1" dirty="0"/>
              <a:t>Lancet </a:t>
            </a:r>
            <a:r>
              <a:rPr lang="en-US" sz="1200" i="1" dirty="0" err="1"/>
              <a:t>Oncol</a:t>
            </a:r>
            <a:r>
              <a:rPr lang="en-US" sz="1200" i="1" dirty="0"/>
              <a:t>. </a:t>
            </a:r>
            <a:r>
              <a:rPr lang="en-US" sz="1200" dirty="0"/>
              <a:t>2016. 2. </a:t>
            </a:r>
            <a:r>
              <a:rPr lang="en-US" sz="1200" dirty="0" err="1"/>
              <a:t>Tannir</a:t>
            </a:r>
            <a:r>
              <a:rPr lang="en-US" sz="1200" dirty="0"/>
              <a:t> NM et al. </a:t>
            </a:r>
            <a:r>
              <a:rPr lang="en-US" sz="1200" dirty="0" err="1"/>
              <a:t>Eur</a:t>
            </a:r>
            <a:r>
              <a:rPr lang="en-US" sz="1200" dirty="0"/>
              <a:t> Urol. 2016.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4D85274-8034-421D-A4BC-EA44CD73B127}"/>
              </a:ext>
            </a:extLst>
          </p:cNvPr>
          <p:cNvSpPr/>
          <p:nvPr/>
        </p:nvSpPr>
        <p:spPr bwMode="auto">
          <a:xfrm>
            <a:off x="7371760" y="1894250"/>
            <a:ext cx="1985584" cy="3481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54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28600"/>
            <a:ext cx="8675688" cy="457200"/>
          </a:xfrm>
        </p:spPr>
        <p:txBody>
          <a:bodyPr vert="horz" wrap="square" lIns="0" tIns="46038" rIns="92075" bIns="46038" numCol="1" anchor="b" anchorCtr="0" compatLnSpc="1">
            <a:prstTxWarp prst="textNoShape">
              <a:avLst/>
            </a:prstTxWarp>
          </a:bodyPr>
          <a:lstStyle/>
          <a:p>
            <a:r>
              <a:rPr lang="en-US" altLang="ja-JP" sz="2800">
                <a:ea typeface="MS PGothic" panose="020B0600070205080204" pitchFamily="34" charset="-128"/>
              </a:rPr>
              <a:t>Targeted Agents:  Common Adverse Events</a:t>
            </a:r>
            <a:endParaRPr lang="en-US" altLang="ko-KR" sz="2800">
              <a:ea typeface="Gulim" panose="020B0600000101010101" pitchFamily="34" charset="-127"/>
            </a:endParaRPr>
          </a:p>
        </p:txBody>
      </p:sp>
      <p:graphicFrame>
        <p:nvGraphicFramePr>
          <p:cNvPr id="141315" name="Group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40182" y="914400"/>
          <a:ext cx="9212577" cy="5680709"/>
        </p:xfrm>
        <a:graphic>
          <a:graphicData uri="http://schemas.openxmlformats.org/drawingml/2006/table">
            <a:tbl>
              <a:tblPr/>
              <a:tblGrid>
                <a:gridCol w="13964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72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73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63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63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863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8631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8631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97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Adverse Event</a:t>
                      </a:r>
                    </a:p>
                  </a:txBody>
                  <a:tcPr marL="0" marR="0" marT="0" marB="0" anchor="b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Sorafenib</a:t>
                      </a: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&amp; Axitinib</a:t>
                      </a:r>
                      <a:endParaRPr kumimoji="0" lang="en-US" altLang="ja-JP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Sunitinib &amp; </a:t>
                      </a:r>
                      <a:r>
                        <a:rPr kumimoji="0" lang="en-US" altLang="ja-JP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Pazopanib</a:t>
                      </a:r>
                      <a:endParaRPr kumimoji="0" lang="en-US" altLang="ja-JP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Cabozantinib  </a:t>
                      </a: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Lenvatinib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Bevacizumab</a:t>
                      </a:r>
                      <a:endParaRPr kumimoji="0" lang="en-US" altLang="ko-KR" sz="1200" b="0" i="0" u="none" strike="noStrike" cap="none" normalizeH="0" baseline="3000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Everolimus  </a:t>
                      </a: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Temsirolimus</a:t>
                      </a:r>
                      <a:endParaRPr kumimoji="0" lang="en-US" altLang="ko-KR" sz="1200" b="0" i="0" u="none" strike="noStrike" cap="none" normalizeH="0" baseline="3000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72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Fatigue</a:t>
                      </a: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68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Hand-foot Syndrome</a:t>
                      </a: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3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Hypertension</a:t>
                      </a: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3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Diarrhea</a:t>
                      </a: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3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Stomatitis</a:t>
                      </a:r>
                      <a:endParaRPr kumimoji="0" lang="en-US" altLang="ko-KR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4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Myelosuppression</a:t>
                      </a: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3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Pneumonitis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51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Infections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34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Hypersensitivity  reaction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99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Proteinuria</a:t>
                      </a:r>
                      <a:endParaRPr kumimoji="0" lang="en-US" altLang="ko-KR" sz="12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834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Metabolic syndrome</a:t>
                      </a:r>
                      <a:endParaRPr kumimoji="0" lang="en-US" altLang="ko-KR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097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28600"/>
            <a:ext cx="8675688" cy="457200"/>
          </a:xfrm>
        </p:spPr>
        <p:txBody>
          <a:bodyPr vert="horz" wrap="square" lIns="0" tIns="46038" rIns="92075" bIns="46038" numCol="1" anchor="b" anchorCtr="0" compatLnSpc="1">
            <a:prstTxWarp prst="textNoShape">
              <a:avLst/>
            </a:prstTxWarp>
          </a:bodyPr>
          <a:lstStyle/>
          <a:p>
            <a:r>
              <a:rPr lang="en-US" altLang="ja-JP" sz="2800">
                <a:ea typeface="MS PGothic" panose="020B0600070205080204" pitchFamily="34" charset="-128"/>
              </a:rPr>
              <a:t>Targeted Agents:  Common Adverse Events</a:t>
            </a:r>
            <a:endParaRPr lang="en-US" altLang="ko-KR" sz="2800">
              <a:ea typeface="Gulim" panose="020B0600000101010101" pitchFamily="34" charset="-127"/>
            </a:endParaRPr>
          </a:p>
        </p:txBody>
      </p:sp>
      <p:graphicFrame>
        <p:nvGraphicFramePr>
          <p:cNvPr id="141315" name="Group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40182" y="914400"/>
          <a:ext cx="9212577" cy="5680709"/>
        </p:xfrm>
        <a:graphic>
          <a:graphicData uri="http://schemas.openxmlformats.org/drawingml/2006/table">
            <a:tbl>
              <a:tblPr/>
              <a:tblGrid>
                <a:gridCol w="13964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72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73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63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63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863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8631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8631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97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Adverse Event</a:t>
                      </a:r>
                    </a:p>
                  </a:txBody>
                  <a:tcPr marL="0" marR="0" marT="0" marB="0" anchor="b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Sorafenib</a:t>
                      </a: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&amp; Axitinib</a:t>
                      </a:r>
                      <a:endParaRPr kumimoji="0" lang="en-US" altLang="ja-JP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Sunitinib &amp; </a:t>
                      </a:r>
                      <a:r>
                        <a:rPr kumimoji="0" lang="en-US" altLang="ja-JP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Pazopanib</a:t>
                      </a:r>
                      <a:endParaRPr kumimoji="0" lang="en-US" altLang="ja-JP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Cabozantinib  </a:t>
                      </a: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Lenvatinib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Bevacizumab</a:t>
                      </a:r>
                      <a:endParaRPr kumimoji="0" lang="en-US" altLang="ko-KR" sz="1200" b="0" i="0" u="none" strike="noStrike" cap="none" normalizeH="0" baseline="3000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Everolimus  </a:t>
                      </a: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Temsirolimus</a:t>
                      </a:r>
                      <a:endParaRPr kumimoji="0" lang="en-US" altLang="ko-KR" sz="1200" b="0" i="0" u="none" strike="noStrike" cap="none" normalizeH="0" baseline="3000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72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Fatigue</a:t>
                      </a: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68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Hand-foot Syndrome</a:t>
                      </a: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3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Hypertension</a:t>
                      </a: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3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Diarrhea</a:t>
                      </a: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3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Stomatitis</a:t>
                      </a:r>
                      <a:endParaRPr kumimoji="0" lang="en-US" altLang="ko-KR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4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Myelosuppression</a:t>
                      </a: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3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Pneumonitis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51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Infections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34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Hypersensitivity  reaction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99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Proteinuria</a:t>
                      </a:r>
                      <a:endParaRPr kumimoji="0" lang="en-US" altLang="ko-KR" sz="12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834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Metabolic syndrome</a:t>
                      </a:r>
                      <a:endParaRPr kumimoji="0" lang="en-US" altLang="ko-KR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33E60B8-AE89-4BA5-A56B-813C6E934E06}"/>
              </a:ext>
            </a:extLst>
          </p:cNvPr>
          <p:cNvSpPr/>
          <p:nvPr/>
        </p:nvSpPr>
        <p:spPr bwMode="auto">
          <a:xfrm>
            <a:off x="2837468" y="914400"/>
            <a:ext cx="5439266" cy="568070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148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28600"/>
            <a:ext cx="8675688" cy="457200"/>
          </a:xfrm>
        </p:spPr>
        <p:txBody>
          <a:bodyPr vert="horz" wrap="square" lIns="0" tIns="46038" rIns="92075" bIns="46038" numCol="1" anchor="b" anchorCtr="0" compatLnSpc="1">
            <a:prstTxWarp prst="textNoShape">
              <a:avLst/>
            </a:prstTxWarp>
          </a:bodyPr>
          <a:lstStyle/>
          <a:p>
            <a:r>
              <a:rPr lang="en-US" altLang="ja-JP" sz="2800" dirty="0">
                <a:ea typeface="MS PGothic" panose="020B0600070205080204" pitchFamily="34" charset="-128"/>
              </a:rPr>
              <a:t>Targeted Agents:  Common Adverse Events</a:t>
            </a:r>
            <a:endParaRPr lang="en-US" altLang="ko-KR" sz="2800" dirty="0">
              <a:ea typeface="Gulim" panose="020B0600000101010101" pitchFamily="34" charset="-127"/>
            </a:endParaRPr>
          </a:p>
        </p:txBody>
      </p:sp>
      <p:graphicFrame>
        <p:nvGraphicFramePr>
          <p:cNvPr id="141315" name="Group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40182" y="914400"/>
          <a:ext cx="9212577" cy="5680709"/>
        </p:xfrm>
        <a:graphic>
          <a:graphicData uri="http://schemas.openxmlformats.org/drawingml/2006/table">
            <a:tbl>
              <a:tblPr/>
              <a:tblGrid>
                <a:gridCol w="13964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72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73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63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63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863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8631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8631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97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Adverse Event</a:t>
                      </a:r>
                    </a:p>
                  </a:txBody>
                  <a:tcPr marL="0" marR="0" marT="0" marB="0" anchor="b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Sorafenib</a:t>
                      </a: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&amp; Axitinib</a:t>
                      </a:r>
                      <a:endParaRPr kumimoji="0" lang="en-US" altLang="ja-JP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Sunitinib &amp; </a:t>
                      </a:r>
                      <a:r>
                        <a:rPr kumimoji="0" lang="en-US" altLang="ja-JP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Pazopanib</a:t>
                      </a:r>
                      <a:endParaRPr kumimoji="0" lang="en-US" altLang="ja-JP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Cabozantinib  </a:t>
                      </a: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Lenvatinib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Bevacizumab</a:t>
                      </a:r>
                      <a:endParaRPr kumimoji="0" lang="en-US" altLang="ko-KR" sz="1200" b="0" i="0" u="none" strike="noStrike" cap="none" normalizeH="0" baseline="3000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Everolimus  </a:t>
                      </a: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Temsirolimus</a:t>
                      </a:r>
                      <a:endParaRPr kumimoji="0" lang="en-US" altLang="ko-KR" sz="1200" b="0" i="0" u="none" strike="noStrike" cap="none" normalizeH="0" baseline="3000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b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72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Fatigue</a:t>
                      </a: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68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Hand-foot Syndrome</a:t>
                      </a: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3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Hypertension</a:t>
                      </a: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3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Diarrhea</a:t>
                      </a: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3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Stomatitis</a:t>
                      </a:r>
                      <a:endParaRPr kumimoji="0" lang="en-US" altLang="ko-KR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4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Myelosuppression</a:t>
                      </a: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+</a:t>
                      </a: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3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Pneumonitis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51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Infections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34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Hypersensitivity  reaction</a:t>
                      </a:r>
                      <a:endParaRPr kumimoji="0" lang="en-US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GB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GB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99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 Proteinuria</a:t>
                      </a:r>
                      <a:endParaRPr kumimoji="0" lang="en-US" altLang="ko-KR" sz="12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834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 Metabolic syndrome</a:t>
                      </a:r>
                      <a:endParaRPr kumimoji="0" lang="en-US" altLang="ko-KR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Gulim" panose="020B0600000101010101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Gulim" panose="020B0600000101010101" pitchFamily="34" charset="-127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CCBDCF3-0EA0-40B7-A026-7B4E13F191CD}"/>
              </a:ext>
            </a:extLst>
          </p:cNvPr>
          <p:cNvSpPr/>
          <p:nvPr/>
        </p:nvSpPr>
        <p:spPr bwMode="auto">
          <a:xfrm>
            <a:off x="8295588" y="914400"/>
            <a:ext cx="2357171" cy="568070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310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Nursing Management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000"/>
              <a:t>Patient education prior to initiation of therapy</a:t>
            </a:r>
          </a:p>
          <a:p>
            <a:r>
              <a:rPr lang="en-US" altLang="en-US" sz="3000"/>
              <a:t>Written information and resources</a:t>
            </a:r>
          </a:p>
          <a:p>
            <a:r>
              <a:rPr lang="en-US" altLang="en-US" sz="3000"/>
              <a:t>Awareness of “class effect” toxicities</a:t>
            </a:r>
          </a:p>
          <a:p>
            <a:r>
              <a:rPr lang="en-US" altLang="en-US" sz="3000"/>
              <a:t>Pro-active approach to assessment and intervention</a:t>
            </a:r>
          </a:p>
          <a:p>
            <a:r>
              <a:rPr lang="en-US" altLang="en-US" sz="3000"/>
              <a:t>Early and ongoing communication</a:t>
            </a:r>
          </a:p>
          <a:p>
            <a:r>
              <a:rPr lang="en-US" altLang="en-US" sz="3000"/>
              <a:t>Intervene early and follow-up frequently</a:t>
            </a:r>
          </a:p>
        </p:txBody>
      </p:sp>
    </p:spTree>
    <p:extLst>
      <p:ext uri="{BB962C8B-B14F-4D97-AF65-F5344CB8AC3E}">
        <p14:creationId xmlns:p14="http://schemas.microsoft.com/office/powerpoint/2010/main" val="11603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Dermatologic Side Effects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Dry skin</a:t>
            </a:r>
          </a:p>
          <a:p>
            <a:r>
              <a:rPr lang="en-US" altLang="en-US"/>
              <a:t>Rash</a:t>
            </a:r>
          </a:p>
          <a:p>
            <a:r>
              <a:rPr lang="en-US" altLang="en-US"/>
              <a:t>Pruritis</a:t>
            </a:r>
          </a:p>
          <a:p>
            <a:r>
              <a:rPr lang="en-US" altLang="en-US"/>
              <a:t>Hand-foot syndrome</a:t>
            </a:r>
            <a:endParaRPr lang="en-US" altLang="en-US" sz="2800"/>
          </a:p>
          <a:p>
            <a:pPr lvl="1"/>
            <a:r>
              <a:rPr lang="en-US" altLang="en-US"/>
              <a:t>Palmar-plantar erythrodysesthesia syndrome</a:t>
            </a:r>
          </a:p>
          <a:p>
            <a:pPr lvl="1"/>
            <a:r>
              <a:rPr lang="en-US" altLang="en-US"/>
              <a:t>Hand-foot skin reaction</a:t>
            </a:r>
          </a:p>
        </p:txBody>
      </p:sp>
    </p:spTree>
    <p:extLst>
      <p:ext uri="{BB962C8B-B14F-4D97-AF65-F5344CB8AC3E}">
        <p14:creationId xmlns:p14="http://schemas.microsoft.com/office/powerpoint/2010/main" val="2159416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EDH Left arm Rash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7" t="3175" r="17831" b="20634"/>
          <a:stretch>
            <a:fillRect/>
          </a:stretch>
        </p:blipFill>
        <p:spPr bwMode="auto">
          <a:xfrm>
            <a:off x="4800600" y="152400"/>
            <a:ext cx="22479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1" name="Picture 3" descr="EDH Left Neck Rash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9" b="12177"/>
          <a:stretch>
            <a:fillRect/>
          </a:stretch>
        </p:blipFill>
        <p:spPr bwMode="auto">
          <a:xfrm>
            <a:off x="7696201" y="152400"/>
            <a:ext cx="25114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2" name="Picture 4" descr="SMP Lt Arm Rash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r="8386"/>
          <a:stretch>
            <a:fillRect/>
          </a:stretch>
        </p:blipFill>
        <p:spPr bwMode="auto">
          <a:xfrm>
            <a:off x="1828801" y="152400"/>
            <a:ext cx="20732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3" name="Picture 5" descr="SK Anterior Neck Rash_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7692" r="4616" b="8205"/>
          <a:stretch>
            <a:fillRect/>
          </a:stretch>
        </p:blipFill>
        <p:spPr bwMode="auto">
          <a:xfrm>
            <a:off x="2286000" y="4038601"/>
            <a:ext cx="3429000" cy="26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4" name="Picture 6" descr="K-A Lt Low Leg Ras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91001"/>
            <a:ext cx="34290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956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074" name="Object 2"/>
          <p:cNvGraphicFramePr>
            <a:graphicFrameLocks noChangeAspect="1"/>
          </p:cNvGraphicFramePr>
          <p:nvPr/>
        </p:nvGraphicFramePr>
        <p:xfrm>
          <a:off x="1524000" y="3932238"/>
          <a:ext cx="3429000" cy="292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Presentation" r:id="rId4" imgW="4549874" imgH="3394541" progId="PowerPoint.Show.8">
                  <p:embed/>
                </p:oleObj>
              </mc:Choice>
              <mc:Fallback>
                <p:oleObj name="Presentation" r:id="rId4" imgW="4549874" imgH="3394541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667"/>
                      <a:stretch>
                        <a:fillRect/>
                      </a:stretch>
                    </p:blipFill>
                    <p:spPr bwMode="auto">
                      <a:xfrm>
                        <a:off x="1524000" y="3932238"/>
                        <a:ext cx="3429000" cy="292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1076" name="Picture 4" descr="Finger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5173"/>
          <a:stretch>
            <a:fillRect/>
          </a:stretch>
        </p:blipFill>
        <p:spPr bwMode="auto">
          <a:xfrm>
            <a:off x="1524000" y="1"/>
            <a:ext cx="3429000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7" name="Picture 5" descr="SMK Left Foot clos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r="12497"/>
          <a:stretch>
            <a:fillRect/>
          </a:stretch>
        </p:blipFill>
        <p:spPr bwMode="auto">
          <a:xfrm>
            <a:off x="4953000" y="3505200"/>
            <a:ext cx="3429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8" name="Picture 6" descr="RPG Left Hee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6" t="12314" r="16684" b="19077"/>
          <a:stretch>
            <a:fillRect/>
          </a:stretch>
        </p:blipFill>
        <p:spPr bwMode="auto">
          <a:xfrm>
            <a:off x="8382000" y="3657600"/>
            <a:ext cx="2286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9" name="Picture 7" descr="2 toes close up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t="3999" r="6296" b="-354"/>
          <a:stretch>
            <a:fillRect/>
          </a:stretch>
        </p:blipFill>
        <p:spPr bwMode="auto">
          <a:xfrm>
            <a:off x="8001000" y="0"/>
            <a:ext cx="2667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0" name="Picture 8" descr="sole fissure 0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r="14000"/>
          <a:stretch>
            <a:fillRect/>
          </a:stretch>
        </p:blipFill>
        <p:spPr bwMode="auto">
          <a:xfrm>
            <a:off x="4953000" y="673100"/>
            <a:ext cx="297180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9712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22" name="Object 2"/>
          <p:cNvGraphicFramePr>
            <a:graphicFrameLocks noChangeAspect="1"/>
          </p:cNvGraphicFramePr>
          <p:nvPr/>
        </p:nvGraphicFramePr>
        <p:xfrm>
          <a:off x="1524000" y="0"/>
          <a:ext cx="36576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6" name="Slide" r:id="rId4" imgW="4549874" imgH="3394541" progId="PowerPoint.Slide.8">
                  <p:embed/>
                </p:oleObj>
              </mc:Choice>
              <mc:Fallback>
                <p:oleObj name="Slide" r:id="rId4" imgW="4549874" imgH="3394541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723" r="9561"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36576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23" name="Picture 3" descr="CJR Grade 3 HFS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2223"/>
          <a:stretch>
            <a:fillRect/>
          </a:stretch>
        </p:blipFill>
        <p:spPr bwMode="auto">
          <a:xfrm>
            <a:off x="1524000" y="4038600"/>
            <a:ext cx="5410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4" name="Picture 4" descr="Both feet grade 2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6" b="11914"/>
          <a:stretch>
            <a:fillRect/>
          </a:stretch>
        </p:blipFill>
        <p:spPr bwMode="auto">
          <a:xfrm>
            <a:off x="6600826" y="0"/>
            <a:ext cx="40671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1008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xmlns="" id="{7FE987E3-6919-4BBD-8AD2-88EC4B3A4F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The “3C” Approach to Manage MKI-HFSR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xmlns="" id="{BA2F971B-33D8-4FBF-A5E4-DA25C4B041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FFFF00"/>
                </a:solidFill>
              </a:rPr>
              <a:t>C</a:t>
            </a:r>
            <a:r>
              <a:rPr lang="en-US" altLang="en-US" sz="2800" dirty="0"/>
              <a:t>ontrol calluses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Prophylactic removal of hyperkeratotic areas before &amp; during treatment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Pumice stone, Ped Egg pedicure, podiatrist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FFFF00"/>
                </a:solidFill>
              </a:rPr>
              <a:t>C</a:t>
            </a:r>
            <a:r>
              <a:rPr lang="en-US" altLang="en-US" sz="2800" dirty="0"/>
              <a:t>omfort with cushions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Protect pressure-sensitive areas of hands &amp; feet</a:t>
            </a:r>
          </a:p>
          <a:p>
            <a:pPr lvl="2">
              <a:lnSpc>
                <a:spcPct val="90000"/>
              </a:lnSpc>
            </a:pPr>
            <a:r>
              <a:rPr lang="en-US" altLang="en-US" sz="2400" dirty="0"/>
              <a:t>Well-padded, well-fitting, soft shoes</a:t>
            </a:r>
          </a:p>
          <a:p>
            <a:pPr lvl="2">
              <a:lnSpc>
                <a:spcPct val="90000"/>
              </a:lnSpc>
            </a:pPr>
            <a:r>
              <a:rPr lang="en-US" altLang="en-US" sz="2400" dirty="0"/>
              <a:t>Insole cushions or inserts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FFFF00"/>
                </a:solidFill>
              </a:rPr>
              <a:t>C</a:t>
            </a:r>
            <a:r>
              <a:rPr lang="en-US" altLang="en-US" sz="2800" dirty="0"/>
              <a:t>over with creams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Frequent use of </a:t>
            </a:r>
            <a:r>
              <a:rPr lang="en-US" altLang="en-US" sz="2400" dirty="0" err="1"/>
              <a:t>emolient</a:t>
            </a:r>
            <a:r>
              <a:rPr lang="en-US" altLang="en-US" sz="2400" dirty="0"/>
              <a:t> creams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Keratolytic agents on callused areas of palms &amp; soles</a:t>
            </a:r>
          </a:p>
        </p:txBody>
      </p:sp>
      <p:sp>
        <p:nvSpPr>
          <p:cNvPr id="90116" name="Text Box 4">
            <a:extLst>
              <a:ext uri="{FF2B5EF4-FFF2-40B4-BE49-F238E27FC236}">
                <a16:creationId xmlns:a16="http://schemas.microsoft.com/office/drawing/2014/main" xmlns="" id="{361C223D-9DE3-435F-A18D-393170AF4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07" y="6459769"/>
            <a:ext cx="4038600" cy="27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Wood L et al. </a:t>
            </a:r>
            <a:r>
              <a:rPr lang="en-US" altLang="en-US" sz="1200" i="1" dirty="0">
                <a:latin typeface="Arial" panose="020B0604020202020204" pitchFamily="34" charset="0"/>
              </a:rPr>
              <a:t>Community Oncology. </a:t>
            </a:r>
            <a:r>
              <a:rPr lang="en-US" altLang="en-US" sz="1200" dirty="0">
                <a:latin typeface="Arial" panose="020B0604020202020204" pitchFamily="34" charset="0"/>
              </a:rPr>
              <a:t>2010.</a:t>
            </a:r>
          </a:p>
        </p:txBody>
      </p:sp>
    </p:spTree>
    <p:extLst>
      <p:ext uri="{BB962C8B-B14F-4D97-AF65-F5344CB8AC3E}">
        <p14:creationId xmlns:p14="http://schemas.microsoft.com/office/powerpoint/2010/main" val="170782691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C3BE978A-AD32-4649-98F4-2D87A02DE1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Renal Cell Carcinoma: Diagnosis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FB6DA0E2-5A7B-44BC-8091-ECC253E6A1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dirty="0"/>
              <a:t>Local symptoms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Hematuria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Flank pain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Palpable mass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80000"/>
              </a:lnSpc>
            </a:pPr>
            <a:r>
              <a:rPr lang="en-US" altLang="en-US" dirty="0"/>
              <a:t>Systemic symptoms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Due to metastasis or paraneoplastic syndrome secondary to protein secretion</a:t>
            </a:r>
          </a:p>
          <a:p>
            <a:pPr lvl="2">
              <a:lnSpc>
                <a:spcPct val="80000"/>
              </a:lnSpc>
            </a:pPr>
            <a:r>
              <a:rPr lang="en-US" altLang="en-US" dirty="0"/>
              <a:t>Hypercalcemia: parathyroid hormone-related protein</a:t>
            </a:r>
          </a:p>
          <a:p>
            <a:pPr lvl="2">
              <a:lnSpc>
                <a:spcPct val="80000"/>
              </a:lnSpc>
            </a:pPr>
            <a:r>
              <a:rPr lang="en-US" altLang="en-US" dirty="0"/>
              <a:t>Hypertension: renin secretion</a:t>
            </a:r>
          </a:p>
          <a:p>
            <a:pPr lvl="2">
              <a:lnSpc>
                <a:spcPct val="80000"/>
              </a:lnSpc>
            </a:pPr>
            <a:r>
              <a:rPr lang="en-US" altLang="en-US" dirty="0"/>
              <a:t>Erythrocytosis: erythropoietin secretion</a:t>
            </a:r>
          </a:p>
        </p:txBody>
      </p:sp>
    </p:spTree>
    <p:extLst>
      <p:ext uri="{BB962C8B-B14F-4D97-AF65-F5344CB8AC3E}">
        <p14:creationId xmlns:p14="http://schemas.microsoft.com/office/powerpoint/2010/main" val="28584881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Bag Balm">
            <a:extLst>
              <a:ext uri="{FF2B5EF4-FFF2-40B4-BE49-F238E27FC236}">
                <a16:creationId xmlns:a16="http://schemas.microsoft.com/office/drawing/2014/main" xmlns="" id="{2BC25734-DB89-4528-95D1-2733D3B3E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5" b="3125"/>
          <a:stretch>
            <a:fillRect/>
          </a:stretch>
        </p:blipFill>
        <p:spPr bwMode="auto">
          <a:xfrm>
            <a:off x="1905000" y="69522"/>
            <a:ext cx="2527955" cy="252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6436" name="Object 4">
            <a:extLst>
              <a:ext uri="{FF2B5EF4-FFF2-40B4-BE49-F238E27FC236}">
                <a16:creationId xmlns:a16="http://schemas.microsoft.com/office/drawing/2014/main" xmlns="" id="{90A89C16-89A1-4809-9095-9A8B2473B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509027"/>
              </p:ext>
            </p:extLst>
          </p:nvPr>
        </p:nvGraphicFramePr>
        <p:xfrm>
          <a:off x="7150331" y="342900"/>
          <a:ext cx="2057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Slide" r:id="rId5" imgW="4549874" imgH="3394541" progId="PowerPoint.Slide.8">
                  <p:embed/>
                </p:oleObj>
              </mc:Choice>
              <mc:Fallback>
                <p:oleObj name="Slide" r:id="rId5" imgW="4549874" imgH="3394541" progId="PowerPoint.Slide.8">
                  <p:embed/>
                  <p:pic>
                    <p:nvPicPr>
                      <p:cNvPr id="146436" name="Object 4">
                        <a:extLst>
                          <a:ext uri="{FF2B5EF4-FFF2-40B4-BE49-F238E27FC236}">
                            <a16:creationId xmlns:a16="http://schemas.microsoft.com/office/drawing/2014/main" xmlns="" id="{90A89C16-89A1-4809-9095-9A8B2473B2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3151" t="26512" r="12784" b="4539"/>
                      <a:stretch>
                        <a:fillRect/>
                      </a:stretch>
                    </p:blipFill>
                    <p:spPr bwMode="auto">
                      <a:xfrm>
                        <a:off x="7150331" y="342900"/>
                        <a:ext cx="2057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38" name="Object 6">
            <a:extLst>
              <a:ext uri="{FF2B5EF4-FFF2-40B4-BE49-F238E27FC236}">
                <a16:creationId xmlns:a16="http://schemas.microsoft.com/office/drawing/2014/main" xmlns="" id="{A1DB7C3C-5F62-404A-AA07-102F51DB75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556921"/>
              </p:ext>
            </p:extLst>
          </p:nvPr>
        </p:nvGraphicFramePr>
        <p:xfrm>
          <a:off x="6706088" y="3486379"/>
          <a:ext cx="1592569" cy="2908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name="Presentation" r:id="rId7" imgW="4549874" imgH="3394541" progId="PowerPoint.Show.8">
                  <p:embed/>
                </p:oleObj>
              </mc:Choice>
              <mc:Fallback>
                <p:oleObj name="Presentation" r:id="rId7" imgW="4549874" imgH="3394541" progId="PowerPoint.Show.8">
                  <p:embed/>
                  <p:pic>
                    <p:nvPicPr>
                      <p:cNvPr id="146438" name="Object 6">
                        <a:extLst>
                          <a:ext uri="{FF2B5EF4-FFF2-40B4-BE49-F238E27FC236}">
                            <a16:creationId xmlns:a16="http://schemas.microsoft.com/office/drawing/2014/main" xmlns="" id="{A1DB7C3C-5F62-404A-AA07-102F51DB75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504" t="2853" r="49454"/>
                      <a:stretch>
                        <a:fillRect/>
                      </a:stretch>
                    </p:blipFill>
                    <p:spPr bwMode="auto">
                      <a:xfrm>
                        <a:off x="6706088" y="3486379"/>
                        <a:ext cx="1592569" cy="29081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6439" name="Picture 7" descr="Aveeno Skin Relief Cream">
            <a:extLst>
              <a:ext uri="{FF2B5EF4-FFF2-40B4-BE49-F238E27FC236}">
                <a16:creationId xmlns:a16="http://schemas.microsoft.com/office/drawing/2014/main" xmlns="" id="{2718FF4F-DC70-4491-9AE2-305B7171D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0" t="5000" r="22864" b="11667"/>
          <a:stretch>
            <a:fillRect/>
          </a:stretch>
        </p:blipFill>
        <p:spPr bwMode="auto">
          <a:xfrm>
            <a:off x="4727647" y="427741"/>
            <a:ext cx="2124892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0" name="Picture 8" descr="Gold Bond Body Lotion">
            <a:extLst>
              <a:ext uri="{FF2B5EF4-FFF2-40B4-BE49-F238E27FC236}">
                <a16:creationId xmlns:a16="http://schemas.microsoft.com/office/drawing/2014/main" xmlns="" id="{10BA5739-0F1B-435D-8030-85E2A5A26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 t="2666" r="14285"/>
          <a:stretch>
            <a:fillRect/>
          </a:stretch>
        </p:blipFill>
        <p:spPr bwMode="auto">
          <a:xfrm>
            <a:off x="4244747" y="3040436"/>
            <a:ext cx="1879032" cy="353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1" name="Picture 9" descr="Aveeno">
            <a:extLst>
              <a:ext uri="{FF2B5EF4-FFF2-40B4-BE49-F238E27FC236}">
                <a16:creationId xmlns:a16="http://schemas.microsoft.com/office/drawing/2014/main" xmlns="" id="{A55B7021-BC0E-4485-82DE-4E4AA65C3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5" t="22852" r="37302" b="4445"/>
          <a:stretch>
            <a:fillRect/>
          </a:stretch>
        </p:blipFill>
        <p:spPr bwMode="auto">
          <a:xfrm>
            <a:off x="2298469" y="3044858"/>
            <a:ext cx="151685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iracle Foot Cream Box">
            <a:extLst>
              <a:ext uri="{FF2B5EF4-FFF2-40B4-BE49-F238E27FC236}">
                <a16:creationId xmlns:a16="http://schemas.microsoft.com/office/drawing/2014/main" xmlns="" id="{290FB679-446F-4034-ADD8-364E71A11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799" r="19600" b="13200"/>
          <a:stretch>
            <a:fillRect/>
          </a:stretch>
        </p:blipFill>
        <p:spPr bwMode="auto">
          <a:xfrm>
            <a:off x="9844004" y="342899"/>
            <a:ext cx="1509376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3">
            <a:extLst>
              <a:ext uri="{FF2B5EF4-FFF2-40B4-BE49-F238E27FC236}">
                <a16:creationId xmlns:a16="http://schemas.microsoft.com/office/drawing/2014/main" xmlns="" id="{FC9438F8-698B-4019-9353-C41A8C22F9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036950"/>
              </p:ext>
            </p:extLst>
          </p:nvPr>
        </p:nvGraphicFramePr>
        <p:xfrm>
          <a:off x="8644379" y="4409013"/>
          <a:ext cx="3343482" cy="2095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Presentation" r:id="rId13" imgW="4549874" imgH="3394541" progId="PowerPoint.Show.8">
                  <p:embed/>
                </p:oleObj>
              </mc:Choice>
              <mc:Fallback>
                <p:oleObj name="Presentation" r:id="rId13" imgW="4549874" imgH="3394541" progId="PowerPoint.Show.8">
                  <p:embed/>
                  <p:pic>
                    <p:nvPicPr>
                      <p:cNvPr id="148483" name="Object 3">
                        <a:extLst>
                          <a:ext uri="{FF2B5EF4-FFF2-40B4-BE49-F238E27FC236}">
                            <a16:creationId xmlns:a16="http://schemas.microsoft.com/office/drawing/2014/main" xmlns="" id="{2A2C4C67-4A3A-4A51-A459-3C3F74E3BA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408" t="2740" r="8333" b="23288"/>
                      <a:stretch>
                        <a:fillRect/>
                      </a:stretch>
                    </p:blipFill>
                    <p:spPr bwMode="auto">
                      <a:xfrm>
                        <a:off x="8644379" y="4409013"/>
                        <a:ext cx="3343482" cy="20954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9" descr="Regenecare HA">
            <a:extLst>
              <a:ext uri="{FF2B5EF4-FFF2-40B4-BE49-F238E27FC236}">
                <a16:creationId xmlns:a16="http://schemas.microsoft.com/office/drawing/2014/main" xmlns="" id="{DCB770D0-C056-4576-933E-9F5890F09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5" r="3587" b="32019"/>
          <a:stretch/>
        </p:blipFill>
        <p:spPr bwMode="auto">
          <a:xfrm>
            <a:off x="366797" y="1250757"/>
            <a:ext cx="1703072" cy="339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31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Additional Side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Fatigue</a:t>
            </a:r>
          </a:p>
          <a:p>
            <a:r>
              <a:rPr lang="en-US" dirty="0"/>
              <a:t>Diarrhea</a:t>
            </a:r>
          </a:p>
          <a:p>
            <a:r>
              <a:rPr lang="en-US" dirty="0"/>
              <a:t>Nausea / Vomiting</a:t>
            </a:r>
          </a:p>
          <a:p>
            <a:r>
              <a:rPr lang="en-US" dirty="0"/>
              <a:t>Mucositis</a:t>
            </a:r>
          </a:p>
          <a:p>
            <a:pPr lvl="1"/>
            <a:r>
              <a:rPr lang="en-US" dirty="0"/>
              <a:t>Clinical or Functional</a:t>
            </a:r>
          </a:p>
          <a:p>
            <a:r>
              <a:rPr lang="en-US" dirty="0"/>
              <a:t>Anorexia</a:t>
            </a:r>
          </a:p>
          <a:p>
            <a:pPr lvl="1"/>
            <a:r>
              <a:rPr lang="en-US" dirty="0"/>
              <a:t>Other causes must be ruled out</a:t>
            </a:r>
          </a:p>
          <a:p>
            <a:r>
              <a:rPr lang="en-US" dirty="0"/>
              <a:t>Hypertension</a:t>
            </a:r>
          </a:p>
        </p:txBody>
      </p:sp>
    </p:spTree>
    <p:extLst>
      <p:ext uri="{BB962C8B-B14F-4D97-AF65-F5344CB8AC3E}">
        <p14:creationId xmlns:p14="http://schemas.microsoft.com/office/powerpoint/2010/main" val="383149745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72440"/>
            <a:ext cx="10363200" cy="704850"/>
          </a:xfrm>
        </p:spPr>
        <p:txBody>
          <a:bodyPr/>
          <a:lstStyle/>
          <a:p>
            <a:r>
              <a:rPr lang="en-US" sz="4000" dirty="0"/>
              <a:t>General Guidelines: Immunotherapy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579245"/>
            <a:ext cx="10363200" cy="4114800"/>
          </a:xfrm>
        </p:spPr>
        <p:txBody>
          <a:bodyPr>
            <a:normAutofit/>
          </a:bodyPr>
          <a:lstStyle/>
          <a:p>
            <a:r>
              <a:rPr lang="en-US" dirty="0"/>
              <a:t>Early recognition of symptoms &amp; frequent monitoring</a:t>
            </a:r>
          </a:p>
          <a:p>
            <a:r>
              <a:rPr lang="en-US" dirty="0"/>
              <a:t>Establish correct diagnosis</a:t>
            </a:r>
          </a:p>
          <a:p>
            <a:pPr lvl="1"/>
            <a:r>
              <a:rPr lang="en-US" dirty="0"/>
              <a:t>Presentation can be subtle</a:t>
            </a:r>
          </a:p>
          <a:p>
            <a:pPr lvl="1"/>
            <a:r>
              <a:rPr lang="en-US" dirty="0"/>
              <a:t>Other causes must be ruled out</a:t>
            </a:r>
          </a:p>
          <a:p>
            <a:pPr lvl="1"/>
            <a:endParaRPr lang="en-US" dirty="0"/>
          </a:p>
          <a:p>
            <a:r>
              <a:rPr lang="en-US" dirty="0"/>
              <a:t>irAEs can become severe &amp; life threatening if diagnosis and appropriate treatment are delayed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6107" y="6469709"/>
            <a:ext cx="670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Fecher</a:t>
            </a:r>
            <a:r>
              <a:rPr lang="en-US" sz="1200" dirty="0"/>
              <a:t> LA et al. </a:t>
            </a:r>
            <a:r>
              <a:rPr lang="en-US" sz="1200" i="1" dirty="0"/>
              <a:t>The Oncologist. </a:t>
            </a:r>
            <a:r>
              <a:rPr lang="en-US" sz="1200" dirty="0"/>
              <a:t>2013.</a:t>
            </a:r>
          </a:p>
        </p:txBody>
      </p:sp>
    </p:spTree>
    <p:extLst>
      <p:ext uri="{BB962C8B-B14F-4D97-AF65-F5344CB8AC3E}">
        <p14:creationId xmlns:p14="http://schemas.microsoft.com/office/powerpoint/2010/main" val="386041477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/>
          <a:stretch/>
        </p:blipFill>
        <p:spPr>
          <a:xfrm>
            <a:off x="788670" y="1108268"/>
            <a:ext cx="10971608" cy="54982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2490" y="426720"/>
            <a:ext cx="10363200" cy="533400"/>
          </a:xfrm>
        </p:spPr>
        <p:txBody>
          <a:bodyPr/>
          <a:lstStyle/>
          <a:p>
            <a:r>
              <a:rPr lang="en-US" sz="3600" dirty="0"/>
              <a:t>Immune-Related Adverse Events:  irAEs</a:t>
            </a:r>
          </a:p>
        </p:txBody>
      </p:sp>
    </p:spTree>
    <p:extLst>
      <p:ext uri="{BB962C8B-B14F-4D97-AF65-F5344CB8AC3E}">
        <p14:creationId xmlns:p14="http://schemas.microsoft.com/office/powerpoint/2010/main" val="246159612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704850"/>
          </a:xfrm>
        </p:spPr>
        <p:txBody>
          <a:bodyPr/>
          <a:lstStyle/>
          <a:p>
            <a:r>
              <a:rPr lang="en-US" sz="4000" dirty="0"/>
              <a:t>Case Study #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31620"/>
            <a:ext cx="10363200" cy="4564380"/>
          </a:xfrm>
        </p:spPr>
        <p:txBody>
          <a:bodyPr/>
          <a:lstStyle/>
          <a:p>
            <a:r>
              <a:rPr lang="en-US" dirty="0"/>
              <a:t>54 year male with metastatic renal cancer</a:t>
            </a:r>
          </a:p>
          <a:p>
            <a:r>
              <a:rPr lang="en-US" dirty="0"/>
              <a:t>Treatment:</a:t>
            </a:r>
          </a:p>
          <a:p>
            <a:pPr lvl="1"/>
            <a:r>
              <a:rPr lang="en-US" dirty="0"/>
              <a:t>Sunitinib for 16 months</a:t>
            </a:r>
          </a:p>
          <a:p>
            <a:pPr lvl="1"/>
            <a:r>
              <a:rPr lang="en-US" dirty="0"/>
              <a:t>Nivolumab for 11 months</a:t>
            </a:r>
          </a:p>
          <a:p>
            <a:r>
              <a:rPr lang="en-US" dirty="0"/>
              <a:t>Calls with increasing fatigue and DOE</a:t>
            </a:r>
          </a:p>
          <a:p>
            <a:pPr lvl="1"/>
            <a:r>
              <a:rPr lang="en-US" dirty="0"/>
              <a:t>Denies fever or chills</a:t>
            </a:r>
          </a:p>
          <a:p>
            <a:pPr lvl="1"/>
            <a:r>
              <a:rPr lang="en-US" dirty="0"/>
              <a:t>Nobody in family with URI symptoms</a:t>
            </a:r>
          </a:p>
          <a:p>
            <a:r>
              <a:rPr lang="en-US" dirty="0"/>
              <a:t>Patient is worried his cancer is worse</a:t>
            </a:r>
          </a:p>
        </p:txBody>
      </p:sp>
    </p:spTree>
    <p:extLst>
      <p:ext uri="{BB962C8B-B14F-4D97-AF65-F5344CB8AC3E}">
        <p14:creationId xmlns:p14="http://schemas.microsoft.com/office/powerpoint/2010/main" val="318339898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704850"/>
          </a:xfrm>
        </p:spPr>
        <p:txBody>
          <a:bodyPr/>
          <a:lstStyle/>
          <a:p>
            <a:r>
              <a:rPr lang="en-US" sz="4000" dirty="0"/>
              <a:t>Options: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26870"/>
            <a:ext cx="10363200" cy="4114800"/>
          </a:xfrm>
        </p:spPr>
        <p:txBody>
          <a:bodyPr/>
          <a:lstStyle/>
          <a:p>
            <a:r>
              <a:rPr lang="en-US" dirty="0"/>
              <a:t>Provide reassurance</a:t>
            </a:r>
          </a:p>
          <a:p>
            <a:pPr lvl="1"/>
            <a:r>
              <a:rPr lang="en-US" dirty="0"/>
              <a:t>He’s getting CT scans in 2 weeks</a:t>
            </a:r>
          </a:p>
          <a:p>
            <a:pPr lvl="1"/>
            <a:r>
              <a:rPr lang="en-US" dirty="0"/>
              <a:t>Will assess disease before his next Nivolumab infusion</a:t>
            </a:r>
          </a:p>
          <a:p>
            <a:r>
              <a:rPr lang="en-US" dirty="0"/>
              <a:t>See patient in the office in a few days if no improvement in symptoms</a:t>
            </a:r>
          </a:p>
          <a:p>
            <a:r>
              <a:rPr lang="en-US" dirty="0"/>
              <a:t>Send to the ER</a:t>
            </a:r>
          </a:p>
        </p:txBody>
      </p:sp>
    </p:spTree>
    <p:extLst>
      <p:ext uri="{BB962C8B-B14F-4D97-AF65-F5344CB8AC3E}">
        <p14:creationId xmlns:p14="http://schemas.microsoft.com/office/powerpoint/2010/main" val="319225986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2992"/>
            <a:ext cx="10363200" cy="704850"/>
          </a:xfrm>
        </p:spPr>
        <p:txBody>
          <a:bodyPr/>
          <a:lstStyle/>
          <a:p>
            <a:r>
              <a:rPr lang="en-US" sz="4000" dirty="0"/>
              <a:t>Nursing 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26870"/>
            <a:ext cx="10363200" cy="4114800"/>
          </a:xfrm>
        </p:spPr>
        <p:txBody>
          <a:bodyPr/>
          <a:lstStyle/>
          <a:p>
            <a:r>
              <a:rPr lang="en-US" dirty="0"/>
              <a:t>See in office today for evaluation</a:t>
            </a:r>
          </a:p>
          <a:p>
            <a:pPr lvl="1"/>
            <a:r>
              <a:rPr lang="en-US" dirty="0"/>
              <a:t>Resting &amp; ambulatory pulse ox</a:t>
            </a:r>
          </a:p>
          <a:p>
            <a:pPr lvl="1"/>
            <a:r>
              <a:rPr lang="en-US" dirty="0"/>
              <a:t>CXR or CT scan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15430" r="52174" b="27428"/>
          <a:stretch/>
        </p:blipFill>
        <p:spPr>
          <a:xfrm>
            <a:off x="4846320" y="3076575"/>
            <a:ext cx="2880360" cy="3104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3" t="15430" r="11542" b="27428"/>
          <a:stretch/>
        </p:blipFill>
        <p:spPr>
          <a:xfrm>
            <a:off x="8294370" y="3076575"/>
            <a:ext cx="2983230" cy="311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72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705" y="449344"/>
            <a:ext cx="10363200" cy="704850"/>
          </a:xfrm>
        </p:spPr>
        <p:txBody>
          <a:bodyPr/>
          <a:lstStyle/>
          <a:p>
            <a:r>
              <a:rPr lang="en-US" sz="3600" dirty="0"/>
              <a:t>Nursing Management of immune-related </a:t>
            </a:r>
            <a:r>
              <a:rPr lang="en-US" sz="3600" dirty="0" err="1"/>
              <a:t>irAEs</a:t>
            </a:r>
            <a:r>
              <a:rPr lang="en-US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546" y="1395167"/>
            <a:ext cx="10363200" cy="4620195"/>
          </a:xfrm>
        </p:spPr>
        <p:txBody>
          <a:bodyPr/>
          <a:lstStyle/>
          <a:p>
            <a:r>
              <a:rPr lang="en-US" dirty="0"/>
              <a:t>Patient education</a:t>
            </a:r>
          </a:p>
          <a:p>
            <a:pPr lvl="1"/>
            <a:r>
              <a:rPr lang="en-US" dirty="0"/>
              <a:t>Review what irAEs are</a:t>
            </a:r>
          </a:p>
          <a:p>
            <a:r>
              <a:rPr lang="en-US" dirty="0" err="1"/>
              <a:t>irAEs</a:t>
            </a:r>
            <a:endParaRPr lang="en-US" dirty="0"/>
          </a:p>
          <a:p>
            <a:pPr lvl="2"/>
            <a:r>
              <a:rPr lang="en-US" dirty="0"/>
              <a:t>Assessment</a:t>
            </a:r>
          </a:p>
          <a:p>
            <a:pPr lvl="2"/>
            <a:r>
              <a:rPr lang="en-US" dirty="0"/>
              <a:t>Management</a:t>
            </a:r>
          </a:p>
          <a:p>
            <a:pPr lvl="2"/>
            <a:r>
              <a:rPr lang="en-US" dirty="0"/>
              <a:t>Follow up</a:t>
            </a:r>
          </a:p>
          <a:p>
            <a:r>
              <a:rPr lang="en-US" dirty="0"/>
              <a:t>Prednisone  1-2mg / kg and taper slowly</a:t>
            </a:r>
          </a:p>
          <a:p>
            <a:r>
              <a:rPr lang="en-US" dirty="0"/>
              <a:t>Hold Nivolumab </a:t>
            </a:r>
          </a:p>
          <a:p>
            <a:pPr lvl="1"/>
            <a:r>
              <a:rPr lang="en-US" dirty="0"/>
              <a:t>Until symptoms resolved &amp; Prednisone 10mg daily or below</a:t>
            </a:r>
          </a:p>
        </p:txBody>
      </p:sp>
    </p:spTree>
    <p:extLst>
      <p:ext uri="{BB962C8B-B14F-4D97-AF65-F5344CB8AC3E}">
        <p14:creationId xmlns:p14="http://schemas.microsoft.com/office/powerpoint/2010/main" val="127933324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530" y="335280"/>
            <a:ext cx="10363200" cy="659130"/>
          </a:xfrm>
        </p:spPr>
        <p:txBody>
          <a:bodyPr/>
          <a:lstStyle/>
          <a:p>
            <a:r>
              <a:rPr lang="en-US" sz="4000" dirty="0" err="1"/>
              <a:t>mRCC</a:t>
            </a:r>
            <a:r>
              <a:rPr lang="en-US" sz="4000" dirty="0"/>
              <a:t>:  Brain and Bone metastasis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1580"/>
            <a:ext cx="10363200" cy="4884420"/>
          </a:xfrm>
        </p:spPr>
        <p:txBody>
          <a:bodyPr/>
          <a:lstStyle/>
          <a:p>
            <a:r>
              <a:rPr lang="en-US" dirty="0"/>
              <a:t>Bone metastasis</a:t>
            </a:r>
          </a:p>
          <a:p>
            <a:pPr lvl="1"/>
            <a:r>
              <a:rPr lang="en-US" dirty="0"/>
              <a:t>Symptomatic</a:t>
            </a:r>
          </a:p>
          <a:p>
            <a:pPr lvl="2"/>
            <a:r>
              <a:rPr lang="en-US" dirty="0"/>
              <a:t>Limited ability to use NSAIDs due to CKD</a:t>
            </a:r>
          </a:p>
          <a:p>
            <a:pPr lvl="2"/>
            <a:r>
              <a:rPr lang="en-US" dirty="0"/>
              <a:t>Tylenol ineffective in treating bone pain</a:t>
            </a:r>
          </a:p>
          <a:p>
            <a:r>
              <a:rPr lang="en-US" dirty="0"/>
              <a:t>Brain metastasis</a:t>
            </a:r>
          </a:p>
          <a:p>
            <a:pPr lvl="1"/>
            <a:r>
              <a:rPr lang="en-US" dirty="0"/>
              <a:t>Brain is a sanctuary site</a:t>
            </a:r>
          </a:p>
          <a:p>
            <a:pPr lvl="1"/>
            <a:r>
              <a:rPr lang="en-US" dirty="0"/>
              <a:t>Develop brain </a:t>
            </a:r>
            <a:r>
              <a:rPr lang="en-US" dirty="0" err="1"/>
              <a:t>mets</a:t>
            </a:r>
            <a:r>
              <a:rPr lang="en-US" dirty="0"/>
              <a:t> in spite of good systemic disease control</a:t>
            </a:r>
          </a:p>
          <a:p>
            <a:pPr lvl="1"/>
            <a:r>
              <a:rPr lang="en-US" dirty="0"/>
              <a:t>Interrupt systemic therapy, GK, then resume systemic therapy if patient had been responding to therapy</a:t>
            </a:r>
          </a:p>
        </p:txBody>
      </p:sp>
    </p:spTree>
    <p:extLst>
      <p:ext uri="{BB962C8B-B14F-4D97-AF65-F5344CB8AC3E}">
        <p14:creationId xmlns:p14="http://schemas.microsoft.com/office/powerpoint/2010/main" val="48512833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3870"/>
            <a:ext cx="10363200" cy="567690"/>
          </a:xfrm>
        </p:spPr>
        <p:txBody>
          <a:bodyPr/>
          <a:lstStyle/>
          <a:p>
            <a:r>
              <a:rPr lang="en-US" sz="4000" dirty="0"/>
              <a:t>Case Study #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670" y="1786890"/>
            <a:ext cx="4880610" cy="3539490"/>
          </a:xfrm>
        </p:spPr>
        <p:txBody>
          <a:bodyPr/>
          <a:lstStyle/>
          <a:p>
            <a:r>
              <a:rPr lang="en-US" dirty="0"/>
              <a:t>65 year old male</a:t>
            </a:r>
          </a:p>
          <a:p>
            <a:pPr lvl="1"/>
            <a:r>
              <a:rPr lang="en-US" dirty="0"/>
              <a:t>Axitinib 2</a:t>
            </a:r>
            <a:r>
              <a:rPr lang="en-US" baseline="30000" dirty="0"/>
              <a:t>nd</a:t>
            </a:r>
            <a:r>
              <a:rPr lang="en-US" dirty="0"/>
              <a:t>-line therapy</a:t>
            </a:r>
          </a:p>
          <a:p>
            <a:r>
              <a:rPr lang="en-US" dirty="0"/>
              <a:t>Pain right upper arm  with movement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2" b="8870"/>
          <a:stretch/>
        </p:blipFill>
        <p:spPr>
          <a:xfrm>
            <a:off x="6381006" y="1489504"/>
            <a:ext cx="3791694" cy="41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4662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204E55-1D06-4B41-9DA6-B589AD2D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Case Study #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73C10E-BF14-4815-BAEF-F36E756AE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54 year old male, non-smoker</a:t>
            </a:r>
          </a:p>
          <a:p>
            <a:r>
              <a:rPr lang="en-US" dirty="0"/>
              <a:t>Hypertensive  145/78 on amlodipine 10mg daily x </a:t>
            </a:r>
            <a:br>
              <a:rPr lang="en-US" dirty="0"/>
            </a:br>
            <a:r>
              <a:rPr lang="en-US" dirty="0"/>
              <a:t>4 years</a:t>
            </a:r>
          </a:p>
          <a:p>
            <a:r>
              <a:rPr lang="en-US" dirty="0"/>
              <a:t>Presents to PCP with right flank pain for 6 months and mild cough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37453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2893"/>
            <a:ext cx="10363200" cy="727710"/>
          </a:xfrm>
        </p:spPr>
        <p:txBody>
          <a:bodyPr/>
          <a:lstStyle/>
          <a:p>
            <a:r>
              <a:rPr lang="en-US" sz="4000" dirty="0"/>
              <a:t>Tumor Embolization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4" b="24135"/>
          <a:stretch/>
        </p:blipFill>
        <p:spPr>
          <a:xfrm>
            <a:off x="6183630" y="4320539"/>
            <a:ext cx="4072890" cy="2183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6" b="15684"/>
          <a:stretch/>
        </p:blipFill>
        <p:spPr>
          <a:xfrm>
            <a:off x="687705" y="1173956"/>
            <a:ext cx="4202430" cy="2343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21172" r="9298" b="20703"/>
          <a:stretch/>
        </p:blipFill>
        <p:spPr>
          <a:xfrm>
            <a:off x="6347460" y="1248251"/>
            <a:ext cx="3909060" cy="283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b="12500"/>
          <a:stretch/>
        </p:blipFill>
        <p:spPr>
          <a:xfrm>
            <a:off x="914400" y="3680459"/>
            <a:ext cx="3749040" cy="286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81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E9C2E4-D46D-4739-B53E-CFE1F9839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65717"/>
            <a:ext cx="10363200" cy="731168"/>
          </a:xfrm>
        </p:spPr>
        <p:txBody>
          <a:bodyPr/>
          <a:lstStyle/>
          <a:p>
            <a:r>
              <a:rPr lang="en-US" dirty="0"/>
              <a:t>CABOSUN:  Subgroup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293EE1-9E14-4063-9DBA-E9E4F39BA40F}"/>
              </a:ext>
            </a:extLst>
          </p:cNvPr>
          <p:cNvSpPr txBox="1"/>
          <p:nvPr/>
        </p:nvSpPr>
        <p:spPr>
          <a:xfrm>
            <a:off x="4705133" y="5922968"/>
            <a:ext cx="2781734" cy="379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5" dirty="0"/>
              <a:t>Choueiri et al.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D5A5EB-4C99-492A-BF78-E09114D10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1" t="16568" r="2817" b="17137"/>
          <a:stretch/>
        </p:blipFill>
        <p:spPr>
          <a:xfrm>
            <a:off x="628454" y="1340768"/>
            <a:ext cx="11061421" cy="42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1532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86" y="326796"/>
            <a:ext cx="10363200" cy="731168"/>
          </a:xfrm>
        </p:spPr>
        <p:txBody>
          <a:bodyPr/>
          <a:lstStyle/>
          <a:p>
            <a:r>
              <a:rPr lang="en-US" dirty="0"/>
              <a:t>Treatment of mRCC in 2017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828188"/>
              </p:ext>
            </p:extLst>
          </p:nvPr>
        </p:nvGraphicFramePr>
        <p:xfrm>
          <a:off x="1971361" y="1340768"/>
          <a:ext cx="7481905" cy="4390360"/>
        </p:xfrm>
        <a:graphic>
          <a:graphicData uri="http://schemas.openxmlformats.org/drawingml/2006/table">
            <a:tbl>
              <a:tblPr/>
              <a:tblGrid>
                <a:gridCol w="3993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885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705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2700" b="1" baseline="3000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-Line</a:t>
                      </a:r>
                    </a:p>
                  </a:txBody>
                  <a:tcPr marL="91361" marR="913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2700" b="1" baseline="3000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nd</a:t>
                      </a: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-Line</a:t>
                      </a:r>
                    </a:p>
                  </a:txBody>
                  <a:tcPr marL="91361" marR="913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05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Clinical Trial</a:t>
                      </a:r>
                    </a:p>
                  </a:txBody>
                  <a:tcPr marL="91361" marR="913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Clinical Trial</a:t>
                      </a:r>
                    </a:p>
                  </a:txBody>
                  <a:tcPr marL="91361" marR="913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6172776"/>
                  </a:ext>
                </a:extLst>
              </a:tr>
              <a:tr h="6705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Sunitinib</a:t>
                      </a:r>
                    </a:p>
                  </a:txBody>
                  <a:tcPr marL="91361" marR="913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Axitinib</a:t>
                      </a:r>
                    </a:p>
                  </a:txBody>
                  <a:tcPr marL="91361" marR="913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05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Pazopanib</a:t>
                      </a:r>
                    </a:p>
                  </a:txBody>
                  <a:tcPr marL="91361" marR="913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Cabozantinib</a:t>
                      </a:r>
                    </a:p>
                  </a:txBody>
                  <a:tcPr marL="91361" marR="913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20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Bevacizumab/IFN</a:t>
                      </a:r>
                    </a:p>
                  </a:txBody>
                  <a:tcPr marL="91361" marR="913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Nivolumab</a:t>
                      </a:r>
                    </a:p>
                  </a:txBody>
                  <a:tcPr marL="91361" marR="913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60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 err="1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Temsirolimus</a:t>
                      </a:r>
                      <a:r>
                        <a:rPr lang="en-US" sz="2700" b="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*</a:t>
                      </a:r>
                    </a:p>
                  </a:txBody>
                  <a:tcPr marL="91361" marR="913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Lenvatinib/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0" dirty="0">
                          <a:solidFill>
                            <a:schemeClr val="tx2"/>
                          </a:solidFill>
                          <a:latin typeface="+mn-lt"/>
                          <a:ea typeface="Calibri"/>
                          <a:cs typeface="Times New Roman"/>
                        </a:rPr>
                        <a:t>Everolimus</a:t>
                      </a:r>
                    </a:p>
                  </a:txBody>
                  <a:tcPr marL="91361" marR="913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CE43F95-BF5E-4AE4-B862-44609EAF5FA9}"/>
              </a:ext>
            </a:extLst>
          </p:cNvPr>
          <p:cNvSpPr txBox="1"/>
          <p:nvPr/>
        </p:nvSpPr>
        <p:spPr>
          <a:xfrm>
            <a:off x="2546892" y="5922968"/>
            <a:ext cx="1726593" cy="420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1" dirty="0"/>
              <a:t>* Poor risk</a:t>
            </a:r>
          </a:p>
        </p:txBody>
      </p:sp>
    </p:spTree>
    <p:extLst>
      <p:ext uri="{BB962C8B-B14F-4D97-AF65-F5344CB8AC3E}">
        <p14:creationId xmlns:p14="http://schemas.microsoft.com/office/powerpoint/2010/main" val="2969317688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713B24-2BA9-467E-98F6-E12D375C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32" y="326796"/>
            <a:ext cx="10363200" cy="805041"/>
          </a:xfrm>
        </p:spPr>
        <p:txBody>
          <a:bodyPr/>
          <a:lstStyle/>
          <a:p>
            <a:r>
              <a:rPr lang="en-US" sz="4000" dirty="0"/>
              <a:t>RCC: Role for Adjuvant Therapy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61CF26-238F-45B3-9731-066CD1E37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917" y="1442301"/>
            <a:ext cx="9400341" cy="4600280"/>
          </a:xfrm>
        </p:spPr>
        <p:txBody>
          <a:bodyPr/>
          <a:lstStyle/>
          <a:p>
            <a:pPr lvl="1"/>
            <a:r>
              <a:rPr lang="en-US" dirty="0"/>
              <a:t>ASSURE</a:t>
            </a:r>
            <a:r>
              <a:rPr lang="en-US" baseline="30000" dirty="0"/>
              <a:t>1</a:t>
            </a:r>
            <a:r>
              <a:rPr lang="en-US" dirty="0"/>
              <a:t>:  Sunitinib vs. Sorafenib vs. Placebo</a:t>
            </a:r>
          </a:p>
          <a:p>
            <a:pPr lvl="2"/>
            <a:r>
              <a:rPr lang="en-US" dirty="0"/>
              <a:t>Protocol amended to decrease starting doses of Sunitinib and Sorafenib due to toxicity</a:t>
            </a:r>
          </a:p>
          <a:p>
            <a:pPr lvl="1"/>
            <a:r>
              <a:rPr lang="en-US" dirty="0"/>
              <a:t>PROTECT</a:t>
            </a:r>
            <a:r>
              <a:rPr lang="en-US" baseline="30000" dirty="0"/>
              <a:t>2</a:t>
            </a:r>
            <a:r>
              <a:rPr lang="en-US" dirty="0"/>
              <a:t>:  Pazopanib vs. Placebo</a:t>
            </a:r>
          </a:p>
          <a:p>
            <a:pPr lvl="2"/>
            <a:r>
              <a:rPr lang="en-US" dirty="0"/>
              <a:t>Protocol amended to decrease starting dose of Pazopanib due to toxicity</a:t>
            </a:r>
          </a:p>
          <a:p>
            <a:pPr lvl="1"/>
            <a:r>
              <a:rPr lang="en-US" dirty="0"/>
              <a:t>S-TRAC</a:t>
            </a:r>
            <a:r>
              <a:rPr lang="en-US" baseline="30000" dirty="0"/>
              <a:t>3</a:t>
            </a:r>
            <a:r>
              <a:rPr lang="en-US" dirty="0"/>
              <a:t>:  Sunitinib vs. Placebo</a:t>
            </a:r>
          </a:p>
          <a:p>
            <a:pPr lvl="2"/>
            <a:r>
              <a:rPr lang="en-US" dirty="0"/>
              <a:t>Disease-Free-Survival  6.8 </a:t>
            </a:r>
            <a:r>
              <a:rPr lang="en-US" dirty="0" err="1"/>
              <a:t>yrs</a:t>
            </a:r>
            <a:r>
              <a:rPr lang="en-US" dirty="0"/>
              <a:t> vs. 5.6 </a:t>
            </a:r>
            <a:r>
              <a:rPr lang="en-US" dirty="0" err="1"/>
              <a:t>yrs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D78EB8-36EE-4837-9B49-403BE8B82983}"/>
              </a:ext>
            </a:extLst>
          </p:cNvPr>
          <p:cNvSpPr txBox="1"/>
          <p:nvPr/>
        </p:nvSpPr>
        <p:spPr>
          <a:xfrm>
            <a:off x="641893" y="6462082"/>
            <a:ext cx="9906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 Haas NB et al. </a:t>
            </a:r>
            <a:r>
              <a:rPr lang="en-US" sz="1200" i="1" dirty="0"/>
              <a:t>Lancet</a:t>
            </a:r>
            <a:r>
              <a:rPr lang="en-US" sz="1200" dirty="0"/>
              <a:t>. 2016. 3. </a:t>
            </a:r>
            <a:r>
              <a:rPr lang="en-US" sz="1200" dirty="0" err="1"/>
              <a:t>Ravaud</a:t>
            </a:r>
            <a:r>
              <a:rPr lang="en-US" sz="1200" dirty="0"/>
              <a:t> A et al. </a:t>
            </a:r>
            <a:r>
              <a:rPr lang="en-US" sz="1200" i="1" dirty="0"/>
              <a:t>NEJM. </a:t>
            </a:r>
            <a:r>
              <a:rPr lang="en-US" sz="1200" dirty="0"/>
              <a:t>2016. </a:t>
            </a:r>
            <a:r>
              <a:rPr lang="en-US" sz="1200" dirty="0" err="1"/>
              <a:t>Motzer</a:t>
            </a:r>
            <a:r>
              <a:rPr lang="en-US" sz="1200" dirty="0"/>
              <a:t> RJ et al. </a:t>
            </a:r>
            <a:r>
              <a:rPr lang="en-US" sz="1200" i="1" dirty="0"/>
              <a:t>JCO.</a:t>
            </a:r>
            <a:r>
              <a:rPr lang="en-US" sz="12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614378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FAB989-7545-4944-A22E-64C3E7D4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17" y="279661"/>
            <a:ext cx="10363200" cy="710153"/>
          </a:xfrm>
        </p:spPr>
        <p:txBody>
          <a:bodyPr/>
          <a:lstStyle/>
          <a:p>
            <a:r>
              <a:rPr lang="en-US" sz="4000" dirty="0"/>
              <a:t>Adjuvant Trials in RCC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D30092-CC8A-4941-BC17-121088BEE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42" y="5276963"/>
            <a:ext cx="11104776" cy="1250621"/>
          </a:xfrm>
        </p:spPr>
        <p:txBody>
          <a:bodyPr/>
          <a:lstStyle/>
          <a:p>
            <a:pPr marL="380990" indent="-380990" defTabSz="121917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itchFamily="34" charset="0"/>
                <a:ea typeface="Geneva" pitchFamily="-84" charset="-128"/>
              </a:rPr>
              <a:t>Right dose of VEGFR TKI likely improves DFS in high risk resected RCC</a:t>
            </a:r>
          </a:p>
          <a:p>
            <a:pPr marL="380990" indent="-380990" defTabSz="121917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itchFamily="34" charset="0"/>
                <a:ea typeface="Geneva" pitchFamily="-84" charset="-128"/>
              </a:rPr>
              <a:t>OS benefit still unclear</a:t>
            </a:r>
          </a:p>
          <a:p>
            <a:pPr marL="380990" indent="-380990" defTabSz="121917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itchFamily="34" charset="0"/>
                <a:ea typeface="Geneva" pitchFamily="-84" charset="-128"/>
              </a:rPr>
              <a:t>Risk/benefit of 1 year DFS vs 1 year of toxicity needs to be considered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6BEF4F-DEE1-4FF0-A0FB-91A441B82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" t="9568" r="2822" b="17797"/>
          <a:stretch/>
        </p:blipFill>
        <p:spPr>
          <a:xfrm>
            <a:off x="1325536" y="1202345"/>
            <a:ext cx="8808990" cy="4020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ABBF2B-16F2-4F63-A14F-11E1462E2F54}"/>
              </a:ext>
            </a:extLst>
          </p:cNvPr>
          <p:cNvSpPr txBox="1"/>
          <p:nvPr/>
        </p:nvSpPr>
        <p:spPr>
          <a:xfrm>
            <a:off x="641893" y="6462082"/>
            <a:ext cx="9906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 Haas NB et al. </a:t>
            </a:r>
            <a:r>
              <a:rPr lang="en-US" sz="1200" i="1" dirty="0"/>
              <a:t>Lancet</a:t>
            </a:r>
            <a:r>
              <a:rPr lang="en-US" sz="1200" dirty="0"/>
              <a:t>. 2016. 3. </a:t>
            </a:r>
            <a:r>
              <a:rPr lang="en-US" sz="1200" dirty="0" err="1"/>
              <a:t>Ravaud</a:t>
            </a:r>
            <a:r>
              <a:rPr lang="en-US" sz="1200" dirty="0"/>
              <a:t> A et al. </a:t>
            </a:r>
            <a:r>
              <a:rPr lang="en-US" sz="1200" i="1" dirty="0"/>
              <a:t>NEJM. </a:t>
            </a:r>
            <a:r>
              <a:rPr lang="en-US" sz="1200" dirty="0"/>
              <a:t>2016. </a:t>
            </a:r>
            <a:r>
              <a:rPr lang="en-US" sz="1200" dirty="0" err="1"/>
              <a:t>Motzer</a:t>
            </a:r>
            <a:r>
              <a:rPr lang="en-US" sz="1200" dirty="0"/>
              <a:t> RJ et al. </a:t>
            </a:r>
            <a:r>
              <a:rPr lang="en-US" sz="1200" i="1" dirty="0"/>
              <a:t>JCO.</a:t>
            </a:r>
            <a:r>
              <a:rPr lang="en-US" sz="12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08053475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D2E8B8-F5F1-412D-AC04-C5D953A46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668482"/>
          </a:xfrm>
        </p:spPr>
        <p:txBody>
          <a:bodyPr/>
          <a:lstStyle/>
          <a:p>
            <a:r>
              <a:rPr lang="en-US" sz="4000" dirty="0"/>
              <a:t>Summary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73975B-DBC2-424F-9E91-311A90AA2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42209"/>
            <a:ext cx="10363200" cy="4326082"/>
          </a:xfrm>
        </p:spPr>
        <p:txBody>
          <a:bodyPr/>
          <a:lstStyle/>
          <a:p>
            <a:r>
              <a:rPr lang="en-US" dirty="0"/>
              <a:t>Significant improvement in treatment options for renal cancer</a:t>
            </a:r>
          </a:p>
          <a:p>
            <a:r>
              <a:rPr lang="en-US" dirty="0"/>
              <a:t>Continued clinical trials to determine biomarkers that may facilitate most appropriate treatment selection</a:t>
            </a:r>
          </a:p>
          <a:p>
            <a:r>
              <a:rPr lang="en-US" dirty="0"/>
              <a:t>Ongoing efforts to determine potential for adjuvant therapy in renal and urothelial cancers</a:t>
            </a:r>
          </a:p>
          <a:p>
            <a:r>
              <a:rPr lang="en-US" dirty="0">
                <a:solidFill>
                  <a:srgbClr val="FFFF00"/>
                </a:solidFill>
              </a:rPr>
              <a:t>Clinical trial referral and enrollment is critical to improving treatment options and survival</a:t>
            </a:r>
          </a:p>
        </p:txBody>
      </p:sp>
    </p:spTree>
    <p:extLst>
      <p:ext uri="{BB962C8B-B14F-4D97-AF65-F5344CB8AC3E}">
        <p14:creationId xmlns:p14="http://schemas.microsoft.com/office/powerpoint/2010/main" val="414133740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204E55-1D06-4B41-9DA6-B589AD2D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43" y="641017"/>
            <a:ext cx="4544483" cy="82708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Case Study # 1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xmlns="" id="{8C49892A-7460-452B-8CA9-D803B571B0ED}"/>
              </a:ext>
            </a:extLst>
          </p:cNvPr>
          <p:cNvSpPr/>
          <p:nvPr/>
        </p:nvSpPr>
        <p:spPr bwMode="auto">
          <a:xfrm>
            <a:off x="6947555" y="3629320"/>
            <a:ext cx="1329179" cy="263950"/>
          </a:xfrm>
          <a:prstGeom prst="lef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936FE53-2CEE-4584-A5E0-CA8AA5F95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t="4699" r="4321" b="11012"/>
          <a:stretch/>
        </p:blipFill>
        <p:spPr>
          <a:xfrm>
            <a:off x="940690" y="1938779"/>
            <a:ext cx="4835952" cy="4279769"/>
          </a:xfrm>
          <a:prstGeom prst="rect">
            <a:avLst/>
          </a:prstGeom>
        </p:spPr>
      </p:pic>
      <p:sp>
        <p:nvSpPr>
          <p:cNvPr id="16" name="Arrow: Left 15">
            <a:extLst>
              <a:ext uri="{FF2B5EF4-FFF2-40B4-BE49-F238E27FC236}">
                <a16:creationId xmlns:a16="http://schemas.microsoft.com/office/drawing/2014/main" xmlns="" id="{13A8C92C-2A9D-46BA-870C-28904644275F}"/>
              </a:ext>
            </a:extLst>
          </p:cNvPr>
          <p:cNvSpPr/>
          <p:nvPr/>
        </p:nvSpPr>
        <p:spPr bwMode="auto">
          <a:xfrm rot="10800000">
            <a:off x="217101" y="3707214"/>
            <a:ext cx="1225485" cy="274320"/>
          </a:xfrm>
          <a:prstGeom prst="leftArrow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3CE13F6-1AFB-4617-B594-C3C81C970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"/>
          <a:stretch/>
        </p:blipFill>
        <p:spPr>
          <a:xfrm>
            <a:off x="6289040" y="630382"/>
            <a:ext cx="5380445" cy="5465618"/>
          </a:xfrm>
          <a:prstGeom prst="rect">
            <a:avLst/>
          </a:prstGeom>
        </p:spPr>
      </p:pic>
      <p:sp>
        <p:nvSpPr>
          <p:cNvPr id="21" name="Arrow: Left 20">
            <a:extLst>
              <a:ext uri="{FF2B5EF4-FFF2-40B4-BE49-F238E27FC236}">
                <a16:creationId xmlns:a16="http://schemas.microsoft.com/office/drawing/2014/main" xmlns="" id="{7C5E0B42-BBD5-4A55-809A-0BE7DF70E432}"/>
              </a:ext>
            </a:extLst>
          </p:cNvPr>
          <p:cNvSpPr/>
          <p:nvPr/>
        </p:nvSpPr>
        <p:spPr bwMode="auto">
          <a:xfrm rot="10800000">
            <a:off x="6800781" y="1718371"/>
            <a:ext cx="1225485" cy="274320"/>
          </a:xfrm>
          <a:prstGeom prst="leftArrow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6299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0CAB19A9-6CCA-40D5-834A-5DA0EAFDA1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Surgical Intervention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378D3ABB-8848-4AE3-9542-2B76C4633F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Radical nephrectomy</a:t>
            </a:r>
          </a:p>
          <a:p>
            <a:r>
              <a:rPr lang="en-US" altLang="en-US" dirty="0"/>
              <a:t>Nephron-sparing surgery</a:t>
            </a:r>
          </a:p>
          <a:p>
            <a:pPr lvl="1"/>
            <a:r>
              <a:rPr lang="en-US" altLang="en-US" dirty="0"/>
              <a:t>Partial nephrectomy</a:t>
            </a:r>
          </a:p>
          <a:p>
            <a:r>
              <a:rPr lang="en-US" altLang="en-US" dirty="0"/>
              <a:t>Open or laparoscopic procedure</a:t>
            </a:r>
          </a:p>
          <a:p>
            <a:r>
              <a:rPr lang="en-US" altLang="en-US" dirty="0"/>
              <a:t>Probe ablation</a:t>
            </a:r>
          </a:p>
          <a:p>
            <a:pPr lvl="1"/>
            <a:r>
              <a:rPr lang="en-US" altLang="en-US" dirty="0"/>
              <a:t>Cryotherapy </a:t>
            </a:r>
          </a:p>
          <a:p>
            <a:pPr lvl="1"/>
            <a:r>
              <a:rPr lang="en-US" altLang="en-US" dirty="0"/>
              <a:t>Radio-frequency ablation (RFA)</a:t>
            </a:r>
          </a:p>
        </p:txBody>
      </p:sp>
      <p:pic>
        <p:nvPicPr>
          <p:cNvPr id="8196" name="Picture 4" descr="Right_Kidney_coronal_section">
            <a:extLst>
              <a:ext uri="{FF2B5EF4-FFF2-40B4-BE49-F238E27FC236}">
                <a16:creationId xmlns:a16="http://schemas.microsoft.com/office/drawing/2014/main" xmlns="" id="{F43B9465-ECB3-4152-BF10-A11A3614C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166" y="2427889"/>
            <a:ext cx="26717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131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Partial Nephrectomy_CCF Graphics">
            <a:extLst>
              <a:ext uri="{FF2B5EF4-FFF2-40B4-BE49-F238E27FC236}">
                <a16:creationId xmlns:a16="http://schemas.microsoft.com/office/drawing/2014/main" xmlns="" id="{3335E9D4-CB0C-4C34-81D6-C225542A5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b="15556"/>
          <a:stretch>
            <a:fillRect/>
          </a:stretch>
        </p:blipFill>
        <p:spPr bwMode="auto">
          <a:xfrm>
            <a:off x="4588497" y="3573807"/>
            <a:ext cx="63246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>
            <a:extLst>
              <a:ext uri="{FF2B5EF4-FFF2-40B4-BE49-F238E27FC236}">
                <a16:creationId xmlns:a16="http://schemas.microsoft.com/office/drawing/2014/main" xmlns="" id="{DF244B09-6FA8-4ABC-A922-5245DF09F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676401"/>
            <a:ext cx="510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</a:rPr>
              <a:t>Partial Nephrectomy</a:t>
            </a:r>
            <a:endParaRPr lang="en-US" altLang="en-US" sz="40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0244" name="Picture 6" descr="Small Rt Renal Mass">
            <a:extLst>
              <a:ext uri="{FF2B5EF4-FFF2-40B4-BE49-F238E27FC236}">
                <a16:creationId xmlns:a16="http://schemas.microsoft.com/office/drawing/2014/main" xmlns="" id="{8EBA6189-C36E-4ECE-A0C7-BCA8ADF4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t="23216" r="2304" b="3265"/>
          <a:stretch>
            <a:fillRect/>
          </a:stretch>
        </p:blipFill>
        <p:spPr bwMode="auto">
          <a:xfrm>
            <a:off x="1326037" y="370724"/>
            <a:ext cx="41148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26305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2F4F4BD5-166D-4D9C-8587-47E9D864D7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686800" cy="1143000"/>
          </a:xfrm>
        </p:spPr>
        <p:txBody>
          <a:bodyPr/>
          <a:lstStyle/>
          <a:p>
            <a:r>
              <a:rPr lang="en-US" altLang="en-US" sz="4000"/>
              <a:t>Laparoscopic Surgery</a:t>
            </a:r>
          </a:p>
        </p:txBody>
      </p:sp>
      <p:pic>
        <p:nvPicPr>
          <p:cNvPr id="11267" name="Picture 3" descr="RADNEPHRECTOMYpt pos_trocs">
            <a:extLst>
              <a:ext uri="{FF2B5EF4-FFF2-40B4-BE49-F238E27FC236}">
                <a16:creationId xmlns:a16="http://schemas.microsoft.com/office/drawing/2014/main" xmlns="" id="{6E3153BB-E23E-45B9-9D15-833BB8EE7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" t="7530" r="7527" b="2165"/>
          <a:stretch>
            <a:fillRect/>
          </a:stretch>
        </p:blipFill>
        <p:spPr bwMode="auto">
          <a:xfrm>
            <a:off x="1524000" y="2187576"/>
            <a:ext cx="4648200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>
            <a:extLst>
              <a:ext uri="{FF2B5EF4-FFF2-40B4-BE49-F238E27FC236}">
                <a16:creationId xmlns:a16="http://schemas.microsoft.com/office/drawing/2014/main" xmlns="" id="{E83655E3-3D66-4FF3-A4B3-4248C303F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867400"/>
            <a:ext cx="3810000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Retroperitoneal Approach</a:t>
            </a:r>
          </a:p>
        </p:txBody>
      </p:sp>
      <p:pic>
        <p:nvPicPr>
          <p:cNvPr id="11269" name="Picture 5" descr="NEPHRECTOMY_pt pos">
            <a:extLst>
              <a:ext uri="{FF2B5EF4-FFF2-40B4-BE49-F238E27FC236}">
                <a16:creationId xmlns:a16="http://schemas.microsoft.com/office/drawing/2014/main" xmlns="" id="{29235050-D7ED-41CF-8DE5-CABB6ED05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098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6">
            <a:extLst>
              <a:ext uri="{FF2B5EF4-FFF2-40B4-BE49-F238E27FC236}">
                <a16:creationId xmlns:a16="http://schemas.microsoft.com/office/drawing/2014/main" xmlns="" id="{F4B9950B-396B-4C2A-9859-3555D96F9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867400"/>
            <a:ext cx="3810000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Transperitoneal Approach</a:t>
            </a:r>
          </a:p>
        </p:txBody>
      </p:sp>
    </p:spTree>
    <p:extLst>
      <p:ext uri="{BB962C8B-B14F-4D97-AF65-F5344CB8AC3E}">
        <p14:creationId xmlns:p14="http://schemas.microsoft.com/office/powerpoint/2010/main" val="477430897"/>
      </p:ext>
    </p:extLst>
  </p:cSld>
  <p:clrMapOvr>
    <a:masterClrMapping/>
  </p:clrMapOvr>
</p:sld>
</file>

<file path=ppt/theme/theme1.xml><?xml version="1.0" encoding="utf-8"?>
<a:theme xmlns:a="http://schemas.openxmlformats.org/drawingml/2006/main" name="Dark Blue and Yellow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ark Blue and Yello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ark Blue and Yello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Blue and Yello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Blue and Yello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Blue and Yello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Blue and Yello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Blue and Yello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Blue and Yello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Blue and Yellow 8">
        <a:dk1>
          <a:srgbClr val="FFFFFF"/>
        </a:dk1>
        <a:lt1>
          <a:srgbClr val="FFFFFF"/>
        </a:lt1>
        <a:dk2>
          <a:srgbClr val="FFFF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1699</Words>
  <Application>Microsoft Office PowerPoint</Application>
  <PresentationFormat>Custom</PresentationFormat>
  <Paragraphs>525</Paragraphs>
  <Slides>55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Dark Blue and Yellow</vt:lpstr>
      <vt:lpstr>Chart</vt:lpstr>
      <vt:lpstr>Image</vt:lpstr>
      <vt:lpstr>Presentation</vt:lpstr>
      <vt:lpstr>Slide</vt:lpstr>
      <vt:lpstr>Renal Cell Carcinoma</vt:lpstr>
      <vt:lpstr>Objectives</vt:lpstr>
      <vt:lpstr>Renal Cell Carcinoma</vt:lpstr>
      <vt:lpstr>Renal Cell Carcinoma: Diagnosis</vt:lpstr>
      <vt:lpstr>Case Study # 1</vt:lpstr>
      <vt:lpstr>Case Study # 1</vt:lpstr>
      <vt:lpstr>Surgical Intervention</vt:lpstr>
      <vt:lpstr>PowerPoint Presentation</vt:lpstr>
      <vt:lpstr>Laparoscopic Surgery</vt:lpstr>
      <vt:lpstr>PowerPoint Presentation</vt:lpstr>
      <vt:lpstr>Robotic Surgery</vt:lpstr>
      <vt:lpstr>PowerPoint Presentation</vt:lpstr>
      <vt:lpstr>Indications for Ablative Procedure</vt:lpstr>
      <vt:lpstr>Radiofrequency Ablation: RFA</vt:lpstr>
      <vt:lpstr>Cryotherapy</vt:lpstr>
      <vt:lpstr>Cytoreductive Nephrectomy</vt:lpstr>
      <vt:lpstr>Histological Classification of Human Renal Epithelial Neoplasms</vt:lpstr>
      <vt:lpstr>The Last Decade in RCC Drug Development</vt:lpstr>
      <vt:lpstr>RCC Therapy in 2017</vt:lpstr>
      <vt:lpstr>Role of the Nurse and  Advance Practice Provider</vt:lpstr>
      <vt:lpstr>PowerPoint Presentation</vt:lpstr>
      <vt:lpstr>High-Dose Interleukin-2</vt:lpstr>
      <vt:lpstr>PowerPoint Presentation</vt:lpstr>
      <vt:lpstr>PowerPoint Presentation</vt:lpstr>
      <vt:lpstr>METEOR:  Phase 3 Cabozantinib vs. Everolimus Following VEG-F Therapy</vt:lpstr>
      <vt:lpstr>Phase 3  Nivolumab vs. Everolimus</vt:lpstr>
      <vt:lpstr>Nivolumab vs. Everolimus:  Survival based on PD-L1 status</vt:lpstr>
      <vt:lpstr>Continued Response Following Discontinuation</vt:lpstr>
      <vt:lpstr>Phase 2 Lenvatinib vs. Everolimus</vt:lpstr>
      <vt:lpstr>Treatment of non-clear cell RCC</vt:lpstr>
      <vt:lpstr>Targeted Agents:  Common Adverse Events</vt:lpstr>
      <vt:lpstr>Targeted Agents:  Common Adverse Events</vt:lpstr>
      <vt:lpstr>Targeted Agents:  Common Adverse Events</vt:lpstr>
      <vt:lpstr>Nursing Management</vt:lpstr>
      <vt:lpstr>Dermatologic Side Effects</vt:lpstr>
      <vt:lpstr>PowerPoint Presentation</vt:lpstr>
      <vt:lpstr>PowerPoint Presentation</vt:lpstr>
      <vt:lpstr>PowerPoint Presentation</vt:lpstr>
      <vt:lpstr>The “3C” Approach to Manage MKI-HFSR</vt:lpstr>
      <vt:lpstr>PowerPoint Presentation</vt:lpstr>
      <vt:lpstr>Additional Side Effects</vt:lpstr>
      <vt:lpstr>General Guidelines: Immunotherapy </vt:lpstr>
      <vt:lpstr>Immune-Related Adverse Events:  irAEs</vt:lpstr>
      <vt:lpstr>Case Study # 2</vt:lpstr>
      <vt:lpstr>Options: </vt:lpstr>
      <vt:lpstr>Nursing Management </vt:lpstr>
      <vt:lpstr>Nursing Management of immune-related irAEs </vt:lpstr>
      <vt:lpstr>mRCC:  Brain and Bone metastasis</vt:lpstr>
      <vt:lpstr>Case Study # 3</vt:lpstr>
      <vt:lpstr>Tumor Embolization</vt:lpstr>
      <vt:lpstr>CABOSUN:  Subgroup Analysis</vt:lpstr>
      <vt:lpstr>Treatment of mRCC in 2017</vt:lpstr>
      <vt:lpstr>RCC: Role for Adjuvant Therapy ?</vt:lpstr>
      <vt:lpstr>Adjuvant Trials in RCC</vt:lpstr>
      <vt:lpstr>Summary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Cell Carcinoma</dc:title>
  <dc:creator>Laura Wood</dc:creator>
  <cp:lastModifiedBy>Paul</cp:lastModifiedBy>
  <cp:revision>79</cp:revision>
  <dcterms:created xsi:type="dcterms:W3CDTF">2017-06-17T23:43:29Z</dcterms:created>
  <dcterms:modified xsi:type="dcterms:W3CDTF">2017-08-22T18:08:09Z</dcterms:modified>
</cp:coreProperties>
</file>