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 id="2147483724" r:id="rId2"/>
  </p:sldMasterIdLst>
  <p:notesMasterIdLst>
    <p:notesMasterId r:id="rId14"/>
  </p:notesMasterIdLst>
  <p:handoutMasterIdLst>
    <p:handoutMasterId r:id="rId15"/>
  </p:handoutMasterIdLst>
  <p:sldIdLst>
    <p:sldId id="408" r:id="rId3"/>
    <p:sldId id="397" r:id="rId4"/>
    <p:sldId id="447" r:id="rId5"/>
    <p:sldId id="448" r:id="rId6"/>
    <p:sldId id="449" r:id="rId7"/>
    <p:sldId id="450" r:id="rId8"/>
    <p:sldId id="451" r:id="rId9"/>
    <p:sldId id="452" r:id="rId10"/>
    <p:sldId id="453" r:id="rId11"/>
    <p:sldId id="454" r:id="rId12"/>
    <p:sldId id="45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3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051" autoAdjust="0"/>
  </p:normalViewPr>
  <p:slideViewPr>
    <p:cSldViewPr>
      <p:cViewPr varScale="1">
        <p:scale>
          <a:sx n="14" d="100"/>
          <a:sy n="14" d="100"/>
        </p:scale>
        <p:origin x="-3592" y="-10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B1A3D3F-8882-4F20-96D3-7A0783530AAD}" type="datetimeFigureOut">
              <a:rPr lang="en-US" smtClean="0"/>
              <a:t>1/13/16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CDF4B1B-29A3-4CB5-BCE8-E2EA9A7F792F}" type="slidenum">
              <a:rPr lang="en-US" smtClean="0"/>
              <a:t>‹#›</a:t>
            </a:fld>
            <a:endParaRPr lang="en-US"/>
          </a:p>
        </p:txBody>
      </p:sp>
    </p:spTree>
    <p:extLst>
      <p:ext uri="{BB962C8B-B14F-4D97-AF65-F5344CB8AC3E}">
        <p14:creationId xmlns:p14="http://schemas.microsoft.com/office/powerpoint/2010/main" val="33144951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C1DDD5-37E1-4FAD-A776-7CAFECE496D6}" type="datetimeFigureOut">
              <a:rPr lang="en-US" smtClean="0"/>
              <a:pPr/>
              <a:t>1/13/16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B5E263-3E58-4FA2-A1DD-6D13A2B4776D}" type="slidenum">
              <a:rPr lang="en-US" smtClean="0"/>
              <a:pPr/>
              <a:t>‹#›</a:t>
            </a:fld>
            <a:endParaRPr lang="en-US"/>
          </a:p>
        </p:txBody>
      </p:sp>
    </p:spTree>
    <p:extLst>
      <p:ext uri="{BB962C8B-B14F-4D97-AF65-F5344CB8AC3E}">
        <p14:creationId xmlns:p14="http://schemas.microsoft.com/office/powerpoint/2010/main" val="2200228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Placeholder 2"/>
          <p:cNvSpPr>
            <a:spLocks noGrp="1" noRot="1" noChangeAspect="1"/>
          </p:cNvSpPr>
          <p:nvPr>
            <p:ph type="sldImg"/>
          </p:nvPr>
        </p:nvSpPr>
        <p:spPr bwMode="auto">
          <a:noFill/>
          <a:ln>
            <a:solidFill>
              <a:srgbClr val="000000"/>
            </a:solidFill>
            <a:miter lim="800000"/>
            <a:headEnd/>
            <a:tailEnd/>
          </a:ln>
        </p:spPr>
      </p:sp>
      <p:sp>
        <p:nvSpPr>
          <p:cNvPr id="44035" name="Placeholder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658378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3C4E73C3-53BE-4DA9-903A-3C7D755D3778}" type="datetimeFigureOut">
              <a:rPr lang="en-US">
                <a:solidFill>
                  <a:prstClr val="white"/>
                </a:solidFill>
              </a:rPr>
              <a:pPr/>
              <a:t>1/13/16</a:t>
            </a:fld>
            <a:endParaRPr lang="en-US">
              <a:solidFill>
                <a:prstClr val="white"/>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white"/>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D15D6DF3-8AC6-4BBB-882B-44F32E209536}" type="slidenum">
              <a:rPr lang="en-US">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744280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81671509"/>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03354691"/>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152400"/>
            <a:ext cx="207645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152400"/>
            <a:ext cx="60769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3678407"/>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058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81000" y="1371600"/>
            <a:ext cx="8305800" cy="4495800"/>
          </a:xfrm>
        </p:spPr>
        <p:txBody>
          <a:bodyPr/>
          <a:lstStyle/>
          <a:p>
            <a:pPr lvl="0"/>
            <a:endParaRPr lang="en-US" noProof="0" smtClean="0"/>
          </a:p>
        </p:txBody>
      </p:sp>
    </p:spTree>
    <p:extLst>
      <p:ext uri="{BB962C8B-B14F-4D97-AF65-F5344CB8AC3E}">
        <p14:creationId xmlns:p14="http://schemas.microsoft.com/office/powerpoint/2010/main" val="3401084374"/>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85525567"/>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05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371600"/>
            <a:ext cx="40767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10100" y="1371600"/>
            <a:ext cx="40767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10100" y="3695700"/>
            <a:ext cx="40767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95177636"/>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05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371600"/>
            <a:ext cx="40767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371600"/>
            <a:ext cx="40767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20987545"/>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404813" y="6083300"/>
            <a:ext cx="2016125" cy="393700"/>
          </a:xfrm>
          <a:prstGeom prst="rect">
            <a:avLst/>
          </a:prstGeom>
          <a:noFill/>
          <a:ln w="12700">
            <a:noFill/>
            <a:miter lim="800000"/>
            <a:headEnd/>
            <a:tailEnd/>
          </a:ln>
          <a:effectLst/>
        </p:spPr>
        <p:txBody>
          <a:bodyPr wrap="none" lIns="88900" tIns="44450" rIns="88900" bIns="44450">
            <a:spAutoFit/>
          </a:bodyPr>
          <a:lstStyle/>
          <a:p>
            <a:pPr defTabSz="885825" eaLnBrk="0" fontAlgn="base" hangingPunct="0">
              <a:spcBef>
                <a:spcPct val="0"/>
              </a:spcBef>
              <a:spcAft>
                <a:spcPct val="0"/>
              </a:spcAft>
              <a:defRPr/>
            </a:pPr>
            <a:r>
              <a:rPr lang="en-US" sz="1000" b="1">
                <a:solidFill>
                  <a:srgbClr val="FFFFFF"/>
                </a:solidFill>
              </a:rPr>
              <a:t>U.S. Department of the Interior</a:t>
            </a:r>
          </a:p>
          <a:p>
            <a:pPr defTabSz="885825" eaLnBrk="0" fontAlgn="base" hangingPunct="0">
              <a:spcBef>
                <a:spcPct val="0"/>
              </a:spcBef>
              <a:spcAft>
                <a:spcPct val="0"/>
              </a:spcAft>
              <a:defRPr/>
            </a:pPr>
            <a:r>
              <a:rPr lang="en-US" sz="1000" b="1">
                <a:solidFill>
                  <a:srgbClr val="FFFFFF"/>
                </a:solidFill>
              </a:rPr>
              <a:t>U.S. Geological Survey</a:t>
            </a:r>
          </a:p>
        </p:txBody>
      </p:sp>
      <p:pic>
        <p:nvPicPr>
          <p:cNvPr id="5" name="Picture 9" descr="ident_4_onscreen_png"/>
          <p:cNvPicPr>
            <a:picLocks noChangeAspect="1" noChangeArrowheads="1"/>
          </p:cNvPicPr>
          <p:nvPr/>
        </p:nvPicPr>
        <p:blipFill>
          <a:blip r:embed="rId2">
            <a:lum bright="100000"/>
          </a:blip>
          <a:srcRect/>
          <a:stretch>
            <a:fillRect/>
          </a:stretch>
        </p:blipFill>
        <p:spPr bwMode="black">
          <a:xfrm>
            <a:off x="457200" y="461963"/>
            <a:ext cx="2057400" cy="757237"/>
          </a:xfrm>
          <a:prstGeom prst="rect">
            <a:avLst/>
          </a:prstGeom>
          <a:noFill/>
          <a:ln w="9525">
            <a:noFill/>
            <a:miter lim="800000"/>
            <a:headEnd/>
            <a:tailEnd/>
          </a:ln>
        </p:spPr>
      </p:pic>
      <p:sp>
        <p:nvSpPr>
          <p:cNvPr id="104450" name="Rectangle 2"/>
          <p:cNvSpPr>
            <a:spLocks noGrp="1" noChangeArrowheads="1"/>
          </p:cNvSpPr>
          <p:nvPr>
            <p:ph type="ctrTitle"/>
          </p:nvPr>
        </p:nvSpPr>
        <p:spPr>
          <a:xfrm>
            <a:off x="381000" y="2286000"/>
            <a:ext cx="8305800" cy="1143000"/>
          </a:xfrm>
        </p:spPr>
        <p:txBody>
          <a:bodyPr/>
          <a:lstStyle>
            <a:lvl1pPr>
              <a:defRPr sz="4400"/>
            </a:lvl1pPr>
          </a:lstStyle>
          <a:p>
            <a:r>
              <a:rPr lang="en-US"/>
              <a:t>Click to edit Master title style</a:t>
            </a:r>
          </a:p>
        </p:txBody>
      </p:sp>
      <p:sp>
        <p:nvSpPr>
          <p:cNvPr id="104451" name="Rectangle 3"/>
          <p:cNvSpPr>
            <a:spLocks noGrp="1" noChangeArrowheads="1"/>
          </p:cNvSpPr>
          <p:nvPr>
            <p:ph type="subTitle" idx="1"/>
          </p:nvPr>
        </p:nvSpPr>
        <p:spPr>
          <a:xfrm>
            <a:off x="381000" y="3886200"/>
            <a:ext cx="8305800" cy="1752600"/>
          </a:xfrm>
        </p:spPr>
        <p:txBody>
          <a:bodyPr/>
          <a:lstStyle>
            <a:lvl1pPr marL="0" indent="0">
              <a:buFont typeface="Wingdings" pitchFamily="2" charset="2"/>
              <a:buNone/>
              <a:defRPr/>
            </a:lvl1pPr>
          </a:lstStyle>
          <a:p>
            <a:r>
              <a:rPr lang="en-US"/>
              <a:t>Click to edit Master subtitle style</a:t>
            </a:r>
          </a:p>
        </p:txBody>
      </p:sp>
    </p:spTree>
    <p:extLst>
      <p:ext uri="{BB962C8B-B14F-4D97-AF65-F5344CB8AC3E}">
        <p14:creationId xmlns:p14="http://schemas.microsoft.com/office/powerpoint/2010/main" val="3358079156"/>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80087272"/>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60834691"/>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371600"/>
            <a:ext cx="40767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371600"/>
            <a:ext cx="40767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7717275"/>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2902398"/>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84951368"/>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7581474"/>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30414160"/>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 Id="rId3" Type="http://schemas.openxmlformats.org/officeDocument/2006/relationships/image" Target="../media/image1.gif"/></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2.xml"/><Relationship Id="rId12" Type="http://schemas.openxmlformats.org/officeDocument/2006/relationships/slideLayout" Target="../slideLayouts/slideLayout13.xml"/><Relationship Id="rId13" Type="http://schemas.openxmlformats.org/officeDocument/2006/relationships/slideLayout" Target="../slideLayouts/slideLayout14.xml"/><Relationship Id="rId14" Type="http://schemas.openxmlformats.org/officeDocument/2006/relationships/slideLayout" Target="../slideLayouts/slideLayout15.xml"/><Relationship Id="rId15" Type="http://schemas.openxmlformats.org/officeDocument/2006/relationships/slideLayout" Target="../slideLayouts/slideLayout16.xml"/><Relationship Id="rId16" Type="http://schemas.openxmlformats.org/officeDocument/2006/relationships/theme" Target="../theme/theme2.xml"/><Relationship Id="rId17"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 Id="rId9" Type="http://schemas.openxmlformats.org/officeDocument/2006/relationships/slideLayout" Target="../slideLayouts/slideLayout10.xml"/><Relationship Id="rId10"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172200"/>
            <a:ext cx="1295400" cy="478528"/>
          </a:xfrm>
          <a:prstGeom prst="rect">
            <a:avLst/>
          </a:prstGeom>
        </p:spPr>
      </p:pic>
    </p:spTree>
    <p:extLst>
      <p:ext uri="{BB962C8B-B14F-4D97-AF65-F5344CB8AC3E}">
        <p14:creationId xmlns:p14="http://schemas.microsoft.com/office/powerpoint/2010/main" val="2373245135"/>
      </p:ext>
    </p:extLst>
  </p:cSld>
  <p:clrMap bg1="dk1" tx1="lt1" bg2="dk2" tx2="lt2" accent1="accent1" accent2="accent2" accent3="accent3" accent4="accent4" accent5="accent5" accent6="accent6" hlink="hlink" folHlink="folHlink"/>
  <p:sldLayoutIdLst>
    <p:sldLayoutId id="2147483706" r:id="rId1"/>
  </p:sldLayoutIdLst>
  <p:timing>
    <p:tnLst>
      <p:par>
        <p:cTn xmlns:p14="http://schemas.microsoft.com/office/powerpoint/2010/mai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2F57"/>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152400"/>
            <a:ext cx="8305800" cy="1143000"/>
          </a:xfrm>
          <a:prstGeom prst="rect">
            <a:avLst/>
          </a:prstGeom>
          <a:noFill/>
          <a:ln w="9525">
            <a:noFill/>
            <a:miter lim="800000"/>
            <a:headEnd/>
            <a:tailEnd/>
          </a:ln>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81000" y="1371600"/>
            <a:ext cx="8305800" cy="4495800"/>
          </a:xfrm>
          <a:prstGeom prst="rect">
            <a:avLst/>
          </a:prstGeom>
          <a:noFill/>
          <a:ln w="9525">
            <a:noFill/>
            <a:miter lim="800000"/>
            <a:headEnd/>
            <a:tailEnd/>
          </a:ln>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28" name="Picture 11" descr="ident-small_4_onscreen_png"/>
          <p:cNvPicPr>
            <a:picLocks noChangeAspect="1" noChangeArrowheads="1"/>
          </p:cNvPicPr>
          <p:nvPr/>
        </p:nvPicPr>
        <p:blipFill>
          <a:blip r:embed="rId17">
            <a:lum bright="100000"/>
          </a:blip>
          <a:srcRect/>
          <a:stretch>
            <a:fillRect/>
          </a:stretch>
        </p:blipFill>
        <p:spPr bwMode="black">
          <a:xfrm>
            <a:off x="457200" y="6094413"/>
            <a:ext cx="1143000" cy="420687"/>
          </a:xfrm>
          <a:prstGeom prst="rect">
            <a:avLst/>
          </a:prstGeom>
          <a:noFill/>
          <a:ln w="9525">
            <a:noFill/>
            <a:miter lim="800000"/>
            <a:headEnd/>
            <a:tailEnd/>
          </a:ln>
        </p:spPr>
      </p:pic>
    </p:spTree>
    <p:extLst>
      <p:ext uri="{BB962C8B-B14F-4D97-AF65-F5344CB8AC3E}">
        <p14:creationId xmlns:p14="http://schemas.microsoft.com/office/powerpoint/2010/main" val="423806650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 id="2147483739" r:id="rId15"/>
  </p:sldLayoutIdLst>
  <p:transition xmlns:p14="http://schemas.microsoft.com/office/powerpoint/2010/main"/>
  <p:txStyles>
    <p:titleStyle>
      <a:lvl1pPr algn="l" rtl="0" eaLnBrk="0" fontAlgn="base" hangingPunct="0">
        <a:spcBef>
          <a:spcPct val="0"/>
        </a:spcBef>
        <a:spcAft>
          <a:spcPct val="0"/>
        </a:spcAft>
        <a:defRPr sz="3600" b="1">
          <a:solidFill>
            <a:srgbClr val="FFFF99"/>
          </a:solidFill>
          <a:latin typeface="+mj-lt"/>
          <a:ea typeface="ＭＳ Ｐゴシック" pitchFamily="-72" charset="-128"/>
          <a:cs typeface="ＭＳ Ｐゴシック" pitchFamily="-72" charset="-128"/>
        </a:defRPr>
      </a:lvl1pPr>
      <a:lvl2pPr algn="l" rtl="0" eaLnBrk="0" fontAlgn="base" hangingPunct="0">
        <a:spcBef>
          <a:spcPct val="0"/>
        </a:spcBef>
        <a:spcAft>
          <a:spcPct val="0"/>
        </a:spcAft>
        <a:defRPr sz="3600" b="1">
          <a:solidFill>
            <a:srgbClr val="FFFF99"/>
          </a:solidFill>
          <a:latin typeface="Arial" charset="0"/>
          <a:ea typeface="ＭＳ Ｐゴシック" pitchFamily="-72" charset="-128"/>
          <a:cs typeface="ＭＳ Ｐゴシック" pitchFamily="-72" charset="-128"/>
        </a:defRPr>
      </a:lvl2pPr>
      <a:lvl3pPr algn="l" rtl="0" eaLnBrk="0" fontAlgn="base" hangingPunct="0">
        <a:spcBef>
          <a:spcPct val="0"/>
        </a:spcBef>
        <a:spcAft>
          <a:spcPct val="0"/>
        </a:spcAft>
        <a:defRPr sz="3600" b="1">
          <a:solidFill>
            <a:srgbClr val="FFFF99"/>
          </a:solidFill>
          <a:latin typeface="Arial" charset="0"/>
          <a:ea typeface="ＭＳ Ｐゴシック" pitchFamily="-72" charset="-128"/>
          <a:cs typeface="ＭＳ Ｐゴシック" pitchFamily="-72" charset="-128"/>
        </a:defRPr>
      </a:lvl3pPr>
      <a:lvl4pPr algn="l" rtl="0" eaLnBrk="0" fontAlgn="base" hangingPunct="0">
        <a:spcBef>
          <a:spcPct val="0"/>
        </a:spcBef>
        <a:spcAft>
          <a:spcPct val="0"/>
        </a:spcAft>
        <a:defRPr sz="3600" b="1">
          <a:solidFill>
            <a:srgbClr val="FFFF99"/>
          </a:solidFill>
          <a:latin typeface="Arial" charset="0"/>
          <a:ea typeface="ＭＳ Ｐゴシック" pitchFamily="-72" charset="-128"/>
          <a:cs typeface="ＭＳ Ｐゴシック" pitchFamily="-72" charset="-128"/>
        </a:defRPr>
      </a:lvl4pPr>
      <a:lvl5pPr algn="l" rtl="0" eaLnBrk="0" fontAlgn="base" hangingPunct="0">
        <a:spcBef>
          <a:spcPct val="0"/>
        </a:spcBef>
        <a:spcAft>
          <a:spcPct val="0"/>
        </a:spcAft>
        <a:defRPr sz="3600" b="1">
          <a:solidFill>
            <a:srgbClr val="FFFF99"/>
          </a:solidFill>
          <a:latin typeface="Arial" charset="0"/>
          <a:ea typeface="ＭＳ Ｐゴシック" pitchFamily="-72" charset="-128"/>
          <a:cs typeface="ＭＳ Ｐゴシック" pitchFamily="-72" charset="-128"/>
        </a:defRPr>
      </a:lvl5pPr>
      <a:lvl6pPr marL="457200" algn="l" rtl="0" eaLnBrk="0" fontAlgn="base" hangingPunct="0">
        <a:spcBef>
          <a:spcPct val="0"/>
        </a:spcBef>
        <a:spcAft>
          <a:spcPct val="0"/>
        </a:spcAft>
        <a:defRPr sz="3600" b="1">
          <a:solidFill>
            <a:srgbClr val="FFFF99"/>
          </a:solidFill>
          <a:latin typeface="Arial" charset="0"/>
        </a:defRPr>
      </a:lvl6pPr>
      <a:lvl7pPr marL="914400" algn="l" rtl="0" eaLnBrk="0" fontAlgn="base" hangingPunct="0">
        <a:spcBef>
          <a:spcPct val="0"/>
        </a:spcBef>
        <a:spcAft>
          <a:spcPct val="0"/>
        </a:spcAft>
        <a:defRPr sz="3600" b="1">
          <a:solidFill>
            <a:srgbClr val="FFFF99"/>
          </a:solidFill>
          <a:latin typeface="Arial" charset="0"/>
        </a:defRPr>
      </a:lvl7pPr>
      <a:lvl8pPr marL="1371600" algn="l" rtl="0" eaLnBrk="0" fontAlgn="base" hangingPunct="0">
        <a:spcBef>
          <a:spcPct val="0"/>
        </a:spcBef>
        <a:spcAft>
          <a:spcPct val="0"/>
        </a:spcAft>
        <a:defRPr sz="3600" b="1">
          <a:solidFill>
            <a:srgbClr val="FFFF99"/>
          </a:solidFill>
          <a:latin typeface="Arial" charset="0"/>
        </a:defRPr>
      </a:lvl8pPr>
      <a:lvl9pPr marL="1828800" algn="l" rtl="0" eaLnBrk="0" fontAlgn="base" hangingPunct="0">
        <a:spcBef>
          <a:spcPct val="0"/>
        </a:spcBef>
        <a:spcAft>
          <a:spcPct val="0"/>
        </a:spcAft>
        <a:defRPr sz="3600" b="1">
          <a:solidFill>
            <a:srgbClr val="FFFF99"/>
          </a:solidFill>
          <a:latin typeface="Arial" charset="0"/>
        </a:defRPr>
      </a:lvl9pPr>
    </p:titleStyle>
    <p:bodyStyle>
      <a:lvl1pPr marL="342900" indent="-342900" algn="l" rtl="0" eaLnBrk="0" fontAlgn="base" hangingPunct="0">
        <a:spcBef>
          <a:spcPct val="20000"/>
        </a:spcBef>
        <a:spcAft>
          <a:spcPct val="0"/>
        </a:spcAft>
        <a:buClr>
          <a:srgbClr val="FFFF99"/>
        </a:buClr>
        <a:buSzPct val="125000"/>
        <a:buFont typeface="Wingdings" pitchFamily="-72" charset="2"/>
        <a:buChar char="§"/>
        <a:defRPr sz="2800" b="1">
          <a:solidFill>
            <a:schemeClr val="bg1"/>
          </a:solidFill>
          <a:latin typeface="+mn-lt"/>
          <a:ea typeface="ＭＳ Ｐゴシック" pitchFamily="-72" charset="-128"/>
          <a:cs typeface="ＭＳ Ｐゴシック" pitchFamily="-72" charset="-128"/>
        </a:defRPr>
      </a:lvl1pPr>
      <a:lvl2pPr marL="742950" indent="-285750" algn="l" rtl="0" eaLnBrk="0" fontAlgn="base" hangingPunct="0">
        <a:spcBef>
          <a:spcPct val="20000"/>
        </a:spcBef>
        <a:spcAft>
          <a:spcPct val="0"/>
        </a:spcAft>
        <a:buClr>
          <a:srgbClr val="FFFF99"/>
        </a:buClr>
        <a:buSzPct val="125000"/>
        <a:buFont typeface="Wingdings" pitchFamily="-72" charset="2"/>
        <a:buChar char="§"/>
        <a:defRPr sz="2400" b="1">
          <a:solidFill>
            <a:schemeClr val="bg1"/>
          </a:solidFill>
          <a:latin typeface="+mn-lt"/>
          <a:ea typeface="ＭＳ Ｐゴシック" pitchFamily="-72" charset="-128"/>
        </a:defRPr>
      </a:lvl2pPr>
      <a:lvl3pPr marL="1143000" indent="-228600" algn="l" rtl="0" eaLnBrk="0" fontAlgn="base" hangingPunct="0">
        <a:spcBef>
          <a:spcPct val="20000"/>
        </a:spcBef>
        <a:spcAft>
          <a:spcPct val="0"/>
        </a:spcAft>
        <a:buClr>
          <a:srgbClr val="FFFF99"/>
        </a:buClr>
        <a:buSzPct val="125000"/>
        <a:buFont typeface="Wingdings" pitchFamily="-72" charset="2"/>
        <a:buChar char="§"/>
        <a:defRPr sz="2000" b="1">
          <a:solidFill>
            <a:schemeClr val="bg1"/>
          </a:solidFill>
          <a:latin typeface="+mn-lt"/>
          <a:ea typeface="ＭＳ Ｐゴシック" pitchFamily="-72" charset="-128"/>
        </a:defRPr>
      </a:lvl3pPr>
      <a:lvl4pPr marL="1600200" indent="-228600" algn="l" rtl="0" eaLnBrk="0" fontAlgn="base" hangingPunct="0">
        <a:spcBef>
          <a:spcPct val="20000"/>
        </a:spcBef>
        <a:spcAft>
          <a:spcPct val="0"/>
        </a:spcAft>
        <a:buClr>
          <a:srgbClr val="FFFF99"/>
        </a:buClr>
        <a:buSzPct val="125000"/>
        <a:buFont typeface="Wingdings" pitchFamily="-72" charset="2"/>
        <a:buChar char="§"/>
        <a:defRPr b="1">
          <a:solidFill>
            <a:schemeClr val="bg1"/>
          </a:solidFill>
          <a:latin typeface="+mn-lt"/>
          <a:ea typeface="ＭＳ Ｐゴシック" pitchFamily="-72" charset="-128"/>
        </a:defRPr>
      </a:lvl4pPr>
      <a:lvl5pPr marL="2057400" indent="-228600" algn="l" rtl="0" eaLnBrk="0" fontAlgn="base" hangingPunct="0">
        <a:spcBef>
          <a:spcPct val="20000"/>
        </a:spcBef>
        <a:spcAft>
          <a:spcPct val="0"/>
        </a:spcAft>
        <a:buClr>
          <a:srgbClr val="FFFF99"/>
        </a:buClr>
        <a:buSzPct val="125000"/>
        <a:buFont typeface="Wingdings" pitchFamily="-72" charset="2"/>
        <a:buChar char="§"/>
        <a:defRPr b="1">
          <a:solidFill>
            <a:schemeClr val="bg1"/>
          </a:solidFill>
          <a:latin typeface="+mn-lt"/>
          <a:ea typeface="ＭＳ Ｐゴシック" pitchFamily="-72" charset="-128"/>
        </a:defRPr>
      </a:lvl5pPr>
      <a:lvl6pPr marL="2514600" indent="-228600" algn="l" rtl="0" eaLnBrk="0" fontAlgn="base" hangingPunct="0">
        <a:spcBef>
          <a:spcPct val="20000"/>
        </a:spcBef>
        <a:spcAft>
          <a:spcPct val="0"/>
        </a:spcAft>
        <a:buClr>
          <a:srgbClr val="FFFF99"/>
        </a:buClr>
        <a:buSzPct val="125000"/>
        <a:buFont typeface="Wingdings" pitchFamily="2" charset="2"/>
        <a:buChar char="§"/>
        <a:defRPr b="1">
          <a:solidFill>
            <a:schemeClr val="bg1"/>
          </a:solidFill>
          <a:latin typeface="+mn-lt"/>
        </a:defRPr>
      </a:lvl6pPr>
      <a:lvl7pPr marL="2971800" indent="-228600" algn="l" rtl="0" eaLnBrk="0" fontAlgn="base" hangingPunct="0">
        <a:spcBef>
          <a:spcPct val="20000"/>
        </a:spcBef>
        <a:spcAft>
          <a:spcPct val="0"/>
        </a:spcAft>
        <a:buClr>
          <a:srgbClr val="FFFF99"/>
        </a:buClr>
        <a:buSzPct val="125000"/>
        <a:buFont typeface="Wingdings" pitchFamily="2" charset="2"/>
        <a:buChar char="§"/>
        <a:defRPr b="1">
          <a:solidFill>
            <a:schemeClr val="bg1"/>
          </a:solidFill>
          <a:latin typeface="+mn-lt"/>
        </a:defRPr>
      </a:lvl7pPr>
      <a:lvl8pPr marL="3429000" indent="-228600" algn="l" rtl="0" eaLnBrk="0" fontAlgn="base" hangingPunct="0">
        <a:spcBef>
          <a:spcPct val="20000"/>
        </a:spcBef>
        <a:spcAft>
          <a:spcPct val="0"/>
        </a:spcAft>
        <a:buClr>
          <a:srgbClr val="FFFF99"/>
        </a:buClr>
        <a:buSzPct val="125000"/>
        <a:buFont typeface="Wingdings" pitchFamily="2" charset="2"/>
        <a:buChar char="§"/>
        <a:defRPr b="1">
          <a:solidFill>
            <a:schemeClr val="bg1"/>
          </a:solidFill>
          <a:latin typeface="+mn-lt"/>
        </a:defRPr>
      </a:lvl8pPr>
      <a:lvl9pPr marL="3886200" indent="-228600" algn="l" rtl="0" eaLnBrk="0" fontAlgn="base" hangingPunct="0">
        <a:spcBef>
          <a:spcPct val="20000"/>
        </a:spcBef>
        <a:spcAft>
          <a:spcPct val="0"/>
        </a:spcAft>
        <a:buClr>
          <a:srgbClr val="FFFF99"/>
        </a:buClr>
        <a:buSzPct val="125000"/>
        <a:buFont typeface="Wingdings" pitchFamily="2" charset="2"/>
        <a:buChar char="§"/>
        <a:defRPr b="1">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ChangeArrowheads="1"/>
          </p:cNvSpPr>
          <p:nvPr/>
        </p:nvSpPr>
        <p:spPr bwMode="auto">
          <a:xfrm>
            <a:off x="-685800" y="2895600"/>
            <a:ext cx="10972800" cy="1828800"/>
          </a:xfrm>
          <a:prstGeom prst="rect">
            <a:avLst/>
          </a:prstGeom>
          <a:noFill/>
          <a:ln>
            <a:noFill/>
          </a:ln>
          <a:effectLst/>
          <a:extLst/>
        </p:spPr>
        <p:txBody>
          <a:bodyPr wrap="none" lIns="90488" tIns="44450" rIns="90488" bIns="44450" anchor="ctr"/>
          <a:lstStyle/>
          <a:p>
            <a:pPr algn="ctr">
              <a:defRPr/>
            </a:pPr>
            <a:r>
              <a:rPr lang="en-US" sz="3200" b="1" dirty="0" smtClean="0">
                <a:solidFill>
                  <a:srgbClr val="FFFF66"/>
                </a:solidFill>
              </a:rPr>
              <a:t>U.S. Geological Survey (USGS)</a:t>
            </a:r>
          </a:p>
          <a:p>
            <a:pPr algn="ctr">
              <a:defRPr/>
            </a:pPr>
            <a:endParaRPr lang="en-US" sz="3200" b="1" dirty="0" smtClean="0">
              <a:solidFill>
                <a:srgbClr val="FFFF66"/>
              </a:solidFill>
            </a:endParaRPr>
          </a:p>
          <a:p>
            <a:pPr algn="ctr">
              <a:defRPr/>
            </a:pPr>
            <a:r>
              <a:rPr lang="en-US" sz="3200" b="1" i="1" dirty="0" smtClean="0">
                <a:solidFill>
                  <a:srgbClr val="FFFF66"/>
                </a:solidFill>
              </a:rPr>
              <a:t>John Pearce</a:t>
            </a:r>
          </a:p>
          <a:p>
            <a:pPr algn="ctr">
              <a:defRPr/>
            </a:pPr>
            <a:r>
              <a:rPr lang="en-US" sz="3200" b="1" i="1" dirty="0" smtClean="0">
                <a:solidFill>
                  <a:srgbClr val="FFFF66"/>
                </a:solidFill>
              </a:rPr>
              <a:t>Alaska Science Center</a:t>
            </a:r>
          </a:p>
          <a:p>
            <a:pPr algn="ctr">
              <a:defRPr/>
            </a:pPr>
            <a:r>
              <a:rPr lang="en-US" sz="3200" b="1" i="1" dirty="0" smtClean="0">
                <a:solidFill>
                  <a:srgbClr val="FFFF66"/>
                </a:solidFill>
              </a:rPr>
              <a:t>Anchorage, AK</a:t>
            </a:r>
          </a:p>
          <a:p>
            <a:pPr algn="ctr">
              <a:defRPr/>
            </a:pPr>
            <a:r>
              <a:rPr lang="en-US" sz="3200" b="1" i="1" dirty="0" smtClean="0">
                <a:solidFill>
                  <a:srgbClr val="FFFF66"/>
                </a:solidFill>
              </a:rPr>
              <a:t>jpearce@usgs.gov</a:t>
            </a:r>
            <a:endParaRPr lang="en-US" sz="3200" b="1" i="1" dirty="0">
              <a:solidFill>
                <a:srgbClr val="FFFF66"/>
              </a:solidFill>
            </a:endParaRPr>
          </a:p>
          <a:p>
            <a:pPr marL="342900" indent="-342900" algn="ctr" eaLnBrk="0" fontAlgn="base" hangingPunct="0">
              <a:spcBef>
                <a:spcPct val="20000"/>
              </a:spcBef>
              <a:spcAft>
                <a:spcPct val="0"/>
              </a:spcAft>
              <a:buClr>
                <a:srgbClr val="FFFF99"/>
              </a:buClr>
              <a:buSzPct val="125000"/>
              <a:buFont typeface="Wingdings" pitchFamily="2" charset="2"/>
              <a:buNone/>
              <a:defRPr/>
            </a:pPr>
            <a:endParaRPr lang="en-US" sz="3200" b="1" dirty="0">
              <a:solidFill>
                <a:srgbClr val="FFFF66"/>
              </a:solidFill>
            </a:endParaRPr>
          </a:p>
        </p:txBody>
      </p:sp>
    </p:spTree>
    <p:extLst>
      <p:ext uri="{BB962C8B-B14F-4D97-AF65-F5344CB8AC3E}">
        <p14:creationId xmlns:p14="http://schemas.microsoft.com/office/powerpoint/2010/main" val="361978250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705341" y="474821"/>
            <a:ext cx="5543505" cy="707886"/>
          </a:xfrm>
          <a:prstGeom prst="rect">
            <a:avLst/>
          </a:prstGeom>
          <a:noFill/>
        </p:spPr>
        <p:txBody>
          <a:bodyPr wrap="none" rtlCol="0">
            <a:spAutoFit/>
          </a:bodyPr>
          <a:lstStyle/>
          <a:p>
            <a:pPr algn="ctr"/>
            <a:r>
              <a:rPr lang="en-US" sz="4000" b="1" dirty="0" smtClean="0">
                <a:solidFill>
                  <a:srgbClr val="FFC000"/>
                </a:solidFill>
              </a:rPr>
              <a:t>USGS Research Platforms</a:t>
            </a:r>
          </a:p>
        </p:txBody>
      </p:sp>
      <p:sp>
        <p:nvSpPr>
          <p:cNvPr id="17" name="TextBox 16"/>
          <p:cNvSpPr txBox="1"/>
          <p:nvPr/>
        </p:nvSpPr>
        <p:spPr>
          <a:xfrm>
            <a:off x="381000" y="1447800"/>
            <a:ext cx="8534400" cy="3108543"/>
          </a:xfrm>
          <a:prstGeom prst="rect">
            <a:avLst/>
          </a:prstGeom>
          <a:noFill/>
        </p:spPr>
        <p:txBody>
          <a:bodyPr wrap="square" rtlCol="0">
            <a:spAutoFit/>
          </a:bodyPr>
          <a:lstStyle/>
          <a:p>
            <a:pPr marL="457200" lvl="0" indent="-457200">
              <a:buFont typeface="Arial" panose="020B0604020202020204" pitchFamily="34" charset="0"/>
              <a:buChar char="•"/>
            </a:pPr>
            <a:r>
              <a:rPr lang="en-US" sz="2800" dirty="0"/>
              <a:t>A helicopter is used to conduct polar bear work over sea ice during March-April. </a:t>
            </a:r>
            <a:endParaRPr lang="en-US" sz="2800" dirty="0" smtClean="0"/>
          </a:p>
          <a:p>
            <a:pPr marL="457200" lvl="0" indent="-457200">
              <a:buFont typeface="Arial" panose="020B0604020202020204" pitchFamily="34" charset="0"/>
              <a:buChar char="•"/>
            </a:pPr>
            <a:r>
              <a:rPr lang="en-US" sz="2800" dirty="0" smtClean="0"/>
              <a:t>Icebreakers </a:t>
            </a:r>
            <a:r>
              <a:rPr lang="en-US" sz="2800" dirty="0"/>
              <a:t>and ice-hardened ships and small skiffs launched from the ships have been used in the past for walrus tagging in the Chukchi </a:t>
            </a:r>
            <a:r>
              <a:rPr lang="en-US" sz="2800" dirty="0" smtClean="0"/>
              <a:t>Sea.</a:t>
            </a:r>
          </a:p>
          <a:p>
            <a:pPr marL="457200" lvl="0" indent="-457200">
              <a:buFont typeface="Arial" panose="020B0604020202020204" pitchFamily="34" charset="0"/>
              <a:buChar char="•"/>
            </a:pPr>
            <a:r>
              <a:rPr lang="en-US" sz="2800" dirty="0" smtClean="0"/>
              <a:t>The </a:t>
            </a:r>
            <a:r>
              <a:rPr lang="en-US" sz="2800" dirty="0"/>
              <a:t>USGS does not regularly operate a research vessel in the Arctic.</a:t>
            </a:r>
          </a:p>
        </p:txBody>
      </p:sp>
    </p:spTree>
    <p:extLst>
      <p:ext uri="{BB962C8B-B14F-4D97-AF65-F5344CB8AC3E}">
        <p14:creationId xmlns:p14="http://schemas.microsoft.com/office/powerpoint/2010/main" val="429043416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476593" y="474821"/>
            <a:ext cx="6001003" cy="707886"/>
          </a:xfrm>
          <a:prstGeom prst="rect">
            <a:avLst/>
          </a:prstGeom>
          <a:noFill/>
        </p:spPr>
        <p:txBody>
          <a:bodyPr wrap="none" rtlCol="0">
            <a:spAutoFit/>
          </a:bodyPr>
          <a:lstStyle/>
          <a:p>
            <a:pPr algn="ctr"/>
            <a:r>
              <a:rPr lang="en-US" sz="4000" b="1" dirty="0" smtClean="0">
                <a:solidFill>
                  <a:srgbClr val="FFC000"/>
                </a:solidFill>
              </a:rPr>
              <a:t>USGS Research Timeframes</a:t>
            </a:r>
          </a:p>
        </p:txBody>
      </p:sp>
      <p:sp>
        <p:nvSpPr>
          <p:cNvPr id="17" name="TextBox 16"/>
          <p:cNvSpPr txBox="1"/>
          <p:nvPr/>
        </p:nvSpPr>
        <p:spPr>
          <a:xfrm>
            <a:off x="381000" y="1447800"/>
            <a:ext cx="8534400" cy="3970318"/>
          </a:xfrm>
          <a:prstGeom prst="rect">
            <a:avLst/>
          </a:prstGeom>
          <a:noFill/>
        </p:spPr>
        <p:txBody>
          <a:bodyPr wrap="square" rtlCol="0">
            <a:spAutoFit/>
          </a:bodyPr>
          <a:lstStyle/>
          <a:p>
            <a:pPr marL="457200" lvl="0" indent="-457200">
              <a:buFont typeface="Arial" panose="020B0604020202020204" pitchFamily="34" charset="0"/>
              <a:buChar char="•"/>
            </a:pPr>
            <a:r>
              <a:rPr lang="en-US" sz="2800" dirty="0"/>
              <a:t>USGS polar bear work is conducted from </a:t>
            </a:r>
            <a:r>
              <a:rPr lang="en-US" sz="2800" dirty="0" smtClean="0"/>
              <a:t>mid-March-April.</a:t>
            </a:r>
          </a:p>
          <a:p>
            <a:pPr marL="457200" lvl="0" indent="-457200">
              <a:buFont typeface="Arial" panose="020B0604020202020204" pitchFamily="34" charset="0"/>
              <a:buChar char="•"/>
            </a:pPr>
            <a:r>
              <a:rPr lang="en-US" sz="2800" dirty="0" smtClean="0"/>
              <a:t>USGS </a:t>
            </a:r>
            <a:r>
              <a:rPr lang="en-US" sz="2800" dirty="0"/>
              <a:t>walrus work is conducted from June-July for offshore ship work and August-September for onshore work (such as near Point Lay).  In 2016, there is no vessel work planned to support walrus </a:t>
            </a:r>
            <a:r>
              <a:rPr lang="en-US" sz="2800" dirty="0" smtClean="0"/>
              <a:t>research.</a:t>
            </a:r>
          </a:p>
          <a:p>
            <a:pPr marL="457200" lvl="0" indent="-457200">
              <a:buFont typeface="Arial" panose="020B0604020202020204" pitchFamily="34" charset="0"/>
              <a:buChar char="•"/>
            </a:pPr>
            <a:r>
              <a:rPr lang="en-US" sz="2800" dirty="0" smtClean="0"/>
              <a:t>USGS </a:t>
            </a:r>
            <a:r>
              <a:rPr lang="en-US" sz="2800" dirty="0"/>
              <a:t>coastal marine geology work is conducted before 25 August in the </a:t>
            </a:r>
            <a:r>
              <a:rPr lang="en-US" sz="2800" dirty="0" err="1"/>
              <a:t>Nuiqsut</a:t>
            </a:r>
            <a:r>
              <a:rPr lang="en-US" sz="2800" dirty="0"/>
              <a:t> area to avoid conflict with bowhead whale hunting.</a:t>
            </a:r>
          </a:p>
        </p:txBody>
      </p:sp>
    </p:spTree>
    <p:extLst>
      <p:ext uri="{BB962C8B-B14F-4D97-AF65-F5344CB8AC3E}">
        <p14:creationId xmlns:p14="http://schemas.microsoft.com/office/powerpoint/2010/main" val="152340006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1662" y="474821"/>
            <a:ext cx="1330814" cy="707886"/>
          </a:xfrm>
          <a:prstGeom prst="rect">
            <a:avLst/>
          </a:prstGeom>
          <a:noFill/>
        </p:spPr>
        <p:txBody>
          <a:bodyPr wrap="none" rtlCol="0">
            <a:spAutoFit/>
          </a:bodyPr>
          <a:lstStyle/>
          <a:p>
            <a:pPr algn="ctr"/>
            <a:r>
              <a:rPr lang="en-US" sz="4000" b="1" dirty="0" smtClean="0">
                <a:solidFill>
                  <a:srgbClr val="FFC000"/>
                </a:solidFill>
              </a:rPr>
              <a:t>USGS</a:t>
            </a:r>
          </a:p>
        </p:txBody>
      </p:sp>
      <p:sp>
        <p:nvSpPr>
          <p:cNvPr id="17" name="TextBox 16"/>
          <p:cNvSpPr txBox="1"/>
          <p:nvPr/>
        </p:nvSpPr>
        <p:spPr>
          <a:xfrm>
            <a:off x="304800" y="3505200"/>
            <a:ext cx="8686800" cy="2677656"/>
          </a:xfrm>
          <a:prstGeom prst="rect">
            <a:avLst/>
          </a:prstGeom>
          <a:noFill/>
        </p:spPr>
        <p:txBody>
          <a:bodyPr wrap="square" rtlCol="0">
            <a:spAutoFit/>
          </a:bodyPr>
          <a:lstStyle/>
          <a:p>
            <a:pPr marL="571500" indent="-571500">
              <a:buFont typeface="Arial" panose="020B0604020202020204" pitchFamily="34" charset="0"/>
              <a:buChar char="•"/>
            </a:pPr>
            <a:r>
              <a:rPr lang="en-US" sz="2800" dirty="0"/>
              <a:t>The mission of the USGS is to provide sound, timely and impartial scientific information to the public and to </a:t>
            </a:r>
            <a:r>
              <a:rPr lang="en-US" sz="2800" dirty="0" smtClean="0"/>
              <a:t>DOI </a:t>
            </a:r>
            <a:r>
              <a:rPr lang="en-US" sz="2800" dirty="0"/>
              <a:t>management agencies, such as the U.S. Fish and Wildlife </a:t>
            </a:r>
            <a:r>
              <a:rPr lang="en-US" sz="2800" dirty="0" smtClean="0"/>
              <a:t>Service, </a:t>
            </a:r>
            <a:r>
              <a:rPr lang="en-US" sz="2800" dirty="0"/>
              <a:t>the Bureau of Ocean Energy </a:t>
            </a:r>
            <a:r>
              <a:rPr lang="en-US" sz="2800" dirty="0" smtClean="0"/>
              <a:t>Management, </a:t>
            </a:r>
            <a:r>
              <a:rPr lang="en-US" sz="2800" dirty="0"/>
              <a:t>the Bureau of Land </a:t>
            </a:r>
            <a:r>
              <a:rPr lang="en-US" sz="2800" dirty="0" smtClean="0"/>
              <a:t>Management, </a:t>
            </a:r>
            <a:r>
              <a:rPr lang="en-US" sz="2800" dirty="0"/>
              <a:t>and the National Park </a:t>
            </a:r>
            <a:r>
              <a:rPr lang="en-US" sz="2800" dirty="0" smtClean="0"/>
              <a:t>Service</a:t>
            </a:r>
          </a:p>
        </p:txBody>
      </p:sp>
      <p:sp>
        <p:nvSpPr>
          <p:cNvPr id="5" name="TextBox 4"/>
          <p:cNvSpPr txBox="1"/>
          <p:nvPr/>
        </p:nvSpPr>
        <p:spPr>
          <a:xfrm>
            <a:off x="457200" y="1182231"/>
            <a:ext cx="8305800" cy="2246769"/>
          </a:xfrm>
          <a:prstGeom prst="rect">
            <a:avLst/>
          </a:prstGeom>
          <a:noFill/>
        </p:spPr>
        <p:txBody>
          <a:bodyPr wrap="square" rtlCol="0">
            <a:spAutoFit/>
          </a:bodyPr>
          <a:lstStyle/>
          <a:p>
            <a:pPr marL="457200" lvl="0" indent="-457200">
              <a:buFont typeface="Arial" panose="020B0604020202020204" pitchFamily="34" charset="0"/>
              <a:buChar char="•"/>
            </a:pPr>
            <a:r>
              <a:rPr lang="en-US" sz="2800" dirty="0" smtClean="0"/>
              <a:t>The USGS is the science agency for the Department of Interior, does </a:t>
            </a:r>
            <a:r>
              <a:rPr lang="en-US" sz="2800" dirty="0"/>
              <a:t>not manage </a:t>
            </a:r>
            <a:r>
              <a:rPr lang="en-US" sz="2800" dirty="0" smtClean="0"/>
              <a:t>lands</a:t>
            </a:r>
            <a:r>
              <a:rPr lang="en-US" sz="2800" dirty="0"/>
              <a:t>, have management authority over any wildlife species, nor make management decisions based on the scientific information collected and produced. </a:t>
            </a:r>
          </a:p>
        </p:txBody>
      </p:sp>
    </p:spTree>
    <p:extLst>
      <p:ext uri="{BB962C8B-B14F-4D97-AF65-F5344CB8AC3E}">
        <p14:creationId xmlns:p14="http://schemas.microsoft.com/office/powerpoint/2010/main" val="338410670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03926" y="474821"/>
            <a:ext cx="7146316" cy="707886"/>
          </a:xfrm>
          <a:prstGeom prst="rect">
            <a:avLst/>
          </a:prstGeom>
          <a:noFill/>
        </p:spPr>
        <p:txBody>
          <a:bodyPr wrap="none" rtlCol="0">
            <a:spAutoFit/>
          </a:bodyPr>
          <a:lstStyle/>
          <a:p>
            <a:pPr algn="ctr"/>
            <a:r>
              <a:rPr lang="en-US" sz="4000" b="1" dirty="0" smtClean="0">
                <a:solidFill>
                  <a:srgbClr val="FFC000"/>
                </a:solidFill>
              </a:rPr>
              <a:t>USGS Research Planning Process</a:t>
            </a:r>
          </a:p>
        </p:txBody>
      </p:sp>
      <p:sp>
        <p:nvSpPr>
          <p:cNvPr id="17" name="TextBox 16"/>
          <p:cNvSpPr txBox="1"/>
          <p:nvPr/>
        </p:nvSpPr>
        <p:spPr>
          <a:xfrm>
            <a:off x="381000" y="1214083"/>
            <a:ext cx="8534400" cy="4401205"/>
          </a:xfrm>
          <a:prstGeom prst="rect">
            <a:avLst/>
          </a:prstGeom>
          <a:noFill/>
        </p:spPr>
        <p:txBody>
          <a:bodyPr wrap="square" rtlCol="0">
            <a:spAutoFit/>
          </a:bodyPr>
          <a:lstStyle/>
          <a:p>
            <a:pPr marL="457200" lvl="0" indent="-457200">
              <a:buFont typeface="Arial" panose="020B0604020202020204" pitchFamily="34" charset="0"/>
              <a:buChar char="•"/>
            </a:pPr>
            <a:r>
              <a:rPr lang="en-US" sz="2800" dirty="0"/>
              <a:t>The process for research planning by the USGS in the Arctic involves conversations with </a:t>
            </a:r>
            <a:r>
              <a:rPr lang="en-US" sz="2800" dirty="0" smtClean="0"/>
              <a:t>DOI </a:t>
            </a:r>
            <a:r>
              <a:rPr lang="en-US" sz="2800" dirty="0"/>
              <a:t>partners who </a:t>
            </a:r>
            <a:r>
              <a:rPr lang="en-US" sz="2800" dirty="0" smtClean="0"/>
              <a:t>use scientific </a:t>
            </a:r>
            <a:r>
              <a:rPr lang="en-US" sz="2800" dirty="0"/>
              <a:t>information for their management decision-making and through priorities set by our national headquarters and USGS Science Center offices. </a:t>
            </a:r>
            <a:endParaRPr lang="en-US" sz="2800" dirty="0" smtClean="0"/>
          </a:p>
          <a:p>
            <a:pPr marL="457200" lvl="0" indent="-457200">
              <a:buFont typeface="Arial" panose="020B0604020202020204" pitchFamily="34" charset="0"/>
              <a:buChar char="•"/>
            </a:pPr>
            <a:r>
              <a:rPr lang="en-US" sz="2800" dirty="0" smtClean="0"/>
              <a:t>Research </a:t>
            </a:r>
            <a:r>
              <a:rPr lang="en-US" sz="2800" dirty="0"/>
              <a:t>plans are reviewed internally for scientific rigor and to determine what kind of public or agency communication, stakeholder engagement, and permits are needed.</a:t>
            </a:r>
          </a:p>
        </p:txBody>
      </p:sp>
    </p:spTree>
    <p:extLst>
      <p:ext uri="{BB962C8B-B14F-4D97-AF65-F5344CB8AC3E}">
        <p14:creationId xmlns:p14="http://schemas.microsoft.com/office/powerpoint/2010/main" val="340575997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102415" y="474821"/>
            <a:ext cx="6749348" cy="707886"/>
          </a:xfrm>
          <a:prstGeom prst="rect">
            <a:avLst/>
          </a:prstGeom>
          <a:noFill/>
        </p:spPr>
        <p:txBody>
          <a:bodyPr wrap="none" rtlCol="0">
            <a:spAutoFit/>
          </a:bodyPr>
          <a:lstStyle/>
          <a:p>
            <a:pPr algn="ctr"/>
            <a:r>
              <a:rPr lang="en-US" sz="4000" b="1" dirty="0" smtClean="0">
                <a:solidFill>
                  <a:srgbClr val="FFC000"/>
                </a:solidFill>
              </a:rPr>
              <a:t>USGS Stakeholder Engagement</a:t>
            </a:r>
          </a:p>
        </p:txBody>
      </p:sp>
      <p:sp>
        <p:nvSpPr>
          <p:cNvPr id="17" name="TextBox 16"/>
          <p:cNvSpPr txBox="1"/>
          <p:nvPr/>
        </p:nvSpPr>
        <p:spPr>
          <a:xfrm>
            <a:off x="381000" y="1390839"/>
            <a:ext cx="8534400" cy="3539430"/>
          </a:xfrm>
          <a:prstGeom prst="rect">
            <a:avLst/>
          </a:prstGeom>
          <a:noFill/>
        </p:spPr>
        <p:txBody>
          <a:bodyPr wrap="square" rtlCol="0">
            <a:spAutoFit/>
          </a:bodyPr>
          <a:lstStyle/>
          <a:p>
            <a:pPr marL="457200" lvl="0" indent="-457200">
              <a:buFont typeface="Arial" panose="020B0604020202020204" pitchFamily="34" charset="0"/>
              <a:buChar char="•"/>
            </a:pPr>
            <a:r>
              <a:rPr lang="en-US" sz="2800" dirty="0" smtClean="0"/>
              <a:t>Regularly provide </a:t>
            </a:r>
            <a:r>
              <a:rPr lang="en-US" sz="2800" dirty="0"/>
              <a:t>briefings to North Slope Borough offices of Planning and Wildlife Management, the NPR-A Subsistence Advisory </a:t>
            </a:r>
            <a:r>
              <a:rPr lang="en-US" sz="2800" dirty="0" smtClean="0"/>
              <a:t>Panel, </a:t>
            </a:r>
            <a:r>
              <a:rPr lang="en-US" sz="2800" dirty="0"/>
              <a:t>and to the residents of North Slope villages where we conduct </a:t>
            </a:r>
            <a:r>
              <a:rPr lang="en-US" sz="2800" dirty="0" smtClean="0"/>
              <a:t>research. </a:t>
            </a:r>
          </a:p>
          <a:p>
            <a:pPr marL="457200" lvl="0" indent="-457200">
              <a:buFont typeface="Arial" panose="020B0604020202020204" pitchFamily="34" charset="0"/>
              <a:buChar char="•"/>
            </a:pPr>
            <a:r>
              <a:rPr lang="en-US" sz="2800" dirty="0" smtClean="0"/>
              <a:t>The </a:t>
            </a:r>
            <a:r>
              <a:rPr lang="en-US" sz="2800" dirty="0"/>
              <a:t>USGS informs </a:t>
            </a:r>
            <a:r>
              <a:rPr lang="en-US" sz="2800" dirty="0" smtClean="0"/>
              <a:t>co-management </a:t>
            </a:r>
            <a:r>
              <a:rPr lang="en-US" sz="2800" dirty="0"/>
              <a:t>groups such as the Eskimo Walrus Commission, Alaska Eskimo Whaling Commission, and the Alaska </a:t>
            </a:r>
            <a:r>
              <a:rPr lang="en-US" sz="2800" dirty="0" err="1"/>
              <a:t>Nanuuq</a:t>
            </a:r>
            <a:r>
              <a:rPr lang="en-US" sz="2800" dirty="0"/>
              <a:t> Commission. </a:t>
            </a:r>
          </a:p>
        </p:txBody>
      </p:sp>
    </p:spTree>
    <p:extLst>
      <p:ext uri="{BB962C8B-B14F-4D97-AF65-F5344CB8AC3E}">
        <p14:creationId xmlns:p14="http://schemas.microsoft.com/office/powerpoint/2010/main" val="124860786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102415" y="474821"/>
            <a:ext cx="6749348" cy="707886"/>
          </a:xfrm>
          <a:prstGeom prst="rect">
            <a:avLst/>
          </a:prstGeom>
          <a:noFill/>
        </p:spPr>
        <p:txBody>
          <a:bodyPr wrap="none" rtlCol="0">
            <a:spAutoFit/>
          </a:bodyPr>
          <a:lstStyle/>
          <a:p>
            <a:pPr algn="ctr"/>
            <a:r>
              <a:rPr lang="en-US" sz="4000" b="1" dirty="0" smtClean="0">
                <a:solidFill>
                  <a:srgbClr val="FFC000"/>
                </a:solidFill>
              </a:rPr>
              <a:t>USGS Stakeholder Engagement</a:t>
            </a:r>
          </a:p>
        </p:txBody>
      </p:sp>
      <p:sp>
        <p:nvSpPr>
          <p:cNvPr id="17" name="TextBox 16"/>
          <p:cNvSpPr txBox="1"/>
          <p:nvPr/>
        </p:nvSpPr>
        <p:spPr>
          <a:xfrm>
            <a:off x="381000" y="1390839"/>
            <a:ext cx="8534400" cy="3539430"/>
          </a:xfrm>
          <a:prstGeom prst="rect">
            <a:avLst/>
          </a:prstGeom>
          <a:noFill/>
        </p:spPr>
        <p:txBody>
          <a:bodyPr wrap="square" rtlCol="0">
            <a:spAutoFit/>
          </a:bodyPr>
          <a:lstStyle/>
          <a:p>
            <a:pPr marL="457200" lvl="0" indent="-457200">
              <a:buFont typeface="Arial" panose="020B0604020202020204" pitchFamily="34" charset="0"/>
              <a:buChar char="•"/>
            </a:pPr>
            <a:r>
              <a:rPr lang="en-US" sz="2800" dirty="0"/>
              <a:t>We maintain an email list that includes all of our key Native partners, and we use this list to inform when a new scientific paper has been accepted for publication and to offer to provide a briefing on the paper. </a:t>
            </a:r>
            <a:endParaRPr lang="en-US" sz="2800" dirty="0" smtClean="0"/>
          </a:p>
          <a:p>
            <a:pPr marL="457200" lvl="0" indent="-457200">
              <a:buFont typeface="Arial" panose="020B0604020202020204" pitchFamily="34" charset="0"/>
              <a:buChar char="•"/>
            </a:pPr>
            <a:r>
              <a:rPr lang="en-US" sz="2800" dirty="0" smtClean="0"/>
              <a:t>We </a:t>
            </a:r>
            <a:r>
              <a:rPr lang="en-US" sz="2800" dirty="0"/>
              <a:t>post advertisements of our activities in North Slope Borough villages near where we will be working and on the NPR-A Subsistence Advisory Panel Facebook </a:t>
            </a:r>
            <a:r>
              <a:rPr lang="en-US" sz="2800" dirty="0" smtClean="0"/>
              <a:t>page.</a:t>
            </a:r>
          </a:p>
        </p:txBody>
      </p:sp>
    </p:spTree>
    <p:extLst>
      <p:ext uri="{BB962C8B-B14F-4D97-AF65-F5344CB8AC3E}">
        <p14:creationId xmlns:p14="http://schemas.microsoft.com/office/powerpoint/2010/main" val="378654433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102415" y="474821"/>
            <a:ext cx="6749347" cy="1323439"/>
          </a:xfrm>
          <a:prstGeom prst="rect">
            <a:avLst/>
          </a:prstGeom>
          <a:noFill/>
        </p:spPr>
        <p:txBody>
          <a:bodyPr wrap="none" rtlCol="0">
            <a:spAutoFit/>
          </a:bodyPr>
          <a:lstStyle/>
          <a:p>
            <a:pPr algn="ctr"/>
            <a:r>
              <a:rPr lang="en-US" sz="4000" b="1" dirty="0" smtClean="0">
                <a:solidFill>
                  <a:srgbClr val="FFC000"/>
                </a:solidFill>
              </a:rPr>
              <a:t>USGS Stakeholder Engagement</a:t>
            </a:r>
          </a:p>
          <a:p>
            <a:pPr algn="ctr"/>
            <a:r>
              <a:rPr lang="en-US" sz="4000" b="1" dirty="0" smtClean="0">
                <a:solidFill>
                  <a:srgbClr val="FFC000"/>
                </a:solidFill>
              </a:rPr>
              <a:t>(Polar Bears)</a:t>
            </a:r>
          </a:p>
        </p:txBody>
      </p:sp>
      <p:sp>
        <p:nvSpPr>
          <p:cNvPr id="17" name="TextBox 16"/>
          <p:cNvSpPr txBox="1"/>
          <p:nvPr/>
        </p:nvSpPr>
        <p:spPr>
          <a:xfrm>
            <a:off x="381000" y="1981200"/>
            <a:ext cx="8534400" cy="3539430"/>
          </a:xfrm>
          <a:prstGeom prst="rect">
            <a:avLst/>
          </a:prstGeom>
          <a:noFill/>
        </p:spPr>
        <p:txBody>
          <a:bodyPr wrap="square" rtlCol="0">
            <a:spAutoFit/>
          </a:bodyPr>
          <a:lstStyle/>
          <a:p>
            <a:pPr marL="457200" lvl="0" indent="-457200">
              <a:buFont typeface="Arial" panose="020B0604020202020204" pitchFamily="34" charset="0"/>
              <a:buChar char="•"/>
            </a:pPr>
            <a:r>
              <a:rPr lang="en-US" sz="2800" dirty="0"/>
              <a:t>Specifically for polar bear work, every spring the USGS meets with the North Slope Borough Department of Wildlife Management and lays out field plans to make sure we avoid areas of subsistence activity. </a:t>
            </a:r>
            <a:endParaRPr lang="en-US" sz="2800" dirty="0" smtClean="0"/>
          </a:p>
          <a:p>
            <a:pPr marL="457200" lvl="0" indent="-457200">
              <a:buFont typeface="Arial" panose="020B0604020202020204" pitchFamily="34" charset="0"/>
              <a:buChar char="•"/>
            </a:pPr>
            <a:r>
              <a:rPr lang="en-US" sz="2800" dirty="0" smtClean="0"/>
              <a:t>When in </a:t>
            </a:r>
            <a:r>
              <a:rPr lang="en-US" sz="2800" dirty="0" err="1"/>
              <a:t>Kaktovik</a:t>
            </a:r>
            <a:r>
              <a:rPr lang="en-US" sz="2800" dirty="0"/>
              <a:t>, we ask the community for permission to operate the whale bone pile hair-snag, and we make the community aware of when we will be arriving and how long we will be staying.</a:t>
            </a:r>
          </a:p>
        </p:txBody>
      </p:sp>
    </p:spTree>
    <p:extLst>
      <p:ext uri="{BB962C8B-B14F-4D97-AF65-F5344CB8AC3E}">
        <p14:creationId xmlns:p14="http://schemas.microsoft.com/office/powerpoint/2010/main" val="331785775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102415" y="474821"/>
            <a:ext cx="6749347" cy="1323439"/>
          </a:xfrm>
          <a:prstGeom prst="rect">
            <a:avLst/>
          </a:prstGeom>
          <a:noFill/>
        </p:spPr>
        <p:txBody>
          <a:bodyPr wrap="none" rtlCol="0">
            <a:spAutoFit/>
          </a:bodyPr>
          <a:lstStyle/>
          <a:p>
            <a:pPr algn="ctr"/>
            <a:r>
              <a:rPr lang="en-US" sz="4000" b="1" dirty="0" smtClean="0">
                <a:solidFill>
                  <a:srgbClr val="FFC000"/>
                </a:solidFill>
              </a:rPr>
              <a:t>USGS Stakeholder Engagement</a:t>
            </a:r>
          </a:p>
          <a:p>
            <a:pPr algn="ctr"/>
            <a:r>
              <a:rPr lang="en-US" sz="4000" b="1" dirty="0" smtClean="0">
                <a:solidFill>
                  <a:srgbClr val="FFC000"/>
                </a:solidFill>
              </a:rPr>
              <a:t>(Walrus)</a:t>
            </a:r>
          </a:p>
        </p:txBody>
      </p:sp>
      <p:sp>
        <p:nvSpPr>
          <p:cNvPr id="17" name="TextBox 16"/>
          <p:cNvSpPr txBox="1"/>
          <p:nvPr/>
        </p:nvSpPr>
        <p:spPr>
          <a:xfrm>
            <a:off x="381000" y="1981200"/>
            <a:ext cx="8534400" cy="3108543"/>
          </a:xfrm>
          <a:prstGeom prst="rect">
            <a:avLst/>
          </a:prstGeom>
          <a:noFill/>
        </p:spPr>
        <p:txBody>
          <a:bodyPr wrap="square" rtlCol="0">
            <a:spAutoFit/>
          </a:bodyPr>
          <a:lstStyle/>
          <a:p>
            <a:pPr marL="457200" lvl="0" indent="-457200">
              <a:buFont typeface="Arial" panose="020B0604020202020204" pitchFamily="34" charset="0"/>
              <a:buChar char="•"/>
            </a:pPr>
            <a:r>
              <a:rPr lang="en-US" sz="2800" dirty="0"/>
              <a:t>Specifically for walrus work, research plans are shared with the Alaska Eskimo Walrus Commission during annual meetings.  </a:t>
            </a:r>
            <a:endParaRPr lang="en-US" sz="2800" dirty="0" smtClean="0"/>
          </a:p>
          <a:p>
            <a:pPr marL="457200" lvl="0" indent="-457200">
              <a:buFont typeface="Arial" panose="020B0604020202020204" pitchFamily="34" charset="0"/>
              <a:buChar char="•"/>
            </a:pPr>
            <a:r>
              <a:rPr lang="en-US" sz="2800" dirty="0" smtClean="0"/>
              <a:t>Before </a:t>
            </a:r>
            <a:r>
              <a:rPr lang="en-US" sz="2800" dirty="0"/>
              <a:t>field work, we notify North Slope Borough and coastal communities and make sure we know of subsistence hunting activities during times of planned field research. </a:t>
            </a:r>
          </a:p>
        </p:txBody>
      </p:sp>
    </p:spTree>
    <p:extLst>
      <p:ext uri="{BB962C8B-B14F-4D97-AF65-F5344CB8AC3E}">
        <p14:creationId xmlns:p14="http://schemas.microsoft.com/office/powerpoint/2010/main" val="162771924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102415" y="474821"/>
            <a:ext cx="6749347" cy="1323439"/>
          </a:xfrm>
          <a:prstGeom prst="rect">
            <a:avLst/>
          </a:prstGeom>
          <a:noFill/>
        </p:spPr>
        <p:txBody>
          <a:bodyPr wrap="none" rtlCol="0">
            <a:spAutoFit/>
          </a:bodyPr>
          <a:lstStyle/>
          <a:p>
            <a:pPr algn="ctr"/>
            <a:r>
              <a:rPr lang="en-US" sz="4000" b="1" dirty="0" smtClean="0">
                <a:solidFill>
                  <a:srgbClr val="FFC000"/>
                </a:solidFill>
              </a:rPr>
              <a:t>USGS Stakeholder Engagement</a:t>
            </a:r>
          </a:p>
          <a:p>
            <a:pPr algn="ctr"/>
            <a:r>
              <a:rPr lang="en-US" sz="4000" b="1" dirty="0" smtClean="0">
                <a:solidFill>
                  <a:srgbClr val="FFC000"/>
                </a:solidFill>
              </a:rPr>
              <a:t>(Walrus)</a:t>
            </a:r>
          </a:p>
        </p:txBody>
      </p:sp>
      <p:sp>
        <p:nvSpPr>
          <p:cNvPr id="17" name="TextBox 16"/>
          <p:cNvSpPr txBox="1"/>
          <p:nvPr/>
        </p:nvSpPr>
        <p:spPr>
          <a:xfrm>
            <a:off x="381000" y="1981200"/>
            <a:ext cx="8534400" cy="1815882"/>
          </a:xfrm>
          <a:prstGeom prst="rect">
            <a:avLst/>
          </a:prstGeom>
          <a:noFill/>
        </p:spPr>
        <p:txBody>
          <a:bodyPr wrap="square" rtlCol="0">
            <a:spAutoFit/>
          </a:bodyPr>
          <a:lstStyle/>
          <a:p>
            <a:pPr marL="457200" lvl="0" indent="-457200">
              <a:buFont typeface="Arial" panose="020B0604020202020204" pitchFamily="34" charset="0"/>
              <a:buChar char="•"/>
            </a:pPr>
            <a:r>
              <a:rPr lang="en-US" sz="2800" dirty="0"/>
              <a:t>Time frames for initiation of local </a:t>
            </a:r>
            <a:r>
              <a:rPr lang="en-US" sz="2800" dirty="0" smtClean="0"/>
              <a:t>engagement:</a:t>
            </a:r>
          </a:p>
          <a:p>
            <a:pPr marL="914400" lvl="1" indent="-457200">
              <a:buFont typeface="Arial" panose="020B0604020202020204" pitchFamily="34" charset="0"/>
              <a:buChar char="•"/>
            </a:pPr>
            <a:r>
              <a:rPr lang="en-US" sz="2800" dirty="0" smtClean="0"/>
              <a:t>Early </a:t>
            </a:r>
            <a:r>
              <a:rPr lang="en-US" sz="2800" dirty="0"/>
              <a:t>notification of intent to conduct field </a:t>
            </a:r>
            <a:r>
              <a:rPr lang="en-US" sz="2800" dirty="0" smtClean="0"/>
              <a:t>research</a:t>
            </a:r>
          </a:p>
          <a:p>
            <a:pPr marL="914400" lvl="1" indent="-457200">
              <a:buFont typeface="Arial" panose="020B0604020202020204" pitchFamily="34" charset="0"/>
              <a:buChar char="•"/>
            </a:pPr>
            <a:r>
              <a:rPr lang="en-US" sz="2800" dirty="0" smtClean="0"/>
              <a:t>Early </a:t>
            </a:r>
            <a:r>
              <a:rPr lang="en-US" sz="2800" dirty="0"/>
              <a:t>notification of science products being released by USGS on polar bears and walrus</a:t>
            </a:r>
          </a:p>
        </p:txBody>
      </p:sp>
    </p:spTree>
    <p:extLst>
      <p:ext uri="{BB962C8B-B14F-4D97-AF65-F5344CB8AC3E}">
        <p14:creationId xmlns:p14="http://schemas.microsoft.com/office/powerpoint/2010/main" val="120438060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00281" y="474821"/>
            <a:ext cx="4553619" cy="707886"/>
          </a:xfrm>
          <a:prstGeom prst="rect">
            <a:avLst/>
          </a:prstGeom>
          <a:noFill/>
        </p:spPr>
        <p:txBody>
          <a:bodyPr wrap="none" rtlCol="0">
            <a:spAutoFit/>
          </a:bodyPr>
          <a:lstStyle/>
          <a:p>
            <a:pPr algn="ctr"/>
            <a:r>
              <a:rPr lang="en-US" sz="4000" b="1" dirty="0" smtClean="0">
                <a:solidFill>
                  <a:srgbClr val="FFC000"/>
                </a:solidFill>
              </a:rPr>
              <a:t>USGS Sound Sources</a:t>
            </a:r>
          </a:p>
        </p:txBody>
      </p:sp>
      <p:sp>
        <p:nvSpPr>
          <p:cNvPr id="17" name="TextBox 16"/>
          <p:cNvSpPr txBox="1"/>
          <p:nvPr/>
        </p:nvSpPr>
        <p:spPr>
          <a:xfrm>
            <a:off x="381000" y="1447800"/>
            <a:ext cx="8534400" cy="4401205"/>
          </a:xfrm>
          <a:prstGeom prst="rect">
            <a:avLst/>
          </a:prstGeom>
          <a:noFill/>
        </p:spPr>
        <p:txBody>
          <a:bodyPr wrap="square" rtlCol="0">
            <a:spAutoFit/>
          </a:bodyPr>
          <a:lstStyle/>
          <a:p>
            <a:pPr marL="457200" lvl="0" indent="-457200">
              <a:buFont typeface="Arial" panose="020B0604020202020204" pitchFamily="34" charset="0"/>
              <a:buChar char="•"/>
            </a:pPr>
            <a:r>
              <a:rPr lang="en-US" sz="2800" dirty="0"/>
              <a:t>In 2010 and 2011, the USGS conducted limited nearshore echo sounder surveys to collect bathymetric data near </a:t>
            </a:r>
            <a:r>
              <a:rPr lang="en-US" sz="2800" dirty="0" err="1"/>
              <a:t>Kaktovik</a:t>
            </a:r>
            <a:r>
              <a:rPr lang="en-US" sz="2800" dirty="0"/>
              <a:t> using local boats and operators. </a:t>
            </a:r>
            <a:endParaRPr lang="en-US" sz="2800" dirty="0" smtClean="0"/>
          </a:p>
          <a:p>
            <a:pPr marL="457200" lvl="0" indent="-457200">
              <a:buFont typeface="Arial" panose="020B0604020202020204" pitchFamily="34" charset="0"/>
              <a:buChar char="•"/>
            </a:pPr>
            <a:r>
              <a:rPr lang="en-US" sz="2800" dirty="0" smtClean="0"/>
              <a:t>Sound </a:t>
            </a:r>
            <a:r>
              <a:rPr lang="en-US" sz="2800" dirty="0"/>
              <a:t>sources included a 12 kHz </a:t>
            </a:r>
            <a:r>
              <a:rPr lang="en-US" sz="2800" dirty="0" err="1"/>
              <a:t>multibeam</a:t>
            </a:r>
            <a:r>
              <a:rPr lang="en-US" sz="2800" dirty="0"/>
              <a:t> echo sounder, (Kongsberg EM122), a 3.5 kHz chirp sub-bottom profiler (Knudsen 3260) and a “piloting” echo sounder (ODEC 1500</a:t>
            </a:r>
            <a:r>
              <a:rPr lang="en-US" sz="2800" dirty="0" smtClean="0"/>
              <a:t>).</a:t>
            </a:r>
          </a:p>
          <a:p>
            <a:pPr marL="457200" lvl="0" indent="-457200">
              <a:buFont typeface="Arial" panose="020B0604020202020204" pitchFamily="34" charset="0"/>
              <a:buChar char="•"/>
            </a:pPr>
            <a:r>
              <a:rPr lang="en-US" sz="2800" dirty="0" smtClean="0"/>
              <a:t>USGS </a:t>
            </a:r>
            <a:r>
              <a:rPr lang="en-US" sz="2800" dirty="0"/>
              <a:t>always chooses the lowest practicable source size and uses frequencies with the least impact.</a:t>
            </a:r>
          </a:p>
        </p:txBody>
      </p:sp>
    </p:spTree>
    <p:extLst>
      <p:ext uri="{BB962C8B-B14F-4D97-AF65-F5344CB8AC3E}">
        <p14:creationId xmlns:p14="http://schemas.microsoft.com/office/powerpoint/2010/main" val="211214214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Shorebird nutrient arthropod CA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sktop">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Desk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0488" tIns="44450" rIns="90488" bIns="4445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ct val="0"/>
          </a:spcAft>
          <a:buClr>
            <a:srgbClr val="FFFF99"/>
          </a:buClr>
          <a:buSzPct val="125000"/>
          <a:buFont typeface="Wingdings" pitchFamily="2" charset="2"/>
          <a:buChar char="§"/>
          <a:tabLst/>
          <a:defRPr kumimoji="0" lang="en-US" sz="2400" b="0" i="0" u="none" strike="noStrike" cap="none" normalizeH="0" baseline="0" smtClean="0">
            <a:ln>
              <a:noFill/>
            </a:ln>
            <a:solidFill>
              <a:srgbClr val="FFFF99"/>
            </a:solidFill>
            <a:effectLst/>
            <a:latin typeface="Arial" charset="0"/>
          </a:defRPr>
        </a:defPPr>
      </a:lstStyle>
    </a:spDef>
    <a:ln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0488" tIns="44450" rIns="90488" bIns="4445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ct val="0"/>
          </a:spcAft>
          <a:buClr>
            <a:srgbClr val="FFFF99"/>
          </a:buClr>
          <a:buSzPct val="125000"/>
          <a:buFont typeface="Wingdings" pitchFamily="2" charset="2"/>
          <a:buChar char="§"/>
          <a:tabLst/>
          <a:defRPr kumimoji="0" lang="en-US" sz="2400" b="0" i="0" u="none" strike="noStrike" cap="none" normalizeH="0" baseline="0" smtClean="0">
            <a:ln>
              <a:noFill/>
            </a:ln>
            <a:solidFill>
              <a:srgbClr val="FFFF99"/>
            </a:solidFill>
            <a:effectLst/>
            <a:latin typeface="Arial" charset="0"/>
          </a:defRPr>
        </a:defPPr>
      </a:lstStyle>
    </a:lnDef>
  </a:objectDefaults>
  <a:extraClrSchemeLst>
    <a:extraClrScheme>
      <a:clrScheme name="Desktop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sktop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sktop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sktop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sktop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sktop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sktop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1510</TotalTime>
  <Words>669</Words>
  <Application>Microsoft Macintosh PowerPoint</Application>
  <PresentationFormat>On-screen Show (4:3)</PresentationFormat>
  <Paragraphs>43</Paragraphs>
  <Slides>11</Slides>
  <Notes>1</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Shorebird nutrient arthropod CAE template</vt:lpstr>
      <vt:lpstr>Desktop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Amundson, Courtney L.</dc:creator>
  <cp:lastModifiedBy>Jenny Evans</cp:lastModifiedBy>
  <cp:revision>111</cp:revision>
  <dcterms:created xsi:type="dcterms:W3CDTF">2013-05-09T21:37:18Z</dcterms:created>
  <dcterms:modified xsi:type="dcterms:W3CDTF">2016-01-14T00:25:57Z</dcterms:modified>
</cp:coreProperties>
</file>