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0C12-BA70-45AB-8439-4847F512607E}" type="datetimeFigureOut">
              <a:rPr lang="en-US" smtClean="0"/>
              <a:t>1/20/2016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9449-C114-4476-B137-13E76451E9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0C12-BA70-45AB-8439-4847F512607E}" type="datetimeFigureOut">
              <a:rPr lang="en-US" smtClean="0"/>
              <a:t>1/20/2016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9449-C114-4476-B137-13E76451E9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0C12-BA70-45AB-8439-4847F512607E}" type="datetimeFigureOut">
              <a:rPr lang="en-US" smtClean="0"/>
              <a:t>1/20/2016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9449-C114-4476-B137-13E76451E9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0C12-BA70-45AB-8439-4847F512607E}" type="datetimeFigureOut">
              <a:rPr lang="en-US" smtClean="0"/>
              <a:t>1/20/2016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9449-C114-4476-B137-13E76451E9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0C12-BA70-45AB-8439-4847F512607E}" type="datetimeFigureOut">
              <a:rPr lang="en-US" smtClean="0"/>
              <a:t>1/20/2016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9449-C114-4476-B137-13E76451E9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0C12-BA70-45AB-8439-4847F512607E}" type="datetimeFigureOut">
              <a:rPr lang="en-US" smtClean="0"/>
              <a:t>1/20/2016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9449-C114-4476-B137-13E76451E9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0C12-BA70-45AB-8439-4847F512607E}" type="datetimeFigureOut">
              <a:rPr lang="en-US" smtClean="0"/>
              <a:t>1/20/2016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9449-C114-4476-B137-13E76451E9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0C12-BA70-45AB-8439-4847F512607E}" type="datetimeFigureOut">
              <a:rPr lang="en-US" smtClean="0"/>
              <a:t>1/20/2016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9449-C114-4476-B137-13E76451E9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0C12-BA70-45AB-8439-4847F512607E}" type="datetimeFigureOut">
              <a:rPr lang="en-US" smtClean="0"/>
              <a:t>1/20/2016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9449-C114-4476-B137-13E76451E9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0C12-BA70-45AB-8439-4847F512607E}" type="datetimeFigureOut">
              <a:rPr lang="en-US" smtClean="0"/>
              <a:t>1/20/2016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9449-C114-4476-B137-13E76451E9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0C12-BA70-45AB-8439-4847F512607E}" type="datetimeFigureOut">
              <a:rPr lang="en-US" smtClean="0"/>
              <a:t>1/20/2016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9449-C114-4476-B137-13E76451E9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90C12-BA70-45AB-8439-4847F512607E}" type="datetimeFigureOut">
              <a:rPr lang="en-US" smtClean="0"/>
              <a:t>1/20/2016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C9449-C114-4476-B137-13E76451E9F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928670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TESTING FOR DIFFERENCES BETWEEN SAMPLES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3643314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THE MANN-WHITNEY U TEST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Let’s say you have collected two samples. For instance from different places along a beach or at different point along the course of a river.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571612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two samples may look a different, but are they?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85992"/>
            <a:ext cx="7858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You could compare the mean</a:t>
            </a:r>
            <a:r>
              <a:rPr lang="en-GB" sz="2400" dirty="0"/>
              <a:t>s</a:t>
            </a:r>
            <a:r>
              <a:rPr lang="en-GB" sz="2400" dirty="0" smtClean="0"/>
              <a:t> ,modes and medians of the two samples and even look at the two samples side by side on dispersion diagrams; but that may show that they are different, but will not prove they are different unless the two diagrams show no overlap at all.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572008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One way to test for a statistically significant difference between two samples is to use the Mann-Whitney U test. This tests for differences between the medians of the two samples.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Look at these two samples which show long axis data in millimetres (mm) for two sites at different points along the same beach.</a:t>
            </a:r>
            <a:endParaRPr lang="en-GB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14348" y="2214554"/>
          <a:ext cx="857256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</a:p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164305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SAMPLE A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29058" y="2214554"/>
          <a:ext cx="857256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29940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6182" y="164305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SAMPLE B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857884" y="3571876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They look different, but there is some overlap of data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Before we do the test we need to formulate a hypothesis 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142984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 the Mann-Whitney U test we presume that the two samples have been taken from the same parent population and that any differences we see between the two sample are due to chance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71462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Our NULL HYPOTHESIS would be that there is no significant difference between the two samples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571876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Our aim is to disprove the Null Hypothesis so that we can accept the ALTERNATIVE HYPOTHESIS:-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4500570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There is a statistically significant difference between the two samples and we can assume they came from different parent populations.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5786454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In this case we would have proved that beach pebble size changes along the beach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For the Mann-Whitney U test the two samples are ranked </a:t>
            </a:r>
            <a:r>
              <a:rPr lang="en-GB" sz="2400" b="1" dirty="0" smtClean="0"/>
              <a:t>together</a:t>
            </a:r>
            <a:endParaRPr lang="en-GB" sz="2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60960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Sample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rank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Sample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rank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11.5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∑</a:t>
                      </a:r>
                      <a:r>
                        <a:rPr lang="en-GB" dirty="0" err="1" smtClean="0"/>
                        <a:t>rA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99.5</a:t>
                      </a:r>
                      <a:endParaRPr lang="en-GB" sz="2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∑</a:t>
                      </a:r>
                      <a:r>
                        <a:rPr lang="en-GB" dirty="0" err="1" smtClean="0"/>
                        <a:t>rB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53.5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5720" y="571501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∑</a:t>
            </a:r>
            <a:r>
              <a:rPr lang="en-GB" sz="2400" dirty="0" err="1" smtClean="0"/>
              <a:t>rA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578645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</a:t>
            </a:r>
            <a:r>
              <a:rPr lang="en-GB" dirty="0" smtClean="0"/>
              <a:t>s the sum of all the A sample ranks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357818" y="5857892"/>
            <a:ext cx="3496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Is the sum of all the B sample ranks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714876" y="5786454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∑</a:t>
            </a:r>
            <a:r>
              <a:rPr lang="en-GB" sz="2400" dirty="0" err="1" smtClean="0"/>
              <a:t>rB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then use the Mann-Whitney U formula for the sample with the largest total ranks, in this case Sample A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21442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∑</a:t>
            </a:r>
            <a:r>
              <a:rPr lang="en-GB" sz="2400" dirty="0" err="1" smtClean="0"/>
              <a:t>rA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1214422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  </a:t>
            </a:r>
            <a:r>
              <a:rPr lang="en-GB" sz="2400" b="1" dirty="0" smtClean="0"/>
              <a:t>99.5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071678"/>
            <a:ext cx="6357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 for sample A = </a:t>
            </a:r>
            <a:r>
              <a:rPr lang="en-GB" sz="2400" dirty="0" err="1" smtClean="0"/>
              <a:t>na.nb</a:t>
            </a:r>
            <a:r>
              <a:rPr lang="en-GB" sz="2400" dirty="0" smtClean="0"/>
              <a:t> +  </a:t>
            </a:r>
            <a:r>
              <a:rPr lang="en-GB" sz="2400" u="sng" dirty="0" err="1" smtClean="0"/>
              <a:t>na</a:t>
            </a:r>
            <a:r>
              <a:rPr lang="en-GB" sz="2400" u="sng" dirty="0" smtClean="0"/>
              <a:t> (</a:t>
            </a:r>
            <a:r>
              <a:rPr lang="en-GB" sz="2400" u="sng" dirty="0" err="1" smtClean="0"/>
              <a:t>na</a:t>
            </a:r>
            <a:r>
              <a:rPr lang="en-GB" sz="2400" u="sng" dirty="0" smtClean="0"/>
              <a:t>  +  1)</a:t>
            </a:r>
            <a:r>
              <a:rPr lang="en-GB" sz="2400" dirty="0" smtClean="0"/>
              <a:t>   -  ∑</a:t>
            </a:r>
            <a:r>
              <a:rPr lang="en-GB" sz="2400" dirty="0" err="1" smtClean="0"/>
              <a:t>rA</a:t>
            </a:r>
            <a:endParaRPr lang="en-GB" sz="2400" dirty="0" smtClean="0"/>
          </a:p>
          <a:p>
            <a:r>
              <a:rPr lang="en-GB" sz="2400" dirty="0" smtClean="0"/>
              <a:t>                                                        2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85918" y="2786058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=  9 x 8  + </a:t>
            </a:r>
            <a:r>
              <a:rPr lang="en-GB" sz="2400" u="sng" dirty="0" smtClean="0"/>
              <a:t>9 ( 9 + 1)</a:t>
            </a:r>
            <a:r>
              <a:rPr lang="en-GB" sz="2400" dirty="0" smtClean="0"/>
              <a:t>  - 99.5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                     2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   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3643314"/>
            <a:ext cx="53578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=  72  + </a:t>
            </a:r>
            <a:r>
              <a:rPr lang="en-GB" sz="2400" u="sng" dirty="0" smtClean="0"/>
              <a:t>90</a:t>
            </a:r>
            <a:r>
              <a:rPr lang="en-GB" sz="2400" dirty="0" smtClean="0"/>
              <a:t>  - 99.5</a:t>
            </a:r>
          </a:p>
          <a:p>
            <a:r>
              <a:rPr lang="en-GB" sz="2400" dirty="0" smtClean="0"/>
              <a:t>               2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785918" y="4429132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=  72  + 45  - 99.5</a:t>
            </a:r>
          </a:p>
          <a:p>
            <a:r>
              <a:rPr lang="en-GB" sz="2400" dirty="0" smtClean="0"/>
              <a:t>               </a:t>
            </a:r>
            <a:endParaRPr lang="en-GB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785918" y="5357826"/>
            <a:ext cx="41434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U a =  17.5</a:t>
            </a:r>
          </a:p>
          <a:p>
            <a:r>
              <a:rPr lang="en-GB" dirty="0" smtClean="0"/>
              <a:t>               </a:t>
            </a:r>
            <a:endParaRPr lang="en-GB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214810" y="5429264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But what does U = 17.5 mean?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This value for U needs to be looked up on the 95% confidence level significance table</a:t>
            </a:r>
            <a:endParaRPr lang="en-GB" sz="2400" dirty="0"/>
          </a:p>
        </p:txBody>
      </p:sp>
      <p:pic>
        <p:nvPicPr>
          <p:cNvPr id="4" name="Picture 3" descr="http://www.real-statistics.com/wp-content/uploads/2012/11/mann-whitney-table-.05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800105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00430" y="928670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Our sample sizes are 9</a:t>
            </a:r>
            <a:endParaRPr lang="en-GB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4282" y="3786190"/>
            <a:ext cx="50006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15140" y="92867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</a:t>
            </a:r>
            <a:r>
              <a:rPr lang="en-GB" sz="2400" dirty="0" smtClean="0"/>
              <a:t>nd 8</a:t>
            </a:r>
            <a:endParaRPr lang="en-GB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3214678" y="1500174"/>
            <a:ext cx="57150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29190" y="3000372"/>
            <a:ext cx="3643338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So the critical value is 15. If the U value is smaller than this we can reject the null hypothesis and accept the alternative hypothesis that the two samples are statistically significantly different</a:t>
            </a:r>
            <a:endParaRPr lang="en-GB" sz="2400" dirty="0"/>
          </a:p>
        </p:txBody>
      </p:sp>
      <p:sp>
        <p:nvSpPr>
          <p:cNvPr id="15" name="Oval 14"/>
          <p:cNvSpPr/>
          <p:nvPr/>
        </p:nvSpPr>
        <p:spPr>
          <a:xfrm>
            <a:off x="3357554" y="3643314"/>
            <a:ext cx="500066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28596" y="6000768"/>
            <a:ext cx="414340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What is the result in our case?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536</Words>
  <Application>Microsoft Office PowerPoint</Application>
  <PresentationFormat>On-screen Show (4:3)</PresentationFormat>
  <Paragraphs>101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2016-01-20T12:51:08Z</dcterms:created>
  <dcterms:modified xsi:type="dcterms:W3CDTF">2016-01-20T14:36:21Z</dcterms:modified>
</cp:coreProperties>
</file>