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82" r:id="rId2"/>
    <p:sldId id="293" r:id="rId3"/>
    <p:sldId id="256" r:id="rId4"/>
    <p:sldId id="265" r:id="rId5"/>
    <p:sldId id="269" r:id="rId6"/>
    <p:sldId id="284" r:id="rId7"/>
    <p:sldId id="283" r:id="rId8"/>
    <p:sldId id="285" r:id="rId9"/>
    <p:sldId id="288" r:id="rId10"/>
    <p:sldId id="294" r:id="rId11"/>
    <p:sldId id="289" r:id="rId12"/>
    <p:sldId id="291" r:id="rId13"/>
    <p:sldId id="292" r:id="rId14"/>
    <p:sldId id="290" r:id="rId15"/>
    <p:sldId id="295"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CC00"/>
    <a:srgbClr val="DFDA00"/>
    <a:srgbClr val="99FF66"/>
    <a:srgbClr val="9966FF"/>
    <a:srgbClr val="33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94767" autoAdjust="0"/>
  </p:normalViewPr>
  <p:slideViewPr>
    <p:cSldViewPr snapToGrid="0">
      <p:cViewPr varScale="1">
        <p:scale>
          <a:sx n="72" d="100"/>
          <a:sy n="72" d="100"/>
        </p:scale>
        <p:origin x="582"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F87BB83-6975-4D14-BAEF-C366B58000E2}" type="datetimeFigureOut">
              <a:rPr lang="en-US" smtClean="0"/>
              <a:t>6/29/2021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4D7A60A-B365-4A29-A983-C2261C057938}" type="slidenum">
              <a:rPr lang="en-US" smtClean="0"/>
              <a:t>‹#›</a:t>
            </a:fld>
            <a:endParaRPr lang="en-US"/>
          </a:p>
        </p:txBody>
      </p:sp>
    </p:spTree>
    <p:extLst>
      <p:ext uri="{BB962C8B-B14F-4D97-AF65-F5344CB8AC3E}">
        <p14:creationId xmlns:p14="http://schemas.microsoft.com/office/powerpoint/2010/main" val="1991163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FA1169B-855B-4D2D-821D-1F2EBB5F3CAB}" type="datetimeFigureOut">
              <a:rPr lang="en-US" smtClean="0"/>
              <a:t>6/29/2021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0230768-1351-4D01-94A8-2E353E2BAB3F}" type="slidenum">
              <a:rPr lang="en-US" smtClean="0"/>
              <a:t>‹#›</a:t>
            </a:fld>
            <a:endParaRPr lang="en-US"/>
          </a:p>
        </p:txBody>
      </p:sp>
    </p:spTree>
    <p:extLst>
      <p:ext uri="{BB962C8B-B14F-4D97-AF65-F5344CB8AC3E}">
        <p14:creationId xmlns:p14="http://schemas.microsoft.com/office/powerpoint/2010/main" val="3200217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may seem a little brief… but for most years these would be enough to earn the point.</a:t>
            </a:r>
          </a:p>
        </p:txBody>
      </p:sp>
      <p:sp>
        <p:nvSpPr>
          <p:cNvPr id="4" name="Slide Number Placeholder 3"/>
          <p:cNvSpPr>
            <a:spLocks noGrp="1"/>
          </p:cNvSpPr>
          <p:nvPr>
            <p:ph type="sldNum" sz="quarter" idx="10"/>
          </p:nvPr>
        </p:nvSpPr>
        <p:spPr/>
        <p:txBody>
          <a:bodyPr/>
          <a:lstStyle/>
          <a:p>
            <a:fld id="{D0230768-1351-4D01-94A8-2E353E2BAB3F}" type="slidenum">
              <a:rPr lang="en-US" smtClean="0"/>
              <a:t>13</a:t>
            </a:fld>
            <a:endParaRPr lang="en-US"/>
          </a:p>
        </p:txBody>
      </p:sp>
    </p:spTree>
    <p:extLst>
      <p:ext uri="{BB962C8B-B14F-4D97-AF65-F5344CB8AC3E}">
        <p14:creationId xmlns:p14="http://schemas.microsoft.com/office/powerpoint/2010/main" val="1370980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C538B07-8E57-4E81-9131-8123EA22F0EF}"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75279-7819-4226-AC76-88B1FF90D6CE}" type="slidenum">
              <a:rPr lang="en-US" smtClean="0"/>
              <a:t>‹#›</a:t>
            </a:fld>
            <a:endParaRPr lang="en-US"/>
          </a:p>
        </p:txBody>
      </p:sp>
    </p:spTree>
    <p:extLst>
      <p:ext uri="{BB962C8B-B14F-4D97-AF65-F5344CB8AC3E}">
        <p14:creationId xmlns:p14="http://schemas.microsoft.com/office/powerpoint/2010/main" val="3022075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538B07-8E57-4E81-9131-8123EA22F0EF}"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75279-7819-4226-AC76-88B1FF90D6CE}" type="slidenum">
              <a:rPr lang="en-US" smtClean="0"/>
              <a:t>‹#›</a:t>
            </a:fld>
            <a:endParaRPr lang="en-US"/>
          </a:p>
        </p:txBody>
      </p:sp>
    </p:spTree>
    <p:extLst>
      <p:ext uri="{BB962C8B-B14F-4D97-AF65-F5344CB8AC3E}">
        <p14:creationId xmlns:p14="http://schemas.microsoft.com/office/powerpoint/2010/main" val="2779822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538B07-8E57-4E81-9131-8123EA22F0EF}"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75279-7819-4226-AC76-88B1FF90D6CE}" type="slidenum">
              <a:rPr lang="en-US" smtClean="0"/>
              <a:t>‹#›</a:t>
            </a:fld>
            <a:endParaRPr lang="en-US"/>
          </a:p>
        </p:txBody>
      </p:sp>
    </p:spTree>
    <p:extLst>
      <p:ext uri="{BB962C8B-B14F-4D97-AF65-F5344CB8AC3E}">
        <p14:creationId xmlns:p14="http://schemas.microsoft.com/office/powerpoint/2010/main" val="3737112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538B07-8E57-4E81-9131-8123EA22F0EF}"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75279-7819-4226-AC76-88B1FF90D6CE}" type="slidenum">
              <a:rPr lang="en-US" smtClean="0"/>
              <a:t>‹#›</a:t>
            </a:fld>
            <a:endParaRPr lang="en-US"/>
          </a:p>
        </p:txBody>
      </p:sp>
    </p:spTree>
    <p:extLst>
      <p:ext uri="{BB962C8B-B14F-4D97-AF65-F5344CB8AC3E}">
        <p14:creationId xmlns:p14="http://schemas.microsoft.com/office/powerpoint/2010/main" val="3345409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538B07-8E57-4E81-9131-8123EA22F0EF}"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75279-7819-4226-AC76-88B1FF90D6CE}" type="slidenum">
              <a:rPr lang="en-US" smtClean="0"/>
              <a:t>‹#›</a:t>
            </a:fld>
            <a:endParaRPr lang="en-US"/>
          </a:p>
        </p:txBody>
      </p:sp>
    </p:spTree>
    <p:extLst>
      <p:ext uri="{BB962C8B-B14F-4D97-AF65-F5344CB8AC3E}">
        <p14:creationId xmlns:p14="http://schemas.microsoft.com/office/powerpoint/2010/main" val="226194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538B07-8E57-4E81-9131-8123EA22F0EF}" type="datetimeFigureOut">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075279-7819-4226-AC76-88B1FF90D6CE}" type="slidenum">
              <a:rPr lang="en-US" smtClean="0"/>
              <a:t>‹#›</a:t>
            </a:fld>
            <a:endParaRPr lang="en-US"/>
          </a:p>
        </p:txBody>
      </p:sp>
    </p:spTree>
    <p:extLst>
      <p:ext uri="{BB962C8B-B14F-4D97-AF65-F5344CB8AC3E}">
        <p14:creationId xmlns:p14="http://schemas.microsoft.com/office/powerpoint/2010/main" val="2716625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538B07-8E57-4E81-9131-8123EA22F0EF}" type="datetimeFigureOut">
              <a:rPr lang="en-US" smtClean="0"/>
              <a:t>6/29/2021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075279-7819-4226-AC76-88B1FF90D6CE}" type="slidenum">
              <a:rPr lang="en-US" smtClean="0"/>
              <a:t>‹#›</a:t>
            </a:fld>
            <a:endParaRPr lang="en-US"/>
          </a:p>
        </p:txBody>
      </p:sp>
    </p:spTree>
    <p:extLst>
      <p:ext uri="{BB962C8B-B14F-4D97-AF65-F5344CB8AC3E}">
        <p14:creationId xmlns:p14="http://schemas.microsoft.com/office/powerpoint/2010/main" val="2804653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538B07-8E57-4E81-9131-8123EA22F0EF}" type="datetimeFigureOut">
              <a:rPr lang="en-US" smtClean="0"/>
              <a:t>6/29/2021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075279-7819-4226-AC76-88B1FF90D6CE}" type="slidenum">
              <a:rPr lang="en-US" smtClean="0"/>
              <a:t>‹#›</a:t>
            </a:fld>
            <a:endParaRPr lang="en-US"/>
          </a:p>
        </p:txBody>
      </p:sp>
    </p:spTree>
    <p:extLst>
      <p:ext uri="{BB962C8B-B14F-4D97-AF65-F5344CB8AC3E}">
        <p14:creationId xmlns:p14="http://schemas.microsoft.com/office/powerpoint/2010/main" val="92733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38B07-8E57-4E81-9131-8123EA22F0EF}" type="datetimeFigureOut">
              <a:rPr lang="en-US" smtClean="0"/>
              <a:t>6/29/2021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075279-7819-4226-AC76-88B1FF90D6CE}" type="slidenum">
              <a:rPr lang="en-US" smtClean="0"/>
              <a:t>‹#›</a:t>
            </a:fld>
            <a:endParaRPr lang="en-US"/>
          </a:p>
        </p:txBody>
      </p:sp>
    </p:spTree>
    <p:extLst>
      <p:ext uri="{BB962C8B-B14F-4D97-AF65-F5344CB8AC3E}">
        <p14:creationId xmlns:p14="http://schemas.microsoft.com/office/powerpoint/2010/main" val="248249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538B07-8E57-4E81-9131-8123EA22F0EF}" type="datetimeFigureOut">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075279-7819-4226-AC76-88B1FF90D6CE}" type="slidenum">
              <a:rPr lang="en-US" smtClean="0"/>
              <a:t>‹#›</a:t>
            </a:fld>
            <a:endParaRPr lang="en-US"/>
          </a:p>
        </p:txBody>
      </p:sp>
    </p:spTree>
    <p:extLst>
      <p:ext uri="{BB962C8B-B14F-4D97-AF65-F5344CB8AC3E}">
        <p14:creationId xmlns:p14="http://schemas.microsoft.com/office/powerpoint/2010/main" val="3002731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538B07-8E57-4E81-9131-8123EA22F0EF}" type="datetimeFigureOut">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075279-7819-4226-AC76-88B1FF90D6CE}" type="slidenum">
              <a:rPr lang="en-US" smtClean="0"/>
              <a:t>‹#›</a:t>
            </a:fld>
            <a:endParaRPr lang="en-US"/>
          </a:p>
        </p:txBody>
      </p:sp>
    </p:spTree>
    <p:extLst>
      <p:ext uri="{BB962C8B-B14F-4D97-AF65-F5344CB8AC3E}">
        <p14:creationId xmlns:p14="http://schemas.microsoft.com/office/powerpoint/2010/main" val="367515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38B07-8E57-4E81-9131-8123EA22F0EF}" type="datetimeFigureOut">
              <a:rPr lang="en-US" smtClean="0"/>
              <a:t>6/29/2021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75279-7819-4226-AC76-88B1FF90D6CE}" type="slidenum">
              <a:rPr lang="en-US" smtClean="0"/>
              <a:t>‹#›</a:t>
            </a:fld>
            <a:endParaRPr lang="en-US"/>
          </a:p>
        </p:txBody>
      </p:sp>
    </p:spTree>
    <p:extLst>
      <p:ext uri="{BB962C8B-B14F-4D97-AF65-F5344CB8AC3E}">
        <p14:creationId xmlns:p14="http://schemas.microsoft.com/office/powerpoint/2010/main" val="2086621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hyperlink" Target="http://nebula.wsimg.com/96b7fbe175f7221dd7bd5b34baba13c7?AccessKeyId=E9AACE2A0AB5B10EA5F6&amp;disposition=0&amp;alloworigin=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a:srcRect l="4246" t="27219" r="47410" b="24878"/>
          <a:stretch/>
        </p:blipFill>
        <p:spPr>
          <a:xfrm>
            <a:off x="-1" y="-3494"/>
            <a:ext cx="12192000" cy="6861494"/>
          </a:xfrm>
          <a:prstGeom prst="rect">
            <a:avLst/>
          </a:prstGeom>
        </p:spPr>
      </p:pic>
      <p:sp>
        <p:nvSpPr>
          <p:cNvPr id="5" name="Rectangle 4"/>
          <p:cNvSpPr/>
          <p:nvPr/>
        </p:nvSpPr>
        <p:spPr>
          <a:xfrm>
            <a:off x="1190333" y="138308"/>
            <a:ext cx="11001666" cy="1862048"/>
          </a:xfrm>
          <a:prstGeom prst="rect">
            <a:avLst/>
          </a:prstGeom>
          <a:noFill/>
        </p:spPr>
        <p:txBody>
          <a:bodyPr wrap="none" lIns="91440" tIns="45720" rIns="91440" bIns="45720">
            <a:spAutoFit/>
          </a:bodyPr>
          <a:lstStyle/>
          <a:p>
            <a:pPr algn="ctr"/>
            <a:r>
              <a:rPr lang="en-US" sz="11500" b="1" cap="none" spc="0" dirty="0">
                <a:ln w="9525">
                  <a:solidFill>
                    <a:srgbClr val="C00000"/>
                  </a:solidFill>
                  <a:prstDash val="solid"/>
                </a:ln>
                <a:solidFill>
                  <a:srgbClr val="0070C0"/>
                </a:solidFill>
                <a:effectLst>
                  <a:outerShdw blurRad="12700" dist="38100" dir="2700000" algn="tl" rotWithShape="0">
                    <a:schemeClr val="accent5">
                      <a:lumMod val="60000"/>
                      <a:lumOff val="40000"/>
                    </a:schemeClr>
                  </a:outerShdw>
                </a:effectLst>
                <a:latin typeface="Colonna MT" panose="04020805060202030203" pitchFamily="82" charset="0"/>
              </a:rPr>
              <a:t>Contextualization</a:t>
            </a:r>
          </a:p>
        </p:txBody>
      </p:sp>
      <p:sp>
        <p:nvSpPr>
          <p:cNvPr id="7" name="TextBox 6"/>
          <p:cNvSpPr txBox="1"/>
          <p:nvPr/>
        </p:nvSpPr>
        <p:spPr>
          <a:xfrm>
            <a:off x="8421330" y="1623665"/>
            <a:ext cx="3770670" cy="954107"/>
          </a:xfrm>
          <a:prstGeom prst="rect">
            <a:avLst/>
          </a:prstGeom>
          <a:noFill/>
        </p:spPr>
        <p:txBody>
          <a:bodyPr wrap="square" rtlCol="0">
            <a:spAutoFit/>
          </a:bodyPr>
          <a:lstStyle/>
          <a:p>
            <a:r>
              <a:rPr lang="en-US" sz="2800" b="1" dirty="0">
                <a:solidFill>
                  <a:schemeClr val="bg1"/>
                </a:solidFill>
              </a:rPr>
              <a:t>Rebecca Richardson, </a:t>
            </a:r>
          </a:p>
          <a:p>
            <a:r>
              <a:rPr lang="en-US" sz="2800" b="1" dirty="0">
                <a:solidFill>
                  <a:schemeClr val="bg1"/>
                </a:solidFill>
              </a:rPr>
              <a:t>Allen High School</a:t>
            </a:r>
          </a:p>
        </p:txBody>
      </p:sp>
    </p:spTree>
    <p:extLst>
      <p:ext uri="{BB962C8B-B14F-4D97-AF65-F5344CB8AC3E}">
        <p14:creationId xmlns:p14="http://schemas.microsoft.com/office/powerpoint/2010/main" val="3648105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1"/>
          <p:cNvSpPr/>
          <p:nvPr/>
        </p:nvSpPr>
        <p:spPr>
          <a:xfrm>
            <a:off x="1334135" y="2731770"/>
            <a:ext cx="3886200" cy="3942138"/>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Text Box 43"/>
          <p:cNvSpPr txBox="1">
            <a:spLocks noChangeArrowheads="1"/>
          </p:cNvSpPr>
          <p:nvPr/>
        </p:nvSpPr>
        <p:spPr bwMode="auto">
          <a:xfrm>
            <a:off x="1662747" y="2885848"/>
            <a:ext cx="32289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Broad </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Context</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Why, How</a:t>
            </a:r>
            <a:r>
              <a:rPr kumimoji="0" lang="en-US" altLang="en-US" sz="9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What is the </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kumimoji="0" lang="en-US" altLang="en-US" sz="9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Big Picture?</a:t>
            </a:r>
            <a:r>
              <a:rPr kumimoji="0" lang="en-US" altLang="en-US" sz="9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What is the theme?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Left Arrow 4"/>
          <p:cNvSpPr/>
          <p:nvPr/>
        </p:nvSpPr>
        <p:spPr>
          <a:xfrm flipH="1">
            <a:off x="6179127" y="2558415"/>
            <a:ext cx="5072380" cy="4114800"/>
          </a:xfrm>
          <a:prstGeom prst="leftArrow">
            <a:avLst>
              <a:gd name="adj1" fmla="val 58211"/>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ounded Rectangle 5"/>
          <p:cNvSpPr/>
          <p:nvPr/>
        </p:nvSpPr>
        <p:spPr>
          <a:xfrm>
            <a:off x="160263" y="935892"/>
            <a:ext cx="11533717" cy="106581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47"/>
          <p:cNvSpPr txBox="1">
            <a:spLocks noChangeArrowheads="1"/>
          </p:cNvSpPr>
          <p:nvPr/>
        </p:nvSpPr>
        <p:spPr bwMode="auto">
          <a:xfrm>
            <a:off x="6179127" y="3466464"/>
            <a:ext cx="4060428" cy="1425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Relating to the topic of the essay:</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b="1"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If the contextualization is not obviously related to the topic of the essay, add a sentence explaining the connection.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b="1" dirty="0">
              <a:latin typeface="Times New Roman" panose="02020603050405020304" pitchFamily="18" charset="0"/>
              <a:cs typeface="Times New Roman" panose="02020603050405020304" pitchFamily="18" charset="0"/>
            </a:endParaRPr>
          </a:p>
        </p:txBody>
      </p:sp>
      <p:sp>
        <p:nvSpPr>
          <p:cNvPr id="8" name="Curved Right Arrow 7"/>
          <p:cNvSpPr/>
          <p:nvPr/>
        </p:nvSpPr>
        <p:spPr>
          <a:xfrm rot="20017444">
            <a:off x="1355220" y="2325243"/>
            <a:ext cx="430584" cy="1322875"/>
          </a:xfrm>
          <a:prstGeom prst="curvedRightArrow">
            <a:avLst>
              <a:gd name="adj1" fmla="val 25000"/>
              <a:gd name="adj2" fmla="val 58029"/>
              <a:gd name="adj3" fmla="val 5915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Curved Right Arrow 8"/>
          <p:cNvSpPr/>
          <p:nvPr/>
        </p:nvSpPr>
        <p:spPr>
          <a:xfrm rot="17228540">
            <a:off x="5273994" y="5021234"/>
            <a:ext cx="424815" cy="841375"/>
          </a:xfrm>
          <a:prstGeom prst="curvedRightArrow">
            <a:avLst>
              <a:gd name="adj1" fmla="val 25000"/>
              <a:gd name="adj2" fmla="val 58029"/>
              <a:gd name="adj3" fmla="val 4921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a:spLocks noChangeArrowheads="1"/>
          </p:cNvSpPr>
          <p:nvPr/>
        </p:nvSpPr>
        <p:spPr bwMode="auto">
          <a:xfrm>
            <a:off x="160263" y="275797"/>
            <a:ext cx="10652275"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Broadway" panose="04040905080B02020502" pitchFamily="82" charset="0"/>
                <a:ea typeface="Times New Roman" panose="02020603050405020304" pitchFamily="18" charset="0"/>
                <a:cs typeface="Times New Roman" panose="02020603050405020304" pitchFamily="18" charset="0"/>
              </a:rPr>
              <a:t>Contextualization  - Sample #3</a:t>
            </a:r>
          </a:p>
          <a:p>
            <a:pPr marL="0" marR="0" lvl="0" indent="0" algn="l" defTabSz="914400" rtl="0" eaLnBrk="0" fontAlgn="base" latinLnBrk="0" hangingPunct="0">
              <a:lnSpc>
                <a:spcPct val="100000"/>
              </a:lnSpc>
              <a:spcBef>
                <a:spcPct val="0"/>
              </a:spcBef>
              <a:spcAft>
                <a:spcPct val="0"/>
              </a:spcAft>
              <a:buClrTx/>
              <a:buSzTx/>
              <a:buFontTx/>
              <a:buNone/>
              <a:tabLst/>
            </a:pPr>
            <a:r>
              <a:rPr lang="en-US" sz="1000" dirty="0"/>
              <a:t>The skill: Identify and describe a historical context for a specific historical development or process. Explain how a specific historical development or process is situated within a broader historical context.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Prompt: Evaluate the impact of the Columbian Exchange</a:t>
            </a:r>
            <a:r>
              <a:rPr kumimoji="0" lang="en-US" altLang="en-US" sz="11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on the societies of Europe and North America.</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b="1" dirty="0">
              <a:latin typeface="Times New Roman" panose="020206030504050203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1050" b="1" dirty="0">
                <a:latin typeface="Times New Roman" panose="02020603050405020304" pitchFamily="18" charset="0"/>
                <a:ea typeface="Times New Roman" panose="02020603050405020304" pitchFamily="18" charset="0"/>
                <a:cs typeface="Times New Roman" panose="02020603050405020304" pitchFamily="18" charset="0"/>
              </a:rPr>
              <a:t>Local Context</a:t>
            </a:r>
            <a:endParaRPr lang="en-US" altLang="en-US" sz="1000" dirty="0"/>
          </a:p>
          <a:p>
            <a:pPr lvl="0" eaLnBrk="0" fontAlgn="base" hangingPunct="0">
              <a:spcBef>
                <a:spcPct val="0"/>
              </a:spcBef>
              <a:spcAft>
                <a:spcPct val="0"/>
              </a:spcAft>
            </a:pPr>
            <a:r>
              <a:rPr lang="en-US" altLang="en-US" sz="1050" dirty="0">
                <a:latin typeface="Times New Roman" panose="02020603050405020304" pitchFamily="18" charset="0"/>
                <a:ea typeface="Times New Roman" panose="02020603050405020304" pitchFamily="18" charset="0"/>
                <a:cs typeface="Times New Roman" panose="02020603050405020304" pitchFamily="18" charset="0"/>
              </a:rPr>
              <a:t>(Who, What, When, Where)</a:t>
            </a:r>
            <a:endParaRPr lang="en-US" altLang="en-US" sz="10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Broadway" panose="04040905080B02020502" pitchFamily="82"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Broadway" panose="04040905080B02020502" pitchFamily="82" charset="0"/>
                <a:ea typeface="Times New Roman" panose="02020603050405020304" pitchFamily="18" charset="0"/>
                <a:cs typeface="Times New Roman" panose="02020603050405020304" pitchFamily="18" charset="0"/>
              </a:rPr>
              <a: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3" name="5-Point Star 12"/>
          <p:cNvSpPr/>
          <p:nvPr/>
        </p:nvSpPr>
        <p:spPr>
          <a:xfrm>
            <a:off x="401850" y="3046560"/>
            <a:ext cx="599694" cy="615279"/>
          </a:xfrm>
          <a:prstGeom prst="star5">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263" y="3674907"/>
            <a:ext cx="1436995" cy="646331"/>
          </a:xfrm>
          <a:prstGeom prst="rect">
            <a:avLst/>
          </a:prstGeom>
          <a:noFill/>
        </p:spPr>
        <p:txBody>
          <a:bodyPr wrap="square" rtlCol="0">
            <a:spAutoFit/>
          </a:bodyPr>
          <a:lstStyle/>
          <a:p>
            <a:r>
              <a:rPr lang="en-US" sz="1200" i="1" dirty="0">
                <a:solidFill>
                  <a:srgbClr val="C00000"/>
                </a:solidFill>
              </a:rPr>
              <a:t>Broad Context is most  important part of this process!</a:t>
            </a:r>
          </a:p>
        </p:txBody>
      </p:sp>
      <p:sp>
        <p:nvSpPr>
          <p:cNvPr id="3" name="TextBox 2"/>
          <p:cNvSpPr txBox="1"/>
          <p:nvPr/>
        </p:nvSpPr>
        <p:spPr>
          <a:xfrm>
            <a:off x="1662747" y="4207276"/>
            <a:ext cx="3359049" cy="1600438"/>
          </a:xfrm>
          <a:prstGeom prst="rect">
            <a:avLst/>
          </a:prstGeom>
          <a:noFill/>
        </p:spPr>
        <p:txBody>
          <a:bodyPr wrap="square" rtlCol="0">
            <a:spAutoFit/>
          </a:bodyPr>
          <a:lstStyle/>
          <a:p>
            <a:r>
              <a:rPr lang="en-US" sz="1400" b="1" dirty="0">
                <a:solidFill>
                  <a:schemeClr val="accent5">
                    <a:lumMod val="75000"/>
                  </a:schemeClr>
                </a:solidFill>
                <a:latin typeface="Bradley Hand ITC" panose="03070402050302030203" pitchFamily="66" charset="0"/>
              </a:rPr>
              <a:t>      The desire for things like Asian spices led to increased trade between Asia and Europe. The trading routes were not always safe, and they were very long and  </a:t>
            </a:r>
          </a:p>
          <a:p>
            <a:r>
              <a:rPr lang="en-US" sz="1400" b="1" dirty="0">
                <a:solidFill>
                  <a:schemeClr val="accent5">
                    <a:lumMod val="75000"/>
                  </a:schemeClr>
                </a:solidFill>
                <a:latin typeface="Bradley Hand ITC" panose="03070402050302030203" pitchFamily="66" charset="0"/>
              </a:rPr>
              <a:t>   slow. A faster route by sea could help </a:t>
            </a:r>
          </a:p>
          <a:p>
            <a:r>
              <a:rPr lang="en-US" sz="1400" b="1" dirty="0">
                <a:solidFill>
                  <a:schemeClr val="accent5">
                    <a:lumMod val="75000"/>
                  </a:schemeClr>
                </a:solidFill>
                <a:latin typeface="Bradley Hand ITC" panose="03070402050302030203" pitchFamily="66" charset="0"/>
              </a:rPr>
              <a:t>        improve trade.</a:t>
            </a:r>
          </a:p>
          <a:p>
            <a:endParaRPr lang="en-US" sz="1400" b="1" dirty="0">
              <a:solidFill>
                <a:schemeClr val="accent5">
                  <a:lumMod val="75000"/>
                </a:schemeClr>
              </a:solidFill>
              <a:latin typeface="Bradley Hand ITC" panose="03070402050302030203" pitchFamily="66" charset="0"/>
            </a:endParaRPr>
          </a:p>
        </p:txBody>
      </p:sp>
      <p:sp>
        <p:nvSpPr>
          <p:cNvPr id="15" name="TextBox 14">
            <a:extLst>
              <a:ext uri="{FF2B5EF4-FFF2-40B4-BE49-F238E27FC236}">
                <a16:creationId xmlns:a16="http://schemas.microsoft.com/office/drawing/2014/main" id="{EA612915-05DD-434B-BC73-5553DA4804B9}"/>
              </a:ext>
            </a:extLst>
          </p:cNvPr>
          <p:cNvSpPr txBox="1"/>
          <p:nvPr/>
        </p:nvSpPr>
        <p:spPr>
          <a:xfrm>
            <a:off x="3898564" y="2153424"/>
            <a:ext cx="3833084" cy="1077218"/>
          </a:xfrm>
          <a:prstGeom prst="rect">
            <a:avLst/>
          </a:prstGeom>
          <a:noFill/>
        </p:spPr>
        <p:txBody>
          <a:bodyPr wrap="square" rtlCol="0">
            <a:spAutoFit/>
          </a:bodyPr>
          <a:lstStyle/>
          <a:p>
            <a:r>
              <a:rPr lang="en-US" sz="1600" i="1" dirty="0">
                <a:solidFill>
                  <a:srgbClr val="C00000"/>
                </a:solidFill>
              </a:rPr>
              <a:t>NOTE: The most successful contextualizations are those who explain </a:t>
            </a:r>
            <a:r>
              <a:rPr lang="en-US" sz="1600" i="1" u="sng" dirty="0">
                <a:solidFill>
                  <a:srgbClr val="C00000"/>
                </a:solidFill>
              </a:rPr>
              <a:t>the prelude</a:t>
            </a:r>
            <a:r>
              <a:rPr lang="en-US" sz="1600" i="1" dirty="0">
                <a:solidFill>
                  <a:srgbClr val="C00000"/>
                </a:solidFill>
              </a:rPr>
              <a:t>; what happened just before the event or what led to the event/topic.</a:t>
            </a:r>
          </a:p>
        </p:txBody>
      </p:sp>
      <p:sp>
        <p:nvSpPr>
          <p:cNvPr id="11" name="TextBox 10">
            <a:extLst>
              <a:ext uri="{FF2B5EF4-FFF2-40B4-BE49-F238E27FC236}">
                <a16:creationId xmlns:a16="http://schemas.microsoft.com/office/drawing/2014/main" id="{B34BEA64-991D-4A91-83DB-A9DB031CEFD5}"/>
              </a:ext>
            </a:extLst>
          </p:cNvPr>
          <p:cNvSpPr txBox="1"/>
          <p:nvPr/>
        </p:nvSpPr>
        <p:spPr>
          <a:xfrm>
            <a:off x="160263" y="1423988"/>
            <a:ext cx="11309687" cy="646331"/>
          </a:xfrm>
          <a:prstGeom prst="rect">
            <a:avLst/>
          </a:prstGeom>
          <a:noFill/>
        </p:spPr>
        <p:txBody>
          <a:bodyPr wrap="square" rtlCol="0">
            <a:spAutoFit/>
          </a:bodyPr>
          <a:lstStyle/>
          <a:p>
            <a:r>
              <a:rPr lang="en-US" altLang="en-US" sz="1800" b="1" dirty="0">
                <a:solidFill>
                  <a:schemeClr val="accent5">
                    <a:lumMod val="75000"/>
                  </a:schemeClr>
                </a:solidFill>
                <a:latin typeface="Bradley Hand ITC" panose="03070402050302030203" pitchFamily="66" charset="0"/>
                <a:ea typeface="Times New Roman" panose="02020603050405020304" pitchFamily="18" charset="0"/>
                <a:cs typeface="Times New Roman" panose="02020603050405020304" pitchFamily="18" charset="0"/>
              </a:rPr>
              <a:t>Prior to 1492, many Europeans such as Christopher Columbus were searching for a faster and safer route to Asia.</a:t>
            </a:r>
            <a:endParaRPr kumimoji="0" lang="en-US" altLang="en-US" sz="1800" b="1" i="0" u="none" strike="noStrike" cap="none" normalizeH="0" baseline="0" dirty="0">
              <a:ln>
                <a:noFill/>
              </a:ln>
              <a:solidFill>
                <a:schemeClr val="accent5">
                  <a:lumMod val="75000"/>
                </a:schemeClr>
              </a:solidFill>
              <a:effectLst/>
              <a:latin typeface="Bradley Hand ITC" panose="03070402050302030203" pitchFamily="66" charset="0"/>
              <a:ea typeface="Times New Roman" panose="02020603050405020304" pitchFamily="18" charset="0"/>
              <a:cs typeface="Times New Roman" panose="02020603050405020304" pitchFamily="18" charset="0"/>
            </a:endParaRPr>
          </a:p>
          <a:p>
            <a:endParaRPr lang="en-US" dirty="0"/>
          </a:p>
        </p:txBody>
      </p:sp>
      <p:sp>
        <p:nvSpPr>
          <p:cNvPr id="12" name="TextBox 11">
            <a:extLst>
              <a:ext uri="{FF2B5EF4-FFF2-40B4-BE49-F238E27FC236}">
                <a16:creationId xmlns:a16="http://schemas.microsoft.com/office/drawing/2014/main" id="{BFA08467-7477-441D-BF32-5FB6C215D434}"/>
              </a:ext>
            </a:extLst>
          </p:cNvPr>
          <p:cNvSpPr txBox="1"/>
          <p:nvPr/>
        </p:nvSpPr>
        <p:spPr>
          <a:xfrm>
            <a:off x="6361043" y="4207276"/>
            <a:ext cx="4168210" cy="147732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u="none" strike="noStrike" cap="none" normalizeH="0" baseline="0" dirty="0">
                <a:ln>
                  <a:noFill/>
                </a:ln>
                <a:solidFill>
                  <a:schemeClr val="accent5">
                    <a:lumMod val="75000"/>
                  </a:schemeClr>
                </a:solidFill>
                <a:effectLst/>
                <a:latin typeface="Bradley Hand ITC" panose="03070402050302030203" pitchFamily="66" charset="0"/>
                <a:cs typeface="Times New Roman" panose="02020603050405020304" pitchFamily="18" charset="0"/>
              </a:rPr>
              <a:t>This relates to the topic of the Columbian</a:t>
            </a:r>
            <a:r>
              <a:rPr kumimoji="0" lang="en-US" altLang="en-US" sz="1800" b="1" u="none" strike="noStrike" cap="none" normalizeH="0" dirty="0">
                <a:ln>
                  <a:noFill/>
                </a:ln>
                <a:solidFill>
                  <a:schemeClr val="accent5">
                    <a:lumMod val="75000"/>
                  </a:schemeClr>
                </a:solidFill>
                <a:effectLst/>
                <a:latin typeface="Bradley Hand ITC" panose="03070402050302030203" pitchFamily="66" charset="0"/>
                <a:cs typeface="Times New Roman" panose="02020603050405020304" pitchFamily="18" charset="0"/>
              </a:rPr>
              <a:t> Exchange because </a:t>
            </a:r>
            <a:r>
              <a:rPr lang="en-US" altLang="en-US" sz="1800" b="1" dirty="0">
                <a:solidFill>
                  <a:schemeClr val="accent5">
                    <a:lumMod val="75000"/>
                  </a:schemeClr>
                </a:solidFill>
                <a:latin typeface="Bradley Hand ITC" panose="03070402050302030203" pitchFamily="66" charset="0"/>
                <a:cs typeface="Times New Roman" panose="02020603050405020304" pitchFamily="18" charset="0"/>
              </a:rPr>
              <a:t>as the exchange grew, so did colonization and trade, eventually developing into triangular trade.</a:t>
            </a:r>
            <a:endParaRPr kumimoji="0" lang="en-US" altLang="en-US" sz="2800" b="0" i="0" u="none" strike="noStrike" cap="none" normalizeH="0" baseline="0" dirty="0">
              <a:ln>
                <a:noFill/>
              </a:ln>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165189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Contextualization Practice – Warmups</a:t>
            </a:r>
          </a:p>
        </p:txBody>
      </p:sp>
      <p:sp>
        <p:nvSpPr>
          <p:cNvPr id="3" name="TextBox 2"/>
          <p:cNvSpPr txBox="1"/>
          <p:nvPr/>
        </p:nvSpPr>
        <p:spPr>
          <a:xfrm>
            <a:off x="327804" y="1794294"/>
            <a:ext cx="11283351" cy="4247317"/>
          </a:xfrm>
          <a:prstGeom prst="rect">
            <a:avLst/>
          </a:prstGeom>
          <a:noFill/>
        </p:spPr>
        <p:txBody>
          <a:bodyPr wrap="square" rtlCol="0">
            <a:spAutoFit/>
          </a:bodyPr>
          <a:lstStyle/>
          <a:p>
            <a:r>
              <a:rPr lang="en-US" dirty="0"/>
              <a:t>One strategy teachers may use to continually practice this skill throughout the year is to begin class with a warmup activity once or twice a week. This could include presenting a prompt related to the reading assignment, and then having a discussion as a class (or group collaboration) to contextualize the topic.</a:t>
            </a:r>
          </a:p>
          <a:p>
            <a:endParaRPr lang="en-US" dirty="0"/>
          </a:p>
          <a:p>
            <a:r>
              <a:rPr lang="en-US" dirty="0"/>
              <a:t>Example: Students arrive, and a prompt is on the board. While you take attendance, they discuss and/or record a contextualization. Graphic organizers could be provided, or a simple framework displayed on the board/screen.</a:t>
            </a:r>
          </a:p>
          <a:p>
            <a:endParaRPr lang="en-US" dirty="0"/>
          </a:p>
          <a:p>
            <a:r>
              <a:rPr lang="en-US" u="sng" dirty="0"/>
              <a:t>Sample prompts:</a:t>
            </a:r>
          </a:p>
          <a:p>
            <a:r>
              <a:rPr lang="en-US" dirty="0"/>
              <a:t>Compare and contrast the English and Spanish colonization of the Americas.</a:t>
            </a:r>
          </a:p>
          <a:p>
            <a:r>
              <a:rPr lang="en-US" dirty="0"/>
              <a:t>Explain the causes of the American Revolution.</a:t>
            </a:r>
          </a:p>
          <a:p>
            <a:r>
              <a:rPr lang="en-US" dirty="0"/>
              <a:t>To what extent was the Second Great Awakening responsible for the abolition movement?</a:t>
            </a:r>
          </a:p>
          <a:p>
            <a:r>
              <a:rPr lang="en-US" dirty="0"/>
              <a:t>Evaluate the impact of the Spanish American War on the United States.</a:t>
            </a:r>
          </a:p>
          <a:p>
            <a:r>
              <a:rPr lang="en-US" dirty="0"/>
              <a:t>How did United States foreign policy during the Second World War foster change in America’s role in the world?</a:t>
            </a:r>
          </a:p>
          <a:p>
            <a:endParaRPr lang="en-US" dirty="0"/>
          </a:p>
          <a:p>
            <a:r>
              <a:rPr lang="en-US" b="1" i="1" dirty="0">
                <a:solidFill>
                  <a:srgbClr val="C00000"/>
                </a:solidFill>
              </a:rPr>
              <a:t>You will have access to a document with several potential prompts - FYI</a:t>
            </a:r>
          </a:p>
        </p:txBody>
      </p:sp>
    </p:spTree>
    <p:extLst>
      <p:ext uri="{BB962C8B-B14F-4D97-AF65-F5344CB8AC3E}">
        <p14:creationId xmlns:p14="http://schemas.microsoft.com/office/powerpoint/2010/main" val="334925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Effect transition="in" filter="fade">
                                      <p:cBhvr>
                                        <p:cTn id="63" dur="1000"/>
                                        <p:tgtEl>
                                          <p:spTgt spid="3">
                                            <p:txEl>
                                              <p:pRg st="11" end="11"/>
                                            </p:txEl>
                                          </p:spTgt>
                                        </p:tgtEl>
                                      </p:cBhvr>
                                    </p:animEffect>
                                    <p:anim calcmode="lin" valueType="num">
                                      <p:cBhvr>
                                        <p:cTn id="6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For students struggling to make connections…</a:t>
            </a:r>
          </a:p>
        </p:txBody>
      </p:sp>
      <p:sp>
        <p:nvSpPr>
          <p:cNvPr id="3" name="TextBox 2"/>
          <p:cNvSpPr txBox="1"/>
          <p:nvPr/>
        </p:nvSpPr>
        <p:spPr>
          <a:xfrm>
            <a:off x="465826" y="1785668"/>
            <a:ext cx="11240219" cy="3970318"/>
          </a:xfrm>
          <a:prstGeom prst="rect">
            <a:avLst/>
          </a:prstGeom>
          <a:noFill/>
        </p:spPr>
        <p:txBody>
          <a:bodyPr wrap="square" rtlCol="0">
            <a:spAutoFit/>
          </a:bodyPr>
          <a:lstStyle/>
          <a:p>
            <a:r>
              <a:rPr lang="en-US" dirty="0"/>
              <a:t>By providing topics, you can speed up the process as well as helping to reinforce the importance of linking the contextualization to the topic of the prompt. Students can discuss and/or write, and then share out to the class. This type of activity can also enable the teacher to review events pre and post topic.</a:t>
            </a:r>
          </a:p>
          <a:p>
            <a:endParaRPr lang="en-US" dirty="0"/>
          </a:p>
          <a:p>
            <a:r>
              <a:rPr lang="en-US" u="sng" dirty="0"/>
              <a:t>Example </a:t>
            </a:r>
          </a:p>
          <a:p>
            <a:endParaRPr lang="en-US" dirty="0"/>
          </a:p>
          <a:p>
            <a:r>
              <a:rPr lang="en-US" dirty="0"/>
              <a:t>Prompt:  Explain Woodrow Wilson’s goals for United States intervention in the First World War.</a:t>
            </a:r>
          </a:p>
          <a:p>
            <a:endParaRPr lang="en-US" dirty="0"/>
          </a:p>
          <a:p>
            <a:r>
              <a:rPr lang="en-US" dirty="0"/>
              <a:t>Table/Group 1:	Contextualize using the causes of the First World War.</a:t>
            </a:r>
          </a:p>
          <a:p>
            <a:r>
              <a:rPr lang="en-US" dirty="0"/>
              <a:t>Table/Group 2:	Contextualize using United Nations.</a:t>
            </a:r>
          </a:p>
          <a:p>
            <a:r>
              <a:rPr lang="en-US" dirty="0"/>
              <a:t>Table/Group 3:	Contextualize using the Treaty of Versailles.</a:t>
            </a:r>
          </a:p>
          <a:p>
            <a:r>
              <a:rPr lang="en-US" dirty="0"/>
              <a:t>Table/Group 4:	Contextualize using the War of 1812.</a:t>
            </a:r>
          </a:p>
          <a:p>
            <a:r>
              <a:rPr lang="en-US" dirty="0"/>
              <a:t>Table/Group 5:	Contextualize using Washington’s Proclamation of Neutrality.</a:t>
            </a:r>
          </a:p>
          <a:p>
            <a:r>
              <a:rPr lang="en-US" dirty="0"/>
              <a:t>Table/Group 6:	Contextualize using the Spanish – American War.</a:t>
            </a:r>
          </a:p>
        </p:txBody>
      </p:sp>
    </p:spTree>
    <p:extLst>
      <p:ext uri="{BB962C8B-B14F-4D97-AF65-F5344CB8AC3E}">
        <p14:creationId xmlns:p14="http://schemas.microsoft.com/office/powerpoint/2010/main" val="14615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For students struggling to make connections…</a:t>
            </a:r>
          </a:p>
        </p:txBody>
      </p:sp>
      <p:sp>
        <p:nvSpPr>
          <p:cNvPr id="3" name="TextBox 2"/>
          <p:cNvSpPr txBox="1"/>
          <p:nvPr/>
        </p:nvSpPr>
        <p:spPr>
          <a:xfrm>
            <a:off x="113581" y="1276710"/>
            <a:ext cx="11946147" cy="5601533"/>
          </a:xfrm>
          <a:prstGeom prst="rect">
            <a:avLst/>
          </a:prstGeom>
          <a:noFill/>
        </p:spPr>
        <p:txBody>
          <a:bodyPr wrap="square" rtlCol="0">
            <a:spAutoFit/>
          </a:bodyPr>
          <a:lstStyle/>
          <a:p>
            <a:r>
              <a:rPr lang="en-US" dirty="0"/>
              <a:t>Sample contextualizations.</a:t>
            </a:r>
          </a:p>
          <a:p>
            <a:endParaRPr lang="en-US" dirty="0"/>
          </a:p>
          <a:p>
            <a:r>
              <a:rPr lang="en-US" sz="1400" dirty="0"/>
              <a:t>United States entry into the W.W.I. was partially due to unrestricted submarine warfare by the German army. The U.S. had declared neutrality, but this warfare prevented safe travels on the sea. This relates to the topic of Woodrow Wilson’s goals for U.S. intervention in the First World War, because one of his goals was to establish freedom of the seas.</a:t>
            </a:r>
          </a:p>
          <a:p>
            <a:endParaRPr lang="en-US" sz="1400" dirty="0"/>
          </a:p>
          <a:p>
            <a:r>
              <a:rPr lang="en-US" sz="1400" dirty="0"/>
              <a:t>The United Nations is an organization of many nations who seek to work out problems diplomatically to prevent war. It was created after W.W.II ended in 1945. This relates to the topic of Woodrow Wilson’s goals during W.W.I, because the idea of the U.N. was originally developed by Wilson in his Fourteen Points which called for a League of Nations. Both organizations had a goal of reducing conflicts.</a:t>
            </a:r>
          </a:p>
          <a:p>
            <a:endParaRPr lang="en-US" sz="1400" dirty="0"/>
          </a:p>
          <a:p>
            <a:r>
              <a:rPr lang="en-US" sz="1400" dirty="0"/>
              <a:t>The Treaty of Versailles was the official end to W.W.I. The United States did not ratify this treaty, because many people did not support the League of Nations as well as other factors in the treaty. The overall feeling following the war was one of isolationism more than support for intervention or participation in world organizations. This relates to the topic of Wilson’s goals, because the U.S. choosing not to join the League of Nations marked a failure for his vision.</a:t>
            </a:r>
          </a:p>
          <a:p>
            <a:endParaRPr lang="en-US" sz="1400" dirty="0"/>
          </a:p>
          <a:p>
            <a:r>
              <a:rPr lang="en-US" sz="1400" dirty="0"/>
              <a:t>The War of 1812 was a war between the U.S. and Great Britain. It was caused partially due to the lack of freedom of the seas. England and France were at war, and the U.S. declared neutrality but still sought to trade and travel on the seas. England and France seized many ships and impressed many men. This relates to Wilson’s goals for intervention in W.W.I, because establishing freedom of the seas was part of his plan for peace as it was a common cause of war. </a:t>
            </a:r>
          </a:p>
          <a:p>
            <a:endParaRPr lang="en-US" sz="1400" dirty="0"/>
          </a:p>
          <a:p>
            <a:r>
              <a:rPr lang="en-US" sz="1400" dirty="0"/>
              <a:t>Washington’s Proclamation of Neutrality was America’s first official foreign policy during the administration of the first President. It declared that the U.S. would not get involved in foreign conflicts including the French Revolution. This relates to Wilson’s goals during the First World War, because Wilson was breaking from tradition set by Washington by supporting the war effort as part of the Allies. </a:t>
            </a:r>
          </a:p>
          <a:p>
            <a:endParaRPr lang="en-US" sz="1400" dirty="0"/>
          </a:p>
          <a:p>
            <a:r>
              <a:rPr lang="en-US" sz="1400" dirty="0"/>
              <a:t>The Spanish – American War was fought in 1898. The U.S. won this war and gained new territories which began American imperialism and placed the U.S. as a world power with increasing influence. This relates to the topic of Wilson’s goals during the First World War, because that change in status gave Wilson influence in fighting the war, influencing the end of the war, and attempting to change America’s role in foreign affairs.</a:t>
            </a:r>
          </a:p>
        </p:txBody>
      </p:sp>
    </p:spTree>
    <p:extLst>
      <p:ext uri="{BB962C8B-B14F-4D97-AF65-F5344CB8AC3E}">
        <p14:creationId xmlns:p14="http://schemas.microsoft.com/office/powerpoint/2010/main" val="344964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1000"/>
                                        <p:tgtEl>
                                          <p:spTgt spid="3">
                                            <p:txEl>
                                              <p:pRg st="12" end="12"/>
                                            </p:txEl>
                                          </p:spTgt>
                                        </p:tgtEl>
                                      </p:cBhvr>
                                    </p:animEffect>
                                    <p:anim calcmode="lin" valueType="num">
                                      <p:cBhvr>
                                        <p:cTn id="5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C00000"/>
                </a:solidFill>
              </a:rPr>
              <a:t>How is Contextualization Graded?</a:t>
            </a:r>
          </a:p>
        </p:txBody>
      </p:sp>
      <p:sp>
        <p:nvSpPr>
          <p:cNvPr id="3" name="TextBox 2"/>
          <p:cNvSpPr txBox="1"/>
          <p:nvPr/>
        </p:nvSpPr>
        <p:spPr>
          <a:xfrm>
            <a:off x="319177" y="1846053"/>
            <a:ext cx="11352363" cy="3970318"/>
          </a:xfrm>
          <a:prstGeom prst="rect">
            <a:avLst/>
          </a:prstGeom>
          <a:noFill/>
        </p:spPr>
        <p:txBody>
          <a:bodyPr wrap="square" rtlCol="0">
            <a:spAutoFit/>
          </a:bodyPr>
          <a:lstStyle/>
          <a:p>
            <a:r>
              <a:rPr lang="en-US" b="1" dirty="0"/>
              <a:t>CONTEXTUALIZATION: 1 point - </a:t>
            </a:r>
            <a:r>
              <a:rPr lang="en-US" dirty="0"/>
              <a:t>Situates the argument by explaining the broader historical events, developments, or processes immediately relevant to the question.</a:t>
            </a:r>
          </a:p>
          <a:p>
            <a:pPr hangingPunct="0"/>
            <a:r>
              <a:rPr lang="en-US" b="1" dirty="0"/>
              <a:t>Scoring Note: </a:t>
            </a:r>
            <a:r>
              <a:rPr lang="en-US" i="1" dirty="0"/>
              <a:t>Contextualization requires using knowledge</a:t>
            </a:r>
            <a:r>
              <a:rPr lang="en-US" b="1" dirty="0"/>
              <a:t> </a:t>
            </a:r>
            <a:r>
              <a:rPr lang="en-US" i="1" dirty="0"/>
              <a:t>not found in the documents to situate the argument within broader historical events, developments, or processes immediately relevant to the question. The contextualization point is not awarded for merely a phrase or reference, but instead requires an explanation, typically consisting of multiple sentences or a full paragraph.</a:t>
            </a:r>
            <a:endParaRPr lang="en-US" dirty="0"/>
          </a:p>
          <a:p>
            <a:endParaRPr lang="en-US" dirty="0"/>
          </a:p>
          <a:p>
            <a:r>
              <a:rPr lang="en-US" dirty="0"/>
              <a:t>In recent years, many students begin their essay by contextualizing the topic. If it is just one sentence, it is rarely enough to earn the point. If it is not clearly related to the topic of the essay, it will not earn the point. If it is overly simple and/or lacks any specific piece of evidence, it will not earn the point. The most successful contextualizations I have seen in recent  years include setting the scene with a development immediately preceding the parameters of the prompt. This can be a useful tool in teaching and practicing the skill.</a:t>
            </a:r>
          </a:p>
          <a:p>
            <a:endParaRPr lang="en-US" dirty="0"/>
          </a:p>
          <a:p>
            <a:r>
              <a:rPr lang="en-US" dirty="0"/>
              <a:t>For example, for the DBQ on Progressive reform the best contextualizations focused on the Populists. </a:t>
            </a:r>
          </a:p>
        </p:txBody>
      </p:sp>
    </p:spTree>
    <p:extLst>
      <p:ext uri="{BB962C8B-B14F-4D97-AF65-F5344CB8AC3E}">
        <p14:creationId xmlns:p14="http://schemas.microsoft.com/office/powerpoint/2010/main" val="2521804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E9DDD6-CBB3-44AA-9B15-D3AD33B4358E}"/>
              </a:ext>
            </a:extLst>
          </p:cNvPr>
          <p:cNvPicPr>
            <a:picLocks noChangeAspect="1"/>
          </p:cNvPicPr>
          <p:nvPr/>
        </p:nvPicPr>
        <p:blipFill rotWithShape="1">
          <a:blip r:embed="rId2"/>
          <a:srcRect l="39347" t="15459" r="24023" b="71981"/>
          <a:stretch/>
        </p:blipFill>
        <p:spPr>
          <a:xfrm>
            <a:off x="298173" y="1229139"/>
            <a:ext cx="11405438" cy="2199861"/>
          </a:xfrm>
          <a:prstGeom prst="rect">
            <a:avLst/>
          </a:prstGeom>
        </p:spPr>
      </p:pic>
      <p:sp>
        <p:nvSpPr>
          <p:cNvPr id="4" name="Title 1">
            <a:extLst>
              <a:ext uri="{FF2B5EF4-FFF2-40B4-BE49-F238E27FC236}">
                <a16:creationId xmlns:a16="http://schemas.microsoft.com/office/drawing/2014/main" id="{6D0FC450-74A9-436D-9202-1568969485CB}"/>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C00000"/>
                </a:solidFill>
              </a:rPr>
              <a:t>Step by Step Discussion</a:t>
            </a:r>
          </a:p>
        </p:txBody>
      </p:sp>
      <p:sp>
        <p:nvSpPr>
          <p:cNvPr id="5" name="TextBox 4">
            <a:extLst>
              <a:ext uri="{FF2B5EF4-FFF2-40B4-BE49-F238E27FC236}">
                <a16:creationId xmlns:a16="http://schemas.microsoft.com/office/drawing/2014/main" id="{E6CFEF8E-11B1-4ACA-84C3-BCDFD91E4AC8}"/>
              </a:ext>
            </a:extLst>
          </p:cNvPr>
          <p:cNvSpPr txBox="1"/>
          <p:nvPr/>
        </p:nvSpPr>
        <p:spPr>
          <a:xfrm>
            <a:off x="298173" y="3429000"/>
            <a:ext cx="9574697" cy="2677656"/>
          </a:xfrm>
          <a:prstGeom prst="rect">
            <a:avLst/>
          </a:prstGeom>
          <a:noFill/>
        </p:spPr>
        <p:txBody>
          <a:bodyPr wrap="square" rtlCol="0">
            <a:spAutoFit/>
          </a:bodyPr>
          <a:lstStyle/>
          <a:p>
            <a:pPr marL="342900" indent="-342900">
              <a:buAutoNum type="arabicPeriod"/>
            </a:pPr>
            <a:r>
              <a:rPr lang="en-US" sz="2400" b="1" dirty="0">
                <a:solidFill>
                  <a:srgbClr val="C00000"/>
                </a:solidFill>
              </a:rPr>
              <a:t>What is the topic of the essay?</a:t>
            </a:r>
          </a:p>
          <a:p>
            <a:pPr marL="342900" indent="-342900">
              <a:buAutoNum type="arabicPeriod"/>
            </a:pPr>
            <a:r>
              <a:rPr lang="en-US" sz="2400" b="1" dirty="0">
                <a:solidFill>
                  <a:srgbClr val="C00000"/>
                </a:solidFill>
              </a:rPr>
              <a:t>What is the skill being tested? (causation, comparison, or CCOT)</a:t>
            </a:r>
          </a:p>
          <a:p>
            <a:pPr marL="342900" indent="-342900">
              <a:buAutoNum type="arabicPeriod"/>
            </a:pPr>
            <a:r>
              <a:rPr lang="en-US" sz="2400" b="1" dirty="0">
                <a:solidFill>
                  <a:srgbClr val="C00000"/>
                </a:solidFill>
              </a:rPr>
              <a:t>What are the parameters of the prompt? </a:t>
            </a:r>
          </a:p>
          <a:p>
            <a:pPr marL="342900" indent="-342900">
              <a:buAutoNum type="arabicPeriod"/>
            </a:pPr>
            <a:r>
              <a:rPr lang="en-US" sz="2400" b="1" dirty="0">
                <a:solidFill>
                  <a:srgbClr val="C00000"/>
                </a:solidFill>
              </a:rPr>
              <a:t>What is significant about the parameters?</a:t>
            </a:r>
          </a:p>
          <a:p>
            <a:pPr marL="342900" indent="-342900">
              <a:buAutoNum type="arabicPeriod"/>
            </a:pPr>
            <a:r>
              <a:rPr lang="en-US" sz="2400" b="1" dirty="0">
                <a:solidFill>
                  <a:srgbClr val="C00000"/>
                </a:solidFill>
              </a:rPr>
              <a:t>What eras are included in the parameters?</a:t>
            </a:r>
          </a:p>
          <a:p>
            <a:pPr marL="342900" indent="-342900">
              <a:buAutoNum type="arabicPeriod"/>
            </a:pPr>
            <a:r>
              <a:rPr lang="en-US" sz="2400" b="1" dirty="0">
                <a:solidFill>
                  <a:srgbClr val="C00000"/>
                </a:solidFill>
              </a:rPr>
              <a:t>What era came before the parameters/eras of the prompt?</a:t>
            </a:r>
          </a:p>
          <a:p>
            <a:pPr marL="342900" indent="-342900">
              <a:buAutoNum type="arabicPeriod"/>
            </a:pPr>
            <a:r>
              <a:rPr lang="en-US" sz="2400" b="1" dirty="0">
                <a:solidFill>
                  <a:srgbClr val="C00000"/>
                </a:solidFill>
              </a:rPr>
              <a:t>What came after the parameters/eras of the prompt?</a:t>
            </a:r>
          </a:p>
        </p:txBody>
      </p:sp>
      <p:sp>
        <p:nvSpPr>
          <p:cNvPr id="6" name="TextBox 5">
            <a:extLst>
              <a:ext uri="{FF2B5EF4-FFF2-40B4-BE49-F238E27FC236}">
                <a16:creationId xmlns:a16="http://schemas.microsoft.com/office/drawing/2014/main" id="{3F9701BA-491B-4C76-B89A-5D297544B2DD}"/>
              </a:ext>
            </a:extLst>
          </p:cNvPr>
          <p:cNvSpPr txBox="1"/>
          <p:nvPr/>
        </p:nvSpPr>
        <p:spPr>
          <a:xfrm>
            <a:off x="6243430" y="4919146"/>
            <a:ext cx="5380383" cy="369332"/>
          </a:xfrm>
          <a:prstGeom prst="rect">
            <a:avLst/>
          </a:prstGeom>
          <a:noFill/>
        </p:spPr>
        <p:txBody>
          <a:bodyPr wrap="square" rtlCol="0">
            <a:spAutoFit/>
          </a:bodyPr>
          <a:lstStyle/>
          <a:p>
            <a:r>
              <a:rPr lang="en-US" b="1" dirty="0">
                <a:solidFill>
                  <a:schemeClr val="accent5">
                    <a:lumMod val="75000"/>
                  </a:schemeClr>
                </a:solidFill>
              </a:rPr>
              <a:t>WWII, Cold War, Civil Rights Movement</a:t>
            </a:r>
          </a:p>
        </p:txBody>
      </p:sp>
      <p:sp>
        <p:nvSpPr>
          <p:cNvPr id="7" name="TextBox 6">
            <a:extLst>
              <a:ext uri="{FF2B5EF4-FFF2-40B4-BE49-F238E27FC236}">
                <a16:creationId xmlns:a16="http://schemas.microsoft.com/office/drawing/2014/main" id="{1F30E47F-9938-45ED-B988-C0CD6B58811A}"/>
              </a:ext>
            </a:extLst>
          </p:cNvPr>
          <p:cNvSpPr txBox="1"/>
          <p:nvPr/>
        </p:nvSpPr>
        <p:spPr>
          <a:xfrm>
            <a:off x="8792817" y="3877846"/>
            <a:ext cx="1080053" cy="369332"/>
          </a:xfrm>
          <a:prstGeom prst="rect">
            <a:avLst/>
          </a:prstGeom>
          <a:noFill/>
        </p:spPr>
        <p:txBody>
          <a:bodyPr wrap="square" rtlCol="0">
            <a:spAutoFit/>
          </a:bodyPr>
          <a:lstStyle/>
          <a:p>
            <a:r>
              <a:rPr lang="en-US" b="1" dirty="0">
                <a:solidFill>
                  <a:schemeClr val="accent5">
                    <a:lumMod val="75000"/>
                  </a:schemeClr>
                </a:solidFill>
              </a:rPr>
              <a:t>CCOT</a:t>
            </a:r>
          </a:p>
        </p:txBody>
      </p:sp>
      <p:sp>
        <p:nvSpPr>
          <p:cNvPr id="8" name="TextBox 7">
            <a:extLst>
              <a:ext uri="{FF2B5EF4-FFF2-40B4-BE49-F238E27FC236}">
                <a16:creationId xmlns:a16="http://schemas.microsoft.com/office/drawing/2014/main" id="{A94D0B96-35E5-4855-A0C4-CEB37C083DDB}"/>
              </a:ext>
            </a:extLst>
          </p:cNvPr>
          <p:cNvSpPr txBox="1"/>
          <p:nvPr/>
        </p:nvSpPr>
        <p:spPr>
          <a:xfrm>
            <a:off x="5973417" y="4245088"/>
            <a:ext cx="5380383" cy="369332"/>
          </a:xfrm>
          <a:prstGeom prst="rect">
            <a:avLst/>
          </a:prstGeom>
          <a:noFill/>
        </p:spPr>
        <p:txBody>
          <a:bodyPr wrap="square" rtlCol="0">
            <a:spAutoFit/>
          </a:bodyPr>
          <a:lstStyle/>
          <a:p>
            <a:r>
              <a:rPr lang="en-US" b="1" dirty="0">
                <a:solidFill>
                  <a:schemeClr val="accent5">
                    <a:lumMod val="75000"/>
                  </a:schemeClr>
                </a:solidFill>
              </a:rPr>
              <a:t>1940-1970</a:t>
            </a:r>
          </a:p>
        </p:txBody>
      </p:sp>
      <p:sp>
        <p:nvSpPr>
          <p:cNvPr id="9" name="TextBox 8">
            <a:extLst>
              <a:ext uri="{FF2B5EF4-FFF2-40B4-BE49-F238E27FC236}">
                <a16:creationId xmlns:a16="http://schemas.microsoft.com/office/drawing/2014/main" id="{DE270760-31EB-47B5-AED5-7DE1EF48D19E}"/>
              </a:ext>
            </a:extLst>
          </p:cNvPr>
          <p:cNvSpPr txBox="1"/>
          <p:nvPr/>
        </p:nvSpPr>
        <p:spPr>
          <a:xfrm>
            <a:off x="5973417" y="4583162"/>
            <a:ext cx="5920410" cy="369332"/>
          </a:xfrm>
          <a:prstGeom prst="rect">
            <a:avLst/>
          </a:prstGeom>
          <a:noFill/>
        </p:spPr>
        <p:txBody>
          <a:bodyPr wrap="square" rtlCol="0">
            <a:spAutoFit/>
          </a:bodyPr>
          <a:lstStyle/>
          <a:p>
            <a:r>
              <a:rPr lang="en-US" b="1" dirty="0">
                <a:solidFill>
                  <a:schemeClr val="accent5">
                    <a:lumMod val="75000"/>
                  </a:schemeClr>
                </a:solidFill>
              </a:rPr>
              <a:t>Year before entry into WWII, beginning stagnant decade</a:t>
            </a:r>
          </a:p>
        </p:txBody>
      </p:sp>
      <p:sp>
        <p:nvSpPr>
          <p:cNvPr id="10" name="TextBox 9">
            <a:extLst>
              <a:ext uri="{FF2B5EF4-FFF2-40B4-BE49-F238E27FC236}">
                <a16:creationId xmlns:a16="http://schemas.microsoft.com/office/drawing/2014/main" id="{D09BB7E1-6BA5-4EC7-A24D-BAB5772F801C}"/>
              </a:ext>
            </a:extLst>
          </p:cNvPr>
          <p:cNvSpPr txBox="1"/>
          <p:nvPr/>
        </p:nvSpPr>
        <p:spPr>
          <a:xfrm>
            <a:off x="4896678" y="3621157"/>
            <a:ext cx="5380383" cy="369332"/>
          </a:xfrm>
          <a:prstGeom prst="rect">
            <a:avLst/>
          </a:prstGeom>
          <a:noFill/>
        </p:spPr>
        <p:txBody>
          <a:bodyPr wrap="square" rtlCol="0">
            <a:spAutoFit/>
          </a:bodyPr>
          <a:lstStyle/>
          <a:p>
            <a:r>
              <a:rPr lang="en-US" b="1" dirty="0">
                <a:solidFill>
                  <a:schemeClr val="accent5">
                    <a:lumMod val="75000"/>
                  </a:schemeClr>
                </a:solidFill>
              </a:rPr>
              <a:t>Economic Growth, U.S. society</a:t>
            </a:r>
          </a:p>
        </p:txBody>
      </p:sp>
      <p:sp>
        <p:nvSpPr>
          <p:cNvPr id="11" name="TextBox 10">
            <a:extLst>
              <a:ext uri="{FF2B5EF4-FFF2-40B4-BE49-F238E27FC236}">
                <a16:creationId xmlns:a16="http://schemas.microsoft.com/office/drawing/2014/main" id="{CE552955-3F03-4C4C-88BC-79C8A2C3CB87}"/>
              </a:ext>
            </a:extLst>
          </p:cNvPr>
          <p:cNvSpPr txBox="1"/>
          <p:nvPr/>
        </p:nvSpPr>
        <p:spPr>
          <a:xfrm>
            <a:off x="8160996" y="5288478"/>
            <a:ext cx="5380383" cy="369332"/>
          </a:xfrm>
          <a:prstGeom prst="rect">
            <a:avLst/>
          </a:prstGeom>
          <a:noFill/>
        </p:spPr>
        <p:txBody>
          <a:bodyPr wrap="square" rtlCol="0">
            <a:spAutoFit/>
          </a:bodyPr>
          <a:lstStyle/>
          <a:p>
            <a:r>
              <a:rPr lang="en-US" b="1" dirty="0">
                <a:solidFill>
                  <a:schemeClr val="accent5">
                    <a:lumMod val="75000"/>
                  </a:schemeClr>
                </a:solidFill>
              </a:rPr>
              <a:t>Great Depression</a:t>
            </a:r>
          </a:p>
        </p:txBody>
      </p:sp>
      <p:sp>
        <p:nvSpPr>
          <p:cNvPr id="12" name="TextBox 11">
            <a:extLst>
              <a:ext uri="{FF2B5EF4-FFF2-40B4-BE49-F238E27FC236}">
                <a16:creationId xmlns:a16="http://schemas.microsoft.com/office/drawing/2014/main" id="{C6E48DA4-B160-4D55-A3C7-35F0A91D6003}"/>
              </a:ext>
            </a:extLst>
          </p:cNvPr>
          <p:cNvSpPr txBox="1"/>
          <p:nvPr/>
        </p:nvSpPr>
        <p:spPr>
          <a:xfrm>
            <a:off x="7586869" y="5634402"/>
            <a:ext cx="5380383" cy="646331"/>
          </a:xfrm>
          <a:prstGeom prst="rect">
            <a:avLst/>
          </a:prstGeom>
          <a:noFill/>
        </p:spPr>
        <p:txBody>
          <a:bodyPr wrap="square" rtlCol="0">
            <a:spAutoFit/>
          </a:bodyPr>
          <a:lstStyle/>
          <a:p>
            <a:r>
              <a:rPr lang="en-US" b="1" dirty="0">
                <a:solidFill>
                  <a:schemeClr val="accent5">
                    <a:lumMod val="75000"/>
                  </a:schemeClr>
                </a:solidFill>
              </a:rPr>
              <a:t>Stagnation, Arab-Oil Embargo, </a:t>
            </a:r>
          </a:p>
          <a:p>
            <a:r>
              <a:rPr lang="en-US" b="1" dirty="0">
                <a:solidFill>
                  <a:schemeClr val="accent5">
                    <a:lumMod val="75000"/>
                  </a:schemeClr>
                </a:solidFill>
              </a:rPr>
              <a:t>Affirmative Action, Reaganomics</a:t>
            </a:r>
          </a:p>
        </p:txBody>
      </p:sp>
      <p:sp>
        <p:nvSpPr>
          <p:cNvPr id="13" name="Oval 12">
            <a:extLst>
              <a:ext uri="{FF2B5EF4-FFF2-40B4-BE49-F238E27FC236}">
                <a16:creationId xmlns:a16="http://schemas.microsoft.com/office/drawing/2014/main" id="{13E1EF04-F621-4A48-B24F-875BD13DAE42}"/>
              </a:ext>
            </a:extLst>
          </p:cNvPr>
          <p:cNvSpPr/>
          <p:nvPr/>
        </p:nvSpPr>
        <p:spPr>
          <a:xfrm>
            <a:off x="298173" y="5257220"/>
            <a:ext cx="10661375" cy="471581"/>
          </a:xfrm>
          <a:prstGeom prst="ellipse">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48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barn(inVertical)">
                                      <p:cBhvr>
                                        <p:cTn id="7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8" grpId="0"/>
      <p:bldP spid="9" grpId="0"/>
      <p:bldP spid="10" grpId="0"/>
      <p:bldP spid="11" grpId="0"/>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3"/>
            <a:ext cx="12192000" cy="600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ctr"/>
            <a:r>
              <a:rPr lang="en-US" b="1" dirty="0">
                <a:solidFill>
                  <a:srgbClr val="C00000"/>
                </a:solidFill>
              </a:rPr>
              <a:t>Welcome!</a:t>
            </a:r>
          </a:p>
        </p:txBody>
      </p:sp>
      <p:sp>
        <p:nvSpPr>
          <p:cNvPr id="3" name="TextBox 2"/>
          <p:cNvSpPr txBox="1"/>
          <p:nvPr/>
        </p:nvSpPr>
        <p:spPr>
          <a:xfrm>
            <a:off x="1367161" y="3549070"/>
            <a:ext cx="9783191" cy="2585323"/>
          </a:xfrm>
          <a:prstGeom prst="rect">
            <a:avLst/>
          </a:prstGeom>
          <a:noFill/>
        </p:spPr>
        <p:txBody>
          <a:bodyPr wrap="square" rtlCol="0">
            <a:spAutoFit/>
          </a:bodyPr>
          <a:lstStyle/>
          <a:p>
            <a:r>
              <a:rPr lang="en-US" dirty="0"/>
              <a:t>Please type your name into the comment box. I will use this to create a list for attendance purposes.</a:t>
            </a:r>
          </a:p>
          <a:p>
            <a:endParaRPr lang="en-US" dirty="0"/>
          </a:p>
          <a:p>
            <a:r>
              <a:rPr lang="en-US" dirty="0"/>
              <a:t>The goal of this session is to both review the contextualization skill and introduce a way to incorporate skill practice into daily lesson plans. The contextualization skill, in my opinion, is one that can be learned and mastered more quickly than other essay skills such as sourcing, complexity, and using multiple documents to defend an argument. However, it is not an “easy” or “low-bar” skill and requires practice. My goal with my students is to prepare them to at least master four of the main essay skills by the end of the course. </a:t>
            </a:r>
            <a:r>
              <a:rPr lang="en-US" i="1" dirty="0"/>
              <a:t>[More than four is bonus.] </a:t>
            </a:r>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65576"/>
          <a:stretch/>
        </p:blipFill>
        <p:spPr>
          <a:xfrm>
            <a:off x="4410596" y="1944775"/>
            <a:ext cx="3370811" cy="1160377"/>
          </a:xfrm>
          <a:prstGeom prst="rect">
            <a:avLst/>
          </a:prstGeom>
          <a:ln>
            <a:solidFill>
              <a:srgbClr val="C00000"/>
            </a:solidFill>
          </a:ln>
        </p:spPr>
      </p:pic>
    </p:spTree>
    <p:extLst>
      <p:ext uri="{BB962C8B-B14F-4D97-AF65-F5344CB8AC3E}">
        <p14:creationId xmlns:p14="http://schemas.microsoft.com/office/powerpoint/2010/main" val="60044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62363" y="132047"/>
            <a:ext cx="4339087" cy="363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ctrTitle"/>
          </p:nvPr>
        </p:nvSpPr>
        <p:spPr>
          <a:xfrm>
            <a:off x="0" y="145667"/>
            <a:ext cx="9144000" cy="1034182"/>
          </a:xfrm>
        </p:spPr>
        <p:txBody>
          <a:bodyPr>
            <a:normAutofit/>
          </a:bodyPr>
          <a:lstStyle/>
          <a:p>
            <a:pPr algn="l"/>
            <a:r>
              <a:rPr lang="en-US" sz="6600" u="sng" dirty="0">
                <a:latin typeface="Bernard MT Condensed" panose="02050806060905020404" pitchFamily="18" charset="0"/>
              </a:rPr>
              <a:t>Contextualization Tips</a:t>
            </a:r>
          </a:p>
        </p:txBody>
      </p:sp>
      <p:sp>
        <p:nvSpPr>
          <p:cNvPr id="3" name="Subtitle 2"/>
          <p:cNvSpPr>
            <a:spLocks noGrp="1"/>
          </p:cNvSpPr>
          <p:nvPr>
            <p:ph type="subTitle" idx="1"/>
          </p:nvPr>
        </p:nvSpPr>
        <p:spPr>
          <a:xfrm>
            <a:off x="613015" y="1714399"/>
            <a:ext cx="5489275" cy="1655762"/>
          </a:xfrm>
          <a:noFill/>
          <a:ln w="28575">
            <a:solidFill>
              <a:schemeClr val="tx1"/>
            </a:solidFill>
          </a:ln>
        </p:spPr>
        <p:txBody>
          <a:bodyPr>
            <a:normAutofit fontScale="85000" lnSpcReduction="10000"/>
          </a:bodyPr>
          <a:lstStyle/>
          <a:p>
            <a:pPr algn="l"/>
            <a:r>
              <a:rPr lang="en-US" dirty="0">
                <a:latin typeface="Century Schoolbook" panose="02040604050505020304" pitchFamily="18" charset="0"/>
              </a:rPr>
              <a:t>Contextualization is essential for providing evidence the student understands what is going on in the era or why a topic is historically significant to U.S. history …</a:t>
            </a:r>
            <a:r>
              <a:rPr lang="en-US" i="1" dirty="0">
                <a:latin typeface="Century Schoolbook" panose="02040604050505020304" pitchFamily="18" charset="0"/>
              </a:rPr>
              <a:t>and to show the student can relate that knowledge to the overall topic in their essay!</a:t>
            </a:r>
          </a:p>
        </p:txBody>
      </p:sp>
      <p:sp>
        <p:nvSpPr>
          <p:cNvPr id="5" name="TextBox 4"/>
          <p:cNvSpPr txBox="1"/>
          <p:nvPr/>
        </p:nvSpPr>
        <p:spPr>
          <a:xfrm>
            <a:off x="344158" y="3904711"/>
            <a:ext cx="11516264" cy="2862322"/>
          </a:xfrm>
          <a:prstGeom prst="rect">
            <a:avLst/>
          </a:prstGeom>
          <a:solidFill>
            <a:schemeClr val="bg1"/>
          </a:solidFill>
          <a:ln w="28575">
            <a:solidFill>
              <a:schemeClr val="tx1"/>
            </a:solidFill>
          </a:ln>
        </p:spPr>
        <p:txBody>
          <a:bodyPr wrap="square" rtlCol="0">
            <a:spAutoFit/>
          </a:bodyPr>
          <a:lstStyle/>
          <a:p>
            <a:pPr marL="285750" indent="-285750">
              <a:buFont typeface="Arial" panose="020B0604020202020204" pitchFamily="34" charset="0"/>
              <a:buChar char="•"/>
            </a:pPr>
            <a:r>
              <a:rPr lang="en-US" b="1" dirty="0"/>
              <a:t>It can appear anywhere in the essay.</a:t>
            </a:r>
          </a:p>
          <a:p>
            <a:pPr marL="285750" indent="-285750">
              <a:buFont typeface="Arial" panose="020B0604020202020204" pitchFamily="34" charset="0"/>
              <a:buChar char="•"/>
            </a:pPr>
            <a:r>
              <a:rPr lang="en-US" b="1" dirty="0"/>
              <a:t>It can include evidence and connections from other eras, but they must explicitly link it to the topic/era of the essay.</a:t>
            </a:r>
          </a:p>
          <a:p>
            <a:pPr marL="285750" indent="-285750">
              <a:buFont typeface="Arial" panose="020B0604020202020204" pitchFamily="34" charset="0"/>
              <a:buChar char="•"/>
            </a:pPr>
            <a:r>
              <a:rPr lang="en-US" b="1" dirty="0"/>
              <a:t>Needs to include at least ONE piece of specific evidence. If they cannot identify something specific it is okay to focus on developments… [</a:t>
            </a:r>
            <a:r>
              <a:rPr lang="en-US" b="1" i="1" dirty="0"/>
              <a:t>Do NOT include that evidence anywhere else in the essay… not in the thesis… not in the body paragraphs.]</a:t>
            </a:r>
          </a:p>
          <a:p>
            <a:pPr marL="285750" indent="-285750">
              <a:buFont typeface="Arial" panose="020B0604020202020204" pitchFamily="34" charset="0"/>
              <a:buChar char="•"/>
            </a:pPr>
            <a:r>
              <a:rPr lang="en-US" b="1" dirty="0"/>
              <a:t>Practicing this skill with both local and broad context is recommended, however if they stay broad… that’s okay.</a:t>
            </a:r>
          </a:p>
          <a:p>
            <a:pPr marL="285750" indent="-285750">
              <a:buFont typeface="Arial" panose="020B0604020202020204" pitchFamily="34" charset="0"/>
              <a:buChar char="•"/>
            </a:pPr>
            <a:r>
              <a:rPr lang="en-US" b="1" dirty="0"/>
              <a:t>As with most analysis… EXPLAINING HOW OR WHY IS IMPORTANT! </a:t>
            </a:r>
          </a:p>
          <a:p>
            <a:pPr marL="285750" indent="-285750">
              <a:buFont typeface="Arial" panose="020B0604020202020204" pitchFamily="34" charset="0"/>
              <a:buChar char="•"/>
            </a:pPr>
            <a:r>
              <a:rPr lang="en-US" b="1" dirty="0"/>
              <a:t>Rarely is there a length requirement; however, encourage at least three sentences.</a:t>
            </a:r>
          </a:p>
          <a:p>
            <a:pPr marL="285750" indent="-285750">
              <a:buFont typeface="Arial" panose="020B0604020202020204" pitchFamily="34" charset="0"/>
              <a:buChar char="•"/>
            </a:pPr>
            <a:r>
              <a:rPr lang="en-US" b="1" dirty="0"/>
              <a:t>Add a sentence clearly explaining how your context relates to the topic of the essay. Readers won’t infer!</a:t>
            </a:r>
          </a:p>
          <a:p>
            <a:pPr marL="285750" indent="-285750">
              <a:buFont typeface="Arial" panose="020B0604020202020204" pitchFamily="34" charset="0"/>
              <a:buChar char="•"/>
            </a:pPr>
            <a:endParaRPr lang="en-US" dirty="0"/>
          </a:p>
        </p:txBody>
      </p:sp>
      <p:sp>
        <p:nvSpPr>
          <p:cNvPr id="6" name="TextBox 5"/>
          <p:cNvSpPr txBox="1"/>
          <p:nvPr/>
        </p:nvSpPr>
        <p:spPr>
          <a:xfrm>
            <a:off x="10429875" y="6488668"/>
            <a:ext cx="2305050" cy="369332"/>
          </a:xfrm>
          <a:prstGeom prst="rect">
            <a:avLst/>
          </a:prstGeom>
          <a:noFill/>
        </p:spPr>
        <p:txBody>
          <a:bodyPr wrap="square" rtlCol="0">
            <a:spAutoFit/>
          </a:bodyPr>
          <a:lstStyle/>
          <a:p>
            <a:r>
              <a:rPr lang="en-US" dirty="0"/>
              <a:t>FFAPUSH.COM</a:t>
            </a:r>
          </a:p>
        </p:txBody>
      </p:sp>
    </p:spTree>
    <p:extLst>
      <p:ext uri="{BB962C8B-B14F-4D97-AF65-F5344CB8AC3E}">
        <p14:creationId xmlns:p14="http://schemas.microsoft.com/office/powerpoint/2010/main" val="206594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789653" y="860862"/>
            <a:ext cx="4314825" cy="3438525"/>
          </a:xfrm>
          <a:prstGeom prst="rect">
            <a:avLst/>
          </a:prstGeom>
        </p:spPr>
      </p:pic>
      <p:sp>
        <p:nvSpPr>
          <p:cNvPr id="2" name="Title 1"/>
          <p:cNvSpPr>
            <a:spLocks noGrp="1"/>
          </p:cNvSpPr>
          <p:nvPr>
            <p:ph type="ctrTitle"/>
          </p:nvPr>
        </p:nvSpPr>
        <p:spPr>
          <a:xfrm>
            <a:off x="0" y="145667"/>
            <a:ext cx="9144000" cy="1034182"/>
          </a:xfrm>
        </p:spPr>
        <p:txBody>
          <a:bodyPr>
            <a:normAutofit/>
          </a:bodyPr>
          <a:lstStyle/>
          <a:p>
            <a:pPr algn="l"/>
            <a:r>
              <a:rPr lang="en-US" sz="6600" u="sng" dirty="0">
                <a:latin typeface="Bernard MT Condensed" panose="02050806060905020404" pitchFamily="18" charset="0"/>
              </a:rPr>
              <a:t>Contextualization Strategy</a:t>
            </a:r>
          </a:p>
        </p:txBody>
      </p:sp>
      <p:sp>
        <p:nvSpPr>
          <p:cNvPr id="6" name="TextBox 5"/>
          <p:cNvSpPr txBox="1"/>
          <p:nvPr/>
        </p:nvSpPr>
        <p:spPr>
          <a:xfrm>
            <a:off x="10429875" y="6488668"/>
            <a:ext cx="2305050" cy="369332"/>
          </a:xfrm>
          <a:prstGeom prst="rect">
            <a:avLst/>
          </a:prstGeom>
          <a:noFill/>
        </p:spPr>
        <p:txBody>
          <a:bodyPr wrap="square" rtlCol="0">
            <a:spAutoFit/>
          </a:bodyPr>
          <a:lstStyle/>
          <a:p>
            <a:r>
              <a:rPr lang="en-US" dirty="0"/>
              <a:t>FFAPUSH.COM</a:t>
            </a:r>
          </a:p>
        </p:txBody>
      </p:sp>
      <p:sp>
        <p:nvSpPr>
          <p:cNvPr id="9" name="TextBox 8"/>
          <p:cNvSpPr txBox="1"/>
          <p:nvPr/>
        </p:nvSpPr>
        <p:spPr>
          <a:xfrm>
            <a:off x="189781" y="1518249"/>
            <a:ext cx="7599872" cy="3323987"/>
          </a:xfrm>
          <a:prstGeom prst="rect">
            <a:avLst/>
          </a:prstGeom>
          <a:noFill/>
        </p:spPr>
        <p:txBody>
          <a:bodyPr wrap="square" rtlCol="0">
            <a:spAutoFit/>
          </a:bodyPr>
          <a:lstStyle/>
          <a:p>
            <a:r>
              <a:rPr lang="en-US" dirty="0"/>
              <a:t>If students struggle to “set the scene” by explaining the historical context of the essay topic, here is a question to have them consider:</a:t>
            </a:r>
          </a:p>
          <a:p>
            <a:endParaRPr lang="en-US" dirty="0"/>
          </a:p>
          <a:p>
            <a:r>
              <a:rPr lang="en-US" b="1" dirty="0"/>
              <a:t>What do you need to know in order to understand the historical significance of this topic? </a:t>
            </a:r>
            <a:r>
              <a:rPr lang="en-US" dirty="0"/>
              <a:t>“Brain-dump” who, what, when, where, why, how. </a:t>
            </a:r>
          </a:p>
          <a:p>
            <a:r>
              <a:rPr lang="en-US" dirty="0"/>
              <a:t>They might also begin their contextualization with…</a:t>
            </a:r>
          </a:p>
          <a:p>
            <a:endParaRPr lang="en-US" dirty="0"/>
          </a:p>
          <a:p>
            <a:r>
              <a:rPr lang="en-US" sz="2400" b="1" dirty="0">
                <a:solidFill>
                  <a:srgbClr val="C00000"/>
                </a:solidFill>
                <a:latin typeface="Bradley Hand ITC" panose="03070402050302030203" pitchFamily="66" charset="0"/>
              </a:rPr>
              <a:t>In order to understand the historical significance of (topic), one must consider…</a:t>
            </a:r>
          </a:p>
          <a:p>
            <a:endParaRPr lang="en-US" dirty="0"/>
          </a:p>
          <a:p>
            <a:endParaRPr lang="en-US" dirty="0"/>
          </a:p>
        </p:txBody>
      </p:sp>
      <p:sp>
        <p:nvSpPr>
          <p:cNvPr id="10" name="TextBox 9"/>
          <p:cNvSpPr txBox="1"/>
          <p:nvPr/>
        </p:nvSpPr>
        <p:spPr>
          <a:xfrm>
            <a:off x="189781" y="4761781"/>
            <a:ext cx="11714672" cy="1477328"/>
          </a:xfrm>
          <a:prstGeom prst="rect">
            <a:avLst/>
          </a:prstGeom>
          <a:noFill/>
        </p:spPr>
        <p:txBody>
          <a:bodyPr wrap="square" rtlCol="0">
            <a:spAutoFit/>
          </a:bodyPr>
          <a:lstStyle/>
          <a:p>
            <a:r>
              <a:rPr lang="en-US" b="1" dirty="0"/>
              <a:t>Remember that chronological framing is not enough but is a good start. </a:t>
            </a:r>
            <a:r>
              <a:rPr lang="en-US" dirty="0"/>
              <a:t>They need to </a:t>
            </a:r>
            <a:r>
              <a:rPr lang="en-US" b="1" dirty="0"/>
              <a:t>show understanding of the topic in </a:t>
            </a:r>
            <a:r>
              <a:rPr lang="en-US" b="1" u="sng" dirty="0"/>
              <a:t>the big picture</a:t>
            </a:r>
            <a:r>
              <a:rPr lang="en-US" dirty="0"/>
              <a:t>. </a:t>
            </a:r>
          </a:p>
          <a:p>
            <a:endParaRPr lang="en-US" dirty="0"/>
          </a:p>
          <a:p>
            <a:r>
              <a:rPr lang="en-US" dirty="0"/>
              <a:t>Also encourage student to consider, “Why is College Board is asking  this question? What understanding do they want me to demonstrate about history?”</a:t>
            </a:r>
          </a:p>
        </p:txBody>
      </p:sp>
    </p:spTree>
    <p:extLst>
      <p:ext uri="{BB962C8B-B14F-4D97-AF65-F5344CB8AC3E}">
        <p14:creationId xmlns:p14="http://schemas.microsoft.com/office/powerpoint/2010/main" val="71130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9812" y="150244"/>
            <a:ext cx="10678500"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What happens in contextualization…</a:t>
            </a:r>
          </a:p>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Stays in contextualization!</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TextBox 3"/>
          <p:cNvSpPr txBox="1"/>
          <p:nvPr/>
        </p:nvSpPr>
        <p:spPr>
          <a:xfrm>
            <a:off x="221672" y="1819564"/>
            <a:ext cx="6982691" cy="4770537"/>
          </a:xfrm>
          <a:prstGeom prst="rect">
            <a:avLst/>
          </a:prstGeom>
          <a:noFill/>
        </p:spPr>
        <p:txBody>
          <a:bodyPr wrap="square" rtlCol="0">
            <a:spAutoFit/>
          </a:bodyPr>
          <a:lstStyle/>
          <a:p>
            <a:r>
              <a:rPr lang="en-US" sz="2400" b="1" dirty="0"/>
              <a:t>One frequent weakness I’ve seen is double-dipping and contextualization crossovers that are inappropriate. One contextualization tip is including at least one piece of specific historical evidence </a:t>
            </a:r>
            <a:r>
              <a:rPr lang="en-US" sz="4000" b="1" dirty="0"/>
              <a:t>BUT</a:t>
            </a:r>
            <a:r>
              <a:rPr lang="en-US" sz="2400" b="1" dirty="0"/>
              <a:t>… </a:t>
            </a:r>
            <a:r>
              <a:rPr lang="en-US" sz="2400" b="1" i="1" dirty="0"/>
              <a:t>and this is important</a:t>
            </a:r>
            <a:r>
              <a:rPr lang="en-US" sz="2400" b="1" dirty="0"/>
              <a:t>… do </a:t>
            </a:r>
            <a:r>
              <a:rPr lang="en-US" sz="3600" b="1" i="1" dirty="0"/>
              <a:t>not</a:t>
            </a:r>
            <a:r>
              <a:rPr lang="en-US" sz="2400" b="1" dirty="0"/>
              <a:t> repeat that evidence in the thesis or in the body paragraphs. </a:t>
            </a:r>
          </a:p>
          <a:p>
            <a:endParaRPr lang="en-US" sz="2400" b="1" dirty="0"/>
          </a:p>
          <a:p>
            <a:r>
              <a:rPr lang="en-US" sz="2400" b="1" dirty="0"/>
              <a:t>Set the scene… </a:t>
            </a:r>
            <a:r>
              <a:rPr lang="en-US" sz="2400" b="1" i="1" dirty="0"/>
              <a:t>contextualization</a:t>
            </a:r>
            <a:r>
              <a:rPr lang="en-US" sz="2400" b="1" dirty="0"/>
              <a:t>… and then </a:t>
            </a:r>
            <a:r>
              <a:rPr lang="en-US" sz="3600" b="1" i="1" dirty="0"/>
              <a:t>let it be</a:t>
            </a:r>
            <a:r>
              <a:rPr lang="en-US" sz="2400" b="1" dirty="0"/>
              <a:t>. Don’t connect back to it, don’t use it to defend a thesis, and don’t use the evidence or development again in body paragraphs or in document analysis. </a:t>
            </a:r>
          </a:p>
        </p:txBody>
      </p:sp>
      <p:pic>
        <p:nvPicPr>
          <p:cNvPr id="5" name="Picture 4"/>
          <p:cNvPicPr>
            <a:picLocks noChangeAspect="1"/>
          </p:cNvPicPr>
          <p:nvPr/>
        </p:nvPicPr>
        <p:blipFill rotWithShape="1">
          <a:blip r:embed="rId2"/>
          <a:srcRect l="14645" r="23682"/>
          <a:stretch/>
        </p:blipFill>
        <p:spPr>
          <a:xfrm>
            <a:off x="7684655" y="2106574"/>
            <a:ext cx="3888509" cy="4337844"/>
          </a:xfrm>
          <a:prstGeom prst="rect">
            <a:avLst/>
          </a:prstGeom>
          <a:ln w="88900" cap="sq" cmpd="thickThin">
            <a:solidFill>
              <a:schemeClr val="accent1"/>
            </a:solidFill>
            <a:prstDash val="solid"/>
            <a:miter lim="800000"/>
          </a:ln>
          <a:effectLst>
            <a:innerShdw blurRad="76200">
              <a:srgbClr val="000000"/>
            </a:innerShdw>
          </a:effectLst>
        </p:spPr>
      </p:pic>
    </p:spTree>
    <p:extLst>
      <p:ext uri="{BB962C8B-B14F-4D97-AF65-F5344CB8AC3E}">
        <p14:creationId xmlns:p14="http://schemas.microsoft.com/office/powerpoint/2010/main" val="217248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99" y="365125"/>
            <a:ext cx="11870267" cy="1325563"/>
          </a:xfrm>
        </p:spPr>
        <p:txBody>
          <a:bodyPr>
            <a:normAutofit/>
          </a:bodyPr>
          <a:lstStyle/>
          <a:p>
            <a:r>
              <a:rPr lang="en-US" sz="4000" dirty="0"/>
              <a:t>Contextualization Activity – The Columbian Exchange</a:t>
            </a:r>
          </a:p>
        </p:txBody>
      </p:sp>
      <p:pic>
        <p:nvPicPr>
          <p:cNvPr id="3" name="image05.png"/>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7316316" y="2250469"/>
            <a:ext cx="4391025" cy="3232150"/>
          </a:xfrm>
          <a:prstGeom prst="rect">
            <a:avLst/>
          </a:prstGeom>
          <a:ln>
            <a:solidFill>
              <a:schemeClr val="tx1"/>
            </a:solidFill>
          </a:ln>
        </p:spPr>
      </p:pic>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p:cNvSpPr>
            <a:spLocks noChangeArrowheads="1"/>
          </p:cNvSpPr>
          <p:nvPr/>
        </p:nvSpPr>
        <p:spPr bwMode="auto">
          <a:xfrm>
            <a:off x="33865" y="1502696"/>
            <a:ext cx="7222066" cy="453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1400" b="1" i="0"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After students read about the topic and/or you discuss it in class, have them summarize or discuss the event. Providing</a:t>
            </a:r>
            <a:r>
              <a:rPr kumimoji="0" lang="en-US" altLang="en-US" sz="1400" b="1" i="0" strike="noStrike" cap="none" normalizeH="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an excerpt from the content outline or an image can also be beneficial, especially when they are just learning the skill.</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100" b="1"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1100" b="1"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From the 2015 Revised Content Outline: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11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Key Concept 1.2:</a:t>
            </a:r>
            <a:r>
              <a:rPr kumimoji="0" lang="en-US" altLang="en-US"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Contact among Europeans, Native Americans, and Africans resulted in the </a:t>
            </a:r>
            <a:r>
              <a:rPr kumimoji="0" lang="en-US" altLang="en-US" sz="1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Columbian Exchange</a:t>
            </a:r>
            <a:r>
              <a:rPr kumimoji="0" lang="en-US" altLang="en-US"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and significant social, cultural, and political changes on both sides of the Atlantic Ocean.</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altLang="en-US" sz="1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 European expansion </a:t>
            </a:r>
            <a:r>
              <a:rPr kumimoji="0" lang="en-US" altLang="en-US" sz="9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into the Western Hemisphere generated intense social, religious, political, and economic competition and changes within European societies. </a:t>
            </a:r>
            <a:endParaRPr kumimoji="0" lang="en-US" altLang="en-US" sz="8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lphaUcPeriod"/>
              <a:tabLst>
                <a:tab pos="457200" algn="l"/>
              </a:tabLst>
            </a:pPr>
            <a:r>
              <a:rPr kumimoji="0" lang="en-US" altLang="en-US" sz="1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European nations</a:t>
            </a:r>
            <a:r>
              <a:rPr kumimoji="0" lang="en-US" altLang="en-US" sz="1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kumimoji="0" lang="en-US" altLang="en-US" sz="1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efforts to explore and conquer the New World </a:t>
            </a:r>
            <a:r>
              <a:rPr kumimoji="0" lang="en-US" altLang="en-US" sz="9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stemmed from a search for new sources of wealth, economic and military competition, and a desire to spread Christianity. </a:t>
            </a:r>
            <a:endParaRPr kumimoji="0" lang="en-US" altLang="en-US" sz="8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lphaUcPeriod"/>
              <a:tabLst>
                <a:tab pos="457200" algn="l"/>
              </a:tabLst>
            </a:pPr>
            <a:r>
              <a:rPr kumimoji="0" lang="en-US" altLang="en-US" sz="9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kumimoji="0" lang="en-US" altLang="en-US" sz="1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Columbian Exchange</a:t>
            </a:r>
            <a:r>
              <a:rPr kumimoji="0" lang="en-US"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9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brought new crops to Europe from the Americas, stimulating European population growth, and new sources of mineral wealth, which facilitated the European shift from feudalism to capitalism. </a:t>
            </a:r>
            <a:endParaRPr kumimoji="0" lang="en-US" altLang="en-US" sz="8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lphaUcPeriod"/>
              <a:tabLst>
                <a:tab pos="457200" algn="l"/>
              </a:tabLst>
            </a:pPr>
            <a:r>
              <a:rPr kumimoji="0" lang="en-US" altLang="en-US" sz="9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Improvements in </a:t>
            </a:r>
            <a:r>
              <a:rPr kumimoji="0" lang="en-US" altLang="en-US" sz="1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maritime technology </a:t>
            </a:r>
            <a:r>
              <a:rPr kumimoji="0" lang="en-US" altLang="en-US" sz="9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and more organized methods for conducting </a:t>
            </a:r>
            <a:r>
              <a:rPr kumimoji="0" lang="en-US" altLang="en-US" sz="1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 trade, </a:t>
            </a:r>
            <a:r>
              <a:rPr kumimoji="0" lang="en-US" altLang="en-US" sz="9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such as joint-stock companies, helped drive changes to economies in Europe and the Americas.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altLang="en-US" sz="9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II. The </a:t>
            </a:r>
            <a:r>
              <a:rPr kumimoji="0" lang="en-US" altLang="en-US" sz="1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Columbian Exchange</a:t>
            </a:r>
            <a:r>
              <a:rPr kumimoji="0" lang="en-US"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9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and development of the Spanish Empire in the Western Hemisphere resulted in extensive demographic, economic, and social changes. </a:t>
            </a:r>
            <a:endParaRPr kumimoji="0" lang="en-US" altLang="en-US" sz="8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lphaUcPeriod"/>
              <a:tabLst>
                <a:tab pos="457200" algn="l"/>
              </a:tabLst>
            </a:pPr>
            <a:r>
              <a:rPr kumimoji="0" lang="en-US" altLang="en-US" sz="1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Spanish exploration </a:t>
            </a:r>
            <a:r>
              <a:rPr kumimoji="0" lang="en-US" altLang="en-US" sz="9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and conquest of the Americas were accompanied and furthered by widespread deadly epidemics that devastated native populations and by the introduction of crops and animals not found in the Americas. </a:t>
            </a:r>
            <a:endParaRPr kumimoji="0" lang="en-US" altLang="en-US" sz="8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lphaUcPeriod"/>
              <a:tabLst>
                <a:tab pos="457200" algn="l"/>
              </a:tabLst>
            </a:pPr>
            <a:r>
              <a:rPr kumimoji="0" lang="en-US" altLang="en-US" sz="9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the </a:t>
            </a:r>
            <a:r>
              <a:rPr kumimoji="0" lang="en-US" altLang="en-US" sz="12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encomienda</a:t>
            </a:r>
            <a:r>
              <a:rPr kumimoji="0" lang="en-US"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system</a:t>
            </a:r>
            <a:r>
              <a:rPr kumimoji="0" lang="en-US" altLang="en-US" sz="9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Spanish colonial economies marshaled Native American labor to support plantation-based agriculture and extract precious metals and other resources. </a:t>
            </a:r>
            <a:endParaRPr kumimoji="0" lang="en-US" altLang="en-US" sz="8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lphaUcPeriod"/>
              <a:tabLst>
                <a:tab pos="457200" algn="l"/>
              </a:tabLst>
            </a:pPr>
            <a:r>
              <a:rPr kumimoji="0" lang="en-US" altLang="en-US" sz="9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European traders partnered with some West African groups who practiced </a:t>
            </a:r>
            <a:r>
              <a:rPr kumimoji="0" lang="en-US"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slavery</a:t>
            </a:r>
            <a:r>
              <a:rPr kumimoji="0" lang="en-US" altLang="en-US" sz="1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9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 forcibly extract slave labor for the Americas. The Spanish imported enslaved Africans to labor in plantation agriculture and mining.</a:t>
            </a:r>
            <a:endParaRPr kumimoji="0" lang="en-US" altLang="en-US" sz="8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lphaUcPeriod"/>
              <a:tabLst>
                <a:tab pos="457200" algn="l"/>
              </a:tabLst>
            </a:pPr>
            <a:r>
              <a:rPr kumimoji="0" lang="en-US" altLang="en-US" sz="9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Spanish developed a </a:t>
            </a:r>
            <a:r>
              <a:rPr kumimoji="0" lang="en-US"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caste system </a:t>
            </a:r>
            <a:r>
              <a:rPr kumimoji="0" lang="en-US" altLang="en-US" sz="9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that incorporated, and carefully defined the status of, the diverse population of Europeans, Africans, and Native Americans in their empire.</a:t>
            </a:r>
          </a:p>
          <a:p>
            <a:pPr marL="457200" marR="0" lvl="1" indent="0" algn="l" defTabSz="914400" rtl="0" eaLnBrk="0" fontAlgn="base" latinLnBrk="0" hangingPunct="0">
              <a:lnSpc>
                <a:spcPct val="100000"/>
              </a:lnSpc>
              <a:spcBef>
                <a:spcPct val="0"/>
              </a:spcBef>
              <a:spcAft>
                <a:spcPct val="0"/>
              </a:spcAft>
              <a:buClrTx/>
              <a:buSzTx/>
              <a:buFontTx/>
              <a:buAutoNum type="alphaUcPeriod"/>
              <a:tabLst>
                <a:tab pos="457200" algn="l"/>
              </a:tabLst>
            </a:pPr>
            <a:endParaRPr lang="en-US" altLang="en-US" sz="9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1" algn="l" defTabSz="914400" rtl="0" eaLnBrk="0" fontAlgn="base" latinLnBrk="0" hangingPunct="0">
              <a:lnSpc>
                <a:spcPct val="100000"/>
              </a:lnSpc>
              <a:spcBef>
                <a:spcPct val="0"/>
              </a:spcBef>
              <a:spcAft>
                <a:spcPct val="0"/>
              </a:spcAft>
              <a:buClrTx/>
              <a:buSzTx/>
              <a:tabLst/>
            </a:pPr>
            <a:r>
              <a:rPr lang="en-US" altLang="en-US" sz="1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Provide a prompt, and then have them contextualize using the three-step process outlined on the next page.</a:t>
            </a:r>
            <a:endParaRPr lang="en-US" altLang="en-US" sz="11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p:cNvSpPr txBox="1"/>
          <p:nvPr/>
        </p:nvSpPr>
        <p:spPr>
          <a:xfrm>
            <a:off x="5762445" y="6167887"/>
            <a:ext cx="6021238" cy="461665"/>
          </a:xfrm>
          <a:prstGeom prst="rect">
            <a:avLst/>
          </a:prstGeom>
          <a:noFill/>
        </p:spPr>
        <p:txBody>
          <a:bodyPr wrap="square" rtlCol="0">
            <a:spAutoFit/>
          </a:bodyPr>
          <a:lstStyle/>
          <a:p>
            <a:r>
              <a:rPr lang="en-US" sz="1200" dirty="0">
                <a:hlinkClick r:id="rId4"/>
              </a:rPr>
              <a:t>http://nebula.wsimg.com/96b7fbe175f7221dd7bd5b34baba13c7?AccessKeyId=E9AACE2A0AB5B10EA5F6&amp;disposition=0&amp;alloworigin=1</a:t>
            </a:r>
            <a:endParaRPr lang="en-US" sz="1200" dirty="0"/>
          </a:p>
        </p:txBody>
      </p:sp>
    </p:spTree>
    <p:extLst>
      <p:ext uri="{BB962C8B-B14F-4D97-AF65-F5344CB8AC3E}">
        <p14:creationId xmlns:p14="http://schemas.microsoft.com/office/powerpoint/2010/main" val="3373050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1"/>
          <p:cNvSpPr/>
          <p:nvPr/>
        </p:nvSpPr>
        <p:spPr>
          <a:xfrm>
            <a:off x="1334135" y="2731770"/>
            <a:ext cx="3886200" cy="3942138"/>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Text Box 43"/>
          <p:cNvSpPr txBox="1">
            <a:spLocks noChangeArrowheads="1"/>
          </p:cNvSpPr>
          <p:nvPr/>
        </p:nvSpPr>
        <p:spPr bwMode="auto">
          <a:xfrm>
            <a:off x="1662747" y="2885848"/>
            <a:ext cx="32289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Broad </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Context</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Why, How</a:t>
            </a:r>
            <a:r>
              <a:rPr kumimoji="0" lang="en-US" altLang="en-US" sz="9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What is the </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kumimoji="0" lang="en-US" altLang="en-US" sz="9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Big Picture?</a:t>
            </a:r>
            <a:r>
              <a:rPr kumimoji="0" lang="en-US" altLang="en-US" sz="9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What is the theme?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Left Arrow 4"/>
          <p:cNvSpPr/>
          <p:nvPr/>
        </p:nvSpPr>
        <p:spPr>
          <a:xfrm flipH="1">
            <a:off x="6179127" y="2558415"/>
            <a:ext cx="5072380" cy="4114800"/>
          </a:xfrm>
          <a:prstGeom prst="leftArrow">
            <a:avLst>
              <a:gd name="adj1" fmla="val 58211"/>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ounded Rectangle 5"/>
          <p:cNvSpPr/>
          <p:nvPr/>
        </p:nvSpPr>
        <p:spPr>
          <a:xfrm>
            <a:off x="184148" y="828448"/>
            <a:ext cx="11533717" cy="12749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47"/>
          <p:cNvSpPr txBox="1">
            <a:spLocks noChangeArrowheads="1"/>
          </p:cNvSpPr>
          <p:nvPr/>
        </p:nvSpPr>
        <p:spPr bwMode="auto">
          <a:xfrm>
            <a:off x="6179127" y="3466465"/>
            <a:ext cx="4060428"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Relating to the topic of the essay:</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b="1"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If the contextualization is not obviously related to the topic of the essay, add a sentence explaining the connection: </a:t>
            </a:r>
            <a:r>
              <a:rPr kumimoji="0" lang="en-US" altLang="en-US" sz="9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This relates to the topic of </a:t>
            </a:r>
            <a:r>
              <a:rPr lang="en-US" altLang="en-US" sz="900" b="1" i="1" dirty="0">
                <a:latin typeface="Times New Roman" panose="02020603050405020304" pitchFamily="18" charset="0"/>
                <a:cs typeface="Times New Roman" panose="02020603050405020304" pitchFamily="18" charset="0"/>
              </a:rPr>
              <a:t> European and North American societies </a:t>
            </a:r>
            <a:r>
              <a:rPr kumimoji="0" lang="en-US" altLang="en-US" sz="900" b="1" i="1"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because…</a:t>
            </a:r>
            <a:endParaRPr kumimoji="0" lang="en-US" altLang="en-US" sz="800" b="0" i="1"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Curved Right Arrow 7"/>
          <p:cNvSpPr/>
          <p:nvPr/>
        </p:nvSpPr>
        <p:spPr>
          <a:xfrm rot="20017444">
            <a:off x="1355220" y="2325243"/>
            <a:ext cx="430584" cy="1322875"/>
          </a:xfrm>
          <a:prstGeom prst="curvedRightArrow">
            <a:avLst>
              <a:gd name="adj1" fmla="val 25000"/>
              <a:gd name="adj2" fmla="val 58029"/>
              <a:gd name="adj3" fmla="val 5915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Curved Right Arrow 8"/>
          <p:cNvSpPr/>
          <p:nvPr/>
        </p:nvSpPr>
        <p:spPr>
          <a:xfrm rot="17228540">
            <a:off x="5273994" y="5021234"/>
            <a:ext cx="424815" cy="841375"/>
          </a:xfrm>
          <a:prstGeom prst="curvedRightArrow">
            <a:avLst>
              <a:gd name="adj1" fmla="val 25000"/>
              <a:gd name="adj2" fmla="val 58029"/>
              <a:gd name="adj3" fmla="val 4921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a:spLocks noChangeArrowheads="1"/>
          </p:cNvSpPr>
          <p:nvPr/>
        </p:nvSpPr>
        <p:spPr bwMode="auto">
          <a:xfrm>
            <a:off x="160263" y="183464"/>
            <a:ext cx="10652275"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Broadway" panose="04040905080B02020502" pitchFamily="82" charset="0"/>
                <a:ea typeface="Times New Roman" panose="02020603050405020304" pitchFamily="18" charset="0"/>
                <a:cs typeface="Times New Roman" panose="02020603050405020304" pitchFamily="18" charset="0"/>
              </a:rPr>
              <a:t>Contextualization </a:t>
            </a:r>
          </a:p>
          <a:p>
            <a:pPr marL="0" marR="0" lvl="0" indent="0" algn="l" defTabSz="914400" rtl="0" eaLnBrk="0" fontAlgn="base" latinLnBrk="0" hangingPunct="0">
              <a:lnSpc>
                <a:spcPct val="100000"/>
              </a:lnSpc>
              <a:spcBef>
                <a:spcPct val="0"/>
              </a:spcBef>
              <a:spcAft>
                <a:spcPct val="0"/>
              </a:spcAft>
              <a:buClrTx/>
              <a:buSzTx/>
              <a:buFontTx/>
              <a:buNone/>
              <a:tabLst/>
            </a:pPr>
            <a:r>
              <a:rPr lang="en-US" sz="1000" dirty="0"/>
              <a:t>The skill: Identify and describe a historical context for a specific historical development or process. Explain how a specific historical development or process is situated within a broader historical context.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Prompt: Evaluate the impact of the Columbian Exchange</a:t>
            </a:r>
            <a:r>
              <a:rPr kumimoji="0" lang="en-US" altLang="en-US" sz="11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on the societies of Europe and North America.</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b="1" dirty="0">
              <a:latin typeface="Times New Roman" panose="020206030504050203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1050" b="1" dirty="0">
                <a:latin typeface="Times New Roman" panose="02020603050405020304" pitchFamily="18" charset="0"/>
                <a:ea typeface="Times New Roman" panose="02020603050405020304" pitchFamily="18" charset="0"/>
                <a:cs typeface="Times New Roman" panose="02020603050405020304" pitchFamily="18" charset="0"/>
              </a:rPr>
              <a:t>Local Context</a:t>
            </a:r>
            <a:endParaRPr lang="en-US" altLang="en-US" sz="1000" dirty="0"/>
          </a:p>
          <a:p>
            <a:pPr lvl="0" eaLnBrk="0" fontAlgn="base" hangingPunct="0">
              <a:spcBef>
                <a:spcPct val="0"/>
              </a:spcBef>
              <a:spcAft>
                <a:spcPct val="0"/>
              </a:spcAft>
            </a:pPr>
            <a:r>
              <a:rPr lang="en-US" altLang="en-US" sz="1050" dirty="0">
                <a:latin typeface="Times New Roman" panose="02020603050405020304" pitchFamily="18" charset="0"/>
                <a:ea typeface="Times New Roman" panose="02020603050405020304" pitchFamily="18" charset="0"/>
                <a:cs typeface="Times New Roman" panose="02020603050405020304" pitchFamily="18" charset="0"/>
              </a:rPr>
              <a:t>(Who, What, When, Where)</a:t>
            </a:r>
            <a:endParaRPr lang="en-US" altLang="en-US" sz="10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Broadway" panose="04040905080B02020502" pitchFamily="82"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Broadway" panose="04040905080B02020502" pitchFamily="82" charset="0"/>
                <a:ea typeface="Times New Roman" panose="02020603050405020304" pitchFamily="18" charset="0"/>
                <a:cs typeface="Times New Roman" panose="02020603050405020304" pitchFamily="18" charset="0"/>
              </a:rPr>
              <a: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3" name="5-Point Star 12"/>
          <p:cNvSpPr/>
          <p:nvPr/>
        </p:nvSpPr>
        <p:spPr>
          <a:xfrm>
            <a:off x="401850" y="3046560"/>
            <a:ext cx="599694" cy="615279"/>
          </a:xfrm>
          <a:prstGeom prst="star5">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263" y="3674907"/>
            <a:ext cx="1436995" cy="646331"/>
          </a:xfrm>
          <a:prstGeom prst="rect">
            <a:avLst/>
          </a:prstGeom>
          <a:noFill/>
        </p:spPr>
        <p:txBody>
          <a:bodyPr wrap="square" rtlCol="0">
            <a:spAutoFit/>
          </a:bodyPr>
          <a:lstStyle/>
          <a:p>
            <a:r>
              <a:rPr lang="en-US" sz="1200" i="1" dirty="0">
                <a:solidFill>
                  <a:srgbClr val="C00000"/>
                </a:solidFill>
              </a:rPr>
              <a:t>Broad Context is most  important part of this process!</a:t>
            </a:r>
          </a:p>
        </p:txBody>
      </p:sp>
      <p:sp>
        <p:nvSpPr>
          <p:cNvPr id="15" name="TextBox 14"/>
          <p:cNvSpPr txBox="1"/>
          <p:nvPr/>
        </p:nvSpPr>
        <p:spPr>
          <a:xfrm>
            <a:off x="9713343" y="6315186"/>
            <a:ext cx="2564921" cy="461665"/>
          </a:xfrm>
          <a:prstGeom prst="rect">
            <a:avLst/>
          </a:prstGeom>
          <a:noFill/>
        </p:spPr>
        <p:txBody>
          <a:bodyPr wrap="square" rtlCol="0">
            <a:spAutoFit/>
          </a:bodyPr>
          <a:lstStyle/>
          <a:p>
            <a:r>
              <a:rPr lang="en-US" sz="1200" dirty="0"/>
              <a:t>This strategy is adapted from writing strategy developed by John P. Irish.</a:t>
            </a:r>
          </a:p>
        </p:txBody>
      </p:sp>
    </p:spTree>
    <p:extLst>
      <p:ext uri="{BB962C8B-B14F-4D97-AF65-F5344CB8AC3E}">
        <p14:creationId xmlns:p14="http://schemas.microsoft.com/office/powerpoint/2010/main" val="1577497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1"/>
          <p:cNvSpPr/>
          <p:nvPr/>
        </p:nvSpPr>
        <p:spPr>
          <a:xfrm>
            <a:off x="1334135" y="2731770"/>
            <a:ext cx="3886200" cy="3942138"/>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Text Box 43"/>
          <p:cNvSpPr txBox="1">
            <a:spLocks noChangeArrowheads="1"/>
          </p:cNvSpPr>
          <p:nvPr/>
        </p:nvSpPr>
        <p:spPr bwMode="auto">
          <a:xfrm>
            <a:off x="1662747" y="2885848"/>
            <a:ext cx="32289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Broad </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Context</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Why, How</a:t>
            </a:r>
            <a:r>
              <a:rPr kumimoji="0" lang="en-US" altLang="en-US" sz="9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What is the </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kumimoji="0" lang="en-US" altLang="en-US" sz="9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Big Picture?</a:t>
            </a:r>
            <a:r>
              <a:rPr kumimoji="0" lang="en-US" altLang="en-US" sz="9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What is the theme?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Left Arrow 4"/>
          <p:cNvSpPr/>
          <p:nvPr/>
        </p:nvSpPr>
        <p:spPr>
          <a:xfrm flipH="1">
            <a:off x="6179127" y="2558415"/>
            <a:ext cx="5072380" cy="4114800"/>
          </a:xfrm>
          <a:prstGeom prst="leftArrow">
            <a:avLst>
              <a:gd name="adj1" fmla="val 58211"/>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ounded Rectangle 5"/>
          <p:cNvSpPr/>
          <p:nvPr/>
        </p:nvSpPr>
        <p:spPr>
          <a:xfrm>
            <a:off x="160263" y="989160"/>
            <a:ext cx="11533717" cy="101255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47"/>
          <p:cNvSpPr txBox="1">
            <a:spLocks noChangeArrowheads="1"/>
          </p:cNvSpPr>
          <p:nvPr/>
        </p:nvSpPr>
        <p:spPr bwMode="auto">
          <a:xfrm>
            <a:off x="6179127" y="3466464"/>
            <a:ext cx="4060428" cy="64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Relating to the topic of the essay:</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b="1"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If the contextualization is not obviously related to the topic of the essay, add a sentence explaining the connection.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b="1"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Curved Right Arrow 7"/>
          <p:cNvSpPr/>
          <p:nvPr/>
        </p:nvSpPr>
        <p:spPr>
          <a:xfrm rot="20017444">
            <a:off x="1355220" y="2325243"/>
            <a:ext cx="430584" cy="1322875"/>
          </a:xfrm>
          <a:prstGeom prst="curvedRightArrow">
            <a:avLst>
              <a:gd name="adj1" fmla="val 25000"/>
              <a:gd name="adj2" fmla="val 58029"/>
              <a:gd name="adj3" fmla="val 5915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Curved Right Arrow 8"/>
          <p:cNvSpPr/>
          <p:nvPr/>
        </p:nvSpPr>
        <p:spPr>
          <a:xfrm rot="17228540">
            <a:off x="5273994" y="5021234"/>
            <a:ext cx="424815" cy="841375"/>
          </a:xfrm>
          <a:prstGeom prst="curvedRightArrow">
            <a:avLst>
              <a:gd name="adj1" fmla="val 25000"/>
              <a:gd name="adj2" fmla="val 58029"/>
              <a:gd name="adj3" fmla="val 4921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a:spLocks noChangeArrowheads="1"/>
          </p:cNvSpPr>
          <p:nvPr/>
        </p:nvSpPr>
        <p:spPr bwMode="auto">
          <a:xfrm>
            <a:off x="160263" y="275797"/>
            <a:ext cx="10652275"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Broadway" panose="04040905080B02020502" pitchFamily="82" charset="0"/>
                <a:ea typeface="Times New Roman" panose="02020603050405020304" pitchFamily="18" charset="0"/>
                <a:cs typeface="Times New Roman" panose="02020603050405020304" pitchFamily="18" charset="0"/>
              </a:rPr>
              <a:t>Contextualization  - Sample #1</a:t>
            </a:r>
          </a:p>
          <a:p>
            <a:pPr marL="0" marR="0" lvl="0" indent="0" algn="l" defTabSz="914400" rtl="0" eaLnBrk="0" fontAlgn="base" latinLnBrk="0" hangingPunct="0">
              <a:lnSpc>
                <a:spcPct val="100000"/>
              </a:lnSpc>
              <a:spcBef>
                <a:spcPct val="0"/>
              </a:spcBef>
              <a:spcAft>
                <a:spcPct val="0"/>
              </a:spcAft>
              <a:buClrTx/>
              <a:buSzTx/>
              <a:buFontTx/>
              <a:buNone/>
              <a:tabLst/>
            </a:pPr>
            <a:r>
              <a:rPr lang="en-US" sz="1000" dirty="0"/>
              <a:t>The skill: Identify and describe a historical context for a specific historical development or process. Explain how a specific historical development or process is situated within a broader historical context.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Prompt: Evaluate the impact of the Columbian Exchange</a:t>
            </a:r>
            <a:r>
              <a:rPr kumimoji="0" lang="en-US" altLang="en-US" sz="11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on the societies of Europe and North America.</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b="1" dirty="0">
              <a:latin typeface="Times New Roman" panose="020206030504050203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1050" b="1" dirty="0">
                <a:latin typeface="Times New Roman" panose="02020603050405020304" pitchFamily="18" charset="0"/>
                <a:ea typeface="Times New Roman" panose="02020603050405020304" pitchFamily="18" charset="0"/>
                <a:cs typeface="Times New Roman" panose="02020603050405020304" pitchFamily="18" charset="0"/>
              </a:rPr>
              <a:t>Local Context</a:t>
            </a:r>
            <a:endParaRPr lang="en-US" altLang="en-US" sz="1000" dirty="0"/>
          </a:p>
          <a:p>
            <a:pPr lvl="0" eaLnBrk="0" fontAlgn="base" hangingPunct="0">
              <a:spcBef>
                <a:spcPct val="0"/>
              </a:spcBef>
              <a:spcAft>
                <a:spcPct val="0"/>
              </a:spcAft>
            </a:pPr>
            <a:r>
              <a:rPr lang="en-US" altLang="en-US" sz="1050" dirty="0">
                <a:latin typeface="Times New Roman" panose="02020603050405020304" pitchFamily="18" charset="0"/>
                <a:ea typeface="Times New Roman" panose="02020603050405020304" pitchFamily="18" charset="0"/>
                <a:cs typeface="Times New Roman" panose="02020603050405020304" pitchFamily="18" charset="0"/>
              </a:rPr>
              <a:t>(Who, What, When, Where)</a:t>
            </a:r>
            <a:endParaRPr lang="en-US" altLang="en-US" sz="10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Broadway" panose="04040905080B02020502" pitchFamily="82"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Broadway" panose="04040905080B02020502" pitchFamily="82" charset="0"/>
                <a:ea typeface="Times New Roman" panose="02020603050405020304" pitchFamily="18" charset="0"/>
                <a:cs typeface="Times New Roman" panose="02020603050405020304" pitchFamily="18" charset="0"/>
              </a:rPr>
              <a: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3" name="5-Point Star 12"/>
          <p:cNvSpPr/>
          <p:nvPr/>
        </p:nvSpPr>
        <p:spPr>
          <a:xfrm>
            <a:off x="401850" y="3046560"/>
            <a:ext cx="599694" cy="615279"/>
          </a:xfrm>
          <a:prstGeom prst="star5">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263" y="3674907"/>
            <a:ext cx="1436995" cy="646331"/>
          </a:xfrm>
          <a:prstGeom prst="rect">
            <a:avLst/>
          </a:prstGeom>
          <a:noFill/>
        </p:spPr>
        <p:txBody>
          <a:bodyPr wrap="square" rtlCol="0">
            <a:spAutoFit/>
          </a:bodyPr>
          <a:lstStyle/>
          <a:p>
            <a:r>
              <a:rPr lang="en-US" sz="1200" i="1" dirty="0">
                <a:solidFill>
                  <a:srgbClr val="C00000"/>
                </a:solidFill>
              </a:rPr>
              <a:t>Broad Context is most  important part of this process!</a:t>
            </a:r>
          </a:p>
        </p:txBody>
      </p:sp>
      <p:sp>
        <p:nvSpPr>
          <p:cNvPr id="3" name="TextBox 2"/>
          <p:cNvSpPr txBox="1"/>
          <p:nvPr/>
        </p:nvSpPr>
        <p:spPr>
          <a:xfrm>
            <a:off x="1597258" y="4108223"/>
            <a:ext cx="3553579" cy="1754326"/>
          </a:xfrm>
          <a:prstGeom prst="rect">
            <a:avLst/>
          </a:prstGeom>
          <a:noFill/>
        </p:spPr>
        <p:txBody>
          <a:bodyPr wrap="square" rtlCol="0">
            <a:spAutoFit/>
          </a:bodyPr>
          <a:lstStyle/>
          <a:p>
            <a:r>
              <a:rPr lang="en-US" b="1" dirty="0">
                <a:solidFill>
                  <a:schemeClr val="accent5">
                    <a:lumMod val="75000"/>
                  </a:schemeClr>
                </a:solidFill>
                <a:latin typeface="Bradley Hand ITC" panose="03070402050302030203" pitchFamily="66" charset="0"/>
              </a:rPr>
              <a:t>    This exchange was caused by  </a:t>
            </a:r>
          </a:p>
          <a:p>
            <a:r>
              <a:rPr lang="en-US" b="1" dirty="0">
                <a:solidFill>
                  <a:schemeClr val="accent5">
                    <a:lumMod val="75000"/>
                  </a:schemeClr>
                </a:solidFill>
                <a:latin typeface="Bradley Hand ITC" panose="03070402050302030203" pitchFamily="66" charset="0"/>
              </a:rPr>
              <a:t>   European desire to increase trade </a:t>
            </a:r>
          </a:p>
          <a:p>
            <a:r>
              <a:rPr lang="en-US" b="1" dirty="0">
                <a:solidFill>
                  <a:schemeClr val="accent5">
                    <a:lumMod val="75000"/>
                  </a:schemeClr>
                </a:solidFill>
                <a:latin typeface="Bradley Hand ITC" panose="03070402050302030203" pitchFamily="66" charset="0"/>
              </a:rPr>
              <a:t>   with Asia followed by a desire to </a:t>
            </a:r>
          </a:p>
          <a:p>
            <a:r>
              <a:rPr lang="en-US" b="1" dirty="0">
                <a:solidFill>
                  <a:schemeClr val="accent5">
                    <a:lumMod val="75000"/>
                  </a:schemeClr>
                </a:solidFill>
                <a:latin typeface="Bradley Hand ITC" panose="03070402050302030203" pitchFamily="66" charset="0"/>
              </a:rPr>
              <a:t>   exploit the Americas for their </a:t>
            </a:r>
          </a:p>
          <a:p>
            <a:r>
              <a:rPr lang="en-US" b="1" dirty="0">
                <a:solidFill>
                  <a:schemeClr val="accent5">
                    <a:lumMod val="75000"/>
                  </a:schemeClr>
                </a:solidFill>
                <a:latin typeface="Bradley Hand ITC" panose="03070402050302030203" pitchFamily="66" charset="0"/>
              </a:rPr>
              <a:t>       vast resources.</a:t>
            </a:r>
          </a:p>
          <a:p>
            <a:endParaRPr lang="en-US" b="1" dirty="0">
              <a:solidFill>
                <a:schemeClr val="accent5">
                  <a:lumMod val="75000"/>
                </a:schemeClr>
              </a:solidFill>
              <a:latin typeface="Bradley Hand ITC" panose="03070402050302030203" pitchFamily="66" charset="0"/>
            </a:endParaRPr>
          </a:p>
        </p:txBody>
      </p:sp>
      <p:sp>
        <p:nvSpPr>
          <p:cNvPr id="11" name="TextBox 10">
            <a:extLst>
              <a:ext uri="{FF2B5EF4-FFF2-40B4-BE49-F238E27FC236}">
                <a16:creationId xmlns:a16="http://schemas.microsoft.com/office/drawing/2014/main" id="{28BD156E-BAF4-47AD-A865-08E3242A2498}"/>
              </a:ext>
            </a:extLst>
          </p:cNvPr>
          <p:cNvSpPr txBox="1"/>
          <p:nvPr/>
        </p:nvSpPr>
        <p:spPr>
          <a:xfrm>
            <a:off x="257452" y="1357306"/>
            <a:ext cx="11372295"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a:solidFill>
                  <a:schemeClr val="accent5">
                    <a:lumMod val="75000"/>
                  </a:schemeClr>
                </a:solidFill>
                <a:latin typeface="Bradley Hand ITC" panose="03070402050302030203" pitchFamily="66" charset="0"/>
                <a:ea typeface="Times New Roman" panose="02020603050405020304" pitchFamily="18" charset="0"/>
                <a:cs typeface="Times New Roman" panose="02020603050405020304" pitchFamily="18" charset="0"/>
              </a:rPr>
              <a:t>The Columbian Exchange was a massive exchange of food, animals, and diseases from the Old World, Europe, to the New World, the Americas. It occurred following Christopher Columbus’s Voyage to the America’s, which is where the term Columbian comes from. </a:t>
            </a:r>
            <a:endParaRPr kumimoji="0" lang="en-US" altLang="en-US" sz="1600" b="1" i="0" u="none" strike="noStrike" cap="none" normalizeH="0" baseline="0" dirty="0">
              <a:ln>
                <a:noFill/>
              </a:ln>
              <a:solidFill>
                <a:schemeClr val="accent5">
                  <a:lumMod val="75000"/>
                </a:schemeClr>
              </a:solidFill>
              <a:effectLst/>
              <a:latin typeface="Bradley Hand ITC" panose="03070402050302030203" pitchFamily="66" charset="0"/>
              <a:ea typeface="Times New Roman" panose="02020603050405020304" pitchFamily="18" charset="0"/>
              <a:cs typeface="Times New Roman" panose="02020603050405020304" pitchFamily="18" charset="0"/>
            </a:endParaRPr>
          </a:p>
          <a:p>
            <a:endParaRPr lang="en-US" sz="1200" dirty="0"/>
          </a:p>
        </p:txBody>
      </p:sp>
      <p:sp>
        <p:nvSpPr>
          <p:cNvPr id="12" name="TextBox 11">
            <a:extLst>
              <a:ext uri="{FF2B5EF4-FFF2-40B4-BE49-F238E27FC236}">
                <a16:creationId xmlns:a16="http://schemas.microsoft.com/office/drawing/2014/main" id="{CB0BC175-8C1F-44FB-90C6-35BF556009F5}"/>
              </a:ext>
            </a:extLst>
          </p:cNvPr>
          <p:cNvSpPr txBox="1"/>
          <p:nvPr/>
        </p:nvSpPr>
        <p:spPr>
          <a:xfrm>
            <a:off x="6353355" y="4321238"/>
            <a:ext cx="4148928" cy="1477328"/>
          </a:xfrm>
          <a:prstGeom prst="rect">
            <a:avLst/>
          </a:prstGeom>
          <a:noFill/>
        </p:spPr>
        <p:txBody>
          <a:bodyPr wrap="square" rtlCol="0">
            <a:spAutoFit/>
          </a:bodyPr>
          <a:lstStyle/>
          <a:p>
            <a:r>
              <a:rPr kumimoji="0" lang="en-US" altLang="en-US" sz="1800" b="1" u="none" strike="noStrike" cap="none" normalizeH="0" baseline="0" dirty="0">
                <a:ln>
                  <a:noFill/>
                </a:ln>
                <a:solidFill>
                  <a:schemeClr val="accent5">
                    <a:lumMod val="75000"/>
                  </a:schemeClr>
                </a:solidFill>
                <a:effectLst/>
                <a:latin typeface="Bradley Hand ITC" panose="03070402050302030203" pitchFamily="66" charset="0"/>
                <a:cs typeface="Times New Roman" panose="02020603050405020304" pitchFamily="18" charset="0"/>
              </a:rPr>
              <a:t>This relates to the topic of European and North American societies because… </a:t>
            </a:r>
            <a:r>
              <a:rPr lang="en-US" altLang="en-US" sz="1800" b="1" dirty="0">
                <a:solidFill>
                  <a:schemeClr val="accent5">
                    <a:lumMod val="75000"/>
                  </a:schemeClr>
                </a:solidFill>
                <a:latin typeface="Bradley Hand ITC" panose="03070402050302030203" pitchFamily="66" charset="0"/>
                <a:cs typeface="Times New Roman" panose="02020603050405020304" pitchFamily="18" charset="0"/>
              </a:rPr>
              <a:t>t</a:t>
            </a:r>
            <a:r>
              <a:rPr kumimoji="0" lang="en-US" altLang="en-US" sz="1800" b="1" u="none" strike="noStrike" cap="none" normalizeH="0" dirty="0">
                <a:ln>
                  <a:noFill/>
                </a:ln>
                <a:solidFill>
                  <a:schemeClr val="accent5">
                    <a:lumMod val="75000"/>
                  </a:schemeClr>
                </a:solidFill>
                <a:effectLst/>
                <a:latin typeface="Bradley Hand ITC" panose="03070402050302030203" pitchFamily="66" charset="0"/>
                <a:cs typeface="Times New Roman" panose="02020603050405020304" pitchFamily="18" charset="0"/>
              </a:rPr>
              <a:t>he contact that resulted led to new items being introduced into both continents.</a:t>
            </a:r>
            <a:endParaRPr kumimoji="0" lang="en-US" altLang="en-US" sz="1600" b="1" u="none" strike="noStrike" cap="none" normalizeH="0" baseline="0" dirty="0">
              <a:ln>
                <a:noFill/>
              </a:ln>
              <a:solidFill>
                <a:schemeClr val="accent5">
                  <a:lumMod val="75000"/>
                </a:schemeClr>
              </a:solidFill>
              <a:effectLst/>
              <a:latin typeface="Bradley Hand ITC" panose="03070402050302030203" pitchFamily="66" charset="0"/>
            </a:endParaRPr>
          </a:p>
          <a:p>
            <a:endParaRPr lang="en-US" dirty="0"/>
          </a:p>
        </p:txBody>
      </p:sp>
      <p:sp>
        <p:nvSpPr>
          <p:cNvPr id="15" name="TextBox 14">
            <a:extLst>
              <a:ext uri="{FF2B5EF4-FFF2-40B4-BE49-F238E27FC236}">
                <a16:creationId xmlns:a16="http://schemas.microsoft.com/office/drawing/2014/main" id="{4A41AE20-4A26-45DE-AA1D-88C9124AE671}"/>
              </a:ext>
            </a:extLst>
          </p:cNvPr>
          <p:cNvSpPr txBox="1"/>
          <p:nvPr/>
        </p:nvSpPr>
        <p:spPr>
          <a:xfrm>
            <a:off x="4134174" y="2241262"/>
            <a:ext cx="3861787" cy="830997"/>
          </a:xfrm>
          <a:prstGeom prst="rect">
            <a:avLst/>
          </a:prstGeom>
          <a:noFill/>
        </p:spPr>
        <p:txBody>
          <a:bodyPr wrap="square" rtlCol="0">
            <a:spAutoFit/>
          </a:bodyPr>
          <a:lstStyle/>
          <a:p>
            <a:r>
              <a:rPr lang="en-US" sz="1600" i="1" dirty="0">
                <a:solidFill>
                  <a:srgbClr val="C00000"/>
                </a:solidFill>
              </a:rPr>
              <a:t>This example focuses on the defining strategy. The student is communicating his or her understanding of the topic.</a:t>
            </a:r>
          </a:p>
        </p:txBody>
      </p:sp>
    </p:spTree>
    <p:extLst>
      <p:ext uri="{BB962C8B-B14F-4D97-AF65-F5344CB8AC3E}">
        <p14:creationId xmlns:p14="http://schemas.microsoft.com/office/powerpoint/2010/main" val="27735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1"/>
          <p:cNvSpPr/>
          <p:nvPr/>
        </p:nvSpPr>
        <p:spPr>
          <a:xfrm>
            <a:off x="1334135" y="2731770"/>
            <a:ext cx="3886200" cy="3942138"/>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Text Box 43"/>
          <p:cNvSpPr txBox="1">
            <a:spLocks noChangeArrowheads="1"/>
          </p:cNvSpPr>
          <p:nvPr/>
        </p:nvSpPr>
        <p:spPr bwMode="auto">
          <a:xfrm>
            <a:off x="1662747" y="2885848"/>
            <a:ext cx="32289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Broad </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Context</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Why, How</a:t>
            </a:r>
            <a:r>
              <a:rPr kumimoji="0" lang="en-US" altLang="en-US" sz="9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What is the </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kumimoji="0" lang="en-US" altLang="en-US" sz="9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Big Picture?</a:t>
            </a:r>
            <a:r>
              <a:rPr kumimoji="0" lang="en-US" altLang="en-US" sz="9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What is the theme?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Left Arrow 4"/>
          <p:cNvSpPr/>
          <p:nvPr/>
        </p:nvSpPr>
        <p:spPr>
          <a:xfrm flipH="1">
            <a:off x="6179127" y="2558415"/>
            <a:ext cx="5072380" cy="4114800"/>
          </a:xfrm>
          <a:prstGeom prst="leftArrow">
            <a:avLst>
              <a:gd name="adj1" fmla="val 58211"/>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ounded Rectangle 5"/>
          <p:cNvSpPr/>
          <p:nvPr/>
        </p:nvSpPr>
        <p:spPr>
          <a:xfrm>
            <a:off x="160263" y="989160"/>
            <a:ext cx="11533717" cy="101255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47"/>
          <p:cNvSpPr txBox="1">
            <a:spLocks noChangeArrowheads="1"/>
          </p:cNvSpPr>
          <p:nvPr/>
        </p:nvSpPr>
        <p:spPr bwMode="auto">
          <a:xfrm>
            <a:off x="6179127" y="3466465"/>
            <a:ext cx="4060428"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Relating to the topic of the essay:</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b="1"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If the contextualization is not obviously related to the topic of the essay, add a sentence explaining the connection.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b="1" dirty="0">
              <a:latin typeface="Times New Roman" panose="02020603050405020304" pitchFamily="18" charset="0"/>
              <a:cs typeface="Times New Roman" panose="02020603050405020304" pitchFamily="18" charset="0"/>
            </a:endParaRPr>
          </a:p>
        </p:txBody>
      </p:sp>
      <p:sp>
        <p:nvSpPr>
          <p:cNvPr id="8" name="Curved Right Arrow 7"/>
          <p:cNvSpPr/>
          <p:nvPr/>
        </p:nvSpPr>
        <p:spPr>
          <a:xfrm rot="20017444">
            <a:off x="1355220" y="2325243"/>
            <a:ext cx="430584" cy="1322875"/>
          </a:xfrm>
          <a:prstGeom prst="curvedRightArrow">
            <a:avLst>
              <a:gd name="adj1" fmla="val 25000"/>
              <a:gd name="adj2" fmla="val 58029"/>
              <a:gd name="adj3" fmla="val 5915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Curved Right Arrow 8"/>
          <p:cNvSpPr/>
          <p:nvPr/>
        </p:nvSpPr>
        <p:spPr>
          <a:xfrm rot="17228540">
            <a:off x="5273994" y="5021234"/>
            <a:ext cx="424815" cy="841375"/>
          </a:xfrm>
          <a:prstGeom prst="curvedRightArrow">
            <a:avLst>
              <a:gd name="adj1" fmla="val 25000"/>
              <a:gd name="adj2" fmla="val 58029"/>
              <a:gd name="adj3" fmla="val 4921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a:spLocks noChangeArrowheads="1"/>
          </p:cNvSpPr>
          <p:nvPr/>
        </p:nvSpPr>
        <p:spPr bwMode="auto">
          <a:xfrm>
            <a:off x="160263" y="275797"/>
            <a:ext cx="10652275"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Broadway" panose="04040905080B02020502" pitchFamily="82" charset="0"/>
                <a:ea typeface="Times New Roman" panose="02020603050405020304" pitchFamily="18" charset="0"/>
                <a:cs typeface="Times New Roman" panose="02020603050405020304" pitchFamily="18" charset="0"/>
              </a:rPr>
              <a:t>Contextualization  - Sample #2</a:t>
            </a:r>
          </a:p>
          <a:p>
            <a:pPr marL="0" marR="0" lvl="0" indent="0" algn="l" defTabSz="914400" rtl="0" eaLnBrk="0" fontAlgn="base" latinLnBrk="0" hangingPunct="0">
              <a:lnSpc>
                <a:spcPct val="100000"/>
              </a:lnSpc>
              <a:spcBef>
                <a:spcPct val="0"/>
              </a:spcBef>
              <a:spcAft>
                <a:spcPct val="0"/>
              </a:spcAft>
              <a:buClrTx/>
              <a:buSzTx/>
              <a:buFontTx/>
              <a:buNone/>
              <a:tabLst/>
            </a:pPr>
            <a:r>
              <a:rPr lang="en-US" sz="1000" dirty="0"/>
              <a:t>The skill: Identify and describe a historical context for a specific historical development or process. Explain how a specific historical development or process is situated within a broader historical context.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Prompt: Evaluate the impact of the Columbian Exchange</a:t>
            </a:r>
            <a:r>
              <a:rPr kumimoji="0" lang="en-US" altLang="en-US" sz="11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on the societies of Europe and North America.</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b="1" dirty="0">
              <a:latin typeface="Times New Roman" panose="020206030504050203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1050" b="1" dirty="0">
                <a:latin typeface="Times New Roman" panose="02020603050405020304" pitchFamily="18" charset="0"/>
                <a:ea typeface="Times New Roman" panose="02020603050405020304" pitchFamily="18" charset="0"/>
                <a:cs typeface="Times New Roman" panose="02020603050405020304" pitchFamily="18" charset="0"/>
              </a:rPr>
              <a:t>Local Context</a:t>
            </a:r>
            <a:endParaRPr lang="en-US" altLang="en-US" sz="1000" dirty="0"/>
          </a:p>
          <a:p>
            <a:pPr lvl="0" eaLnBrk="0" fontAlgn="base" hangingPunct="0">
              <a:spcBef>
                <a:spcPct val="0"/>
              </a:spcBef>
              <a:spcAft>
                <a:spcPct val="0"/>
              </a:spcAft>
            </a:pPr>
            <a:r>
              <a:rPr lang="en-US" altLang="en-US" sz="1050" dirty="0">
                <a:latin typeface="Times New Roman" panose="02020603050405020304" pitchFamily="18" charset="0"/>
                <a:ea typeface="Times New Roman" panose="02020603050405020304" pitchFamily="18" charset="0"/>
                <a:cs typeface="Times New Roman" panose="02020603050405020304" pitchFamily="18" charset="0"/>
              </a:rPr>
              <a:t>(Who, What, When, Where)</a:t>
            </a:r>
            <a:endParaRPr lang="en-US" altLang="en-US" sz="10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Broadway" panose="04040905080B02020502" pitchFamily="82"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Broadway" panose="04040905080B02020502" pitchFamily="82" charset="0"/>
                <a:ea typeface="Times New Roman" panose="02020603050405020304" pitchFamily="18" charset="0"/>
                <a:cs typeface="Times New Roman" panose="02020603050405020304" pitchFamily="18" charset="0"/>
              </a:rPr>
              <a: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3" name="5-Point Star 12"/>
          <p:cNvSpPr/>
          <p:nvPr/>
        </p:nvSpPr>
        <p:spPr>
          <a:xfrm>
            <a:off x="401850" y="3046560"/>
            <a:ext cx="599694" cy="615279"/>
          </a:xfrm>
          <a:prstGeom prst="star5">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263" y="3674907"/>
            <a:ext cx="1436995" cy="646331"/>
          </a:xfrm>
          <a:prstGeom prst="rect">
            <a:avLst/>
          </a:prstGeom>
          <a:noFill/>
        </p:spPr>
        <p:txBody>
          <a:bodyPr wrap="square" rtlCol="0">
            <a:spAutoFit/>
          </a:bodyPr>
          <a:lstStyle/>
          <a:p>
            <a:r>
              <a:rPr lang="en-US" sz="1200" i="1" dirty="0">
                <a:solidFill>
                  <a:srgbClr val="C00000"/>
                </a:solidFill>
              </a:rPr>
              <a:t>Broad Context is most  important part of this process!</a:t>
            </a:r>
          </a:p>
        </p:txBody>
      </p:sp>
      <p:sp>
        <p:nvSpPr>
          <p:cNvPr id="3" name="TextBox 2"/>
          <p:cNvSpPr txBox="1"/>
          <p:nvPr/>
        </p:nvSpPr>
        <p:spPr>
          <a:xfrm>
            <a:off x="1468217" y="4207276"/>
            <a:ext cx="3553579" cy="1477328"/>
          </a:xfrm>
          <a:prstGeom prst="rect">
            <a:avLst/>
          </a:prstGeom>
          <a:noFill/>
        </p:spPr>
        <p:txBody>
          <a:bodyPr wrap="square" rtlCol="0">
            <a:spAutoFit/>
          </a:bodyPr>
          <a:lstStyle/>
          <a:p>
            <a:r>
              <a:rPr lang="en-US" b="1" dirty="0">
                <a:solidFill>
                  <a:schemeClr val="accent5">
                    <a:lumMod val="75000"/>
                  </a:schemeClr>
                </a:solidFill>
                <a:latin typeface="Bradley Hand ITC" panose="03070402050302030203" pitchFamily="66" charset="0"/>
              </a:rPr>
              <a:t>      European conquest and the development of the United States </a:t>
            </a:r>
          </a:p>
          <a:p>
            <a:r>
              <a:rPr lang="en-US" b="1" dirty="0">
                <a:solidFill>
                  <a:schemeClr val="accent5">
                    <a:lumMod val="75000"/>
                  </a:schemeClr>
                </a:solidFill>
                <a:latin typeface="Bradley Hand ITC" panose="03070402050302030203" pitchFamily="66" charset="0"/>
              </a:rPr>
              <a:t>  resulted in many deaths and loss </a:t>
            </a:r>
          </a:p>
          <a:p>
            <a:r>
              <a:rPr lang="en-US" b="1" dirty="0">
                <a:solidFill>
                  <a:schemeClr val="accent5">
                    <a:lumMod val="75000"/>
                  </a:schemeClr>
                </a:solidFill>
                <a:latin typeface="Bradley Hand ITC" panose="03070402050302030203" pitchFamily="66" charset="0"/>
              </a:rPr>
              <a:t>        of land for the Natives.</a:t>
            </a:r>
          </a:p>
          <a:p>
            <a:endParaRPr lang="en-US" b="1" dirty="0">
              <a:solidFill>
                <a:schemeClr val="accent5">
                  <a:lumMod val="75000"/>
                </a:schemeClr>
              </a:solidFill>
              <a:latin typeface="Bradley Hand ITC" panose="03070402050302030203" pitchFamily="66" charset="0"/>
            </a:endParaRPr>
          </a:p>
        </p:txBody>
      </p:sp>
      <p:sp>
        <p:nvSpPr>
          <p:cNvPr id="12" name="TextBox 11">
            <a:extLst>
              <a:ext uri="{FF2B5EF4-FFF2-40B4-BE49-F238E27FC236}">
                <a16:creationId xmlns:a16="http://schemas.microsoft.com/office/drawing/2014/main" id="{5EB7DDCF-F298-4CBC-B2E5-8D3B68A4E709}"/>
              </a:ext>
            </a:extLst>
          </p:cNvPr>
          <p:cNvSpPr txBox="1"/>
          <p:nvPr/>
        </p:nvSpPr>
        <p:spPr>
          <a:xfrm>
            <a:off x="2219418" y="1108940"/>
            <a:ext cx="9259410" cy="923330"/>
          </a:xfrm>
          <a:prstGeom prst="rect">
            <a:avLst/>
          </a:prstGeom>
          <a:noFill/>
        </p:spPr>
        <p:txBody>
          <a:bodyPr wrap="square" rtlCol="0">
            <a:spAutoFit/>
          </a:bodyPr>
          <a:lstStyle/>
          <a:p>
            <a:r>
              <a:rPr lang="en-US" altLang="en-US" sz="1800" b="1" dirty="0">
                <a:solidFill>
                  <a:schemeClr val="accent5">
                    <a:lumMod val="75000"/>
                  </a:schemeClr>
                </a:solidFill>
                <a:latin typeface="Bradley Hand ITC" panose="03070402050302030203" pitchFamily="66" charset="0"/>
                <a:ea typeface="Times New Roman" panose="02020603050405020304" pitchFamily="18" charset="0"/>
                <a:cs typeface="Times New Roman" panose="02020603050405020304" pitchFamily="18" charset="0"/>
              </a:rPr>
              <a:t>The American Indian population in the North America is a fraction of what it was before contact with Europeans.  </a:t>
            </a:r>
            <a:endParaRPr kumimoji="0" lang="en-US" altLang="en-US" sz="1800" b="1" i="0" u="none" strike="noStrike" cap="none" normalizeH="0" baseline="0" dirty="0">
              <a:ln>
                <a:noFill/>
              </a:ln>
              <a:solidFill>
                <a:schemeClr val="accent5">
                  <a:lumMod val="75000"/>
                </a:schemeClr>
              </a:solidFill>
              <a:effectLst/>
              <a:latin typeface="Bradley Hand ITC" panose="03070402050302030203" pitchFamily="66" charset="0"/>
              <a:ea typeface="Times New Roman" panose="02020603050405020304" pitchFamily="18" charset="0"/>
              <a:cs typeface="Times New Roman" panose="02020603050405020304" pitchFamily="18" charset="0"/>
            </a:endParaRPr>
          </a:p>
          <a:p>
            <a:endParaRPr lang="en-US" dirty="0"/>
          </a:p>
        </p:txBody>
      </p:sp>
      <p:sp>
        <p:nvSpPr>
          <p:cNvPr id="15" name="TextBox 14">
            <a:extLst>
              <a:ext uri="{FF2B5EF4-FFF2-40B4-BE49-F238E27FC236}">
                <a16:creationId xmlns:a16="http://schemas.microsoft.com/office/drawing/2014/main" id="{CECAA803-8593-4933-BD37-A688FF7ED13A}"/>
              </a:ext>
            </a:extLst>
          </p:cNvPr>
          <p:cNvSpPr txBox="1"/>
          <p:nvPr/>
        </p:nvSpPr>
        <p:spPr>
          <a:xfrm>
            <a:off x="6179403" y="4121912"/>
            <a:ext cx="4060152" cy="175432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u="none" strike="noStrike" cap="none" normalizeH="0" baseline="0" dirty="0">
                <a:ln>
                  <a:noFill/>
                </a:ln>
                <a:solidFill>
                  <a:schemeClr val="accent5">
                    <a:lumMod val="75000"/>
                  </a:schemeClr>
                </a:solidFill>
                <a:effectLst/>
                <a:latin typeface="Bradley Hand ITC" panose="03070402050302030203" pitchFamily="66" charset="0"/>
                <a:cs typeface="Times New Roman" panose="02020603050405020304" pitchFamily="18" charset="0"/>
              </a:rPr>
              <a:t>This relates to the topic of the Columbian</a:t>
            </a:r>
            <a:r>
              <a:rPr kumimoji="0" lang="en-US" altLang="en-US" sz="1800" b="1" u="none" strike="noStrike" cap="none" normalizeH="0" dirty="0">
                <a:ln>
                  <a:noFill/>
                </a:ln>
                <a:solidFill>
                  <a:schemeClr val="accent5">
                    <a:lumMod val="75000"/>
                  </a:schemeClr>
                </a:solidFill>
                <a:effectLst/>
                <a:latin typeface="Bradley Hand ITC" panose="03070402050302030203" pitchFamily="66" charset="0"/>
                <a:cs typeface="Times New Roman" panose="02020603050405020304" pitchFamily="18" charset="0"/>
              </a:rPr>
              <a:t> Exchange because </a:t>
            </a:r>
            <a:r>
              <a:rPr lang="en-US" altLang="en-US" b="1" dirty="0">
                <a:solidFill>
                  <a:schemeClr val="accent5">
                    <a:lumMod val="75000"/>
                  </a:schemeClr>
                </a:solidFill>
                <a:latin typeface="Bradley Hand ITC" panose="03070402050302030203" pitchFamily="66" charset="0"/>
                <a:cs typeface="Times New Roman" panose="02020603050405020304" pitchFamily="18" charset="0"/>
              </a:rPr>
              <a:t>p</a:t>
            </a:r>
            <a:r>
              <a:rPr lang="en-US" altLang="en-US" sz="1800" b="1" dirty="0">
                <a:solidFill>
                  <a:schemeClr val="accent5">
                    <a:lumMod val="75000"/>
                  </a:schemeClr>
                </a:solidFill>
                <a:latin typeface="Bradley Hand ITC" panose="03070402050302030203" pitchFamily="66" charset="0"/>
                <a:cs typeface="Times New Roman" panose="02020603050405020304" pitchFamily="18" charset="0"/>
              </a:rPr>
              <a:t>art of the exchange included diseases </a:t>
            </a:r>
            <a:r>
              <a:rPr lang="en-US" altLang="en-US" b="1" dirty="0">
                <a:solidFill>
                  <a:schemeClr val="accent5">
                    <a:lumMod val="75000"/>
                  </a:schemeClr>
                </a:solidFill>
                <a:latin typeface="Bradley Hand ITC" panose="03070402050302030203" pitchFamily="66" charset="0"/>
                <a:cs typeface="Times New Roman" panose="02020603050405020304" pitchFamily="18" charset="0"/>
              </a:rPr>
              <a:t>such as smallpox</a:t>
            </a:r>
            <a:r>
              <a:rPr lang="en-US" altLang="en-US" sz="1800" b="1" dirty="0">
                <a:solidFill>
                  <a:schemeClr val="accent5">
                    <a:lumMod val="75000"/>
                  </a:schemeClr>
                </a:solidFill>
                <a:latin typeface="Bradley Hand ITC" panose="03070402050302030203" pitchFamily="66" charset="0"/>
                <a:cs typeface="Times New Roman" panose="02020603050405020304" pitchFamily="18" charset="0"/>
              </a:rPr>
              <a:t>, and many Natives had no immunities to European disease.</a:t>
            </a:r>
            <a:endParaRPr kumimoji="0" lang="en-US" altLang="en-US" sz="2800" b="0" i="0" u="none" strike="noStrike" cap="none" normalizeH="0" baseline="0" dirty="0">
              <a:ln>
                <a:noFill/>
              </a:ln>
              <a:solidFill>
                <a:schemeClr val="tx1"/>
              </a:solidFill>
              <a:effectLst/>
              <a:latin typeface="Arial" panose="020B0604020202020204" pitchFamily="34" charset="0"/>
            </a:endParaRPr>
          </a:p>
          <a:p>
            <a:endParaRPr lang="en-US" dirty="0"/>
          </a:p>
        </p:txBody>
      </p:sp>
      <p:sp>
        <p:nvSpPr>
          <p:cNvPr id="16" name="TextBox 15">
            <a:extLst>
              <a:ext uri="{FF2B5EF4-FFF2-40B4-BE49-F238E27FC236}">
                <a16:creationId xmlns:a16="http://schemas.microsoft.com/office/drawing/2014/main" id="{8991D7FD-58B9-4F85-AD56-728DA07D9095}"/>
              </a:ext>
            </a:extLst>
          </p:cNvPr>
          <p:cNvSpPr txBox="1"/>
          <p:nvPr/>
        </p:nvSpPr>
        <p:spPr>
          <a:xfrm>
            <a:off x="3818216" y="2104149"/>
            <a:ext cx="4629564" cy="1077218"/>
          </a:xfrm>
          <a:prstGeom prst="rect">
            <a:avLst/>
          </a:prstGeom>
          <a:noFill/>
        </p:spPr>
        <p:txBody>
          <a:bodyPr wrap="square" rtlCol="0">
            <a:spAutoFit/>
          </a:bodyPr>
          <a:lstStyle/>
          <a:p>
            <a:r>
              <a:rPr lang="en-US" sz="1600" i="1" dirty="0">
                <a:solidFill>
                  <a:srgbClr val="C00000"/>
                </a:solidFill>
              </a:rPr>
              <a:t>This example is focusing on one part of the prompt, North America, in order to demonstrate deeper understanding. The risk here is that they will need to focus on other impacts. (other than disease)</a:t>
            </a:r>
          </a:p>
        </p:txBody>
      </p:sp>
    </p:spTree>
    <p:extLst>
      <p:ext uri="{BB962C8B-B14F-4D97-AF65-F5344CB8AC3E}">
        <p14:creationId xmlns:p14="http://schemas.microsoft.com/office/powerpoint/2010/main" val="197397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105385</TotalTime>
  <Words>3095</Words>
  <Application>Microsoft Office PowerPoint</Application>
  <PresentationFormat>Widescreen</PresentationFormat>
  <Paragraphs>213</Paragraphs>
  <Slides>15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Bernard MT Condensed</vt:lpstr>
      <vt:lpstr>Bradley Hand ITC</vt:lpstr>
      <vt:lpstr>Broadway</vt:lpstr>
      <vt:lpstr>Calibri</vt:lpstr>
      <vt:lpstr>Calibri Light</vt:lpstr>
      <vt:lpstr>Century Schoolbook</vt:lpstr>
      <vt:lpstr>Colonna MT</vt:lpstr>
      <vt:lpstr>Times New Roman</vt:lpstr>
      <vt:lpstr>Office Theme</vt:lpstr>
      <vt:lpstr>PowerPoint Presentation</vt:lpstr>
      <vt:lpstr>Welcome!</vt:lpstr>
      <vt:lpstr>Contextualization Tips</vt:lpstr>
      <vt:lpstr>Contextualization Strategy</vt:lpstr>
      <vt:lpstr>PowerPoint Presentation</vt:lpstr>
      <vt:lpstr>Contextualization Activity – The Columbian Exchange</vt:lpstr>
      <vt:lpstr>PowerPoint Presentation</vt:lpstr>
      <vt:lpstr>PowerPoint Presentation</vt:lpstr>
      <vt:lpstr>PowerPoint Presentation</vt:lpstr>
      <vt:lpstr>PowerPoint Presentation</vt:lpstr>
      <vt:lpstr>Contextualization Practice – Warmups</vt:lpstr>
      <vt:lpstr>For students struggling to make connections…</vt:lpstr>
      <vt:lpstr>For students struggling to make connections…</vt:lpstr>
      <vt:lpstr>How is Contextualization Graded?</vt:lpstr>
      <vt:lpstr>PowerPoint Presentation</vt:lpstr>
    </vt:vector>
  </TitlesOfParts>
  <Company>Allen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Contextualization Tips</dc:title>
  <dc:creator>Richardson, Rebecca</dc:creator>
  <cp:lastModifiedBy>stephen richardson</cp:lastModifiedBy>
  <cp:revision>108</cp:revision>
  <cp:lastPrinted>2019-05-02T20:17:34Z</cp:lastPrinted>
  <dcterms:created xsi:type="dcterms:W3CDTF">2019-04-18T17:22:51Z</dcterms:created>
  <dcterms:modified xsi:type="dcterms:W3CDTF">2021-06-29T14:49:57Z</dcterms:modified>
</cp:coreProperties>
</file>