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75" r:id="rId5"/>
    <p:sldId id="274" r:id="rId6"/>
    <p:sldId id="276" r:id="rId7"/>
    <p:sldId id="277" r:id="rId8"/>
    <p:sldId id="278" r:id="rId9"/>
    <p:sldId id="279" r:id="rId10"/>
    <p:sldId id="280" r:id="rId11"/>
    <p:sldId id="281" r:id="rId12"/>
    <p:sldId id="262" r:id="rId13"/>
    <p:sldId id="263" r:id="rId14"/>
    <p:sldId id="264" r:id="rId15"/>
    <p:sldId id="268" r:id="rId16"/>
    <p:sldId id="282" r:id="rId17"/>
    <p:sldId id="265" r:id="rId18"/>
    <p:sldId id="266" r:id="rId19"/>
    <p:sldId id="267" r:id="rId20"/>
    <p:sldId id="283" r:id="rId21"/>
    <p:sldId id="284" r:id="rId22"/>
    <p:sldId id="272" r:id="rId23"/>
    <p:sldId id="285" r:id="rId24"/>
    <p:sldId id="257"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04" r:id="rId45"/>
    <p:sldId id="26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5D327-A5AB-4D26-B18C-6338BC88A6FA}" v="11" dt="2024-08-27T22:35:43.658"/>
    <p1510:client id="{76219045-3445-4217-A769-622DD31E50AE}" v="144" dt="2024-08-27T22:08:13.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9/5/2024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Penalty Enforcement</a:t>
            </a:r>
          </a:p>
        </p:txBody>
      </p:sp>
      <p:sp>
        <p:nvSpPr>
          <p:cNvPr id="3" name="Subtitle 2"/>
          <p:cNvSpPr>
            <a:spLocks noGrp="1"/>
          </p:cNvSpPr>
          <p:nvPr>
            <p:ph type="subTitle" idx="1"/>
          </p:nvPr>
        </p:nvSpPr>
        <p:spPr/>
        <p:txBody>
          <a:bodyPr/>
          <a:lstStyle/>
          <a:p>
            <a:r>
              <a:rPr lang="en-US" dirty="0"/>
              <a:t>August 28, 2024</a:t>
            </a:r>
          </a:p>
        </p:txBody>
      </p:sp>
    </p:spTree>
    <p:extLst>
      <p:ext uri="{BB962C8B-B14F-4D97-AF65-F5344CB8AC3E}">
        <p14:creationId xmlns:p14="http://schemas.microsoft.com/office/powerpoint/2010/main" val="86826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Live Ball Foul is….</a:t>
            </a:r>
          </a:p>
        </p:txBody>
      </p:sp>
      <p:sp>
        <p:nvSpPr>
          <p:cNvPr id="3" name="Text Placeholder 2"/>
          <p:cNvSpPr>
            <a:spLocks noGrp="1"/>
          </p:cNvSpPr>
          <p:nvPr>
            <p:ph type="body" idx="1"/>
          </p:nvPr>
        </p:nvSpPr>
        <p:spPr>
          <a:xfrm>
            <a:off x="390769" y="1797538"/>
            <a:ext cx="11504246" cy="4697046"/>
          </a:xfrm>
        </p:spPr>
        <p:txBody>
          <a:bodyPr>
            <a:normAutofit/>
          </a:bodyPr>
          <a:lstStyle/>
          <a:p>
            <a:pPr marL="342900" indent="-342900" algn="l">
              <a:buFont typeface="Arial" panose="020B0604020202020204" pitchFamily="34" charset="0"/>
              <a:buChar char="•"/>
            </a:pPr>
            <a:r>
              <a:rPr lang="en-US" sz="2800" dirty="0"/>
              <a:t>… A foul which occurs during a down</a:t>
            </a:r>
          </a:p>
          <a:p>
            <a:pPr marL="342900" indent="-342900" algn="l">
              <a:buFont typeface="Arial" panose="020B0604020202020204" pitchFamily="34" charset="0"/>
              <a:buChar char="•"/>
            </a:pPr>
            <a:r>
              <a:rPr lang="en-US" sz="2800" dirty="0"/>
              <a:t>Every live ball foul occurs either during a</a:t>
            </a:r>
          </a:p>
          <a:p>
            <a:pPr marL="800100" lvl="1" indent="-342900">
              <a:buFont typeface="Arial" panose="020B0604020202020204" pitchFamily="34" charset="0"/>
              <a:buChar char="•"/>
            </a:pPr>
            <a:r>
              <a:rPr lang="en-US" sz="2600" dirty="0"/>
              <a:t>Loose Ball Play</a:t>
            </a:r>
          </a:p>
          <a:p>
            <a:pPr marL="800100" lvl="1" indent="-342900">
              <a:buFont typeface="Arial" panose="020B0604020202020204" pitchFamily="34" charset="0"/>
              <a:buChar char="•"/>
            </a:pPr>
            <a:r>
              <a:rPr lang="en-US" sz="2600" dirty="0"/>
              <a:t>Running Play</a:t>
            </a:r>
          </a:p>
        </p:txBody>
      </p:sp>
    </p:spTree>
    <p:extLst>
      <p:ext uri="{BB962C8B-B14F-4D97-AF65-F5344CB8AC3E}">
        <p14:creationId xmlns:p14="http://schemas.microsoft.com/office/powerpoint/2010/main" val="127649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Loose Ball Play</a:t>
            </a:r>
          </a:p>
        </p:txBody>
      </p:sp>
      <p:sp>
        <p:nvSpPr>
          <p:cNvPr id="3" name="Text Placeholder 2"/>
          <p:cNvSpPr>
            <a:spLocks noGrp="1"/>
          </p:cNvSpPr>
          <p:nvPr>
            <p:ph type="body" idx="1"/>
          </p:nvPr>
        </p:nvSpPr>
        <p:spPr>
          <a:xfrm>
            <a:off x="390769" y="1797538"/>
            <a:ext cx="11410462" cy="4697046"/>
          </a:xfrm>
        </p:spPr>
        <p:txBody>
          <a:bodyPr>
            <a:normAutofit/>
          </a:bodyPr>
          <a:lstStyle/>
          <a:p>
            <a:pPr marL="342900" indent="-342900" algn="l">
              <a:buFont typeface="Arial" panose="020B0604020202020204" pitchFamily="34" charset="0"/>
              <a:buChar char="•"/>
            </a:pPr>
            <a:r>
              <a:rPr lang="en-US" sz="2800" dirty="0"/>
              <a:t>A Loose Ball Play is action during:</a:t>
            </a:r>
          </a:p>
          <a:p>
            <a:pPr marL="800100" lvl="1" indent="-342900">
              <a:buFont typeface="Arial" panose="020B0604020202020204" pitchFamily="34" charset="0"/>
              <a:buChar char="•"/>
            </a:pPr>
            <a:r>
              <a:rPr lang="en-US" sz="2600" dirty="0"/>
              <a:t>A free kick or scrimmage kick other than PSK fouls;</a:t>
            </a:r>
          </a:p>
          <a:p>
            <a:pPr marL="800100" lvl="1" indent="-342900">
              <a:buFont typeface="Arial" panose="020B0604020202020204" pitchFamily="34" charset="0"/>
              <a:buChar char="•"/>
            </a:pPr>
            <a:r>
              <a:rPr lang="en-US" sz="2600" dirty="0"/>
              <a:t>A legal forward pass;</a:t>
            </a:r>
          </a:p>
          <a:p>
            <a:pPr marL="800100" lvl="1" indent="-342900">
              <a:buFont typeface="Arial" panose="020B0604020202020204" pitchFamily="34" charset="0"/>
              <a:buChar char="•"/>
            </a:pPr>
            <a:r>
              <a:rPr lang="en-US" sz="2600" dirty="0"/>
              <a:t>A backward pass (including the snap), an illegal kick, or fumble by A in or behind their neutral zone prior to a change of team possession;</a:t>
            </a:r>
          </a:p>
          <a:p>
            <a:pPr marL="800100" lvl="1" indent="-342900">
              <a:buFont typeface="Arial" panose="020B0604020202020204" pitchFamily="34" charset="0"/>
              <a:buChar char="•"/>
            </a:pPr>
            <a:r>
              <a:rPr lang="en-US" sz="2600" dirty="0"/>
              <a:t>The run or runs which precede any of the above.</a:t>
            </a:r>
          </a:p>
        </p:txBody>
      </p:sp>
    </p:spTree>
    <p:extLst>
      <p:ext uri="{BB962C8B-B14F-4D97-AF65-F5344CB8AC3E}">
        <p14:creationId xmlns:p14="http://schemas.microsoft.com/office/powerpoint/2010/main" val="335863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dirty="0"/>
              <a:t>loose ball play-pass</a:t>
            </a:r>
            <a:endParaRPr lang="en-US" dirty="0">
              <a:solidFill>
                <a:schemeClr val="tx1"/>
              </a:solidFill>
            </a:endParaRPr>
          </a:p>
          <a:p>
            <a:pPr marL="342900" indent="-342900">
              <a:buFont typeface="Arial" panose="020B0604020202020204" pitchFamily="34" charset="0"/>
              <a:buChar char="•"/>
            </a:pPr>
            <a:endParaRPr lang="en-US" dirty="0"/>
          </a:p>
          <a:p>
            <a:pPr algn="l"/>
            <a:endParaRPr lang="en-US" dirty="0"/>
          </a:p>
        </p:txBody>
      </p:sp>
      <p:cxnSp>
        <p:nvCxnSpPr>
          <p:cNvPr id="4" name="Straight Connector 3"/>
          <p:cNvCxnSpPr/>
          <p:nvPr/>
        </p:nvCxnSpPr>
        <p:spPr>
          <a:xfrm>
            <a:off x="2343955" y="3267832"/>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955" y="2898500"/>
            <a:ext cx="2624860" cy="369332"/>
          </a:xfrm>
          <a:prstGeom prst="rect">
            <a:avLst/>
          </a:prstGeom>
          <a:noFill/>
        </p:spPr>
        <p:txBody>
          <a:bodyPr wrap="square" rtlCol="0">
            <a:spAutoFit/>
          </a:bodyPr>
          <a:lstStyle/>
          <a:p>
            <a:r>
              <a:rPr lang="en-US" dirty="0"/>
              <a:t>Line of scrimmage</a:t>
            </a:r>
          </a:p>
        </p:txBody>
      </p:sp>
      <p:sp>
        <p:nvSpPr>
          <p:cNvPr id="24" name="TextBox 23"/>
          <p:cNvSpPr txBox="1"/>
          <p:nvPr/>
        </p:nvSpPr>
        <p:spPr>
          <a:xfrm>
            <a:off x="1923690" y="6108528"/>
            <a:ext cx="9005978" cy="369332"/>
          </a:xfrm>
          <a:prstGeom prst="rect">
            <a:avLst/>
          </a:prstGeom>
          <a:noFill/>
        </p:spPr>
        <p:txBody>
          <a:bodyPr wrap="square" rtlCol="0">
            <a:spAutoFit/>
          </a:bodyPr>
          <a:lstStyle/>
          <a:p>
            <a:r>
              <a:rPr lang="en-US" dirty="0"/>
              <a:t>A run followed by a legal forward pass, both are part of one loose ball play.</a:t>
            </a:r>
          </a:p>
        </p:txBody>
      </p:sp>
      <p:grpSp>
        <p:nvGrpSpPr>
          <p:cNvPr id="3" name="Group 2"/>
          <p:cNvGrpSpPr/>
          <p:nvPr/>
        </p:nvGrpSpPr>
        <p:grpSpPr>
          <a:xfrm>
            <a:off x="2343955" y="1568715"/>
            <a:ext cx="7386249" cy="4357975"/>
            <a:chOff x="2343955" y="1568715"/>
            <a:chExt cx="7386249" cy="4357975"/>
          </a:xfrm>
        </p:grpSpPr>
        <p:sp>
          <p:nvSpPr>
            <p:cNvPr id="9" name="TextBox 8"/>
            <p:cNvSpPr txBox="1"/>
            <p:nvPr/>
          </p:nvSpPr>
          <p:spPr>
            <a:xfrm>
              <a:off x="2343955" y="3412097"/>
              <a:ext cx="828285" cy="369332"/>
            </a:xfrm>
            <a:prstGeom prst="rect">
              <a:avLst/>
            </a:prstGeom>
            <a:noFill/>
          </p:spPr>
          <p:txBody>
            <a:bodyPr wrap="square" rtlCol="0">
              <a:spAutoFit/>
            </a:bodyPr>
            <a:lstStyle/>
            <a:p>
              <a:r>
                <a:rPr lang="en-US" dirty="0"/>
                <a:t>Snap</a:t>
              </a:r>
            </a:p>
          </p:txBody>
        </p:sp>
        <p:sp>
          <p:nvSpPr>
            <p:cNvPr id="10" name="TextBox 9"/>
            <p:cNvSpPr txBox="1"/>
            <p:nvPr/>
          </p:nvSpPr>
          <p:spPr>
            <a:xfrm>
              <a:off x="4002657" y="3412097"/>
              <a:ext cx="1587260" cy="369332"/>
            </a:xfrm>
            <a:prstGeom prst="rect">
              <a:avLst/>
            </a:prstGeom>
            <a:noFill/>
          </p:spPr>
          <p:txBody>
            <a:bodyPr wrap="square" rtlCol="0">
              <a:spAutoFit/>
            </a:bodyPr>
            <a:lstStyle/>
            <a:p>
              <a:r>
                <a:rPr lang="en-US" dirty="0"/>
                <a:t>Basic spot</a:t>
              </a:r>
            </a:p>
          </p:txBody>
        </p:sp>
        <p:sp>
          <p:nvSpPr>
            <p:cNvPr id="12" name="Curved Up Arrow 11"/>
            <p:cNvSpPr/>
            <p:nvPr/>
          </p:nvSpPr>
          <p:spPr>
            <a:xfrm>
              <a:off x="3312542" y="4389730"/>
              <a:ext cx="6411007" cy="15369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21"/>
            <p:cNvSpPr/>
            <p:nvPr/>
          </p:nvSpPr>
          <p:spPr>
            <a:xfrm>
              <a:off x="8057072" y="1680749"/>
              <a:ext cx="914400" cy="574773"/>
            </a:xfrm>
            <a:custGeom>
              <a:avLst/>
              <a:gdLst>
                <a:gd name="connsiteX0" fmla="*/ 0 w 810883"/>
                <a:gd name="connsiteY0" fmla="*/ 0 h 362309"/>
                <a:gd name="connsiteX1" fmla="*/ 17253 w 810883"/>
                <a:gd name="connsiteY1" fmla="*/ 189781 h 362309"/>
                <a:gd name="connsiteX2" fmla="*/ 51758 w 810883"/>
                <a:gd name="connsiteY2" fmla="*/ 362309 h 362309"/>
                <a:gd name="connsiteX3" fmla="*/ 189781 w 810883"/>
                <a:gd name="connsiteY3" fmla="*/ 345057 h 362309"/>
                <a:gd name="connsiteX4" fmla="*/ 379562 w 810883"/>
                <a:gd name="connsiteY4" fmla="*/ 310551 h 362309"/>
                <a:gd name="connsiteX5" fmla="*/ 810883 w 810883"/>
                <a:gd name="connsiteY5" fmla="*/ 310551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3" h="362309">
                  <a:moveTo>
                    <a:pt x="0" y="0"/>
                  </a:moveTo>
                  <a:cubicBezTo>
                    <a:pt x="5751" y="63260"/>
                    <a:pt x="8270" y="126898"/>
                    <a:pt x="17253" y="189781"/>
                  </a:cubicBezTo>
                  <a:cubicBezTo>
                    <a:pt x="25547" y="247840"/>
                    <a:pt x="51758" y="362309"/>
                    <a:pt x="51758" y="362309"/>
                  </a:cubicBezTo>
                  <a:cubicBezTo>
                    <a:pt x="97766" y="356558"/>
                    <a:pt x="144163" y="353351"/>
                    <a:pt x="189781" y="345057"/>
                  </a:cubicBezTo>
                  <a:cubicBezTo>
                    <a:pt x="343018" y="317196"/>
                    <a:pt x="76914" y="319722"/>
                    <a:pt x="379562" y="310551"/>
                  </a:cubicBezTo>
                  <a:cubicBezTo>
                    <a:pt x="523270" y="306196"/>
                    <a:pt x="667109" y="310551"/>
                    <a:pt x="810883" y="3105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Catch</a:t>
              </a:r>
            </a:p>
          </p:txBody>
        </p:sp>
        <p:sp>
          <p:nvSpPr>
            <p:cNvPr id="23" name="Freeform 22"/>
            <p:cNvSpPr/>
            <p:nvPr/>
          </p:nvSpPr>
          <p:spPr>
            <a:xfrm>
              <a:off x="5796951" y="5210355"/>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240" y="3449670"/>
              <a:ext cx="704049" cy="69549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472" y="3481034"/>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155" y="2403371"/>
              <a:ext cx="704049" cy="69549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155" y="1568715"/>
              <a:ext cx="704049" cy="695495"/>
            </a:xfrm>
            <a:prstGeom prst="rect">
              <a:avLst/>
            </a:prstGeom>
          </p:spPr>
        </p:pic>
      </p:grpSp>
    </p:spTree>
    <p:extLst>
      <p:ext uri="{BB962C8B-B14F-4D97-AF65-F5344CB8AC3E}">
        <p14:creationId xmlns:p14="http://schemas.microsoft.com/office/powerpoint/2010/main" val="167341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dirty="0"/>
              <a:t>loose ball play-punt</a:t>
            </a:r>
            <a:endParaRPr lang="en-US" dirty="0">
              <a:solidFill>
                <a:schemeClr val="tx1"/>
              </a:solidFill>
            </a:endParaRPr>
          </a:p>
          <a:p>
            <a:pPr marL="342900" indent="-342900">
              <a:buFont typeface="Arial" panose="020B0604020202020204" pitchFamily="34" charset="0"/>
              <a:buChar char="•"/>
            </a:pPr>
            <a:endParaRPr lang="en-US" dirty="0"/>
          </a:p>
          <a:p>
            <a:pPr algn="l"/>
            <a:endParaRPr lang="en-US" dirty="0"/>
          </a:p>
        </p:txBody>
      </p:sp>
      <p:sp>
        <p:nvSpPr>
          <p:cNvPr id="24" name="TextBox 23"/>
          <p:cNvSpPr txBox="1"/>
          <p:nvPr/>
        </p:nvSpPr>
        <p:spPr>
          <a:xfrm>
            <a:off x="1584101" y="6108528"/>
            <a:ext cx="9710671" cy="369332"/>
          </a:xfrm>
          <a:prstGeom prst="rect">
            <a:avLst/>
          </a:prstGeom>
          <a:noFill/>
        </p:spPr>
        <p:txBody>
          <a:bodyPr wrap="square" rtlCol="0">
            <a:spAutoFit/>
          </a:bodyPr>
          <a:lstStyle/>
          <a:p>
            <a:r>
              <a:rPr lang="en-US" dirty="0"/>
              <a:t>A backward pass followed by a scrimmage kick both are part of one loose ball play.</a:t>
            </a:r>
          </a:p>
        </p:txBody>
      </p:sp>
      <p:grpSp>
        <p:nvGrpSpPr>
          <p:cNvPr id="12" name="Group 11"/>
          <p:cNvGrpSpPr/>
          <p:nvPr/>
        </p:nvGrpSpPr>
        <p:grpSpPr>
          <a:xfrm>
            <a:off x="2343955" y="1582639"/>
            <a:ext cx="7714444" cy="4454751"/>
            <a:chOff x="2343955" y="1582639"/>
            <a:chExt cx="7714444" cy="4454751"/>
          </a:xfrm>
        </p:grpSpPr>
        <p:cxnSp>
          <p:nvCxnSpPr>
            <p:cNvPr id="4" name="Straight Connector 3"/>
            <p:cNvCxnSpPr/>
            <p:nvPr/>
          </p:nvCxnSpPr>
          <p:spPr>
            <a:xfrm>
              <a:off x="2343955" y="3267832"/>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955" y="2898500"/>
              <a:ext cx="2624860" cy="369332"/>
            </a:xfrm>
            <a:prstGeom prst="rect">
              <a:avLst/>
            </a:prstGeom>
            <a:noFill/>
          </p:spPr>
          <p:txBody>
            <a:bodyPr wrap="square" rtlCol="0">
              <a:spAutoFit/>
            </a:bodyPr>
            <a:lstStyle/>
            <a:p>
              <a:r>
                <a:rPr lang="en-US" dirty="0"/>
                <a:t>Line of scrimmage</a:t>
              </a:r>
            </a:p>
          </p:txBody>
        </p:sp>
        <p:sp>
          <p:nvSpPr>
            <p:cNvPr id="9" name="TextBox 8"/>
            <p:cNvSpPr txBox="1"/>
            <p:nvPr/>
          </p:nvSpPr>
          <p:spPr>
            <a:xfrm>
              <a:off x="4968815" y="3495795"/>
              <a:ext cx="828285" cy="369332"/>
            </a:xfrm>
            <a:prstGeom prst="rect">
              <a:avLst/>
            </a:prstGeom>
            <a:noFill/>
          </p:spPr>
          <p:txBody>
            <a:bodyPr wrap="square" rtlCol="0">
              <a:spAutoFit/>
            </a:bodyPr>
            <a:lstStyle/>
            <a:p>
              <a:r>
                <a:rPr lang="en-US" dirty="0"/>
                <a:t>Snap</a:t>
              </a:r>
            </a:p>
          </p:txBody>
        </p:sp>
        <p:sp>
          <p:nvSpPr>
            <p:cNvPr id="10" name="TextBox 9"/>
            <p:cNvSpPr txBox="1"/>
            <p:nvPr/>
          </p:nvSpPr>
          <p:spPr>
            <a:xfrm>
              <a:off x="6900404" y="3386228"/>
              <a:ext cx="1587260" cy="369332"/>
            </a:xfrm>
            <a:prstGeom prst="rect">
              <a:avLst/>
            </a:prstGeom>
            <a:noFill/>
          </p:spPr>
          <p:txBody>
            <a:bodyPr wrap="square" rtlCol="0">
              <a:spAutoFit/>
            </a:bodyPr>
            <a:lstStyle/>
            <a:p>
              <a:r>
                <a:rPr lang="en-US" dirty="0"/>
                <a:t>Basic spot</a:t>
              </a:r>
            </a:p>
          </p:txBody>
        </p:sp>
        <p:sp>
          <p:nvSpPr>
            <p:cNvPr id="3" name="Down Arrow 2"/>
            <p:cNvSpPr/>
            <p:nvPr/>
          </p:nvSpPr>
          <p:spPr>
            <a:xfrm>
              <a:off x="6110991" y="4165387"/>
              <a:ext cx="458701" cy="798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7587" y="4270250"/>
              <a:ext cx="1856165" cy="369332"/>
            </a:xfrm>
            <a:prstGeom prst="rect">
              <a:avLst/>
            </a:prstGeom>
            <a:noFill/>
          </p:spPr>
          <p:txBody>
            <a:bodyPr wrap="square" rtlCol="0">
              <a:spAutoFit/>
            </a:bodyPr>
            <a:lstStyle/>
            <a:p>
              <a:r>
                <a:rPr lang="en-US" dirty="0"/>
                <a:t>Backward Pass</a:t>
              </a:r>
            </a:p>
          </p:txBody>
        </p:sp>
        <p:sp>
          <p:nvSpPr>
            <p:cNvPr id="11" name="TextBox 10"/>
            <p:cNvSpPr txBox="1"/>
            <p:nvPr/>
          </p:nvSpPr>
          <p:spPr>
            <a:xfrm>
              <a:off x="8954218" y="1759789"/>
              <a:ext cx="1104181" cy="369332"/>
            </a:xfrm>
            <a:prstGeom prst="rect">
              <a:avLst/>
            </a:prstGeom>
            <a:noFill/>
          </p:spPr>
          <p:txBody>
            <a:bodyPr wrap="square" rtlCol="0">
              <a:spAutoFit/>
            </a:bodyPr>
            <a:lstStyle/>
            <a:p>
              <a:r>
                <a:rPr lang="en-US" dirty="0"/>
                <a:t>Catch</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316" y="3310606"/>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585" y="1582639"/>
              <a:ext cx="704049" cy="69549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277" y="2395297"/>
              <a:ext cx="704049" cy="695495"/>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495" y="3909783"/>
              <a:ext cx="704049" cy="695495"/>
            </a:xfrm>
            <a:prstGeom prst="rect">
              <a:avLst/>
            </a:prstGeom>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58639" y="5056212"/>
              <a:ext cx="733726" cy="9811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248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dirty="0"/>
              <a:t>loose ball play-fumble</a:t>
            </a:r>
            <a:endParaRPr lang="en-US" dirty="0">
              <a:solidFill>
                <a:schemeClr val="tx1"/>
              </a:solidFill>
            </a:endParaRPr>
          </a:p>
        </p:txBody>
      </p:sp>
      <p:sp>
        <p:nvSpPr>
          <p:cNvPr id="24" name="TextBox 23"/>
          <p:cNvSpPr txBox="1"/>
          <p:nvPr/>
        </p:nvSpPr>
        <p:spPr>
          <a:xfrm>
            <a:off x="1923690" y="6108528"/>
            <a:ext cx="9005978" cy="646331"/>
          </a:xfrm>
          <a:prstGeom prst="rect">
            <a:avLst/>
          </a:prstGeom>
          <a:noFill/>
        </p:spPr>
        <p:txBody>
          <a:bodyPr wrap="square" rtlCol="0">
            <a:spAutoFit/>
          </a:bodyPr>
          <a:lstStyle/>
          <a:p>
            <a:r>
              <a:rPr lang="en-US" dirty="0"/>
              <a:t>A run followed by a fumble behind the natural zone both are part of one loose ball play..</a:t>
            </a:r>
          </a:p>
        </p:txBody>
      </p:sp>
      <p:grpSp>
        <p:nvGrpSpPr>
          <p:cNvPr id="8" name="Group 7"/>
          <p:cNvGrpSpPr/>
          <p:nvPr/>
        </p:nvGrpSpPr>
        <p:grpSpPr>
          <a:xfrm>
            <a:off x="2343955" y="2898500"/>
            <a:ext cx="7456868" cy="2899149"/>
            <a:chOff x="2343955" y="2898500"/>
            <a:chExt cx="7456868" cy="2899149"/>
          </a:xfrm>
        </p:grpSpPr>
        <p:cxnSp>
          <p:nvCxnSpPr>
            <p:cNvPr id="4" name="Straight Connector 3"/>
            <p:cNvCxnSpPr/>
            <p:nvPr/>
          </p:nvCxnSpPr>
          <p:spPr>
            <a:xfrm>
              <a:off x="2343955" y="3267832"/>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955" y="2898500"/>
              <a:ext cx="2624860" cy="369332"/>
            </a:xfrm>
            <a:prstGeom prst="rect">
              <a:avLst/>
            </a:prstGeom>
            <a:noFill/>
          </p:spPr>
          <p:txBody>
            <a:bodyPr wrap="square" rtlCol="0">
              <a:spAutoFit/>
            </a:bodyPr>
            <a:lstStyle/>
            <a:p>
              <a:r>
                <a:rPr lang="en-US" dirty="0"/>
                <a:t>Line of scrimmage</a:t>
              </a:r>
            </a:p>
          </p:txBody>
        </p:sp>
        <p:sp>
          <p:nvSpPr>
            <p:cNvPr id="9" name="TextBox 8"/>
            <p:cNvSpPr txBox="1"/>
            <p:nvPr/>
          </p:nvSpPr>
          <p:spPr>
            <a:xfrm>
              <a:off x="2343955" y="3412097"/>
              <a:ext cx="828285" cy="369332"/>
            </a:xfrm>
            <a:prstGeom prst="rect">
              <a:avLst/>
            </a:prstGeom>
            <a:noFill/>
          </p:spPr>
          <p:txBody>
            <a:bodyPr wrap="square" rtlCol="0">
              <a:spAutoFit/>
            </a:bodyPr>
            <a:lstStyle/>
            <a:p>
              <a:r>
                <a:rPr lang="en-US" dirty="0"/>
                <a:t>Snap</a:t>
              </a:r>
            </a:p>
          </p:txBody>
        </p:sp>
        <p:sp>
          <p:nvSpPr>
            <p:cNvPr id="10" name="TextBox 9"/>
            <p:cNvSpPr txBox="1"/>
            <p:nvPr/>
          </p:nvSpPr>
          <p:spPr>
            <a:xfrm>
              <a:off x="4002657" y="3412097"/>
              <a:ext cx="1587260" cy="369332"/>
            </a:xfrm>
            <a:prstGeom prst="rect">
              <a:avLst/>
            </a:prstGeom>
            <a:noFill/>
          </p:spPr>
          <p:txBody>
            <a:bodyPr wrap="square" rtlCol="0">
              <a:spAutoFit/>
            </a:bodyPr>
            <a:lstStyle/>
            <a:p>
              <a:r>
                <a:rPr lang="en-US" dirty="0"/>
                <a:t>Basic spot</a:t>
              </a:r>
            </a:p>
          </p:txBody>
        </p:sp>
        <p:sp>
          <p:nvSpPr>
            <p:cNvPr id="12" name="Curved Up Arrow 11"/>
            <p:cNvSpPr/>
            <p:nvPr/>
          </p:nvSpPr>
          <p:spPr>
            <a:xfrm>
              <a:off x="3390659" y="5200310"/>
              <a:ext cx="4939328" cy="5973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22"/>
            <p:cNvSpPr/>
            <p:nvPr/>
          </p:nvSpPr>
          <p:spPr>
            <a:xfrm>
              <a:off x="5167222" y="5130909"/>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240" y="3449670"/>
              <a:ext cx="704049" cy="69549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693" y="4255950"/>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38" y="4700784"/>
              <a:ext cx="451449" cy="445964"/>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38" y="3449670"/>
              <a:ext cx="451449" cy="445964"/>
            </a:xfrm>
            <a:prstGeom prst="rect">
              <a:avLst/>
            </a:prstGeom>
          </p:spPr>
        </p:pic>
        <p:sp>
          <p:nvSpPr>
            <p:cNvPr id="3" name="Up Arrow 2"/>
            <p:cNvSpPr/>
            <p:nvPr/>
          </p:nvSpPr>
          <p:spPr>
            <a:xfrm>
              <a:off x="7938562" y="4012693"/>
              <a:ext cx="331400" cy="5326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00056" y="4700784"/>
              <a:ext cx="1120462" cy="369332"/>
            </a:xfrm>
            <a:prstGeom prst="rect">
              <a:avLst/>
            </a:prstGeom>
            <a:noFill/>
          </p:spPr>
          <p:txBody>
            <a:bodyPr wrap="square" rtlCol="0">
              <a:spAutoFit/>
            </a:bodyPr>
            <a:lstStyle/>
            <a:p>
              <a:r>
                <a:rPr lang="en-US" dirty="0"/>
                <a:t>Fumble</a:t>
              </a:r>
            </a:p>
          </p:txBody>
        </p:sp>
        <p:sp>
          <p:nvSpPr>
            <p:cNvPr id="14" name="TextBox 13"/>
            <p:cNvSpPr txBox="1"/>
            <p:nvPr/>
          </p:nvSpPr>
          <p:spPr>
            <a:xfrm>
              <a:off x="8500056" y="4143333"/>
              <a:ext cx="1300767" cy="369332"/>
            </a:xfrm>
            <a:prstGeom prst="rect">
              <a:avLst/>
            </a:prstGeom>
            <a:noFill/>
          </p:spPr>
          <p:txBody>
            <a:bodyPr wrap="square" rtlCol="0">
              <a:spAutoFit/>
            </a:bodyPr>
            <a:lstStyle/>
            <a:p>
              <a:r>
                <a:rPr lang="en-US" dirty="0"/>
                <a:t>Scramble</a:t>
              </a:r>
            </a:p>
          </p:txBody>
        </p:sp>
        <p:sp>
          <p:nvSpPr>
            <p:cNvPr id="15" name="TextBox 14"/>
            <p:cNvSpPr txBox="1"/>
            <p:nvPr/>
          </p:nvSpPr>
          <p:spPr>
            <a:xfrm>
              <a:off x="8500055" y="3449670"/>
              <a:ext cx="1300767" cy="369332"/>
            </a:xfrm>
            <a:prstGeom prst="rect">
              <a:avLst/>
            </a:prstGeom>
            <a:noFill/>
          </p:spPr>
          <p:txBody>
            <a:bodyPr wrap="square" rtlCol="0">
              <a:spAutoFit/>
            </a:bodyPr>
            <a:lstStyle/>
            <a:p>
              <a:r>
                <a:rPr lang="en-US" dirty="0"/>
                <a:t>Recovery</a:t>
              </a:r>
            </a:p>
          </p:txBody>
        </p:sp>
      </p:grpSp>
    </p:spTree>
    <p:extLst>
      <p:ext uri="{BB962C8B-B14F-4D97-AF65-F5344CB8AC3E}">
        <p14:creationId xmlns:p14="http://schemas.microsoft.com/office/powerpoint/2010/main" val="26211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1751012" y="1429555"/>
            <a:ext cx="8686801" cy="5126519"/>
          </a:xfrm>
        </p:spPr>
        <p:txBody>
          <a:bodyPr>
            <a:normAutofit/>
          </a:bodyPr>
          <a:lstStyle/>
          <a:p>
            <a:pPr algn="l"/>
            <a:r>
              <a:rPr lang="en-US" sz="2800" dirty="0"/>
              <a:t>loose ball play-pass</a:t>
            </a:r>
            <a:endParaRPr lang="en-US" sz="2800" dirty="0">
              <a:solidFill>
                <a:schemeClr val="tx1"/>
              </a:solidFill>
            </a:endParaRPr>
          </a:p>
          <a:p>
            <a:endParaRPr lang="en-US" dirty="0"/>
          </a:p>
          <a:p>
            <a:pPr algn="l"/>
            <a:endParaRPr lang="en-US" dirty="0"/>
          </a:p>
        </p:txBody>
      </p:sp>
      <p:sp>
        <p:nvSpPr>
          <p:cNvPr id="24" name="TextBox 23"/>
          <p:cNvSpPr txBox="1"/>
          <p:nvPr/>
        </p:nvSpPr>
        <p:spPr>
          <a:xfrm>
            <a:off x="1923690" y="6108528"/>
            <a:ext cx="9005978" cy="646331"/>
          </a:xfrm>
          <a:prstGeom prst="rect">
            <a:avLst/>
          </a:prstGeom>
          <a:noFill/>
        </p:spPr>
        <p:txBody>
          <a:bodyPr wrap="square" rtlCol="0">
            <a:spAutoFit/>
          </a:bodyPr>
          <a:lstStyle/>
          <a:p>
            <a:r>
              <a:rPr lang="en-US" dirty="0"/>
              <a:t>The forward pass and the run preceding it are a loose ball play. Once the ball is caught, a separate running play begins..</a:t>
            </a:r>
          </a:p>
        </p:txBody>
      </p:sp>
      <p:sp>
        <p:nvSpPr>
          <p:cNvPr id="9" name="TextBox 8"/>
          <p:cNvSpPr txBox="1"/>
          <p:nvPr/>
        </p:nvSpPr>
        <p:spPr>
          <a:xfrm>
            <a:off x="2231634" y="3895824"/>
            <a:ext cx="828285" cy="369332"/>
          </a:xfrm>
          <a:prstGeom prst="rect">
            <a:avLst/>
          </a:prstGeom>
          <a:noFill/>
        </p:spPr>
        <p:txBody>
          <a:bodyPr wrap="square" rtlCol="0">
            <a:spAutoFit/>
          </a:bodyPr>
          <a:lstStyle/>
          <a:p>
            <a:r>
              <a:rPr lang="en-US" dirty="0"/>
              <a:t>Snap</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822" y="3936008"/>
            <a:ext cx="704049" cy="695495"/>
          </a:xfrm>
          <a:prstGeom prst="rect">
            <a:avLst/>
          </a:prstGeom>
        </p:spPr>
      </p:pic>
      <p:sp>
        <p:nvSpPr>
          <p:cNvPr id="38" name="Freeform 37"/>
          <p:cNvSpPr/>
          <p:nvPr/>
        </p:nvSpPr>
        <p:spPr>
          <a:xfrm>
            <a:off x="8152919" y="1511899"/>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Tackle</a:t>
            </a:r>
          </a:p>
        </p:txBody>
      </p:sp>
      <p:grpSp>
        <p:nvGrpSpPr>
          <p:cNvPr id="51" name="Group 50"/>
          <p:cNvGrpSpPr/>
          <p:nvPr/>
        </p:nvGrpSpPr>
        <p:grpSpPr>
          <a:xfrm>
            <a:off x="2231634" y="1480565"/>
            <a:ext cx="8031996" cy="4412675"/>
            <a:chOff x="2231634" y="1480565"/>
            <a:chExt cx="8031996" cy="4412675"/>
          </a:xfrm>
        </p:grpSpPr>
        <p:cxnSp>
          <p:nvCxnSpPr>
            <p:cNvPr id="4" name="Straight Connector 3"/>
            <p:cNvCxnSpPr/>
            <p:nvPr/>
          </p:nvCxnSpPr>
          <p:spPr>
            <a:xfrm>
              <a:off x="2231634" y="3866664"/>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31634" y="3438816"/>
              <a:ext cx="2624860" cy="369332"/>
            </a:xfrm>
            <a:prstGeom prst="rect">
              <a:avLst/>
            </a:prstGeom>
            <a:noFill/>
          </p:spPr>
          <p:txBody>
            <a:bodyPr wrap="square" rtlCol="0">
              <a:spAutoFit/>
            </a:bodyPr>
            <a:lstStyle/>
            <a:p>
              <a:r>
                <a:rPr lang="en-US" dirty="0"/>
                <a:t>Line of scrimmage</a:t>
              </a:r>
            </a:p>
          </p:txBody>
        </p:sp>
        <p:sp>
          <p:nvSpPr>
            <p:cNvPr id="10" name="TextBox 9"/>
            <p:cNvSpPr txBox="1"/>
            <p:nvPr/>
          </p:nvSpPr>
          <p:spPr>
            <a:xfrm>
              <a:off x="3909346" y="4167329"/>
              <a:ext cx="1587260" cy="369332"/>
            </a:xfrm>
            <a:prstGeom prst="rect">
              <a:avLst/>
            </a:prstGeom>
            <a:noFill/>
          </p:spPr>
          <p:txBody>
            <a:bodyPr wrap="square" rtlCol="0">
              <a:spAutoFit/>
            </a:bodyPr>
            <a:lstStyle/>
            <a:p>
              <a:r>
                <a:rPr lang="en-US" dirty="0"/>
                <a:t>Basic spot</a:t>
              </a:r>
            </a:p>
          </p:txBody>
        </p:sp>
        <p:sp>
          <p:nvSpPr>
            <p:cNvPr id="22" name="Freeform 21"/>
            <p:cNvSpPr/>
            <p:nvPr/>
          </p:nvSpPr>
          <p:spPr>
            <a:xfrm>
              <a:off x="6574487" y="2958238"/>
              <a:ext cx="914400" cy="574773"/>
            </a:xfrm>
            <a:custGeom>
              <a:avLst/>
              <a:gdLst>
                <a:gd name="connsiteX0" fmla="*/ 0 w 810883"/>
                <a:gd name="connsiteY0" fmla="*/ 0 h 362309"/>
                <a:gd name="connsiteX1" fmla="*/ 17253 w 810883"/>
                <a:gd name="connsiteY1" fmla="*/ 189781 h 362309"/>
                <a:gd name="connsiteX2" fmla="*/ 51758 w 810883"/>
                <a:gd name="connsiteY2" fmla="*/ 362309 h 362309"/>
                <a:gd name="connsiteX3" fmla="*/ 189781 w 810883"/>
                <a:gd name="connsiteY3" fmla="*/ 345057 h 362309"/>
                <a:gd name="connsiteX4" fmla="*/ 379562 w 810883"/>
                <a:gd name="connsiteY4" fmla="*/ 310551 h 362309"/>
                <a:gd name="connsiteX5" fmla="*/ 810883 w 810883"/>
                <a:gd name="connsiteY5" fmla="*/ 310551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3" h="362309">
                  <a:moveTo>
                    <a:pt x="0" y="0"/>
                  </a:moveTo>
                  <a:cubicBezTo>
                    <a:pt x="5751" y="63260"/>
                    <a:pt x="8270" y="126898"/>
                    <a:pt x="17253" y="189781"/>
                  </a:cubicBezTo>
                  <a:cubicBezTo>
                    <a:pt x="25547" y="247840"/>
                    <a:pt x="51758" y="362309"/>
                    <a:pt x="51758" y="362309"/>
                  </a:cubicBezTo>
                  <a:cubicBezTo>
                    <a:pt x="97766" y="356558"/>
                    <a:pt x="144163" y="353351"/>
                    <a:pt x="189781" y="345057"/>
                  </a:cubicBezTo>
                  <a:cubicBezTo>
                    <a:pt x="343018" y="317196"/>
                    <a:pt x="76914" y="319722"/>
                    <a:pt x="379562" y="310551"/>
                  </a:cubicBezTo>
                  <a:cubicBezTo>
                    <a:pt x="523270" y="306196"/>
                    <a:pt x="667109" y="310551"/>
                    <a:pt x="810883" y="3105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Catch</a:t>
              </a:r>
            </a:p>
          </p:txBody>
        </p:sp>
        <p:sp>
          <p:nvSpPr>
            <p:cNvPr id="23" name="Freeform 22"/>
            <p:cNvSpPr/>
            <p:nvPr/>
          </p:nvSpPr>
          <p:spPr>
            <a:xfrm>
              <a:off x="6820414" y="2324883"/>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611" y="5184887"/>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160" y="4167329"/>
              <a:ext cx="704049" cy="69549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375" y="2856736"/>
              <a:ext cx="704049" cy="695495"/>
            </a:xfrm>
            <a:prstGeom prst="rect">
              <a:avLst/>
            </a:prstGeom>
          </p:spPr>
        </p:pic>
        <p:sp>
          <p:nvSpPr>
            <p:cNvPr id="11" name="Bent Arrow 10"/>
            <p:cNvSpPr/>
            <p:nvPr/>
          </p:nvSpPr>
          <p:spPr>
            <a:xfrm flipV="1">
              <a:off x="3138501" y="4836389"/>
              <a:ext cx="3435986" cy="105685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p:cNvSpPr/>
            <p:nvPr/>
          </p:nvSpPr>
          <p:spPr>
            <a:xfrm>
              <a:off x="7858524" y="2103184"/>
              <a:ext cx="442695" cy="6809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495145" y="5091302"/>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4" name="Cloud 13"/>
            <p:cNvSpPr/>
            <p:nvPr/>
          </p:nvSpPr>
          <p:spPr>
            <a:xfrm>
              <a:off x="7767713" y="1480565"/>
              <a:ext cx="573371" cy="4765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833944" y="5532634"/>
              <a:ext cx="23532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637563" y="3204483"/>
              <a:ext cx="154962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010566" y="4167329"/>
              <a:ext cx="1176623" cy="646331"/>
            </a:xfrm>
            <a:prstGeom prst="rect">
              <a:avLst/>
            </a:prstGeom>
            <a:noFill/>
          </p:spPr>
          <p:txBody>
            <a:bodyPr wrap="square" rtlCol="0">
              <a:spAutoFit/>
            </a:bodyPr>
            <a:lstStyle/>
            <a:p>
              <a:r>
                <a:rPr lang="en-US" dirty="0"/>
                <a:t>Loose Ball Play</a:t>
              </a:r>
            </a:p>
          </p:txBody>
        </p:sp>
        <p:cxnSp>
          <p:nvCxnSpPr>
            <p:cNvPr id="34" name="Straight Arrow Connector 33"/>
            <p:cNvCxnSpPr>
              <a:stCxn id="30" idx="0"/>
            </p:cNvCxnSpPr>
            <p:nvPr/>
          </p:nvCxnSpPr>
          <p:spPr>
            <a:xfrm flipV="1">
              <a:off x="9598878" y="3204483"/>
              <a:ext cx="12350" cy="9628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p:cNvCxnSpPr>
            <p:nvPr/>
          </p:nvCxnSpPr>
          <p:spPr>
            <a:xfrm>
              <a:off x="9598878" y="4813660"/>
              <a:ext cx="12350" cy="7189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66481" y="1711438"/>
              <a:ext cx="81767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392814" y="1728961"/>
              <a:ext cx="1587260" cy="369332"/>
            </a:xfrm>
            <a:prstGeom prst="rect">
              <a:avLst/>
            </a:prstGeom>
            <a:noFill/>
          </p:spPr>
          <p:txBody>
            <a:bodyPr wrap="square" rtlCol="0">
              <a:spAutoFit/>
            </a:bodyPr>
            <a:lstStyle/>
            <a:p>
              <a:r>
                <a:rPr lang="en-US" dirty="0"/>
                <a:t>Basic spot</a:t>
              </a:r>
            </a:p>
          </p:txBody>
        </p:sp>
        <p:sp>
          <p:nvSpPr>
            <p:cNvPr id="42" name="TextBox 41"/>
            <p:cNvSpPr txBox="1"/>
            <p:nvPr/>
          </p:nvSpPr>
          <p:spPr>
            <a:xfrm>
              <a:off x="9087007" y="2115815"/>
              <a:ext cx="1176623" cy="646331"/>
            </a:xfrm>
            <a:prstGeom prst="rect">
              <a:avLst/>
            </a:prstGeom>
            <a:noFill/>
          </p:spPr>
          <p:txBody>
            <a:bodyPr wrap="square" rtlCol="0">
              <a:spAutoFit/>
            </a:bodyPr>
            <a:lstStyle/>
            <a:p>
              <a:r>
                <a:rPr lang="en-US" dirty="0"/>
                <a:t>Running Ball Play</a:t>
              </a:r>
            </a:p>
          </p:txBody>
        </p:sp>
        <p:cxnSp>
          <p:nvCxnSpPr>
            <p:cNvPr id="46" name="Straight Arrow Connector 45"/>
            <p:cNvCxnSpPr>
              <a:stCxn id="42" idx="0"/>
            </p:cNvCxnSpPr>
            <p:nvPr/>
          </p:nvCxnSpPr>
          <p:spPr>
            <a:xfrm flipH="1" flipV="1">
              <a:off x="9675318" y="1711438"/>
              <a:ext cx="1" cy="404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2"/>
            </p:cNvCxnSpPr>
            <p:nvPr/>
          </p:nvCxnSpPr>
          <p:spPr>
            <a:xfrm flipH="1">
              <a:off x="9675318" y="2762146"/>
              <a:ext cx="1" cy="442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59172" y="3917002"/>
              <a:ext cx="828285" cy="369332"/>
            </a:xfrm>
            <a:prstGeom prst="rect">
              <a:avLst/>
            </a:prstGeom>
            <a:noFill/>
          </p:spPr>
          <p:txBody>
            <a:bodyPr wrap="square" rtlCol="0">
              <a:spAutoFit/>
            </a:bodyPr>
            <a:lstStyle/>
            <a:p>
              <a:endParaRPr lang="en-US" dirty="0"/>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60" y="3957186"/>
              <a:ext cx="704049" cy="695495"/>
            </a:xfrm>
            <a:prstGeom prst="rect">
              <a:avLst/>
            </a:prstGeom>
          </p:spPr>
        </p:pic>
      </p:grpSp>
    </p:spTree>
    <p:extLst>
      <p:ext uri="{BB962C8B-B14F-4D97-AF65-F5344CB8AC3E}">
        <p14:creationId xmlns:p14="http://schemas.microsoft.com/office/powerpoint/2010/main" val="335871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Running Play</a:t>
            </a:r>
          </a:p>
        </p:txBody>
      </p:sp>
      <p:sp>
        <p:nvSpPr>
          <p:cNvPr id="3" name="Text Placeholder 2"/>
          <p:cNvSpPr>
            <a:spLocks noGrp="1"/>
          </p:cNvSpPr>
          <p:nvPr>
            <p:ph type="body" idx="1"/>
          </p:nvPr>
        </p:nvSpPr>
        <p:spPr>
          <a:xfrm>
            <a:off x="390769" y="1797538"/>
            <a:ext cx="10120923" cy="4697046"/>
          </a:xfrm>
        </p:spPr>
        <p:txBody>
          <a:bodyPr>
            <a:normAutofit/>
          </a:bodyPr>
          <a:lstStyle/>
          <a:p>
            <a:pPr marL="342900" indent="-342900" algn="l">
              <a:buFont typeface="Arial" panose="020B0604020202020204" pitchFamily="34" charset="0"/>
              <a:buChar char="•"/>
            </a:pPr>
            <a:r>
              <a:rPr lang="en-US" sz="2800" dirty="0"/>
              <a:t>A Running Play comprises all live ball action which is not included in a Loose Ball Play.</a:t>
            </a:r>
          </a:p>
          <a:p>
            <a:pPr marL="800100" lvl="1" indent="-342900">
              <a:buFont typeface="Arial" panose="020B0604020202020204" pitchFamily="34" charset="0"/>
              <a:buChar char="•"/>
            </a:pPr>
            <a:r>
              <a:rPr lang="en-US" sz="2600" dirty="0"/>
              <a:t>The End of the Run is:</a:t>
            </a:r>
          </a:p>
          <a:p>
            <a:pPr marL="1257300" lvl="2" indent="-342900">
              <a:buFont typeface="Arial" panose="020B0604020202020204" pitchFamily="34" charset="0"/>
              <a:buChar char="•"/>
            </a:pPr>
            <a:r>
              <a:rPr lang="en-US" sz="2400" dirty="0"/>
              <a:t>Where the ball becomes dead in the runner’s possession.</a:t>
            </a:r>
          </a:p>
          <a:p>
            <a:pPr marL="1257300" lvl="2" indent="-342900">
              <a:buFont typeface="Arial" panose="020B0604020202020204" pitchFamily="34" charset="0"/>
              <a:buChar char="•"/>
            </a:pPr>
            <a:r>
              <a:rPr lang="en-US" sz="2400" dirty="0"/>
              <a:t>Where the runner loses possession if his run is followed by a loose ball. (Bean bag if beyond the LOS)</a:t>
            </a:r>
          </a:p>
          <a:p>
            <a:pPr marL="1257300" lvl="2" indent="-342900">
              <a:buFont typeface="Arial" panose="020B0604020202020204" pitchFamily="34" charset="0"/>
              <a:buChar char="•"/>
            </a:pPr>
            <a:r>
              <a:rPr lang="en-US" sz="2400" dirty="0"/>
              <a:t>The spot of the catch or recovery when the momentum rule is in effect.</a:t>
            </a:r>
          </a:p>
        </p:txBody>
      </p:sp>
    </p:spTree>
    <p:extLst>
      <p:ext uri="{BB962C8B-B14F-4D97-AF65-F5344CB8AC3E}">
        <p14:creationId xmlns:p14="http://schemas.microsoft.com/office/powerpoint/2010/main" val="10257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sz="2800" dirty="0"/>
              <a:t>running play</a:t>
            </a:r>
            <a:endParaRPr lang="en-US" sz="2800" dirty="0">
              <a:solidFill>
                <a:schemeClr val="tx1"/>
              </a:solidFill>
            </a:endParaRPr>
          </a:p>
        </p:txBody>
      </p:sp>
      <p:grpSp>
        <p:nvGrpSpPr>
          <p:cNvPr id="3" name="Group 2"/>
          <p:cNvGrpSpPr/>
          <p:nvPr/>
        </p:nvGrpSpPr>
        <p:grpSpPr>
          <a:xfrm>
            <a:off x="2519449" y="2446198"/>
            <a:ext cx="7918363" cy="3040855"/>
            <a:chOff x="2519449" y="2446198"/>
            <a:chExt cx="7918363" cy="3040855"/>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449" y="3073546"/>
              <a:ext cx="1099691" cy="1086330"/>
            </a:xfrm>
            <a:prstGeom prst="rect">
              <a:avLst/>
            </a:prstGeom>
          </p:spPr>
        </p:pic>
        <p:sp>
          <p:nvSpPr>
            <p:cNvPr id="8" name="Right Arrow 7"/>
            <p:cNvSpPr/>
            <p:nvPr/>
          </p:nvSpPr>
          <p:spPr>
            <a:xfrm>
              <a:off x="4095482" y="3322749"/>
              <a:ext cx="3593205"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1" name="Cloud 10"/>
            <p:cNvSpPr/>
            <p:nvPr/>
          </p:nvSpPr>
          <p:spPr>
            <a:xfrm>
              <a:off x="8255358" y="3168203"/>
              <a:ext cx="1249250" cy="10818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55358" y="2446198"/>
              <a:ext cx="1738647" cy="523220"/>
            </a:xfrm>
            <a:prstGeom prst="rect">
              <a:avLst/>
            </a:prstGeom>
            <a:noFill/>
          </p:spPr>
          <p:txBody>
            <a:bodyPr wrap="square" rtlCol="0">
              <a:spAutoFit/>
            </a:bodyPr>
            <a:lstStyle/>
            <a:p>
              <a:r>
                <a:rPr lang="en-US" sz="2800" dirty="0"/>
                <a:t>Tackle</a:t>
              </a:r>
            </a:p>
          </p:txBody>
        </p:sp>
        <p:sp>
          <p:nvSpPr>
            <p:cNvPr id="17" name="TextBox 16"/>
            <p:cNvSpPr txBox="1"/>
            <p:nvPr/>
          </p:nvSpPr>
          <p:spPr>
            <a:xfrm>
              <a:off x="7688687" y="4532946"/>
              <a:ext cx="2749125" cy="954107"/>
            </a:xfrm>
            <a:prstGeom prst="rect">
              <a:avLst/>
            </a:prstGeom>
            <a:noFill/>
          </p:spPr>
          <p:txBody>
            <a:bodyPr wrap="square" rtlCol="0">
              <a:spAutoFit/>
            </a:bodyPr>
            <a:lstStyle/>
            <a:p>
              <a:r>
                <a:rPr lang="en-US" sz="2800" dirty="0"/>
                <a:t>End of the run = Basic Spot</a:t>
              </a:r>
            </a:p>
          </p:txBody>
        </p:sp>
      </p:grpSp>
    </p:spTree>
    <p:extLst>
      <p:ext uri="{BB962C8B-B14F-4D97-AF65-F5344CB8AC3E}">
        <p14:creationId xmlns:p14="http://schemas.microsoft.com/office/powerpoint/2010/main" val="379183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sz="2800" dirty="0"/>
              <a:t>running play</a:t>
            </a:r>
            <a:endParaRPr lang="en-US" sz="2800" dirty="0">
              <a:solidFill>
                <a:schemeClr val="tx1"/>
              </a:solidFill>
            </a:endParaRPr>
          </a:p>
        </p:txBody>
      </p:sp>
      <p:sp>
        <p:nvSpPr>
          <p:cNvPr id="24" name="TextBox 23"/>
          <p:cNvSpPr txBox="1"/>
          <p:nvPr/>
        </p:nvSpPr>
        <p:spPr>
          <a:xfrm>
            <a:off x="1677763" y="5632744"/>
            <a:ext cx="9005978" cy="923330"/>
          </a:xfrm>
          <a:prstGeom prst="rect">
            <a:avLst/>
          </a:prstGeom>
          <a:noFill/>
        </p:spPr>
        <p:txBody>
          <a:bodyPr wrap="square" rtlCol="0">
            <a:spAutoFit/>
          </a:bodyPr>
          <a:lstStyle/>
          <a:p>
            <a:r>
              <a:rPr lang="en-US" dirty="0"/>
              <a:t>There is only one run on this play. The scramble is part of the running play. Thus, the basic spot for any penalty that occurs during the scramble is the spot of the fumble.</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556" y="3028225"/>
            <a:ext cx="1099691" cy="1086330"/>
          </a:xfrm>
          <a:prstGeom prst="rect">
            <a:avLst/>
          </a:prstGeom>
        </p:spPr>
      </p:pic>
      <p:sp>
        <p:nvSpPr>
          <p:cNvPr id="8" name="Right Arrow 7"/>
          <p:cNvSpPr/>
          <p:nvPr/>
        </p:nvSpPr>
        <p:spPr>
          <a:xfrm>
            <a:off x="3284114" y="3168203"/>
            <a:ext cx="1558342"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cxnSp>
        <p:nvCxnSpPr>
          <p:cNvPr id="4" name="Straight Connector 3"/>
          <p:cNvCxnSpPr/>
          <p:nvPr/>
        </p:nvCxnSpPr>
        <p:spPr>
          <a:xfrm>
            <a:off x="4842456" y="2756079"/>
            <a:ext cx="0" cy="14810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78104" y="2103634"/>
            <a:ext cx="1603717" cy="523220"/>
          </a:xfrm>
          <a:prstGeom prst="rect">
            <a:avLst/>
          </a:prstGeom>
          <a:noFill/>
        </p:spPr>
        <p:txBody>
          <a:bodyPr wrap="square" rtlCol="0">
            <a:spAutoFit/>
          </a:bodyPr>
          <a:lstStyle/>
          <a:p>
            <a:r>
              <a:rPr lang="en-US" sz="2800" dirty="0"/>
              <a:t>Fumble</a:t>
            </a:r>
          </a:p>
        </p:txBody>
      </p:sp>
      <p:sp>
        <p:nvSpPr>
          <p:cNvPr id="7" name="TextBox 6"/>
          <p:cNvSpPr txBox="1"/>
          <p:nvPr/>
        </p:nvSpPr>
        <p:spPr>
          <a:xfrm>
            <a:off x="3885784" y="4400015"/>
            <a:ext cx="2208628" cy="523220"/>
          </a:xfrm>
          <a:prstGeom prst="rect">
            <a:avLst/>
          </a:prstGeom>
          <a:noFill/>
        </p:spPr>
        <p:txBody>
          <a:bodyPr wrap="square" rtlCol="0">
            <a:spAutoFit/>
          </a:bodyPr>
          <a:lstStyle/>
          <a:p>
            <a:r>
              <a:rPr lang="en-US" sz="2800" dirty="0"/>
              <a:t>Basic Spot</a:t>
            </a:r>
          </a:p>
        </p:txBody>
      </p:sp>
      <p:sp>
        <p:nvSpPr>
          <p:cNvPr id="15" name="Right Arrow 14"/>
          <p:cNvSpPr/>
          <p:nvPr/>
        </p:nvSpPr>
        <p:spPr>
          <a:xfrm>
            <a:off x="4965894" y="3168203"/>
            <a:ext cx="3151163"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SCRAMBLE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621" y="3028225"/>
            <a:ext cx="1099691" cy="1086330"/>
          </a:xfrm>
          <a:prstGeom prst="rect">
            <a:avLst/>
          </a:prstGeom>
        </p:spPr>
      </p:pic>
      <p:sp>
        <p:nvSpPr>
          <p:cNvPr id="10" name="TextBox 9"/>
          <p:cNvSpPr txBox="1"/>
          <p:nvPr/>
        </p:nvSpPr>
        <p:spPr>
          <a:xfrm>
            <a:off x="7560713" y="2242213"/>
            <a:ext cx="3123028" cy="523220"/>
          </a:xfrm>
          <a:prstGeom prst="rect">
            <a:avLst/>
          </a:prstGeom>
          <a:noFill/>
        </p:spPr>
        <p:txBody>
          <a:bodyPr wrap="square" rtlCol="0">
            <a:spAutoFit/>
          </a:bodyPr>
          <a:lstStyle/>
          <a:p>
            <a:r>
              <a:rPr lang="en-US" sz="2800" dirty="0"/>
              <a:t>Out of Bounds</a:t>
            </a:r>
          </a:p>
        </p:txBody>
      </p:sp>
    </p:spTree>
    <p:extLst>
      <p:ext uri="{BB962C8B-B14F-4D97-AF65-F5344CB8AC3E}">
        <p14:creationId xmlns:p14="http://schemas.microsoft.com/office/powerpoint/2010/main" val="339353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a:t>Types of plays</a:t>
            </a:r>
          </a:p>
        </p:txBody>
      </p:sp>
      <p:sp>
        <p:nvSpPr>
          <p:cNvPr id="6" name="Text Placeholder 5"/>
          <p:cNvSpPr>
            <a:spLocks noGrp="1"/>
          </p:cNvSpPr>
          <p:nvPr>
            <p:ph type="body" idx="1"/>
          </p:nvPr>
        </p:nvSpPr>
        <p:spPr>
          <a:xfrm>
            <a:off x="708338" y="1429555"/>
            <a:ext cx="10315977" cy="5126519"/>
          </a:xfrm>
        </p:spPr>
        <p:txBody>
          <a:bodyPr>
            <a:normAutofit/>
          </a:bodyPr>
          <a:lstStyle/>
          <a:p>
            <a:pPr algn="ctr"/>
            <a:r>
              <a:rPr lang="en-US" sz="2800" dirty="0"/>
              <a:t>running play</a:t>
            </a:r>
            <a:endParaRPr lang="en-US" sz="2800" dirty="0">
              <a:solidFill>
                <a:schemeClr val="tx1"/>
              </a:solidFill>
            </a:endParaRPr>
          </a:p>
        </p:txBody>
      </p:sp>
      <p:sp>
        <p:nvSpPr>
          <p:cNvPr id="24" name="TextBox 23"/>
          <p:cNvSpPr txBox="1"/>
          <p:nvPr/>
        </p:nvSpPr>
        <p:spPr>
          <a:xfrm>
            <a:off x="1677763" y="5632744"/>
            <a:ext cx="9005978" cy="923330"/>
          </a:xfrm>
          <a:prstGeom prst="rect">
            <a:avLst/>
          </a:prstGeom>
          <a:noFill/>
        </p:spPr>
        <p:txBody>
          <a:bodyPr wrap="square" rtlCol="0">
            <a:spAutoFit/>
          </a:bodyPr>
          <a:lstStyle/>
          <a:p>
            <a:r>
              <a:rPr lang="en-US" dirty="0"/>
              <a:t>Two runs, two running plays, two basic spots. For fouls during the first run and ensuing scramble, the spot of the fumble is the basic spot. For fouls during the second running play, the basic spot is where the ball becomes dead.</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07" y="3068883"/>
            <a:ext cx="1099691" cy="1086330"/>
          </a:xfrm>
          <a:prstGeom prst="rect">
            <a:avLst/>
          </a:prstGeom>
        </p:spPr>
      </p:pic>
      <p:sp>
        <p:nvSpPr>
          <p:cNvPr id="8" name="Right Arrow 7"/>
          <p:cNvSpPr/>
          <p:nvPr/>
        </p:nvSpPr>
        <p:spPr>
          <a:xfrm>
            <a:off x="2145990" y="3180624"/>
            <a:ext cx="1558342"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RUN</a:t>
            </a:r>
          </a:p>
        </p:txBody>
      </p:sp>
      <p:cxnSp>
        <p:nvCxnSpPr>
          <p:cNvPr id="4" name="Straight Connector 3"/>
          <p:cNvCxnSpPr/>
          <p:nvPr/>
        </p:nvCxnSpPr>
        <p:spPr>
          <a:xfrm>
            <a:off x="3717211" y="2749640"/>
            <a:ext cx="0" cy="14810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25161" y="2108842"/>
            <a:ext cx="1603717" cy="523220"/>
          </a:xfrm>
          <a:prstGeom prst="rect">
            <a:avLst/>
          </a:prstGeom>
          <a:noFill/>
        </p:spPr>
        <p:txBody>
          <a:bodyPr wrap="square" rtlCol="0">
            <a:spAutoFit/>
          </a:bodyPr>
          <a:lstStyle/>
          <a:p>
            <a:r>
              <a:rPr lang="en-US" sz="2800" dirty="0"/>
              <a:t>Fumble</a:t>
            </a:r>
          </a:p>
        </p:txBody>
      </p:sp>
      <p:sp>
        <p:nvSpPr>
          <p:cNvPr id="7" name="TextBox 6"/>
          <p:cNvSpPr txBox="1"/>
          <p:nvPr/>
        </p:nvSpPr>
        <p:spPr>
          <a:xfrm>
            <a:off x="2757266" y="4422104"/>
            <a:ext cx="2208628" cy="523220"/>
          </a:xfrm>
          <a:prstGeom prst="rect">
            <a:avLst/>
          </a:prstGeom>
          <a:noFill/>
        </p:spPr>
        <p:txBody>
          <a:bodyPr wrap="square" rtlCol="0">
            <a:spAutoFit/>
          </a:bodyPr>
          <a:lstStyle/>
          <a:p>
            <a:r>
              <a:rPr lang="en-US" sz="2800" dirty="0"/>
              <a:t>Basic Spot</a:t>
            </a:r>
          </a:p>
        </p:txBody>
      </p:sp>
      <p:sp>
        <p:nvSpPr>
          <p:cNvPr id="15" name="Right Arrow 14"/>
          <p:cNvSpPr/>
          <p:nvPr/>
        </p:nvSpPr>
        <p:spPr>
          <a:xfrm>
            <a:off x="3777582" y="3180624"/>
            <a:ext cx="217245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SCRAMBLE</a:t>
            </a:r>
          </a:p>
        </p:txBody>
      </p:sp>
      <p:sp>
        <p:nvSpPr>
          <p:cNvPr id="10" name="TextBox 9"/>
          <p:cNvSpPr txBox="1"/>
          <p:nvPr/>
        </p:nvSpPr>
        <p:spPr>
          <a:xfrm>
            <a:off x="5703027" y="2139334"/>
            <a:ext cx="1952681" cy="523220"/>
          </a:xfrm>
          <a:prstGeom prst="rect">
            <a:avLst/>
          </a:prstGeom>
          <a:noFill/>
        </p:spPr>
        <p:txBody>
          <a:bodyPr wrap="square" rtlCol="0">
            <a:spAutoFit/>
          </a:bodyPr>
          <a:lstStyle/>
          <a:p>
            <a:r>
              <a:rPr lang="en-US" sz="2800" dirty="0"/>
              <a:t>Recovery</a:t>
            </a:r>
          </a:p>
        </p:txBody>
      </p:sp>
      <p:cxnSp>
        <p:nvCxnSpPr>
          <p:cNvPr id="12" name="Straight Connector 11"/>
          <p:cNvCxnSpPr>
            <a:stCxn id="26" idx="2"/>
          </p:cNvCxnSpPr>
          <p:nvPr/>
        </p:nvCxnSpPr>
        <p:spPr>
          <a:xfrm flipH="1">
            <a:off x="1405252" y="4155213"/>
            <a:ext cx="1" cy="1138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27665" y="4151030"/>
            <a:ext cx="1" cy="1138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3"/>
          </p:cNvCxnSpPr>
          <p:nvPr/>
        </p:nvCxnSpPr>
        <p:spPr>
          <a:xfrm>
            <a:off x="9737939" y="5277748"/>
            <a:ext cx="288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76993" y="2109055"/>
            <a:ext cx="10327334" cy="3366170"/>
            <a:chOff x="876993" y="2109055"/>
            <a:chExt cx="10327334" cy="336617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821" y="3068883"/>
              <a:ext cx="1099691" cy="1086330"/>
            </a:xfrm>
            <a:prstGeom prst="rect">
              <a:avLst/>
            </a:prstGeom>
          </p:spPr>
        </p:pic>
        <p:sp>
          <p:nvSpPr>
            <p:cNvPr id="13" name="Right Arrow 12"/>
            <p:cNvSpPr/>
            <p:nvPr/>
          </p:nvSpPr>
          <p:spPr>
            <a:xfrm>
              <a:off x="7193945" y="3153240"/>
              <a:ext cx="1937175"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RUN</a:t>
              </a:r>
            </a:p>
          </p:txBody>
        </p:sp>
        <p:sp>
          <p:nvSpPr>
            <p:cNvPr id="3" name="Cloud 2"/>
            <p:cNvSpPr/>
            <p:nvPr/>
          </p:nvSpPr>
          <p:spPr>
            <a:xfrm>
              <a:off x="9423815" y="3081304"/>
              <a:ext cx="1204890" cy="8134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921946" y="4399532"/>
              <a:ext cx="2208628" cy="523220"/>
            </a:xfrm>
            <a:prstGeom prst="rect">
              <a:avLst/>
            </a:prstGeom>
            <a:noFill/>
          </p:spPr>
          <p:txBody>
            <a:bodyPr wrap="square" rtlCol="0">
              <a:spAutoFit/>
            </a:bodyPr>
            <a:lstStyle/>
            <a:p>
              <a:r>
                <a:rPr lang="en-US" sz="2800" dirty="0"/>
                <a:t>Basic Spot</a:t>
              </a:r>
            </a:p>
          </p:txBody>
        </p:sp>
        <p:sp>
          <p:nvSpPr>
            <p:cNvPr id="9" name="TextBox 8"/>
            <p:cNvSpPr txBox="1"/>
            <p:nvPr/>
          </p:nvSpPr>
          <p:spPr>
            <a:xfrm>
              <a:off x="9156586" y="2151755"/>
              <a:ext cx="2047741" cy="523220"/>
            </a:xfrm>
            <a:prstGeom prst="rect">
              <a:avLst/>
            </a:prstGeom>
            <a:noFill/>
          </p:spPr>
          <p:txBody>
            <a:bodyPr wrap="square" rtlCol="0">
              <a:spAutoFit/>
            </a:bodyPr>
            <a:lstStyle/>
            <a:p>
              <a:r>
                <a:rPr lang="en-US" sz="2800" dirty="0"/>
                <a:t>Tackle</a:t>
              </a:r>
            </a:p>
          </p:txBody>
        </p:sp>
        <p:cxnSp>
          <p:nvCxnSpPr>
            <p:cNvPr id="20" name="Straight Connector 19"/>
            <p:cNvCxnSpPr>
              <a:stCxn id="17" idx="2"/>
            </p:cNvCxnSpPr>
            <p:nvPr/>
          </p:nvCxnSpPr>
          <p:spPr>
            <a:xfrm>
              <a:off x="10026260" y="4922752"/>
              <a:ext cx="0" cy="36628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57266" y="5105893"/>
              <a:ext cx="1930644" cy="369332"/>
            </a:xfrm>
            <a:prstGeom prst="rect">
              <a:avLst/>
            </a:prstGeom>
            <a:noFill/>
          </p:spPr>
          <p:txBody>
            <a:bodyPr wrap="square" rtlCol="0">
              <a:spAutoFit/>
            </a:bodyPr>
            <a:lstStyle/>
            <a:p>
              <a:r>
                <a:rPr lang="en-US" dirty="0"/>
                <a:t>1</a:t>
              </a:r>
              <a:r>
                <a:rPr lang="en-US" baseline="30000" dirty="0"/>
                <a:t>st</a:t>
              </a:r>
              <a:r>
                <a:rPr lang="en-US" dirty="0"/>
                <a:t> Running Play</a:t>
              </a:r>
            </a:p>
          </p:txBody>
        </p:sp>
        <p:cxnSp>
          <p:nvCxnSpPr>
            <p:cNvPr id="30" name="Straight Arrow Connector 29"/>
            <p:cNvCxnSpPr>
              <a:stCxn id="23" idx="3"/>
            </p:cNvCxnSpPr>
            <p:nvPr/>
          </p:nvCxnSpPr>
          <p:spPr>
            <a:xfrm flipV="1">
              <a:off x="4687910" y="5289034"/>
              <a:ext cx="1839755" cy="1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1"/>
            </p:cNvCxnSpPr>
            <p:nvPr/>
          </p:nvCxnSpPr>
          <p:spPr>
            <a:xfrm flipH="1" flipV="1">
              <a:off x="1405252" y="5289034"/>
              <a:ext cx="1352014" cy="1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98363" y="5093082"/>
              <a:ext cx="2239576" cy="369332"/>
            </a:xfrm>
            <a:prstGeom prst="rect">
              <a:avLst/>
            </a:prstGeom>
            <a:noFill/>
          </p:spPr>
          <p:txBody>
            <a:bodyPr wrap="square" rtlCol="0">
              <a:spAutoFit/>
            </a:bodyPr>
            <a:lstStyle/>
            <a:p>
              <a:r>
                <a:rPr lang="en-US" dirty="0"/>
                <a:t>2nd Running Play</a:t>
              </a:r>
            </a:p>
          </p:txBody>
        </p:sp>
        <p:cxnSp>
          <p:nvCxnSpPr>
            <p:cNvPr id="35" name="Straight Arrow Connector 34"/>
            <p:cNvCxnSpPr>
              <a:stCxn id="33" idx="1"/>
            </p:cNvCxnSpPr>
            <p:nvPr/>
          </p:nvCxnSpPr>
          <p:spPr>
            <a:xfrm flipH="1">
              <a:off x="6527665" y="5277748"/>
              <a:ext cx="970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3" y="3069096"/>
              <a:ext cx="1099691" cy="1086330"/>
            </a:xfrm>
            <a:prstGeom prst="rect">
              <a:avLst/>
            </a:prstGeom>
          </p:spPr>
        </p:pic>
        <p:sp>
          <p:nvSpPr>
            <p:cNvPr id="39" name="Right Arrow 38"/>
            <p:cNvSpPr/>
            <p:nvPr/>
          </p:nvSpPr>
          <p:spPr>
            <a:xfrm>
              <a:off x="2167576" y="3180837"/>
              <a:ext cx="1558342"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RUN</a:t>
              </a:r>
            </a:p>
          </p:txBody>
        </p:sp>
        <p:cxnSp>
          <p:nvCxnSpPr>
            <p:cNvPr id="40" name="Straight Connector 39"/>
            <p:cNvCxnSpPr/>
            <p:nvPr/>
          </p:nvCxnSpPr>
          <p:spPr>
            <a:xfrm>
              <a:off x="3738797" y="2749853"/>
              <a:ext cx="0" cy="14810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46747" y="2109055"/>
              <a:ext cx="1603717" cy="523220"/>
            </a:xfrm>
            <a:prstGeom prst="rect">
              <a:avLst/>
            </a:prstGeom>
            <a:noFill/>
          </p:spPr>
          <p:txBody>
            <a:bodyPr wrap="square" rtlCol="0">
              <a:spAutoFit/>
            </a:bodyPr>
            <a:lstStyle/>
            <a:p>
              <a:r>
                <a:rPr lang="en-US" sz="2800" dirty="0"/>
                <a:t>Fumble</a:t>
              </a:r>
            </a:p>
          </p:txBody>
        </p:sp>
        <p:sp>
          <p:nvSpPr>
            <p:cNvPr id="42" name="Right Arrow 41"/>
            <p:cNvSpPr/>
            <p:nvPr/>
          </p:nvSpPr>
          <p:spPr>
            <a:xfrm>
              <a:off x="3799168" y="3180837"/>
              <a:ext cx="217245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SCRAMBLE</a:t>
              </a:r>
            </a:p>
          </p:txBody>
        </p:sp>
        <p:sp>
          <p:nvSpPr>
            <p:cNvPr id="43" name="TextBox 42"/>
            <p:cNvSpPr txBox="1"/>
            <p:nvPr/>
          </p:nvSpPr>
          <p:spPr>
            <a:xfrm>
              <a:off x="5724613" y="2139547"/>
              <a:ext cx="1952681" cy="523220"/>
            </a:xfrm>
            <a:prstGeom prst="rect">
              <a:avLst/>
            </a:prstGeom>
            <a:noFill/>
          </p:spPr>
          <p:txBody>
            <a:bodyPr wrap="square" rtlCol="0">
              <a:spAutoFit/>
            </a:bodyPr>
            <a:lstStyle/>
            <a:p>
              <a:r>
                <a:rPr lang="en-US" sz="2800" dirty="0"/>
                <a:t>Recovery</a:t>
              </a:r>
            </a:p>
          </p:txBody>
        </p:sp>
      </p:grpSp>
    </p:spTree>
    <p:extLst>
      <p:ext uri="{BB962C8B-B14F-4D97-AF65-F5344CB8AC3E}">
        <p14:creationId xmlns:p14="http://schemas.microsoft.com/office/powerpoint/2010/main" val="194812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668412"/>
            <a:ext cx="8686800" cy="1305530"/>
          </a:xfrm>
        </p:spPr>
        <p:txBody>
          <a:bodyPr/>
          <a:lstStyle/>
          <a:p>
            <a:pPr algn="l"/>
            <a:r>
              <a:rPr lang="en-US" dirty="0"/>
              <a:t>Classification of fouls</a:t>
            </a:r>
          </a:p>
        </p:txBody>
      </p:sp>
      <p:sp>
        <p:nvSpPr>
          <p:cNvPr id="3" name="Text Placeholder 2"/>
          <p:cNvSpPr>
            <a:spLocks noGrp="1"/>
          </p:cNvSpPr>
          <p:nvPr>
            <p:ph type="body" idx="1"/>
          </p:nvPr>
        </p:nvSpPr>
        <p:spPr>
          <a:xfrm>
            <a:off x="1751011" y="2343274"/>
            <a:ext cx="8686801" cy="3941616"/>
          </a:xfrm>
        </p:spPr>
        <p:txBody>
          <a:bodyPr>
            <a:normAutofit/>
          </a:bodyPr>
          <a:lstStyle/>
          <a:p>
            <a:pPr marL="342900" indent="-342900" algn="l">
              <a:buFont typeface="Arial" panose="020B0604020202020204" pitchFamily="34" charset="0"/>
              <a:buChar char="•"/>
            </a:pPr>
            <a:r>
              <a:rPr lang="en-US" sz="2800" dirty="0"/>
              <a:t>all fouls are either dead-ball or live ball fouls.</a:t>
            </a:r>
          </a:p>
          <a:p>
            <a:pPr marL="342900" indent="-342900" algn="l">
              <a:buFont typeface="Arial" panose="020B0604020202020204" pitchFamily="34" charset="0"/>
              <a:buChar char="•"/>
            </a:pPr>
            <a:r>
              <a:rPr lang="en-US" sz="2800" dirty="0"/>
              <a:t>a live ball foul is simply a foul that occurs while the ball is live.</a:t>
            </a:r>
          </a:p>
          <a:p>
            <a:pPr algn="ctr"/>
            <a:r>
              <a:rPr lang="en-US" sz="2800" dirty="0"/>
              <a:t>game time line</a:t>
            </a:r>
          </a:p>
          <a:p>
            <a:pPr algn="l"/>
            <a:endParaRPr lang="en-US" sz="2800" dirty="0"/>
          </a:p>
          <a:p>
            <a:pPr algn="l"/>
            <a:endParaRPr lang="en-US" sz="2800" dirty="0"/>
          </a:p>
        </p:txBody>
      </p:sp>
      <p:grpSp>
        <p:nvGrpSpPr>
          <p:cNvPr id="17" name="Group 16"/>
          <p:cNvGrpSpPr/>
          <p:nvPr/>
        </p:nvGrpSpPr>
        <p:grpSpPr>
          <a:xfrm>
            <a:off x="2122213" y="4624705"/>
            <a:ext cx="7759006" cy="999208"/>
            <a:chOff x="2678805" y="4586068"/>
            <a:chExt cx="7759006" cy="999208"/>
          </a:xfrm>
        </p:grpSpPr>
        <p:sp>
          <p:nvSpPr>
            <p:cNvPr id="4" name="Right Arrow 3"/>
            <p:cNvSpPr/>
            <p:nvPr/>
          </p:nvSpPr>
          <p:spPr>
            <a:xfrm>
              <a:off x="2678805" y="4739425"/>
              <a:ext cx="2793527" cy="47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DEAD BALL</a:t>
              </a:r>
            </a:p>
          </p:txBody>
        </p:sp>
        <p:cxnSp>
          <p:nvCxnSpPr>
            <p:cNvPr id="8" name="Straight Connector 7"/>
            <p:cNvCxnSpPr/>
            <p:nvPr/>
          </p:nvCxnSpPr>
          <p:spPr>
            <a:xfrm>
              <a:off x="5472332" y="4586068"/>
              <a:ext cx="14068" cy="914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7434" y="5215944"/>
              <a:ext cx="1688123" cy="369332"/>
            </a:xfrm>
            <a:prstGeom prst="rect">
              <a:avLst/>
            </a:prstGeom>
            <a:noFill/>
          </p:spPr>
          <p:txBody>
            <a:bodyPr wrap="square" rtlCol="0">
              <a:spAutoFit/>
            </a:bodyPr>
            <a:lstStyle/>
            <a:p>
              <a:r>
                <a:rPr lang="en-US" dirty="0"/>
                <a:t>40/25 SEC</a:t>
              </a:r>
            </a:p>
          </p:txBody>
        </p:sp>
        <p:cxnSp>
          <p:nvCxnSpPr>
            <p:cNvPr id="12" name="Straight Connector 11"/>
            <p:cNvCxnSpPr/>
            <p:nvPr/>
          </p:nvCxnSpPr>
          <p:spPr>
            <a:xfrm>
              <a:off x="8072510" y="4586068"/>
              <a:ext cx="14068" cy="914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5584874" y="4739425"/>
              <a:ext cx="2473568" cy="47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 BALL</a:t>
              </a:r>
            </a:p>
          </p:txBody>
        </p:sp>
        <p:sp>
          <p:nvSpPr>
            <p:cNvPr id="14" name="Right Arrow 13"/>
            <p:cNvSpPr/>
            <p:nvPr/>
          </p:nvSpPr>
          <p:spPr>
            <a:xfrm>
              <a:off x="8221060" y="4739424"/>
              <a:ext cx="2216751" cy="47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DEAD BALL</a:t>
              </a:r>
            </a:p>
          </p:txBody>
        </p:sp>
        <p:sp>
          <p:nvSpPr>
            <p:cNvPr id="16" name="TextBox 15"/>
            <p:cNvSpPr txBox="1"/>
            <p:nvPr/>
          </p:nvSpPr>
          <p:spPr>
            <a:xfrm>
              <a:off x="5542332" y="5196419"/>
              <a:ext cx="2558651" cy="369332"/>
            </a:xfrm>
            <a:prstGeom prst="rect">
              <a:avLst/>
            </a:prstGeom>
            <a:noFill/>
          </p:spPr>
          <p:txBody>
            <a:bodyPr wrap="square" rtlCol="0">
              <a:spAutoFit/>
            </a:bodyPr>
            <a:lstStyle/>
            <a:p>
              <a:r>
                <a:rPr lang="en-US" dirty="0"/>
                <a:t>DURATION OF DOWN</a:t>
              </a:r>
            </a:p>
          </p:txBody>
        </p:sp>
      </p:grpSp>
      <p:sp>
        <p:nvSpPr>
          <p:cNvPr id="5" name="Arrow: U-Turn 4">
            <a:extLst>
              <a:ext uri="{FF2B5EF4-FFF2-40B4-BE49-F238E27FC236}">
                <a16:creationId xmlns:a16="http://schemas.microsoft.com/office/drawing/2014/main" id="{76160F28-4B85-89DE-7CAE-230BECC99CDE}"/>
              </a:ext>
            </a:extLst>
          </p:cNvPr>
          <p:cNvSpPr/>
          <p:nvPr/>
        </p:nvSpPr>
        <p:spPr>
          <a:xfrm rot="5400000">
            <a:off x="8335182" y="4953200"/>
            <a:ext cx="875323" cy="2216750"/>
          </a:xfrm>
          <a:prstGeom prst="uturnArrow">
            <a:avLst/>
          </a:prstGeom>
          <a:solidFill>
            <a:schemeClr val="accent4"/>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U-Turn 5">
            <a:extLst>
              <a:ext uri="{FF2B5EF4-FFF2-40B4-BE49-F238E27FC236}">
                <a16:creationId xmlns:a16="http://schemas.microsoft.com/office/drawing/2014/main" id="{B5785FB1-3BF7-E7FD-AF13-030433117452}"/>
              </a:ext>
            </a:extLst>
          </p:cNvPr>
          <p:cNvSpPr/>
          <p:nvPr/>
        </p:nvSpPr>
        <p:spPr>
          <a:xfrm rot="16200000">
            <a:off x="3199061" y="4735632"/>
            <a:ext cx="814335" cy="2590895"/>
          </a:xfrm>
          <a:prstGeom prst="uturnArrow">
            <a:avLst/>
          </a:prstGeom>
          <a:solidFill>
            <a:schemeClr val="accent4"/>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69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Basic Spot</a:t>
            </a:r>
          </a:p>
        </p:txBody>
      </p:sp>
      <p:sp>
        <p:nvSpPr>
          <p:cNvPr id="3" name="Text Placeholder 2"/>
          <p:cNvSpPr>
            <a:spLocks noGrp="1"/>
          </p:cNvSpPr>
          <p:nvPr>
            <p:ph type="body" idx="1"/>
          </p:nvPr>
        </p:nvSpPr>
        <p:spPr>
          <a:xfrm>
            <a:off x="390769" y="1797538"/>
            <a:ext cx="11637108" cy="4697046"/>
          </a:xfrm>
        </p:spPr>
        <p:txBody>
          <a:bodyPr>
            <a:normAutofit fontScale="85000" lnSpcReduction="20000"/>
          </a:bodyPr>
          <a:lstStyle/>
          <a:p>
            <a:pPr marL="342900" indent="-342900" algn="l">
              <a:buFont typeface="Arial" panose="020B0604020202020204" pitchFamily="34" charset="0"/>
              <a:buChar char="•"/>
            </a:pPr>
            <a:r>
              <a:rPr lang="en-US" sz="2800" dirty="0"/>
              <a:t>Succeeding Spot (SS)</a:t>
            </a:r>
          </a:p>
          <a:p>
            <a:pPr marL="800100" lvl="1" indent="-342900">
              <a:buFont typeface="Arial" panose="020B0604020202020204" pitchFamily="34" charset="0"/>
              <a:buChar char="•"/>
            </a:pPr>
            <a:r>
              <a:rPr lang="en-US" sz="2600" dirty="0"/>
              <a:t>Dead ball fouls</a:t>
            </a:r>
          </a:p>
          <a:p>
            <a:pPr marL="342900" indent="-342900" algn="l">
              <a:buFont typeface="Arial" panose="020B0604020202020204" pitchFamily="34" charset="0"/>
              <a:buChar char="•"/>
            </a:pPr>
            <a:r>
              <a:rPr lang="en-US" sz="2800" dirty="0"/>
              <a:t>Previous Spot (PS)</a:t>
            </a:r>
          </a:p>
          <a:p>
            <a:pPr marL="800100" lvl="1" indent="-342900">
              <a:buFont typeface="Arial" panose="020B0604020202020204" pitchFamily="34" charset="0"/>
              <a:buChar char="•"/>
            </a:pPr>
            <a:r>
              <a:rPr lang="en-US" sz="2600" dirty="0"/>
              <a:t>Fouls that occur during a Loose Ball Play</a:t>
            </a:r>
          </a:p>
          <a:p>
            <a:pPr marL="800100" lvl="1" indent="-342900">
              <a:buFont typeface="Arial" panose="020B0604020202020204" pitchFamily="34" charset="0"/>
              <a:buChar char="•"/>
            </a:pPr>
            <a:r>
              <a:rPr lang="en-US" sz="2600" dirty="0"/>
              <a:t>Fouls that occur in some running play scenarios when the run ends behind the LOS.</a:t>
            </a:r>
          </a:p>
          <a:p>
            <a:pPr marL="800100" lvl="1" indent="-342900">
              <a:buFont typeface="Arial" panose="020B0604020202020204" pitchFamily="34" charset="0"/>
              <a:buChar char="•"/>
            </a:pPr>
            <a:r>
              <a:rPr lang="en-US" sz="2600" dirty="0"/>
              <a:t>Fouls that are Simultaneous with the Snap.</a:t>
            </a:r>
          </a:p>
          <a:p>
            <a:pPr marL="342900" indent="-342900" algn="l">
              <a:buFont typeface="Arial" panose="020B0604020202020204" pitchFamily="34" charset="0"/>
              <a:buChar char="•"/>
            </a:pPr>
            <a:r>
              <a:rPr lang="en-US" sz="2800" dirty="0"/>
              <a:t>End of the Run </a:t>
            </a:r>
          </a:p>
          <a:p>
            <a:pPr marL="800100" lvl="1" indent="-342900">
              <a:buFont typeface="Arial" panose="020B0604020202020204" pitchFamily="34" charset="0"/>
              <a:buChar char="•"/>
            </a:pPr>
            <a:r>
              <a:rPr lang="en-US" sz="2600" dirty="0"/>
              <a:t>Fouls that occur during certain running play situations when the run ends beyond the LOS.</a:t>
            </a:r>
          </a:p>
          <a:p>
            <a:pPr marL="342900" indent="-342900" algn="l">
              <a:buFont typeface="Arial" panose="020B0604020202020204" pitchFamily="34" charset="0"/>
              <a:buChar char="•"/>
            </a:pPr>
            <a:r>
              <a:rPr lang="en-US" sz="2800" dirty="0"/>
              <a:t>Post Scrimmage Kick (PSK) spot</a:t>
            </a:r>
          </a:p>
          <a:p>
            <a:pPr marL="800100" lvl="1" indent="-342900">
              <a:buFont typeface="Arial" panose="020B0604020202020204" pitchFamily="34" charset="0"/>
              <a:buChar char="•"/>
            </a:pPr>
            <a:r>
              <a:rPr lang="en-US" sz="2600" dirty="0"/>
              <a:t>Fouls which have PSK Enforcement.</a:t>
            </a:r>
          </a:p>
        </p:txBody>
      </p:sp>
    </p:spTree>
    <p:extLst>
      <p:ext uri="{BB962C8B-B14F-4D97-AF65-F5344CB8AC3E}">
        <p14:creationId xmlns:p14="http://schemas.microsoft.com/office/powerpoint/2010/main" val="11821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4733" y="1716698"/>
            <a:ext cx="6337484" cy="3642851"/>
          </a:xfrm>
        </p:spPr>
        <p:txBody>
          <a:bodyPr vert="horz" lIns="91440" tIns="45720" rIns="91440" bIns="45720" rtlCol="0" anchor="b">
            <a:noAutofit/>
          </a:bodyPr>
          <a:lstStyle/>
          <a:p>
            <a:pPr algn="l">
              <a:lnSpc>
                <a:spcPct val="90000"/>
              </a:lnSpc>
            </a:pP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The All-But-One Principle That We’ve Known for Years Will Only Apply When the End of the Run is Beyond the LOS and there is a B foul or an A foul Beyond the LOS</a:t>
            </a:r>
          </a:p>
        </p:txBody>
      </p:sp>
      <p:pic>
        <p:nvPicPr>
          <p:cNvPr id="6" name="Picture 2" descr="A book with a yellow tarp on the cover&#10;&#10;Description automatically generated">
            <a:extLst>
              <a:ext uri="{FF2B5EF4-FFF2-40B4-BE49-F238E27FC236}">
                <a16:creationId xmlns:a16="http://schemas.microsoft.com/office/drawing/2014/main" id="{A4CFE546-EAEC-5F89-3499-10F6BA1E40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783" y="1141782"/>
            <a:ext cx="5111101" cy="4574435"/>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2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492"/>
            <a:ext cx="12192000" cy="1000259"/>
          </a:xfrm>
        </p:spPr>
        <p:txBody>
          <a:bodyPr>
            <a:normAutofit fontScale="90000"/>
          </a:bodyPr>
          <a:lstStyle/>
          <a:p>
            <a:pPr algn="ctr"/>
            <a:r>
              <a:rPr lang="en-US" dirty="0"/>
              <a:t>All-but-one principle – run &amp; FOUL BEYOND neutral zone</a:t>
            </a:r>
          </a:p>
        </p:txBody>
      </p:sp>
      <p:sp>
        <p:nvSpPr>
          <p:cNvPr id="4" name="Rectangle 3"/>
          <p:cNvSpPr/>
          <p:nvPr/>
        </p:nvSpPr>
        <p:spPr>
          <a:xfrm>
            <a:off x="1350498" y="1744394"/>
            <a:ext cx="9696913" cy="447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92837" y="2180492"/>
            <a:ext cx="407963" cy="3559126"/>
          </a:xfrm>
          <a:prstGeom prst="rect">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76911" y="1842868"/>
            <a:ext cx="2025747" cy="369332"/>
          </a:xfrm>
          <a:prstGeom prst="rect">
            <a:avLst/>
          </a:prstGeom>
          <a:noFill/>
        </p:spPr>
        <p:txBody>
          <a:bodyPr wrap="square" rtlCol="0">
            <a:spAutoFit/>
          </a:bodyPr>
          <a:lstStyle/>
          <a:p>
            <a:pPr algn="ctr"/>
            <a:r>
              <a:rPr lang="en-US" dirty="0"/>
              <a:t>Basic Spot</a:t>
            </a:r>
          </a:p>
        </p:txBody>
      </p:sp>
      <p:sp>
        <p:nvSpPr>
          <p:cNvPr id="8" name="Right Arrow 7"/>
          <p:cNvSpPr/>
          <p:nvPr/>
        </p:nvSpPr>
        <p:spPr>
          <a:xfrm>
            <a:off x="4234375" y="5739618"/>
            <a:ext cx="4009293" cy="47830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Direction</a:t>
            </a:r>
          </a:p>
        </p:txBody>
      </p:sp>
      <p:sp>
        <p:nvSpPr>
          <p:cNvPr id="9" name="TextBox 8"/>
          <p:cNvSpPr txBox="1"/>
          <p:nvPr/>
        </p:nvSpPr>
        <p:spPr>
          <a:xfrm>
            <a:off x="2331076" y="2434107"/>
            <a:ext cx="2421228" cy="646331"/>
          </a:xfrm>
          <a:prstGeom prst="rect">
            <a:avLst/>
          </a:prstGeom>
          <a:noFill/>
        </p:spPr>
        <p:txBody>
          <a:bodyPr wrap="square" rtlCol="0">
            <a:spAutoFit/>
          </a:bodyPr>
          <a:lstStyle/>
          <a:p>
            <a:r>
              <a:rPr lang="en-US" dirty="0"/>
              <a:t>Defensive Foul</a:t>
            </a:r>
          </a:p>
          <a:p>
            <a:r>
              <a:rPr lang="en-US" dirty="0"/>
              <a:t>Behind Basic Spot</a:t>
            </a:r>
          </a:p>
        </p:txBody>
      </p:sp>
      <p:sp>
        <p:nvSpPr>
          <p:cNvPr id="14" name="Explosion 2 13"/>
          <p:cNvSpPr/>
          <p:nvPr/>
        </p:nvSpPr>
        <p:spPr>
          <a:xfrm>
            <a:off x="2912012" y="3235569"/>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629465" y="3376246"/>
            <a:ext cx="2363372"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2 15"/>
          <p:cNvSpPr/>
          <p:nvPr/>
        </p:nvSpPr>
        <p:spPr>
          <a:xfrm>
            <a:off x="3182963" y="3924886"/>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04049" y="4389120"/>
            <a:ext cx="3277773" cy="923330"/>
          </a:xfrm>
          <a:prstGeom prst="rect">
            <a:avLst/>
          </a:prstGeom>
          <a:noFill/>
        </p:spPr>
        <p:txBody>
          <a:bodyPr wrap="square" rtlCol="0">
            <a:spAutoFit/>
          </a:bodyPr>
          <a:lstStyle/>
          <a:p>
            <a:r>
              <a:rPr lang="en-US" dirty="0"/>
              <a:t>Offensive Foul Behind</a:t>
            </a:r>
          </a:p>
          <a:p>
            <a:r>
              <a:rPr lang="en-US" dirty="0"/>
              <a:t>Basic Spot Enforced from</a:t>
            </a:r>
          </a:p>
          <a:p>
            <a:r>
              <a:rPr lang="en-US" dirty="0"/>
              <a:t>The Spot of the Foul</a:t>
            </a:r>
          </a:p>
        </p:txBody>
      </p:sp>
      <p:sp>
        <p:nvSpPr>
          <p:cNvPr id="18" name="Explosion 2 17"/>
          <p:cNvSpPr/>
          <p:nvPr/>
        </p:nvSpPr>
        <p:spPr>
          <a:xfrm>
            <a:off x="8916572" y="3235569"/>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6400800" y="3263318"/>
            <a:ext cx="2515772"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58316" y="2454703"/>
            <a:ext cx="2869809" cy="646331"/>
          </a:xfrm>
          <a:prstGeom prst="rect">
            <a:avLst/>
          </a:prstGeom>
          <a:noFill/>
        </p:spPr>
        <p:txBody>
          <a:bodyPr wrap="square" rtlCol="0">
            <a:spAutoFit/>
          </a:bodyPr>
          <a:lstStyle/>
          <a:p>
            <a:r>
              <a:rPr lang="en-US" dirty="0"/>
              <a:t>Defensive Foul</a:t>
            </a:r>
          </a:p>
          <a:p>
            <a:r>
              <a:rPr lang="en-US" dirty="0"/>
              <a:t>Beyond Basic Spot</a:t>
            </a:r>
          </a:p>
        </p:txBody>
      </p:sp>
      <p:sp>
        <p:nvSpPr>
          <p:cNvPr id="21" name="Explosion 2 20"/>
          <p:cNvSpPr/>
          <p:nvPr/>
        </p:nvSpPr>
        <p:spPr>
          <a:xfrm>
            <a:off x="8493220" y="3876541"/>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6400800" y="3918744"/>
            <a:ext cx="2092420"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58316" y="4397432"/>
            <a:ext cx="3225167" cy="646331"/>
          </a:xfrm>
          <a:prstGeom prst="rect">
            <a:avLst/>
          </a:prstGeom>
          <a:noFill/>
        </p:spPr>
        <p:txBody>
          <a:bodyPr wrap="square" rtlCol="0">
            <a:spAutoFit/>
          </a:bodyPr>
          <a:lstStyle/>
          <a:p>
            <a:r>
              <a:rPr lang="en-US" dirty="0"/>
              <a:t>Offensive Foul</a:t>
            </a:r>
          </a:p>
          <a:p>
            <a:r>
              <a:rPr lang="en-US" dirty="0"/>
              <a:t>Beyond Basic Spot</a:t>
            </a:r>
          </a:p>
        </p:txBody>
      </p:sp>
    </p:spTree>
    <p:extLst>
      <p:ext uri="{BB962C8B-B14F-4D97-AF65-F5344CB8AC3E}">
        <p14:creationId xmlns:p14="http://schemas.microsoft.com/office/powerpoint/2010/main" val="140769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4733" y="1716699"/>
            <a:ext cx="6337484" cy="2730256"/>
          </a:xfrm>
        </p:spPr>
        <p:txBody>
          <a:bodyPr vert="horz" lIns="91440" tIns="45720" rIns="91440" bIns="45720" rtlCol="0" anchor="b">
            <a:noAutofit/>
          </a:bodyPr>
          <a:lstStyle/>
          <a:p>
            <a:pPr algn="l">
              <a:lnSpc>
                <a:spcPct val="90000"/>
              </a:lnSpc>
            </a:pP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Unless A Limited Number Of  Exceptions Apply, Officials Will No Longer Enforce A Penalty From Behind The Previous Spot </a:t>
            </a:r>
          </a:p>
        </p:txBody>
      </p:sp>
      <p:pic>
        <p:nvPicPr>
          <p:cNvPr id="6" name="Picture 2" descr="A book with a yellow tarp on the cover&#10;&#10;Description automatically generated">
            <a:extLst>
              <a:ext uri="{FF2B5EF4-FFF2-40B4-BE49-F238E27FC236}">
                <a16:creationId xmlns:a16="http://schemas.microsoft.com/office/drawing/2014/main" id="{A4CFE546-EAEC-5F89-3499-10F6BA1E40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783" y="1141782"/>
            <a:ext cx="5111101" cy="4574435"/>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23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16" y="649459"/>
            <a:ext cx="10336210" cy="1000259"/>
          </a:xfrm>
        </p:spPr>
        <p:txBody>
          <a:bodyPr>
            <a:normAutofit fontScale="90000"/>
          </a:bodyPr>
          <a:lstStyle/>
          <a:p>
            <a:r>
              <a:rPr lang="en-US" dirty="0"/>
              <a:t>All-but-one principle – Fouls behind Neutral Zone</a:t>
            </a:r>
          </a:p>
        </p:txBody>
      </p:sp>
      <p:sp>
        <p:nvSpPr>
          <p:cNvPr id="4" name="Rectangle 3"/>
          <p:cNvSpPr/>
          <p:nvPr/>
        </p:nvSpPr>
        <p:spPr>
          <a:xfrm>
            <a:off x="1350498" y="1744394"/>
            <a:ext cx="9696913" cy="447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92837" y="2180492"/>
            <a:ext cx="407963" cy="3559126"/>
          </a:xfrm>
          <a:prstGeom prst="rect">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76911" y="1842868"/>
            <a:ext cx="2025747" cy="369332"/>
          </a:xfrm>
          <a:prstGeom prst="rect">
            <a:avLst/>
          </a:prstGeom>
          <a:noFill/>
        </p:spPr>
        <p:txBody>
          <a:bodyPr wrap="square" rtlCol="0">
            <a:spAutoFit/>
          </a:bodyPr>
          <a:lstStyle/>
          <a:p>
            <a:pPr algn="ctr"/>
            <a:r>
              <a:rPr lang="en-US" dirty="0"/>
              <a:t>Basic Spot</a:t>
            </a:r>
          </a:p>
        </p:txBody>
      </p:sp>
      <p:sp>
        <p:nvSpPr>
          <p:cNvPr id="8" name="Right Arrow 7"/>
          <p:cNvSpPr/>
          <p:nvPr/>
        </p:nvSpPr>
        <p:spPr>
          <a:xfrm>
            <a:off x="4234375" y="5739618"/>
            <a:ext cx="4009293" cy="47830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Direction</a:t>
            </a:r>
          </a:p>
        </p:txBody>
      </p:sp>
      <p:sp>
        <p:nvSpPr>
          <p:cNvPr id="9" name="TextBox 8"/>
          <p:cNvSpPr txBox="1"/>
          <p:nvPr/>
        </p:nvSpPr>
        <p:spPr>
          <a:xfrm>
            <a:off x="2331076" y="2434107"/>
            <a:ext cx="2421228" cy="646331"/>
          </a:xfrm>
          <a:prstGeom prst="rect">
            <a:avLst/>
          </a:prstGeom>
          <a:noFill/>
        </p:spPr>
        <p:txBody>
          <a:bodyPr wrap="square" rtlCol="0">
            <a:spAutoFit/>
          </a:bodyPr>
          <a:lstStyle/>
          <a:p>
            <a:r>
              <a:rPr lang="en-US" dirty="0"/>
              <a:t>Defensive Foul</a:t>
            </a:r>
          </a:p>
          <a:p>
            <a:r>
              <a:rPr lang="en-US" dirty="0"/>
              <a:t>Behind Basic Spot</a:t>
            </a:r>
          </a:p>
        </p:txBody>
      </p:sp>
      <p:sp>
        <p:nvSpPr>
          <p:cNvPr id="14" name="Explosion 2 13"/>
          <p:cNvSpPr/>
          <p:nvPr/>
        </p:nvSpPr>
        <p:spPr>
          <a:xfrm>
            <a:off x="2912012" y="3235569"/>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629465" y="3376246"/>
            <a:ext cx="2363372"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2 15"/>
          <p:cNvSpPr/>
          <p:nvPr/>
        </p:nvSpPr>
        <p:spPr>
          <a:xfrm>
            <a:off x="3182963" y="3924886"/>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6185" y="4389120"/>
            <a:ext cx="4290646" cy="1200329"/>
          </a:xfrm>
          <a:prstGeom prst="rect">
            <a:avLst/>
          </a:prstGeom>
          <a:noFill/>
        </p:spPr>
        <p:txBody>
          <a:bodyPr wrap="square" rtlCol="0">
            <a:spAutoFit/>
          </a:bodyPr>
          <a:lstStyle/>
          <a:p>
            <a:r>
              <a:rPr lang="en-US" dirty="0"/>
              <a:t>Offensive Foul Behind Basic Spot Enforced from The Spot of the Foul</a:t>
            </a:r>
          </a:p>
          <a:p>
            <a:r>
              <a:rPr lang="en-US" dirty="0"/>
              <a:t>(exceptions – illegal batting / kicking, illegal forward pass, foul in EZ)</a:t>
            </a:r>
          </a:p>
        </p:txBody>
      </p:sp>
      <p:sp>
        <p:nvSpPr>
          <p:cNvPr id="18" name="Explosion 2 17"/>
          <p:cNvSpPr/>
          <p:nvPr/>
        </p:nvSpPr>
        <p:spPr>
          <a:xfrm>
            <a:off x="8916572" y="3235569"/>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6400800" y="3263318"/>
            <a:ext cx="2515772"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58316" y="2454703"/>
            <a:ext cx="2869809" cy="646331"/>
          </a:xfrm>
          <a:prstGeom prst="rect">
            <a:avLst/>
          </a:prstGeom>
          <a:noFill/>
        </p:spPr>
        <p:txBody>
          <a:bodyPr wrap="square" rtlCol="0">
            <a:spAutoFit/>
          </a:bodyPr>
          <a:lstStyle/>
          <a:p>
            <a:r>
              <a:rPr lang="en-US" dirty="0"/>
              <a:t>Defensive Foul</a:t>
            </a:r>
          </a:p>
          <a:p>
            <a:r>
              <a:rPr lang="en-US" dirty="0"/>
              <a:t>Beyond Basic Spot</a:t>
            </a:r>
          </a:p>
        </p:txBody>
      </p:sp>
      <p:sp>
        <p:nvSpPr>
          <p:cNvPr id="21" name="Explosion 2 20"/>
          <p:cNvSpPr/>
          <p:nvPr/>
        </p:nvSpPr>
        <p:spPr>
          <a:xfrm>
            <a:off x="8493220" y="3876541"/>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6400800" y="3918744"/>
            <a:ext cx="2092420"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58316" y="4397432"/>
            <a:ext cx="3225167" cy="646331"/>
          </a:xfrm>
          <a:prstGeom prst="rect">
            <a:avLst/>
          </a:prstGeom>
          <a:noFill/>
        </p:spPr>
        <p:txBody>
          <a:bodyPr wrap="square" rtlCol="0">
            <a:spAutoFit/>
          </a:bodyPr>
          <a:lstStyle/>
          <a:p>
            <a:r>
              <a:rPr lang="en-US" dirty="0"/>
              <a:t>Offensive Foul</a:t>
            </a:r>
          </a:p>
          <a:p>
            <a:r>
              <a:rPr lang="en-US" dirty="0"/>
              <a:t>Beyond Basic Spot</a:t>
            </a:r>
          </a:p>
        </p:txBody>
      </p:sp>
      <p:sp>
        <p:nvSpPr>
          <p:cNvPr id="3" name="Right Arrow 14">
            <a:extLst>
              <a:ext uri="{FF2B5EF4-FFF2-40B4-BE49-F238E27FC236}">
                <a16:creationId xmlns:a16="http://schemas.microsoft.com/office/drawing/2014/main" id="{A6EB35E3-EA48-975A-484C-2267DDC83A1C}"/>
              </a:ext>
            </a:extLst>
          </p:cNvPr>
          <p:cNvSpPr/>
          <p:nvPr/>
        </p:nvSpPr>
        <p:spPr>
          <a:xfrm>
            <a:off x="3875649" y="3919608"/>
            <a:ext cx="2117187"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3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fontScale="90000"/>
          </a:bodyPr>
          <a:lstStyle/>
          <a:p>
            <a:pPr algn="l"/>
            <a:r>
              <a:rPr lang="en-US" dirty="0"/>
              <a:t>Penalty Enforcement Rule Change</a:t>
            </a:r>
            <a:br>
              <a:rPr lang="en-US" dirty="0"/>
            </a:br>
            <a:r>
              <a:rPr lang="en-US" dirty="0"/>
              <a:t>There are several exceptions to 10-4 </a:t>
            </a:r>
          </a:p>
        </p:txBody>
      </p:sp>
      <p:sp>
        <p:nvSpPr>
          <p:cNvPr id="3" name="Text Placeholder 2"/>
          <p:cNvSpPr>
            <a:spLocks noGrp="1"/>
          </p:cNvSpPr>
          <p:nvPr>
            <p:ph type="body" idx="1"/>
          </p:nvPr>
        </p:nvSpPr>
        <p:spPr>
          <a:xfrm>
            <a:off x="390769" y="1797538"/>
            <a:ext cx="11637108" cy="4697046"/>
          </a:xfrm>
        </p:spPr>
        <p:txBody>
          <a:bodyPr>
            <a:normAutofit fontScale="70000" lnSpcReduction="20000"/>
          </a:bodyPr>
          <a:lstStyle/>
          <a:p>
            <a:pPr marL="342900" indent="-342900" algn="l">
              <a:buFont typeface="Arial" panose="020B0604020202020204" pitchFamily="34" charset="0"/>
              <a:buChar char="•"/>
            </a:pPr>
            <a:r>
              <a:rPr lang="en-US" sz="2800" dirty="0"/>
              <a:t>All illegal forward passes (including intentional grounding) are considered running plays and marked from the spot of the foul.</a:t>
            </a:r>
          </a:p>
          <a:p>
            <a:pPr marL="342900" indent="-342900" algn="l">
              <a:buFont typeface="Arial" panose="020B0604020202020204" pitchFamily="34" charset="0"/>
              <a:buChar char="•"/>
            </a:pPr>
            <a:r>
              <a:rPr lang="en-US" sz="2800" dirty="0"/>
              <a:t>The basic spot is the spot of the foul for illegal batting or illegal kicking when the foul occurs behind the end of the run or related run (10-4-4a). </a:t>
            </a:r>
          </a:p>
          <a:p>
            <a:pPr marL="342900" indent="-342900" algn="l">
              <a:buFont typeface="Arial" panose="020B0604020202020204" pitchFamily="34" charset="0"/>
              <a:buChar char="•"/>
            </a:pPr>
            <a:r>
              <a:rPr lang="en-US" sz="2800" dirty="0"/>
              <a:t>For illegal participation as in 9-6-4a and 9-6-4g the basic spot is the spot of the foul as defined in Rule 10-4 unless PSK applies.  For illegal participation as in 9-1, 9-2, 9-3, &amp; 9-6-4b-f during a loose ball follow 10-4-2b.</a:t>
            </a:r>
          </a:p>
          <a:p>
            <a:pPr marL="342900" indent="-342900" algn="l">
              <a:buFont typeface="Arial" panose="020B0604020202020204" pitchFamily="34" charset="0"/>
              <a:buChar char="•"/>
            </a:pPr>
            <a:r>
              <a:rPr lang="en-US" sz="2800" dirty="0"/>
              <a:t>A foul by the team in possession that occurs behind the end of the run or related run following a change of possession is enforced from the spot of the foul.  A foul that occurs beyond the end of the run or related run following a change in possession is enforced from the end of the run (succeeding spot).</a:t>
            </a:r>
          </a:p>
          <a:p>
            <a:pPr marL="342900" indent="-342900" algn="l">
              <a:buFont typeface="Arial" panose="020B0604020202020204" pitchFamily="34" charset="0"/>
              <a:buChar char="•"/>
            </a:pPr>
            <a:r>
              <a:rPr lang="en-US" sz="2800" dirty="0"/>
              <a:t>When a player on offense commits any foul in his/her end zone for which the penalty is accepted or throws an illegal forward pass from his/her end zone and the penalty is declined in a situation which leaves him/her in possession at the spot of the illegal pass and with the ball having been forced into the end zone by the passing team it results in a safety.</a:t>
            </a:r>
          </a:p>
          <a:p>
            <a:pPr marL="800100" lvl="1"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00650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Establishing the Line-to-Gain (LTG)</a:t>
            </a:r>
          </a:p>
        </p:txBody>
      </p:sp>
      <p:sp>
        <p:nvSpPr>
          <p:cNvPr id="3" name="Text Placeholder 2"/>
          <p:cNvSpPr>
            <a:spLocks noGrp="1"/>
          </p:cNvSpPr>
          <p:nvPr>
            <p:ph type="body" idx="1"/>
          </p:nvPr>
        </p:nvSpPr>
        <p:spPr>
          <a:xfrm>
            <a:off x="390769" y="1797538"/>
            <a:ext cx="11637108" cy="4697046"/>
          </a:xfrm>
        </p:spPr>
        <p:txBody>
          <a:bodyPr>
            <a:normAutofit/>
          </a:bodyPr>
          <a:lstStyle/>
          <a:p>
            <a:pPr marL="342900" indent="-342900" algn="l">
              <a:buFont typeface="Arial" panose="020B0604020202020204" pitchFamily="34" charset="0"/>
              <a:buChar char="•"/>
            </a:pPr>
            <a:r>
              <a:rPr lang="en-US" sz="2800" dirty="0"/>
              <a:t>On a live ball foul, mark off the penalty yardage first then establish the line-to-gain.</a:t>
            </a:r>
          </a:p>
          <a:p>
            <a:pPr marL="342900" indent="-342900" algn="l">
              <a:buFont typeface="Arial" panose="020B0604020202020204" pitchFamily="34" charset="0"/>
              <a:buChar char="•"/>
            </a:pPr>
            <a:r>
              <a:rPr lang="en-US" sz="2800" dirty="0"/>
              <a:t>Penalties for fouls with succeeding spot enforcement which occur prior to the R’s Ready signal shall be administered before setting the chains for a new series.</a:t>
            </a:r>
          </a:p>
          <a:p>
            <a:pPr marL="342900" indent="-342900" algn="l">
              <a:buFont typeface="Arial" panose="020B0604020202020204" pitchFamily="34" charset="0"/>
              <a:buChar char="•"/>
            </a:pPr>
            <a:r>
              <a:rPr lang="en-US" sz="2800" dirty="0"/>
              <a:t>Penalties for fouls with succeeding spot enforcement which occur after the R’s ready signal shall be administered after setting the chains for a new series</a:t>
            </a:r>
          </a:p>
        </p:txBody>
      </p:sp>
    </p:spTree>
    <p:extLst>
      <p:ext uri="{BB962C8B-B14F-4D97-AF65-F5344CB8AC3E}">
        <p14:creationId xmlns:p14="http://schemas.microsoft.com/office/powerpoint/2010/main" val="214998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637108" cy="4697046"/>
          </a:xfrm>
        </p:spPr>
        <p:txBody>
          <a:bodyPr>
            <a:normAutofit/>
          </a:bodyPr>
          <a:lstStyle/>
          <a:p>
            <a:pPr marL="342900" indent="-342900" algn="l">
              <a:buFont typeface="Arial" panose="020B0604020202020204" pitchFamily="34" charset="0"/>
              <a:buChar char="•"/>
            </a:pPr>
            <a:r>
              <a:rPr lang="en-US" sz="2800" dirty="0"/>
              <a:t>Half the Distance </a:t>
            </a:r>
          </a:p>
          <a:p>
            <a:pPr marL="800100" lvl="1" indent="-342900">
              <a:buFont typeface="Arial" panose="020B0604020202020204" pitchFamily="34" charset="0"/>
              <a:buChar char="•"/>
            </a:pPr>
            <a:r>
              <a:rPr lang="en-US" sz="2600" dirty="0"/>
              <a:t>No penalty can take the ball more than half the distance to the offending team’s goal line.  This applies:</a:t>
            </a:r>
          </a:p>
          <a:p>
            <a:pPr marL="1257300" lvl="2" indent="-342900">
              <a:buFont typeface="Arial" panose="020B0604020202020204" pitchFamily="34" charset="0"/>
              <a:buChar char="•"/>
            </a:pPr>
            <a:r>
              <a:rPr lang="en-US" sz="2400" dirty="0"/>
              <a:t>Inside the 30-yard line for a 15-yard penalty</a:t>
            </a:r>
          </a:p>
          <a:p>
            <a:pPr marL="1257300" lvl="2" indent="-342900">
              <a:buFont typeface="Arial" panose="020B0604020202020204" pitchFamily="34" charset="0"/>
              <a:buChar char="•"/>
            </a:pPr>
            <a:r>
              <a:rPr lang="en-US" sz="2400" dirty="0"/>
              <a:t>Inside the 20-yard line for a 10-yard penalty</a:t>
            </a:r>
          </a:p>
          <a:p>
            <a:pPr marL="1257300" lvl="2" indent="-342900">
              <a:buFont typeface="Arial" panose="020B0604020202020204" pitchFamily="34" charset="0"/>
              <a:buChar char="•"/>
            </a:pPr>
            <a:r>
              <a:rPr lang="en-US" sz="2400" dirty="0"/>
              <a:t>Inside the 10-yard line for a 5-yard penalty</a:t>
            </a:r>
          </a:p>
          <a:p>
            <a:pPr marL="342900" indent="-342900" algn="l">
              <a:buFont typeface="Arial" panose="020B0604020202020204" pitchFamily="34" charset="0"/>
              <a:buChar char="•"/>
            </a:pPr>
            <a:r>
              <a:rPr lang="en-US" sz="2800" dirty="0"/>
              <a:t>DQ Player</a:t>
            </a:r>
          </a:p>
          <a:p>
            <a:pPr marL="800100" lvl="1" indent="-342900">
              <a:buFont typeface="Arial" panose="020B0604020202020204" pitchFamily="34" charset="0"/>
              <a:buChar char="•"/>
            </a:pPr>
            <a:r>
              <a:rPr lang="en-US" sz="2600" dirty="0"/>
              <a:t>A DQ player must be removed.</a:t>
            </a:r>
          </a:p>
        </p:txBody>
      </p:sp>
    </p:spTree>
    <p:extLst>
      <p:ext uri="{BB962C8B-B14F-4D97-AF65-F5344CB8AC3E}">
        <p14:creationId xmlns:p14="http://schemas.microsoft.com/office/powerpoint/2010/main" val="24531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637108" cy="4697046"/>
          </a:xfrm>
        </p:spPr>
        <p:txBody>
          <a:bodyPr>
            <a:normAutofit/>
          </a:bodyPr>
          <a:lstStyle/>
          <a:p>
            <a:pPr marL="342900" indent="-342900" algn="l">
              <a:buFont typeface="Arial" panose="020B0604020202020204" pitchFamily="34" charset="0"/>
              <a:buChar char="•"/>
            </a:pPr>
            <a:r>
              <a:rPr lang="en-US" sz="2800" dirty="0"/>
              <a:t>Roughing the Passer (RPS) Fouls</a:t>
            </a:r>
          </a:p>
          <a:p>
            <a:pPr marL="800100" lvl="1" indent="-342900">
              <a:buFont typeface="Arial" panose="020B0604020202020204" pitchFamily="34" charset="0"/>
              <a:buChar char="•"/>
            </a:pPr>
            <a:r>
              <a:rPr lang="en-US" sz="2600" dirty="0"/>
              <a:t>The Basic Spot of Enforcement for RPS fouls is the previous spot.</a:t>
            </a:r>
          </a:p>
          <a:p>
            <a:pPr marL="800100" lvl="1" indent="-342900">
              <a:buFont typeface="Arial" panose="020B0604020202020204" pitchFamily="34" charset="0"/>
              <a:buChar char="•"/>
            </a:pPr>
            <a:r>
              <a:rPr lang="en-US" sz="2600" dirty="0"/>
              <a:t>However, the enforcement spot is the dead ball spot for RPS when the dead ball spot is beyond the neutral zone &amp; there has been no change of team possession.</a:t>
            </a:r>
          </a:p>
          <a:p>
            <a:pPr marL="800100" lvl="1"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21276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637108" cy="4697046"/>
          </a:xfrm>
        </p:spPr>
        <p:txBody>
          <a:bodyPr>
            <a:normAutofit/>
          </a:bodyPr>
          <a:lstStyle/>
          <a:p>
            <a:pPr marL="342900" indent="-342900" algn="l">
              <a:buFont typeface="Arial" panose="020B0604020202020204" pitchFamily="34" charset="0"/>
              <a:buChar char="•"/>
            </a:pPr>
            <a:r>
              <a:rPr lang="en-US" sz="2800" dirty="0"/>
              <a:t>Free Kick Out of Bounds Fouls</a:t>
            </a:r>
          </a:p>
          <a:p>
            <a:pPr marL="800100" lvl="1" indent="-342900">
              <a:buFont typeface="Arial" panose="020B0604020202020204" pitchFamily="34" charset="0"/>
              <a:buChar char="•"/>
            </a:pPr>
            <a:r>
              <a:rPr lang="en-US" sz="2600" dirty="0"/>
              <a:t>The Basic Spot of Enforcement for this foul is the previous spot.</a:t>
            </a:r>
          </a:p>
          <a:p>
            <a:pPr marL="800100" lvl="1" indent="-342900">
              <a:buFont typeface="Arial" panose="020B0604020202020204" pitchFamily="34" charset="0"/>
              <a:buChar char="•"/>
            </a:pPr>
            <a:r>
              <a:rPr lang="en-US" sz="2600" dirty="0"/>
              <a:t>However, the offended team has other options:  </a:t>
            </a:r>
          </a:p>
          <a:p>
            <a:pPr marL="1257300" lvl="2" indent="-342900">
              <a:buFont typeface="Arial" panose="020B0604020202020204" pitchFamily="34" charset="0"/>
              <a:buChar char="•"/>
            </a:pPr>
            <a:r>
              <a:rPr lang="en-US" sz="2400" dirty="0"/>
              <a:t>5 Yards from the Succeeding Spot; </a:t>
            </a:r>
          </a:p>
          <a:p>
            <a:pPr marL="1257300" lvl="2" indent="-342900">
              <a:buFont typeface="Arial" panose="020B0604020202020204" pitchFamily="34" charset="0"/>
              <a:buChar char="•"/>
            </a:pPr>
            <a:r>
              <a:rPr lang="en-US" sz="2400" dirty="0"/>
              <a:t>Put the ball in play at the inbounds spot 25 yards beyond the previous spot; or </a:t>
            </a:r>
          </a:p>
          <a:p>
            <a:pPr marL="1257300" lvl="2" indent="-342900">
              <a:buFont typeface="Arial" panose="020B0604020202020204" pitchFamily="34" charset="0"/>
              <a:buChar char="•"/>
            </a:pPr>
            <a:r>
              <a:rPr lang="en-US" sz="2400" dirty="0"/>
              <a:t>Decline the penalty and put the ball in play at the inbounds spot (not likely to take this option).</a:t>
            </a:r>
          </a:p>
        </p:txBody>
      </p:sp>
    </p:spTree>
    <p:extLst>
      <p:ext uri="{BB962C8B-B14F-4D97-AF65-F5344CB8AC3E}">
        <p14:creationId xmlns:p14="http://schemas.microsoft.com/office/powerpoint/2010/main" val="298787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668412"/>
            <a:ext cx="8686800" cy="786901"/>
          </a:xfrm>
        </p:spPr>
        <p:txBody>
          <a:bodyPr/>
          <a:lstStyle/>
          <a:p>
            <a:pPr algn="l"/>
            <a:r>
              <a:rPr lang="en-US" dirty="0"/>
              <a:t>Enforcement Procedures</a:t>
            </a:r>
          </a:p>
        </p:txBody>
      </p:sp>
      <p:sp>
        <p:nvSpPr>
          <p:cNvPr id="3" name="Text Placeholder 2"/>
          <p:cNvSpPr>
            <a:spLocks noGrp="1"/>
          </p:cNvSpPr>
          <p:nvPr>
            <p:ph type="body" idx="1"/>
          </p:nvPr>
        </p:nvSpPr>
        <p:spPr>
          <a:xfrm>
            <a:off x="1751011" y="1455313"/>
            <a:ext cx="9448435" cy="5039272"/>
          </a:xfrm>
        </p:spPr>
        <p:txBody>
          <a:bodyPr>
            <a:normAutofit/>
          </a:bodyPr>
          <a:lstStyle/>
          <a:p>
            <a:pPr marL="342900" indent="-342900" algn="l">
              <a:buFont typeface="Arial" panose="020B0604020202020204" pitchFamily="34" charset="0"/>
              <a:buChar char="•"/>
            </a:pPr>
            <a:r>
              <a:rPr lang="en-US" sz="2800" dirty="0"/>
              <a:t>All fouls are either dead ball fouls or live ball fouls.</a:t>
            </a:r>
          </a:p>
          <a:p>
            <a:pPr marL="342900" indent="-342900" algn="l">
              <a:buFont typeface="Arial" panose="020B0604020202020204" pitchFamily="34" charset="0"/>
              <a:buChar char="•"/>
            </a:pPr>
            <a:r>
              <a:rPr lang="en-US" sz="2800" dirty="0"/>
              <a:t>Nonplayer &amp; Unsportsmanlike (UNS) fouls may occur while the ball is either live or dead but are always enforced as dead ball fouls.</a:t>
            </a:r>
          </a:p>
          <a:p>
            <a:pPr marL="342900" indent="-342900" algn="l">
              <a:buFont typeface="Arial" panose="020B0604020202020204" pitchFamily="34" charset="0"/>
              <a:buChar char="•"/>
            </a:pPr>
            <a:r>
              <a:rPr lang="en-US" sz="2800" dirty="0"/>
              <a:t>Any live-ball foul is penalized from the basic spot per Rule 10-4 unless otherwise specified by rule (Fundamental X.3).</a:t>
            </a:r>
          </a:p>
          <a:p>
            <a:pPr marL="342900" indent="-342900" algn="l">
              <a:buFont typeface="Arial" panose="020B0604020202020204" pitchFamily="34" charset="0"/>
              <a:buChar char="•"/>
            </a:pPr>
            <a:r>
              <a:rPr lang="en-US" sz="2800" dirty="0"/>
              <a:t>A team may accept the penalty, but decline the yardage, for any foul.</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3566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637108" cy="4697046"/>
          </a:xfrm>
        </p:spPr>
        <p:txBody>
          <a:bodyPr>
            <a:normAutofit/>
          </a:bodyPr>
          <a:lstStyle/>
          <a:p>
            <a:pPr marL="342900" indent="-342900" algn="l">
              <a:buFont typeface="Arial" panose="020B0604020202020204" pitchFamily="34" charset="0"/>
              <a:buChar char="•"/>
            </a:pPr>
            <a:r>
              <a:rPr lang="en-US" sz="2800" dirty="0"/>
              <a:t>Fouls by K During a Free or Scrimmage Kick Down Prior to the End of the Legal Kick</a:t>
            </a:r>
          </a:p>
          <a:p>
            <a:pPr marL="800100" lvl="1" indent="-342900">
              <a:buFont typeface="Arial" panose="020B0604020202020204" pitchFamily="34" charset="0"/>
              <a:buChar char="•"/>
            </a:pPr>
            <a:r>
              <a:rPr lang="en-US" sz="2600" dirty="0"/>
              <a:t>The Basic Spot of Enforcement for fouls during a kick is the Previous Spot.</a:t>
            </a:r>
          </a:p>
          <a:p>
            <a:pPr marL="800100" lvl="1" indent="-342900">
              <a:buFont typeface="Arial" panose="020B0604020202020204" pitchFamily="34" charset="0"/>
              <a:buChar char="•"/>
            </a:pPr>
            <a:r>
              <a:rPr lang="en-US" sz="2600" dirty="0"/>
              <a:t>However, the Basic Spot may, at the option of the offended team, be the Succeeding Spot for fouls by K during a legal free or scrimmage kick down (other than kick catching interference) prior to the end of the kick when K will not be next to put the ball in play.</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72401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136923" cy="4697046"/>
          </a:xfrm>
        </p:spPr>
        <p:txBody>
          <a:bodyPr>
            <a:normAutofit fontScale="77500" lnSpcReduction="20000"/>
          </a:bodyPr>
          <a:lstStyle/>
          <a:p>
            <a:pPr marL="342900" indent="-342900" algn="l">
              <a:buFont typeface="Arial" panose="020B0604020202020204" pitchFamily="34" charset="0"/>
              <a:buChar char="•"/>
            </a:pPr>
            <a:r>
              <a:rPr lang="en-US" sz="2800" dirty="0"/>
              <a:t>Safety/Goal Line</a:t>
            </a:r>
          </a:p>
          <a:p>
            <a:pPr marL="800100" lvl="1" indent="-342900">
              <a:buFont typeface="Arial" panose="020B0604020202020204" pitchFamily="34" charset="0"/>
              <a:buChar char="•"/>
            </a:pPr>
            <a:r>
              <a:rPr lang="en-US" sz="2600" dirty="0"/>
              <a:t>If the offense commits a foul in its own end zone, accepting the penalty results in a safety.</a:t>
            </a:r>
          </a:p>
          <a:p>
            <a:pPr marL="800100" lvl="1" indent="-342900">
              <a:buFont typeface="Arial" panose="020B0604020202020204" pitchFamily="34" charset="0"/>
              <a:buChar char="•"/>
            </a:pPr>
            <a:r>
              <a:rPr lang="en-US" sz="2600" dirty="0"/>
              <a:t>The basic spot is the previous spot for fouls, which are committed during running plays by the opponent of the team in possession at the time of the foul when the team in possession is responsible for forcing the ball across its own goal line and the related run ends in the end zone.</a:t>
            </a:r>
          </a:p>
          <a:p>
            <a:pPr marL="342900" indent="-342900" algn="l">
              <a:buFont typeface="Arial" panose="020B0604020202020204" pitchFamily="34" charset="0"/>
              <a:buChar char="•"/>
            </a:pPr>
            <a:r>
              <a:rPr lang="en-US" sz="2800" dirty="0"/>
              <a:t>Forfeiture of the Game</a:t>
            </a:r>
          </a:p>
          <a:p>
            <a:pPr marL="800100" lvl="1" indent="-342900">
              <a:buFont typeface="Arial" panose="020B0604020202020204" pitchFamily="34" charset="0"/>
              <a:buChar char="•"/>
            </a:pPr>
            <a:r>
              <a:rPr lang="en-US" sz="2600" dirty="0"/>
              <a:t>The R’s decision to forfeit a game is final.</a:t>
            </a:r>
          </a:p>
          <a:p>
            <a:pPr marL="342900" indent="-342900" algn="l">
              <a:buFont typeface="Arial" panose="020B0604020202020204" pitchFamily="34" charset="0"/>
              <a:buChar char="•"/>
            </a:pPr>
            <a:r>
              <a:rPr lang="en-US" sz="2800" dirty="0"/>
              <a:t>Foul Prior to a Try</a:t>
            </a:r>
          </a:p>
          <a:p>
            <a:pPr marL="800100" lvl="1" indent="-342900">
              <a:buFont typeface="Arial" panose="020B0604020202020204" pitchFamily="34" charset="0"/>
              <a:buChar char="•"/>
            </a:pPr>
            <a:r>
              <a:rPr lang="en-US" sz="2600" dirty="0"/>
              <a:t>For fouls which occur during the interval between the touchdown and the initial ready-for-play on the Try, it may be enforced on either the succeeding spot (Try) or on the subsequent kickoff.  If the foul occurs AFTER the initial ready-for-play it must be enforced on the Try.</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39939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Foul During a </a:t>
            </a:r>
            <a:r>
              <a:rPr lang="en-US" sz="2800" b="1" u="sng" dirty="0"/>
              <a:t>TD</a:t>
            </a:r>
          </a:p>
          <a:p>
            <a:pPr marL="800100" lvl="1" indent="-342900">
              <a:buFont typeface="Arial" panose="020B0604020202020204" pitchFamily="34" charset="0"/>
              <a:buChar char="•"/>
            </a:pPr>
            <a:r>
              <a:rPr lang="en-US" sz="2600" dirty="0"/>
              <a:t>If there is a foul by the offensive team, other than UNS or non-player, during a down which results in a successful TD, the acceptance of the penalty nullifies the score.</a:t>
            </a:r>
          </a:p>
          <a:p>
            <a:pPr marL="800100" lvl="1" indent="-342900">
              <a:buFont typeface="Arial" panose="020B0604020202020204" pitchFamily="34" charset="0"/>
              <a:buChar char="•"/>
            </a:pPr>
            <a:r>
              <a:rPr lang="en-US" sz="2600" dirty="0"/>
              <a:t>If there is a foul by the defensive team during a down which results in a successful TD, the scoring team may choose to have the foul enforced EITHER at the Succeeding Spot (Try) OR the subsequent Kickoff.</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22657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Foul During a </a:t>
            </a:r>
            <a:r>
              <a:rPr lang="en-US" sz="2800" b="1" u="sng" dirty="0"/>
              <a:t>Try</a:t>
            </a:r>
          </a:p>
          <a:p>
            <a:pPr marL="800100" lvl="1" indent="-342900">
              <a:buFont typeface="Arial" panose="020B0604020202020204" pitchFamily="34" charset="0"/>
              <a:buChar char="•"/>
            </a:pPr>
            <a:r>
              <a:rPr lang="en-US" sz="2600" dirty="0"/>
              <a:t>If there is a foul by the offensive team, other than UNS or non-player, during a down which results in a successful Try, the acceptance of the penalty nullifies the score.</a:t>
            </a:r>
          </a:p>
          <a:p>
            <a:pPr marL="800100" lvl="1" indent="-342900">
              <a:buFont typeface="Arial" panose="020B0604020202020204" pitchFamily="34" charset="0"/>
              <a:buChar char="•"/>
            </a:pPr>
            <a:r>
              <a:rPr lang="en-US" sz="2600" dirty="0"/>
              <a:t>If there is a foul by the defensive team during a down which results in a successful Try, A is given the choice of accepting the penalty and replaying the down following enforcement or assessing the penalty from the succeeding spot, the kickoff.</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14280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Double Foul</a:t>
            </a:r>
          </a:p>
          <a:p>
            <a:pPr marL="342900" indent="-342900" algn="l">
              <a:buFont typeface="Arial" panose="020B0604020202020204" pitchFamily="34" charset="0"/>
              <a:buChar char="•"/>
            </a:pPr>
            <a:r>
              <a:rPr lang="en-US" sz="2800" dirty="0"/>
              <a:t>If both teams, commit live ball fouls &amp;,</a:t>
            </a:r>
          </a:p>
          <a:p>
            <a:pPr marL="800100" lvl="1" indent="-342900">
              <a:buFont typeface="Arial" panose="020B0604020202020204" pitchFamily="34" charset="0"/>
              <a:buChar char="•"/>
            </a:pPr>
            <a:r>
              <a:rPr lang="en-US" sz="2600" dirty="0"/>
              <a:t>there is no change of possession,</a:t>
            </a:r>
          </a:p>
          <a:p>
            <a:pPr marL="800100" lvl="1" indent="-342900">
              <a:buFont typeface="Arial" panose="020B0604020202020204" pitchFamily="34" charset="0"/>
              <a:buChar char="•"/>
            </a:pPr>
            <a:r>
              <a:rPr lang="en-US" sz="2600" dirty="0"/>
              <a:t>there is a change of possession &amp; the team in final possession fouls prior the final change of possession, or</a:t>
            </a:r>
          </a:p>
          <a:p>
            <a:pPr marL="800100" lvl="1" indent="-342900">
              <a:buFont typeface="Arial" panose="020B0604020202020204" pitchFamily="34" charset="0"/>
              <a:buChar char="•"/>
            </a:pPr>
            <a:r>
              <a:rPr lang="en-US" sz="2600" dirty="0"/>
              <a:t>there is a change of possession &amp; the team last in possession accepts their opponent’s foul,</a:t>
            </a:r>
          </a:p>
          <a:p>
            <a:pPr lvl="1"/>
            <a:r>
              <a:rPr lang="en-US" sz="2600" dirty="0"/>
              <a:t>the fouls offset &amp; the down is replayed.</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483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Clean Hands principle</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If each team fouls during a down in which there is a change of possession, the team last in possession may retain the ball, provided its foul is not prior to the final change of possession, and it declines all live ball penalties.</a:t>
            </a:r>
          </a:p>
          <a:p>
            <a:pPr marL="342900" indent="-342900" algn="l">
              <a:buFont typeface="Arial" panose="020B0604020202020204" pitchFamily="34" charset="0"/>
              <a:buChar char="•"/>
            </a:pPr>
            <a:r>
              <a:rPr lang="en-US" sz="2800" dirty="0"/>
              <a:t>PSK fouls are also covered under the “clean hands” Rule.</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119917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Multiple Live Ball Fouls</a:t>
            </a:r>
          </a:p>
          <a:p>
            <a:pPr marL="800100" lvl="1" indent="-342900">
              <a:buFont typeface="Arial" panose="020B0604020202020204" pitchFamily="34" charset="0"/>
              <a:buChar char="•"/>
            </a:pPr>
            <a:r>
              <a:rPr lang="en-US" sz="2600" dirty="0"/>
              <a:t>When a team commits two or more live ball fouls, their opponents may only accept one penalty.</a:t>
            </a:r>
          </a:p>
          <a:p>
            <a:pPr marL="342900" indent="-342900" algn="l">
              <a:buFont typeface="Arial" panose="020B0604020202020204" pitchFamily="34" charset="0"/>
              <a:buChar char="•"/>
            </a:pPr>
            <a:r>
              <a:rPr lang="en-US" sz="2800" dirty="0"/>
              <a:t>Multiple Dead Ball Fouls</a:t>
            </a:r>
          </a:p>
          <a:p>
            <a:pPr marL="800100" lvl="1" indent="-342900">
              <a:buFont typeface="Arial" panose="020B0604020202020204" pitchFamily="34" charset="0"/>
              <a:buChar char="•"/>
            </a:pPr>
            <a:r>
              <a:rPr lang="en-US" sz="2600" dirty="0"/>
              <a:t>Penalties for dead ball fouls are enforced in the order of occurrence.</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7134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Special Enforcements</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Kick Catching Interference (KCI)</a:t>
            </a:r>
          </a:p>
          <a:p>
            <a:pPr marL="800100" lvl="1" indent="-342900">
              <a:buFont typeface="Arial" panose="020B0604020202020204" pitchFamily="34" charset="0"/>
              <a:buChar char="•"/>
            </a:pPr>
            <a:r>
              <a:rPr lang="en-US" sz="2600" dirty="0"/>
              <a:t>If the kicking team commits KCI, the receiving team has 3 options:</a:t>
            </a:r>
          </a:p>
          <a:p>
            <a:pPr marL="1257300" lvl="2" indent="-342900">
              <a:buFont typeface="Arial" panose="020B0604020202020204" pitchFamily="34" charset="0"/>
              <a:buChar char="•"/>
            </a:pPr>
            <a:r>
              <a:rPr lang="en-US" sz="2400" dirty="0"/>
              <a:t>results of the play,</a:t>
            </a:r>
          </a:p>
          <a:p>
            <a:pPr marL="1257300" lvl="2" indent="-342900">
              <a:buFont typeface="Arial" panose="020B0604020202020204" pitchFamily="34" charset="0"/>
              <a:buChar char="•"/>
            </a:pPr>
            <a:r>
              <a:rPr lang="en-US" sz="2400" dirty="0"/>
              <a:t>a 15-yard penalty from the previous spot and a replay of the down, or</a:t>
            </a:r>
          </a:p>
          <a:p>
            <a:pPr marL="1257300" lvl="2" indent="-342900">
              <a:buFont typeface="Arial" panose="020B0604020202020204" pitchFamily="34" charset="0"/>
              <a:buChar char="•"/>
            </a:pPr>
            <a:r>
              <a:rPr lang="en-US" sz="2400" dirty="0"/>
              <a:t>an awarded catch after enforcement of a 15-yard penalty from the spot of the foul </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64946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Post Scrimmage Kick (PSK) Fouls</a:t>
            </a:r>
          </a:p>
        </p:txBody>
      </p:sp>
      <p:sp>
        <p:nvSpPr>
          <p:cNvPr id="3" name="Text Placeholder 2"/>
          <p:cNvSpPr>
            <a:spLocks noGrp="1"/>
          </p:cNvSpPr>
          <p:nvPr>
            <p:ph type="body" idx="1"/>
          </p:nvPr>
        </p:nvSpPr>
        <p:spPr>
          <a:xfrm>
            <a:off x="390769" y="1797538"/>
            <a:ext cx="11136923" cy="4697046"/>
          </a:xfrm>
        </p:spPr>
        <p:txBody>
          <a:bodyPr>
            <a:normAutofit fontScale="85000" lnSpcReduction="10000"/>
          </a:bodyPr>
          <a:lstStyle/>
          <a:p>
            <a:pPr marL="342900" indent="-342900" algn="l">
              <a:buFont typeface="Arial" panose="020B0604020202020204" pitchFamily="34" charset="0"/>
              <a:buChar char="•"/>
            </a:pPr>
            <a:r>
              <a:rPr lang="en-US" sz="2800" dirty="0"/>
              <a:t>PSK enforcement applies only if all of the following conditions are met:</a:t>
            </a:r>
          </a:p>
          <a:p>
            <a:pPr marL="800100" lvl="1" indent="-342900">
              <a:buFont typeface="Arial" panose="020B0604020202020204" pitchFamily="34" charset="0"/>
              <a:buChar char="•"/>
            </a:pPr>
            <a:r>
              <a:rPr lang="en-US" sz="2600" dirty="0"/>
              <a:t>The foul is by the receiving team beyond the offensive team’s scrimmage line</a:t>
            </a:r>
          </a:p>
          <a:p>
            <a:pPr marL="800100" lvl="1" indent="-342900">
              <a:buFont typeface="Arial" panose="020B0604020202020204" pitchFamily="34" charset="0"/>
              <a:buChar char="•"/>
            </a:pPr>
            <a:r>
              <a:rPr lang="en-US" sz="2600" dirty="0"/>
              <a:t>The foul takes place during the interval between the snap &amp; the end of the kick</a:t>
            </a:r>
          </a:p>
          <a:p>
            <a:pPr marL="800100" lvl="1" indent="-342900">
              <a:buFont typeface="Arial" panose="020B0604020202020204" pitchFamily="34" charset="0"/>
              <a:buChar char="•"/>
            </a:pPr>
            <a:r>
              <a:rPr lang="en-US" sz="2600" dirty="0"/>
              <a:t>The scrimmage kick crosses the kicking team’s scrimmage line</a:t>
            </a:r>
          </a:p>
          <a:p>
            <a:pPr marL="800100" lvl="1" indent="-342900">
              <a:buFont typeface="Arial" panose="020B0604020202020204" pitchFamily="34" charset="0"/>
              <a:buChar char="•"/>
            </a:pPr>
            <a:r>
              <a:rPr lang="en-US" sz="2600" dirty="0"/>
              <a:t>The ball belongs to the receiving team when the down ends</a:t>
            </a:r>
          </a:p>
          <a:p>
            <a:pPr marL="800100" lvl="1" indent="-342900">
              <a:buFont typeface="Arial" panose="020B0604020202020204" pitchFamily="34" charset="0"/>
              <a:buChar char="•"/>
            </a:pPr>
            <a:r>
              <a:rPr lang="en-US" sz="2600" b="1" dirty="0"/>
              <a:t>PSK only applies to scrimmage plays other than a try or successful field goal.</a:t>
            </a:r>
          </a:p>
          <a:p>
            <a:pPr marL="342900" indent="-342900" algn="l">
              <a:buFont typeface="Arial" panose="020B0604020202020204" pitchFamily="34" charset="0"/>
              <a:buChar char="•"/>
            </a:pPr>
            <a:r>
              <a:rPr lang="en-US" sz="2800" dirty="0"/>
              <a:t>If any one of these elements is missing, the previous spot is the basic spot.</a:t>
            </a:r>
          </a:p>
          <a:p>
            <a:pPr marL="342900" indent="-342900" algn="l">
              <a:buFont typeface="Arial" panose="020B0604020202020204" pitchFamily="34" charset="0"/>
              <a:buChar char="•"/>
            </a:pPr>
            <a:r>
              <a:rPr lang="en-US" sz="2800" dirty="0"/>
              <a:t>The All-But-One principle applies, but the basic spot is where the kick ends.  If the kick ends in the receiving team’s end zone, the 20-yard line is the basic spot.</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99218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Post Scrimmage Kick (PSK) Fouls</a:t>
            </a:r>
          </a:p>
        </p:txBody>
      </p:sp>
      <p:grpSp>
        <p:nvGrpSpPr>
          <p:cNvPr id="17" name="Group 16">
            <a:extLst>
              <a:ext uri="{FF2B5EF4-FFF2-40B4-BE49-F238E27FC236}">
                <a16:creationId xmlns:a16="http://schemas.microsoft.com/office/drawing/2014/main" id="{501B6A64-1604-333C-E40B-EA4B15D024B1}"/>
              </a:ext>
            </a:extLst>
          </p:cNvPr>
          <p:cNvGrpSpPr/>
          <p:nvPr/>
        </p:nvGrpSpPr>
        <p:grpSpPr>
          <a:xfrm>
            <a:off x="865199" y="2257448"/>
            <a:ext cx="10835543" cy="2204617"/>
            <a:chOff x="876993" y="2028214"/>
            <a:chExt cx="10769041" cy="3117977"/>
          </a:xfrm>
        </p:grpSpPr>
        <p:pic>
          <p:nvPicPr>
            <p:cNvPr id="18" name="Picture 17">
              <a:extLst>
                <a:ext uri="{FF2B5EF4-FFF2-40B4-BE49-F238E27FC236}">
                  <a16:creationId xmlns:a16="http://schemas.microsoft.com/office/drawing/2014/main" id="{1223F167-EE8F-173A-88ED-A57B4922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047" y="3090855"/>
              <a:ext cx="1099691" cy="1086330"/>
            </a:xfrm>
            <a:prstGeom prst="rect">
              <a:avLst/>
            </a:prstGeom>
          </p:spPr>
        </p:pic>
        <p:sp>
          <p:nvSpPr>
            <p:cNvPr id="19" name="Right Arrow 6">
              <a:extLst>
                <a:ext uri="{FF2B5EF4-FFF2-40B4-BE49-F238E27FC236}">
                  <a16:creationId xmlns:a16="http://schemas.microsoft.com/office/drawing/2014/main" id="{A1461E44-CAE1-F4EA-0942-EEAB2F340F8A}"/>
                </a:ext>
              </a:extLst>
            </p:cNvPr>
            <p:cNvSpPr/>
            <p:nvPr/>
          </p:nvSpPr>
          <p:spPr>
            <a:xfrm>
              <a:off x="5839621" y="3166057"/>
              <a:ext cx="157948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loud 19">
              <a:extLst>
                <a:ext uri="{FF2B5EF4-FFF2-40B4-BE49-F238E27FC236}">
                  <a16:creationId xmlns:a16="http://schemas.microsoft.com/office/drawing/2014/main" id="{694E5480-07F8-D151-9BB6-82ADAB9727EC}"/>
                </a:ext>
              </a:extLst>
            </p:cNvPr>
            <p:cNvSpPr/>
            <p:nvPr/>
          </p:nvSpPr>
          <p:spPr>
            <a:xfrm>
              <a:off x="10337987" y="3041555"/>
              <a:ext cx="1204890" cy="8134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29E5E79-1058-6D83-5F2A-B685AD1B3089}"/>
                </a:ext>
              </a:extLst>
            </p:cNvPr>
            <p:cNvSpPr txBox="1"/>
            <p:nvPr/>
          </p:nvSpPr>
          <p:spPr>
            <a:xfrm>
              <a:off x="10234830" y="4356958"/>
              <a:ext cx="1411204" cy="562668"/>
            </a:xfrm>
            <a:prstGeom prst="rect">
              <a:avLst/>
            </a:prstGeom>
            <a:noFill/>
          </p:spPr>
          <p:txBody>
            <a:bodyPr wrap="square" rtlCol="0">
              <a:spAutoFit/>
            </a:bodyPr>
            <a:lstStyle/>
            <a:p>
              <a:r>
                <a:rPr lang="en-US" dirty="0"/>
                <a:t>End of Play</a:t>
              </a:r>
            </a:p>
          </p:txBody>
        </p:sp>
        <p:sp>
          <p:nvSpPr>
            <p:cNvPr id="22" name="TextBox 21">
              <a:extLst>
                <a:ext uri="{FF2B5EF4-FFF2-40B4-BE49-F238E27FC236}">
                  <a16:creationId xmlns:a16="http://schemas.microsoft.com/office/drawing/2014/main" id="{E1764E20-F97C-97D9-1622-919D829EE1B6}"/>
                </a:ext>
              </a:extLst>
            </p:cNvPr>
            <p:cNvSpPr txBox="1"/>
            <p:nvPr/>
          </p:nvSpPr>
          <p:spPr>
            <a:xfrm>
              <a:off x="1008164" y="4399532"/>
              <a:ext cx="837348" cy="562668"/>
            </a:xfrm>
            <a:prstGeom prst="rect">
              <a:avLst/>
            </a:prstGeom>
            <a:noFill/>
          </p:spPr>
          <p:txBody>
            <a:bodyPr wrap="square" rtlCol="0">
              <a:spAutoFit/>
            </a:bodyPr>
            <a:lstStyle/>
            <a:p>
              <a:r>
                <a:rPr lang="en-US" dirty="0"/>
                <a:t>SNAP</a:t>
              </a:r>
            </a:p>
          </p:txBody>
        </p:sp>
        <p:sp>
          <p:nvSpPr>
            <p:cNvPr id="23" name="TextBox 22">
              <a:extLst>
                <a:ext uri="{FF2B5EF4-FFF2-40B4-BE49-F238E27FC236}">
                  <a16:creationId xmlns:a16="http://schemas.microsoft.com/office/drawing/2014/main" id="{B538D9DD-958D-AD8C-3AA4-7AF030C5FAF7}"/>
                </a:ext>
              </a:extLst>
            </p:cNvPr>
            <p:cNvSpPr txBox="1"/>
            <p:nvPr/>
          </p:nvSpPr>
          <p:spPr>
            <a:xfrm>
              <a:off x="6928201" y="4232089"/>
              <a:ext cx="2937505" cy="914102"/>
            </a:xfrm>
            <a:prstGeom prst="rect">
              <a:avLst/>
            </a:prstGeom>
            <a:noFill/>
          </p:spPr>
          <p:txBody>
            <a:bodyPr wrap="square" rtlCol="0">
              <a:spAutoFit/>
            </a:bodyPr>
            <a:lstStyle/>
            <a:p>
              <a:r>
                <a:rPr lang="en-US" b="1" dirty="0"/>
                <a:t>R</a:t>
              </a:r>
              <a:r>
                <a:rPr lang="en-US" dirty="0"/>
                <a:t> Possesses the ball &amp; ends the kick</a:t>
              </a:r>
            </a:p>
          </p:txBody>
        </p:sp>
        <p:pic>
          <p:nvPicPr>
            <p:cNvPr id="24" name="Picture 23">
              <a:extLst>
                <a:ext uri="{FF2B5EF4-FFF2-40B4-BE49-F238E27FC236}">
                  <a16:creationId xmlns:a16="http://schemas.microsoft.com/office/drawing/2014/main" id="{10BC1093-C74F-7A68-8B8E-317A9D9C4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3" y="3069096"/>
              <a:ext cx="1099691" cy="1086330"/>
            </a:xfrm>
            <a:prstGeom prst="rect">
              <a:avLst/>
            </a:prstGeom>
          </p:spPr>
        </p:pic>
        <p:sp>
          <p:nvSpPr>
            <p:cNvPr id="25" name="Right Arrow 17">
              <a:extLst>
                <a:ext uri="{FF2B5EF4-FFF2-40B4-BE49-F238E27FC236}">
                  <a16:creationId xmlns:a16="http://schemas.microsoft.com/office/drawing/2014/main" id="{C8A687B8-E923-DCE8-933F-E887AAF01FD9}"/>
                </a:ext>
              </a:extLst>
            </p:cNvPr>
            <p:cNvSpPr/>
            <p:nvPr/>
          </p:nvSpPr>
          <p:spPr>
            <a:xfrm>
              <a:off x="2167576" y="3180836"/>
              <a:ext cx="96008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3CE01FE0-59C7-B760-5205-B1EDEDE587A5}"/>
                </a:ext>
              </a:extLst>
            </p:cNvPr>
            <p:cNvCxnSpPr/>
            <p:nvPr/>
          </p:nvCxnSpPr>
          <p:spPr>
            <a:xfrm>
              <a:off x="5530557" y="3180836"/>
              <a:ext cx="16917" cy="103490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ight Arrow 20">
              <a:extLst>
                <a:ext uri="{FF2B5EF4-FFF2-40B4-BE49-F238E27FC236}">
                  <a16:creationId xmlns:a16="http://schemas.microsoft.com/office/drawing/2014/main" id="{17AF7C1D-7703-6263-6166-2929AA9DAC9E}"/>
                </a:ext>
              </a:extLst>
            </p:cNvPr>
            <p:cNvSpPr/>
            <p:nvPr/>
          </p:nvSpPr>
          <p:spPr>
            <a:xfrm>
              <a:off x="4521558" y="3166057"/>
              <a:ext cx="1010210"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2171E7C-61F7-349F-3868-593687C0CFD9}"/>
                </a:ext>
              </a:extLst>
            </p:cNvPr>
            <p:cNvSpPr txBox="1"/>
            <p:nvPr/>
          </p:nvSpPr>
          <p:spPr>
            <a:xfrm>
              <a:off x="3529764" y="2028214"/>
              <a:ext cx="5392182" cy="609558"/>
            </a:xfrm>
            <a:prstGeom prst="rect">
              <a:avLst/>
            </a:prstGeom>
            <a:noFill/>
          </p:spPr>
          <p:txBody>
            <a:bodyPr wrap="square" rtlCol="0">
              <a:spAutoFit/>
            </a:bodyPr>
            <a:lstStyle/>
            <a:p>
              <a:r>
                <a:rPr lang="en-US" sz="2000" dirty="0"/>
                <a:t>POST-SCRIMMAGE KICK ENFORCEMENT</a:t>
              </a:r>
            </a:p>
          </p:txBody>
        </p:sp>
      </p:grpSp>
      <p:sp>
        <p:nvSpPr>
          <p:cNvPr id="29" name="TextBox 28">
            <a:extLst>
              <a:ext uri="{FF2B5EF4-FFF2-40B4-BE49-F238E27FC236}">
                <a16:creationId xmlns:a16="http://schemas.microsoft.com/office/drawing/2014/main" id="{D65CD0F9-D578-B4C5-382D-33876B135689}"/>
              </a:ext>
            </a:extLst>
          </p:cNvPr>
          <p:cNvSpPr txBox="1"/>
          <p:nvPr/>
        </p:nvSpPr>
        <p:spPr>
          <a:xfrm>
            <a:off x="8582862" y="3354050"/>
            <a:ext cx="2116723" cy="369332"/>
          </a:xfrm>
          <a:prstGeom prst="rect">
            <a:avLst/>
          </a:prstGeom>
          <a:noFill/>
        </p:spPr>
        <p:txBody>
          <a:bodyPr wrap="square" rtlCol="0">
            <a:spAutoFit/>
          </a:bodyPr>
          <a:lstStyle/>
          <a:p>
            <a:r>
              <a:rPr lang="en-US" dirty="0"/>
              <a:t>Subsequent Run</a:t>
            </a:r>
          </a:p>
        </p:txBody>
      </p:sp>
      <p:grpSp>
        <p:nvGrpSpPr>
          <p:cNvPr id="30" name="Group 29">
            <a:extLst>
              <a:ext uri="{FF2B5EF4-FFF2-40B4-BE49-F238E27FC236}">
                <a16:creationId xmlns:a16="http://schemas.microsoft.com/office/drawing/2014/main" id="{5510D144-BFA9-FA09-E6BF-24800B02B7C3}"/>
              </a:ext>
            </a:extLst>
          </p:cNvPr>
          <p:cNvGrpSpPr/>
          <p:nvPr/>
        </p:nvGrpSpPr>
        <p:grpSpPr>
          <a:xfrm>
            <a:off x="830129" y="2575590"/>
            <a:ext cx="9459624" cy="1844506"/>
            <a:chOff x="775421" y="4404390"/>
            <a:chExt cx="9459624" cy="1844506"/>
          </a:xfrm>
        </p:grpSpPr>
        <p:sp>
          <p:nvSpPr>
            <p:cNvPr id="31" name="TextBox 30">
              <a:extLst>
                <a:ext uri="{FF2B5EF4-FFF2-40B4-BE49-F238E27FC236}">
                  <a16:creationId xmlns:a16="http://schemas.microsoft.com/office/drawing/2014/main" id="{879CCA10-B985-E765-8E93-4856441133A7}"/>
                </a:ext>
              </a:extLst>
            </p:cNvPr>
            <p:cNvSpPr txBox="1"/>
            <p:nvPr/>
          </p:nvSpPr>
          <p:spPr>
            <a:xfrm>
              <a:off x="3318218" y="5609554"/>
              <a:ext cx="837348" cy="369332"/>
            </a:xfrm>
            <a:prstGeom prst="rect">
              <a:avLst/>
            </a:prstGeom>
            <a:noFill/>
          </p:spPr>
          <p:txBody>
            <a:bodyPr wrap="square" rtlCol="0">
              <a:spAutoFit/>
            </a:bodyPr>
            <a:lstStyle/>
            <a:p>
              <a:r>
                <a:rPr lang="en-US" dirty="0"/>
                <a:t>KICK</a:t>
              </a:r>
            </a:p>
          </p:txBody>
        </p:sp>
        <p:sp>
          <p:nvSpPr>
            <p:cNvPr id="32" name="TextBox 31">
              <a:extLst>
                <a:ext uri="{FF2B5EF4-FFF2-40B4-BE49-F238E27FC236}">
                  <a16:creationId xmlns:a16="http://schemas.microsoft.com/office/drawing/2014/main" id="{72F39439-02FD-DA88-BAD6-FA0786FB77C5}"/>
                </a:ext>
              </a:extLst>
            </p:cNvPr>
            <p:cNvSpPr txBox="1"/>
            <p:nvPr/>
          </p:nvSpPr>
          <p:spPr>
            <a:xfrm>
              <a:off x="4684164" y="5602565"/>
              <a:ext cx="1843501" cy="646331"/>
            </a:xfrm>
            <a:prstGeom prst="rect">
              <a:avLst/>
            </a:prstGeom>
            <a:noFill/>
          </p:spPr>
          <p:txBody>
            <a:bodyPr wrap="square" rtlCol="0">
              <a:spAutoFit/>
            </a:bodyPr>
            <a:lstStyle/>
            <a:p>
              <a:r>
                <a:rPr lang="en-US" dirty="0"/>
                <a:t>Ball crosses the neutral zone</a:t>
              </a:r>
            </a:p>
          </p:txBody>
        </p:sp>
        <p:pic>
          <p:nvPicPr>
            <p:cNvPr id="33" name="Picture 32">
              <a:extLst>
                <a:ext uri="{FF2B5EF4-FFF2-40B4-BE49-F238E27FC236}">
                  <a16:creationId xmlns:a16="http://schemas.microsoft.com/office/drawing/2014/main" id="{4B4C6EAA-C01F-45FF-6F25-9F92E5C8A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306" y="4718298"/>
              <a:ext cx="1099691" cy="713060"/>
            </a:xfrm>
            <a:prstGeom prst="rect">
              <a:avLst/>
            </a:prstGeom>
          </p:spPr>
        </p:pic>
        <p:sp>
          <p:nvSpPr>
            <p:cNvPr id="34" name="TextBox 33">
              <a:extLst>
                <a:ext uri="{FF2B5EF4-FFF2-40B4-BE49-F238E27FC236}">
                  <a16:creationId xmlns:a16="http://schemas.microsoft.com/office/drawing/2014/main" id="{60EE19D9-8191-370F-DD0C-97A4D331EB14}"/>
                </a:ext>
              </a:extLst>
            </p:cNvPr>
            <p:cNvSpPr txBox="1"/>
            <p:nvPr/>
          </p:nvSpPr>
          <p:spPr>
            <a:xfrm>
              <a:off x="5640091" y="5200636"/>
              <a:ext cx="2116723" cy="369332"/>
            </a:xfrm>
            <a:prstGeom prst="rect">
              <a:avLst/>
            </a:prstGeom>
            <a:noFill/>
          </p:spPr>
          <p:txBody>
            <a:bodyPr wrap="square" rtlCol="0">
              <a:spAutoFit/>
            </a:bodyPr>
            <a:lstStyle/>
            <a:p>
              <a:r>
                <a:rPr lang="en-US" dirty="0"/>
                <a:t>Kick beyond NZ</a:t>
              </a:r>
            </a:p>
          </p:txBody>
        </p:sp>
        <p:sp>
          <p:nvSpPr>
            <p:cNvPr id="35" name="Right Arrow 26">
              <a:extLst>
                <a:ext uri="{FF2B5EF4-FFF2-40B4-BE49-F238E27FC236}">
                  <a16:creationId xmlns:a16="http://schemas.microsoft.com/office/drawing/2014/main" id="{629F1A28-2D4C-4EFF-C704-F8430FB62978}"/>
                </a:ext>
              </a:extLst>
            </p:cNvPr>
            <p:cNvSpPr/>
            <p:nvPr/>
          </p:nvSpPr>
          <p:spPr>
            <a:xfrm>
              <a:off x="8808827" y="4816720"/>
              <a:ext cx="1426218" cy="422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DE2A984F-1995-DF03-6129-22D4DC2BB99A}"/>
                </a:ext>
              </a:extLst>
            </p:cNvPr>
            <p:cNvCxnSpPr/>
            <p:nvPr/>
          </p:nvCxnSpPr>
          <p:spPr>
            <a:xfrm flipV="1">
              <a:off x="775421" y="4486358"/>
              <a:ext cx="10391" cy="44932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18747A-C4CA-57CA-54DB-47E92B691B40}"/>
                </a:ext>
              </a:extLst>
            </p:cNvPr>
            <p:cNvCxnSpPr/>
            <p:nvPr/>
          </p:nvCxnSpPr>
          <p:spPr>
            <a:xfrm flipV="1">
              <a:off x="8677037" y="4517801"/>
              <a:ext cx="10391" cy="44932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916B3-0EE7-DF96-4F37-6722E6A4E64A}"/>
                </a:ext>
              </a:extLst>
            </p:cNvPr>
            <p:cNvSpPr txBox="1"/>
            <p:nvPr/>
          </p:nvSpPr>
          <p:spPr>
            <a:xfrm>
              <a:off x="3817734" y="4404390"/>
              <a:ext cx="1822357" cy="369332"/>
            </a:xfrm>
            <a:prstGeom prst="rect">
              <a:avLst/>
            </a:prstGeom>
            <a:noFill/>
          </p:spPr>
          <p:txBody>
            <a:bodyPr wrap="square" rtlCol="0">
              <a:spAutoFit/>
            </a:bodyPr>
            <a:lstStyle/>
            <a:p>
              <a:r>
                <a:rPr lang="en-US" b="1" dirty="0">
                  <a:solidFill>
                    <a:srgbClr val="00B0F0"/>
                  </a:solidFill>
                </a:rPr>
                <a:t>PSK WINDOW</a:t>
              </a:r>
            </a:p>
          </p:txBody>
        </p:sp>
        <p:cxnSp>
          <p:nvCxnSpPr>
            <p:cNvPr id="39" name="Straight Arrow Connector 38">
              <a:extLst>
                <a:ext uri="{FF2B5EF4-FFF2-40B4-BE49-F238E27FC236}">
                  <a16:creationId xmlns:a16="http://schemas.microsoft.com/office/drawing/2014/main" id="{30641335-9DFA-3F4E-4A8D-6A131CAF26F9}"/>
                </a:ext>
              </a:extLst>
            </p:cNvPr>
            <p:cNvCxnSpPr>
              <a:stCxn id="38" idx="1"/>
            </p:cNvCxnSpPr>
            <p:nvPr/>
          </p:nvCxnSpPr>
          <p:spPr>
            <a:xfrm flipH="1" flipV="1">
              <a:off x="810491" y="4551180"/>
              <a:ext cx="3007243" cy="3787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ADD9B1-1DD2-048F-B75B-F91AF115B8DF}"/>
                </a:ext>
              </a:extLst>
            </p:cNvPr>
            <p:cNvCxnSpPr/>
            <p:nvPr/>
          </p:nvCxnSpPr>
          <p:spPr>
            <a:xfrm>
              <a:off x="5509813" y="4585256"/>
              <a:ext cx="316722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656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fontScale="90000"/>
          </a:bodyPr>
          <a:lstStyle/>
          <a:p>
            <a:pPr algn="l"/>
            <a:r>
              <a:rPr lang="en-US" dirty="0"/>
              <a:t>Every Penalty Is Enforced From One of the Following Spots…</a:t>
            </a:r>
          </a:p>
        </p:txBody>
      </p:sp>
      <p:sp>
        <p:nvSpPr>
          <p:cNvPr id="3" name="Text Placeholder 2"/>
          <p:cNvSpPr>
            <a:spLocks noGrp="1"/>
          </p:cNvSpPr>
          <p:nvPr>
            <p:ph type="body" idx="1"/>
          </p:nvPr>
        </p:nvSpPr>
        <p:spPr>
          <a:xfrm>
            <a:off x="390769" y="1524000"/>
            <a:ext cx="10808677" cy="5205045"/>
          </a:xfrm>
        </p:spPr>
        <p:txBody>
          <a:bodyPr>
            <a:normAutofit fontScale="70000" lnSpcReduction="20000"/>
          </a:bodyPr>
          <a:lstStyle/>
          <a:p>
            <a:pPr marL="342900" indent="-342900" algn="l">
              <a:buFont typeface="Arial" panose="020B0604020202020204" pitchFamily="34" charset="0"/>
              <a:buChar char="•"/>
            </a:pPr>
            <a:r>
              <a:rPr lang="en-US" sz="2800" dirty="0"/>
              <a:t>The Basic Spot (BS)</a:t>
            </a:r>
          </a:p>
          <a:p>
            <a:pPr marL="800100" lvl="1" indent="-342900">
              <a:buFont typeface="Arial" panose="020B0604020202020204" pitchFamily="34" charset="0"/>
              <a:buChar char="•"/>
            </a:pPr>
            <a:r>
              <a:rPr lang="en-US" sz="2600" dirty="0"/>
              <a:t>Point of reference for penalty enforcement (10-4)</a:t>
            </a:r>
          </a:p>
          <a:p>
            <a:pPr marL="342900" indent="-342900" algn="l">
              <a:buFont typeface="Arial" panose="020B0604020202020204" pitchFamily="34" charset="0"/>
              <a:buChar char="•"/>
            </a:pPr>
            <a:r>
              <a:rPr lang="en-US" sz="2800" dirty="0"/>
              <a:t>Previous Spot (PS)</a:t>
            </a:r>
          </a:p>
          <a:p>
            <a:pPr marL="800100" lvl="1" indent="-342900">
              <a:buFont typeface="Arial" panose="020B0604020202020204" pitchFamily="34" charset="0"/>
              <a:buChar char="•"/>
            </a:pPr>
            <a:r>
              <a:rPr lang="en-US" sz="2600" dirty="0"/>
              <a:t>Spot where the ball was last snapped or free kicked.</a:t>
            </a:r>
          </a:p>
          <a:p>
            <a:pPr marL="342900" indent="-342900" algn="l">
              <a:buFont typeface="Arial" panose="020B0604020202020204" pitchFamily="34" charset="0"/>
              <a:buChar char="•"/>
            </a:pPr>
            <a:r>
              <a:rPr lang="en-US" sz="2800" dirty="0"/>
              <a:t>Succeeding Spot (SS)</a:t>
            </a:r>
          </a:p>
          <a:p>
            <a:pPr marL="800100" lvl="1" indent="-342900">
              <a:buFont typeface="Arial" panose="020B0604020202020204" pitchFamily="34" charset="0"/>
              <a:buChar char="•"/>
            </a:pPr>
            <a:r>
              <a:rPr lang="en-US" sz="2600" dirty="0"/>
              <a:t>Spot where the ball will next be snapped or free kicked if there was no foul.</a:t>
            </a:r>
          </a:p>
          <a:p>
            <a:pPr marL="342900" indent="-342900" algn="l">
              <a:buFont typeface="Arial" panose="020B0604020202020204" pitchFamily="34" charset="0"/>
              <a:buChar char="•"/>
            </a:pPr>
            <a:r>
              <a:rPr lang="en-US" sz="2800" dirty="0"/>
              <a:t>Spot of the Foul</a:t>
            </a:r>
          </a:p>
          <a:p>
            <a:pPr marL="800100" lvl="1" indent="-342900">
              <a:buFont typeface="Arial" panose="020B0604020202020204" pitchFamily="34" charset="0"/>
              <a:buChar char="•"/>
            </a:pPr>
            <a:r>
              <a:rPr lang="en-US" sz="2600" dirty="0"/>
              <a:t>Spot where the foul occurred.</a:t>
            </a:r>
          </a:p>
          <a:p>
            <a:pPr marL="342900" indent="-342900" algn="l">
              <a:buFont typeface="Arial" panose="020B0604020202020204" pitchFamily="34" charset="0"/>
              <a:buChar char="•"/>
            </a:pPr>
            <a:r>
              <a:rPr lang="en-US" sz="2800" dirty="0"/>
              <a:t>End of the Run</a:t>
            </a:r>
          </a:p>
          <a:p>
            <a:pPr marL="800100" lvl="1" indent="-342900">
              <a:buFont typeface="Arial" panose="020B0604020202020204" pitchFamily="34" charset="0"/>
              <a:buChar char="•"/>
            </a:pPr>
            <a:r>
              <a:rPr lang="en-US" sz="2600" dirty="0"/>
              <a:t>Where the ball becomes dead in the runner’s possession.</a:t>
            </a:r>
          </a:p>
          <a:p>
            <a:pPr marL="800100" lvl="1" indent="-342900">
              <a:buFont typeface="Arial" panose="020B0604020202020204" pitchFamily="34" charset="0"/>
              <a:buChar char="•"/>
            </a:pPr>
            <a:r>
              <a:rPr lang="en-US" sz="2600" dirty="0"/>
              <a:t>Where the runner loses possession if the run is followed by a loose ball.</a:t>
            </a:r>
          </a:p>
          <a:p>
            <a:pPr marL="800100" lvl="1" indent="-342900">
              <a:buFont typeface="Arial" panose="020B0604020202020204" pitchFamily="34" charset="0"/>
              <a:buChar char="•"/>
            </a:pPr>
            <a:r>
              <a:rPr lang="en-US" sz="2600" dirty="0"/>
              <a:t>Spot of the catch or recovery when momentum rule is in effect.</a:t>
            </a:r>
          </a:p>
          <a:p>
            <a:pPr marL="342900" indent="-342900" algn="l">
              <a:buFont typeface="Arial" panose="020B0604020202020204" pitchFamily="34" charset="0"/>
              <a:buChar char="•"/>
            </a:pPr>
            <a:r>
              <a:rPr lang="en-US" sz="2800" dirty="0"/>
              <a:t>Post Scrimmage Kick spot (PSK)</a:t>
            </a:r>
          </a:p>
          <a:p>
            <a:pPr marL="800100" lvl="1" indent="-342900">
              <a:buFont typeface="Arial" panose="020B0604020202020204" pitchFamily="34" charset="0"/>
              <a:buChar char="•"/>
            </a:pPr>
            <a:r>
              <a:rPr lang="en-US" sz="2600" dirty="0"/>
              <a:t>Spot where a scrimmage kick ends or the 20-yard line if the kick results in a touchback.</a:t>
            </a:r>
            <a:endParaRPr lang="en-US" sz="2800" dirty="0"/>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118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Loss of Down Fouls</a:t>
            </a:r>
          </a:p>
        </p:txBody>
      </p:sp>
      <p:sp>
        <p:nvSpPr>
          <p:cNvPr id="3" name="Text Placeholder 2"/>
          <p:cNvSpPr>
            <a:spLocks noGrp="1"/>
          </p:cNvSpPr>
          <p:nvPr>
            <p:ph type="body" idx="1"/>
          </p:nvPr>
        </p:nvSpPr>
        <p:spPr>
          <a:xfrm>
            <a:off x="390769" y="1797538"/>
            <a:ext cx="11136923" cy="4697046"/>
          </a:xfrm>
        </p:spPr>
        <p:txBody>
          <a:bodyPr>
            <a:normAutofit/>
          </a:bodyPr>
          <a:lstStyle/>
          <a:p>
            <a:pPr marL="342900" indent="-342900" algn="l">
              <a:buFont typeface="Arial" panose="020B0604020202020204" pitchFamily="34" charset="0"/>
              <a:buChar char="•"/>
            </a:pPr>
            <a:r>
              <a:rPr lang="en-US" sz="2800" dirty="0"/>
              <a:t>The following fouls by A result in a Loss of Down:</a:t>
            </a:r>
          </a:p>
          <a:p>
            <a:pPr marL="800100" lvl="1" indent="-342900">
              <a:buFont typeface="Arial" panose="020B0604020202020204" pitchFamily="34" charset="0"/>
              <a:buChar char="•"/>
            </a:pPr>
            <a:r>
              <a:rPr lang="en-US" sz="2600" dirty="0"/>
              <a:t>Illegal Forward Pass</a:t>
            </a:r>
          </a:p>
          <a:p>
            <a:pPr marL="1257300" lvl="2" indent="-342900">
              <a:buFont typeface="Arial" panose="020B0604020202020204" pitchFamily="34" charset="0"/>
              <a:buChar char="•"/>
            </a:pPr>
            <a:r>
              <a:rPr lang="en-US" sz="2400" dirty="0"/>
              <a:t>includes Intentional grounding</a:t>
            </a:r>
          </a:p>
          <a:p>
            <a:pPr marL="800100" lvl="1" indent="-342900">
              <a:buFont typeface="Arial" panose="020B0604020202020204" pitchFamily="34" charset="0"/>
              <a:buChar char="•"/>
            </a:pPr>
            <a:r>
              <a:rPr lang="en-US" sz="2600" dirty="0"/>
              <a:t>Illegal Handing the Ball Forward</a:t>
            </a:r>
          </a:p>
          <a:p>
            <a:pPr marL="800100" lvl="1" indent="-342900">
              <a:buFont typeface="Arial" panose="020B0604020202020204" pitchFamily="34" charset="0"/>
              <a:buChar char="•"/>
            </a:pPr>
            <a:r>
              <a:rPr lang="en-US" sz="2600" dirty="0"/>
              <a:t>Illegal Touching of a Forward Pass by an Ineligible</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58568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Automatic First Down Fouls</a:t>
            </a:r>
          </a:p>
        </p:txBody>
      </p:sp>
      <p:sp>
        <p:nvSpPr>
          <p:cNvPr id="3" name="Text Placeholder 2"/>
          <p:cNvSpPr>
            <a:spLocks noGrp="1"/>
          </p:cNvSpPr>
          <p:nvPr>
            <p:ph type="body" idx="1"/>
          </p:nvPr>
        </p:nvSpPr>
        <p:spPr>
          <a:xfrm>
            <a:off x="390769" y="1797538"/>
            <a:ext cx="11504246" cy="4697046"/>
          </a:xfrm>
        </p:spPr>
        <p:txBody>
          <a:bodyPr>
            <a:normAutofit/>
          </a:bodyPr>
          <a:lstStyle/>
          <a:p>
            <a:pPr marL="342900" indent="-342900" algn="l">
              <a:buFont typeface="Arial" panose="020B0604020202020204" pitchFamily="34" charset="0"/>
              <a:buChar char="•"/>
            </a:pPr>
            <a:r>
              <a:rPr lang="en-US" sz="2800" dirty="0"/>
              <a:t>The following fouls by B result in an Automatic First Down for A:</a:t>
            </a:r>
          </a:p>
          <a:p>
            <a:pPr marL="800100" lvl="1" indent="-342900">
              <a:buFont typeface="Arial" panose="020B0604020202020204" pitchFamily="34" charset="0"/>
              <a:buChar char="•"/>
            </a:pPr>
            <a:r>
              <a:rPr lang="en-US" sz="2600" dirty="0"/>
              <a:t>Roughing the Passer</a:t>
            </a:r>
          </a:p>
          <a:p>
            <a:pPr marL="800100" lvl="1" indent="-342900">
              <a:buFont typeface="Arial" panose="020B0604020202020204" pitchFamily="34" charset="0"/>
              <a:buChar char="•"/>
            </a:pPr>
            <a:r>
              <a:rPr lang="en-US" sz="2600" dirty="0"/>
              <a:t>Roughing the Kicker or Holder</a:t>
            </a:r>
          </a:p>
          <a:p>
            <a:pPr marL="800100" lvl="1" indent="-342900">
              <a:buFont typeface="Arial" panose="020B0604020202020204" pitchFamily="34" charset="0"/>
              <a:buChar char="•"/>
            </a:pPr>
            <a:r>
              <a:rPr lang="en-US" sz="2600" dirty="0"/>
              <a:t>Roughing the Snapper</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916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CREW RESPONSIBILITIES</a:t>
            </a:r>
          </a:p>
        </p:txBody>
      </p:sp>
      <p:sp>
        <p:nvSpPr>
          <p:cNvPr id="3" name="Text Placeholder 2"/>
          <p:cNvSpPr>
            <a:spLocks noGrp="1"/>
          </p:cNvSpPr>
          <p:nvPr>
            <p:ph type="body" idx="1"/>
          </p:nvPr>
        </p:nvSpPr>
        <p:spPr>
          <a:xfrm>
            <a:off x="390768" y="1554480"/>
            <a:ext cx="8021711" cy="5221458"/>
          </a:xfrm>
        </p:spPr>
        <p:txBody>
          <a:bodyPr>
            <a:normAutofit fontScale="70000" lnSpcReduction="20000"/>
          </a:bodyPr>
          <a:lstStyle/>
          <a:p>
            <a:pPr marL="342900" indent="-342900" algn="l">
              <a:buFont typeface="Arial" panose="020B0604020202020204" pitchFamily="34" charset="0"/>
              <a:buChar char="•"/>
            </a:pPr>
            <a:r>
              <a:rPr lang="en-US" sz="2800" dirty="0"/>
              <a:t>Head linesman</a:t>
            </a:r>
          </a:p>
          <a:p>
            <a:pPr marL="800100" lvl="1" indent="-342900">
              <a:buFont typeface="Arial" panose="020B0604020202020204" pitchFamily="34" charset="0"/>
              <a:buChar char="•"/>
            </a:pPr>
            <a:r>
              <a:rPr lang="en-US" sz="2600" dirty="0"/>
              <a:t>As a backup to ensure the umpire has properly enforced the penalty, as the referee is signaling the foul the linesman should proceed to the succeeding spot. Once the penalty is enforced, the linesman should have the down box, the line-to-gain equipment or both moved.</a:t>
            </a:r>
          </a:p>
          <a:p>
            <a:pPr marL="800100" lvl="1" indent="-342900">
              <a:buFont typeface="Arial" panose="020B0604020202020204" pitchFamily="34" charset="0"/>
              <a:buChar char="•"/>
            </a:pPr>
            <a:r>
              <a:rPr lang="en-US" sz="2800" dirty="0"/>
              <a:t>be certain of the down number. Don’t forget that acceptance of a penalty that includes loss of down or declination of a penalty will not result in a replay of the previous down.</a:t>
            </a:r>
          </a:p>
          <a:p>
            <a:pPr marL="800100" lvl="1" indent="-342900">
              <a:buFont typeface="Arial" panose="020B0604020202020204" pitchFamily="34" charset="0"/>
              <a:buChar char="•"/>
            </a:pPr>
            <a:r>
              <a:rPr lang="en-US" sz="2800" dirty="0"/>
              <a:t>includes loss of down or declination of a penalty will not result in a replay of the previous down</a:t>
            </a:r>
          </a:p>
          <a:p>
            <a:pPr marL="342900" indent="-342900" algn="l">
              <a:buFont typeface="Arial" panose="020B0604020202020204" pitchFamily="34" charset="0"/>
              <a:buChar char="•"/>
            </a:pPr>
            <a:r>
              <a:rPr lang="en-US" sz="2800" dirty="0"/>
              <a:t>Line Judge</a:t>
            </a:r>
          </a:p>
          <a:p>
            <a:pPr marL="800100" lvl="1" indent="-342900">
              <a:buFont typeface="Arial" panose="020B0604020202020204" pitchFamily="34" charset="0"/>
              <a:buChar char="•"/>
            </a:pPr>
            <a:r>
              <a:rPr lang="en-US" sz="2600" dirty="0"/>
              <a:t>the line judge holds the previous line of scrimmage. This is a good back up in case the chains move incorrectly or prematurely.</a:t>
            </a:r>
          </a:p>
          <a:p>
            <a:pPr marL="342900" indent="-342900" algn="l">
              <a:buFont typeface="Arial" panose="020B0604020202020204" pitchFamily="34" charset="0"/>
              <a:buChar char="•"/>
            </a:pPr>
            <a:r>
              <a:rPr lang="en-US" sz="2800" dirty="0"/>
              <a:t>Back Judge</a:t>
            </a:r>
          </a:p>
          <a:p>
            <a:pPr marL="800100" lvl="1" indent="-342900">
              <a:buFont typeface="Arial" panose="020B0604020202020204" pitchFamily="34" charset="0"/>
              <a:buChar char="•"/>
            </a:pPr>
            <a:r>
              <a:rPr lang="en-US" sz="2600" dirty="0"/>
              <a:t>the back judge may have to move up toward the line to let players know they should return to their respective sides of the ball.</a:t>
            </a:r>
          </a:p>
        </p:txBody>
      </p:sp>
      <p:pic>
        <p:nvPicPr>
          <p:cNvPr id="5" name="Picture 4">
            <a:extLst>
              <a:ext uri="{FF2B5EF4-FFF2-40B4-BE49-F238E27FC236}">
                <a16:creationId xmlns:a16="http://schemas.microsoft.com/office/drawing/2014/main" id="{867B4752-7B6F-1159-F561-3F8444B7BEA3}"/>
              </a:ext>
            </a:extLst>
          </p:cNvPr>
          <p:cNvPicPr>
            <a:picLocks noChangeAspect="1"/>
          </p:cNvPicPr>
          <p:nvPr/>
        </p:nvPicPr>
        <p:blipFill>
          <a:blip r:embed="rId2"/>
          <a:stretch>
            <a:fillRect/>
          </a:stretch>
        </p:blipFill>
        <p:spPr>
          <a:xfrm>
            <a:off x="8412479" y="2026227"/>
            <a:ext cx="3702483" cy="4623716"/>
          </a:xfrm>
          <a:prstGeom prst="rect">
            <a:avLst/>
          </a:prstGeom>
        </p:spPr>
      </p:pic>
    </p:spTree>
    <p:extLst>
      <p:ext uri="{BB962C8B-B14F-4D97-AF65-F5344CB8AC3E}">
        <p14:creationId xmlns:p14="http://schemas.microsoft.com/office/powerpoint/2010/main" val="1593935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Ball Placement</a:t>
            </a:r>
          </a:p>
        </p:txBody>
      </p:sp>
      <p:sp>
        <p:nvSpPr>
          <p:cNvPr id="3" name="Text Placeholder 2"/>
          <p:cNvSpPr>
            <a:spLocks noGrp="1"/>
          </p:cNvSpPr>
          <p:nvPr>
            <p:ph type="body" idx="1"/>
          </p:nvPr>
        </p:nvSpPr>
        <p:spPr>
          <a:xfrm>
            <a:off x="390769" y="1797538"/>
            <a:ext cx="11504246" cy="4697046"/>
          </a:xfrm>
        </p:spPr>
        <p:txBody>
          <a:bodyPr>
            <a:normAutofit/>
          </a:bodyPr>
          <a:lstStyle/>
          <a:p>
            <a:pPr marL="342900" indent="-342900" algn="l">
              <a:buFont typeface="Arial" panose="020B0604020202020204" pitchFamily="34" charset="0"/>
              <a:buChar char="•"/>
            </a:pPr>
            <a:r>
              <a:rPr lang="en-US" sz="2800" dirty="0"/>
              <a:t>The lateral position of the ball with a penalty is important.</a:t>
            </a:r>
          </a:p>
          <a:p>
            <a:pPr marL="342900" indent="-342900" algn="l">
              <a:buFont typeface="Arial" panose="020B0604020202020204" pitchFamily="34" charset="0"/>
              <a:buChar char="•"/>
            </a:pPr>
            <a:r>
              <a:rPr lang="en-US" sz="2800" dirty="0"/>
              <a:t>If the enforcement spot is the previous spot = spot the ball on the previous spot.</a:t>
            </a:r>
          </a:p>
          <a:p>
            <a:pPr marL="342900" indent="-342900" algn="l">
              <a:buFont typeface="Arial" panose="020B0604020202020204" pitchFamily="34" charset="0"/>
              <a:buChar char="•"/>
            </a:pPr>
            <a:r>
              <a:rPr lang="en-US" sz="2800" dirty="0"/>
              <a:t>If the enforcement spot is the succeeding spot = spot the ball on the succeeding spot.</a:t>
            </a:r>
          </a:p>
          <a:p>
            <a:pPr marL="342900" indent="-342900" algn="l">
              <a:buFont typeface="Arial" panose="020B0604020202020204" pitchFamily="34" charset="0"/>
              <a:buChar char="•"/>
            </a:pPr>
            <a:r>
              <a:rPr lang="en-US" sz="2800" dirty="0"/>
              <a:t>If the enforcement spot is the spot of the foul = spot the ball on the spot of the foul, if foul occurred in a side zone, spot on  nearest hash.</a:t>
            </a:r>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8192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“Me-Too” Flags</a:t>
            </a:r>
          </a:p>
        </p:txBody>
      </p:sp>
      <p:sp>
        <p:nvSpPr>
          <p:cNvPr id="3" name="Text Placeholder 2"/>
          <p:cNvSpPr>
            <a:spLocks noGrp="1"/>
          </p:cNvSpPr>
          <p:nvPr>
            <p:ph type="body" idx="1"/>
          </p:nvPr>
        </p:nvSpPr>
        <p:spPr>
          <a:xfrm>
            <a:off x="390769" y="1797538"/>
            <a:ext cx="11504246" cy="4697046"/>
          </a:xfrm>
        </p:spPr>
        <p:txBody>
          <a:bodyPr>
            <a:normAutofit fontScale="92500"/>
          </a:bodyPr>
          <a:lstStyle/>
          <a:p>
            <a:pPr marL="342900" indent="-342900" algn="l">
              <a:buFont typeface="Arial" panose="020B0604020202020204" pitchFamily="34" charset="0"/>
              <a:buChar char="•"/>
            </a:pPr>
            <a:r>
              <a:rPr lang="en-US" sz="2800" dirty="0"/>
              <a:t>Avoid throwing “me-too” flags. This involves having the official closest to the official who threw his flag also throwing his flag as a means of supporting his partner. </a:t>
            </a:r>
          </a:p>
          <a:p>
            <a:pPr marL="800100" lvl="1" indent="-342900">
              <a:buFont typeface="Arial" panose="020B0604020202020204" pitchFamily="34" charset="0"/>
              <a:buChar char="•"/>
            </a:pPr>
            <a:r>
              <a:rPr lang="en-US" sz="2600" dirty="0"/>
              <a:t>The concept is the coach will think it is an acceptable call because two officials had it. The technique is both unnecessary and deceptive.</a:t>
            </a:r>
          </a:p>
          <a:p>
            <a:pPr marL="800100" lvl="1" indent="-342900">
              <a:buFont typeface="Arial" panose="020B0604020202020204" pitchFamily="34" charset="0"/>
              <a:buChar char="•"/>
            </a:pPr>
            <a:r>
              <a:rPr lang="en-US" sz="2600" dirty="0"/>
              <a:t>While there are some situations in which the coverage will overlap two officials, many plays dictate each official maintain unique coverage. </a:t>
            </a:r>
          </a:p>
          <a:p>
            <a:pPr marL="800100" lvl="1" indent="-342900">
              <a:buFont typeface="Arial" panose="020B0604020202020204" pitchFamily="34" charset="0"/>
              <a:buChar char="•"/>
            </a:pPr>
            <a:r>
              <a:rPr lang="en-US" sz="2600" dirty="0"/>
              <a:t>Further, if the two officials were to offer contradicting explanations of the foul, the crew’s integrity would be severely diminished. </a:t>
            </a:r>
          </a:p>
          <a:p>
            <a:pPr marL="800100" lvl="1" indent="-342900">
              <a:buFont typeface="Arial" panose="020B0604020202020204" pitchFamily="34" charset="0"/>
              <a:buChar char="•"/>
            </a:pPr>
            <a:r>
              <a:rPr lang="en-US" sz="2600" dirty="0"/>
              <a:t>Finally, excessive flags will contribute to an image of a “flag happy” crew.</a:t>
            </a:r>
          </a:p>
          <a:p>
            <a:pPr marL="342900" indent="-342900" algn="l">
              <a:buFont typeface="Arial" panose="020B0604020202020204" pitchFamily="34" charset="0"/>
              <a:buChar char="•"/>
            </a:pPr>
            <a:endParaRPr lang="en-US" sz="2800" dirty="0"/>
          </a:p>
          <a:p>
            <a:pPr marL="1257300" lvl="2"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0927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70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Dead Ball Fouls PRIOR to the snap</a:t>
            </a:r>
          </a:p>
        </p:txBody>
      </p:sp>
      <p:sp>
        <p:nvSpPr>
          <p:cNvPr id="3" name="Text Placeholder 2"/>
          <p:cNvSpPr>
            <a:spLocks noGrp="1"/>
          </p:cNvSpPr>
          <p:nvPr>
            <p:ph type="body" idx="1"/>
          </p:nvPr>
        </p:nvSpPr>
        <p:spPr>
          <a:xfrm>
            <a:off x="390769" y="1641231"/>
            <a:ext cx="10808677" cy="4853354"/>
          </a:xfrm>
        </p:spPr>
        <p:txBody>
          <a:bodyPr>
            <a:normAutofit/>
          </a:bodyPr>
          <a:lstStyle/>
          <a:p>
            <a:pPr marL="342900" indent="-342900" algn="l">
              <a:buFont typeface="Arial" panose="020B0604020202020204" pitchFamily="34" charset="0"/>
              <a:buChar char="•"/>
            </a:pPr>
            <a:r>
              <a:rPr lang="en-US" sz="2800" dirty="0"/>
              <a:t>FIELDS</a:t>
            </a:r>
          </a:p>
          <a:p>
            <a:pPr marL="800100" lvl="1" indent="-342900">
              <a:buFont typeface="Arial" panose="020B0604020202020204" pitchFamily="34" charset="0"/>
              <a:buChar char="•"/>
            </a:pPr>
            <a:r>
              <a:rPr lang="en-US" sz="2600" b="1" u="sng" dirty="0"/>
              <a:t>F</a:t>
            </a:r>
            <a:r>
              <a:rPr lang="en-US" sz="2600" dirty="0"/>
              <a:t>alse Start</a:t>
            </a:r>
          </a:p>
          <a:p>
            <a:pPr marL="800100" lvl="1" indent="-342900">
              <a:buFont typeface="Arial" panose="020B0604020202020204" pitchFamily="34" charset="0"/>
              <a:buChar char="•"/>
            </a:pPr>
            <a:r>
              <a:rPr lang="en-US" sz="2600" b="1" u="sng" dirty="0"/>
              <a:t>I</a:t>
            </a:r>
            <a:r>
              <a:rPr lang="en-US" sz="2600" dirty="0"/>
              <a:t>llegal Substitution</a:t>
            </a:r>
          </a:p>
          <a:p>
            <a:pPr marL="800100" lvl="1" indent="-342900">
              <a:buFont typeface="Arial" panose="020B0604020202020204" pitchFamily="34" charset="0"/>
              <a:buChar char="•"/>
            </a:pPr>
            <a:r>
              <a:rPr lang="en-US" sz="2600" b="1" u="sng" dirty="0"/>
              <a:t>E</a:t>
            </a:r>
            <a:r>
              <a:rPr lang="en-US" sz="2600" dirty="0"/>
              <a:t>ncroachment</a:t>
            </a:r>
          </a:p>
          <a:p>
            <a:pPr marL="800100" lvl="1" indent="-342900">
              <a:buFont typeface="Arial" panose="020B0604020202020204" pitchFamily="34" charset="0"/>
              <a:buChar char="•"/>
            </a:pPr>
            <a:r>
              <a:rPr lang="en-US" sz="2600" b="1" u="sng" dirty="0"/>
              <a:t>L</a:t>
            </a:r>
            <a:r>
              <a:rPr lang="en-US" sz="2600" dirty="0"/>
              <a:t>eave the Field on the Wrong Sideline or Either End Line</a:t>
            </a:r>
          </a:p>
          <a:p>
            <a:pPr marL="800100" lvl="1" indent="-342900">
              <a:buFont typeface="Arial" panose="020B0604020202020204" pitchFamily="34" charset="0"/>
              <a:buChar char="•"/>
            </a:pPr>
            <a:r>
              <a:rPr lang="en-US" sz="2600" b="1" u="sng" dirty="0"/>
              <a:t>D</a:t>
            </a:r>
            <a:r>
              <a:rPr lang="en-US" sz="2600" dirty="0"/>
              <a:t>elay of Game</a:t>
            </a:r>
          </a:p>
          <a:p>
            <a:pPr marL="800100" lvl="1" indent="-342900">
              <a:buFont typeface="Arial" panose="020B0604020202020204" pitchFamily="34" charset="0"/>
              <a:buChar char="•"/>
            </a:pPr>
            <a:r>
              <a:rPr lang="en-US" sz="2600" b="1" u="sng" dirty="0">
                <a:effectLst>
                  <a:glow rad="38100">
                    <a:schemeClr val="bg1">
                      <a:lumMod val="50000"/>
                      <a:lumOff val="50000"/>
                      <a:alpha val="20000"/>
                    </a:schemeClr>
                  </a:glow>
                </a:effectLst>
              </a:rPr>
              <a:t>S</a:t>
            </a:r>
            <a:r>
              <a:rPr lang="en-US" sz="2600" dirty="0"/>
              <a:t>nap Infraction (clutching/jerking the ball)</a:t>
            </a:r>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6996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Sound Whistle &amp; Throw Flag</a:t>
            </a:r>
          </a:p>
        </p:txBody>
      </p:sp>
      <p:sp>
        <p:nvSpPr>
          <p:cNvPr id="3" name="Text Placeholder 2"/>
          <p:cNvSpPr>
            <a:spLocks noGrp="1"/>
          </p:cNvSpPr>
          <p:nvPr>
            <p:ph type="body" idx="1"/>
          </p:nvPr>
        </p:nvSpPr>
        <p:spPr>
          <a:xfrm>
            <a:off x="390769" y="1680307"/>
            <a:ext cx="9597293" cy="4814277"/>
          </a:xfrm>
        </p:spPr>
        <p:txBody>
          <a:bodyPr>
            <a:normAutofit/>
          </a:bodyPr>
          <a:lstStyle/>
          <a:p>
            <a:pPr marL="342900" indent="-342900" algn="l">
              <a:buFont typeface="Arial" panose="020B0604020202020204" pitchFamily="34" charset="0"/>
              <a:buChar char="•"/>
            </a:pPr>
            <a:r>
              <a:rPr lang="en-US" sz="2800" dirty="0"/>
              <a:t>These fouls prevent the ball from becoming live.</a:t>
            </a:r>
          </a:p>
          <a:p>
            <a:pPr marL="342900" indent="-342900" algn="l">
              <a:buFont typeface="Arial" panose="020B0604020202020204" pitchFamily="34" charset="0"/>
              <a:buChar char="•"/>
            </a:pPr>
            <a:r>
              <a:rPr lang="en-US" sz="2800" dirty="0"/>
              <a:t>Sound your whistle,  throw your flag high into the air, &amp; stop the game clock 2X.</a:t>
            </a:r>
          </a:p>
          <a:p>
            <a:pPr marL="342900" indent="-342900" algn="l">
              <a:buFont typeface="Arial" panose="020B0604020202020204" pitchFamily="34" charset="0"/>
              <a:buChar char="•"/>
            </a:pPr>
            <a:r>
              <a:rPr lang="en-US" sz="2800" dirty="0"/>
              <a:t>Report </a:t>
            </a:r>
            <a:r>
              <a:rPr lang="en-US" sz="2800" b="1" u="sng" dirty="0"/>
              <a:t>4 W’s </a:t>
            </a:r>
            <a:r>
              <a:rPr lang="en-US" sz="2800" dirty="0"/>
              <a:t>to the R.</a:t>
            </a:r>
          </a:p>
          <a:p>
            <a:pPr marL="342900" indent="-342900" algn="l">
              <a:buFont typeface="Arial" panose="020B0604020202020204" pitchFamily="34" charset="0"/>
              <a:buChar char="•"/>
            </a:pPr>
            <a:r>
              <a:rPr lang="en-US" sz="2800" dirty="0"/>
              <a:t>These penalties are enforced from the Succeeding Spot (LOS or KO).</a:t>
            </a:r>
          </a:p>
          <a:p>
            <a:pPr algn="l"/>
            <a:endParaRPr lang="en-US" sz="2800" dirty="0"/>
          </a:p>
        </p:txBody>
      </p:sp>
    </p:spTree>
    <p:extLst>
      <p:ext uri="{BB962C8B-B14F-4D97-AF65-F5344CB8AC3E}">
        <p14:creationId xmlns:p14="http://schemas.microsoft.com/office/powerpoint/2010/main" val="260614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The “4 W’s”</a:t>
            </a:r>
          </a:p>
        </p:txBody>
      </p:sp>
      <p:sp>
        <p:nvSpPr>
          <p:cNvPr id="3" name="Text Placeholder 2"/>
          <p:cNvSpPr>
            <a:spLocks noGrp="1"/>
          </p:cNvSpPr>
          <p:nvPr>
            <p:ph type="body" idx="1"/>
          </p:nvPr>
        </p:nvSpPr>
        <p:spPr>
          <a:xfrm>
            <a:off x="390769" y="1797538"/>
            <a:ext cx="11504246" cy="4697046"/>
          </a:xfrm>
        </p:spPr>
        <p:txBody>
          <a:bodyPr>
            <a:normAutofit lnSpcReduction="10000"/>
          </a:bodyPr>
          <a:lstStyle/>
          <a:p>
            <a:pPr marL="342900" indent="-342900" algn="l">
              <a:buFont typeface="Arial" panose="020B0604020202020204" pitchFamily="34" charset="0"/>
              <a:buChar char="•"/>
            </a:pPr>
            <a:r>
              <a:rPr lang="en-US" sz="2800" u="sng" dirty="0"/>
              <a:t>Who</a:t>
            </a:r>
            <a:r>
              <a:rPr lang="en-US" sz="2800" dirty="0"/>
              <a:t> committed the foul?</a:t>
            </a:r>
          </a:p>
          <a:p>
            <a:pPr marL="800100" lvl="1" indent="-342900">
              <a:buFont typeface="Arial" panose="020B0604020202020204" pitchFamily="34" charset="0"/>
              <a:buChar char="•"/>
            </a:pPr>
            <a:r>
              <a:rPr lang="en-US" sz="2600" dirty="0"/>
              <a:t>Offense, defense, kickers, receivers</a:t>
            </a:r>
          </a:p>
          <a:p>
            <a:pPr marL="342900" indent="-342900" algn="l">
              <a:buFont typeface="Arial" panose="020B0604020202020204" pitchFamily="34" charset="0"/>
              <a:buChar char="•"/>
            </a:pPr>
            <a:r>
              <a:rPr lang="en-US" sz="2800" u="sng" dirty="0"/>
              <a:t>What</a:t>
            </a:r>
            <a:r>
              <a:rPr lang="en-US" sz="2800" dirty="0"/>
              <a:t> was the foul? </a:t>
            </a:r>
          </a:p>
          <a:p>
            <a:pPr marL="800100" lvl="1" indent="-342900">
              <a:buFont typeface="Arial" panose="020B0604020202020204" pitchFamily="34" charset="0"/>
              <a:buChar char="•"/>
            </a:pPr>
            <a:r>
              <a:rPr lang="en-US" sz="2600" dirty="0"/>
              <a:t>Type of foul (Holding, DPI, Horse Collar, </a:t>
            </a:r>
            <a:r>
              <a:rPr lang="en-US" sz="2600" dirty="0" err="1"/>
              <a:t>etc</a:t>
            </a:r>
            <a:r>
              <a:rPr lang="en-US" sz="2600" dirty="0"/>
              <a:t>).</a:t>
            </a:r>
          </a:p>
          <a:p>
            <a:pPr marL="342900" indent="-342900" algn="l">
              <a:buFont typeface="Arial" panose="020B0604020202020204" pitchFamily="34" charset="0"/>
              <a:buChar char="•"/>
            </a:pPr>
            <a:r>
              <a:rPr lang="en-US" sz="2800" u="sng" dirty="0"/>
              <a:t>When</a:t>
            </a:r>
            <a:r>
              <a:rPr lang="en-US" sz="2800" dirty="0"/>
              <a:t> did the foul occur?</a:t>
            </a:r>
          </a:p>
          <a:p>
            <a:pPr marL="800100" lvl="1" indent="-342900">
              <a:buFont typeface="Arial" panose="020B0604020202020204" pitchFamily="34" charset="0"/>
              <a:buChar char="•"/>
            </a:pPr>
            <a:r>
              <a:rPr lang="en-US" sz="2600" dirty="0"/>
              <a:t>Dead ball, Simultaneous with the Snap, Loose ball Play, Running Play, Before/After COP</a:t>
            </a:r>
          </a:p>
          <a:p>
            <a:pPr marL="342900" indent="-342900" algn="l">
              <a:buFont typeface="Arial" panose="020B0604020202020204" pitchFamily="34" charset="0"/>
              <a:buChar char="•"/>
            </a:pPr>
            <a:r>
              <a:rPr lang="en-US" sz="2800" u="sng" dirty="0"/>
              <a:t>Where</a:t>
            </a:r>
            <a:r>
              <a:rPr lang="en-US" sz="2800" dirty="0"/>
              <a:t> did the foul occur?</a:t>
            </a:r>
          </a:p>
          <a:p>
            <a:pPr marL="800100" lvl="1" indent="-342900">
              <a:buFont typeface="Arial" panose="020B0604020202020204" pitchFamily="34" charset="0"/>
              <a:buChar char="•"/>
            </a:pPr>
            <a:r>
              <a:rPr lang="en-US" sz="2600" dirty="0"/>
              <a:t>Spot of the Foul unless simultaneous with snap</a:t>
            </a:r>
          </a:p>
          <a:p>
            <a:pPr algn="l"/>
            <a:endParaRPr lang="en-US" sz="2800" dirty="0"/>
          </a:p>
        </p:txBody>
      </p:sp>
    </p:spTree>
    <p:extLst>
      <p:ext uri="{BB962C8B-B14F-4D97-AF65-F5344CB8AC3E}">
        <p14:creationId xmlns:p14="http://schemas.microsoft.com/office/powerpoint/2010/main" val="2072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fontScale="90000"/>
          </a:bodyPr>
          <a:lstStyle/>
          <a:p>
            <a:pPr algn="l"/>
            <a:r>
              <a:rPr lang="en-US" dirty="0"/>
              <a:t>Live Ball Fouls SIMULTANEOUS with the Snap</a:t>
            </a:r>
          </a:p>
        </p:txBody>
      </p:sp>
      <p:sp>
        <p:nvSpPr>
          <p:cNvPr id="3" name="Text Placeholder 2"/>
          <p:cNvSpPr>
            <a:spLocks noGrp="1"/>
          </p:cNvSpPr>
          <p:nvPr>
            <p:ph type="body" idx="1"/>
          </p:nvPr>
        </p:nvSpPr>
        <p:spPr>
          <a:xfrm>
            <a:off x="390769" y="1797538"/>
            <a:ext cx="11504246" cy="4697046"/>
          </a:xfrm>
        </p:spPr>
        <p:txBody>
          <a:bodyPr>
            <a:normAutofit fontScale="92500" lnSpcReduction="10000"/>
          </a:bodyPr>
          <a:lstStyle/>
          <a:p>
            <a:pPr marL="342900" indent="-342900" algn="l">
              <a:buFont typeface="Arial" panose="020B0604020202020204" pitchFamily="34" charset="0"/>
              <a:buChar char="•"/>
            </a:pPr>
            <a:r>
              <a:rPr lang="en-US" sz="2800" dirty="0"/>
              <a:t>MISHAPS</a:t>
            </a:r>
          </a:p>
          <a:p>
            <a:pPr marL="800100" lvl="1" indent="-342900">
              <a:buFont typeface="Arial" panose="020B0604020202020204" pitchFamily="34" charset="0"/>
              <a:buChar char="•"/>
            </a:pPr>
            <a:r>
              <a:rPr lang="en-US" sz="2600" dirty="0"/>
              <a:t>Illegal </a:t>
            </a:r>
            <a:r>
              <a:rPr lang="en-US" sz="2600" b="1" u="sng" dirty="0"/>
              <a:t>M</a:t>
            </a:r>
            <a:r>
              <a:rPr lang="en-US" sz="2600" dirty="0"/>
              <a:t>otion</a:t>
            </a:r>
          </a:p>
          <a:p>
            <a:pPr marL="800100" lvl="1" indent="-342900">
              <a:buFont typeface="Arial" panose="020B0604020202020204" pitchFamily="34" charset="0"/>
              <a:buChar char="•"/>
            </a:pPr>
            <a:r>
              <a:rPr lang="en-US" sz="2600" b="1" u="sng" dirty="0"/>
              <a:t>I</a:t>
            </a:r>
            <a:r>
              <a:rPr lang="en-US" sz="2600" dirty="0"/>
              <a:t>llegal Formation (player is neither back or lineman)</a:t>
            </a:r>
          </a:p>
          <a:p>
            <a:pPr marL="800100" lvl="1" indent="-342900">
              <a:buFont typeface="Arial" panose="020B0604020202020204" pitchFamily="34" charset="0"/>
              <a:buChar char="•"/>
            </a:pPr>
            <a:r>
              <a:rPr lang="en-US" sz="2600" dirty="0"/>
              <a:t>Illegal </a:t>
            </a:r>
            <a:r>
              <a:rPr lang="en-US" sz="2600" b="1" u="sng" dirty="0"/>
              <a:t>S</a:t>
            </a:r>
            <a:r>
              <a:rPr lang="en-US" sz="2600" dirty="0"/>
              <a:t>hift</a:t>
            </a:r>
          </a:p>
          <a:p>
            <a:pPr marL="800100" lvl="1" indent="-342900">
              <a:buFont typeface="Arial" panose="020B0604020202020204" pitchFamily="34" charset="0"/>
              <a:buChar char="•"/>
            </a:pPr>
            <a:r>
              <a:rPr lang="en-US" sz="2600" b="1" u="sng" dirty="0"/>
              <a:t>H</a:t>
            </a:r>
            <a:r>
              <a:rPr lang="en-US" sz="2600" dirty="0"/>
              <a:t>aving more than the maximum number of backfield players (aka: illegal formation)</a:t>
            </a:r>
          </a:p>
          <a:p>
            <a:pPr marL="800100" lvl="1" indent="-342900">
              <a:buFont typeface="Arial" panose="020B0604020202020204" pitchFamily="34" charset="0"/>
              <a:buChar char="•"/>
            </a:pPr>
            <a:r>
              <a:rPr lang="en-US" sz="2600" b="1" u="sng" dirty="0"/>
              <a:t>A</a:t>
            </a:r>
            <a:r>
              <a:rPr lang="en-US" sz="2600" dirty="0"/>
              <a:t> player that does not touch the 9-yard marks or numbers at some point between RFP and the snap</a:t>
            </a:r>
          </a:p>
          <a:p>
            <a:pPr marL="800100" lvl="1" indent="-342900">
              <a:buFont typeface="Arial" panose="020B0604020202020204" pitchFamily="34" charset="0"/>
              <a:buChar char="•"/>
            </a:pPr>
            <a:r>
              <a:rPr lang="en-US" sz="2600" dirty="0"/>
              <a:t>Illegal </a:t>
            </a:r>
            <a:r>
              <a:rPr lang="en-US" sz="2600" b="1" u="sng" dirty="0"/>
              <a:t>P</a:t>
            </a:r>
            <a:r>
              <a:rPr lang="en-US" sz="2600" dirty="0"/>
              <a:t>articipation</a:t>
            </a:r>
          </a:p>
          <a:p>
            <a:pPr marL="800100" lvl="1" indent="-342900">
              <a:buFont typeface="Arial" panose="020B0604020202020204" pitchFamily="34" charset="0"/>
              <a:buChar char="•"/>
            </a:pPr>
            <a:r>
              <a:rPr lang="en-US" sz="2600" b="1" u="sng" dirty="0"/>
              <a:t>S</a:t>
            </a:r>
            <a:r>
              <a:rPr lang="en-US" sz="2600" dirty="0"/>
              <a:t>ubstitution (not getting off of the field in time)</a:t>
            </a:r>
          </a:p>
          <a:p>
            <a:pPr algn="l"/>
            <a:endParaRPr lang="en-US" sz="2800" dirty="0"/>
          </a:p>
        </p:txBody>
      </p:sp>
    </p:spTree>
    <p:extLst>
      <p:ext uri="{BB962C8B-B14F-4D97-AF65-F5344CB8AC3E}">
        <p14:creationId xmlns:p14="http://schemas.microsoft.com/office/powerpoint/2010/main" val="34771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668412"/>
            <a:ext cx="11504246" cy="786901"/>
          </a:xfrm>
        </p:spPr>
        <p:txBody>
          <a:bodyPr>
            <a:normAutofit/>
          </a:bodyPr>
          <a:lstStyle/>
          <a:p>
            <a:pPr algn="l"/>
            <a:r>
              <a:rPr lang="en-US" dirty="0"/>
              <a:t>Throw Flag &amp; Go</a:t>
            </a:r>
          </a:p>
        </p:txBody>
      </p:sp>
      <p:sp>
        <p:nvSpPr>
          <p:cNvPr id="3" name="Text Placeholder 2"/>
          <p:cNvSpPr>
            <a:spLocks noGrp="1"/>
          </p:cNvSpPr>
          <p:nvPr>
            <p:ph type="body" idx="1"/>
          </p:nvPr>
        </p:nvSpPr>
        <p:spPr>
          <a:xfrm>
            <a:off x="390769" y="1797538"/>
            <a:ext cx="11504246" cy="4697046"/>
          </a:xfrm>
        </p:spPr>
        <p:txBody>
          <a:bodyPr>
            <a:normAutofit/>
          </a:bodyPr>
          <a:lstStyle/>
          <a:p>
            <a:pPr marL="342900" indent="-342900" algn="l">
              <a:buFont typeface="Arial" panose="020B0604020202020204" pitchFamily="34" charset="0"/>
              <a:buChar char="•"/>
            </a:pPr>
            <a:r>
              <a:rPr lang="en-US" sz="2800" dirty="0"/>
              <a:t>Throw your flag high into the air &amp; keep officiating.</a:t>
            </a:r>
          </a:p>
          <a:p>
            <a:pPr marL="800100" lvl="1" indent="-342900">
              <a:buFont typeface="Arial" panose="020B0604020202020204" pitchFamily="34" charset="0"/>
              <a:buChar char="•"/>
            </a:pPr>
            <a:r>
              <a:rPr lang="en-US" sz="2600" b="1" dirty="0"/>
              <a:t>DO NOT SOUND YOUR WHISTLE</a:t>
            </a:r>
            <a:r>
              <a:rPr lang="en-US" sz="2600" dirty="0"/>
              <a:t>.</a:t>
            </a:r>
          </a:p>
          <a:p>
            <a:pPr marL="342900" indent="-342900" algn="l">
              <a:buFont typeface="Arial" panose="020B0604020202020204" pitchFamily="34" charset="0"/>
              <a:buChar char="•"/>
            </a:pPr>
            <a:r>
              <a:rPr lang="en-US" sz="2800" dirty="0"/>
              <a:t>These penalties are enforced from the previous spot (where the ball was last snapped or free kicked).</a:t>
            </a:r>
          </a:p>
          <a:p>
            <a:pPr algn="l"/>
            <a:endParaRPr lang="en-US" sz="2800" dirty="0"/>
          </a:p>
        </p:txBody>
      </p:sp>
    </p:spTree>
    <p:extLst>
      <p:ext uri="{BB962C8B-B14F-4D97-AF65-F5344CB8AC3E}">
        <p14:creationId xmlns:p14="http://schemas.microsoft.com/office/powerpoint/2010/main" val="1744729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605</TotalTime>
  <Words>2989</Words>
  <Application>Microsoft Office PowerPoint</Application>
  <PresentationFormat>Widescreen</PresentationFormat>
  <Paragraphs>308</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Century Gothic</vt:lpstr>
      <vt:lpstr>Mesh</vt:lpstr>
      <vt:lpstr>Penalty Enforcement</vt:lpstr>
      <vt:lpstr>Classification of fouls</vt:lpstr>
      <vt:lpstr>Enforcement Procedures</vt:lpstr>
      <vt:lpstr>Every Penalty Is Enforced From One of the Following Spots…</vt:lpstr>
      <vt:lpstr>Dead Ball Fouls PRIOR to the snap</vt:lpstr>
      <vt:lpstr>Sound Whistle &amp; Throw Flag</vt:lpstr>
      <vt:lpstr>The “4 W’s”</vt:lpstr>
      <vt:lpstr>Live Ball Fouls SIMULTANEOUS with the Snap</vt:lpstr>
      <vt:lpstr>Throw Flag &amp; Go</vt:lpstr>
      <vt:lpstr>Live Ball Foul is….</vt:lpstr>
      <vt:lpstr>Loose Ball Play</vt:lpstr>
      <vt:lpstr>Types of plays</vt:lpstr>
      <vt:lpstr>Types of plays</vt:lpstr>
      <vt:lpstr>Types of plays</vt:lpstr>
      <vt:lpstr>Types of plays</vt:lpstr>
      <vt:lpstr>Running Play</vt:lpstr>
      <vt:lpstr>Types of plays</vt:lpstr>
      <vt:lpstr>Types of plays</vt:lpstr>
      <vt:lpstr>Types of plays</vt:lpstr>
      <vt:lpstr>Basic Spot</vt:lpstr>
      <vt:lpstr>The All-But-One Principle That We’ve Known for Years Will Only Apply When the End of the Run is Beyond the LOS and there is a B foul or an A foul Beyond the LOS</vt:lpstr>
      <vt:lpstr>All-but-one principle – run &amp; FOUL BEYOND neutral zone</vt:lpstr>
      <vt:lpstr>Unless A Limited Number Of  Exceptions Apply, Officials Will No Longer Enforce A Penalty From Behind The Previous Spot </vt:lpstr>
      <vt:lpstr>All-but-one principle – Fouls behind Neutral Zone</vt:lpstr>
      <vt:lpstr>Penalty Enforcement Rule Change There are several exceptions to 10-4 </vt:lpstr>
      <vt:lpstr>Establishing the Line-to-Gain (LTG)</vt:lpstr>
      <vt:lpstr>Special Enforcements</vt:lpstr>
      <vt:lpstr>Special Enforcements</vt:lpstr>
      <vt:lpstr>Special Enforcements</vt:lpstr>
      <vt:lpstr>Special Enforcements</vt:lpstr>
      <vt:lpstr>Special Enforcements</vt:lpstr>
      <vt:lpstr>Special Enforcements</vt:lpstr>
      <vt:lpstr>Special Enforcements</vt:lpstr>
      <vt:lpstr>Special Enforcements</vt:lpstr>
      <vt:lpstr>Clean Hands principle</vt:lpstr>
      <vt:lpstr>Special Enforcements</vt:lpstr>
      <vt:lpstr>Special Enforcements</vt:lpstr>
      <vt:lpstr>Post Scrimmage Kick (PSK) Fouls</vt:lpstr>
      <vt:lpstr>Post Scrimmage Kick (PSK) Fouls</vt:lpstr>
      <vt:lpstr>Loss of Down Fouls</vt:lpstr>
      <vt:lpstr>Automatic First Down Fouls</vt:lpstr>
      <vt:lpstr>CREW RESPONSIBILITIES</vt:lpstr>
      <vt:lpstr>Ball Placement</vt:lpstr>
      <vt:lpstr>“Me-Too” Flags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Kempf</dc:creator>
  <cp:lastModifiedBy>Kevin Simons</cp:lastModifiedBy>
  <cp:revision>46</cp:revision>
  <dcterms:created xsi:type="dcterms:W3CDTF">2020-09-13T12:41:08Z</dcterms:created>
  <dcterms:modified xsi:type="dcterms:W3CDTF">2024-09-05T16:39:54Z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43f10a-881e-4653-a55e-02ca2cc829dc_Enabled">
    <vt:lpwstr>true</vt:lpwstr>
  </property>
  <property fmtid="{D5CDD505-2E9C-101B-9397-08002B2CF9AE}" pid="3" name="MSIP_Label_9043f10a-881e-4653-a55e-02ca2cc829dc_SetDate">
    <vt:lpwstr>2024-08-19T18:59:50Z</vt:lpwstr>
  </property>
  <property fmtid="{D5CDD505-2E9C-101B-9397-08002B2CF9AE}" pid="4" name="MSIP_Label_9043f10a-881e-4653-a55e-02ca2cc829dc_Method">
    <vt:lpwstr>Standard</vt:lpwstr>
  </property>
  <property fmtid="{D5CDD505-2E9C-101B-9397-08002B2CF9AE}" pid="5" name="MSIP_Label_9043f10a-881e-4653-a55e-02ca2cc829dc_Name">
    <vt:lpwstr>ADC_class_200</vt:lpwstr>
  </property>
  <property fmtid="{D5CDD505-2E9C-101B-9397-08002B2CF9AE}" pid="6" name="MSIP_Label_9043f10a-881e-4653-a55e-02ca2cc829dc_SiteId">
    <vt:lpwstr>94cfddbc-0627-494a-ad7a-29aea3aea832</vt:lpwstr>
  </property>
  <property fmtid="{D5CDD505-2E9C-101B-9397-08002B2CF9AE}" pid="7" name="MSIP_Label_9043f10a-881e-4653-a55e-02ca2cc829dc_ActionId">
    <vt:lpwstr>2d28fb1c-4e71-48ce-bf7d-bbaa6fb77f1d</vt:lpwstr>
  </property>
  <property fmtid="{D5CDD505-2E9C-101B-9397-08002B2CF9AE}" pid="8" name="MSIP_Label_9043f10a-881e-4653-a55e-02ca2cc829dc_ContentBits">
    <vt:lpwstr>0</vt:lpwstr>
  </property>
</Properties>
</file>