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99" r:id="rId2"/>
    <p:sldId id="649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485" r:id="rId11"/>
    <p:sldId id="1736" r:id="rId12"/>
    <p:sldId id="317" r:id="rId13"/>
    <p:sldId id="362" r:id="rId14"/>
    <p:sldId id="364" r:id="rId15"/>
    <p:sldId id="647" r:id="rId16"/>
    <p:sldId id="1842" r:id="rId17"/>
    <p:sldId id="1843" r:id="rId18"/>
    <p:sldId id="1787" r:id="rId19"/>
    <p:sldId id="1844" r:id="rId20"/>
    <p:sldId id="1845" r:id="rId21"/>
    <p:sldId id="1846" r:id="rId22"/>
    <p:sldId id="184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AD8"/>
    <a:srgbClr val="FF9300"/>
    <a:srgbClr val="011893"/>
    <a:srgbClr val="76D6FF"/>
    <a:srgbClr val="009051"/>
    <a:srgbClr val="FF2600"/>
    <a:srgbClr val="D883FF"/>
    <a:srgbClr val="FFFC00"/>
    <a:srgbClr val="8EFA00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027" autoAdjust="0"/>
    <p:restoredTop sz="95597" autoAdjust="0"/>
  </p:normalViewPr>
  <p:slideViewPr>
    <p:cSldViewPr snapToGrid="0">
      <p:cViewPr varScale="1">
        <p:scale>
          <a:sx n="94" d="100"/>
          <a:sy n="94" d="100"/>
        </p:scale>
        <p:origin x="200" y="184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481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Sheet1!$A$2:$A$10</c:f>
              <c:strCache>
                <c:ptCount val="9"/>
                <c:pt idx="0">
                  <c:v>Kindergarten</c:v>
                </c:pt>
                <c:pt idx="1">
                  <c:v>1st</c:v>
                </c:pt>
                <c:pt idx="2">
                  <c:v>2nd</c:v>
                </c:pt>
                <c:pt idx="3">
                  <c:v>3rd</c:v>
                </c:pt>
                <c:pt idx="4">
                  <c:v>4th</c:v>
                </c:pt>
                <c:pt idx="5">
                  <c:v>5th</c:v>
                </c:pt>
                <c:pt idx="6">
                  <c:v>6th</c:v>
                </c:pt>
                <c:pt idx="7">
                  <c:v>7th</c:v>
                </c:pt>
                <c:pt idx="8">
                  <c:v>8th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158</c:v>
                </c:pt>
                <c:pt idx="1">
                  <c:v>126</c:v>
                </c:pt>
                <c:pt idx="2">
                  <c:v>147</c:v>
                </c:pt>
                <c:pt idx="3">
                  <c:v>334</c:v>
                </c:pt>
                <c:pt idx="4">
                  <c:v>400</c:v>
                </c:pt>
                <c:pt idx="5">
                  <c:v>415</c:v>
                </c:pt>
                <c:pt idx="6">
                  <c:v>553</c:v>
                </c:pt>
                <c:pt idx="7">
                  <c:v>459</c:v>
                </c:pt>
                <c:pt idx="8">
                  <c:v>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C1-9B4B-866A-B7363594BB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53714560"/>
        <c:axId val="1255719440"/>
        <c:axId val="0"/>
      </c:bar3DChart>
      <c:catAx>
        <c:axId val="125371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5719440"/>
        <c:crosses val="autoZero"/>
        <c:auto val="1"/>
        <c:lblAlgn val="ctr"/>
        <c:lblOffset val="100"/>
        <c:noMultiLvlLbl val="0"/>
      </c:catAx>
      <c:valAx>
        <c:axId val="125571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371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04C0BE-FC58-4E40-889C-62F7F65EC7FC}" type="doc">
      <dgm:prSet loTypeId="urn:microsoft.com/office/officeart/2009/layout/ReverseList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05719E7-C2DA-DE49-8FED-0F5E12965751}">
      <dgm:prSet phldrT="[Text]"/>
      <dgm:spPr/>
      <dgm:t>
        <a:bodyPr/>
        <a:lstStyle/>
        <a:p>
          <a:pPr algn="ctr"/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Conceptual</a:t>
          </a:r>
        </a:p>
      </dgm:t>
    </dgm:pt>
    <dgm:pt modelId="{1C3825D0-A26C-174F-B403-920B2044BCBC}" type="parTrans" cxnId="{221F0CFE-D83B-7247-BA83-6D2D46CFD1EF}">
      <dgm:prSet/>
      <dgm:spPr/>
      <dgm:t>
        <a:bodyPr/>
        <a:lstStyle/>
        <a:p>
          <a:endParaRPr lang="en-US"/>
        </a:p>
      </dgm:t>
    </dgm:pt>
    <dgm:pt modelId="{5F81131A-9748-5144-813C-6A0E7F32347F}" type="sibTrans" cxnId="{221F0CFE-D83B-7247-BA83-6D2D46CFD1EF}">
      <dgm:prSet/>
      <dgm:spPr/>
      <dgm:t>
        <a:bodyPr/>
        <a:lstStyle/>
        <a:p>
          <a:endParaRPr lang="en-US"/>
        </a:p>
      </dgm:t>
    </dgm:pt>
    <dgm:pt modelId="{288AD81D-1ABC-994E-812F-4C916C49F649}">
      <dgm:prSet phldrT="[Text]"/>
      <dgm:spPr/>
      <dgm:t>
        <a:bodyPr/>
        <a:lstStyle/>
        <a:p>
          <a:pPr algn="ctr"/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Procedural</a:t>
          </a:r>
        </a:p>
      </dgm:t>
    </dgm:pt>
    <dgm:pt modelId="{A242F80A-192F-FA46-B125-09C7DA0F5F1B}" type="parTrans" cxnId="{4244542B-910D-094B-AB2B-85A184475085}">
      <dgm:prSet/>
      <dgm:spPr/>
      <dgm:t>
        <a:bodyPr/>
        <a:lstStyle/>
        <a:p>
          <a:endParaRPr lang="en-US"/>
        </a:p>
      </dgm:t>
    </dgm:pt>
    <dgm:pt modelId="{6B51D0EF-81C1-3348-85D4-9BBB34B7E281}" type="sibTrans" cxnId="{4244542B-910D-094B-AB2B-85A184475085}">
      <dgm:prSet/>
      <dgm:spPr/>
      <dgm:t>
        <a:bodyPr/>
        <a:lstStyle/>
        <a:p>
          <a:endParaRPr lang="en-US"/>
        </a:p>
      </dgm:t>
    </dgm:pt>
    <dgm:pt modelId="{31B75B11-A17D-674C-9000-B6706A8983A7}" type="pres">
      <dgm:prSet presAssocID="{FA04C0BE-FC58-4E40-889C-62F7F65EC7FC}" presName="Name0" presStyleCnt="0">
        <dgm:presLayoutVars>
          <dgm:chMax val="2"/>
          <dgm:chPref val="2"/>
          <dgm:animLvl val="lvl"/>
        </dgm:presLayoutVars>
      </dgm:prSet>
      <dgm:spPr/>
    </dgm:pt>
    <dgm:pt modelId="{85D51F18-82B1-5D4D-98D9-CE2732C660AF}" type="pres">
      <dgm:prSet presAssocID="{FA04C0BE-FC58-4E40-889C-62F7F65EC7FC}" presName="LeftText" presStyleLbl="revTx" presStyleIdx="0" presStyleCnt="0">
        <dgm:presLayoutVars>
          <dgm:bulletEnabled val="1"/>
        </dgm:presLayoutVars>
      </dgm:prSet>
      <dgm:spPr/>
    </dgm:pt>
    <dgm:pt modelId="{D5A38D85-1F57-E34D-8E9A-5AEC0A2CF250}" type="pres">
      <dgm:prSet presAssocID="{FA04C0BE-FC58-4E40-889C-62F7F65EC7FC}" presName="LeftNode" presStyleLbl="bgImgPlace1" presStyleIdx="0" presStyleCnt="2">
        <dgm:presLayoutVars>
          <dgm:chMax val="2"/>
          <dgm:chPref val="2"/>
        </dgm:presLayoutVars>
      </dgm:prSet>
      <dgm:spPr/>
    </dgm:pt>
    <dgm:pt modelId="{A6E63398-B0AF-E24E-87C8-7ACC53853ABA}" type="pres">
      <dgm:prSet presAssocID="{FA04C0BE-FC58-4E40-889C-62F7F65EC7FC}" presName="RightText" presStyleLbl="revTx" presStyleIdx="0" presStyleCnt="0">
        <dgm:presLayoutVars>
          <dgm:bulletEnabled val="1"/>
        </dgm:presLayoutVars>
      </dgm:prSet>
      <dgm:spPr/>
    </dgm:pt>
    <dgm:pt modelId="{CEA9B98E-9614-D64B-ABE4-623ACBD60A55}" type="pres">
      <dgm:prSet presAssocID="{FA04C0BE-FC58-4E40-889C-62F7F65EC7FC}" presName="RightNode" presStyleLbl="bgImgPlace1" presStyleIdx="1" presStyleCnt="2">
        <dgm:presLayoutVars>
          <dgm:chMax val="0"/>
          <dgm:chPref val="0"/>
        </dgm:presLayoutVars>
      </dgm:prSet>
      <dgm:spPr/>
    </dgm:pt>
    <dgm:pt modelId="{194F07F4-F873-8C42-8DBB-DDC14E6E0581}" type="pres">
      <dgm:prSet presAssocID="{FA04C0BE-FC58-4E40-889C-62F7F65EC7FC}" presName="TopArrow" presStyleLbl="node1" presStyleIdx="0" presStyleCnt="2"/>
      <dgm:spPr/>
    </dgm:pt>
    <dgm:pt modelId="{319AFAC8-E734-7042-BFA5-AD1AD131559E}" type="pres">
      <dgm:prSet presAssocID="{FA04C0BE-FC58-4E40-889C-62F7F65EC7FC}" presName="BottomArrow" presStyleLbl="node1" presStyleIdx="1" presStyleCnt="2"/>
      <dgm:spPr/>
    </dgm:pt>
  </dgm:ptLst>
  <dgm:cxnLst>
    <dgm:cxn modelId="{4244542B-910D-094B-AB2B-85A184475085}" srcId="{FA04C0BE-FC58-4E40-889C-62F7F65EC7FC}" destId="{288AD81D-1ABC-994E-812F-4C916C49F649}" srcOrd="1" destOrd="0" parTransId="{A242F80A-192F-FA46-B125-09C7DA0F5F1B}" sibTransId="{6B51D0EF-81C1-3348-85D4-9BBB34B7E281}"/>
    <dgm:cxn modelId="{AE54DB5E-4082-4644-BB6B-BEBDD2488ADA}" type="presOf" srcId="{288AD81D-1ABC-994E-812F-4C916C49F649}" destId="{CEA9B98E-9614-D64B-ABE4-623ACBD60A55}" srcOrd="1" destOrd="0" presId="urn:microsoft.com/office/officeart/2009/layout/ReverseList"/>
    <dgm:cxn modelId="{AE623AA3-99DC-454D-9034-B01F4A5579DA}" type="presOf" srcId="{B05719E7-C2DA-DE49-8FED-0F5E12965751}" destId="{D5A38D85-1F57-E34D-8E9A-5AEC0A2CF250}" srcOrd="1" destOrd="0" presId="urn:microsoft.com/office/officeart/2009/layout/ReverseList"/>
    <dgm:cxn modelId="{B04B62F1-C82B-C840-88EB-599CDE27BB4E}" type="presOf" srcId="{288AD81D-1ABC-994E-812F-4C916C49F649}" destId="{A6E63398-B0AF-E24E-87C8-7ACC53853ABA}" srcOrd="0" destOrd="0" presId="urn:microsoft.com/office/officeart/2009/layout/ReverseList"/>
    <dgm:cxn modelId="{5B7324F5-0636-354D-9055-CAEFCFF43D00}" type="presOf" srcId="{B05719E7-C2DA-DE49-8FED-0F5E12965751}" destId="{85D51F18-82B1-5D4D-98D9-CE2732C660AF}" srcOrd="0" destOrd="0" presId="urn:microsoft.com/office/officeart/2009/layout/ReverseList"/>
    <dgm:cxn modelId="{6986A7FC-A1F6-094D-AA4C-7B55C72AC445}" type="presOf" srcId="{FA04C0BE-FC58-4E40-889C-62F7F65EC7FC}" destId="{31B75B11-A17D-674C-9000-B6706A8983A7}" srcOrd="0" destOrd="0" presId="urn:microsoft.com/office/officeart/2009/layout/ReverseList"/>
    <dgm:cxn modelId="{221F0CFE-D83B-7247-BA83-6D2D46CFD1EF}" srcId="{FA04C0BE-FC58-4E40-889C-62F7F65EC7FC}" destId="{B05719E7-C2DA-DE49-8FED-0F5E12965751}" srcOrd="0" destOrd="0" parTransId="{1C3825D0-A26C-174F-B403-920B2044BCBC}" sibTransId="{5F81131A-9748-5144-813C-6A0E7F32347F}"/>
    <dgm:cxn modelId="{457AF31D-46C7-6B4D-A20A-1FEB186D8ECD}" type="presParOf" srcId="{31B75B11-A17D-674C-9000-B6706A8983A7}" destId="{85D51F18-82B1-5D4D-98D9-CE2732C660AF}" srcOrd="0" destOrd="0" presId="urn:microsoft.com/office/officeart/2009/layout/ReverseList"/>
    <dgm:cxn modelId="{2615040E-EFD0-9445-BB85-1767FB556414}" type="presParOf" srcId="{31B75B11-A17D-674C-9000-B6706A8983A7}" destId="{D5A38D85-1F57-E34D-8E9A-5AEC0A2CF250}" srcOrd="1" destOrd="0" presId="urn:microsoft.com/office/officeart/2009/layout/ReverseList"/>
    <dgm:cxn modelId="{9C9C605F-CD10-4442-9C4C-B719A42572E6}" type="presParOf" srcId="{31B75B11-A17D-674C-9000-B6706A8983A7}" destId="{A6E63398-B0AF-E24E-87C8-7ACC53853ABA}" srcOrd="2" destOrd="0" presId="urn:microsoft.com/office/officeart/2009/layout/ReverseList"/>
    <dgm:cxn modelId="{11C2FA4F-AC17-FF4A-9B8B-E5DA5BEC1277}" type="presParOf" srcId="{31B75B11-A17D-674C-9000-B6706A8983A7}" destId="{CEA9B98E-9614-D64B-ABE4-623ACBD60A55}" srcOrd="3" destOrd="0" presId="urn:microsoft.com/office/officeart/2009/layout/ReverseList"/>
    <dgm:cxn modelId="{9CE79A8F-8F90-D642-8B09-88D4865E7B66}" type="presParOf" srcId="{31B75B11-A17D-674C-9000-B6706A8983A7}" destId="{194F07F4-F873-8C42-8DBB-DDC14E6E0581}" srcOrd="4" destOrd="0" presId="urn:microsoft.com/office/officeart/2009/layout/ReverseList"/>
    <dgm:cxn modelId="{7E179027-6215-C246-8DAB-7E1460F60B8D}" type="presParOf" srcId="{31B75B11-A17D-674C-9000-B6706A8983A7}" destId="{319AFAC8-E734-7042-BFA5-AD1AD131559E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38D85-1F57-E34D-8E9A-5AEC0A2CF250}">
      <dsp:nvSpPr>
        <dsp:cNvPr id="0" name=""/>
        <dsp:cNvSpPr/>
      </dsp:nvSpPr>
      <dsp:spPr>
        <a:xfrm rot="16200000">
          <a:off x="1079447" y="1546136"/>
          <a:ext cx="3273974" cy="2000745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71450" rIns="154305" bIns="17145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Calibri" panose="020F0502020204030204" pitchFamily="34" charset="0"/>
              <a:cs typeface="Calibri" panose="020F0502020204030204" pitchFamily="34" charset="0"/>
            </a:rPr>
            <a:t>Conceptual</a:t>
          </a:r>
        </a:p>
      </dsp:txBody>
      <dsp:txXfrm rot="5400000">
        <a:off x="1813747" y="1007208"/>
        <a:ext cx="1903059" cy="3078602"/>
      </dsp:txXfrm>
    </dsp:sp>
    <dsp:sp modelId="{CEA9B98E-9614-D64B-ABE4-623ACBD60A55}">
      <dsp:nvSpPr>
        <dsp:cNvPr id="0" name=""/>
        <dsp:cNvSpPr/>
      </dsp:nvSpPr>
      <dsp:spPr>
        <a:xfrm rot="5400000">
          <a:off x="3171043" y="1546136"/>
          <a:ext cx="3273974" cy="2000745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305" tIns="171450" rIns="102870" bIns="17145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Calibri" panose="020F0502020204030204" pitchFamily="34" charset="0"/>
              <a:cs typeface="Calibri" panose="020F0502020204030204" pitchFamily="34" charset="0"/>
            </a:rPr>
            <a:t>Procedural</a:t>
          </a:r>
        </a:p>
      </dsp:txBody>
      <dsp:txXfrm rot="-5400000">
        <a:off x="3807657" y="1007208"/>
        <a:ext cx="1903059" cy="3078602"/>
      </dsp:txXfrm>
    </dsp:sp>
    <dsp:sp modelId="{194F07F4-F873-8C42-8DBB-DDC14E6E0581}">
      <dsp:nvSpPr>
        <dsp:cNvPr id="0" name=""/>
        <dsp:cNvSpPr/>
      </dsp:nvSpPr>
      <dsp:spPr>
        <a:xfrm>
          <a:off x="2716230" y="0"/>
          <a:ext cx="2091595" cy="209149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9AFAC8-E734-7042-BFA5-AD1AD131559E}">
      <dsp:nvSpPr>
        <dsp:cNvPr id="0" name=""/>
        <dsp:cNvSpPr/>
      </dsp:nvSpPr>
      <dsp:spPr>
        <a:xfrm rot="10800000">
          <a:off x="2716230" y="3001016"/>
          <a:ext cx="2091595" cy="209149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24BDA-D6BF-4386-9525-DF906CDAA658}" type="datetimeFigureOut">
              <a:rPr lang="en-US" smtClean="0"/>
              <a:t>5/1/19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48857-A4E2-47A3-BE24-C42D3BE24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21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B8A71-C697-4FEB-8778-C5F523E41333}" type="datetimeFigureOut">
              <a:rPr lang="en-US" smtClean="0"/>
              <a:t>5/1/19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28B76-325F-4EB6-B770-D7CFC87B8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81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2038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3726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A5ED7-64AB-4B50-B88C-D9DEB4E3920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86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5751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1354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1972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6638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8547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8135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5540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51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32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784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9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31" y="3962400"/>
            <a:ext cx="9137650" cy="289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39484"/>
            <a:ext cx="8686800" cy="1353965"/>
          </a:xfrm>
        </p:spPr>
        <p:txBody>
          <a:bodyPr anchor="t" anchorCtr="0">
            <a:normAutofit/>
          </a:bodyPr>
          <a:lstStyle>
            <a:lvl1pPr algn="l"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416280"/>
            <a:ext cx="8686800" cy="69494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4"/>
          </p:nvPr>
        </p:nvSpPr>
        <p:spPr>
          <a:xfrm>
            <a:off x="6978771" y="6479523"/>
            <a:ext cx="1936630" cy="153888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79A0A5-7830-7241-9C0C-8CAC122C2C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93995" y="6410674"/>
            <a:ext cx="2841767" cy="44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6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9739"/>
            <a:ext cx="8686800" cy="114300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230890"/>
            <a:ext cx="8686800" cy="95097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8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1236345"/>
            <a:ext cx="4270248" cy="46360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1219202"/>
            <a:ext cx="8686800" cy="4632325"/>
          </a:xfrm>
        </p:spPr>
        <p:txBody>
          <a:bodyPr>
            <a:normAutofit/>
          </a:bodyPr>
          <a:lstStyle>
            <a:lvl1pPr marL="457200" indent="-457200">
              <a:defRPr sz="1800"/>
            </a:lvl1pPr>
            <a:lvl2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2pPr>
            <a:lvl3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3pPr>
            <a:lvl4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4pPr>
            <a:lvl5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1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19200"/>
            <a:ext cx="8686800" cy="1143000"/>
          </a:xfrm>
        </p:spPr>
        <p:txBody>
          <a:bodyPr anchor="b" anchorCtr="0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A06DC5-620C-4D3C-B416-7C1D0B3914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28600" y="2357120"/>
            <a:ext cx="8686800" cy="29718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1pPr>
            <a:lvl2pPr marL="1588" indent="0">
              <a:lnSpc>
                <a:spcPct val="100000"/>
              </a:lnSpc>
              <a:spcBef>
                <a:spcPts val="0"/>
              </a:spcBef>
              <a:buNone/>
              <a:defRPr sz="20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0843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87526" y="2055813"/>
            <a:ext cx="8224699" cy="3852006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1pPr>
            <a:lvl2pPr>
              <a:defRPr sz="180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2pPr>
            <a:lvl3pPr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Franklin Gothic Book" pitchFamily="34" charset="0"/>
              </a:defRPr>
            </a:lvl3pPr>
            <a:lvl4pPr marL="9159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4pPr>
            <a:lvl5pPr marL="11430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defRPr>
            </a:lvl5pPr>
            <a:lvl6pPr marL="137795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6pPr>
            <a:lvl7pPr marL="1597025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7pPr>
            <a:lvl8pPr marL="1830388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8pPr>
            <a:lvl9pPr marL="2057400" indent="-228600">
              <a:defRPr sz="14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</a:t>
            </a:r>
          </a:p>
          <a:p>
            <a:pPr lvl="4"/>
            <a:r>
              <a:rPr lang="en-US" dirty="0"/>
              <a:t>Five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	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 bwMode="gray">
          <a:xfrm>
            <a:off x="8755131" y="6507316"/>
            <a:ext cx="157094" cy="153888"/>
          </a:xfrm>
        </p:spPr>
        <p:txBody>
          <a:bodyPr wrap="none" anchor="b" anchorCtr="0"/>
          <a:lstStyle/>
          <a:p>
            <a:pPr algn="r"/>
            <a:fld id="{F3477EC8-074D-41C4-94AE-E9EA7CEEA348}" type="slidenum">
              <a:rPr>
                <a:solidFill>
                  <a:srgbClr val="FFFFFF">
                    <a:lumMod val="75000"/>
                  </a:srgbClr>
                </a:solidFill>
              </a:rPr>
              <a:pPr algn="r"/>
              <a:t>‹#›</a:t>
            </a:fld>
            <a:endParaRPr dirty="0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7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888" y="6178549"/>
            <a:ext cx="9137650" cy="680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315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5128"/>
            <a:ext cx="8686800" cy="4839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11352" y="6443805"/>
            <a:ext cx="1785667" cy="307777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5242" y="6520022"/>
            <a:ext cx="340158" cy="153888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AA06DC5-620C-4D3C-B416-7C1D0B3914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78190D-2CBF-9C4A-A62B-BFBD40382E3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293995" y="6410674"/>
            <a:ext cx="2841767" cy="4483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BB10D9-AC47-D746-81ED-AD6052323384}"/>
              </a:ext>
            </a:extLst>
          </p:cNvPr>
          <p:cNvSpPr txBox="1"/>
          <p:nvPr userDrawn="1"/>
        </p:nvSpPr>
        <p:spPr>
          <a:xfrm>
            <a:off x="-1888" y="6595289"/>
            <a:ext cx="43005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Sarah R. Powell, Ph.D.</a:t>
            </a:r>
            <a:r>
              <a:rPr lang="en-US" sz="1200" kern="12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© 2019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30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rgbClr val="92D05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Clr>
          <a:schemeClr val="accent4">
            <a:lumMod val="75000"/>
          </a:schemeClr>
        </a:buClr>
        <a:buFont typeface="Arial" panose="020B0604020202020204" pitchFamily="34" charset="0"/>
        <a:buNone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344488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5715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798513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10287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570600-AD1A-8C4B-A411-FA872BA384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476021"/>
            <a:ext cx="8686800" cy="1353965"/>
          </a:xfrm>
        </p:spPr>
        <p:txBody>
          <a:bodyPr>
            <a:noAutofit/>
          </a:bodyPr>
          <a:lstStyle/>
          <a:p>
            <a:r>
              <a:rPr lang="en-US" dirty="0" err="1"/>
              <a:t>EdVestors</a:t>
            </a:r>
            <a:br>
              <a:rPr lang="en-US" dirty="0"/>
            </a:br>
            <a:r>
              <a:rPr lang="en-US" dirty="0"/>
              <a:t>Math Fellows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0099798-7557-3F4B-A160-166ACBA7E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3217946"/>
            <a:ext cx="8686800" cy="694944"/>
          </a:xfrm>
        </p:spPr>
        <p:txBody>
          <a:bodyPr>
            <a:normAutofit/>
          </a:bodyPr>
          <a:lstStyle/>
          <a:p>
            <a:r>
              <a:rPr lang="en-US" dirty="0"/>
              <a:t>May 1, 2019</a:t>
            </a:r>
          </a:p>
        </p:txBody>
      </p:sp>
    </p:spTree>
    <p:extLst>
      <p:ext uri="{BB962C8B-B14F-4D97-AF65-F5344CB8AC3E}">
        <p14:creationId xmlns:p14="http://schemas.microsoft.com/office/powerpoint/2010/main" val="234286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7B2961-95B5-404C-8EE5-87C7716C9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70587">
            <a:off x="2148088" y="546805"/>
            <a:ext cx="4701354" cy="566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08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434" y="1076790"/>
            <a:ext cx="2806867" cy="49481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14450" y="1123355"/>
            <a:ext cx="2150534" cy="6912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Intervention: Occurs frequently and with intensity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0" y="4027423"/>
            <a:ext cx="2150534" cy="9155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latin typeface="Calibri" panose="020F0502020204030204" pitchFamily="34" charset="0"/>
                <a:cs typeface="Calibri" panose="020F0502020204030204" pitchFamily="34" charset="0"/>
              </a:rPr>
              <a:t>Intervention adaptation</a:t>
            </a: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: Content, dosage, explicit instruction, attention to transfer</a:t>
            </a:r>
          </a:p>
        </p:txBody>
      </p:sp>
      <p:sp>
        <p:nvSpPr>
          <p:cNvPr id="6" name="Oval 5"/>
          <p:cNvSpPr/>
          <p:nvPr/>
        </p:nvSpPr>
        <p:spPr>
          <a:xfrm>
            <a:off x="5679017" y="1975444"/>
            <a:ext cx="2150534" cy="64346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Assessment: Formative</a:t>
            </a:r>
          </a:p>
        </p:txBody>
      </p:sp>
      <p:sp>
        <p:nvSpPr>
          <p:cNvPr id="7" name="Oval 6"/>
          <p:cNvSpPr/>
          <p:nvPr/>
        </p:nvSpPr>
        <p:spPr>
          <a:xfrm>
            <a:off x="5679017" y="3137494"/>
            <a:ext cx="2150534" cy="64346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Assessment: Diagnostic</a:t>
            </a:r>
          </a:p>
        </p:txBody>
      </p:sp>
      <p:sp>
        <p:nvSpPr>
          <p:cNvPr id="8" name="Oval 7"/>
          <p:cNvSpPr/>
          <p:nvPr/>
        </p:nvSpPr>
        <p:spPr>
          <a:xfrm>
            <a:off x="5679017" y="4794844"/>
            <a:ext cx="2150534" cy="64346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Assessment: Formative</a:t>
            </a:r>
          </a:p>
        </p:txBody>
      </p:sp>
    </p:spTree>
    <p:extLst>
      <p:ext uri="{BB962C8B-B14F-4D97-AF65-F5344CB8AC3E}">
        <p14:creationId xmlns:p14="http://schemas.microsoft.com/office/powerpoint/2010/main" val="207826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4" name="Google Shape;664;p75"/>
          <p:cNvCxnSpPr/>
          <p:nvPr/>
        </p:nvCxnSpPr>
        <p:spPr>
          <a:xfrm>
            <a:off x="228600" y="5425010"/>
            <a:ext cx="8763000" cy="3412"/>
          </a:xfrm>
          <a:prstGeom prst="straightConnector1">
            <a:avLst/>
          </a:prstGeom>
          <a:noFill/>
          <a:ln w="57150" cap="flat" cmpd="sng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665" name="Google Shape;665;p75"/>
          <p:cNvSpPr/>
          <p:nvPr/>
        </p:nvSpPr>
        <p:spPr>
          <a:xfrm rot="3258815">
            <a:off x="-11383" y="3555960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IS</a:t>
            </a:r>
            <a:endParaRPr/>
          </a:p>
        </p:txBody>
      </p:sp>
      <p:sp>
        <p:nvSpPr>
          <p:cNvPr id="666" name="Google Shape;666;p75"/>
          <p:cNvSpPr/>
          <p:nvPr/>
        </p:nvSpPr>
        <p:spPr>
          <a:xfrm rot="3277194">
            <a:off x="2933700" y="3552576"/>
            <a:ext cx="33528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student NEEDS TO BE</a:t>
            </a:r>
            <a:endParaRPr/>
          </a:p>
        </p:txBody>
      </p:sp>
      <p:pic>
        <p:nvPicPr>
          <p:cNvPr id="667" name="Google Shape;667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4312" y="244029"/>
            <a:ext cx="2076631" cy="3660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44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" name="Google Shape;1134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6807" y="60888"/>
            <a:ext cx="7123839" cy="6533662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20"/>
          <p:cNvSpPr txBox="1"/>
          <p:nvPr/>
        </p:nvSpPr>
        <p:spPr>
          <a:xfrm>
            <a:off x="175646" y="3288186"/>
            <a:ext cx="46367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evidence-based intervention</a:t>
            </a:r>
            <a:endParaRPr/>
          </a:p>
        </p:txBody>
      </p:sp>
      <p:sp>
        <p:nvSpPr>
          <p:cNvPr id="1137" name="Google Shape;1137;p120"/>
          <p:cNvSpPr txBox="1"/>
          <p:nvPr/>
        </p:nvSpPr>
        <p:spPr>
          <a:xfrm>
            <a:off x="3020330" y="4984811"/>
            <a:ext cx="32755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promising practice</a:t>
            </a:r>
            <a:endParaRPr/>
          </a:p>
        </p:txBody>
      </p:sp>
      <p:sp>
        <p:nvSpPr>
          <p:cNvPr id="1138" name="Google Shape;1138;p120"/>
          <p:cNvSpPr txBox="1"/>
          <p:nvPr/>
        </p:nvSpPr>
        <p:spPr>
          <a:xfrm>
            <a:off x="1136980" y="4171294"/>
            <a:ext cx="39694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evidence-based strategy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1139" name="Google Shape;1139;p120"/>
          <p:cNvSpPr txBox="1"/>
          <p:nvPr/>
        </p:nvSpPr>
        <p:spPr>
          <a:xfrm>
            <a:off x="6497821" y="5137027"/>
            <a:ext cx="281243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 or negative evidence</a:t>
            </a:r>
            <a:endParaRPr/>
          </a:p>
        </p:txBody>
      </p:sp>
      <p:cxnSp>
        <p:nvCxnSpPr>
          <p:cNvPr id="1140" name="Google Shape;1140;p120"/>
          <p:cNvCxnSpPr/>
          <p:nvPr/>
        </p:nvCxnSpPr>
        <p:spPr>
          <a:xfrm>
            <a:off x="6871060" y="4984811"/>
            <a:ext cx="2134395" cy="1443698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41" name="Google Shape;1141;p120"/>
          <p:cNvCxnSpPr/>
          <p:nvPr/>
        </p:nvCxnSpPr>
        <p:spPr>
          <a:xfrm flipH="1">
            <a:off x="6871060" y="4984811"/>
            <a:ext cx="2134395" cy="1443698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8D93AD0-55CE-5B4A-850E-72E9FC864B41}"/>
              </a:ext>
            </a:extLst>
          </p:cNvPr>
          <p:cNvSpPr txBox="1"/>
          <p:nvPr/>
        </p:nvSpPr>
        <p:spPr>
          <a:xfrm>
            <a:off x="480329" y="426242"/>
            <a:ext cx="5469566" cy="167889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8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evidence-based practice</a:t>
            </a:r>
          </a:p>
        </p:txBody>
      </p:sp>
    </p:spTree>
    <p:extLst>
      <p:ext uri="{BB962C8B-B14F-4D97-AF65-F5344CB8AC3E}">
        <p14:creationId xmlns:p14="http://schemas.microsoft.com/office/powerpoint/2010/main" val="54674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6808" y="87263"/>
            <a:ext cx="7123839" cy="6533662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Google Shape;1157;p122"/>
          <p:cNvSpPr txBox="1"/>
          <p:nvPr/>
        </p:nvSpPr>
        <p:spPr>
          <a:xfrm>
            <a:off x="175646" y="3288186"/>
            <a:ext cx="46367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evidence-based intervention</a:t>
            </a:r>
            <a:endParaRPr/>
          </a:p>
        </p:txBody>
      </p:sp>
      <p:sp>
        <p:nvSpPr>
          <p:cNvPr id="1158" name="Google Shape;1158;p122"/>
          <p:cNvSpPr txBox="1"/>
          <p:nvPr/>
        </p:nvSpPr>
        <p:spPr>
          <a:xfrm>
            <a:off x="1136980" y="4171294"/>
            <a:ext cx="39694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evidence-based strategy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1159" name="Google Shape;1159;p122"/>
          <p:cNvSpPr/>
          <p:nvPr/>
        </p:nvSpPr>
        <p:spPr>
          <a:xfrm>
            <a:off x="6454241" y="943771"/>
            <a:ext cx="2549236" cy="83452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Improvement from before intervention</a:t>
            </a:r>
            <a:endParaRPr/>
          </a:p>
        </p:txBody>
      </p:sp>
      <p:sp>
        <p:nvSpPr>
          <p:cNvPr id="1160" name="Google Shape;1160;p122"/>
          <p:cNvSpPr/>
          <p:nvPr/>
        </p:nvSpPr>
        <p:spPr>
          <a:xfrm>
            <a:off x="6454241" y="1798677"/>
            <a:ext cx="2549236" cy="104802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Improvement compared to no treatment students</a:t>
            </a:r>
            <a:endParaRPr/>
          </a:p>
        </p:txBody>
      </p:sp>
      <p:sp>
        <p:nvSpPr>
          <p:cNvPr id="1161" name="Google Shape;1161;p122"/>
          <p:cNvSpPr/>
          <p:nvPr/>
        </p:nvSpPr>
        <p:spPr>
          <a:xfrm>
            <a:off x="6454241" y="3554398"/>
            <a:ext cx="2549236" cy="56311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researchers</a:t>
            </a:r>
            <a:endParaRPr/>
          </a:p>
        </p:txBody>
      </p:sp>
      <p:sp>
        <p:nvSpPr>
          <p:cNvPr id="1162" name="Google Shape;1162;p122"/>
          <p:cNvSpPr/>
          <p:nvPr/>
        </p:nvSpPr>
        <p:spPr>
          <a:xfrm>
            <a:off x="6454241" y="4140147"/>
            <a:ext cx="2549236" cy="55494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students</a:t>
            </a:r>
            <a:endParaRPr/>
          </a:p>
        </p:txBody>
      </p:sp>
      <p:sp>
        <p:nvSpPr>
          <p:cNvPr id="1163" name="Google Shape;1163;p122"/>
          <p:cNvSpPr/>
          <p:nvPr/>
        </p:nvSpPr>
        <p:spPr>
          <a:xfrm>
            <a:off x="6454241" y="4730423"/>
            <a:ext cx="2549236" cy="51586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times</a:t>
            </a:r>
            <a:endParaRPr/>
          </a:p>
        </p:txBody>
      </p:sp>
      <p:sp>
        <p:nvSpPr>
          <p:cNvPr id="1164" name="Google Shape;1164;p122"/>
          <p:cNvSpPr/>
          <p:nvPr/>
        </p:nvSpPr>
        <p:spPr>
          <a:xfrm>
            <a:off x="6454241" y="5344977"/>
            <a:ext cx="2549236" cy="74322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Setting and students similar to your own</a:t>
            </a:r>
            <a:endParaRPr/>
          </a:p>
        </p:txBody>
      </p:sp>
      <p:sp>
        <p:nvSpPr>
          <p:cNvPr id="1165" name="Google Shape;1165;p122"/>
          <p:cNvSpPr txBox="1"/>
          <p:nvPr/>
        </p:nvSpPr>
        <p:spPr>
          <a:xfrm>
            <a:off x="3020330" y="4984811"/>
            <a:ext cx="32755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promising practice</a:t>
            </a:r>
            <a:endParaRPr/>
          </a:p>
        </p:txBody>
      </p:sp>
      <p:sp>
        <p:nvSpPr>
          <p:cNvPr id="1166" name="Google Shape;1166;p122"/>
          <p:cNvSpPr/>
          <p:nvPr/>
        </p:nvSpPr>
        <p:spPr>
          <a:xfrm>
            <a:off x="6454241" y="61155"/>
            <a:ext cx="2549236" cy="834522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Assessment data to show results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7" name="Google Shape;1167;p122"/>
          <p:cNvSpPr/>
          <p:nvPr/>
        </p:nvSpPr>
        <p:spPr>
          <a:xfrm>
            <a:off x="6454241" y="2968649"/>
            <a:ext cx="2549236" cy="563114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Replication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ECAF25-640D-064A-97A3-EF193B91D017}"/>
              </a:ext>
            </a:extLst>
          </p:cNvPr>
          <p:cNvSpPr txBox="1"/>
          <p:nvPr/>
        </p:nvSpPr>
        <p:spPr>
          <a:xfrm>
            <a:off x="480329" y="426242"/>
            <a:ext cx="5469566" cy="167889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8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evidence-based practice</a:t>
            </a:r>
          </a:p>
        </p:txBody>
      </p:sp>
    </p:spTree>
    <p:extLst>
      <p:ext uri="{BB962C8B-B14F-4D97-AF65-F5344CB8AC3E}">
        <p14:creationId xmlns:p14="http://schemas.microsoft.com/office/powerpoint/2010/main" val="80366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36097" y="663473"/>
            <a:ext cx="4797895" cy="737755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Intervention Platform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68023" y="1705929"/>
            <a:ext cx="326724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DELIVERY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68023" y="3774907"/>
            <a:ext cx="353404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INSTRUCTIONAL STRATEGIES</a:t>
            </a:r>
          </a:p>
        </p:txBody>
      </p:sp>
      <p:sp>
        <p:nvSpPr>
          <p:cNvPr id="17" name="Oval 16"/>
          <p:cNvSpPr/>
          <p:nvPr/>
        </p:nvSpPr>
        <p:spPr>
          <a:xfrm>
            <a:off x="4054486" y="2161813"/>
            <a:ext cx="1640909" cy="38781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Explicit instruction</a:t>
            </a:r>
          </a:p>
        </p:txBody>
      </p:sp>
      <p:sp>
        <p:nvSpPr>
          <p:cNvPr id="18" name="Oval 17"/>
          <p:cNvSpPr/>
          <p:nvPr/>
        </p:nvSpPr>
        <p:spPr>
          <a:xfrm>
            <a:off x="5983704" y="3065452"/>
            <a:ext cx="1640909" cy="3878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Multiple representations</a:t>
            </a:r>
          </a:p>
        </p:txBody>
      </p:sp>
      <p:sp>
        <p:nvSpPr>
          <p:cNvPr id="23" name="Oval 22"/>
          <p:cNvSpPr/>
          <p:nvPr/>
        </p:nvSpPr>
        <p:spPr>
          <a:xfrm>
            <a:off x="4981188" y="2649952"/>
            <a:ext cx="1640909" cy="38781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Concise language</a:t>
            </a:r>
          </a:p>
        </p:txBody>
      </p:sp>
      <p:sp>
        <p:nvSpPr>
          <p:cNvPr id="24" name="Oval 23"/>
          <p:cNvSpPr/>
          <p:nvPr/>
        </p:nvSpPr>
        <p:spPr>
          <a:xfrm>
            <a:off x="4054485" y="4187520"/>
            <a:ext cx="1640909" cy="38781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Fluency building</a:t>
            </a:r>
          </a:p>
        </p:txBody>
      </p:sp>
      <p:sp>
        <p:nvSpPr>
          <p:cNvPr id="25" name="Oval 24"/>
          <p:cNvSpPr/>
          <p:nvPr/>
        </p:nvSpPr>
        <p:spPr>
          <a:xfrm>
            <a:off x="4981187" y="4649745"/>
            <a:ext cx="1640909" cy="38781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Problem solving instruction</a:t>
            </a:r>
          </a:p>
        </p:txBody>
      </p:sp>
      <p:sp>
        <p:nvSpPr>
          <p:cNvPr id="26" name="Oval 25"/>
          <p:cNvSpPr/>
          <p:nvPr/>
        </p:nvSpPr>
        <p:spPr>
          <a:xfrm>
            <a:off x="6061158" y="5051009"/>
            <a:ext cx="1640909" cy="3878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Motivation component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586C8F-DC25-4F4B-8352-745116980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5" y="663473"/>
            <a:ext cx="2806867" cy="494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982EB0-6C46-AF4F-9B46-B7896AC15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43" y="1050877"/>
            <a:ext cx="8755230" cy="348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65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F2DB4E-618C-AE41-B60E-8C865FD04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90139">
            <a:off x="336115" y="596357"/>
            <a:ext cx="3933472" cy="5017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C1BD08-B7D5-9243-AC82-7D000E9E5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73633">
            <a:off x="4771238" y="465361"/>
            <a:ext cx="4033566" cy="527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85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676A6-6D82-8644-9426-E6A724DB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 Across Grades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2466936-F9C1-E94B-9774-4DCEBBE4482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48281" y="1709867"/>
          <a:ext cx="8674443" cy="3780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2210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BA57D7-08DB-A543-B1BA-7EE603E7823E}"/>
              </a:ext>
            </a:extLst>
          </p:cNvPr>
          <p:cNvSpPr/>
          <p:nvPr/>
        </p:nvSpPr>
        <p:spPr>
          <a:xfrm>
            <a:off x="483177" y="1340428"/>
            <a:ext cx="8136082" cy="15274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dirty="0">
                <a:latin typeface="Calibri" panose="020F0502020204030204" pitchFamily="34" charset="0"/>
                <a:cs typeface="Calibri" panose="020F0502020204030204" pitchFamily="34" charset="0"/>
              </a:rPr>
              <a:t>Use formal math language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20C90-7F01-974D-9A87-A68588E2114B}"/>
              </a:ext>
            </a:extLst>
          </p:cNvPr>
          <p:cNvSpPr/>
          <p:nvPr/>
        </p:nvSpPr>
        <p:spPr>
          <a:xfrm>
            <a:off x="483177" y="3184814"/>
            <a:ext cx="8136082" cy="15274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50" dirty="0">
                <a:latin typeface="Calibri" panose="020F0502020204030204" pitchFamily="34" charset="0"/>
                <a:cs typeface="Calibri" panose="020F0502020204030204" pitchFamily="34" charset="0"/>
              </a:rPr>
              <a:t>Use terms precisely</a:t>
            </a:r>
          </a:p>
        </p:txBody>
      </p:sp>
    </p:spTree>
    <p:extLst>
      <p:ext uri="{BB962C8B-B14F-4D97-AF65-F5344CB8AC3E}">
        <p14:creationId xmlns:p14="http://schemas.microsoft.com/office/powerpoint/2010/main" val="3606978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887" y="3769667"/>
            <a:ext cx="8686800" cy="4839538"/>
          </a:xfrm>
        </p:spPr>
        <p:txBody>
          <a:bodyPr/>
          <a:lstStyle/>
          <a:p>
            <a:pPr marL="1588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CCD1B-8BF6-2948-AF38-0F5827C9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073" y="4213853"/>
            <a:ext cx="809834" cy="612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B4277B-7BEC-B347-B370-22D1A9E98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115304"/>
            <a:ext cx="8686800" cy="2313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5548D5-42A0-4D43-B94B-FAFED3DCD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855" y="4927166"/>
            <a:ext cx="1262270" cy="12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62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1E73FE-CE7D-2748-81E9-6748033D2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38114">
            <a:off x="438165" y="312747"/>
            <a:ext cx="4314058" cy="5738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268D29-8F82-DB42-AFB7-9F4C79EED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6842">
            <a:off x="4334354" y="587297"/>
            <a:ext cx="4164114" cy="550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36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8A8E966-9089-5B44-A097-8D3C7C1A3E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4911929"/>
              </p:ext>
            </p:extLst>
          </p:nvPr>
        </p:nvGraphicFramePr>
        <p:xfrm>
          <a:off x="759725" y="354843"/>
          <a:ext cx="7524466" cy="5092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1426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8B14CB-A61E-C247-8947-1DAD59A5F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887" y="3769667"/>
            <a:ext cx="8686800" cy="4839538"/>
          </a:xfrm>
        </p:spPr>
        <p:txBody>
          <a:bodyPr/>
          <a:lstStyle/>
          <a:p>
            <a:pPr marL="1588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 err="1"/>
              <a:t>srpowell@austin.utexas.edu</a:t>
            </a:r>
            <a:endParaRPr lang="en-US" sz="2800" dirty="0"/>
          </a:p>
          <a:p>
            <a:pPr marL="342900" lvl="1" indent="0">
              <a:buNone/>
            </a:pPr>
            <a:endParaRPr lang="en-US" sz="2800" dirty="0"/>
          </a:p>
          <a:p>
            <a:pPr marL="342900" lvl="1" indent="0">
              <a:buNone/>
            </a:pPr>
            <a:r>
              <a:rPr lang="en-US" sz="2800" dirty="0"/>
              <a:t>@sarahpowellphd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F9039E-5FC2-4E9F-98AD-75BCF680AB7F}"/>
              </a:ext>
            </a:extLst>
          </p:cNvPr>
          <p:cNvSpPr/>
          <p:nvPr/>
        </p:nvSpPr>
        <p:spPr>
          <a:xfrm>
            <a:off x="8469924" y="6378059"/>
            <a:ext cx="396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119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CCCD1B-8BF6-2948-AF38-0F5827C9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073" y="4213853"/>
            <a:ext cx="809834" cy="612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B4277B-7BEC-B347-B370-22D1A9E98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115304"/>
            <a:ext cx="8686800" cy="2313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5548D5-42A0-4D43-B94B-FAFED3DCD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855" y="4927166"/>
            <a:ext cx="1262270" cy="12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83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6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50054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7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185" name="Google Shape;185;p27"/>
          <p:cNvSpPr/>
          <p:nvPr/>
        </p:nvSpPr>
        <p:spPr>
          <a:xfrm>
            <a:off x="146756" y="415597"/>
            <a:ext cx="2494844" cy="1072444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preK predicted K broad math</a:t>
            </a:r>
            <a:endParaRPr/>
          </a:p>
        </p:txBody>
      </p:sp>
      <p:cxnSp>
        <p:nvCxnSpPr>
          <p:cNvPr id="186" name="Google Shape;186;p27"/>
          <p:cNvCxnSpPr/>
          <p:nvPr/>
        </p:nvCxnSpPr>
        <p:spPr>
          <a:xfrm rot="10800000" flipH="1">
            <a:off x="2460978" y="530579"/>
            <a:ext cx="1133669" cy="507999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7" name="Google Shape;187;p27"/>
          <p:cNvSpPr/>
          <p:nvPr/>
        </p:nvSpPr>
        <p:spPr>
          <a:xfrm>
            <a:off x="146756" y="1921619"/>
            <a:ext cx="2494844" cy="1072444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preK predicted grade 10 broad math</a:t>
            </a:r>
            <a:endParaRPr/>
          </a:p>
        </p:txBody>
      </p:sp>
      <p:cxnSp>
        <p:nvCxnSpPr>
          <p:cNvPr id="188" name="Google Shape;188;p27"/>
          <p:cNvCxnSpPr/>
          <p:nvPr/>
        </p:nvCxnSpPr>
        <p:spPr>
          <a:xfrm rot="10800000" flipH="1">
            <a:off x="2460978" y="846667"/>
            <a:ext cx="1133669" cy="1697934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9" name="Google Shape;189;p27"/>
          <p:cNvSpPr/>
          <p:nvPr/>
        </p:nvSpPr>
        <p:spPr>
          <a:xfrm>
            <a:off x="6378222" y="497050"/>
            <a:ext cx="2257778" cy="9909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preschool predicts later mathematics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0027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8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196" name="Google Shape;196;p28"/>
          <p:cNvSpPr/>
          <p:nvPr/>
        </p:nvSpPr>
        <p:spPr>
          <a:xfrm>
            <a:off x="146756" y="415597"/>
            <a:ext cx="2494844" cy="107244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Counting in K predicted grade 1 broad math </a:t>
            </a:r>
            <a:endParaRPr/>
          </a:p>
        </p:txBody>
      </p:sp>
      <p:cxnSp>
        <p:nvCxnSpPr>
          <p:cNvPr id="197" name="Google Shape;197;p28"/>
          <p:cNvCxnSpPr>
            <a:stCxn id="196" idx="3"/>
          </p:cNvCxnSpPr>
          <p:nvPr/>
        </p:nvCxnSpPr>
        <p:spPr>
          <a:xfrm>
            <a:off x="2641600" y="951819"/>
            <a:ext cx="953100" cy="17700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8" name="Google Shape;198;p28"/>
          <p:cNvSpPr/>
          <p:nvPr/>
        </p:nvSpPr>
        <p:spPr>
          <a:xfrm>
            <a:off x="146756" y="1921619"/>
            <a:ext cx="2494844" cy="107244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K predicted grade 8 broad math</a:t>
            </a:r>
            <a:endParaRPr/>
          </a:p>
        </p:txBody>
      </p:sp>
      <p:cxnSp>
        <p:nvCxnSpPr>
          <p:cNvPr id="199" name="Google Shape;199;p28"/>
          <p:cNvCxnSpPr/>
          <p:nvPr/>
        </p:nvCxnSpPr>
        <p:spPr>
          <a:xfrm rot="10800000" flipH="1">
            <a:off x="2460978" y="2167467"/>
            <a:ext cx="1133669" cy="377134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" name="Google Shape;200;p28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kindergarten predicts later mathematics</a:t>
            </a:r>
            <a:endParaRPr/>
          </a:p>
        </p:txBody>
      </p:sp>
      <p:sp>
        <p:nvSpPr>
          <p:cNvPr id="201" name="Google Shape;201;p28"/>
          <p:cNvSpPr/>
          <p:nvPr/>
        </p:nvSpPr>
        <p:spPr>
          <a:xfrm>
            <a:off x="146756" y="3427641"/>
            <a:ext cx="2494844" cy="2024892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 math accurately predicted math performance below 10</a:t>
            </a:r>
            <a:r>
              <a:rPr lang="en-US" sz="1800" baseline="30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percentile in grades 2 and 3 with 84% correct classification</a:t>
            </a:r>
            <a:endParaRPr/>
          </a:p>
        </p:txBody>
      </p:sp>
      <p:cxnSp>
        <p:nvCxnSpPr>
          <p:cNvPr id="202" name="Google Shape;202;p28"/>
          <p:cNvCxnSpPr/>
          <p:nvPr/>
        </p:nvCxnSpPr>
        <p:spPr>
          <a:xfrm rot="10800000" flipH="1">
            <a:off x="2562578" y="2994063"/>
            <a:ext cx="1032069" cy="154407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76053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9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09" name="Google Shape;209;p29"/>
          <p:cNvSpPr/>
          <p:nvPr/>
        </p:nvSpPr>
        <p:spPr>
          <a:xfrm>
            <a:off x="146756" y="1407077"/>
            <a:ext cx="2494844" cy="1271383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Addition influenced arithmetic with increasing importance from grades 1 to 5</a:t>
            </a:r>
            <a:endParaRPr/>
          </a:p>
        </p:txBody>
      </p:sp>
      <p:cxnSp>
        <p:nvCxnSpPr>
          <p:cNvPr id="210" name="Google Shape;210;p29"/>
          <p:cNvCxnSpPr/>
          <p:nvPr/>
        </p:nvCxnSpPr>
        <p:spPr>
          <a:xfrm>
            <a:off x="2602089" y="1980043"/>
            <a:ext cx="992558" cy="1869468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" name="Google Shape;211;p29"/>
          <p:cNvSpPr/>
          <p:nvPr/>
        </p:nvSpPr>
        <p:spPr>
          <a:xfrm>
            <a:off x="146756" y="3173843"/>
            <a:ext cx="2494844" cy="1072444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Grade 1 arithmetic predicted arithmetic at grades 2, 3, and 4</a:t>
            </a:r>
            <a:endParaRPr/>
          </a:p>
        </p:txBody>
      </p:sp>
      <p:cxnSp>
        <p:nvCxnSpPr>
          <p:cNvPr id="212" name="Google Shape;212;p29"/>
          <p:cNvCxnSpPr>
            <a:stCxn id="211" idx="3"/>
          </p:cNvCxnSpPr>
          <p:nvPr/>
        </p:nvCxnSpPr>
        <p:spPr>
          <a:xfrm>
            <a:off x="2641600" y="3710065"/>
            <a:ext cx="997800" cy="4953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3" name="Google Shape;213;p29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elementary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14" name="Google Shape;214;p29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Grade 1 broad math predicted broad math at grades 3, 5, and 10</a:t>
            </a:r>
            <a:endParaRPr/>
          </a:p>
        </p:txBody>
      </p:sp>
      <p:cxnSp>
        <p:nvCxnSpPr>
          <p:cNvPr id="215" name="Google Shape;215;p29"/>
          <p:cNvCxnSpPr>
            <a:stCxn id="214" idx="3"/>
          </p:cNvCxnSpPr>
          <p:nvPr/>
        </p:nvCxnSpPr>
        <p:spPr>
          <a:xfrm rot="10800000" flipH="1">
            <a:off x="2641600" y="4385656"/>
            <a:ext cx="953100" cy="9090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02068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0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22" name="Google Shape;222;p30"/>
          <p:cNvSpPr/>
          <p:nvPr/>
        </p:nvSpPr>
        <p:spPr>
          <a:xfrm>
            <a:off x="146756" y="1407077"/>
            <a:ext cx="2494844" cy="127138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Counting and comparison in grades 2 or 4 predicted broad math 1 year later</a:t>
            </a:r>
            <a:endParaRPr/>
          </a:p>
        </p:txBody>
      </p:sp>
      <p:cxnSp>
        <p:nvCxnSpPr>
          <p:cNvPr id="223" name="Google Shape;223;p30"/>
          <p:cNvCxnSpPr/>
          <p:nvPr/>
        </p:nvCxnSpPr>
        <p:spPr>
          <a:xfrm>
            <a:off x="2602089" y="1980043"/>
            <a:ext cx="992558" cy="2761627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4" name="Google Shape;224;p30"/>
          <p:cNvSpPr/>
          <p:nvPr/>
        </p:nvSpPr>
        <p:spPr>
          <a:xfrm>
            <a:off x="146756" y="3173842"/>
            <a:ext cx="2494844" cy="1240113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Fractions at 10-12 years old predicted broad math 5 years later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5" name="Google Shape;225;p30"/>
          <p:cNvCxnSpPr/>
          <p:nvPr/>
        </p:nvCxnSpPr>
        <p:spPr>
          <a:xfrm>
            <a:off x="2551862" y="3694928"/>
            <a:ext cx="1042785" cy="1214409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6" name="Google Shape;226;p30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middle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27" name="Google Shape;227;p30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grade 7 predicted broad math in grade 8</a:t>
            </a:r>
            <a:endParaRPr/>
          </a:p>
        </p:txBody>
      </p:sp>
      <p:cxnSp>
        <p:nvCxnSpPr>
          <p:cNvPr id="228" name="Google Shape;228;p30"/>
          <p:cNvCxnSpPr>
            <a:stCxn id="227" idx="3"/>
          </p:cNvCxnSpPr>
          <p:nvPr/>
        </p:nvCxnSpPr>
        <p:spPr>
          <a:xfrm rot="10800000" flipH="1">
            <a:off x="2641600" y="5237056"/>
            <a:ext cx="992700" cy="576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99139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1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35" name="Google Shape;235;p31"/>
          <p:cNvSpPr/>
          <p:nvPr/>
        </p:nvSpPr>
        <p:spPr>
          <a:xfrm>
            <a:off x="146755" y="596280"/>
            <a:ext cx="2455333" cy="1271383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 math in grade 8 predicted completion of 4-year college degree</a:t>
            </a:r>
            <a:endParaRPr/>
          </a:p>
        </p:txBody>
      </p:sp>
      <p:cxnSp>
        <p:nvCxnSpPr>
          <p:cNvPr id="236" name="Google Shape;236;p31"/>
          <p:cNvCxnSpPr/>
          <p:nvPr/>
        </p:nvCxnSpPr>
        <p:spPr>
          <a:xfrm>
            <a:off x="2591373" y="1248383"/>
            <a:ext cx="1042785" cy="4215523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7" name="Google Shape;237;p31"/>
          <p:cNvSpPr/>
          <p:nvPr/>
        </p:nvSpPr>
        <p:spPr>
          <a:xfrm>
            <a:off x="146756" y="2088444"/>
            <a:ext cx="2494844" cy="2325511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Students who took algebra in grades 8 took more advanced math courses and enrolled in 4-year colleges more often than students who took algebra in grade 9</a:t>
            </a:r>
            <a:endParaRPr/>
          </a:p>
        </p:txBody>
      </p:sp>
      <p:cxnSp>
        <p:nvCxnSpPr>
          <p:cNvPr id="238" name="Google Shape;238;p31"/>
          <p:cNvCxnSpPr/>
          <p:nvPr/>
        </p:nvCxnSpPr>
        <p:spPr>
          <a:xfrm>
            <a:off x="2591373" y="3152309"/>
            <a:ext cx="1003274" cy="2368633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9" name="Google Shape;239;p31"/>
          <p:cNvSpPr/>
          <p:nvPr/>
        </p:nvSpPr>
        <p:spPr>
          <a:xfrm>
            <a:off x="6378222" y="497050"/>
            <a:ext cx="2257778" cy="117370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outcomes</a:t>
            </a:r>
            <a:endParaRPr/>
          </a:p>
        </p:txBody>
      </p:sp>
      <p:sp>
        <p:nvSpPr>
          <p:cNvPr id="240" name="Google Shape;240;p31"/>
          <p:cNvSpPr/>
          <p:nvPr/>
        </p:nvSpPr>
        <p:spPr>
          <a:xfrm>
            <a:off x="146756" y="4741670"/>
            <a:ext cx="2494844" cy="1105972"/>
          </a:xfrm>
          <a:prstGeom prst="rect">
            <a:avLst/>
          </a:prstGeom>
          <a:solidFill>
            <a:srgbClr val="FF26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Numeracy measured in adolescence impacted hourly earnings 7 to 15 years later</a:t>
            </a:r>
            <a:endParaRPr/>
          </a:p>
        </p:txBody>
      </p:sp>
      <p:cxnSp>
        <p:nvCxnSpPr>
          <p:cNvPr id="241" name="Google Shape;241;p31"/>
          <p:cNvCxnSpPr>
            <a:stCxn id="240" idx="3"/>
          </p:cNvCxnSpPr>
          <p:nvPr/>
        </p:nvCxnSpPr>
        <p:spPr>
          <a:xfrm>
            <a:off x="2641600" y="5294656"/>
            <a:ext cx="953100" cy="338400"/>
          </a:xfrm>
          <a:prstGeom prst="straightConnector1">
            <a:avLst/>
          </a:prstGeom>
          <a:noFill/>
          <a:ln w="38100" cap="flat" cmpd="sng">
            <a:solidFill>
              <a:srgbClr val="FF26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46835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4647" y="79022"/>
            <a:ext cx="5221115" cy="601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2"/>
          <p:cNvSpPr/>
          <p:nvPr/>
        </p:nvSpPr>
        <p:spPr>
          <a:xfrm rot="-5400000">
            <a:off x="4675186" y="1724507"/>
            <a:ext cx="86478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http://www.greatertexasfoundation.org/trajectories-of-mathematics-performance/</a:t>
            </a:r>
            <a:endParaRPr/>
          </a:p>
        </p:txBody>
      </p:sp>
      <p:sp>
        <p:nvSpPr>
          <p:cNvPr id="248" name="Google Shape;248;p32"/>
          <p:cNvSpPr/>
          <p:nvPr/>
        </p:nvSpPr>
        <p:spPr>
          <a:xfrm>
            <a:off x="688622" y="248357"/>
            <a:ext cx="2257778" cy="99099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preschool predicts later mathematics</a:t>
            </a:r>
            <a:endParaRPr/>
          </a:p>
        </p:txBody>
      </p:sp>
      <p:sp>
        <p:nvSpPr>
          <p:cNvPr id="249" name="Google Shape;249;p32"/>
          <p:cNvSpPr/>
          <p:nvPr/>
        </p:nvSpPr>
        <p:spPr>
          <a:xfrm>
            <a:off x="688622" y="1239348"/>
            <a:ext cx="2257778" cy="11737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kindergarten predicts later mathematics</a:t>
            </a:r>
            <a:endParaRPr/>
          </a:p>
        </p:txBody>
      </p:sp>
      <p:sp>
        <p:nvSpPr>
          <p:cNvPr id="250" name="Google Shape;250;p32"/>
          <p:cNvSpPr/>
          <p:nvPr/>
        </p:nvSpPr>
        <p:spPr>
          <a:xfrm>
            <a:off x="688622" y="2413054"/>
            <a:ext cx="2257778" cy="11737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elementary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51" name="Google Shape;251;p32"/>
          <p:cNvSpPr/>
          <p:nvPr/>
        </p:nvSpPr>
        <p:spPr>
          <a:xfrm>
            <a:off x="688622" y="3586760"/>
            <a:ext cx="2257778" cy="11737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middle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mathematics</a:t>
            </a:r>
            <a:endParaRPr/>
          </a:p>
        </p:txBody>
      </p:sp>
      <p:sp>
        <p:nvSpPr>
          <p:cNvPr id="252" name="Google Shape;252;p32"/>
          <p:cNvSpPr/>
          <p:nvPr/>
        </p:nvSpPr>
        <p:spPr>
          <a:xfrm>
            <a:off x="688622" y="4760466"/>
            <a:ext cx="2257778" cy="1173706"/>
          </a:xfrm>
          <a:prstGeom prst="rect">
            <a:avLst/>
          </a:prstGeom>
          <a:solidFill>
            <a:srgbClr val="FF2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Mathematics in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 school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predicts later outcomes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5881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CII-Ucon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CII Math">
      <a:majorFont>
        <a:latin typeface="Cambria"/>
        <a:ea typeface=""/>
        <a:cs typeface=""/>
      </a:majorFont>
      <a:minorFont>
        <a:latin typeface="Cambria Math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0F050D9-9AA2-404C-B961-E0977648D0AC}" vid="{AB4D45C6-BB0D-4775-B63D-4A3801F8F5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4686</TotalTime>
  <Words>458</Words>
  <Application>Microsoft Macintosh PowerPoint</Application>
  <PresentationFormat>On-screen Show (4:3)</PresentationFormat>
  <Paragraphs>91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 Math</vt:lpstr>
      <vt:lpstr>Franklin Gothic Book</vt:lpstr>
      <vt:lpstr>Verdana</vt:lpstr>
      <vt:lpstr>NCII-Uconn</vt:lpstr>
      <vt:lpstr>EdVestors Math Fellows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 Across Grades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Explicit Instructional Delivery: Modeling Learning</dc:title>
  <dc:creator>Devin Kearns</dc:creator>
  <cp:lastModifiedBy>Sarah Powell</cp:lastModifiedBy>
  <cp:revision>553</cp:revision>
  <dcterms:created xsi:type="dcterms:W3CDTF">2016-08-16T05:11:43Z</dcterms:created>
  <dcterms:modified xsi:type="dcterms:W3CDTF">2019-05-01T20:12:46Z</dcterms:modified>
</cp:coreProperties>
</file>