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258" r:id="rId3"/>
    <p:sldId id="266" r:id="rId4"/>
    <p:sldId id="274" r:id="rId5"/>
    <p:sldId id="259" r:id="rId6"/>
    <p:sldId id="273" r:id="rId7"/>
    <p:sldId id="268" r:id="rId8"/>
    <p:sldId id="267" r:id="rId9"/>
    <p:sldId id="269" r:id="rId10"/>
    <p:sldId id="271" r:id="rId11"/>
    <p:sldId id="272" r:id="rId12"/>
    <p:sldId id="276" r:id="rId13"/>
    <p:sldId id="275" r:id="rId14"/>
    <p:sldId id="277" r:id="rId15"/>
    <p:sldId id="278" r:id="rId16"/>
    <p:sldId id="316" r:id="rId17"/>
    <p:sldId id="317" r:id="rId18"/>
    <p:sldId id="315" r:id="rId19"/>
    <p:sldId id="279" r:id="rId20"/>
    <p:sldId id="280" r:id="rId21"/>
    <p:sldId id="284" r:id="rId22"/>
    <p:sldId id="283" r:id="rId23"/>
    <p:sldId id="282" r:id="rId24"/>
    <p:sldId id="285" r:id="rId25"/>
    <p:sldId id="286" r:id="rId26"/>
    <p:sldId id="287" r:id="rId27"/>
    <p:sldId id="288" r:id="rId28"/>
    <p:sldId id="289" r:id="rId29"/>
    <p:sldId id="290" r:id="rId30"/>
    <p:sldId id="291" r:id="rId31"/>
    <p:sldId id="292" r:id="rId32"/>
    <p:sldId id="300" r:id="rId33"/>
    <p:sldId id="318" r:id="rId34"/>
    <p:sldId id="320" r:id="rId35"/>
    <p:sldId id="304" r:id="rId36"/>
    <p:sldId id="305" r:id="rId37"/>
    <p:sldId id="306" r:id="rId38"/>
    <p:sldId id="307" r:id="rId39"/>
    <p:sldId id="314" r:id="rId40"/>
    <p:sldId id="308" r:id="rId41"/>
    <p:sldId id="309" r:id="rId42"/>
    <p:sldId id="310" r:id="rId43"/>
    <p:sldId id="311" r:id="rId44"/>
    <p:sldId id="313" r:id="rId45"/>
    <p:sldId id="27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75" autoAdjust="0"/>
  </p:normalViewPr>
  <p:slideViewPr>
    <p:cSldViewPr>
      <p:cViewPr varScale="1">
        <p:scale>
          <a:sx n="106" d="100"/>
          <a:sy n="106" d="100"/>
        </p:scale>
        <p:origin x="1686" y="11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003B67-4EFA-48BF-8FEC-CFB3EFE2D78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BCAFAF6C-181F-465B-8449-7ABA6EBDF3C3}">
      <dgm:prSet phldrT="[Text]"/>
      <dgm:spPr/>
      <dgm:t>
        <a:bodyPr/>
        <a:lstStyle/>
        <a:p>
          <a:r>
            <a:rPr lang="en-US" dirty="0" smtClean="0"/>
            <a:t>8/14</a:t>
          </a:r>
          <a:endParaRPr lang="en-US" dirty="0"/>
        </a:p>
      </dgm:t>
    </dgm:pt>
    <dgm:pt modelId="{AC8D8A58-FB57-44EE-BB28-FFE917AFB71C}" type="parTrans" cxnId="{E3B1EBC4-8DFC-4689-A22A-86E48DABDAA5}">
      <dgm:prSet/>
      <dgm:spPr/>
      <dgm:t>
        <a:bodyPr/>
        <a:lstStyle/>
        <a:p>
          <a:endParaRPr lang="en-US"/>
        </a:p>
      </dgm:t>
    </dgm:pt>
    <dgm:pt modelId="{2A304582-B47B-47C5-910C-7541B77327AD}" type="sibTrans" cxnId="{E3B1EBC4-8DFC-4689-A22A-86E48DABDAA5}">
      <dgm:prSet/>
      <dgm:spPr/>
      <dgm:t>
        <a:bodyPr/>
        <a:lstStyle/>
        <a:p>
          <a:endParaRPr lang="en-US"/>
        </a:p>
      </dgm:t>
    </dgm:pt>
    <dgm:pt modelId="{1D4BCCEC-8E5C-46A0-ADBD-9B31AB285645}">
      <dgm:prSet phldrT="[Text]"/>
      <dgm:spPr/>
      <dgm:t>
        <a:bodyPr/>
        <a:lstStyle/>
        <a:p>
          <a:r>
            <a:rPr lang="en-US" dirty="0" smtClean="0"/>
            <a:t>First EIS pull – grades 3-11</a:t>
          </a:r>
          <a:endParaRPr lang="en-US" dirty="0"/>
        </a:p>
      </dgm:t>
    </dgm:pt>
    <dgm:pt modelId="{8502FCF6-74AD-4FB1-BDAA-713DA42F1C5E}" type="parTrans" cxnId="{DA187F4E-C1B3-4F86-A9B2-6407B6972930}">
      <dgm:prSet/>
      <dgm:spPr/>
      <dgm:t>
        <a:bodyPr/>
        <a:lstStyle/>
        <a:p>
          <a:endParaRPr lang="en-US"/>
        </a:p>
      </dgm:t>
    </dgm:pt>
    <dgm:pt modelId="{6F963EDA-2364-4C55-9DE5-4F7932A9EBC7}" type="sibTrans" cxnId="{DA187F4E-C1B3-4F86-A9B2-6407B6972930}">
      <dgm:prSet/>
      <dgm:spPr/>
      <dgm:t>
        <a:bodyPr/>
        <a:lstStyle/>
        <a:p>
          <a:endParaRPr lang="en-US"/>
        </a:p>
      </dgm:t>
    </dgm:pt>
    <dgm:pt modelId="{D4F829F8-4695-40B4-89F1-D6592803FB54}">
      <dgm:prSet phldrT="[Text]"/>
      <dgm:spPr/>
      <dgm:t>
        <a:bodyPr/>
        <a:lstStyle/>
        <a:p>
          <a:r>
            <a:rPr lang="en-US" dirty="0" smtClean="0"/>
            <a:t>Upload into MICA for Phase II</a:t>
          </a:r>
          <a:endParaRPr lang="en-US" dirty="0"/>
        </a:p>
      </dgm:t>
    </dgm:pt>
    <dgm:pt modelId="{9288DA78-8ACA-4562-9AEB-491191601E89}" type="parTrans" cxnId="{E3194E66-E459-423E-92E0-4E67F0A63912}">
      <dgm:prSet/>
      <dgm:spPr/>
      <dgm:t>
        <a:bodyPr/>
        <a:lstStyle/>
        <a:p>
          <a:endParaRPr lang="en-US"/>
        </a:p>
      </dgm:t>
    </dgm:pt>
    <dgm:pt modelId="{00B41B20-853A-4E9A-8BB2-11C4FBAC6047}" type="sibTrans" cxnId="{E3194E66-E459-423E-92E0-4E67F0A63912}">
      <dgm:prSet/>
      <dgm:spPr/>
      <dgm:t>
        <a:bodyPr/>
        <a:lstStyle/>
        <a:p>
          <a:endParaRPr lang="en-US"/>
        </a:p>
      </dgm:t>
    </dgm:pt>
    <dgm:pt modelId="{BFB6D303-8CE4-455B-84BB-4C6E4924D4EF}">
      <dgm:prSet phldrT="[Text]"/>
      <dgm:spPr/>
      <dgm:t>
        <a:bodyPr/>
        <a:lstStyle/>
        <a:p>
          <a:r>
            <a:rPr lang="en-US" dirty="0" smtClean="0"/>
            <a:t>Bi-weekly</a:t>
          </a:r>
          <a:endParaRPr lang="en-US" dirty="0"/>
        </a:p>
      </dgm:t>
    </dgm:pt>
    <dgm:pt modelId="{B3BFF9DC-B32E-4DBE-91A4-3E1F55B5158A}" type="parTrans" cxnId="{FDFDA805-A041-4D0D-B3F6-E45A7CD2649A}">
      <dgm:prSet/>
      <dgm:spPr/>
      <dgm:t>
        <a:bodyPr/>
        <a:lstStyle/>
        <a:p>
          <a:endParaRPr lang="en-US"/>
        </a:p>
      </dgm:t>
    </dgm:pt>
    <dgm:pt modelId="{70EAAC11-BCCE-4DC6-BDCF-9EC8D96D99CC}" type="sibTrans" cxnId="{FDFDA805-A041-4D0D-B3F6-E45A7CD2649A}">
      <dgm:prSet/>
      <dgm:spPr/>
      <dgm:t>
        <a:bodyPr/>
        <a:lstStyle/>
        <a:p>
          <a:endParaRPr lang="en-US"/>
        </a:p>
      </dgm:t>
    </dgm:pt>
    <dgm:pt modelId="{DCCE0C79-9570-455C-A07D-543E3CAFA3BD}">
      <dgm:prSet phldrT="[Text]"/>
      <dgm:spPr/>
      <dgm:t>
        <a:bodyPr/>
        <a:lstStyle/>
        <a:p>
          <a:r>
            <a:rPr lang="en-US" dirty="0" smtClean="0"/>
            <a:t>EIS pulls on Fridays</a:t>
          </a:r>
          <a:endParaRPr lang="en-US" dirty="0"/>
        </a:p>
      </dgm:t>
    </dgm:pt>
    <dgm:pt modelId="{D70BCBCD-5721-4425-9B77-B1EABEC53473}" type="parTrans" cxnId="{34D37E7D-98AA-40CB-BD48-D93FA57F0E55}">
      <dgm:prSet/>
      <dgm:spPr/>
      <dgm:t>
        <a:bodyPr/>
        <a:lstStyle/>
        <a:p>
          <a:endParaRPr lang="en-US"/>
        </a:p>
      </dgm:t>
    </dgm:pt>
    <dgm:pt modelId="{33D1753B-26A7-4F01-93F2-B6CDCF3C623E}" type="sibTrans" cxnId="{34D37E7D-98AA-40CB-BD48-D93FA57F0E55}">
      <dgm:prSet/>
      <dgm:spPr/>
      <dgm:t>
        <a:bodyPr/>
        <a:lstStyle/>
        <a:p>
          <a:endParaRPr lang="en-US"/>
        </a:p>
      </dgm:t>
    </dgm:pt>
    <dgm:pt modelId="{416D1EB8-06B9-4532-A15F-52C37F703563}">
      <dgm:prSet phldrT="[Text]"/>
      <dgm:spPr/>
      <dgm:t>
        <a:bodyPr/>
        <a:lstStyle/>
        <a:p>
          <a:r>
            <a:rPr lang="en-US" dirty="0" smtClean="0"/>
            <a:t>Upload into MICA and EdTools</a:t>
          </a:r>
          <a:endParaRPr lang="en-US" dirty="0"/>
        </a:p>
      </dgm:t>
    </dgm:pt>
    <dgm:pt modelId="{E1C77644-3343-4840-A9D4-D638AC248287}" type="parTrans" cxnId="{0E2B8498-6E5F-4C86-9D13-1285137CDD5C}">
      <dgm:prSet/>
      <dgm:spPr/>
      <dgm:t>
        <a:bodyPr/>
        <a:lstStyle/>
        <a:p>
          <a:endParaRPr lang="en-US"/>
        </a:p>
      </dgm:t>
    </dgm:pt>
    <dgm:pt modelId="{039C8C76-C4C0-483C-8026-13DD7B436141}" type="sibTrans" cxnId="{0E2B8498-6E5F-4C86-9D13-1285137CDD5C}">
      <dgm:prSet/>
      <dgm:spPr/>
      <dgm:t>
        <a:bodyPr/>
        <a:lstStyle/>
        <a:p>
          <a:endParaRPr lang="en-US"/>
        </a:p>
      </dgm:t>
    </dgm:pt>
    <dgm:pt modelId="{124A0C66-6912-4DCD-A2EB-1D5F5AED745D}">
      <dgm:prSet phldrT="[Text]"/>
      <dgm:spPr/>
      <dgm:t>
        <a:bodyPr/>
        <a:lstStyle/>
        <a:p>
          <a:r>
            <a:rPr lang="en-US" dirty="0" smtClean="0"/>
            <a:t>10/8</a:t>
          </a:r>
          <a:endParaRPr lang="en-US" dirty="0"/>
        </a:p>
      </dgm:t>
    </dgm:pt>
    <dgm:pt modelId="{34F87DC5-040F-4138-A1D1-95C8569662C7}" type="parTrans" cxnId="{2E65C2CE-067A-4264-9F42-22F4251FC253}">
      <dgm:prSet/>
      <dgm:spPr/>
      <dgm:t>
        <a:bodyPr/>
        <a:lstStyle/>
        <a:p>
          <a:endParaRPr lang="en-US"/>
        </a:p>
      </dgm:t>
    </dgm:pt>
    <dgm:pt modelId="{80E55E4B-F730-44B3-9611-D13281194EF9}" type="sibTrans" cxnId="{2E65C2CE-067A-4264-9F42-22F4251FC253}">
      <dgm:prSet/>
      <dgm:spPr/>
      <dgm:t>
        <a:bodyPr/>
        <a:lstStyle/>
        <a:p>
          <a:endParaRPr lang="en-US"/>
        </a:p>
      </dgm:t>
    </dgm:pt>
    <dgm:pt modelId="{E8F42E67-C9C4-4B52-9DEA-8F332BFB2F6A}">
      <dgm:prSet phldrT="[Text]"/>
      <dgm:spPr/>
      <dgm:t>
        <a:bodyPr/>
        <a:lstStyle/>
        <a:p>
          <a:r>
            <a:rPr lang="en-US" dirty="0" smtClean="0"/>
            <a:t>All students grades 3-11</a:t>
          </a:r>
          <a:endParaRPr lang="en-US" dirty="0"/>
        </a:p>
      </dgm:t>
    </dgm:pt>
    <dgm:pt modelId="{C561F7CF-69A4-40DC-8B4B-8AF7758F3371}" type="parTrans" cxnId="{A30EAA43-FDE9-48BC-BD35-6090D5720CDE}">
      <dgm:prSet/>
      <dgm:spPr/>
      <dgm:t>
        <a:bodyPr/>
        <a:lstStyle/>
        <a:p>
          <a:endParaRPr lang="en-US"/>
        </a:p>
      </dgm:t>
    </dgm:pt>
    <dgm:pt modelId="{D89A3ADA-C960-43AD-87F0-03CC54DBCCCF}" type="sibTrans" cxnId="{A30EAA43-FDE9-48BC-BD35-6090D5720CDE}">
      <dgm:prSet/>
      <dgm:spPr/>
      <dgm:t>
        <a:bodyPr/>
        <a:lstStyle/>
        <a:p>
          <a:endParaRPr lang="en-US"/>
        </a:p>
      </dgm:t>
    </dgm:pt>
    <dgm:pt modelId="{5ACA3C9B-75B1-4F1B-9674-0D351E729EA6}">
      <dgm:prSet phldrT="[Text]"/>
      <dgm:spPr/>
      <dgm:t>
        <a:bodyPr/>
        <a:lstStyle/>
        <a:p>
          <a:r>
            <a:rPr lang="en-US" dirty="0" smtClean="0"/>
            <a:t>Upload into MIST for EOC Fall Part I</a:t>
          </a:r>
          <a:endParaRPr lang="en-US" dirty="0"/>
        </a:p>
      </dgm:t>
    </dgm:pt>
    <dgm:pt modelId="{0F09A8E1-9409-4B75-A771-740ED9D77316}" type="parTrans" cxnId="{5EBD6640-7907-487A-A28B-2463A8FA31EF}">
      <dgm:prSet/>
      <dgm:spPr/>
      <dgm:t>
        <a:bodyPr/>
        <a:lstStyle/>
        <a:p>
          <a:endParaRPr lang="en-US"/>
        </a:p>
      </dgm:t>
    </dgm:pt>
    <dgm:pt modelId="{A05151E8-713B-4412-BE73-5A9BB1C35DA1}" type="sibTrans" cxnId="{5EBD6640-7907-487A-A28B-2463A8FA31EF}">
      <dgm:prSet/>
      <dgm:spPr/>
      <dgm:t>
        <a:bodyPr/>
        <a:lstStyle/>
        <a:p>
          <a:endParaRPr lang="en-US"/>
        </a:p>
      </dgm:t>
    </dgm:pt>
    <dgm:pt modelId="{9727EE93-B98F-4449-8E32-6730B4DC4B4C}">
      <dgm:prSet/>
      <dgm:spPr/>
      <dgm:t>
        <a:bodyPr/>
        <a:lstStyle/>
        <a:p>
          <a:r>
            <a:rPr lang="en-US" dirty="0" smtClean="0"/>
            <a:t>11/13</a:t>
          </a:r>
          <a:endParaRPr lang="en-US" dirty="0"/>
        </a:p>
      </dgm:t>
    </dgm:pt>
    <dgm:pt modelId="{4EBF3873-93E9-485A-86C0-B95DE1ECEF18}" type="parTrans" cxnId="{4E174B2B-FFAF-492D-A86C-FB7C91B1F1C0}">
      <dgm:prSet/>
      <dgm:spPr/>
      <dgm:t>
        <a:bodyPr/>
        <a:lstStyle/>
        <a:p>
          <a:endParaRPr lang="en-US"/>
        </a:p>
      </dgm:t>
    </dgm:pt>
    <dgm:pt modelId="{572CA20E-7F4B-43B3-AED7-A4364E8BEB72}" type="sibTrans" cxnId="{4E174B2B-FFAF-492D-A86C-FB7C91B1F1C0}">
      <dgm:prSet/>
      <dgm:spPr/>
      <dgm:t>
        <a:bodyPr/>
        <a:lstStyle/>
        <a:p>
          <a:endParaRPr lang="en-US"/>
        </a:p>
      </dgm:t>
    </dgm:pt>
    <dgm:pt modelId="{AAC0914A-22ED-448B-9842-F2F996A5DA60}">
      <dgm:prSet/>
      <dgm:spPr/>
      <dgm:t>
        <a:bodyPr/>
        <a:lstStyle/>
        <a:p>
          <a:r>
            <a:rPr lang="en-US" dirty="0" smtClean="0"/>
            <a:t>All students grades 3-11</a:t>
          </a:r>
          <a:endParaRPr lang="en-US" dirty="0"/>
        </a:p>
      </dgm:t>
    </dgm:pt>
    <dgm:pt modelId="{23F8CD9B-7AA5-46AF-B070-ACB698EBAF60}" type="parTrans" cxnId="{460570FF-69AD-4868-9C50-E3409F07AF82}">
      <dgm:prSet/>
      <dgm:spPr/>
      <dgm:t>
        <a:bodyPr/>
        <a:lstStyle/>
        <a:p>
          <a:endParaRPr lang="en-US"/>
        </a:p>
      </dgm:t>
    </dgm:pt>
    <dgm:pt modelId="{D778E155-F8EF-42B7-B97D-199D619794B6}" type="sibTrans" cxnId="{460570FF-69AD-4868-9C50-E3409F07AF82}">
      <dgm:prSet/>
      <dgm:spPr/>
      <dgm:t>
        <a:bodyPr/>
        <a:lstStyle/>
        <a:p>
          <a:endParaRPr lang="en-US"/>
        </a:p>
      </dgm:t>
    </dgm:pt>
    <dgm:pt modelId="{1DF6CBDD-D18C-4AB0-B9C6-83DB619D52A8}">
      <dgm:prSet/>
      <dgm:spPr/>
      <dgm:t>
        <a:bodyPr/>
        <a:lstStyle/>
        <a:p>
          <a:r>
            <a:rPr lang="en-US" dirty="0" smtClean="0"/>
            <a:t>Upload into MIST for EOC Fall Part II</a:t>
          </a:r>
          <a:endParaRPr lang="en-US" dirty="0"/>
        </a:p>
      </dgm:t>
    </dgm:pt>
    <dgm:pt modelId="{F8C2AF9D-623A-400F-AD8B-C08F5858C306}" type="parTrans" cxnId="{C8BD53EF-4F24-4772-B502-5775332E4E43}">
      <dgm:prSet/>
      <dgm:spPr/>
      <dgm:t>
        <a:bodyPr/>
        <a:lstStyle/>
        <a:p>
          <a:endParaRPr lang="en-US"/>
        </a:p>
      </dgm:t>
    </dgm:pt>
    <dgm:pt modelId="{006D25A6-C822-4FCD-BE8F-CE40B217173D}" type="sibTrans" cxnId="{C8BD53EF-4F24-4772-B502-5775332E4E43}">
      <dgm:prSet/>
      <dgm:spPr/>
      <dgm:t>
        <a:bodyPr/>
        <a:lstStyle/>
        <a:p>
          <a:endParaRPr lang="en-US"/>
        </a:p>
      </dgm:t>
    </dgm:pt>
    <dgm:pt modelId="{00CFE079-7F17-489B-B3EA-17B289E62435}">
      <dgm:prSet/>
      <dgm:spPr/>
      <dgm:t>
        <a:bodyPr/>
        <a:lstStyle/>
        <a:p>
          <a:r>
            <a:rPr lang="en-US" dirty="0" smtClean="0"/>
            <a:t>12/4</a:t>
          </a:r>
          <a:endParaRPr lang="en-US" dirty="0"/>
        </a:p>
      </dgm:t>
    </dgm:pt>
    <dgm:pt modelId="{562863C4-58CF-4268-8D33-7B23C599B672}" type="parTrans" cxnId="{1918D582-F868-4BBC-AB96-B9D8BB1F2EB6}">
      <dgm:prSet/>
      <dgm:spPr/>
      <dgm:t>
        <a:bodyPr/>
        <a:lstStyle/>
        <a:p>
          <a:endParaRPr lang="en-US"/>
        </a:p>
      </dgm:t>
    </dgm:pt>
    <dgm:pt modelId="{F3A1A4A1-8788-4B30-B225-A57B2D093F44}" type="sibTrans" cxnId="{1918D582-F868-4BBC-AB96-B9D8BB1F2EB6}">
      <dgm:prSet/>
      <dgm:spPr/>
      <dgm:t>
        <a:bodyPr/>
        <a:lstStyle/>
        <a:p>
          <a:endParaRPr lang="en-US"/>
        </a:p>
      </dgm:t>
    </dgm:pt>
    <dgm:pt modelId="{F22BB538-210B-444C-AAEC-A056EBBE4327}">
      <dgm:prSet/>
      <dgm:spPr/>
      <dgm:t>
        <a:bodyPr/>
        <a:lstStyle/>
        <a:p>
          <a:r>
            <a:rPr lang="en-US" smtClean="0"/>
            <a:t>All students grades 3-11</a:t>
          </a:r>
          <a:endParaRPr lang="en-US"/>
        </a:p>
      </dgm:t>
    </dgm:pt>
    <dgm:pt modelId="{E663844C-1AB4-4E25-8AA1-30D9FE0E31D3}" type="parTrans" cxnId="{E0421203-7561-40F2-BDFA-6632ED798CC0}">
      <dgm:prSet/>
      <dgm:spPr/>
      <dgm:t>
        <a:bodyPr/>
        <a:lstStyle/>
        <a:p>
          <a:endParaRPr lang="en-US"/>
        </a:p>
      </dgm:t>
    </dgm:pt>
    <dgm:pt modelId="{63C0985E-A5A1-49AB-A2BE-E6FE2E89FEC2}" type="sibTrans" cxnId="{E0421203-7561-40F2-BDFA-6632ED798CC0}">
      <dgm:prSet/>
      <dgm:spPr/>
      <dgm:t>
        <a:bodyPr/>
        <a:lstStyle/>
        <a:p>
          <a:endParaRPr lang="en-US"/>
        </a:p>
      </dgm:t>
    </dgm:pt>
    <dgm:pt modelId="{98F0B985-6D1F-48D0-B6AD-1623060C75CE}">
      <dgm:prSet/>
      <dgm:spPr/>
      <dgm:t>
        <a:bodyPr/>
        <a:lstStyle/>
        <a:p>
          <a:r>
            <a:rPr lang="en-US" dirty="0" smtClean="0"/>
            <a:t>Upload into EdTools for Fall EOC SDDV/TSC</a:t>
          </a:r>
          <a:endParaRPr lang="en-US" dirty="0"/>
        </a:p>
      </dgm:t>
    </dgm:pt>
    <dgm:pt modelId="{A952960F-C390-4D6D-B240-523EAFD45792}" type="parTrans" cxnId="{3BD5C49A-7A0F-4F04-84C6-B909F47EBFE2}">
      <dgm:prSet/>
      <dgm:spPr/>
      <dgm:t>
        <a:bodyPr/>
        <a:lstStyle/>
        <a:p>
          <a:endParaRPr lang="en-US"/>
        </a:p>
      </dgm:t>
    </dgm:pt>
    <dgm:pt modelId="{4F66CA6C-29A2-4EC2-A39B-398D5B1A9182}" type="sibTrans" cxnId="{3BD5C49A-7A0F-4F04-84C6-B909F47EBFE2}">
      <dgm:prSet/>
      <dgm:spPr/>
      <dgm:t>
        <a:bodyPr/>
        <a:lstStyle/>
        <a:p>
          <a:endParaRPr lang="en-US"/>
        </a:p>
      </dgm:t>
    </dgm:pt>
    <dgm:pt modelId="{994E4DC7-EF9D-4E36-BBE1-2FF269C00B08}" type="pres">
      <dgm:prSet presAssocID="{D9003B67-4EFA-48BF-8FEC-CFB3EFE2D78E}" presName="linearFlow" presStyleCnt="0">
        <dgm:presLayoutVars>
          <dgm:dir/>
          <dgm:animLvl val="lvl"/>
          <dgm:resizeHandles val="exact"/>
        </dgm:presLayoutVars>
      </dgm:prSet>
      <dgm:spPr/>
      <dgm:t>
        <a:bodyPr/>
        <a:lstStyle/>
        <a:p>
          <a:endParaRPr lang="en-US"/>
        </a:p>
      </dgm:t>
    </dgm:pt>
    <dgm:pt modelId="{EFB9F3E8-44B5-42B8-96D8-09EC7C11992C}" type="pres">
      <dgm:prSet presAssocID="{BCAFAF6C-181F-465B-8449-7ABA6EBDF3C3}" presName="composite" presStyleCnt="0"/>
      <dgm:spPr/>
    </dgm:pt>
    <dgm:pt modelId="{E64CE344-8B54-4F2C-A038-D078114644C9}" type="pres">
      <dgm:prSet presAssocID="{BCAFAF6C-181F-465B-8449-7ABA6EBDF3C3}" presName="parentText" presStyleLbl="alignNode1" presStyleIdx="0" presStyleCnt="5">
        <dgm:presLayoutVars>
          <dgm:chMax val="1"/>
          <dgm:bulletEnabled val="1"/>
        </dgm:presLayoutVars>
      </dgm:prSet>
      <dgm:spPr/>
      <dgm:t>
        <a:bodyPr/>
        <a:lstStyle/>
        <a:p>
          <a:endParaRPr lang="en-US"/>
        </a:p>
      </dgm:t>
    </dgm:pt>
    <dgm:pt modelId="{AD6903D1-51B3-4E04-AAEF-B523A19FA270}" type="pres">
      <dgm:prSet presAssocID="{BCAFAF6C-181F-465B-8449-7ABA6EBDF3C3}" presName="descendantText" presStyleLbl="alignAcc1" presStyleIdx="0" presStyleCnt="5">
        <dgm:presLayoutVars>
          <dgm:bulletEnabled val="1"/>
        </dgm:presLayoutVars>
      </dgm:prSet>
      <dgm:spPr/>
      <dgm:t>
        <a:bodyPr/>
        <a:lstStyle/>
        <a:p>
          <a:endParaRPr lang="en-US"/>
        </a:p>
      </dgm:t>
    </dgm:pt>
    <dgm:pt modelId="{F583AF07-B0AD-41EE-B4BD-F83089E5EEF0}" type="pres">
      <dgm:prSet presAssocID="{2A304582-B47B-47C5-910C-7541B77327AD}" presName="sp" presStyleCnt="0"/>
      <dgm:spPr/>
    </dgm:pt>
    <dgm:pt modelId="{BFC53B06-9FEA-4E32-BED9-9A944DF87A23}" type="pres">
      <dgm:prSet presAssocID="{BFB6D303-8CE4-455B-84BB-4C6E4924D4EF}" presName="composite" presStyleCnt="0"/>
      <dgm:spPr/>
    </dgm:pt>
    <dgm:pt modelId="{36E24A24-7839-4EB2-95E7-D377BB0D2407}" type="pres">
      <dgm:prSet presAssocID="{BFB6D303-8CE4-455B-84BB-4C6E4924D4EF}" presName="parentText" presStyleLbl="alignNode1" presStyleIdx="1" presStyleCnt="5">
        <dgm:presLayoutVars>
          <dgm:chMax val="1"/>
          <dgm:bulletEnabled val="1"/>
        </dgm:presLayoutVars>
      </dgm:prSet>
      <dgm:spPr/>
      <dgm:t>
        <a:bodyPr/>
        <a:lstStyle/>
        <a:p>
          <a:endParaRPr lang="en-US"/>
        </a:p>
      </dgm:t>
    </dgm:pt>
    <dgm:pt modelId="{693E924A-107A-4139-A87E-81657EC3E7DB}" type="pres">
      <dgm:prSet presAssocID="{BFB6D303-8CE4-455B-84BB-4C6E4924D4EF}" presName="descendantText" presStyleLbl="alignAcc1" presStyleIdx="1" presStyleCnt="5">
        <dgm:presLayoutVars>
          <dgm:bulletEnabled val="1"/>
        </dgm:presLayoutVars>
      </dgm:prSet>
      <dgm:spPr/>
      <dgm:t>
        <a:bodyPr/>
        <a:lstStyle/>
        <a:p>
          <a:endParaRPr lang="en-US"/>
        </a:p>
      </dgm:t>
    </dgm:pt>
    <dgm:pt modelId="{688F6935-7552-4AE8-A09E-024881314D3B}" type="pres">
      <dgm:prSet presAssocID="{70EAAC11-BCCE-4DC6-BDCF-9EC8D96D99CC}" presName="sp" presStyleCnt="0"/>
      <dgm:spPr/>
    </dgm:pt>
    <dgm:pt modelId="{C4BFB452-27E0-4B42-A79A-17D27026DC0F}" type="pres">
      <dgm:prSet presAssocID="{124A0C66-6912-4DCD-A2EB-1D5F5AED745D}" presName="composite" presStyleCnt="0"/>
      <dgm:spPr/>
    </dgm:pt>
    <dgm:pt modelId="{B03CC174-D5D2-4D2E-853E-11F6138022C8}" type="pres">
      <dgm:prSet presAssocID="{124A0C66-6912-4DCD-A2EB-1D5F5AED745D}" presName="parentText" presStyleLbl="alignNode1" presStyleIdx="2" presStyleCnt="5" custLinFactNeighborX="0" custLinFactNeighborY="-589">
        <dgm:presLayoutVars>
          <dgm:chMax val="1"/>
          <dgm:bulletEnabled val="1"/>
        </dgm:presLayoutVars>
      </dgm:prSet>
      <dgm:spPr/>
      <dgm:t>
        <a:bodyPr/>
        <a:lstStyle/>
        <a:p>
          <a:endParaRPr lang="en-US"/>
        </a:p>
      </dgm:t>
    </dgm:pt>
    <dgm:pt modelId="{11574772-3FF3-4606-953F-85299C873466}" type="pres">
      <dgm:prSet presAssocID="{124A0C66-6912-4DCD-A2EB-1D5F5AED745D}" presName="descendantText" presStyleLbl="alignAcc1" presStyleIdx="2" presStyleCnt="5">
        <dgm:presLayoutVars>
          <dgm:bulletEnabled val="1"/>
        </dgm:presLayoutVars>
      </dgm:prSet>
      <dgm:spPr/>
      <dgm:t>
        <a:bodyPr/>
        <a:lstStyle/>
        <a:p>
          <a:endParaRPr lang="en-US"/>
        </a:p>
      </dgm:t>
    </dgm:pt>
    <dgm:pt modelId="{6D0955A2-B1B7-409D-BFBA-4B2B9D80E7AA}" type="pres">
      <dgm:prSet presAssocID="{80E55E4B-F730-44B3-9611-D13281194EF9}" presName="sp" presStyleCnt="0"/>
      <dgm:spPr/>
    </dgm:pt>
    <dgm:pt modelId="{15CBB716-089C-45C4-9ECD-1C5A036C86D6}" type="pres">
      <dgm:prSet presAssocID="{9727EE93-B98F-4449-8E32-6730B4DC4B4C}" presName="composite" presStyleCnt="0"/>
      <dgm:spPr/>
    </dgm:pt>
    <dgm:pt modelId="{0C52BECB-394D-4C56-AE55-92269FF3FE66}" type="pres">
      <dgm:prSet presAssocID="{9727EE93-B98F-4449-8E32-6730B4DC4B4C}" presName="parentText" presStyleLbl="alignNode1" presStyleIdx="3" presStyleCnt="5">
        <dgm:presLayoutVars>
          <dgm:chMax val="1"/>
          <dgm:bulletEnabled val="1"/>
        </dgm:presLayoutVars>
      </dgm:prSet>
      <dgm:spPr/>
      <dgm:t>
        <a:bodyPr/>
        <a:lstStyle/>
        <a:p>
          <a:endParaRPr lang="en-US"/>
        </a:p>
      </dgm:t>
    </dgm:pt>
    <dgm:pt modelId="{B8B87205-35D2-49FA-8FA3-43E69794DFA7}" type="pres">
      <dgm:prSet presAssocID="{9727EE93-B98F-4449-8E32-6730B4DC4B4C}" presName="descendantText" presStyleLbl="alignAcc1" presStyleIdx="3" presStyleCnt="5">
        <dgm:presLayoutVars>
          <dgm:bulletEnabled val="1"/>
        </dgm:presLayoutVars>
      </dgm:prSet>
      <dgm:spPr/>
      <dgm:t>
        <a:bodyPr/>
        <a:lstStyle/>
        <a:p>
          <a:endParaRPr lang="en-US"/>
        </a:p>
      </dgm:t>
    </dgm:pt>
    <dgm:pt modelId="{C09B72B7-599F-4F30-9636-FDFE79F2FECB}" type="pres">
      <dgm:prSet presAssocID="{572CA20E-7F4B-43B3-AED7-A4364E8BEB72}" presName="sp" presStyleCnt="0"/>
      <dgm:spPr/>
    </dgm:pt>
    <dgm:pt modelId="{E19969F6-4C7C-4ECB-8CC9-865A6995E3A8}" type="pres">
      <dgm:prSet presAssocID="{00CFE079-7F17-489B-B3EA-17B289E62435}" presName="composite" presStyleCnt="0"/>
      <dgm:spPr/>
    </dgm:pt>
    <dgm:pt modelId="{D7E6D9B1-A612-45E4-ABFC-E7699C72AA11}" type="pres">
      <dgm:prSet presAssocID="{00CFE079-7F17-489B-B3EA-17B289E62435}" presName="parentText" presStyleLbl="alignNode1" presStyleIdx="4" presStyleCnt="5">
        <dgm:presLayoutVars>
          <dgm:chMax val="1"/>
          <dgm:bulletEnabled val="1"/>
        </dgm:presLayoutVars>
      </dgm:prSet>
      <dgm:spPr/>
      <dgm:t>
        <a:bodyPr/>
        <a:lstStyle/>
        <a:p>
          <a:endParaRPr lang="en-US"/>
        </a:p>
      </dgm:t>
    </dgm:pt>
    <dgm:pt modelId="{0188A730-7751-4347-8BD1-2F2A7A38CA77}" type="pres">
      <dgm:prSet presAssocID="{00CFE079-7F17-489B-B3EA-17B289E62435}" presName="descendantText" presStyleLbl="alignAcc1" presStyleIdx="4" presStyleCnt="5">
        <dgm:presLayoutVars>
          <dgm:bulletEnabled val="1"/>
        </dgm:presLayoutVars>
      </dgm:prSet>
      <dgm:spPr/>
      <dgm:t>
        <a:bodyPr/>
        <a:lstStyle/>
        <a:p>
          <a:endParaRPr lang="en-US"/>
        </a:p>
      </dgm:t>
    </dgm:pt>
  </dgm:ptLst>
  <dgm:cxnLst>
    <dgm:cxn modelId="{C8BD53EF-4F24-4772-B502-5775332E4E43}" srcId="{9727EE93-B98F-4449-8E32-6730B4DC4B4C}" destId="{1DF6CBDD-D18C-4AB0-B9C6-83DB619D52A8}" srcOrd="1" destOrd="0" parTransId="{F8C2AF9D-623A-400F-AD8B-C08F5858C306}" sibTransId="{006D25A6-C822-4FCD-BE8F-CE40B217173D}"/>
    <dgm:cxn modelId="{E3B1EBC4-8DFC-4689-A22A-86E48DABDAA5}" srcId="{D9003B67-4EFA-48BF-8FEC-CFB3EFE2D78E}" destId="{BCAFAF6C-181F-465B-8449-7ABA6EBDF3C3}" srcOrd="0" destOrd="0" parTransId="{AC8D8A58-FB57-44EE-BB28-FFE917AFB71C}" sibTransId="{2A304582-B47B-47C5-910C-7541B77327AD}"/>
    <dgm:cxn modelId="{4ED89352-E202-4ACC-8FE1-084B37B506D3}" type="presOf" srcId="{BCAFAF6C-181F-465B-8449-7ABA6EBDF3C3}" destId="{E64CE344-8B54-4F2C-A038-D078114644C9}" srcOrd="0" destOrd="0" presId="urn:microsoft.com/office/officeart/2005/8/layout/chevron2"/>
    <dgm:cxn modelId="{3BD5C49A-7A0F-4F04-84C6-B909F47EBFE2}" srcId="{00CFE079-7F17-489B-B3EA-17B289E62435}" destId="{98F0B985-6D1F-48D0-B6AD-1623060C75CE}" srcOrd="1" destOrd="0" parTransId="{A952960F-C390-4D6D-B240-523EAFD45792}" sibTransId="{4F66CA6C-29A2-4EC2-A39B-398D5B1A9182}"/>
    <dgm:cxn modelId="{DA187F4E-C1B3-4F86-A9B2-6407B6972930}" srcId="{BCAFAF6C-181F-465B-8449-7ABA6EBDF3C3}" destId="{1D4BCCEC-8E5C-46A0-ADBD-9B31AB285645}" srcOrd="0" destOrd="0" parTransId="{8502FCF6-74AD-4FB1-BDAA-713DA42F1C5E}" sibTransId="{6F963EDA-2364-4C55-9DE5-4F7932A9EBC7}"/>
    <dgm:cxn modelId="{56F37654-05F2-4069-849B-0E5514B3257A}" type="presOf" srcId="{BFB6D303-8CE4-455B-84BB-4C6E4924D4EF}" destId="{36E24A24-7839-4EB2-95E7-D377BB0D2407}" srcOrd="0" destOrd="0" presId="urn:microsoft.com/office/officeart/2005/8/layout/chevron2"/>
    <dgm:cxn modelId="{E3194E66-E459-423E-92E0-4E67F0A63912}" srcId="{BCAFAF6C-181F-465B-8449-7ABA6EBDF3C3}" destId="{D4F829F8-4695-40B4-89F1-D6592803FB54}" srcOrd="1" destOrd="0" parTransId="{9288DA78-8ACA-4562-9AEB-491191601E89}" sibTransId="{00B41B20-853A-4E9A-8BB2-11C4FBAC6047}"/>
    <dgm:cxn modelId="{FDFDA805-A041-4D0D-B3F6-E45A7CD2649A}" srcId="{D9003B67-4EFA-48BF-8FEC-CFB3EFE2D78E}" destId="{BFB6D303-8CE4-455B-84BB-4C6E4924D4EF}" srcOrd="1" destOrd="0" parTransId="{B3BFF9DC-B32E-4DBE-91A4-3E1F55B5158A}" sibTransId="{70EAAC11-BCCE-4DC6-BDCF-9EC8D96D99CC}"/>
    <dgm:cxn modelId="{106BEEB0-326F-4655-87F6-90968CB43A71}" type="presOf" srcId="{416D1EB8-06B9-4532-A15F-52C37F703563}" destId="{693E924A-107A-4139-A87E-81657EC3E7DB}" srcOrd="0" destOrd="1" presId="urn:microsoft.com/office/officeart/2005/8/layout/chevron2"/>
    <dgm:cxn modelId="{E3F993E5-6677-4DD3-AFF3-C9FF6EDCBD34}" type="presOf" srcId="{124A0C66-6912-4DCD-A2EB-1D5F5AED745D}" destId="{B03CC174-D5D2-4D2E-853E-11F6138022C8}" srcOrd="0" destOrd="0" presId="urn:microsoft.com/office/officeart/2005/8/layout/chevron2"/>
    <dgm:cxn modelId="{63D69BAE-9903-4F02-BED6-90F4455FE6D8}" type="presOf" srcId="{DCCE0C79-9570-455C-A07D-543E3CAFA3BD}" destId="{693E924A-107A-4139-A87E-81657EC3E7DB}" srcOrd="0" destOrd="0" presId="urn:microsoft.com/office/officeart/2005/8/layout/chevron2"/>
    <dgm:cxn modelId="{2E65C2CE-067A-4264-9F42-22F4251FC253}" srcId="{D9003B67-4EFA-48BF-8FEC-CFB3EFE2D78E}" destId="{124A0C66-6912-4DCD-A2EB-1D5F5AED745D}" srcOrd="2" destOrd="0" parTransId="{34F87DC5-040F-4138-A1D1-95C8569662C7}" sibTransId="{80E55E4B-F730-44B3-9611-D13281194EF9}"/>
    <dgm:cxn modelId="{1918D582-F868-4BBC-AB96-B9D8BB1F2EB6}" srcId="{D9003B67-4EFA-48BF-8FEC-CFB3EFE2D78E}" destId="{00CFE079-7F17-489B-B3EA-17B289E62435}" srcOrd="4" destOrd="0" parTransId="{562863C4-58CF-4268-8D33-7B23C599B672}" sibTransId="{F3A1A4A1-8788-4B30-B225-A57B2D093F44}"/>
    <dgm:cxn modelId="{01FF5C47-B94F-42D6-A792-BBF3BBB8606D}" type="presOf" srcId="{D4F829F8-4695-40B4-89F1-D6592803FB54}" destId="{AD6903D1-51B3-4E04-AAEF-B523A19FA270}" srcOrd="0" destOrd="1" presId="urn:microsoft.com/office/officeart/2005/8/layout/chevron2"/>
    <dgm:cxn modelId="{0E2B8498-6E5F-4C86-9D13-1285137CDD5C}" srcId="{BFB6D303-8CE4-455B-84BB-4C6E4924D4EF}" destId="{416D1EB8-06B9-4532-A15F-52C37F703563}" srcOrd="1" destOrd="0" parTransId="{E1C77644-3343-4840-A9D4-D638AC248287}" sibTransId="{039C8C76-C4C0-483C-8026-13DD7B436141}"/>
    <dgm:cxn modelId="{C80397A9-11FC-48B3-B593-D373864F46FE}" type="presOf" srcId="{F22BB538-210B-444C-AAEC-A056EBBE4327}" destId="{0188A730-7751-4347-8BD1-2F2A7A38CA77}" srcOrd="0" destOrd="0" presId="urn:microsoft.com/office/officeart/2005/8/layout/chevron2"/>
    <dgm:cxn modelId="{C06F68C9-36BD-49B5-9AF7-52CF28A7B7E3}" type="presOf" srcId="{1D4BCCEC-8E5C-46A0-ADBD-9B31AB285645}" destId="{AD6903D1-51B3-4E04-AAEF-B523A19FA270}" srcOrd="0" destOrd="0" presId="urn:microsoft.com/office/officeart/2005/8/layout/chevron2"/>
    <dgm:cxn modelId="{42A267E6-03FF-4777-A2EF-80C9B24FD4F5}" type="presOf" srcId="{E8F42E67-C9C4-4B52-9DEA-8F332BFB2F6A}" destId="{11574772-3FF3-4606-953F-85299C873466}" srcOrd="0" destOrd="0" presId="urn:microsoft.com/office/officeart/2005/8/layout/chevron2"/>
    <dgm:cxn modelId="{5EBD6640-7907-487A-A28B-2463A8FA31EF}" srcId="{124A0C66-6912-4DCD-A2EB-1D5F5AED745D}" destId="{5ACA3C9B-75B1-4F1B-9674-0D351E729EA6}" srcOrd="1" destOrd="0" parTransId="{0F09A8E1-9409-4B75-A771-740ED9D77316}" sibTransId="{A05151E8-713B-4412-BE73-5A9BB1C35DA1}"/>
    <dgm:cxn modelId="{34D37E7D-98AA-40CB-BD48-D93FA57F0E55}" srcId="{BFB6D303-8CE4-455B-84BB-4C6E4924D4EF}" destId="{DCCE0C79-9570-455C-A07D-543E3CAFA3BD}" srcOrd="0" destOrd="0" parTransId="{D70BCBCD-5721-4425-9B77-B1EABEC53473}" sibTransId="{33D1753B-26A7-4F01-93F2-B6CDCF3C623E}"/>
    <dgm:cxn modelId="{31BBDCEA-E203-4D07-839D-1B8676572A4E}" type="presOf" srcId="{1DF6CBDD-D18C-4AB0-B9C6-83DB619D52A8}" destId="{B8B87205-35D2-49FA-8FA3-43E69794DFA7}" srcOrd="0" destOrd="1" presId="urn:microsoft.com/office/officeart/2005/8/layout/chevron2"/>
    <dgm:cxn modelId="{4EA74BA4-30E0-4E5C-989B-6163886507A6}" type="presOf" srcId="{98F0B985-6D1F-48D0-B6AD-1623060C75CE}" destId="{0188A730-7751-4347-8BD1-2F2A7A38CA77}" srcOrd="0" destOrd="1" presId="urn:microsoft.com/office/officeart/2005/8/layout/chevron2"/>
    <dgm:cxn modelId="{CB38BA7A-EB24-46D2-8843-559E9CC3308F}" type="presOf" srcId="{D9003B67-4EFA-48BF-8FEC-CFB3EFE2D78E}" destId="{994E4DC7-EF9D-4E36-BBE1-2FF269C00B08}" srcOrd="0" destOrd="0" presId="urn:microsoft.com/office/officeart/2005/8/layout/chevron2"/>
    <dgm:cxn modelId="{A30EAA43-FDE9-48BC-BD35-6090D5720CDE}" srcId="{124A0C66-6912-4DCD-A2EB-1D5F5AED745D}" destId="{E8F42E67-C9C4-4B52-9DEA-8F332BFB2F6A}" srcOrd="0" destOrd="0" parTransId="{C561F7CF-69A4-40DC-8B4B-8AF7758F3371}" sibTransId="{D89A3ADA-C960-43AD-87F0-03CC54DBCCCF}"/>
    <dgm:cxn modelId="{B586BD78-DC86-4397-8903-2A3A2F411941}" type="presOf" srcId="{9727EE93-B98F-4449-8E32-6730B4DC4B4C}" destId="{0C52BECB-394D-4C56-AE55-92269FF3FE66}" srcOrd="0" destOrd="0" presId="urn:microsoft.com/office/officeart/2005/8/layout/chevron2"/>
    <dgm:cxn modelId="{4E174B2B-FFAF-492D-A86C-FB7C91B1F1C0}" srcId="{D9003B67-4EFA-48BF-8FEC-CFB3EFE2D78E}" destId="{9727EE93-B98F-4449-8E32-6730B4DC4B4C}" srcOrd="3" destOrd="0" parTransId="{4EBF3873-93E9-485A-86C0-B95DE1ECEF18}" sibTransId="{572CA20E-7F4B-43B3-AED7-A4364E8BEB72}"/>
    <dgm:cxn modelId="{E0421203-7561-40F2-BDFA-6632ED798CC0}" srcId="{00CFE079-7F17-489B-B3EA-17B289E62435}" destId="{F22BB538-210B-444C-AAEC-A056EBBE4327}" srcOrd="0" destOrd="0" parTransId="{E663844C-1AB4-4E25-8AA1-30D9FE0E31D3}" sibTransId="{63C0985E-A5A1-49AB-A2BE-E6FE2E89FEC2}"/>
    <dgm:cxn modelId="{05DEF589-F972-46AE-9BCB-CC5019EB40E6}" type="presOf" srcId="{00CFE079-7F17-489B-B3EA-17B289E62435}" destId="{D7E6D9B1-A612-45E4-ABFC-E7699C72AA11}" srcOrd="0" destOrd="0" presId="urn:microsoft.com/office/officeart/2005/8/layout/chevron2"/>
    <dgm:cxn modelId="{460570FF-69AD-4868-9C50-E3409F07AF82}" srcId="{9727EE93-B98F-4449-8E32-6730B4DC4B4C}" destId="{AAC0914A-22ED-448B-9842-F2F996A5DA60}" srcOrd="0" destOrd="0" parTransId="{23F8CD9B-7AA5-46AF-B070-ACB698EBAF60}" sibTransId="{D778E155-F8EF-42B7-B97D-199D619794B6}"/>
    <dgm:cxn modelId="{1E6BE50A-118F-43F7-A7DD-D69432B28DB6}" type="presOf" srcId="{AAC0914A-22ED-448B-9842-F2F996A5DA60}" destId="{B8B87205-35D2-49FA-8FA3-43E69794DFA7}" srcOrd="0" destOrd="0" presId="urn:microsoft.com/office/officeart/2005/8/layout/chevron2"/>
    <dgm:cxn modelId="{682075C0-B78D-4D1A-A0C5-4CFA96212054}" type="presOf" srcId="{5ACA3C9B-75B1-4F1B-9674-0D351E729EA6}" destId="{11574772-3FF3-4606-953F-85299C873466}" srcOrd="0" destOrd="1" presId="urn:microsoft.com/office/officeart/2005/8/layout/chevron2"/>
    <dgm:cxn modelId="{266E807F-B00E-4E6C-9DED-896197DD9EFE}" type="presParOf" srcId="{994E4DC7-EF9D-4E36-BBE1-2FF269C00B08}" destId="{EFB9F3E8-44B5-42B8-96D8-09EC7C11992C}" srcOrd="0" destOrd="0" presId="urn:microsoft.com/office/officeart/2005/8/layout/chevron2"/>
    <dgm:cxn modelId="{CF4880B4-4DA5-428E-95C4-F2ADD4776400}" type="presParOf" srcId="{EFB9F3E8-44B5-42B8-96D8-09EC7C11992C}" destId="{E64CE344-8B54-4F2C-A038-D078114644C9}" srcOrd="0" destOrd="0" presId="urn:microsoft.com/office/officeart/2005/8/layout/chevron2"/>
    <dgm:cxn modelId="{0D52B045-DB67-44BC-8B93-6C404C1D3200}" type="presParOf" srcId="{EFB9F3E8-44B5-42B8-96D8-09EC7C11992C}" destId="{AD6903D1-51B3-4E04-AAEF-B523A19FA270}" srcOrd="1" destOrd="0" presId="urn:microsoft.com/office/officeart/2005/8/layout/chevron2"/>
    <dgm:cxn modelId="{47F05B93-BA36-47C2-BA41-276FC04B12AF}" type="presParOf" srcId="{994E4DC7-EF9D-4E36-BBE1-2FF269C00B08}" destId="{F583AF07-B0AD-41EE-B4BD-F83089E5EEF0}" srcOrd="1" destOrd="0" presId="urn:microsoft.com/office/officeart/2005/8/layout/chevron2"/>
    <dgm:cxn modelId="{DD6E8267-8D7D-4876-8111-A7BEB3C6295B}" type="presParOf" srcId="{994E4DC7-EF9D-4E36-BBE1-2FF269C00B08}" destId="{BFC53B06-9FEA-4E32-BED9-9A944DF87A23}" srcOrd="2" destOrd="0" presId="urn:microsoft.com/office/officeart/2005/8/layout/chevron2"/>
    <dgm:cxn modelId="{2294B52C-7507-4E46-88EE-02423D78149C}" type="presParOf" srcId="{BFC53B06-9FEA-4E32-BED9-9A944DF87A23}" destId="{36E24A24-7839-4EB2-95E7-D377BB0D2407}" srcOrd="0" destOrd="0" presId="urn:microsoft.com/office/officeart/2005/8/layout/chevron2"/>
    <dgm:cxn modelId="{5A9B8374-2685-41D1-B18C-1EDECF4C9FAC}" type="presParOf" srcId="{BFC53B06-9FEA-4E32-BED9-9A944DF87A23}" destId="{693E924A-107A-4139-A87E-81657EC3E7DB}" srcOrd="1" destOrd="0" presId="urn:microsoft.com/office/officeart/2005/8/layout/chevron2"/>
    <dgm:cxn modelId="{AC38DD74-D163-4472-BC6D-0D0B91C40454}" type="presParOf" srcId="{994E4DC7-EF9D-4E36-BBE1-2FF269C00B08}" destId="{688F6935-7552-4AE8-A09E-024881314D3B}" srcOrd="3" destOrd="0" presId="urn:microsoft.com/office/officeart/2005/8/layout/chevron2"/>
    <dgm:cxn modelId="{F4A54E67-E072-49A9-A3A7-3795A04FFB41}" type="presParOf" srcId="{994E4DC7-EF9D-4E36-BBE1-2FF269C00B08}" destId="{C4BFB452-27E0-4B42-A79A-17D27026DC0F}" srcOrd="4" destOrd="0" presId="urn:microsoft.com/office/officeart/2005/8/layout/chevron2"/>
    <dgm:cxn modelId="{C5DCAE47-83A8-458C-AA08-5DF3A6AF590E}" type="presParOf" srcId="{C4BFB452-27E0-4B42-A79A-17D27026DC0F}" destId="{B03CC174-D5D2-4D2E-853E-11F6138022C8}" srcOrd="0" destOrd="0" presId="urn:microsoft.com/office/officeart/2005/8/layout/chevron2"/>
    <dgm:cxn modelId="{6AF620A2-0BF1-420B-8071-8E3BD90CAF0D}" type="presParOf" srcId="{C4BFB452-27E0-4B42-A79A-17D27026DC0F}" destId="{11574772-3FF3-4606-953F-85299C873466}" srcOrd="1" destOrd="0" presId="urn:microsoft.com/office/officeart/2005/8/layout/chevron2"/>
    <dgm:cxn modelId="{657E14EC-886B-4B25-94CB-7DF49E76565C}" type="presParOf" srcId="{994E4DC7-EF9D-4E36-BBE1-2FF269C00B08}" destId="{6D0955A2-B1B7-409D-BFBA-4B2B9D80E7AA}" srcOrd="5" destOrd="0" presId="urn:microsoft.com/office/officeart/2005/8/layout/chevron2"/>
    <dgm:cxn modelId="{6EB6290E-9B84-4E3E-9AB6-7ED9B24FD95E}" type="presParOf" srcId="{994E4DC7-EF9D-4E36-BBE1-2FF269C00B08}" destId="{15CBB716-089C-45C4-9ECD-1C5A036C86D6}" srcOrd="6" destOrd="0" presId="urn:microsoft.com/office/officeart/2005/8/layout/chevron2"/>
    <dgm:cxn modelId="{9F5C620E-5E68-4CFC-A9C8-26179EB1CFB9}" type="presParOf" srcId="{15CBB716-089C-45C4-9ECD-1C5A036C86D6}" destId="{0C52BECB-394D-4C56-AE55-92269FF3FE66}" srcOrd="0" destOrd="0" presId="urn:microsoft.com/office/officeart/2005/8/layout/chevron2"/>
    <dgm:cxn modelId="{405547EE-DE1E-4617-A849-9790289F092A}" type="presParOf" srcId="{15CBB716-089C-45C4-9ECD-1C5A036C86D6}" destId="{B8B87205-35D2-49FA-8FA3-43E69794DFA7}" srcOrd="1" destOrd="0" presId="urn:microsoft.com/office/officeart/2005/8/layout/chevron2"/>
    <dgm:cxn modelId="{13CE9404-4F1C-4981-A821-F469A7FB28FF}" type="presParOf" srcId="{994E4DC7-EF9D-4E36-BBE1-2FF269C00B08}" destId="{C09B72B7-599F-4F30-9636-FDFE79F2FECB}" srcOrd="7" destOrd="0" presId="urn:microsoft.com/office/officeart/2005/8/layout/chevron2"/>
    <dgm:cxn modelId="{10074871-6720-47BF-A12E-663E92B45413}" type="presParOf" srcId="{994E4DC7-EF9D-4E36-BBE1-2FF269C00B08}" destId="{E19969F6-4C7C-4ECB-8CC9-865A6995E3A8}" srcOrd="8" destOrd="0" presId="urn:microsoft.com/office/officeart/2005/8/layout/chevron2"/>
    <dgm:cxn modelId="{6046F035-187B-4C0B-BBCE-5461D5213326}" type="presParOf" srcId="{E19969F6-4C7C-4ECB-8CC9-865A6995E3A8}" destId="{D7E6D9B1-A612-45E4-ABFC-E7699C72AA11}" srcOrd="0" destOrd="0" presId="urn:microsoft.com/office/officeart/2005/8/layout/chevron2"/>
    <dgm:cxn modelId="{C69489AB-92FC-41B6-9EDD-D27B6EBEA178}" type="presParOf" srcId="{E19969F6-4C7C-4ECB-8CC9-865A6995E3A8}" destId="{0188A730-7751-4347-8BD1-2F2A7A38CA7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967A0F-9D7A-42DD-BC1A-DF85E684F96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BA6A618-82E7-4BF4-A440-737F27334214}">
      <dgm:prSet phldrT="[Text]" custT="1"/>
      <dgm:spPr>
        <a:solidFill>
          <a:schemeClr val="accent1">
            <a:lumMod val="50000"/>
          </a:schemeClr>
        </a:solidFill>
      </dgm:spPr>
      <dgm:t>
        <a:bodyPr/>
        <a:lstStyle/>
        <a:p>
          <a:endParaRPr lang="en-US" sz="1600" dirty="0"/>
        </a:p>
      </dgm:t>
    </dgm:pt>
    <dgm:pt modelId="{D705FCCD-1990-4003-A291-FD6A2123512D}" type="parTrans" cxnId="{73B0E439-5D52-4D50-A4E1-F6EAB0B2752F}">
      <dgm:prSet/>
      <dgm:spPr/>
      <dgm:t>
        <a:bodyPr/>
        <a:lstStyle/>
        <a:p>
          <a:endParaRPr lang="en-US"/>
        </a:p>
      </dgm:t>
    </dgm:pt>
    <dgm:pt modelId="{26C0F062-7659-4B59-8876-838B36536CD6}" type="sibTrans" cxnId="{73B0E439-5D52-4D50-A4E1-F6EAB0B2752F}">
      <dgm:prSet/>
      <dgm:spPr/>
      <dgm:t>
        <a:bodyPr/>
        <a:lstStyle/>
        <a:p>
          <a:endParaRPr lang="en-US"/>
        </a:p>
      </dgm:t>
    </dgm:pt>
    <dgm:pt modelId="{9496600C-3023-4C60-A789-8F06A6184A33}">
      <dgm:prSet phldrT="[Text]" phldr="1" custT="1"/>
      <dgm:spPr>
        <a:solidFill>
          <a:schemeClr val="accent1">
            <a:lumMod val="50000"/>
          </a:schemeClr>
        </a:solidFill>
      </dgm:spPr>
      <dgm:t>
        <a:bodyPr/>
        <a:lstStyle/>
        <a:p>
          <a:endParaRPr lang="en-US" sz="1800" dirty="0"/>
        </a:p>
      </dgm:t>
    </dgm:pt>
    <dgm:pt modelId="{EDB15C02-CE75-4533-927A-5FC8EC57F404}" type="parTrans" cxnId="{CDF04C30-E891-4C31-9B8C-723663B77384}">
      <dgm:prSet/>
      <dgm:spPr/>
      <dgm:t>
        <a:bodyPr/>
        <a:lstStyle/>
        <a:p>
          <a:endParaRPr lang="en-US"/>
        </a:p>
      </dgm:t>
    </dgm:pt>
    <dgm:pt modelId="{C72E8A8B-242D-48D1-923F-B8C7ED9EB268}" type="sibTrans" cxnId="{CDF04C30-E891-4C31-9B8C-723663B77384}">
      <dgm:prSet/>
      <dgm:spPr/>
      <dgm:t>
        <a:bodyPr/>
        <a:lstStyle/>
        <a:p>
          <a:endParaRPr lang="en-US"/>
        </a:p>
      </dgm:t>
    </dgm:pt>
    <dgm:pt modelId="{A78ED6F6-D674-4B30-BB0B-0107FE420A7F}">
      <dgm:prSet phldrT="[Text]" phldr="1"/>
      <dgm:spPr>
        <a:solidFill>
          <a:schemeClr val="accent1">
            <a:lumMod val="50000"/>
          </a:schemeClr>
        </a:solidFill>
      </dgm:spPr>
      <dgm:t>
        <a:bodyPr/>
        <a:lstStyle/>
        <a:p>
          <a:endParaRPr lang="en-US" dirty="0"/>
        </a:p>
      </dgm:t>
    </dgm:pt>
    <dgm:pt modelId="{2339512A-1E36-4DE0-A620-7A86500801CA}" type="parTrans" cxnId="{D1EA3F7B-F252-4288-92BB-777882704787}">
      <dgm:prSet/>
      <dgm:spPr/>
      <dgm:t>
        <a:bodyPr/>
        <a:lstStyle/>
        <a:p>
          <a:endParaRPr lang="en-US"/>
        </a:p>
      </dgm:t>
    </dgm:pt>
    <dgm:pt modelId="{79CE8901-228C-40B7-B361-6DBCA3BF782C}" type="sibTrans" cxnId="{D1EA3F7B-F252-4288-92BB-777882704787}">
      <dgm:prSet/>
      <dgm:spPr/>
      <dgm:t>
        <a:bodyPr/>
        <a:lstStyle/>
        <a:p>
          <a:endParaRPr lang="en-US"/>
        </a:p>
      </dgm:t>
    </dgm:pt>
    <dgm:pt modelId="{06831527-AF14-4F78-B40A-C1C78856A718}">
      <dgm:prSet/>
      <dgm:spPr>
        <a:ln>
          <a:solidFill>
            <a:schemeClr val="accent1">
              <a:lumMod val="50000"/>
            </a:schemeClr>
          </a:solidFill>
        </a:ln>
      </dgm:spPr>
      <dgm:t>
        <a:bodyPr/>
        <a:lstStyle/>
        <a:p>
          <a:r>
            <a:rPr lang="en-US" dirty="0" smtClean="0"/>
            <a:t>Delta reports provide comparisons between pulls by data field.</a:t>
          </a:r>
          <a:endParaRPr lang="en-US" dirty="0"/>
        </a:p>
      </dgm:t>
    </dgm:pt>
    <dgm:pt modelId="{5AA9D52C-5E8E-4AC4-B827-5C0B22E62ED1}" type="parTrans" cxnId="{43753CEF-FCD2-46C4-AECF-342EACF1814C}">
      <dgm:prSet/>
      <dgm:spPr/>
      <dgm:t>
        <a:bodyPr/>
        <a:lstStyle/>
        <a:p>
          <a:endParaRPr lang="en-US"/>
        </a:p>
      </dgm:t>
    </dgm:pt>
    <dgm:pt modelId="{37618ABA-B1F1-4222-84E1-2B7044BA3992}" type="sibTrans" cxnId="{43753CEF-FCD2-46C4-AECF-342EACF1814C}">
      <dgm:prSet/>
      <dgm:spPr/>
      <dgm:t>
        <a:bodyPr/>
        <a:lstStyle/>
        <a:p>
          <a:endParaRPr lang="en-US"/>
        </a:p>
      </dgm:t>
    </dgm:pt>
    <dgm:pt modelId="{0639C6AC-C9DB-426E-92DD-ABCF2F498E33}">
      <dgm:prSet/>
      <dgm:spPr>
        <a:ln>
          <a:solidFill>
            <a:schemeClr val="accent1">
              <a:lumMod val="50000"/>
            </a:schemeClr>
          </a:solidFill>
        </a:ln>
      </dgm:spPr>
      <dgm:t>
        <a:bodyPr/>
        <a:lstStyle/>
        <a:p>
          <a:r>
            <a:rPr lang="en-US" dirty="0" smtClean="0"/>
            <a:t>Select the test from the drop down, then select Deltas</a:t>
          </a:r>
          <a:endParaRPr lang="en-US" dirty="0"/>
        </a:p>
      </dgm:t>
    </dgm:pt>
    <dgm:pt modelId="{91324AA6-4420-4BAA-A33D-8642DADEF246}" type="parTrans" cxnId="{7492FBFC-83A7-4E84-B056-719DE5F5C0B8}">
      <dgm:prSet/>
      <dgm:spPr/>
      <dgm:t>
        <a:bodyPr/>
        <a:lstStyle/>
        <a:p>
          <a:endParaRPr lang="en-US"/>
        </a:p>
      </dgm:t>
    </dgm:pt>
    <dgm:pt modelId="{17CCEDC0-65BA-404D-B21C-0098B3D63A84}" type="sibTrans" cxnId="{7492FBFC-83A7-4E84-B056-719DE5F5C0B8}">
      <dgm:prSet/>
      <dgm:spPr/>
      <dgm:t>
        <a:bodyPr/>
        <a:lstStyle/>
        <a:p>
          <a:endParaRPr lang="en-US"/>
        </a:p>
      </dgm:t>
    </dgm:pt>
    <dgm:pt modelId="{C056A2B5-3E72-4F5F-8B39-069E67303A18}">
      <dgm:prSet/>
      <dgm:spPr>
        <a:ln>
          <a:solidFill>
            <a:schemeClr val="accent1">
              <a:lumMod val="50000"/>
            </a:schemeClr>
          </a:solidFill>
        </a:ln>
      </dgm:spPr>
      <dgm:t>
        <a:bodyPr/>
        <a:lstStyle/>
        <a:p>
          <a:r>
            <a:rPr lang="en-US" dirty="0" smtClean="0"/>
            <a:t>Select data sets from available pulls - </a:t>
          </a:r>
          <a:endParaRPr lang="en-US" dirty="0"/>
        </a:p>
      </dgm:t>
    </dgm:pt>
    <dgm:pt modelId="{362D3EDF-3F00-462F-A241-A9D37D2C9E51}" type="parTrans" cxnId="{AF24EDF9-E73C-4BF4-982E-2FB76B37DE08}">
      <dgm:prSet/>
      <dgm:spPr/>
      <dgm:t>
        <a:bodyPr/>
        <a:lstStyle/>
        <a:p>
          <a:endParaRPr lang="en-US"/>
        </a:p>
      </dgm:t>
    </dgm:pt>
    <dgm:pt modelId="{28F85ED5-ADA0-46B0-9577-B8A761661C0F}" type="sibTrans" cxnId="{AF24EDF9-E73C-4BF4-982E-2FB76B37DE08}">
      <dgm:prSet/>
      <dgm:spPr/>
      <dgm:t>
        <a:bodyPr/>
        <a:lstStyle/>
        <a:p>
          <a:endParaRPr lang="en-US"/>
        </a:p>
      </dgm:t>
    </dgm:pt>
    <dgm:pt modelId="{3477DCCF-0DCC-4F92-BFE9-5AFA87684B9E}">
      <dgm:prSet/>
      <dgm:spPr>
        <a:ln>
          <a:solidFill>
            <a:schemeClr val="accent1">
              <a:lumMod val="50000"/>
            </a:schemeClr>
          </a:solidFill>
        </a:ln>
      </dgm:spPr>
      <dgm:t>
        <a:bodyPr/>
        <a:lstStyle/>
        <a:p>
          <a:r>
            <a:rPr lang="en-US" dirty="0" smtClean="0"/>
            <a:t>Export files into Excel</a:t>
          </a:r>
          <a:endParaRPr lang="en-US" dirty="0"/>
        </a:p>
      </dgm:t>
    </dgm:pt>
    <dgm:pt modelId="{6028E495-CEDD-466E-8861-BE15D141A6C7}" type="parTrans" cxnId="{AC74C8FB-2DA6-43F2-ABA7-080D6FDB3286}">
      <dgm:prSet/>
      <dgm:spPr/>
      <dgm:t>
        <a:bodyPr/>
        <a:lstStyle/>
        <a:p>
          <a:endParaRPr lang="en-US"/>
        </a:p>
      </dgm:t>
    </dgm:pt>
    <dgm:pt modelId="{87C13946-FEAB-4301-A72A-4F29023EEDE8}" type="sibTrans" cxnId="{AC74C8FB-2DA6-43F2-ABA7-080D6FDB3286}">
      <dgm:prSet/>
      <dgm:spPr/>
      <dgm:t>
        <a:bodyPr/>
        <a:lstStyle/>
        <a:p>
          <a:endParaRPr lang="en-US"/>
        </a:p>
      </dgm:t>
    </dgm:pt>
    <dgm:pt modelId="{614A9B42-A7BF-4DC3-9CCB-754C675D27BB}">
      <dgm:prSet/>
      <dgm:spPr>
        <a:ln>
          <a:solidFill>
            <a:schemeClr val="accent1">
              <a:lumMod val="50000"/>
            </a:schemeClr>
          </a:solidFill>
        </a:ln>
      </dgm:spPr>
      <dgm:t>
        <a:bodyPr/>
        <a:lstStyle/>
        <a:p>
          <a:r>
            <a:rPr lang="en-US" dirty="0" smtClean="0"/>
            <a:t>School Summary provides n-counts for each school by data field</a:t>
          </a:r>
          <a:endParaRPr lang="en-US" dirty="0"/>
        </a:p>
      </dgm:t>
    </dgm:pt>
    <dgm:pt modelId="{73FD46CD-8570-44D3-8969-4EC3A18D88C0}" type="parTrans" cxnId="{CE4B7855-22B6-43E6-9D5F-B25EA17BD976}">
      <dgm:prSet/>
      <dgm:spPr/>
      <dgm:t>
        <a:bodyPr/>
        <a:lstStyle/>
        <a:p>
          <a:endParaRPr lang="en-US"/>
        </a:p>
      </dgm:t>
    </dgm:pt>
    <dgm:pt modelId="{A06DBEE1-B568-44A7-8612-9029416EED6B}" type="sibTrans" cxnId="{CE4B7855-22B6-43E6-9D5F-B25EA17BD976}">
      <dgm:prSet/>
      <dgm:spPr/>
      <dgm:t>
        <a:bodyPr/>
        <a:lstStyle/>
        <a:p>
          <a:endParaRPr lang="en-US"/>
        </a:p>
      </dgm:t>
    </dgm:pt>
    <dgm:pt modelId="{5CCE05C6-DA87-4381-B651-4A5F49B1D1B1}">
      <dgm:prSet/>
      <dgm:spPr>
        <a:ln>
          <a:solidFill>
            <a:schemeClr val="accent1">
              <a:lumMod val="50000"/>
            </a:schemeClr>
          </a:solidFill>
        </a:ln>
      </dgm:spPr>
      <dgm:t>
        <a:bodyPr/>
        <a:lstStyle/>
        <a:p>
          <a:endParaRPr lang="en-US" dirty="0"/>
        </a:p>
      </dgm:t>
    </dgm:pt>
    <dgm:pt modelId="{8BF6C89A-425F-449B-8C8F-996473AB4B7F}" type="parTrans" cxnId="{5AFC1FB7-E1DA-4F48-9FC8-DC5D298A3586}">
      <dgm:prSet/>
      <dgm:spPr/>
      <dgm:t>
        <a:bodyPr/>
        <a:lstStyle/>
        <a:p>
          <a:endParaRPr lang="en-US"/>
        </a:p>
      </dgm:t>
    </dgm:pt>
    <dgm:pt modelId="{1900C0EE-A200-4F5B-A67A-A8AF58DCA72A}" type="sibTrans" cxnId="{5AFC1FB7-E1DA-4F48-9FC8-DC5D298A3586}">
      <dgm:prSet/>
      <dgm:spPr/>
      <dgm:t>
        <a:bodyPr/>
        <a:lstStyle/>
        <a:p>
          <a:endParaRPr lang="en-US"/>
        </a:p>
      </dgm:t>
    </dgm:pt>
    <dgm:pt modelId="{D7697A80-B0E2-4593-A551-3268D91E89F2}">
      <dgm:prSet/>
      <dgm:spPr>
        <a:ln>
          <a:solidFill>
            <a:schemeClr val="accent1">
              <a:lumMod val="50000"/>
            </a:schemeClr>
          </a:solidFill>
        </a:ln>
      </dgm:spPr>
      <dgm:t>
        <a:bodyPr/>
        <a:lstStyle/>
        <a:p>
          <a:r>
            <a:rPr lang="en-US" dirty="0" smtClean="0"/>
            <a:t>Student Export provides student basic information</a:t>
          </a:r>
          <a:endParaRPr lang="en-US" dirty="0"/>
        </a:p>
      </dgm:t>
    </dgm:pt>
    <dgm:pt modelId="{B391C55B-EE85-4C61-863A-CC06783EA442}" type="parTrans" cxnId="{78ACD301-C2C2-41F3-964C-DFBF30022BAF}">
      <dgm:prSet/>
      <dgm:spPr/>
      <dgm:t>
        <a:bodyPr/>
        <a:lstStyle/>
        <a:p>
          <a:endParaRPr lang="en-US"/>
        </a:p>
      </dgm:t>
    </dgm:pt>
    <dgm:pt modelId="{D71DE6C4-308C-44D0-8E6C-271C5B544166}" type="sibTrans" cxnId="{78ACD301-C2C2-41F3-964C-DFBF30022BAF}">
      <dgm:prSet/>
      <dgm:spPr/>
      <dgm:t>
        <a:bodyPr/>
        <a:lstStyle/>
        <a:p>
          <a:endParaRPr lang="en-US"/>
        </a:p>
      </dgm:t>
    </dgm:pt>
    <dgm:pt modelId="{7C0A3070-0844-4275-87A1-B8CE7C1B7670}">
      <dgm:prSet/>
      <dgm:spPr>
        <a:ln>
          <a:solidFill>
            <a:schemeClr val="accent1">
              <a:lumMod val="50000"/>
            </a:schemeClr>
          </a:solidFill>
        </a:ln>
      </dgm:spPr>
      <dgm:t>
        <a:bodyPr/>
        <a:lstStyle/>
        <a:p>
          <a:endParaRPr lang="en-US" dirty="0"/>
        </a:p>
      </dgm:t>
    </dgm:pt>
    <dgm:pt modelId="{624445FD-D7D8-4A34-B766-7F3F10D1F19A}" type="parTrans" cxnId="{62CECBB6-E5A2-421C-85C9-32A1B3733A4E}">
      <dgm:prSet/>
      <dgm:spPr/>
      <dgm:t>
        <a:bodyPr/>
        <a:lstStyle/>
        <a:p>
          <a:endParaRPr lang="en-US"/>
        </a:p>
      </dgm:t>
    </dgm:pt>
    <dgm:pt modelId="{5E33D42F-BD83-4BF4-A205-983115D5A638}" type="sibTrans" cxnId="{62CECBB6-E5A2-421C-85C9-32A1B3733A4E}">
      <dgm:prSet/>
      <dgm:spPr/>
      <dgm:t>
        <a:bodyPr/>
        <a:lstStyle/>
        <a:p>
          <a:endParaRPr lang="en-US"/>
        </a:p>
      </dgm:t>
    </dgm:pt>
    <dgm:pt modelId="{FC965A32-EA57-45EF-92D3-DB9B84BAC1F1}" type="pres">
      <dgm:prSet presAssocID="{B3967A0F-9D7A-42DD-BC1A-DF85E684F962}" presName="linear" presStyleCnt="0">
        <dgm:presLayoutVars>
          <dgm:dir/>
          <dgm:animLvl val="lvl"/>
          <dgm:resizeHandles val="exact"/>
        </dgm:presLayoutVars>
      </dgm:prSet>
      <dgm:spPr/>
      <dgm:t>
        <a:bodyPr/>
        <a:lstStyle/>
        <a:p>
          <a:endParaRPr lang="en-US"/>
        </a:p>
      </dgm:t>
    </dgm:pt>
    <dgm:pt modelId="{07578D5C-1723-430A-84CF-B220F98897A0}" type="pres">
      <dgm:prSet presAssocID="{9BA6A618-82E7-4BF4-A440-737F27334214}" presName="parentLin" presStyleCnt="0"/>
      <dgm:spPr/>
    </dgm:pt>
    <dgm:pt modelId="{396BD56A-C260-46F4-BB07-400CFE716CF2}" type="pres">
      <dgm:prSet presAssocID="{9BA6A618-82E7-4BF4-A440-737F27334214}" presName="parentLeftMargin" presStyleLbl="node1" presStyleIdx="0" presStyleCnt="3"/>
      <dgm:spPr/>
      <dgm:t>
        <a:bodyPr/>
        <a:lstStyle/>
        <a:p>
          <a:endParaRPr lang="en-US"/>
        </a:p>
      </dgm:t>
    </dgm:pt>
    <dgm:pt modelId="{28C25501-2F03-4FC1-9363-F61C2A6B065A}" type="pres">
      <dgm:prSet presAssocID="{9BA6A618-82E7-4BF4-A440-737F27334214}" presName="parentText" presStyleLbl="node1" presStyleIdx="0" presStyleCnt="3">
        <dgm:presLayoutVars>
          <dgm:chMax val="0"/>
          <dgm:bulletEnabled val="1"/>
        </dgm:presLayoutVars>
      </dgm:prSet>
      <dgm:spPr/>
      <dgm:t>
        <a:bodyPr/>
        <a:lstStyle/>
        <a:p>
          <a:endParaRPr lang="en-US"/>
        </a:p>
      </dgm:t>
    </dgm:pt>
    <dgm:pt modelId="{28C606FE-AA94-4FDE-A3C9-F25844B8711C}" type="pres">
      <dgm:prSet presAssocID="{9BA6A618-82E7-4BF4-A440-737F27334214}" presName="negativeSpace" presStyleCnt="0"/>
      <dgm:spPr/>
    </dgm:pt>
    <dgm:pt modelId="{534867AE-2AE9-4A98-85B9-A80251B693D0}" type="pres">
      <dgm:prSet presAssocID="{9BA6A618-82E7-4BF4-A440-737F27334214}" presName="childText" presStyleLbl="conFgAcc1" presStyleIdx="0" presStyleCnt="3">
        <dgm:presLayoutVars>
          <dgm:bulletEnabled val="1"/>
        </dgm:presLayoutVars>
      </dgm:prSet>
      <dgm:spPr/>
      <dgm:t>
        <a:bodyPr/>
        <a:lstStyle/>
        <a:p>
          <a:endParaRPr lang="en-US"/>
        </a:p>
      </dgm:t>
    </dgm:pt>
    <dgm:pt modelId="{4C8A4C10-A06A-46B5-9812-9EDA64F5F25C}" type="pres">
      <dgm:prSet presAssocID="{26C0F062-7659-4B59-8876-838B36536CD6}" presName="spaceBetweenRectangles" presStyleCnt="0"/>
      <dgm:spPr/>
    </dgm:pt>
    <dgm:pt modelId="{4761C5A2-4FE8-4CF6-ABE2-9C9D57E063FD}" type="pres">
      <dgm:prSet presAssocID="{9496600C-3023-4C60-A789-8F06A6184A33}" presName="parentLin" presStyleCnt="0"/>
      <dgm:spPr/>
    </dgm:pt>
    <dgm:pt modelId="{B574CEC8-8D9F-43F3-900B-6C7EA0A49868}" type="pres">
      <dgm:prSet presAssocID="{9496600C-3023-4C60-A789-8F06A6184A33}" presName="parentLeftMargin" presStyleLbl="node1" presStyleIdx="0" presStyleCnt="3"/>
      <dgm:spPr/>
      <dgm:t>
        <a:bodyPr/>
        <a:lstStyle/>
        <a:p>
          <a:endParaRPr lang="en-US"/>
        </a:p>
      </dgm:t>
    </dgm:pt>
    <dgm:pt modelId="{56D37B18-1706-4C41-B077-7E1BA875A12E}" type="pres">
      <dgm:prSet presAssocID="{9496600C-3023-4C60-A789-8F06A6184A33}" presName="parentText" presStyleLbl="node1" presStyleIdx="1" presStyleCnt="3" custScaleY="126780">
        <dgm:presLayoutVars>
          <dgm:chMax val="0"/>
          <dgm:bulletEnabled val="1"/>
        </dgm:presLayoutVars>
      </dgm:prSet>
      <dgm:spPr/>
      <dgm:t>
        <a:bodyPr/>
        <a:lstStyle/>
        <a:p>
          <a:endParaRPr lang="en-US"/>
        </a:p>
      </dgm:t>
    </dgm:pt>
    <dgm:pt modelId="{BBD7C79F-DEE7-4B96-A889-E6EC04EC4C30}" type="pres">
      <dgm:prSet presAssocID="{9496600C-3023-4C60-A789-8F06A6184A33}" presName="negativeSpace" presStyleCnt="0"/>
      <dgm:spPr/>
    </dgm:pt>
    <dgm:pt modelId="{E6565A30-FFFC-408B-BAAB-B5075CC3E3EA}" type="pres">
      <dgm:prSet presAssocID="{9496600C-3023-4C60-A789-8F06A6184A33}" presName="childText" presStyleLbl="conFgAcc1" presStyleIdx="1" presStyleCnt="3">
        <dgm:presLayoutVars>
          <dgm:bulletEnabled val="1"/>
        </dgm:presLayoutVars>
      </dgm:prSet>
      <dgm:spPr/>
      <dgm:t>
        <a:bodyPr/>
        <a:lstStyle/>
        <a:p>
          <a:endParaRPr lang="en-US"/>
        </a:p>
      </dgm:t>
    </dgm:pt>
    <dgm:pt modelId="{8F45582C-F89A-46BC-B315-C86A099337DA}" type="pres">
      <dgm:prSet presAssocID="{C72E8A8B-242D-48D1-923F-B8C7ED9EB268}" presName="spaceBetweenRectangles" presStyleCnt="0"/>
      <dgm:spPr/>
    </dgm:pt>
    <dgm:pt modelId="{BBA0AB6D-B5F4-4995-A230-570C99150363}" type="pres">
      <dgm:prSet presAssocID="{A78ED6F6-D674-4B30-BB0B-0107FE420A7F}" presName="parentLin" presStyleCnt="0"/>
      <dgm:spPr/>
    </dgm:pt>
    <dgm:pt modelId="{6783AC15-EDD3-4271-B764-36111AC6A9F3}" type="pres">
      <dgm:prSet presAssocID="{A78ED6F6-D674-4B30-BB0B-0107FE420A7F}" presName="parentLeftMargin" presStyleLbl="node1" presStyleIdx="1" presStyleCnt="3"/>
      <dgm:spPr/>
      <dgm:t>
        <a:bodyPr/>
        <a:lstStyle/>
        <a:p>
          <a:endParaRPr lang="en-US"/>
        </a:p>
      </dgm:t>
    </dgm:pt>
    <dgm:pt modelId="{9A8BB7DD-2B21-4339-83F5-2CC2F3B1DA33}" type="pres">
      <dgm:prSet presAssocID="{A78ED6F6-D674-4B30-BB0B-0107FE420A7F}" presName="parentText" presStyleLbl="node1" presStyleIdx="2" presStyleCnt="3">
        <dgm:presLayoutVars>
          <dgm:chMax val="0"/>
          <dgm:bulletEnabled val="1"/>
        </dgm:presLayoutVars>
      </dgm:prSet>
      <dgm:spPr/>
      <dgm:t>
        <a:bodyPr/>
        <a:lstStyle/>
        <a:p>
          <a:endParaRPr lang="en-US"/>
        </a:p>
      </dgm:t>
    </dgm:pt>
    <dgm:pt modelId="{78452338-B40E-4490-8A92-0B2D4C9EFCA4}" type="pres">
      <dgm:prSet presAssocID="{A78ED6F6-D674-4B30-BB0B-0107FE420A7F}" presName="negativeSpace" presStyleCnt="0"/>
      <dgm:spPr/>
    </dgm:pt>
    <dgm:pt modelId="{D069EC97-73BB-4D1F-8F0E-83014B03AF8A}" type="pres">
      <dgm:prSet presAssocID="{A78ED6F6-D674-4B30-BB0B-0107FE420A7F}" presName="childText" presStyleLbl="conFgAcc1" presStyleIdx="2" presStyleCnt="3">
        <dgm:presLayoutVars>
          <dgm:bulletEnabled val="1"/>
        </dgm:presLayoutVars>
      </dgm:prSet>
      <dgm:spPr/>
      <dgm:t>
        <a:bodyPr/>
        <a:lstStyle/>
        <a:p>
          <a:endParaRPr lang="en-US"/>
        </a:p>
      </dgm:t>
    </dgm:pt>
  </dgm:ptLst>
  <dgm:cxnLst>
    <dgm:cxn modelId="{1120DCFC-D9B5-4F28-892F-1E777E4C228E}" type="presOf" srcId="{B3967A0F-9D7A-42DD-BC1A-DF85E684F962}" destId="{FC965A32-EA57-45EF-92D3-DB9B84BAC1F1}" srcOrd="0" destOrd="0" presId="urn:microsoft.com/office/officeart/2005/8/layout/list1"/>
    <dgm:cxn modelId="{AC74C8FB-2DA6-43F2-ABA7-080D6FDB3286}" srcId="{A78ED6F6-D674-4B30-BB0B-0107FE420A7F}" destId="{3477DCCF-0DCC-4F92-BFE9-5AFA87684B9E}" srcOrd="0" destOrd="0" parTransId="{6028E495-CEDD-466E-8861-BE15D141A6C7}" sibTransId="{87C13946-FEAB-4301-A72A-4F29023EEDE8}"/>
    <dgm:cxn modelId="{8A9252F9-49DE-48F0-B9B7-D175C2272251}" type="presOf" srcId="{9BA6A618-82E7-4BF4-A440-737F27334214}" destId="{396BD56A-C260-46F4-BB07-400CFE716CF2}" srcOrd="0" destOrd="0" presId="urn:microsoft.com/office/officeart/2005/8/layout/list1"/>
    <dgm:cxn modelId="{5F7C0B70-CB56-4DD2-8307-D4EF29474E0C}" type="presOf" srcId="{9496600C-3023-4C60-A789-8F06A6184A33}" destId="{56D37B18-1706-4C41-B077-7E1BA875A12E}" srcOrd="1" destOrd="0" presId="urn:microsoft.com/office/officeart/2005/8/layout/list1"/>
    <dgm:cxn modelId="{78ACD301-C2C2-41F3-964C-DFBF30022BAF}" srcId="{A78ED6F6-D674-4B30-BB0B-0107FE420A7F}" destId="{D7697A80-B0E2-4593-A551-3268D91E89F2}" srcOrd="2" destOrd="0" parTransId="{B391C55B-EE85-4C61-863A-CC06783EA442}" sibTransId="{D71DE6C4-308C-44D0-8E6C-271C5B544166}"/>
    <dgm:cxn modelId="{C27143EA-5366-40E1-94B5-62279AD8CC56}" type="presOf" srcId="{3477DCCF-0DCC-4F92-BFE9-5AFA87684B9E}" destId="{D069EC97-73BB-4D1F-8F0E-83014B03AF8A}" srcOrd="0" destOrd="0" presId="urn:microsoft.com/office/officeart/2005/8/layout/list1"/>
    <dgm:cxn modelId="{450C253F-EF38-4B2F-BEAC-DEAE5588DC84}" type="presOf" srcId="{614A9B42-A7BF-4DC3-9CCB-754C675D27BB}" destId="{D069EC97-73BB-4D1F-8F0E-83014B03AF8A}" srcOrd="0" destOrd="1" presId="urn:microsoft.com/office/officeart/2005/8/layout/list1"/>
    <dgm:cxn modelId="{73B0E439-5D52-4D50-A4E1-F6EAB0B2752F}" srcId="{B3967A0F-9D7A-42DD-BC1A-DF85E684F962}" destId="{9BA6A618-82E7-4BF4-A440-737F27334214}" srcOrd="0" destOrd="0" parTransId="{D705FCCD-1990-4003-A291-FD6A2123512D}" sibTransId="{26C0F062-7659-4B59-8876-838B36536CD6}"/>
    <dgm:cxn modelId="{62CECBB6-E5A2-421C-85C9-32A1B3733A4E}" srcId="{A78ED6F6-D674-4B30-BB0B-0107FE420A7F}" destId="{7C0A3070-0844-4275-87A1-B8CE7C1B7670}" srcOrd="3" destOrd="0" parTransId="{624445FD-D7D8-4A34-B766-7F3F10D1F19A}" sibTransId="{5E33D42F-BD83-4BF4-A205-983115D5A638}"/>
    <dgm:cxn modelId="{CDF04C30-E891-4C31-9B8C-723663B77384}" srcId="{B3967A0F-9D7A-42DD-BC1A-DF85E684F962}" destId="{9496600C-3023-4C60-A789-8F06A6184A33}" srcOrd="1" destOrd="0" parTransId="{EDB15C02-CE75-4533-927A-5FC8EC57F404}" sibTransId="{C72E8A8B-242D-48D1-923F-B8C7ED9EB268}"/>
    <dgm:cxn modelId="{CE4B7855-22B6-43E6-9D5F-B25EA17BD976}" srcId="{A78ED6F6-D674-4B30-BB0B-0107FE420A7F}" destId="{614A9B42-A7BF-4DC3-9CCB-754C675D27BB}" srcOrd="1" destOrd="0" parTransId="{73FD46CD-8570-44D3-8969-4EC3A18D88C0}" sibTransId="{A06DBEE1-B568-44A7-8612-9029416EED6B}"/>
    <dgm:cxn modelId="{43753CEF-FCD2-46C4-AECF-342EACF1814C}" srcId="{9BA6A618-82E7-4BF4-A440-737F27334214}" destId="{06831527-AF14-4F78-B40A-C1C78856A718}" srcOrd="0" destOrd="0" parTransId="{5AA9D52C-5E8E-4AC4-B827-5C0B22E62ED1}" sibTransId="{37618ABA-B1F1-4222-84E1-2B7044BA3992}"/>
    <dgm:cxn modelId="{3D9890D1-72AB-465B-A7E7-30623BD94766}" type="presOf" srcId="{06831527-AF14-4F78-B40A-C1C78856A718}" destId="{534867AE-2AE9-4A98-85B9-A80251B693D0}" srcOrd="0" destOrd="0" presId="urn:microsoft.com/office/officeart/2005/8/layout/list1"/>
    <dgm:cxn modelId="{589A1488-BB0D-4563-8B96-322F36F4CDA4}" type="presOf" srcId="{9BA6A618-82E7-4BF4-A440-737F27334214}" destId="{28C25501-2F03-4FC1-9363-F61C2A6B065A}" srcOrd="1" destOrd="0" presId="urn:microsoft.com/office/officeart/2005/8/layout/list1"/>
    <dgm:cxn modelId="{0FA8969E-A323-4B56-AD29-29E5A46911CF}" type="presOf" srcId="{A78ED6F6-D674-4B30-BB0B-0107FE420A7F}" destId="{6783AC15-EDD3-4271-B764-36111AC6A9F3}" srcOrd="0" destOrd="0" presId="urn:microsoft.com/office/officeart/2005/8/layout/list1"/>
    <dgm:cxn modelId="{7492FBFC-83A7-4E84-B056-719DE5F5C0B8}" srcId="{9BA6A618-82E7-4BF4-A440-737F27334214}" destId="{0639C6AC-C9DB-426E-92DD-ABCF2F498E33}" srcOrd="1" destOrd="0" parTransId="{91324AA6-4420-4BAA-A33D-8642DADEF246}" sibTransId="{17CCEDC0-65BA-404D-B21C-0098B3D63A84}"/>
    <dgm:cxn modelId="{E800C64B-AF31-47AE-9034-034E9C410D1E}" type="presOf" srcId="{C056A2B5-3E72-4F5F-8B39-069E67303A18}" destId="{E6565A30-FFFC-408B-BAAB-B5075CC3E3EA}" srcOrd="0" destOrd="0" presId="urn:microsoft.com/office/officeart/2005/8/layout/list1"/>
    <dgm:cxn modelId="{D1EA3F7B-F252-4288-92BB-777882704787}" srcId="{B3967A0F-9D7A-42DD-BC1A-DF85E684F962}" destId="{A78ED6F6-D674-4B30-BB0B-0107FE420A7F}" srcOrd="2" destOrd="0" parTransId="{2339512A-1E36-4DE0-A620-7A86500801CA}" sibTransId="{79CE8901-228C-40B7-B361-6DBCA3BF782C}"/>
    <dgm:cxn modelId="{5AFC1FB7-E1DA-4F48-9FC8-DC5D298A3586}" srcId="{A78ED6F6-D674-4B30-BB0B-0107FE420A7F}" destId="{5CCE05C6-DA87-4381-B651-4A5F49B1D1B1}" srcOrd="4" destOrd="0" parTransId="{8BF6C89A-425F-449B-8C8F-996473AB4B7F}" sibTransId="{1900C0EE-A200-4F5B-A67A-A8AF58DCA72A}"/>
    <dgm:cxn modelId="{AF24EDF9-E73C-4BF4-982E-2FB76B37DE08}" srcId="{9496600C-3023-4C60-A789-8F06A6184A33}" destId="{C056A2B5-3E72-4F5F-8B39-069E67303A18}" srcOrd="0" destOrd="0" parTransId="{362D3EDF-3F00-462F-A241-A9D37D2C9E51}" sibTransId="{28F85ED5-ADA0-46B0-9577-B8A761661C0F}"/>
    <dgm:cxn modelId="{1C2619D2-210D-4E63-ADF8-2EC56A57416D}" type="presOf" srcId="{A78ED6F6-D674-4B30-BB0B-0107FE420A7F}" destId="{9A8BB7DD-2B21-4339-83F5-2CC2F3B1DA33}" srcOrd="1" destOrd="0" presId="urn:microsoft.com/office/officeart/2005/8/layout/list1"/>
    <dgm:cxn modelId="{D8924323-6625-46EC-8665-1B3E08FF66A0}" type="presOf" srcId="{D7697A80-B0E2-4593-A551-3268D91E89F2}" destId="{D069EC97-73BB-4D1F-8F0E-83014B03AF8A}" srcOrd="0" destOrd="2" presId="urn:microsoft.com/office/officeart/2005/8/layout/list1"/>
    <dgm:cxn modelId="{CD2EF616-A381-4115-9B7D-FF14DC87AA8B}" type="presOf" srcId="{9496600C-3023-4C60-A789-8F06A6184A33}" destId="{B574CEC8-8D9F-43F3-900B-6C7EA0A49868}" srcOrd="0" destOrd="0" presId="urn:microsoft.com/office/officeart/2005/8/layout/list1"/>
    <dgm:cxn modelId="{64EA06B2-C5C7-43D7-8F83-3B1ED1393E1D}" type="presOf" srcId="{0639C6AC-C9DB-426E-92DD-ABCF2F498E33}" destId="{534867AE-2AE9-4A98-85B9-A80251B693D0}" srcOrd="0" destOrd="1" presId="urn:microsoft.com/office/officeart/2005/8/layout/list1"/>
    <dgm:cxn modelId="{199D0E59-5307-4044-9E6B-8D843F186BFE}" type="presOf" srcId="{5CCE05C6-DA87-4381-B651-4A5F49B1D1B1}" destId="{D069EC97-73BB-4D1F-8F0E-83014B03AF8A}" srcOrd="0" destOrd="4" presId="urn:microsoft.com/office/officeart/2005/8/layout/list1"/>
    <dgm:cxn modelId="{C4062627-918C-4899-A2F2-24B1D8BA3F08}" type="presOf" srcId="{7C0A3070-0844-4275-87A1-B8CE7C1B7670}" destId="{D069EC97-73BB-4D1F-8F0E-83014B03AF8A}" srcOrd="0" destOrd="3" presId="urn:microsoft.com/office/officeart/2005/8/layout/list1"/>
    <dgm:cxn modelId="{D7EA1184-259E-4216-92BA-B83E028C4DF7}" type="presParOf" srcId="{FC965A32-EA57-45EF-92D3-DB9B84BAC1F1}" destId="{07578D5C-1723-430A-84CF-B220F98897A0}" srcOrd="0" destOrd="0" presId="urn:microsoft.com/office/officeart/2005/8/layout/list1"/>
    <dgm:cxn modelId="{BC3F0A50-CE42-4D12-9B38-DED39BAD8699}" type="presParOf" srcId="{07578D5C-1723-430A-84CF-B220F98897A0}" destId="{396BD56A-C260-46F4-BB07-400CFE716CF2}" srcOrd="0" destOrd="0" presId="urn:microsoft.com/office/officeart/2005/8/layout/list1"/>
    <dgm:cxn modelId="{49AC4AE2-4F37-40F8-84AF-C68D1A707E30}" type="presParOf" srcId="{07578D5C-1723-430A-84CF-B220F98897A0}" destId="{28C25501-2F03-4FC1-9363-F61C2A6B065A}" srcOrd="1" destOrd="0" presId="urn:microsoft.com/office/officeart/2005/8/layout/list1"/>
    <dgm:cxn modelId="{7B3C130A-A9E8-4101-9958-4A583B8DE463}" type="presParOf" srcId="{FC965A32-EA57-45EF-92D3-DB9B84BAC1F1}" destId="{28C606FE-AA94-4FDE-A3C9-F25844B8711C}" srcOrd="1" destOrd="0" presId="urn:microsoft.com/office/officeart/2005/8/layout/list1"/>
    <dgm:cxn modelId="{E7E2DBB6-EFF6-4C56-95C6-FBE2508D8855}" type="presParOf" srcId="{FC965A32-EA57-45EF-92D3-DB9B84BAC1F1}" destId="{534867AE-2AE9-4A98-85B9-A80251B693D0}" srcOrd="2" destOrd="0" presId="urn:microsoft.com/office/officeart/2005/8/layout/list1"/>
    <dgm:cxn modelId="{959A0001-59F1-4E60-9658-A271268D6553}" type="presParOf" srcId="{FC965A32-EA57-45EF-92D3-DB9B84BAC1F1}" destId="{4C8A4C10-A06A-46B5-9812-9EDA64F5F25C}" srcOrd="3" destOrd="0" presId="urn:microsoft.com/office/officeart/2005/8/layout/list1"/>
    <dgm:cxn modelId="{74D7D2E5-B6D0-4571-A1F0-AD114F974915}" type="presParOf" srcId="{FC965A32-EA57-45EF-92D3-DB9B84BAC1F1}" destId="{4761C5A2-4FE8-4CF6-ABE2-9C9D57E063FD}" srcOrd="4" destOrd="0" presId="urn:microsoft.com/office/officeart/2005/8/layout/list1"/>
    <dgm:cxn modelId="{0BE2FCF5-A303-4BF1-B4C5-4087A78A7D39}" type="presParOf" srcId="{4761C5A2-4FE8-4CF6-ABE2-9C9D57E063FD}" destId="{B574CEC8-8D9F-43F3-900B-6C7EA0A49868}" srcOrd="0" destOrd="0" presId="urn:microsoft.com/office/officeart/2005/8/layout/list1"/>
    <dgm:cxn modelId="{6404DA41-7297-4158-8268-530615974EA3}" type="presParOf" srcId="{4761C5A2-4FE8-4CF6-ABE2-9C9D57E063FD}" destId="{56D37B18-1706-4C41-B077-7E1BA875A12E}" srcOrd="1" destOrd="0" presId="urn:microsoft.com/office/officeart/2005/8/layout/list1"/>
    <dgm:cxn modelId="{E6C39289-12AA-4CE4-B391-81BB06DD1371}" type="presParOf" srcId="{FC965A32-EA57-45EF-92D3-DB9B84BAC1F1}" destId="{BBD7C79F-DEE7-4B96-A889-E6EC04EC4C30}" srcOrd="5" destOrd="0" presId="urn:microsoft.com/office/officeart/2005/8/layout/list1"/>
    <dgm:cxn modelId="{E1D83C7B-278B-4F87-8F11-C2847F060CB8}" type="presParOf" srcId="{FC965A32-EA57-45EF-92D3-DB9B84BAC1F1}" destId="{E6565A30-FFFC-408B-BAAB-B5075CC3E3EA}" srcOrd="6" destOrd="0" presId="urn:microsoft.com/office/officeart/2005/8/layout/list1"/>
    <dgm:cxn modelId="{61D5BE89-C565-4CB2-BDF3-A78082A43944}" type="presParOf" srcId="{FC965A32-EA57-45EF-92D3-DB9B84BAC1F1}" destId="{8F45582C-F89A-46BC-B315-C86A099337DA}" srcOrd="7" destOrd="0" presId="urn:microsoft.com/office/officeart/2005/8/layout/list1"/>
    <dgm:cxn modelId="{BC59965B-1BBD-46CA-9A07-D389ED370FA6}" type="presParOf" srcId="{FC965A32-EA57-45EF-92D3-DB9B84BAC1F1}" destId="{BBA0AB6D-B5F4-4995-A230-570C99150363}" srcOrd="8" destOrd="0" presId="urn:microsoft.com/office/officeart/2005/8/layout/list1"/>
    <dgm:cxn modelId="{46239A99-EAD1-4CD2-BDD9-C609C98EBED5}" type="presParOf" srcId="{BBA0AB6D-B5F4-4995-A230-570C99150363}" destId="{6783AC15-EDD3-4271-B764-36111AC6A9F3}" srcOrd="0" destOrd="0" presId="urn:microsoft.com/office/officeart/2005/8/layout/list1"/>
    <dgm:cxn modelId="{C47D8DD7-D9F7-4E16-8B17-BC0F4A6CF865}" type="presParOf" srcId="{BBA0AB6D-B5F4-4995-A230-570C99150363}" destId="{9A8BB7DD-2B21-4339-83F5-2CC2F3B1DA33}" srcOrd="1" destOrd="0" presId="urn:microsoft.com/office/officeart/2005/8/layout/list1"/>
    <dgm:cxn modelId="{ADC9B8CC-6DD6-4354-BF4D-EF671D9C3D7F}" type="presParOf" srcId="{FC965A32-EA57-45EF-92D3-DB9B84BAC1F1}" destId="{78452338-B40E-4490-8A92-0B2D4C9EFCA4}" srcOrd="9" destOrd="0" presId="urn:microsoft.com/office/officeart/2005/8/layout/list1"/>
    <dgm:cxn modelId="{03C3F57C-79A0-47F9-8DA1-1CE91F320BAD}" type="presParOf" srcId="{FC965A32-EA57-45EF-92D3-DB9B84BAC1F1}" destId="{D069EC97-73BB-4D1F-8F0E-83014B03AF8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CE344-8B54-4F2C-A038-D078114644C9}">
      <dsp:nvSpPr>
        <dsp:cNvPr id="0" name=""/>
        <dsp:cNvSpPr/>
      </dsp:nvSpPr>
      <dsp:spPr>
        <a:xfrm rot="5400000">
          <a:off x="-171336" y="171591"/>
          <a:ext cx="1142242" cy="79956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8/14</a:t>
          </a:r>
          <a:endParaRPr lang="en-US" sz="1500" kern="1200" dirty="0"/>
        </a:p>
      </dsp:txBody>
      <dsp:txXfrm rot="-5400000">
        <a:off x="1" y="400040"/>
        <a:ext cx="799569" cy="342673"/>
      </dsp:txXfrm>
    </dsp:sp>
    <dsp:sp modelId="{AD6903D1-51B3-4E04-AAEF-B523A19FA270}">
      <dsp:nvSpPr>
        <dsp:cNvPr id="0" name=""/>
        <dsp:cNvSpPr/>
      </dsp:nvSpPr>
      <dsp:spPr>
        <a:xfrm rot="5400000">
          <a:off x="3609956" y="-2810130"/>
          <a:ext cx="742457" cy="636323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First EIS pull – grades 3-11</a:t>
          </a:r>
          <a:endParaRPr lang="en-US" sz="2100" kern="1200" dirty="0"/>
        </a:p>
        <a:p>
          <a:pPr marL="228600" lvl="1" indent="-228600" algn="l" defTabSz="933450">
            <a:lnSpc>
              <a:spcPct val="90000"/>
            </a:lnSpc>
            <a:spcBef>
              <a:spcPct val="0"/>
            </a:spcBef>
            <a:spcAft>
              <a:spcPct val="15000"/>
            </a:spcAft>
            <a:buChar char="••"/>
          </a:pPr>
          <a:r>
            <a:rPr lang="en-US" sz="2100" kern="1200" dirty="0" smtClean="0"/>
            <a:t>Upload into MICA for Phase II</a:t>
          </a:r>
          <a:endParaRPr lang="en-US" sz="2100" kern="1200" dirty="0"/>
        </a:p>
      </dsp:txBody>
      <dsp:txXfrm rot="-5400000">
        <a:off x="799570" y="36500"/>
        <a:ext cx="6326986" cy="669969"/>
      </dsp:txXfrm>
    </dsp:sp>
    <dsp:sp modelId="{36E24A24-7839-4EB2-95E7-D377BB0D2407}">
      <dsp:nvSpPr>
        <dsp:cNvPr id="0" name=""/>
        <dsp:cNvSpPr/>
      </dsp:nvSpPr>
      <dsp:spPr>
        <a:xfrm rot="5400000">
          <a:off x="-171336" y="1197177"/>
          <a:ext cx="1142242" cy="79956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Bi-weekly</a:t>
          </a:r>
          <a:endParaRPr lang="en-US" sz="1500" kern="1200" dirty="0"/>
        </a:p>
      </dsp:txBody>
      <dsp:txXfrm rot="-5400000">
        <a:off x="1" y="1425626"/>
        <a:ext cx="799569" cy="342673"/>
      </dsp:txXfrm>
    </dsp:sp>
    <dsp:sp modelId="{693E924A-107A-4139-A87E-81657EC3E7DB}">
      <dsp:nvSpPr>
        <dsp:cNvPr id="0" name=""/>
        <dsp:cNvSpPr/>
      </dsp:nvSpPr>
      <dsp:spPr>
        <a:xfrm rot="5400000">
          <a:off x="3609956" y="-1784544"/>
          <a:ext cx="742457" cy="636323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EIS pulls on Fridays</a:t>
          </a:r>
          <a:endParaRPr lang="en-US" sz="2100" kern="1200" dirty="0"/>
        </a:p>
        <a:p>
          <a:pPr marL="228600" lvl="1" indent="-228600" algn="l" defTabSz="933450">
            <a:lnSpc>
              <a:spcPct val="90000"/>
            </a:lnSpc>
            <a:spcBef>
              <a:spcPct val="0"/>
            </a:spcBef>
            <a:spcAft>
              <a:spcPct val="15000"/>
            </a:spcAft>
            <a:buChar char="••"/>
          </a:pPr>
          <a:r>
            <a:rPr lang="en-US" sz="2100" kern="1200" dirty="0" smtClean="0"/>
            <a:t>Upload into MICA and EdTools</a:t>
          </a:r>
          <a:endParaRPr lang="en-US" sz="2100" kern="1200" dirty="0"/>
        </a:p>
      </dsp:txBody>
      <dsp:txXfrm rot="-5400000">
        <a:off x="799570" y="1062086"/>
        <a:ext cx="6326986" cy="669969"/>
      </dsp:txXfrm>
    </dsp:sp>
    <dsp:sp modelId="{B03CC174-D5D2-4D2E-853E-11F6138022C8}">
      <dsp:nvSpPr>
        <dsp:cNvPr id="0" name=""/>
        <dsp:cNvSpPr/>
      </dsp:nvSpPr>
      <dsp:spPr>
        <a:xfrm rot="5400000">
          <a:off x="-171336" y="2216035"/>
          <a:ext cx="1142242" cy="79956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10/8</a:t>
          </a:r>
          <a:endParaRPr lang="en-US" sz="1500" kern="1200" dirty="0"/>
        </a:p>
      </dsp:txBody>
      <dsp:txXfrm rot="-5400000">
        <a:off x="1" y="2444484"/>
        <a:ext cx="799569" cy="342673"/>
      </dsp:txXfrm>
    </dsp:sp>
    <dsp:sp modelId="{11574772-3FF3-4606-953F-85299C873466}">
      <dsp:nvSpPr>
        <dsp:cNvPr id="0" name=""/>
        <dsp:cNvSpPr/>
      </dsp:nvSpPr>
      <dsp:spPr>
        <a:xfrm rot="5400000">
          <a:off x="3609956" y="-758959"/>
          <a:ext cx="742457" cy="636323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All students grades 3-11</a:t>
          </a:r>
          <a:endParaRPr lang="en-US" sz="2100" kern="1200" dirty="0"/>
        </a:p>
        <a:p>
          <a:pPr marL="228600" lvl="1" indent="-228600" algn="l" defTabSz="933450">
            <a:lnSpc>
              <a:spcPct val="90000"/>
            </a:lnSpc>
            <a:spcBef>
              <a:spcPct val="0"/>
            </a:spcBef>
            <a:spcAft>
              <a:spcPct val="15000"/>
            </a:spcAft>
            <a:buChar char="••"/>
          </a:pPr>
          <a:r>
            <a:rPr lang="en-US" sz="2100" kern="1200" dirty="0" smtClean="0"/>
            <a:t>Upload into MIST for EOC Fall Part I</a:t>
          </a:r>
          <a:endParaRPr lang="en-US" sz="2100" kern="1200" dirty="0"/>
        </a:p>
      </dsp:txBody>
      <dsp:txXfrm rot="-5400000">
        <a:off x="799570" y="2087671"/>
        <a:ext cx="6326986" cy="669969"/>
      </dsp:txXfrm>
    </dsp:sp>
    <dsp:sp modelId="{0C52BECB-394D-4C56-AE55-92269FF3FE66}">
      <dsp:nvSpPr>
        <dsp:cNvPr id="0" name=""/>
        <dsp:cNvSpPr/>
      </dsp:nvSpPr>
      <dsp:spPr>
        <a:xfrm rot="5400000">
          <a:off x="-171336" y="3248349"/>
          <a:ext cx="1142242" cy="79956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11/13</a:t>
          </a:r>
          <a:endParaRPr lang="en-US" sz="1500" kern="1200" dirty="0"/>
        </a:p>
      </dsp:txBody>
      <dsp:txXfrm rot="-5400000">
        <a:off x="1" y="3476798"/>
        <a:ext cx="799569" cy="342673"/>
      </dsp:txXfrm>
    </dsp:sp>
    <dsp:sp modelId="{B8B87205-35D2-49FA-8FA3-43E69794DFA7}">
      <dsp:nvSpPr>
        <dsp:cNvPr id="0" name=""/>
        <dsp:cNvSpPr/>
      </dsp:nvSpPr>
      <dsp:spPr>
        <a:xfrm rot="5400000">
          <a:off x="3609956" y="266626"/>
          <a:ext cx="742457" cy="636323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All students grades 3-11</a:t>
          </a:r>
          <a:endParaRPr lang="en-US" sz="2100" kern="1200" dirty="0"/>
        </a:p>
        <a:p>
          <a:pPr marL="228600" lvl="1" indent="-228600" algn="l" defTabSz="933450">
            <a:lnSpc>
              <a:spcPct val="90000"/>
            </a:lnSpc>
            <a:spcBef>
              <a:spcPct val="0"/>
            </a:spcBef>
            <a:spcAft>
              <a:spcPct val="15000"/>
            </a:spcAft>
            <a:buChar char="••"/>
          </a:pPr>
          <a:r>
            <a:rPr lang="en-US" sz="2100" kern="1200" dirty="0" smtClean="0"/>
            <a:t>Upload into MIST for EOC Fall Part II</a:t>
          </a:r>
          <a:endParaRPr lang="en-US" sz="2100" kern="1200" dirty="0"/>
        </a:p>
      </dsp:txBody>
      <dsp:txXfrm rot="-5400000">
        <a:off x="799570" y="3113256"/>
        <a:ext cx="6326986" cy="669969"/>
      </dsp:txXfrm>
    </dsp:sp>
    <dsp:sp modelId="{D7E6D9B1-A612-45E4-ABFC-E7699C72AA11}">
      <dsp:nvSpPr>
        <dsp:cNvPr id="0" name=""/>
        <dsp:cNvSpPr/>
      </dsp:nvSpPr>
      <dsp:spPr>
        <a:xfrm rot="5400000">
          <a:off x="-171336" y="4273935"/>
          <a:ext cx="1142242" cy="79956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12/4</a:t>
          </a:r>
          <a:endParaRPr lang="en-US" sz="1500" kern="1200" dirty="0"/>
        </a:p>
      </dsp:txBody>
      <dsp:txXfrm rot="-5400000">
        <a:off x="1" y="4502384"/>
        <a:ext cx="799569" cy="342673"/>
      </dsp:txXfrm>
    </dsp:sp>
    <dsp:sp modelId="{0188A730-7751-4347-8BD1-2F2A7A38CA77}">
      <dsp:nvSpPr>
        <dsp:cNvPr id="0" name=""/>
        <dsp:cNvSpPr/>
      </dsp:nvSpPr>
      <dsp:spPr>
        <a:xfrm rot="5400000">
          <a:off x="3609956" y="1292212"/>
          <a:ext cx="742457" cy="636323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smtClean="0"/>
            <a:t>All students grades 3-11</a:t>
          </a:r>
          <a:endParaRPr lang="en-US" sz="2100" kern="1200"/>
        </a:p>
        <a:p>
          <a:pPr marL="228600" lvl="1" indent="-228600" algn="l" defTabSz="933450">
            <a:lnSpc>
              <a:spcPct val="90000"/>
            </a:lnSpc>
            <a:spcBef>
              <a:spcPct val="0"/>
            </a:spcBef>
            <a:spcAft>
              <a:spcPct val="15000"/>
            </a:spcAft>
            <a:buChar char="••"/>
          </a:pPr>
          <a:r>
            <a:rPr lang="en-US" sz="2100" kern="1200" dirty="0" smtClean="0"/>
            <a:t>Upload into EdTools for Fall EOC SDDV/TSC</a:t>
          </a:r>
          <a:endParaRPr lang="en-US" sz="2100" kern="1200" dirty="0"/>
        </a:p>
      </dsp:txBody>
      <dsp:txXfrm rot="-5400000">
        <a:off x="799570" y="4138842"/>
        <a:ext cx="6326986" cy="6699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867AE-2AE9-4A98-85B9-A80251B693D0}">
      <dsp:nvSpPr>
        <dsp:cNvPr id="0" name=""/>
        <dsp:cNvSpPr/>
      </dsp:nvSpPr>
      <dsp:spPr>
        <a:xfrm>
          <a:off x="0" y="476592"/>
          <a:ext cx="8686800" cy="1223775"/>
        </a:xfrm>
        <a:prstGeom prst="rect">
          <a:avLst/>
        </a:prstGeom>
        <a:solidFill>
          <a:schemeClr val="lt1">
            <a:alpha val="90000"/>
            <a:hueOff val="0"/>
            <a:satOff val="0"/>
            <a:lumOff val="0"/>
            <a:alphaOff val="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437388" rIns="674192"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Delta reports provide comparisons between pulls by data field.</a:t>
          </a:r>
          <a:endParaRPr lang="en-US" sz="2100" kern="1200" dirty="0"/>
        </a:p>
        <a:p>
          <a:pPr marL="228600" lvl="1" indent="-228600" algn="l" defTabSz="933450">
            <a:lnSpc>
              <a:spcPct val="90000"/>
            </a:lnSpc>
            <a:spcBef>
              <a:spcPct val="0"/>
            </a:spcBef>
            <a:spcAft>
              <a:spcPct val="15000"/>
            </a:spcAft>
            <a:buChar char="••"/>
          </a:pPr>
          <a:r>
            <a:rPr lang="en-US" sz="2100" kern="1200" dirty="0" smtClean="0"/>
            <a:t>Select the test from the drop down, then select Deltas</a:t>
          </a:r>
          <a:endParaRPr lang="en-US" sz="2100" kern="1200" dirty="0"/>
        </a:p>
      </dsp:txBody>
      <dsp:txXfrm>
        <a:off x="0" y="476592"/>
        <a:ext cx="8686800" cy="1223775"/>
      </dsp:txXfrm>
    </dsp:sp>
    <dsp:sp modelId="{28C25501-2F03-4FC1-9363-F61C2A6B065A}">
      <dsp:nvSpPr>
        <dsp:cNvPr id="0" name=""/>
        <dsp:cNvSpPr/>
      </dsp:nvSpPr>
      <dsp:spPr>
        <a:xfrm>
          <a:off x="434340" y="166632"/>
          <a:ext cx="6080760" cy="619920"/>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l" defTabSz="711200">
            <a:lnSpc>
              <a:spcPct val="90000"/>
            </a:lnSpc>
            <a:spcBef>
              <a:spcPct val="0"/>
            </a:spcBef>
            <a:spcAft>
              <a:spcPct val="35000"/>
            </a:spcAft>
          </a:pPr>
          <a:endParaRPr lang="en-US" sz="1600" kern="1200" dirty="0"/>
        </a:p>
      </dsp:txBody>
      <dsp:txXfrm>
        <a:off x="464602" y="196894"/>
        <a:ext cx="6020236" cy="559396"/>
      </dsp:txXfrm>
    </dsp:sp>
    <dsp:sp modelId="{E6565A30-FFFC-408B-BAAB-B5075CC3E3EA}">
      <dsp:nvSpPr>
        <dsp:cNvPr id="0" name=""/>
        <dsp:cNvSpPr/>
      </dsp:nvSpPr>
      <dsp:spPr>
        <a:xfrm>
          <a:off x="0" y="2289741"/>
          <a:ext cx="8686800" cy="893025"/>
        </a:xfrm>
        <a:prstGeom prst="rect">
          <a:avLst/>
        </a:prstGeom>
        <a:solidFill>
          <a:schemeClr val="lt1">
            <a:alpha val="90000"/>
            <a:hueOff val="0"/>
            <a:satOff val="0"/>
            <a:lumOff val="0"/>
            <a:alphaOff val="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437388" rIns="674192"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Select data sets from available pulls - </a:t>
          </a:r>
          <a:endParaRPr lang="en-US" sz="2100" kern="1200" dirty="0"/>
        </a:p>
      </dsp:txBody>
      <dsp:txXfrm>
        <a:off x="0" y="2289741"/>
        <a:ext cx="8686800" cy="893025"/>
      </dsp:txXfrm>
    </dsp:sp>
    <dsp:sp modelId="{56D37B18-1706-4C41-B077-7E1BA875A12E}">
      <dsp:nvSpPr>
        <dsp:cNvPr id="0" name=""/>
        <dsp:cNvSpPr/>
      </dsp:nvSpPr>
      <dsp:spPr>
        <a:xfrm>
          <a:off x="434340" y="1813767"/>
          <a:ext cx="6080760" cy="785934"/>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l" defTabSz="800100">
            <a:lnSpc>
              <a:spcPct val="90000"/>
            </a:lnSpc>
            <a:spcBef>
              <a:spcPct val="0"/>
            </a:spcBef>
            <a:spcAft>
              <a:spcPct val="35000"/>
            </a:spcAft>
          </a:pPr>
          <a:endParaRPr lang="en-US" sz="1800" kern="1200" dirty="0"/>
        </a:p>
      </dsp:txBody>
      <dsp:txXfrm>
        <a:off x="472706" y="1852133"/>
        <a:ext cx="6004028" cy="709202"/>
      </dsp:txXfrm>
    </dsp:sp>
    <dsp:sp modelId="{D069EC97-73BB-4D1F-8F0E-83014B03AF8A}">
      <dsp:nvSpPr>
        <dsp:cNvPr id="0" name=""/>
        <dsp:cNvSpPr/>
      </dsp:nvSpPr>
      <dsp:spPr>
        <a:xfrm>
          <a:off x="0" y="3606126"/>
          <a:ext cx="8686800" cy="2249100"/>
        </a:xfrm>
        <a:prstGeom prst="rect">
          <a:avLst/>
        </a:prstGeom>
        <a:solidFill>
          <a:schemeClr val="lt1">
            <a:alpha val="90000"/>
            <a:hueOff val="0"/>
            <a:satOff val="0"/>
            <a:lumOff val="0"/>
            <a:alphaOff val="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437388" rIns="674192"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Export files into Excel</a:t>
          </a:r>
          <a:endParaRPr lang="en-US" sz="2100" kern="1200" dirty="0"/>
        </a:p>
        <a:p>
          <a:pPr marL="228600" lvl="1" indent="-228600" algn="l" defTabSz="933450">
            <a:lnSpc>
              <a:spcPct val="90000"/>
            </a:lnSpc>
            <a:spcBef>
              <a:spcPct val="0"/>
            </a:spcBef>
            <a:spcAft>
              <a:spcPct val="15000"/>
            </a:spcAft>
            <a:buChar char="••"/>
          </a:pPr>
          <a:r>
            <a:rPr lang="en-US" sz="2100" kern="1200" dirty="0" smtClean="0"/>
            <a:t>School Summary provides n-counts for each school by data field</a:t>
          </a:r>
          <a:endParaRPr lang="en-US" sz="2100" kern="1200" dirty="0"/>
        </a:p>
        <a:p>
          <a:pPr marL="228600" lvl="1" indent="-228600" algn="l" defTabSz="933450">
            <a:lnSpc>
              <a:spcPct val="90000"/>
            </a:lnSpc>
            <a:spcBef>
              <a:spcPct val="0"/>
            </a:spcBef>
            <a:spcAft>
              <a:spcPct val="15000"/>
            </a:spcAft>
            <a:buChar char="••"/>
          </a:pPr>
          <a:r>
            <a:rPr lang="en-US" sz="2100" kern="1200" dirty="0" smtClean="0"/>
            <a:t>Student Export provides student basic information</a:t>
          </a:r>
          <a:endParaRPr lang="en-US" sz="2100" kern="1200" dirty="0"/>
        </a:p>
        <a:p>
          <a:pPr marL="228600" lvl="1" indent="-228600" algn="l" defTabSz="933450">
            <a:lnSpc>
              <a:spcPct val="90000"/>
            </a:lnSpc>
            <a:spcBef>
              <a:spcPct val="0"/>
            </a:spcBef>
            <a:spcAft>
              <a:spcPct val="15000"/>
            </a:spcAft>
            <a:buChar char="••"/>
          </a:pPr>
          <a:endParaRPr lang="en-US" sz="2100" kern="1200" dirty="0"/>
        </a:p>
        <a:p>
          <a:pPr marL="228600" lvl="1" indent="-228600" algn="l" defTabSz="933450">
            <a:lnSpc>
              <a:spcPct val="90000"/>
            </a:lnSpc>
            <a:spcBef>
              <a:spcPct val="0"/>
            </a:spcBef>
            <a:spcAft>
              <a:spcPct val="15000"/>
            </a:spcAft>
            <a:buChar char="••"/>
          </a:pPr>
          <a:endParaRPr lang="en-US" sz="2100" kern="1200" dirty="0"/>
        </a:p>
      </dsp:txBody>
      <dsp:txXfrm>
        <a:off x="0" y="3606126"/>
        <a:ext cx="8686800" cy="2249100"/>
      </dsp:txXfrm>
    </dsp:sp>
    <dsp:sp modelId="{9A8BB7DD-2B21-4339-83F5-2CC2F3B1DA33}">
      <dsp:nvSpPr>
        <dsp:cNvPr id="0" name=""/>
        <dsp:cNvSpPr/>
      </dsp:nvSpPr>
      <dsp:spPr>
        <a:xfrm>
          <a:off x="434340" y="3296166"/>
          <a:ext cx="6080760" cy="619920"/>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l" defTabSz="933450">
            <a:lnSpc>
              <a:spcPct val="90000"/>
            </a:lnSpc>
            <a:spcBef>
              <a:spcPct val="0"/>
            </a:spcBef>
            <a:spcAft>
              <a:spcPct val="35000"/>
            </a:spcAft>
          </a:pPr>
          <a:endParaRPr lang="en-US" sz="2100" kern="1200" dirty="0"/>
        </a:p>
      </dsp:txBody>
      <dsp:txXfrm>
        <a:off x="464602" y="3326428"/>
        <a:ext cx="6020236"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7C1F24-11F8-4278-9625-DDD74EB40C7E}" type="datetimeFigureOut">
              <a:rPr lang="en-US" smtClean="0"/>
              <a:t>9/10/2015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D10CD1-5762-4A43-9B9E-8758ECBFFCB1}" type="slidenum">
              <a:rPr lang="en-US" smtClean="0"/>
              <a:t>‹#›</a:t>
            </a:fld>
            <a:endParaRPr lang="en-US"/>
          </a:p>
        </p:txBody>
      </p:sp>
    </p:spTree>
    <p:extLst>
      <p:ext uri="{BB962C8B-B14F-4D97-AF65-F5344CB8AC3E}">
        <p14:creationId xmlns:p14="http://schemas.microsoft.com/office/powerpoint/2010/main" val="2329067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107B86-C383-4D2F-95B2-662C23D0E6BC}" type="datetimeFigureOut">
              <a:rPr lang="en-US" smtClean="0"/>
              <a:t>9/9/2015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C8E1FF-B130-420D-B41C-CEB2230F4041}" type="slidenum">
              <a:rPr lang="en-US" smtClean="0"/>
              <a:t>‹#›</a:t>
            </a:fld>
            <a:endParaRPr lang="en-US"/>
          </a:p>
        </p:txBody>
      </p:sp>
    </p:spTree>
    <p:extLst>
      <p:ext uri="{BB962C8B-B14F-4D97-AF65-F5344CB8AC3E}">
        <p14:creationId xmlns:p14="http://schemas.microsoft.com/office/powerpoint/2010/main" val="1645151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C8E1FF-B130-420D-B41C-CEB2230F4041}" type="slidenum">
              <a:rPr lang="en-US" smtClean="0"/>
              <a:t>5</a:t>
            </a:fld>
            <a:endParaRPr lang="en-US"/>
          </a:p>
        </p:txBody>
      </p:sp>
    </p:spTree>
    <p:extLst>
      <p:ext uri="{BB962C8B-B14F-4D97-AF65-F5344CB8AC3E}">
        <p14:creationId xmlns:p14="http://schemas.microsoft.com/office/powerpoint/2010/main" val="4127348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C8E1FF-B130-420D-B41C-CEB2230F4041}" type="slidenum">
              <a:rPr lang="en-US" smtClean="0"/>
              <a:t>7</a:t>
            </a:fld>
            <a:endParaRPr lang="en-US"/>
          </a:p>
        </p:txBody>
      </p:sp>
    </p:spTree>
    <p:extLst>
      <p:ext uri="{BB962C8B-B14F-4D97-AF65-F5344CB8AC3E}">
        <p14:creationId xmlns:p14="http://schemas.microsoft.com/office/powerpoint/2010/main" val="625829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C8E1FF-B130-420D-B41C-CEB2230F4041}" type="slidenum">
              <a:rPr lang="en-US" smtClean="0"/>
              <a:t>38</a:t>
            </a:fld>
            <a:endParaRPr lang="en-US"/>
          </a:p>
        </p:txBody>
      </p:sp>
    </p:spTree>
    <p:extLst>
      <p:ext uri="{BB962C8B-B14F-4D97-AF65-F5344CB8AC3E}">
        <p14:creationId xmlns:p14="http://schemas.microsoft.com/office/powerpoint/2010/main" val="3541065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A1CE4-E235-4C9B-A5A9-3A10C34D3BC3}" type="slidenum">
              <a:rPr lang="en-US" smtClean="0"/>
              <a:t>45</a:t>
            </a:fld>
            <a:endParaRPr lang="en-US"/>
          </a:p>
        </p:txBody>
      </p:sp>
    </p:spTree>
    <p:extLst>
      <p:ext uri="{BB962C8B-B14F-4D97-AF65-F5344CB8AC3E}">
        <p14:creationId xmlns:p14="http://schemas.microsoft.com/office/powerpoint/2010/main" val="34909123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smtClean="0"/>
              <a:t>Sub-Title</a:t>
            </a:r>
            <a:endParaRPr lang="en-US" dirty="0"/>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 | Date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7400" y="1133475"/>
            <a:ext cx="50292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BC60D48A-29AD-47AA-A733-9A1782EC8829}" type="slidenum">
              <a:rPr lang="en-US" smtClean="0"/>
              <a:pPr/>
              <a:t>‹#›</a:t>
            </a:fld>
            <a:endParaRPr lang="en-US" dirty="0"/>
          </a:p>
        </p:txBody>
      </p:sp>
    </p:spTree>
    <p:extLst>
      <p:ext uri="{BB962C8B-B14F-4D97-AF65-F5344CB8AC3E}">
        <p14:creationId xmlns:p14="http://schemas.microsoft.com/office/powerpoint/2010/main" val="26857440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smtClean="0"/>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smtClean="0"/>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a:t>
            </a:r>
          </a:p>
          <a:p>
            <a:pPr lvl="0"/>
            <a:r>
              <a:rPr lang="en-US" dirty="0" smtClean="0"/>
              <a:t>Date</a:t>
            </a:r>
            <a:endParaRPr lang="en-US" dirty="0"/>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smtClean="0"/>
              <a:t>Sub-Title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381000"/>
            <a:ext cx="2346960"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60601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9" r:id="rId5"/>
    <p:sldLayoutId id="2147483668" r:id="rId6"/>
    <p:sldLayoutId id="2147483665" r:id="rId7"/>
    <p:sldLayoutId id="2147483672" r:id="rId8"/>
    <p:sldLayoutId id="2147483673" r:id="rId9"/>
    <p:sldLayoutId id="2147483671" r:id="rId10"/>
    <p:sldLayoutId id="2147483674" r:id="rId11"/>
    <p:sldLayoutId id="2147483662" r:id="rId12"/>
    <p:sldLayoutId id="2147483663" r:id="rId13"/>
    <p:sldLayoutId id="2147483676" r:id="rId14"/>
    <p:sldLayoutId id="2147483677" r:id="rId15"/>
    <p:sldLayoutId id="2147483675" r:id="rId16"/>
    <p:sldLayoutId id="2147483678" r:id="rId17"/>
    <p:sldLayoutId id="2147483682" r:id="rId1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gallery.mailchimp.com/b28b453ee164f9a2e2b5057e1/files/ED_Definition_for_Accountability_Memo.pdf" TargetMode="External"/><Relationship Id="rId2" Type="http://schemas.openxmlformats.org/officeDocument/2006/relationships/hyperlink" Target="http://tn.gov/education/article/free-and-reduced-price-meals" TargetMode="External"/><Relationship Id="rId1" Type="http://schemas.openxmlformats.org/officeDocument/2006/relationships/slideLayout" Target="../slideLayouts/slideLayout5.xml"/><Relationship Id="rId5" Type="http://schemas.openxmlformats.org/officeDocument/2006/relationships/hyperlink" Target="https://gallery.mailchimp.com/b28b453ee164f9a2e2b5057e1/files/ED_Definition_for_Accountability_FAQ_.pdf" TargetMode="External"/><Relationship Id="rId4" Type="http://schemas.openxmlformats.org/officeDocument/2006/relationships/hyperlink" Target="https://gallery.mailchimp.com/b28b453ee164f9a2e2b5057e1/files/New_Student_Classification_Code_J.pdf"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29.tmp"/><Relationship Id="rId3" Type="http://schemas.openxmlformats.org/officeDocument/2006/relationships/diagramLayout" Target="../diagrams/layout2.xml"/><Relationship Id="rId7" Type="http://schemas.openxmlformats.org/officeDocument/2006/relationships/image" Target="../media/image28.tmp"/><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31.emf"/><Relationship Id="rId4" Type="http://schemas.openxmlformats.org/officeDocument/2006/relationships/diagramQuickStyle" Target="../diagrams/quickStyle2.xml"/><Relationship Id="rId9" Type="http://schemas.openxmlformats.org/officeDocument/2006/relationships/image" Target="../media/image3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tdoe.randasolutions.com/" TargetMode="External"/><Relationship Id="rId2" Type="http://schemas.openxmlformats.org/officeDocument/2006/relationships/hyperlink" Target="http://tn.gov/education/section/assessment" TargetMode="Externa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Fall 2015 Attendance Conference</a:t>
            </a:r>
            <a:endParaRPr lang="en-US" dirty="0"/>
          </a:p>
        </p:txBody>
      </p:sp>
      <p:sp>
        <p:nvSpPr>
          <p:cNvPr id="3" name="Text Placeholder 2"/>
          <p:cNvSpPr>
            <a:spLocks noGrp="1"/>
          </p:cNvSpPr>
          <p:nvPr>
            <p:ph type="body" sz="quarter" idx="12"/>
          </p:nvPr>
        </p:nvSpPr>
        <p:spPr/>
        <p:txBody>
          <a:bodyPr/>
          <a:lstStyle/>
          <a:p>
            <a:r>
              <a:rPr lang="en-US" dirty="0" smtClean="0"/>
              <a:t>Present and Accounted For</a:t>
            </a:r>
            <a:endParaRPr lang="en-US" dirty="0"/>
          </a:p>
        </p:txBody>
      </p:sp>
      <p:sp>
        <p:nvSpPr>
          <p:cNvPr id="4" name="Text Placeholder 6"/>
          <p:cNvSpPr>
            <a:spLocks noGrp="1"/>
          </p:cNvSpPr>
          <p:nvPr>
            <p:ph type="body" sz="quarter" idx="11"/>
          </p:nvPr>
        </p:nvSpPr>
        <p:spPr>
          <a:xfrm>
            <a:off x="0" y="6400800"/>
            <a:ext cx="9144000" cy="457200"/>
          </a:xfrm>
        </p:spPr>
        <p:txBody>
          <a:bodyPr/>
          <a:lstStyle/>
          <a:p>
            <a:r>
              <a:rPr lang="en-US" dirty="0" smtClean="0"/>
              <a:t>Office of Assessment Logistics</a:t>
            </a:r>
            <a:endParaRPr lang="en-US" dirty="0"/>
          </a:p>
        </p:txBody>
      </p:sp>
    </p:spTree>
    <p:extLst>
      <p:ext uri="{BB962C8B-B14F-4D97-AF65-F5344CB8AC3E}">
        <p14:creationId xmlns:p14="http://schemas.microsoft.com/office/powerpoint/2010/main" val="479260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Fields 5 -10</a:t>
            </a:r>
            <a:endParaRPr lang="en-US" dirty="0"/>
          </a:p>
        </p:txBody>
      </p:sp>
      <p:sp>
        <p:nvSpPr>
          <p:cNvPr id="5" name="Slide Number Placeholder 4"/>
          <p:cNvSpPr>
            <a:spLocks noGrp="1"/>
          </p:cNvSpPr>
          <p:nvPr>
            <p:ph type="sldNum" sz="quarter" idx="12"/>
          </p:nvPr>
        </p:nvSpPr>
        <p:spPr/>
        <p:txBody>
          <a:bodyPr/>
          <a:lstStyle/>
          <a:p>
            <a:fld id="{5C76A076-0EB6-4ACF-BC93-AE169B35ECF5}" type="slidenum">
              <a:rPr lang="en-US" smtClean="0"/>
              <a:pPr/>
              <a:t>10</a:t>
            </a:fld>
            <a:endParaRPr lang="en-US" dirty="0"/>
          </a:p>
        </p:txBody>
      </p:sp>
      <p:sp>
        <p:nvSpPr>
          <p:cNvPr id="7" name="TextBox 6"/>
          <p:cNvSpPr txBox="1"/>
          <p:nvPr/>
        </p:nvSpPr>
        <p:spPr>
          <a:xfrm>
            <a:off x="152400" y="1295400"/>
            <a:ext cx="8686800" cy="646331"/>
          </a:xfrm>
          <a:prstGeom prst="rect">
            <a:avLst/>
          </a:prstGeom>
          <a:noFill/>
        </p:spPr>
        <p:txBody>
          <a:bodyPr wrap="square" rtlCol="0">
            <a:spAutoFit/>
          </a:bodyPr>
          <a:lstStyle/>
          <a:p>
            <a:r>
              <a:rPr lang="en-US" dirty="0" smtClean="0"/>
              <a:t>Fields 5-10 contain student identification information that should be included in the student enrollment.  A middle name or initial is not required.</a:t>
            </a:r>
            <a:endParaRPr lang="en-US" dirty="0"/>
          </a:p>
        </p:txBody>
      </p:sp>
      <p:pic>
        <p:nvPicPr>
          <p:cNvPr id="3" name="Picture 2"/>
          <p:cNvPicPr>
            <a:picLocks noChangeAspect="1"/>
          </p:cNvPicPr>
          <p:nvPr/>
        </p:nvPicPr>
        <p:blipFill>
          <a:blip r:embed="rId2"/>
          <a:stretch>
            <a:fillRect/>
          </a:stretch>
        </p:blipFill>
        <p:spPr>
          <a:xfrm>
            <a:off x="304800" y="2514600"/>
            <a:ext cx="8382000" cy="3514725"/>
          </a:xfrm>
          <a:prstGeom prst="rect">
            <a:avLst/>
          </a:prstGeom>
        </p:spPr>
      </p:pic>
    </p:spTree>
    <p:extLst>
      <p:ext uri="{BB962C8B-B14F-4D97-AF65-F5344CB8AC3E}">
        <p14:creationId xmlns:p14="http://schemas.microsoft.com/office/powerpoint/2010/main" val="1211643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Fields 11-18</a:t>
            </a:r>
            <a:endParaRPr lang="en-US" dirty="0"/>
          </a:p>
        </p:txBody>
      </p:sp>
      <p:sp>
        <p:nvSpPr>
          <p:cNvPr id="5" name="Slide Number Placeholder 4"/>
          <p:cNvSpPr>
            <a:spLocks noGrp="1"/>
          </p:cNvSpPr>
          <p:nvPr>
            <p:ph type="sldNum" sz="quarter" idx="12"/>
          </p:nvPr>
        </p:nvSpPr>
        <p:spPr/>
        <p:txBody>
          <a:bodyPr/>
          <a:lstStyle/>
          <a:p>
            <a:fld id="{5C76A076-0EB6-4ACF-BC93-AE169B35ECF5}" type="slidenum">
              <a:rPr lang="en-US" smtClean="0"/>
              <a:pPr/>
              <a:t>11</a:t>
            </a:fld>
            <a:endParaRPr lang="en-US" dirty="0"/>
          </a:p>
        </p:txBody>
      </p:sp>
      <p:sp>
        <p:nvSpPr>
          <p:cNvPr id="7" name="TextBox 6"/>
          <p:cNvSpPr txBox="1"/>
          <p:nvPr/>
        </p:nvSpPr>
        <p:spPr>
          <a:xfrm>
            <a:off x="304800" y="1066800"/>
            <a:ext cx="8686800" cy="1200329"/>
          </a:xfrm>
          <a:prstGeom prst="rect">
            <a:avLst/>
          </a:prstGeom>
          <a:noFill/>
        </p:spPr>
        <p:txBody>
          <a:bodyPr wrap="square" rtlCol="0">
            <a:spAutoFit/>
          </a:bodyPr>
          <a:lstStyle/>
          <a:p>
            <a:r>
              <a:rPr lang="en-US" dirty="0" smtClean="0"/>
              <a:t>Fields 11-18 contain </a:t>
            </a:r>
            <a:r>
              <a:rPr lang="en-US" dirty="0" err="1" smtClean="0"/>
              <a:t>ethinic</a:t>
            </a:r>
            <a:r>
              <a:rPr lang="en-US" dirty="0" smtClean="0"/>
              <a:t> origin, race and gender, these fields should be included in the student enrollment. </a:t>
            </a:r>
          </a:p>
          <a:p>
            <a:r>
              <a:rPr lang="en-US" dirty="0" smtClean="0"/>
              <a:t>Only student gender (field 18) will all be uploaded into both MICA and MIST.  </a:t>
            </a:r>
            <a:endParaRPr lang="en-US" dirty="0"/>
          </a:p>
          <a:p>
            <a:r>
              <a:rPr lang="en-US" dirty="0" smtClean="0"/>
              <a:t>Ethnic origin and race will be available for review in Demo Stats in EdTools.</a:t>
            </a:r>
          </a:p>
        </p:txBody>
      </p:sp>
      <p:pic>
        <p:nvPicPr>
          <p:cNvPr id="2" name="Picture 1"/>
          <p:cNvPicPr>
            <a:picLocks noChangeAspect="1"/>
          </p:cNvPicPr>
          <p:nvPr/>
        </p:nvPicPr>
        <p:blipFill>
          <a:blip r:embed="rId2"/>
          <a:stretch>
            <a:fillRect/>
          </a:stretch>
        </p:blipFill>
        <p:spPr>
          <a:xfrm>
            <a:off x="616676" y="2384425"/>
            <a:ext cx="8401050" cy="3990975"/>
          </a:xfrm>
          <a:prstGeom prst="rect">
            <a:avLst/>
          </a:prstGeom>
        </p:spPr>
      </p:pic>
    </p:spTree>
    <p:extLst>
      <p:ext uri="{BB962C8B-B14F-4D97-AF65-F5344CB8AC3E}">
        <p14:creationId xmlns:p14="http://schemas.microsoft.com/office/powerpoint/2010/main" val="1238411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Fields 19 – Code A/B</a:t>
            </a:r>
            <a:endParaRPr lang="en-US" dirty="0"/>
          </a:p>
        </p:txBody>
      </p:sp>
      <p:sp>
        <p:nvSpPr>
          <p:cNvPr id="5" name="Slide Number Placeholder 4"/>
          <p:cNvSpPr>
            <a:spLocks noGrp="1"/>
          </p:cNvSpPr>
          <p:nvPr>
            <p:ph type="sldNum" sz="quarter" idx="12"/>
          </p:nvPr>
        </p:nvSpPr>
        <p:spPr/>
        <p:txBody>
          <a:bodyPr/>
          <a:lstStyle/>
          <a:p>
            <a:fld id="{5C76A076-0EB6-4ACF-BC93-AE169B35ECF5}" type="slidenum">
              <a:rPr lang="en-US" smtClean="0"/>
              <a:pPr/>
              <a:t>12</a:t>
            </a:fld>
            <a:endParaRPr lang="en-US" dirty="0"/>
          </a:p>
        </p:txBody>
      </p:sp>
      <p:sp>
        <p:nvSpPr>
          <p:cNvPr id="7" name="TextBox 6"/>
          <p:cNvSpPr txBox="1"/>
          <p:nvPr/>
        </p:nvSpPr>
        <p:spPr>
          <a:xfrm>
            <a:off x="304800" y="1066800"/>
            <a:ext cx="8686800" cy="2585323"/>
          </a:xfrm>
          <a:prstGeom prst="rect">
            <a:avLst/>
          </a:prstGeom>
          <a:noFill/>
        </p:spPr>
        <p:txBody>
          <a:bodyPr wrap="square" rtlCol="0">
            <a:spAutoFit/>
          </a:bodyPr>
          <a:lstStyle/>
          <a:p>
            <a:r>
              <a:rPr lang="en-US" dirty="0" smtClean="0"/>
              <a:t>Fields 19 is a required field and populates information for school nutrition.</a:t>
            </a:r>
          </a:p>
          <a:p>
            <a:endParaRPr lang="en-US" dirty="0" smtClean="0"/>
          </a:p>
          <a:p>
            <a:r>
              <a:rPr lang="en-US" dirty="0" smtClean="0"/>
              <a:t>In 2015-2016 a new student classification “J” has been added to identify all students who are eligible for free or reduced lunch through direct certification. A</a:t>
            </a:r>
            <a:r>
              <a:rPr lang="en-US" dirty="0"/>
              <a:t> “directly certified” student is any student eligible to receive free lunch without an application, regardless of the district or school CEP status. </a:t>
            </a:r>
            <a:r>
              <a:rPr lang="en-US" dirty="0" smtClean="0"/>
              <a:t>Code </a:t>
            </a:r>
            <a:r>
              <a:rPr lang="en-US" dirty="0"/>
              <a:t>"J" </a:t>
            </a:r>
            <a:r>
              <a:rPr lang="en-US" dirty="0" smtClean="0"/>
              <a:t>will </a:t>
            </a:r>
            <a:r>
              <a:rPr lang="en-US" dirty="0"/>
              <a:t>identify students that are direct certified via SNAP, TANF, foster or by state or local officials. This will impact all schools. </a:t>
            </a:r>
            <a:r>
              <a:rPr lang="en-US" dirty="0" smtClean="0"/>
              <a:t> Resources for regarding code “J” are provided on the next slide.  In addition to Code J, Codes H, I, and U will be included in the Code A eligible classification.</a:t>
            </a:r>
          </a:p>
        </p:txBody>
      </p:sp>
      <p:pic>
        <p:nvPicPr>
          <p:cNvPr id="3" name="Picture 2"/>
          <p:cNvPicPr>
            <a:picLocks noChangeAspect="1"/>
          </p:cNvPicPr>
          <p:nvPr/>
        </p:nvPicPr>
        <p:blipFill>
          <a:blip r:embed="rId2"/>
          <a:stretch>
            <a:fillRect/>
          </a:stretch>
        </p:blipFill>
        <p:spPr>
          <a:xfrm>
            <a:off x="304800" y="3810000"/>
            <a:ext cx="8410575" cy="1390650"/>
          </a:xfrm>
          <a:prstGeom prst="rect">
            <a:avLst/>
          </a:prstGeom>
        </p:spPr>
      </p:pic>
    </p:spTree>
    <p:extLst>
      <p:ext uri="{BB962C8B-B14F-4D97-AF65-F5344CB8AC3E}">
        <p14:creationId xmlns:p14="http://schemas.microsoft.com/office/powerpoint/2010/main" val="1559344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Fields 19 – Code “J” Resources</a:t>
            </a:r>
            <a:endParaRPr lang="en-US" dirty="0"/>
          </a:p>
        </p:txBody>
      </p:sp>
      <p:sp>
        <p:nvSpPr>
          <p:cNvPr id="5" name="Slide Number Placeholder 4"/>
          <p:cNvSpPr>
            <a:spLocks noGrp="1"/>
          </p:cNvSpPr>
          <p:nvPr>
            <p:ph type="sldNum" sz="quarter" idx="12"/>
          </p:nvPr>
        </p:nvSpPr>
        <p:spPr/>
        <p:txBody>
          <a:bodyPr/>
          <a:lstStyle/>
          <a:p>
            <a:fld id="{5C76A076-0EB6-4ACF-BC93-AE169B35ECF5}" type="slidenum">
              <a:rPr lang="en-US" smtClean="0"/>
              <a:pPr/>
              <a:t>13</a:t>
            </a:fld>
            <a:endParaRPr lang="en-US" dirty="0"/>
          </a:p>
        </p:txBody>
      </p:sp>
      <p:sp>
        <p:nvSpPr>
          <p:cNvPr id="7" name="TextBox 6"/>
          <p:cNvSpPr txBox="1"/>
          <p:nvPr/>
        </p:nvSpPr>
        <p:spPr>
          <a:xfrm>
            <a:off x="304800" y="1066800"/>
            <a:ext cx="8686800" cy="4524315"/>
          </a:xfrm>
          <a:prstGeom prst="rect">
            <a:avLst/>
          </a:prstGeom>
          <a:noFill/>
        </p:spPr>
        <p:txBody>
          <a:bodyPr wrap="square" rtlCol="0">
            <a:spAutoFit/>
          </a:bodyPr>
          <a:lstStyle/>
          <a:p>
            <a:r>
              <a:rPr lang="en-US" dirty="0" smtClean="0"/>
              <a:t>Information </a:t>
            </a:r>
            <a:r>
              <a:rPr lang="en-US" dirty="0"/>
              <a:t>regarding Free and Reduced-Price Meals is available on the </a:t>
            </a:r>
            <a:r>
              <a:rPr lang="en-US" dirty="0" smtClean="0"/>
              <a:t>website: </a:t>
            </a:r>
            <a:r>
              <a:rPr lang="en-US" dirty="0">
                <a:hlinkClick r:id="rId2"/>
              </a:rPr>
              <a:t>http://</a:t>
            </a:r>
            <a:r>
              <a:rPr lang="en-US" dirty="0" smtClean="0">
                <a:hlinkClick r:id="rId2"/>
              </a:rPr>
              <a:t>tn.gov/education/article/free-and-reduced-price-meals</a:t>
            </a:r>
            <a:endParaRPr lang="en-US" dirty="0" smtClean="0"/>
          </a:p>
          <a:p>
            <a:endParaRPr lang="en-US" dirty="0" smtClean="0"/>
          </a:p>
          <a:p>
            <a:r>
              <a:rPr lang="en-US" dirty="0" smtClean="0"/>
              <a:t>The memo defining the economically disadvantaged subgroup for accountability: </a:t>
            </a:r>
            <a:r>
              <a:rPr lang="en-US" dirty="0">
                <a:hlinkClick r:id="rId3"/>
              </a:rPr>
              <a:t>https://</a:t>
            </a:r>
            <a:r>
              <a:rPr lang="en-US" dirty="0" smtClean="0">
                <a:hlinkClick r:id="rId3"/>
              </a:rPr>
              <a:t>gallery.mailchimp.com/b28b453ee164f9a2e2b5057e1/files/ED_Definition_for_Accountability_Memo.pdf</a:t>
            </a:r>
            <a:endParaRPr lang="en-US" dirty="0" smtClean="0"/>
          </a:p>
          <a:p>
            <a:endParaRPr lang="en-US" dirty="0" smtClean="0"/>
          </a:p>
          <a:p>
            <a:r>
              <a:rPr lang="en-US" dirty="0" smtClean="0"/>
              <a:t>Memo </a:t>
            </a:r>
            <a:r>
              <a:rPr lang="en-US" dirty="0"/>
              <a:t>regarding classification code “J</a:t>
            </a:r>
            <a:r>
              <a:rPr lang="en-US" dirty="0" smtClean="0"/>
              <a:t>”: </a:t>
            </a:r>
            <a:r>
              <a:rPr lang="en-US" dirty="0" smtClean="0">
                <a:hlinkClick r:id="rId4"/>
              </a:rPr>
              <a:t>https</a:t>
            </a:r>
            <a:r>
              <a:rPr lang="en-US" dirty="0">
                <a:hlinkClick r:id="rId4"/>
              </a:rPr>
              <a:t>://</a:t>
            </a:r>
            <a:r>
              <a:rPr lang="en-US" dirty="0" smtClean="0">
                <a:hlinkClick r:id="rId4"/>
              </a:rPr>
              <a:t>gallery.mailchimp.com/b28b453ee164f9a2e2b5057e1/files/New_Student_Classification_Code_J.pdf</a:t>
            </a:r>
            <a:endParaRPr lang="en-US" dirty="0" smtClean="0"/>
          </a:p>
          <a:p>
            <a:endParaRPr lang="en-US" dirty="0" smtClean="0"/>
          </a:p>
          <a:p>
            <a:r>
              <a:rPr lang="en-US" dirty="0" smtClean="0"/>
              <a:t>The FAQ regarding ED Definition </a:t>
            </a:r>
            <a:r>
              <a:rPr lang="en-US" smtClean="0"/>
              <a:t>for Accountability: </a:t>
            </a:r>
            <a:r>
              <a:rPr lang="en-US" dirty="0" smtClean="0">
                <a:hlinkClick r:id="rId5"/>
              </a:rPr>
              <a:t>https</a:t>
            </a:r>
            <a:r>
              <a:rPr lang="en-US" dirty="0">
                <a:hlinkClick r:id="rId5"/>
              </a:rPr>
              <a:t>://gallery.mailchimp.com/b28b453ee164f9a2e2b5057e1/files/ED_Definition_for_Accountability_FAQ_.</a:t>
            </a:r>
            <a:r>
              <a:rPr lang="en-US" dirty="0" smtClean="0">
                <a:hlinkClick r:id="rId5"/>
              </a:rPr>
              <a:t>pdf</a:t>
            </a:r>
            <a:endParaRPr lang="en-US" dirty="0" smtClean="0"/>
          </a:p>
          <a:p>
            <a:endParaRPr lang="en-US" dirty="0" smtClean="0"/>
          </a:p>
          <a:p>
            <a:endParaRPr lang="en-US" dirty="0" smtClean="0"/>
          </a:p>
        </p:txBody>
      </p:sp>
    </p:spTree>
    <p:extLst>
      <p:ext uri="{BB962C8B-B14F-4D97-AF65-F5344CB8AC3E}">
        <p14:creationId xmlns:p14="http://schemas.microsoft.com/office/powerpoint/2010/main" val="751795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Fields 20-26</a:t>
            </a: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14</a:t>
            </a:fld>
            <a:endParaRPr lang="en-US" dirty="0"/>
          </a:p>
        </p:txBody>
      </p:sp>
      <p:pic>
        <p:nvPicPr>
          <p:cNvPr id="7" name="Picture 6"/>
          <p:cNvPicPr>
            <a:picLocks noChangeAspect="1"/>
          </p:cNvPicPr>
          <p:nvPr/>
        </p:nvPicPr>
        <p:blipFill>
          <a:blip r:embed="rId2"/>
          <a:stretch>
            <a:fillRect/>
          </a:stretch>
        </p:blipFill>
        <p:spPr>
          <a:xfrm>
            <a:off x="267269" y="1869311"/>
            <a:ext cx="8706134" cy="4506089"/>
          </a:xfrm>
          <a:prstGeom prst="rect">
            <a:avLst/>
          </a:prstGeom>
        </p:spPr>
      </p:pic>
      <p:sp>
        <p:nvSpPr>
          <p:cNvPr id="8" name="TextBox 7"/>
          <p:cNvSpPr txBox="1"/>
          <p:nvPr/>
        </p:nvSpPr>
        <p:spPr>
          <a:xfrm>
            <a:off x="304800" y="1066800"/>
            <a:ext cx="8686800" cy="646331"/>
          </a:xfrm>
          <a:prstGeom prst="rect">
            <a:avLst/>
          </a:prstGeom>
          <a:noFill/>
        </p:spPr>
        <p:txBody>
          <a:bodyPr wrap="square" rtlCol="0">
            <a:spAutoFit/>
          </a:bodyPr>
          <a:lstStyle/>
          <a:p>
            <a:r>
              <a:rPr lang="en-US" dirty="0" smtClean="0"/>
              <a:t>Fields 20-26 contain specific special program demographic information.  The rules related to Fields 21, 22, and 26 are located on the rules tab of the workbook. </a:t>
            </a:r>
          </a:p>
        </p:txBody>
      </p:sp>
    </p:spTree>
    <p:extLst>
      <p:ext uri="{BB962C8B-B14F-4D97-AF65-F5344CB8AC3E}">
        <p14:creationId xmlns:p14="http://schemas.microsoft.com/office/powerpoint/2010/main" val="3016653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99" y="304800"/>
            <a:ext cx="8839200" cy="622303"/>
          </a:xfrm>
        </p:spPr>
        <p:txBody>
          <a:bodyPr/>
          <a:lstStyle/>
          <a:p>
            <a:r>
              <a:rPr lang="en-US" dirty="0" smtClean="0"/>
              <a:t>Fields 27-33 continued 34 - 89</a:t>
            </a: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15</a:t>
            </a:fld>
            <a:endParaRPr lang="en-US" dirty="0"/>
          </a:p>
        </p:txBody>
      </p:sp>
      <p:pic>
        <p:nvPicPr>
          <p:cNvPr id="6" name="Picture 5"/>
          <p:cNvPicPr>
            <a:picLocks noChangeAspect="1"/>
          </p:cNvPicPr>
          <p:nvPr/>
        </p:nvPicPr>
        <p:blipFill>
          <a:blip r:embed="rId2"/>
          <a:stretch>
            <a:fillRect/>
          </a:stretch>
        </p:blipFill>
        <p:spPr>
          <a:xfrm>
            <a:off x="356457" y="2487415"/>
            <a:ext cx="8666988" cy="3872063"/>
          </a:xfrm>
          <a:prstGeom prst="rect">
            <a:avLst/>
          </a:prstGeom>
        </p:spPr>
      </p:pic>
      <p:sp>
        <p:nvSpPr>
          <p:cNvPr id="8" name="TextBox 7"/>
          <p:cNvSpPr txBox="1"/>
          <p:nvPr/>
        </p:nvSpPr>
        <p:spPr>
          <a:xfrm>
            <a:off x="237698" y="1143000"/>
            <a:ext cx="8906301" cy="1200329"/>
          </a:xfrm>
          <a:prstGeom prst="rect">
            <a:avLst/>
          </a:prstGeom>
          <a:noFill/>
        </p:spPr>
        <p:txBody>
          <a:bodyPr wrap="square" rtlCol="0">
            <a:spAutoFit/>
          </a:bodyPr>
          <a:lstStyle/>
          <a:p>
            <a:r>
              <a:rPr lang="en-US" dirty="0" smtClean="0"/>
              <a:t>Fields 27-89 contain the class schedule for the student.  These fields will determine the class rosters in MICA, MIST, and for Class Rosters in EdTools.  Content areas require the course codes provided on the 3-8 and secondary tabs of the workbook.  Testing Cycle will help to establish the test administration for the student.</a:t>
            </a:r>
          </a:p>
        </p:txBody>
      </p:sp>
    </p:spTree>
    <p:extLst>
      <p:ext uri="{BB962C8B-B14F-4D97-AF65-F5344CB8AC3E}">
        <p14:creationId xmlns:p14="http://schemas.microsoft.com/office/powerpoint/2010/main" val="1604137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3-8 Course Codes</a:t>
            </a:r>
            <a:endParaRPr lang="en-US" dirty="0"/>
          </a:p>
        </p:txBody>
      </p:sp>
      <p:sp>
        <p:nvSpPr>
          <p:cNvPr id="3" name="Content Placeholder 2"/>
          <p:cNvSpPr>
            <a:spLocks noGrp="1"/>
          </p:cNvSpPr>
          <p:nvPr>
            <p:ph idx="1"/>
          </p:nvPr>
        </p:nvSpPr>
        <p:spPr>
          <a:xfrm>
            <a:off x="228600" y="1003303"/>
            <a:ext cx="8763000" cy="1663697"/>
          </a:xfrm>
        </p:spPr>
        <p:txBody>
          <a:bodyPr/>
          <a:lstStyle/>
          <a:p>
            <a:r>
              <a:rPr lang="en-US" dirty="0" smtClean="0"/>
              <a:t>The course codes must be used in order for a student to be scheduled for a test in MICA or MIST.  Science course codes are required for pre-id.</a:t>
            </a:r>
          </a:p>
          <a:p>
            <a:pPr marL="342900" lvl="1" indent="-342900">
              <a:buFont typeface="Arial" panose="020B0604020202020204" pitchFamily="34" charset="0"/>
              <a:buChar char="•"/>
            </a:pPr>
            <a:r>
              <a:rPr lang="en-US" sz="2400" dirty="0"/>
              <a:t>Applies to Fields </a:t>
            </a:r>
            <a:r>
              <a:rPr lang="en-US" sz="2400" dirty="0" smtClean="0"/>
              <a:t>29, 36, 43, 50, 57, 64, 71, 78, 85</a:t>
            </a:r>
            <a:endParaRPr lang="en-US" sz="2400" dirty="0"/>
          </a:p>
          <a:p>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16</a:t>
            </a:fld>
            <a:endParaRPr lang="en-US" dirty="0"/>
          </a:p>
        </p:txBody>
      </p:sp>
      <p:pic>
        <p:nvPicPr>
          <p:cNvPr id="6" name="Picture 5"/>
          <p:cNvPicPr>
            <a:picLocks noChangeAspect="1"/>
          </p:cNvPicPr>
          <p:nvPr/>
        </p:nvPicPr>
        <p:blipFill>
          <a:blip r:embed="rId2"/>
          <a:stretch>
            <a:fillRect/>
          </a:stretch>
        </p:blipFill>
        <p:spPr>
          <a:xfrm>
            <a:off x="1600200" y="2667000"/>
            <a:ext cx="6932406" cy="3616960"/>
          </a:xfrm>
          <a:prstGeom prst="rect">
            <a:avLst/>
          </a:prstGeom>
        </p:spPr>
      </p:pic>
    </p:spTree>
    <p:extLst>
      <p:ext uri="{BB962C8B-B14F-4D97-AF65-F5344CB8AC3E}">
        <p14:creationId xmlns:p14="http://schemas.microsoft.com/office/powerpoint/2010/main" val="560762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Course Codes</a:t>
            </a: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17</a:t>
            </a:fld>
            <a:endParaRPr lang="en-US" dirty="0"/>
          </a:p>
        </p:txBody>
      </p:sp>
      <p:pic>
        <p:nvPicPr>
          <p:cNvPr id="7" name="Picture 6"/>
          <p:cNvPicPr>
            <a:picLocks noChangeAspect="1"/>
          </p:cNvPicPr>
          <p:nvPr/>
        </p:nvPicPr>
        <p:blipFill>
          <a:blip r:embed="rId2"/>
          <a:stretch>
            <a:fillRect/>
          </a:stretch>
        </p:blipFill>
        <p:spPr>
          <a:xfrm>
            <a:off x="533400" y="1143000"/>
            <a:ext cx="4161713" cy="4943467"/>
          </a:xfrm>
          <a:prstGeom prst="rect">
            <a:avLst/>
          </a:prstGeom>
        </p:spPr>
      </p:pic>
      <p:pic>
        <p:nvPicPr>
          <p:cNvPr id="10" name="Picture 9"/>
          <p:cNvPicPr>
            <a:picLocks noChangeAspect="1"/>
          </p:cNvPicPr>
          <p:nvPr/>
        </p:nvPicPr>
        <p:blipFill>
          <a:blip r:embed="rId3"/>
          <a:stretch>
            <a:fillRect/>
          </a:stretch>
        </p:blipFill>
        <p:spPr>
          <a:xfrm>
            <a:off x="5181600" y="2133600"/>
            <a:ext cx="3494644" cy="2651134"/>
          </a:xfrm>
          <a:prstGeom prst="rect">
            <a:avLst/>
          </a:prstGeom>
        </p:spPr>
      </p:pic>
    </p:spTree>
    <p:extLst>
      <p:ext uri="{BB962C8B-B14F-4D97-AF65-F5344CB8AC3E}">
        <p14:creationId xmlns:p14="http://schemas.microsoft.com/office/powerpoint/2010/main" val="4186265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for Testing Cycle – Test Schedule</a:t>
            </a: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18</a:t>
            </a:fld>
            <a:endParaRPr lang="en-US" dirty="0"/>
          </a:p>
        </p:txBody>
      </p:sp>
      <p:sp>
        <p:nvSpPr>
          <p:cNvPr id="6" name="Content Placeholder 5"/>
          <p:cNvSpPr>
            <a:spLocks noGrp="1"/>
          </p:cNvSpPr>
          <p:nvPr>
            <p:ph idx="1"/>
          </p:nvPr>
        </p:nvSpPr>
        <p:spPr>
          <a:xfrm>
            <a:off x="250371" y="1003303"/>
            <a:ext cx="8763000" cy="5168898"/>
          </a:xfrm>
        </p:spPr>
        <p:txBody>
          <a:bodyPr>
            <a:normAutofit lnSpcReduction="10000"/>
          </a:bodyPr>
          <a:lstStyle/>
          <a:p>
            <a:pPr marL="0" indent="0">
              <a:buNone/>
            </a:pPr>
            <a:r>
              <a:rPr lang="en-US" dirty="0" smtClean="0"/>
              <a:t>Determination of testing cycle will impact when a student is scheduled to test in MIST.  This will be used regardless of class schedule in Field 93 (traditional/modified)</a:t>
            </a:r>
          </a:p>
          <a:p>
            <a:pPr marL="0" indent="0">
              <a:buNone/>
            </a:pPr>
            <a:endParaRPr lang="en-US" dirty="0" smtClean="0"/>
          </a:p>
          <a:p>
            <a:pPr>
              <a:buFont typeface="Wingdings" panose="05000000000000000000" pitchFamily="2" charset="2"/>
              <a:buChar char="§"/>
            </a:pPr>
            <a:r>
              <a:rPr lang="en-US" dirty="0" smtClean="0"/>
              <a:t>Fall Block (F):  </a:t>
            </a:r>
          </a:p>
          <a:p>
            <a:pPr lvl="1">
              <a:buFont typeface="Wingdings" panose="05000000000000000000" pitchFamily="2" charset="2"/>
              <a:buChar char="§"/>
            </a:pPr>
            <a:r>
              <a:rPr lang="en-US" dirty="0" smtClean="0"/>
              <a:t>Class end date &lt; February 1</a:t>
            </a:r>
          </a:p>
          <a:p>
            <a:pPr>
              <a:buFont typeface="Wingdings" panose="05000000000000000000" pitchFamily="2" charset="2"/>
              <a:buChar char="§"/>
            </a:pPr>
            <a:r>
              <a:rPr lang="en-US" dirty="0" smtClean="0"/>
              <a:t>Spring Block (S):</a:t>
            </a:r>
          </a:p>
          <a:p>
            <a:pPr lvl="1">
              <a:buFont typeface="Wingdings" panose="05000000000000000000" pitchFamily="2" charset="2"/>
              <a:buChar char="§"/>
            </a:pPr>
            <a:r>
              <a:rPr lang="en-US" dirty="0"/>
              <a:t>Class Start Date &gt; December 1</a:t>
            </a:r>
          </a:p>
          <a:p>
            <a:pPr lvl="1">
              <a:buFont typeface="Wingdings" panose="05000000000000000000" pitchFamily="2" charset="2"/>
              <a:buChar char="§"/>
            </a:pPr>
            <a:r>
              <a:rPr lang="en-US" dirty="0"/>
              <a:t>Class End Date &lt;= Attendance End Date or Null (EIS prefers null</a:t>
            </a:r>
            <a:r>
              <a:rPr lang="en-US" dirty="0" smtClean="0"/>
              <a:t>)</a:t>
            </a:r>
          </a:p>
          <a:p>
            <a:pPr>
              <a:buFont typeface="Wingdings" panose="05000000000000000000" pitchFamily="2" charset="2"/>
              <a:buChar char="§"/>
            </a:pPr>
            <a:r>
              <a:rPr lang="en-US" dirty="0" smtClean="0"/>
              <a:t>Year Long Classes (Y):</a:t>
            </a:r>
          </a:p>
          <a:p>
            <a:pPr lvl="1">
              <a:buFont typeface="Wingdings" panose="05000000000000000000" pitchFamily="2" charset="2"/>
              <a:buChar char="§"/>
            </a:pPr>
            <a:r>
              <a:rPr lang="en-US" dirty="0" smtClean="0"/>
              <a:t>Class Start Date = Attendance Start Date</a:t>
            </a:r>
          </a:p>
          <a:p>
            <a:pPr lvl="1">
              <a:buFont typeface="Wingdings" panose="05000000000000000000" pitchFamily="2" charset="2"/>
              <a:buChar char="§"/>
            </a:pPr>
            <a:r>
              <a:rPr lang="en-US" dirty="0" smtClean="0"/>
              <a:t>Class End Date = Attendance End Date &gt; May 1 or Null </a:t>
            </a:r>
          </a:p>
          <a:p>
            <a:pPr lvl="1">
              <a:buFont typeface="Wingdings" panose="05000000000000000000" pitchFamily="2" charset="2"/>
              <a:buChar char="§"/>
            </a:pPr>
            <a:endParaRPr lang="en-US" dirty="0" smtClean="0"/>
          </a:p>
          <a:p>
            <a:pPr marL="0" lvl="1" indent="0">
              <a:buNone/>
            </a:pPr>
            <a:r>
              <a:rPr lang="en-US" sz="2400" dirty="0" smtClean="0"/>
              <a:t>Applies to Fields 33, 40, 47, 54, 61, 68, 75, 82, 89</a:t>
            </a:r>
          </a:p>
        </p:txBody>
      </p:sp>
    </p:spTree>
    <p:extLst>
      <p:ext uri="{BB962C8B-B14F-4D97-AF65-F5344CB8AC3E}">
        <p14:creationId xmlns:p14="http://schemas.microsoft.com/office/powerpoint/2010/main" val="2067115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Fields 90-93</a:t>
            </a: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19</a:t>
            </a:fld>
            <a:endParaRPr lang="en-US" dirty="0"/>
          </a:p>
        </p:txBody>
      </p:sp>
      <p:pic>
        <p:nvPicPr>
          <p:cNvPr id="5" name="Picture 4"/>
          <p:cNvPicPr>
            <a:picLocks noChangeAspect="1"/>
          </p:cNvPicPr>
          <p:nvPr/>
        </p:nvPicPr>
        <p:blipFill>
          <a:blip r:embed="rId2"/>
          <a:stretch>
            <a:fillRect/>
          </a:stretch>
        </p:blipFill>
        <p:spPr>
          <a:xfrm>
            <a:off x="357354" y="3429000"/>
            <a:ext cx="8666988" cy="1483688"/>
          </a:xfrm>
          <a:prstGeom prst="rect">
            <a:avLst/>
          </a:prstGeom>
        </p:spPr>
      </p:pic>
      <p:sp>
        <p:nvSpPr>
          <p:cNvPr id="6" name="TextBox 5"/>
          <p:cNvSpPr txBox="1"/>
          <p:nvPr/>
        </p:nvSpPr>
        <p:spPr>
          <a:xfrm>
            <a:off x="237698" y="1143000"/>
            <a:ext cx="8906301" cy="1754326"/>
          </a:xfrm>
          <a:prstGeom prst="rect">
            <a:avLst/>
          </a:prstGeom>
          <a:noFill/>
        </p:spPr>
        <p:txBody>
          <a:bodyPr wrap="square" rtlCol="0">
            <a:spAutoFit/>
          </a:bodyPr>
          <a:lstStyle/>
          <a:p>
            <a:r>
              <a:rPr lang="en-US" dirty="0" smtClean="0"/>
              <a:t>Fields 90-91 are filler fields and are automatically populated.</a:t>
            </a:r>
          </a:p>
          <a:p>
            <a:endParaRPr lang="en-US" dirty="0"/>
          </a:p>
          <a:p>
            <a:r>
              <a:rPr lang="en-US" dirty="0" smtClean="0"/>
              <a:t>Field 92 indicates if a student is a CTE concentrator and is pulled from </a:t>
            </a:r>
            <a:r>
              <a:rPr lang="en-US" dirty="0" err="1" smtClean="0"/>
              <a:t>etiger</a:t>
            </a:r>
            <a:endParaRPr lang="en-US" dirty="0" smtClean="0"/>
          </a:p>
          <a:p>
            <a:endParaRPr lang="en-US" dirty="0"/>
          </a:p>
          <a:p>
            <a:r>
              <a:rPr lang="en-US" dirty="0" smtClean="0"/>
              <a:t>Field 93 indicates the school schedule and will be used to help establish block schedule test administrations</a:t>
            </a:r>
          </a:p>
        </p:txBody>
      </p:sp>
    </p:spTree>
    <p:extLst>
      <p:ext uri="{BB962C8B-B14F-4D97-AF65-F5344CB8AC3E}">
        <p14:creationId xmlns:p14="http://schemas.microsoft.com/office/powerpoint/2010/main" val="291474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Data Review</a:t>
            </a:r>
            <a:endParaRPr lang="en-US" dirty="0"/>
          </a:p>
        </p:txBody>
      </p:sp>
    </p:spTree>
    <p:extLst>
      <p:ext uri="{BB962C8B-B14F-4D97-AF65-F5344CB8AC3E}">
        <p14:creationId xmlns:p14="http://schemas.microsoft.com/office/powerpoint/2010/main" val="726849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Fields 94 - 95</a:t>
            </a: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20</a:t>
            </a:fld>
            <a:endParaRPr lang="en-US" dirty="0"/>
          </a:p>
        </p:txBody>
      </p:sp>
      <p:sp>
        <p:nvSpPr>
          <p:cNvPr id="7" name="TextBox 6"/>
          <p:cNvSpPr txBox="1"/>
          <p:nvPr/>
        </p:nvSpPr>
        <p:spPr>
          <a:xfrm>
            <a:off x="237698" y="1143000"/>
            <a:ext cx="8906301" cy="1477328"/>
          </a:xfrm>
          <a:prstGeom prst="rect">
            <a:avLst/>
          </a:prstGeom>
          <a:noFill/>
        </p:spPr>
        <p:txBody>
          <a:bodyPr wrap="square" rtlCol="0">
            <a:spAutoFit/>
          </a:bodyPr>
          <a:lstStyle/>
          <a:p>
            <a:r>
              <a:rPr lang="en-US" dirty="0" smtClean="0"/>
              <a:t>Fields 94-95 will generate Instructional Availability and Membership data.  Previously these had to be hand entered.  For Instructional Availability, which is used for teacher-effect, we will calculate the days based on date of enrollment and number of absences.  Membership will be calculated based on date of current enrollment and any previous enrollments for this academic year.  Membership is used as part of federal reporting only.</a:t>
            </a:r>
          </a:p>
        </p:txBody>
      </p:sp>
      <p:pic>
        <p:nvPicPr>
          <p:cNvPr id="3" name="Picture 2"/>
          <p:cNvPicPr>
            <a:picLocks noChangeAspect="1"/>
          </p:cNvPicPr>
          <p:nvPr/>
        </p:nvPicPr>
        <p:blipFill>
          <a:blip r:embed="rId2"/>
          <a:stretch>
            <a:fillRect/>
          </a:stretch>
        </p:blipFill>
        <p:spPr>
          <a:xfrm>
            <a:off x="477956" y="2971800"/>
            <a:ext cx="8188088" cy="2803667"/>
          </a:xfrm>
          <a:prstGeom prst="rect">
            <a:avLst/>
          </a:prstGeom>
        </p:spPr>
      </p:pic>
    </p:spTree>
    <p:extLst>
      <p:ext uri="{BB962C8B-B14F-4D97-AF65-F5344CB8AC3E}">
        <p14:creationId xmlns:p14="http://schemas.microsoft.com/office/powerpoint/2010/main" val="3373875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Fields 96 - 98</a:t>
            </a: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21</a:t>
            </a:fld>
            <a:endParaRPr lang="en-US" dirty="0"/>
          </a:p>
        </p:txBody>
      </p:sp>
      <p:pic>
        <p:nvPicPr>
          <p:cNvPr id="5" name="Picture 4"/>
          <p:cNvPicPr>
            <a:picLocks noChangeAspect="1"/>
          </p:cNvPicPr>
          <p:nvPr/>
        </p:nvPicPr>
        <p:blipFill>
          <a:blip r:embed="rId2"/>
          <a:stretch>
            <a:fillRect/>
          </a:stretch>
        </p:blipFill>
        <p:spPr>
          <a:xfrm>
            <a:off x="152400" y="3733800"/>
            <a:ext cx="8666988" cy="2198391"/>
          </a:xfrm>
          <a:prstGeom prst="rect">
            <a:avLst/>
          </a:prstGeom>
        </p:spPr>
      </p:pic>
      <p:sp>
        <p:nvSpPr>
          <p:cNvPr id="6" name="TextBox 5"/>
          <p:cNvSpPr txBox="1"/>
          <p:nvPr/>
        </p:nvSpPr>
        <p:spPr>
          <a:xfrm>
            <a:off x="152400" y="1049417"/>
            <a:ext cx="8906301" cy="2308324"/>
          </a:xfrm>
          <a:prstGeom prst="rect">
            <a:avLst/>
          </a:prstGeom>
          <a:noFill/>
        </p:spPr>
        <p:txBody>
          <a:bodyPr wrap="square" rtlCol="0">
            <a:spAutoFit/>
          </a:bodyPr>
          <a:lstStyle/>
          <a:p>
            <a:r>
              <a:rPr lang="en-US" dirty="0" smtClean="0"/>
              <a:t>Fields 96-97 are new fields for 2015-2016.  </a:t>
            </a:r>
          </a:p>
          <a:p>
            <a:r>
              <a:rPr lang="en-US" dirty="0" smtClean="0"/>
              <a:t>District 60% enrollment will be used to determine a student’s eligibility for inclusion in district accountability.  It will be based on the date of enrollment.</a:t>
            </a:r>
          </a:p>
          <a:p>
            <a:r>
              <a:rPr lang="en-US" dirty="0" smtClean="0"/>
              <a:t>EL Excluded is determined on the first date of enrollment in a US School. Students who meet this criterion do not take the ELA assessments.  They are required to take math, science and social studies assessments, however the scores for their math assessments do not count in accountability.</a:t>
            </a:r>
          </a:p>
          <a:p>
            <a:r>
              <a:rPr lang="en-US" dirty="0" smtClean="0"/>
              <a:t>Field 98 is the final field of the student record and is automatically populated.</a:t>
            </a:r>
          </a:p>
        </p:txBody>
      </p:sp>
    </p:spTree>
    <p:extLst>
      <p:ext uri="{BB962C8B-B14F-4D97-AF65-F5344CB8AC3E}">
        <p14:creationId xmlns:p14="http://schemas.microsoft.com/office/powerpoint/2010/main" val="4179237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Rules for the EIS pull</a:t>
            </a: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22</a:t>
            </a:fld>
            <a:endParaRPr lang="en-US" dirty="0"/>
          </a:p>
        </p:txBody>
      </p:sp>
      <p:sp>
        <p:nvSpPr>
          <p:cNvPr id="6" name="TextBox 5"/>
          <p:cNvSpPr txBox="1"/>
          <p:nvPr/>
        </p:nvSpPr>
        <p:spPr>
          <a:xfrm>
            <a:off x="457200" y="1524000"/>
            <a:ext cx="3200400" cy="1600200"/>
          </a:xfrm>
          <a:prstGeom prst="rect">
            <a:avLst/>
          </a:prstGeom>
          <a:noFill/>
        </p:spPr>
        <p:txBody>
          <a:bodyPr wrap="square" rtlCol="0">
            <a:spAutoFit/>
          </a:bodyPr>
          <a:lstStyle/>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695660398"/>
              </p:ext>
            </p:extLst>
          </p:nvPr>
        </p:nvGraphicFramePr>
        <p:xfrm>
          <a:off x="177421" y="1546746"/>
          <a:ext cx="8839200" cy="4191000"/>
        </p:xfrm>
        <a:graphic>
          <a:graphicData uri="http://schemas.openxmlformats.org/drawingml/2006/table">
            <a:tbl>
              <a:tblPr>
                <a:tableStyleId>{5C22544A-7EE6-4342-B048-85BDC9FD1C3A}</a:tableStyleId>
              </a:tblPr>
              <a:tblGrid>
                <a:gridCol w="8839200"/>
              </a:tblGrid>
              <a:tr h="1080399">
                <a:tc>
                  <a:txBody>
                    <a:bodyPr/>
                    <a:lstStyle/>
                    <a:p>
                      <a:pPr marL="0" indent="0" algn="l" fontAlgn="b">
                        <a:buFont typeface="Wingdings" panose="05000000000000000000" pitchFamily="2" charset="2"/>
                        <a:buNone/>
                      </a:pPr>
                      <a:r>
                        <a:rPr lang="en-US" sz="2400" u="none" strike="noStrike" dirty="0" smtClean="0">
                          <a:effectLst/>
                          <a:latin typeface="+mn-lt"/>
                        </a:rPr>
                        <a:t>For a Student record to be pulled – the student must have:</a:t>
                      </a:r>
                    </a:p>
                    <a:p>
                      <a:pPr marL="0" indent="0" algn="l" fontAlgn="b">
                        <a:buFont typeface="Wingdings" panose="05000000000000000000" pitchFamily="2" charset="2"/>
                        <a:buNone/>
                      </a:pPr>
                      <a:endParaRPr lang="en-US" sz="2400" u="none" strike="noStrike" dirty="0" smtClean="0">
                        <a:effectLst/>
                        <a:latin typeface="+mn-lt"/>
                      </a:endParaRPr>
                    </a:p>
                    <a:p>
                      <a:pPr marL="342900" indent="-342900" algn="l" fontAlgn="b">
                        <a:buFont typeface="Wingdings" panose="05000000000000000000" pitchFamily="2" charset="2"/>
                        <a:buChar char="Ø"/>
                      </a:pPr>
                      <a:r>
                        <a:rPr lang="en-US" sz="2400" u="none" strike="noStrike" dirty="0" smtClean="0">
                          <a:effectLst/>
                          <a:latin typeface="+mn-lt"/>
                        </a:rPr>
                        <a:t>An </a:t>
                      </a:r>
                      <a:r>
                        <a:rPr lang="en-US" sz="2400" u="none" strike="noStrike" dirty="0">
                          <a:effectLst/>
                          <a:latin typeface="+mn-lt"/>
                        </a:rPr>
                        <a:t>Enrollment in a school </a:t>
                      </a:r>
                      <a:endParaRPr lang="en-US" sz="2400" b="0" i="0" u="none" strike="noStrike" dirty="0">
                        <a:solidFill>
                          <a:srgbClr val="000000"/>
                        </a:solidFill>
                        <a:effectLst/>
                        <a:latin typeface="+mn-lt"/>
                      </a:endParaRPr>
                    </a:p>
                  </a:txBody>
                  <a:tcPr marL="0" marR="0" marT="0" marB="0" anchor="b">
                    <a:solidFill>
                      <a:schemeClr val="bg1"/>
                    </a:solidFill>
                  </a:tcPr>
                </a:tc>
              </a:tr>
              <a:tr h="495183">
                <a:tc>
                  <a:txBody>
                    <a:bodyPr/>
                    <a:lstStyle/>
                    <a:p>
                      <a:pPr marL="342900" indent="-342900" algn="l" fontAlgn="b">
                        <a:buFont typeface="Wingdings" panose="05000000000000000000" pitchFamily="2" charset="2"/>
                        <a:buChar char="Ø"/>
                      </a:pPr>
                      <a:r>
                        <a:rPr lang="en-US" sz="2400" u="none" strike="noStrike" dirty="0">
                          <a:effectLst/>
                          <a:latin typeface="+mn-lt"/>
                        </a:rPr>
                        <a:t>An Instructional Grade record for that enrollment</a:t>
                      </a:r>
                      <a:endParaRPr lang="en-US" sz="2400" b="0" i="0" u="none" strike="noStrike" dirty="0">
                        <a:solidFill>
                          <a:srgbClr val="000000"/>
                        </a:solidFill>
                        <a:effectLst/>
                        <a:latin typeface="+mn-lt"/>
                      </a:endParaRPr>
                    </a:p>
                  </a:txBody>
                  <a:tcPr marL="0" marR="0" marT="0" marB="0" anchor="b">
                    <a:solidFill>
                      <a:schemeClr val="bg1"/>
                    </a:solidFill>
                  </a:tcPr>
                </a:tc>
              </a:tr>
              <a:tr h="464937">
                <a:tc>
                  <a:txBody>
                    <a:bodyPr/>
                    <a:lstStyle/>
                    <a:p>
                      <a:pPr marL="342900" indent="-342900" algn="l" fontAlgn="b">
                        <a:buFont typeface="Wingdings" panose="05000000000000000000" pitchFamily="2" charset="2"/>
                        <a:buChar char="Ø"/>
                      </a:pPr>
                      <a:r>
                        <a:rPr lang="en-US" sz="2400" u="none" strike="noStrike" dirty="0">
                          <a:effectLst/>
                          <a:latin typeface="+mn-lt"/>
                        </a:rPr>
                        <a:t>A Student Class Assignment (course code) record for that enrollment</a:t>
                      </a:r>
                      <a:endParaRPr lang="en-US" sz="2400" b="0" i="0" u="none" strike="noStrike" dirty="0">
                        <a:solidFill>
                          <a:srgbClr val="000000"/>
                        </a:solidFill>
                        <a:effectLst/>
                        <a:latin typeface="+mn-lt"/>
                      </a:endParaRPr>
                    </a:p>
                  </a:txBody>
                  <a:tcPr marL="0" marR="0" marT="0" marB="0" anchor="b">
                    <a:solidFill>
                      <a:schemeClr val="bg1"/>
                    </a:solidFill>
                  </a:tcPr>
                </a:tc>
              </a:tr>
              <a:tr h="847653">
                <a:tc>
                  <a:txBody>
                    <a:bodyPr/>
                    <a:lstStyle/>
                    <a:p>
                      <a:pPr marL="342900" indent="-342900" algn="l" fontAlgn="b">
                        <a:buFont typeface="Wingdings" panose="05000000000000000000" pitchFamily="2" charset="2"/>
                        <a:buChar char="Ø"/>
                      </a:pPr>
                      <a:r>
                        <a:rPr lang="en-US" sz="2400" u="none" strike="noStrike" dirty="0">
                          <a:effectLst/>
                          <a:latin typeface="+mn-lt"/>
                        </a:rPr>
                        <a:t>A Class Section (local class number) for the Student Class Assignment</a:t>
                      </a:r>
                      <a:endParaRPr lang="en-US" sz="2400" b="0" i="0" u="none" strike="noStrike" dirty="0">
                        <a:solidFill>
                          <a:srgbClr val="000000"/>
                        </a:solidFill>
                        <a:effectLst/>
                        <a:latin typeface="+mn-lt"/>
                      </a:endParaRPr>
                    </a:p>
                  </a:txBody>
                  <a:tcPr marL="0" marR="0" marT="0" marB="0" anchor="b">
                    <a:solidFill>
                      <a:schemeClr val="bg1"/>
                    </a:solidFill>
                  </a:tcPr>
                </a:tc>
              </a:tr>
              <a:tr h="855635">
                <a:tc>
                  <a:txBody>
                    <a:bodyPr/>
                    <a:lstStyle/>
                    <a:p>
                      <a:pPr marL="342900" indent="-342900" algn="l" fontAlgn="b">
                        <a:buFont typeface="Wingdings" panose="05000000000000000000" pitchFamily="2" charset="2"/>
                        <a:buChar char="Ø"/>
                      </a:pPr>
                      <a:r>
                        <a:rPr lang="en-US" sz="2400" u="none" strike="noStrike" dirty="0">
                          <a:effectLst/>
                          <a:latin typeface="+mn-lt"/>
                        </a:rPr>
                        <a:t>A Teacher identified as the teacher of record for the class section (Master Teacher record)</a:t>
                      </a:r>
                      <a:endParaRPr lang="en-US" sz="2400" b="0" i="0" u="none" strike="noStrike" dirty="0">
                        <a:solidFill>
                          <a:srgbClr val="000000"/>
                        </a:solidFill>
                        <a:effectLst/>
                        <a:latin typeface="+mn-lt"/>
                      </a:endParaRPr>
                    </a:p>
                  </a:txBody>
                  <a:tcPr marL="0" marR="0" marT="0" marB="0" anchor="b">
                    <a:solidFill>
                      <a:schemeClr val="bg1"/>
                    </a:solidFill>
                  </a:tcPr>
                </a:tc>
              </a:tr>
              <a:tr h="430312">
                <a:tc>
                  <a:txBody>
                    <a:bodyPr/>
                    <a:lstStyle/>
                    <a:p>
                      <a:pPr marL="342900" indent="-342900" algn="l" fontAlgn="b">
                        <a:buFont typeface="Wingdings" panose="05000000000000000000" pitchFamily="2" charset="2"/>
                        <a:buChar char="Ø"/>
                      </a:pPr>
                      <a:r>
                        <a:rPr lang="en-US" sz="2400" u="none" strike="noStrike" dirty="0">
                          <a:effectLst/>
                          <a:latin typeface="+mn-lt"/>
                        </a:rPr>
                        <a:t>A Valid Teacher License number for the teacher of record (above)</a:t>
                      </a:r>
                      <a:endParaRPr lang="en-US" sz="2400" b="0" i="0" u="none" strike="noStrike" dirty="0">
                        <a:solidFill>
                          <a:srgbClr val="000000"/>
                        </a:solidFill>
                        <a:effectLst/>
                        <a:latin typeface="+mn-lt"/>
                      </a:endParaRPr>
                    </a:p>
                  </a:txBody>
                  <a:tcPr marL="0" marR="0" marT="0" marB="0" anchor="b">
                    <a:solidFill>
                      <a:schemeClr val="bg1"/>
                    </a:solidFill>
                  </a:tcPr>
                </a:tc>
              </a:tr>
            </a:tbl>
          </a:graphicData>
        </a:graphic>
      </p:graphicFrame>
    </p:spTree>
    <p:extLst>
      <p:ext uri="{BB962C8B-B14F-4D97-AF65-F5344CB8AC3E}">
        <p14:creationId xmlns:p14="http://schemas.microsoft.com/office/powerpoint/2010/main" val="4189056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Rules</a:t>
            </a: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23</a:t>
            </a:fld>
            <a:endParaRPr lang="en-US" dirty="0"/>
          </a:p>
        </p:txBody>
      </p:sp>
      <p:sp>
        <p:nvSpPr>
          <p:cNvPr id="5" name="TextBox 4"/>
          <p:cNvSpPr txBox="1"/>
          <p:nvPr/>
        </p:nvSpPr>
        <p:spPr>
          <a:xfrm>
            <a:off x="353136" y="1393267"/>
            <a:ext cx="8437728" cy="4524315"/>
          </a:xfrm>
          <a:prstGeom prst="rect">
            <a:avLst/>
          </a:prstGeom>
          <a:noFill/>
        </p:spPr>
        <p:txBody>
          <a:bodyPr wrap="square" rtlCol="0">
            <a:spAutoFit/>
          </a:bodyPr>
          <a:lstStyle/>
          <a:p>
            <a:r>
              <a:rPr lang="en-US" dirty="0" smtClean="0"/>
              <a:t>The business rules for populating the following fields are provided on the rules tab:</a:t>
            </a:r>
          </a:p>
          <a:p>
            <a:endParaRPr lang="en-US" dirty="0"/>
          </a:p>
          <a:p>
            <a:pPr marL="285750" indent="-285750">
              <a:buFont typeface="Wingdings" panose="05000000000000000000" pitchFamily="2" charset="2"/>
              <a:buChar char="§"/>
            </a:pPr>
            <a:r>
              <a:rPr lang="en-US" dirty="0" smtClean="0"/>
              <a:t>Instructional grade</a:t>
            </a:r>
          </a:p>
          <a:p>
            <a:pPr marL="285750" indent="-285750">
              <a:buFont typeface="Wingdings" panose="05000000000000000000" pitchFamily="2" charset="2"/>
              <a:buChar char="§"/>
            </a:pPr>
            <a:r>
              <a:rPr lang="en-US" dirty="0" smtClean="0"/>
              <a:t>Title I status</a:t>
            </a:r>
          </a:p>
          <a:p>
            <a:pPr marL="285750" indent="-285750">
              <a:buFont typeface="Wingdings" panose="05000000000000000000" pitchFamily="2" charset="2"/>
              <a:buChar char="§"/>
            </a:pPr>
            <a:r>
              <a:rPr lang="en-US" dirty="0" smtClean="0"/>
              <a:t>Service enrollments</a:t>
            </a:r>
          </a:p>
          <a:p>
            <a:pPr marL="285750" indent="-285750">
              <a:buFont typeface="Wingdings" panose="05000000000000000000" pitchFamily="2" charset="2"/>
              <a:buChar char="§"/>
            </a:pPr>
            <a:r>
              <a:rPr lang="en-US" dirty="0" smtClean="0"/>
              <a:t>Teacher of record</a:t>
            </a:r>
          </a:p>
          <a:p>
            <a:pPr marL="285750" indent="-285750">
              <a:buFont typeface="Wingdings" panose="05000000000000000000" pitchFamily="2" charset="2"/>
              <a:buChar char="§"/>
            </a:pPr>
            <a:r>
              <a:rPr lang="en-US" dirty="0" smtClean="0"/>
              <a:t>Alternative Schools</a:t>
            </a:r>
          </a:p>
          <a:p>
            <a:pPr marL="285750" indent="-285750">
              <a:buFont typeface="Wingdings" panose="05000000000000000000" pitchFamily="2" charset="2"/>
              <a:buChar char="§"/>
            </a:pPr>
            <a:r>
              <a:rPr lang="en-US" dirty="0" smtClean="0"/>
              <a:t>Special Education hours</a:t>
            </a:r>
          </a:p>
          <a:p>
            <a:pPr marL="285750" indent="-285750">
              <a:buFont typeface="Wingdings" panose="05000000000000000000" pitchFamily="2" charset="2"/>
              <a:buChar char="§"/>
            </a:pPr>
            <a:r>
              <a:rPr lang="en-US" dirty="0" smtClean="0"/>
              <a:t>Gifted</a:t>
            </a:r>
          </a:p>
          <a:p>
            <a:pPr marL="285750" indent="-285750">
              <a:buFont typeface="Wingdings" panose="05000000000000000000" pitchFamily="2" charset="2"/>
              <a:buChar char="§"/>
            </a:pPr>
            <a:r>
              <a:rPr lang="en-US" dirty="0" smtClean="0"/>
              <a:t>Functionally Delayed</a:t>
            </a:r>
          </a:p>
          <a:p>
            <a:pPr marL="285750" indent="-285750">
              <a:buFont typeface="Wingdings" panose="05000000000000000000" pitchFamily="2" charset="2"/>
              <a:buChar char="§"/>
            </a:pPr>
            <a:r>
              <a:rPr lang="en-US" dirty="0" smtClean="0"/>
              <a:t>Course codes</a:t>
            </a:r>
          </a:p>
          <a:p>
            <a:pPr marL="285750" indent="-285750">
              <a:buFont typeface="Wingdings" panose="05000000000000000000" pitchFamily="2" charset="2"/>
              <a:buChar char="§"/>
            </a:pPr>
            <a:r>
              <a:rPr lang="en-US" dirty="0" smtClean="0"/>
              <a:t>Testing Cycle – this is very important for block schedule rosters</a:t>
            </a:r>
          </a:p>
          <a:p>
            <a:pPr marL="285750" indent="-285750">
              <a:buFont typeface="Wingdings" panose="05000000000000000000" pitchFamily="2" charset="2"/>
              <a:buChar char="§"/>
            </a:pPr>
            <a:r>
              <a:rPr lang="en-US" dirty="0" smtClean="0"/>
              <a:t>Schedule – also very important for block schedule rosters</a:t>
            </a:r>
          </a:p>
          <a:p>
            <a:pPr marL="285750" indent="-285750">
              <a:buFont typeface="Wingdings" panose="05000000000000000000" pitchFamily="2" charset="2"/>
              <a:buChar char="§"/>
            </a:pPr>
            <a:r>
              <a:rPr lang="en-US" dirty="0" smtClean="0"/>
              <a:t>Instructional availability – used for teacher effect</a:t>
            </a:r>
          </a:p>
          <a:p>
            <a:pPr marL="285750" indent="-285750">
              <a:buFont typeface="Wingdings" panose="05000000000000000000" pitchFamily="2" charset="2"/>
              <a:buChar char="§"/>
            </a:pPr>
            <a:r>
              <a:rPr lang="en-US" dirty="0" smtClean="0"/>
              <a:t>Membership – used for federal reporting</a:t>
            </a:r>
          </a:p>
          <a:p>
            <a:pPr marL="285750" indent="-285750">
              <a:buFont typeface="Wingdings" panose="05000000000000000000" pitchFamily="2" charset="2"/>
              <a:buChar char="§"/>
            </a:pPr>
            <a:r>
              <a:rPr lang="en-US" dirty="0" smtClean="0"/>
              <a:t>&gt;60% enrollment – used for accountability</a:t>
            </a:r>
            <a:endParaRPr lang="en-US" dirty="0"/>
          </a:p>
        </p:txBody>
      </p:sp>
    </p:spTree>
    <p:extLst>
      <p:ext uri="{BB962C8B-B14F-4D97-AF65-F5344CB8AC3E}">
        <p14:creationId xmlns:p14="http://schemas.microsoft.com/office/powerpoint/2010/main" val="2020822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EdTools</a:t>
            </a:r>
            <a:endParaRPr lang="en-US" dirty="0"/>
          </a:p>
        </p:txBody>
      </p:sp>
    </p:spTree>
    <p:extLst>
      <p:ext uri="{BB962C8B-B14F-4D97-AF65-F5344CB8AC3E}">
        <p14:creationId xmlns:p14="http://schemas.microsoft.com/office/powerpoint/2010/main" val="19421608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6934200" y="6416675"/>
            <a:ext cx="2133600" cy="365125"/>
          </a:xfrm>
          <a:prstGeom prst="rect">
            <a:avLst/>
          </a:prstGeom>
        </p:spPr>
        <p:txBody>
          <a:bodyPr/>
          <a:lstStyle/>
          <a:p>
            <a:fld id="{3FF986ED-9275-47A2-8BE6-9F853072196E}" type="slidenum">
              <a:rPr lang="en-US" smtClean="0">
                <a:solidFill>
                  <a:srgbClr val="000000"/>
                </a:solidFill>
              </a:rPr>
              <a:pPr/>
              <a:t>25</a:t>
            </a:fld>
            <a:endParaRPr lang="en-US" dirty="0">
              <a:solidFill>
                <a:srgbClr val="000000"/>
              </a:solidFill>
            </a:endParaRPr>
          </a:p>
        </p:txBody>
      </p:sp>
      <p:grpSp>
        <p:nvGrpSpPr>
          <p:cNvPr id="3" name="Group 2"/>
          <p:cNvGrpSpPr/>
          <p:nvPr/>
        </p:nvGrpSpPr>
        <p:grpSpPr>
          <a:xfrm>
            <a:off x="381000" y="2385701"/>
            <a:ext cx="8024813" cy="4180521"/>
            <a:chOff x="296002" y="1524000"/>
            <a:chExt cx="8458199" cy="4675999"/>
          </a:xfrm>
        </p:grpSpPr>
        <p:pic>
          <p:nvPicPr>
            <p:cNvPr id="4" name="Picture 3"/>
            <p:cNvPicPr/>
            <p:nvPr/>
          </p:nvPicPr>
          <p:blipFill>
            <a:blip r:embed="rId2" cstate="print"/>
            <a:srcRect t="18519" r="4968" b="58404"/>
            <a:stretch>
              <a:fillRect/>
            </a:stretch>
          </p:blipFill>
          <p:spPr bwMode="auto">
            <a:xfrm>
              <a:off x="296002" y="1524000"/>
              <a:ext cx="8458199" cy="1300162"/>
            </a:xfrm>
            <a:prstGeom prst="rect">
              <a:avLst/>
            </a:prstGeom>
            <a:noFill/>
            <a:ln w="9525">
              <a:noFill/>
              <a:miter lim="800000"/>
              <a:headEnd/>
              <a:tailEnd/>
            </a:ln>
          </p:spPr>
        </p:pic>
        <p:pic>
          <p:nvPicPr>
            <p:cNvPr id="5" name="Picture 4"/>
            <p:cNvPicPr/>
            <p:nvPr/>
          </p:nvPicPr>
          <p:blipFill rotWithShape="1">
            <a:blip r:embed="rId3" cstate="print"/>
            <a:srcRect l="4327" t="27201" r="4647" b="9971"/>
            <a:stretch/>
          </p:blipFill>
          <p:spPr bwMode="auto">
            <a:xfrm>
              <a:off x="315494" y="2824162"/>
              <a:ext cx="8438707" cy="3375837"/>
            </a:xfrm>
            <a:prstGeom prst="rect">
              <a:avLst/>
            </a:prstGeom>
            <a:noFill/>
            <a:ln w="9525">
              <a:noFill/>
              <a:miter lim="800000"/>
              <a:headEnd/>
              <a:tailEnd/>
            </a:ln>
          </p:spPr>
        </p:pic>
      </p:grpSp>
      <p:sp>
        <p:nvSpPr>
          <p:cNvPr id="8" name="Rectangle 4"/>
          <p:cNvSpPr>
            <a:spLocks noChangeArrowheads="1"/>
          </p:cNvSpPr>
          <p:nvPr/>
        </p:nvSpPr>
        <p:spPr bwMode="auto">
          <a:xfrm>
            <a:off x="1447800" y="1002070"/>
            <a:ext cx="6248400" cy="584775"/>
          </a:xfrm>
          <a:prstGeom prst="rect">
            <a:avLst/>
          </a:prstGeom>
          <a:noFill/>
          <a:ln w="9525">
            <a:noFill/>
            <a:miter lim="800000"/>
            <a:headEnd/>
            <a:tailEnd/>
          </a:ln>
        </p:spPr>
        <p:txBody>
          <a:bodyPr>
            <a:spAutoFit/>
          </a:bodyPr>
          <a:lstStyle/>
          <a:p>
            <a:pPr marL="447675" indent="-447675" algn="ctr">
              <a:spcBef>
                <a:spcPct val="60000"/>
              </a:spcBef>
              <a:buClr>
                <a:srgbClr val="663300"/>
              </a:buClr>
            </a:pPr>
            <a:r>
              <a:rPr lang="en-US" sz="3200" dirty="0">
                <a:solidFill>
                  <a:srgbClr val="000086"/>
                </a:solidFill>
                <a:latin typeface="Arial" charset="0"/>
              </a:rPr>
              <a:t>https://tdoe.randasolutions.com/</a:t>
            </a:r>
          </a:p>
        </p:txBody>
      </p:sp>
      <p:pic>
        <p:nvPicPr>
          <p:cNvPr id="1945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613" y="199802"/>
            <a:ext cx="2466975" cy="802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0999" y="1676755"/>
            <a:ext cx="8024813" cy="646331"/>
          </a:xfrm>
          <a:prstGeom prst="rect">
            <a:avLst/>
          </a:prstGeom>
          <a:noFill/>
        </p:spPr>
        <p:txBody>
          <a:bodyPr wrap="square" rtlCol="0">
            <a:spAutoFit/>
          </a:bodyPr>
          <a:lstStyle/>
          <a:p>
            <a:r>
              <a:rPr lang="en-US" dirty="0" smtClean="0"/>
              <a:t>User accounts for EdTools can be created by the building or district testing coordinator</a:t>
            </a:r>
            <a:endParaRPr lang="en-US" dirty="0"/>
          </a:p>
        </p:txBody>
      </p:sp>
    </p:spTree>
    <p:extLst>
      <p:ext uri="{BB962C8B-B14F-4D97-AF65-F5344CB8AC3E}">
        <p14:creationId xmlns:p14="http://schemas.microsoft.com/office/powerpoint/2010/main" val="20055495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28600" y="76200"/>
            <a:ext cx="6019800" cy="762000"/>
          </a:xfrm>
        </p:spPr>
        <p:txBody>
          <a:bodyPr/>
          <a:lstStyle/>
          <a:p>
            <a:r>
              <a:rPr lang="en-US" dirty="0" smtClean="0"/>
              <a:t>Processing Management</a:t>
            </a:r>
          </a:p>
        </p:txBody>
      </p:sp>
      <p:sp>
        <p:nvSpPr>
          <p:cNvPr id="8" name="Slide Number Placeholder 7"/>
          <p:cNvSpPr>
            <a:spLocks noGrp="1"/>
          </p:cNvSpPr>
          <p:nvPr>
            <p:ph type="sldNum" sz="quarter" idx="4294967295"/>
          </p:nvPr>
        </p:nvSpPr>
        <p:spPr>
          <a:xfrm>
            <a:off x="6934200" y="6416675"/>
            <a:ext cx="2133600" cy="365125"/>
          </a:xfrm>
          <a:prstGeom prst="rect">
            <a:avLst/>
          </a:prstGeom>
        </p:spPr>
        <p:txBody>
          <a:bodyPr/>
          <a:lstStyle/>
          <a:p>
            <a:fld id="{3FF986ED-9275-47A2-8BE6-9F853072196E}" type="slidenum">
              <a:rPr lang="en-US" smtClean="0">
                <a:solidFill>
                  <a:srgbClr val="000000"/>
                </a:solidFill>
              </a:rPr>
              <a:pPr/>
              <a:t>26</a:t>
            </a:fld>
            <a:endParaRPr lang="en-US" dirty="0">
              <a:solidFill>
                <a:srgbClr val="000000"/>
              </a:solidFill>
            </a:endParaRPr>
          </a:p>
        </p:txBody>
      </p:sp>
      <p:sp>
        <p:nvSpPr>
          <p:cNvPr id="10" name="TextBox 3"/>
          <p:cNvSpPr txBox="1">
            <a:spLocks noChangeArrowheads="1"/>
          </p:cNvSpPr>
          <p:nvPr/>
        </p:nvSpPr>
        <p:spPr bwMode="auto">
          <a:xfrm>
            <a:off x="4114800" y="2209800"/>
            <a:ext cx="4953000" cy="2677656"/>
          </a:xfrm>
          <a:prstGeom prst="rect">
            <a:avLst/>
          </a:prstGeom>
          <a:noFill/>
          <a:ln w="9525">
            <a:noFill/>
            <a:miter lim="800000"/>
            <a:headEnd/>
            <a:tailEnd/>
          </a:ln>
        </p:spPr>
        <p:txBody>
          <a:bodyPr wrap="square">
            <a:spAutoFit/>
          </a:bodyPr>
          <a:lstStyle/>
          <a:p>
            <a:pPr>
              <a:buFont typeface="Georgia" pitchFamily="18" charset="0"/>
              <a:buChar char="●"/>
            </a:pPr>
            <a:r>
              <a:rPr lang="en-US" sz="2800" dirty="0">
                <a:solidFill>
                  <a:srgbClr val="000000"/>
                </a:solidFill>
              </a:rPr>
              <a:t> </a:t>
            </a:r>
            <a:r>
              <a:rPr lang="en-US" sz="2800" dirty="0" smtClean="0">
                <a:solidFill>
                  <a:srgbClr val="000000"/>
                </a:solidFill>
              </a:rPr>
              <a:t>Demographic Statistics</a:t>
            </a:r>
          </a:p>
          <a:p>
            <a:pPr>
              <a:buFont typeface="Georgia" pitchFamily="18" charset="0"/>
              <a:buChar char="●"/>
            </a:pPr>
            <a:r>
              <a:rPr lang="en-US" sz="2800" dirty="0">
                <a:solidFill>
                  <a:srgbClr val="000000"/>
                </a:solidFill>
              </a:rPr>
              <a:t> </a:t>
            </a:r>
            <a:r>
              <a:rPr lang="en-US" sz="2800" dirty="0" smtClean="0">
                <a:solidFill>
                  <a:srgbClr val="000000"/>
                </a:solidFill>
              </a:rPr>
              <a:t>Class Roster</a:t>
            </a:r>
          </a:p>
          <a:p>
            <a:pPr>
              <a:buFont typeface="Georgia" pitchFamily="18" charset="0"/>
              <a:buChar char="●"/>
            </a:pPr>
            <a:r>
              <a:rPr lang="en-US" sz="2800" dirty="0" smtClean="0">
                <a:solidFill>
                  <a:srgbClr val="000000"/>
                </a:solidFill>
              </a:rPr>
              <a:t> Assessment forms – includes SGLs &amp; RIs</a:t>
            </a:r>
            <a:endParaRPr lang="en-US" sz="2800" dirty="0">
              <a:solidFill>
                <a:srgbClr val="000000"/>
              </a:solidFill>
            </a:endParaRPr>
          </a:p>
          <a:p>
            <a:pPr>
              <a:buFont typeface="Georgia" pitchFamily="18" charset="0"/>
              <a:buChar char="●"/>
            </a:pPr>
            <a:r>
              <a:rPr lang="en-US" sz="2800" dirty="0">
                <a:solidFill>
                  <a:srgbClr val="000000"/>
                </a:solidFill>
              </a:rPr>
              <a:t> SDDV</a:t>
            </a:r>
          </a:p>
          <a:p>
            <a:pPr>
              <a:buFont typeface="Georgia" pitchFamily="18" charset="0"/>
              <a:buChar char="●"/>
            </a:pPr>
            <a:r>
              <a:rPr lang="en-US" sz="2800" dirty="0" smtClean="0">
                <a:solidFill>
                  <a:srgbClr val="000000"/>
                </a:solidFill>
              </a:rPr>
              <a:t> Teacher-Student </a:t>
            </a:r>
            <a:r>
              <a:rPr lang="en-US" sz="2800" dirty="0">
                <a:solidFill>
                  <a:srgbClr val="000000"/>
                </a:solidFill>
              </a:rPr>
              <a:t>Connection</a:t>
            </a:r>
          </a:p>
        </p:txBody>
      </p:sp>
      <p:pic>
        <p:nvPicPr>
          <p:cNvPr id="3" name="Picture 2"/>
          <p:cNvPicPr>
            <a:picLocks noChangeAspect="1"/>
          </p:cNvPicPr>
          <p:nvPr/>
        </p:nvPicPr>
        <p:blipFill rotWithShape="1">
          <a:blip r:embed="rId2"/>
          <a:srcRect l="70907" t="20105" r="23356" b="63950"/>
          <a:stretch/>
        </p:blipFill>
        <p:spPr>
          <a:xfrm>
            <a:off x="685800" y="1447800"/>
            <a:ext cx="2743200" cy="2523744"/>
          </a:xfrm>
          <a:prstGeom prst="rect">
            <a:avLst/>
          </a:prstGeom>
        </p:spPr>
      </p:pic>
    </p:spTree>
    <p:extLst>
      <p:ext uri="{BB962C8B-B14F-4D97-AF65-F5344CB8AC3E}">
        <p14:creationId xmlns:p14="http://schemas.microsoft.com/office/powerpoint/2010/main" val="5939168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066800" y="228600"/>
            <a:ext cx="7391399" cy="762000"/>
          </a:xfrm>
        </p:spPr>
        <p:txBody>
          <a:bodyPr>
            <a:normAutofit fontScale="90000"/>
          </a:bodyPr>
          <a:lstStyle/>
          <a:p>
            <a:r>
              <a:rPr lang="en-US" dirty="0" smtClean="0"/>
              <a:t>Demographic Statistics: Demographic Data Review</a:t>
            </a:r>
          </a:p>
        </p:txBody>
      </p:sp>
      <p:sp>
        <p:nvSpPr>
          <p:cNvPr id="8" name="Slide Number Placeholder 7"/>
          <p:cNvSpPr>
            <a:spLocks noGrp="1"/>
          </p:cNvSpPr>
          <p:nvPr>
            <p:ph type="sldNum" sz="quarter" idx="4294967295"/>
          </p:nvPr>
        </p:nvSpPr>
        <p:spPr>
          <a:xfrm>
            <a:off x="6934200" y="6416675"/>
            <a:ext cx="2133600" cy="365125"/>
          </a:xfrm>
          <a:prstGeom prst="rect">
            <a:avLst/>
          </a:prstGeom>
        </p:spPr>
        <p:txBody>
          <a:bodyPr/>
          <a:lstStyle/>
          <a:p>
            <a:fld id="{3FF986ED-9275-47A2-8BE6-9F853072196E}" type="slidenum">
              <a:rPr lang="en-US" smtClean="0">
                <a:solidFill>
                  <a:srgbClr val="000000"/>
                </a:solidFill>
              </a:rPr>
              <a:pPr/>
              <a:t>27</a:t>
            </a:fld>
            <a:endParaRPr lang="en-US" dirty="0">
              <a:solidFill>
                <a:srgbClr val="000000"/>
              </a:solidFill>
            </a:endParaRPr>
          </a:p>
        </p:txBody>
      </p:sp>
      <p:sp>
        <p:nvSpPr>
          <p:cNvPr id="9" name="Rectangle 8"/>
          <p:cNvSpPr/>
          <p:nvPr/>
        </p:nvSpPr>
        <p:spPr>
          <a:xfrm>
            <a:off x="5181600" y="2230271"/>
            <a:ext cx="2286000" cy="1467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TextBox 6"/>
          <p:cNvSpPr txBox="1"/>
          <p:nvPr/>
        </p:nvSpPr>
        <p:spPr>
          <a:xfrm>
            <a:off x="76200" y="1143000"/>
            <a:ext cx="3352800" cy="3416320"/>
          </a:xfrm>
          <a:prstGeom prst="rect">
            <a:avLst/>
          </a:prstGeom>
          <a:noFill/>
        </p:spPr>
        <p:txBody>
          <a:bodyPr wrap="square" rtlCol="0">
            <a:spAutoFit/>
          </a:bodyPr>
          <a:lstStyle/>
          <a:p>
            <a:r>
              <a:rPr lang="en-US" dirty="0" smtClean="0">
                <a:solidFill>
                  <a:srgbClr val="000000"/>
                </a:solidFill>
              </a:rPr>
              <a:t>Demo stats will be refreshed with each bi-weekly pull through-out the year.</a:t>
            </a:r>
          </a:p>
          <a:p>
            <a:endParaRPr lang="en-US" dirty="0">
              <a:solidFill>
                <a:srgbClr val="000000"/>
              </a:solidFill>
            </a:endParaRPr>
          </a:p>
          <a:p>
            <a:r>
              <a:rPr lang="en-US" dirty="0" smtClean="0">
                <a:solidFill>
                  <a:srgbClr val="000000"/>
                </a:solidFill>
              </a:rPr>
              <a:t>Districts are able to download data at a school summary level and at a student specific level.</a:t>
            </a:r>
          </a:p>
          <a:p>
            <a:endParaRPr lang="en-US" dirty="0" smtClean="0">
              <a:solidFill>
                <a:srgbClr val="000000"/>
              </a:solidFill>
            </a:endParaRPr>
          </a:p>
          <a:p>
            <a:r>
              <a:rPr lang="en-US" dirty="0" smtClean="0">
                <a:solidFill>
                  <a:srgbClr val="000000"/>
                </a:solidFill>
              </a:rPr>
              <a:t>This data is pulled by a TDOE EIS programmer and cannot be changed or researched by RANDA or Measurement Inc..</a:t>
            </a:r>
            <a:endParaRPr lang="en-US" dirty="0">
              <a:solidFill>
                <a:srgbClr val="000000"/>
              </a:solidFill>
            </a:endParaRPr>
          </a:p>
        </p:txBody>
      </p:sp>
      <p:pic>
        <p:nvPicPr>
          <p:cNvPr id="11" name="Picture 10" descr="C:\Users\Ben.Elsberry\AppData\Local\Skitch\Screenshot_022014_111601_AM.jpg"/>
          <p:cNvPicPr/>
          <p:nvPr/>
        </p:nvPicPr>
        <p:blipFill rotWithShape="1">
          <a:blip r:embed="rId2" cstate="print">
            <a:extLst>
              <a:ext uri="{28A0092B-C50C-407E-A947-70E740481C1C}">
                <a14:useLocalDpi xmlns:a14="http://schemas.microsoft.com/office/drawing/2010/main" val="0"/>
              </a:ext>
            </a:extLst>
          </a:blip>
          <a:srcRect l="8537" r="9756"/>
          <a:stretch/>
        </p:blipFill>
        <p:spPr bwMode="auto">
          <a:xfrm>
            <a:off x="3429000" y="1142999"/>
            <a:ext cx="5105400" cy="5273675"/>
          </a:xfrm>
          <a:prstGeom prst="rect">
            <a:avLst/>
          </a:prstGeom>
          <a:noFill/>
          <a:ln>
            <a:noFill/>
          </a:ln>
        </p:spPr>
      </p:pic>
    </p:spTree>
    <p:extLst>
      <p:ext uri="{BB962C8B-B14F-4D97-AF65-F5344CB8AC3E}">
        <p14:creationId xmlns:p14="http://schemas.microsoft.com/office/powerpoint/2010/main" val="12960995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944562"/>
          </a:xfrm>
        </p:spPr>
        <p:txBody>
          <a:bodyPr/>
          <a:lstStyle/>
          <a:p>
            <a:r>
              <a:rPr lang="en-US" dirty="0" smtClean="0"/>
              <a:t>Delta Reports</a:t>
            </a:r>
            <a:endParaRPr lang="en-US" dirty="0"/>
          </a:p>
        </p:txBody>
      </p:sp>
      <p:pic>
        <p:nvPicPr>
          <p:cNvPr id="6" name="Content Placeholder 5"/>
          <p:cNvPicPr>
            <a:picLocks noGrp="1" noChangeAspect="1"/>
          </p:cNvPicPr>
          <p:nvPr>
            <p:ph idx="1"/>
          </p:nvPr>
        </p:nvPicPr>
        <p:blipFill>
          <a:blip r:embed="rId2"/>
          <a:stretch>
            <a:fillRect/>
          </a:stretch>
        </p:blipFill>
        <p:spPr>
          <a:xfrm>
            <a:off x="457200" y="990600"/>
            <a:ext cx="8126417" cy="1828800"/>
          </a:xfrm>
          <a:prstGeom prst="rect">
            <a:avLst/>
          </a:prstGeom>
          <a:ln>
            <a:solidFill>
              <a:srgbClr val="000099"/>
            </a:solidFill>
          </a:ln>
        </p:spPr>
      </p:pic>
      <p:sp>
        <p:nvSpPr>
          <p:cNvPr id="5" name="Slide Number Placeholder 4"/>
          <p:cNvSpPr>
            <a:spLocks noGrp="1"/>
          </p:cNvSpPr>
          <p:nvPr>
            <p:ph type="sldNum" sz="quarter" idx="4294967295"/>
          </p:nvPr>
        </p:nvSpPr>
        <p:spPr>
          <a:xfrm>
            <a:off x="6934200" y="6416675"/>
            <a:ext cx="2133600" cy="365125"/>
          </a:xfrm>
          <a:prstGeom prst="rect">
            <a:avLst/>
          </a:prstGeom>
        </p:spPr>
        <p:txBody>
          <a:bodyPr/>
          <a:lstStyle/>
          <a:p>
            <a:pPr>
              <a:defRPr/>
            </a:pPr>
            <a:fld id="{6BE6997E-01C8-4B74-9493-2E5098471ABC}" type="slidenum">
              <a:rPr lang="en-US" smtClean="0"/>
              <a:pPr>
                <a:defRPr/>
              </a:pPr>
              <a:t>28</a:t>
            </a:fld>
            <a:endParaRPr lang="en-US" dirty="0"/>
          </a:p>
        </p:txBody>
      </p:sp>
      <p:pic>
        <p:nvPicPr>
          <p:cNvPr id="10" name="Picture 9"/>
          <p:cNvPicPr>
            <a:picLocks noChangeAspect="1"/>
          </p:cNvPicPr>
          <p:nvPr/>
        </p:nvPicPr>
        <p:blipFill>
          <a:blip r:embed="rId3"/>
          <a:stretch>
            <a:fillRect/>
          </a:stretch>
        </p:blipFill>
        <p:spPr>
          <a:xfrm>
            <a:off x="543786" y="4001320"/>
            <a:ext cx="7953243" cy="2223433"/>
          </a:xfrm>
          <a:prstGeom prst="rect">
            <a:avLst/>
          </a:prstGeom>
        </p:spPr>
      </p:pic>
      <p:sp>
        <p:nvSpPr>
          <p:cNvPr id="3" name="TextBox 2"/>
          <p:cNvSpPr txBox="1"/>
          <p:nvPr/>
        </p:nvSpPr>
        <p:spPr>
          <a:xfrm>
            <a:off x="609600" y="3200400"/>
            <a:ext cx="7848600" cy="369332"/>
          </a:xfrm>
          <a:prstGeom prst="rect">
            <a:avLst/>
          </a:prstGeom>
          <a:noFill/>
        </p:spPr>
        <p:txBody>
          <a:bodyPr wrap="square" rtlCol="0">
            <a:spAutoFit/>
          </a:bodyPr>
          <a:lstStyle/>
          <a:p>
            <a:r>
              <a:rPr lang="en-US" dirty="0" smtClean="0"/>
              <a:t>Delta reports indicate the percent of change between two different data pulls.</a:t>
            </a:r>
            <a:endParaRPr lang="en-US" dirty="0"/>
          </a:p>
        </p:txBody>
      </p:sp>
    </p:spTree>
    <p:extLst>
      <p:ext uri="{BB962C8B-B14F-4D97-AF65-F5344CB8AC3E}">
        <p14:creationId xmlns:p14="http://schemas.microsoft.com/office/powerpoint/2010/main" val="42690916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934200" y="6416675"/>
            <a:ext cx="2133600" cy="365125"/>
          </a:xfrm>
          <a:prstGeom prst="rect">
            <a:avLst/>
          </a:prstGeom>
        </p:spPr>
        <p:txBody>
          <a:bodyPr/>
          <a:lstStyle/>
          <a:p>
            <a:pPr>
              <a:defRPr/>
            </a:pPr>
            <a:fld id="{6BE6997E-01C8-4B74-9493-2E5098471ABC}" type="slidenum">
              <a:rPr lang="en-US" smtClean="0"/>
              <a:pPr>
                <a:defRPr/>
              </a:pPr>
              <a:t>29</a:t>
            </a:fld>
            <a:endParaRPr lang="en-US" dirty="0"/>
          </a:p>
        </p:txBody>
      </p:sp>
      <p:graphicFrame>
        <p:nvGraphicFramePr>
          <p:cNvPr id="6" name="Content Placeholder 5"/>
          <p:cNvGraphicFramePr>
            <a:graphicFrameLocks noGrp="1"/>
          </p:cNvGraphicFramePr>
          <p:nvPr>
            <p:ph idx="1"/>
            <p:extLst/>
          </p:nvPr>
        </p:nvGraphicFramePr>
        <p:xfrm>
          <a:off x="228600" y="-2059"/>
          <a:ext cx="8686800" cy="6021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Snipping Tool"/>
          <p:cNvPicPr>
            <a:picLocks noChangeAspect="1"/>
          </p:cNvPicPr>
          <p:nvPr/>
        </p:nvPicPr>
        <p:blipFill rotWithShape="1">
          <a:blip r:embed="rId7">
            <a:extLst>
              <a:ext uri="{28A0092B-C50C-407E-A947-70E740481C1C}">
                <a14:useLocalDpi xmlns:a14="http://schemas.microsoft.com/office/drawing/2010/main" val="0"/>
              </a:ext>
            </a:extLst>
          </a:blip>
          <a:srcRect l="77727" t="43193" r="16391" b="51702"/>
          <a:stretch/>
        </p:blipFill>
        <p:spPr>
          <a:xfrm>
            <a:off x="794951" y="228600"/>
            <a:ext cx="1066807" cy="457200"/>
          </a:xfrm>
          <a:prstGeom prst="rect">
            <a:avLst/>
          </a:prstGeom>
        </p:spPr>
      </p:pic>
      <p:pic>
        <p:nvPicPr>
          <p:cNvPr id="8" name="Picture 7" descr="Snipping Tool"/>
          <p:cNvPicPr>
            <a:picLocks noChangeAspect="1"/>
          </p:cNvPicPr>
          <p:nvPr/>
        </p:nvPicPr>
        <p:blipFill rotWithShape="1">
          <a:blip r:embed="rId7">
            <a:extLst>
              <a:ext uri="{28A0092B-C50C-407E-A947-70E740481C1C}">
                <a14:useLocalDpi xmlns:a14="http://schemas.microsoft.com/office/drawing/2010/main" val="0"/>
              </a:ext>
            </a:extLst>
          </a:blip>
          <a:srcRect l="18071" t="55106" r="50841" b="31279"/>
          <a:stretch/>
        </p:blipFill>
        <p:spPr>
          <a:xfrm>
            <a:off x="794951" y="1776906"/>
            <a:ext cx="2705093" cy="584885"/>
          </a:xfrm>
          <a:prstGeom prst="rect">
            <a:avLst/>
          </a:prstGeom>
        </p:spPr>
      </p:pic>
      <p:pic>
        <p:nvPicPr>
          <p:cNvPr id="10" name="Picture 9" descr="Snipping Tool"/>
          <p:cNvPicPr>
            <a:picLocks noChangeAspect="1"/>
          </p:cNvPicPr>
          <p:nvPr/>
        </p:nvPicPr>
        <p:blipFill rotWithShape="1">
          <a:blip r:embed="rId8">
            <a:extLst>
              <a:ext uri="{28A0092B-C50C-407E-A947-70E740481C1C}">
                <a14:useLocalDpi xmlns:a14="http://schemas.microsoft.com/office/drawing/2010/main" val="0"/>
              </a:ext>
            </a:extLst>
          </a:blip>
          <a:srcRect l="49167" t="61131" r="22500" b="33304"/>
          <a:stretch/>
        </p:blipFill>
        <p:spPr>
          <a:xfrm>
            <a:off x="794951" y="3211084"/>
            <a:ext cx="4937480" cy="435660"/>
          </a:xfrm>
          <a:prstGeom prst="rect">
            <a:avLst/>
          </a:prstGeom>
        </p:spPr>
      </p:pic>
      <p:pic>
        <p:nvPicPr>
          <p:cNvPr id="12" name="Picture 11"/>
          <p:cNvPicPr>
            <a:picLocks noChangeAspect="1"/>
          </p:cNvPicPr>
          <p:nvPr/>
        </p:nvPicPr>
        <p:blipFill>
          <a:blip r:embed="rId9"/>
          <a:stretch>
            <a:fillRect/>
          </a:stretch>
        </p:blipFill>
        <p:spPr>
          <a:xfrm>
            <a:off x="1143000" y="5118221"/>
            <a:ext cx="5562600" cy="226862"/>
          </a:xfrm>
          <a:prstGeom prst="rect">
            <a:avLst/>
          </a:prstGeom>
        </p:spPr>
      </p:pic>
      <p:pic>
        <p:nvPicPr>
          <p:cNvPr id="13" name="Picture 12"/>
          <p:cNvPicPr>
            <a:picLocks noChangeAspect="1"/>
          </p:cNvPicPr>
          <p:nvPr/>
        </p:nvPicPr>
        <p:blipFill>
          <a:blip r:embed="rId10"/>
          <a:stretch>
            <a:fillRect/>
          </a:stretch>
        </p:blipFill>
        <p:spPr>
          <a:xfrm>
            <a:off x="1494974" y="5466253"/>
            <a:ext cx="5511887" cy="248747"/>
          </a:xfrm>
          <a:prstGeom prst="rect">
            <a:avLst/>
          </a:prstGeom>
        </p:spPr>
      </p:pic>
    </p:spTree>
    <p:extLst>
      <p:ext uri="{BB962C8B-B14F-4D97-AF65-F5344CB8AC3E}">
        <p14:creationId xmlns:p14="http://schemas.microsoft.com/office/powerpoint/2010/main" val="1319555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eaLnBrk="1" hangingPunct="1"/>
            <a:r>
              <a:rPr lang="en-US" b="1" dirty="0" smtClean="0"/>
              <a:t>Data Review Phases</a:t>
            </a:r>
          </a:p>
        </p:txBody>
      </p:sp>
      <p:sp>
        <p:nvSpPr>
          <p:cNvPr id="20" name="Slide Number Placeholder 19"/>
          <p:cNvSpPr>
            <a:spLocks noGrp="1"/>
          </p:cNvSpPr>
          <p:nvPr>
            <p:ph type="sldNum" sz="quarter" idx="12"/>
          </p:nvPr>
        </p:nvSpPr>
        <p:spPr>
          <a:prstGeom prst="rect">
            <a:avLst/>
          </a:prstGeom>
        </p:spPr>
        <p:txBody>
          <a:bodyPr/>
          <a:lstStyle/>
          <a:p>
            <a:fld id="{3FF986ED-9275-47A2-8BE6-9F853072196E}" type="slidenum">
              <a:rPr lang="en-US" smtClean="0">
                <a:solidFill>
                  <a:srgbClr val="000000"/>
                </a:solidFill>
              </a:rPr>
              <a:pPr/>
              <a:t>3</a:t>
            </a:fld>
            <a:endParaRPr lang="en-US" dirty="0">
              <a:solidFill>
                <a:srgbClr val="000000"/>
              </a:solidFill>
            </a:endParaRPr>
          </a:p>
        </p:txBody>
      </p:sp>
      <p:grpSp>
        <p:nvGrpSpPr>
          <p:cNvPr id="22" name="Group 21"/>
          <p:cNvGrpSpPr/>
          <p:nvPr/>
        </p:nvGrpSpPr>
        <p:grpSpPr>
          <a:xfrm>
            <a:off x="190500" y="1950493"/>
            <a:ext cx="8763000" cy="4129921"/>
            <a:chOff x="228600" y="2438400"/>
            <a:chExt cx="8763000" cy="4129921"/>
          </a:xfrm>
        </p:grpSpPr>
        <p:sp>
          <p:nvSpPr>
            <p:cNvPr id="16" name="AutoShape 6"/>
            <p:cNvSpPr>
              <a:spLocks noChangeArrowheads="1"/>
            </p:cNvSpPr>
            <p:nvPr/>
          </p:nvSpPr>
          <p:spPr bwMode="gray">
            <a:xfrm>
              <a:off x="2362200" y="3276600"/>
              <a:ext cx="2560320" cy="2895600"/>
            </a:xfrm>
            <a:prstGeom prst="chevron">
              <a:avLst>
                <a:gd name="adj" fmla="val 17842"/>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w="38100">
              <a:solidFill>
                <a:schemeClr val="accent1"/>
              </a:solidFill>
              <a:miter lim="800000"/>
              <a:headEnd/>
              <a:tailEnd/>
            </a:ln>
            <a:effectLst>
              <a:outerShdw dist="109250" dir="3267739" algn="ctr" rotWithShape="0">
                <a:schemeClr val="bg2">
                  <a:alpha val="50000"/>
                </a:schemeClr>
              </a:outerShdw>
            </a:effectLst>
          </p:spPr>
          <p:txBody>
            <a:bodyPr anchor="ctr">
              <a:spAutoFit/>
            </a:bodyPr>
            <a:lstStyle/>
            <a:p>
              <a:pPr>
                <a:defRPr/>
              </a:pPr>
              <a:endParaRPr lang="en-US" dirty="0">
                <a:solidFill>
                  <a:srgbClr val="000000"/>
                </a:solidFill>
              </a:endParaRPr>
            </a:p>
          </p:txBody>
        </p:sp>
        <p:grpSp>
          <p:nvGrpSpPr>
            <p:cNvPr id="21" name="Group 20"/>
            <p:cNvGrpSpPr/>
            <p:nvPr/>
          </p:nvGrpSpPr>
          <p:grpSpPr>
            <a:xfrm>
              <a:off x="228600" y="2438400"/>
              <a:ext cx="8763000" cy="4129921"/>
              <a:chOff x="152400" y="1905000"/>
              <a:chExt cx="8763000" cy="4129921"/>
            </a:xfrm>
          </p:grpSpPr>
          <p:sp>
            <p:nvSpPr>
              <p:cNvPr id="17413" name="AutoShape 5"/>
              <p:cNvSpPr>
                <a:spLocks noChangeArrowheads="1"/>
              </p:cNvSpPr>
              <p:nvPr/>
            </p:nvSpPr>
            <p:spPr bwMode="gray">
              <a:xfrm>
                <a:off x="6324600" y="2743200"/>
                <a:ext cx="2560320" cy="2895600"/>
              </a:xfrm>
              <a:prstGeom prst="chevron">
                <a:avLst>
                  <a:gd name="adj" fmla="val 16468"/>
                </a:avLst>
              </a:prstGeom>
              <a:gradFill flip="none" rotWithShape="1">
                <a:gsLst>
                  <a:gs pos="0">
                    <a:schemeClr val="accent2"/>
                  </a:gs>
                  <a:gs pos="100000">
                    <a:schemeClr val="accent2">
                      <a:gamma/>
                      <a:shade val="46275"/>
                      <a:invGamma/>
                    </a:schemeClr>
                  </a:gs>
                </a:gsLst>
                <a:lin ang="10800000" scaled="1"/>
                <a:tileRect/>
              </a:gradFill>
              <a:ln w="38100">
                <a:solidFill>
                  <a:schemeClr val="accent1"/>
                </a:solidFill>
                <a:miter lim="800000"/>
                <a:headEnd/>
                <a:tailEnd/>
              </a:ln>
              <a:effectLst>
                <a:outerShdw dist="109250" dir="3267739" algn="ctr" rotWithShape="0">
                  <a:schemeClr val="bg2">
                    <a:alpha val="50000"/>
                  </a:schemeClr>
                </a:outerShdw>
              </a:effectLst>
            </p:spPr>
            <p:txBody>
              <a:bodyPr anchor="ctr">
                <a:spAutoFit/>
              </a:bodyPr>
              <a:lstStyle/>
              <a:p>
                <a:pPr>
                  <a:defRPr/>
                </a:pPr>
                <a:endParaRPr lang="en-US" dirty="0">
                  <a:solidFill>
                    <a:srgbClr val="000000"/>
                  </a:solidFill>
                </a:endParaRPr>
              </a:p>
            </p:txBody>
          </p:sp>
          <p:sp>
            <p:nvSpPr>
              <p:cNvPr id="17414" name="AutoShape 6"/>
              <p:cNvSpPr>
                <a:spLocks noChangeArrowheads="1"/>
              </p:cNvSpPr>
              <p:nvPr/>
            </p:nvSpPr>
            <p:spPr bwMode="gray">
              <a:xfrm>
                <a:off x="4419600" y="2743200"/>
                <a:ext cx="2560320" cy="2895600"/>
              </a:xfrm>
              <a:prstGeom prst="chevron">
                <a:avLst>
                  <a:gd name="adj" fmla="val 17842"/>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0" scaled="1"/>
                <a:tileRect/>
              </a:gradFill>
              <a:ln w="38100">
                <a:solidFill>
                  <a:schemeClr val="accent1"/>
                </a:solidFill>
                <a:miter lim="800000"/>
                <a:headEnd/>
                <a:tailEnd/>
              </a:ln>
              <a:effectLst>
                <a:outerShdw dist="109250" dir="3267739" algn="ctr" rotWithShape="0">
                  <a:schemeClr val="bg2">
                    <a:alpha val="50000"/>
                  </a:schemeClr>
                </a:outerShdw>
              </a:effectLst>
            </p:spPr>
            <p:txBody>
              <a:bodyPr anchor="ctr">
                <a:spAutoFit/>
              </a:bodyPr>
              <a:lstStyle/>
              <a:p>
                <a:pPr>
                  <a:defRPr/>
                </a:pPr>
                <a:endParaRPr lang="en-US" dirty="0">
                  <a:solidFill>
                    <a:srgbClr val="000000"/>
                  </a:solidFill>
                </a:endParaRPr>
              </a:p>
            </p:txBody>
          </p:sp>
          <p:sp>
            <p:nvSpPr>
              <p:cNvPr id="17415" name="AutoShape 7"/>
              <p:cNvSpPr>
                <a:spLocks noChangeArrowheads="1"/>
              </p:cNvSpPr>
              <p:nvPr/>
            </p:nvSpPr>
            <p:spPr bwMode="gray">
              <a:xfrm>
                <a:off x="152400" y="2743200"/>
                <a:ext cx="2560320" cy="2895600"/>
              </a:xfrm>
              <a:prstGeom prst="chevron">
                <a:avLst>
                  <a:gd name="adj" fmla="val 17842"/>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38100">
                <a:solidFill>
                  <a:schemeClr val="accent1"/>
                </a:solidFill>
                <a:miter lim="800000"/>
                <a:headEnd/>
                <a:tailEnd/>
              </a:ln>
              <a:effectLst>
                <a:outerShdw dist="109250" dir="3267739" algn="ctr" rotWithShape="0">
                  <a:schemeClr val="bg2">
                    <a:alpha val="50000"/>
                  </a:schemeClr>
                </a:outerShdw>
              </a:effectLst>
            </p:spPr>
            <p:txBody>
              <a:bodyPr anchor="ctr">
                <a:spAutoFit/>
              </a:bodyPr>
              <a:lstStyle/>
              <a:p>
                <a:pPr>
                  <a:defRPr/>
                </a:pPr>
                <a:endParaRPr lang="en-US" dirty="0">
                  <a:solidFill>
                    <a:srgbClr val="000000"/>
                  </a:solidFill>
                </a:endParaRPr>
              </a:p>
            </p:txBody>
          </p:sp>
          <p:sp>
            <p:nvSpPr>
              <p:cNvPr id="17416" name="AutoShape 8"/>
              <p:cNvSpPr>
                <a:spLocks noChangeArrowheads="1"/>
              </p:cNvSpPr>
              <p:nvPr/>
            </p:nvSpPr>
            <p:spPr bwMode="gray">
              <a:xfrm>
                <a:off x="228600" y="1905000"/>
                <a:ext cx="2057400" cy="574675"/>
              </a:xfrm>
              <a:prstGeom prst="roundRect">
                <a:avLst>
                  <a:gd name="adj" fmla="val 5000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38100" algn="ctr">
                <a:solidFill>
                  <a:srgbClr val="FFFFFF"/>
                </a:solidFill>
                <a:round/>
                <a:headEnd/>
                <a:tailEnd/>
              </a:ln>
              <a:effectLst>
                <a:outerShdw dist="63500" dir="3187806" algn="ctr" rotWithShape="0">
                  <a:schemeClr val="bg2"/>
                </a:outerShdw>
              </a:effectLst>
            </p:spPr>
            <p:txBody>
              <a:bodyPr wrap="none" anchor="ctr"/>
              <a:lstStyle/>
              <a:p>
                <a:pPr algn="ctr" eaLnBrk="0" hangingPunct="0">
                  <a:defRPr/>
                </a:pPr>
                <a:r>
                  <a:rPr lang="en-US" sz="2000" b="1" dirty="0">
                    <a:solidFill>
                      <a:srgbClr val="FFFFFF"/>
                    </a:solidFill>
                  </a:rPr>
                  <a:t>Phase 1</a:t>
                </a:r>
              </a:p>
            </p:txBody>
          </p:sp>
          <p:sp>
            <p:nvSpPr>
              <p:cNvPr id="17417" name="AutoShape 9"/>
              <p:cNvSpPr>
                <a:spLocks noChangeArrowheads="1"/>
              </p:cNvSpPr>
              <p:nvPr/>
            </p:nvSpPr>
            <p:spPr bwMode="gray">
              <a:xfrm>
                <a:off x="4495800" y="1981200"/>
                <a:ext cx="2057400" cy="574675"/>
              </a:xfrm>
              <a:prstGeom prst="roundRect">
                <a:avLst>
                  <a:gd name="adj" fmla="val 50000"/>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0" scaled="1"/>
                <a:tileRect/>
              </a:gradFill>
              <a:ln w="38100" algn="ctr">
                <a:solidFill>
                  <a:srgbClr val="FFFFFF"/>
                </a:solidFill>
                <a:round/>
                <a:headEnd/>
                <a:tailEnd/>
              </a:ln>
              <a:effectLst>
                <a:outerShdw dist="63500" dir="3187806" algn="ctr" rotWithShape="0">
                  <a:schemeClr val="bg2"/>
                </a:outerShdw>
              </a:effectLst>
            </p:spPr>
            <p:txBody>
              <a:bodyPr wrap="none" anchor="ctr"/>
              <a:lstStyle/>
              <a:p>
                <a:pPr algn="ctr">
                  <a:defRPr/>
                </a:pPr>
                <a:r>
                  <a:rPr lang="en-US" sz="2000" b="1" dirty="0">
                    <a:solidFill>
                      <a:srgbClr val="FFFFFF"/>
                    </a:solidFill>
                  </a:rPr>
                  <a:t>Phase </a:t>
                </a:r>
                <a:r>
                  <a:rPr lang="en-US" sz="2000" b="1" dirty="0" smtClean="0">
                    <a:solidFill>
                      <a:srgbClr val="FFFFFF"/>
                    </a:solidFill>
                  </a:rPr>
                  <a:t>3</a:t>
                </a:r>
                <a:endParaRPr lang="en-US" sz="2000" b="1" dirty="0">
                  <a:solidFill>
                    <a:srgbClr val="FFFFFF"/>
                  </a:solidFill>
                </a:endParaRPr>
              </a:p>
            </p:txBody>
          </p:sp>
          <p:sp>
            <p:nvSpPr>
              <p:cNvPr id="17418" name="AutoShape 10"/>
              <p:cNvSpPr>
                <a:spLocks noChangeArrowheads="1"/>
              </p:cNvSpPr>
              <p:nvPr/>
            </p:nvSpPr>
            <p:spPr bwMode="gray">
              <a:xfrm>
                <a:off x="6629400" y="1981200"/>
                <a:ext cx="2057400" cy="574675"/>
              </a:xfrm>
              <a:prstGeom prst="roundRect">
                <a:avLst>
                  <a:gd name="adj" fmla="val 50000"/>
                </a:avLst>
              </a:prstGeom>
              <a:gradFill flip="none" rotWithShape="1">
                <a:gsLst>
                  <a:gs pos="0">
                    <a:schemeClr val="accent2"/>
                  </a:gs>
                  <a:gs pos="100000">
                    <a:schemeClr val="accent2">
                      <a:gamma/>
                      <a:shade val="46275"/>
                      <a:invGamma/>
                    </a:schemeClr>
                  </a:gs>
                </a:gsLst>
                <a:lin ang="10800000" scaled="1"/>
                <a:tileRect/>
              </a:gradFill>
              <a:ln w="38100" algn="ctr">
                <a:solidFill>
                  <a:srgbClr val="FFFFFF"/>
                </a:solidFill>
                <a:round/>
                <a:headEnd/>
                <a:tailEnd/>
              </a:ln>
              <a:effectLst>
                <a:outerShdw dist="63500" dir="3187806" algn="ctr" rotWithShape="0">
                  <a:schemeClr val="bg2"/>
                </a:outerShdw>
              </a:effectLst>
            </p:spPr>
            <p:txBody>
              <a:bodyPr wrap="none" anchor="ctr"/>
              <a:lstStyle/>
              <a:p>
                <a:pPr algn="ctr">
                  <a:defRPr/>
                </a:pPr>
                <a:r>
                  <a:rPr lang="en-US" sz="2000" b="1" dirty="0">
                    <a:solidFill>
                      <a:srgbClr val="FFFFFF"/>
                    </a:solidFill>
                  </a:rPr>
                  <a:t>Phase </a:t>
                </a:r>
                <a:r>
                  <a:rPr lang="en-US" sz="2000" b="1" dirty="0" smtClean="0">
                    <a:solidFill>
                      <a:srgbClr val="FFFFFF"/>
                    </a:solidFill>
                  </a:rPr>
                  <a:t>4</a:t>
                </a:r>
                <a:endParaRPr lang="en-US" sz="2000" b="1" dirty="0">
                  <a:solidFill>
                    <a:srgbClr val="FFFFFF"/>
                  </a:solidFill>
                </a:endParaRPr>
              </a:p>
            </p:txBody>
          </p:sp>
          <p:sp>
            <p:nvSpPr>
              <p:cNvPr id="6153" name="TextBox 8"/>
              <p:cNvSpPr txBox="1">
                <a:spLocks noChangeArrowheads="1"/>
              </p:cNvSpPr>
              <p:nvPr/>
            </p:nvSpPr>
            <p:spPr bwMode="auto">
              <a:xfrm>
                <a:off x="619397" y="2895600"/>
                <a:ext cx="1981200" cy="3139321"/>
              </a:xfrm>
              <a:prstGeom prst="rect">
                <a:avLst/>
              </a:prstGeom>
              <a:noFill/>
              <a:ln w="9525">
                <a:noFill/>
                <a:miter lim="800000"/>
                <a:headEnd/>
                <a:tailEnd/>
              </a:ln>
            </p:spPr>
            <p:txBody>
              <a:bodyPr>
                <a:spAutoFit/>
              </a:bodyPr>
              <a:lstStyle/>
              <a:p>
                <a:r>
                  <a:rPr lang="en-US" dirty="0">
                    <a:solidFill>
                      <a:srgbClr val="FFFFFF"/>
                    </a:solidFill>
                  </a:rPr>
                  <a:t>EIS Download</a:t>
                </a:r>
              </a:p>
              <a:p>
                <a:endParaRPr lang="en-US" dirty="0">
                  <a:solidFill>
                    <a:srgbClr val="FFFFFF"/>
                  </a:solidFill>
                </a:endParaRPr>
              </a:p>
              <a:p>
                <a:r>
                  <a:rPr lang="en-US" dirty="0" smtClean="0">
                    <a:solidFill>
                      <a:srgbClr val="FFFFFF"/>
                    </a:solidFill>
                  </a:rPr>
                  <a:t>Demo Stats/ Review</a:t>
                </a:r>
                <a:endParaRPr lang="en-US" dirty="0">
                  <a:solidFill>
                    <a:srgbClr val="FFFFFF"/>
                  </a:solidFill>
                </a:endParaRPr>
              </a:p>
              <a:p>
                <a:endParaRPr lang="en-US" dirty="0">
                  <a:solidFill>
                    <a:srgbClr val="FFFFFF"/>
                  </a:solidFill>
                </a:endParaRPr>
              </a:p>
              <a:p>
                <a:r>
                  <a:rPr lang="en-US" dirty="0">
                    <a:solidFill>
                      <a:srgbClr val="FFFFFF"/>
                    </a:solidFill>
                  </a:rPr>
                  <a:t>EIS </a:t>
                </a:r>
                <a:r>
                  <a:rPr lang="en-US" dirty="0" smtClean="0">
                    <a:solidFill>
                      <a:srgbClr val="FFFFFF"/>
                    </a:solidFill>
                  </a:rPr>
                  <a:t>Download</a:t>
                </a:r>
              </a:p>
              <a:p>
                <a:endParaRPr lang="en-US" dirty="0">
                  <a:solidFill>
                    <a:srgbClr val="FFFFFF"/>
                  </a:solidFill>
                </a:endParaRPr>
              </a:p>
              <a:p>
                <a:r>
                  <a:rPr lang="en-US" dirty="0" smtClean="0">
                    <a:solidFill>
                      <a:srgbClr val="FFFFFF"/>
                    </a:solidFill>
                  </a:rPr>
                  <a:t>Demo Stats/</a:t>
                </a:r>
              </a:p>
              <a:p>
                <a:r>
                  <a:rPr lang="en-US" dirty="0" smtClean="0">
                    <a:solidFill>
                      <a:srgbClr val="FFFFFF"/>
                    </a:solidFill>
                  </a:rPr>
                  <a:t>Roster </a:t>
                </a:r>
                <a:r>
                  <a:rPr lang="en-US" dirty="0">
                    <a:solidFill>
                      <a:srgbClr val="FFFFFF"/>
                    </a:solidFill>
                  </a:rPr>
                  <a:t>Review</a:t>
                </a:r>
              </a:p>
              <a:p>
                <a:endParaRPr lang="en-US" dirty="0">
                  <a:solidFill>
                    <a:srgbClr val="FFFFFF"/>
                  </a:solidFill>
                </a:endParaRPr>
              </a:p>
              <a:p>
                <a:endParaRPr lang="en-US" dirty="0">
                  <a:solidFill>
                    <a:srgbClr val="FFFFFF"/>
                  </a:solidFill>
                </a:endParaRPr>
              </a:p>
            </p:txBody>
          </p:sp>
          <p:sp>
            <p:nvSpPr>
              <p:cNvPr id="6154" name="TextBox 9"/>
              <p:cNvSpPr txBox="1">
                <a:spLocks noChangeArrowheads="1"/>
              </p:cNvSpPr>
              <p:nvPr/>
            </p:nvSpPr>
            <p:spPr bwMode="auto">
              <a:xfrm>
                <a:off x="4953000" y="3124200"/>
                <a:ext cx="1981200" cy="1754188"/>
              </a:xfrm>
              <a:prstGeom prst="rect">
                <a:avLst/>
              </a:prstGeom>
              <a:noFill/>
              <a:ln w="9525">
                <a:noFill/>
                <a:miter lim="800000"/>
                <a:headEnd/>
                <a:tailEnd/>
              </a:ln>
            </p:spPr>
            <p:txBody>
              <a:bodyPr>
                <a:spAutoFit/>
              </a:bodyPr>
              <a:lstStyle/>
              <a:p>
                <a:r>
                  <a:rPr lang="en-US" dirty="0">
                    <a:solidFill>
                      <a:srgbClr val="FFFFFF"/>
                    </a:solidFill>
                  </a:rPr>
                  <a:t>Testing</a:t>
                </a:r>
              </a:p>
              <a:p>
                <a:endParaRPr lang="en-US" dirty="0">
                  <a:solidFill>
                    <a:srgbClr val="FFFFFF"/>
                  </a:solidFill>
                </a:endParaRPr>
              </a:p>
              <a:p>
                <a:r>
                  <a:rPr lang="en-US" dirty="0">
                    <a:solidFill>
                      <a:srgbClr val="FFFFFF"/>
                    </a:solidFill>
                  </a:rPr>
                  <a:t>EIS Download</a:t>
                </a:r>
              </a:p>
              <a:p>
                <a:endParaRPr lang="en-US" dirty="0">
                  <a:solidFill>
                    <a:srgbClr val="FFFFFF"/>
                  </a:solidFill>
                </a:endParaRPr>
              </a:p>
              <a:p>
                <a:r>
                  <a:rPr lang="en-US" dirty="0">
                    <a:solidFill>
                      <a:srgbClr val="FFFFFF"/>
                    </a:solidFill>
                  </a:rPr>
                  <a:t>Discrepancy</a:t>
                </a:r>
              </a:p>
              <a:p>
                <a:r>
                  <a:rPr lang="en-US" dirty="0">
                    <a:solidFill>
                      <a:srgbClr val="FFFFFF"/>
                    </a:solidFill>
                  </a:rPr>
                  <a:t>Review</a:t>
                </a:r>
              </a:p>
            </p:txBody>
          </p:sp>
          <p:sp>
            <p:nvSpPr>
              <p:cNvPr id="6155" name="TextBox 10"/>
              <p:cNvSpPr txBox="1">
                <a:spLocks noChangeArrowheads="1"/>
              </p:cNvSpPr>
              <p:nvPr/>
            </p:nvSpPr>
            <p:spPr bwMode="auto">
              <a:xfrm>
                <a:off x="6934200" y="3200400"/>
                <a:ext cx="1981200" cy="1754188"/>
              </a:xfrm>
              <a:prstGeom prst="rect">
                <a:avLst/>
              </a:prstGeom>
              <a:noFill/>
              <a:ln w="9525">
                <a:noFill/>
                <a:miter lim="800000"/>
                <a:headEnd/>
                <a:tailEnd/>
              </a:ln>
            </p:spPr>
            <p:txBody>
              <a:bodyPr>
                <a:spAutoFit/>
              </a:bodyPr>
              <a:lstStyle/>
              <a:p>
                <a:r>
                  <a:rPr lang="en-US" dirty="0">
                    <a:solidFill>
                      <a:srgbClr val="FFFFFF"/>
                    </a:solidFill>
                  </a:rPr>
                  <a:t>Instructional </a:t>
                </a:r>
              </a:p>
              <a:p>
                <a:r>
                  <a:rPr lang="en-US" dirty="0">
                    <a:solidFill>
                      <a:srgbClr val="FFFFFF"/>
                    </a:solidFill>
                  </a:rPr>
                  <a:t>Roster</a:t>
                </a:r>
              </a:p>
              <a:p>
                <a:endParaRPr lang="en-US" dirty="0">
                  <a:solidFill>
                    <a:srgbClr val="FFFFFF"/>
                  </a:solidFill>
                </a:endParaRPr>
              </a:p>
              <a:p>
                <a:r>
                  <a:rPr lang="en-US" dirty="0">
                    <a:solidFill>
                      <a:srgbClr val="FFFFFF"/>
                    </a:solidFill>
                  </a:rPr>
                  <a:t>Linkage Roster</a:t>
                </a:r>
              </a:p>
              <a:p>
                <a:endParaRPr lang="en-US" dirty="0">
                  <a:solidFill>
                    <a:srgbClr val="FFFFFF"/>
                  </a:solidFill>
                </a:endParaRPr>
              </a:p>
              <a:p>
                <a:r>
                  <a:rPr lang="en-US" dirty="0">
                    <a:solidFill>
                      <a:srgbClr val="FFFFFF"/>
                    </a:solidFill>
                  </a:rPr>
                  <a:t>Quick Scores</a:t>
                </a:r>
              </a:p>
            </p:txBody>
          </p:sp>
          <p:sp>
            <p:nvSpPr>
              <p:cNvPr id="17" name="TextBox 8"/>
              <p:cNvSpPr txBox="1">
                <a:spLocks noChangeArrowheads="1"/>
              </p:cNvSpPr>
              <p:nvPr/>
            </p:nvSpPr>
            <p:spPr bwMode="auto">
              <a:xfrm>
                <a:off x="2667000" y="2895600"/>
                <a:ext cx="1981200" cy="2585323"/>
              </a:xfrm>
              <a:prstGeom prst="rect">
                <a:avLst/>
              </a:prstGeom>
              <a:noFill/>
              <a:ln w="9525">
                <a:noFill/>
                <a:miter lim="800000"/>
                <a:headEnd/>
                <a:tailEnd/>
              </a:ln>
            </p:spPr>
            <p:txBody>
              <a:bodyPr>
                <a:spAutoFit/>
              </a:bodyPr>
              <a:lstStyle/>
              <a:p>
                <a:r>
                  <a:rPr lang="en-US" dirty="0">
                    <a:solidFill>
                      <a:srgbClr val="FFFFFF"/>
                    </a:solidFill>
                  </a:rPr>
                  <a:t>EIS Download</a:t>
                </a:r>
              </a:p>
              <a:p>
                <a:endParaRPr lang="en-US" dirty="0">
                  <a:solidFill>
                    <a:srgbClr val="FFFFFF"/>
                  </a:solidFill>
                </a:endParaRPr>
              </a:p>
              <a:p>
                <a:r>
                  <a:rPr lang="en-US" dirty="0" smtClean="0">
                    <a:solidFill>
                      <a:srgbClr val="FFFFFF"/>
                    </a:solidFill>
                  </a:rPr>
                  <a:t>Demo Stats/</a:t>
                </a:r>
              </a:p>
              <a:p>
                <a:r>
                  <a:rPr lang="en-US" dirty="0" smtClean="0">
                    <a:solidFill>
                      <a:srgbClr val="FFFFFF"/>
                    </a:solidFill>
                  </a:rPr>
                  <a:t>Roster Review</a:t>
                </a:r>
                <a:endParaRPr lang="en-US" dirty="0">
                  <a:solidFill>
                    <a:srgbClr val="FFFFFF"/>
                  </a:solidFill>
                </a:endParaRPr>
              </a:p>
              <a:p>
                <a:endParaRPr lang="en-US" dirty="0">
                  <a:solidFill>
                    <a:srgbClr val="FFFFFF"/>
                  </a:solidFill>
                </a:endParaRPr>
              </a:p>
              <a:p>
                <a:r>
                  <a:rPr lang="en-US" dirty="0">
                    <a:solidFill>
                      <a:srgbClr val="FFFFFF"/>
                    </a:solidFill>
                  </a:rPr>
                  <a:t>EIS </a:t>
                </a:r>
                <a:r>
                  <a:rPr lang="en-US" dirty="0" smtClean="0">
                    <a:solidFill>
                      <a:srgbClr val="FFFFFF"/>
                    </a:solidFill>
                  </a:rPr>
                  <a:t>Download</a:t>
                </a:r>
              </a:p>
              <a:p>
                <a:endParaRPr lang="en-US" dirty="0" smtClean="0">
                  <a:solidFill>
                    <a:srgbClr val="FFFFFF"/>
                  </a:solidFill>
                </a:endParaRPr>
              </a:p>
              <a:p>
                <a:r>
                  <a:rPr lang="en-US" dirty="0">
                    <a:solidFill>
                      <a:srgbClr val="FFFFFF"/>
                    </a:solidFill>
                  </a:rPr>
                  <a:t>Pre-Id  </a:t>
                </a:r>
                <a:r>
                  <a:rPr lang="en-US" dirty="0" smtClean="0">
                    <a:solidFill>
                      <a:srgbClr val="FFFFFF"/>
                    </a:solidFill>
                  </a:rPr>
                  <a:t>Upload</a:t>
                </a:r>
                <a:endParaRPr lang="en-US" dirty="0">
                  <a:solidFill>
                    <a:srgbClr val="FFFFFF"/>
                  </a:solidFill>
                </a:endParaRPr>
              </a:p>
              <a:p>
                <a:endParaRPr lang="en-US" dirty="0">
                  <a:solidFill>
                    <a:srgbClr val="FFFFFF"/>
                  </a:solidFill>
                </a:endParaRPr>
              </a:p>
            </p:txBody>
          </p:sp>
          <p:sp>
            <p:nvSpPr>
              <p:cNvPr id="18" name="AutoShape 9"/>
              <p:cNvSpPr>
                <a:spLocks noChangeArrowheads="1"/>
              </p:cNvSpPr>
              <p:nvPr/>
            </p:nvSpPr>
            <p:spPr bwMode="gray">
              <a:xfrm>
                <a:off x="2362200" y="1981200"/>
                <a:ext cx="2057400" cy="574675"/>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w="38100" algn="ctr">
                <a:solidFill>
                  <a:srgbClr val="FFFFFF"/>
                </a:solidFill>
                <a:round/>
                <a:headEnd/>
                <a:tailEnd/>
              </a:ln>
              <a:effectLst>
                <a:outerShdw dist="63500" dir="3187806" algn="ctr" rotWithShape="0">
                  <a:schemeClr val="bg2"/>
                </a:outerShdw>
              </a:effectLst>
            </p:spPr>
            <p:txBody>
              <a:bodyPr wrap="none" anchor="ctr"/>
              <a:lstStyle/>
              <a:p>
                <a:pPr algn="ctr">
                  <a:defRPr/>
                </a:pPr>
                <a:r>
                  <a:rPr lang="en-US" sz="2000" b="1" dirty="0">
                    <a:solidFill>
                      <a:srgbClr val="FFFFFF"/>
                    </a:solidFill>
                  </a:rPr>
                  <a:t>Phase </a:t>
                </a:r>
                <a:r>
                  <a:rPr lang="en-US" sz="2000" b="1" dirty="0" smtClean="0">
                    <a:solidFill>
                      <a:srgbClr val="FFFFFF"/>
                    </a:solidFill>
                  </a:rPr>
                  <a:t>2</a:t>
                </a:r>
                <a:endParaRPr lang="en-US" sz="2000" b="1" dirty="0">
                  <a:solidFill>
                    <a:srgbClr val="FFFFFF"/>
                  </a:solidFill>
                </a:endParaRPr>
              </a:p>
            </p:txBody>
          </p:sp>
        </p:grpSp>
      </p:grpSp>
      <p:sp>
        <p:nvSpPr>
          <p:cNvPr id="19" name="5-Point Star 18"/>
          <p:cNvSpPr/>
          <p:nvPr/>
        </p:nvSpPr>
        <p:spPr>
          <a:xfrm>
            <a:off x="838200" y="1003303"/>
            <a:ext cx="914400" cy="9144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TextBox 22"/>
          <p:cNvSpPr txBox="1"/>
          <p:nvPr/>
        </p:nvSpPr>
        <p:spPr>
          <a:xfrm>
            <a:off x="1981200" y="1167237"/>
            <a:ext cx="2895600" cy="584775"/>
          </a:xfrm>
          <a:prstGeom prst="rect">
            <a:avLst/>
          </a:prstGeom>
          <a:noFill/>
        </p:spPr>
        <p:txBody>
          <a:bodyPr wrap="square" rtlCol="0">
            <a:spAutoFit/>
          </a:bodyPr>
          <a:lstStyle/>
          <a:p>
            <a:r>
              <a:rPr lang="en-US" sz="3200" dirty="0" smtClean="0">
                <a:solidFill>
                  <a:srgbClr val="000000"/>
                </a:solidFill>
              </a:rPr>
              <a:t>YOU are Here</a:t>
            </a:r>
            <a:endParaRPr lang="en-US" sz="3200" dirty="0">
              <a:solidFill>
                <a:srgbClr val="000000"/>
              </a:solidFill>
            </a:endParaRPr>
          </a:p>
        </p:txBody>
      </p:sp>
    </p:spTree>
    <p:extLst>
      <p:ext uri="{BB962C8B-B14F-4D97-AF65-F5344CB8AC3E}">
        <p14:creationId xmlns:p14="http://schemas.microsoft.com/office/powerpoint/2010/main" val="22019176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demographic field</a:t>
            </a:r>
            <a:endParaRPr lang="en-US" dirty="0"/>
          </a:p>
        </p:txBody>
      </p:sp>
      <p:sp>
        <p:nvSpPr>
          <p:cNvPr id="5" name="Slide Number Placeholder 4"/>
          <p:cNvSpPr>
            <a:spLocks noGrp="1"/>
          </p:cNvSpPr>
          <p:nvPr>
            <p:ph type="sldNum" sz="quarter" idx="4294967295"/>
          </p:nvPr>
        </p:nvSpPr>
        <p:spPr>
          <a:xfrm>
            <a:off x="6934200" y="6416675"/>
            <a:ext cx="2133600" cy="365125"/>
          </a:xfrm>
          <a:prstGeom prst="rect">
            <a:avLst/>
          </a:prstGeom>
        </p:spPr>
        <p:txBody>
          <a:bodyPr/>
          <a:lstStyle/>
          <a:p>
            <a:pPr>
              <a:defRPr/>
            </a:pPr>
            <a:fld id="{6BE6997E-01C8-4B74-9493-2E5098471ABC}" type="slidenum">
              <a:rPr lang="en-US" smtClean="0">
                <a:solidFill>
                  <a:srgbClr val="000000"/>
                </a:solidFill>
              </a:rPr>
              <a:pPr>
                <a:defRPr/>
              </a:pPr>
              <a:t>30</a:t>
            </a:fld>
            <a:endParaRPr lang="en-US" dirty="0">
              <a:solidFill>
                <a:srgbClr val="000000"/>
              </a:solidFill>
            </a:endParaRPr>
          </a:p>
        </p:txBody>
      </p:sp>
      <p:grpSp>
        <p:nvGrpSpPr>
          <p:cNvPr id="7" name="Group 6"/>
          <p:cNvGrpSpPr/>
          <p:nvPr/>
        </p:nvGrpSpPr>
        <p:grpSpPr>
          <a:xfrm>
            <a:off x="-76200" y="2362200"/>
            <a:ext cx="8211157" cy="3519011"/>
            <a:chOff x="-76200" y="2362200"/>
            <a:chExt cx="8211157" cy="3519011"/>
          </a:xfrm>
        </p:grpSpPr>
        <p:pic>
          <p:nvPicPr>
            <p:cNvPr id="6" name="Picture 2" descr="C:\Users\ca00781\AppData\Local\Microsoft\Windows\Temporary Internet Files\Content.IE5\FLKE8MY9\EdTools_SDDV PreTest Audit Gifted-Yes list 2012-10-08.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93" r="2057" b="30255"/>
            <a:stretch/>
          </p:blipFill>
          <p:spPr bwMode="auto">
            <a:xfrm>
              <a:off x="35011" y="2438400"/>
              <a:ext cx="8099946" cy="3442811"/>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bwMode="auto">
            <a:xfrm>
              <a:off x="-76200" y="2362200"/>
              <a:ext cx="1676400" cy="533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endParaRPr>
            </a:p>
          </p:txBody>
        </p:sp>
      </p:grpSp>
      <p:pic>
        <p:nvPicPr>
          <p:cNvPr id="8" name="Picture 7"/>
          <p:cNvPicPr>
            <a:picLocks noChangeAspect="1"/>
          </p:cNvPicPr>
          <p:nvPr/>
        </p:nvPicPr>
        <p:blipFill>
          <a:blip r:embed="rId3"/>
          <a:stretch>
            <a:fillRect/>
          </a:stretch>
        </p:blipFill>
        <p:spPr>
          <a:xfrm>
            <a:off x="457200" y="969229"/>
            <a:ext cx="2181225" cy="1076325"/>
          </a:xfrm>
          <a:prstGeom prst="rect">
            <a:avLst/>
          </a:prstGeom>
        </p:spPr>
      </p:pic>
      <p:sp>
        <p:nvSpPr>
          <p:cNvPr id="9" name="Right Arrow 8"/>
          <p:cNvSpPr/>
          <p:nvPr/>
        </p:nvSpPr>
        <p:spPr bwMode="auto">
          <a:xfrm rot="10800000">
            <a:off x="2514600" y="1456591"/>
            <a:ext cx="914400" cy="457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0" name="TextBox 9"/>
          <p:cNvSpPr txBox="1"/>
          <p:nvPr/>
        </p:nvSpPr>
        <p:spPr>
          <a:xfrm>
            <a:off x="3581400" y="1121549"/>
            <a:ext cx="4601816" cy="923330"/>
          </a:xfrm>
          <a:prstGeom prst="rect">
            <a:avLst/>
          </a:prstGeom>
          <a:noFill/>
        </p:spPr>
        <p:txBody>
          <a:bodyPr wrap="square" rtlCol="0">
            <a:spAutoFit/>
          </a:bodyPr>
          <a:lstStyle/>
          <a:p>
            <a:r>
              <a:rPr lang="en-US" dirty="0" smtClean="0"/>
              <a:t>At the School level click on the number in a specific demographic field to see the list of students currently reported.</a:t>
            </a:r>
            <a:endParaRPr lang="en-US" dirty="0"/>
          </a:p>
        </p:txBody>
      </p:sp>
    </p:spTree>
    <p:extLst>
      <p:ext uri="{BB962C8B-B14F-4D97-AF65-F5344CB8AC3E}">
        <p14:creationId xmlns:p14="http://schemas.microsoft.com/office/powerpoint/2010/main" val="26089692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25" y="182742"/>
            <a:ext cx="6400800" cy="868362"/>
          </a:xfrm>
        </p:spPr>
        <p:txBody>
          <a:bodyPr/>
          <a:lstStyle/>
          <a:p>
            <a:pPr algn="ctr"/>
            <a:r>
              <a:rPr lang="en-US" dirty="0" smtClean="0"/>
              <a:t>Class Roster: Teacher review</a:t>
            </a:r>
            <a:endParaRPr lang="en-US" dirty="0"/>
          </a:p>
        </p:txBody>
      </p:sp>
      <p:sp>
        <p:nvSpPr>
          <p:cNvPr id="5" name="Slide Number Placeholder 4"/>
          <p:cNvSpPr>
            <a:spLocks noGrp="1"/>
          </p:cNvSpPr>
          <p:nvPr>
            <p:ph type="sldNum" sz="quarter" idx="4294967295"/>
          </p:nvPr>
        </p:nvSpPr>
        <p:spPr>
          <a:xfrm>
            <a:off x="6934200" y="6416675"/>
            <a:ext cx="2133600" cy="365125"/>
          </a:xfrm>
          <a:prstGeom prst="rect">
            <a:avLst/>
          </a:prstGeom>
        </p:spPr>
        <p:txBody>
          <a:bodyPr/>
          <a:lstStyle/>
          <a:p>
            <a:pPr>
              <a:defRPr/>
            </a:pPr>
            <a:fld id="{6BE6997E-01C8-4B74-9493-2E5098471ABC}" type="slidenum">
              <a:rPr lang="en-US" smtClean="0">
                <a:solidFill>
                  <a:srgbClr val="000000"/>
                </a:solidFill>
              </a:rPr>
              <a:pPr>
                <a:defRPr/>
              </a:pPr>
              <a:t>31</a:t>
            </a:fld>
            <a:endParaRPr lang="en-US" dirty="0">
              <a:solidFill>
                <a:srgbClr val="000000"/>
              </a:solidFill>
            </a:endParaRPr>
          </a:p>
        </p:txBody>
      </p:sp>
      <p:sp>
        <p:nvSpPr>
          <p:cNvPr id="3" name="TextBox 2"/>
          <p:cNvSpPr txBox="1"/>
          <p:nvPr/>
        </p:nvSpPr>
        <p:spPr>
          <a:xfrm>
            <a:off x="336698" y="4876800"/>
            <a:ext cx="8273902" cy="923330"/>
          </a:xfrm>
          <a:prstGeom prst="rect">
            <a:avLst/>
          </a:prstGeom>
          <a:noFill/>
        </p:spPr>
        <p:txBody>
          <a:bodyPr wrap="square" rtlCol="0">
            <a:spAutoFit/>
          </a:bodyPr>
          <a:lstStyle/>
          <a:p>
            <a:r>
              <a:rPr lang="en-US" dirty="0" smtClean="0"/>
              <a:t>Rosters will be read only until the final EIS pull for processing, once that pull is loaded teachers and administrators may begin reviewing rosters before TSC opens.  Any changes made to rosters will be included in TSC when it is opened during processing.</a:t>
            </a:r>
            <a:endParaRPr lang="en-US" dirty="0"/>
          </a:p>
        </p:txBody>
      </p:sp>
      <p:pic>
        <p:nvPicPr>
          <p:cNvPr id="7" name="Picture 6" descr="C:\Users\Ben.Elsberry\AppData\Local\Skitch\Screenshot_022014_011131_PM.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219200"/>
            <a:ext cx="8434387" cy="3524250"/>
          </a:xfrm>
          <a:prstGeom prst="rect">
            <a:avLst/>
          </a:prstGeom>
          <a:noFill/>
          <a:ln>
            <a:noFill/>
          </a:ln>
        </p:spPr>
      </p:pic>
    </p:spTree>
    <p:extLst>
      <p:ext uri="{BB962C8B-B14F-4D97-AF65-F5344CB8AC3E}">
        <p14:creationId xmlns:p14="http://schemas.microsoft.com/office/powerpoint/2010/main" val="21110821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2" name="Rectangle 4"/>
          <p:cNvSpPr>
            <a:spLocks noChangeArrowheads="1"/>
          </p:cNvSpPr>
          <p:nvPr/>
        </p:nvSpPr>
        <p:spPr bwMode="auto">
          <a:xfrm>
            <a:off x="66675" y="474166"/>
            <a:ext cx="8534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400">
                <a:solidFill>
                  <a:srgbClr val="284C6A"/>
                </a:solidFill>
                <a:latin typeface="Trebuchet MS" panose="020B0603020202020204" pitchFamily="34" charset="0"/>
              </a:defRPr>
            </a:lvl1pPr>
            <a:lvl2pPr>
              <a:spcBef>
                <a:spcPct val="0"/>
              </a:spcBef>
              <a:defRPr sz="4400">
                <a:solidFill>
                  <a:srgbClr val="284C6A"/>
                </a:solidFill>
                <a:latin typeface="Trebuchet MS" panose="020B0603020202020204" pitchFamily="34" charset="0"/>
              </a:defRPr>
            </a:lvl2pPr>
            <a:lvl3pPr>
              <a:spcBef>
                <a:spcPct val="0"/>
              </a:spcBef>
              <a:defRPr sz="4400">
                <a:solidFill>
                  <a:srgbClr val="284C6A"/>
                </a:solidFill>
                <a:latin typeface="Trebuchet MS" panose="020B0603020202020204" pitchFamily="34" charset="0"/>
              </a:defRPr>
            </a:lvl3pPr>
            <a:lvl4pPr>
              <a:spcBef>
                <a:spcPct val="0"/>
              </a:spcBef>
              <a:defRPr sz="4400">
                <a:solidFill>
                  <a:srgbClr val="284C6A"/>
                </a:solidFill>
                <a:latin typeface="Trebuchet MS" panose="020B0603020202020204" pitchFamily="34" charset="0"/>
              </a:defRPr>
            </a:lvl4pPr>
            <a:lvl5pPr>
              <a:spcBef>
                <a:spcPct val="0"/>
              </a:spcBef>
              <a:defRPr sz="4400">
                <a:solidFill>
                  <a:srgbClr val="284C6A"/>
                </a:solidFill>
                <a:latin typeface="Trebuchet MS" panose="020B0603020202020204" pitchFamily="34" charset="0"/>
              </a:defRPr>
            </a:lvl5pPr>
            <a:lvl6pPr marL="457200" fontAlgn="base">
              <a:spcBef>
                <a:spcPct val="0"/>
              </a:spcBef>
              <a:spcAft>
                <a:spcPct val="0"/>
              </a:spcAft>
              <a:defRPr sz="4400">
                <a:solidFill>
                  <a:srgbClr val="284C6A"/>
                </a:solidFill>
                <a:latin typeface="Trebuchet MS" panose="020B0603020202020204" pitchFamily="34" charset="0"/>
              </a:defRPr>
            </a:lvl6pPr>
            <a:lvl7pPr marL="914400" fontAlgn="base">
              <a:spcBef>
                <a:spcPct val="0"/>
              </a:spcBef>
              <a:spcAft>
                <a:spcPct val="0"/>
              </a:spcAft>
              <a:defRPr sz="4400">
                <a:solidFill>
                  <a:srgbClr val="284C6A"/>
                </a:solidFill>
                <a:latin typeface="Trebuchet MS" panose="020B0603020202020204" pitchFamily="34" charset="0"/>
              </a:defRPr>
            </a:lvl7pPr>
            <a:lvl8pPr marL="1371600" fontAlgn="base">
              <a:spcBef>
                <a:spcPct val="0"/>
              </a:spcBef>
              <a:spcAft>
                <a:spcPct val="0"/>
              </a:spcAft>
              <a:defRPr sz="4400">
                <a:solidFill>
                  <a:srgbClr val="284C6A"/>
                </a:solidFill>
                <a:latin typeface="Trebuchet MS" panose="020B0603020202020204" pitchFamily="34" charset="0"/>
              </a:defRPr>
            </a:lvl8pPr>
            <a:lvl9pPr marL="1828800" fontAlgn="base">
              <a:spcBef>
                <a:spcPct val="0"/>
              </a:spcBef>
              <a:spcAft>
                <a:spcPct val="0"/>
              </a:spcAft>
              <a:defRPr sz="4400">
                <a:solidFill>
                  <a:srgbClr val="284C6A"/>
                </a:solidFill>
                <a:latin typeface="Trebuchet MS" panose="020B0603020202020204" pitchFamily="34" charset="0"/>
              </a:defRPr>
            </a:lvl9pPr>
          </a:lstStyle>
          <a:p>
            <a:pPr eaLnBrk="1" hangingPunct="1"/>
            <a:r>
              <a:rPr lang="en-US" altLang="en-US" sz="4000" b="0" dirty="0">
                <a:solidFill>
                  <a:schemeClr val="bg1"/>
                </a:solidFill>
              </a:rPr>
              <a:t>DATA ….. </a:t>
            </a:r>
            <a:r>
              <a:rPr lang="en-US" altLang="en-US" sz="4000" b="0" dirty="0"/>
              <a:t/>
            </a:r>
            <a:br>
              <a:rPr lang="en-US" altLang="en-US" sz="4000" b="0" dirty="0"/>
            </a:br>
            <a:r>
              <a:rPr lang="en-US" altLang="en-US" sz="4000" b="0" dirty="0"/>
              <a:t>It’s all about the Demographics…</a:t>
            </a:r>
          </a:p>
        </p:txBody>
      </p:sp>
      <p:grpSp>
        <p:nvGrpSpPr>
          <p:cNvPr id="273413" name="Group 5" descr="Puzzle Piece"/>
          <p:cNvGrpSpPr>
            <a:grpSpLocks/>
          </p:cNvGrpSpPr>
          <p:nvPr/>
        </p:nvGrpSpPr>
        <p:grpSpPr bwMode="auto">
          <a:xfrm>
            <a:off x="1673225" y="2390775"/>
            <a:ext cx="1808163" cy="1054100"/>
            <a:chOff x="2080" y="1850"/>
            <a:chExt cx="1139" cy="664"/>
          </a:xfrm>
        </p:grpSpPr>
        <p:sp>
          <p:nvSpPr>
            <p:cNvPr id="273414" name="Puzzle1"/>
            <p:cNvSpPr>
              <a:spLocks noEditPoints="1" noChangeArrowheads="1"/>
            </p:cNvSpPr>
            <p:nvPr/>
          </p:nvSpPr>
          <p:spPr bwMode="auto">
            <a:xfrm>
              <a:off x="2080" y="1850"/>
              <a:ext cx="1139" cy="664"/>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7FA9C3">
                <a:alpha val="57001"/>
              </a:srgbClr>
            </a:solidFill>
            <a:ln w="15875">
              <a:solidFill>
                <a:srgbClr val="808080"/>
              </a:solidFill>
              <a:miter lim="800000"/>
              <a:headEnd/>
              <a:tailEnd/>
            </a:ln>
          </p:spPr>
          <p:txBody>
            <a:bodyPr/>
            <a:lstStyle/>
            <a:p>
              <a:pPr>
                <a:spcBef>
                  <a:spcPct val="0"/>
                </a:spcBef>
              </a:pPr>
              <a:r>
                <a:rPr lang="en-US" altLang="en-US"/>
                <a:t> </a:t>
              </a:r>
            </a:p>
          </p:txBody>
        </p:sp>
        <p:sp>
          <p:nvSpPr>
            <p:cNvPr id="273415" name="Text Box 7"/>
            <p:cNvSpPr txBox="1">
              <a:spLocks noChangeArrowheads="1"/>
            </p:cNvSpPr>
            <p:nvPr/>
          </p:nvSpPr>
          <p:spPr bwMode="blackWhite">
            <a:xfrm>
              <a:off x="2430" y="2066"/>
              <a:ext cx="528" cy="19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flatTx/>
            </a:bodyPr>
            <a:lstStyle/>
            <a:p>
              <a:r>
                <a:rPr lang="en-US" altLang="en-US" sz="1400"/>
                <a:t>Name</a:t>
              </a:r>
            </a:p>
          </p:txBody>
        </p:sp>
      </p:grpSp>
      <p:grpSp>
        <p:nvGrpSpPr>
          <p:cNvPr id="273416" name="Group 8" descr="Puzzle Piece"/>
          <p:cNvGrpSpPr>
            <a:grpSpLocks/>
          </p:cNvGrpSpPr>
          <p:nvPr/>
        </p:nvGrpSpPr>
        <p:grpSpPr bwMode="auto">
          <a:xfrm>
            <a:off x="3060700" y="1938338"/>
            <a:ext cx="1119188" cy="1520825"/>
            <a:chOff x="2954" y="1560"/>
            <a:chExt cx="705" cy="958"/>
          </a:xfrm>
        </p:grpSpPr>
        <p:sp>
          <p:nvSpPr>
            <p:cNvPr id="273417" name="Puzzle3"/>
            <p:cNvSpPr>
              <a:spLocks noEditPoints="1" noChangeArrowheads="1"/>
            </p:cNvSpPr>
            <p:nvPr/>
          </p:nvSpPr>
          <p:spPr bwMode="auto">
            <a:xfrm>
              <a:off x="2954" y="1560"/>
              <a:ext cx="705" cy="958"/>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CC99">
                <a:alpha val="75000"/>
              </a:srgbClr>
            </a:solidFill>
            <a:ln w="15875">
              <a:solidFill>
                <a:schemeClr val="bg2"/>
              </a:solidFill>
              <a:miter lim="800000"/>
              <a:headEnd/>
              <a:tailEnd/>
            </a:ln>
          </p:spPr>
          <p:txBody>
            <a:bodyPr/>
            <a:lstStyle/>
            <a:p>
              <a:pPr>
                <a:spcBef>
                  <a:spcPct val="0"/>
                </a:spcBef>
              </a:pPr>
              <a:endParaRPr lang="en-US" altLang="en-US"/>
            </a:p>
          </p:txBody>
        </p:sp>
        <p:sp>
          <p:nvSpPr>
            <p:cNvPr id="273418" name="Text Box 10"/>
            <p:cNvSpPr txBox="1">
              <a:spLocks noChangeArrowheads="1"/>
            </p:cNvSpPr>
            <p:nvPr/>
          </p:nvSpPr>
          <p:spPr bwMode="blackWhite">
            <a:xfrm>
              <a:off x="3084" y="1874"/>
              <a:ext cx="528" cy="21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flatTx/>
            </a:bodyPr>
            <a:lstStyle/>
            <a:p>
              <a:r>
                <a:rPr lang="en-US" altLang="en-US"/>
                <a:t>SSN</a:t>
              </a:r>
            </a:p>
          </p:txBody>
        </p:sp>
      </p:grpSp>
      <p:grpSp>
        <p:nvGrpSpPr>
          <p:cNvPr id="273419" name="Group 11" descr="Puzzle Piece"/>
          <p:cNvGrpSpPr>
            <a:grpSpLocks/>
          </p:cNvGrpSpPr>
          <p:nvPr/>
        </p:nvGrpSpPr>
        <p:grpSpPr bwMode="auto">
          <a:xfrm>
            <a:off x="2743200" y="3048000"/>
            <a:ext cx="1787525" cy="1384300"/>
            <a:chOff x="2748" y="2258"/>
            <a:chExt cx="1126" cy="872"/>
          </a:xfrm>
        </p:grpSpPr>
        <p:sp>
          <p:nvSpPr>
            <p:cNvPr id="273420" name="Puzzle2"/>
            <p:cNvSpPr>
              <a:spLocks noEditPoints="1" noChangeArrowheads="1"/>
            </p:cNvSpPr>
            <p:nvPr/>
          </p:nvSpPr>
          <p:spPr bwMode="auto">
            <a:xfrm>
              <a:off x="2748" y="2258"/>
              <a:ext cx="1126" cy="872"/>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A6D1D0"/>
            </a:solidFill>
            <a:ln w="15875">
              <a:solidFill>
                <a:schemeClr val="bg2"/>
              </a:solidFill>
              <a:miter lim="800000"/>
              <a:headEnd/>
              <a:tailEnd/>
            </a:ln>
          </p:spPr>
          <p:txBody>
            <a:bodyPr/>
            <a:lstStyle/>
            <a:p>
              <a:endParaRPr lang="en-US"/>
            </a:p>
          </p:txBody>
        </p:sp>
        <p:sp>
          <p:nvSpPr>
            <p:cNvPr id="273421" name="Text Box 13"/>
            <p:cNvSpPr txBox="1">
              <a:spLocks noChangeArrowheads="1"/>
            </p:cNvSpPr>
            <p:nvPr/>
          </p:nvSpPr>
          <p:spPr bwMode="blackWhite">
            <a:xfrm>
              <a:off x="3084" y="2526"/>
              <a:ext cx="528" cy="21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flatTx/>
            </a:bodyPr>
            <a:lstStyle/>
            <a:p>
              <a:r>
                <a:rPr lang="en-US" altLang="en-US"/>
                <a:t>sped</a:t>
              </a:r>
            </a:p>
          </p:txBody>
        </p:sp>
      </p:grpSp>
      <p:grpSp>
        <p:nvGrpSpPr>
          <p:cNvPr id="273422" name="Group 14"/>
          <p:cNvGrpSpPr>
            <a:grpSpLocks/>
          </p:cNvGrpSpPr>
          <p:nvPr/>
        </p:nvGrpSpPr>
        <p:grpSpPr bwMode="auto">
          <a:xfrm>
            <a:off x="4054475" y="3040063"/>
            <a:ext cx="1147763" cy="1770062"/>
            <a:chOff x="2736" y="1983"/>
            <a:chExt cx="723" cy="1115"/>
          </a:xfrm>
        </p:grpSpPr>
        <p:sp>
          <p:nvSpPr>
            <p:cNvPr id="273423" name="Puzzle4"/>
            <p:cNvSpPr>
              <a:spLocks noEditPoints="1" noChangeArrowheads="1"/>
            </p:cNvSpPr>
            <p:nvPr/>
          </p:nvSpPr>
          <p:spPr bwMode="auto">
            <a:xfrm>
              <a:off x="2780" y="1983"/>
              <a:ext cx="679" cy="1115"/>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7FA9C3">
                <a:alpha val="57001"/>
              </a:srgbClr>
            </a:solidFill>
            <a:ln w="15875">
              <a:solidFill>
                <a:schemeClr val="bg2"/>
              </a:solidFill>
              <a:miter lim="800000"/>
              <a:headEnd/>
              <a:tailEnd/>
            </a:ln>
          </p:spPr>
          <p:txBody>
            <a:bodyPr/>
            <a:lstStyle/>
            <a:p>
              <a:endParaRPr lang="en-US"/>
            </a:p>
          </p:txBody>
        </p:sp>
        <p:sp>
          <p:nvSpPr>
            <p:cNvPr id="273424" name="Text Box 16"/>
            <p:cNvSpPr txBox="1">
              <a:spLocks noChangeArrowheads="1"/>
            </p:cNvSpPr>
            <p:nvPr/>
          </p:nvSpPr>
          <p:spPr bwMode="blackWhite">
            <a:xfrm>
              <a:off x="2736" y="2256"/>
              <a:ext cx="720" cy="17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flatTx/>
            </a:bodyPr>
            <a:lstStyle/>
            <a:p>
              <a:r>
                <a:rPr lang="en-US" altLang="en-US" sz="1200" dirty="0"/>
                <a:t>attendance</a:t>
              </a:r>
            </a:p>
          </p:txBody>
        </p:sp>
      </p:grpSp>
      <p:grpSp>
        <p:nvGrpSpPr>
          <p:cNvPr id="273425" name="Group 17" descr="Puzzle Piece"/>
          <p:cNvGrpSpPr>
            <a:grpSpLocks/>
          </p:cNvGrpSpPr>
          <p:nvPr/>
        </p:nvGrpSpPr>
        <p:grpSpPr bwMode="auto">
          <a:xfrm>
            <a:off x="3743325" y="2409825"/>
            <a:ext cx="1808163" cy="1054100"/>
            <a:chOff x="3372" y="1850"/>
            <a:chExt cx="1139" cy="664"/>
          </a:xfrm>
        </p:grpSpPr>
        <p:sp>
          <p:nvSpPr>
            <p:cNvPr id="273426" name="Puzzle1"/>
            <p:cNvSpPr>
              <a:spLocks noEditPoints="1" noChangeArrowheads="1"/>
            </p:cNvSpPr>
            <p:nvPr/>
          </p:nvSpPr>
          <p:spPr bwMode="auto">
            <a:xfrm>
              <a:off x="3372" y="1850"/>
              <a:ext cx="1139" cy="664"/>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E1E4D1"/>
            </a:solidFill>
            <a:ln w="15875">
              <a:solidFill>
                <a:srgbClr val="808080"/>
              </a:solidFill>
              <a:miter lim="800000"/>
              <a:headEnd/>
              <a:tailEnd/>
            </a:ln>
          </p:spPr>
          <p:txBody>
            <a:bodyPr/>
            <a:lstStyle/>
            <a:p>
              <a:pPr>
                <a:spcBef>
                  <a:spcPct val="0"/>
                </a:spcBef>
              </a:pPr>
              <a:r>
                <a:rPr lang="en-US" altLang="en-US"/>
                <a:t> </a:t>
              </a:r>
            </a:p>
          </p:txBody>
        </p:sp>
        <p:sp>
          <p:nvSpPr>
            <p:cNvPr id="273427" name="Text Box 19"/>
            <p:cNvSpPr txBox="1">
              <a:spLocks noChangeArrowheads="1"/>
            </p:cNvSpPr>
            <p:nvPr/>
          </p:nvSpPr>
          <p:spPr bwMode="blackWhite">
            <a:xfrm>
              <a:off x="3744" y="2066"/>
              <a:ext cx="528" cy="17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flatTx/>
            </a:bodyPr>
            <a:lstStyle/>
            <a:p>
              <a:r>
                <a:rPr lang="en-US" altLang="en-US" sz="1200"/>
                <a:t>gender</a:t>
              </a:r>
            </a:p>
          </p:txBody>
        </p:sp>
      </p:grpSp>
      <p:grpSp>
        <p:nvGrpSpPr>
          <p:cNvPr id="273428" name="Group 20" descr="Puzzle Piece"/>
          <p:cNvGrpSpPr>
            <a:grpSpLocks/>
          </p:cNvGrpSpPr>
          <p:nvPr/>
        </p:nvGrpSpPr>
        <p:grpSpPr bwMode="auto">
          <a:xfrm>
            <a:off x="2052638" y="3021013"/>
            <a:ext cx="1077912" cy="1770062"/>
            <a:chOff x="2313" y="2247"/>
            <a:chExt cx="679" cy="1115"/>
          </a:xfrm>
        </p:grpSpPr>
        <p:sp>
          <p:nvSpPr>
            <p:cNvPr id="273429" name="Puzzle4"/>
            <p:cNvSpPr>
              <a:spLocks noEditPoints="1" noChangeArrowheads="1"/>
            </p:cNvSpPr>
            <p:nvPr/>
          </p:nvSpPr>
          <p:spPr bwMode="auto">
            <a:xfrm>
              <a:off x="2313" y="2247"/>
              <a:ext cx="679" cy="1115"/>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E1E4D1"/>
            </a:solidFill>
            <a:ln w="15875">
              <a:solidFill>
                <a:schemeClr val="bg2"/>
              </a:solidFill>
              <a:miter lim="800000"/>
              <a:headEnd/>
              <a:tailEnd/>
            </a:ln>
          </p:spPr>
          <p:txBody>
            <a:bodyPr/>
            <a:lstStyle/>
            <a:p>
              <a:endParaRPr lang="en-US"/>
            </a:p>
          </p:txBody>
        </p:sp>
        <p:sp>
          <p:nvSpPr>
            <p:cNvPr id="273430" name="Text Box 22"/>
            <p:cNvSpPr txBox="1">
              <a:spLocks noChangeArrowheads="1"/>
            </p:cNvSpPr>
            <p:nvPr/>
          </p:nvSpPr>
          <p:spPr bwMode="blackWhite">
            <a:xfrm>
              <a:off x="2430" y="2526"/>
              <a:ext cx="528" cy="21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flatTx/>
            </a:bodyPr>
            <a:lstStyle/>
            <a:p>
              <a:r>
                <a:rPr lang="en-US" altLang="en-US"/>
                <a:t>econ</a:t>
              </a:r>
            </a:p>
          </p:txBody>
        </p:sp>
      </p:grpSp>
      <p:grpSp>
        <p:nvGrpSpPr>
          <p:cNvPr id="273431" name="Group 23"/>
          <p:cNvGrpSpPr>
            <a:grpSpLocks/>
          </p:cNvGrpSpPr>
          <p:nvPr/>
        </p:nvGrpSpPr>
        <p:grpSpPr bwMode="auto">
          <a:xfrm>
            <a:off x="3740150" y="4387850"/>
            <a:ext cx="1828800" cy="1054100"/>
            <a:chOff x="2544" y="2832"/>
            <a:chExt cx="1152" cy="664"/>
          </a:xfrm>
        </p:grpSpPr>
        <p:sp>
          <p:nvSpPr>
            <p:cNvPr id="273432" name="Puzzle1"/>
            <p:cNvSpPr>
              <a:spLocks noEditPoints="1" noChangeArrowheads="1"/>
            </p:cNvSpPr>
            <p:nvPr/>
          </p:nvSpPr>
          <p:spPr bwMode="auto">
            <a:xfrm>
              <a:off x="2544" y="2832"/>
              <a:ext cx="1139" cy="664"/>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E1E4D1"/>
            </a:solidFill>
            <a:ln w="15875">
              <a:solidFill>
                <a:srgbClr val="808080"/>
              </a:solidFill>
              <a:miter lim="800000"/>
              <a:headEnd/>
              <a:tailEnd/>
            </a:ln>
          </p:spPr>
          <p:txBody>
            <a:bodyPr/>
            <a:lstStyle/>
            <a:p>
              <a:pPr>
                <a:spcBef>
                  <a:spcPct val="0"/>
                </a:spcBef>
              </a:pPr>
              <a:r>
                <a:rPr lang="en-US" altLang="en-US"/>
                <a:t> </a:t>
              </a:r>
            </a:p>
          </p:txBody>
        </p:sp>
        <p:sp>
          <p:nvSpPr>
            <p:cNvPr id="273433" name="Text Box 25"/>
            <p:cNvSpPr txBox="1">
              <a:spLocks noChangeArrowheads="1"/>
            </p:cNvSpPr>
            <p:nvPr/>
          </p:nvSpPr>
          <p:spPr bwMode="blackWhite">
            <a:xfrm>
              <a:off x="2592" y="3072"/>
              <a:ext cx="1104" cy="17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flatTx/>
            </a:bodyPr>
            <a:lstStyle/>
            <a:p>
              <a:r>
                <a:rPr lang="en-US" altLang="en-US" sz="1200"/>
                <a:t>accommodations</a:t>
              </a:r>
            </a:p>
          </p:txBody>
        </p:sp>
      </p:grpSp>
      <p:grpSp>
        <p:nvGrpSpPr>
          <p:cNvPr id="273434" name="Group 26" descr="Puzzle Piece"/>
          <p:cNvGrpSpPr>
            <a:grpSpLocks/>
          </p:cNvGrpSpPr>
          <p:nvPr/>
        </p:nvGrpSpPr>
        <p:grpSpPr bwMode="auto">
          <a:xfrm>
            <a:off x="5138738" y="1949450"/>
            <a:ext cx="1119187" cy="1520825"/>
            <a:chOff x="4250" y="1560"/>
            <a:chExt cx="705" cy="958"/>
          </a:xfrm>
        </p:grpSpPr>
        <p:sp>
          <p:nvSpPr>
            <p:cNvPr id="273435" name="Puzzle3"/>
            <p:cNvSpPr>
              <a:spLocks noEditPoints="1" noChangeArrowheads="1"/>
            </p:cNvSpPr>
            <p:nvPr/>
          </p:nvSpPr>
          <p:spPr bwMode="auto">
            <a:xfrm>
              <a:off x="4250" y="1560"/>
              <a:ext cx="705" cy="958"/>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A6D1D0"/>
            </a:solidFill>
            <a:ln w="15875">
              <a:solidFill>
                <a:schemeClr val="bg2"/>
              </a:solidFill>
              <a:miter lim="800000"/>
              <a:headEnd/>
              <a:tailEnd/>
            </a:ln>
          </p:spPr>
          <p:txBody>
            <a:bodyPr/>
            <a:lstStyle/>
            <a:p>
              <a:pPr>
                <a:spcBef>
                  <a:spcPct val="0"/>
                </a:spcBef>
              </a:pPr>
              <a:endParaRPr lang="en-US" altLang="en-US"/>
            </a:p>
          </p:txBody>
        </p:sp>
        <p:sp>
          <p:nvSpPr>
            <p:cNvPr id="273436" name="Text Box 28"/>
            <p:cNvSpPr txBox="1">
              <a:spLocks noChangeArrowheads="1"/>
            </p:cNvSpPr>
            <p:nvPr/>
          </p:nvSpPr>
          <p:spPr bwMode="blackWhite">
            <a:xfrm>
              <a:off x="4380" y="1874"/>
              <a:ext cx="528" cy="15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flatTx/>
            </a:bodyPr>
            <a:lstStyle/>
            <a:p>
              <a:r>
                <a:rPr lang="en-US" altLang="en-US" sz="1000"/>
                <a:t>ethnicity</a:t>
              </a:r>
            </a:p>
          </p:txBody>
        </p:sp>
      </p:grpSp>
      <p:grpSp>
        <p:nvGrpSpPr>
          <p:cNvPr id="273437" name="Group 29" descr="Puzzle Piece"/>
          <p:cNvGrpSpPr>
            <a:grpSpLocks/>
          </p:cNvGrpSpPr>
          <p:nvPr/>
        </p:nvGrpSpPr>
        <p:grpSpPr bwMode="auto">
          <a:xfrm>
            <a:off x="4827588" y="3046413"/>
            <a:ext cx="1787525" cy="1384300"/>
            <a:chOff x="4044" y="2258"/>
            <a:chExt cx="1126" cy="872"/>
          </a:xfrm>
        </p:grpSpPr>
        <p:sp>
          <p:nvSpPr>
            <p:cNvPr id="273438" name="Puzzle2"/>
            <p:cNvSpPr>
              <a:spLocks noEditPoints="1" noChangeArrowheads="1"/>
            </p:cNvSpPr>
            <p:nvPr/>
          </p:nvSpPr>
          <p:spPr bwMode="auto">
            <a:xfrm>
              <a:off x="4044" y="2258"/>
              <a:ext cx="1126" cy="872"/>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CC99">
                <a:alpha val="75000"/>
              </a:srgbClr>
            </a:solidFill>
            <a:ln w="15875">
              <a:solidFill>
                <a:schemeClr val="bg2"/>
              </a:solidFill>
              <a:miter lim="800000"/>
              <a:headEnd/>
              <a:tailEnd/>
            </a:ln>
          </p:spPr>
          <p:txBody>
            <a:bodyPr/>
            <a:lstStyle/>
            <a:p>
              <a:endParaRPr lang="en-US"/>
            </a:p>
          </p:txBody>
        </p:sp>
        <p:sp>
          <p:nvSpPr>
            <p:cNvPr id="273439" name="Text Box 31"/>
            <p:cNvSpPr txBox="1">
              <a:spLocks noChangeArrowheads="1"/>
            </p:cNvSpPr>
            <p:nvPr/>
          </p:nvSpPr>
          <p:spPr bwMode="blackWhite">
            <a:xfrm>
              <a:off x="4380" y="2526"/>
              <a:ext cx="528" cy="21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flatTx/>
            </a:bodyPr>
            <a:lstStyle/>
            <a:p>
              <a:r>
                <a:rPr lang="en-US" altLang="en-US"/>
                <a:t>ell</a:t>
              </a:r>
            </a:p>
          </p:txBody>
        </p:sp>
      </p:grpSp>
      <p:grpSp>
        <p:nvGrpSpPr>
          <p:cNvPr id="273440" name="Group 32"/>
          <p:cNvGrpSpPr>
            <a:grpSpLocks/>
          </p:cNvGrpSpPr>
          <p:nvPr/>
        </p:nvGrpSpPr>
        <p:grpSpPr bwMode="auto">
          <a:xfrm>
            <a:off x="5826125" y="2406650"/>
            <a:ext cx="1808163" cy="1054100"/>
            <a:chOff x="3840" y="1584"/>
            <a:chExt cx="1139" cy="664"/>
          </a:xfrm>
        </p:grpSpPr>
        <p:sp>
          <p:nvSpPr>
            <p:cNvPr id="273441" name="Puzzle1"/>
            <p:cNvSpPr>
              <a:spLocks noEditPoints="1" noChangeArrowheads="1"/>
            </p:cNvSpPr>
            <p:nvPr/>
          </p:nvSpPr>
          <p:spPr bwMode="auto">
            <a:xfrm>
              <a:off x="3840" y="1584"/>
              <a:ext cx="1139" cy="664"/>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7FA9C3">
                <a:alpha val="57001"/>
              </a:srgbClr>
            </a:solidFill>
            <a:ln w="15875">
              <a:solidFill>
                <a:srgbClr val="808080"/>
              </a:solidFill>
              <a:miter lim="800000"/>
              <a:headEnd/>
              <a:tailEnd/>
            </a:ln>
          </p:spPr>
          <p:txBody>
            <a:bodyPr/>
            <a:lstStyle/>
            <a:p>
              <a:pPr>
                <a:spcBef>
                  <a:spcPct val="0"/>
                </a:spcBef>
              </a:pPr>
              <a:r>
                <a:rPr lang="en-US" altLang="en-US"/>
                <a:t> </a:t>
              </a:r>
            </a:p>
          </p:txBody>
        </p:sp>
        <p:sp>
          <p:nvSpPr>
            <p:cNvPr id="273442" name="Text Box 34"/>
            <p:cNvSpPr txBox="1">
              <a:spLocks noChangeArrowheads="1"/>
            </p:cNvSpPr>
            <p:nvPr/>
          </p:nvSpPr>
          <p:spPr bwMode="blackWhite">
            <a:xfrm>
              <a:off x="4032" y="1824"/>
              <a:ext cx="816" cy="17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flatTx/>
            </a:bodyPr>
            <a:lstStyle/>
            <a:p>
              <a:r>
                <a:rPr lang="en-US" altLang="en-US" sz="1200"/>
                <a:t>Membership</a:t>
              </a:r>
            </a:p>
          </p:txBody>
        </p:sp>
      </p:grpSp>
    </p:spTree>
    <p:extLst>
      <p:ext uri="{BB962C8B-B14F-4D97-AF65-F5344CB8AC3E}">
        <p14:creationId xmlns:p14="http://schemas.microsoft.com/office/powerpoint/2010/main" val="861686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nodeType="withEffect">
                                  <p:stCondLst>
                                    <p:cond delay="0"/>
                                  </p:stCondLst>
                                  <p:childTnLst>
                                    <p:set>
                                      <p:cBhvr>
                                        <p:cTn id="6" dur="1" fill="hold">
                                          <p:stCondLst>
                                            <p:cond delay="0"/>
                                          </p:stCondLst>
                                        </p:cTn>
                                        <p:tgtEl>
                                          <p:spTgt spid="273413"/>
                                        </p:tgtEl>
                                        <p:attrNameLst>
                                          <p:attrName>style.visibility</p:attrName>
                                        </p:attrNameLst>
                                      </p:cBhvr>
                                      <p:to>
                                        <p:strVal val="visible"/>
                                      </p:to>
                                    </p:set>
                                    <p:anim calcmode="lin" valueType="num">
                                      <p:cBhvr additive="base">
                                        <p:cTn id="7" dur="500" fill="hold"/>
                                        <p:tgtEl>
                                          <p:spTgt spid="273413"/>
                                        </p:tgtEl>
                                        <p:attrNameLst>
                                          <p:attrName>ppt_x</p:attrName>
                                        </p:attrNameLst>
                                      </p:cBhvr>
                                      <p:tavLst>
                                        <p:tav tm="0">
                                          <p:val>
                                            <p:strVal val="1+#ppt_w/2"/>
                                          </p:val>
                                        </p:tav>
                                        <p:tav tm="100000">
                                          <p:val>
                                            <p:strVal val="#ppt_x"/>
                                          </p:val>
                                        </p:tav>
                                      </p:tavLst>
                                    </p:anim>
                                    <p:anim calcmode="lin" valueType="num">
                                      <p:cBhvr additive="base">
                                        <p:cTn id="8" dur="500" fill="hold"/>
                                        <p:tgtEl>
                                          <p:spTgt spid="27341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0"/>
                                  </p:stCondLst>
                                  <p:childTnLst>
                                    <p:set>
                                      <p:cBhvr>
                                        <p:cTn id="11" dur="1" fill="hold">
                                          <p:stCondLst>
                                            <p:cond delay="0"/>
                                          </p:stCondLst>
                                        </p:cTn>
                                        <p:tgtEl>
                                          <p:spTgt spid="273416"/>
                                        </p:tgtEl>
                                        <p:attrNameLst>
                                          <p:attrName>style.visibility</p:attrName>
                                        </p:attrNameLst>
                                      </p:cBhvr>
                                      <p:to>
                                        <p:strVal val="visible"/>
                                      </p:to>
                                    </p:set>
                                    <p:anim calcmode="lin" valueType="num">
                                      <p:cBhvr additive="base">
                                        <p:cTn id="12" dur="500" fill="hold"/>
                                        <p:tgtEl>
                                          <p:spTgt spid="273416"/>
                                        </p:tgtEl>
                                        <p:attrNameLst>
                                          <p:attrName>ppt_x</p:attrName>
                                        </p:attrNameLst>
                                      </p:cBhvr>
                                      <p:tavLst>
                                        <p:tav tm="0">
                                          <p:val>
                                            <p:strVal val="#ppt_x"/>
                                          </p:val>
                                        </p:tav>
                                        <p:tav tm="100000">
                                          <p:val>
                                            <p:strVal val="#ppt_x"/>
                                          </p:val>
                                        </p:tav>
                                      </p:tavLst>
                                    </p:anim>
                                    <p:anim calcmode="lin" valueType="num">
                                      <p:cBhvr additive="base">
                                        <p:cTn id="13" dur="500" fill="hold"/>
                                        <p:tgtEl>
                                          <p:spTgt spid="273416"/>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2" fill="hold" nodeType="afterEffect">
                                  <p:stCondLst>
                                    <p:cond delay="0"/>
                                  </p:stCondLst>
                                  <p:childTnLst>
                                    <p:set>
                                      <p:cBhvr>
                                        <p:cTn id="16" dur="1" fill="hold">
                                          <p:stCondLst>
                                            <p:cond delay="0"/>
                                          </p:stCondLst>
                                        </p:cTn>
                                        <p:tgtEl>
                                          <p:spTgt spid="273419"/>
                                        </p:tgtEl>
                                        <p:attrNameLst>
                                          <p:attrName>style.visibility</p:attrName>
                                        </p:attrNameLst>
                                      </p:cBhvr>
                                      <p:to>
                                        <p:strVal val="visible"/>
                                      </p:to>
                                    </p:set>
                                    <p:anim calcmode="lin" valueType="num">
                                      <p:cBhvr additive="base">
                                        <p:cTn id="17" dur="500" fill="hold"/>
                                        <p:tgtEl>
                                          <p:spTgt spid="273419"/>
                                        </p:tgtEl>
                                        <p:attrNameLst>
                                          <p:attrName>ppt_x</p:attrName>
                                        </p:attrNameLst>
                                      </p:cBhvr>
                                      <p:tavLst>
                                        <p:tav tm="0">
                                          <p:val>
                                            <p:strVal val="1+#ppt_w/2"/>
                                          </p:val>
                                        </p:tav>
                                        <p:tav tm="100000">
                                          <p:val>
                                            <p:strVal val="#ppt_x"/>
                                          </p:val>
                                        </p:tav>
                                      </p:tavLst>
                                    </p:anim>
                                    <p:anim calcmode="lin" valueType="num">
                                      <p:cBhvr additive="base">
                                        <p:cTn id="18" dur="500" fill="hold"/>
                                        <p:tgtEl>
                                          <p:spTgt spid="273419"/>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9" fill="hold" nodeType="afterEffect">
                                  <p:stCondLst>
                                    <p:cond delay="0"/>
                                  </p:stCondLst>
                                  <p:childTnLst>
                                    <p:set>
                                      <p:cBhvr>
                                        <p:cTn id="21" dur="1" fill="hold">
                                          <p:stCondLst>
                                            <p:cond delay="0"/>
                                          </p:stCondLst>
                                        </p:cTn>
                                        <p:tgtEl>
                                          <p:spTgt spid="273422"/>
                                        </p:tgtEl>
                                        <p:attrNameLst>
                                          <p:attrName>style.visibility</p:attrName>
                                        </p:attrNameLst>
                                      </p:cBhvr>
                                      <p:to>
                                        <p:strVal val="visible"/>
                                      </p:to>
                                    </p:set>
                                    <p:anim calcmode="lin" valueType="num">
                                      <p:cBhvr additive="base">
                                        <p:cTn id="22" dur="500" fill="hold"/>
                                        <p:tgtEl>
                                          <p:spTgt spid="273422"/>
                                        </p:tgtEl>
                                        <p:attrNameLst>
                                          <p:attrName>ppt_x</p:attrName>
                                        </p:attrNameLst>
                                      </p:cBhvr>
                                      <p:tavLst>
                                        <p:tav tm="0">
                                          <p:val>
                                            <p:strVal val="0-#ppt_w/2"/>
                                          </p:val>
                                        </p:tav>
                                        <p:tav tm="100000">
                                          <p:val>
                                            <p:strVal val="#ppt_x"/>
                                          </p:val>
                                        </p:tav>
                                      </p:tavLst>
                                    </p:anim>
                                    <p:anim calcmode="lin" valueType="num">
                                      <p:cBhvr additive="base">
                                        <p:cTn id="23" dur="500" fill="hold"/>
                                        <p:tgtEl>
                                          <p:spTgt spid="273422"/>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2" presetClass="entr" presetSubtype="12" fill="hold" nodeType="afterEffect">
                                  <p:stCondLst>
                                    <p:cond delay="0"/>
                                  </p:stCondLst>
                                  <p:childTnLst>
                                    <p:set>
                                      <p:cBhvr>
                                        <p:cTn id="26" dur="1" fill="hold">
                                          <p:stCondLst>
                                            <p:cond delay="0"/>
                                          </p:stCondLst>
                                        </p:cTn>
                                        <p:tgtEl>
                                          <p:spTgt spid="273425"/>
                                        </p:tgtEl>
                                        <p:attrNameLst>
                                          <p:attrName>style.visibility</p:attrName>
                                        </p:attrNameLst>
                                      </p:cBhvr>
                                      <p:to>
                                        <p:strVal val="visible"/>
                                      </p:to>
                                    </p:set>
                                    <p:anim calcmode="lin" valueType="num">
                                      <p:cBhvr additive="base">
                                        <p:cTn id="27" dur="500" fill="hold"/>
                                        <p:tgtEl>
                                          <p:spTgt spid="273425"/>
                                        </p:tgtEl>
                                        <p:attrNameLst>
                                          <p:attrName>ppt_x</p:attrName>
                                        </p:attrNameLst>
                                      </p:cBhvr>
                                      <p:tavLst>
                                        <p:tav tm="0">
                                          <p:val>
                                            <p:strVal val="0-#ppt_w/2"/>
                                          </p:val>
                                        </p:tav>
                                        <p:tav tm="100000">
                                          <p:val>
                                            <p:strVal val="#ppt_x"/>
                                          </p:val>
                                        </p:tav>
                                      </p:tavLst>
                                    </p:anim>
                                    <p:anim calcmode="lin" valueType="num">
                                      <p:cBhvr additive="base">
                                        <p:cTn id="28" dur="500" fill="hold"/>
                                        <p:tgtEl>
                                          <p:spTgt spid="273425"/>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3" fill="hold" nodeType="afterEffect">
                                  <p:stCondLst>
                                    <p:cond delay="0"/>
                                  </p:stCondLst>
                                  <p:childTnLst>
                                    <p:set>
                                      <p:cBhvr>
                                        <p:cTn id="31" dur="1" fill="hold">
                                          <p:stCondLst>
                                            <p:cond delay="0"/>
                                          </p:stCondLst>
                                        </p:cTn>
                                        <p:tgtEl>
                                          <p:spTgt spid="273428"/>
                                        </p:tgtEl>
                                        <p:attrNameLst>
                                          <p:attrName>style.visibility</p:attrName>
                                        </p:attrNameLst>
                                      </p:cBhvr>
                                      <p:to>
                                        <p:strVal val="visible"/>
                                      </p:to>
                                    </p:set>
                                    <p:anim calcmode="lin" valueType="num">
                                      <p:cBhvr additive="base">
                                        <p:cTn id="32" dur="500" fill="hold"/>
                                        <p:tgtEl>
                                          <p:spTgt spid="273428"/>
                                        </p:tgtEl>
                                        <p:attrNameLst>
                                          <p:attrName>ppt_x</p:attrName>
                                        </p:attrNameLst>
                                      </p:cBhvr>
                                      <p:tavLst>
                                        <p:tav tm="0">
                                          <p:val>
                                            <p:strVal val="1+#ppt_w/2"/>
                                          </p:val>
                                        </p:tav>
                                        <p:tav tm="100000">
                                          <p:val>
                                            <p:strVal val="#ppt_x"/>
                                          </p:val>
                                        </p:tav>
                                      </p:tavLst>
                                    </p:anim>
                                    <p:anim calcmode="lin" valueType="num">
                                      <p:cBhvr additive="base">
                                        <p:cTn id="33" dur="500" fill="hold"/>
                                        <p:tgtEl>
                                          <p:spTgt spid="273428"/>
                                        </p:tgtEl>
                                        <p:attrNameLst>
                                          <p:attrName>ppt_y</p:attrName>
                                        </p:attrNameLst>
                                      </p:cBhvr>
                                      <p:tavLst>
                                        <p:tav tm="0">
                                          <p:val>
                                            <p:strVal val="0-#ppt_h/2"/>
                                          </p:val>
                                        </p:tav>
                                        <p:tav tm="100000">
                                          <p:val>
                                            <p:strVal val="#ppt_y"/>
                                          </p:val>
                                        </p:tav>
                                      </p:tavLst>
                                    </p:anim>
                                  </p:childTnLst>
                                </p:cTn>
                              </p:par>
                            </p:childTnLst>
                          </p:cTn>
                        </p:par>
                        <p:par>
                          <p:cTn id="34" fill="hold" nodeType="afterGroup">
                            <p:stCondLst>
                              <p:cond delay="3000"/>
                            </p:stCondLst>
                            <p:childTnLst>
                              <p:par>
                                <p:cTn id="35" presetID="2" presetClass="entr" presetSubtype="3" fill="hold" nodeType="afterEffect">
                                  <p:stCondLst>
                                    <p:cond delay="0"/>
                                  </p:stCondLst>
                                  <p:childTnLst>
                                    <p:set>
                                      <p:cBhvr>
                                        <p:cTn id="36" dur="1" fill="hold">
                                          <p:stCondLst>
                                            <p:cond delay="0"/>
                                          </p:stCondLst>
                                        </p:cTn>
                                        <p:tgtEl>
                                          <p:spTgt spid="273431"/>
                                        </p:tgtEl>
                                        <p:attrNameLst>
                                          <p:attrName>style.visibility</p:attrName>
                                        </p:attrNameLst>
                                      </p:cBhvr>
                                      <p:to>
                                        <p:strVal val="visible"/>
                                      </p:to>
                                    </p:set>
                                    <p:anim calcmode="lin" valueType="num">
                                      <p:cBhvr additive="base">
                                        <p:cTn id="37" dur="500" fill="hold"/>
                                        <p:tgtEl>
                                          <p:spTgt spid="273431"/>
                                        </p:tgtEl>
                                        <p:attrNameLst>
                                          <p:attrName>ppt_x</p:attrName>
                                        </p:attrNameLst>
                                      </p:cBhvr>
                                      <p:tavLst>
                                        <p:tav tm="0">
                                          <p:val>
                                            <p:strVal val="1+#ppt_w/2"/>
                                          </p:val>
                                        </p:tav>
                                        <p:tav tm="100000">
                                          <p:val>
                                            <p:strVal val="#ppt_x"/>
                                          </p:val>
                                        </p:tav>
                                      </p:tavLst>
                                    </p:anim>
                                    <p:anim calcmode="lin" valueType="num">
                                      <p:cBhvr additive="base">
                                        <p:cTn id="38" dur="500" fill="hold"/>
                                        <p:tgtEl>
                                          <p:spTgt spid="273431"/>
                                        </p:tgtEl>
                                        <p:attrNameLst>
                                          <p:attrName>ppt_y</p:attrName>
                                        </p:attrNameLst>
                                      </p:cBhvr>
                                      <p:tavLst>
                                        <p:tav tm="0">
                                          <p:val>
                                            <p:strVal val="0-#ppt_h/2"/>
                                          </p:val>
                                        </p:tav>
                                        <p:tav tm="100000">
                                          <p:val>
                                            <p:strVal val="#ppt_y"/>
                                          </p:val>
                                        </p:tav>
                                      </p:tavLst>
                                    </p:anim>
                                  </p:childTnLst>
                                </p:cTn>
                              </p:par>
                            </p:childTnLst>
                          </p:cTn>
                        </p:par>
                        <p:par>
                          <p:cTn id="39" fill="hold" nodeType="afterGroup">
                            <p:stCondLst>
                              <p:cond delay="3500"/>
                            </p:stCondLst>
                            <p:childTnLst>
                              <p:par>
                                <p:cTn id="40" presetID="2" presetClass="entr" presetSubtype="4" fill="hold" nodeType="afterEffect">
                                  <p:stCondLst>
                                    <p:cond delay="0"/>
                                  </p:stCondLst>
                                  <p:childTnLst>
                                    <p:set>
                                      <p:cBhvr>
                                        <p:cTn id="41" dur="1" fill="hold">
                                          <p:stCondLst>
                                            <p:cond delay="0"/>
                                          </p:stCondLst>
                                        </p:cTn>
                                        <p:tgtEl>
                                          <p:spTgt spid="273434"/>
                                        </p:tgtEl>
                                        <p:attrNameLst>
                                          <p:attrName>style.visibility</p:attrName>
                                        </p:attrNameLst>
                                      </p:cBhvr>
                                      <p:to>
                                        <p:strVal val="visible"/>
                                      </p:to>
                                    </p:set>
                                    <p:anim calcmode="lin" valueType="num">
                                      <p:cBhvr additive="base">
                                        <p:cTn id="42" dur="500" fill="hold"/>
                                        <p:tgtEl>
                                          <p:spTgt spid="273434"/>
                                        </p:tgtEl>
                                        <p:attrNameLst>
                                          <p:attrName>ppt_x</p:attrName>
                                        </p:attrNameLst>
                                      </p:cBhvr>
                                      <p:tavLst>
                                        <p:tav tm="0">
                                          <p:val>
                                            <p:strVal val="#ppt_x"/>
                                          </p:val>
                                        </p:tav>
                                        <p:tav tm="100000">
                                          <p:val>
                                            <p:strVal val="#ppt_x"/>
                                          </p:val>
                                        </p:tav>
                                      </p:tavLst>
                                    </p:anim>
                                    <p:anim calcmode="lin" valueType="num">
                                      <p:cBhvr additive="base">
                                        <p:cTn id="43" dur="500" fill="hold"/>
                                        <p:tgtEl>
                                          <p:spTgt spid="273434"/>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4000"/>
                            </p:stCondLst>
                            <p:childTnLst>
                              <p:par>
                                <p:cTn id="45" presetID="2" presetClass="entr" presetSubtype="4" fill="hold" nodeType="afterEffect">
                                  <p:stCondLst>
                                    <p:cond delay="0"/>
                                  </p:stCondLst>
                                  <p:childTnLst>
                                    <p:set>
                                      <p:cBhvr>
                                        <p:cTn id="46" dur="1" fill="hold">
                                          <p:stCondLst>
                                            <p:cond delay="0"/>
                                          </p:stCondLst>
                                        </p:cTn>
                                        <p:tgtEl>
                                          <p:spTgt spid="273437"/>
                                        </p:tgtEl>
                                        <p:attrNameLst>
                                          <p:attrName>style.visibility</p:attrName>
                                        </p:attrNameLst>
                                      </p:cBhvr>
                                      <p:to>
                                        <p:strVal val="visible"/>
                                      </p:to>
                                    </p:set>
                                    <p:anim calcmode="lin" valueType="num">
                                      <p:cBhvr additive="base">
                                        <p:cTn id="47" dur="500" fill="hold"/>
                                        <p:tgtEl>
                                          <p:spTgt spid="273437"/>
                                        </p:tgtEl>
                                        <p:attrNameLst>
                                          <p:attrName>ppt_x</p:attrName>
                                        </p:attrNameLst>
                                      </p:cBhvr>
                                      <p:tavLst>
                                        <p:tav tm="0">
                                          <p:val>
                                            <p:strVal val="#ppt_x"/>
                                          </p:val>
                                        </p:tav>
                                        <p:tav tm="100000">
                                          <p:val>
                                            <p:strVal val="#ppt_x"/>
                                          </p:val>
                                        </p:tav>
                                      </p:tavLst>
                                    </p:anim>
                                    <p:anim calcmode="lin" valueType="num">
                                      <p:cBhvr additive="base">
                                        <p:cTn id="48" dur="500" fill="hold"/>
                                        <p:tgtEl>
                                          <p:spTgt spid="273437"/>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4500"/>
                            </p:stCondLst>
                            <p:childTnLst>
                              <p:par>
                                <p:cTn id="50" presetID="2" presetClass="entr" presetSubtype="8" fill="hold" nodeType="afterEffect">
                                  <p:stCondLst>
                                    <p:cond delay="0"/>
                                  </p:stCondLst>
                                  <p:childTnLst>
                                    <p:set>
                                      <p:cBhvr>
                                        <p:cTn id="51" dur="1" fill="hold">
                                          <p:stCondLst>
                                            <p:cond delay="0"/>
                                          </p:stCondLst>
                                        </p:cTn>
                                        <p:tgtEl>
                                          <p:spTgt spid="273440"/>
                                        </p:tgtEl>
                                        <p:attrNameLst>
                                          <p:attrName>style.visibility</p:attrName>
                                        </p:attrNameLst>
                                      </p:cBhvr>
                                      <p:to>
                                        <p:strVal val="visible"/>
                                      </p:to>
                                    </p:set>
                                    <p:anim calcmode="lin" valueType="num">
                                      <p:cBhvr additive="base">
                                        <p:cTn id="52" dur="500" fill="hold"/>
                                        <p:tgtEl>
                                          <p:spTgt spid="273440"/>
                                        </p:tgtEl>
                                        <p:attrNameLst>
                                          <p:attrName>ppt_x</p:attrName>
                                        </p:attrNameLst>
                                      </p:cBhvr>
                                      <p:tavLst>
                                        <p:tav tm="0">
                                          <p:val>
                                            <p:strVal val="0-#ppt_w/2"/>
                                          </p:val>
                                        </p:tav>
                                        <p:tav tm="100000">
                                          <p:val>
                                            <p:strVal val="#ppt_x"/>
                                          </p:val>
                                        </p:tav>
                                      </p:tavLst>
                                    </p:anim>
                                    <p:anim calcmode="lin" valueType="num">
                                      <p:cBhvr additive="base">
                                        <p:cTn id="53" dur="500" fill="hold"/>
                                        <p:tgtEl>
                                          <p:spTgt spid="2734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758952"/>
          </a:xfrm>
        </p:spPr>
        <p:txBody>
          <a:bodyPr>
            <a:normAutofit fontScale="90000"/>
          </a:bodyPr>
          <a:lstStyle/>
          <a:p>
            <a:r>
              <a:rPr lang="en-US" dirty="0" smtClean="0"/>
              <a:t>Student Demographic Data Verification (SDDV)</a:t>
            </a:r>
            <a:endParaRPr lang="en-US" dirty="0"/>
          </a:p>
        </p:txBody>
      </p:sp>
      <p:sp>
        <p:nvSpPr>
          <p:cNvPr id="3" name="Slide Number Placeholder 2"/>
          <p:cNvSpPr>
            <a:spLocks noGrp="1"/>
          </p:cNvSpPr>
          <p:nvPr>
            <p:ph type="sldNum" sz="quarter" idx="4294967295"/>
          </p:nvPr>
        </p:nvSpPr>
        <p:spPr>
          <a:xfrm>
            <a:off x="6934200" y="6416675"/>
            <a:ext cx="2133600" cy="365125"/>
          </a:xfrm>
          <a:prstGeom prst="rect">
            <a:avLst/>
          </a:prstGeom>
        </p:spPr>
        <p:txBody>
          <a:bodyPr/>
          <a:lstStyle/>
          <a:p>
            <a:fld id="{3FF986ED-9275-47A2-8BE6-9F853072196E}" type="slidenum">
              <a:rPr lang="en-US" smtClean="0">
                <a:solidFill>
                  <a:srgbClr val="000000"/>
                </a:solidFill>
              </a:rPr>
              <a:pPr/>
              <a:t>33</a:t>
            </a:fld>
            <a:endParaRPr lang="en-US" dirty="0">
              <a:solidFill>
                <a:srgbClr val="000000"/>
              </a:solidFill>
            </a:endParaRPr>
          </a:p>
        </p:txBody>
      </p:sp>
      <p:pic>
        <p:nvPicPr>
          <p:cNvPr id="5" name="Picture 21" descr="j0402266"/>
          <p:cNvPicPr>
            <a:picLocks noChangeAspect="1" noChangeArrowheads="1"/>
          </p:cNvPicPr>
          <p:nvPr/>
        </p:nvPicPr>
        <p:blipFill>
          <a:blip r:embed="rId2" cstate="print"/>
          <a:srcRect/>
          <a:stretch>
            <a:fillRect/>
          </a:stretch>
        </p:blipFill>
        <p:spPr bwMode="auto">
          <a:xfrm>
            <a:off x="304800" y="1524000"/>
            <a:ext cx="4114800" cy="4062620"/>
          </a:xfrm>
          <a:prstGeom prst="rect">
            <a:avLst/>
          </a:prstGeom>
          <a:noFill/>
          <a:ln w="9525">
            <a:noFill/>
            <a:miter lim="800000"/>
            <a:headEnd/>
            <a:tailEnd/>
          </a:ln>
        </p:spPr>
      </p:pic>
      <p:sp>
        <p:nvSpPr>
          <p:cNvPr id="6" name="TextBox 2"/>
          <p:cNvSpPr txBox="1">
            <a:spLocks noChangeArrowheads="1"/>
          </p:cNvSpPr>
          <p:nvPr/>
        </p:nvSpPr>
        <p:spPr bwMode="auto">
          <a:xfrm>
            <a:off x="4495800" y="3733800"/>
            <a:ext cx="4419600" cy="1662113"/>
          </a:xfrm>
          <a:prstGeom prst="rect">
            <a:avLst/>
          </a:prstGeom>
          <a:noFill/>
          <a:ln w="9525">
            <a:noFill/>
            <a:miter lim="800000"/>
            <a:headEnd/>
            <a:tailEnd/>
          </a:ln>
        </p:spPr>
        <p:txBody>
          <a:bodyPr wrap="square">
            <a:spAutoFit/>
          </a:bodyPr>
          <a:lstStyle/>
          <a:p>
            <a:pPr>
              <a:buFont typeface="Georgia" pitchFamily="18" charset="0"/>
              <a:buChar char="●"/>
            </a:pPr>
            <a:r>
              <a:rPr lang="en-US" sz="2800" dirty="0">
                <a:solidFill>
                  <a:srgbClr val="000000"/>
                </a:solidFill>
              </a:rPr>
              <a:t> Education Information   	System (EIS)</a:t>
            </a:r>
          </a:p>
          <a:p>
            <a:pPr>
              <a:buFont typeface="Georgia" pitchFamily="18" charset="0"/>
              <a:buChar char="●"/>
            </a:pPr>
            <a:r>
              <a:rPr lang="en-US" sz="2800" dirty="0">
                <a:solidFill>
                  <a:srgbClr val="000000"/>
                </a:solidFill>
              </a:rPr>
              <a:t> </a:t>
            </a:r>
            <a:r>
              <a:rPr lang="en-US" sz="2800" dirty="0" smtClean="0">
                <a:solidFill>
                  <a:srgbClr val="000000"/>
                </a:solidFill>
              </a:rPr>
              <a:t>Discrepancy reports</a:t>
            </a:r>
            <a:endParaRPr lang="en-US" sz="2800" dirty="0">
              <a:solidFill>
                <a:srgbClr val="000000"/>
              </a:solidFill>
            </a:endParaRPr>
          </a:p>
          <a:p>
            <a:endParaRPr lang="en-US" dirty="0">
              <a:solidFill>
                <a:srgbClr val="000000"/>
              </a:solidFill>
            </a:endParaRPr>
          </a:p>
        </p:txBody>
      </p:sp>
      <p:pic>
        <p:nvPicPr>
          <p:cNvPr id="7" name="Picture 6" descr="C:\Documents and Settings\ca00781\My Documents\FROM d\Contracts\Technology\Randa\Training\SDDV_Mockups_2012_02_21_enabled.png"/>
          <p:cNvPicPr/>
          <p:nvPr/>
        </p:nvPicPr>
        <p:blipFill>
          <a:blip r:embed="rId3" cstate="print"/>
          <a:srcRect l="21382" t="14511" r="25056" b="80149"/>
          <a:stretch>
            <a:fillRect/>
          </a:stretch>
        </p:blipFill>
        <p:spPr bwMode="auto">
          <a:xfrm>
            <a:off x="4648200" y="1676400"/>
            <a:ext cx="3962400" cy="838200"/>
          </a:xfrm>
          <a:prstGeom prst="rect">
            <a:avLst/>
          </a:prstGeom>
          <a:noFill/>
          <a:ln w="9525">
            <a:noFill/>
            <a:miter lim="800000"/>
            <a:headEnd/>
            <a:tailEnd/>
          </a:ln>
        </p:spPr>
      </p:pic>
      <p:sp>
        <p:nvSpPr>
          <p:cNvPr id="8" name="TextBox 7"/>
          <p:cNvSpPr txBox="1"/>
          <p:nvPr/>
        </p:nvSpPr>
        <p:spPr>
          <a:xfrm>
            <a:off x="5638800" y="2667000"/>
            <a:ext cx="2057400" cy="830997"/>
          </a:xfrm>
          <a:prstGeom prst="rect">
            <a:avLst/>
          </a:prstGeom>
          <a:noFill/>
        </p:spPr>
        <p:txBody>
          <a:bodyPr wrap="square" rtlCol="0">
            <a:spAutoFit/>
          </a:bodyPr>
          <a:lstStyle/>
          <a:p>
            <a:r>
              <a:rPr lang="en-US" sz="2400" dirty="0" smtClean="0">
                <a:solidFill>
                  <a:srgbClr val="000000"/>
                </a:solidFill>
              </a:rPr>
              <a:t>Step 3 on the Progress Bar</a:t>
            </a:r>
            <a:endParaRPr lang="en-US" sz="2400" dirty="0">
              <a:solidFill>
                <a:srgbClr val="000000"/>
              </a:solidFill>
            </a:endParaRPr>
          </a:p>
        </p:txBody>
      </p:sp>
    </p:spTree>
    <p:extLst>
      <p:ext uri="{BB962C8B-B14F-4D97-AF65-F5344CB8AC3E}">
        <p14:creationId xmlns:p14="http://schemas.microsoft.com/office/powerpoint/2010/main" val="412646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Discrepancy Summary</a:t>
            </a:r>
            <a:endParaRPr lang="en-US" dirty="0"/>
          </a:p>
        </p:txBody>
      </p:sp>
      <p:sp>
        <p:nvSpPr>
          <p:cNvPr id="4" name="Text Placeholder 10"/>
          <p:cNvSpPr txBox="1">
            <a:spLocks/>
          </p:cNvSpPr>
          <p:nvPr/>
        </p:nvSpPr>
        <p:spPr>
          <a:xfrm>
            <a:off x="152400" y="1600200"/>
            <a:ext cx="2362200" cy="3382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dirty="0" smtClean="0"/>
              <a:t>5 Step Process</a:t>
            </a:r>
          </a:p>
          <a:p>
            <a:r>
              <a:rPr lang="en-US" sz="2000" dirty="0" smtClean="0"/>
              <a:t>1. Invalid USID  </a:t>
            </a:r>
          </a:p>
          <a:p>
            <a:r>
              <a:rPr lang="en-US" sz="2000" dirty="0" smtClean="0"/>
              <a:t>2. Review Duplicates</a:t>
            </a:r>
          </a:p>
          <a:p>
            <a:r>
              <a:rPr lang="en-US" sz="2000" dirty="0" smtClean="0"/>
              <a:t>3.  Scan vs. EIS</a:t>
            </a:r>
          </a:p>
          <a:p>
            <a:r>
              <a:rPr lang="en-US" sz="2000" dirty="0" smtClean="0"/>
              <a:t>4.  Demographic Discrepancies</a:t>
            </a:r>
          </a:p>
          <a:p>
            <a:r>
              <a:rPr lang="en-US" sz="2000" dirty="0" smtClean="0"/>
              <a:t>5.  Finalize</a:t>
            </a:r>
            <a:endParaRPr lang="en-US" sz="2000" dirty="0"/>
          </a:p>
        </p:txBody>
      </p:sp>
      <p:pic>
        <p:nvPicPr>
          <p:cNvPr id="10" name="Picture 9"/>
          <p:cNvPicPr>
            <a:picLocks noChangeAspect="1"/>
          </p:cNvPicPr>
          <p:nvPr/>
        </p:nvPicPr>
        <p:blipFill>
          <a:blip r:embed="rId2"/>
          <a:stretch>
            <a:fillRect/>
          </a:stretch>
        </p:blipFill>
        <p:spPr>
          <a:xfrm>
            <a:off x="2514600" y="1003303"/>
            <a:ext cx="5573738" cy="5779601"/>
          </a:xfrm>
          <a:prstGeom prst="rect">
            <a:avLst/>
          </a:prstGeom>
        </p:spPr>
      </p:pic>
    </p:spTree>
    <p:extLst>
      <p:ext uri="{BB962C8B-B14F-4D97-AF65-F5344CB8AC3E}">
        <p14:creationId xmlns:p14="http://schemas.microsoft.com/office/powerpoint/2010/main" val="1582819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52400"/>
            <a:ext cx="8229600" cy="944562"/>
          </a:xfrm>
        </p:spPr>
        <p:txBody>
          <a:bodyPr/>
          <a:lstStyle/>
          <a:p>
            <a:r>
              <a:rPr lang="en-US" sz="3600" dirty="0" smtClean="0"/>
              <a:t>Teacher-Student Connection</a:t>
            </a:r>
          </a:p>
        </p:txBody>
      </p:sp>
      <p:sp>
        <p:nvSpPr>
          <p:cNvPr id="5" name="Slide Number Placeholder 4"/>
          <p:cNvSpPr>
            <a:spLocks noGrp="1"/>
          </p:cNvSpPr>
          <p:nvPr>
            <p:ph type="sldNum" sz="quarter" idx="4294967295"/>
          </p:nvPr>
        </p:nvSpPr>
        <p:spPr>
          <a:xfrm>
            <a:off x="6934200" y="6416675"/>
            <a:ext cx="2133600" cy="365125"/>
          </a:xfrm>
          <a:prstGeom prst="rect">
            <a:avLst/>
          </a:prstGeom>
        </p:spPr>
        <p:txBody>
          <a:bodyPr/>
          <a:lstStyle/>
          <a:p>
            <a:fld id="{3FF986ED-9275-47A2-8BE6-9F853072196E}" type="slidenum">
              <a:rPr lang="en-US" smtClean="0">
                <a:solidFill>
                  <a:srgbClr val="000000"/>
                </a:solidFill>
              </a:rPr>
              <a:pPr/>
              <a:t>35</a:t>
            </a:fld>
            <a:endParaRPr lang="en-US" dirty="0">
              <a:solidFill>
                <a:srgbClr val="000000"/>
              </a:solidFill>
            </a:endParaRPr>
          </a:p>
        </p:txBody>
      </p:sp>
      <p:sp>
        <p:nvSpPr>
          <p:cNvPr id="13316" name="TextBox 3"/>
          <p:cNvSpPr txBox="1">
            <a:spLocks noChangeArrowheads="1"/>
          </p:cNvSpPr>
          <p:nvPr/>
        </p:nvSpPr>
        <p:spPr bwMode="auto">
          <a:xfrm>
            <a:off x="4919330" y="2895600"/>
            <a:ext cx="4038600" cy="2246769"/>
          </a:xfrm>
          <a:prstGeom prst="rect">
            <a:avLst/>
          </a:prstGeom>
          <a:noFill/>
          <a:ln w="9525">
            <a:noFill/>
            <a:miter lim="800000"/>
            <a:headEnd/>
            <a:tailEnd/>
          </a:ln>
        </p:spPr>
        <p:txBody>
          <a:bodyPr>
            <a:spAutoFit/>
          </a:bodyPr>
          <a:lstStyle/>
          <a:p>
            <a:pPr>
              <a:buFont typeface="Georgia" pitchFamily="18" charset="0"/>
              <a:buChar char="●"/>
            </a:pPr>
            <a:r>
              <a:rPr lang="en-US" sz="2800" dirty="0">
                <a:solidFill>
                  <a:srgbClr val="000000"/>
                </a:solidFill>
              </a:rPr>
              <a:t> School &amp; District</a:t>
            </a:r>
          </a:p>
          <a:p>
            <a:pPr>
              <a:buFont typeface="Georgia" pitchFamily="18" charset="0"/>
              <a:buChar char="●"/>
            </a:pPr>
            <a:r>
              <a:rPr lang="en-US" sz="2800" dirty="0">
                <a:solidFill>
                  <a:srgbClr val="000000"/>
                </a:solidFill>
              </a:rPr>
              <a:t>    Audit</a:t>
            </a:r>
          </a:p>
          <a:p>
            <a:pPr>
              <a:buFont typeface="Georgia" pitchFamily="18" charset="0"/>
              <a:buChar char="●"/>
            </a:pPr>
            <a:r>
              <a:rPr lang="en-US" sz="2800" dirty="0">
                <a:solidFill>
                  <a:srgbClr val="000000"/>
                </a:solidFill>
              </a:rPr>
              <a:t> </a:t>
            </a:r>
            <a:r>
              <a:rPr lang="en-US" sz="2800" dirty="0" smtClean="0">
                <a:solidFill>
                  <a:srgbClr val="000000"/>
                </a:solidFill>
              </a:rPr>
              <a:t>Class Rosters</a:t>
            </a:r>
          </a:p>
          <a:p>
            <a:pPr>
              <a:buFont typeface="Georgia" pitchFamily="18" charset="0"/>
              <a:buChar char="●"/>
            </a:pPr>
            <a:r>
              <a:rPr lang="en-US" sz="2800" dirty="0" smtClean="0">
                <a:solidFill>
                  <a:srgbClr val="000000"/>
                </a:solidFill>
              </a:rPr>
              <a:t> Assignment Rosters</a:t>
            </a:r>
            <a:endParaRPr lang="en-US" sz="2800" dirty="0">
              <a:solidFill>
                <a:srgbClr val="000000"/>
              </a:solidFill>
            </a:endParaRPr>
          </a:p>
          <a:p>
            <a:pPr>
              <a:buFont typeface="Georgia" pitchFamily="18" charset="0"/>
              <a:buChar char="●"/>
            </a:pPr>
            <a:r>
              <a:rPr lang="en-US" sz="2800" dirty="0">
                <a:solidFill>
                  <a:srgbClr val="000000"/>
                </a:solidFill>
              </a:rPr>
              <a:t> Linkage </a:t>
            </a:r>
            <a:r>
              <a:rPr lang="en-US" sz="2800" dirty="0" smtClean="0">
                <a:solidFill>
                  <a:srgbClr val="000000"/>
                </a:solidFill>
              </a:rPr>
              <a:t>Rosters</a:t>
            </a:r>
            <a:endParaRPr lang="en-US" sz="2800" dirty="0">
              <a:solidFill>
                <a:srgbClr val="000000"/>
              </a:solidFill>
            </a:endParaRPr>
          </a:p>
        </p:txBody>
      </p:sp>
      <p:pic>
        <p:nvPicPr>
          <p:cNvPr id="6" name="Picture 5" descr="C:\Documents and Settings\ca00781\My Documents\FROM d\Contracts\Technology\Randa\Training\SDDV_Mockups_2012_02_21_enabled.png"/>
          <p:cNvPicPr/>
          <p:nvPr/>
        </p:nvPicPr>
        <p:blipFill>
          <a:blip r:embed="rId2" cstate="print"/>
          <a:srcRect l="21382" t="14511" r="25056" b="80149"/>
          <a:stretch>
            <a:fillRect/>
          </a:stretch>
        </p:blipFill>
        <p:spPr bwMode="auto">
          <a:xfrm>
            <a:off x="4957430" y="1143000"/>
            <a:ext cx="3962400" cy="838200"/>
          </a:xfrm>
          <a:prstGeom prst="rect">
            <a:avLst/>
          </a:prstGeom>
          <a:noFill/>
          <a:ln w="9525">
            <a:noFill/>
            <a:miter lim="800000"/>
            <a:headEnd/>
            <a:tailEnd/>
          </a:ln>
        </p:spPr>
      </p:pic>
      <p:sp>
        <p:nvSpPr>
          <p:cNvPr id="7" name="TextBox 6"/>
          <p:cNvSpPr txBox="1"/>
          <p:nvPr/>
        </p:nvSpPr>
        <p:spPr>
          <a:xfrm>
            <a:off x="6019800" y="1981200"/>
            <a:ext cx="2057400" cy="830997"/>
          </a:xfrm>
          <a:prstGeom prst="rect">
            <a:avLst/>
          </a:prstGeom>
          <a:noFill/>
        </p:spPr>
        <p:txBody>
          <a:bodyPr wrap="square" rtlCol="0">
            <a:spAutoFit/>
          </a:bodyPr>
          <a:lstStyle/>
          <a:p>
            <a:r>
              <a:rPr lang="en-US" sz="2400" dirty="0" smtClean="0">
                <a:solidFill>
                  <a:srgbClr val="000000"/>
                </a:solidFill>
              </a:rPr>
              <a:t>Step 4 on the Progress Bar</a:t>
            </a:r>
            <a:endParaRPr lang="en-US" sz="2400" dirty="0">
              <a:solidFill>
                <a:srgbClr val="000000"/>
              </a:solidFill>
            </a:endParaRPr>
          </a:p>
        </p:txBody>
      </p:sp>
      <p:pic>
        <p:nvPicPr>
          <p:cNvPr id="8" name="Picture 7" descr="C:\Users\Ben.Elsberry\AppData\Local\Skitch\Screenshot_022014_125418_PM.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914400"/>
            <a:ext cx="4191000" cy="5715000"/>
          </a:xfrm>
          <a:prstGeom prst="rect">
            <a:avLst/>
          </a:prstGeom>
          <a:noFill/>
          <a:ln>
            <a:noFill/>
          </a:ln>
        </p:spPr>
      </p:pic>
    </p:spTree>
    <p:extLst>
      <p:ext uri="{BB962C8B-B14F-4D97-AF65-F5344CB8AC3E}">
        <p14:creationId xmlns:p14="http://schemas.microsoft.com/office/powerpoint/2010/main" val="3971876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152400" y="6245225"/>
            <a:ext cx="2133600" cy="476250"/>
          </a:xfrm>
          <a:prstGeom prst="rect">
            <a:avLst/>
          </a:prstGeom>
        </p:spPr>
        <p:txBody>
          <a:bodyPr/>
          <a:lstStyle/>
          <a:p>
            <a:pPr>
              <a:defRPr/>
            </a:pPr>
            <a:fld id="{375A47C3-DAFE-4330-83E6-DE95BAAE1FEF}" type="datetime1">
              <a:rPr lang="en-US" smtClean="0">
                <a:solidFill>
                  <a:srgbClr val="000000"/>
                </a:solidFill>
              </a:rPr>
              <a:pPr>
                <a:defRPr/>
              </a:pPr>
              <a:t>9/9/2015</a:t>
            </a:fld>
            <a:endParaRPr lang="en-US" dirty="0">
              <a:solidFill>
                <a:srgbClr val="000000"/>
              </a:solidFill>
            </a:endParaRPr>
          </a:p>
        </p:txBody>
      </p:sp>
      <p:sp>
        <p:nvSpPr>
          <p:cNvPr id="5" name="Slide Number Placeholder 4"/>
          <p:cNvSpPr>
            <a:spLocks noGrp="1"/>
          </p:cNvSpPr>
          <p:nvPr>
            <p:ph type="sldNum" sz="quarter" idx="4294967295"/>
          </p:nvPr>
        </p:nvSpPr>
        <p:spPr>
          <a:xfrm>
            <a:off x="6934200" y="6416675"/>
            <a:ext cx="2133600" cy="365125"/>
          </a:xfrm>
          <a:prstGeom prst="rect">
            <a:avLst/>
          </a:prstGeom>
        </p:spPr>
        <p:txBody>
          <a:bodyPr/>
          <a:lstStyle/>
          <a:p>
            <a:pPr>
              <a:defRPr/>
            </a:pPr>
            <a:fld id="{6BE6997E-01C8-4B74-9493-2E5098471ABC}" type="slidenum">
              <a:rPr lang="en-US" smtClean="0">
                <a:solidFill>
                  <a:srgbClr val="000000"/>
                </a:solidFill>
              </a:rPr>
              <a:pPr>
                <a:defRPr/>
              </a:pPr>
              <a:t>36</a:t>
            </a:fld>
            <a:endParaRPr lang="en-US" dirty="0">
              <a:solidFill>
                <a:srgbClr val="000000"/>
              </a:solidFill>
            </a:endParaRPr>
          </a:p>
        </p:txBody>
      </p:sp>
      <p:sp>
        <p:nvSpPr>
          <p:cNvPr id="6" name="Text Placeholder 5"/>
          <p:cNvSpPr>
            <a:spLocks noGrp="1"/>
          </p:cNvSpPr>
          <p:nvPr>
            <p:ph idx="1"/>
          </p:nvPr>
        </p:nvSpPr>
        <p:spPr/>
        <p:txBody>
          <a:bodyPr>
            <a:noAutofit/>
          </a:bodyPr>
          <a:lstStyle/>
          <a:p>
            <a:pPr algn="l">
              <a:buFont typeface="Wingdings" pitchFamily="2" charset="2"/>
              <a:buChar char="Ø"/>
            </a:pPr>
            <a:r>
              <a:rPr lang="en-US" sz="2400" dirty="0" smtClean="0"/>
              <a:t> Teacher License is in EIS</a:t>
            </a:r>
          </a:p>
          <a:p>
            <a:pPr algn="l">
              <a:buFont typeface="Wingdings" pitchFamily="2" charset="2"/>
              <a:buChar char="Ø"/>
            </a:pPr>
            <a:endParaRPr lang="en-US" sz="800" dirty="0" smtClean="0"/>
          </a:p>
          <a:p>
            <a:pPr algn="l">
              <a:buFont typeface="Wingdings" pitchFamily="2" charset="2"/>
              <a:buChar char="Ø"/>
            </a:pPr>
            <a:r>
              <a:rPr lang="en-US" sz="2400" dirty="0" smtClean="0"/>
              <a:t> </a:t>
            </a:r>
            <a:r>
              <a:rPr lang="en-US" sz="2400" dirty="0" smtClean="0"/>
              <a:t>Teacher </a:t>
            </a:r>
            <a:r>
              <a:rPr lang="en-US" sz="2400" dirty="0" smtClean="0"/>
              <a:t>License on EdTools </a:t>
            </a:r>
            <a:r>
              <a:rPr lang="en-US" sz="2400" dirty="0" smtClean="0"/>
              <a:t>Account</a:t>
            </a:r>
          </a:p>
          <a:p>
            <a:pPr algn="l">
              <a:lnSpc>
                <a:spcPct val="150000"/>
              </a:lnSpc>
              <a:buFont typeface="Wingdings" pitchFamily="2" charset="2"/>
              <a:buChar char="Ø"/>
            </a:pPr>
            <a:r>
              <a:rPr lang="en-US" dirty="0" smtClean="0"/>
              <a:t> Teacher License from MIST</a:t>
            </a:r>
            <a:endParaRPr lang="en-US" sz="2400" dirty="0" smtClean="0"/>
          </a:p>
        </p:txBody>
      </p:sp>
      <p:sp>
        <p:nvSpPr>
          <p:cNvPr id="7" name="Title 3"/>
          <p:cNvSpPr>
            <a:spLocks noGrp="1"/>
          </p:cNvSpPr>
          <p:nvPr>
            <p:ph type="title"/>
          </p:nvPr>
        </p:nvSpPr>
        <p:spPr/>
        <p:txBody>
          <a:bodyPr/>
          <a:lstStyle/>
          <a:p>
            <a:r>
              <a:rPr lang="en-US" sz="2800" dirty="0" smtClean="0"/>
              <a:t>Where does the Roster come from?</a:t>
            </a:r>
            <a:endParaRPr lang="en-US" dirty="0"/>
          </a:p>
        </p:txBody>
      </p:sp>
    </p:spTree>
    <p:extLst>
      <p:ext uri="{BB962C8B-B14F-4D97-AF65-F5344CB8AC3E}">
        <p14:creationId xmlns:p14="http://schemas.microsoft.com/office/powerpoint/2010/main" val="13903708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155575" y="110802"/>
            <a:ext cx="8077200" cy="914400"/>
          </a:xfrm>
          <a:noFill/>
        </p:spPr>
        <p:txBody>
          <a:bodyPr/>
          <a:lstStyle/>
          <a:p>
            <a:r>
              <a:rPr lang="en-US" altLang="en-US" dirty="0">
                <a:latin typeface="Century Gothic" panose="020B0502020202020204" pitchFamily="34" charset="0"/>
              </a:rPr>
              <a:t>Data Q/A All Along the Way</a:t>
            </a:r>
          </a:p>
        </p:txBody>
      </p:sp>
      <p:grpSp>
        <p:nvGrpSpPr>
          <p:cNvPr id="310289" name="Group 17"/>
          <p:cNvGrpSpPr>
            <a:grpSpLocks/>
          </p:cNvGrpSpPr>
          <p:nvPr/>
        </p:nvGrpSpPr>
        <p:grpSpPr bwMode="auto">
          <a:xfrm>
            <a:off x="603250" y="1025202"/>
            <a:ext cx="7631113" cy="5302684"/>
            <a:chOff x="479" y="693"/>
            <a:chExt cx="4807" cy="3495"/>
          </a:xfrm>
        </p:grpSpPr>
        <p:sp>
          <p:nvSpPr>
            <p:cNvPr id="310282" name="Text Box 10"/>
            <p:cNvSpPr txBox="1">
              <a:spLocks noChangeArrowheads="1"/>
            </p:cNvSpPr>
            <p:nvPr/>
          </p:nvSpPr>
          <p:spPr bwMode="auto">
            <a:xfrm>
              <a:off x="479" y="3397"/>
              <a:ext cx="4800" cy="791"/>
            </a:xfrm>
            <a:prstGeom prst="rect">
              <a:avLst/>
            </a:prstGeom>
            <a:solidFill>
              <a:srgbClr val="66C4C2"/>
            </a:solidFill>
            <a:ln w="50800" cap="sq">
              <a:solidFill>
                <a:schemeClr val="accent4">
                  <a:lumMod val="10000"/>
                </a:schemeClr>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endParaRPr lang="en-US" altLang="en-US" sz="1800" dirty="0">
                <a:solidFill>
                  <a:schemeClr val="tx1"/>
                </a:solidFill>
                <a:latin typeface="Arial" panose="020B0604020202020204" pitchFamily="34" charset="0"/>
              </a:endParaRPr>
            </a:p>
            <a:p>
              <a:pPr algn="ctr">
                <a:spcBef>
                  <a:spcPct val="0"/>
                </a:spcBef>
              </a:pPr>
              <a:endParaRPr lang="en-US" altLang="en-US" sz="1800" dirty="0" smtClean="0">
                <a:solidFill>
                  <a:schemeClr val="accent4">
                    <a:lumMod val="10000"/>
                  </a:schemeClr>
                </a:solidFill>
                <a:latin typeface="Century Gothic" panose="020B0502020202020204" pitchFamily="34" charset="0"/>
              </a:endParaRPr>
            </a:p>
            <a:p>
              <a:pPr algn="ctr">
                <a:spcBef>
                  <a:spcPct val="0"/>
                </a:spcBef>
              </a:pPr>
              <a:r>
                <a:rPr lang="en-US" altLang="en-US" sz="1800" dirty="0" smtClean="0">
                  <a:solidFill>
                    <a:schemeClr val="accent4">
                      <a:lumMod val="10000"/>
                    </a:schemeClr>
                  </a:solidFill>
                  <a:latin typeface="Century Gothic" panose="020B0502020202020204" pitchFamily="34" charset="0"/>
                </a:rPr>
                <a:t>Teacher</a:t>
              </a:r>
              <a:endParaRPr lang="en-US" altLang="en-US" sz="1800" dirty="0">
                <a:solidFill>
                  <a:schemeClr val="accent4">
                    <a:lumMod val="10000"/>
                  </a:schemeClr>
                </a:solidFill>
                <a:latin typeface="Century Gothic" panose="020B0502020202020204" pitchFamily="34" charset="0"/>
              </a:endParaRPr>
            </a:p>
            <a:p>
              <a:pPr algn="ctr">
                <a:spcBef>
                  <a:spcPct val="0"/>
                </a:spcBef>
              </a:pPr>
              <a:endParaRPr lang="en-US" altLang="en-US" sz="1800" dirty="0">
                <a:solidFill>
                  <a:schemeClr val="tx1"/>
                </a:solidFill>
                <a:latin typeface="Century Gothic" panose="020B0502020202020204" pitchFamily="34" charset="0"/>
              </a:endParaRPr>
            </a:p>
          </p:txBody>
        </p:sp>
        <p:sp>
          <p:nvSpPr>
            <p:cNvPr id="310283" name="Text Box 11"/>
            <p:cNvSpPr txBox="1">
              <a:spLocks noChangeArrowheads="1"/>
            </p:cNvSpPr>
            <p:nvPr/>
          </p:nvSpPr>
          <p:spPr bwMode="auto">
            <a:xfrm>
              <a:off x="959" y="2919"/>
              <a:ext cx="4320" cy="663"/>
            </a:xfrm>
            <a:prstGeom prst="rect">
              <a:avLst/>
            </a:prstGeom>
            <a:solidFill>
              <a:schemeClr val="accent4">
                <a:lumMod val="25000"/>
              </a:schemeClr>
            </a:solidFill>
            <a:ln w="50800" cap="sq">
              <a:solidFill>
                <a:schemeClr val="bg2">
                  <a:lumMod val="60000"/>
                  <a:lumOff val="40000"/>
                </a:schemeClr>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endParaRPr lang="en-US" altLang="en-US" sz="1800" dirty="0">
                <a:solidFill>
                  <a:srgbClr val="00CCFF"/>
                </a:solidFill>
                <a:latin typeface="Arial" panose="020B0604020202020204" pitchFamily="34" charset="0"/>
              </a:endParaRPr>
            </a:p>
            <a:p>
              <a:pPr algn="ctr">
                <a:spcBef>
                  <a:spcPct val="0"/>
                </a:spcBef>
              </a:pPr>
              <a:r>
                <a:rPr lang="en-US" altLang="en-US" sz="1800" dirty="0">
                  <a:solidFill>
                    <a:srgbClr val="00CCFF"/>
                  </a:solidFill>
                  <a:latin typeface="Century Gothic" panose="020B0502020202020204" pitchFamily="34" charset="0"/>
                </a:rPr>
                <a:t>Building Testing Coordinator</a:t>
              </a:r>
            </a:p>
            <a:p>
              <a:pPr algn="ctr">
                <a:spcBef>
                  <a:spcPct val="0"/>
                </a:spcBef>
              </a:pPr>
              <a:endParaRPr lang="en-US" altLang="en-US" sz="1800" dirty="0">
                <a:solidFill>
                  <a:srgbClr val="00CCFF"/>
                </a:solidFill>
                <a:latin typeface="Arial" panose="020B0604020202020204" pitchFamily="34" charset="0"/>
              </a:endParaRPr>
            </a:p>
          </p:txBody>
        </p:sp>
        <p:sp>
          <p:nvSpPr>
            <p:cNvPr id="310284" name="Text Box 12"/>
            <p:cNvSpPr txBox="1">
              <a:spLocks noChangeArrowheads="1"/>
            </p:cNvSpPr>
            <p:nvPr/>
          </p:nvSpPr>
          <p:spPr bwMode="auto">
            <a:xfrm>
              <a:off x="1344" y="2480"/>
              <a:ext cx="3936" cy="634"/>
            </a:xfrm>
            <a:prstGeom prst="rect">
              <a:avLst/>
            </a:prstGeom>
            <a:solidFill>
              <a:srgbClr val="66C4C2"/>
            </a:solidFill>
            <a:ln w="50800" cap="sq">
              <a:solidFill>
                <a:schemeClr val="accent4">
                  <a:lumMod val="10000"/>
                </a:schemeClr>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endParaRPr lang="en-US" altLang="en-US" sz="1800" dirty="0">
                <a:solidFill>
                  <a:schemeClr val="tx1"/>
                </a:solidFill>
                <a:latin typeface="Arial" panose="020B0604020202020204" pitchFamily="34" charset="0"/>
              </a:endParaRPr>
            </a:p>
            <a:p>
              <a:pPr algn="ctr">
                <a:spcBef>
                  <a:spcPct val="0"/>
                </a:spcBef>
              </a:pPr>
              <a:r>
                <a:rPr lang="en-US" altLang="en-US" sz="1800" dirty="0">
                  <a:solidFill>
                    <a:schemeClr val="accent4">
                      <a:lumMod val="10000"/>
                    </a:schemeClr>
                  </a:solidFill>
                  <a:latin typeface="Century Gothic" panose="020B0502020202020204" pitchFamily="34" charset="0"/>
                </a:rPr>
                <a:t>System Testing Coordinator</a:t>
              </a:r>
            </a:p>
            <a:p>
              <a:pPr algn="ctr">
                <a:spcBef>
                  <a:spcPct val="0"/>
                </a:spcBef>
              </a:pPr>
              <a:endParaRPr lang="en-US" altLang="en-US" sz="1800" dirty="0">
                <a:solidFill>
                  <a:schemeClr val="tx1"/>
                </a:solidFill>
                <a:latin typeface="Arial" panose="020B0604020202020204" pitchFamily="34" charset="0"/>
              </a:endParaRPr>
            </a:p>
          </p:txBody>
        </p:sp>
        <p:sp>
          <p:nvSpPr>
            <p:cNvPr id="310285" name="Text Box 13"/>
            <p:cNvSpPr txBox="1">
              <a:spLocks noChangeArrowheads="1"/>
            </p:cNvSpPr>
            <p:nvPr/>
          </p:nvSpPr>
          <p:spPr bwMode="auto">
            <a:xfrm>
              <a:off x="1824" y="2043"/>
              <a:ext cx="3456" cy="634"/>
            </a:xfrm>
            <a:prstGeom prst="rect">
              <a:avLst/>
            </a:prstGeom>
            <a:solidFill>
              <a:schemeClr val="accent4">
                <a:lumMod val="25000"/>
              </a:schemeClr>
            </a:solidFill>
            <a:ln w="50800" cap="sq">
              <a:solidFill>
                <a:schemeClr val="bg2">
                  <a:lumMod val="60000"/>
                  <a:lumOff val="40000"/>
                </a:schemeClr>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endParaRPr lang="en-US" altLang="en-US" sz="1800" dirty="0">
                <a:solidFill>
                  <a:srgbClr val="00CCFF"/>
                </a:solidFill>
                <a:latin typeface="Arial" panose="020B0604020202020204" pitchFamily="34" charset="0"/>
              </a:endParaRPr>
            </a:p>
            <a:p>
              <a:pPr algn="ctr">
                <a:spcBef>
                  <a:spcPct val="0"/>
                </a:spcBef>
              </a:pPr>
              <a:r>
                <a:rPr lang="en-US" altLang="en-US" sz="1800" dirty="0">
                  <a:solidFill>
                    <a:srgbClr val="00CCFF"/>
                  </a:solidFill>
                  <a:latin typeface="Century Gothic" panose="020B0502020202020204" pitchFamily="34" charset="0"/>
                </a:rPr>
                <a:t>Test </a:t>
              </a:r>
              <a:r>
                <a:rPr lang="en-US" altLang="en-US" sz="1800" dirty="0" smtClean="0">
                  <a:solidFill>
                    <a:srgbClr val="00CCFF"/>
                  </a:solidFill>
                  <a:latin typeface="Century Gothic" panose="020B0502020202020204" pitchFamily="34" charset="0"/>
                </a:rPr>
                <a:t>Processing </a:t>
              </a:r>
              <a:r>
                <a:rPr lang="en-US" altLang="en-US" sz="1800" dirty="0">
                  <a:solidFill>
                    <a:srgbClr val="00CCFF"/>
                  </a:solidFill>
                  <a:latin typeface="Century Gothic" panose="020B0502020202020204" pitchFamily="34" charset="0"/>
                </a:rPr>
                <a:t>Center</a:t>
              </a:r>
            </a:p>
            <a:p>
              <a:pPr algn="ctr">
                <a:spcBef>
                  <a:spcPct val="0"/>
                </a:spcBef>
              </a:pPr>
              <a:endParaRPr lang="en-US" altLang="en-US" sz="1800" dirty="0">
                <a:solidFill>
                  <a:srgbClr val="00CCFF"/>
                </a:solidFill>
                <a:latin typeface="Arial" panose="020B0604020202020204" pitchFamily="34" charset="0"/>
              </a:endParaRPr>
            </a:p>
          </p:txBody>
        </p:sp>
        <p:sp>
          <p:nvSpPr>
            <p:cNvPr id="310286" name="Text Box 14"/>
            <p:cNvSpPr txBox="1">
              <a:spLocks noChangeArrowheads="1"/>
            </p:cNvSpPr>
            <p:nvPr/>
          </p:nvSpPr>
          <p:spPr bwMode="auto">
            <a:xfrm>
              <a:off x="2160" y="1562"/>
              <a:ext cx="3120" cy="634"/>
            </a:xfrm>
            <a:prstGeom prst="rect">
              <a:avLst/>
            </a:prstGeom>
            <a:solidFill>
              <a:srgbClr val="66C4C2"/>
            </a:solidFill>
            <a:ln w="50800" cap="sq">
              <a:solidFill>
                <a:schemeClr val="accent4">
                  <a:lumMod val="25000"/>
                </a:schemeClr>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0"/>
                </a:spcBef>
              </a:pPr>
              <a:endParaRPr lang="en-US" altLang="en-US" sz="1800" dirty="0">
                <a:solidFill>
                  <a:schemeClr val="tx1"/>
                </a:solidFill>
                <a:latin typeface="Century Gothic" panose="020B0502020202020204" pitchFamily="34" charset="0"/>
              </a:endParaRPr>
            </a:p>
            <a:p>
              <a:pPr algn="ctr">
                <a:spcBef>
                  <a:spcPct val="0"/>
                </a:spcBef>
              </a:pPr>
              <a:r>
                <a:rPr lang="en-US" altLang="en-US" sz="1800" dirty="0" smtClean="0">
                  <a:solidFill>
                    <a:schemeClr val="accent4">
                      <a:lumMod val="10000"/>
                    </a:schemeClr>
                  </a:solidFill>
                  <a:latin typeface="Century Gothic" panose="020B0502020202020204" pitchFamily="34" charset="0"/>
                </a:rPr>
                <a:t>Data and Research</a:t>
              </a:r>
              <a:endParaRPr lang="en-US" altLang="en-US" sz="1800" dirty="0">
                <a:solidFill>
                  <a:schemeClr val="accent4">
                    <a:lumMod val="10000"/>
                  </a:schemeClr>
                </a:solidFill>
                <a:latin typeface="Century Gothic" panose="020B0502020202020204" pitchFamily="34" charset="0"/>
              </a:endParaRPr>
            </a:p>
            <a:p>
              <a:pPr algn="ctr">
                <a:spcBef>
                  <a:spcPct val="0"/>
                </a:spcBef>
              </a:pPr>
              <a:endParaRPr lang="en-US" altLang="en-US" sz="1800" dirty="0">
                <a:solidFill>
                  <a:schemeClr val="tx1"/>
                </a:solidFill>
                <a:latin typeface="Arial" panose="020B0604020202020204" pitchFamily="34" charset="0"/>
              </a:endParaRPr>
            </a:p>
          </p:txBody>
        </p:sp>
        <p:sp>
          <p:nvSpPr>
            <p:cNvPr id="310287" name="Text Box 15"/>
            <p:cNvSpPr txBox="1">
              <a:spLocks noChangeArrowheads="1"/>
            </p:cNvSpPr>
            <p:nvPr/>
          </p:nvSpPr>
          <p:spPr bwMode="auto">
            <a:xfrm>
              <a:off x="2790" y="1119"/>
              <a:ext cx="2496" cy="609"/>
            </a:xfrm>
            <a:prstGeom prst="rect">
              <a:avLst/>
            </a:prstGeom>
            <a:solidFill>
              <a:schemeClr val="accent4">
                <a:lumMod val="25000"/>
              </a:schemeClr>
            </a:solidFill>
            <a:ln w="50800" cap="sq">
              <a:solidFill>
                <a:schemeClr val="bg2">
                  <a:lumMod val="60000"/>
                  <a:lumOff val="40000"/>
                </a:schemeClr>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0"/>
                </a:spcBef>
              </a:pPr>
              <a:endParaRPr lang="en-US" altLang="en-US" sz="1800" dirty="0">
                <a:solidFill>
                  <a:srgbClr val="00CCFF"/>
                </a:solidFill>
                <a:latin typeface="Arial" panose="020B0604020202020204" pitchFamily="34" charset="0"/>
              </a:endParaRPr>
            </a:p>
            <a:p>
              <a:pPr algn="ctr">
                <a:spcBef>
                  <a:spcPct val="0"/>
                </a:spcBef>
              </a:pPr>
              <a:r>
                <a:rPr lang="en-US" altLang="en-US" sz="1800" dirty="0" smtClean="0">
                  <a:solidFill>
                    <a:srgbClr val="00CCFF"/>
                  </a:solidFill>
                  <a:latin typeface="Century Gothic" panose="020B0502020202020204" pitchFamily="34" charset="0"/>
                </a:rPr>
                <a:t>Accountability </a:t>
              </a:r>
              <a:r>
                <a:rPr lang="en-US" altLang="en-US" sz="1800" dirty="0">
                  <a:solidFill>
                    <a:srgbClr val="00CCFF"/>
                  </a:solidFill>
                  <a:latin typeface="Century Gothic" panose="020B0502020202020204" pitchFamily="34" charset="0"/>
                </a:rPr>
                <a:t>Determinations</a:t>
              </a:r>
            </a:p>
            <a:p>
              <a:pPr algn="ctr">
                <a:spcBef>
                  <a:spcPct val="0"/>
                </a:spcBef>
              </a:pPr>
              <a:endParaRPr lang="en-US" altLang="en-US" sz="1800" dirty="0">
                <a:solidFill>
                  <a:srgbClr val="00CCFF"/>
                </a:solidFill>
                <a:latin typeface="Arial" panose="020B0604020202020204" pitchFamily="34" charset="0"/>
              </a:endParaRPr>
            </a:p>
          </p:txBody>
        </p:sp>
        <p:sp>
          <p:nvSpPr>
            <p:cNvPr id="310288" name="Text Box 16"/>
            <p:cNvSpPr txBox="1">
              <a:spLocks noChangeArrowheads="1"/>
            </p:cNvSpPr>
            <p:nvPr/>
          </p:nvSpPr>
          <p:spPr bwMode="auto">
            <a:xfrm>
              <a:off x="3269" y="693"/>
              <a:ext cx="2016" cy="634"/>
            </a:xfrm>
            <a:prstGeom prst="rect">
              <a:avLst/>
            </a:prstGeom>
            <a:solidFill>
              <a:srgbClr val="66C4C2"/>
            </a:solidFill>
            <a:ln w="50800" cap="sq">
              <a:solidFill>
                <a:schemeClr val="accent4">
                  <a:lumMod val="10000"/>
                </a:schemeClr>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0"/>
                </a:spcBef>
              </a:pPr>
              <a:endParaRPr lang="en-US" altLang="en-US" sz="1800" b="0" dirty="0">
                <a:solidFill>
                  <a:schemeClr val="tx1"/>
                </a:solidFill>
                <a:latin typeface="Century Gothic" panose="020B0502020202020204" pitchFamily="34" charset="0"/>
              </a:endParaRPr>
            </a:p>
            <a:p>
              <a:pPr algn="ctr">
                <a:spcBef>
                  <a:spcPct val="0"/>
                </a:spcBef>
              </a:pPr>
              <a:r>
                <a:rPr lang="en-US" altLang="en-US" sz="1800" dirty="0">
                  <a:solidFill>
                    <a:schemeClr val="accent4">
                      <a:lumMod val="10000"/>
                    </a:schemeClr>
                  </a:solidFill>
                  <a:latin typeface="Century Gothic" panose="020B0502020202020204" pitchFamily="34" charset="0"/>
                </a:rPr>
                <a:t>Value-Added</a:t>
              </a:r>
            </a:p>
            <a:p>
              <a:pPr algn="ctr">
                <a:spcBef>
                  <a:spcPct val="0"/>
                </a:spcBef>
              </a:pPr>
              <a:endParaRPr lang="en-US" altLang="en-US" sz="1800" dirty="0">
                <a:solidFill>
                  <a:schemeClr val="tx1"/>
                </a:solidFill>
                <a:latin typeface="Century Gothic" panose="020B0502020202020204" pitchFamily="34" charset="0"/>
              </a:endParaRPr>
            </a:p>
          </p:txBody>
        </p:sp>
      </p:grpSp>
    </p:spTree>
    <p:extLst>
      <p:ext uri="{BB962C8B-B14F-4D97-AF65-F5344CB8AC3E}">
        <p14:creationId xmlns:p14="http://schemas.microsoft.com/office/powerpoint/2010/main" val="3935222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934200" y="6416675"/>
            <a:ext cx="2133600" cy="365125"/>
          </a:xfrm>
          <a:prstGeom prst="rect">
            <a:avLst/>
          </a:prstGeom>
        </p:spPr>
        <p:txBody>
          <a:bodyPr/>
          <a:lstStyle/>
          <a:p>
            <a:fld id="{3FF986ED-9275-47A2-8BE6-9F853072196E}" type="slidenum">
              <a:rPr lang="en-US" smtClean="0">
                <a:solidFill>
                  <a:srgbClr val="000000"/>
                </a:solidFill>
              </a:rPr>
              <a:pPr/>
              <a:t>38</a:t>
            </a:fld>
            <a:endParaRPr lang="en-US" dirty="0">
              <a:solidFill>
                <a:srgbClr val="000000"/>
              </a:solidFill>
            </a:endParaRPr>
          </a:p>
        </p:txBody>
      </p:sp>
      <p:sp>
        <p:nvSpPr>
          <p:cNvPr id="2" name="TextBox 1"/>
          <p:cNvSpPr txBox="1"/>
          <p:nvPr/>
        </p:nvSpPr>
        <p:spPr>
          <a:xfrm>
            <a:off x="3048000" y="1402685"/>
            <a:ext cx="5753435" cy="1754326"/>
          </a:xfrm>
          <a:prstGeom prst="rect">
            <a:avLst/>
          </a:prstGeom>
          <a:noFill/>
        </p:spPr>
        <p:txBody>
          <a:bodyPr wrap="square" rtlCol="0">
            <a:spAutoFit/>
          </a:bodyPr>
          <a:lstStyle/>
          <a:p>
            <a:r>
              <a:rPr lang="en-US" dirty="0" smtClean="0"/>
              <a:t>The Online Readiness Tools is located on the Reporting tab.</a:t>
            </a:r>
          </a:p>
          <a:p>
            <a:endParaRPr lang="en-US" dirty="0" smtClean="0"/>
          </a:p>
          <a:p>
            <a:r>
              <a:rPr lang="en-US" dirty="0" smtClean="0"/>
              <a:t>Districts have been working to update their readiness data with summer purchases and upgrades.  At this time there are no TN Public Schools that have requested a waiver to test on paper in 2015-2016.</a:t>
            </a:r>
          </a:p>
        </p:txBody>
      </p:sp>
      <p:sp>
        <p:nvSpPr>
          <p:cNvPr id="8" name="Title 1"/>
          <p:cNvSpPr>
            <a:spLocks noGrp="1"/>
          </p:cNvSpPr>
          <p:nvPr>
            <p:ph type="title"/>
          </p:nvPr>
        </p:nvSpPr>
        <p:spPr>
          <a:xfrm>
            <a:off x="73325" y="31335"/>
            <a:ext cx="8229600" cy="944562"/>
          </a:xfrm>
        </p:spPr>
        <p:txBody>
          <a:bodyPr/>
          <a:lstStyle/>
          <a:p>
            <a:r>
              <a:rPr lang="en-US" dirty="0" smtClean="0"/>
              <a:t>Reporting</a:t>
            </a:r>
          </a:p>
        </p:txBody>
      </p:sp>
      <p:pic>
        <p:nvPicPr>
          <p:cNvPr id="12" name="Picture 11"/>
          <p:cNvPicPr>
            <a:picLocks noChangeAspect="1"/>
          </p:cNvPicPr>
          <p:nvPr/>
        </p:nvPicPr>
        <p:blipFill rotWithShape="1">
          <a:blip r:embed="rId3"/>
          <a:srcRect l="50000" t="20000" r="40417" b="60769"/>
          <a:stretch/>
        </p:blipFill>
        <p:spPr>
          <a:xfrm>
            <a:off x="685800" y="1402685"/>
            <a:ext cx="1752600" cy="1905000"/>
          </a:xfrm>
          <a:prstGeom prst="rect">
            <a:avLst/>
          </a:prstGeom>
        </p:spPr>
      </p:pic>
      <p:pic>
        <p:nvPicPr>
          <p:cNvPr id="3" name="Picture 2"/>
          <p:cNvPicPr>
            <a:picLocks noChangeAspect="1"/>
          </p:cNvPicPr>
          <p:nvPr/>
        </p:nvPicPr>
        <p:blipFill>
          <a:blip r:embed="rId4"/>
          <a:stretch>
            <a:fillRect/>
          </a:stretch>
        </p:blipFill>
        <p:spPr>
          <a:xfrm>
            <a:off x="990600" y="3511338"/>
            <a:ext cx="7134225" cy="3137612"/>
          </a:xfrm>
          <a:prstGeom prst="rect">
            <a:avLst/>
          </a:prstGeom>
        </p:spPr>
      </p:pic>
    </p:spTree>
    <p:extLst>
      <p:ext uri="{BB962C8B-B14F-4D97-AF65-F5344CB8AC3E}">
        <p14:creationId xmlns:p14="http://schemas.microsoft.com/office/powerpoint/2010/main" val="8609028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934200" y="6416675"/>
            <a:ext cx="2133600" cy="365125"/>
          </a:xfrm>
          <a:prstGeom prst="rect">
            <a:avLst/>
          </a:prstGeom>
        </p:spPr>
        <p:txBody>
          <a:bodyPr/>
          <a:lstStyle/>
          <a:p>
            <a:fld id="{3FF986ED-9275-47A2-8BE6-9F853072196E}" type="slidenum">
              <a:rPr lang="en-US" smtClean="0">
                <a:solidFill>
                  <a:srgbClr val="000000"/>
                </a:solidFill>
              </a:rPr>
              <a:pPr/>
              <a:t>39</a:t>
            </a:fld>
            <a:endParaRPr lang="en-US" dirty="0">
              <a:solidFill>
                <a:srgbClr val="000000"/>
              </a:solidFill>
            </a:endParaRPr>
          </a:p>
        </p:txBody>
      </p:sp>
      <p:sp>
        <p:nvSpPr>
          <p:cNvPr id="2" name="TextBox 1"/>
          <p:cNvSpPr txBox="1"/>
          <p:nvPr/>
        </p:nvSpPr>
        <p:spPr>
          <a:xfrm>
            <a:off x="230111" y="3035186"/>
            <a:ext cx="2817890" cy="1754326"/>
          </a:xfrm>
          <a:prstGeom prst="rect">
            <a:avLst/>
          </a:prstGeom>
          <a:noFill/>
        </p:spPr>
        <p:txBody>
          <a:bodyPr wrap="square" rtlCol="0">
            <a:spAutoFit/>
          </a:bodyPr>
          <a:lstStyle/>
          <a:p>
            <a:r>
              <a:rPr lang="en-US" dirty="0" smtClean="0"/>
              <a:t>We have narrowed the Resources Tab to make it more efficient.  All training documents or other resources are in one place on the dropdown.</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838200"/>
            <a:ext cx="2286000" cy="1851787"/>
          </a:xfrm>
          <a:prstGeom prst="rect">
            <a:avLst/>
          </a:prstGeom>
        </p:spPr>
      </p:pic>
      <p:sp>
        <p:nvSpPr>
          <p:cNvPr id="8" name="Title 1"/>
          <p:cNvSpPr>
            <a:spLocks noGrp="1"/>
          </p:cNvSpPr>
          <p:nvPr>
            <p:ph type="title"/>
          </p:nvPr>
        </p:nvSpPr>
        <p:spPr>
          <a:xfrm>
            <a:off x="73325" y="31335"/>
            <a:ext cx="8229600" cy="944562"/>
          </a:xfrm>
        </p:spPr>
        <p:txBody>
          <a:bodyPr/>
          <a:lstStyle/>
          <a:p>
            <a:r>
              <a:rPr lang="en-US" dirty="0" smtClean="0"/>
              <a:t>Resources – Training Resources</a:t>
            </a:r>
          </a:p>
        </p:txBody>
      </p:sp>
      <p:pic>
        <p:nvPicPr>
          <p:cNvPr id="3" name="Picture 2"/>
          <p:cNvPicPr>
            <a:picLocks noChangeAspect="1"/>
          </p:cNvPicPr>
          <p:nvPr/>
        </p:nvPicPr>
        <p:blipFill>
          <a:blip r:embed="rId3"/>
          <a:stretch>
            <a:fillRect/>
          </a:stretch>
        </p:blipFill>
        <p:spPr>
          <a:xfrm>
            <a:off x="3029894" y="1205074"/>
            <a:ext cx="5801288" cy="5029200"/>
          </a:xfrm>
          <a:prstGeom prst="rect">
            <a:avLst/>
          </a:prstGeom>
        </p:spPr>
      </p:pic>
    </p:spTree>
    <p:extLst>
      <p:ext uri="{BB962C8B-B14F-4D97-AF65-F5344CB8AC3E}">
        <p14:creationId xmlns:p14="http://schemas.microsoft.com/office/powerpoint/2010/main" val="4279366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EIS Pulls</a:t>
            </a:r>
            <a:endParaRPr lang="en-US" dirty="0"/>
          </a:p>
        </p:txBody>
      </p:sp>
    </p:spTree>
    <p:extLst>
      <p:ext uri="{BB962C8B-B14F-4D97-AF65-F5344CB8AC3E}">
        <p14:creationId xmlns:p14="http://schemas.microsoft.com/office/powerpoint/2010/main" val="15941509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t>Resources – Contact Support</a:t>
            </a:r>
          </a:p>
        </p:txBody>
      </p:sp>
      <p:sp>
        <p:nvSpPr>
          <p:cNvPr id="6" name="Slide Number Placeholder 5"/>
          <p:cNvSpPr>
            <a:spLocks noGrp="1"/>
          </p:cNvSpPr>
          <p:nvPr>
            <p:ph type="sldNum" sz="quarter" idx="4294967295"/>
          </p:nvPr>
        </p:nvSpPr>
        <p:spPr>
          <a:xfrm>
            <a:off x="6934200" y="6416675"/>
            <a:ext cx="2133600" cy="365125"/>
          </a:xfrm>
          <a:prstGeom prst="rect">
            <a:avLst/>
          </a:prstGeom>
        </p:spPr>
        <p:txBody>
          <a:bodyPr/>
          <a:lstStyle/>
          <a:p>
            <a:fld id="{3FF986ED-9275-47A2-8BE6-9F853072196E}" type="slidenum">
              <a:rPr lang="en-US" smtClean="0">
                <a:solidFill>
                  <a:srgbClr val="000000"/>
                </a:solidFill>
              </a:rPr>
              <a:pPr/>
              <a:t>40</a:t>
            </a:fld>
            <a:endParaRPr lang="en-US" dirty="0">
              <a:solidFill>
                <a:srgbClr val="000000"/>
              </a:solidFill>
            </a:endParaRPr>
          </a:p>
        </p:txBody>
      </p:sp>
      <p:sp>
        <p:nvSpPr>
          <p:cNvPr id="3" name="TextBox 2"/>
          <p:cNvSpPr txBox="1"/>
          <p:nvPr/>
        </p:nvSpPr>
        <p:spPr>
          <a:xfrm>
            <a:off x="3810000" y="1433199"/>
            <a:ext cx="4953000" cy="1754326"/>
          </a:xfrm>
          <a:prstGeom prst="rect">
            <a:avLst/>
          </a:prstGeom>
          <a:noFill/>
        </p:spPr>
        <p:txBody>
          <a:bodyPr wrap="square" rtlCol="0">
            <a:spAutoFit/>
          </a:bodyPr>
          <a:lstStyle/>
          <a:p>
            <a:r>
              <a:rPr lang="en-US" dirty="0" smtClean="0"/>
              <a:t>In an effort to streamline communication efforts and keep all information on the same page, we added a Support service to EdTools.</a:t>
            </a:r>
          </a:p>
          <a:p>
            <a:endParaRPr lang="en-US" dirty="0"/>
          </a:p>
          <a:p>
            <a:r>
              <a:rPr lang="en-US" dirty="0" smtClean="0"/>
              <a:t>From the Resources Tab select Contact Support.</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43" y="1219200"/>
            <a:ext cx="2774451" cy="2247460"/>
          </a:xfrm>
          <a:prstGeom prst="rect">
            <a:avLst/>
          </a:prstGeom>
        </p:spPr>
      </p:pic>
    </p:spTree>
    <p:extLst>
      <p:ext uri="{BB962C8B-B14F-4D97-AF65-F5344CB8AC3E}">
        <p14:creationId xmlns:p14="http://schemas.microsoft.com/office/powerpoint/2010/main" val="9132507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934200" y="6416675"/>
            <a:ext cx="2133600" cy="365125"/>
          </a:xfrm>
          <a:prstGeom prst="rect">
            <a:avLst/>
          </a:prstGeom>
        </p:spPr>
        <p:txBody>
          <a:bodyPr/>
          <a:lstStyle/>
          <a:p>
            <a:pPr>
              <a:defRPr/>
            </a:pPr>
            <a:fld id="{6BE6997E-01C8-4B74-9493-2E5098471ABC}" type="slidenum">
              <a:rPr lang="en-US" smtClean="0">
                <a:solidFill>
                  <a:srgbClr val="000000"/>
                </a:solidFill>
              </a:rPr>
              <a:pPr>
                <a:defRPr/>
              </a:pPr>
              <a:t>41</a:t>
            </a:fld>
            <a:endParaRPr lang="en-US" dirty="0">
              <a:solidFill>
                <a:srgbClr val="000000"/>
              </a:solidFill>
            </a:endParaRPr>
          </a:p>
        </p:txBody>
      </p:sp>
      <p:sp>
        <p:nvSpPr>
          <p:cNvPr id="7" name="TextBox 6"/>
          <p:cNvSpPr txBox="1"/>
          <p:nvPr/>
        </p:nvSpPr>
        <p:spPr>
          <a:xfrm>
            <a:off x="152400" y="1145990"/>
            <a:ext cx="8077199" cy="369332"/>
          </a:xfrm>
          <a:prstGeom prst="rect">
            <a:avLst/>
          </a:prstGeom>
          <a:noFill/>
        </p:spPr>
        <p:txBody>
          <a:bodyPr wrap="square" rtlCol="0">
            <a:spAutoFit/>
          </a:bodyPr>
          <a:lstStyle/>
          <a:p>
            <a:r>
              <a:rPr lang="en-US" dirty="0" smtClean="0"/>
              <a:t>A support Ticket will be generated, select your intended Recipient</a:t>
            </a:r>
            <a:endParaRPr lang="en-US" dirty="0"/>
          </a:p>
        </p:txBody>
      </p:sp>
      <p:pic>
        <p:nvPicPr>
          <p:cNvPr id="2" name="Picture 1"/>
          <p:cNvPicPr>
            <a:picLocks noChangeAspect="1"/>
          </p:cNvPicPr>
          <p:nvPr/>
        </p:nvPicPr>
        <p:blipFill rotWithShape="1">
          <a:blip r:embed="rId2"/>
          <a:srcRect l="61536" t="19816" r="11997" b="29544"/>
          <a:stretch/>
        </p:blipFill>
        <p:spPr>
          <a:xfrm>
            <a:off x="152400" y="1658010"/>
            <a:ext cx="8435411" cy="4850361"/>
          </a:xfrm>
          <a:prstGeom prst="rect">
            <a:avLst/>
          </a:prstGeom>
        </p:spPr>
      </p:pic>
      <p:sp>
        <p:nvSpPr>
          <p:cNvPr id="6" name="Title 1"/>
          <p:cNvSpPr>
            <a:spLocks noGrp="1"/>
          </p:cNvSpPr>
          <p:nvPr>
            <p:ph type="title"/>
          </p:nvPr>
        </p:nvSpPr>
        <p:spPr>
          <a:xfrm>
            <a:off x="152400" y="177803"/>
            <a:ext cx="8839200" cy="825500"/>
          </a:xfrm>
        </p:spPr>
        <p:txBody>
          <a:bodyPr/>
          <a:lstStyle/>
          <a:p>
            <a:r>
              <a:rPr lang="en-US" dirty="0" smtClean="0"/>
              <a:t>Contact Support</a:t>
            </a:r>
          </a:p>
        </p:txBody>
      </p:sp>
    </p:spTree>
    <p:extLst>
      <p:ext uri="{BB962C8B-B14F-4D97-AF65-F5344CB8AC3E}">
        <p14:creationId xmlns:p14="http://schemas.microsoft.com/office/powerpoint/2010/main" val="4092287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934200" y="6416675"/>
            <a:ext cx="2133600" cy="365125"/>
          </a:xfrm>
          <a:prstGeom prst="rect">
            <a:avLst/>
          </a:prstGeom>
        </p:spPr>
        <p:txBody>
          <a:bodyPr/>
          <a:lstStyle/>
          <a:p>
            <a:pPr>
              <a:defRPr/>
            </a:pPr>
            <a:fld id="{6BE6997E-01C8-4B74-9493-2E5098471ABC}" type="slidenum">
              <a:rPr lang="en-US" smtClean="0">
                <a:solidFill>
                  <a:srgbClr val="000000"/>
                </a:solidFill>
              </a:rPr>
              <a:pPr>
                <a:defRPr/>
              </a:pPr>
              <a:t>42</a:t>
            </a:fld>
            <a:endParaRPr lang="en-US" dirty="0">
              <a:solidFill>
                <a:srgbClr val="000000"/>
              </a:solidFill>
            </a:endParaRPr>
          </a:p>
        </p:txBody>
      </p:sp>
      <p:sp>
        <p:nvSpPr>
          <p:cNvPr id="8" name="TextBox 7"/>
          <p:cNvSpPr txBox="1"/>
          <p:nvPr/>
        </p:nvSpPr>
        <p:spPr>
          <a:xfrm>
            <a:off x="190500" y="1106269"/>
            <a:ext cx="8534400" cy="646331"/>
          </a:xfrm>
          <a:prstGeom prst="rect">
            <a:avLst/>
          </a:prstGeom>
          <a:noFill/>
        </p:spPr>
        <p:txBody>
          <a:bodyPr wrap="square" rtlCol="0">
            <a:spAutoFit/>
          </a:bodyPr>
          <a:lstStyle/>
          <a:p>
            <a:r>
              <a:rPr lang="en-US" dirty="0" smtClean="0"/>
              <a:t>Select a Subject area, we will expand the selections as the system builds.  Use the Subject “General” if you aren’t sure.</a:t>
            </a:r>
            <a:endParaRPr lang="en-US" dirty="0"/>
          </a:p>
        </p:txBody>
      </p:sp>
      <p:sp>
        <p:nvSpPr>
          <p:cNvPr id="7" name="Title 1"/>
          <p:cNvSpPr>
            <a:spLocks noGrp="1"/>
          </p:cNvSpPr>
          <p:nvPr>
            <p:ph type="title"/>
          </p:nvPr>
        </p:nvSpPr>
        <p:spPr>
          <a:xfrm>
            <a:off x="152400" y="177803"/>
            <a:ext cx="8839200" cy="825500"/>
          </a:xfrm>
        </p:spPr>
        <p:txBody>
          <a:bodyPr/>
          <a:lstStyle/>
          <a:p>
            <a:r>
              <a:rPr lang="en-US" dirty="0" smtClean="0"/>
              <a:t>Contact Support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057400"/>
            <a:ext cx="8170817" cy="4158947"/>
          </a:xfrm>
          <a:prstGeom prst="rect">
            <a:avLst/>
          </a:prstGeom>
        </p:spPr>
      </p:pic>
    </p:spTree>
    <p:extLst>
      <p:ext uri="{BB962C8B-B14F-4D97-AF65-F5344CB8AC3E}">
        <p14:creationId xmlns:p14="http://schemas.microsoft.com/office/powerpoint/2010/main" val="29437335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934200" y="6416675"/>
            <a:ext cx="2133600" cy="365125"/>
          </a:xfrm>
          <a:prstGeom prst="rect">
            <a:avLst/>
          </a:prstGeom>
        </p:spPr>
        <p:txBody>
          <a:bodyPr/>
          <a:lstStyle/>
          <a:p>
            <a:pPr>
              <a:defRPr/>
            </a:pPr>
            <a:fld id="{6BE6997E-01C8-4B74-9493-2E5098471ABC}" type="slidenum">
              <a:rPr lang="en-US" smtClean="0">
                <a:solidFill>
                  <a:srgbClr val="000000"/>
                </a:solidFill>
              </a:rPr>
              <a:pPr>
                <a:defRPr/>
              </a:pPr>
              <a:t>43</a:t>
            </a:fld>
            <a:endParaRPr lang="en-US" dirty="0">
              <a:solidFill>
                <a:srgbClr val="000000"/>
              </a:solidFill>
            </a:endParaRPr>
          </a:p>
        </p:txBody>
      </p:sp>
      <p:sp>
        <p:nvSpPr>
          <p:cNvPr id="7" name="TextBox 6"/>
          <p:cNvSpPr txBox="1"/>
          <p:nvPr/>
        </p:nvSpPr>
        <p:spPr>
          <a:xfrm>
            <a:off x="125104" y="1076034"/>
            <a:ext cx="8790296" cy="2585323"/>
          </a:xfrm>
          <a:prstGeom prst="rect">
            <a:avLst/>
          </a:prstGeom>
          <a:noFill/>
        </p:spPr>
        <p:txBody>
          <a:bodyPr wrap="square" rtlCol="0">
            <a:spAutoFit/>
          </a:bodyPr>
          <a:lstStyle/>
          <a:p>
            <a:r>
              <a:rPr lang="en-US" dirty="0" smtClean="0"/>
              <a:t>Complete the Description, provide as much detail as possible.  The support ticket will be triaged by our trained support staff.  Whenever possible they will provide an answer to your questions.  Otherwise, they will forward the inquiry to the appropriate person for review and response – this includes the department and our vendors.  </a:t>
            </a:r>
          </a:p>
          <a:p>
            <a:endParaRPr lang="en-US" dirty="0" smtClean="0"/>
          </a:p>
          <a:p>
            <a:r>
              <a:rPr lang="en-US" dirty="0" smtClean="0"/>
              <a:t>Please do not send separate emails to TNED, TDOE or Vendor Support desks – it multiplies the number of emails to be reviewed and slows down our response time.</a:t>
            </a:r>
          </a:p>
          <a:p>
            <a:endParaRPr lang="en-US" dirty="0" smtClean="0"/>
          </a:p>
          <a:p>
            <a:r>
              <a:rPr lang="en-US" dirty="0" smtClean="0"/>
              <a:t>The ticket will be used to track the issue and ensure you receive a timely response.  </a:t>
            </a:r>
            <a:endParaRPr lang="en-US" dirty="0"/>
          </a:p>
        </p:txBody>
      </p:sp>
      <p:sp>
        <p:nvSpPr>
          <p:cNvPr id="8" name="Title 1"/>
          <p:cNvSpPr>
            <a:spLocks noGrp="1"/>
          </p:cNvSpPr>
          <p:nvPr>
            <p:ph type="title"/>
          </p:nvPr>
        </p:nvSpPr>
        <p:spPr>
          <a:xfrm>
            <a:off x="152400" y="177803"/>
            <a:ext cx="8839200" cy="825500"/>
          </a:xfrm>
        </p:spPr>
        <p:txBody>
          <a:bodyPr/>
          <a:lstStyle/>
          <a:p>
            <a:r>
              <a:rPr lang="en-US" dirty="0" smtClean="0"/>
              <a:t>Contact Support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894523"/>
            <a:ext cx="5029200" cy="2522152"/>
          </a:xfrm>
          <a:prstGeom prst="rect">
            <a:avLst/>
          </a:prstGeom>
        </p:spPr>
      </p:pic>
    </p:spTree>
    <p:extLst>
      <p:ext uri="{BB962C8B-B14F-4D97-AF65-F5344CB8AC3E}">
        <p14:creationId xmlns:p14="http://schemas.microsoft.com/office/powerpoint/2010/main" val="17444788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b="1" dirty="0" smtClean="0">
                <a:latin typeface="Century Gothic" pitchFamily="34" charset="0"/>
              </a:rPr>
              <a:t>Contact Information</a:t>
            </a:r>
            <a:endParaRPr lang="en-US" b="1" dirty="0" smtClean="0"/>
          </a:p>
        </p:txBody>
      </p:sp>
      <p:sp>
        <p:nvSpPr>
          <p:cNvPr id="2" name="Content Placeholder 1"/>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3FF986ED-9275-47A2-8BE6-9F853072196E}" type="slidenum">
              <a:rPr lang="en-US" smtClean="0">
                <a:solidFill>
                  <a:srgbClr val="000000"/>
                </a:solidFill>
              </a:rPr>
              <a:pPr/>
              <a:t>44</a:t>
            </a:fld>
            <a:endParaRPr lang="en-US" dirty="0">
              <a:solidFill>
                <a:srgbClr val="000000"/>
              </a:solidFill>
            </a:endParaRPr>
          </a:p>
        </p:txBody>
      </p:sp>
      <p:sp>
        <p:nvSpPr>
          <p:cNvPr id="19459" name="Rectangle 2"/>
          <p:cNvSpPr>
            <a:spLocks noChangeArrowheads="1"/>
          </p:cNvSpPr>
          <p:nvPr/>
        </p:nvSpPr>
        <p:spPr bwMode="auto">
          <a:xfrm>
            <a:off x="0" y="1600200"/>
            <a:ext cx="9525000" cy="4542782"/>
          </a:xfrm>
          <a:prstGeom prst="rect">
            <a:avLst/>
          </a:prstGeom>
          <a:noFill/>
          <a:ln w="9525">
            <a:noFill/>
            <a:miter lim="800000"/>
            <a:headEnd/>
            <a:tailEnd/>
          </a:ln>
        </p:spPr>
        <p:txBody>
          <a:bodyPr wrap="square">
            <a:spAutoFit/>
          </a:bodyPr>
          <a:lstStyle/>
          <a:p>
            <a:pPr algn="ctr">
              <a:lnSpc>
                <a:spcPct val="105000"/>
              </a:lnSpc>
            </a:pPr>
            <a:r>
              <a:rPr lang="en-US" sz="2800" dirty="0" smtClean="0">
                <a:solidFill>
                  <a:srgbClr val="000000"/>
                </a:solidFill>
                <a:latin typeface="Century Gothic" pitchFamily="34" charset="0"/>
              </a:rPr>
              <a:t>Assessment Logistics</a:t>
            </a:r>
          </a:p>
          <a:p>
            <a:pPr algn="ctr">
              <a:lnSpc>
                <a:spcPct val="105000"/>
              </a:lnSpc>
            </a:pPr>
            <a:endParaRPr lang="en-US" sz="2800" dirty="0">
              <a:solidFill>
                <a:srgbClr val="000000"/>
              </a:solidFill>
              <a:latin typeface="Century Gothic" pitchFamily="34" charset="0"/>
            </a:endParaRPr>
          </a:p>
          <a:p>
            <a:pPr lvl="1">
              <a:lnSpc>
                <a:spcPct val="80000"/>
              </a:lnSpc>
              <a:buFont typeface="Trebuchet MS" pitchFamily="34" charset="0"/>
              <a:buNone/>
            </a:pPr>
            <a:r>
              <a:rPr lang="en-US" sz="2400" dirty="0" smtClean="0">
                <a:solidFill>
                  <a:srgbClr val="000000"/>
                </a:solidFill>
                <a:latin typeface="Century Gothic" pitchFamily="34" charset="0"/>
              </a:rPr>
              <a:t>Phone</a:t>
            </a:r>
            <a:r>
              <a:rPr lang="en-US" sz="2400" dirty="0">
                <a:solidFill>
                  <a:srgbClr val="000000"/>
                </a:solidFill>
                <a:latin typeface="Century Gothic" pitchFamily="34" charset="0"/>
              </a:rPr>
              <a:t>:</a:t>
            </a:r>
          </a:p>
          <a:p>
            <a:pPr lvl="1">
              <a:lnSpc>
                <a:spcPct val="80000"/>
              </a:lnSpc>
              <a:buFont typeface="Trebuchet MS" pitchFamily="34" charset="0"/>
              <a:buNone/>
            </a:pPr>
            <a:r>
              <a:rPr lang="en-US" sz="2400" dirty="0">
                <a:solidFill>
                  <a:srgbClr val="000000"/>
                </a:solidFill>
                <a:latin typeface="Century Gothic" pitchFamily="34" charset="0"/>
              </a:rPr>
              <a:t>		(615) 741-0720</a:t>
            </a:r>
          </a:p>
          <a:p>
            <a:pPr lvl="1">
              <a:lnSpc>
                <a:spcPct val="80000"/>
              </a:lnSpc>
              <a:buFont typeface="Trebuchet MS" pitchFamily="34" charset="0"/>
              <a:buNone/>
            </a:pPr>
            <a:endParaRPr lang="en-US" sz="2400" dirty="0">
              <a:solidFill>
                <a:srgbClr val="000000"/>
              </a:solidFill>
              <a:latin typeface="Century Gothic" pitchFamily="34" charset="0"/>
            </a:endParaRPr>
          </a:p>
          <a:p>
            <a:pPr lvl="1">
              <a:lnSpc>
                <a:spcPct val="80000"/>
              </a:lnSpc>
              <a:buFont typeface="Trebuchet MS" pitchFamily="34" charset="0"/>
              <a:buNone/>
            </a:pPr>
            <a:r>
              <a:rPr lang="en-US" sz="2400" dirty="0">
                <a:solidFill>
                  <a:srgbClr val="000000"/>
                </a:solidFill>
                <a:latin typeface="Century Gothic" pitchFamily="34" charset="0"/>
              </a:rPr>
              <a:t>E-mail:</a:t>
            </a:r>
          </a:p>
          <a:p>
            <a:pPr lvl="1">
              <a:lnSpc>
                <a:spcPct val="80000"/>
              </a:lnSpc>
              <a:buFont typeface="Trebuchet MS" pitchFamily="34" charset="0"/>
              <a:buNone/>
            </a:pPr>
            <a:r>
              <a:rPr lang="en-US" sz="2400" b="1" dirty="0" smtClean="0">
                <a:solidFill>
                  <a:srgbClr val="000000"/>
                </a:solidFill>
                <a:latin typeface="Century Gothic" pitchFamily="34" charset="0"/>
              </a:rPr>
              <a:t>Tned.assessment@tn.gov</a:t>
            </a:r>
          </a:p>
          <a:p>
            <a:pPr lvl="1">
              <a:lnSpc>
                <a:spcPct val="80000"/>
              </a:lnSpc>
              <a:buFont typeface="Trebuchet MS" pitchFamily="34" charset="0"/>
              <a:buNone/>
            </a:pPr>
            <a:endParaRPr lang="en-US" sz="2400" b="1" dirty="0">
              <a:solidFill>
                <a:srgbClr val="000000"/>
              </a:solidFill>
              <a:latin typeface="Century Gothic" pitchFamily="34" charset="0"/>
            </a:endParaRPr>
          </a:p>
          <a:p>
            <a:pPr lvl="1">
              <a:lnSpc>
                <a:spcPct val="80000"/>
              </a:lnSpc>
              <a:buFont typeface="Trebuchet MS" pitchFamily="34" charset="0"/>
              <a:buNone/>
            </a:pPr>
            <a:r>
              <a:rPr lang="en-US" sz="2400" dirty="0" smtClean="0">
                <a:solidFill>
                  <a:srgbClr val="000000"/>
                </a:solidFill>
                <a:latin typeface="Century Gothic" pitchFamily="34" charset="0"/>
              </a:rPr>
              <a:t>Web</a:t>
            </a:r>
            <a:r>
              <a:rPr lang="en-US" sz="2400" dirty="0">
                <a:solidFill>
                  <a:srgbClr val="000000"/>
                </a:solidFill>
                <a:latin typeface="Century Gothic" pitchFamily="34" charset="0"/>
              </a:rPr>
              <a:t>:</a:t>
            </a:r>
          </a:p>
          <a:p>
            <a:pPr lvl="1">
              <a:lnSpc>
                <a:spcPct val="80000"/>
              </a:lnSpc>
              <a:buFont typeface="Trebuchet MS" pitchFamily="34" charset="0"/>
              <a:buNone/>
            </a:pPr>
            <a:r>
              <a:rPr lang="en-US" sz="2400" dirty="0" smtClean="0">
                <a:solidFill>
                  <a:srgbClr val="000000"/>
                </a:solidFill>
                <a:latin typeface="Century Gothic" pitchFamily="34" charset="0"/>
                <a:hlinkClick r:id="rId2"/>
              </a:rPr>
              <a:t>http</a:t>
            </a:r>
            <a:r>
              <a:rPr lang="en-US" sz="2400" dirty="0">
                <a:solidFill>
                  <a:srgbClr val="000000"/>
                </a:solidFill>
                <a:latin typeface="Century Gothic" pitchFamily="34" charset="0"/>
                <a:hlinkClick r:id="rId2"/>
              </a:rPr>
              <a:t>://</a:t>
            </a:r>
            <a:r>
              <a:rPr lang="en-US" sz="2400" dirty="0" smtClean="0">
                <a:solidFill>
                  <a:srgbClr val="000000"/>
                </a:solidFill>
                <a:latin typeface="Century Gothic" pitchFamily="34" charset="0"/>
                <a:hlinkClick r:id="rId2"/>
              </a:rPr>
              <a:t>tn.gov/education/section/assessment</a:t>
            </a:r>
            <a:endParaRPr lang="en-US" sz="2400" dirty="0" smtClean="0">
              <a:solidFill>
                <a:srgbClr val="000000"/>
              </a:solidFill>
              <a:latin typeface="Century Gothic" pitchFamily="34" charset="0"/>
            </a:endParaRPr>
          </a:p>
          <a:p>
            <a:pPr lvl="1">
              <a:lnSpc>
                <a:spcPct val="80000"/>
              </a:lnSpc>
              <a:buFont typeface="Trebuchet MS" pitchFamily="34" charset="0"/>
              <a:buNone/>
            </a:pPr>
            <a:endParaRPr lang="en-US" sz="2400" dirty="0">
              <a:solidFill>
                <a:srgbClr val="000000"/>
              </a:solidFill>
              <a:latin typeface="Century Gothic" pitchFamily="34" charset="0"/>
            </a:endParaRPr>
          </a:p>
          <a:p>
            <a:pPr lvl="1">
              <a:lnSpc>
                <a:spcPct val="80000"/>
              </a:lnSpc>
              <a:buFont typeface="Trebuchet MS" pitchFamily="34" charset="0"/>
              <a:buNone/>
            </a:pPr>
            <a:r>
              <a:rPr lang="en-US" sz="2400" dirty="0" err="1" smtClean="0">
                <a:solidFill>
                  <a:srgbClr val="000000"/>
                </a:solidFill>
                <a:latin typeface="Century Gothic" pitchFamily="34" charset="0"/>
              </a:rPr>
              <a:t>EDTools</a:t>
            </a:r>
            <a:r>
              <a:rPr lang="en-US" sz="2400" dirty="0" smtClean="0">
                <a:solidFill>
                  <a:srgbClr val="000000"/>
                </a:solidFill>
                <a:latin typeface="Century Gothic" pitchFamily="34" charset="0"/>
              </a:rPr>
              <a:t>:</a:t>
            </a:r>
          </a:p>
          <a:p>
            <a:pPr lvl="1">
              <a:lnSpc>
                <a:spcPct val="80000"/>
              </a:lnSpc>
              <a:buFont typeface="Trebuchet MS" pitchFamily="34" charset="0"/>
              <a:buNone/>
            </a:pPr>
            <a:r>
              <a:rPr lang="en-US" sz="2400" dirty="0" smtClean="0">
                <a:solidFill>
                  <a:srgbClr val="000000"/>
                </a:solidFill>
                <a:latin typeface="Century Gothic" pitchFamily="34" charset="0"/>
                <a:hlinkClick r:id="rId3"/>
              </a:rPr>
              <a:t>https://tdoe.randasolutions.com</a:t>
            </a:r>
            <a:endParaRPr lang="en-US" sz="2400" dirty="0" smtClean="0">
              <a:solidFill>
                <a:srgbClr val="000000"/>
              </a:solidFill>
              <a:latin typeface="Century Gothic" pitchFamily="34" charset="0"/>
            </a:endParaRPr>
          </a:p>
          <a:p>
            <a:pPr lvl="1">
              <a:lnSpc>
                <a:spcPct val="80000"/>
              </a:lnSpc>
              <a:buFont typeface="Trebuchet MS" pitchFamily="34" charset="0"/>
              <a:buNone/>
            </a:pPr>
            <a:r>
              <a:rPr lang="en-US" sz="2400" dirty="0" smtClean="0">
                <a:solidFill>
                  <a:srgbClr val="000000"/>
                </a:solidFill>
                <a:latin typeface="Century Gothic" pitchFamily="34" charset="0"/>
              </a:rPr>
              <a:t> </a:t>
            </a:r>
            <a:endParaRPr lang="en-US" sz="2400" dirty="0">
              <a:solidFill>
                <a:srgbClr val="000000"/>
              </a:solidFill>
              <a:latin typeface="Century Gothic" pitchFamily="34" charset="0"/>
            </a:endParaRPr>
          </a:p>
        </p:txBody>
      </p:sp>
    </p:spTree>
    <p:extLst>
      <p:ext uri="{BB962C8B-B14F-4D97-AF65-F5344CB8AC3E}">
        <p14:creationId xmlns:p14="http://schemas.microsoft.com/office/powerpoint/2010/main" val="26766845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Thank You</a:t>
            </a:r>
            <a:endParaRPr lang="en-US" sz="32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3890" y="1193800"/>
            <a:ext cx="7932420" cy="4957763"/>
          </a:xfrm>
        </p:spPr>
      </p:pic>
      <p:sp>
        <p:nvSpPr>
          <p:cNvPr id="3" name="Slide Number Placeholder 2"/>
          <p:cNvSpPr>
            <a:spLocks noGrp="1"/>
          </p:cNvSpPr>
          <p:nvPr>
            <p:ph type="sldNum" sz="quarter" idx="12"/>
          </p:nvPr>
        </p:nvSpPr>
        <p:spPr/>
        <p:txBody>
          <a:bodyPr/>
          <a:lstStyle/>
          <a:p>
            <a:fld id="{BC60D48A-29AD-47AA-A733-9A1782EC8829}" type="slidenum">
              <a:rPr lang="en-US" smtClean="0"/>
              <a:pPr/>
              <a:t>45</a:t>
            </a:fld>
            <a:endParaRPr lang="en-US" dirty="0"/>
          </a:p>
        </p:txBody>
      </p:sp>
    </p:spTree>
    <p:extLst>
      <p:ext uri="{BB962C8B-B14F-4D97-AF65-F5344CB8AC3E}">
        <p14:creationId xmlns:p14="http://schemas.microsoft.com/office/powerpoint/2010/main" val="3158532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2015-2016 EIS Pulls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875307566"/>
              </p:ext>
            </p:extLst>
          </p:nvPr>
        </p:nvGraphicFramePr>
        <p:xfrm>
          <a:off x="1828800" y="1003303"/>
          <a:ext cx="7162800" cy="5245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0" y="1371600"/>
            <a:ext cx="1905000" cy="2031325"/>
          </a:xfrm>
          <a:prstGeom prst="rect">
            <a:avLst/>
          </a:prstGeom>
          <a:noFill/>
        </p:spPr>
        <p:txBody>
          <a:bodyPr wrap="square" rtlCol="0">
            <a:spAutoFit/>
          </a:bodyPr>
          <a:lstStyle/>
          <a:p>
            <a:r>
              <a:rPr lang="en-US" dirty="0" smtClean="0"/>
              <a:t>Demographic data should be updated in EdTools by COB Wednesday after each pull.</a:t>
            </a:r>
          </a:p>
          <a:p>
            <a:endParaRPr lang="en-US" dirty="0"/>
          </a:p>
        </p:txBody>
      </p:sp>
      <p:sp>
        <p:nvSpPr>
          <p:cNvPr id="7" name="TextBox 6"/>
          <p:cNvSpPr txBox="1"/>
          <p:nvPr/>
        </p:nvSpPr>
        <p:spPr>
          <a:xfrm>
            <a:off x="5334000" y="6375400"/>
            <a:ext cx="3048000" cy="369332"/>
          </a:xfrm>
          <a:prstGeom prst="rect">
            <a:avLst/>
          </a:prstGeom>
          <a:noFill/>
        </p:spPr>
        <p:txBody>
          <a:bodyPr wrap="square" rtlCol="0">
            <a:spAutoFit/>
          </a:bodyPr>
          <a:lstStyle/>
          <a:p>
            <a:r>
              <a:rPr lang="en-US" dirty="0">
                <a:solidFill>
                  <a:srgbClr val="000000"/>
                </a:solidFill>
                <a:latin typeface="Tahoma"/>
              </a:rPr>
              <a:t>*all dates subject to change</a:t>
            </a:r>
          </a:p>
        </p:txBody>
      </p:sp>
      <p:sp>
        <p:nvSpPr>
          <p:cNvPr id="4" name="Slide Number Placeholder 3"/>
          <p:cNvSpPr>
            <a:spLocks noGrp="1"/>
          </p:cNvSpPr>
          <p:nvPr>
            <p:ph type="sldNum" sz="quarter" idx="12"/>
          </p:nvPr>
        </p:nvSpPr>
        <p:spPr/>
        <p:txBody>
          <a:bodyPr/>
          <a:lstStyle/>
          <a:p>
            <a:fld id="{5C76A076-0EB6-4ACF-BC93-AE169B35ECF5}" type="slidenum">
              <a:rPr lang="en-US" smtClean="0"/>
              <a:pPr/>
              <a:t>5</a:t>
            </a:fld>
            <a:endParaRPr lang="en-US" dirty="0"/>
          </a:p>
        </p:txBody>
      </p:sp>
    </p:spTree>
    <p:extLst>
      <p:ext uri="{BB962C8B-B14F-4D97-AF65-F5344CB8AC3E}">
        <p14:creationId xmlns:p14="http://schemas.microsoft.com/office/powerpoint/2010/main" val="2082183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Uses</a:t>
            </a:r>
            <a:endParaRPr lang="en-US" dirty="0"/>
          </a:p>
        </p:txBody>
      </p:sp>
      <p:sp>
        <p:nvSpPr>
          <p:cNvPr id="3" name="Content Placeholder 2"/>
          <p:cNvSpPr>
            <a:spLocks noGrp="1"/>
          </p:cNvSpPr>
          <p:nvPr>
            <p:ph idx="1"/>
          </p:nvPr>
        </p:nvSpPr>
        <p:spPr/>
        <p:txBody>
          <a:bodyPr/>
          <a:lstStyle/>
          <a:p>
            <a:r>
              <a:rPr lang="en-US" dirty="0"/>
              <a:t>Updates will be uploaded into MICA every two weeks – new students may either be manually entered or wait for the next update.</a:t>
            </a:r>
          </a:p>
          <a:p>
            <a:r>
              <a:rPr lang="en-US" dirty="0" smtClean="0"/>
              <a:t>Students will be uploaded into MIST for operational testing.</a:t>
            </a:r>
          </a:p>
          <a:p>
            <a:r>
              <a:rPr lang="en-US" dirty="0" smtClean="0"/>
              <a:t>Students will receive pre-id paper response documents for science testing in the spring.</a:t>
            </a:r>
          </a:p>
          <a:p>
            <a:r>
              <a:rPr lang="en-US" dirty="0" smtClean="0"/>
              <a:t>Establishes initial class rosters in EdTools for Teacher Student Connection (TSC)</a:t>
            </a: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6</a:t>
            </a:fld>
            <a:endParaRPr lang="en-US" dirty="0"/>
          </a:p>
        </p:txBody>
      </p:sp>
    </p:spTree>
    <p:extLst>
      <p:ext uri="{BB962C8B-B14F-4D97-AF65-F5344CB8AC3E}">
        <p14:creationId xmlns:p14="http://schemas.microsoft.com/office/powerpoint/2010/main" val="3694793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EIS File Layout - Location</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45480" y="1003303"/>
            <a:ext cx="2521238" cy="2044697"/>
          </a:xfrm>
          <a:prstGeom prst="rect">
            <a:avLst/>
          </a:prstGeom>
        </p:spPr>
      </p:pic>
      <p:pic>
        <p:nvPicPr>
          <p:cNvPr id="6" name="Picture 5"/>
          <p:cNvPicPr>
            <a:picLocks noChangeAspect="1"/>
          </p:cNvPicPr>
          <p:nvPr/>
        </p:nvPicPr>
        <p:blipFill rotWithShape="1">
          <a:blip r:embed="rId4"/>
          <a:srcRect r="24074"/>
          <a:stretch/>
        </p:blipFill>
        <p:spPr>
          <a:xfrm>
            <a:off x="2061994" y="2514600"/>
            <a:ext cx="7010400" cy="3013617"/>
          </a:xfrm>
          <a:prstGeom prst="rect">
            <a:avLst/>
          </a:prstGeom>
        </p:spPr>
      </p:pic>
      <p:sp>
        <p:nvSpPr>
          <p:cNvPr id="4" name="Slide Number Placeholder 3"/>
          <p:cNvSpPr>
            <a:spLocks noGrp="1"/>
          </p:cNvSpPr>
          <p:nvPr>
            <p:ph type="sldNum" sz="quarter" idx="12"/>
          </p:nvPr>
        </p:nvSpPr>
        <p:spPr/>
        <p:txBody>
          <a:bodyPr/>
          <a:lstStyle/>
          <a:p>
            <a:fld id="{5C76A076-0EB6-4ACF-BC93-AE169B35ECF5}" type="slidenum">
              <a:rPr lang="en-US" smtClean="0"/>
              <a:pPr/>
              <a:t>7</a:t>
            </a:fld>
            <a:endParaRPr lang="en-US" dirty="0"/>
          </a:p>
        </p:txBody>
      </p:sp>
    </p:spTree>
    <p:extLst>
      <p:ext uri="{BB962C8B-B14F-4D97-AF65-F5344CB8AC3E}">
        <p14:creationId xmlns:p14="http://schemas.microsoft.com/office/powerpoint/2010/main" val="510042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EIS File Layout</a:t>
            </a:r>
            <a:endParaRPr lang="en-US" sz="2800" dirty="0"/>
          </a:p>
        </p:txBody>
      </p:sp>
      <p:pic>
        <p:nvPicPr>
          <p:cNvPr id="11" name="Picture 10"/>
          <p:cNvPicPr>
            <a:picLocks noChangeAspect="1"/>
          </p:cNvPicPr>
          <p:nvPr/>
        </p:nvPicPr>
        <p:blipFill>
          <a:blip r:embed="rId2"/>
          <a:stretch>
            <a:fillRect/>
          </a:stretch>
        </p:blipFill>
        <p:spPr>
          <a:xfrm>
            <a:off x="381000" y="1230107"/>
            <a:ext cx="7754784" cy="371888"/>
          </a:xfrm>
          <a:prstGeom prst="rect">
            <a:avLst/>
          </a:prstGeom>
        </p:spPr>
      </p:pic>
      <p:sp>
        <p:nvSpPr>
          <p:cNvPr id="3" name="Content Placeholder 2"/>
          <p:cNvSpPr>
            <a:spLocks noGrp="1"/>
          </p:cNvSpPr>
          <p:nvPr>
            <p:ph idx="1"/>
          </p:nvPr>
        </p:nvSpPr>
        <p:spPr>
          <a:xfrm>
            <a:off x="2177" y="1828799"/>
            <a:ext cx="8998131" cy="4724400"/>
          </a:xfrm>
        </p:spPr>
        <p:txBody>
          <a:bodyPr>
            <a:normAutofit/>
          </a:bodyPr>
          <a:lstStyle/>
          <a:p>
            <a:r>
              <a:rPr lang="en-US" sz="1800" dirty="0" smtClean="0"/>
              <a:t>The EIS File Layout is an excel workbook that contains separate worksheets for each of the following:</a:t>
            </a:r>
          </a:p>
          <a:p>
            <a:r>
              <a:rPr lang="en-US" sz="1800" b="1" dirty="0" smtClean="0"/>
              <a:t>Record layout</a:t>
            </a:r>
            <a:r>
              <a:rPr lang="en-US" sz="1800" dirty="0" smtClean="0"/>
              <a:t>: details for each field in a student record, the valid values for that field, the rules used by our EIS programmer to pull that information, and the EIS extract record source.</a:t>
            </a:r>
          </a:p>
          <a:p>
            <a:r>
              <a:rPr lang="en-US" sz="1800" b="1" dirty="0" smtClean="0"/>
              <a:t>Rules</a:t>
            </a:r>
            <a:r>
              <a:rPr lang="en-US" sz="1800" dirty="0" smtClean="0"/>
              <a:t>:  additional business rules that would not fit in the file layout</a:t>
            </a:r>
          </a:p>
          <a:p>
            <a:r>
              <a:rPr lang="en-US" sz="1800" b="1" dirty="0" smtClean="0"/>
              <a:t>3-8 Course and 3-8 Priority</a:t>
            </a:r>
            <a:r>
              <a:rPr lang="en-US" sz="1800" dirty="0" smtClean="0"/>
              <a:t>: the 3-8 course codes and the order in which they appear in the course table for the EIS pull</a:t>
            </a:r>
          </a:p>
          <a:p>
            <a:r>
              <a:rPr lang="en-US" sz="1800" b="1" dirty="0" smtClean="0"/>
              <a:t>Secondary and Secondary Priority</a:t>
            </a:r>
            <a:r>
              <a:rPr lang="en-US" sz="1800" dirty="0" smtClean="0"/>
              <a:t>: the secondary course codes and the order in which they appear in the course table for the EIS pull</a:t>
            </a:r>
          </a:p>
          <a:p>
            <a:r>
              <a:rPr lang="en-US" sz="1800" b="1" dirty="0" smtClean="0"/>
              <a:t>Schedule</a:t>
            </a:r>
            <a:r>
              <a:rPr lang="en-US" sz="1800" dirty="0" smtClean="0"/>
              <a:t>: the specific fields used to determine the student’s class, a student may have up to 9 courses in the record – this worksheet also contains more detail about the rules for Membership</a:t>
            </a:r>
          </a:p>
          <a:p>
            <a:r>
              <a:rPr lang="en-US" sz="1800" b="1" dirty="0" smtClean="0"/>
              <a:t>Demo Stats rules</a:t>
            </a:r>
            <a:r>
              <a:rPr lang="en-US" sz="1800" dirty="0" smtClean="0"/>
              <a:t>: Special rules used to populate the demo stats page in EdTools</a:t>
            </a:r>
          </a:p>
          <a:p>
            <a:endParaRPr lang="en-US" sz="1800" dirty="0" smtClean="0"/>
          </a:p>
          <a:p>
            <a:endParaRPr lang="en-US" dirty="0"/>
          </a:p>
        </p:txBody>
      </p:sp>
    </p:spTree>
    <p:extLst>
      <p:ext uri="{BB962C8B-B14F-4D97-AF65-F5344CB8AC3E}">
        <p14:creationId xmlns:p14="http://schemas.microsoft.com/office/powerpoint/2010/main" val="3169899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Fields 1-4</a:t>
            </a:r>
            <a:endParaRPr lang="en-US" dirty="0"/>
          </a:p>
        </p:txBody>
      </p:sp>
      <p:sp>
        <p:nvSpPr>
          <p:cNvPr id="5" name="Slide Number Placeholder 4"/>
          <p:cNvSpPr>
            <a:spLocks noGrp="1"/>
          </p:cNvSpPr>
          <p:nvPr>
            <p:ph type="sldNum" sz="quarter" idx="12"/>
          </p:nvPr>
        </p:nvSpPr>
        <p:spPr/>
        <p:txBody>
          <a:bodyPr/>
          <a:lstStyle/>
          <a:p>
            <a:fld id="{5C76A076-0EB6-4ACF-BC93-AE169B35ECF5}" type="slidenum">
              <a:rPr lang="en-US" smtClean="0"/>
              <a:pPr/>
              <a:t>9</a:t>
            </a:fld>
            <a:endParaRPr lang="en-US" dirty="0"/>
          </a:p>
        </p:txBody>
      </p:sp>
      <p:pic>
        <p:nvPicPr>
          <p:cNvPr id="6" name="Content Placeholder 8"/>
          <p:cNvPicPr>
            <a:picLocks noGrp="1" noChangeAspect="1"/>
          </p:cNvPicPr>
          <p:nvPr>
            <p:ph idx="1"/>
          </p:nvPr>
        </p:nvPicPr>
        <p:blipFill rotWithShape="1">
          <a:blip r:embed="rId2"/>
          <a:srcRect b="58285"/>
          <a:stretch/>
        </p:blipFill>
        <p:spPr>
          <a:xfrm>
            <a:off x="533400" y="2362200"/>
            <a:ext cx="7996662" cy="2461140"/>
          </a:xfrm>
          <a:prstGeom prst="rect">
            <a:avLst/>
          </a:prstGeom>
        </p:spPr>
      </p:pic>
      <p:sp>
        <p:nvSpPr>
          <p:cNvPr id="7" name="TextBox 6"/>
          <p:cNvSpPr txBox="1"/>
          <p:nvPr/>
        </p:nvSpPr>
        <p:spPr>
          <a:xfrm>
            <a:off x="152400" y="1295400"/>
            <a:ext cx="8305800" cy="923330"/>
          </a:xfrm>
          <a:prstGeom prst="rect">
            <a:avLst/>
          </a:prstGeom>
          <a:noFill/>
        </p:spPr>
        <p:txBody>
          <a:bodyPr wrap="square" rtlCol="0">
            <a:spAutoFit/>
          </a:bodyPr>
          <a:lstStyle/>
          <a:p>
            <a:r>
              <a:rPr lang="en-US" dirty="0" smtClean="0"/>
              <a:t>Fields 1-4 contain general information to identify the test, district, school.</a:t>
            </a:r>
          </a:p>
          <a:p>
            <a:r>
              <a:rPr lang="en-US" dirty="0" smtClean="0"/>
              <a:t>These fields are automatically populated in the file and do not require anything from the school or district.</a:t>
            </a:r>
            <a:endParaRPr lang="en-US" dirty="0"/>
          </a:p>
        </p:txBody>
      </p:sp>
    </p:spTree>
    <p:extLst>
      <p:ext uri="{BB962C8B-B14F-4D97-AF65-F5344CB8AC3E}">
        <p14:creationId xmlns:p14="http://schemas.microsoft.com/office/powerpoint/2010/main" val="361150594"/>
      </p:ext>
    </p:extLst>
  </p:cSld>
  <p:clrMapOvr>
    <a:masterClrMapping/>
  </p:clrMapOvr>
</p:sld>
</file>

<file path=ppt/theme/theme1.xml><?xml version="1.0" encoding="utf-8"?>
<a:theme xmlns:a="http://schemas.openxmlformats.org/drawingml/2006/main" name="PowerPoint B">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1225</TotalTime>
  <Words>1951</Words>
  <Application>Microsoft Office PowerPoint</Application>
  <PresentationFormat>On-screen Show (4:3)</PresentationFormat>
  <Paragraphs>311</Paragraphs>
  <Slides>45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Century Gothic</vt:lpstr>
      <vt:lpstr>Georgia</vt:lpstr>
      <vt:lpstr>Open Sans</vt:lpstr>
      <vt:lpstr>PermianSlabSerifTypeface</vt:lpstr>
      <vt:lpstr>Tahoma</vt:lpstr>
      <vt:lpstr>Trebuchet MS</vt:lpstr>
      <vt:lpstr>Wingdings</vt:lpstr>
      <vt:lpstr>PowerPoint B</vt:lpstr>
      <vt:lpstr>Fall 2015 Attendance Conference</vt:lpstr>
      <vt:lpstr>Data Review</vt:lpstr>
      <vt:lpstr>Data Review Phases</vt:lpstr>
      <vt:lpstr>EIS Pulls</vt:lpstr>
      <vt:lpstr>2015-2016 EIS Pulls</vt:lpstr>
      <vt:lpstr>File Uses</vt:lpstr>
      <vt:lpstr>EIS File Layout - Location</vt:lpstr>
      <vt:lpstr>EIS File Layout</vt:lpstr>
      <vt:lpstr>Fields 1-4</vt:lpstr>
      <vt:lpstr>Fields 5 -10</vt:lpstr>
      <vt:lpstr>Fields 11-18</vt:lpstr>
      <vt:lpstr>Fields 19 – Code A/B</vt:lpstr>
      <vt:lpstr>Fields 19 – Code “J” Resources</vt:lpstr>
      <vt:lpstr>Fields 20-26</vt:lpstr>
      <vt:lpstr>Fields 27-33 continued 34 - 89</vt:lpstr>
      <vt:lpstr>3-8 Course Codes</vt:lpstr>
      <vt:lpstr>Secondary Course Codes</vt:lpstr>
      <vt:lpstr>Rules for Testing Cycle – Test Schedule</vt:lpstr>
      <vt:lpstr>Fields 90-93</vt:lpstr>
      <vt:lpstr>Fields 94 - 95</vt:lpstr>
      <vt:lpstr>Fields 96 - 98</vt:lpstr>
      <vt:lpstr>Business Rules for the EIS pull</vt:lpstr>
      <vt:lpstr>Additional Rules</vt:lpstr>
      <vt:lpstr>EdTools</vt:lpstr>
      <vt:lpstr>PowerPoint Presentation</vt:lpstr>
      <vt:lpstr>Processing Management</vt:lpstr>
      <vt:lpstr>Demographic Statistics: Demographic Data Review</vt:lpstr>
      <vt:lpstr>Delta Reports</vt:lpstr>
      <vt:lpstr>PowerPoint Presentation</vt:lpstr>
      <vt:lpstr>Individual demographic field</vt:lpstr>
      <vt:lpstr>Class Roster: Teacher review</vt:lpstr>
      <vt:lpstr>PowerPoint Presentation</vt:lpstr>
      <vt:lpstr>Student Demographic Data Verification (SDDV)</vt:lpstr>
      <vt:lpstr>Discrepancy Summary</vt:lpstr>
      <vt:lpstr>Teacher-Student Connection</vt:lpstr>
      <vt:lpstr>Where does the Roster come from?</vt:lpstr>
      <vt:lpstr>Data Q/A All Along the Way</vt:lpstr>
      <vt:lpstr>Reporting</vt:lpstr>
      <vt:lpstr>Resources – Training Resources</vt:lpstr>
      <vt:lpstr>Resources – Contact Support</vt:lpstr>
      <vt:lpstr>Contact Support</vt:lpstr>
      <vt:lpstr>Contact Support</vt:lpstr>
      <vt:lpstr>Contact Support</vt:lpstr>
      <vt:lpstr>Contact Information</vt:lpstr>
      <vt:lpstr>Thank You</vt:lpstr>
    </vt:vector>
  </TitlesOfParts>
  <Company>State of Tennessee: Finance &amp; Administration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Deb</cp:lastModifiedBy>
  <cp:revision>54</cp:revision>
  <dcterms:created xsi:type="dcterms:W3CDTF">2015-04-23T14:06:28Z</dcterms:created>
  <dcterms:modified xsi:type="dcterms:W3CDTF">2015-09-10T05:24:14Z</dcterms:modified>
</cp:coreProperties>
</file>