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84" r:id="rId2"/>
  </p:sldMasterIdLst>
  <p:notesMasterIdLst>
    <p:notesMasterId r:id="rId85"/>
  </p:notesMasterIdLst>
  <p:handoutMasterIdLst>
    <p:handoutMasterId r:id="rId86"/>
  </p:handoutMasterIdLst>
  <p:sldIdLst>
    <p:sldId id="256" r:id="rId3"/>
    <p:sldId id="258" r:id="rId4"/>
    <p:sldId id="276" r:id="rId5"/>
    <p:sldId id="335" r:id="rId6"/>
    <p:sldId id="334" r:id="rId7"/>
    <p:sldId id="354" r:id="rId8"/>
    <p:sldId id="295" r:id="rId9"/>
    <p:sldId id="319" r:id="rId10"/>
    <p:sldId id="320" r:id="rId11"/>
    <p:sldId id="273" r:id="rId12"/>
    <p:sldId id="286" r:id="rId13"/>
    <p:sldId id="284" r:id="rId14"/>
    <p:sldId id="298" r:id="rId15"/>
    <p:sldId id="297" r:id="rId16"/>
    <p:sldId id="299" r:id="rId17"/>
    <p:sldId id="302" r:id="rId18"/>
    <p:sldId id="303" r:id="rId19"/>
    <p:sldId id="308" r:id="rId20"/>
    <p:sldId id="309" r:id="rId21"/>
    <p:sldId id="357" r:id="rId22"/>
    <p:sldId id="344" r:id="rId23"/>
    <p:sldId id="305" r:id="rId24"/>
    <p:sldId id="310" r:id="rId25"/>
    <p:sldId id="330" r:id="rId26"/>
    <p:sldId id="325" r:id="rId27"/>
    <p:sldId id="336" r:id="rId28"/>
    <p:sldId id="293" r:id="rId29"/>
    <p:sldId id="313" r:id="rId30"/>
    <p:sldId id="326" r:id="rId31"/>
    <p:sldId id="332" r:id="rId32"/>
    <p:sldId id="333" r:id="rId33"/>
    <p:sldId id="339" r:id="rId34"/>
    <p:sldId id="327" r:id="rId35"/>
    <p:sldId id="337" r:id="rId36"/>
    <p:sldId id="340" r:id="rId37"/>
    <p:sldId id="341" r:id="rId38"/>
    <p:sldId id="306" r:id="rId39"/>
    <p:sldId id="271" r:id="rId40"/>
    <p:sldId id="369" r:id="rId41"/>
    <p:sldId id="323" r:id="rId42"/>
    <p:sldId id="353" r:id="rId43"/>
    <p:sldId id="342" r:id="rId44"/>
    <p:sldId id="343" r:id="rId45"/>
    <p:sldId id="318" r:id="rId46"/>
    <p:sldId id="307" r:id="rId47"/>
    <p:sldId id="345" r:id="rId48"/>
    <p:sldId id="347" r:id="rId49"/>
    <p:sldId id="346" r:id="rId50"/>
    <p:sldId id="349" r:id="rId51"/>
    <p:sldId id="352" r:id="rId52"/>
    <p:sldId id="358" r:id="rId53"/>
    <p:sldId id="372" r:id="rId54"/>
    <p:sldId id="370" r:id="rId55"/>
    <p:sldId id="373" r:id="rId56"/>
    <p:sldId id="350" r:id="rId57"/>
    <p:sldId id="351" r:id="rId58"/>
    <p:sldId id="360" r:id="rId59"/>
    <p:sldId id="359" r:id="rId60"/>
    <p:sldId id="367" r:id="rId61"/>
    <p:sldId id="361" r:id="rId62"/>
    <p:sldId id="362" r:id="rId63"/>
    <p:sldId id="363" r:id="rId64"/>
    <p:sldId id="365" r:id="rId65"/>
    <p:sldId id="364" r:id="rId66"/>
    <p:sldId id="366" r:id="rId67"/>
    <p:sldId id="368" r:id="rId68"/>
    <p:sldId id="356" r:id="rId69"/>
    <p:sldId id="285" r:id="rId70"/>
    <p:sldId id="270" r:id="rId71"/>
    <p:sldId id="322" r:id="rId72"/>
    <p:sldId id="329" r:id="rId73"/>
    <p:sldId id="317" r:id="rId74"/>
    <p:sldId id="315" r:id="rId75"/>
    <p:sldId id="316" r:id="rId76"/>
    <p:sldId id="290" r:id="rId77"/>
    <p:sldId id="291" r:id="rId78"/>
    <p:sldId id="321" r:id="rId79"/>
    <p:sldId id="348" r:id="rId80"/>
    <p:sldId id="338" r:id="rId81"/>
    <p:sldId id="311" r:id="rId82"/>
    <p:sldId id="287" r:id="rId83"/>
    <p:sldId id="264" r:id="rId84"/>
  </p:sldIdLst>
  <p:sldSz cx="12188825"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200">
          <p15:clr>
            <a:srgbClr val="A4A3A4"/>
          </p15:clr>
        </p15:guide>
        <p15:guide id="3" orient="horz" pos="3888">
          <p15:clr>
            <a:srgbClr val="A4A3A4"/>
          </p15:clr>
        </p15:guide>
        <p15:guide id="4" orient="horz" pos="2880">
          <p15:clr>
            <a:srgbClr val="A4A3A4"/>
          </p15:clr>
        </p15:guide>
        <p15:guide id="5" orient="horz" pos="3216">
          <p15:clr>
            <a:srgbClr val="A4A3A4"/>
          </p15:clr>
        </p15:guide>
        <p15:guide id="6" orient="horz" pos="816">
          <p15:clr>
            <a:srgbClr val="A4A3A4"/>
          </p15:clr>
        </p15:guide>
        <p15:guide id="7" orient="horz" pos="175">
          <p15:clr>
            <a:srgbClr val="A4A3A4"/>
          </p15:clr>
        </p15:guide>
        <p15:guide id="8" pos="3839">
          <p15:clr>
            <a:srgbClr val="A4A3A4"/>
          </p15:clr>
        </p15:guide>
        <p15:guide id="9" pos="959">
          <p15:clr>
            <a:srgbClr val="A4A3A4"/>
          </p15:clr>
        </p15:guide>
        <p15:guide id="10" pos="6719">
          <p15:clr>
            <a:srgbClr val="A4A3A4"/>
          </p15:clr>
        </p15:guide>
        <p15:guide id="11" pos="6143">
          <p15:clr>
            <a:srgbClr val="A4A3A4"/>
          </p15:clr>
        </p15:guide>
        <p15:guide id="12" pos="283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6B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E25E649-3F16-4E02-A733-19D2CDBF48F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12" autoAdjust="0"/>
    <p:restoredTop sz="89614" autoAdjust="0"/>
  </p:normalViewPr>
  <p:slideViewPr>
    <p:cSldViewPr>
      <p:cViewPr varScale="1">
        <p:scale>
          <a:sx n="81" d="100"/>
          <a:sy n="81" d="100"/>
        </p:scale>
        <p:origin x="492" y="78"/>
      </p:cViewPr>
      <p:guideLst>
        <p:guide orient="horz" pos="2160"/>
        <p:guide orient="horz" pos="1200"/>
        <p:guide orient="horz" pos="3888"/>
        <p:guide orient="horz" pos="2880"/>
        <p:guide orient="horz" pos="3216"/>
        <p:guide orient="horz" pos="816"/>
        <p:guide orient="horz" pos="175"/>
        <p:guide pos="3839"/>
        <p:guide pos="959"/>
        <p:guide pos="6719"/>
        <p:guide pos="6143"/>
        <p:guide pos="2831"/>
      </p:guideLst>
    </p:cSldViewPr>
  </p:slideViewPr>
  <p:outlineViewPr>
    <p:cViewPr>
      <p:scale>
        <a:sx n="33" d="100"/>
        <a:sy n="33" d="100"/>
      </p:scale>
      <p:origin x="0" y="0"/>
    </p:cViewPr>
  </p:outlineViewPr>
  <p:notesTextViewPr>
    <p:cViewPr>
      <p:scale>
        <a:sx n="1" d="1"/>
        <a:sy n="1" d="1"/>
      </p:scale>
      <p:origin x="0" y="0"/>
    </p:cViewPr>
  </p:notesTextViewPr>
  <p:notesViewPr>
    <p:cSldViewPr showGuides="1">
      <p:cViewPr varScale="1">
        <p:scale>
          <a:sx n="76" d="100"/>
          <a:sy n="76" d="100"/>
        </p:scale>
        <p:origin x="2538"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commentAuthors" Target="commentAuthor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784AA43A-3F76-4A13-9CD6-36134EB429E3}" type="datetimeFigureOut">
              <a:rPr lang="en-US"/>
              <a:t>10/3/2017</a:t>
            </a:fld>
            <a:endParaRPr/>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A850423A-8BCE-448E-A97B-03A88B2B12C1}" type="slidenum">
              <a:rPr/>
              <a:t>‹#›</a:t>
            </a:fld>
            <a:endParaRPr/>
          </a:p>
        </p:txBody>
      </p:sp>
    </p:spTree>
    <p:extLst>
      <p:ext uri="{BB962C8B-B14F-4D97-AF65-F5344CB8AC3E}">
        <p14:creationId xmlns:p14="http://schemas.microsoft.com/office/powerpoint/2010/main" val="4051395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5F674A4F-2B7A-4ECB-A400-260B2FFC03C1}" type="datetimeFigureOut">
              <a:rPr lang="en-US"/>
              <a:t>10/3/2017</a:t>
            </a:fld>
            <a:endParaRPr/>
          </a:p>
        </p:txBody>
      </p:sp>
      <p:sp>
        <p:nvSpPr>
          <p:cNvPr id="4" name="Slide Image Placeholder 3"/>
          <p:cNvSpPr>
            <a:spLocks noGrp="1" noRot="1" noChangeAspect="1"/>
          </p:cNvSpPr>
          <p:nvPr>
            <p:ph type="sldImg" idx="2"/>
          </p:nvPr>
        </p:nvSpPr>
        <p:spPr>
          <a:xfrm>
            <a:off x="407988" y="696913"/>
            <a:ext cx="6194425" cy="34861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01F2A70B-78F2-4DCF-B53B-C990D2FAFB8A}" type="slidenum">
              <a:rPr/>
              <a:t>‹#›</a:t>
            </a:fld>
            <a:endParaRPr/>
          </a:p>
        </p:txBody>
      </p:sp>
    </p:spTree>
    <p:extLst>
      <p:ext uri="{BB962C8B-B14F-4D97-AF65-F5344CB8AC3E}">
        <p14:creationId xmlns:p14="http://schemas.microsoft.com/office/powerpoint/2010/main" val="2411570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F2A70B-78F2-4DCF-B53B-C990D2FAFB8A}" type="slidenum">
              <a:rPr lang="en-US" smtClean="0"/>
              <a:t>1</a:t>
            </a:fld>
            <a:endParaRPr lang="en-US"/>
          </a:p>
        </p:txBody>
      </p:sp>
    </p:spTree>
    <p:extLst>
      <p:ext uri="{BB962C8B-B14F-4D97-AF65-F5344CB8AC3E}">
        <p14:creationId xmlns:p14="http://schemas.microsoft.com/office/powerpoint/2010/main" val="38192809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F2A70B-78F2-4DCF-B53B-C990D2FAFB8A}" type="slidenum">
              <a:rPr lang="en-US" smtClean="0"/>
              <a:t>10</a:t>
            </a:fld>
            <a:endParaRPr lang="en-US"/>
          </a:p>
        </p:txBody>
      </p:sp>
    </p:spTree>
    <p:extLst>
      <p:ext uri="{BB962C8B-B14F-4D97-AF65-F5344CB8AC3E}">
        <p14:creationId xmlns:p14="http://schemas.microsoft.com/office/powerpoint/2010/main" val="25100229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F2A70B-78F2-4DCF-B53B-C990D2FAFB8A}" type="slidenum">
              <a:rPr lang="en-US" smtClean="0"/>
              <a:t>11</a:t>
            </a:fld>
            <a:endParaRPr lang="en-US"/>
          </a:p>
        </p:txBody>
      </p:sp>
    </p:spTree>
    <p:extLst>
      <p:ext uri="{BB962C8B-B14F-4D97-AF65-F5344CB8AC3E}">
        <p14:creationId xmlns:p14="http://schemas.microsoft.com/office/powerpoint/2010/main" val="40934098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F2A70B-78F2-4DCF-B53B-C990D2FAFB8A}" type="slidenum">
              <a:rPr lang="en-US" smtClean="0"/>
              <a:t>12</a:t>
            </a:fld>
            <a:endParaRPr lang="en-US"/>
          </a:p>
        </p:txBody>
      </p:sp>
    </p:spTree>
    <p:extLst>
      <p:ext uri="{BB962C8B-B14F-4D97-AF65-F5344CB8AC3E}">
        <p14:creationId xmlns:p14="http://schemas.microsoft.com/office/powerpoint/2010/main" val="36756964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F2A70B-78F2-4DCF-B53B-C990D2FAFB8A}" type="slidenum">
              <a:rPr lang="en-US" smtClean="0"/>
              <a:t>13</a:t>
            </a:fld>
            <a:endParaRPr lang="en-US"/>
          </a:p>
        </p:txBody>
      </p:sp>
    </p:spTree>
    <p:extLst>
      <p:ext uri="{BB962C8B-B14F-4D97-AF65-F5344CB8AC3E}">
        <p14:creationId xmlns:p14="http://schemas.microsoft.com/office/powerpoint/2010/main" val="10976995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F2A70B-78F2-4DCF-B53B-C990D2FAFB8A}" type="slidenum">
              <a:rPr lang="en-US" smtClean="0"/>
              <a:t>14</a:t>
            </a:fld>
            <a:endParaRPr lang="en-US"/>
          </a:p>
        </p:txBody>
      </p:sp>
    </p:spTree>
    <p:extLst>
      <p:ext uri="{BB962C8B-B14F-4D97-AF65-F5344CB8AC3E}">
        <p14:creationId xmlns:p14="http://schemas.microsoft.com/office/powerpoint/2010/main" val="36619460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F2A70B-78F2-4DCF-B53B-C990D2FAFB8A}" type="slidenum">
              <a:rPr lang="en-US" smtClean="0"/>
              <a:t>15</a:t>
            </a:fld>
            <a:endParaRPr lang="en-US"/>
          </a:p>
        </p:txBody>
      </p:sp>
    </p:spTree>
    <p:extLst>
      <p:ext uri="{BB962C8B-B14F-4D97-AF65-F5344CB8AC3E}">
        <p14:creationId xmlns:p14="http://schemas.microsoft.com/office/powerpoint/2010/main" val="1071080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F2A70B-78F2-4DCF-B53B-C990D2FAFB8A}" type="slidenum">
              <a:rPr lang="en-US" smtClean="0"/>
              <a:t>16</a:t>
            </a:fld>
            <a:endParaRPr lang="en-US"/>
          </a:p>
        </p:txBody>
      </p:sp>
    </p:spTree>
    <p:extLst>
      <p:ext uri="{BB962C8B-B14F-4D97-AF65-F5344CB8AC3E}">
        <p14:creationId xmlns:p14="http://schemas.microsoft.com/office/powerpoint/2010/main" val="37027268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whether they are intentional or not. Structural racism is more difficult to locate in a particular institution because it involves the reinforcing effects of multiple institutions and cultural norms, past and present, continually producing new, and re-producing old forms of racism. </a:t>
            </a:r>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17</a:t>
            </a:fld>
            <a:endParaRPr lang="en-US"/>
          </a:p>
        </p:txBody>
      </p:sp>
    </p:spTree>
    <p:extLst>
      <p:ext uri="{BB962C8B-B14F-4D97-AF65-F5344CB8AC3E}">
        <p14:creationId xmlns:p14="http://schemas.microsoft.com/office/powerpoint/2010/main" val="17155858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F2A70B-78F2-4DCF-B53B-C990D2FAFB8A}" type="slidenum">
              <a:rPr lang="en-US" smtClean="0"/>
              <a:t>18</a:t>
            </a:fld>
            <a:endParaRPr lang="en-US"/>
          </a:p>
        </p:txBody>
      </p:sp>
    </p:spTree>
    <p:extLst>
      <p:ext uri="{BB962C8B-B14F-4D97-AF65-F5344CB8AC3E}">
        <p14:creationId xmlns:p14="http://schemas.microsoft.com/office/powerpoint/2010/main" val="7932129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F2A70B-78F2-4DCF-B53B-C990D2FAFB8A}" type="slidenum">
              <a:rPr lang="en-US" smtClean="0"/>
              <a:t>19</a:t>
            </a:fld>
            <a:endParaRPr lang="en-US"/>
          </a:p>
        </p:txBody>
      </p:sp>
    </p:spTree>
    <p:extLst>
      <p:ext uri="{BB962C8B-B14F-4D97-AF65-F5344CB8AC3E}">
        <p14:creationId xmlns:p14="http://schemas.microsoft.com/office/powerpoint/2010/main" val="2570864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MCPS is the second largest employer (23,000 employees, 13,000</a:t>
            </a:r>
            <a:r>
              <a:rPr lang="en-US" baseline="0" dirty="0" smtClean="0"/>
              <a:t> teachers</a:t>
            </a:r>
            <a:r>
              <a:rPr lang="en-US" dirty="0" smtClean="0"/>
              <a:t>)</a:t>
            </a:r>
            <a:r>
              <a:rPr lang="en-US" baseline="0" dirty="0" smtClean="0"/>
              <a:t> in Maryland after Giant (27K employees) MCPS was ranked 31</a:t>
            </a:r>
            <a:r>
              <a:rPr lang="en-US" baseline="30000" dirty="0" smtClean="0"/>
              <a:t>st</a:t>
            </a:r>
            <a:r>
              <a:rPr lang="en-US" baseline="0" dirty="0" smtClean="0"/>
              <a:t> best employer to work with in 2017 by Forbes magazine. </a:t>
            </a:r>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2</a:t>
            </a:fld>
            <a:endParaRPr lang="en-US"/>
          </a:p>
        </p:txBody>
      </p:sp>
    </p:spTree>
    <p:extLst>
      <p:ext uri="{BB962C8B-B14F-4D97-AF65-F5344CB8AC3E}">
        <p14:creationId xmlns:p14="http://schemas.microsoft.com/office/powerpoint/2010/main" val="19380362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Housing</a:t>
            </a:r>
            <a:r>
              <a:rPr lang="en-US" baseline="0" dirty="0" smtClean="0"/>
              <a:t> covenant for my neighborhood. Indian spring estates.</a:t>
            </a:r>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21</a:t>
            </a:fld>
            <a:endParaRPr lang="en-US"/>
          </a:p>
        </p:txBody>
      </p:sp>
    </p:spTree>
    <p:extLst>
      <p:ext uri="{BB962C8B-B14F-4D97-AF65-F5344CB8AC3E}">
        <p14:creationId xmlns:p14="http://schemas.microsoft.com/office/powerpoint/2010/main" val="3128778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F2A70B-78F2-4DCF-B53B-C990D2FAFB8A}" type="slidenum">
              <a:rPr lang="en-US" smtClean="0"/>
              <a:t>22</a:t>
            </a:fld>
            <a:endParaRPr lang="en-US"/>
          </a:p>
        </p:txBody>
      </p:sp>
    </p:spTree>
    <p:extLst>
      <p:ext uri="{BB962C8B-B14F-4D97-AF65-F5344CB8AC3E}">
        <p14:creationId xmlns:p14="http://schemas.microsoft.com/office/powerpoint/2010/main" val="13500773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F2A70B-78F2-4DCF-B53B-C990D2FAFB8A}" type="slidenum">
              <a:rPr lang="en-US" smtClean="0"/>
              <a:t>23</a:t>
            </a:fld>
            <a:endParaRPr lang="en-US"/>
          </a:p>
        </p:txBody>
      </p:sp>
    </p:spTree>
    <p:extLst>
      <p:ext uri="{BB962C8B-B14F-4D97-AF65-F5344CB8AC3E}">
        <p14:creationId xmlns:p14="http://schemas.microsoft.com/office/powerpoint/2010/main" val="21570479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F2A70B-78F2-4DCF-B53B-C990D2FAFB8A}" type="slidenum">
              <a:rPr lang="en-US" smtClean="0"/>
              <a:t>24</a:t>
            </a:fld>
            <a:endParaRPr lang="en-US"/>
          </a:p>
        </p:txBody>
      </p:sp>
    </p:spTree>
    <p:extLst>
      <p:ext uri="{BB962C8B-B14F-4D97-AF65-F5344CB8AC3E}">
        <p14:creationId xmlns:p14="http://schemas.microsoft.com/office/powerpoint/2010/main" val="34602238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F2A70B-78F2-4DCF-B53B-C990D2FAFB8A}" type="slidenum">
              <a:rPr lang="en-US" smtClean="0"/>
              <a:t>25</a:t>
            </a:fld>
            <a:endParaRPr lang="en-US"/>
          </a:p>
        </p:txBody>
      </p:sp>
    </p:spTree>
    <p:extLst>
      <p:ext uri="{BB962C8B-B14F-4D97-AF65-F5344CB8AC3E}">
        <p14:creationId xmlns:p14="http://schemas.microsoft.com/office/powerpoint/2010/main" val="1448472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F2A70B-78F2-4DCF-B53B-C990D2FAFB8A}" type="slidenum">
              <a:rPr lang="en-US" smtClean="0"/>
              <a:t>26</a:t>
            </a:fld>
            <a:endParaRPr lang="en-US"/>
          </a:p>
        </p:txBody>
      </p:sp>
    </p:spTree>
    <p:extLst>
      <p:ext uri="{BB962C8B-B14F-4D97-AF65-F5344CB8AC3E}">
        <p14:creationId xmlns:p14="http://schemas.microsoft.com/office/powerpoint/2010/main" val="9781186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F2A70B-78F2-4DCF-B53B-C990D2FAFB8A}" type="slidenum">
              <a:rPr lang="en-US" smtClean="0"/>
              <a:t>27</a:t>
            </a:fld>
            <a:endParaRPr lang="en-US"/>
          </a:p>
        </p:txBody>
      </p:sp>
    </p:spTree>
    <p:extLst>
      <p:ext uri="{BB962C8B-B14F-4D97-AF65-F5344CB8AC3E}">
        <p14:creationId xmlns:p14="http://schemas.microsoft.com/office/powerpoint/2010/main" val="41327888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F2A70B-78F2-4DCF-B53B-C990D2FAFB8A}" type="slidenum">
              <a:rPr lang="en-US" smtClean="0"/>
              <a:t>28</a:t>
            </a:fld>
            <a:endParaRPr lang="en-US"/>
          </a:p>
        </p:txBody>
      </p:sp>
    </p:spTree>
    <p:extLst>
      <p:ext uri="{BB962C8B-B14F-4D97-AF65-F5344CB8AC3E}">
        <p14:creationId xmlns:p14="http://schemas.microsoft.com/office/powerpoint/2010/main" val="11739798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F2A70B-78F2-4DCF-B53B-C990D2FAFB8A}" type="slidenum">
              <a:rPr lang="en-US" smtClean="0"/>
              <a:t>29</a:t>
            </a:fld>
            <a:endParaRPr lang="en-US"/>
          </a:p>
        </p:txBody>
      </p:sp>
    </p:spTree>
    <p:extLst>
      <p:ext uri="{BB962C8B-B14F-4D97-AF65-F5344CB8AC3E}">
        <p14:creationId xmlns:p14="http://schemas.microsoft.com/office/powerpoint/2010/main" val="9928307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F2A70B-78F2-4DCF-B53B-C990D2FAFB8A}" type="slidenum">
              <a:rPr lang="en-US" smtClean="0"/>
              <a:t>30</a:t>
            </a:fld>
            <a:endParaRPr lang="en-US"/>
          </a:p>
        </p:txBody>
      </p:sp>
    </p:spTree>
    <p:extLst>
      <p:ext uri="{BB962C8B-B14F-4D97-AF65-F5344CB8AC3E}">
        <p14:creationId xmlns:p14="http://schemas.microsoft.com/office/powerpoint/2010/main" val="3919169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F2A70B-78F2-4DCF-B53B-C990D2FAFB8A}" type="slidenum">
              <a:rPr lang="en-US" smtClean="0"/>
              <a:t>3</a:t>
            </a:fld>
            <a:endParaRPr lang="en-US"/>
          </a:p>
        </p:txBody>
      </p:sp>
    </p:spTree>
    <p:extLst>
      <p:ext uri="{BB962C8B-B14F-4D97-AF65-F5344CB8AC3E}">
        <p14:creationId xmlns:p14="http://schemas.microsoft.com/office/powerpoint/2010/main" val="4687680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F2A70B-78F2-4DCF-B53B-C990D2FAFB8A}" type="slidenum">
              <a:rPr lang="en-US" smtClean="0"/>
              <a:t>31</a:t>
            </a:fld>
            <a:endParaRPr lang="en-US"/>
          </a:p>
        </p:txBody>
      </p:sp>
    </p:spTree>
    <p:extLst>
      <p:ext uri="{BB962C8B-B14F-4D97-AF65-F5344CB8AC3E}">
        <p14:creationId xmlns:p14="http://schemas.microsoft.com/office/powerpoint/2010/main" val="25876001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F2A70B-78F2-4DCF-B53B-C990D2FAFB8A}" type="slidenum">
              <a:rPr lang="en-US" smtClean="0"/>
              <a:t>32</a:t>
            </a:fld>
            <a:endParaRPr lang="en-US"/>
          </a:p>
        </p:txBody>
      </p:sp>
    </p:spTree>
    <p:extLst>
      <p:ext uri="{BB962C8B-B14F-4D97-AF65-F5344CB8AC3E}">
        <p14:creationId xmlns:p14="http://schemas.microsoft.com/office/powerpoint/2010/main" val="13524122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33</a:t>
            </a:fld>
            <a:endParaRPr lang="en-US"/>
          </a:p>
        </p:txBody>
      </p:sp>
    </p:spTree>
    <p:extLst>
      <p:ext uri="{BB962C8B-B14F-4D97-AF65-F5344CB8AC3E}">
        <p14:creationId xmlns:p14="http://schemas.microsoft.com/office/powerpoint/2010/main" val="234988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1927,</a:t>
            </a:r>
            <a:r>
              <a:rPr lang="en-US" baseline="0" dirty="0" smtClean="0"/>
              <a:t> Black students who wanted to go to school past 8</a:t>
            </a:r>
            <a:r>
              <a:rPr lang="en-US" baseline="30000" dirty="0" smtClean="0"/>
              <a:t>th</a:t>
            </a:r>
            <a:r>
              <a:rPr lang="en-US" baseline="0" dirty="0" smtClean="0"/>
              <a:t> grade would need to go to another jurisdiction. </a:t>
            </a:r>
            <a:r>
              <a:rPr lang="en-US" dirty="0" smtClean="0"/>
              <a:t>In Montgomery County, where white enrollment decreased from nearly two-thirds of school rolls in 1989 to 35 percent by 2010, about one in four Latino or African American students is enrolled in an intensely segregated school. A national report by the same organization found that Maryland was the sixth-most-segregated state in the country for black </a:t>
            </a:r>
            <a:r>
              <a:rPr lang="en-US" dirty="0" err="1" smtClean="0"/>
              <a:t>students.Washington</a:t>
            </a:r>
            <a:r>
              <a:rPr lang="en-US" dirty="0" smtClean="0"/>
              <a:t> Post</a:t>
            </a:r>
          </a:p>
          <a:p>
            <a:r>
              <a:rPr lang="en-US" dirty="0" smtClean="0"/>
              <a:t>George Washington</a:t>
            </a:r>
            <a:r>
              <a:rPr lang="en-US" baseline="0" dirty="0" smtClean="0"/>
              <a:t> Carver high school opened in 1951, The first major improvement for black schools came in 1926.</a:t>
            </a:r>
          </a:p>
          <a:p>
            <a:endParaRPr lang="en-US" baseline="0" dirty="0" smtClean="0"/>
          </a:p>
          <a:p>
            <a:r>
              <a:rPr lang="en-US" baseline="0" dirty="0" smtClean="0"/>
              <a:t>#In that year, the county began to build or renovate 15 black elementary schools using money donated by the businessman and philanthropist Julius </a:t>
            </a:r>
            <a:r>
              <a:rPr lang="en-US" baseline="0" dirty="0" err="1" smtClean="0"/>
              <a:t>Rosenwald</a:t>
            </a:r>
            <a:r>
              <a:rPr lang="en-US" baseline="0" dirty="0" smtClean="0"/>
              <a:t>.</a:t>
            </a:r>
          </a:p>
          <a:p>
            <a:endParaRPr lang="en-US" baseline="0" dirty="0" smtClean="0"/>
          </a:p>
          <a:p>
            <a:r>
              <a:rPr lang="en-US" baseline="0" dirty="0" smtClean="0"/>
              <a:t>#</a:t>
            </a:r>
            <a:r>
              <a:rPr lang="en-US" baseline="0" dirty="0" err="1" smtClean="0"/>
              <a:t>Rosenwald</a:t>
            </a:r>
            <a:r>
              <a:rPr lang="en-US" baseline="0" dirty="0" smtClean="0"/>
              <a:t> “had a lot of money but he didn’t believe in keeping it,” Clarke said, and his money paid for more than 5,000 black schools nationally.</a:t>
            </a:r>
          </a:p>
          <a:p>
            <a:endParaRPr lang="en-US" baseline="0" dirty="0" smtClean="0"/>
          </a:p>
          <a:p>
            <a:r>
              <a:rPr lang="en-US" baseline="0" dirty="0" smtClean="0"/>
              <a:t>#The 15 local </a:t>
            </a:r>
            <a:r>
              <a:rPr lang="en-US" baseline="0" dirty="0" err="1" smtClean="0"/>
              <a:t>Rosenwald</a:t>
            </a:r>
            <a:r>
              <a:rPr lang="en-US" baseline="0" dirty="0" smtClean="0"/>
              <a:t> schools were built between 1926 and 1928 included a one-room schoolhouse in Scotland and a two-room building on River Road. Most of the remaining black elementary schools were closed…In 1866, the Quaker community in Sandy Spring opened the first school for African-American children, the Sharpe Street Industrial School. Other schools followed, but from emancipation well into the 1900s, the burden of educating black children fell mostly on individual black communities.</a:t>
            </a:r>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34</a:t>
            </a:fld>
            <a:endParaRPr lang="en-US"/>
          </a:p>
        </p:txBody>
      </p:sp>
    </p:spTree>
    <p:extLst>
      <p:ext uri="{BB962C8B-B14F-4D97-AF65-F5344CB8AC3E}">
        <p14:creationId xmlns:p14="http://schemas.microsoft.com/office/powerpoint/2010/main" val="10507451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F2A70B-78F2-4DCF-B53B-C990D2FAFB8A}" type="slidenum">
              <a:rPr lang="en-US" smtClean="0"/>
              <a:t>35</a:t>
            </a:fld>
            <a:endParaRPr lang="en-US"/>
          </a:p>
        </p:txBody>
      </p:sp>
    </p:spTree>
    <p:extLst>
      <p:ext uri="{BB962C8B-B14F-4D97-AF65-F5344CB8AC3E}">
        <p14:creationId xmlns:p14="http://schemas.microsoft.com/office/powerpoint/2010/main" val="23376773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F2A70B-78F2-4DCF-B53B-C990D2FAFB8A}" type="slidenum">
              <a:rPr lang="en-US" smtClean="0"/>
              <a:t>36</a:t>
            </a:fld>
            <a:endParaRPr lang="en-US"/>
          </a:p>
        </p:txBody>
      </p:sp>
    </p:spTree>
    <p:extLst>
      <p:ext uri="{BB962C8B-B14F-4D97-AF65-F5344CB8AC3E}">
        <p14:creationId xmlns:p14="http://schemas.microsoft.com/office/powerpoint/2010/main" val="22091515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F2A70B-78F2-4DCF-B53B-C990D2FAFB8A}" type="slidenum">
              <a:rPr lang="en-US" smtClean="0"/>
              <a:t>37</a:t>
            </a:fld>
            <a:endParaRPr lang="en-US"/>
          </a:p>
        </p:txBody>
      </p:sp>
    </p:spTree>
    <p:extLst>
      <p:ext uri="{BB962C8B-B14F-4D97-AF65-F5344CB8AC3E}">
        <p14:creationId xmlns:p14="http://schemas.microsoft.com/office/powerpoint/2010/main" val="7493908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F2A70B-78F2-4DCF-B53B-C990D2FAFB8A}" type="slidenum">
              <a:rPr lang="en-US" smtClean="0"/>
              <a:t>38</a:t>
            </a:fld>
            <a:endParaRPr lang="en-US"/>
          </a:p>
        </p:txBody>
      </p:sp>
    </p:spTree>
    <p:extLst>
      <p:ext uri="{BB962C8B-B14F-4D97-AF65-F5344CB8AC3E}">
        <p14:creationId xmlns:p14="http://schemas.microsoft.com/office/powerpoint/2010/main" val="14740877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69% of students in our Alternative Program are FARMS eligible.</a:t>
            </a:r>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40</a:t>
            </a:fld>
            <a:endParaRPr lang="en-US"/>
          </a:p>
        </p:txBody>
      </p:sp>
    </p:spTree>
    <p:extLst>
      <p:ext uri="{BB962C8B-B14F-4D97-AF65-F5344CB8AC3E}">
        <p14:creationId xmlns:p14="http://schemas.microsoft.com/office/powerpoint/2010/main" val="20419874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F2A70B-78F2-4DCF-B53B-C990D2FAFB8A}" type="slidenum">
              <a:rPr lang="en-US" smtClean="0"/>
              <a:t>41</a:t>
            </a:fld>
            <a:endParaRPr lang="en-US"/>
          </a:p>
        </p:txBody>
      </p:sp>
    </p:spTree>
    <p:extLst>
      <p:ext uri="{BB962C8B-B14F-4D97-AF65-F5344CB8AC3E}">
        <p14:creationId xmlns:p14="http://schemas.microsoft.com/office/powerpoint/2010/main" val="4143178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Interesting capital (facility)</a:t>
            </a:r>
            <a:r>
              <a:rPr lang="en-US" baseline="0" dirty="0" smtClean="0"/>
              <a:t> </a:t>
            </a:r>
            <a:r>
              <a:rPr lang="en-US" dirty="0" smtClean="0"/>
              <a:t>facts: MCPS closed 63 schools during late 1970s.  Now would cost over $800 million to put over 9K students currently in over 400 portables</a:t>
            </a:r>
            <a:r>
              <a:rPr lang="en-US" baseline="0" dirty="0" smtClean="0"/>
              <a:t> in classrooms. Backlog of maintenance: HVAC, windows, compliance, electrical, plumbing, etc. is over $800 million as well. </a:t>
            </a:r>
            <a:r>
              <a:rPr lang="en-US" dirty="0" smtClean="0"/>
              <a:t>Elementary School preferred capacity is 450-750. ES cost about$</a:t>
            </a:r>
            <a:r>
              <a:rPr lang="en-US" baseline="0" dirty="0" smtClean="0"/>
              <a:t> 27 million depending on site development &amp; building. </a:t>
            </a:r>
            <a:r>
              <a:rPr lang="en-US" dirty="0" smtClean="0"/>
              <a:t>Middle school is 750 – 1,200. MS cost $45-50K to build. High School preferred capacity is 1,600 – 2,400. Costs $85 -110 million to build.  Our per foot building cost is about 17% less than State average. The</a:t>
            </a:r>
            <a:r>
              <a:rPr lang="en-US" baseline="0" dirty="0" smtClean="0"/>
              <a:t> school system’s operating budget was funded a</a:t>
            </a:r>
            <a:r>
              <a:rPr lang="en-US" dirty="0" smtClean="0"/>
              <a:t>t or below Maintenance of Effort (MOE)</a:t>
            </a:r>
            <a:r>
              <a:rPr lang="en-US" baseline="0" dirty="0" smtClean="0"/>
              <a:t> from </a:t>
            </a:r>
            <a:r>
              <a:rPr lang="en-US" dirty="0" smtClean="0"/>
              <a:t>2010-2016.</a:t>
            </a:r>
          </a:p>
          <a:p>
            <a:r>
              <a:rPr lang="en-US" dirty="0" smtClean="0"/>
              <a:t>2016 was the first increase</a:t>
            </a:r>
            <a:r>
              <a:rPr lang="en-US" baseline="0" dirty="0" smtClean="0"/>
              <a:t> in property tax in 8 years (2008 for fiscal year ‘09) 2008 was the beginning of the Great Recession. Montgomery County has the highest percentage of people who live and work in-county in metro area. </a:t>
            </a:r>
            <a:endParaRPr lang="en-US" dirty="0" smtClean="0"/>
          </a:p>
          <a:p>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4</a:t>
            </a:fld>
            <a:endParaRPr lang="en-US"/>
          </a:p>
        </p:txBody>
      </p:sp>
    </p:spTree>
    <p:extLst>
      <p:ext uri="{BB962C8B-B14F-4D97-AF65-F5344CB8AC3E}">
        <p14:creationId xmlns:p14="http://schemas.microsoft.com/office/powerpoint/2010/main" val="2249653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F2A70B-78F2-4DCF-B53B-C990D2FAFB8A}" type="slidenum">
              <a:rPr lang="en-US" smtClean="0"/>
              <a:t>42</a:t>
            </a:fld>
            <a:endParaRPr lang="en-US"/>
          </a:p>
        </p:txBody>
      </p:sp>
    </p:spTree>
    <p:extLst>
      <p:ext uri="{BB962C8B-B14F-4D97-AF65-F5344CB8AC3E}">
        <p14:creationId xmlns:p14="http://schemas.microsoft.com/office/powerpoint/2010/main" val="7441192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F2A70B-78F2-4DCF-B53B-C990D2FAFB8A}" type="slidenum">
              <a:rPr lang="en-US" smtClean="0"/>
              <a:t>43</a:t>
            </a:fld>
            <a:endParaRPr lang="en-US"/>
          </a:p>
        </p:txBody>
      </p:sp>
    </p:spTree>
    <p:extLst>
      <p:ext uri="{BB962C8B-B14F-4D97-AF65-F5344CB8AC3E}">
        <p14:creationId xmlns:p14="http://schemas.microsoft.com/office/powerpoint/2010/main" val="38603496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F2A70B-78F2-4DCF-B53B-C990D2FAFB8A}" type="slidenum">
              <a:rPr lang="en-US" smtClean="0"/>
              <a:t>44</a:t>
            </a:fld>
            <a:endParaRPr lang="en-US"/>
          </a:p>
        </p:txBody>
      </p:sp>
    </p:spTree>
    <p:extLst>
      <p:ext uri="{BB962C8B-B14F-4D97-AF65-F5344CB8AC3E}">
        <p14:creationId xmlns:p14="http://schemas.microsoft.com/office/powerpoint/2010/main" val="36178980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F2A70B-78F2-4DCF-B53B-C990D2FAFB8A}" type="slidenum">
              <a:rPr lang="en-US" smtClean="0"/>
              <a:t>45</a:t>
            </a:fld>
            <a:endParaRPr lang="en-US"/>
          </a:p>
        </p:txBody>
      </p:sp>
    </p:spTree>
    <p:extLst>
      <p:ext uri="{BB962C8B-B14F-4D97-AF65-F5344CB8AC3E}">
        <p14:creationId xmlns:p14="http://schemas.microsoft.com/office/powerpoint/2010/main" val="29495186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F2A70B-78F2-4DCF-B53B-C990D2FAFB8A}" type="slidenum">
              <a:rPr lang="en-US" smtClean="0"/>
              <a:t>46</a:t>
            </a:fld>
            <a:endParaRPr lang="en-US"/>
          </a:p>
        </p:txBody>
      </p:sp>
    </p:spTree>
    <p:extLst>
      <p:ext uri="{BB962C8B-B14F-4D97-AF65-F5344CB8AC3E}">
        <p14:creationId xmlns:p14="http://schemas.microsoft.com/office/powerpoint/2010/main" val="26255868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F2A70B-78F2-4DCF-B53B-C990D2FAFB8A}" type="slidenum">
              <a:rPr lang="en-US" smtClean="0"/>
              <a:t>47</a:t>
            </a:fld>
            <a:endParaRPr lang="en-US"/>
          </a:p>
        </p:txBody>
      </p:sp>
    </p:spTree>
    <p:extLst>
      <p:ext uri="{BB962C8B-B14F-4D97-AF65-F5344CB8AC3E}">
        <p14:creationId xmlns:p14="http://schemas.microsoft.com/office/powerpoint/2010/main" val="12942329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F2A70B-78F2-4DCF-B53B-C990D2FAFB8A}" type="slidenum">
              <a:rPr lang="en-US" smtClean="0"/>
              <a:t>48</a:t>
            </a:fld>
            <a:endParaRPr lang="en-US"/>
          </a:p>
        </p:txBody>
      </p:sp>
    </p:spTree>
    <p:extLst>
      <p:ext uri="{BB962C8B-B14F-4D97-AF65-F5344CB8AC3E}">
        <p14:creationId xmlns:p14="http://schemas.microsoft.com/office/powerpoint/2010/main" val="39468114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F2A70B-78F2-4DCF-B53B-C990D2FAFB8A}" type="slidenum">
              <a:rPr lang="en-US" smtClean="0"/>
              <a:t>49</a:t>
            </a:fld>
            <a:endParaRPr lang="en-US"/>
          </a:p>
        </p:txBody>
      </p:sp>
    </p:spTree>
    <p:extLst>
      <p:ext uri="{BB962C8B-B14F-4D97-AF65-F5344CB8AC3E}">
        <p14:creationId xmlns:p14="http://schemas.microsoft.com/office/powerpoint/2010/main" val="21749897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Lots of studies</a:t>
            </a:r>
            <a:r>
              <a:rPr lang="en-US" baseline="0" dirty="0" smtClean="0"/>
              <a:t> on disproportionate discipline depending on race. Pre-K study. </a:t>
            </a:r>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50</a:t>
            </a:fld>
            <a:endParaRPr lang="en-US"/>
          </a:p>
        </p:txBody>
      </p:sp>
    </p:spTree>
    <p:extLst>
      <p:ext uri="{BB962C8B-B14F-4D97-AF65-F5344CB8AC3E}">
        <p14:creationId xmlns:p14="http://schemas.microsoft.com/office/powerpoint/2010/main" val="3383538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F2A70B-78F2-4DCF-B53B-C990D2FAFB8A}" type="slidenum">
              <a:rPr lang="en-US" smtClean="0"/>
              <a:t>55</a:t>
            </a:fld>
            <a:endParaRPr lang="en-US"/>
          </a:p>
        </p:txBody>
      </p:sp>
    </p:spTree>
    <p:extLst>
      <p:ext uri="{BB962C8B-B14F-4D97-AF65-F5344CB8AC3E}">
        <p14:creationId xmlns:p14="http://schemas.microsoft.com/office/powerpoint/2010/main" val="2054892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more FARMS</a:t>
            </a:r>
            <a:r>
              <a:rPr lang="en-US" baseline="0" dirty="0" smtClean="0"/>
              <a:t>-eligible students than all the students in DC Public Schools.</a:t>
            </a:r>
          </a:p>
          <a:p>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5</a:t>
            </a:fld>
            <a:endParaRPr lang="en-US"/>
          </a:p>
        </p:txBody>
      </p:sp>
    </p:spTree>
    <p:extLst>
      <p:ext uri="{BB962C8B-B14F-4D97-AF65-F5344CB8AC3E}">
        <p14:creationId xmlns:p14="http://schemas.microsoft.com/office/powerpoint/2010/main" val="19045922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F2A70B-78F2-4DCF-B53B-C990D2FAFB8A}" type="slidenum">
              <a:rPr lang="en-US" smtClean="0"/>
              <a:t>56</a:t>
            </a:fld>
            <a:endParaRPr lang="en-US"/>
          </a:p>
        </p:txBody>
      </p:sp>
    </p:spTree>
    <p:extLst>
      <p:ext uri="{BB962C8B-B14F-4D97-AF65-F5344CB8AC3E}">
        <p14:creationId xmlns:p14="http://schemas.microsoft.com/office/powerpoint/2010/main" val="9311058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F2A70B-78F2-4DCF-B53B-C990D2FAFB8A}" type="slidenum">
              <a:rPr lang="en-US" smtClean="0"/>
              <a:t>67</a:t>
            </a:fld>
            <a:endParaRPr lang="en-US"/>
          </a:p>
        </p:txBody>
      </p:sp>
    </p:spTree>
    <p:extLst>
      <p:ext uri="{BB962C8B-B14F-4D97-AF65-F5344CB8AC3E}">
        <p14:creationId xmlns:p14="http://schemas.microsoft.com/office/powerpoint/2010/main" val="13153611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F2A70B-78F2-4DCF-B53B-C990D2FAFB8A}" type="slidenum">
              <a:rPr lang="en-US" smtClean="0"/>
              <a:t>68</a:t>
            </a:fld>
            <a:endParaRPr lang="en-US"/>
          </a:p>
        </p:txBody>
      </p:sp>
    </p:spTree>
    <p:extLst>
      <p:ext uri="{BB962C8B-B14F-4D97-AF65-F5344CB8AC3E}">
        <p14:creationId xmlns:p14="http://schemas.microsoft.com/office/powerpoint/2010/main" val="41377952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F2A70B-78F2-4DCF-B53B-C990D2FAFB8A}" type="slidenum">
              <a:rPr lang="en-US" smtClean="0"/>
              <a:t>69</a:t>
            </a:fld>
            <a:endParaRPr lang="en-US"/>
          </a:p>
        </p:txBody>
      </p:sp>
    </p:spTree>
    <p:extLst>
      <p:ext uri="{BB962C8B-B14F-4D97-AF65-F5344CB8AC3E}">
        <p14:creationId xmlns:p14="http://schemas.microsoft.com/office/powerpoint/2010/main" val="170410183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F2A70B-78F2-4DCF-B53B-C990D2FAFB8A}" type="slidenum">
              <a:rPr lang="en-US" smtClean="0"/>
              <a:t>70</a:t>
            </a:fld>
            <a:endParaRPr lang="en-US"/>
          </a:p>
        </p:txBody>
      </p:sp>
    </p:spTree>
    <p:extLst>
      <p:ext uri="{BB962C8B-B14F-4D97-AF65-F5344CB8AC3E}">
        <p14:creationId xmlns:p14="http://schemas.microsoft.com/office/powerpoint/2010/main" val="4817001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a:spLocks noGrp="1" noRot="1" noChangeAspect="1"/>
          </p:cNvSpPr>
          <p:nvPr>
            <p:ph type="sldImg" idx="2"/>
          </p:nvPr>
        </p:nvSpPr>
        <p:spPr>
          <a:xfrm>
            <a:off x="433388" y="709613"/>
            <a:ext cx="6299200" cy="35448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01" name="Shape 301"/>
          <p:cNvSpPr txBox="1">
            <a:spLocks noGrp="1"/>
          </p:cNvSpPr>
          <p:nvPr>
            <p:ph type="body" idx="1"/>
          </p:nvPr>
        </p:nvSpPr>
        <p:spPr>
          <a:xfrm>
            <a:off x="716618" y="4489388"/>
            <a:ext cx="5732948" cy="4253102"/>
          </a:xfrm>
          <a:prstGeom prst="rect">
            <a:avLst/>
          </a:prstGeom>
          <a:noFill/>
          <a:ln>
            <a:noFill/>
          </a:ln>
        </p:spPr>
        <p:txBody>
          <a:bodyPr lIns="94920" tIns="47460" rIns="94920" bIns="47460" anchor="t" anchorCtr="0">
            <a:noAutofit/>
          </a:bodyPr>
          <a:lstStyle/>
          <a:p>
            <a:pPr>
              <a:buSzPct val="25000"/>
            </a:pPr>
            <a:r>
              <a:rPr lang="en-US" b="1">
                <a:solidFill>
                  <a:schemeClr val="dk1"/>
                </a:solidFill>
                <a:latin typeface="Calibri"/>
                <a:ea typeface="Calibri"/>
                <a:cs typeface="Calibri"/>
                <a:sym typeface="Calibri"/>
              </a:rPr>
              <a:t>MC foreign born (age 25+): 296,429</a:t>
            </a:r>
          </a:p>
          <a:p>
            <a:pPr>
              <a:buSzPct val="25000"/>
            </a:pPr>
            <a:r>
              <a:rPr lang="en-US">
                <a:solidFill>
                  <a:schemeClr val="dk1"/>
                </a:solidFill>
                <a:latin typeface="Calibri"/>
                <a:ea typeface="Calibri"/>
                <a:cs typeface="Calibri"/>
                <a:sym typeface="Calibri"/>
              </a:rPr>
              <a:t>Almost half (47%) of MC foreign born age 25+ held a Bachelor’s, Graduate, or Professional degree.</a:t>
            </a:r>
          </a:p>
          <a:p>
            <a:pPr>
              <a:buSzPct val="25000"/>
            </a:pPr>
            <a:r>
              <a:rPr lang="en-US">
                <a:solidFill>
                  <a:schemeClr val="dk1"/>
                </a:solidFill>
                <a:latin typeface="Calibri"/>
                <a:ea typeface="Calibri"/>
                <a:cs typeface="Calibri"/>
                <a:sym typeface="Calibri"/>
              </a:rPr>
              <a:t>A higher percentage than 42% for MSA, but less than MC native born, 66%.</a:t>
            </a:r>
          </a:p>
          <a:p>
            <a:pPr>
              <a:buSzPct val="25000"/>
            </a:pPr>
            <a:r>
              <a:rPr lang="en-US">
                <a:solidFill>
                  <a:schemeClr val="dk1"/>
                </a:solidFill>
                <a:latin typeface="Calibri"/>
                <a:ea typeface="Calibri"/>
                <a:cs typeface="Calibri"/>
                <a:sym typeface="Calibri"/>
              </a:rPr>
              <a:t>About 1/5</a:t>
            </a:r>
            <a:r>
              <a:rPr lang="en-US" baseline="30000">
                <a:solidFill>
                  <a:schemeClr val="dk1"/>
                </a:solidFill>
                <a:latin typeface="Calibri"/>
                <a:ea typeface="Calibri"/>
                <a:cs typeface="Calibri"/>
                <a:sym typeface="Calibri"/>
              </a:rPr>
              <a:t>th</a:t>
            </a:r>
            <a:r>
              <a:rPr lang="en-US">
                <a:solidFill>
                  <a:schemeClr val="dk1"/>
                </a:solidFill>
                <a:latin typeface="Calibri"/>
                <a:ea typeface="Calibri"/>
                <a:cs typeface="Calibri"/>
                <a:sym typeface="Calibri"/>
              </a:rPr>
              <a:t> of foreign-born adults in MoCo and metro area have less than a high school diploma.</a:t>
            </a:r>
          </a:p>
          <a:p>
            <a:pPr>
              <a:buSzPct val="25000"/>
            </a:pPr>
            <a:endParaRPr>
              <a:solidFill>
                <a:schemeClr val="dk1"/>
              </a:solidFill>
              <a:latin typeface="Calibri"/>
              <a:ea typeface="Calibri"/>
              <a:cs typeface="Calibri"/>
              <a:sym typeface="Calibri"/>
            </a:endParaRPr>
          </a:p>
          <a:p>
            <a:pPr>
              <a:buSzPct val="25000"/>
            </a:pPr>
            <a:r>
              <a:rPr lang="en-US" b="1">
                <a:solidFill>
                  <a:schemeClr val="dk1"/>
                </a:solidFill>
                <a:latin typeface="Calibri"/>
                <a:ea typeface="Calibri"/>
                <a:cs typeface="Calibri"/>
                <a:sym typeface="Calibri"/>
              </a:rPr>
              <a:t>MC native born (age 25+): 417,410</a:t>
            </a:r>
          </a:p>
          <a:p>
            <a:pPr>
              <a:buSzPct val="25000"/>
            </a:pPr>
            <a:r>
              <a:rPr lang="en-US">
                <a:solidFill>
                  <a:schemeClr val="dk1"/>
                </a:solidFill>
                <a:latin typeface="Calibri"/>
                <a:ea typeface="Calibri"/>
                <a:cs typeface="Calibri"/>
                <a:sym typeface="Calibri"/>
              </a:rPr>
              <a:t>2/3 (66%) of MC native born had a Bachelor’s or advanced degree.</a:t>
            </a:r>
          </a:p>
          <a:p>
            <a:pPr>
              <a:buSzPct val="25000"/>
            </a:pPr>
            <a:r>
              <a:rPr lang="en-US">
                <a:solidFill>
                  <a:schemeClr val="dk1"/>
                </a:solidFill>
                <a:latin typeface="Calibri"/>
                <a:ea typeface="Calibri"/>
                <a:cs typeface="Calibri"/>
                <a:sym typeface="Calibri"/>
              </a:rPr>
              <a:t>Only 3% of MoCo native born population has less than a high school diploma.</a:t>
            </a:r>
          </a:p>
          <a:p>
            <a:pPr>
              <a:buSzPct val="25000"/>
            </a:pPr>
            <a:endParaRPr>
              <a:solidFill>
                <a:schemeClr val="dk1"/>
              </a:solidFill>
              <a:latin typeface="Calibri"/>
              <a:ea typeface="Calibri"/>
              <a:cs typeface="Calibri"/>
              <a:sym typeface="Calibri"/>
            </a:endParaRPr>
          </a:p>
          <a:p>
            <a:pPr>
              <a:buSzPct val="25000"/>
            </a:pPr>
            <a:r>
              <a:rPr lang="en-US" sz="800">
                <a:solidFill>
                  <a:schemeClr val="dk1"/>
                </a:solidFill>
                <a:latin typeface="Calibri"/>
                <a:ea typeface="Calibri"/>
                <a:cs typeface="Calibri"/>
                <a:sym typeface="Calibri"/>
              </a:rPr>
              <a:t>[updated 9/2016 zorich]</a:t>
            </a:r>
          </a:p>
        </p:txBody>
      </p:sp>
      <p:sp>
        <p:nvSpPr>
          <p:cNvPr id="302" name="Shape 302"/>
          <p:cNvSpPr txBox="1">
            <a:spLocks noGrp="1"/>
          </p:cNvSpPr>
          <p:nvPr>
            <p:ph type="sldNum" idx="12"/>
          </p:nvPr>
        </p:nvSpPr>
        <p:spPr>
          <a:xfrm>
            <a:off x="4059182" y="8977134"/>
            <a:ext cx="3105347" cy="472566"/>
          </a:xfrm>
          <a:prstGeom prst="rect">
            <a:avLst/>
          </a:prstGeom>
          <a:noFill/>
          <a:ln>
            <a:noFill/>
          </a:ln>
        </p:spPr>
        <p:txBody>
          <a:bodyPr lIns="94920" tIns="47460" rIns="94920" bIns="47460" anchor="b" anchorCtr="0">
            <a:noAutofit/>
          </a:bodyPr>
          <a:lstStyle/>
          <a:p>
            <a:pPr>
              <a:buSzPct val="25000"/>
            </a:pPr>
            <a:fld id="{00000000-1234-1234-1234-123412341234}" type="slidenum">
              <a:rPr lang="en-US">
                <a:solidFill>
                  <a:schemeClr val="dk1"/>
                </a:solidFill>
                <a:latin typeface="Calibri"/>
                <a:ea typeface="Calibri"/>
                <a:cs typeface="Calibri"/>
                <a:sym typeface="Calibri"/>
              </a:rPr>
              <a:pPr>
                <a:buSzPct val="25000"/>
              </a:pPr>
              <a:t>71</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0264531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F2A70B-78F2-4DCF-B53B-C990D2FAFB8A}" type="slidenum">
              <a:rPr lang="en-US" smtClean="0"/>
              <a:t>72</a:t>
            </a:fld>
            <a:endParaRPr lang="en-US"/>
          </a:p>
        </p:txBody>
      </p:sp>
    </p:spTree>
    <p:extLst>
      <p:ext uri="{BB962C8B-B14F-4D97-AF65-F5344CB8AC3E}">
        <p14:creationId xmlns:p14="http://schemas.microsoft.com/office/powerpoint/2010/main" val="36309565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F2A70B-78F2-4DCF-B53B-C990D2FAFB8A}" type="slidenum">
              <a:rPr lang="en-US" smtClean="0"/>
              <a:t>73</a:t>
            </a:fld>
            <a:endParaRPr lang="en-US"/>
          </a:p>
        </p:txBody>
      </p:sp>
    </p:spTree>
    <p:extLst>
      <p:ext uri="{BB962C8B-B14F-4D97-AF65-F5344CB8AC3E}">
        <p14:creationId xmlns:p14="http://schemas.microsoft.com/office/powerpoint/2010/main" val="17377861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F2A70B-78F2-4DCF-B53B-C990D2FAFB8A}" type="slidenum">
              <a:rPr lang="en-US" smtClean="0"/>
              <a:t>74</a:t>
            </a:fld>
            <a:endParaRPr lang="en-US"/>
          </a:p>
        </p:txBody>
      </p:sp>
    </p:spTree>
    <p:extLst>
      <p:ext uri="{BB962C8B-B14F-4D97-AF65-F5344CB8AC3E}">
        <p14:creationId xmlns:p14="http://schemas.microsoft.com/office/powerpoint/2010/main" val="65564023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75</a:t>
            </a:fld>
            <a:endParaRPr lang="en-US"/>
          </a:p>
        </p:txBody>
      </p:sp>
    </p:spTree>
    <p:extLst>
      <p:ext uri="{BB962C8B-B14F-4D97-AF65-F5344CB8AC3E}">
        <p14:creationId xmlns:p14="http://schemas.microsoft.com/office/powerpoint/2010/main" val="26991252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¾ of all our English Language Learners are enrolled</a:t>
            </a:r>
            <a:r>
              <a:rPr lang="en-US" baseline="0" dirty="0" smtClean="0"/>
              <a:t> in a high FARMS school. </a:t>
            </a:r>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6</a:t>
            </a:fld>
            <a:endParaRPr lang="en-US"/>
          </a:p>
        </p:txBody>
      </p:sp>
    </p:spTree>
    <p:extLst>
      <p:ext uri="{BB962C8B-B14F-4D97-AF65-F5344CB8AC3E}">
        <p14:creationId xmlns:p14="http://schemas.microsoft.com/office/powerpoint/2010/main" val="412617129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F2A70B-78F2-4DCF-B53B-C990D2FAFB8A}" type="slidenum">
              <a:rPr lang="en-US" smtClean="0"/>
              <a:t>76</a:t>
            </a:fld>
            <a:endParaRPr lang="en-US"/>
          </a:p>
        </p:txBody>
      </p:sp>
    </p:spTree>
    <p:extLst>
      <p:ext uri="{BB962C8B-B14F-4D97-AF65-F5344CB8AC3E}">
        <p14:creationId xmlns:p14="http://schemas.microsoft.com/office/powerpoint/2010/main" val="346283992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F2A70B-78F2-4DCF-B53B-C990D2FAFB8A}" type="slidenum">
              <a:rPr lang="en-US" smtClean="0"/>
              <a:t>77</a:t>
            </a:fld>
            <a:endParaRPr lang="en-US"/>
          </a:p>
        </p:txBody>
      </p:sp>
    </p:spTree>
    <p:extLst>
      <p:ext uri="{BB962C8B-B14F-4D97-AF65-F5344CB8AC3E}">
        <p14:creationId xmlns:p14="http://schemas.microsoft.com/office/powerpoint/2010/main" val="237634941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F2A70B-78F2-4DCF-B53B-C990D2FAFB8A}" type="slidenum">
              <a:rPr lang="en-US" smtClean="0"/>
              <a:t>78</a:t>
            </a:fld>
            <a:endParaRPr lang="en-US"/>
          </a:p>
        </p:txBody>
      </p:sp>
    </p:spTree>
    <p:extLst>
      <p:ext uri="{BB962C8B-B14F-4D97-AF65-F5344CB8AC3E}">
        <p14:creationId xmlns:p14="http://schemas.microsoft.com/office/powerpoint/2010/main" val="71394266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F2A70B-78F2-4DCF-B53B-C990D2FAFB8A}" type="slidenum">
              <a:rPr lang="en-US" smtClean="0"/>
              <a:t>79</a:t>
            </a:fld>
            <a:endParaRPr lang="en-US"/>
          </a:p>
        </p:txBody>
      </p:sp>
    </p:spTree>
    <p:extLst>
      <p:ext uri="{BB962C8B-B14F-4D97-AF65-F5344CB8AC3E}">
        <p14:creationId xmlns:p14="http://schemas.microsoft.com/office/powerpoint/2010/main" val="273755684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F2A70B-78F2-4DCF-B53B-C990D2FAFB8A}" type="slidenum">
              <a:rPr lang="en-US" smtClean="0"/>
              <a:t>80</a:t>
            </a:fld>
            <a:endParaRPr lang="en-US"/>
          </a:p>
        </p:txBody>
      </p:sp>
    </p:spTree>
    <p:extLst>
      <p:ext uri="{BB962C8B-B14F-4D97-AF65-F5344CB8AC3E}">
        <p14:creationId xmlns:p14="http://schemas.microsoft.com/office/powerpoint/2010/main" val="390692149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F2A70B-78F2-4DCF-B53B-C990D2FAFB8A}" type="slidenum">
              <a:rPr lang="en-US" smtClean="0"/>
              <a:t>81</a:t>
            </a:fld>
            <a:endParaRPr lang="en-US"/>
          </a:p>
        </p:txBody>
      </p:sp>
    </p:spTree>
    <p:extLst>
      <p:ext uri="{BB962C8B-B14F-4D97-AF65-F5344CB8AC3E}">
        <p14:creationId xmlns:p14="http://schemas.microsoft.com/office/powerpoint/2010/main" val="275487143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F2A70B-78F2-4DCF-B53B-C990D2FAFB8A}" type="slidenum">
              <a:rPr lang="en-US" smtClean="0"/>
              <a:t>82</a:t>
            </a:fld>
            <a:endParaRPr lang="en-US"/>
          </a:p>
        </p:txBody>
      </p:sp>
    </p:spTree>
    <p:extLst>
      <p:ext uri="{BB962C8B-B14F-4D97-AF65-F5344CB8AC3E}">
        <p14:creationId xmlns:p14="http://schemas.microsoft.com/office/powerpoint/2010/main" val="7383614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F2A70B-78F2-4DCF-B53B-C990D2FAFB8A}" type="slidenum">
              <a:rPr lang="en-US" smtClean="0"/>
              <a:t>7</a:t>
            </a:fld>
            <a:endParaRPr lang="en-US"/>
          </a:p>
        </p:txBody>
      </p:sp>
    </p:spTree>
    <p:extLst>
      <p:ext uri="{BB962C8B-B14F-4D97-AF65-F5344CB8AC3E}">
        <p14:creationId xmlns:p14="http://schemas.microsoft.com/office/powerpoint/2010/main" val="39689635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F2A70B-78F2-4DCF-B53B-C990D2FAFB8A}" type="slidenum">
              <a:rPr lang="en-US" smtClean="0"/>
              <a:t>8</a:t>
            </a:fld>
            <a:endParaRPr lang="en-US"/>
          </a:p>
        </p:txBody>
      </p:sp>
    </p:spTree>
    <p:extLst>
      <p:ext uri="{BB962C8B-B14F-4D97-AF65-F5344CB8AC3E}">
        <p14:creationId xmlns:p14="http://schemas.microsoft.com/office/powerpoint/2010/main" val="18532433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F2A70B-78F2-4DCF-B53B-C990D2FAFB8A}" type="slidenum">
              <a:rPr lang="en-US" smtClean="0"/>
              <a:t>9</a:t>
            </a:fld>
            <a:endParaRPr lang="en-US"/>
          </a:p>
        </p:txBody>
      </p:sp>
    </p:spTree>
    <p:extLst>
      <p:ext uri="{BB962C8B-B14F-4D97-AF65-F5344CB8AC3E}">
        <p14:creationId xmlns:p14="http://schemas.microsoft.com/office/powerpoint/2010/main" val="26518379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256" name="line"/>
          <p:cNvGrpSpPr/>
          <p:nvPr/>
        </p:nvGrpSpPr>
        <p:grpSpPr bwMode="invGray">
          <a:xfrm>
            <a:off x="1584896" y="4724400"/>
            <a:ext cx="8631936" cy="64008"/>
            <a:chOff x="-4110038" y="2703513"/>
            <a:chExt cx="17394239" cy="160336"/>
          </a:xfrm>
          <a:solidFill>
            <a:schemeClr val="tx2"/>
          </a:solidFill>
        </p:grpSpPr>
        <p:sp>
          <p:nvSpPr>
            <p:cNvPr id="257" name="Freeform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8" name="Freeform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9" name="Freeform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0" name="Freeform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1" name="Freeform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2" name="Freeform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3" name="Freeform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4" name="Freeform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5" name="Freeform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6" name="Freeform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7" name="Freeform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8" name="Freeform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9" name="Freeform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0" name="Freeform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1" name="Freeform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2" name="Freeform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3" name="Freeform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4" name="Freeform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5" name="Freeform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6" name="Freeform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7" name="Freeform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8" name="Freeform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9" name="Freeform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0" name="Freeform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1" name="Freeform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2" name="Freeform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3" name="Freeform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4" name="Freeform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5" name="Freeform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6" name="Freeform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7" name="Freeform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8" name="Freeform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9" name="Freeform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0" name="Freeform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1" name="Freeform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2" name="Freeform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3" name="Freeform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4" name="Freeform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5" name="Freeform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6" name="Freeform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7" name="Freeform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8" name="Freeform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9" name="Freeform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0" name="Freeform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1" name="Freeform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2" name="Freeform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3" name="Freeform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4" name="Freeform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5" name="Freeform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6" name="Freeform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7" name="Freeform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8" name="Freeform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9" name="Freeform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0" name="Freeform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1" name="Freeform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2" name="Freeform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3" name="Freeform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4" name="Freeform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5" name="Freeform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6" name="Freeform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7" name="Freeform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8" name="Freeform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9" name="Freeform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0" name="Freeform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1" name="Freeform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2" name="Freeform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3" name="Freeform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4" name="Freeform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5" name="Freeform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6" name="Freeform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7" name="Freeform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8" name="Freeform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9" name="Freeform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0" name="Freeform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1" name="Freeform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2" name="Freeform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3" name="Freeform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4" name="Freeform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5" name="Freeform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6" name="Freeform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7" name="Freeform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8" name="Freeform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9" name="Freeform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0" name="Freeform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1" name="Freeform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2" name="Freeform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3" name="Freeform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4" name="Freeform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5" name="Freeform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6" name="Freeform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7" name="Freeform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8" name="Freeform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9" name="Freeform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0" name="Freeform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1" name="Freeform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2" name="Freeform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3" name="Freeform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4" name="Freeform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5" name="Freeform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6" name="Freeform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7" name="Freeform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8" name="Freeform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9" name="Freeform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0" name="Freeform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1" name="Freeform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2" name="Freeform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3" name="Freeform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4" name="Freeform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5" name="Freeform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6" name="Freeform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7" name="Freeform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8" name="Freeform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9" name="Freeform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0" name="Freeform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1" name="Freeform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2" name="Freeform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3" name="Freeform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4" name="Freeform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5" name="Freeform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6" name="Freeform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7" name="Freeform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8" name="Freeform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9" name="Freeform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grpSp>
      <p:sp>
        <p:nvSpPr>
          <p:cNvPr id="3" name="Subtitle 2"/>
          <p:cNvSpPr>
            <a:spLocks noGrp="1"/>
          </p:cNvSpPr>
          <p:nvPr>
            <p:ph type="subTitle" idx="1"/>
          </p:nvPr>
        </p:nvSpPr>
        <p:spPr>
          <a:xfrm>
            <a:off x="1522413" y="5105400"/>
            <a:ext cx="9143999" cy="1066800"/>
          </a:xfrm>
        </p:spPr>
        <p:txBody>
          <a:bodyPr/>
          <a:lstStyle>
            <a:lvl1pPr marL="0" indent="0" algn="l">
              <a:spcBef>
                <a:spcPts val="0"/>
              </a:spcBef>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2" name="Title 1"/>
          <p:cNvSpPr>
            <a:spLocks noGrp="1"/>
          </p:cNvSpPr>
          <p:nvPr>
            <p:ph type="ctrTitle"/>
          </p:nvPr>
        </p:nvSpPr>
        <p:spPr>
          <a:xfrm>
            <a:off x="1522413" y="1905000"/>
            <a:ext cx="9144000" cy="2667000"/>
          </a:xfrm>
        </p:spPr>
        <p:txBody>
          <a:bodyPr>
            <a:noAutofit/>
          </a:bodyPr>
          <a:lstStyle>
            <a:lvl1pPr>
              <a:defRPr sz="5400"/>
            </a:lvl1pPr>
          </a:lstStyle>
          <a:p>
            <a:r>
              <a:rPr lang="en-US" smtClean="0"/>
              <a:t>Click to edit Master title style</a:t>
            </a:r>
            <a:endParaRPr/>
          </a:p>
        </p:txBody>
      </p:sp>
    </p:spTree>
    <p:extLst>
      <p:ext uri="{BB962C8B-B14F-4D97-AF65-F5344CB8AC3E}">
        <p14:creationId xmlns:p14="http://schemas.microsoft.com/office/powerpoint/2010/main" val="2785518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 name="line"/>
          <p:cNvGrpSpPr/>
          <p:nvPr/>
        </p:nvGrpSpPr>
        <p:grpSpPr bwMode="invGray">
          <a:xfrm>
            <a:off x="1522413" y="1514475"/>
            <a:ext cx="10569575" cy="64008"/>
            <a:chOff x="1522413" y="1514475"/>
            <a:chExt cx="10569575" cy="64008"/>
          </a:xfrm>
          <a:solidFill>
            <a:schemeClr val="tx2"/>
          </a:solidFill>
        </p:grpSpPr>
        <p:sp>
          <p:nvSpPr>
            <p:cNvPr id="8" name="Freeform 7"/>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 name="Freeform 8"/>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0" name="Freeform 9"/>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4" name="Date Placeholder 3"/>
          <p:cNvSpPr>
            <a:spLocks noGrp="1"/>
          </p:cNvSpPr>
          <p:nvPr>
            <p:ph type="dt" sz="half" idx="10"/>
          </p:nvPr>
        </p:nvSpPr>
        <p:spPr/>
        <p:txBody>
          <a:bodyPr/>
          <a:lstStyle/>
          <a:p>
            <a:fld id="{9AFE8FB1-0A7A-443E-AAF7-31D4FA1AA312}" type="datetimeFigureOut">
              <a:rPr lang="en-US" smtClean="0"/>
              <a:t>10/3/2017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BA54BD-C84D-46CE-8B72-31BFB26ABA43}" type="slidenum">
              <a:rPr lang="en-US" smtClean="0"/>
              <a:t>‹#›</a:t>
            </a:fld>
            <a:endParaRPr lang="en-US"/>
          </a:p>
        </p:txBody>
      </p:sp>
      <p:sp>
        <p:nvSpPr>
          <p:cNvPr id="3" name="Vertical Text Placeholder 2"/>
          <p:cNvSpPr>
            <a:spLocks noGrp="1"/>
          </p:cNvSpPr>
          <p:nvPr>
            <p:ph type="body" orient="vert" idx="1"/>
          </p:nvPr>
        </p:nvSpPr>
        <p:spPr/>
        <p:txBody>
          <a:bodyPr vert="eaVert"/>
          <a:lstStyle>
            <a:lvl5pPr>
              <a:defRPr/>
            </a:lvl5pPr>
            <a:lvl6pPr marL="1956816">
              <a:defRPr/>
            </a:lvl6pPr>
            <a:lvl7pPr marL="1956816">
              <a:defRPr/>
            </a:lvl7pPr>
            <a:lvl8pPr marL="1956816">
              <a:defRPr/>
            </a:lvl8pPr>
            <a:lvl9pPr marL="1956816">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2" name="Title 1"/>
          <p:cNvSpPr>
            <a:spLocks noGrp="1"/>
          </p:cNvSpPr>
          <p:nvPr>
            <p:ph type="title"/>
          </p:nvPr>
        </p:nvSpPr>
        <p:spPr/>
        <p:txBody>
          <a:bodyPr/>
          <a:lstStyle/>
          <a:p>
            <a:r>
              <a:rPr lang="en-US" smtClean="0"/>
              <a:t>Click to edit Master title style</a:t>
            </a:r>
            <a:endParaRPr/>
          </a:p>
        </p:txBody>
      </p:sp>
    </p:spTree>
    <p:extLst>
      <p:ext uri="{BB962C8B-B14F-4D97-AF65-F5344CB8AC3E}">
        <p14:creationId xmlns:p14="http://schemas.microsoft.com/office/powerpoint/2010/main" val="123416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 name="line"/>
          <p:cNvGrpSpPr/>
          <p:nvPr/>
        </p:nvGrpSpPr>
        <p:grpSpPr bwMode="invGray">
          <a:xfrm rot="5400000">
            <a:off x="6864412" y="3472598"/>
            <a:ext cx="6492240" cy="64008"/>
            <a:chOff x="1522413" y="1514475"/>
            <a:chExt cx="10569575" cy="64008"/>
          </a:xfrm>
          <a:solidFill>
            <a:schemeClr val="tx2"/>
          </a:solidFill>
        </p:grpSpPr>
        <p:sp>
          <p:nvSpPr>
            <p:cNvPr id="8"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0"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4" name="Date Placeholder 3"/>
          <p:cNvSpPr>
            <a:spLocks noGrp="1"/>
          </p:cNvSpPr>
          <p:nvPr>
            <p:ph type="dt" sz="half" idx="10"/>
          </p:nvPr>
        </p:nvSpPr>
        <p:spPr/>
        <p:txBody>
          <a:bodyPr/>
          <a:lstStyle/>
          <a:p>
            <a:fld id="{9AFE8FB1-0A7A-443E-AAF7-31D4FA1AA312}" type="datetimeFigureOut">
              <a:rPr lang="en-US" smtClean="0"/>
              <a:t>10/3/2017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BA54BD-C84D-46CE-8B72-31BFB26ABA43}" type="slidenum">
              <a:rPr lang="en-US" smtClean="0"/>
              <a:t>‹#›</a:t>
            </a:fld>
            <a:endParaRPr lang="en-US"/>
          </a:p>
        </p:txBody>
      </p:sp>
      <p:sp>
        <p:nvSpPr>
          <p:cNvPr id="3" name="Vertical Text Placeholder 2"/>
          <p:cNvSpPr>
            <a:spLocks noGrp="1"/>
          </p:cNvSpPr>
          <p:nvPr>
            <p:ph type="body" orient="vert" idx="1"/>
          </p:nvPr>
        </p:nvSpPr>
        <p:spPr>
          <a:xfrm>
            <a:off x="608012" y="277813"/>
            <a:ext cx="9144001" cy="5898573"/>
          </a:xfrm>
        </p:spPr>
        <p:txBody>
          <a:bodyPr vert="eaVert"/>
          <a:lstStyle>
            <a:lvl5pPr>
              <a:defRPr/>
            </a:lvl5pPr>
            <a:lvl6pPr>
              <a:defRPr/>
            </a:lvl6pPr>
            <a:lvl7pPr>
              <a:defRPr/>
            </a:lvl7pPr>
            <a:lvl8pPr>
              <a:defRPr baseline="0"/>
            </a:lvl8pPr>
            <a:lvl9pPr>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2" name="Vertical Title 1"/>
          <p:cNvSpPr>
            <a:spLocks noGrp="1"/>
          </p:cNvSpPr>
          <p:nvPr>
            <p:ph type="title" orient="vert"/>
          </p:nvPr>
        </p:nvSpPr>
        <p:spPr>
          <a:xfrm>
            <a:off x="10361612" y="274639"/>
            <a:ext cx="1371600" cy="5901747"/>
          </a:xfrm>
        </p:spPr>
        <p:txBody>
          <a:bodyPr vert="eaVert"/>
          <a:lstStyle/>
          <a:p>
            <a:r>
              <a:rPr lang="en-US" smtClean="0"/>
              <a:t>Click to edit Master title style</a:t>
            </a:r>
            <a:endParaRPr/>
          </a:p>
        </p:txBody>
      </p:sp>
    </p:spTree>
    <p:extLst>
      <p:ext uri="{BB962C8B-B14F-4D97-AF65-F5344CB8AC3E}">
        <p14:creationId xmlns:p14="http://schemas.microsoft.com/office/powerpoint/2010/main" val="1358553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67" name="line"/>
          <p:cNvGrpSpPr/>
          <p:nvPr/>
        </p:nvGrpSpPr>
        <p:grpSpPr bwMode="invGray">
          <a:xfrm>
            <a:off x="1522413" y="1514475"/>
            <a:ext cx="10569575" cy="64008"/>
            <a:chOff x="1522413" y="1514475"/>
            <a:chExt cx="10569575" cy="64008"/>
          </a:xfrm>
          <a:solidFill>
            <a:schemeClr val="tx2"/>
          </a:solidFill>
        </p:grpSpPr>
        <p:sp>
          <p:nvSpPr>
            <p:cNvPr id="168"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4" name="Date Placeholder 3"/>
          <p:cNvSpPr>
            <a:spLocks noGrp="1"/>
          </p:cNvSpPr>
          <p:nvPr>
            <p:ph type="dt" sz="half" idx="10"/>
          </p:nvPr>
        </p:nvSpPr>
        <p:spPr/>
        <p:txBody>
          <a:bodyPr/>
          <a:lstStyle/>
          <a:p>
            <a:fld id="{9AFE8FB1-0A7A-443E-AAF7-31D4FA1AA312}" type="datetimeFigureOut">
              <a:rPr lang="en-US" smtClean="0"/>
              <a:t>10/3/2017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BA54BD-C84D-46CE-8B72-31BFB26ABA43}" type="slidenum">
              <a:rPr lang="en-US" smtClean="0"/>
              <a:t>‹#›</a:t>
            </a:fld>
            <a:endParaRPr lang="en-US"/>
          </a:p>
        </p:txBody>
      </p:sp>
      <p:sp>
        <p:nvSpPr>
          <p:cNvPr id="3" name="Content Placeholder 2"/>
          <p:cNvSpPr>
            <a:spLocks noGrp="1"/>
          </p:cNvSpPr>
          <p:nvPr>
            <p:ph idx="1"/>
          </p:nvPr>
        </p:nvSpPr>
        <p:spPr/>
        <p:txBody>
          <a:bodyPr/>
          <a:lstStyle>
            <a:lvl2pPr marL="548640">
              <a:defRPr/>
            </a:lvl2pPr>
            <a:lvl3pPr marL="777240">
              <a:defRPr/>
            </a:lvl3pPr>
            <a:lvl4pPr marL="1005840">
              <a:defRPr/>
            </a:lvl4pPr>
            <a:lvl5pPr marL="1234440">
              <a:defRPr/>
            </a:lvl5pPr>
            <a:lvl6pPr marL="1463040">
              <a:defRPr baseline="0"/>
            </a:lvl6pPr>
            <a:lvl7pPr marL="1691640">
              <a:defRPr baseline="0"/>
            </a:lvl7pPr>
            <a:lvl8pPr marL="1920240">
              <a:defRPr baseline="0"/>
            </a:lvl8pPr>
            <a:lvl9pPr marL="2148840">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2" name="Title 1"/>
          <p:cNvSpPr>
            <a:spLocks noGrp="1"/>
          </p:cNvSpPr>
          <p:nvPr>
            <p:ph type="title"/>
          </p:nvPr>
        </p:nvSpPr>
        <p:spPr>
          <a:xfrm>
            <a:off x="1522414" y="274638"/>
            <a:ext cx="9143998" cy="1020762"/>
          </a:xfrm>
        </p:spPr>
        <p:txBody>
          <a:bodyPr/>
          <a:lstStyle/>
          <a:p>
            <a:r>
              <a:rPr lang="en-US" smtClean="0"/>
              <a:t>Click to edit Master title style</a:t>
            </a:r>
            <a:endParaRPr/>
          </a:p>
        </p:txBody>
      </p:sp>
    </p:spTree>
    <p:extLst>
      <p:ext uri="{BB962C8B-B14F-4D97-AF65-F5344CB8AC3E}">
        <p14:creationId xmlns:p14="http://schemas.microsoft.com/office/powerpoint/2010/main" val="3085765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255" name="line"/>
          <p:cNvGrpSpPr/>
          <p:nvPr/>
        </p:nvGrpSpPr>
        <p:grpSpPr bwMode="invGray">
          <a:xfrm>
            <a:off x="1584896" y="4724400"/>
            <a:ext cx="8631936" cy="64008"/>
            <a:chOff x="-4110038" y="2703513"/>
            <a:chExt cx="17394239" cy="160336"/>
          </a:xfrm>
          <a:solidFill>
            <a:schemeClr val="tx2"/>
          </a:solidFill>
        </p:grpSpPr>
        <p:sp>
          <p:nvSpPr>
            <p:cNvPr id="256" name="Freeform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7" name="Freeform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8" name="Freeform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9" name="Freeform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0" name="Freeform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1" name="Freeform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2" name="Freeform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3" name="Freeform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4" name="Freeform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5" name="Freeform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6" name="Freeform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7" name="Freeform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8" name="Freeform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9" name="Freeform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0" name="Freeform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1" name="Freeform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2" name="Freeform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3" name="Freeform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4" name="Freeform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5" name="Freeform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6" name="Freeform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7" name="Freeform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8" name="Freeform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9" name="Freeform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0" name="Freeform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1" name="Freeform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2" name="Freeform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3" name="Freeform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4" name="Freeform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5" name="Freeform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6" name="Freeform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7" name="Freeform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8" name="Freeform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9" name="Freeform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0" name="Freeform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1" name="Freeform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2" name="Freeform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3" name="Freeform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4" name="Freeform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5" name="Freeform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6" name="Freeform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7" name="Freeform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8" name="Freeform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9" name="Freeform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0" name="Freeform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1" name="Freeform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2" name="Freeform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3" name="Freeform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4" name="Freeform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5" name="Freeform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6" name="Freeform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7" name="Freeform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8" name="Freeform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9" name="Freeform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0" name="Freeform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1" name="Freeform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2" name="Freeform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3" name="Freeform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4" name="Freeform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5" name="Freeform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6" name="Freeform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7" name="Freeform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8" name="Freeform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9" name="Freeform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0" name="Freeform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1" name="Freeform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2" name="Freeform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3" name="Freeform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4" name="Freeform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5" name="Freeform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6" name="Freeform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7" name="Freeform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8" name="Freeform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9" name="Freeform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0" name="Freeform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1" name="Freeform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2" name="Freeform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3" name="Freeform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4" name="Freeform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5" name="Freeform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6" name="Freeform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7" name="Freeform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8" name="Freeform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9" name="Freeform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0" name="Freeform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1" name="Freeform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2" name="Freeform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3" name="Freeform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4" name="Freeform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5" name="Freeform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6" name="Freeform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7" name="Freeform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8" name="Freeform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9" name="Freeform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0" name="Freeform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1" name="Freeform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2" name="Freeform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3" name="Freeform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4" name="Freeform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5" name="Freeform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6" name="Freeform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7" name="Freeform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8" name="Freeform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9" name="Freeform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0" name="Freeform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1" name="Freeform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2" name="Freeform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3" name="Freeform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4" name="Freeform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5" name="Freeform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6" name="Freeform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7" name="Freeform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8" name="Freeform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9" name="Freeform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0" name="Freeform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1" name="Freeform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2" name="Freeform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3" name="Freeform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4" name="Freeform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5" name="Freeform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6" name="Freeform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7" name="Freeform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8" name="Freeform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grpSp>
      <p:sp>
        <p:nvSpPr>
          <p:cNvPr id="4" name="Date Placeholder 3"/>
          <p:cNvSpPr>
            <a:spLocks noGrp="1"/>
          </p:cNvSpPr>
          <p:nvPr>
            <p:ph type="dt" sz="half" idx="10"/>
          </p:nvPr>
        </p:nvSpPr>
        <p:spPr/>
        <p:txBody>
          <a:bodyPr/>
          <a:lstStyle/>
          <a:p>
            <a:fld id="{9AFE8FB1-0A7A-443E-AAF7-31D4FA1AA312}" type="datetimeFigureOut">
              <a:rPr lang="en-US" smtClean="0"/>
              <a:t>10/3/2017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BA54BD-C84D-46CE-8B72-31BFB26ABA43}" type="slidenum">
              <a:rPr lang="en-US" smtClean="0"/>
              <a:t>‹#›</a:t>
            </a:fld>
            <a:endParaRPr lang="en-US"/>
          </a:p>
        </p:txBody>
      </p:sp>
      <p:sp>
        <p:nvSpPr>
          <p:cNvPr id="3" name="Text Placeholder 2"/>
          <p:cNvSpPr>
            <a:spLocks noGrp="1"/>
          </p:cNvSpPr>
          <p:nvPr>
            <p:ph type="body" idx="1"/>
          </p:nvPr>
        </p:nvSpPr>
        <p:spPr>
          <a:xfrm>
            <a:off x="1522413" y="5102525"/>
            <a:ext cx="9143999" cy="1069675"/>
          </a:xfrm>
        </p:spPr>
        <p:txBody>
          <a:bodyPr anchor="t">
            <a:normAutofit/>
          </a:bodyPr>
          <a:lstStyle>
            <a:lvl1pPr marL="0" indent="0">
              <a:spcBef>
                <a:spcPts val="0"/>
              </a:spcBef>
              <a:buNone/>
              <a:defRPr sz="24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2" name="Title 1"/>
          <p:cNvSpPr>
            <a:spLocks noGrp="1"/>
          </p:cNvSpPr>
          <p:nvPr>
            <p:ph type="title"/>
          </p:nvPr>
        </p:nvSpPr>
        <p:spPr>
          <a:xfrm>
            <a:off x="1522413" y="1905000"/>
            <a:ext cx="9144000" cy="2667000"/>
          </a:xfrm>
        </p:spPr>
        <p:txBody>
          <a:bodyPr anchor="b">
            <a:noAutofit/>
          </a:bodyPr>
          <a:lstStyle>
            <a:lvl1pPr algn="l">
              <a:defRPr sz="4400" b="0" cap="none" baseline="0"/>
            </a:lvl1pPr>
          </a:lstStyle>
          <a:p>
            <a:r>
              <a:rPr lang="en-US" smtClean="0"/>
              <a:t>Click to edit Master title style</a:t>
            </a:r>
            <a:endParaRPr/>
          </a:p>
        </p:txBody>
      </p:sp>
    </p:spTree>
    <p:extLst>
      <p:ext uri="{BB962C8B-B14F-4D97-AF65-F5344CB8AC3E}">
        <p14:creationId xmlns:p14="http://schemas.microsoft.com/office/powerpoint/2010/main" val="1245632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158" name="line"/>
          <p:cNvGrpSpPr/>
          <p:nvPr/>
        </p:nvGrpSpPr>
        <p:grpSpPr bwMode="invGray">
          <a:xfrm>
            <a:off x="1522413" y="1514475"/>
            <a:ext cx="10569575" cy="64008"/>
            <a:chOff x="1522413" y="1514475"/>
            <a:chExt cx="10569575" cy="64008"/>
          </a:xfrm>
          <a:solidFill>
            <a:schemeClr val="tx2"/>
          </a:solidFill>
        </p:grpSpPr>
        <p:sp>
          <p:nvSpPr>
            <p:cNvPr id="159"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0"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1"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2"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3"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4"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5"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6"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7"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8"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1"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2"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5" name="Date Placeholder 4"/>
          <p:cNvSpPr>
            <a:spLocks noGrp="1"/>
          </p:cNvSpPr>
          <p:nvPr>
            <p:ph type="dt" sz="half" idx="10"/>
          </p:nvPr>
        </p:nvSpPr>
        <p:spPr/>
        <p:txBody>
          <a:bodyPr/>
          <a:lstStyle/>
          <a:p>
            <a:fld id="{9AFE8FB1-0A7A-443E-AAF7-31D4FA1AA312}" type="datetimeFigureOut">
              <a:rPr lang="en-US" smtClean="0"/>
              <a:t>10/3/2017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BA54BD-C84D-46CE-8B72-31BFB26ABA43}" type="slidenum">
              <a:rPr lang="en-US" smtClean="0"/>
              <a:t>‹#›</a:t>
            </a:fld>
            <a:endParaRPr lang="en-US"/>
          </a:p>
        </p:txBody>
      </p:sp>
      <p:sp>
        <p:nvSpPr>
          <p:cNvPr id="4" name="Content Placeholder 3"/>
          <p:cNvSpPr>
            <a:spLocks noGrp="1"/>
          </p:cNvSpPr>
          <p:nvPr>
            <p:ph sz="half" idx="2"/>
          </p:nvPr>
        </p:nvSpPr>
        <p:spPr>
          <a:xfrm>
            <a:off x="6246815" y="1905000"/>
            <a:ext cx="4419598" cy="4267200"/>
          </a:xfrm>
        </p:spPr>
        <p:txBody>
          <a:bodyPr>
            <a:normAutofit/>
          </a:bodyPr>
          <a:lstStyle>
            <a:lvl1pPr>
              <a:defRPr sz="2400"/>
            </a:lvl1pPr>
            <a:lvl2pPr>
              <a:defRPr sz="2000"/>
            </a:lvl2pPr>
            <a:lvl3pPr>
              <a:defRPr sz="1800"/>
            </a:lvl3pPr>
            <a:lvl4pPr>
              <a:defRPr sz="1600"/>
            </a:lvl4pPr>
            <a:lvl5pPr>
              <a:defRPr sz="1600"/>
            </a:lvl5pPr>
            <a:lvl6pPr marL="1956816">
              <a:defRPr sz="1600"/>
            </a:lvl6pPr>
            <a:lvl7pPr marL="1956816">
              <a:defRPr sz="1600"/>
            </a:lvl7pPr>
            <a:lvl8pPr marL="1956816">
              <a:defRPr sz="1600" baseline="0"/>
            </a:lvl8pPr>
            <a:lvl9pPr marL="1956816">
              <a:defRPr sz="16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3" name="Content Placeholder 2"/>
          <p:cNvSpPr>
            <a:spLocks noGrp="1"/>
          </p:cNvSpPr>
          <p:nvPr>
            <p:ph sz="half" idx="1"/>
          </p:nvPr>
        </p:nvSpPr>
        <p:spPr>
          <a:xfrm>
            <a:off x="1522413" y="1905000"/>
            <a:ext cx="4419599" cy="4267200"/>
          </a:xfrm>
        </p:spPr>
        <p:txBody>
          <a:bodyPr>
            <a:normAutofit/>
          </a:bodyPr>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2" name="Title 1"/>
          <p:cNvSpPr>
            <a:spLocks noGrp="1"/>
          </p:cNvSpPr>
          <p:nvPr>
            <p:ph type="title"/>
          </p:nvPr>
        </p:nvSpPr>
        <p:spPr>
          <a:xfrm>
            <a:off x="1522414" y="274638"/>
            <a:ext cx="9143998" cy="1020762"/>
          </a:xfrm>
        </p:spPr>
        <p:txBody>
          <a:bodyPr/>
          <a:lstStyle/>
          <a:p>
            <a:r>
              <a:rPr lang="en-US" smtClean="0"/>
              <a:t>Click to edit Master title style</a:t>
            </a:r>
            <a:endParaRPr/>
          </a:p>
        </p:txBody>
      </p:sp>
    </p:spTree>
    <p:extLst>
      <p:ext uri="{BB962C8B-B14F-4D97-AF65-F5344CB8AC3E}">
        <p14:creationId xmlns:p14="http://schemas.microsoft.com/office/powerpoint/2010/main" val="2965968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60" name="line"/>
          <p:cNvGrpSpPr/>
          <p:nvPr/>
        </p:nvGrpSpPr>
        <p:grpSpPr bwMode="invGray">
          <a:xfrm>
            <a:off x="1522413" y="1514475"/>
            <a:ext cx="10569575" cy="64008"/>
            <a:chOff x="1522413" y="1514475"/>
            <a:chExt cx="10569575" cy="64008"/>
          </a:xfrm>
          <a:solidFill>
            <a:schemeClr val="tx2"/>
          </a:solidFill>
        </p:grpSpPr>
        <p:sp>
          <p:nvSpPr>
            <p:cNvPr id="161" name="Freeform 16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2" name="Freeform 16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3" name="Freeform 16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4"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5"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6"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7"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8"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1"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2"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3"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4"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7" name="Date Placeholder 6"/>
          <p:cNvSpPr>
            <a:spLocks noGrp="1"/>
          </p:cNvSpPr>
          <p:nvPr>
            <p:ph type="dt" sz="half" idx="10"/>
          </p:nvPr>
        </p:nvSpPr>
        <p:spPr/>
        <p:txBody>
          <a:bodyPr/>
          <a:lstStyle/>
          <a:p>
            <a:fld id="{9AFE8FB1-0A7A-443E-AAF7-31D4FA1AA312}" type="datetimeFigureOut">
              <a:rPr lang="en-US" smtClean="0"/>
              <a:t>10/3/2017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5BA54BD-C84D-46CE-8B72-31BFB26ABA43}" type="slidenum">
              <a:rPr lang="en-US" smtClean="0"/>
              <a:t>‹#›</a:t>
            </a:fld>
            <a:endParaRPr lang="en-US"/>
          </a:p>
        </p:txBody>
      </p:sp>
      <p:sp>
        <p:nvSpPr>
          <p:cNvPr id="6" name="Content Placeholder 5"/>
          <p:cNvSpPr>
            <a:spLocks noGrp="1"/>
          </p:cNvSpPr>
          <p:nvPr>
            <p:ph sz="quarter" idx="4"/>
          </p:nvPr>
        </p:nvSpPr>
        <p:spPr>
          <a:xfrm>
            <a:off x="6249860" y="2819399"/>
            <a:ext cx="4416552" cy="3352801"/>
          </a:xfrm>
        </p:spPr>
        <p:txBody>
          <a:bodyPr/>
          <a:lstStyle>
            <a:lvl1pPr>
              <a:defRPr sz="2400"/>
            </a:lvl1pPr>
            <a:lvl2pPr>
              <a:defRPr sz="2000"/>
            </a:lvl2pPr>
            <a:lvl3pPr>
              <a:defRPr sz="1800"/>
            </a:lvl3pPr>
            <a:lvl4pPr>
              <a:defRPr sz="1600"/>
            </a:lvl4pPr>
            <a:lvl5pPr marL="1956816">
              <a:defRPr sz="1600"/>
            </a:lvl5pPr>
            <a:lvl6pPr marL="1956816">
              <a:defRPr sz="1600"/>
            </a:lvl6pPr>
            <a:lvl7pPr marL="1956816">
              <a:defRPr sz="1600"/>
            </a:lvl7pPr>
            <a:lvl8pPr marL="1956816">
              <a:defRPr sz="1600"/>
            </a:lvl8pPr>
            <a:lvl9pPr marL="1956816">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249860" y="1905000"/>
            <a:ext cx="4416552"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522413" y="2819399"/>
            <a:ext cx="4416552" cy="3352801"/>
          </a:xfrm>
        </p:spPr>
        <p:txBody>
          <a:bodyPr/>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3" name="Text Placeholder 2"/>
          <p:cNvSpPr>
            <a:spLocks noGrp="1"/>
          </p:cNvSpPr>
          <p:nvPr>
            <p:ph type="body" idx="1"/>
          </p:nvPr>
        </p:nvSpPr>
        <p:spPr>
          <a:xfrm>
            <a:off x="1522413" y="1905000"/>
            <a:ext cx="4416552"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 name="Title 1"/>
          <p:cNvSpPr>
            <a:spLocks noGrp="1"/>
          </p:cNvSpPr>
          <p:nvPr>
            <p:ph type="title"/>
          </p:nvPr>
        </p:nvSpPr>
        <p:spPr>
          <a:xfrm>
            <a:off x="1522414" y="274638"/>
            <a:ext cx="9143998" cy="1020762"/>
          </a:xfrm>
        </p:spPr>
        <p:txBody>
          <a:bodyPr/>
          <a:lstStyle>
            <a:lvl1pPr>
              <a:defRPr/>
            </a:lvl1pPr>
          </a:lstStyle>
          <a:p>
            <a:r>
              <a:rPr lang="en-US" smtClean="0"/>
              <a:t>Click to edit Master title style</a:t>
            </a:r>
            <a:endParaRPr/>
          </a:p>
        </p:txBody>
      </p:sp>
    </p:spTree>
    <p:extLst>
      <p:ext uri="{BB962C8B-B14F-4D97-AF65-F5344CB8AC3E}">
        <p14:creationId xmlns:p14="http://schemas.microsoft.com/office/powerpoint/2010/main" val="2307442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56" name="line"/>
          <p:cNvGrpSpPr/>
          <p:nvPr/>
        </p:nvGrpSpPr>
        <p:grpSpPr bwMode="invGray">
          <a:xfrm>
            <a:off x="1522413" y="1514475"/>
            <a:ext cx="10569575" cy="64008"/>
            <a:chOff x="1522413" y="1514475"/>
            <a:chExt cx="10569575" cy="64008"/>
          </a:xfrm>
          <a:solidFill>
            <a:schemeClr val="tx2"/>
          </a:solidFill>
        </p:grpSpPr>
        <p:sp>
          <p:nvSpPr>
            <p:cNvPr id="157"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8"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9"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0"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1"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2"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3"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4"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5"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6"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7"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8"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3" name="Date Placeholder 2"/>
          <p:cNvSpPr>
            <a:spLocks noGrp="1"/>
          </p:cNvSpPr>
          <p:nvPr>
            <p:ph type="dt" sz="half" idx="10"/>
          </p:nvPr>
        </p:nvSpPr>
        <p:spPr/>
        <p:txBody>
          <a:bodyPr/>
          <a:lstStyle/>
          <a:p>
            <a:fld id="{9AFE8FB1-0A7A-443E-AAF7-31D4FA1AA312}" type="datetimeFigureOut">
              <a:rPr lang="en-US" smtClean="0"/>
              <a:t>10/3/2017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5BA54BD-C84D-46CE-8B72-31BFB26ABA43}" type="slidenum">
              <a:rPr lang="en-US" smtClean="0"/>
              <a:t>‹#›</a:t>
            </a:fld>
            <a:endParaRPr lang="en-US"/>
          </a:p>
        </p:txBody>
      </p:sp>
      <p:sp>
        <p:nvSpPr>
          <p:cNvPr id="2" name="Title 1"/>
          <p:cNvSpPr>
            <a:spLocks noGrp="1"/>
          </p:cNvSpPr>
          <p:nvPr>
            <p:ph type="title"/>
          </p:nvPr>
        </p:nvSpPr>
        <p:spPr/>
        <p:txBody>
          <a:bodyPr/>
          <a:lstStyle/>
          <a:p>
            <a:r>
              <a:rPr lang="en-US" smtClean="0"/>
              <a:t>Click to edit Master title style</a:t>
            </a:r>
            <a:endParaRPr/>
          </a:p>
        </p:txBody>
      </p:sp>
    </p:spTree>
    <p:extLst>
      <p:ext uri="{BB962C8B-B14F-4D97-AF65-F5344CB8AC3E}">
        <p14:creationId xmlns:p14="http://schemas.microsoft.com/office/powerpoint/2010/main" val="1295795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FE8FB1-0A7A-443E-AAF7-31D4FA1AA312}" type="datetimeFigureOut">
              <a:rPr lang="en-US" smtClean="0"/>
              <a:t>10/3/2017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5BA54BD-C84D-46CE-8B72-31BFB26ABA43}" type="slidenum">
              <a:rPr lang="en-US" smtClean="0"/>
              <a:t>‹#›</a:t>
            </a:fld>
            <a:endParaRPr lang="en-US"/>
          </a:p>
        </p:txBody>
      </p:sp>
    </p:spTree>
    <p:extLst>
      <p:ext uri="{BB962C8B-B14F-4D97-AF65-F5344CB8AC3E}">
        <p14:creationId xmlns:p14="http://schemas.microsoft.com/office/powerpoint/2010/main" val="153498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615" name="frame"/>
          <p:cNvGrpSpPr/>
          <p:nvPr/>
        </p:nvGrpSpPr>
        <p:grpSpPr bwMode="invGray">
          <a:xfrm>
            <a:off x="4417839" y="1630821"/>
            <a:ext cx="6291028" cy="4575885"/>
            <a:chOff x="4417839" y="1630821"/>
            <a:chExt cx="6291028" cy="4575885"/>
          </a:xfrm>
          <a:solidFill>
            <a:schemeClr val="tx2"/>
          </a:solidFill>
        </p:grpSpPr>
        <p:grpSp>
          <p:nvGrpSpPr>
            <p:cNvPr id="616" name="Group 615"/>
            <p:cNvGrpSpPr/>
            <p:nvPr/>
          </p:nvGrpSpPr>
          <p:grpSpPr bwMode="invGray">
            <a:xfrm>
              <a:off x="5414491" y="1630821"/>
              <a:ext cx="5294376" cy="4114800"/>
              <a:chOff x="3310555" y="716546"/>
              <a:chExt cx="5294376" cy="4114800"/>
            </a:xfrm>
            <a:grpFill/>
          </p:grpSpPr>
          <p:grpSp>
            <p:nvGrpSpPr>
              <p:cNvPr id="768" name="Group 767"/>
              <p:cNvGrpSpPr/>
              <p:nvPr/>
            </p:nvGrpSpPr>
            <p:grpSpPr bwMode="invGray">
              <a:xfrm flipH="1">
                <a:off x="3310555" y="737968"/>
                <a:ext cx="5294376" cy="54864"/>
                <a:chOff x="1522413" y="1514475"/>
                <a:chExt cx="10569575" cy="64008"/>
              </a:xfrm>
              <a:grpFill/>
            </p:grpSpPr>
            <p:sp>
              <p:nvSpPr>
                <p:cNvPr id="844" name="Freeform 84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5" name="Freeform 84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6" name="Freeform 84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7"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8"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9"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0"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1"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2"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3"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4"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5"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6"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7"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8"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9"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0"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1"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2"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3"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4"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5"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6"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7"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8"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9"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0"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1"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2"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3"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4"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5"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6"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7"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8"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9"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0"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1"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2"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3"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4"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5"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6"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7"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8"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9"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0"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1"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2"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3"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4"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5"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6"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7"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8"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9"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0"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1"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2"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3"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4"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5"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6"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7"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8"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9"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0"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1"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2"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3"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4"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5"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6"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7"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769" name="Group 768"/>
              <p:cNvGrpSpPr/>
              <p:nvPr/>
            </p:nvGrpSpPr>
            <p:grpSpPr bwMode="invGray">
              <a:xfrm rot="16200000" flipH="1">
                <a:off x="6492229" y="2755658"/>
                <a:ext cx="4114800" cy="36576"/>
                <a:chOff x="1522413" y="1514475"/>
                <a:chExt cx="10569575" cy="64008"/>
              </a:xfrm>
              <a:grpFill/>
            </p:grpSpPr>
            <p:sp>
              <p:nvSpPr>
                <p:cNvPr id="770" name="Freeform 76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1" name="Freeform 77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2" name="Freeform 77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3"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4"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5"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6"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7"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8"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9"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0"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1"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2"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3"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4"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5"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6"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7"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8"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9"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0"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1"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2"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3"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4"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5"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6"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7"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8"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9"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0"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1"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2"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3"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4"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5"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6"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7"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8"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9"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0"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1"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2"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3"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4"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5"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6"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7"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8"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9"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0"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1"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2"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3"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4"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5"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6"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7"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8"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9"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0"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1"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2"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3"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4"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5"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6"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7"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8"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9"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0"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1"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2"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3"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nvGrpSpPr>
            <p:cNvPr id="617" name="Group 616"/>
            <p:cNvGrpSpPr/>
            <p:nvPr/>
          </p:nvGrpSpPr>
          <p:grpSpPr bwMode="invGray">
            <a:xfrm rot="10800000">
              <a:off x="4417839" y="2091906"/>
              <a:ext cx="5294376" cy="4114800"/>
              <a:chOff x="3310555" y="716546"/>
              <a:chExt cx="5294376" cy="4114800"/>
            </a:xfrm>
            <a:grpFill/>
          </p:grpSpPr>
          <p:grpSp>
            <p:nvGrpSpPr>
              <p:cNvPr id="618" name="Group 617"/>
              <p:cNvGrpSpPr/>
              <p:nvPr/>
            </p:nvGrpSpPr>
            <p:grpSpPr bwMode="invGray">
              <a:xfrm flipH="1">
                <a:off x="3310555" y="737968"/>
                <a:ext cx="5294376" cy="54864"/>
                <a:chOff x="1522413" y="1514475"/>
                <a:chExt cx="10569575" cy="64008"/>
              </a:xfrm>
              <a:grpFill/>
            </p:grpSpPr>
            <p:sp>
              <p:nvSpPr>
                <p:cNvPr id="694" name="Freeform 69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5" name="Freeform 69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6" name="Freeform 69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7"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8"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9"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0"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1"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2"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3"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4"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5"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6"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7"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8"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9"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0"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1"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2"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3"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4"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5"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6"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7"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8"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9"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0"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1"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2"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3"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4"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5"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6"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7"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8"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9"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0"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1"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2"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3"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4"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5"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6"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7"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8"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9"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0"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1"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2"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3"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4"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5"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6"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7"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8"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9"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0"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1"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2"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3"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4"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5"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6"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7"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8"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9"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0"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1"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2"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3"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4"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5"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6"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7"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619" name="Group 618"/>
              <p:cNvGrpSpPr/>
              <p:nvPr/>
            </p:nvGrpSpPr>
            <p:grpSpPr bwMode="invGray">
              <a:xfrm rot="16200000" flipH="1">
                <a:off x="6492229" y="2755658"/>
                <a:ext cx="4114800" cy="36576"/>
                <a:chOff x="1522413" y="1514475"/>
                <a:chExt cx="10569575" cy="64008"/>
              </a:xfrm>
              <a:grpFill/>
            </p:grpSpPr>
            <p:sp>
              <p:nvSpPr>
                <p:cNvPr id="620" name="Freeform 61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1" name="Freeform 62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2" name="Freeform 62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3"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4"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5"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6"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7"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8"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9"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0"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1"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2"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3"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4"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5"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6"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7"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8"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9"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0"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1"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2"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3"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4"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5"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6"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7"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8"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9"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0"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1"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2"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3"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4"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5"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6"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7"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8"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9"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0"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1"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2"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3"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4"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5"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6"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7"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8"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9"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0"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1"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2"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3"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4"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5"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6"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7"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8"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9"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0"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1"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2"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3"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4"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5"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6"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7"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8"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9"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0"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1"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2"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3"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sp>
        <p:nvSpPr>
          <p:cNvPr id="5" name="Date Placeholder 4"/>
          <p:cNvSpPr>
            <a:spLocks noGrp="1"/>
          </p:cNvSpPr>
          <p:nvPr>
            <p:ph type="dt" sz="half" idx="10"/>
          </p:nvPr>
        </p:nvSpPr>
        <p:spPr/>
        <p:txBody>
          <a:bodyPr/>
          <a:lstStyle/>
          <a:p>
            <a:fld id="{9AFE8FB1-0A7A-443E-AAF7-31D4FA1AA312}" type="datetimeFigureOut">
              <a:rPr lang="en-US" smtClean="0"/>
              <a:t>10/3/2017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BA54BD-C84D-46CE-8B72-31BFB26ABA43}" type="slidenum">
              <a:rPr lang="en-US" smtClean="0"/>
              <a:t>‹#›</a:t>
            </a:fld>
            <a:endParaRPr lang="en-US"/>
          </a:p>
        </p:txBody>
      </p:sp>
      <p:sp>
        <p:nvSpPr>
          <p:cNvPr id="3" name="Content Placeholder 2"/>
          <p:cNvSpPr>
            <a:spLocks noGrp="1"/>
          </p:cNvSpPr>
          <p:nvPr>
            <p:ph idx="1"/>
          </p:nvPr>
        </p:nvSpPr>
        <p:spPr>
          <a:xfrm>
            <a:off x="4710022" y="1905000"/>
            <a:ext cx="5669280" cy="4038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1522413" y="3429000"/>
            <a:ext cx="2743200" cy="2743200"/>
          </a:xfrm>
        </p:spPr>
        <p:txBody>
          <a:bodyPr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1522414" y="274638"/>
            <a:ext cx="9143998" cy="1020762"/>
          </a:xfrm>
        </p:spPr>
        <p:txBody>
          <a:bodyPr anchor="b">
            <a:noAutofit/>
          </a:bodyPr>
          <a:lstStyle>
            <a:lvl1pPr algn="l">
              <a:defRPr sz="3200" b="0"/>
            </a:lvl1pPr>
          </a:lstStyle>
          <a:p>
            <a:r>
              <a:rPr lang="en-US" smtClean="0"/>
              <a:t>Click to edit Master title style</a:t>
            </a:r>
            <a:endParaRPr/>
          </a:p>
        </p:txBody>
      </p:sp>
    </p:spTree>
    <p:extLst>
      <p:ext uri="{BB962C8B-B14F-4D97-AF65-F5344CB8AC3E}">
        <p14:creationId xmlns:p14="http://schemas.microsoft.com/office/powerpoint/2010/main" val="1257661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614" name="frame"/>
          <p:cNvGrpSpPr/>
          <p:nvPr/>
        </p:nvGrpSpPr>
        <p:grpSpPr bwMode="invGray">
          <a:xfrm flipH="1">
            <a:off x="1447500" y="1630821"/>
            <a:ext cx="6291028" cy="4575885"/>
            <a:chOff x="4417839" y="1630821"/>
            <a:chExt cx="6291028" cy="4575885"/>
          </a:xfrm>
          <a:solidFill>
            <a:schemeClr val="tx2"/>
          </a:solidFill>
        </p:grpSpPr>
        <p:grpSp>
          <p:nvGrpSpPr>
            <p:cNvPr id="615" name="Group 614"/>
            <p:cNvGrpSpPr/>
            <p:nvPr/>
          </p:nvGrpSpPr>
          <p:grpSpPr bwMode="invGray">
            <a:xfrm>
              <a:off x="5414491" y="1630821"/>
              <a:ext cx="5294376" cy="4114800"/>
              <a:chOff x="3310555" y="716546"/>
              <a:chExt cx="5294376" cy="4114800"/>
            </a:xfrm>
            <a:grpFill/>
          </p:grpSpPr>
          <p:grpSp>
            <p:nvGrpSpPr>
              <p:cNvPr id="767" name="Group 766"/>
              <p:cNvGrpSpPr/>
              <p:nvPr/>
            </p:nvGrpSpPr>
            <p:grpSpPr bwMode="invGray">
              <a:xfrm flipH="1">
                <a:off x="3310555" y="737968"/>
                <a:ext cx="5294376" cy="54864"/>
                <a:chOff x="1522413" y="1514475"/>
                <a:chExt cx="10569575" cy="64008"/>
              </a:xfrm>
              <a:grpFill/>
            </p:grpSpPr>
            <p:sp>
              <p:nvSpPr>
                <p:cNvPr id="843" name="Freeform 84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4" name="Freeform 84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5" name="Freeform 84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6"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7"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8"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9"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0"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1"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2"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3"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4"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5"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6"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7"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8"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9"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0"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1"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2"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3"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4"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5"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6"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7"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8"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9"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0"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1"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2"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3"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4"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5"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6"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7"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8"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9"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0"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1"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2"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3"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4"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5"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6"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7"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8"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9"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0"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1"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2"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3"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4"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5"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6"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7"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8"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9"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0"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1"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2"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3"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4"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5"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6"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7"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8"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9"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0"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1"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2"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3"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4"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5"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6"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768" name="Group 767"/>
              <p:cNvGrpSpPr/>
              <p:nvPr/>
            </p:nvGrpSpPr>
            <p:grpSpPr bwMode="invGray">
              <a:xfrm rot="16200000" flipH="1">
                <a:off x="6492229" y="2755658"/>
                <a:ext cx="4114800" cy="36576"/>
                <a:chOff x="1522413" y="1514475"/>
                <a:chExt cx="10569575" cy="64008"/>
              </a:xfrm>
              <a:grpFill/>
            </p:grpSpPr>
            <p:sp>
              <p:nvSpPr>
                <p:cNvPr id="769" name="Freeform 76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0" name="Freeform 76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1" name="Freeform 77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2"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3"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4"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5"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6"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7"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8"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9"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0"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1"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2"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3"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4"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5"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6"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7"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8"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9"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0"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1"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2"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3"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4"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5"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6"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7"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8"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9"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0"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1"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2"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3"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4"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5"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6"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7"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8"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9"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0"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1"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2"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3"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4"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5"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6"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7"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8"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9"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0"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1"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2"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3"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4"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5"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6"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7"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8"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9"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0"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1"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2"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3"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4"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5"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6"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7"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8"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9"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0"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1"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2"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nvGrpSpPr>
            <p:cNvPr id="616" name="Group 615"/>
            <p:cNvGrpSpPr/>
            <p:nvPr/>
          </p:nvGrpSpPr>
          <p:grpSpPr bwMode="invGray">
            <a:xfrm rot="10800000">
              <a:off x="4417839" y="2091906"/>
              <a:ext cx="5294376" cy="4114800"/>
              <a:chOff x="3310555" y="716546"/>
              <a:chExt cx="5294376" cy="4114800"/>
            </a:xfrm>
            <a:grpFill/>
          </p:grpSpPr>
          <p:grpSp>
            <p:nvGrpSpPr>
              <p:cNvPr id="617" name="Group 616"/>
              <p:cNvGrpSpPr/>
              <p:nvPr/>
            </p:nvGrpSpPr>
            <p:grpSpPr bwMode="invGray">
              <a:xfrm flipH="1">
                <a:off x="3310555" y="737968"/>
                <a:ext cx="5294376" cy="54864"/>
                <a:chOff x="1522413" y="1514475"/>
                <a:chExt cx="10569575" cy="64008"/>
              </a:xfrm>
              <a:grpFill/>
            </p:grpSpPr>
            <p:sp>
              <p:nvSpPr>
                <p:cNvPr id="693" name="Freeform 69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4" name="Freeform 69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5" name="Freeform 69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6"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7"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8"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9"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0"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1"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2"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3"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4"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5"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6"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7"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8"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9"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0"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1"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2"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3"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4"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5"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6"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7"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8"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9"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0"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1"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2"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3"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4"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5"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6"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7"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8"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9"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0"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1"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2"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3"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4"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5"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6"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7"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8"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9"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0"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1"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2"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3"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4"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5"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6"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7"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8"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9"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0"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1"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2"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3"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4"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5"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6"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7"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8"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9"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0"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1"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2"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3"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4"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5"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6"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618" name="Group 617"/>
              <p:cNvGrpSpPr/>
              <p:nvPr/>
            </p:nvGrpSpPr>
            <p:grpSpPr bwMode="invGray">
              <a:xfrm rot="16200000" flipH="1">
                <a:off x="6492229" y="2755658"/>
                <a:ext cx="4114800" cy="36576"/>
                <a:chOff x="1522413" y="1514475"/>
                <a:chExt cx="10569575" cy="64008"/>
              </a:xfrm>
              <a:grpFill/>
            </p:grpSpPr>
            <p:sp>
              <p:nvSpPr>
                <p:cNvPr id="619" name="Freeform 61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0" name="Freeform 61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1" name="Freeform 62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2" name="Freeform 621"/>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3" name="Freeform 622"/>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4" name="Freeform 623"/>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5" name="Freeform 624"/>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6" name="Freeform 625"/>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7" name="Freeform 626"/>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8" name="Freeform 627"/>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9" name="Freeform 628"/>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0" name="Freeform 629"/>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1" name="Freeform 630"/>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2" name="Freeform 631"/>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3" name="Freeform 632"/>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4" name="Freeform 633"/>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5" name="Freeform 634"/>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6" name="Freeform 635"/>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7" name="Freeform 636"/>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8" name="Freeform 637"/>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9" name="Freeform 638"/>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0" name="Freeform 639"/>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1" name="Freeform 640"/>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2" name="Freeform 641"/>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3" name="Freeform 642"/>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4" name="Freeform 643"/>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5" name="Freeform 644"/>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6" name="Freeform 645"/>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7" name="Freeform 646"/>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8" name="Freeform 647"/>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9" name="Freeform 648"/>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0" name="Freeform 649"/>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1" name="Freeform 650"/>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2" name="Freeform 651"/>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3" name="Freeform 652"/>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4" name="Freeform 653"/>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5" name="Freeform 654"/>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6" name="Freeform 655"/>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7" name="Freeform 656"/>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8" name="Freeform 657"/>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9" name="Freeform 658"/>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0" name="Freeform 659"/>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1" name="Freeform 660"/>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2" name="Freeform 661"/>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3" name="Freeform 662"/>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4" name="Freeform 663"/>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5" name="Freeform 664"/>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6" name="Freeform 665"/>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7" name="Freeform 666"/>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8" name="Freeform 667"/>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9" name="Freeform 668"/>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0" name="Freeform 669"/>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1" name="Freeform 670"/>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2" name="Freeform 671"/>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3" name="Freeform 672"/>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4" name="Freeform 673"/>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5" name="Freeform 674"/>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6" name="Freeform 675"/>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7" name="Freeform 676"/>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8" name="Freeform 677"/>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9" name="Freeform 678"/>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0" name="Freeform 679"/>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1" name="Freeform 680"/>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2" name="Freeform 681"/>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3" name="Freeform 682"/>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4" name="Freeform 683"/>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5" name="Freeform 684"/>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6" name="Freeform 685"/>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7" name="Freeform 686"/>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8" name="Freeform 687"/>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9" name="Freeform 688"/>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0" name="Freeform 689"/>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1" name="Freeform 690"/>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2" name="Freeform 691"/>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sp>
        <p:nvSpPr>
          <p:cNvPr id="5" name="Date Placeholder 4"/>
          <p:cNvSpPr>
            <a:spLocks noGrp="1"/>
          </p:cNvSpPr>
          <p:nvPr>
            <p:ph type="dt" sz="half" idx="10"/>
          </p:nvPr>
        </p:nvSpPr>
        <p:spPr/>
        <p:txBody>
          <a:bodyPr/>
          <a:lstStyle/>
          <a:p>
            <a:fld id="{9AFE8FB1-0A7A-443E-AAF7-31D4FA1AA312}" type="datetimeFigureOut">
              <a:rPr lang="en-US" smtClean="0"/>
              <a:t>10/3/2017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BA54BD-C84D-46CE-8B72-31BFB26ABA43}" type="slidenum">
              <a:rPr lang="en-US" smtClean="0"/>
              <a:t>‹#›</a:t>
            </a:fld>
            <a:endParaRPr lang="en-US"/>
          </a:p>
        </p:txBody>
      </p:sp>
      <p:sp>
        <p:nvSpPr>
          <p:cNvPr id="3" name="Picture Placeholder 2"/>
          <p:cNvSpPr>
            <a:spLocks noGrp="1"/>
          </p:cNvSpPr>
          <p:nvPr>
            <p:ph type="pic" idx="1"/>
          </p:nvPr>
        </p:nvSpPr>
        <p:spPr>
          <a:xfrm>
            <a:off x="1745838" y="1884311"/>
            <a:ext cx="5669280" cy="4041648"/>
          </a:xfrm>
          <a:solidFill>
            <a:schemeClr val="bg1"/>
          </a:solidFill>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7905959" y="3411748"/>
            <a:ext cx="2743200" cy="2743200"/>
          </a:xfrm>
        </p:spPr>
        <p:txBody>
          <a:bodyPr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1522414" y="274638"/>
            <a:ext cx="9143998" cy="1020762"/>
          </a:xfrm>
        </p:spPr>
        <p:txBody>
          <a:bodyPr anchor="b">
            <a:noAutofit/>
          </a:bodyPr>
          <a:lstStyle>
            <a:lvl1pPr algn="l">
              <a:defRPr sz="3200" b="0"/>
            </a:lvl1pPr>
          </a:lstStyle>
          <a:p>
            <a:r>
              <a:rPr lang="en-US" smtClean="0"/>
              <a:t>Click to edit Master title style</a:t>
            </a:r>
            <a:endParaRPr/>
          </a:p>
        </p:txBody>
      </p:sp>
    </p:spTree>
    <p:extLst>
      <p:ext uri="{BB962C8B-B14F-4D97-AF65-F5344CB8AC3E}">
        <p14:creationId xmlns:p14="http://schemas.microsoft.com/office/powerpoint/2010/main" val="2205495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Ref idx="1003">
        <a:schemeClr val="bg2"/>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075612" y="6400801"/>
            <a:ext cx="1243859" cy="276226"/>
          </a:xfrm>
          <a:prstGeom prst="rect">
            <a:avLst/>
          </a:prstGeom>
        </p:spPr>
        <p:txBody>
          <a:bodyPr vert="horz" lIns="91440" tIns="45720" rIns="91440" bIns="45720" rtlCol="0" anchor="ctr"/>
          <a:lstStyle>
            <a:lvl1pPr algn="r">
              <a:defRPr sz="1000">
                <a:solidFill>
                  <a:schemeClr val="bg1"/>
                </a:solidFill>
              </a:defRPr>
            </a:lvl1pPr>
          </a:lstStyle>
          <a:p>
            <a:fld id="{9AFE8FB1-0A7A-443E-AAF7-31D4FA1AA312}" type="datetimeFigureOut">
              <a:rPr lang="en-US" smtClean="0"/>
              <a:pPr/>
              <a:t>10/3/2017</a:t>
            </a:fld>
            <a:endParaRPr lang="en-US"/>
          </a:p>
        </p:txBody>
      </p:sp>
      <p:sp>
        <p:nvSpPr>
          <p:cNvPr id="5" name="Footer Placeholder 4"/>
          <p:cNvSpPr>
            <a:spLocks noGrp="1"/>
          </p:cNvSpPr>
          <p:nvPr>
            <p:ph type="ftr" sz="quarter" idx="3"/>
          </p:nvPr>
        </p:nvSpPr>
        <p:spPr>
          <a:xfrm>
            <a:off x="1522413" y="6400801"/>
            <a:ext cx="6324599" cy="276226"/>
          </a:xfrm>
          <a:prstGeom prst="rect">
            <a:avLst/>
          </a:prstGeom>
        </p:spPr>
        <p:txBody>
          <a:bodyPr vert="horz" lIns="91440" tIns="45720" rIns="91440" bIns="45720" rtlCol="0" anchor="ctr"/>
          <a:lstStyle>
            <a:lvl1pPr algn="l">
              <a:defRPr sz="1000">
                <a:solidFill>
                  <a:schemeClr val="bg1"/>
                </a:solidFill>
              </a:defRPr>
            </a:lvl1pPr>
          </a:lstStyle>
          <a:p>
            <a:endParaRPr lang="en-US"/>
          </a:p>
        </p:txBody>
      </p:sp>
      <p:sp>
        <p:nvSpPr>
          <p:cNvPr id="6" name="Slide Number Placeholder 5"/>
          <p:cNvSpPr>
            <a:spLocks noGrp="1"/>
          </p:cNvSpPr>
          <p:nvPr>
            <p:ph type="sldNum" sz="quarter" idx="4"/>
          </p:nvPr>
        </p:nvSpPr>
        <p:spPr>
          <a:xfrm>
            <a:off x="9523412" y="6400801"/>
            <a:ext cx="1143002" cy="276226"/>
          </a:xfrm>
          <a:prstGeom prst="rect">
            <a:avLst/>
          </a:prstGeom>
        </p:spPr>
        <p:txBody>
          <a:bodyPr vert="horz" lIns="91440" tIns="45720" rIns="91440" bIns="45720" rtlCol="0" anchor="ctr"/>
          <a:lstStyle>
            <a:lvl1pPr algn="r">
              <a:defRPr sz="1000">
                <a:solidFill>
                  <a:schemeClr val="bg1"/>
                </a:solidFill>
              </a:defRPr>
            </a:lvl1pPr>
          </a:lstStyle>
          <a:p>
            <a:fld id="{25BA54BD-C84D-46CE-8B72-31BFB26ABA43}" type="slidenum">
              <a:rPr lang="en-US" smtClean="0"/>
              <a:pPr/>
              <a:t>‹#›</a:t>
            </a:fld>
            <a:endParaRPr lang="en-US"/>
          </a:p>
        </p:txBody>
      </p:sp>
      <p:sp>
        <p:nvSpPr>
          <p:cNvPr id="3" name="Text Placeholder 2"/>
          <p:cNvSpPr>
            <a:spLocks noGrp="1"/>
          </p:cNvSpPr>
          <p:nvPr>
            <p:ph type="body" idx="1"/>
          </p:nvPr>
        </p:nvSpPr>
        <p:spPr>
          <a:xfrm>
            <a:off x="1522414" y="1905000"/>
            <a:ext cx="9144000" cy="4267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Placeholder 1"/>
          <p:cNvSpPr>
            <a:spLocks noGrp="1"/>
          </p:cNvSpPr>
          <p:nvPr>
            <p:ph type="title"/>
          </p:nvPr>
        </p:nvSpPr>
        <p:spPr>
          <a:xfrm>
            <a:off x="1522414" y="274638"/>
            <a:ext cx="9143998" cy="1020762"/>
          </a:xfrm>
          <a:prstGeom prst="rect">
            <a:avLst/>
          </a:prstGeom>
        </p:spPr>
        <p:txBody>
          <a:bodyPr vert="horz" lIns="91440" tIns="45720" rIns="91440" bIns="45720" rtlCol="0" anchor="b">
            <a:normAutofit/>
          </a:bodyPr>
          <a:lstStyle/>
          <a:p>
            <a:r>
              <a:rPr lang="en-US" smtClean="0"/>
              <a:t>Click to edit Master title style</a:t>
            </a:r>
            <a:endParaRPr/>
          </a:p>
        </p:txBody>
      </p:sp>
    </p:spTree>
    <p:extLst>
      <p:ext uri="{BB962C8B-B14F-4D97-AF65-F5344CB8AC3E}">
        <p14:creationId xmlns:p14="http://schemas.microsoft.com/office/powerpoint/2010/main" val="296471447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3200" kern="1200">
          <a:solidFill>
            <a:schemeClr val="bg1"/>
          </a:solidFill>
          <a:latin typeface="+mj-lt"/>
          <a:ea typeface="+mj-ea"/>
          <a:cs typeface="+mj-cs"/>
        </a:defRPr>
      </a:lvl1pPr>
    </p:titleStyle>
    <p:bodyStyle>
      <a:lvl1pPr marL="274320" indent="-274320" algn="l" defTabSz="914400" rtl="0" eaLnBrk="1" latinLnBrk="0" hangingPunct="1">
        <a:lnSpc>
          <a:spcPct val="90000"/>
        </a:lnSpc>
        <a:spcBef>
          <a:spcPts val="1800"/>
        </a:spcBef>
        <a:buClr>
          <a:schemeClr val="tx2"/>
        </a:buClr>
        <a:buSzPct val="80000"/>
        <a:buFont typeface="Wingdings 3" panose="05040102010807070707" pitchFamily="18" charset="2"/>
        <a:buChar char="u"/>
        <a:defRPr sz="2400" kern="1200">
          <a:solidFill>
            <a:schemeClr val="bg1"/>
          </a:solidFill>
          <a:latin typeface="+mn-lt"/>
          <a:ea typeface="+mn-ea"/>
          <a:cs typeface="+mn-cs"/>
        </a:defRPr>
      </a:lvl1pPr>
      <a:lvl2pPr marL="576072" indent="-274320" algn="l" defTabSz="914400" rtl="0" eaLnBrk="1" latinLnBrk="0" hangingPunct="1">
        <a:lnSpc>
          <a:spcPct val="90000"/>
        </a:lnSpc>
        <a:spcBef>
          <a:spcPts val="600"/>
        </a:spcBef>
        <a:buClr>
          <a:schemeClr val="tx2"/>
        </a:buClr>
        <a:buSzPct val="100000"/>
        <a:buFont typeface="Wingdings 3" panose="05040102010807070707" pitchFamily="18" charset="2"/>
        <a:buChar char="u"/>
        <a:defRPr sz="2000" kern="1200">
          <a:solidFill>
            <a:schemeClr val="bg1"/>
          </a:solidFill>
          <a:latin typeface="+mn-lt"/>
          <a:ea typeface="+mn-ea"/>
          <a:cs typeface="+mn-cs"/>
        </a:defRPr>
      </a:lvl2pPr>
      <a:lvl3pPr marL="804672" indent="-228600" algn="l" defTabSz="914400" rtl="0" eaLnBrk="1" latinLnBrk="0" hangingPunct="1">
        <a:lnSpc>
          <a:spcPct val="90000"/>
        </a:lnSpc>
        <a:spcBef>
          <a:spcPts val="600"/>
        </a:spcBef>
        <a:buClr>
          <a:schemeClr val="tx2"/>
        </a:buClr>
        <a:buSzPct val="80000"/>
        <a:buFont typeface="Wingdings 3" panose="05040102010807070707" pitchFamily="18" charset="2"/>
        <a:buChar char="u"/>
        <a:defRPr sz="1800" kern="1200">
          <a:solidFill>
            <a:schemeClr val="bg1"/>
          </a:solidFill>
          <a:latin typeface="+mn-lt"/>
          <a:ea typeface="+mn-ea"/>
          <a:cs typeface="+mn-cs"/>
        </a:defRPr>
      </a:lvl3pPr>
      <a:lvl4pPr marL="1033272" indent="-228600" algn="l" defTabSz="914400" rtl="0" eaLnBrk="1" latinLnBrk="0" hangingPunct="1">
        <a:lnSpc>
          <a:spcPct val="90000"/>
        </a:lnSpc>
        <a:spcBef>
          <a:spcPts val="600"/>
        </a:spcBef>
        <a:buClr>
          <a:schemeClr val="tx2"/>
        </a:buClr>
        <a:buSzPct val="100000"/>
        <a:buFont typeface="Wingdings 3" panose="05040102010807070707" pitchFamily="18" charset="2"/>
        <a:buChar char="u"/>
        <a:defRPr sz="1600" kern="1200">
          <a:solidFill>
            <a:schemeClr val="bg1"/>
          </a:solidFill>
          <a:latin typeface="+mn-lt"/>
          <a:ea typeface="+mn-ea"/>
          <a:cs typeface="+mn-cs"/>
        </a:defRPr>
      </a:lvl4pPr>
      <a:lvl5pPr marL="1261872" indent="-228600" algn="l" defTabSz="914400" rtl="0" eaLnBrk="1" latinLnBrk="0" hangingPunct="1">
        <a:lnSpc>
          <a:spcPct val="90000"/>
        </a:lnSpc>
        <a:spcBef>
          <a:spcPts val="600"/>
        </a:spcBef>
        <a:buClr>
          <a:schemeClr val="tx2"/>
        </a:buClr>
        <a:buSzPct val="100000"/>
        <a:buFont typeface="Wingdings 3" panose="05040102010807070707" pitchFamily="18" charset="2"/>
        <a:buChar char="u"/>
        <a:defRPr sz="1600" kern="1200">
          <a:solidFill>
            <a:schemeClr val="bg1"/>
          </a:solidFill>
          <a:latin typeface="+mn-lt"/>
          <a:ea typeface="+mn-ea"/>
          <a:cs typeface="+mn-cs"/>
        </a:defRPr>
      </a:lvl5pPr>
      <a:lvl6pPr marL="1490472" indent="-228600" algn="l" defTabSz="914400" rtl="0" eaLnBrk="1" latinLnBrk="0" hangingPunct="1">
        <a:lnSpc>
          <a:spcPct val="90000"/>
        </a:lnSpc>
        <a:spcBef>
          <a:spcPts val="600"/>
        </a:spcBef>
        <a:buClr>
          <a:schemeClr val="tx2"/>
        </a:buClr>
        <a:buSzPct val="100000"/>
        <a:buFont typeface="Wingdings 3" panose="05040102010807070707" pitchFamily="18" charset="2"/>
        <a:buChar char="u"/>
        <a:defRPr sz="1600" kern="1200">
          <a:solidFill>
            <a:schemeClr val="bg1"/>
          </a:solidFill>
          <a:latin typeface="+mn-lt"/>
          <a:ea typeface="+mn-ea"/>
          <a:cs typeface="+mn-cs"/>
        </a:defRPr>
      </a:lvl6pPr>
      <a:lvl7pPr marL="1719072" indent="-228600" algn="l" defTabSz="914400" rtl="0" eaLnBrk="1" latinLnBrk="0" hangingPunct="1">
        <a:lnSpc>
          <a:spcPct val="90000"/>
        </a:lnSpc>
        <a:spcBef>
          <a:spcPts val="600"/>
        </a:spcBef>
        <a:buClr>
          <a:schemeClr val="tx2"/>
        </a:buClr>
        <a:buSzPct val="80000"/>
        <a:buFont typeface="Wingdings 3" panose="05040102010807070707" pitchFamily="18" charset="2"/>
        <a:buChar char="u"/>
        <a:defRPr sz="1600" kern="1200">
          <a:solidFill>
            <a:schemeClr val="bg1"/>
          </a:solidFill>
          <a:latin typeface="+mn-lt"/>
          <a:ea typeface="+mn-ea"/>
          <a:cs typeface="+mn-cs"/>
        </a:defRPr>
      </a:lvl7pPr>
      <a:lvl8pPr marL="1947672" indent="-228600" algn="l" defTabSz="914400" rtl="0" eaLnBrk="1" latinLnBrk="0" hangingPunct="1">
        <a:lnSpc>
          <a:spcPct val="90000"/>
        </a:lnSpc>
        <a:spcBef>
          <a:spcPts val="600"/>
        </a:spcBef>
        <a:buClr>
          <a:schemeClr val="tx2"/>
        </a:buClr>
        <a:buSzPct val="100000"/>
        <a:buFont typeface="Wingdings 3" panose="05040102010807070707" pitchFamily="18" charset="2"/>
        <a:buChar char="u"/>
        <a:defRPr sz="1600" kern="1200">
          <a:solidFill>
            <a:schemeClr val="bg1"/>
          </a:solidFill>
          <a:latin typeface="+mn-lt"/>
          <a:ea typeface="+mn-ea"/>
          <a:cs typeface="+mn-cs"/>
        </a:defRPr>
      </a:lvl8pPr>
      <a:lvl9pPr marL="2176272" indent="-228600" algn="l" defTabSz="914400" rtl="0" eaLnBrk="1" latinLnBrk="0" hangingPunct="1">
        <a:lnSpc>
          <a:spcPct val="90000"/>
        </a:lnSpc>
        <a:spcBef>
          <a:spcPts val="600"/>
        </a:spcBef>
        <a:buClr>
          <a:schemeClr val="tx2"/>
        </a:buClr>
        <a:buSzPct val="80000"/>
        <a:buFont typeface="Wingdings 3" panose="05040102010807070707" pitchFamily="18" charset="2"/>
        <a:buChar char="u"/>
        <a:defRPr sz="1600" kern="1200">
          <a:solidFill>
            <a:schemeClr val="bg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montgomeryschoolsmd.org/uploadedFiles/students/rights/1373.16_ReligiousDiversityGuidelines_ENG_web.pdf"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hyperlink" Target="http://www.montgomeryschoolsmd.org/departments/policy/detail.aspx?recID=8&amp;policyID=ACA&amp;sectionID=1" TargetMode="External"/><Relationship Id="rId4" Type="http://schemas.openxmlformats.org/officeDocument/2006/relationships/hyperlink" Target="http://www.montgomeryschoolsmd.org/departments/policy/pdf/jhf.pdf"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www.montgomeryschoolsmd.org/departments/clusteradmin/equity" TargetMode="External"/><Relationship Id="rId7"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www.montgomeryschoolsmd.org/uploadedFiles/departments/studentservices/mentalhealth/Restorative%20Practices%20Toolkit.pdf" TargetMode="External"/><Relationship Id="rId5" Type="http://schemas.openxmlformats.org/officeDocument/2006/relationships/hyperlink" Target="http://www.montgomeryschoolsmd.org/events/unitedwelearn/" TargetMode="External"/><Relationship Id="rId4" Type="http://schemas.openxmlformats.org/officeDocument/2006/relationships/hyperlink" Target="https://www.commonsensemedia.org/about-us/news/press-releases/mcps-partners-with-common-sense-education-to-launch-comprehensive"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www.montgomeryschoolsmd.org/mainstory/story/503659/Dr.-Smith/" TargetMode="External"/><Relationship Id="rId7" Type="http://schemas.openxmlformats.org/officeDocument/2006/relationships/hyperlink" Target="http://www.montgomeryschoolsmd.org/press/index.aspx?pagetype=showrelease&amp;id=5026&amp;type=archive&amp;startYear=2016&amp;pageNumber=4&amp;mode="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news.montgomeryschoolsmd.org/quicknotes/safe-and-welcoming-schools-for-all-students/" TargetMode="External"/><Relationship Id="rId5" Type="http://schemas.openxmlformats.org/officeDocument/2006/relationships/hyperlink" Target="http://www.montgomeryschoolsmd.org/press/index.aspx?pagetype=showrelease&amp;id=4992&amp;type=archive&amp;startYear=2016&amp;pageNumber=6&amp;mode=" TargetMode="External"/><Relationship Id="rId4" Type="http://schemas.openxmlformats.org/officeDocument/2006/relationships/hyperlink" Target="http://www.montgomeryschoolsmd.org/departments/publicinfo/community/school-year-2016-2017/election.html"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school-diversity.org/pdf/DiversityResearchBriefNo8.pdf"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tcf.org/content/report/how-racially-diverse-schools-and-classrooms-can-benefit-all-students/"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intergroupresources.com/rc/Definitions%20of%20Racism.pdf"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dls.maryland.gov/pubs/prod/InterGovMatters/SteAidLocGov/Overview-of-State-Aid-to-Local-Governments-Fiscal-2018-Allowance.pdf" TargetMode="External"/><Relationship Id="rId7" Type="http://schemas.openxmlformats.org/officeDocument/2006/relationships/hyperlink" Target="http://www.mymcmedia.org/three-of-the-10-most-diverse-cities-in-america-are-in-montgomery-county-photo/"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www.migrationpolicy.org/sites/default/files/publications/ELL-FactSheet-No5.pdf" TargetMode="External"/><Relationship Id="rId5" Type="http://schemas.openxmlformats.org/officeDocument/2006/relationships/hyperlink" Target="http://www.montgomeryschoolsmd.org/uploadedFiles/about/Refresh_2011_Content_Pieces/At%20a%20Glance%20%2004.25.17.pdf" TargetMode="External"/><Relationship Id="rId4" Type="http://schemas.openxmlformats.org/officeDocument/2006/relationships/hyperlink" Target="http://www.montgomeryschoolsmd.org/about/"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video" Target="https://www.youtube.com/embed/MuyMuLGXxT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www.pewsocialtrends.org/"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www.nytimes.com/2012/02/10/education/education-gap-grows-between-rich-and-poor-studies-show.html"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washingtonpost.com/local/education/report-half-of-black-students-in-maryland-attend-segregated-schools/2013/04/18/9097c29a-a83e-11e2-8302-3c7e0ea97057_story.html?utm_term=.5e9e2c97b78e"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www.montgomerycountymd.gov/olo/resources/files/olo%20report%202014-7%20final.pdf"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akethechildren.com/2017/09/08/opportunity-hoarding/" TargetMode="External"/><Relationship Id="rId2" Type="http://schemas.openxmlformats.org/officeDocument/2006/relationships/hyperlink" Target="https://longestshortesttime.com/episode-135-white-guilt-and-other-crazy-sht/"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34.emf"/><Relationship Id="rId4" Type="http://schemas.openxmlformats.org/officeDocument/2006/relationships/image" Target="../media/image33.png"/></Relationships>
</file>

<file path=ppt/slides/_rels/slide56.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36.emf"/></Relationships>
</file>

<file path=ppt/slides/_rels/slide5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hyperlink" Target="http://gis.mcpsmd.org/workgrouppdfs/Woodward_Core%20Values.pdf"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7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1522413" y="5105400"/>
            <a:ext cx="9982199" cy="1600200"/>
          </a:xfrm>
        </p:spPr>
        <p:txBody>
          <a:bodyPr>
            <a:normAutofit/>
          </a:bodyPr>
          <a:lstStyle/>
          <a:p>
            <a:r>
              <a:rPr lang="en-US" sz="4000" dirty="0" smtClean="0"/>
              <a:t>Combating Intolerance &amp; Creating Opportunity </a:t>
            </a:r>
          </a:p>
          <a:p>
            <a:endParaRPr lang="en-US" sz="1400" dirty="0" smtClean="0"/>
          </a:p>
          <a:p>
            <a:r>
              <a:rPr lang="en-US" sz="1400" dirty="0"/>
              <a:t>	</a:t>
            </a:r>
            <a:r>
              <a:rPr lang="en-US" sz="1400" dirty="0" smtClean="0"/>
              <a:t>			Artwork by </a:t>
            </a:r>
            <a:r>
              <a:rPr lang="en-US" sz="1400" dirty="0"/>
              <a:t>Ariel Fromm &amp; Kendall </a:t>
            </a:r>
            <a:r>
              <a:rPr lang="en-US" sz="1400" dirty="0" smtClean="0"/>
              <a:t>Price, Montgomery Blair High School</a:t>
            </a:r>
            <a:endParaRPr lang="en-US" sz="1400" dirty="0"/>
          </a:p>
        </p:txBody>
      </p:sp>
      <p:sp>
        <p:nvSpPr>
          <p:cNvPr id="4" name="Title 3"/>
          <p:cNvSpPr>
            <a:spLocks noGrp="1"/>
          </p:cNvSpPr>
          <p:nvPr>
            <p:ph type="ctrTitle"/>
          </p:nvPr>
        </p:nvSpPr>
        <p:spPr/>
        <p:txBody>
          <a:bodyPr/>
          <a:lstStyle/>
          <a:p>
            <a:r>
              <a:rPr lang="en-US" sz="4800" dirty="0" smtClean="0"/>
              <a:t>The Path Forward:</a:t>
            </a:r>
            <a:endParaRPr lang="en-US" sz="4800" dirty="0"/>
          </a:p>
        </p:txBody>
      </p:sp>
      <p:pic>
        <p:nvPicPr>
          <p:cNvPr id="2" name="Picture 1"/>
          <p:cNvPicPr>
            <a:picLocks noChangeAspect="1"/>
          </p:cNvPicPr>
          <p:nvPr/>
        </p:nvPicPr>
        <p:blipFill rotWithShape="1">
          <a:blip r:embed="rId3"/>
          <a:srcRect l="6102" t="2916" r="1946" b="3808"/>
          <a:stretch/>
        </p:blipFill>
        <p:spPr>
          <a:xfrm>
            <a:off x="3808412" y="304800"/>
            <a:ext cx="4572000" cy="3478387"/>
          </a:xfrm>
          <a:prstGeom prst="rect">
            <a:avLst/>
          </a:prstGeom>
        </p:spPr>
      </p:pic>
    </p:spTree>
    <p:extLst>
      <p:ext uri="{BB962C8B-B14F-4D97-AF65-F5344CB8AC3E}">
        <p14:creationId xmlns:p14="http://schemas.microsoft.com/office/powerpoint/2010/main" val="575311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79412" y="2057400"/>
            <a:ext cx="10287002" cy="4419600"/>
          </a:xfrm>
        </p:spPr>
        <p:txBody>
          <a:bodyPr>
            <a:normAutofit/>
          </a:bodyPr>
          <a:lstStyle/>
          <a:p>
            <a:r>
              <a:rPr lang="en-US" sz="2800" dirty="0" smtClean="0">
                <a:hlinkClick r:id="rId3"/>
              </a:rPr>
              <a:t>Guidelines for Respecting Religious Diversity</a:t>
            </a:r>
            <a:endParaRPr lang="en-US" sz="2800" dirty="0" smtClean="0"/>
          </a:p>
          <a:p>
            <a:endParaRPr lang="en-US" sz="2800" dirty="0">
              <a:hlinkClick r:id="rId4"/>
            </a:endParaRPr>
          </a:p>
          <a:p>
            <a:r>
              <a:rPr lang="en-US" sz="2800" dirty="0" smtClean="0">
                <a:hlinkClick r:id="rId4"/>
              </a:rPr>
              <a:t>Policy JHF: Bullying, Harassment and Intimidation</a:t>
            </a:r>
            <a:endParaRPr lang="en-US" sz="2800" dirty="0" smtClean="0"/>
          </a:p>
          <a:p>
            <a:endParaRPr lang="en-US" sz="2800" dirty="0" smtClean="0">
              <a:hlinkClick r:id="rId5"/>
            </a:endParaRPr>
          </a:p>
          <a:p>
            <a:r>
              <a:rPr lang="en-US" sz="2800" dirty="0" smtClean="0">
                <a:hlinkClick r:id="rId5"/>
              </a:rPr>
              <a:t>Policy ACA: Non-Discrimination, Equity, Cultural Proficiency</a:t>
            </a:r>
            <a:endParaRPr lang="en-US" sz="2800" dirty="0" smtClean="0"/>
          </a:p>
          <a:p>
            <a:endParaRPr lang="en-US" dirty="0"/>
          </a:p>
        </p:txBody>
      </p:sp>
      <p:sp>
        <p:nvSpPr>
          <p:cNvPr id="3" name="Title 2"/>
          <p:cNvSpPr>
            <a:spLocks noGrp="1"/>
          </p:cNvSpPr>
          <p:nvPr>
            <p:ph type="title"/>
          </p:nvPr>
        </p:nvSpPr>
        <p:spPr>
          <a:xfrm>
            <a:off x="4341812" y="304800"/>
            <a:ext cx="2971800" cy="1020762"/>
          </a:xfrm>
        </p:spPr>
        <p:txBody>
          <a:bodyPr/>
          <a:lstStyle/>
          <a:p>
            <a:r>
              <a:rPr lang="en-US" dirty="0" smtClean="0"/>
              <a:t>MCPS Policies</a:t>
            </a:r>
            <a:endParaRPr lang="en-US" dirty="0"/>
          </a:p>
        </p:txBody>
      </p:sp>
      <p:pic>
        <p:nvPicPr>
          <p:cNvPr id="5" name="Picture 4"/>
          <p:cNvPicPr>
            <a:picLocks noChangeAspect="1"/>
          </p:cNvPicPr>
          <p:nvPr/>
        </p:nvPicPr>
        <p:blipFill rotWithShape="1">
          <a:blip r:embed="rId6"/>
          <a:srcRect l="5778" t="6522" r="4662" b="2173"/>
          <a:stretch/>
        </p:blipFill>
        <p:spPr>
          <a:xfrm>
            <a:off x="9218612" y="3048000"/>
            <a:ext cx="2743883" cy="3601346"/>
          </a:xfrm>
          <a:prstGeom prst="rect">
            <a:avLst/>
          </a:prstGeom>
        </p:spPr>
      </p:pic>
    </p:spTree>
    <p:extLst>
      <p:ext uri="{BB962C8B-B14F-4D97-AF65-F5344CB8AC3E}">
        <p14:creationId xmlns:p14="http://schemas.microsoft.com/office/powerpoint/2010/main" val="484120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46112" y="1676400"/>
            <a:ext cx="11391900" cy="4724400"/>
          </a:xfrm>
        </p:spPr>
        <p:txBody>
          <a:bodyPr>
            <a:normAutofit lnSpcReduction="10000"/>
          </a:bodyPr>
          <a:lstStyle/>
          <a:p>
            <a:r>
              <a:rPr lang="en-US" b="1" dirty="0" smtClean="0">
                <a:hlinkClick r:id="rId3"/>
              </a:rPr>
              <a:t>Equity Initiatives Unit</a:t>
            </a:r>
            <a:r>
              <a:rPr lang="en-US" dirty="0" smtClean="0"/>
              <a:t>:  Study Circles, Equity &amp; Excellence certification, Equity Office culturally proficient trainings for staff, resources (i.e. Speak Up/Teaching Tolerance), religious literacy program for teachers, school support </a:t>
            </a:r>
          </a:p>
          <a:p>
            <a:r>
              <a:rPr lang="en-US" b="1" dirty="0" smtClean="0"/>
              <a:t>Partnerships:</a:t>
            </a:r>
            <a:r>
              <a:rPr lang="en-US" dirty="0" smtClean="0"/>
              <a:t> </a:t>
            </a:r>
            <a:r>
              <a:rPr lang="en-US" dirty="0" err="1" smtClean="0"/>
              <a:t>MoCo</a:t>
            </a:r>
            <a:r>
              <a:rPr lang="en-US" dirty="0" smtClean="0"/>
              <a:t> Human Rights Commission, Committee on Hate/Violence, </a:t>
            </a:r>
            <a:r>
              <a:rPr lang="en-US" dirty="0" err="1" smtClean="0"/>
              <a:t>MoCo</a:t>
            </a:r>
            <a:r>
              <a:rPr lang="en-US" dirty="0" smtClean="0"/>
              <a:t> Interfaith Community Liaison</a:t>
            </a:r>
          </a:p>
          <a:p>
            <a:r>
              <a:rPr lang="en-US" b="1" dirty="0" smtClean="0">
                <a:hlinkClick r:id="rId4"/>
              </a:rPr>
              <a:t>Digital </a:t>
            </a:r>
            <a:r>
              <a:rPr lang="en-US" b="1" dirty="0">
                <a:hlinkClick r:id="rId4"/>
              </a:rPr>
              <a:t>citizenship </a:t>
            </a:r>
            <a:r>
              <a:rPr lang="en-US" b="1" dirty="0" smtClean="0">
                <a:hlinkClick r:id="rId4"/>
              </a:rPr>
              <a:t>program</a:t>
            </a:r>
            <a:r>
              <a:rPr lang="en-US" dirty="0" smtClean="0"/>
              <a:t>: Common </a:t>
            </a:r>
            <a:r>
              <a:rPr lang="en-US" dirty="0"/>
              <a:t>Sense </a:t>
            </a:r>
            <a:r>
              <a:rPr lang="en-US" dirty="0" smtClean="0"/>
              <a:t>Education on </a:t>
            </a:r>
            <a:r>
              <a:rPr lang="en-US" dirty="0" err="1" smtClean="0"/>
              <a:t>cybercivility</a:t>
            </a:r>
            <a:r>
              <a:rPr lang="en-US" dirty="0" smtClean="0"/>
              <a:t> </a:t>
            </a:r>
          </a:p>
          <a:p>
            <a:r>
              <a:rPr lang="en-US" b="1" dirty="0" smtClean="0">
                <a:hlinkClick r:id="rId5"/>
              </a:rPr>
              <a:t>United We Learn</a:t>
            </a:r>
            <a:r>
              <a:rPr lang="en-US" dirty="0" smtClean="0"/>
              <a:t>: Combating Hate through the Arts </a:t>
            </a:r>
          </a:p>
          <a:p>
            <a:r>
              <a:rPr lang="en-US" b="1" dirty="0" smtClean="0">
                <a:hlinkClick r:id="rId6"/>
              </a:rPr>
              <a:t>Restorative Justice </a:t>
            </a:r>
            <a:r>
              <a:rPr lang="en-US" sz="2300" b="1" dirty="0" smtClean="0">
                <a:hlinkClick r:id="rId6"/>
              </a:rPr>
              <a:t>Practices </a:t>
            </a:r>
            <a:endParaRPr lang="en-US" sz="2300" b="1" dirty="0" smtClean="0"/>
          </a:p>
          <a:p>
            <a:r>
              <a:rPr lang="en-US" b="1" dirty="0" smtClean="0"/>
              <a:t>Mindfulness and Trauma Informed Teaching Practices</a:t>
            </a:r>
          </a:p>
          <a:p>
            <a:r>
              <a:rPr lang="en-US" b="1" dirty="0" smtClean="0"/>
              <a:t>Project-based learning</a:t>
            </a:r>
            <a:endParaRPr lang="en-US" b="1" dirty="0"/>
          </a:p>
        </p:txBody>
      </p:sp>
      <p:sp>
        <p:nvSpPr>
          <p:cNvPr id="3" name="Title 2"/>
          <p:cNvSpPr>
            <a:spLocks noGrp="1"/>
          </p:cNvSpPr>
          <p:nvPr>
            <p:ph type="title"/>
          </p:nvPr>
        </p:nvSpPr>
        <p:spPr>
          <a:xfrm>
            <a:off x="912812" y="274638"/>
            <a:ext cx="9753600" cy="1020762"/>
          </a:xfrm>
        </p:spPr>
        <p:txBody>
          <a:bodyPr/>
          <a:lstStyle/>
          <a:p>
            <a:r>
              <a:rPr lang="en-US" dirty="0" smtClean="0"/>
              <a:t>Respect and Equity</a:t>
            </a:r>
            <a:endParaRPr lang="en-US" dirty="0"/>
          </a:p>
        </p:txBody>
      </p:sp>
      <p:pic>
        <p:nvPicPr>
          <p:cNvPr id="5" name="Picture 4"/>
          <p:cNvPicPr>
            <a:picLocks noChangeAspect="1"/>
          </p:cNvPicPr>
          <p:nvPr/>
        </p:nvPicPr>
        <p:blipFill rotWithShape="1">
          <a:blip r:embed="rId7"/>
          <a:srcRect l="2778" t="5128" r="5000" b="21013"/>
          <a:stretch/>
        </p:blipFill>
        <p:spPr>
          <a:xfrm>
            <a:off x="9142412" y="4343400"/>
            <a:ext cx="2590800" cy="2247900"/>
          </a:xfrm>
          <a:prstGeom prst="rect">
            <a:avLst/>
          </a:prstGeom>
        </p:spPr>
      </p:pic>
    </p:spTree>
    <p:extLst>
      <p:ext uri="{BB962C8B-B14F-4D97-AF65-F5344CB8AC3E}">
        <p14:creationId xmlns:p14="http://schemas.microsoft.com/office/powerpoint/2010/main" val="1495744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1412" y="1676400"/>
            <a:ext cx="9525002" cy="4800600"/>
          </a:xfrm>
        </p:spPr>
        <p:txBody>
          <a:bodyPr>
            <a:noAutofit/>
          </a:bodyPr>
          <a:lstStyle/>
          <a:p>
            <a:r>
              <a:rPr lang="en-US" sz="2000" b="1" dirty="0" smtClean="0">
                <a:hlinkClick r:id="rId3"/>
              </a:rPr>
              <a:t>A Message from Superintendent </a:t>
            </a:r>
            <a:r>
              <a:rPr lang="en-US" sz="2000" b="1" dirty="0">
                <a:hlinkClick r:id="rId3"/>
              </a:rPr>
              <a:t>Dr. Jack Smith </a:t>
            </a:r>
            <a:r>
              <a:rPr lang="en-US" sz="2000" dirty="0"/>
              <a:t>on the critical need to engage in meaningful conversations about race, civility and the unique lived experiences of MCPS students. </a:t>
            </a:r>
            <a:r>
              <a:rPr lang="en-US" sz="2000" dirty="0" smtClean="0"/>
              <a:t>9/23/2016</a:t>
            </a:r>
            <a:endParaRPr lang="en-US" sz="2000" dirty="0"/>
          </a:p>
          <a:p>
            <a:r>
              <a:rPr lang="en-US" sz="2000" b="1" dirty="0" smtClean="0">
                <a:hlinkClick r:id="rId4"/>
              </a:rPr>
              <a:t>A Message from Superintendent Jack </a:t>
            </a:r>
            <a:r>
              <a:rPr lang="en-US" sz="2000" b="1" dirty="0">
                <a:hlinkClick r:id="rId4"/>
              </a:rPr>
              <a:t>R. </a:t>
            </a:r>
            <a:r>
              <a:rPr lang="en-US" sz="2000" b="1" dirty="0" smtClean="0">
                <a:hlinkClick r:id="rId4"/>
              </a:rPr>
              <a:t>Smith </a:t>
            </a:r>
            <a:r>
              <a:rPr lang="en-US" sz="2000" dirty="0" smtClean="0"/>
              <a:t>11/11/2016</a:t>
            </a:r>
          </a:p>
          <a:p>
            <a:pPr marL="0" indent="0">
              <a:buNone/>
            </a:pPr>
            <a:r>
              <a:rPr lang="en-US" sz="2000" dirty="0" smtClean="0"/>
              <a:t>“</a:t>
            </a:r>
            <a:r>
              <a:rPr lang="en-US" sz="2000" dirty="0"/>
              <a:t>This election season has been particularly difficult. It </a:t>
            </a:r>
            <a:r>
              <a:rPr lang="en-US" sz="2000" dirty="0" smtClean="0"/>
              <a:t>caused </a:t>
            </a:r>
            <a:r>
              <a:rPr lang="en-US" sz="2000" dirty="0"/>
              <a:t>a great deal of emotion among many members of </a:t>
            </a:r>
            <a:r>
              <a:rPr lang="en-US" sz="2000" dirty="0" smtClean="0"/>
              <a:t>our </a:t>
            </a:r>
            <a:r>
              <a:rPr lang="en-US" sz="2000" dirty="0"/>
              <a:t>community. We want to take this opportunity to </a:t>
            </a:r>
            <a:r>
              <a:rPr lang="en-US" sz="2000" dirty="0" smtClean="0"/>
              <a:t>reiterate </a:t>
            </a:r>
            <a:r>
              <a:rPr lang="en-US" sz="2000" dirty="0"/>
              <a:t>the </a:t>
            </a:r>
            <a:r>
              <a:rPr lang="en-US" sz="2000" dirty="0" smtClean="0"/>
              <a:t>values </a:t>
            </a:r>
            <a:r>
              <a:rPr lang="en-US" sz="2000" dirty="0"/>
              <a:t>that are foundational to this school </a:t>
            </a:r>
            <a:r>
              <a:rPr lang="en-US" sz="2000" dirty="0" smtClean="0"/>
              <a:t>system.”</a:t>
            </a:r>
            <a:endParaRPr lang="en-US" sz="2000" dirty="0"/>
          </a:p>
          <a:p>
            <a:r>
              <a:rPr lang="en-US" sz="2000" b="1" dirty="0" smtClean="0">
                <a:hlinkClick r:id="rId5"/>
              </a:rPr>
              <a:t>Statement </a:t>
            </a:r>
            <a:r>
              <a:rPr lang="en-US" sz="2000" b="1" dirty="0">
                <a:hlinkClick r:id="rId5"/>
              </a:rPr>
              <a:t>on Hate-Related Vandalism at Montgomery County Public Schools </a:t>
            </a:r>
            <a:r>
              <a:rPr lang="en-US" sz="2000" dirty="0" smtClean="0"/>
              <a:t>11/15/2016</a:t>
            </a:r>
          </a:p>
          <a:p>
            <a:r>
              <a:rPr lang="en-US" sz="2000" b="1" dirty="0" smtClean="0">
                <a:hlinkClick r:id="rId6"/>
              </a:rPr>
              <a:t>Safe </a:t>
            </a:r>
            <a:r>
              <a:rPr lang="en-US" sz="2000" b="1" dirty="0">
                <a:hlinkClick r:id="rId6"/>
              </a:rPr>
              <a:t>and Welcoming Schools for All </a:t>
            </a:r>
            <a:r>
              <a:rPr lang="en-US" sz="2000" b="1" dirty="0" smtClean="0">
                <a:hlinkClick r:id="rId6"/>
              </a:rPr>
              <a:t>Students </a:t>
            </a:r>
            <a:r>
              <a:rPr lang="en-US" sz="2000" dirty="0" smtClean="0"/>
              <a:t>1/10/2017</a:t>
            </a:r>
          </a:p>
          <a:p>
            <a:r>
              <a:rPr lang="en-US" sz="2000" b="1" dirty="0">
                <a:hlinkClick r:id="rId7"/>
              </a:rPr>
              <a:t>Statement on Trump Administration's Decision to Rescind Federal Protections for Transgender </a:t>
            </a:r>
            <a:r>
              <a:rPr lang="en-US" sz="2000" b="1" dirty="0" smtClean="0">
                <a:hlinkClick r:id="rId7"/>
              </a:rPr>
              <a:t>Students </a:t>
            </a:r>
            <a:r>
              <a:rPr lang="en-US" sz="2000" dirty="0" smtClean="0"/>
              <a:t>2/23/2017</a:t>
            </a:r>
            <a:endParaRPr lang="en-US" sz="2000" dirty="0"/>
          </a:p>
        </p:txBody>
      </p:sp>
      <p:sp>
        <p:nvSpPr>
          <p:cNvPr id="3" name="Title 2"/>
          <p:cNvSpPr>
            <a:spLocks noGrp="1"/>
          </p:cNvSpPr>
          <p:nvPr>
            <p:ph type="title"/>
          </p:nvPr>
        </p:nvSpPr>
        <p:spPr>
          <a:xfrm>
            <a:off x="1217612" y="274638"/>
            <a:ext cx="9448800" cy="1020762"/>
          </a:xfrm>
        </p:spPr>
        <p:txBody>
          <a:bodyPr/>
          <a:lstStyle/>
          <a:p>
            <a:r>
              <a:rPr lang="en-US" dirty="0" smtClean="0"/>
              <a:t>MCPS Statements</a:t>
            </a:r>
            <a:endParaRPr lang="en-US" dirty="0"/>
          </a:p>
        </p:txBody>
      </p:sp>
    </p:spTree>
    <p:extLst>
      <p:ext uri="{BB962C8B-B14F-4D97-AF65-F5344CB8AC3E}">
        <p14:creationId xmlns:p14="http://schemas.microsoft.com/office/powerpoint/2010/main" val="870570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3600" dirty="0" smtClean="0"/>
              <a:t>Why does Montgomery County value diversity?</a:t>
            </a:r>
          </a:p>
          <a:p>
            <a:r>
              <a:rPr lang="en-US" sz="3600" dirty="0" smtClean="0"/>
              <a:t>Do students benefit by being in a diverse environment?</a:t>
            </a:r>
          </a:p>
          <a:p>
            <a:r>
              <a:rPr lang="en-US" sz="3600" dirty="0" smtClean="0"/>
              <a:t>How diverse are our schools?</a:t>
            </a:r>
            <a:endParaRPr lang="en-US" sz="3600" dirty="0"/>
          </a:p>
        </p:txBody>
      </p:sp>
      <p:sp>
        <p:nvSpPr>
          <p:cNvPr id="3" name="Title 2"/>
          <p:cNvSpPr>
            <a:spLocks noGrp="1"/>
          </p:cNvSpPr>
          <p:nvPr>
            <p:ph type="title"/>
          </p:nvPr>
        </p:nvSpPr>
        <p:spPr/>
        <p:txBody>
          <a:bodyPr/>
          <a:lstStyle/>
          <a:p>
            <a:r>
              <a:rPr lang="en-US" dirty="0" smtClean="0"/>
              <a:t>Diversity</a:t>
            </a:r>
            <a:endParaRPr lang="en-US" dirty="0"/>
          </a:p>
        </p:txBody>
      </p:sp>
    </p:spTree>
    <p:extLst>
      <p:ext uri="{BB962C8B-B14F-4D97-AF65-F5344CB8AC3E}">
        <p14:creationId xmlns:p14="http://schemas.microsoft.com/office/powerpoint/2010/main" val="3741016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89012" y="1676400"/>
            <a:ext cx="10134600" cy="4876800"/>
          </a:xfrm>
        </p:spPr>
        <p:txBody>
          <a:bodyPr>
            <a:normAutofit/>
          </a:bodyPr>
          <a:lstStyle/>
          <a:p>
            <a:r>
              <a:rPr lang="en-US" dirty="0" smtClean="0"/>
              <a:t>Decades of social science research finds that students who attend desegregated schools have </a:t>
            </a:r>
            <a:r>
              <a:rPr lang="en-US" b="1" dirty="0" smtClean="0">
                <a:hlinkClick r:id="rId3"/>
              </a:rPr>
              <a:t>higher levels of academic achievement</a:t>
            </a:r>
            <a:r>
              <a:rPr lang="en-US" dirty="0" smtClean="0"/>
              <a:t> and are </a:t>
            </a:r>
            <a:r>
              <a:rPr lang="en-US" b="1" dirty="0" smtClean="0"/>
              <a:t>more likely to graduate </a:t>
            </a:r>
            <a:r>
              <a:rPr lang="en-US" dirty="0" smtClean="0"/>
              <a:t>from high school and college. </a:t>
            </a:r>
          </a:p>
          <a:p>
            <a:r>
              <a:rPr lang="en-US" dirty="0" smtClean="0"/>
              <a:t>Diverse K-12 schooling is also related to a </a:t>
            </a:r>
            <a:r>
              <a:rPr lang="en-US" b="1" dirty="0" smtClean="0"/>
              <a:t>reduction in prejudice, stereotypes, and negative attitudes</a:t>
            </a:r>
            <a:r>
              <a:rPr lang="en-US" dirty="0" smtClean="0"/>
              <a:t> while at the same time </a:t>
            </a:r>
            <a:r>
              <a:rPr lang="en-US" b="1" dirty="0" smtClean="0"/>
              <a:t>increasing friendships </a:t>
            </a:r>
            <a:r>
              <a:rPr lang="en-US" dirty="0" smtClean="0"/>
              <a:t>and trust across racial groups.</a:t>
            </a:r>
          </a:p>
          <a:p>
            <a:r>
              <a:rPr lang="en-US" dirty="0" smtClean="0"/>
              <a:t>Experiencing desegregated learning environments </a:t>
            </a:r>
            <a:r>
              <a:rPr lang="en-US" b="1" dirty="0" smtClean="0"/>
              <a:t>enhances students’ capacity for navigating multicultural situations</a:t>
            </a:r>
            <a:r>
              <a:rPr lang="en-US" dirty="0" smtClean="0"/>
              <a:t>. Students who have attended </a:t>
            </a:r>
            <a:r>
              <a:rPr lang="en-US" dirty="0" err="1" smtClean="0"/>
              <a:t>desegrated</a:t>
            </a:r>
            <a:r>
              <a:rPr lang="en-US" dirty="0" smtClean="0"/>
              <a:t> schools are more likely to live and work in </a:t>
            </a:r>
            <a:r>
              <a:rPr lang="en-US" dirty="0" err="1" smtClean="0"/>
              <a:t>desegrated</a:t>
            </a:r>
            <a:r>
              <a:rPr lang="en-US" dirty="0" smtClean="0"/>
              <a:t> environments in life.*</a:t>
            </a:r>
          </a:p>
          <a:p>
            <a:pPr marL="0" indent="0">
              <a:buNone/>
            </a:pPr>
            <a:r>
              <a:rPr lang="en-US" sz="1600" dirty="0" smtClean="0"/>
              <a:t>	</a:t>
            </a:r>
            <a:endParaRPr lang="en-US" sz="1600" dirty="0"/>
          </a:p>
        </p:txBody>
      </p:sp>
      <p:sp>
        <p:nvSpPr>
          <p:cNvPr id="3" name="Title 2"/>
          <p:cNvSpPr>
            <a:spLocks noGrp="1"/>
          </p:cNvSpPr>
          <p:nvPr>
            <p:ph type="title"/>
          </p:nvPr>
        </p:nvSpPr>
        <p:spPr>
          <a:xfrm>
            <a:off x="989012" y="274638"/>
            <a:ext cx="9677400" cy="1020762"/>
          </a:xfrm>
        </p:spPr>
        <p:txBody>
          <a:bodyPr/>
          <a:lstStyle/>
          <a:p>
            <a:r>
              <a:rPr lang="en-US" dirty="0" smtClean="0"/>
              <a:t>Benefits of Diversity</a:t>
            </a:r>
            <a:endParaRPr lang="en-US" dirty="0"/>
          </a:p>
        </p:txBody>
      </p:sp>
    </p:spTree>
    <p:extLst>
      <p:ext uri="{BB962C8B-B14F-4D97-AF65-F5344CB8AC3E}">
        <p14:creationId xmlns:p14="http://schemas.microsoft.com/office/powerpoint/2010/main" val="3456378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sz="2800" i="1" dirty="0" smtClean="0"/>
              <a:t>All</a:t>
            </a:r>
            <a:r>
              <a:rPr lang="en-US" sz="2800" dirty="0" smtClean="0"/>
              <a:t> students benefit from diversity:</a:t>
            </a:r>
          </a:p>
          <a:p>
            <a:pPr marL="0" indent="0">
              <a:buNone/>
            </a:pPr>
            <a:r>
              <a:rPr lang="en-US" sz="2800" dirty="0" smtClean="0"/>
              <a:t>“Researchers </a:t>
            </a:r>
            <a:r>
              <a:rPr lang="en-US" sz="2800" dirty="0"/>
              <a:t>have documented that students’ exposure to other students who are different from themselves and the novel ideas and challenges that such exposure brings </a:t>
            </a:r>
            <a:r>
              <a:rPr lang="en-US" sz="2800" b="1" dirty="0">
                <a:hlinkClick r:id="rId3"/>
              </a:rPr>
              <a:t>leads to improved cognitive skills, including critical thinking and problem solving</a:t>
            </a:r>
            <a:r>
              <a:rPr lang="en-US" sz="2800" dirty="0" smtClean="0"/>
              <a:t>.”*</a:t>
            </a:r>
          </a:p>
          <a:p>
            <a:pPr marL="0" indent="0">
              <a:buNone/>
            </a:pPr>
            <a:endParaRPr lang="en-US" dirty="0"/>
          </a:p>
        </p:txBody>
      </p:sp>
      <p:sp>
        <p:nvSpPr>
          <p:cNvPr id="3" name="Title 2"/>
          <p:cNvSpPr>
            <a:spLocks noGrp="1"/>
          </p:cNvSpPr>
          <p:nvPr>
            <p:ph type="title"/>
          </p:nvPr>
        </p:nvSpPr>
        <p:spPr/>
        <p:txBody>
          <a:bodyPr/>
          <a:lstStyle/>
          <a:p>
            <a:r>
              <a:rPr lang="en-US" dirty="0" smtClean="0"/>
              <a:t>Diversity</a:t>
            </a:r>
            <a:endParaRPr lang="en-US" dirty="0"/>
          </a:p>
        </p:txBody>
      </p:sp>
    </p:spTree>
    <p:extLst>
      <p:ext uri="{BB962C8B-B14F-4D97-AF65-F5344CB8AC3E}">
        <p14:creationId xmlns:p14="http://schemas.microsoft.com/office/powerpoint/2010/main" val="3772297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dirty="0"/>
              <a:t>“</a:t>
            </a:r>
            <a:r>
              <a:rPr lang="en-US" sz="2800" dirty="0"/>
              <a:t>Unlike explicit bias (which reflects the attitudes or beliefs that one endorses at a conscious level), implicit bias is the bias in judgment and/or behavior that results from subtle cognitive processes (e.g., implicit attitudes and implicit stereotypes) that often operate at a level below conscious awareness and without intentional control.”</a:t>
            </a:r>
          </a:p>
          <a:p>
            <a:pPr marL="0" indent="0">
              <a:buNone/>
            </a:pPr>
            <a:endParaRPr lang="en-US" dirty="0" smtClean="0"/>
          </a:p>
          <a:p>
            <a:pPr marL="0" indent="0">
              <a:buNone/>
            </a:pPr>
            <a:r>
              <a:rPr lang="en-US" dirty="0"/>
              <a:t>			</a:t>
            </a:r>
            <a:r>
              <a:rPr lang="en-US" dirty="0" smtClean="0"/>
              <a:t>		</a:t>
            </a:r>
            <a:r>
              <a:rPr lang="en-US" sz="2000" dirty="0" smtClean="0"/>
              <a:t>- </a:t>
            </a:r>
            <a:r>
              <a:rPr lang="en-US" sz="2000" dirty="0"/>
              <a:t>National Center for State Courts</a:t>
            </a:r>
          </a:p>
          <a:p>
            <a:endParaRPr lang="en-US" dirty="0"/>
          </a:p>
          <a:p>
            <a:endParaRPr lang="en-US" dirty="0"/>
          </a:p>
        </p:txBody>
      </p:sp>
      <p:sp>
        <p:nvSpPr>
          <p:cNvPr id="3" name="Title 2"/>
          <p:cNvSpPr>
            <a:spLocks noGrp="1"/>
          </p:cNvSpPr>
          <p:nvPr>
            <p:ph type="title"/>
          </p:nvPr>
        </p:nvSpPr>
        <p:spPr/>
        <p:txBody>
          <a:bodyPr/>
          <a:lstStyle/>
          <a:p>
            <a:r>
              <a:rPr lang="en-US" dirty="0" smtClean="0"/>
              <a:t>Implicit Bias</a:t>
            </a:r>
            <a:endParaRPr lang="en-US" dirty="0"/>
          </a:p>
        </p:txBody>
      </p:sp>
    </p:spTree>
    <p:extLst>
      <p:ext uri="{BB962C8B-B14F-4D97-AF65-F5344CB8AC3E}">
        <p14:creationId xmlns:p14="http://schemas.microsoft.com/office/powerpoint/2010/main" val="3623901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12812" y="1600200"/>
            <a:ext cx="10515600" cy="5105400"/>
          </a:xfrm>
        </p:spPr>
        <p:txBody>
          <a:bodyPr>
            <a:normAutofit lnSpcReduction="10000"/>
          </a:bodyPr>
          <a:lstStyle/>
          <a:p>
            <a:pPr marL="0" indent="0">
              <a:lnSpc>
                <a:spcPct val="120000"/>
              </a:lnSpc>
              <a:buNone/>
            </a:pPr>
            <a:r>
              <a:rPr lang="en-US" sz="2000" dirty="0"/>
              <a:t>A system in which public policies, institutional practices, </a:t>
            </a:r>
            <a:r>
              <a:rPr lang="en-US" sz="2000" dirty="0" smtClean="0"/>
              <a:t>cultural representations</a:t>
            </a:r>
            <a:r>
              <a:rPr lang="en-US" sz="2000" dirty="0"/>
              <a:t>, and other norms work in various, often reinforcing ways to </a:t>
            </a:r>
            <a:r>
              <a:rPr lang="en-US" sz="2000" dirty="0" smtClean="0"/>
              <a:t>perpetuate racial </a:t>
            </a:r>
            <a:r>
              <a:rPr lang="en-US" sz="2000" dirty="0"/>
              <a:t>group inequity. It identifies dimensions of our history and culture that have </a:t>
            </a:r>
            <a:r>
              <a:rPr lang="en-US" sz="2000" dirty="0" smtClean="0"/>
              <a:t>allowed privileges </a:t>
            </a:r>
            <a:r>
              <a:rPr lang="en-US" sz="2000" dirty="0"/>
              <a:t>associated with “whiteness” and disadvantages associated with “color” to endure </a:t>
            </a:r>
            <a:r>
              <a:rPr lang="en-US" sz="2000" dirty="0" smtClean="0"/>
              <a:t>and adapt </a:t>
            </a:r>
            <a:r>
              <a:rPr lang="en-US" sz="2000" dirty="0"/>
              <a:t>over time.  </a:t>
            </a:r>
            <a:endParaRPr lang="en-US" sz="2000" dirty="0" smtClean="0"/>
          </a:p>
          <a:p>
            <a:pPr marL="0" indent="0">
              <a:lnSpc>
                <a:spcPct val="120000"/>
              </a:lnSpc>
              <a:buNone/>
            </a:pPr>
            <a:r>
              <a:rPr lang="en-US" sz="2000" b="1" dirty="0" smtClean="0"/>
              <a:t>Indicators/Manifestations </a:t>
            </a:r>
            <a:r>
              <a:rPr lang="en-US" sz="2000" dirty="0" smtClean="0"/>
              <a:t>Inequalities in: </a:t>
            </a:r>
          </a:p>
          <a:p>
            <a:pPr marL="0" indent="0">
              <a:lnSpc>
                <a:spcPct val="120000"/>
              </a:lnSpc>
              <a:spcBef>
                <a:spcPts val="0"/>
              </a:spcBef>
              <a:buNone/>
            </a:pPr>
            <a:endParaRPr lang="en-US" sz="2000" dirty="0" smtClean="0"/>
          </a:p>
          <a:p>
            <a:pPr marL="0">
              <a:lnSpc>
                <a:spcPct val="120000"/>
              </a:lnSpc>
              <a:spcBef>
                <a:spcPts val="0"/>
              </a:spcBef>
            </a:pPr>
            <a:r>
              <a:rPr lang="en-US" sz="2000" dirty="0" smtClean="0"/>
              <a:t>power</a:t>
            </a:r>
          </a:p>
          <a:p>
            <a:pPr marL="0">
              <a:lnSpc>
                <a:spcPct val="120000"/>
              </a:lnSpc>
              <a:spcBef>
                <a:spcPts val="0"/>
              </a:spcBef>
            </a:pPr>
            <a:r>
              <a:rPr lang="en-US" sz="2000" dirty="0" smtClean="0"/>
              <a:t>access </a:t>
            </a:r>
          </a:p>
          <a:p>
            <a:pPr marL="0">
              <a:lnSpc>
                <a:spcPct val="120000"/>
              </a:lnSpc>
              <a:spcBef>
                <a:spcPts val="0"/>
              </a:spcBef>
            </a:pPr>
            <a:r>
              <a:rPr lang="en-US" sz="2000" dirty="0" smtClean="0"/>
              <a:t>opportunities</a:t>
            </a:r>
          </a:p>
          <a:p>
            <a:pPr marL="0">
              <a:lnSpc>
                <a:spcPct val="120000"/>
              </a:lnSpc>
              <a:spcBef>
                <a:spcPts val="0"/>
              </a:spcBef>
            </a:pPr>
            <a:r>
              <a:rPr lang="en-US" sz="2000" dirty="0"/>
              <a:t>t</a:t>
            </a:r>
            <a:r>
              <a:rPr lang="en-US" sz="2000" dirty="0" smtClean="0"/>
              <a:t>reatment</a:t>
            </a:r>
          </a:p>
          <a:p>
            <a:pPr marL="0">
              <a:lnSpc>
                <a:spcPct val="120000"/>
              </a:lnSpc>
              <a:spcBef>
                <a:spcPts val="0"/>
              </a:spcBef>
            </a:pPr>
            <a:r>
              <a:rPr lang="en-US" sz="2000" dirty="0" smtClean="0"/>
              <a:t>policy </a:t>
            </a:r>
            <a:r>
              <a:rPr lang="en-US" sz="2000" dirty="0"/>
              <a:t>impacts and </a:t>
            </a:r>
            <a:r>
              <a:rPr lang="en-US" sz="2000" dirty="0" smtClean="0"/>
              <a:t>outcomes</a:t>
            </a:r>
            <a:endParaRPr lang="en-US" sz="2000" dirty="0"/>
          </a:p>
          <a:p>
            <a:pPr marL="0" indent="0">
              <a:lnSpc>
                <a:spcPct val="120000"/>
              </a:lnSpc>
              <a:spcBef>
                <a:spcPts val="0"/>
              </a:spcBef>
              <a:buNone/>
            </a:pPr>
            <a:r>
              <a:rPr lang="en-US" sz="2200" dirty="0" smtClean="0"/>
              <a:t>			-</a:t>
            </a:r>
            <a:r>
              <a:rPr lang="en-US" sz="1600" dirty="0" smtClean="0">
                <a:hlinkClick r:id="rId3"/>
              </a:rPr>
              <a:t>The Aspen Institute</a:t>
            </a:r>
            <a:endParaRPr lang="en-US" dirty="0" smtClean="0"/>
          </a:p>
          <a:p>
            <a:pPr marL="0" indent="0">
              <a:buNone/>
            </a:pPr>
            <a:endParaRPr lang="en-US" dirty="0"/>
          </a:p>
        </p:txBody>
      </p:sp>
      <p:sp>
        <p:nvSpPr>
          <p:cNvPr id="3" name="Title 2"/>
          <p:cNvSpPr>
            <a:spLocks noGrp="1"/>
          </p:cNvSpPr>
          <p:nvPr>
            <p:ph type="title"/>
          </p:nvPr>
        </p:nvSpPr>
        <p:spPr>
          <a:xfrm>
            <a:off x="912812" y="274638"/>
            <a:ext cx="9753600" cy="1020762"/>
          </a:xfrm>
        </p:spPr>
        <p:txBody>
          <a:bodyPr/>
          <a:lstStyle/>
          <a:p>
            <a:r>
              <a:rPr lang="en-US" dirty="0" smtClean="0"/>
              <a:t>Structural Racism</a:t>
            </a:r>
            <a:endParaRPr lang="en-US" dirty="0"/>
          </a:p>
        </p:txBody>
      </p:sp>
    </p:spTree>
    <p:extLst>
      <p:ext uri="{BB962C8B-B14F-4D97-AF65-F5344CB8AC3E}">
        <p14:creationId xmlns:p14="http://schemas.microsoft.com/office/powerpoint/2010/main" val="2594327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8012" y="1905000"/>
            <a:ext cx="10058402" cy="4648200"/>
          </a:xfrm>
        </p:spPr>
        <p:txBody>
          <a:bodyPr>
            <a:normAutofit fontScale="85000" lnSpcReduction="20000"/>
          </a:bodyPr>
          <a:lstStyle/>
          <a:p>
            <a:pPr marL="0" indent="0">
              <a:buNone/>
            </a:pPr>
            <a:r>
              <a:rPr lang="en-US" sz="2600" b="1" dirty="0" smtClean="0"/>
              <a:t>Poverty</a:t>
            </a:r>
            <a:endParaRPr lang="en-US" sz="1100" b="1" dirty="0" smtClean="0"/>
          </a:p>
          <a:p>
            <a:pPr marL="0" indent="0">
              <a:buNone/>
            </a:pPr>
            <a:endParaRPr lang="en-US" sz="1000" dirty="0" smtClean="0"/>
          </a:p>
          <a:p>
            <a:pPr>
              <a:spcBef>
                <a:spcPts val="0"/>
              </a:spcBef>
            </a:pPr>
            <a:r>
              <a:rPr lang="en-US" dirty="0" smtClean="0"/>
              <a:t>African-Americans are twice </a:t>
            </a:r>
            <a:r>
              <a:rPr lang="en-US" dirty="0"/>
              <a:t>as likely to be </a:t>
            </a:r>
            <a:r>
              <a:rPr lang="en-US" dirty="0" smtClean="0"/>
              <a:t>poor </a:t>
            </a:r>
          </a:p>
          <a:p>
            <a:pPr marL="0" indent="0">
              <a:spcBef>
                <a:spcPts val="0"/>
              </a:spcBef>
              <a:buNone/>
            </a:pPr>
            <a:r>
              <a:rPr lang="en-US" dirty="0" smtClean="0"/>
              <a:t>    as whites.</a:t>
            </a:r>
          </a:p>
          <a:p>
            <a:pPr marL="0" indent="0">
              <a:spcBef>
                <a:spcPts val="0"/>
              </a:spcBef>
              <a:buNone/>
            </a:pPr>
            <a:endParaRPr lang="en-US" dirty="0" smtClean="0"/>
          </a:p>
          <a:p>
            <a:pPr>
              <a:spcBef>
                <a:spcPts val="0"/>
              </a:spcBef>
            </a:pPr>
            <a:r>
              <a:rPr lang="en-US" dirty="0" smtClean="0"/>
              <a:t>African-American </a:t>
            </a:r>
            <a:r>
              <a:rPr lang="en-US" dirty="0"/>
              <a:t>and Hispanic workers are far </a:t>
            </a:r>
            <a:endParaRPr lang="en-US" dirty="0" smtClean="0"/>
          </a:p>
          <a:p>
            <a:pPr marL="0" indent="0">
              <a:spcBef>
                <a:spcPts val="0"/>
              </a:spcBef>
              <a:buNone/>
            </a:pPr>
            <a:r>
              <a:rPr lang="en-US" dirty="0"/>
              <a:t> </a:t>
            </a:r>
            <a:r>
              <a:rPr lang="en-US" dirty="0" smtClean="0"/>
              <a:t>   more likely to be in low-wage jobs. </a:t>
            </a:r>
            <a:endParaRPr lang="en-US" dirty="0"/>
          </a:p>
          <a:p>
            <a:pPr marL="0" indent="0">
              <a:buNone/>
            </a:pPr>
            <a:r>
              <a:rPr lang="en-US" sz="2600" b="1" dirty="0" smtClean="0"/>
              <a:t>Criminal </a:t>
            </a:r>
            <a:r>
              <a:rPr lang="en-US" sz="2600" b="1" dirty="0"/>
              <a:t>justice </a:t>
            </a:r>
            <a:r>
              <a:rPr lang="en-US" sz="2600" b="1" dirty="0" smtClean="0"/>
              <a:t>system</a:t>
            </a:r>
          </a:p>
          <a:p>
            <a:pPr marL="0" indent="0">
              <a:buNone/>
            </a:pPr>
            <a:endParaRPr lang="en-US" sz="1100" dirty="0"/>
          </a:p>
          <a:p>
            <a:pPr>
              <a:spcBef>
                <a:spcPts val="0"/>
              </a:spcBef>
            </a:pPr>
            <a:r>
              <a:rPr lang="en-US" dirty="0" smtClean="0"/>
              <a:t>Ex: Marijuana </a:t>
            </a:r>
            <a:r>
              <a:rPr lang="en-US" dirty="0"/>
              <a:t>use is roughly equal </a:t>
            </a:r>
            <a:r>
              <a:rPr lang="en-US" dirty="0" smtClean="0"/>
              <a:t>among blacks                                        and </a:t>
            </a:r>
            <a:r>
              <a:rPr lang="en-US" dirty="0" err="1" smtClean="0"/>
              <a:t>and</a:t>
            </a:r>
            <a:r>
              <a:rPr lang="en-US" dirty="0" smtClean="0"/>
              <a:t> whites</a:t>
            </a:r>
            <a:r>
              <a:rPr lang="en-US" dirty="0"/>
              <a:t>, yet </a:t>
            </a:r>
            <a:r>
              <a:rPr lang="en-US" dirty="0" smtClean="0"/>
              <a:t>African-Americans </a:t>
            </a:r>
            <a:r>
              <a:rPr lang="en-US" dirty="0"/>
              <a:t>are 3.73 times </a:t>
            </a:r>
            <a:endParaRPr lang="en-US" dirty="0" smtClean="0"/>
          </a:p>
          <a:p>
            <a:pPr marL="0" indent="0">
              <a:spcBef>
                <a:spcPts val="0"/>
              </a:spcBef>
              <a:buNone/>
            </a:pPr>
            <a:r>
              <a:rPr lang="en-US" dirty="0" smtClean="0"/>
              <a:t>    as likely </a:t>
            </a:r>
            <a:r>
              <a:rPr lang="en-US" dirty="0"/>
              <a:t>to be arrested for marijuana </a:t>
            </a:r>
            <a:r>
              <a:rPr lang="en-US" dirty="0" smtClean="0"/>
              <a:t>possession. </a:t>
            </a:r>
          </a:p>
          <a:p>
            <a:pPr marL="0" indent="0">
              <a:buNone/>
            </a:pPr>
            <a:r>
              <a:rPr lang="en-US" sz="2600" b="1" dirty="0" smtClean="0"/>
              <a:t>Health </a:t>
            </a:r>
            <a:r>
              <a:rPr lang="en-US" sz="2600" b="1" dirty="0"/>
              <a:t>disparities </a:t>
            </a:r>
            <a:r>
              <a:rPr lang="en-US" sz="2600" b="1" dirty="0" smtClean="0"/>
              <a:t>and social determinants</a:t>
            </a:r>
          </a:p>
          <a:p>
            <a:r>
              <a:rPr lang="en-US" dirty="0" smtClean="0"/>
              <a:t>People of color have greater exposure to environmental </a:t>
            </a:r>
            <a:r>
              <a:rPr lang="en-US" dirty="0"/>
              <a:t>hazards, </a:t>
            </a:r>
            <a:r>
              <a:rPr lang="en-US" dirty="0" smtClean="0"/>
              <a:t>less health </a:t>
            </a:r>
            <a:r>
              <a:rPr lang="en-US" dirty="0"/>
              <a:t>care access, </a:t>
            </a:r>
            <a:r>
              <a:rPr lang="en-US" dirty="0" smtClean="0"/>
              <a:t>and higher </a:t>
            </a:r>
            <a:r>
              <a:rPr lang="en-US" dirty="0"/>
              <a:t>rates of </a:t>
            </a:r>
            <a:r>
              <a:rPr lang="en-US" dirty="0" smtClean="0"/>
              <a:t>suicide, asthma attacks, chronic disease, work-related injuries, tuberculosis, </a:t>
            </a:r>
            <a:r>
              <a:rPr lang="en-US" dirty="0"/>
              <a:t>etc. </a:t>
            </a:r>
            <a:endParaRPr lang="en-US" dirty="0" smtClean="0"/>
          </a:p>
          <a:p>
            <a:endParaRPr lang="en-US" dirty="0" smtClean="0"/>
          </a:p>
          <a:p>
            <a:endParaRPr lang="en-US" dirty="0"/>
          </a:p>
          <a:p>
            <a:endParaRPr lang="en-US" dirty="0" smtClean="0"/>
          </a:p>
          <a:p>
            <a:endParaRPr lang="en-US" dirty="0"/>
          </a:p>
        </p:txBody>
      </p:sp>
      <p:sp>
        <p:nvSpPr>
          <p:cNvPr id="3" name="Title 2"/>
          <p:cNvSpPr>
            <a:spLocks noGrp="1"/>
          </p:cNvSpPr>
          <p:nvPr>
            <p:ph type="title"/>
          </p:nvPr>
        </p:nvSpPr>
        <p:spPr>
          <a:xfrm>
            <a:off x="608012" y="274638"/>
            <a:ext cx="10058400" cy="1020762"/>
          </a:xfrm>
        </p:spPr>
        <p:txBody>
          <a:bodyPr/>
          <a:lstStyle/>
          <a:p>
            <a:r>
              <a:rPr lang="en-US" dirty="0" smtClean="0"/>
              <a:t>Structural Racism</a:t>
            </a:r>
            <a:endParaRPr lang="en-US" dirty="0"/>
          </a:p>
        </p:txBody>
      </p:sp>
      <p:pic>
        <p:nvPicPr>
          <p:cNvPr id="4" name="Picture 3"/>
          <p:cNvPicPr>
            <a:picLocks noChangeAspect="1"/>
          </p:cNvPicPr>
          <p:nvPr/>
        </p:nvPicPr>
        <p:blipFill>
          <a:blip r:embed="rId3"/>
          <a:stretch>
            <a:fillRect/>
          </a:stretch>
        </p:blipFill>
        <p:spPr>
          <a:xfrm>
            <a:off x="7237412" y="1691618"/>
            <a:ext cx="4836986" cy="3870981"/>
          </a:xfrm>
          <a:prstGeom prst="rect">
            <a:avLst/>
          </a:prstGeom>
        </p:spPr>
      </p:pic>
    </p:spTree>
    <p:extLst>
      <p:ext uri="{BB962C8B-B14F-4D97-AF65-F5344CB8AC3E}">
        <p14:creationId xmlns:p14="http://schemas.microsoft.com/office/powerpoint/2010/main" val="1552924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500"/>
                                        <p:tgtEl>
                                          <p:spTgt spid="2">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fade">
                                      <p:cBhvr>
                                        <p:cTn id="27" dur="500"/>
                                        <p:tgtEl>
                                          <p:spTgt spid="2">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7" end="7"/>
                                            </p:txEl>
                                          </p:spTgt>
                                        </p:tgtEl>
                                        <p:attrNameLst>
                                          <p:attrName>style.visibility</p:attrName>
                                        </p:attrNameLst>
                                      </p:cBhvr>
                                      <p:to>
                                        <p:strVal val="visible"/>
                                      </p:to>
                                    </p:set>
                                    <p:animEffect transition="in" filter="fade">
                                      <p:cBhvr>
                                        <p:cTn id="32" dur="500"/>
                                        <p:tgtEl>
                                          <p:spTgt spid="2">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9" end="9"/>
                                            </p:txEl>
                                          </p:spTgt>
                                        </p:tgtEl>
                                        <p:attrNameLst>
                                          <p:attrName>style.visibility</p:attrName>
                                        </p:attrNameLst>
                                      </p:cBhvr>
                                      <p:to>
                                        <p:strVal val="visible"/>
                                      </p:to>
                                    </p:set>
                                    <p:animEffect transition="in" filter="fade">
                                      <p:cBhvr>
                                        <p:cTn id="37" dur="500"/>
                                        <p:tgtEl>
                                          <p:spTgt spid="2">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txEl>
                                              <p:pRg st="10" end="10"/>
                                            </p:txEl>
                                          </p:spTgt>
                                        </p:tgtEl>
                                        <p:attrNameLst>
                                          <p:attrName>style.visibility</p:attrName>
                                        </p:attrNameLst>
                                      </p:cBhvr>
                                      <p:to>
                                        <p:strVal val="visible"/>
                                      </p:to>
                                    </p:set>
                                    <p:animEffect transition="in" filter="fade">
                                      <p:cBhvr>
                                        <p:cTn id="42" dur="500"/>
                                        <p:tgtEl>
                                          <p:spTgt spid="2">
                                            <p:txEl>
                                              <p:pRg st="10" end="1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
                                            <p:txEl>
                                              <p:pRg st="11" end="11"/>
                                            </p:txEl>
                                          </p:spTgt>
                                        </p:tgtEl>
                                        <p:attrNameLst>
                                          <p:attrName>style.visibility</p:attrName>
                                        </p:attrNameLst>
                                      </p:cBhvr>
                                      <p:to>
                                        <p:strVal val="visible"/>
                                      </p:to>
                                    </p:set>
                                    <p:animEffect transition="in" filter="fade">
                                      <p:cBhvr>
                                        <p:cTn id="47" dur="500"/>
                                        <p:tgtEl>
                                          <p:spTgt spid="2">
                                            <p:txEl>
                                              <p:pRg st="11" end="1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
                                            <p:txEl>
                                              <p:pRg st="12" end="12"/>
                                            </p:txEl>
                                          </p:spTgt>
                                        </p:tgtEl>
                                        <p:attrNameLst>
                                          <p:attrName>style.visibility</p:attrName>
                                        </p:attrNameLst>
                                      </p:cBhvr>
                                      <p:to>
                                        <p:strVal val="visible"/>
                                      </p:to>
                                    </p:set>
                                    <p:animEffect transition="in" filter="fade">
                                      <p:cBhvr>
                                        <p:cTn id="52" dur="500"/>
                                        <p:tgtEl>
                                          <p:spTgt spid="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12812" y="1676400"/>
            <a:ext cx="10058400" cy="4724400"/>
          </a:xfrm>
        </p:spPr>
        <p:txBody>
          <a:bodyPr>
            <a:normAutofit fontScale="77500" lnSpcReduction="20000"/>
          </a:bodyPr>
          <a:lstStyle/>
          <a:p>
            <a:pPr marL="0" indent="0">
              <a:buNone/>
            </a:pPr>
            <a:r>
              <a:rPr lang="en-US" sz="3300" dirty="0" smtClean="0"/>
              <a:t>Housing</a:t>
            </a:r>
          </a:p>
          <a:p>
            <a:pPr marL="0" indent="0">
              <a:buNone/>
            </a:pPr>
            <a:r>
              <a:rPr lang="en-US" dirty="0" smtClean="0"/>
              <a:t>“A </a:t>
            </a:r>
            <a:r>
              <a:rPr lang="en-US" dirty="0"/>
              <a:t>century of government policy actively enforced segregation in housing, and the effects of </a:t>
            </a:r>
            <a:r>
              <a:rPr lang="en-US" dirty="0" smtClean="0"/>
              <a:t>these </a:t>
            </a:r>
            <a:r>
              <a:rPr lang="en-US" dirty="0"/>
              <a:t>policies still reverberate throughout the economy effecting new generations</a:t>
            </a:r>
            <a:r>
              <a:rPr lang="en-US" dirty="0" smtClean="0"/>
              <a:t>.” * </a:t>
            </a:r>
            <a:endParaRPr lang="en-US" sz="1200" dirty="0" smtClean="0"/>
          </a:p>
          <a:p>
            <a:r>
              <a:rPr lang="en-US" dirty="0"/>
              <a:t>Redlining: a discriminatory practice by which banks, insurance companies, etc., refuse or limit loans, mortgages, insurance, etc., within specific geographic areas, especially inner-city </a:t>
            </a:r>
            <a:r>
              <a:rPr lang="en-US" dirty="0" smtClean="0"/>
              <a:t>neighborhoods</a:t>
            </a:r>
          </a:p>
          <a:p>
            <a:r>
              <a:rPr lang="en-US" dirty="0" smtClean="0"/>
              <a:t>New Deal FHA Underwriting Manual: “Incompatible racial groups should not be permitted to live in the same communities.”</a:t>
            </a:r>
          </a:p>
          <a:p>
            <a:r>
              <a:rPr lang="en-US" dirty="0" smtClean="0"/>
              <a:t>Access to credit: African-American service members, for example, were unable to take advantage of low-cost mortgages through the GI Bill.</a:t>
            </a:r>
          </a:p>
          <a:p>
            <a:r>
              <a:rPr lang="en-US" dirty="0" smtClean="0"/>
              <a:t>Racially restrictive neighborhood deed covenants</a:t>
            </a:r>
          </a:p>
          <a:p>
            <a:r>
              <a:rPr lang="en-US" dirty="0" smtClean="0"/>
              <a:t>Access to affordable housing</a:t>
            </a:r>
          </a:p>
          <a:p>
            <a:pPr marL="0" indent="0">
              <a:buNone/>
            </a:pPr>
            <a:r>
              <a:rPr lang="en-US" sz="1300" dirty="0"/>
              <a:t>*</a:t>
            </a:r>
            <a:r>
              <a:rPr lang="en-US" dirty="0" smtClean="0"/>
              <a:t> </a:t>
            </a:r>
            <a:r>
              <a:rPr lang="en-US" sz="1400" dirty="0"/>
              <a:t>Richard Rothstein, Author, “The Color of Law: The Forgotten History of How Government Segregated </a:t>
            </a:r>
            <a:r>
              <a:rPr lang="en-US" sz="1400" dirty="0" smtClean="0"/>
              <a:t>America”</a:t>
            </a:r>
            <a:endParaRPr lang="en-US" sz="1400" dirty="0"/>
          </a:p>
          <a:p>
            <a:endParaRPr lang="en-US" dirty="0"/>
          </a:p>
        </p:txBody>
      </p:sp>
      <p:sp>
        <p:nvSpPr>
          <p:cNvPr id="3" name="Title 2"/>
          <p:cNvSpPr>
            <a:spLocks noGrp="1"/>
          </p:cNvSpPr>
          <p:nvPr>
            <p:ph type="title"/>
          </p:nvPr>
        </p:nvSpPr>
        <p:spPr>
          <a:xfrm>
            <a:off x="912812" y="274638"/>
            <a:ext cx="9753600" cy="1020762"/>
          </a:xfrm>
        </p:spPr>
        <p:txBody>
          <a:bodyPr>
            <a:normAutofit/>
          </a:bodyPr>
          <a:lstStyle/>
          <a:p>
            <a:r>
              <a:rPr lang="en-US" dirty="0" smtClean="0"/>
              <a:t>Structural Racism</a:t>
            </a:r>
            <a:endParaRPr lang="en-US" dirty="0"/>
          </a:p>
        </p:txBody>
      </p:sp>
    </p:spTree>
    <p:extLst>
      <p:ext uri="{BB962C8B-B14F-4D97-AF65-F5344CB8AC3E}">
        <p14:creationId xmlns:p14="http://schemas.microsoft.com/office/powerpoint/2010/main" val="4283415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fade">
                                      <p:cBhvr>
                                        <p:cTn id="4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0000" lnSpcReduction="20000"/>
          </a:bodyPr>
          <a:lstStyle/>
          <a:p>
            <a:r>
              <a:rPr lang="en-US" sz="3600" dirty="0" smtClean="0">
                <a:solidFill>
                  <a:schemeClr val="tx1">
                    <a:lumMod val="50000"/>
                    <a:lumOff val="50000"/>
                  </a:schemeClr>
                </a:solidFill>
                <a:hlinkClick r:id="rId3"/>
              </a:rPr>
              <a:t>Largest school district </a:t>
            </a:r>
            <a:r>
              <a:rPr lang="en-US" sz="3600" dirty="0" smtClean="0"/>
              <a:t>in Maryland</a:t>
            </a:r>
          </a:p>
          <a:p>
            <a:r>
              <a:rPr lang="en-US" sz="3600" dirty="0" smtClean="0">
                <a:hlinkClick r:id="rId4"/>
              </a:rPr>
              <a:t>17th</a:t>
            </a:r>
            <a:r>
              <a:rPr lang="en-US" sz="3600" dirty="0" smtClean="0"/>
              <a:t> largest school district out of about 15,000 in U.S.</a:t>
            </a:r>
          </a:p>
          <a:p>
            <a:r>
              <a:rPr lang="en-US" sz="3600" dirty="0" smtClean="0"/>
              <a:t>In 2016-17, MCPS made up 40% of school population growth in Maryland</a:t>
            </a:r>
          </a:p>
          <a:p>
            <a:r>
              <a:rPr lang="en-US" sz="3600" dirty="0" smtClean="0"/>
              <a:t>Students from more than </a:t>
            </a:r>
            <a:r>
              <a:rPr lang="en-US" sz="3600" dirty="0" smtClean="0">
                <a:hlinkClick r:id="rId5"/>
              </a:rPr>
              <a:t>157 countries speak 138 </a:t>
            </a:r>
            <a:r>
              <a:rPr lang="en-US" sz="3600" dirty="0" smtClean="0"/>
              <a:t>languages in their homes</a:t>
            </a:r>
          </a:p>
          <a:p>
            <a:r>
              <a:rPr lang="en-US" sz="3600" dirty="0" smtClean="0"/>
              <a:t>Among </a:t>
            </a:r>
            <a:r>
              <a:rPr lang="en-US" sz="3600" dirty="0" smtClean="0">
                <a:hlinkClick r:id="rId6"/>
              </a:rPr>
              <a:t>top 20 U.S. school districts </a:t>
            </a:r>
            <a:r>
              <a:rPr lang="en-US" sz="3600" dirty="0" smtClean="0"/>
              <a:t>with highest concentration of English language learners </a:t>
            </a:r>
          </a:p>
          <a:p>
            <a:r>
              <a:rPr lang="en-US" sz="3600" dirty="0" err="1" smtClean="0"/>
              <a:t>MoCo</a:t>
            </a:r>
            <a:r>
              <a:rPr lang="en-US" sz="3600" dirty="0" smtClean="0"/>
              <a:t> has </a:t>
            </a:r>
            <a:r>
              <a:rPr lang="en-US" sz="3600" dirty="0" smtClean="0">
                <a:hlinkClick r:id="rId7"/>
              </a:rPr>
              <a:t>three of top 10 </a:t>
            </a:r>
            <a:r>
              <a:rPr lang="en-US" sz="3600" dirty="0" smtClean="0"/>
              <a:t>most diverse U.S. cities: Gaithersburg, Germantown, Silver Spring                                                                                                                                                                                                                                                                                                                                                                   </a:t>
            </a:r>
          </a:p>
        </p:txBody>
      </p:sp>
      <p:sp>
        <p:nvSpPr>
          <p:cNvPr id="2" name="Title 1"/>
          <p:cNvSpPr>
            <a:spLocks noGrp="1"/>
          </p:cNvSpPr>
          <p:nvPr>
            <p:ph type="title"/>
          </p:nvPr>
        </p:nvSpPr>
        <p:spPr/>
        <p:txBody>
          <a:bodyPr>
            <a:normAutofit/>
          </a:bodyPr>
          <a:lstStyle/>
          <a:p>
            <a:r>
              <a:rPr lang="en-US" sz="4000" dirty="0" smtClean="0"/>
              <a:t>Who are we?</a:t>
            </a:r>
            <a:endParaRPr lang="en-US" sz="4000" dirty="0"/>
          </a:p>
        </p:txBody>
      </p:sp>
      <p:sp>
        <p:nvSpPr>
          <p:cNvPr id="8" name="Content Placeholder 7"/>
          <p:cNvSpPr>
            <a:spLocks noGrp="1"/>
          </p:cNvSpPr>
          <p:nvPr>
            <p:ph sz="quarter" idx="4294967295"/>
          </p:nvPr>
        </p:nvSpPr>
        <p:spPr>
          <a:xfrm>
            <a:off x="10209212" y="1711325"/>
            <a:ext cx="1979613" cy="1946275"/>
          </a:xfrm>
        </p:spPr>
        <p:txBody>
          <a:bodyPr/>
          <a:lstStyle/>
          <a:p>
            <a:pPr marL="0" indent="0">
              <a:buNone/>
            </a:pPr>
            <a:r>
              <a:rPr lang="en-US" dirty="0" smtClean="0"/>
              <a:t> </a:t>
            </a:r>
            <a:endParaRPr lang="en-US" dirty="0"/>
          </a:p>
        </p:txBody>
      </p:sp>
    </p:spTree>
    <p:extLst>
      <p:ext uri="{BB962C8B-B14F-4D97-AF65-F5344CB8AC3E}">
        <p14:creationId xmlns:p14="http://schemas.microsoft.com/office/powerpoint/2010/main" val="223966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uyMuLGXxTs"/>
          <p:cNvPicPr>
            <a:picLocks noGrp="1" noRot="1" noChangeAspect="1"/>
          </p:cNvPicPr>
          <p:nvPr>
            <p:ph idx="1"/>
            <a:videoFile r:link="rId1"/>
          </p:nvPr>
        </p:nvPicPr>
        <p:blipFill>
          <a:blip r:embed="rId3"/>
          <a:stretch>
            <a:fillRect/>
          </a:stretch>
        </p:blipFill>
        <p:spPr>
          <a:xfrm>
            <a:off x="2284412" y="1895474"/>
            <a:ext cx="8153400" cy="4586288"/>
          </a:xfrm>
          <a:prstGeom prst="rect">
            <a:avLst/>
          </a:prstGeom>
        </p:spPr>
      </p:pic>
      <p:sp>
        <p:nvSpPr>
          <p:cNvPr id="3" name="Title 2"/>
          <p:cNvSpPr>
            <a:spLocks noGrp="1"/>
          </p:cNvSpPr>
          <p:nvPr>
            <p:ph type="title"/>
          </p:nvPr>
        </p:nvSpPr>
        <p:spPr/>
        <p:txBody>
          <a:bodyPr/>
          <a:lstStyle/>
          <a:p>
            <a:r>
              <a:rPr lang="en-US" dirty="0"/>
              <a:t>Structural Racism</a:t>
            </a:r>
          </a:p>
        </p:txBody>
      </p:sp>
    </p:spTree>
    <p:extLst>
      <p:ext uri="{BB962C8B-B14F-4D97-AF65-F5344CB8AC3E}">
        <p14:creationId xmlns:p14="http://schemas.microsoft.com/office/powerpoint/2010/main" val="1625639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27012" y="609600"/>
            <a:ext cx="5689600" cy="3200400"/>
          </a:xfrm>
          <a:prstGeom prst="rect">
            <a:avLst/>
          </a:prstGeom>
        </p:spPr>
      </p:pic>
      <p:pic>
        <p:nvPicPr>
          <p:cNvPr id="5" name="Picture 4"/>
          <p:cNvPicPr>
            <a:picLocks noChangeAspect="1"/>
          </p:cNvPicPr>
          <p:nvPr/>
        </p:nvPicPr>
        <p:blipFill rotWithShape="1">
          <a:blip r:embed="rId4"/>
          <a:srcRect b="24932"/>
          <a:stretch/>
        </p:blipFill>
        <p:spPr>
          <a:xfrm>
            <a:off x="4265612" y="1905000"/>
            <a:ext cx="6266121" cy="2590800"/>
          </a:xfrm>
          <a:prstGeom prst="rect">
            <a:avLst/>
          </a:prstGeom>
        </p:spPr>
      </p:pic>
      <p:pic>
        <p:nvPicPr>
          <p:cNvPr id="6" name="Picture 5"/>
          <p:cNvPicPr>
            <a:picLocks noChangeAspect="1"/>
          </p:cNvPicPr>
          <p:nvPr/>
        </p:nvPicPr>
        <p:blipFill>
          <a:blip r:embed="rId5"/>
          <a:stretch>
            <a:fillRect/>
          </a:stretch>
        </p:blipFill>
        <p:spPr>
          <a:xfrm>
            <a:off x="358887" y="5029200"/>
            <a:ext cx="11521620" cy="1364542"/>
          </a:xfrm>
          <a:prstGeom prst="rect">
            <a:avLst/>
          </a:prstGeom>
        </p:spPr>
      </p:pic>
      <p:sp>
        <p:nvSpPr>
          <p:cNvPr id="8" name="TextBox 7"/>
          <p:cNvSpPr txBox="1"/>
          <p:nvPr/>
        </p:nvSpPr>
        <p:spPr>
          <a:xfrm>
            <a:off x="6399212" y="385870"/>
            <a:ext cx="5334000" cy="757130"/>
          </a:xfrm>
          <a:prstGeom prst="rect">
            <a:avLst/>
          </a:prstGeom>
          <a:noFill/>
        </p:spPr>
        <p:txBody>
          <a:bodyPr wrap="square" rtlCol="0">
            <a:spAutoFit/>
          </a:bodyPr>
          <a:lstStyle/>
          <a:p>
            <a:pPr>
              <a:lnSpc>
                <a:spcPct val="90000"/>
              </a:lnSpc>
            </a:pPr>
            <a:r>
              <a:rPr lang="en-US" sz="2400" dirty="0" smtClean="0">
                <a:solidFill>
                  <a:schemeClr val="bg1"/>
                </a:solidFill>
              </a:rPr>
              <a:t>Housing Covenant, 1940, Montgomery County</a:t>
            </a:r>
            <a:endParaRPr lang="en-US" sz="2400" dirty="0">
              <a:solidFill>
                <a:schemeClr val="bg1"/>
              </a:solidFill>
            </a:endParaRPr>
          </a:p>
        </p:txBody>
      </p:sp>
    </p:spTree>
    <p:extLst>
      <p:ext uri="{BB962C8B-B14F-4D97-AF65-F5344CB8AC3E}">
        <p14:creationId xmlns:p14="http://schemas.microsoft.com/office/powerpoint/2010/main" val="1933254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65212" y="1905000"/>
            <a:ext cx="10134600" cy="4648200"/>
          </a:xfrm>
        </p:spPr>
        <p:txBody>
          <a:bodyPr>
            <a:normAutofit/>
          </a:bodyPr>
          <a:lstStyle/>
          <a:p>
            <a:r>
              <a:rPr lang="en-US" sz="2100" dirty="0" smtClean="0"/>
              <a:t>Maryland has highest population of millionaires per capita </a:t>
            </a:r>
          </a:p>
          <a:p>
            <a:r>
              <a:rPr lang="en-US" sz="2100" dirty="0" err="1" smtClean="0"/>
              <a:t>MoCo</a:t>
            </a:r>
            <a:r>
              <a:rPr lang="en-US" sz="2100" dirty="0" smtClean="0"/>
              <a:t> is wealthiest county </a:t>
            </a:r>
            <a:r>
              <a:rPr lang="en-US" sz="2100" dirty="0"/>
              <a:t>in </a:t>
            </a:r>
            <a:r>
              <a:rPr lang="en-US" sz="2100" dirty="0" smtClean="0"/>
              <a:t>Maryland </a:t>
            </a:r>
            <a:endParaRPr lang="en-US" sz="2100" dirty="0"/>
          </a:p>
          <a:p>
            <a:r>
              <a:rPr lang="en-US" sz="2100" dirty="0"/>
              <a:t>T</a:t>
            </a:r>
            <a:r>
              <a:rPr lang="en-US" sz="2100" dirty="0" smtClean="0"/>
              <a:t>wo </a:t>
            </a:r>
            <a:r>
              <a:rPr lang="en-US" sz="2100" dirty="0"/>
              <a:t>wealthiest legislative </a:t>
            </a:r>
            <a:r>
              <a:rPr lang="en-US" sz="2100" dirty="0" smtClean="0"/>
              <a:t>districts in Maryland</a:t>
            </a:r>
          </a:p>
          <a:p>
            <a:r>
              <a:rPr lang="en-US" sz="2100" dirty="0" smtClean="0"/>
              <a:t>Three of the five wealthiest neighborhoods in the U.S.</a:t>
            </a:r>
          </a:p>
          <a:p>
            <a:r>
              <a:rPr lang="en-US" sz="2100" dirty="0" smtClean="0"/>
              <a:t>Home to seven billionaires</a:t>
            </a:r>
          </a:p>
          <a:p>
            <a:r>
              <a:rPr lang="en-US" sz="2100" dirty="0"/>
              <a:t>11th wealthiest county in U.S. </a:t>
            </a:r>
            <a:endParaRPr lang="en-US" sz="2100" dirty="0" smtClean="0"/>
          </a:p>
          <a:p>
            <a:r>
              <a:rPr lang="en-US" sz="2100" dirty="0" smtClean="0"/>
              <a:t>Median </a:t>
            </a:r>
            <a:r>
              <a:rPr lang="en-US" sz="2100" dirty="0"/>
              <a:t>household income: $</a:t>
            </a:r>
            <a:r>
              <a:rPr lang="en-US" sz="2100" dirty="0" smtClean="0"/>
              <a:t>94,965</a:t>
            </a:r>
          </a:p>
          <a:p>
            <a:endParaRPr lang="en-US" sz="800" dirty="0" smtClean="0"/>
          </a:p>
          <a:p>
            <a:pPr>
              <a:spcBef>
                <a:spcPts val="0"/>
              </a:spcBef>
            </a:pPr>
            <a:r>
              <a:rPr lang="en-US" sz="2100" dirty="0"/>
              <a:t>7 of 10 most expensive </a:t>
            </a:r>
            <a:r>
              <a:rPr lang="en-US" sz="2100" dirty="0" smtClean="0"/>
              <a:t>ZIP </a:t>
            </a:r>
            <a:r>
              <a:rPr lang="en-US" sz="2100" dirty="0"/>
              <a:t>codes in Maryland are in </a:t>
            </a:r>
            <a:endParaRPr lang="en-US" sz="2100" dirty="0" smtClean="0"/>
          </a:p>
          <a:p>
            <a:pPr marL="0" indent="0">
              <a:spcBef>
                <a:spcPts val="0"/>
              </a:spcBef>
              <a:buNone/>
            </a:pPr>
            <a:r>
              <a:rPr lang="en-US" sz="2100" dirty="0" smtClean="0"/>
              <a:t>    </a:t>
            </a:r>
            <a:r>
              <a:rPr lang="en-US" sz="2100" dirty="0" err="1" smtClean="0"/>
              <a:t>MoCo</a:t>
            </a:r>
            <a:r>
              <a:rPr lang="en-US" sz="2100" dirty="0" smtClean="0"/>
              <a:t> by median home sale price</a:t>
            </a:r>
            <a:endParaRPr lang="en-US" sz="2100" dirty="0"/>
          </a:p>
          <a:p>
            <a:endParaRPr lang="en-US" dirty="0" smtClean="0"/>
          </a:p>
        </p:txBody>
      </p:sp>
      <p:sp>
        <p:nvSpPr>
          <p:cNvPr id="3" name="Title 2"/>
          <p:cNvSpPr>
            <a:spLocks noGrp="1"/>
          </p:cNvSpPr>
          <p:nvPr>
            <p:ph type="title"/>
          </p:nvPr>
        </p:nvSpPr>
        <p:spPr>
          <a:xfrm>
            <a:off x="1065211" y="274637"/>
            <a:ext cx="11123613" cy="1297635"/>
          </a:xfrm>
        </p:spPr>
        <p:txBody>
          <a:bodyPr>
            <a:normAutofit/>
          </a:bodyPr>
          <a:lstStyle/>
          <a:p>
            <a:r>
              <a:rPr lang="en-US" sz="4000" dirty="0" smtClean="0"/>
              <a:t>Wealth					               </a:t>
            </a:r>
            <a:r>
              <a:rPr lang="en-US" sz="2000" dirty="0" smtClean="0"/>
              <a:t>Most Expensive Zip Codes</a:t>
            </a:r>
            <a:endParaRPr lang="en-US" sz="2000" dirty="0"/>
          </a:p>
        </p:txBody>
      </p:sp>
      <p:pic>
        <p:nvPicPr>
          <p:cNvPr id="4" name="Picture 3"/>
          <p:cNvPicPr>
            <a:picLocks noChangeAspect="1"/>
          </p:cNvPicPr>
          <p:nvPr/>
        </p:nvPicPr>
        <p:blipFill>
          <a:blip r:embed="rId3"/>
          <a:stretch>
            <a:fillRect/>
          </a:stretch>
        </p:blipFill>
        <p:spPr>
          <a:xfrm>
            <a:off x="9369346" y="1738636"/>
            <a:ext cx="2594132" cy="4980927"/>
          </a:xfrm>
          <a:prstGeom prst="rect">
            <a:avLst/>
          </a:prstGeom>
        </p:spPr>
      </p:pic>
    </p:spTree>
    <p:extLst>
      <p:ext uri="{BB962C8B-B14F-4D97-AF65-F5344CB8AC3E}">
        <p14:creationId xmlns:p14="http://schemas.microsoft.com/office/powerpoint/2010/main" val="2179689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txEl>
                                              <p:pRg st="8" end="8"/>
                                            </p:txEl>
                                          </p:spTgt>
                                        </p:tgtEl>
                                        <p:attrNameLst>
                                          <p:attrName>style.visibility</p:attrName>
                                        </p:attrNameLst>
                                      </p:cBhvr>
                                      <p:to>
                                        <p:strVal val="visible"/>
                                      </p:to>
                                    </p:set>
                                    <p:animEffect transition="in" filter="fade">
                                      <p:cBhvr>
                                        <p:cTn id="42" dur="500"/>
                                        <p:tgtEl>
                                          <p:spTgt spid="2">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
                                            <p:txEl>
                                              <p:pRg st="9" end="9"/>
                                            </p:txEl>
                                          </p:spTgt>
                                        </p:tgtEl>
                                        <p:attrNameLst>
                                          <p:attrName>style.visibility</p:attrName>
                                        </p:attrNameLst>
                                      </p:cBhvr>
                                      <p:to>
                                        <p:strVal val="visible"/>
                                      </p:to>
                                    </p:set>
                                    <p:animEffect transition="in" filter="fade">
                                      <p:cBhvr>
                                        <p:cTn id="47"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5212" y="274638"/>
            <a:ext cx="9601200" cy="1020762"/>
          </a:xfrm>
        </p:spPr>
        <p:txBody>
          <a:bodyPr/>
          <a:lstStyle/>
          <a:p>
            <a:r>
              <a:rPr lang="en-US" dirty="0" smtClean="0"/>
              <a:t>Home Ownership and Wealth</a:t>
            </a:r>
            <a:endParaRPr lang="en-US" dirty="0"/>
          </a:p>
        </p:txBody>
      </p:sp>
      <p:sp>
        <p:nvSpPr>
          <p:cNvPr id="3" name="Content Placeholder 2"/>
          <p:cNvSpPr>
            <a:spLocks noGrp="1"/>
          </p:cNvSpPr>
          <p:nvPr>
            <p:ph idx="1"/>
          </p:nvPr>
        </p:nvSpPr>
        <p:spPr>
          <a:xfrm>
            <a:off x="912812" y="1676400"/>
            <a:ext cx="10591800" cy="5029200"/>
          </a:xfrm>
        </p:spPr>
        <p:txBody>
          <a:bodyPr>
            <a:normAutofit fontScale="92500" lnSpcReduction="20000"/>
          </a:bodyPr>
          <a:lstStyle/>
          <a:p>
            <a:r>
              <a:rPr lang="en-US" dirty="0" smtClean="0"/>
              <a:t>Difference between income and wealth: </a:t>
            </a:r>
            <a:r>
              <a:rPr lang="en-US" b="1" dirty="0"/>
              <a:t>Wealth</a:t>
            </a:r>
            <a:r>
              <a:rPr lang="en-US" dirty="0"/>
              <a:t> refers to the stock of assets held by a person or household at a single point in time. </a:t>
            </a:r>
            <a:r>
              <a:rPr lang="en-US" b="1" dirty="0" smtClean="0"/>
              <a:t>Income</a:t>
            </a:r>
            <a:r>
              <a:rPr lang="en-US" dirty="0"/>
              <a:t> refers to money received by a person or household over some period of </a:t>
            </a:r>
            <a:r>
              <a:rPr lang="en-US" dirty="0" smtClean="0"/>
              <a:t>time.</a:t>
            </a:r>
            <a:endParaRPr lang="en-US" dirty="0"/>
          </a:p>
          <a:p>
            <a:r>
              <a:rPr lang="en-US" dirty="0" smtClean="0"/>
              <a:t>Homes are a </a:t>
            </a:r>
            <a:r>
              <a:rPr lang="en-US" b="1" dirty="0" smtClean="0"/>
              <a:t>financial asset reserve </a:t>
            </a:r>
            <a:r>
              <a:rPr lang="en-US" dirty="0" smtClean="0"/>
              <a:t>that can be used as a safety net. </a:t>
            </a:r>
            <a:r>
              <a:rPr lang="en-US" b="1" dirty="0" smtClean="0"/>
              <a:t>Equity loans </a:t>
            </a:r>
            <a:r>
              <a:rPr lang="en-US" dirty="0" smtClean="0"/>
              <a:t>can be used for </a:t>
            </a:r>
            <a:r>
              <a:rPr lang="en-US" b="1" dirty="0" smtClean="0"/>
              <a:t>college and starting businesses</a:t>
            </a:r>
            <a:r>
              <a:rPr lang="en-US" dirty="0" smtClean="0"/>
              <a:t>. Homes are a transferable asset. </a:t>
            </a:r>
            <a:r>
              <a:rPr lang="en-US" dirty="0"/>
              <a:t>As homes rise in value, wealth </a:t>
            </a:r>
            <a:r>
              <a:rPr lang="en-US" dirty="0" smtClean="0"/>
              <a:t>increases. </a:t>
            </a:r>
          </a:p>
          <a:p>
            <a:r>
              <a:rPr lang="en-US" dirty="0" smtClean="0"/>
              <a:t>Home ownership in U.S.: In 2012, </a:t>
            </a:r>
            <a:r>
              <a:rPr lang="en-US" b="1" dirty="0" smtClean="0"/>
              <a:t>73% of white households owned their own homes compared with 46% of Latino and 44% of African American households.* </a:t>
            </a:r>
          </a:p>
          <a:p>
            <a:r>
              <a:rPr lang="en-US" dirty="0" smtClean="0"/>
              <a:t>Today African-American incomes on average are </a:t>
            </a:r>
            <a:r>
              <a:rPr lang="en-US" b="1" dirty="0" smtClean="0"/>
              <a:t>60% of average white incomes</a:t>
            </a:r>
            <a:r>
              <a:rPr lang="en-US" dirty="0" smtClean="0"/>
              <a:t>, but African-American wealth is about </a:t>
            </a:r>
            <a:r>
              <a:rPr lang="en-US" b="1" dirty="0" smtClean="0"/>
              <a:t>5% of white wealth in U.S.**</a:t>
            </a:r>
          </a:p>
          <a:p>
            <a:pPr marL="0" indent="0">
              <a:buNone/>
            </a:pPr>
            <a:endParaRPr lang="en-US" b="1" dirty="0" smtClean="0"/>
          </a:p>
          <a:p>
            <a:pPr marL="0" indent="0">
              <a:buNone/>
            </a:pPr>
            <a:r>
              <a:rPr lang="en-US" sz="1300" dirty="0" smtClean="0"/>
              <a:t>* Source: Pew Research Center, Demographic &amp; Economic Data by Race </a:t>
            </a:r>
            <a:r>
              <a:rPr lang="en-US" sz="1300" dirty="0" smtClean="0">
                <a:hlinkClick r:id="rId3"/>
              </a:rPr>
              <a:t>www.PewSocialTrends.org</a:t>
            </a:r>
            <a:endParaRPr lang="en-US" sz="1300" dirty="0" smtClean="0"/>
          </a:p>
          <a:p>
            <a:pPr marL="0" indent="0">
              <a:buNone/>
            </a:pPr>
            <a:r>
              <a:rPr lang="en-US" sz="1300" dirty="0" smtClean="0"/>
              <a:t>** Source: NPR, </a:t>
            </a:r>
            <a:r>
              <a:rPr lang="en-US" sz="1300" i="1" dirty="0" smtClean="0"/>
              <a:t>Fresh Air</a:t>
            </a:r>
            <a:r>
              <a:rPr lang="en-US" sz="1300" dirty="0" smtClean="0"/>
              <a:t>, http://www.npr.org/2017/05/03/526655831/a-forgotten-history-of-how-the-u-s-government-segregated-america</a:t>
            </a:r>
          </a:p>
        </p:txBody>
      </p:sp>
    </p:spTree>
    <p:extLst>
      <p:ext uri="{BB962C8B-B14F-4D97-AF65-F5344CB8AC3E}">
        <p14:creationId xmlns:p14="http://schemas.microsoft.com/office/powerpoint/2010/main" val="3791387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3"/>
          <a:stretch>
            <a:fillRect/>
          </a:stretch>
        </p:blipFill>
        <p:spPr>
          <a:xfrm>
            <a:off x="2055812" y="228600"/>
            <a:ext cx="8636000" cy="6477000"/>
          </a:xfrm>
          <a:prstGeom prst="rect">
            <a:avLst/>
          </a:prstGeom>
        </p:spPr>
      </p:pic>
    </p:spTree>
    <p:extLst>
      <p:ext uri="{BB962C8B-B14F-4D97-AF65-F5344CB8AC3E}">
        <p14:creationId xmlns:p14="http://schemas.microsoft.com/office/powerpoint/2010/main" val="3720749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1936" y="283465"/>
            <a:ext cx="8884476" cy="1020762"/>
          </a:xfrm>
        </p:spPr>
        <p:txBody>
          <a:bodyPr/>
          <a:lstStyle/>
          <a:p>
            <a:r>
              <a:rPr lang="en-US" dirty="0" smtClean="0"/>
              <a:t>Montgomery County</a:t>
            </a:r>
            <a:endParaRPr lang="en-US" dirty="0"/>
          </a:p>
        </p:txBody>
      </p:sp>
      <p:pic>
        <p:nvPicPr>
          <p:cNvPr id="5" name="Picture 4"/>
          <p:cNvPicPr>
            <a:picLocks noChangeAspect="1"/>
          </p:cNvPicPr>
          <p:nvPr/>
        </p:nvPicPr>
        <p:blipFill>
          <a:blip r:embed="rId3"/>
          <a:stretch>
            <a:fillRect/>
          </a:stretch>
        </p:blipFill>
        <p:spPr>
          <a:xfrm>
            <a:off x="1781936" y="2057400"/>
            <a:ext cx="7848600" cy="3968125"/>
          </a:xfrm>
          <a:prstGeom prst="rect">
            <a:avLst/>
          </a:prstGeom>
        </p:spPr>
      </p:pic>
      <p:sp>
        <p:nvSpPr>
          <p:cNvPr id="3" name="TextBox 2"/>
          <p:cNvSpPr txBox="1"/>
          <p:nvPr/>
        </p:nvSpPr>
        <p:spPr>
          <a:xfrm>
            <a:off x="1781936" y="1577269"/>
            <a:ext cx="7239000" cy="480131"/>
          </a:xfrm>
          <a:prstGeom prst="rect">
            <a:avLst/>
          </a:prstGeom>
          <a:noFill/>
        </p:spPr>
        <p:txBody>
          <a:bodyPr wrap="square" rtlCol="0">
            <a:spAutoFit/>
          </a:bodyPr>
          <a:lstStyle/>
          <a:p>
            <a:pPr>
              <a:lnSpc>
                <a:spcPct val="90000"/>
              </a:lnSpc>
            </a:pPr>
            <a:r>
              <a:rPr lang="en-US" sz="2800" dirty="0" smtClean="0">
                <a:solidFill>
                  <a:schemeClr val="bg1"/>
                </a:solidFill>
              </a:rPr>
              <a:t>Income is unequally distributed by race:</a:t>
            </a:r>
            <a:endParaRPr lang="en-US" sz="2800" dirty="0">
              <a:solidFill>
                <a:schemeClr val="bg1"/>
              </a:solidFill>
            </a:endParaRPr>
          </a:p>
        </p:txBody>
      </p:sp>
      <p:sp>
        <p:nvSpPr>
          <p:cNvPr id="6" name="TextBox 5"/>
          <p:cNvSpPr txBox="1"/>
          <p:nvPr/>
        </p:nvSpPr>
        <p:spPr>
          <a:xfrm>
            <a:off x="9752012" y="5486400"/>
            <a:ext cx="2286000" cy="424732"/>
          </a:xfrm>
          <a:prstGeom prst="rect">
            <a:avLst/>
          </a:prstGeom>
          <a:noFill/>
        </p:spPr>
        <p:txBody>
          <a:bodyPr wrap="square" rtlCol="0">
            <a:spAutoFit/>
          </a:bodyPr>
          <a:lstStyle/>
          <a:p>
            <a:pPr>
              <a:lnSpc>
                <a:spcPct val="90000"/>
              </a:lnSpc>
            </a:pPr>
            <a:r>
              <a:rPr lang="en-US" sz="1200" dirty="0" smtClean="0">
                <a:solidFill>
                  <a:schemeClr val="bg1"/>
                </a:solidFill>
              </a:rPr>
              <a:t>2015 American Community Survey, US Census Bureau</a:t>
            </a:r>
            <a:endParaRPr lang="en-US" sz="1200" dirty="0">
              <a:solidFill>
                <a:schemeClr val="bg1"/>
              </a:solidFill>
            </a:endParaRPr>
          </a:p>
        </p:txBody>
      </p:sp>
      <p:sp>
        <p:nvSpPr>
          <p:cNvPr id="8" name="TextBox 7"/>
          <p:cNvSpPr txBox="1"/>
          <p:nvPr/>
        </p:nvSpPr>
        <p:spPr>
          <a:xfrm>
            <a:off x="150812" y="5948750"/>
            <a:ext cx="9296400" cy="369332"/>
          </a:xfrm>
          <a:prstGeom prst="rect">
            <a:avLst/>
          </a:prstGeom>
          <a:noFill/>
        </p:spPr>
        <p:txBody>
          <a:bodyPr wrap="square" rtlCol="0">
            <a:spAutoFit/>
          </a:bodyPr>
          <a:lstStyle/>
          <a:p>
            <a:pPr>
              <a:lnSpc>
                <a:spcPct val="90000"/>
              </a:lnSpc>
            </a:pPr>
            <a:r>
              <a:rPr lang="en-US" dirty="0" smtClean="0">
                <a:solidFill>
                  <a:schemeClr val="bg1"/>
                </a:solidFill>
              </a:rPr>
              <a:t>Total Households:     </a:t>
            </a:r>
            <a:r>
              <a:rPr lang="en-US" sz="2000" dirty="0" smtClean="0">
                <a:solidFill>
                  <a:schemeClr val="bg1"/>
                </a:solidFill>
              </a:rPr>
              <a:t>51,900	64,800	</a:t>
            </a:r>
            <a:r>
              <a:rPr lang="en-US" sz="2000" dirty="0">
                <a:solidFill>
                  <a:schemeClr val="bg1"/>
                </a:solidFill>
              </a:rPr>
              <a:t> </a:t>
            </a:r>
            <a:r>
              <a:rPr lang="en-US" sz="2000" dirty="0" smtClean="0">
                <a:solidFill>
                  <a:schemeClr val="bg1"/>
                </a:solidFill>
              </a:rPr>
              <a:t>     50,125	195,655        371,460 </a:t>
            </a:r>
            <a:endParaRPr lang="en-US" sz="2000" dirty="0">
              <a:solidFill>
                <a:schemeClr val="bg1"/>
              </a:solidFill>
            </a:endParaRPr>
          </a:p>
        </p:txBody>
      </p:sp>
    </p:spTree>
    <p:extLst>
      <p:ext uri="{BB962C8B-B14F-4D97-AF65-F5344CB8AC3E}">
        <p14:creationId xmlns:p14="http://schemas.microsoft.com/office/powerpoint/2010/main" val="2473540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41412" y="228600"/>
            <a:ext cx="9982199" cy="6299877"/>
          </a:xfrm>
          <a:prstGeom prst="rect">
            <a:avLst/>
          </a:prstGeom>
        </p:spPr>
      </p:pic>
    </p:spTree>
    <p:extLst>
      <p:ext uri="{BB962C8B-B14F-4D97-AF65-F5344CB8AC3E}">
        <p14:creationId xmlns:p14="http://schemas.microsoft.com/office/powerpoint/2010/main" val="604071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274638"/>
            <a:ext cx="9525000" cy="1020762"/>
          </a:xfrm>
        </p:spPr>
        <p:txBody>
          <a:bodyPr/>
          <a:lstStyle/>
          <a:p>
            <a:r>
              <a:rPr lang="en-US" dirty="0" smtClean="0"/>
              <a:t>FARMS and Poverty</a:t>
            </a:r>
            <a:endParaRPr lang="en-US" dirty="0"/>
          </a:p>
        </p:txBody>
      </p:sp>
      <p:sp>
        <p:nvSpPr>
          <p:cNvPr id="3" name="Content Placeholder 2"/>
          <p:cNvSpPr>
            <a:spLocks noGrp="1"/>
          </p:cNvSpPr>
          <p:nvPr>
            <p:ph idx="1"/>
          </p:nvPr>
        </p:nvSpPr>
        <p:spPr>
          <a:xfrm>
            <a:off x="1217612" y="1905000"/>
            <a:ext cx="9448802" cy="4495800"/>
          </a:xfrm>
        </p:spPr>
        <p:txBody>
          <a:bodyPr>
            <a:normAutofit fontScale="85000" lnSpcReduction="20000"/>
          </a:bodyPr>
          <a:lstStyle/>
          <a:p>
            <a:r>
              <a:rPr lang="en-US" sz="2800" dirty="0" smtClean="0"/>
              <a:t>83% of MCPS FARMS-eligible students are free eligible, or about 45,000 students.</a:t>
            </a:r>
          </a:p>
          <a:p>
            <a:r>
              <a:rPr lang="en-US" sz="2800" dirty="0" smtClean="0"/>
              <a:t>Federal guidelines for eligibility for free meals for a family of three is $26,208.</a:t>
            </a:r>
          </a:p>
          <a:p>
            <a:r>
              <a:rPr lang="en-US" sz="2800" dirty="0"/>
              <a:t>Adequate family income for </a:t>
            </a:r>
            <a:r>
              <a:rPr lang="en-US" sz="2800" dirty="0" smtClean="0"/>
              <a:t>a family </a:t>
            </a:r>
            <a:r>
              <a:rPr lang="en-US" sz="2800" dirty="0"/>
              <a:t>of three in </a:t>
            </a:r>
            <a:r>
              <a:rPr lang="en-US" sz="2800" dirty="0" err="1"/>
              <a:t>MoCo</a:t>
            </a:r>
            <a:r>
              <a:rPr lang="en-US" sz="2800" dirty="0"/>
              <a:t> is $</a:t>
            </a:r>
            <a:r>
              <a:rPr lang="en-US" sz="2800" dirty="0" smtClean="0"/>
              <a:t>71,000, which covers housing</a:t>
            </a:r>
            <a:r>
              <a:rPr lang="en-US" sz="2800" dirty="0"/>
              <a:t>, food </a:t>
            </a:r>
            <a:r>
              <a:rPr lang="en-US" sz="2800" dirty="0" smtClean="0"/>
              <a:t>and </a:t>
            </a:r>
            <a:r>
              <a:rPr lang="en-US" sz="2800" dirty="0"/>
              <a:t>basic </a:t>
            </a:r>
            <a:r>
              <a:rPr lang="en-US" sz="2800" dirty="0" smtClean="0"/>
              <a:t>needs. </a:t>
            </a:r>
            <a:r>
              <a:rPr lang="en-US" sz="2800" dirty="0"/>
              <a:t>*</a:t>
            </a:r>
          </a:p>
          <a:p>
            <a:r>
              <a:rPr lang="en-US" sz="2800" dirty="0" smtClean="0"/>
              <a:t>Annual salary for a full-time minimum wage job is $19,760.</a:t>
            </a:r>
          </a:p>
          <a:p>
            <a:r>
              <a:rPr lang="en-US" sz="2800" dirty="0" err="1" smtClean="0"/>
              <a:t>MoCo</a:t>
            </a:r>
            <a:r>
              <a:rPr lang="en-US" sz="2800" dirty="0" smtClean="0"/>
              <a:t> has more children who are food insecure than any other county in Maryland.</a:t>
            </a:r>
          </a:p>
          <a:p>
            <a:r>
              <a:rPr lang="en-US" sz="2800" dirty="0" smtClean="0"/>
              <a:t>Majority of K-12 students in U.S. are now FARMS eligible for the first time in 50 years.</a:t>
            </a:r>
          </a:p>
          <a:p>
            <a:pPr marL="0" indent="0">
              <a:buNone/>
            </a:pPr>
            <a:r>
              <a:rPr lang="en-US" dirty="0" smtClean="0"/>
              <a:t>* </a:t>
            </a:r>
            <a:r>
              <a:rPr lang="en-US" sz="1800" dirty="0" smtClean="0"/>
              <a:t>Economic Policy Institute Family Budget Calculator </a:t>
            </a:r>
            <a:endParaRPr lang="en-US" sz="1800" dirty="0"/>
          </a:p>
        </p:txBody>
      </p:sp>
    </p:spTree>
    <p:extLst>
      <p:ext uri="{BB962C8B-B14F-4D97-AF65-F5344CB8AC3E}">
        <p14:creationId xmlns:p14="http://schemas.microsoft.com/office/powerpoint/2010/main" val="3353297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4212" y="1676400"/>
            <a:ext cx="10820400" cy="5029200"/>
          </a:xfrm>
        </p:spPr>
        <p:txBody>
          <a:bodyPr>
            <a:normAutofit/>
          </a:bodyPr>
          <a:lstStyle/>
          <a:p>
            <a:r>
              <a:rPr lang="en-US" sz="2000" dirty="0" err="1" smtClean="0"/>
              <a:t>MoCo</a:t>
            </a:r>
            <a:r>
              <a:rPr lang="en-US" sz="2000" dirty="0" smtClean="0"/>
              <a:t> is one </a:t>
            </a:r>
            <a:r>
              <a:rPr lang="en-US" sz="2000" dirty="0"/>
              <a:t>of top five most highly educated counties in U.S.</a:t>
            </a:r>
          </a:p>
          <a:p>
            <a:r>
              <a:rPr lang="en-US" sz="2000" dirty="0"/>
              <a:t>Most highly educated town in US: Chevy Chase, 93% have bachelor’s degree or </a:t>
            </a:r>
            <a:r>
              <a:rPr lang="en-US" sz="2000" dirty="0" smtClean="0"/>
              <a:t>higher</a:t>
            </a:r>
          </a:p>
          <a:p>
            <a:r>
              <a:rPr lang="en-US" sz="2000" dirty="0" smtClean="0"/>
              <a:t>18 </a:t>
            </a:r>
            <a:r>
              <a:rPr lang="en-US" sz="2000" dirty="0"/>
              <a:t>federal agencies &amp; installations: USDA, NIH, US </a:t>
            </a:r>
            <a:r>
              <a:rPr lang="en-US" sz="2000" dirty="0" err="1" smtClean="0"/>
              <a:t>Nuc</a:t>
            </a:r>
            <a:r>
              <a:rPr lang="en-US" sz="2000" dirty="0" smtClean="0"/>
              <a:t> </a:t>
            </a:r>
            <a:r>
              <a:rPr lang="en-US" sz="2000" dirty="0" err="1" smtClean="0"/>
              <a:t>Reg</a:t>
            </a:r>
            <a:r>
              <a:rPr lang="en-US" sz="2000" dirty="0" smtClean="0"/>
              <a:t> </a:t>
            </a:r>
            <a:r>
              <a:rPr lang="en-US" sz="2000" dirty="0"/>
              <a:t>Com, </a:t>
            </a:r>
            <a:r>
              <a:rPr lang="en-US" sz="2000" dirty="0" smtClean="0"/>
              <a:t>NIST, etc</a:t>
            </a:r>
            <a:r>
              <a:rPr lang="en-US" sz="2000" dirty="0"/>
              <a:t>.</a:t>
            </a:r>
            <a:endParaRPr lang="en-US" sz="2000" dirty="0" smtClean="0"/>
          </a:p>
          <a:p>
            <a:r>
              <a:rPr lang="en-US" sz="2000" dirty="0" smtClean="0"/>
              <a:t>Massive </a:t>
            </a:r>
            <a:r>
              <a:rPr lang="en-US" sz="2000" dirty="0"/>
              <a:t>gap in college graduation rates between rich and poor is growing even </a:t>
            </a:r>
            <a:r>
              <a:rPr lang="en-US" sz="2000" dirty="0" smtClean="0"/>
              <a:t>wider in U.S. : </a:t>
            </a:r>
            <a:r>
              <a:rPr lang="en-US" sz="2000" dirty="0"/>
              <a:t>77% vs. 9% - </a:t>
            </a:r>
            <a:r>
              <a:rPr lang="en-US" sz="1400" dirty="0"/>
              <a:t>The Pell Institute, 2015, Indicators of Higher </a:t>
            </a:r>
            <a:r>
              <a:rPr lang="en-US" sz="1400" dirty="0" smtClean="0"/>
              <a:t>Education Equity</a:t>
            </a:r>
          </a:p>
          <a:p>
            <a:pPr marL="0" indent="0">
              <a:buNone/>
            </a:pPr>
            <a:r>
              <a:rPr lang="en-US" sz="2000" dirty="0" smtClean="0"/>
              <a:t>“Wealthy </a:t>
            </a:r>
            <a:r>
              <a:rPr lang="en-US" sz="2000" dirty="0"/>
              <a:t>parents invest more time and money than ever before in their children (in weekend sports, ballet, music lessons, math tutors, and in overall involvement in their children’s schools), while lower-income families, which are now more likely than ever to </a:t>
            </a:r>
            <a:r>
              <a:rPr lang="en-US" sz="2000" dirty="0" smtClean="0"/>
              <a:t>be </a:t>
            </a:r>
            <a:r>
              <a:rPr lang="en-US" sz="2000" dirty="0"/>
              <a:t>headed by a single parent, are increasingly stretched for time and resources</a:t>
            </a:r>
            <a:r>
              <a:rPr lang="en-US" sz="2000" dirty="0" smtClean="0"/>
              <a:t>. </a:t>
            </a:r>
            <a:r>
              <a:rPr lang="en-US" sz="2000" b="1" dirty="0" smtClean="0">
                <a:hlinkClick r:id="rId3"/>
              </a:rPr>
              <a:t>This has been particularly true as more parents try to position their children for college, which has become ever more essential for success in today’s economy</a:t>
            </a:r>
            <a:r>
              <a:rPr lang="en-US" sz="2000" b="1" dirty="0" smtClean="0"/>
              <a:t>.”</a:t>
            </a:r>
            <a:endParaRPr lang="en-US" sz="1600" dirty="0" smtClean="0"/>
          </a:p>
        </p:txBody>
      </p:sp>
      <p:sp>
        <p:nvSpPr>
          <p:cNvPr id="3" name="Title 2"/>
          <p:cNvSpPr>
            <a:spLocks noGrp="1"/>
          </p:cNvSpPr>
          <p:nvPr>
            <p:ph type="title"/>
          </p:nvPr>
        </p:nvSpPr>
        <p:spPr>
          <a:xfrm>
            <a:off x="684212" y="274638"/>
            <a:ext cx="9982200" cy="1020762"/>
          </a:xfrm>
        </p:spPr>
        <p:txBody>
          <a:bodyPr/>
          <a:lstStyle/>
          <a:p>
            <a:r>
              <a:rPr lang="en-US" dirty="0" smtClean="0"/>
              <a:t>Education</a:t>
            </a:r>
            <a:endParaRPr lang="en-US" dirty="0"/>
          </a:p>
        </p:txBody>
      </p:sp>
    </p:spTree>
    <p:extLst>
      <p:ext uri="{BB962C8B-B14F-4D97-AF65-F5344CB8AC3E}">
        <p14:creationId xmlns:p14="http://schemas.microsoft.com/office/powerpoint/2010/main" val="4114983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168247" y="481328"/>
            <a:ext cx="7852329" cy="5895343"/>
          </a:xfrm>
          <a:prstGeom prst="rect">
            <a:avLst/>
          </a:prstGeom>
        </p:spPr>
      </p:pic>
    </p:spTree>
    <p:extLst>
      <p:ext uri="{BB962C8B-B14F-4D97-AF65-F5344CB8AC3E}">
        <p14:creationId xmlns:p14="http://schemas.microsoft.com/office/powerpoint/2010/main" val="3756756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31812" y="304800"/>
            <a:ext cx="3733800" cy="707886"/>
          </a:xfrm>
          <a:prstGeom prst="rect">
            <a:avLst/>
          </a:prstGeom>
        </p:spPr>
        <p:txBody>
          <a:bodyPr wrap="square">
            <a:spAutoFit/>
          </a:bodyPr>
          <a:lstStyle/>
          <a:p>
            <a:r>
              <a:rPr lang="en-US" sz="4000" dirty="0" smtClean="0">
                <a:solidFill>
                  <a:schemeClr val="bg1"/>
                </a:solidFill>
              </a:rPr>
              <a:t>Who are we?</a:t>
            </a:r>
            <a:endParaRPr lang="en-US" sz="4000" dirty="0">
              <a:solidFill>
                <a:schemeClr val="bg1"/>
              </a:solidFill>
            </a:endParaRPr>
          </a:p>
        </p:txBody>
      </p:sp>
      <p:pic>
        <p:nvPicPr>
          <p:cNvPr id="2" name="Picture 1"/>
          <p:cNvPicPr>
            <a:picLocks noChangeAspect="1"/>
          </p:cNvPicPr>
          <p:nvPr/>
        </p:nvPicPr>
        <p:blipFill>
          <a:blip r:embed="rId3"/>
          <a:stretch>
            <a:fillRect/>
          </a:stretch>
        </p:blipFill>
        <p:spPr>
          <a:xfrm>
            <a:off x="2894012" y="1050786"/>
            <a:ext cx="6651312" cy="5413717"/>
          </a:xfrm>
          <a:prstGeom prst="rect">
            <a:avLst/>
          </a:prstGeom>
        </p:spPr>
      </p:pic>
      <p:pic>
        <p:nvPicPr>
          <p:cNvPr id="4" name="Picture 3"/>
          <p:cNvPicPr>
            <a:picLocks noChangeAspect="1"/>
          </p:cNvPicPr>
          <p:nvPr/>
        </p:nvPicPr>
        <p:blipFill rotWithShape="1">
          <a:blip r:embed="rId4"/>
          <a:srcRect l="74371" t="93345" r="1" b="1"/>
          <a:stretch/>
        </p:blipFill>
        <p:spPr>
          <a:xfrm>
            <a:off x="9066212" y="6464502"/>
            <a:ext cx="3124198" cy="392603"/>
          </a:xfrm>
          <a:prstGeom prst="rect">
            <a:avLst/>
          </a:prstGeom>
        </p:spPr>
      </p:pic>
    </p:spTree>
    <p:extLst>
      <p:ext uri="{BB962C8B-B14F-4D97-AF65-F5344CB8AC3E}">
        <p14:creationId xmlns:p14="http://schemas.microsoft.com/office/powerpoint/2010/main" val="2120523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60612" y="685800"/>
            <a:ext cx="7289799" cy="5467350"/>
          </a:xfrm>
          <a:prstGeom prst="rect">
            <a:avLst/>
          </a:prstGeom>
        </p:spPr>
      </p:pic>
    </p:spTree>
    <p:extLst>
      <p:ext uri="{BB962C8B-B14F-4D97-AF65-F5344CB8AC3E}">
        <p14:creationId xmlns:p14="http://schemas.microsoft.com/office/powerpoint/2010/main" val="2112890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84412" y="761999"/>
            <a:ext cx="7239000" cy="5429251"/>
          </a:xfrm>
          <a:prstGeom prst="rect">
            <a:avLst/>
          </a:prstGeom>
        </p:spPr>
      </p:pic>
    </p:spTree>
    <p:extLst>
      <p:ext uri="{BB962C8B-B14F-4D97-AF65-F5344CB8AC3E}">
        <p14:creationId xmlns:p14="http://schemas.microsoft.com/office/powerpoint/2010/main" val="1868675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55612" y="228600"/>
            <a:ext cx="6386513" cy="6386513"/>
          </a:xfrm>
          <a:prstGeom prst="rect">
            <a:avLst/>
          </a:prstGeom>
        </p:spPr>
      </p:pic>
      <p:sp>
        <p:nvSpPr>
          <p:cNvPr id="4" name="TextBox 3"/>
          <p:cNvSpPr txBox="1"/>
          <p:nvPr/>
        </p:nvSpPr>
        <p:spPr>
          <a:xfrm>
            <a:off x="7008812" y="5968782"/>
            <a:ext cx="2819400" cy="590931"/>
          </a:xfrm>
          <a:prstGeom prst="rect">
            <a:avLst/>
          </a:prstGeom>
          <a:noFill/>
        </p:spPr>
        <p:txBody>
          <a:bodyPr wrap="square" rtlCol="0">
            <a:spAutoFit/>
          </a:bodyPr>
          <a:lstStyle/>
          <a:p>
            <a:pPr>
              <a:lnSpc>
                <a:spcPct val="90000"/>
              </a:lnSpc>
            </a:pPr>
            <a:r>
              <a:rPr lang="en-US" dirty="0" smtClean="0">
                <a:solidFill>
                  <a:schemeClr val="bg1"/>
                </a:solidFill>
              </a:rPr>
              <a:t>Source: Bill &amp; Melinda Gates Foundation</a:t>
            </a:r>
            <a:endParaRPr lang="en-US" dirty="0">
              <a:solidFill>
                <a:schemeClr val="bg1"/>
              </a:solidFill>
            </a:endParaRPr>
          </a:p>
        </p:txBody>
      </p:sp>
      <p:sp>
        <p:nvSpPr>
          <p:cNvPr id="5" name="TextBox 4"/>
          <p:cNvSpPr txBox="1"/>
          <p:nvPr/>
        </p:nvSpPr>
        <p:spPr>
          <a:xfrm>
            <a:off x="7044700" y="3680308"/>
            <a:ext cx="4953000" cy="757130"/>
          </a:xfrm>
          <a:prstGeom prst="rect">
            <a:avLst/>
          </a:prstGeom>
          <a:noFill/>
        </p:spPr>
        <p:txBody>
          <a:bodyPr wrap="square" rtlCol="0">
            <a:spAutoFit/>
          </a:bodyPr>
          <a:lstStyle/>
          <a:p>
            <a:pPr>
              <a:lnSpc>
                <a:spcPct val="90000"/>
              </a:lnSpc>
            </a:pPr>
            <a:r>
              <a:rPr lang="en-US" dirty="0" smtClean="0">
                <a:solidFill>
                  <a:schemeClr val="bg1"/>
                </a:solidFill>
              </a:rPr>
              <a:t>Average college student loan debt for Maryland is $27,672 – </a:t>
            </a:r>
            <a:r>
              <a:rPr lang="en-US" sz="1200" dirty="0" smtClean="0">
                <a:solidFill>
                  <a:schemeClr val="bg1"/>
                </a:solidFill>
              </a:rPr>
              <a:t>The Institute for College Access and Success</a:t>
            </a:r>
            <a:endParaRPr lang="en-US" sz="1200" dirty="0">
              <a:solidFill>
                <a:schemeClr val="bg1"/>
              </a:solidFill>
            </a:endParaRPr>
          </a:p>
        </p:txBody>
      </p:sp>
      <p:sp>
        <p:nvSpPr>
          <p:cNvPr id="6" name="TextBox 5"/>
          <p:cNvSpPr txBox="1"/>
          <p:nvPr/>
        </p:nvSpPr>
        <p:spPr>
          <a:xfrm>
            <a:off x="7004330" y="4648200"/>
            <a:ext cx="4724400" cy="1144929"/>
          </a:xfrm>
          <a:prstGeom prst="rect">
            <a:avLst/>
          </a:prstGeom>
          <a:noFill/>
        </p:spPr>
        <p:txBody>
          <a:bodyPr wrap="square" rtlCol="0">
            <a:spAutoFit/>
          </a:bodyPr>
          <a:lstStyle/>
          <a:p>
            <a:pPr>
              <a:lnSpc>
                <a:spcPct val="90000"/>
              </a:lnSpc>
            </a:pPr>
            <a:r>
              <a:rPr lang="en-US" sz="1600" dirty="0">
                <a:solidFill>
                  <a:schemeClr val="bg1"/>
                </a:solidFill>
              </a:rPr>
              <a:t>Only 40 percent of students complete a bachelor’s degree within four years and only 60 percent graduate from the college at which they started within six years of entry. </a:t>
            </a:r>
            <a:r>
              <a:rPr lang="en-US" sz="1600" dirty="0" smtClean="0">
                <a:solidFill>
                  <a:schemeClr val="bg1"/>
                </a:solidFill>
              </a:rPr>
              <a:t>– </a:t>
            </a:r>
            <a:r>
              <a:rPr lang="en-US" sz="1200" dirty="0" smtClean="0">
                <a:solidFill>
                  <a:schemeClr val="bg1"/>
                </a:solidFill>
              </a:rPr>
              <a:t>Gates  Foundation</a:t>
            </a:r>
            <a:endParaRPr lang="en-US" sz="1200" dirty="0">
              <a:solidFill>
                <a:schemeClr val="bg1"/>
              </a:solidFill>
            </a:endParaRPr>
          </a:p>
        </p:txBody>
      </p:sp>
      <p:sp>
        <p:nvSpPr>
          <p:cNvPr id="3" name="TextBox 2"/>
          <p:cNvSpPr txBox="1"/>
          <p:nvPr/>
        </p:nvSpPr>
        <p:spPr>
          <a:xfrm>
            <a:off x="7008812" y="457200"/>
            <a:ext cx="4572000" cy="2336024"/>
          </a:xfrm>
          <a:prstGeom prst="rect">
            <a:avLst/>
          </a:prstGeom>
          <a:noFill/>
        </p:spPr>
        <p:txBody>
          <a:bodyPr wrap="square" rtlCol="0">
            <a:spAutoFit/>
          </a:bodyPr>
          <a:lstStyle/>
          <a:p>
            <a:pPr marL="285750" indent="-285750">
              <a:lnSpc>
                <a:spcPct val="90000"/>
              </a:lnSpc>
              <a:buFont typeface="Arial" panose="020B0604020202020204" pitchFamily="34" charset="0"/>
              <a:buChar char="•"/>
            </a:pPr>
            <a:r>
              <a:rPr lang="en-US" dirty="0">
                <a:solidFill>
                  <a:schemeClr val="bg1"/>
                </a:solidFill>
              </a:rPr>
              <a:t>62 percent of college kids are part </a:t>
            </a:r>
            <a:r>
              <a:rPr lang="en-US" dirty="0" smtClean="0">
                <a:solidFill>
                  <a:schemeClr val="bg1"/>
                </a:solidFill>
              </a:rPr>
              <a:t>or </a:t>
            </a:r>
            <a:r>
              <a:rPr lang="en-US" dirty="0">
                <a:solidFill>
                  <a:schemeClr val="bg1"/>
                </a:solidFill>
              </a:rPr>
              <a:t>fully employed while going to </a:t>
            </a:r>
            <a:r>
              <a:rPr lang="en-US" dirty="0" smtClean="0">
                <a:solidFill>
                  <a:schemeClr val="bg1"/>
                </a:solidFill>
              </a:rPr>
              <a:t>school</a:t>
            </a:r>
          </a:p>
          <a:p>
            <a:pPr marL="285750" indent="-285750">
              <a:lnSpc>
                <a:spcPct val="90000"/>
              </a:lnSpc>
              <a:buFont typeface="Arial" panose="020B0604020202020204" pitchFamily="34" charset="0"/>
              <a:buChar char="•"/>
            </a:pPr>
            <a:endParaRPr lang="en-US" dirty="0" smtClean="0">
              <a:solidFill>
                <a:schemeClr val="bg1"/>
              </a:solidFill>
            </a:endParaRPr>
          </a:p>
          <a:p>
            <a:pPr marL="285750" indent="-285750">
              <a:lnSpc>
                <a:spcPct val="90000"/>
              </a:lnSpc>
              <a:buFont typeface="Arial" panose="020B0604020202020204" pitchFamily="34" charset="0"/>
              <a:buChar char="•"/>
            </a:pPr>
            <a:r>
              <a:rPr lang="en-US" dirty="0" smtClean="0">
                <a:solidFill>
                  <a:schemeClr val="bg1"/>
                </a:solidFill>
              </a:rPr>
              <a:t>2/5 are in two-year colleges</a:t>
            </a:r>
          </a:p>
          <a:p>
            <a:pPr marL="285750" indent="-285750">
              <a:lnSpc>
                <a:spcPct val="90000"/>
              </a:lnSpc>
              <a:buFont typeface="Arial" panose="020B0604020202020204" pitchFamily="34" charset="0"/>
              <a:buChar char="•"/>
            </a:pPr>
            <a:endParaRPr lang="en-US" dirty="0" smtClean="0">
              <a:solidFill>
                <a:schemeClr val="bg1"/>
              </a:solidFill>
            </a:endParaRPr>
          </a:p>
          <a:p>
            <a:pPr marL="285750" indent="-285750">
              <a:lnSpc>
                <a:spcPct val="90000"/>
              </a:lnSpc>
              <a:buFont typeface="Arial" panose="020B0604020202020204" pitchFamily="34" charset="0"/>
              <a:buChar char="•"/>
            </a:pPr>
            <a:r>
              <a:rPr lang="en-US" dirty="0" smtClean="0">
                <a:solidFill>
                  <a:schemeClr val="bg1"/>
                </a:solidFill>
              </a:rPr>
              <a:t>3/10 have kids</a:t>
            </a:r>
          </a:p>
          <a:p>
            <a:pPr marL="285750" indent="-285750">
              <a:lnSpc>
                <a:spcPct val="90000"/>
              </a:lnSpc>
              <a:buFont typeface="Arial" panose="020B0604020202020204" pitchFamily="34" charset="0"/>
              <a:buChar char="•"/>
            </a:pPr>
            <a:endParaRPr lang="en-US" dirty="0" smtClean="0">
              <a:solidFill>
                <a:schemeClr val="bg1"/>
              </a:solidFill>
            </a:endParaRPr>
          </a:p>
          <a:p>
            <a:pPr marL="285750" indent="-285750">
              <a:lnSpc>
                <a:spcPct val="90000"/>
              </a:lnSpc>
              <a:buFont typeface="Arial" panose="020B0604020202020204" pitchFamily="34" charset="0"/>
              <a:buChar char="•"/>
            </a:pPr>
            <a:r>
              <a:rPr lang="en-US" dirty="0" smtClean="0">
                <a:solidFill>
                  <a:schemeClr val="bg1"/>
                </a:solidFill>
              </a:rPr>
              <a:t>55% white, 17% Hispanic, 14% Black</a:t>
            </a:r>
          </a:p>
          <a:p>
            <a:pPr marL="285750" indent="-285750">
              <a:lnSpc>
                <a:spcPct val="90000"/>
              </a:lnSpc>
              <a:buFont typeface="Arial" panose="020B0604020202020204" pitchFamily="34" charset="0"/>
              <a:buChar char="•"/>
            </a:pPr>
            <a:endParaRPr lang="en-US" dirty="0">
              <a:solidFill>
                <a:schemeClr val="bg1"/>
              </a:solidFill>
            </a:endParaRPr>
          </a:p>
        </p:txBody>
      </p:sp>
    </p:spTree>
    <p:extLst>
      <p:ext uri="{BB962C8B-B14F-4D97-AF65-F5344CB8AC3E}">
        <p14:creationId xmlns:p14="http://schemas.microsoft.com/office/powerpoint/2010/main" val="2558070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436812" y="1066800"/>
            <a:ext cx="7432296" cy="5579992"/>
          </a:xfrm>
          <a:prstGeom prst="rect">
            <a:avLst/>
          </a:prstGeom>
        </p:spPr>
      </p:pic>
      <p:sp>
        <p:nvSpPr>
          <p:cNvPr id="2" name="Isosceles Triangle 1"/>
          <p:cNvSpPr/>
          <p:nvPr/>
        </p:nvSpPr>
        <p:spPr>
          <a:xfrm>
            <a:off x="7077362" y="5676400"/>
            <a:ext cx="304800" cy="240799"/>
          </a:xfrm>
          <a:prstGeom prst="triangle">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stretch>
            <a:fillRect/>
          </a:stretch>
        </p:blipFill>
        <p:spPr>
          <a:xfrm>
            <a:off x="6735963" y="5707399"/>
            <a:ext cx="341399" cy="341399"/>
          </a:xfrm>
          <a:prstGeom prst="rect">
            <a:avLst/>
          </a:prstGeom>
        </p:spPr>
      </p:pic>
      <p:pic>
        <p:nvPicPr>
          <p:cNvPr id="5" name="Picture 4"/>
          <p:cNvPicPr>
            <a:picLocks noChangeAspect="1"/>
          </p:cNvPicPr>
          <p:nvPr/>
        </p:nvPicPr>
        <p:blipFill>
          <a:blip r:embed="rId4"/>
          <a:stretch>
            <a:fillRect/>
          </a:stretch>
        </p:blipFill>
        <p:spPr>
          <a:xfrm>
            <a:off x="6906663" y="5317471"/>
            <a:ext cx="176799" cy="176799"/>
          </a:xfrm>
          <a:prstGeom prst="rect">
            <a:avLst/>
          </a:prstGeom>
        </p:spPr>
      </p:pic>
      <p:pic>
        <p:nvPicPr>
          <p:cNvPr id="6" name="Picture 5"/>
          <p:cNvPicPr>
            <a:picLocks noChangeAspect="1"/>
          </p:cNvPicPr>
          <p:nvPr/>
        </p:nvPicPr>
        <p:blipFill>
          <a:blip r:embed="rId4"/>
          <a:stretch>
            <a:fillRect/>
          </a:stretch>
        </p:blipFill>
        <p:spPr>
          <a:xfrm>
            <a:off x="6399212" y="4788395"/>
            <a:ext cx="304800" cy="304800"/>
          </a:xfrm>
          <a:prstGeom prst="rect">
            <a:avLst/>
          </a:prstGeom>
        </p:spPr>
      </p:pic>
      <p:pic>
        <p:nvPicPr>
          <p:cNvPr id="7" name="Picture 6"/>
          <p:cNvPicPr>
            <a:picLocks noChangeAspect="1"/>
          </p:cNvPicPr>
          <p:nvPr/>
        </p:nvPicPr>
        <p:blipFill>
          <a:blip r:embed="rId4"/>
          <a:stretch>
            <a:fillRect/>
          </a:stretch>
        </p:blipFill>
        <p:spPr>
          <a:xfrm>
            <a:off x="6152960" y="4435561"/>
            <a:ext cx="381000" cy="381000"/>
          </a:xfrm>
          <a:prstGeom prst="rect">
            <a:avLst/>
          </a:prstGeom>
        </p:spPr>
      </p:pic>
      <p:pic>
        <p:nvPicPr>
          <p:cNvPr id="9" name="Picture 8"/>
          <p:cNvPicPr>
            <a:picLocks noChangeAspect="1"/>
          </p:cNvPicPr>
          <p:nvPr/>
        </p:nvPicPr>
        <p:blipFill>
          <a:blip r:embed="rId4"/>
          <a:stretch>
            <a:fillRect/>
          </a:stretch>
        </p:blipFill>
        <p:spPr>
          <a:xfrm>
            <a:off x="7999412" y="3430317"/>
            <a:ext cx="264814" cy="264814"/>
          </a:xfrm>
          <a:prstGeom prst="rect">
            <a:avLst/>
          </a:prstGeom>
        </p:spPr>
      </p:pic>
      <p:pic>
        <p:nvPicPr>
          <p:cNvPr id="10" name="Picture 9"/>
          <p:cNvPicPr>
            <a:picLocks noChangeAspect="1"/>
          </p:cNvPicPr>
          <p:nvPr/>
        </p:nvPicPr>
        <p:blipFill>
          <a:blip r:embed="rId4"/>
          <a:stretch>
            <a:fillRect/>
          </a:stretch>
        </p:blipFill>
        <p:spPr>
          <a:xfrm>
            <a:off x="3960812" y="3692331"/>
            <a:ext cx="328929" cy="328929"/>
          </a:xfrm>
          <a:prstGeom prst="rect">
            <a:avLst/>
          </a:prstGeom>
        </p:spPr>
      </p:pic>
      <p:sp>
        <p:nvSpPr>
          <p:cNvPr id="8" name="Rectangle 7"/>
          <p:cNvSpPr/>
          <p:nvPr/>
        </p:nvSpPr>
        <p:spPr>
          <a:xfrm>
            <a:off x="1827212" y="307765"/>
            <a:ext cx="9144000" cy="584775"/>
          </a:xfrm>
          <a:prstGeom prst="rect">
            <a:avLst/>
          </a:prstGeom>
        </p:spPr>
        <p:txBody>
          <a:bodyPr wrap="square">
            <a:spAutoFit/>
          </a:bodyPr>
          <a:lstStyle/>
          <a:p>
            <a:r>
              <a:rPr lang="en-US" sz="3200" dirty="0">
                <a:solidFill>
                  <a:schemeClr val="bg1"/>
                </a:solidFill>
              </a:rPr>
              <a:t>High Schools with Lowest FARMS Population</a:t>
            </a:r>
          </a:p>
        </p:txBody>
      </p:sp>
    </p:spTree>
    <p:extLst>
      <p:ext uri="{BB962C8B-B14F-4D97-AF65-F5344CB8AC3E}">
        <p14:creationId xmlns:p14="http://schemas.microsoft.com/office/powerpoint/2010/main" val="948851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8012" y="1676400"/>
            <a:ext cx="10058402" cy="4953000"/>
          </a:xfrm>
        </p:spPr>
        <p:txBody>
          <a:bodyPr>
            <a:normAutofit lnSpcReduction="10000"/>
          </a:bodyPr>
          <a:lstStyle/>
          <a:p>
            <a:r>
              <a:rPr lang="en-US" sz="1800" dirty="0" smtClean="0"/>
              <a:t>Montgomery County Public Schools was established in 1860 for white children.</a:t>
            </a:r>
          </a:p>
          <a:p>
            <a:r>
              <a:rPr lang="en-US" sz="1800" dirty="0"/>
              <a:t>1866: First school for African American children, the Sharp Street School in Sandy Spring, opens with </a:t>
            </a:r>
            <a:r>
              <a:rPr lang="en-US" sz="1800" dirty="0" smtClean="0"/>
              <a:t>financial </a:t>
            </a:r>
            <a:r>
              <a:rPr lang="en-US" sz="1800" dirty="0"/>
              <a:t>and scholastic support of many Quakers, six years prior to </a:t>
            </a:r>
            <a:r>
              <a:rPr lang="en-US" sz="1800" dirty="0" smtClean="0"/>
              <a:t>establishment </a:t>
            </a:r>
            <a:r>
              <a:rPr lang="en-US" sz="1800" dirty="0"/>
              <a:t>of a </a:t>
            </a:r>
            <a:r>
              <a:rPr lang="en-US" sz="1800" dirty="0" smtClean="0"/>
              <a:t>public school </a:t>
            </a:r>
            <a:r>
              <a:rPr lang="en-US" sz="1800" dirty="0"/>
              <a:t>system for African Americans in Maryland</a:t>
            </a:r>
            <a:r>
              <a:rPr lang="en-US" sz="1800" dirty="0" smtClean="0"/>
              <a:t>.</a:t>
            </a:r>
          </a:p>
          <a:p>
            <a:r>
              <a:rPr lang="en-US" sz="1800" dirty="0"/>
              <a:t>1896: U.S. Supreme Court case of Plessy v. Ferguson confirms the doctrine of “separate but </a:t>
            </a:r>
            <a:r>
              <a:rPr lang="en-US" sz="1800" dirty="0" smtClean="0"/>
              <a:t>equal.” </a:t>
            </a:r>
          </a:p>
          <a:p>
            <a:r>
              <a:rPr lang="en-US" sz="1800" dirty="0"/>
              <a:t>1922: </a:t>
            </a:r>
            <a:r>
              <a:rPr lang="en-US" sz="1800" dirty="0" smtClean="0"/>
              <a:t>County </a:t>
            </a:r>
            <a:r>
              <a:rPr lang="en-US" sz="1800" dirty="0"/>
              <a:t>sets a school term of 161 days for African American schools and 190 days for </a:t>
            </a:r>
            <a:r>
              <a:rPr lang="en-US" sz="1800" dirty="0" smtClean="0"/>
              <a:t>white schools. </a:t>
            </a:r>
          </a:p>
          <a:p>
            <a:r>
              <a:rPr lang="en-US" sz="1800" dirty="0"/>
              <a:t>1926: First of 15 “</a:t>
            </a:r>
            <a:r>
              <a:rPr lang="en-US" sz="1800" dirty="0" err="1"/>
              <a:t>Rosenwald</a:t>
            </a:r>
            <a:r>
              <a:rPr lang="en-US" sz="1800" dirty="0"/>
              <a:t>” </a:t>
            </a:r>
            <a:r>
              <a:rPr lang="en-US" sz="1800" dirty="0" smtClean="0"/>
              <a:t>schools </a:t>
            </a:r>
            <a:r>
              <a:rPr lang="en-US" sz="1800" dirty="0"/>
              <a:t>built for African American students </a:t>
            </a:r>
            <a:r>
              <a:rPr lang="en-US" sz="1800" dirty="0" smtClean="0"/>
              <a:t>with </a:t>
            </a:r>
            <a:r>
              <a:rPr lang="en-US" sz="1800" dirty="0"/>
              <a:t>money </a:t>
            </a:r>
            <a:r>
              <a:rPr lang="en-US" sz="1800" dirty="0" smtClean="0"/>
              <a:t>from a </a:t>
            </a:r>
            <a:r>
              <a:rPr lang="en-US" sz="1800" dirty="0"/>
              <a:t>fund established by philanthropist Julius </a:t>
            </a:r>
            <a:r>
              <a:rPr lang="en-US" sz="1800" dirty="0" err="1" smtClean="0"/>
              <a:t>Rosenwald</a:t>
            </a:r>
            <a:r>
              <a:rPr lang="en-US" sz="1800" dirty="0" smtClean="0"/>
              <a:t>.</a:t>
            </a:r>
          </a:p>
          <a:p>
            <a:r>
              <a:rPr lang="en-US" sz="1800" dirty="0" smtClean="0"/>
              <a:t>More than 60 years after the end of slavery, Rockville Colored High opened in 1927 as the only high school in Montgomery County for African-American students.</a:t>
            </a:r>
          </a:p>
          <a:p>
            <a:r>
              <a:rPr lang="en-US" sz="1800" dirty="0"/>
              <a:t>1935: Lincoln High School replaces Rockville Colored High School to serve </a:t>
            </a:r>
            <a:r>
              <a:rPr lang="en-US" sz="1800" dirty="0" smtClean="0"/>
              <a:t>grades </a:t>
            </a:r>
            <a:r>
              <a:rPr lang="en-US" sz="1800" dirty="0"/>
              <a:t>8-11.</a:t>
            </a:r>
            <a:endParaRPr lang="en-US" sz="1800" dirty="0" smtClean="0"/>
          </a:p>
          <a:p>
            <a:pPr marL="0" indent="0">
              <a:buNone/>
            </a:pPr>
            <a:r>
              <a:rPr lang="en-US" sz="1600" dirty="0" smtClean="0"/>
              <a:t>* </a:t>
            </a:r>
            <a:r>
              <a:rPr lang="en-US" sz="1200" dirty="0" smtClean="0"/>
              <a:t>Sources: Montgomery County Historical Society, Montgomery County Government, NAACP Parents Council</a:t>
            </a:r>
          </a:p>
        </p:txBody>
      </p:sp>
      <p:sp>
        <p:nvSpPr>
          <p:cNvPr id="3" name="Title 2"/>
          <p:cNvSpPr>
            <a:spLocks noGrp="1"/>
          </p:cNvSpPr>
          <p:nvPr>
            <p:ph type="title"/>
          </p:nvPr>
        </p:nvSpPr>
        <p:spPr>
          <a:xfrm>
            <a:off x="608012" y="274638"/>
            <a:ext cx="10058400" cy="1020762"/>
          </a:xfrm>
        </p:spPr>
        <p:txBody>
          <a:bodyPr/>
          <a:lstStyle/>
          <a:p>
            <a:r>
              <a:rPr lang="en-US" dirty="0" smtClean="0"/>
              <a:t>History of Segregation in MCPS</a:t>
            </a:r>
            <a:endParaRPr lang="en-US" dirty="0"/>
          </a:p>
        </p:txBody>
      </p:sp>
    </p:spTree>
    <p:extLst>
      <p:ext uri="{BB962C8B-B14F-4D97-AF65-F5344CB8AC3E}">
        <p14:creationId xmlns:p14="http://schemas.microsoft.com/office/powerpoint/2010/main" val="2924651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fade">
                                      <p:cBhvr>
                                        <p:cTn id="4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4212" y="1676400"/>
            <a:ext cx="9982202" cy="4953000"/>
          </a:xfrm>
        </p:spPr>
        <p:txBody>
          <a:bodyPr>
            <a:normAutofit fontScale="70000" lnSpcReduction="20000"/>
          </a:bodyPr>
          <a:lstStyle/>
          <a:p>
            <a:r>
              <a:rPr lang="en-US" dirty="0"/>
              <a:t>In 1937, William B. </a:t>
            </a:r>
            <a:r>
              <a:rPr lang="en-US" dirty="0" smtClean="0"/>
              <a:t>Gibbs Jr., </a:t>
            </a:r>
            <a:r>
              <a:rPr lang="en-US" dirty="0"/>
              <a:t>principal of Rockville Colored Elementary School, brought a lawsuit against the Board which abolished the practice of paying African-American teachers less than white peers.</a:t>
            </a:r>
          </a:p>
          <a:p>
            <a:r>
              <a:rPr lang="en-US" dirty="0"/>
              <a:t>1951: County opens its first senior high school and first college for African American students, George Washington Carver High School and Junior College, in Rockville. Upon the opening of Carver, Lincoln becomes a junior high school for </a:t>
            </a:r>
            <a:r>
              <a:rPr lang="en-US" dirty="0" smtClean="0"/>
              <a:t>grades 7-9.</a:t>
            </a:r>
            <a:endParaRPr lang="en-US" dirty="0"/>
          </a:p>
          <a:p>
            <a:r>
              <a:rPr lang="en-US" dirty="0"/>
              <a:t>Schools in Montgomery County were separated by race for almost a century. The school board resisted investing in African-American </a:t>
            </a:r>
            <a:r>
              <a:rPr lang="en-US" dirty="0" smtClean="0"/>
              <a:t>schools. They </a:t>
            </a:r>
            <a:r>
              <a:rPr lang="en-US" dirty="0"/>
              <a:t>often used supplies discarded from white </a:t>
            </a:r>
            <a:r>
              <a:rPr lang="en-US" dirty="0" smtClean="0"/>
              <a:t>schools, and had larger class sizes and substandard facilities with no plumbing. </a:t>
            </a:r>
          </a:p>
          <a:p>
            <a:r>
              <a:rPr lang="en-US" dirty="0"/>
              <a:t>In 1954, </a:t>
            </a:r>
            <a:r>
              <a:rPr lang="en-US" dirty="0" smtClean="0"/>
              <a:t>the Supreme </a:t>
            </a:r>
            <a:r>
              <a:rPr lang="en-US" dirty="0"/>
              <a:t>Court issued </a:t>
            </a:r>
            <a:r>
              <a:rPr lang="en-US" dirty="0" smtClean="0"/>
              <a:t>its historic </a:t>
            </a:r>
            <a:r>
              <a:rPr lang="en-US" dirty="0"/>
              <a:t>Brown </a:t>
            </a:r>
            <a:r>
              <a:rPr lang="en-US" dirty="0" smtClean="0"/>
              <a:t>v. </a:t>
            </a:r>
            <a:r>
              <a:rPr lang="en-US" dirty="0"/>
              <a:t>Board of Education decision. Montgomery County schools </a:t>
            </a:r>
            <a:r>
              <a:rPr lang="en-US" dirty="0" smtClean="0"/>
              <a:t>begin </a:t>
            </a:r>
            <a:r>
              <a:rPr lang="en-US" dirty="0"/>
              <a:t>desegregation</a:t>
            </a:r>
            <a:r>
              <a:rPr lang="en-US" dirty="0" smtClean="0"/>
              <a:t>.</a:t>
            </a:r>
            <a:endParaRPr lang="en-US" dirty="0"/>
          </a:p>
          <a:p>
            <a:r>
              <a:rPr lang="en-US" dirty="0"/>
              <a:t>1955: Board of Education adopts a policy on integration, and, assured by </a:t>
            </a:r>
            <a:r>
              <a:rPr lang="en-US" dirty="0" smtClean="0"/>
              <a:t>state </a:t>
            </a:r>
            <a:r>
              <a:rPr lang="en-US" dirty="0"/>
              <a:t>superintendent that </a:t>
            </a:r>
            <a:r>
              <a:rPr lang="en-US" dirty="0" smtClean="0"/>
              <a:t>Supreme </a:t>
            </a:r>
            <a:r>
              <a:rPr lang="en-US" dirty="0"/>
              <a:t>Court decision supersedes </a:t>
            </a:r>
            <a:r>
              <a:rPr lang="en-US" dirty="0" smtClean="0"/>
              <a:t>state </a:t>
            </a:r>
            <a:r>
              <a:rPr lang="en-US" dirty="0"/>
              <a:t>laws that prohibit integration, MCPS superintendent Forbes H. Norris gives the order to begin implementing the policy</a:t>
            </a:r>
            <a:r>
              <a:rPr lang="en-US" dirty="0" smtClean="0"/>
              <a:t>.</a:t>
            </a:r>
          </a:p>
          <a:p>
            <a:r>
              <a:rPr lang="en-US" dirty="0"/>
              <a:t>1956: Poolesville citizens argue against integration of their school before </a:t>
            </a:r>
            <a:r>
              <a:rPr lang="en-US" dirty="0" smtClean="0"/>
              <a:t>board</a:t>
            </a:r>
            <a:r>
              <a:rPr lang="en-US" dirty="0"/>
              <a:t>. Parents who refuse </a:t>
            </a:r>
            <a:r>
              <a:rPr lang="en-US" dirty="0" smtClean="0"/>
              <a:t>to </a:t>
            </a:r>
            <a:r>
              <a:rPr lang="en-US" dirty="0"/>
              <a:t>send their children to the newly integrated school relent after Norris threatens to take them to </a:t>
            </a:r>
            <a:r>
              <a:rPr lang="en-US" dirty="0" smtClean="0"/>
              <a:t>court for </a:t>
            </a:r>
            <a:r>
              <a:rPr lang="en-US" dirty="0"/>
              <a:t>failure to comply with state attendance laws.</a:t>
            </a:r>
          </a:p>
          <a:p>
            <a:endParaRPr lang="en-US" dirty="0"/>
          </a:p>
        </p:txBody>
      </p:sp>
      <p:sp>
        <p:nvSpPr>
          <p:cNvPr id="3" name="Title 2"/>
          <p:cNvSpPr>
            <a:spLocks noGrp="1"/>
          </p:cNvSpPr>
          <p:nvPr>
            <p:ph type="title"/>
          </p:nvPr>
        </p:nvSpPr>
        <p:spPr>
          <a:xfrm>
            <a:off x="912812" y="274638"/>
            <a:ext cx="9753600" cy="1020762"/>
          </a:xfrm>
        </p:spPr>
        <p:txBody>
          <a:bodyPr/>
          <a:lstStyle/>
          <a:p>
            <a:r>
              <a:rPr lang="en-US" dirty="0" smtClean="0"/>
              <a:t>History of Segregation in MCPS</a:t>
            </a:r>
            <a:endParaRPr lang="en-US" dirty="0"/>
          </a:p>
        </p:txBody>
      </p:sp>
    </p:spTree>
    <p:extLst>
      <p:ext uri="{BB962C8B-B14F-4D97-AF65-F5344CB8AC3E}">
        <p14:creationId xmlns:p14="http://schemas.microsoft.com/office/powerpoint/2010/main" val="1946979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2414" y="1905000"/>
            <a:ext cx="9144000" cy="4572000"/>
          </a:xfrm>
        </p:spPr>
        <p:txBody>
          <a:bodyPr>
            <a:normAutofit fontScale="92500" lnSpcReduction="20000"/>
          </a:bodyPr>
          <a:lstStyle/>
          <a:p>
            <a:r>
              <a:rPr lang="en-US" dirty="0"/>
              <a:t>1957: The Board adopts </a:t>
            </a:r>
            <a:r>
              <a:rPr lang="en-US" dirty="0" smtClean="0"/>
              <a:t>integration </a:t>
            </a:r>
            <a:r>
              <a:rPr lang="en-US" dirty="0"/>
              <a:t>plan for 1957-58, which affects students in kindergarten </a:t>
            </a:r>
            <a:r>
              <a:rPr lang="en-US" dirty="0" smtClean="0"/>
              <a:t>through grade </a:t>
            </a:r>
            <a:r>
              <a:rPr lang="en-US" dirty="0"/>
              <a:t>9 at Bethesda-Chevy Chase, Montgomery Blair, Northwood, Wheaton, and Walter Johnson.</a:t>
            </a:r>
          </a:p>
          <a:p>
            <a:r>
              <a:rPr lang="en-US" dirty="0"/>
              <a:t>1959: Margaret T. Jones is appointed the first African American principal of an </a:t>
            </a:r>
            <a:r>
              <a:rPr lang="en-US" dirty="0" smtClean="0"/>
              <a:t>all-white school, Bannockburn </a:t>
            </a:r>
            <a:r>
              <a:rPr lang="en-US" dirty="0"/>
              <a:t>ES. Gerald G. </a:t>
            </a:r>
            <a:r>
              <a:rPr lang="en-US" dirty="0" err="1"/>
              <a:t>Reymore</a:t>
            </a:r>
            <a:r>
              <a:rPr lang="en-US" dirty="0"/>
              <a:t> is the first </a:t>
            </a:r>
            <a:r>
              <a:rPr lang="en-US" dirty="0" smtClean="0"/>
              <a:t>white </a:t>
            </a:r>
            <a:r>
              <a:rPr lang="en-US" dirty="0"/>
              <a:t>principal of Rock Terrace ES, a school </a:t>
            </a:r>
            <a:r>
              <a:rPr lang="en-US" dirty="0" smtClean="0"/>
              <a:t>for African Americans.</a:t>
            </a:r>
            <a:endParaRPr lang="en-US" dirty="0"/>
          </a:p>
          <a:p>
            <a:r>
              <a:rPr lang="en-US" dirty="0"/>
              <a:t>1960: Carver graduates its last class before closing as the last African American school in the county. </a:t>
            </a:r>
            <a:r>
              <a:rPr lang="en-US" dirty="0" smtClean="0"/>
              <a:t>All undergraduate </a:t>
            </a:r>
            <a:r>
              <a:rPr lang="en-US" dirty="0"/>
              <a:t>students are assigned to integrated schools for the next year.</a:t>
            </a:r>
          </a:p>
          <a:p>
            <a:r>
              <a:rPr lang="en-US" dirty="0"/>
              <a:t>1961: The Montgomery County Public School System was declared fully </a:t>
            </a:r>
            <a:r>
              <a:rPr lang="en-US" dirty="0" smtClean="0"/>
              <a:t>integrated, seven years after Brown v. Board. Carver </a:t>
            </a:r>
            <a:r>
              <a:rPr lang="en-US" dirty="0"/>
              <a:t>reopens </a:t>
            </a:r>
            <a:r>
              <a:rPr lang="en-US" dirty="0" smtClean="0"/>
              <a:t>to house </a:t>
            </a:r>
            <a:r>
              <a:rPr lang="en-US" dirty="0"/>
              <a:t>the central administrative offices for the school </a:t>
            </a:r>
            <a:r>
              <a:rPr lang="en-US" dirty="0" smtClean="0"/>
              <a:t>system.</a:t>
            </a:r>
            <a:endParaRPr lang="en-US" dirty="0"/>
          </a:p>
        </p:txBody>
      </p:sp>
      <p:sp>
        <p:nvSpPr>
          <p:cNvPr id="3" name="Title 2"/>
          <p:cNvSpPr>
            <a:spLocks noGrp="1"/>
          </p:cNvSpPr>
          <p:nvPr>
            <p:ph type="title"/>
          </p:nvPr>
        </p:nvSpPr>
        <p:spPr/>
        <p:txBody>
          <a:bodyPr/>
          <a:lstStyle/>
          <a:p>
            <a:r>
              <a:rPr lang="en-US" dirty="0" smtClean="0"/>
              <a:t>History of Segregation in MCPS</a:t>
            </a:r>
            <a:endParaRPr lang="en-US" dirty="0"/>
          </a:p>
        </p:txBody>
      </p:sp>
    </p:spTree>
    <p:extLst>
      <p:ext uri="{BB962C8B-B14F-4D97-AF65-F5344CB8AC3E}">
        <p14:creationId xmlns:p14="http://schemas.microsoft.com/office/powerpoint/2010/main" val="539114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2414" y="1905000"/>
            <a:ext cx="9144000" cy="4572000"/>
          </a:xfrm>
        </p:spPr>
        <p:txBody>
          <a:bodyPr>
            <a:normAutofit lnSpcReduction="10000"/>
          </a:bodyPr>
          <a:lstStyle/>
          <a:p>
            <a:pPr marL="0" indent="0">
              <a:buNone/>
            </a:pPr>
            <a:r>
              <a:rPr lang="en-US" dirty="0" smtClean="0"/>
              <a:t>According to U.S. Government Accountability Office report:</a:t>
            </a:r>
          </a:p>
          <a:p>
            <a:r>
              <a:rPr lang="en-US" dirty="0" smtClean="0"/>
              <a:t>More than 60 years since Brown v. Board of Education, schools are increasingly segregated by race and class.</a:t>
            </a:r>
          </a:p>
          <a:p>
            <a:r>
              <a:rPr lang="en-US" dirty="0" smtClean="0"/>
              <a:t>The percentage of all schools with so-called racial or socio-economic isolation almost doubled in last 15 years.*</a:t>
            </a:r>
          </a:p>
          <a:p>
            <a:r>
              <a:rPr lang="en-US" dirty="0" smtClean="0"/>
              <a:t>Hispanic students tended to be “triple segregated” by race, economics and language</a:t>
            </a:r>
          </a:p>
          <a:p>
            <a:r>
              <a:rPr lang="en-US" dirty="0" smtClean="0"/>
              <a:t>In Montgomery County, </a:t>
            </a:r>
            <a:r>
              <a:rPr lang="en-US" dirty="0" smtClean="0">
                <a:hlinkClick r:id="rId3"/>
              </a:rPr>
              <a:t>“about </a:t>
            </a:r>
            <a:r>
              <a:rPr lang="en-US" dirty="0">
                <a:hlinkClick r:id="rId3"/>
              </a:rPr>
              <a:t>one in four Latino or African American students is enrolled in an intensely segregated school</a:t>
            </a:r>
            <a:r>
              <a:rPr lang="en-US" dirty="0" smtClean="0">
                <a:hlinkClick r:id="rId3"/>
              </a:rPr>
              <a:t>.”</a:t>
            </a:r>
            <a:r>
              <a:rPr lang="en-US" dirty="0" smtClean="0"/>
              <a:t> **</a:t>
            </a:r>
          </a:p>
          <a:p>
            <a:pPr marL="0" indent="0">
              <a:buNone/>
            </a:pPr>
            <a:r>
              <a:rPr lang="en-US" sz="1800" dirty="0" smtClean="0"/>
              <a:t>	</a:t>
            </a:r>
            <a:r>
              <a:rPr lang="en-US" sz="1500" dirty="0" smtClean="0"/>
              <a:t>* Isolated </a:t>
            </a:r>
            <a:r>
              <a:rPr lang="en-US" sz="1500" dirty="0"/>
              <a:t>schools: 75% or more of students are same race or </a:t>
            </a:r>
            <a:r>
              <a:rPr lang="en-US" sz="1500" dirty="0" smtClean="0"/>
              <a:t>class</a:t>
            </a:r>
          </a:p>
          <a:p>
            <a:pPr marL="0" indent="0">
              <a:buNone/>
            </a:pPr>
            <a:endParaRPr lang="en-US" dirty="0"/>
          </a:p>
        </p:txBody>
      </p:sp>
      <p:sp>
        <p:nvSpPr>
          <p:cNvPr id="3" name="Title 2"/>
          <p:cNvSpPr>
            <a:spLocks noGrp="1"/>
          </p:cNvSpPr>
          <p:nvPr>
            <p:ph type="title"/>
          </p:nvPr>
        </p:nvSpPr>
        <p:spPr/>
        <p:txBody>
          <a:bodyPr/>
          <a:lstStyle/>
          <a:p>
            <a:r>
              <a:rPr lang="en-US" dirty="0" smtClean="0"/>
              <a:t>Segregation</a:t>
            </a:r>
            <a:endParaRPr lang="en-US" dirty="0"/>
          </a:p>
        </p:txBody>
      </p:sp>
    </p:spTree>
    <p:extLst>
      <p:ext uri="{BB962C8B-B14F-4D97-AF65-F5344CB8AC3E}">
        <p14:creationId xmlns:p14="http://schemas.microsoft.com/office/powerpoint/2010/main" val="3362191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1217612" y="1905000"/>
            <a:ext cx="9448802" cy="4267200"/>
          </a:xfrm>
        </p:spPr>
        <p:txBody>
          <a:bodyPr>
            <a:normAutofit/>
          </a:bodyPr>
          <a:lstStyle/>
          <a:p>
            <a:pPr marL="0" indent="0">
              <a:buNone/>
            </a:pPr>
            <a:r>
              <a:rPr lang="en-US" sz="2800" dirty="0" smtClean="0"/>
              <a:t>The Office of Legislative Oversite (OLO) “finds </a:t>
            </a:r>
            <a:r>
              <a:rPr lang="en-US" sz="2800" dirty="0"/>
              <a:t>an increase in the </a:t>
            </a:r>
            <a:r>
              <a:rPr lang="en-US" sz="2800" dirty="0">
                <a:hlinkClick r:id="rId3"/>
              </a:rPr>
              <a:t>stratification of MCPS high schools by income, race, and ethnicity</a:t>
            </a:r>
            <a:r>
              <a:rPr lang="en-US" sz="2800" dirty="0"/>
              <a:t>. OLO also finds that the achievement gap between high- and low-poverty high schools has widened among a majority of measures considered.”</a:t>
            </a:r>
          </a:p>
          <a:p>
            <a:pPr marL="0" indent="0">
              <a:buNone/>
            </a:pPr>
            <a:r>
              <a:rPr lang="en-US" sz="2800" dirty="0"/>
              <a:t>T</a:t>
            </a:r>
            <a:r>
              <a:rPr lang="en-US" sz="2800" dirty="0" smtClean="0"/>
              <a:t>he </a:t>
            </a:r>
            <a:r>
              <a:rPr lang="en-US" sz="2800" dirty="0"/>
              <a:t>share of </a:t>
            </a:r>
            <a:r>
              <a:rPr lang="en-US" sz="2800" dirty="0" smtClean="0"/>
              <a:t>black </a:t>
            </a:r>
            <a:r>
              <a:rPr lang="en-US" sz="2800" dirty="0"/>
              <a:t>and Latino students in MCPS’ consortia </a:t>
            </a:r>
            <a:r>
              <a:rPr lang="en-US" sz="2800" dirty="0" smtClean="0"/>
              <a:t>and consortia-like </a:t>
            </a:r>
            <a:r>
              <a:rPr lang="en-US" sz="2800" dirty="0"/>
              <a:t>high schools grew while the share of </a:t>
            </a:r>
            <a:r>
              <a:rPr lang="en-US" sz="2800" dirty="0" smtClean="0"/>
              <a:t>white</a:t>
            </a:r>
            <a:r>
              <a:rPr lang="en-US" sz="2800" dirty="0"/>
              <a:t>, Asian, and non-FARMS students in </a:t>
            </a:r>
            <a:r>
              <a:rPr lang="en-US" sz="2800" dirty="0" smtClean="0"/>
              <a:t>MCPS’ low-poverty </a:t>
            </a:r>
            <a:r>
              <a:rPr lang="en-US" sz="2800" dirty="0"/>
              <a:t>non-consortia high schools grew. </a:t>
            </a:r>
            <a:endParaRPr lang="en-US" sz="2800" dirty="0" smtClean="0"/>
          </a:p>
          <a:p>
            <a:endParaRPr lang="en-US" sz="2800" dirty="0"/>
          </a:p>
        </p:txBody>
      </p:sp>
      <p:sp>
        <p:nvSpPr>
          <p:cNvPr id="7" name="Title 6"/>
          <p:cNvSpPr>
            <a:spLocks noGrp="1"/>
          </p:cNvSpPr>
          <p:nvPr>
            <p:ph type="title"/>
          </p:nvPr>
        </p:nvSpPr>
        <p:spPr>
          <a:xfrm>
            <a:off x="1141412" y="274638"/>
            <a:ext cx="9525000" cy="1020762"/>
          </a:xfrm>
        </p:spPr>
        <p:txBody>
          <a:bodyPr>
            <a:normAutofit/>
          </a:bodyPr>
          <a:lstStyle/>
          <a:p>
            <a:r>
              <a:rPr lang="en-US" sz="2800" dirty="0"/>
              <a:t>Performance </a:t>
            </a:r>
            <a:r>
              <a:rPr lang="en-US" sz="2800" dirty="0" smtClean="0"/>
              <a:t>of Montgomery </a:t>
            </a:r>
            <a:r>
              <a:rPr lang="en-US" sz="2800" dirty="0"/>
              <a:t>County Public</a:t>
            </a:r>
            <a:br>
              <a:rPr lang="en-US" sz="2800" dirty="0"/>
            </a:br>
            <a:r>
              <a:rPr lang="en-US" sz="2800" dirty="0"/>
              <a:t>Schools’ High Schools </a:t>
            </a:r>
            <a:r>
              <a:rPr lang="en-US" sz="2800" dirty="0" smtClean="0"/>
              <a:t>– A </a:t>
            </a:r>
            <a:r>
              <a:rPr lang="en-US" sz="2800" dirty="0"/>
              <a:t>FY 2014 Update </a:t>
            </a:r>
          </a:p>
        </p:txBody>
      </p:sp>
    </p:spTree>
    <p:extLst>
      <p:ext uri="{BB962C8B-B14F-4D97-AF65-F5344CB8AC3E}">
        <p14:creationId xmlns:p14="http://schemas.microsoft.com/office/powerpoint/2010/main" val="2521632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8012" y="1447800"/>
            <a:ext cx="11125200" cy="4462760"/>
          </a:xfrm>
          <a:prstGeom prst="rect">
            <a:avLst/>
          </a:prstGeom>
        </p:spPr>
        <p:txBody>
          <a:bodyPr wrap="square">
            <a:spAutoFit/>
          </a:bodyPr>
          <a:lstStyle/>
          <a:p>
            <a:r>
              <a:rPr lang="en-US" dirty="0">
                <a:solidFill>
                  <a:schemeClr val="bg1"/>
                </a:solidFill>
              </a:rPr>
              <a:t>“Eula: … I think quite a few of the parents in my community and in my circle actually see some version of opportunity hoarding as their duty—as what they are supposed to do for their child…</a:t>
            </a:r>
          </a:p>
          <a:p>
            <a:endParaRPr lang="en-US" dirty="0">
              <a:solidFill>
                <a:schemeClr val="bg1"/>
              </a:solidFill>
            </a:endParaRPr>
          </a:p>
          <a:p>
            <a:r>
              <a:rPr lang="en-US" dirty="0">
                <a:solidFill>
                  <a:schemeClr val="bg1"/>
                </a:solidFill>
              </a:rPr>
              <a:t>Hillary: Because, like, why wouldn’t you get them the best opportunities</a:t>
            </a:r>
            <a:r>
              <a:rPr lang="en-US" dirty="0" smtClean="0">
                <a:solidFill>
                  <a:schemeClr val="bg1"/>
                </a:solidFill>
              </a:rPr>
              <a:t>?” </a:t>
            </a:r>
          </a:p>
          <a:p>
            <a:r>
              <a:rPr lang="en-US" sz="1400" dirty="0" smtClean="0">
                <a:solidFill>
                  <a:schemeClr val="bg1"/>
                </a:solidFill>
              </a:rPr>
              <a:t>From </a:t>
            </a:r>
            <a:r>
              <a:rPr lang="en-US" sz="1400" dirty="0" smtClean="0">
                <a:solidFill>
                  <a:schemeClr val="bg1"/>
                </a:solidFill>
                <a:hlinkClick r:id="rId2"/>
              </a:rPr>
              <a:t>The podcast The Longest Time</a:t>
            </a:r>
            <a:endParaRPr lang="en-US" sz="1400" dirty="0">
              <a:solidFill>
                <a:schemeClr val="bg1"/>
              </a:solidFill>
            </a:endParaRPr>
          </a:p>
          <a:p>
            <a:endParaRPr lang="en-US" dirty="0">
              <a:solidFill>
                <a:schemeClr val="bg1"/>
              </a:solidFill>
            </a:endParaRPr>
          </a:p>
          <a:p>
            <a:r>
              <a:rPr lang="en-US" dirty="0" smtClean="0">
                <a:solidFill>
                  <a:schemeClr val="bg1"/>
                </a:solidFill>
              </a:rPr>
              <a:t>“It’s </a:t>
            </a:r>
            <a:r>
              <a:rPr lang="en-US" dirty="0">
                <a:solidFill>
                  <a:schemeClr val="bg1"/>
                </a:solidFill>
              </a:rPr>
              <a:t>a brief 30 seconds, but the idea really struck me: opportunity hoarding [as a parent] is the phenomenon when you advocate for the best resources and opportunities for your child. There’s an almost evolutionary compulsion to want your child to have the best of everything. It’s engrained in us that we should loudly promote what is best for our child.</a:t>
            </a:r>
          </a:p>
          <a:p>
            <a:endParaRPr lang="en-US" dirty="0">
              <a:solidFill>
                <a:schemeClr val="bg1"/>
              </a:solidFill>
            </a:endParaRPr>
          </a:p>
          <a:p>
            <a:r>
              <a:rPr lang="en-US" dirty="0">
                <a:solidFill>
                  <a:schemeClr val="bg1"/>
                </a:solidFill>
              </a:rPr>
              <a:t>The problem is that my voice, as a parent with racial and class privilege, is already prioritized in society. When I compound it with a parent’s natural tendency to opportunity hoard for my child, parenting becomes a clear mechanism for the exacerbation of power along the lines of race and class</a:t>
            </a:r>
            <a:r>
              <a:rPr lang="en-US" dirty="0" smtClean="0">
                <a:solidFill>
                  <a:schemeClr val="bg1"/>
                </a:solidFill>
              </a:rPr>
              <a:t>.” </a:t>
            </a:r>
          </a:p>
          <a:p>
            <a:r>
              <a:rPr lang="en-US" sz="1400" dirty="0" smtClean="0">
                <a:solidFill>
                  <a:schemeClr val="bg1"/>
                </a:solidFill>
              </a:rPr>
              <a:t>From the </a:t>
            </a:r>
            <a:r>
              <a:rPr lang="en-US" sz="1400" dirty="0" smtClean="0">
                <a:solidFill>
                  <a:schemeClr val="bg1"/>
                </a:solidFill>
                <a:hlinkClick r:id="rId3"/>
              </a:rPr>
              <a:t>podcast Wake the Children</a:t>
            </a:r>
            <a:endParaRPr lang="en-US" sz="1400" dirty="0">
              <a:solidFill>
                <a:schemeClr val="bg1"/>
              </a:solidFill>
            </a:endParaRPr>
          </a:p>
        </p:txBody>
      </p:sp>
      <p:sp>
        <p:nvSpPr>
          <p:cNvPr id="5" name="TextBox 4"/>
          <p:cNvSpPr txBox="1"/>
          <p:nvPr/>
        </p:nvSpPr>
        <p:spPr>
          <a:xfrm>
            <a:off x="1446212" y="457200"/>
            <a:ext cx="8686800" cy="590931"/>
          </a:xfrm>
          <a:prstGeom prst="rect">
            <a:avLst/>
          </a:prstGeom>
          <a:noFill/>
        </p:spPr>
        <p:txBody>
          <a:bodyPr wrap="square" rtlCol="0">
            <a:spAutoFit/>
          </a:bodyPr>
          <a:lstStyle/>
          <a:p>
            <a:pPr algn="ctr">
              <a:lnSpc>
                <a:spcPct val="90000"/>
              </a:lnSpc>
            </a:pPr>
            <a:r>
              <a:rPr lang="en-US" sz="3600" dirty="0" smtClean="0">
                <a:solidFill>
                  <a:schemeClr val="bg1"/>
                </a:solidFill>
              </a:rPr>
              <a:t>Opportunity Hoarding</a:t>
            </a:r>
            <a:endParaRPr lang="en-US" sz="3600" dirty="0">
              <a:solidFill>
                <a:schemeClr val="bg1"/>
              </a:solidFill>
            </a:endParaRPr>
          </a:p>
        </p:txBody>
      </p:sp>
    </p:spTree>
    <p:extLst>
      <p:ext uri="{BB962C8B-B14F-4D97-AF65-F5344CB8AC3E}">
        <p14:creationId xmlns:p14="http://schemas.microsoft.com/office/powerpoint/2010/main" val="429463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31812" y="457200"/>
            <a:ext cx="11382375" cy="5972175"/>
          </a:xfrm>
          <a:prstGeom prst="rect">
            <a:avLst/>
          </a:prstGeom>
        </p:spPr>
      </p:pic>
      <p:sp>
        <p:nvSpPr>
          <p:cNvPr id="3" name="TextBox 2"/>
          <p:cNvSpPr txBox="1"/>
          <p:nvPr/>
        </p:nvSpPr>
        <p:spPr>
          <a:xfrm>
            <a:off x="3427412" y="1524000"/>
            <a:ext cx="2438400" cy="286232"/>
          </a:xfrm>
          <a:prstGeom prst="rect">
            <a:avLst/>
          </a:prstGeom>
          <a:noFill/>
        </p:spPr>
        <p:txBody>
          <a:bodyPr wrap="square" rtlCol="0">
            <a:spAutoFit/>
          </a:bodyPr>
          <a:lstStyle/>
          <a:p>
            <a:pPr>
              <a:lnSpc>
                <a:spcPct val="90000"/>
              </a:lnSpc>
            </a:pPr>
            <a:endParaRPr lang="en-US" sz="1400" dirty="0"/>
          </a:p>
        </p:txBody>
      </p:sp>
      <p:sp>
        <p:nvSpPr>
          <p:cNvPr id="4" name="TextBox 3"/>
          <p:cNvSpPr txBox="1"/>
          <p:nvPr/>
        </p:nvSpPr>
        <p:spPr>
          <a:xfrm>
            <a:off x="8913812" y="609600"/>
            <a:ext cx="2743200" cy="258532"/>
          </a:xfrm>
          <a:prstGeom prst="rect">
            <a:avLst/>
          </a:prstGeom>
          <a:noFill/>
        </p:spPr>
        <p:txBody>
          <a:bodyPr wrap="square" rtlCol="0">
            <a:spAutoFit/>
          </a:bodyPr>
          <a:lstStyle/>
          <a:p>
            <a:pPr>
              <a:lnSpc>
                <a:spcPct val="90000"/>
              </a:lnSpc>
            </a:pPr>
            <a:endParaRPr lang="en-US" sz="1200" dirty="0">
              <a:solidFill>
                <a:srgbClr val="FF0000"/>
              </a:solidFill>
            </a:endParaRPr>
          </a:p>
        </p:txBody>
      </p:sp>
      <p:pic>
        <p:nvPicPr>
          <p:cNvPr id="5" name="Picture 4"/>
          <p:cNvPicPr>
            <a:picLocks noChangeAspect="1"/>
          </p:cNvPicPr>
          <p:nvPr/>
        </p:nvPicPr>
        <p:blipFill rotWithShape="1">
          <a:blip r:embed="rId4"/>
          <a:srcRect l="74371" t="93345" r="1" b="1"/>
          <a:stretch/>
        </p:blipFill>
        <p:spPr>
          <a:xfrm>
            <a:off x="9063039" y="6429375"/>
            <a:ext cx="3124198" cy="392603"/>
          </a:xfrm>
          <a:prstGeom prst="rect">
            <a:avLst/>
          </a:prstGeom>
        </p:spPr>
      </p:pic>
    </p:spTree>
    <p:extLst>
      <p:ext uri="{BB962C8B-B14F-4D97-AF65-F5344CB8AC3E}">
        <p14:creationId xmlns:p14="http://schemas.microsoft.com/office/powerpoint/2010/main" val="4284817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74812" y="457200"/>
            <a:ext cx="8610600" cy="5874521"/>
          </a:xfrm>
          <a:prstGeom prst="rect">
            <a:avLst/>
          </a:prstGeom>
        </p:spPr>
      </p:pic>
    </p:spTree>
    <p:extLst>
      <p:ext uri="{BB962C8B-B14F-4D97-AF65-F5344CB8AC3E}">
        <p14:creationId xmlns:p14="http://schemas.microsoft.com/office/powerpoint/2010/main" val="3291914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22500" r="22500" b="2222"/>
          <a:stretch/>
        </p:blipFill>
        <p:spPr>
          <a:xfrm>
            <a:off x="836612" y="1752600"/>
            <a:ext cx="3352800" cy="3352800"/>
          </a:xfrm>
          <a:prstGeom prst="rect">
            <a:avLst/>
          </a:prstGeom>
        </p:spPr>
      </p:pic>
      <p:sp>
        <p:nvSpPr>
          <p:cNvPr id="5" name="TextBox 4"/>
          <p:cNvSpPr txBox="1"/>
          <p:nvPr/>
        </p:nvSpPr>
        <p:spPr>
          <a:xfrm>
            <a:off x="4799012" y="1828800"/>
            <a:ext cx="6553200" cy="3194721"/>
          </a:xfrm>
          <a:prstGeom prst="rect">
            <a:avLst/>
          </a:prstGeom>
          <a:noFill/>
        </p:spPr>
        <p:txBody>
          <a:bodyPr wrap="square" rtlCol="0">
            <a:spAutoFit/>
          </a:bodyPr>
          <a:lstStyle/>
          <a:p>
            <a:pPr>
              <a:lnSpc>
                <a:spcPct val="90000"/>
              </a:lnSpc>
            </a:pPr>
            <a:r>
              <a:rPr lang="en-US" sz="3200" dirty="0" smtClean="0">
                <a:solidFill>
                  <a:schemeClr val="bg1"/>
                </a:solidFill>
              </a:rPr>
              <a:t>Ruby Bridges was six years old when she was the first African-American student to attend an all-white Southern school. White students refused to attend school with her. Teachers refused to teach her. She is 63. </a:t>
            </a:r>
            <a:endParaRPr lang="en-US" sz="3200" dirty="0">
              <a:solidFill>
                <a:schemeClr val="bg1"/>
              </a:solidFill>
            </a:endParaRPr>
          </a:p>
        </p:txBody>
      </p:sp>
    </p:spTree>
    <p:extLst>
      <p:ext uri="{BB962C8B-B14F-4D97-AF65-F5344CB8AC3E}">
        <p14:creationId xmlns:p14="http://schemas.microsoft.com/office/powerpoint/2010/main" val="261404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2414" y="1905000"/>
            <a:ext cx="9829798" cy="4267200"/>
          </a:xfrm>
        </p:spPr>
        <p:txBody>
          <a:bodyPr>
            <a:normAutofit fontScale="92500" lnSpcReduction="10000"/>
          </a:bodyPr>
          <a:lstStyle/>
          <a:p>
            <a:pPr marL="0" indent="0">
              <a:buNone/>
            </a:pPr>
            <a:r>
              <a:rPr lang="en-US" dirty="0" smtClean="0"/>
              <a:t>• </a:t>
            </a:r>
            <a:r>
              <a:rPr lang="en-US" dirty="0"/>
              <a:t>The Board of Education’s primary responsibility </a:t>
            </a:r>
            <a:r>
              <a:rPr lang="en-US" dirty="0" smtClean="0"/>
              <a:t>is to </a:t>
            </a:r>
            <a:r>
              <a:rPr lang="en-US" dirty="0"/>
              <a:t>provide the opportunity for each student </a:t>
            </a:r>
            <a:r>
              <a:rPr lang="en-US" dirty="0" smtClean="0"/>
              <a:t>to obtain </a:t>
            </a:r>
            <a:r>
              <a:rPr lang="en-US" dirty="0"/>
              <a:t>a high quality education and to </a:t>
            </a:r>
            <a:r>
              <a:rPr lang="en-US" dirty="0" smtClean="0"/>
              <a:t>encourage each </a:t>
            </a:r>
            <a:r>
              <a:rPr lang="en-US" dirty="0"/>
              <a:t>student to work toward that objective to </a:t>
            </a:r>
            <a:r>
              <a:rPr lang="en-US" dirty="0" smtClean="0"/>
              <a:t>the maximum </a:t>
            </a:r>
            <a:r>
              <a:rPr lang="en-US" dirty="0"/>
              <a:t>of his or her abilities.</a:t>
            </a:r>
          </a:p>
          <a:p>
            <a:pPr marL="0" indent="0">
              <a:buNone/>
            </a:pPr>
            <a:r>
              <a:rPr lang="en-US" dirty="0"/>
              <a:t>• The Board of Education is committed to </a:t>
            </a:r>
            <a:r>
              <a:rPr lang="en-US" dirty="0" smtClean="0"/>
              <a:t>the proposition </a:t>
            </a:r>
            <a:r>
              <a:rPr lang="en-US" dirty="0"/>
              <a:t>that education is most effective in </a:t>
            </a:r>
            <a:r>
              <a:rPr lang="en-US" dirty="0" smtClean="0"/>
              <a:t>a diverse</a:t>
            </a:r>
            <a:r>
              <a:rPr lang="en-US" dirty="0"/>
              <a:t>, integrated setting, and that therefore </a:t>
            </a:r>
            <a:r>
              <a:rPr lang="en-US" dirty="0" smtClean="0"/>
              <a:t>a major </a:t>
            </a:r>
            <a:r>
              <a:rPr lang="en-US" dirty="0"/>
              <a:t>purpose of the policy is to provide </a:t>
            </a:r>
            <a:r>
              <a:rPr lang="en-US" dirty="0" smtClean="0"/>
              <a:t>a framework </a:t>
            </a:r>
            <a:r>
              <a:rPr lang="en-US" dirty="0"/>
              <a:t>for actions designed to </a:t>
            </a:r>
            <a:r>
              <a:rPr lang="en-US" dirty="0" smtClean="0"/>
              <a:t>promote diversity </a:t>
            </a:r>
            <a:r>
              <a:rPr lang="en-US" dirty="0"/>
              <a:t>so that the isolation of racial, ethnic, </a:t>
            </a:r>
            <a:r>
              <a:rPr lang="en-US" dirty="0" smtClean="0"/>
              <a:t>and socioeconomic </a:t>
            </a:r>
            <a:r>
              <a:rPr lang="en-US" dirty="0"/>
              <a:t>groups is avoided and the </a:t>
            </a:r>
            <a:r>
              <a:rPr lang="en-US" dirty="0" smtClean="0"/>
              <a:t>full benefits </a:t>
            </a:r>
            <a:r>
              <a:rPr lang="en-US" dirty="0"/>
              <a:t>of integration are </a:t>
            </a:r>
            <a:r>
              <a:rPr lang="en-US" dirty="0" smtClean="0"/>
              <a:t>achieved. Another important </a:t>
            </a:r>
            <a:r>
              <a:rPr lang="en-US" dirty="0"/>
              <a:t>goal of the Board is to ensure that </a:t>
            </a:r>
            <a:r>
              <a:rPr lang="en-US" dirty="0" smtClean="0"/>
              <a:t>all students </a:t>
            </a:r>
            <a:r>
              <a:rPr lang="en-US" dirty="0"/>
              <a:t>and staff have experiences and </a:t>
            </a:r>
            <a:r>
              <a:rPr lang="en-US" dirty="0" smtClean="0"/>
              <a:t>develop greater </a:t>
            </a:r>
            <a:r>
              <a:rPr lang="en-US" dirty="0"/>
              <a:t>skills and increased sensitivity in </a:t>
            </a:r>
            <a:r>
              <a:rPr lang="en-US" dirty="0" smtClean="0"/>
              <a:t>working with </a:t>
            </a:r>
            <a:r>
              <a:rPr lang="en-US" dirty="0"/>
              <a:t>others of diverse backgrounds so that </a:t>
            </a:r>
            <a:r>
              <a:rPr lang="en-US" dirty="0" smtClean="0"/>
              <a:t>they may </a:t>
            </a:r>
            <a:r>
              <a:rPr lang="en-US" dirty="0"/>
              <a:t>function well as members of this </a:t>
            </a:r>
            <a:r>
              <a:rPr lang="en-US" dirty="0" smtClean="0"/>
              <a:t>pluralistic society</a:t>
            </a:r>
            <a:r>
              <a:rPr lang="en-US" dirty="0"/>
              <a:t>.</a:t>
            </a:r>
          </a:p>
        </p:txBody>
      </p:sp>
      <p:sp>
        <p:nvSpPr>
          <p:cNvPr id="3" name="Title 2"/>
          <p:cNvSpPr>
            <a:spLocks noGrp="1"/>
          </p:cNvSpPr>
          <p:nvPr>
            <p:ph type="title"/>
          </p:nvPr>
        </p:nvSpPr>
        <p:spPr/>
        <p:txBody>
          <a:bodyPr>
            <a:normAutofit/>
          </a:bodyPr>
          <a:lstStyle/>
          <a:p>
            <a:r>
              <a:rPr lang="en-US" dirty="0"/>
              <a:t>Policy ACD: Quality Integrated Education</a:t>
            </a:r>
            <a:br>
              <a:rPr lang="en-US" dirty="0"/>
            </a:br>
            <a:r>
              <a:rPr lang="en-US" dirty="0"/>
              <a:t>Purpose (excerpt</a:t>
            </a:r>
            <a:r>
              <a:rPr lang="en-US" dirty="0" smtClean="0"/>
              <a:t>), 1975:</a:t>
            </a:r>
            <a:endParaRPr lang="en-US" dirty="0"/>
          </a:p>
        </p:txBody>
      </p:sp>
    </p:spTree>
    <p:extLst>
      <p:ext uri="{BB962C8B-B14F-4D97-AF65-F5344CB8AC3E}">
        <p14:creationId xmlns:p14="http://schemas.microsoft.com/office/powerpoint/2010/main" val="1643240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2414" y="1905000"/>
            <a:ext cx="9829798" cy="4267200"/>
          </a:xfrm>
        </p:spPr>
        <p:txBody>
          <a:bodyPr>
            <a:normAutofit/>
          </a:bodyPr>
          <a:lstStyle/>
          <a:p>
            <a:pPr marL="0" indent="0">
              <a:buNone/>
            </a:pPr>
            <a:r>
              <a:rPr lang="en-US" dirty="0" smtClean="0"/>
              <a:t>•Quality </a:t>
            </a:r>
            <a:r>
              <a:rPr lang="en-US" dirty="0"/>
              <a:t>education </a:t>
            </a:r>
            <a:r>
              <a:rPr lang="en-US" dirty="0" smtClean="0"/>
              <a:t>for children </a:t>
            </a:r>
            <a:r>
              <a:rPr lang="en-US" dirty="0"/>
              <a:t>cannot be dependent on either racial </a:t>
            </a:r>
            <a:r>
              <a:rPr lang="en-US" dirty="0" smtClean="0"/>
              <a:t>or ethnic </a:t>
            </a:r>
            <a:r>
              <a:rPr lang="en-US" dirty="0"/>
              <a:t>backgrounds or on family, or </a:t>
            </a:r>
            <a:r>
              <a:rPr lang="en-US" dirty="0" smtClean="0"/>
              <a:t>on socioeconomic status.</a:t>
            </a:r>
          </a:p>
          <a:p>
            <a:pPr marL="0" indent="0">
              <a:buNone/>
            </a:pPr>
            <a:r>
              <a:rPr lang="en-US" dirty="0"/>
              <a:t>•If a school contains a substantial number of students with educational needs as reflected in the recognized measures of student achievement, intensive </a:t>
            </a:r>
            <a:r>
              <a:rPr lang="en-US" dirty="0" smtClean="0"/>
              <a:t>support including </a:t>
            </a:r>
            <a:r>
              <a:rPr lang="en-US" dirty="0"/>
              <a:t>the allocation of additional resources when needed, must be given to ensure that all students have </a:t>
            </a:r>
            <a:r>
              <a:rPr lang="en-US" dirty="0" smtClean="0"/>
              <a:t>the opportunity </a:t>
            </a:r>
            <a:r>
              <a:rPr lang="en-US" dirty="0"/>
              <a:t>to reach their potential</a:t>
            </a:r>
            <a:r>
              <a:rPr lang="en-US" dirty="0" smtClean="0"/>
              <a:t>.</a:t>
            </a:r>
            <a:endParaRPr lang="en-US" dirty="0"/>
          </a:p>
        </p:txBody>
      </p:sp>
      <p:sp>
        <p:nvSpPr>
          <p:cNvPr id="3" name="Title 2"/>
          <p:cNvSpPr>
            <a:spLocks noGrp="1"/>
          </p:cNvSpPr>
          <p:nvPr>
            <p:ph type="title"/>
          </p:nvPr>
        </p:nvSpPr>
        <p:spPr/>
        <p:txBody>
          <a:bodyPr>
            <a:normAutofit/>
          </a:bodyPr>
          <a:lstStyle/>
          <a:p>
            <a:r>
              <a:rPr lang="en-US" dirty="0"/>
              <a:t>Policy ACD: Quality Integrated Education</a:t>
            </a:r>
            <a:br>
              <a:rPr lang="en-US" dirty="0"/>
            </a:br>
            <a:r>
              <a:rPr lang="en-US" dirty="0"/>
              <a:t>Purpose (excerpt</a:t>
            </a:r>
            <a:r>
              <a:rPr lang="en-US" dirty="0" smtClean="0"/>
              <a:t>), 1975:</a:t>
            </a:r>
            <a:endParaRPr lang="en-US" dirty="0"/>
          </a:p>
        </p:txBody>
      </p:sp>
    </p:spTree>
    <p:extLst>
      <p:ext uri="{BB962C8B-B14F-4D97-AF65-F5344CB8AC3E}">
        <p14:creationId xmlns:p14="http://schemas.microsoft.com/office/powerpoint/2010/main" val="2542591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4212" y="1676400"/>
            <a:ext cx="11049000" cy="5029200"/>
          </a:xfrm>
        </p:spPr>
        <p:txBody>
          <a:bodyPr>
            <a:normAutofit fontScale="92500" lnSpcReduction="10000"/>
          </a:bodyPr>
          <a:lstStyle/>
          <a:p>
            <a:r>
              <a:rPr lang="en-US" sz="1900" b="1" dirty="0"/>
              <a:t>Kennedy High </a:t>
            </a:r>
            <a:r>
              <a:rPr lang="en-US" sz="1900" b="1" dirty="0" smtClean="0"/>
              <a:t>School: </a:t>
            </a:r>
            <a:r>
              <a:rPr lang="en-US" sz="1900" dirty="0" smtClean="0"/>
              <a:t>International Baccalaureate (IB)World School, U.S. News 2014 Best High Schools Silver Medal winner, Signature Program: Leadership Training Institute application program, Academies: Broadcast Journalism &amp; </a:t>
            </a:r>
            <a:r>
              <a:rPr lang="en-US" sz="1900" dirty="0" err="1" smtClean="0"/>
              <a:t>Comm</a:t>
            </a:r>
            <a:r>
              <a:rPr lang="en-US" sz="1900" dirty="0" smtClean="0"/>
              <a:t>, Business Admin &amp; Management, Health Professions, Navy Jr. Reserve Training Corps</a:t>
            </a:r>
            <a:endParaRPr lang="en-US" sz="1900" dirty="0"/>
          </a:p>
          <a:p>
            <a:r>
              <a:rPr lang="en-US" sz="1900" b="1" dirty="0"/>
              <a:t>Watkins Mill High School: </a:t>
            </a:r>
            <a:r>
              <a:rPr lang="en-US" sz="1900" dirty="0" smtClean="0"/>
              <a:t>Only high school in the world that offers all three levels of IB World programs: Middle </a:t>
            </a:r>
            <a:r>
              <a:rPr lang="en-US" sz="1900" dirty="0"/>
              <a:t>Years </a:t>
            </a:r>
            <a:r>
              <a:rPr lang="en-US" sz="1900" dirty="0" err="1"/>
              <a:t>Programme</a:t>
            </a:r>
            <a:r>
              <a:rPr lang="en-US" sz="1900" dirty="0"/>
              <a:t> (MYP grades 9-10), IB Career Related Certificates (which can be earned </a:t>
            </a:r>
            <a:r>
              <a:rPr lang="en-US" sz="1900" dirty="0" smtClean="0"/>
              <a:t>alongside academy programs), and IB </a:t>
            </a:r>
            <a:r>
              <a:rPr lang="en-US" sz="1900" dirty="0"/>
              <a:t>Diploma. </a:t>
            </a:r>
            <a:r>
              <a:rPr lang="en-US" sz="1900" dirty="0" smtClean="0"/>
              <a:t>Academies</a:t>
            </a:r>
            <a:r>
              <a:rPr lang="en-US" sz="1900" dirty="0"/>
              <a:t>: </a:t>
            </a:r>
            <a:r>
              <a:rPr lang="en-US" sz="1900" dirty="0" smtClean="0"/>
              <a:t>Engineering (Project Lead the Way (PTLW) project based learning, </a:t>
            </a:r>
            <a:r>
              <a:rPr lang="en-US" sz="1900" dirty="0"/>
              <a:t>Finance, Hospitality, Medical Careers, Early </a:t>
            </a:r>
            <a:r>
              <a:rPr lang="en-US" sz="1900" dirty="0" smtClean="0"/>
              <a:t>Childhood. Awarded national Best of School Newspapers Online, Excellence in Writing Award last two years</a:t>
            </a:r>
            <a:endParaRPr lang="en-US" sz="1900" dirty="0"/>
          </a:p>
          <a:p>
            <a:r>
              <a:rPr lang="en-US" sz="1900" b="1" dirty="0"/>
              <a:t>Wheaton High </a:t>
            </a:r>
            <a:r>
              <a:rPr lang="en-US" sz="1900" b="1" dirty="0" smtClean="0"/>
              <a:t>School: </a:t>
            </a:r>
            <a:r>
              <a:rPr lang="en-US" sz="1900" dirty="0" smtClean="0"/>
              <a:t>Bioscience &amp; Engineering PLTW application programs. </a:t>
            </a:r>
            <a:r>
              <a:rPr lang="en-US" sz="1900" dirty="0"/>
              <a:t>R</a:t>
            </a:r>
            <a:r>
              <a:rPr lang="en-US" sz="1900" dirty="0" smtClean="0"/>
              <a:t>anked </a:t>
            </a:r>
            <a:r>
              <a:rPr lang="en-US" sz="1900" dirty="0"/>
              <a:t>3rd in U.S. </a:t>
            </a:r>
            <a:r>
              <a:rPr lang="en-US" sz="1900" dirty="0" smtClean="0"/>
              <a:t>for PTLW. Institute for Global and Cultural Studies, IT. Class of ‘17 earned $1.5 million in scholarships and 84% of grads planned to attend two and four-year colleges. Silver Medal winner, US News &amp; World Report, 2017</a:t>
            </a:r>
            <a:endParaRPr lang="en-US" sz="1900" dirty="0"/>
          </a:p>
          <a:p>
            <a:r>
              <a:rPr lang="en-US" sz="1900" b="1" dirty="0"/>
              <a:t>Northwood High </a:t>
            </a:r>
            <a:r>
              <a:rPr lang="en-US" sz="1900" b="1" dirty="0" smtClean="0"/>
              <a:t>School: </a:t>
            </a:r>
            <a:r>
              <a:rPr lang="en-US" sz="1900" dirty="0" smtClean="0"/>
              <a:t>Middle College – Opportunity to earn associate’s degree during high school; </a:t>
            </a:r>
            <a:r>
              <a:rPr lang="en-US" sz="1900" dirty="0"/>
              <a:t>Academies: Music</a:t>
            </a:r>
            <a:r>
              <a:rPr lang="en-US" sz="1900" dirty="0" smtClean="0"/>
              <a:t>, Theatre &amp; Dance; Politics, Advocacy &amp; Law, Tech &amp; Environmental Systems Sciences; Humanities, Art &amp; </a:t>
            </a:r>
            <a:r>
              <a:rPr lang="en-US" sz="1900" dirty="0"/>
              <a:t>Media, NEW Finance, Accounting, Marketing and </a:t>
            </a:r>
            <a:r>
              <a:rPr lang="en-US" sz="1900" dirty="0" smtClean="0"/>
              <a:t>Education. Literary </a:t>
            </a:r>
            <a:r>
              <a:rPr lang="en-US" sz="1900" dirty="0"/>
              <a:t>arts magazine, the Pen &amp; Shield, won a First-Class award from the National Scholastic Press </a:t>
            </a:r>
            <a:r>
              <a:rPr lang="en-US" sz="1900" dirty="0" smtClean="0"/>
              <a:t>Assoc. 90% of grads attending 2 or 4 </a:t>
            </a:r>
            <a:r>
              <a:rPr lang="en-US" sz="1900" dirty="0" err="1" smtClean="0"/>
              <a:t>yr</a:t>
            </a:r>
            <a:r>
              <a:rPr lang="en-US" sz="1900" dirty="0" smtClean="0"/>
              <a:t> colleges</a:t>
            </a:r>
            <a:endParaRPr lang="en-US" sz="1900" dirty="0"/>
          </a:p>
        </p:txBody>
      </p:sp>
      <p:sp>
        <p:nvSpPr>
          <p:cNvPr id="3" name="Title 2"/>
          <p:cNvSpPr>
            <a:spLocks noGrp="1"/>
          </p:cNvSpPr>
          <p:nvPr>
            <p:ph type="title"/>
          </p:nvPr>
        </p:nvSpPr>
        <p:spPr>
          <a:xfrm>
            <a:off x="760412" y="274638"/>
            <a:ext cx="9906000" cy="1020762"/>
          </a:xfrm>
        </p:spPr>
        <p:txBody>
          <a:bodyPr/>
          <a:lstStyle/>
          <a:p>
            <a:r>
              <a:rPr lang="en-US" dirty="0" smtClean="0"/>
              <a:t>MCPS Hidden Gems</a:t>
            </a:r>
            <a:endParaRPr lang="en-US" dirty="0"/>
          </a:p>
        </p:txBody>
      </p:sp>
    </p:spTree>
    <p:extLst>
      <p:ext uri="{BB962C8B-B14F-4D97-AF65-F5344CB8AC3E}">
        <p14:creationId xmlns:p14="http://schemas.microsoft.com/office/powerpoint/2010/main" val="1544831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US" dirty="0" smtClean="0"/>
              <a:t>Higher level of economic inequality means higher level of poverty</a:t>
            </a:r>
          </a:p>
          <a:p>
            <a:r>
              <a:rPr lang="en-US" dirty="0" smtClean="0"/>
              <a:t>Exploitation of disadvantaged populations</a:t>
            </a:r>
          </a:p>
          <a:p>
            <a:r>
              <a:rPr lang="en-US" dirty="0" smtClean="0"/>
              <a:t>Higher disease and mortality rates</a:t>
            </a:r>
          </a:p>
          <a:p>
            <a:r>
              <a:rPr lang="en-US" dirty="0" smtClean="0"/>
              <a:t>Higher health care costs</a:t>
            </a:r>
          </a:p>
          <a:p>
            <a:r>
              <a:rPr lang="en-US" dirty="0" smtClean="0"/>
              <a:t>Less effective, lower-income workforce</a:t>
            </a:r>
          </a:p>
          <a:p>
            <a:r>
              <a:rPr lang="en-US" dirty="0" smtClean="0"/>
              <a:t>Positive relationship between income inequality and crime</a:t>
            </a:r>
          </a:p>
          <a:p>
            <a:r>
              <a:rPr lang="en-US" dirty="0"/>
              <a:t>Economic and racial </a:t>
            </a:r>
            <a:r>
              <a:rPr lang="en-US" dirty="0" smtClean="0"/>
              <a:t>isolation</a:t>
            </a:r>
          </a:p>
          <a:p>
            <a:r>
              <a:rPr lang="en-US" dirty="0" smtClean="0"/>
              <a:t>Political polarization</a:t>
            </a:r>
          </a:p>
          <a:p>
            <a:endParaRPr lang="en-US" dirty="0" smtClean="0"/>
          </a:p>
          <a:p>
            <a:endParaRPr lang="en-US" dirty="0"/>
          </a:p>
        </p:txBody>
      </p:sp>
      <p:sp>
        <p:nvSpPr>
          <p:cNvPr id="3" name="Title 2"/>
          <p:cNvSpPr>
            <a:spLocks noGrp="1"/>
          </p:cNvSpPr>
          <p:nvPr>
            <p:ph type="title"/>
          </p:nvPr>
        </p:nvSpPr>
        <p:spPr/>
        <p:txBody>
          <a:bodyPr/>
          <a:lstStyle/>
          <a:p>
            <a:r>
              <a:rPr lang="en-US" dirty="0" smtClean="0"/>
              <a:t>Risks of Inequity</a:t>
            </a:r>
            <a:endParaRPr lang="en-US" dirty="0"/>
          </a:p>
        </p:txBody>
      </p:sp>
    </p:spTree>
    <p:extLst>
      <p:ext uri="{BB962C8B-B14F-4D97-AF65-F5344CB8AC3E}">
        <p14:creationId xmlns:p14="http://schemas.microsoft.com/office/powerpoint/2010/main" val="3158028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fade">
                                      <p:cBhvr>
                                        <p:cTn id="4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2414" y="1676400"/>
            <a:ext cx="9144000" cy="4495800"/>
          </a:xfrm>
        </p:spPr>
        <p:txBody>
          <a:bodyPr>
            <a:normAutofit/>
          </a:bodyPr>
          <a:lstStyle/>
          <a:p>
            <a:pPr marL="0" indent="0">
              <a:buNone/>
            </a:pPr>
            <a:r>
              <a:rPr lang="en-US" sz="2800" dirty="0" smtClean="0"/>
              <a:t>Research shows both racial bias, and income bias and hurdles, create barriers to opportunities for challenge and achievement. </a:t>
            </a:r>
          </a:p>
          <a:p>
            <a:pPr marL="0" indent="0">
              <a:buNone/>
            </a:pPr>
            <a:endParaRPr lang="en-US" sz="3200" dirty="0" smtClean="0"/>
          </a:p>
          <a:p>
            <a:pPr marL="0" indent="0">
              <a:buNone/>
            </a:pPr>
            <a:endParaRPr lang="en-US" dirty="0"/>
          </a:p>
        </p:txBody>
      </p:sp>
      <p:sp>
        <p:nvSpPr>
          <p:cNvPr id="3" name="Title 2"/>
          <p:cNvSpPr>
            <a:spLocks noGrp="1"/>
          </p:cNvSpPr>
          <p:nvPr>
            <p:ph type="title"/>
          </p:nvPr>
        </p:nvSpPr>
        <p:spPr/>
        <p:txBody>
          <a:bodyPr>
            <a:normAutofit/>
          </a:bodyPr>
          <a:lstStyle/>
          <a:p>
            <a:r>
              <a:rPr lang="en-US" dirty="0" smtClean="0"/>
              <a:t>Academic Gaps: Race or Poverty?</a:t>
            </a:r>
            <a:endParaRPr lang="en-US" dirty="0"/>
          </a:p>
        </p:txBody>
      </p:sp>
      <p:pic>
        <p:nvPicPr>
          <p:cNvPr id="4" name="Picture 3"/>
          <p:cNvPicPr>
            <a:picLocks noChangeAspect="1"/>
          </p:cNvPicPr>
          <p:nvPr/>
        </p:nvPicPr>
        <p:blipFill>
          <a:blip r:embed="rId3"/>
          <a:stretch>
            <a:fillRect/>
          </a:stretch>
        </p:blipFill>
        <p:spPr>
          <a:xfrm>
            <a:off x="3351212" y="3124200"/>
            <a:ext cx="4919083" cy="3315462"/>
          </a:xfrm>
          <a:prstGeom prst="rect">
            <a:avLst/>
          </a:prstGeom>
        </p:spPr>
      </p:pic>
      <p:sp>
        <p:nvSpPr>
          <p:cNvPr id="5" name="TextBox 4"/>
          <p:cNvSpPr txBox="1"/>
          <p:nvPr/>
        </p:nvSpPr>
        <p:spPr>
          <a:xfrm>
            <a:off x="8456612" y="6382384"/>
            <a:ext cx="3517310" cy="341632"/>
          </a:xfrm>
          <a:prstGeom prst="rect">
            <a:avLst/>
          </a:prstGeom>
          <a:noFill/>
        </p:spPr>
        <p:txBody>
          <a:bodyPr wrap="none" rtlCol="0">
            <a:spAutoFit/>
          </a:bodyPr>
          <a:lstStyle/>
          <a:p>
            <a:pPr>
              <a:lnSpc>
                <a:spcPct val="90000"/>
              </a:lnSpc>
            </a:pPr>
            <a:r>
              <a:rPr lang="en-US" dirty="0" smtClean="0">
                <a:solidFill>
                  <a:schemeClr val="bg1"/>
                </a:solidFill>
              </a:rPr>
              <a:t>Source: culturalorganizing.org</a:t>
            </a:r>
            <a:endParaRPr lang="en-US" dirty="0">
              <a:solidFill>
                <a:schemeClr val="bg1"/>
              </a:solidFill>
            </a:endParaRPr>
          </a:p>
        </p:txBody>
      </p:sp>
    </p:spTree>
    <p:extLst>
      <p:ext uri="{BB962C8B-B14F-4D97-AF65-F5344CB8AC3E}">
        <p14:creationId xmlns:p14="http://schemas.microsoft.com/office/powerpoint/2010/main" val="256587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522412" y="914400"/>
            <a:ext cx="8613569" cy="5181600"/>
          </a:xfrm>
          <a:prstGeom prst="rect">
            <a:avLst/>
          </a:prstGeom>
        </p:spPr>
      </p:pic>
      <p:sp>
        <p:nvSpPr>
          <p:cNvPr id="5" name="TextBox 4"/>
          <p:cNvSpPr txBox="1"/>
          <p:nvPr/>
        </p:nvSpPr>
        <p:spPr>
          <a:xfrm>
            <a:off x="9142412" y="6172200"/>
            <a:ext cx="2895600" cy="369332"/>
          </a:xfrm>
          <a:prstGeom prst="rect">
            <a:avLst/>
          </a:prstGeom>
          <a:noFill/>
        </p:spPr>
        <p:txBody>
          <a:bodyPr wrap="square" rtlCol="0">
            <a:spAutoFit/>
          </a:bodyPr>
          <a:lstStyle/>
          <a:p>
            <a:pPr>
              <a:lnSpc>
                <a:spcPct val="90000"/>
              </a:lnSpc>
            </a:pPr>
            <a:r>
              <a:rPr lang="en-US" sz="2000" dirty="0" smtClean="0">
                <a:solidFill>
                  <a:schemeClr val="bg1"/>
                </a:solidFill>
              </a:rPr>
              <a:t>Source: Ourkidsnh.org</a:t>
            </a:r>
            <a:endParaRPr lang="en-US" sz="2000" dirty="0">
              <a:solidFill>
                <a:schemeClr val="bg1"/>
              </a:solidFill>
            </a:endParaRPr>
          </a:p>
        </p:txBody>
      </p:sp>
    </p:spTree>
    <p:extLst>
      <p:ext uri="{BB962C8B-B14F-4D97-AF65-F5344CB8AC3E}">
        <p14:creationId xmlns:p14="http://schemas.microsoft.com/office/powerpoint/2010/main" val="1508598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1812" y="1905000"/>
            <a:ext cx="11125200" cy="4267200"/>
          </a:xfrm>
        </p:spPr>
        <p:txBody>
          <a:bodyPr>
            <a:normAutofit fontScale="92500" lnSpcReduction="10000"/>
          </a:bodyPr>
          <a:lstStyle/>
          <a:p>
            <a:r>
              <a:rPr lang="en-US" dirty="0" smtClean="0"/>
              <a:t>“Are </a:t>
            </a:r>
            <a:r>
              <a:rPr lang="en-US" dirty="0"/>
              <a:t>smart students from poor families more likely to be overlooked for gifted or high-level math classes? The answer is a resounding yes, a team of North Carolina investigative journalists has found</a:t>
            </a:r>
            <a:r>
              <a:rPr lang="en-US" dirty="0" smtClean="0"/>
              <a:t>.”</a:t>
            </a:r>
          </a:p>
          <a:p>
            <a:r>
              <a:rPr lang="en-US" dirty="0" smtClean="0"/>
              <a:t>“Using </a:t>
            </a:r>
            <a:r>
              <a:rPr lang="en-US" dirty="0"/>
              <a:t>anonymized state records involving tens of thousands of students and zeroing in on end-of-grade achievement tests, </a:t>
            </a:r>
            <a:r>
              <a:rPr lang="en-US" dirty="0" smtClean="0"/>
              <a:t>Joseph Neff </a:t>
            </a:r>
            <a:r>
              <a:rPr lang="en-US" dirty="0"/>
              <a:t>found that just one out of three low-income students with superior math scores was labeled gifted by educators, compared to one out of two students—with equal achievement—from wealthier homes. These high-potential, low-income students also were found much less likely to take high school math in middle school, </a:t>
            </a:r>
            <a:r>
              <a:rPr lang="en-US" dirty="0" smtClean="0"/>
              <a:t>‘an </a:t>
            </a:r>
            <a:r>
              <a:rPr lang="en-US" dirty="0"/>
              <a:t>important step toward the type of transcript that will open college doors</a:t>
            </a:r>
            <a:r>
              <a:rPr lang="en-US" dirty="0" smtClean="0"/>
              <a:t>,’ </a:t>
            </a:r>
            <a:r>
              <a:rPr lang="en-US" dirty="0"/>
              <a:t>notes Neff, with his colleagues Ann Doss Helms and David </a:t>
            </a:r>
            <a:r>
              <a:rPr lang="en-US" dirty="0" err="1"/>
              <a:t>Raynor</a:t>
            </a:r>
            <a:r>
              <a:rPr lang="en-US" dirty="0" smtClean="0"/>
              <a:t>.”</a:t>
            </a:r>
          </a:p>
          <a:p>
            <a:endParaRPr lang="en-US" dirty="0" smtClean="0"/>
          </a:p>
          <a:p>
            <a:pPr marL="1920240" lvl="8" indent="0">
              <a:buNone/>
            </a:pPr>
            <a:r>
              <a:rPr lang="en-US" dirty="0" smtClean="0"/>
              <a:t>			Source: “Counted Out” News &amp; Observer, Mary Ellen Flannery</a:t>
            </a:r>
            <a:endParaRPr lang="en-US" dirty="0"/>
          </a:p>
        </p:txBody>
      </p:sp>
      <p:sp>
        <p:nvSpPr>
          <p:cNvPr id="3" name="Title 2"/>
          <p:cNvSpPr>
            <a:spLocks noGrp="1"/>
          </p:cNvSpPr>
          <p:nvPr>
            <p:ph type="title"/>
          </p:nvPr>
        </p:nvSpPr>
        <p:spPr>
          <a:xfrm>
            <a:off x="531812" y="274638"/>
            <a:ext cx="10134600" cy="1020762"/>
          </a:xfrm>
        </p:spPr>
        <p:txBody>
          <a:bodyPr/>
          <a:lstStyle/>
          <a:p>
            <a:r>
              <a:rPr lang="en-US" dirty="0" smtClean="0"/>
              <a:t>Academic Gaps: Poverty</a:t>
            </a:r>
            <a:endParaRPr lang="en-US" dirty="0"/>
          </a:p>
        </p:txBody>
      </p:sp>
    </p:spTree>
    <p:extLst>
      <p:ext uri="{BB962C8B-B14F-4D97-AF65-F5344CB8AC3E}">
        <p14:creationId xmlns:p14="http://schemas.microsoft.com/office/powerpoint/2010/main" val="3137471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Equality versus Equity: Opportunity to Learn</a:t>
            </a:r>
            <a:endParaRPr lang="en-US"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4413" y="1752600"/>
            <a:ext cx="7315200" cy="4786815"/>
          </a:xfrm>
          <a:prstGeom prst="rect">
            <a:avLst/>
          </a:prstGeom>
        </p:spPr>
      </p:pic>
    </p:spTree>
    <p:extLst>
      <p:ext uri="{BB962C8B-B14F-4D97-AF65-F5344CB8AC3E}">
        <p14:creationId xmlns:p14="http://schemas.microsoft.com/office/powerpoint/2010/main" val="360739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73225"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pic>
        <p:nvPicPr>
          <p:cNvPr id="3" name="Picture 2"/>
          <p:cNvPicPr>
            <a:picLocks noChangeAspect="1"/>
          </p:cNvPicPr>
          <p:nvPr/>
        </p:nvPicPr>
        <p:blipFill>
          <a:blip r:embed="rId3"/>
          <a:stretch>
            <a:fillRect/>
          </a:stretch>
        </p:blipFill>
        <p:spPr>
          <a:xfrm>
            <a:off x="0" y="0"/>
            <a:ext cx="12190410" cy="6857106"/>
          </a:xfrm>
          <a:prstGeom prst="rect">
            <a:avLst/>
          </a:prstGeom>
        </p:spPr>
      </p:pic>
    </p:spTree>
    <p:extLst>
      <p:ext uri="{BB962C8B-B14F-4D97-AF65-F5344CB8AC3E}">
        <p14:creationId xmlns:p14="http://schemas.microsoft.com/office/powerpoint/2010/main" val="3369367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Academic Gaps: Race</a:t>
            </a:r>
            <a:endParaRPr lang="en-US" dirty="0"/>
          </a:p>
        </p:txBody>
      </p:sp>
      <p:sp>
        <p:nvSpPr>
          <p:cNvPr id="3" name="Rectangle 2"/>
          <p:cNvSpPr/>
          <p:nvPr/>
        </p:nvSpPr>
        <p:spPr>
          <a:xfrm>
            <a:off x="1522414" y="1720840"/>
            <a:ext cx="10286998" cy="3477875"/>
          </a:xfrm>
          <a:prstGeom prst="rect">
            <a:avLst/>
          </a:prstGeom>
        </p:spPr>
        <p:txBody>
          <a:bodyPr wrap="square">
            <a:spAutoFit/>
          </a:bodyPr>
          <a:lstStyle/>
          <a:p>
            <a:r>
              <a:rPr lang="en-US" sz="2000" dirty="0" smtClean="0">
                <a:solidFill>
                  <a:schemeClr val="bg1"/>
                </a:solidFill>
              </a:rPr>
              <a:t>“When </a:t>
            </a:r>
            <a:r>
              <a:rPr lang="en-US" sz="2000" dirty="0">
                <a:solidFill>
                  <a:schemeClr val="bg1"/>
                </a:solidFill>
              </a:rPr>
              <a:t>evaluating the same black student, white teachers expect significantly less academic success than do black teachers, a new study concludes. This is especially true for black boys.</a:t>
            </a:r>
          </a:p>
          <a:p>
            <a:endParaRPr lang="en-US" sz="2000" dirty="0">
              <a:solidFill>
                <a:schemeClr val="bg1"/>
              </a:solidFill>
            </a:endParaRPr>
          </a:p>
          <a:p>
            <a:r>
              <a:rPr lang="en-US" sz="2000" dirty="0">
                <a:solidFill>
                  <a:schemeClr val="bg1"/>
                </a:solidFill>
              </a:rPr>
              <a:t>When a black teacher and a white teacher evaluate the same black student, the white teacher is about 30 percent less likely to predict the student will complete a four-year college degree, the study found. White teachers are also almost 40 percent less likely to expect their black students will graduate high school</a:t>
            </a:r>
            <a:r>
              <a:rPr lang="en-US" sz="2000" dirty="0" smtClean="0">
                <a:solidFill>
                  <a:schemeClr val="bg1"/>
                </a:solidFill>
              </a:rPr>
              <a:t>.”</a:t>
            </a:r>
          </a:p>
          <a:p>
            <a:endParaRPr lang="en-US" sz="2000" dirty="0">
              <a:solidFill>
                <a:schemeClr val="bg1"/>
              </a:solidFill>
            </a:endParaRPr>
          </a:p>
          <a:p>
            <a:r>
              <a:rPr lang="en-US" sz="2000" dirty="0" smtClean="0">
                <a:solidFill>
                  <a:schemeClr val="bg1"/>
                </a:solidFill>
              </a:rPr>
              <a:t>“The study suggests </a:t>
            </a:r>
            <a:r>
              <a:rPr lang="en-US" sz="2000" dirty="0">
                <a:solidFill>
                  <a:schemeClr val="bg1"/>
                </a:solidFill>
              </a:rPr>
              <a:t>that the more modest expectations of some teachers could become self-fulfilling prophecies</a:t>
            </a:r>
            <a:r>
              <a:rPr lang="en-US" sz="2000" dirty="0" smtClean="0">
                <a:solidFill>
                  <a:schemeClr val="bg1"/>
                </a:solidFill>
              </a:rPr>
              <a:t>.”</a:t>
            </a:r>
            <a:endParaRPr lang="en-US" sz="2000" dirty="0">
              <a:solidFill>
                <a:schemeClr val="bg1"/>
              </a:solidFill>
            </a:endParaRPr>
          </a:p>
        </p:txBody>
      </p:sp>
      <p:sp>
        <p:nvSpPr>
          <p:cNvPr id="4" name="TextBox 3"/>
          <p:cNvSpPr txBox="1"/>
          <p:nvPr/>
        </p:nvSpPr>
        <p:spPr>
          <a:xfrm>
            <a:off x="6170612" y="5715000"/>
            <a:ext cx="5105400" cy="757130"/>
          </a:xfrm>
          <a:prstGeom prst="rect">
            <a:avLst/>
          </a:prstGeom>
          <a:noFill/>
        </p:spPr>
        <p:txBody>
          <a:bodyPr wrap="square" rtlCol="0">
            <a:spAutoFit/>
          </a:bodyPr>
          <a:lstStyle/>
          <a:p>
            <a:pPr>
              <a:lnSpc>
                <a:spcPct val="90000"/>
              </a:lnSpc>
            </a:pPr>
            <a:r>
              <a:rPr lang="en-US" sz="1600" dirty="0" smtClean="0">
                <a:solidFill>
                  <a:schemeClr val="bg1"/>
                </a:solidFill>
              </a:rPr>
              <a:t>Johns Hopkins University HUB, “Teacher </a:t>
            </a:r>
            <a:r>
              <a:rPr lang="en-US" sz="1600" dirty="0">
                <a:solidFill>
                  <a:schemeClr val="bg1"/>
                </a:solidFill>
              </a:rPr>
              <a:t>expectations reflect racial </a:t>
            </a:r>
            <a:r>
              <a:rPr lang="en-US" sz="1600" dirty="0" smtClean="0">
                <a:solidFill>
                  <a:schemeClr val="bg1"/>
                </a:solidFill>
              </a:rPr>
              <a:t>biases, </a:t>
            </a:r>
            <a:r>
              <a:rPr lang="en-US" sz="1600" dirty="0">
                <a:solidFill>
                  <a:schemeClr val="bg1"/>
                </a:solidFill>
              </a:rPr>
              <a:t>Johns Hopkins study </a:t>
            </a:r>
            <a:r>
              <a:rPr lang="en-US" sz="1600" dirty="0" smtClean="0">
                <a:solidFill>
                  <a:schemeClr val="bg1"/>
                </a:solidFill>
              </a:rPr>
              <a:t>suggests”, Jim Rosen, </a:t>
            </a:r>
            <a:r>
              <a:rPr lang="en-US" sz="1600" dirty="0">
                <a:solidFill>
                  <a:schemeClr val="bg1"/>
                </a:solidFill>
              </a:rPr>
              <a:t>Mar 30, 2016</a:t>
            </a:r>
          </a:p>
        </p:txBody>
      </p:sp>
    </p:spTree>
    <p:extLst>
      <p:ext uri="{BB962C8B-B14F-4D97-AF65-F5344CB8AC3E}">
        <p14:creationId xmlns:p14="http://schemas.microsoft.com/office/powerpoint/2010/main" val="1824209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12812" y="1295400"/>
            <a:ext cx="10287000" cy="2554545"/>
          </a:xfrm>
          <a:prstGeom prst="rect">
            <a:avLst/>
          </a:prstGeom>
        </p:spPr>
        <p:txBody>
          <a:bodyPr wrap="square">
            <a:spAutoFit/>
          </a:bodyPr>
          <a:lstStyle/>
          <a:p>
            <a:r>
              <a:rPr lang="en-US" sz="4000" dirty="0" smtClean="0">
                <a:solidFill>
                  <a:schemeClr val="bg1"/>
                </a:solidFill>
              </a:rPr>
              <a:t>How do we combat the “soft bigotry of low expectations?” (John </a:t>
            </a:r>
            <a:r>
              <a:rPr lang="en-US" sz="4000" dirty="0" err="1" smtClean="0">
                <a:solidFill>
                  <a:schemeClr val="bg1"/>
                </a:solidFill>
              </a:rPr>
              <a:t>Gerson</a:t>
            </a:r>
            <a:r>
              <a:rPr lang="en-US" sz="4000" dirty="0" smtClean="0">
                <a:solidFill>
                  <a:schemeClr val="bg1"/>
                </a:solidFill>
              </a:rPr>
              <a:t>)</a:t>
            </a:r>
          </a:p>
          <a:p>
            <a:endParaRPr lang="en-US" sz="4000" dirty="0">
              <a:solidFill>
                <a:schemeClr val="bg1"/>
              </a:solidFill>
            </a:endParaRPr>
          </a:p>
          <a:p>
            <a:r>
              <a:rPr lang="en-US" sz="4000" dirty="0" smtClean="0">
                <a:solidFill>
                  <a:schemeClr val="bg1"/>
                </a:solidFill>
              </a:rPr>
              <a:t>By increasing Opportunities to Learn:</a:t>
            </a:r>
            <a:endParaRPr lang="en-US" sz="4000" dirty="0">
              <a:solidFill>
                <a:schemeClr val="bg1"/>
              </a:solidFill>
            </a:endParaRPr>
          </a:p>
        </p:txBody>
      </p:sp>
    </p:spTree>
    <p:extLst>
      <p:ext uri="{BB962C8B-B14F-4D97-AF65-F5344CB8AC3E}">
        <p14:creationId xmlns:p14="http://schemas.microsoft.com/office/powerpoint/2010/main" val="3170277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Ensuring Equitable Access</a:t>
            </a:r>
            <a:endParaRPr lang="en-US" dirty="0"/>
          </a:p>
        </p:txBody>
      </p:sp>
      <p:sp>
        <p:nvSpPr>
          <p:cNvPr id="3" name="Content Placeholder 2"/>
          <p:cNvSpPr>
            <a:spLocks noGrp="1"/>
          </p:cNvSpPr>
          <p:nvPr>
            <p:ph idx="1"/>
          </p:nvPr>
        </p:nvSpPr>
        <p:spPr/>
        <p:txBody>
          <a:bodyPr>
            <a:normAutofit lnSpcReduction="10000"/>
          </a:bodyPr>
          <a:lstStyle/>
          <a:p>
            <a:pPr>
              <a:buFont typeface="Wingdings" panose="05000000000000000000" pitchFamily="2" charset="2"/>
              <a:buChar char="§"/>
            </a:pPr>
            <a:r>
              <a:rPr lang="en-US" dirty="0" smtClean="0"/>
              <a:t>Expanded Centers for Enrichment to additional schools</a:t>
            </a:r>
          </a:p>
          <a:p>
            <a:pPr>
              <a:buFont typeface="Wingdings" panose="05000000000000000000" pitchFamily="2" charset="2"/>
              <a:buChar char="§"/>
            </a:pPr>
            <a:r>
              <a:rPr lang="en-US" dirty="0" smtClean="0"/>
              <a:t>Seek to meet needs of a broad continuum of students at EVERY school through talent development, extended opportunities for learning (summer program), etc.</a:t>
            </a:r>
          </a:p>
          <a:p>
            <a:pPr>
              <a:buFont typeface="Wingdings" panose="05000000000000000000" pitchFamily="2" charset="2"/>
              <a:buChar char="§"/>
            </a:pPr>
            <a:r>
              <a:rPr lang="en-US" dirty="0" smtClean="0"/>
              <a:t>Reverse concept of scarcity.</a:t>
            </a:r>
          </a:p>
          <a:p>
            <a:pPr>
              <a:buFont typeface="Wingdings" panose="05000000000000000000" pitchFamily="2" charset="2"/>
              <a:buChar char="§"/>
            </a:pPr>
            <a:r>
              <a:rPr lang="en-US" dirty="0" smtClean="0"/>
              <a:t>Field tested effort to increase underrepresented populations in gifted programs: Used central review process of composite measures of student data instead of parent-driven application process</a:t>
            </a:r>
            <a:r>
              <a:rPr lang="en-US" dirty="0"/>
              <a:t>. Name and race-blind. </a:t>
            </a:r>
          </a:p>
          <a:p>
            <a:pPr marL="0" indent="0">
              <a:buNone/>
            </a:pPr>
            <a:r>
              <a:rPr lang="en-US" dirty="0" smtClean="0"/>
              <a:t>Results…</a:t>
            </a:r>
          </a:p>
        </p:txBody>
      </p:sp>
    </p:spTree>
    <p:extLst>
      <p:ext uri="{BB962C8B-B14F-4D97-AF65-F5344CB8AC3E}">
        <p14:creationId xmlns:p14="http://schemas.microsoft.com/office/powerpoint/2010/main" val="893928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0327" r="813" b="13250"/>
          <a:stretch/>
        </p:blipFill>
        <p:spPr>
          <a:xfrm>
            <a:off x="1141412" y="457200"/>
            <a:ext cx="10050162" cy="6096000"/>
          </a:xfrm>
          <a:prstGeom prst="rect">
            <a:avLst/>
          </a:prstGeom>
        </p:spPr>
      </p:pic>
    </p:spTree>
    <p:extLst>
      <p:ext uri="{BB962C8B-B14F-4D97-AF65-F5344CB8AC3E}">
        <p14:creationId xmlns:p14="http://schemas.microsoft.com/office/powerpoint/2010/main" val="3271021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2614" t="15273" r="652" b="11756"/>
          <a:stretch/>
        </p:blipFill>
        <p:spPr>
          <a:xfrm>
            <a:off x="912812" y="457200"/>
            <a:ext cx="10439400" cy="6066138"/>
          </a:xfrm>
          <a:prstGeom prst="rect">
            <a:avLst/>
          </a:prstGeom>
        </p:spPr>
      </p:pic>
    </p:spTree>
    <p:extLst>
      <p:ext uri="{BB962C8B-B14F-4D97-AF65-F5344CB8AC3E}">
        <p14:creationId xmlns:p14="http://schemas.microsoft.com/office/powerpoint/2010/main" val="4220768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3798" t="2252" r="6330" b="-1317"/>
          <a:stretch/>
        </p:blipFill>
        <p:spPr>
          <a:xfrm>
            <a:off x="150812" y="0"/>
            <a:ext cx="5638800" cy="3352799"/>
          </a:xfrm>
          <a:prstGeom prst="rect">
            <a:avLst/>
          </a:prstGeom>
        </p:spPr>
      </p:pic>
      <p:pic>
        <p:nvPicPr>
          <p:cNvPr id="5" name="Picture 4"/>
          <p:cNvPicPr>
            <a:picLocks noChangeAspect="1"/>
          </p:cNvPicPr>
          <p:nvPr/>
        </p:nvPicPr>
        <p:blipFill rotWithShape="1">
          <a:blip r:embed="rId4"/>
          <a:srcRect l="2555" r="2890" b="-295"/>
          <a:stretch/>
        </p:blipFill>
        <p:spPr>
          <a:xfrm>
            <a:off x="6323012" y="3339295"/>
            <a:ext cx="5638800" cy="3362696"/>
          </a:xfrm>
          <a:prstGeom prst="rect">
            <a:avLst/>
          </a:prstGeom>
        </p:spPr>
      </p:pic>
      <p:sp>
        <p:nvSpPr>
          <p:cNvPr id="2" name="Rectangle 1"/>
          <p:cNvSpPr/>
          <p:nvPr/>
        </p:nvSpPr>
        <p:spPr>
          <a:xfrm>
            <a:off x="6096000" y="152905"/>
            <a:ext cx="6092825" cy="2800767"/>
          </a:xfrm>
          <a:prstGeom prst="rect">
            <a:avLst/>
          </a:prstGeom>
        </p:spPr>
        <p:txBody>
          <a:bodyPr>
            <a:spAutoFit/>
          </a:bodyPr>
          <a:lstStyle/>
          <a:p>
            <a:r>
              <a:rPr lang="en-US" sz="2200" dirty="0">
                <a:solidFill>
                  <a:schemeClr val="bg1"/>
                </a:solidFill>
              </a:rPr>
              <a:t>Opportunity to take Algebra 1 by 8th grade creates greater opportunities to take challenging classes, including </a:t>
            </a:r>
            <a:r>
              <a:rPr lang="en-US" sz="2200" dirty="0" smtClean="0">
                <a:solidFill>
                  <a:schemeClr val="bg1"/>
                </a:solidFill>
              </a:rPr>
              <a:t>higher level science and AP </a:t>
            </a:r>
            <a:r>
              <a:rPr lang="en-US" sz="2200" dirty="0">
                <a:solidFill>
                  <a:schemeClr val="bg1"/>
                </a:solidFill>
              </a:rPr>
              <a:t>classes in high school</a:t>
            </a:r>
            <a:r>
              <a:rPr lang="en-US" sz="2200" dirty="0" smtClean="0">
                <a:solidFill>
                  <a:schemeClr val="bg1"/>
                </a:solidFill>
              </a:rPr>
              <a:t>.</a:t>
            </a:r>
          </a:p>
          <a:p>
            <a:endParaRPr lang="en-US" sz="2200" dirty="0" smtClean="0">
              <a:solidFill>
                <a:schemeClr val="bg1"/>
              </a:solidFill>
            </a:endParaRPr>
          </a:p>
          <a:p>
            <a:r>
              <a:rPr lang="en-US" sz="2200" dirty="0" smtClean="0">
                <a:solidFill>
                  <a:schemeClr val="bg1"/>
                </a:solidFill>
              </a:rPr>
              <a:t>Increased percentage of students of color enrolled in Algebra 1&amp; higher rather than Math 8 or below</a:t>
            </a:r>
            <a:endParaRPr lang="en-US" sz="2200" dirty="0">
              <a:solidFill>
                <a:schemeClr val="bg1"/>
              </a:solidFill>
            </a:endParaRPr>
          </a:p>
        </p:txBody>
      </p:sp>
      <p:pic>
        <p:nvPicPr>
          <p:cNvPr id="8" name="Picture 7"/>
          <p:cNvPicPr>
            <a:picLocks noChangeAspect="1"/>
          </p:cNvPicPr>
          <p:nvPr/>
        </p:nvPicPr>
        <p:blipFill rotWithShape="1">
          <a:blip r:embed="rId5"/>
          <a:srcRect b="2315"/>
          <a:stretch/>
        </p:blipFill>
        <p:spPr>
          <a:xfrm>
            <a:off x="121030" y="3094088"/>
            <a:ext cx="5668582" cy="3763912"/>
          </a:xfrm>
          <a:prstGeom prst="rect">
            <a:avLst/>
          </a:prstGeom>
        </p:spPr>
      </p:pic>
    </p:spTree>
    <p:extLst>
      <p:ext uri="{BB962C8B-B14F-4D97-AF65-F5344CB8AC3E}">
        <p14:creationId xmlns:p14="http://schemas.microsoft.com/office/powerpoint/2010/main" val="294959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50812" y="1"/>
            <a:ext cx="5713413" cy="4271940"/>
          </a:xfrm>
          <a:prstGeom prst="rect">
            <a:avLst/>
          </a:prstGeom>
        </p:spPr>
      </p:pic>
      <p:pic>
        <p:nvPicPr>
          <p:cNvPr id="8" name="Picture 7"/>
          <p:cNvPicPr>
            <a:picLocks noChangeAspect="1"/>
          </p:cNvPicPr>
          <p:nvPr/>
        </p:nvPicPr>
        <p:blipFill rotWithShape="1">
          <a:blip r:embed="rId4"/>
          <a:srcRect t="3891" r="3114" b="7999"/>
          <a:stretch/>
        </p:blipFill>
        <p:spPr>
          <a:xfrm>
            <a:off x="6018212" y="2795377"/>
            <a:ext cx="6021387" cy="4062623"/>
          </a:xfrm>
          <a:prstGeom prst="rect">
            <a:avLst/>
          </a:prstGeom>
        </p:spPr>
      </p:pic>
      <p:sp>
        <p:nvSpPr>
          <p:cNvPr id="9" name="TextBox 8"/>
          <p:cNvSpPr txBox="1"/>
          <p:nvPr/>
        </p:nvSpPr>
        <p:spPr>
          <a:xfrm>
            <a:off x="6323012" y="533400"/>
            <a:ext cx="5410200" cy="2031325"/>
          </a:xfrm>
          <a:prstGeom prst="rect">
            <a:avLst/>
          </a:prstGeom>
          <a:noFill/>
        </p:spPr>
        <p:txBody>
          <a:bodyPr wrap="square" rtlCol="0">
            <a:spAutoFit/>
          </a:bodyPr>
          <a:lstStyle/>
          <a:p>
            <a:pPr>
              <a:lnSpc>
                <a:spcPct val="90000"/>
              </a:lnSpc>
            </a:pPr>
            <a:r>
              <a:rPr lang="en-US" sz="2800" dirty="0" smtClean="0">
                <a:solidFill>
                  <a:schemeClr val="bg1"/>
                </a:solidFill>
              </a:rPr>
              <a:t>Increasing percentage of students of color in higher level math did not </a:t>
            </a:r>
            <a:r>
              <a:rPr lang="en-US" sz="2800" dirty="0" smtClean="0">
                <a:solidFill>
                  <a:schemeClr val="bg1"/>
                </a:solidFill>
              </a:rPr>
              <a:t>significantly impact performance.</a:t>
            </a:r>
            <a:endParaRPr lang="en-US" sz="2800" dirty="0">
              <a:solidFill>
                <a:schemeClr val="bg1"/>
              </a:solidFill>
            </a:endParaRPr>
          </a:p>
        </p:txBody>
      </p:sp>
    </p:spTree>
    <p:extLst>
      <p:ext uri="{BB962C8B-B14F-4D97-AF65-F5344CB8AC3E}">
        <p14:creationId xmlns:p14="http://schemas.microsoft.com/office/powerpoint/2010/main" val="3161085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5555" r="50"/>
          <a:stretch/>
        </p:blipFill>
        <p:spPr>
          <a:xfrm>
            <a:off x="1446212" y="1066800"/>
            <a:ext cx="9753600" cy="5181600"/>
          </a:xfrm>
          <a:prstGeom prst="rect">
            <a:avLst/>
          </a:prstGeom>
        </p:spPr>
      </p:pic>
    </p:spTree>
    <p:extLst>
      <p:ext uri="{BB962C8B-B14F-4D97-AF65-F5344CB8AC3E}">
        <p14:creationId xmlns:p14="http://schemas.microsoft.com/office/powerpoint/2010/main" val="952026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412" y="609600"/>
            <a:ext cx="10590822" cy="5954360"/>
          </a:xfrm>
          <a:prstGeom prst="rect">
            <a:avLst/>
          </a:prstGeom>
        </p:spPr>
      </p:pic>
    </p:spTree>
    <p:extLst>
      <p:ext uri="{BB962C8B-B14F-4D97-AF65-F5344CB8AC3E}">
        <p14:creationId xmlns:p14="http://schemas.microsoft.com/office/powerpoint/2010/main" val="2214324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 t="5271" r="-16"/>
          <a:stretch/>
        </p:blipFill>
        <p:spPr>
          <a:xfrm>
            <a:off x="836612" y="685800"/>
            <a:ext cx="10287000" cy="5477854"/>
          </a:xfrm>
          <a:prstGeom prst="rect">
            <a:avLst/>
          </a:prstGeom>
        </p:spPr>
      </p:pic>
    </p:spTree>
    <p:extLst>
      <p:ext uri="{BB962C8B-B14F-4D97-AF65-F5344CB8AC3E}">
        <p14:creationId xmlns:p14="http://schemas.microsoft.com/office/powerpoint/2010/main" val="4077486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89012" y="762000"/>
            <a:ext cx="9846732" cy="5538787"/>
          </a:xfrm>
          <a:prstGeom prst="rect">
            <a:avLst/>
          </a:prstGeom>
        </p:spPr>
      </p:pic>
      <p:pic>
        <p:nvPicPr>
          <p:cNvPr id="3" name="Picture 2"/>
          <p:cNvPicPr>
            <a:picLocks noChangeAspect="1"/>
          </p:cNvPicPr>
          <p:nvPr/>
        </p:nvPicPr>
        <p:blipFill rotWithShape="1">
          <a:blip r:embed="rId4"/>
          <a:srcRect l="74371" t="93345" r="1" b="1"/>
          <a:stretch/>
        </p:blipFill>
        <p:spPr>
          <a:xfrm>
            <a:off x="9043283" y="6442819"/>
            <a:ext cx="3124198" cy="392603"/>
          </a:xfrm>
          <a:prstGeom prst="rect">
            <a:avLst/>
          </a:prstGeom>
        </p:spPr>
      </p:pic>
    </p:spTree>
    <p:extLst>
      <p:ext uri="{BB962C8B-B14F-4D97-AF65-F5344CB8AC3E}">
        <p14:creationId xmlns:p14="http://schemas.microsoft.com/office/powerpoint/2010/main" val="1753761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 t="4523" r="830"/>
          <a:stretch/>
        </p:blipFill>
        <p:spPr>
          <a:xfrm>
            <a:off x="1598612" y="1524000"/>
            <a:ext cx="8915400" cy="4825755"/>
          </a:xfrm>
          <a:prstGeom prst="rect">
            <a:avLst/>
          </a:prstGeom>
        </p:spPr>
      </p:pic>
      <p:sp>
        <p:nvSpPr>
          <p:cNvPr id="3" name="TextBox 2"/>
          <p:cNvSpPr txBox="1"/>
          <p:nvPr/>
        </p:nvSpPr>
        <p:spPr>
          <a:xfrm>
            <a:off x="3275012" y="457200"/>
            <a:ext cx="6858000" cy="646331"/>
          </a:xfrm>
          <a:prstGeom prst="rect">
            <a:avLst/>
          </a:prstGeom>
          <a:noFill/>
        </p:spPr>
        <p:txBody>
          <a:bodyPr wrap="square" rtlCol="0">
            <a:spAutoFit/>
          </a:bodyPr>
          <a:lstStyle/>
          <a:p>
            <a:pPr>
              <a:lnSpc>
                <a:spcPct val="90000"/>
              </a:lnSpc>
            </a:pPr>
            <a:r>
              <a:rPr lang="en-US" sz="4000" dirty="0" smtClean="0">
                <a:solidFill>
                  <a:schemeClr val="bg1"/>
                </a:solidFill>
              </a:rPr>
              <a:t>Value Added of MCPS</a:t>
            </a:r>
            <a:endParaRPr lang="en-US" sz="4000" dirty="0">
              <a:solidFill>
                <a:schemeClr val="bg1"/>
              </a:solidFill>
            </a:endParaRPr>
          </a:p>
        </p:txBody>
      </p:sp>
    </p:spTree>
    <p:extLst>
      <p:ext uri="{BB962C8B-B14F-4D97-AF65-F5344CB8AC3E}">
        <p14:creationId xmlns:p14="http://schemas.microsoft.com/office/powerpoint/2010/main" val="2315450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5881" r="809"/>
          <a:stretch/>
        </p:blipFill>
        <p:spPr>
          <a:xfrm>
            <a:off x="1674813" y="1143000"/>
            <a:ext cx="9144000" cy="4878079"/>
          </a:xfrm>
          <a:prstGeom prst="rect">
            <a:avLst/>
          </a:prstGeom>
        </p:spPr>
      </p:pic>
    </p:spTree>
    <p:extLst>
      <p:ext uri="{BB962C8B-B14F-4D97-AF65-F5344CB8AC3E}">
        <p14:creationId xmlns:p14="http://schemas.microsoft.com/office/powerpoint/2010/main" val="3406080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 t="5480" r="-122"/>
          <a:stretch/>
        </p:blipFill>
        <p:spPr>
          <a:xfrm>
            <a:off x="1522412" y="990600"/>
            <a:ext cx="9906000" cy="5257800"/>
          </a:xfrm>
          <a:prstGeom prst="rect">
            <a:avLst/>
          </a:prstGeom>
        </p:spPr>
      </p:pic>
    </p:spTree>
    <p:extLst>
      <p:ext uri="{BB962C8B-B14F-4D97-AF65-F5344CB8AC3E}">
        <p14:creationId xmlns:p14="http://schemas.microsoft.com/office/powerpoint/2010/main" val="2056977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5389"/>
          <a:stretch/>
        </p:blipFill>
        <p:spPr>
          <a:xfrm>
            <a:off x="1065212" y="838200"/>
            <a:ext cx="10058400" cy="5350222"/>
          </a:xfrm>
          <a:prstGeom prst="rect">
            <a:avLst/>
          </a:prstGeom>
        </p:spPr>
      </p:pic>
    </p:spTree>
    <p:extLst>
      <p:ext uri="{BB962C8B-B14F-4D97-AF65-F5344CB8AC3E}">
        <p14:creationId xmlns:p14="http://schemas.microsoft.com/office/powerpoint/2010/main" val="1179233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5714" r="407"/>
          <a:stretch/>
        </p:blipFill>
        <p:spPr>
          <a:xfrm>
            <a:off x="1370012" y="762000"/>
            <a:ext cx="9448800" cy="5029200"/>
          </a:xfrm>
          <a:prstGeom prst="rect">
            <a:avLst/>
          </a:prstGeom>
        </p:spPr>
      </p:pic>
    </p:spTree>
    <p:extLst>
      <p:ext uri="{BB962C8B-B14F-4D97-AF65-F5344CB8AC3E}">
        <p14:creationId xmlns:p14="http://schemas.microsoft.com/office/powerpoint/2010/main" val="849995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5650"/>
          <a:stretch/>
        </p:blipFill>
        <p:spPr>
          <a:xfrm>
            <a:off x="1126821" y="990600"/>
            <a:ext cx="9768191" cy="5181600"/>
          </a:xfrm>
          <a:prstGeom prst="rect">
            <a:avLst/>
          </a:prstGeom>
        </p:spPr>
      </p:pic>
    </p:spTree>
    <p:extLst>
      <p:ext uri="{BB962C8B-B14F-4D97-AF65-F5344CB8AC3E}">
        <p14:creationId xmlns:p14="http://schemas.microsoft.com/office/powerpoint/2010/main" val="3071757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0812" y="228600"/>
            <a:ext cx="11734800" cy="1920526"/>
          </a:xfrm>
          <a:prstGeom prst="rect">
            <a:avLst/>
          </a:prstGeom>
          <a:noFill/>
        </p:spPr>
        <p:txBody>
          <a:bodyPr wrap="square" rtlCol="0">
            <a:spAutoFit/>
          </a:bodyPr>
          <a:lstStyle/>
          <a:p>
            <a:pPr algn="ctr">
              <a:lnSpc>
                <a:spcPct val="90000"/>
              </a:lnSpc>
            </a:pPr>
            <a:r>
              <a:rPr lang="en-US" sz="4400" dirty="0" smtClean="0">
                <a:solidFill>
                  <a:schemeClr val="bg1"/>
                </a:solidFill>
              </a:rPr>
              <a:t>Multilingualism as an asset</a:t>
            </a:r>
          </a:p>
          <a:p>
            <a:pPr algn="ctr">
              <a:lnSpc>
                <a:spcPct val="90000"/>
              </a:lnSpc>
            </a:pPr>
            <a:r>
              <a:rPr lang="en-US" sz="4400" dirty="0" smtClean="0">
                <a:solidFill>
                  <a:schemeClr val="bg1"/>
                </a:solidFill>
              </a:rPr>
              <a:t>Goal: To graduate 50% of seniors </a:t>
            </a:r>
          </a:p>
          <a:p>
            <a:pPr algn="ctr">
              <a:lnSpc>
                <a:spcPct val="90000"/>
              </a:lnSpc>
            </a:pPr>
            <a:r>
              <a:rPr lang="en-US" sz="4400" dirty="0" smtClean="0">
                <a:solidFill>
                  <a:schemeClr val="bg1"/>
                </a:solidFill>
              </a:rPr>
              <a:t>with Seal of Biliteracy</a:t>
            </a:r>
            <a:endParaRPr lang="en-US" sz="4400" dirty="0">
              <a:solidFill>
                <a:schemeClr val="bg1"/>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0612" y="2438400"/>
            <a:ext cx="7081278" cy="3981228"/>
          </a:xfrm>
          <a:prstGeom prst="rect">
            <a:avLst/>
          </a:prstGeom>
        </p:spPr>
      </p:pic>
    </p:spTree>
    <p:extLst>
      <p:ext uri="{BB962C8B-B14F-4D97-AF65-F5344CB8AC3E}">
        <p14:creationId xmlns:p14="http://schemas.microsoft.com/office/powerpoint/2010/main" val="800045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508" t="12495" r="1401" b="16910"/>
          <a:stretch/>
        </p:blipFill>
        <p:spPr>
          <a:xfrm>
            <a:off x="531812" y="838200"/>
            <a:ext cx="11168529" cy="4953000"/>
          </a:xfrm>
          <a:prstGeom prst="rect">
            <a:avLst/>
          </a:prstGeom>
        </p:spPr>
      </p:pic>
    </p:spTree>
    <p:extLst>
      <p:ext uri="{BB962C8B-B14F-4D97-AF65-F5344CB8AC3E}">
        <p14:creationId xmlns:p14="http://schemas.microsoft.com/office/powerpoint/2010/main" val="277719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Superintendent’s Statement on Rockville HS</a:t>
            </a:r>
            <a:endParaRPr lang="en-US" dirty="0"/>
          </a:p>
        </p:txBody>
      </p:sp>
      <p:sp>
        <p:nvSpPr>
          <p:cNvPr id="5" name="Content Placeholder 4"/>
          <p:cNvSpPr>
            <a:spLocks noGrp="1"/>
          </p:cNvSpPr>
          <p:nvPr>
            <p:ph idx="1"/>
          </p:nvPr>
        </p:nvSpPr>
        <p:spPr/>
        <p:txBody>
          <a:bodyPr/>
          <a:lstStyle/>
          <a:p>
            <a:pPr marL="0" indent="0">
              <a:buNone/>
            </a:pPr>
            <a:r>
              <a:rPr lang="en-US" dirty="0" smtClean="0"/>
              <a:t>“While </a:t>
            </a:r>
            <a:r>
              <a:rPr lang="en-US" dirty="0"/>
              <a:t>I know this tragic incident has become part of a national political debate, I want to remind community members that the lives of real students have been forever affected. While many have chosen to engage </a:t>
            </a:r>
            <a:r>
              <a:rPr lang="en-US" dirty="0" smtClean="0"/>
              <a:t>civilly </a:t>
            </a:r>
            <a:r>
              <a:rPr lang="en-US" dirty="0"/>
              <a:t>in the conversation, far too many have crossed the line with racist, xenophobic calls and emails. MCPS is working with law enforcement to identify those who are making threats toward our students and schools. This behavior will not be tolerated in our community</a:t>
            </a:r>
            <a:r>
              <a:rPr lang="en-US" dirty="0" smtClean="0"/>
              <a:t>.”</a:t>
            </a:r>
            <a:endParaRPr lang="en-US" dirty="0"/>
          </a:p>
        </p:txBody>
      </p:sp>
    </p:spTree>
    <p:extLst>
      <p:ext uri="{BB962C8B-B14F-4D97-AF65-F5344CB8AC3E}">
        <p14:creationId xmlns:p14="http://schemas.microsoft.com/office/powerpoint/2010/main" val="741641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2414" y="1905000"/>
            <a:ext cx="9982198" cy="4648200"/>
          </a:xfrm>
        </p:spPr>
        <p:txBody>
          <a:bodyPr>
            <a:normAutofit/>
          </a:bodyPr>
          <a:lstStyle/>
          <a:p>
            <a:r>
              <a:rPr lang="en-US" dirty="0"/>
              <a:t>Sean Spicer: </a:t>
            </a:r>
            <a:endParaRPr lang="en-US" dirty="0" smtClean="0"/>
          </a:p>
          <a:p>
            <a:pPr marL="0" indent="0">
              <a:buNone/>
            </a:pPr>
            <a:r>
              <a:rPr lang="en-US" dirty="0" smtClean="0"/>
              <a:t>“I </a:t>
            </a:r>
            <a:r>
              <a:rPr lang="en-US" dirty="0"/>
              <a:t>think the city should look at its policies, and I think that this is something authorities are going to have to look </a:t>
            </a:r>
            <a:r>
              <a:rPr lang="en-US" dirty="0" smtClean="0"/>
              <a:t>at…Part of the reason the president has made illegal immigration and a crackdown such a big deal is because of tragedies like this.”</a:t>
            </a:r>
            <a:endParaRPr lang="en-US" dirty="0"/>
          </a:p>
          <a:p>
            <a:r>
              <a:rPr lang="en-US" dirty="0" smtClean="0"/>
              <a:t>Governor </a:t>
            </a:r>
            <a:r>
              <a:rPr lang="en-US" dirty="0"/>
              <a:t>Larry </a:t>
            </a:r>
            <a:r>
              <a:rPr lang="en-US" dirty="0" smtClean="0"/>
              <a:t>Hogan:</a:t>
            </a:r>
            <a:endParaRPr lang="en-US" dirty="0"/>
          </a:p>
          <a:p>
            <a:pPr marL="0" indent="0">
              <a:buNone/>
            </a:pPr>
            <a:r>
              <a:rPr lang="en-US" dirty="0"/>
              <a:t>"Why is an 18-year-old man in a class with </a:t>
            </a:r>
            <a:r>
              <a:rPr lang="en-US" dirty="0" smtClean="0"/>
              <a:t>13- </a:t>
            </a:r>
            <a:r>
              <a:rPr lang="en-US" dirty="0"/>
              <a:t>or 14-year-old girls? Why was his status not known to those folks?...My biggest concern is the Montgomery County School System and their lack of cooperation</a:t>
            </a:r>
            <a:r>
              <a:rPr lang="en-US" dirty="0" smtClean="0"/>
              <a:t>.“</a:t>
            </a:r>
          </a:p>
          <a:p>
            <a:endParaRPr lang="en-US" dirty="0" smtClean="0"/>
          </a:p>
          <a:p>
            <a:endParaRPr lang="en-US" dirty="0"/>
          </a:p>
          <a:p>
            <a:endParaRPr lang="en-US" dirty="0" smtClean="0"/>
          </a:p>
        </p:txBody>
      </p:sp>
      <p:sp>
        <p:nvSpPr>
          <p:cNvPr id="2" name="Title 1"/>
          <p:cNvSpPr>
            <a:spLocks noGrp="1"/>
          </p:cNvSpPr>
          <p:nvPr>
            <p:ph type="title"/>
          </p:nvPr>
        </p:nvSpPr>
        <p:spPr/>
        <p:txBody>
          <a:bodyPr/>
          <a:lstStyle/>
          <a:p>
            <a:r>
              <a:rPr lang="en-US" dirty="0" smtClean="0"/>
              <a:t>Fake News</a:t>
            </a:r>
            <a:endParaRPr lang="en-US" dirty="0"/>
          </a:p>
        </p:txBody>
      </p:sp>
    </p:spTree>
    <p:extLst>
      <p:ext uri="{BB962C8B-B14F-4D97-AF65-F5344CB8AC3E}">
        <p14:creationId xmlns:p14="http://schemas.microsoft.com/office/powerpoint/2010/main" val="2270346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012" y="0"/>
            <a:ext cx="11353800" cy="1905000"/>
          </a:xfrm>
        </p:spPr>
        <p:txBody>
          <a:bodyPr/>
          <a:lstStyle/>
          <a:p>
            <a:r>
              <a:rPr lang="en-US" sz="2800" dirty="0" smtClean="0"/>
              <a:t>MCPS MISSION</a:t>
            </a:r>
            <a:r>
              <a:rPr lang="en-US" sz="2800" dirty="0"/>
              <a:t/>
            </a:r>
            <a:br>
              <a:rPr lang="en-US" sz="2800" dirty="0"/>
            </a:br>
            <a:r>
              <a:rPr lang="en-US" sz="2400" dirty="0"/>
              <a:t>Every student will have the academic, creative problem solving, and social emotional skills to be successful in college and career.</a:t>
            </a:r>
            <a:r>
              <a:rPr lang="en-US" dirty="0"/>
              <a:t/>
            </a:r>
            <a:br>
              <a:rPr lang="en-US" dirty="0"/>
            </a:br>
            <a:endParaRPr lang="en-US" dirty="0"/>
          </a:p>
        </p:txBody>
      </p:sp>
      <p:pic>
        <p:nvPicPr>
          <p:cNvPr id="5" name="Content Placeholder 4"/>
          <p:cNvPicPr>
            <a:picLocks noGrp="1" noChangeAspect="1"/>
          </p:cNvPicPr>
          <p:nvPr>
            <p:ph idx="1"/>
          </p:nvPr>
        </p:nvPicPr>
        <p:blipFill rotWithShape="1">
          <a:blip r:embed="rId3"/>
          <a:srcRect t="2296" r="2515" b="5882"/>
          <a:stretch/>
        </p:blipFill>
        <p:spPr>
          <a:xfrm>
            <a:off x="4722812" y="2286000"/>
            <a:ext cx="5715000" cy="3352800"/>
          </a:xfrm>
          <a:prstGeom prst="rect">
            <a:avLst/>
          </a:prstGeom>
        </p:spPr>
      </p:pic>
      <p:sp>
        <p:nvSpPr>
          <p:cNvPr id="4" name="Text Placeholder 3"/>
          <p:cNvSpPr>
            <a:spLocks noGrp="1"/>
          </p:cNvSpPr>
          <p:nvPr>
            <p:ph type="body" sz="half" idx="2"/>
          </p:nvPr>
        </p:nvSpPr>
        <p:spPr>
          <a:xfrm>
            <a:off x="1217612" y="2319354"/>
            <a:ext cx="3048001" cy="3852846"/>
          </a:xfrm>
        </p:spPr>
        <p:txBody>
          <a:bodyPr/>
          <a:lstStyle/>
          <a:p>
            <a:r>
              <a:rPr lang="en-US" sz="2400" b="1" dirty="0">
                <a:hlinkClick r:id="rId4"/>
              </a:rPr>
              <a:t>CORE </a:t>
            </a:r>
            <a:r>
              <a:rPr lang="en-US" sz="2400" b="1" dirty="0" smtClean="0">
                <a:hlinkClick r:id="rId4"/>
              </a:rPr>
              <a:t>VALUES</a:t>
            </a:r>
            <a:endParaRPr lang="en-US" sz="2400" b="1" dirty="0"/>
          </a:p>
          <a:p>
            <a:r>
              <a:rPr lang="en-US" sz="2400" dirty="0"/>
              <a:t>Equity</a:t>
            </a:r>
          </a:p>
          <a:p>
            <a:r>
              <a:rPr lang="en-US" sz="2400" dirty="0"/>
              <a:t>Respect</a:t>
            </a:r>
          </a:p>
          <a:p>
            <a:r>
              <a:rPr lang="en-US" sz="2400" dirty="0" smtClean="0"/>
              <a:t>Learning</a:t>
            </a:r>
          </a:p>
          <a:p>
            <a:r>
              <a:rPr lang="en-US" sz="2400" dirty="0" smtClean="0"/>
              <a:t>Relationships</a:t>
            </a:r>
          </a:p>
          <a:p>
            <a:r>
              <a:rPr lang="en-US" sz="2400" dirty="0" smtClean="0"/>
              <a:t>Excellence </a:t>
            </a:r>
          </a:p>
          <a:p>
            <a:endParaRPr lang="en-US" sz="2400" dirty="0" smtClean="0"/>
          </a:p>
          <a:p>
            <a:endParaRPr lang="en-US" dirty="0"/>
          </a:p>
        </p:txBody>
      </p:sp>
    </p:spTree>
    <p:extLst>
      <p:ext uri="{BB962C8B-B14F-4D97-AF65-F5344CB8AC3E}">
        <p14:creationId xmlns:p14="http://schemas.microsoft.com/office/powerpoint/2010/main" val="235104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5157614" y="2590800"/>
            <a:ext cx="3353091" cy="3212870"/>
          </a:xfrm>
          <a:prstGeom prst="rect">
            <a:avLst/>
          </a:prstGeom>
        </p:spPr>
      </p:pic>
      <p:pic>
        <p:nvPicPr>
          <p:cNvPr id="2" name="Picture 1"/>
          <p:cNvPicPr>
            <a:picLocks noChangeAspect="1"/>
          </p:cNvPicPr>
          <p:nvPr/>
        </p:nvPicPr>
        <p:blipFill rotWithShape="1">
          <a:blip r:embed="rId4"/>
          <a:srcRect l="970" t="16314" r="4843" b="8929"/>
          <a:stretch/>
        </p:blipFill>
        <p:spPr>
          <a:xfrm>
            <a:off x="141893" y="1700065"/>
            <a:ext cx="3657600" cy="5157935"/>
          </a:xfrm>
          <a:prstGeom prst="rect">
            <a:avLst/>
          </a:prstGeom>
        </p:spPr>
      </p:pic>
      <p:pic>
        <p:nvPicPr>
          <p:cNvPr id="3" name="Picture 2"/>
          <p:cNvPicPr>
            <a:picLocks noChangeAspect="1"/>
          </p:cNvPicPr>
          <p:nvPr/>
        </p:nvPicPr>
        <p:blipFill rotWithShape="1">
          <a:blip r:embed="rId5"/>
          <a:srcRect l="487" t="8297" r="4731" b="8587"/>
          <a:stretch/>
        </p:blipFill>
        <p:spPr>
          <a:xfrm>
            <a:off x="8609012" y="1524000"/>
            <a:ext cx="3352800" cy="5223741"/>
          </a:xfrm>
          <a:prstGeom prst="rect">
            <a:avLst/>
          </a:prstGeom>
        </p:spPr>
      </p:pic>
      <p:pic>
        <p:nvPicPr>
          <p:cNvPr id="4" name="Picture 3"/>
          <p:cNvPicPr>
            <a:picLocks noChangeAspect="1"/>
          </p:cNvPicPr>
          <p:nvPr/>
        </p:nvPicPr>
        <p:blipFill>
          <a:blip r:embed="rId6"/>
          <a:stretch>
            <a:fillRect/>
          </a:stretch>
        </p:blipFill>
        <p:spPr>
          <a:xfrm>
            <a:off x="1718098" y="152400"/>
            <a:ext cx="3279932" cy="4340728"/>
          </a:xfrm>
          <a:prstGeom prst="rect">
            <a:avLst/>
          </a:prstGeom>
        </p:spPr>
      </p:pic>
      <p:sp>
        <p:nvSpPr>
          <p:cNvPr id="8" name="Rectangle 7"/>
          <p:cNvSpPr/>
          <p:nvPr/>
        </p:nvSpPr>
        <p:spPr>
          <a:xfrm>
            <a:off x="5157614" y="304800"/>
            <a:ext cx="6092825" cy="1200329"/>
          </a:xfrm>
          <a:prstGeom prst="rect">
            <a:avLst/>
          </a:prstGeom>
        </p:spPr>
        <p:txBody>
          <a:bodyPr>
            <a:spAutoFit/>
          </a:bodyPr>
          <a:lstStyle/>
          <a:p>
            <a:r>
              <a:rPr lang="en-US" b="1" dirty="0">
                <a:solidFill>
                  <a:schemeClr val="bg1"/>
                </a:solidFill>
              </a:rPr>
              <a:t>“Dr. Smith told parents if they didn’t want illegal immigrants coming into their schools and possibly raping 9th graders then they were racists and he would call the police on them.” – Tucker Carlson</a:t>
            </a:r>
          </a:p>
        </p:txBody>
      </p:sp>
    </p:spTree>
    <p:extLst>
      <p:ext uri="{BB962C8B-B14F-4D97-AF65-F5344CB8AC3E}">
        <p14:creationId xmlns:p14="http://schemas.microsoft.com/office/powerpoint/2010/main" val="938084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Shape 304"/>
          <p:cNvSpPr txBox="1"/>
          <p:nvPr/>
        </p:nvSpPr>
        <p:spPr>
          <a:xfrm>
            <a:off x="2261466" y="2043215"/>
            <a:ext cx="3528000" cy="378600"/>
          </a:xfrm>
          <a:prstGeom prst="rect">
            <a:avLst/>
          </a:prstGeom>
          <a:noFill/>
          <a:ln>
            <a:noFill/>
          </a:ln>
        </p:spPr>
        <p:txBody>
          <a:bodyPr lIns="91425" tIns="45700" rIns="91425" bIns="45700" anchor="t" anchorCtr="0">
            <a:noAutofit/>
          </a:bodyPr>
          <a:lstStyle/>
          <a:p>
            <a:pPr>
              <a:buSzPct val="25000"/>
            </a:pPr>
            <a:r>
              <a:rPr lang="en-US" dirty="0">
                <a:solidFill>
                  <a:schemeClr val="dk1"/>
                </a:solidFill>
                <a:latin typeface="Calibri"/>
                <a:ea typeface="Calibri"/>
                <a:cs typeface="Calibri"/>
                <a:sym typeface="Calibri"/>
              </a:rPr>
              <a:t>Percent of Adults Age 25 and Older</a:t>
            </a:r>
          </a:p>
        </p:txBody>
      </p:sp>
      <p:sp>
        <p:nvSpPr>
          <p:cNvPr id="305" name="Shape 305"/>
          <p:cNvSpPr txBox="1"/>
          <p:nvPr/>
        </p:nvSpPr>
        <p:spPr>
          <a:xfrm>
            <a:off x="2339672" y="6512244"/>
            <a:ext cx="5812200" cy="284700"/>
          </a:xfrm>
          <a:prstGeom prst="rect">
            <a:avLst/>
          </a:prstGeom>
          <a:noFill/>
          <a:ln>
            <a:noFill/>
          </a:ln>
        </p:spPr>
        <p:txBody>
          <a:bodyPr lIns="92075" tIns="46025" rIns="92075" bIns="46025" anchor="t" anchorCtr="0">
            <a:noAutofit/>
          </a:bodyPr>
          <a:lstStyle/>
          <a:p>
            <a:pPr>
              <a:buSzPct val="25000"/>
            </a:pPr>
            <a:r>
              <a:rPr lang="en-US" sz="1200" b="1">
                <a:solidFill>
                  <a:schemeClr val="dk1"/>
                </a:solidFill>
                <a:latin typeface="Arial Narrow"/>
                <a:ea typeface="Arial Narrow"/>
                <a:cs typeface="Arial Narrow"/>
                <a:sym typeface="Arial Narrow"/>
              </a:rPr>
              <a:t>Source:</a:t>
            </a:r>
            <a:r>
              <a:rPr lang="en-US" sz="1200">
                <a:solidFill>
                  <a:schemeClr val="dk1"/>
                </a:solidFill>
                <a:latin typeface="Arial Narrow"/>
                <a:ea typeface="Arial Narrow"/>
                <a:cs typeface="Arial Narrow"/>
                <a:sym typeface="Arial Narrow"/>
              </a:rPr>
              <a:t> U.S. Census, 2015 American Community Survey 1-year estimate.</a:t>
            </a:r>
          </a:p>
        </p:txBody>
      </p:sp>
      <p:sp>
        <p:nvSpPr>
          <p:cNvPr id="306" name="Shape 306"/>
          <p:cNvSpPr txBox="1"/>
          <p:nvPr/>
        </p:nvSpPr>
        <p:spPr>
          <a:xfrm>
            <a:off x="10056811" y="0"/>
            <a:ext cx="609600" cy="32880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000">
                <a:solidFill>
                  <a:srgbClr val="898989"/>
                </a:solidFill>
                <a:latin typeface="PT Sans"/>
                <a:ea typeface="PT Sans"/>
                <a:cs typeface="PT Sans"/>
                <a:sym typeface="PT Sans"/>
              </a:rPr>
              <a:pPr algn="r">
                <a:buSzPct val="25000"/>
              </a:pPr>
              <a:t>71</a:t>
            </a:fld>
            <a:endParaRPr lang="en-US" sz="1000">
              <a:solidFill>
                <a:srgbClr val="898989"/>
              </a:solidFill>
              <a:latin typeface="PT Sans"/>
              <a:ea typeface="PT Sans"/>
              <a:cs typeface="PT Sans"/>
              <a:sym typeface="PT Sans"/>
            </a:endParaRPr>
          </a:p>
        </p:txBody>
      </p:sp>
      <p:sp>
        <p:nvSpPr>
          <p:cNvPr id="307" name="Shape 307"/>
          <p:cNvSpPr txBox="1"/>
          <p:nvPr/>
        </p:nvSpPr>
        <p:spPr>
          <a:xfrm>
            <a:off x="1216023" y="342790"/>
            <a:ext cx="9144000" cy="1015500"/>
          </a:xfrm>
          <a:prstGeom prst="rect">
            <a:avLst/>
          </a:prstGeom>
          <a:noFill/>
          <a:ln>
            <a:noFill/>
          </a:ln>
        </p:spPr>
        <p:txBody>
          <a:bodyPr lIns="91425" tIns="45700" rIns="91425" bIns="45700" anchor="ctr" anchorCtr="0">
            <a:noAutofit/>
          </a:bodyPr>
          <a:lstStyle/>
          <a:p>
            <a:pPr algn="ctr">
              <a:buClr>
                <a:schemeClr val="dk1"/>
              </a:buClr>
              <a:buSzPct val="25000"/>
            </a:pPr>
            <a:r>
              <a:rPr lang="en-US" sz="3200" b="1" dirty="0">
                <a:solidFill>
                  <a:schemeClr val="bg1"/>
                </a:solidFill>
                <a:latin typeface="PT Sans"/>
                <a:ea typeface="PT Sans"/>
                <a:cs typeface="PT Sans"/>
                <a:sym typeface="PT Sans"/>
              </a:rPr>
              <a:t>Almost half of </a:t>
            </a:r>
            <a:r>
              <a:rPr lang="en-US" sz="3200" b="1" dirty="0" smtClean="0">
                <a:solidFill>
                  <a:schemeClr val="bg1"/>
                </a:solidFill>
                <a:latin typeface="PT Sans"/>
                <a:ea typeface="PT Sans"/>
                <a:cs typeface="PT Sans"/>
                <a:sym typeface="PT Sans"/>
              </a:rPr>
              <a:t>foreign-born </a:t>
            </a:r>
            <a:r>
              <a:rPr lang="en-US" sz="3200" b="1" dirty="0">
                <a:solidFill>
                  <a:schemeClr val="bg1"/>
                </a:solidFill>
                <a:latin typeface="PT Sans"/>
                <a:ea typeface="PT Sans"/>
                <a:cs typeface="PT Sans"/>
                <a:sym typeface="PT Sans"/>
              </a:rPr>
              <a:t>residents </a:t>
            </a:r>
          </a:p>
          <a:p>
            <a:pPr algn="ctr">
              <a:buClr>
                <a:schemeClr val="dk1"/>
              </a:buClr>
              <a:buSzPct val="25000"/>
            </a:pPr>
            <a:r>
              <a:rPr lang="en-US" sz="3200" b="1" dirty="0">
                <a:solidFill>
                  <a:schemeClr val="bg1"/>
                </a:solidFill>
                <a:latin typeface="PT Sans"/>
                <a:ea typeface="PT Sans"/>
                <a:cs typeface="PT Sans"/>
                <a:sym typeface="PT Sans"/>
              </a:rPr>
              <a:t>have a </a:t>
            </a:r>
            <a:r>
              <a:rPr lang="en-US" sz="3200" b="1" dirty="0" smtClean="0">
                <a:solidFill>
                  <a:schemeClr val="bg1"/>
                </a:solidFill>
                <a:latin typeface="PT Sans"/>
                <a:ea typeface="PT Sans"/>
                <a:cs typeface="PT Sans"/>
                <a:sym typeface="PT Sans"/>
              </a:rPr>
              <a:t>bachelor’s </a:t>
            </a:r>
            <a:r>
              <a:rPr lang="en-US" sz="3200" b="1" dirty="0">
                <a:solidFill>
                  <a:schemeClr val="bg1"/>
                </a:solidFill>
                <a:latin typeface="PT Sans"/>
                <a:ea typeface="PT Sans"/>
                <a:cs typeface="PT Sans"/>
                <a:sym typeface="PT Sans"/>
              </a:rPr>
              <a:t>degree or higher</a:t>
            </a:r>
          </a:p>
        </p:txBody>
      </p:sp>
      <p:sp>
        <p:nvSpPr>
          <p:cNvPr id="308" name="Shape 308"/>
          <p:cNvSpPr txBox="1"/>
          <p:nvPr/>
        </p:nvSpPr>
        <p:spPr>
          <a:xfrm>
            <a:off x="2261455" y="1487971"/>
            <a:ext cx="7285500" cy="473400"/>
          </a:xfrm>
          <a:prstGeom prst="rect">
            <a:avLst/>
          </a:prstGeom>
          <a:noFill/>
          <a:ln>
            <a:noFill/>
          </a:ln>
        </p:spPr>
        <p:txBody>
          <a:bodyPr lIns="91425" tIns="45700" rIns="91425" bIns="45700" anchor="t" anchorCtr="0">
            <a:noAutofit/>
          </a:bodyPr>
          <a:lstStyle/>
          <a:p>
            <a:pPr>
              <a:buSzPct val="25000"/>
            </a:pPr>
            <a:r>
              <a:rPr lang="en-US" sz="2000" b="1">
                <a:solidFill>
                  <a:schemeClr val="dk1"/>
                </a:solidFill>
                <a:latin typeface="Calibri"/>
                <a:ea typeface="Calibri"/>
                <a:cs typeface="Calibri"/>
                <a:sym typeface="Calibri"/>
              </a:rPr>
              <a:t>EDUCATIONAL ATTAINMENT OF NATIVE AND FOREIGN BORN</a:t>
            </a:r>
            <a:r>
              <a:rPr lang="en-US" sz="2400" b="1">
                <a:solidFill>
                  <a:schemeClr val="dk1"/>
                </a:solidFill>
                <a:latin typeface="Calibri"/>
                <a:ea typeface="Calibri"/>
                <a:cs typeface="Calibri"/>
                <a:sym typeface="Calibri"/>
              </a:rPr>
              <a:t> </a:t>
            </a:r>
            <a:r>
              <a:rPr lang="en-US">
                <a:solidFill>
                  <a:schemeClr val="dk1"/>
                </a:solidFill>
                <a:latin typeface="Calibri"/>
                <a:ea typeface="Calibri"/>
                <a:cs typeface="Calibri"/>
                <a:sym typeface="Calibri"/>
              </a:rPr>
              <a:t>(2015)</a:t>
            </a:r>
          </a:p>
        </p:txBody>
      </p:sp>
      <p:pic>
        <p:nvPicPr>
          <p:cNvPr id="309" name="Shape 309"/>
          <p:cNvPicPr preferRelativeResize="0"/>
          <p:nvPr/>
        </p:nvPicPr>
        <p:blipFill rotWithShape="1">
          <a:blip r:embed="rId3">
            <a:alphaModFix/>
          </a:blip>
          <a:srcRect/>
          <a:stretch/>
        </p:blipFill>
        <p:spPr>
          <a:xfrm>
            <a:off x="2284411" y="2435805"/>
            <a:ext cx="7059900" cy="3984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11737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5612" y="1600200"/>
            <a:ext cx="10972800" cy="5105400"/>
          </a:xfrm>
        </p:spPr>
        <p:txBody>
          <a:bodyPr>
            <a:normAutofit fontScale="55000" lnSpcReduction="20000"/>
          </a:bodyPr>
          <a:lstStyle/>
          <a:p>
            <a:r>
              <a:rPr lang="en-US" sz="2900" dirty="0" smtClean="0"/>
              <a:t>All 25 high schools earned spot in </a:t>
            </a:r>
            <a:r>
              <a:rPr lang="en-US" sz="2900" dirty="0" err="1" smtClean="0"/>
              <a:t>WaPo</a:t>
            </a:r>
            <a:r>
              <a:rPr lang="en-US" sz="2900" dirty="0" smtClean="0"/>
              <a:t> Challenge Index of “America’s Most Challenging Schools”</a:t>
            </a:r>
          </a:p>
          <a:p>
            <a:r>
              <a:rPr lang="en-US" sz="2900" dirty="0"/>
              <a:t>US </a:t>
            </a:r>
            <a:r>
              <a:rPr lang="en-US" sz="2900" dirty="0" smtClean="0"/>
              <a:t>News’ </a:t>
            </a:r>
            <a:r>
              <a:rPr lang="en-US" sz="2900" dirty="0"/>
              <a:t>Best High Schools, </a:t>
            </a:r>
            <a:r>
              <a:rPr lang="en-US" sz="2900" dirty="0" smtClean="0"/>
              <a:t>5 Gold and 4 Silver Medal winners, top 5 high schools in MD. Paint Branch, 22</a:t>
            </a:r>
            <a:r>
              <a:rPr lang="en-US" sz="2900" baseline="30000" dirty="0" smtClean="0"/>
              <a:t>nd</a:t>
            </a:r>
            <a:r>
              <a:rPr lang="en-US" sz="2900" dirty="0" smtClean="0"/>
              <a:t>; Wheaton High School, 27</a:t>
            </a:r>
            <a:r>
              <a:rPr lang="en-US" sz="2900" baseline="30000" dirty="0" smtClean="0"/>
              <a:t>th</a:t>
            </a:r>
            <a:r>
              <a:rPr lang="en-US" sz="2900" dirty="0" smtClean="0"/>
              <a:t> </a:t>
            </a:r>
            <a:r>
              <a:rPr lang="en-US" sz="2900" dirty="0"/>
              <a:t>in </a:t>
            </a:r>
            <a:r>
              <a:rPr lang="en-US" sz="2900" dirty="0" smtClean="0"/>
              <a:t>MD, top 5% of schools in the country</a:t>
            </a:r>
          </a:p>
          <a:p>
            <a:r>
              <a:rPr lang="en-US" sz="2900" dirty="0" smtClean="0"/>
              <a:t>Maryland is in top five states for education</a:t>
            </a:r>
          </a:p>
          <a:p>
            <a:r>
              <a:rPr lang="en-US" sz="2900" dirty="0"/>
              <a:t>The Class of 2016 earned a 1631 </a:t>
            </a:r>
            <a:r>
              <a:rPr lang="en-US" sz="2900" dirty="0" err="1" smtClean="0"/>
              <a:t>avg</a:t>
            </a:r>
            <a:r>
              <a:rPr lang="en-US" sz="2900" dirty="0" smtClean="0"/>
              <a:t> combined </a:t>
            </a:r>
            <a:r>
              <a:rPr lang="en-US" sz="2900" dirty="0"/>
              <a:t>SAT score, surpassing both </a:t>
            </a:r>
            <a:r>
              <a:rPr lang="en-US" sz="2900" dirty="0" smtClean="0"/>
              <a:t>national </a:t>
            </a:r>
            <a:r>
              <a:rPr lang="en-US" sz="2900" dirty="0"/>
              <a:t>and </a:t>
            </a:r>
            <a:r>
              <a:rPr lang="en-US" sz="2900" dirty="0" smtClean="0"/>
              <a:t>state averages</a:t>
            </a:r>
            <a:r>
              <a:rPr lang="en-US" sz="2900" dirty="0"/>
              <a:t>. Nearly 65 </a:t>
            </a:r>
            <a:r>
              <a:rPr lang="en-US" sz="2900" dirty="0" smtClean="0"/>
              <a:t>% of grads </a:t>
            </a:r>
            <a:r>
              <a:rPr lang="en-US" sz="2900" dirty="0"/>
              <a:t>took the </a:t>
            </a:r>
            <a:r>
              <a:rPr lang="en-US" sz="2900" dirty="0" smtClean="0"/>
              <a:t>SAT, </a:t>
            </a:r>
            <a:r>
              <a:rPr lang="en-US" sz="2900" dirty="0"/>
              <a:t>and MCPS’ Hispanic and African </a:t>
            </a:r>
            <a:r>
              <a:rPr lang="en-US" sz="2900" dirty="0" smtClean="0"/>
              <a:t>American students </a:t>
            </a:r>
            <a:r>
              <a:rPr lang="en-US" sz="2900" dirty="0"/>
              <a:t>outperformed their peers across the nation</a:t>
            </a:r>
            <a:r>
              <a:rPr lang="en-US" sz="2900" dirty="0" smtClean="0"/>
              <a:t>.</a:t>
            </a:r>
          </a:p>
          <a:p>
            <a:r>
              <a:rPr lang="en-US" sz="2900" dirty="0" smtClean="0"/>
              <a:t>2016 Niche Best Schools: MCPS 308th, Fairfax 356</a:t>
            </a:r>
            <a:r>
              <a:rPr lang="en-US" sz="2900" baseline="30000" dirty="0" smtClean="0"/>
              <a:t>th</a:t>
            </a:r>
          </a:p>
          <a:p>
            <a:r>
              <a:rPr lang="en-US" sz="4500" baseline="30000" dirty="0"/>
              <a:t>MCPS has one of the highest graduation rates among </a:t>
            </a:r>
            <a:r>
              <a:rPr lang="en-US" sz="4500" baseline="30000" dirty="0" smtClean="0"/>
              <a:t>nation’s </a:t>
            </a:r>
            <a:r>
              <a:rPr lang="en-US" sz="4500" baseline="30000" dirty="0"/>
              <a:t>largest school districts, </a:t>
            </a:r>
            <a:r>
              <a:rPr lang="en-US" sz="4500" baseline="30000" dirty="0" smtClean="0"/>
              <a:t>according to Ed </a:t>
            </a:r>
            <a:r>
              <a:rPr lang="en-US" sz="4500" baseline="30000" dirty="0"/>
              <a:t>Week </a:t>
            </a:r>
            <a:r>
              <a:rPr lang="en-US" sz="4500" baseline="30000" dirty="0" smtClean="0"/>
              <a:t>report</a:t>
            </a:r>
          </a:p>
          <a:p>
            <a:r>
              <a:rPr lang="en-US" sz="4500" baseline="30000" dirty="0"/>
              <a:t>The Schott Foundation reports that MCPS has the highest graduation rate in the nation for </a:t>
            </a:r>
            <a:r>
              <a:rPr lang="en-US" sz="4500" baseline="30000" dirty="0" smtClean="0"/>
              <a:t>African American </a:t>
            </a:r>
            <a:r>
              <a:rPr lang="en-US" sz="4500" baseline="30000" dirty="0"/>
              <a:t>males among the nation’s largest </a:t>
            </a:r>
            <a:r>
              <a:rPr lang="en-US" sz="4500" baseline="30000" dirty="0" smtClean="0"/>
              <a:t>districts</a:t>
            </a:r>
          </a:p>
          <a:p>
            <a:r>
              <a:rPr lang="en-US" sz="4500" baseline="30000" dirty="0" smtClean="0"/>
              <a:t>MCPS students took 33,000 AP </a:t>
            </a:r>
            <a:r>
              <a:rPr lang="en-US" sz="4500" baseline="30000" dirty="0"/>
              <a:t>exams in 2015. Students earned </a:t>
            </a:r>
            <a:r>
              <a:rPr lang="en-US" sz="4500" baseline="30000" dirty="0" smtClean="0"/>
              <a:t>a college-ready </a:t>
            </a:r>
            <a:r>
              <a:rPr lang="en-US" sz="4500" baseline="30000" dirty="0"/>
              <a:t>score (3 or higher) on </a:t>
            </a:r>
            <a:r>
              <a:rPr lang="en-US" sz="4500" baseline="30000" dirty="0" smtClean="0"/>
              <a:t>74.2% of </a:t>
            </a:r>
            <a:r>
              <a:rPr lang="en-US" sz="4500" baseline="30000" dirty="0"/>
              <a:t>those </a:t>
            </a:r>
            <a:r>
              <a:rPr lang="en-US" sz="4500" baseline="30000" dirty="0" smtClean="0"/>
              <a:t>exams</a:t>
            </a:r>
          </a:p>
          <a:p>
            <a:r>
              <a:rPr lang="en-US" sz="4500" baseline="30000" dirty="0"/>
              <a:t>In 2015, the percentage of MCPS African American and Hispanic graduates earning a 3 or higher </a:t>
            </a:r>
            <a:r>
              <a:rPr lang="en-US" sz="4500" baseline="30000" dirty="0" smtClean="0"/>
              <a:t>on</a:t>
            </a:r>
            <a:r>
              <a:rPr lang="en-US" sz="4500" dirty="0" smtClean="0"/>
              <a:t> </a:t>
            </a:r>
            <a:r>
              <a:rPr lang="en-US" sz="4500" baseline="30000" dirty="0" smtClean="0"/>
              <a:t>at </a:t>
            </a:r>
            <a:r>
              <a:rPr lang="en-US" sz="4500" baseline="30000" dirty="0"/>
              <a:t>least one AP exam surpassed the state </a:t>
            </a:r>
            <a:r>
              <a:rPr lang="en-US" sz="4500" baseline="30000" dirty="0" smtClean="0"/>
              <a:t>and national</a:t>
            </a:r>
            <a:r>
              <a:rPr lang="en-US" sz="4500" dirty="0" smtClean="0"/>
              <a:t> </a:t>
            </a:r>
            <a:r>
              <a:rPr lang="en-US" sz="4500" baseline="30000" dirty="0" smtClean="0"/>
              <a:t>average</a:t>
            </a:r>
          </a:p>
          <a:p>
            <a:endParaRPr lang="en-US" dirty="0" smtClean="0"/>
          </a:p>
        </p:txBody>
      </p:sp>
      <p:sp>
        <p:nvSpPr>
          <p:cNvPr id="3" name="Title 2"/>
          <p:cNvSpPr>
            <a:spLocks noGrp="1"/>
          </p:cNvSpPr>
          <p:nvPr>
            <p:ph type="title"/>
          </p:nvPr>
        </p:nvSpPr>
        <p:spPr>
          <a:xfrm>
            <a:off x="608012" y="274638"/>
            <a:ext cx="10058400" cy="1020762"/>
          </a:xfrm>
        </p:spPr>
        <p:txBody>
          <a:bodyPr>
            <a:normAutofit/>
          </a:bodyPr>
          <a:lstStyle/>
          <a:p>
            <a:r>
              <a:rPr lang="en-US" sz="4000" dirty="0" smtClean="0"/>
              <a:t>MCPS</a:t>
            </a:r>
            <a:endParaRPr lang="en-US" sz="4000" dirty="0"/>
          </a:p>
        </p:txBody>
      </p:sp>
    </p:spTree>
    <p:extLst>
      <p:ext uri="{BB962C8B-B14F-4D97-AF65-F5344CB8AC3E}">
        <p14:creationId xmlns:p14="http://schemas.microsoft.com/office/powerpoint/2010/main" val="1617115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fade">
                                      <p:cBhvr>
                                        <p:cTn id="42" dur="500"/>
                                        <p:tgtEl>
                                          <p:spTgt spid="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fade">
                                      <p:cBhvr>
                                        <p:cTn id="47"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0412" y="152400"/>
            <a:ext cx="10896600" cy="1371600"/>
          </a:xfrm>
        </p:spPr>
        <p:txBody>
          <a:bodyPr>
            <a:normAutofit/>
          </a:bodyPr>
          <a:lstStyle/>
          <a:p>
            <a:r>
              <a:rPr lang="en-US" sz="3600" dirty="0" smtClean="0"/>
              <a:t>Maintenance of Effort (MOE):</a:t>
            </a:r>
            <a:r>
              <a:rPr lang="en-US" sz="1600" dirty="0"/>
              <a:t/>
            </a:r>
            <a:br>
              <a:rPr lang="en-US" sz="1600" dirty="0"/>
            </a:br>
            <a:endParaRPr lang="en-US" sz="1800" dirty="0"/>
          </a:p>
        </p:txBody>
      </p:sp>
      <p:pic>
        <p:nvPicPr>
          <p:cNvPr id="6" name="Content Placeholder 5"/>
          <p:cNvPicPr>
            <a:picLocks noGrp="1" noChangeAspect="1"/>
          </p:cNvPicPr>
          <p:nvPr>
            <p:ph idx="1"/>
          </p:nvPr>
        </p:nvPicPr>
        <p:blipFill>
          <a:blip r:embed="rId3"/>
          <a:stretch>
            <a:fillRect/>
          </a:stretch>
        </p:blipFill>
        <p:spPr>
          <a:xfrm>
            <a:off x="455612" y="1656835"/>
            <a:ext cx="7116242" cy="3877381"/>
          </a:xfrm>
          <a:prstGeom prst="rect">
            <a:avLst/>
          </a:prstGeom>
        </p:spPr>
      </p:pic>
      <p:sp>
        <p:nvSpPr>
          <p:cNvPr id="7" name="Rectangle 6"/>
          <p:cNvSpPr/>
          <p:nvPr/>
        </p:nvSpPr>
        <p:spPr>
          <a:xfrm>
            <a:off x="303212" y="5667051"/>
            <a:ext cx="11658600" cy="1200329"/>
          </a:xfrm>
          <a:prstGeom prst="rect">
            <a:avLst/>
          </a:prstGeom>
        </p:spPr>
        <p:txBody>
          <a:bodyPr wrap="square">
            <a:spAutoFit/>
          </a:bodyPr>
          <a:lstStyle/>
          <a:p>
            <a:r>
              <a:rPr lang="en-US" dirty="0" smtClean="0">
                <a:solidFill>
                  <a:schemeClr val="bg1"/>
                </a:solidFill>
              </a:rPr>
              <a:t>From 2010-2016</a:t>
            </a:r>
            <a:r>
              <a:rPr lang="en-US" dirty="0">
                <a:solidFill>
                  <a:schemeClr val="bg1"/>
                </a:solidFill>
              </a:rPr>
              <a:t>, </a:t>
            </a:r>
            <a:r>
              <a:rPr lang="en-US" dirty="0" err="1">
                <a:solidFill>
                  <a:schemeClr val="bg1"/>
                </a:solidFill>
              </a:rPr>
              <a:t>MoCo</a:t>
            </a:r>
            <a:r>
              <a:rPr lang="en-US" dirty="0">
                <a:solidFill>
                  <a:schemeClr val="bg1"/>
                </a:solidFill>
              </a:rPr>
              <a:t> funded at </a:t>
            </a:r>
            <a:r>
              <a:rPr lang="en-US" dirty="0" smtClean="0">
                <a:solidFill>
                  <a:schemeClr val="bg1"/>
                </a:solidFill>
              </a:rPr>
              <a:t>or below MOE – same dollars, less services. </a:t>
            </a:r>
            <a:r>
              <a:rPr lang="en-US" dirty="0">
                <a:solidFill>
                  <a:schemeClr val="bg1"/>
                </a:solidFill>
              </a:rPr>
              <a:t>From 2009 to 2011, </a:t>
            </a:r>
            <a:r>
              <a:rPr lang="en-US" dirty="0" err="1">
                <a:solidFill>
                  <a:schemeClr val="bg1"/>
                </a:solidFill>
              </a:rPr>
              <a:t>MoCo</a:t>
            </a:r>
            <a:r>
              <a:rPr lang="en-US" dirty="0">
                <a:solidFill>
                  <a:schemeClr val="bg1"/>
                </a:solidFill>
              </a:rPr>
              <a:t> cut its local funding for MCPS by $144 million. </a:t>
            </a:r>
            <a:r>
              <a:rPr lang="en-US" dirty="0" smtClean="0">
                <a:solidFill>
                  <a:schemeClr val="bg1"/>
                </a:solidFill>
              </a:rPr>
              <a:t>MOE does </a:t>
            </a:r>
            <a:r>
              <a:rPr lang="en-US" dirty="0">
                <a:solidFill>
                  <a:schemeClr val="bg1"/>
                </a:solidFill>
              </a:rPr>
              <a:t>not allow for inflation or increases in compensation or costs of business. MCPS increased class size twice, cut professional development, reduced resource staff, etc.</a:t>
            </a:r>
          </a:p>
        </p:txBody>
      </p:sp>
      <p:sp>
        <p:nvSpPr>
          <p:cNvPr id="2" name="TextBox 1"/>
          <p:cNvSpPr txBox="1"/>
          <p:nvPr/>
        </p:nvSpPr>
        <p:spPr>
          <a:xfrm>
            <a:off x="8151812" y="1828800"/>
            <a:ext cx="3657600" cy="3083921"/>
          </a:xfrm>
          <a:prstGeom prst="rect">
            <a:avLst/>
          </a:prstGeom>
          <a:noFill/>
        </p:spPr>
        <p:txBody>
          <a:bodyPr wrap="square" rtlCol="0">
            <a:spAutoFit/>
          </a:bodyPr>
          <a:lstStyle/>
          <a:p>
            <a:pPr>
              <a:lnSpc>
                <a:spcPct val="90000"/>
              </a:lnSpc>
            </a:pPr>
            <a:r>
              <a:rPr lang="en-US" sz="2400" dirty="0" smtClean="0">
                <a:solidFill>
                  <a:schemeClr val="bg1"/>
                </a:solidFill>
              </a:rPr>
              <a:t>MOE is a state </a:t>
            </a:r>
            <a:r>
              <a:rPr lang="en-US" sz="2400" dirty="0">
                <a:solidFill>
                  <a:schemeClr val="bg1"/>
                </a:solidFill>
              </a:rPr>
              <a:t>law that sets a funding "floor" for county governments. It requires them to spend at least the same amount per student as the previous fiscal year</a:t>
            </a:r>
            <a:r>
              <a:rPr lang="en-US" sz="2400" dirty="0" smtClean="0">
                <a:solidFill>
                  <a:schemeClr val="bg1"/>
                </a:solidFill>
              </a:rPr>
              <a:t>. In </a:t>
            </a:r>
            <a:r>
              <a:rPr lang="en-US" sz="2400" dirty="0" err="1" smtClean="0">
                <a:solidFill>
                  <a:schemeClr val="bg1"/>
                </a:solidFill>
              </a:rPr>
              <a:t>MoCo</a:t>
            </a:r>
            <a:r>
              <a:rPr lang="en-US" sz="2400" dirty="0" smtClean="0">
                <a:solidFill>
                  <a:schemeClr val="bg1"/>
                </a:solidFill>
              </a:rPr>
              <a:t> it was used as a “ceiling.”</a:t>
            </a:r>
            <a:endParaRPr lang="en-US" sz="2400" dirty="0">
              <a:solidFill>
                <a:schemeClr val="bg1"/>
              </a:solidFill>
            </a:endParaRPr>
          </a:p>
        </p:txBody>
      </p:sp>
    </p:spTree>
    <p:extLst>
      <p:ext uri="{BB962C8B-B14F-4D97-AF65-F5344CB8AC3E}">
        <p14:creationId xmlns:p14="http://schemas.microsoft.com/office/powerpoint/2010/main" val="275873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pic>
        <p:nvPicPr>
          <p:cNvPr id="6" name="Picture 5"/>
          <p:cNvPicPr>
            <a:picLocks noChangeAspect="1"/>
          </p:cNvPicPr>
          <p:nvPr/>
        </p:nvPicPr>
        <p:blipFill rotWithShape="1">
          <a:blip r:embed="rId3"/>
          <a:srcRect t="3153"/>
          <a:stretch/>
        </p:blipFill>
        <p:spPr>
          <a:xfrm>
            <a:off x="1293812" y="274638"/>
            <a:ext cx="9753600" cy="6014486"/>
          </a:xfrm>
          <a:prstGeom prst="rect">
            <a:avLst/>
          </a:prstGeom>
        </p:spPr>
      </p:pic>
    </p:spTree>
    <p:extLst>
      <p:ext uri="{BB962C8B-B14F-4D97-AF65-F5344CB8AC3E}">
        <p14:creationId xmlns:p14="http://schemas.microsoft.com/office/powerpoint/2010/main" val="2714654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89012" y="1905000"/>
            <a:ext cx="10820400" cy="4495800"/>
          </a:xfrm>
        </p:spPr>
        <p:txBody>
          <a:bodyPr>
            <a:normAutofit fontScale="92500" lnSpcReduction="20000"/>
          </a:bodyPr>
          <a:lstStyle/>
          <a:p>
            <a:r>
              <a:rPr lang="en-US" dirty="0" smtClean="0"/>
              <a:t>Build </a:t>
            </a:r>
            <a:r>
              <a:rPr lang="en-US" dirty="0"/>
              <a:t>pipelines from elementary schools to improve </a:t>
            </a:r>
            <a:r>
              <a:rPr lang="en-US" dirty="0" smtClean="0"/>
              <a:t>engagement, challenge </a:t>
            </a:r>
            <a:r>
              <a:rPr lang="en-US" dirty="0"/>
              <a:t>and opportunities in arts, sciences, and mathematics </a:t>
            </a:r>
            <a:r>
              <a:rPr lang="en-US" dirty="0" smtClean="0"/>
              <a:t>programs: </a:t>
            </a:r>
          </a:p>
          <a:p>
            <a:r>
              <a:rPr lang="en-US" dirty="0" smtClean="0"/>
              <a:t>Implement </a:t>
            </a:r>
            <a:r>
              <a:rPr lang="en-US" dirty="0"/>
              <a:t>systems that result in comprehensive and systemic college/career planning efforts starting in middle school </a:t>
            </a:r>
            <a:endParaRPr lang="en-US" dirty="0" smtClean="0"/>
          </a:p>
          <a:p>
            <a:r>
              <a:rPr lang="en-US" dirty="0" smtClean="0"/>
              <a:t>Diploma program for students who need alternative path to graduation</a:t>
            </a:r>
          </a:p>
          <a:p>
            <a:r>
              <a:rPr lang="en-US" dirty="0" smtClean="0"/>
              <a:t>Enhance achievement focused co-curricular programs to all middle schools</a:t>
            </a:r>
          </a:p>
          <a:p>
            <a:r>
              <a:rPr lang="en-US" dirty="0" smtClean="0"/>
              <a:t>Expand </a:t>
            </a:r>
            <a:r>
              <a:rPr lang="en-US" dirty="0"/>
              <a:t>home-school </a:t>
            </a:r>
            <a:r>
              <a:rPr lang="en-US" dirty="0" smtClean="0"/>
              <a:t>special education model </a:t>
            </a:r>
            <a:r>
              <a:rPr lang="en-US" dirty="0"/>
              <a:t>to </a:t>
            </a:r>
            <a:r>
              <a:rPr lang="en-US" dirty="0" smtClean="0"/>
              <a:t>remaining </a:t>
            </a:r>
            <a:r>
              <a:rPr lang="en-US" dirty="0"/>
              <a:t>elementary </a:t>
            </a:r>
            <a:r>
              <a:rPr lang="en-US" dirty="0" smtClean="0"/>
              <a:t>schools</a:t>
            </a:r>
          </a:p>
          <a:p>
            <a:r>
              <a:rPr lang="en-US" dirty="0"/>
              <a:t>Professional development for math instruction, materials and focused </a:t>
            </a:r>
            <a:r>
              <a:rPr lang="en-US" dirty="0" smtClean="0"/>
              <a:t>support</a:t>
            </a:r>
          </a:p>
          <a:p>
            <a:r>
              <a:rPr lang="en-US" dirty="0" smtClean="0"/>
              <a:t>Eliminate extra-curricular fees. Free first-time ACT, SAT and career certification</a:t>
            </a:r>
          </a:p>
          <a:p>
            <a:endParaRPr lang="en-US" dirty="0" smtClean="0"/>
          </a:p>
          <a:p>
            <a:endParaRPr lang="en-US" dirty="0"/>
          </a:p>
        </p:txBody>
      </p:sp>
      <p:sp>
        <p:nvSpPr>
          <p:cNvPr id="3" name="Title 2"/>
          <p:cNvSpPr>
            <a:spLocks noGrp="1"/>
          </p:cNvSpPr>
          <p:nvPr>
            <p:ph type="title"/>
          </p:nvPr>
        </p:nvSpPr>
        <p:spPr/>
        <p:txBody>
          <a:bodyPr>
            <a:normAutofit/>
          </a:bodyPr>
          <a:lstStyle/>
          <a:p>
            <a:r>
              <a:rPr lang="en-US" sz="2800" dirty="0" smtClean="0"/>
              <a:t>2018 Budget Initiatives to Close Opportunity Gap</a:t>
            </a:r>
            <a:endParaRPr lang="en-US" sz="2800" dirty="0"/>
          </a:p>
        </p:txBody>
      </p:sp>
    </p:spTree>
    <p:extLst>
      <p:ext uri="{BB962C8B-B14F-4D97-AF65-F5344CB8AC3E}">
        <p14:creationId xmlns:p14="http://schemas.microsoft.com/office/powerpoint/2010/main" val="3291287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6612" y="1905000"/>
            <a:ext cx="10591800" cy="4572000"/>
          </a:xfrm>
        </p:spPr>
        <p:txBody>
          <a:bodyPr>
            <a:normAutofit/>
          </a:bodyPr>
          <a:lstStyle/>
          <a:p>
            <a:r>
              <a:rPr lang="en-US" sz="1800" dirty="0" smtClean="0"/>
              <a:t>Add six Equal Opportunity Schools to increase access to advanced placement courses</a:t>
            </a:r>
          </a:p>
          <a:p>
            <a:r>
              <a:rPr lang="en-US" sz="1800" dirty="0" smtClean="0"/>
              <a:t>Focused training for teachers on effective practices, content knowledge, cultural competency and implicit bias</a:t>
            </a:r>
          </a:p>
          <a:p>
            <a:r>
              <a:rPr lang="en-US" sz="1800" dirty="0" smtClean="0"/>
              <a:t>Build pathways for support service employees to become teachers, committed and diverse educators. Diversify teacher workforce</a:t>
            </a:r>
          </a:p>
          <a:p>
            <a:r>
              <a:rPr lang="en-US" sz="1800" dirty="0" smtClean="0"/>
              <a:t>East County Arts Initiative</a:t>
            </a:r>
          </a:p>
          <a:p>
            <a:r>
              <a:rPr lang="en-US" sz="1800" dirty="0" smtClean="0"/>
              <a:t>Expand partnership with Montgomery College and the Universities at Shady Grove to increase number of schools in the Achieving Collegiate Excellence and Success (ACES) program</a:t>
            </a:r>
          </a:p>
          <a:p>
            <a:r>
              <a:rPr lang="en-US" sz="1800" dirty="0" smtClean="0"/>
              <a:t>Expand STEM courses and access to STEM extracurricular activities (robotics, coding, etc.)</a:t>
            </a:r>
          </a:p>
          <a:p>
            <a:r>
              <a:rPr lang="en-US" sz="1800" dirty="0"/>
              <a:t>Create efficiencies and ensure effective operations through updating and enhancing business systems</a:t>
            </a:r>
            <a:endParaRPr lang="en-US" sz="1800" dirty="0" smtClean="0"/>
          </a:p>
          <a:p>
            <a:endParaRPr lang="en-US" dirty="0" smtClean="0"/>
          </a:p>
          <a:p>
            <a:endParaRPr lang="en-US" dirty="0" smtClean="0"/>
          </a:p>
          <a:p>
            <a:endParaRPr lang="en-US" dirty="0" smtClean="0"/>
          </a:p>
          <a:p>
            <a:endParaRPr lang="en-US" dirty="0"/>
          </a:p>
        </p:txBody>
      </p:sp>
      <p:sp>
        <p:nvSpPr>
          <p:cNvPr id="3" name="Title 2"/>
          <p:cNvSpPr>
            <a:spLocks noGrp="1"/>
          </p:cNvSpPr>
          <p:nvPr>
            <p:ph type="title"/>
          </p:nvPr>
        </p:nvSpPr>
        <p:spPr/>
        <p:txBody>
          <a:bodyPr>
            <a:normAutofit/>
          </a:bodyPr>
          <a:lstStyle/>
          <a:p>
            <a:r>
              <a:rPr lang="en-US" sz="2800" dirty="0" smtClean="0"/>
              <a:t>2018 Budget Initiatives to Close Opportunity Gap</a:t>
            </a:r>
            <a:endParaRPr lang="en-US" sz="2800" dirty="0"/>
          </a:p>
        </p:txBody>
      </p:sp>
    </p:spTree>
    <p:extLst>
      <p:ext uri="{BB962C8B-B14F-4D97-AF65-F5344CB8AC3E}">
        <p14:creationId xmlns:p14="http://schemas.microsoft.com/office/powerpoint/2010/main" val="2331515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US" sz="3200" dirty="0" smtClean="0"/>
              <a:t>What is your vision?</a:t>
            </a:r>
          </a:p>
          <a:p>
            <a:r>
              <a:rPr lang="en-US" sz="3200" dirty="0" smtClean="0"/>
              <a:t>What are the biggest challenges?</a:t>
            </a:r>
          </a:p>
          <a:p>
            <a:r>
              <a:rPr lang="en-US" sz="3200" dirty="0" smtClean="0"/>
              <a:t>What are the opportunities?</a:t>
            </a:r>
          </a:p>
          <a:p>
            <a:r>
              <a:rPr lang="en-US" sz="3200" dirty="0" smtClean="0"/>
              <a:t>How do we get there from here? What will it take? </a:t>
            </a:r>
          </a:p>
          <a:p>
            <a:r>
              <a:rPr lang="en-US" sz="3200" dirty="0" smtClean="0"/>
              <a:t>What would be needed regarding policy changes or budget priorities?</a:t>
            </a:r>
          </a:p>
          <a:p>
            <a:r>
              <a:rPr lang="en-US" sz="3200" dirty="0" smtClean="0"/>
              <a:t>What is the level of community willingness?</a:t>
            </a:r>
          </a:p>
          <a:p>
            <a:endParaRPr lang="en-US" dirty="0" smtClean="0"/>
          </a:p>
          <a:p>
            <a:endParaRPr lang="en-US" dirty="0"/>
          </a:p>
        </p:txBody>
      </p:sp>
      <p:sp>
        <p:nvSpPr>
          <p:cNvPr id="3" name="Title 2"/>
          <p:cNvSpPr>
            <a:spLocks noGrp="1"/>
          </p:cNvSpPr>
          <p:nvPr>
            <p:ph type="title"/>
          </p:nvPr>
        </p:nvSpPr>
        <p:spPr>
          <a:xfrm>
            <a:off x="1141412" y="274638"/>
            <a:ext cx="9906000" cy="1020762"/>
          </a:xfrm>
        </p:spPr>
        <p:txBody>
          <a:bodyPr>
            <a:noAutofit/>
          </a:bodyPr>
          <a:lstStyle/>
          <a:p>
            <a:r>
              <a:rPr lang="en-US" sz="3600" dirty="0" smtClean="0"/>
              <a:t>Vision for the Future of Montgomery County</a:t>
            </a:r>
            <a:endParaRPr lang="en-US" sz="3600" dirty="0"/>
          </a:p>
        </p:txBody>
      </p:sp>
    </p:spTree>
    <p:extLst>
      <p:ext uri="{BB962C8B-B14F-4D97-AF65-F5344CB8AC3E}">
        <p14:creationId xmlns:p14="http://schemas.microsoft.com/office/powerpoint/2010/main" val="3863627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122354" y="502666"/>
            <a:ext cx="5944115" cy="5852667"/>
          </a:xfrm>
          <a:prstGeom prst="rect">
            <a:avLst/>
          </a:prstGeom>
        </p:spPr>
      </p:pic>
    </p:spTree>
    <p:extLst>
      <p:ext uri="{BB962C8B-B14F-4D97-AF65-F5344CB8AC3E}">
        <p14:creationId xmlns:p14="http://schemas.microsoft.com/office/powerpoint/2010/main" val="3934293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9"/>
          <p:cNvSpPr>
            <a:spLocks noGrp="1"/>
          </p:cNvSpPr>
          <p:nvPr>
            <p:ph type="subTitle" idx="1"/>
          </p:nvPr>
        </p:nvSpPr>
        <p:spPr/>
        <p:txBody>
          <a:bodyPr>
            <a:normAutofit/>
          </a:bodyPr>
          <a:lstStyle/>
          <a:p>
            <a:r>
              <a:rPr lang="en-US" dirty="0" smtClean="0"/>
              <a:t>	</a:t>
            </a:r>
          </a:p>
          <a:p>
            <a:r>
              <a:rPr lang="en-US" dirty="0"/>
              <a:t>	</a:t>
            </a:r>
            <a:r>
              <a:rPr lang="en-US" dirty="0" smtClean="0"/>
              <a:t>- Facing History and Ourselves www.facinghistory.org</a:t>
            </a:r>
            <a:endParaRPr lang="en-US" dirty="0"/>
          </a:p>
        </p:txBody>
      </p:sp>
      <p:sp>
        <p:nvSpPr>
          <p:cNvPr id="9" name="Title 8"/>
          <p:cNvSpPr>
            <a:spLocks noGrp="1"/>
          </p:cNvSpPr>
          <p:nvPr>
            <p:ph type="ctrTitle"/>
          </p:nvPr>
        </p:nvSpPr>
        <p:spPr>
          <a:xfrm>
            <a:off x="1979612" y="1371600"/>
            <a:ext cx="9524999" cy="3200400"/>
          </a:xfrm>
        </p:spPr>
        <p:txBody>
          <a:bodyPr/>
          <a:lstStyle/>
          <a:p>
            <a:r>
              <a:rPr lang="en-US" dirty="0" smtClean="0"/>
              <a:t>“People make choices. Choices make history.”</a:t>
            </a:r>
            <a:br>
              <a:rPr lang="en-US" dirty="0" smtClean="0"/>
            </a:br>
            <a:r>
              <a:rPr lang="en-US" dirty="0"/>
              <a:t/>
            </a:r>
            <a:br>
              <a:rPr lang="en-US" dirty="0"/>
            </a:br>
            <a:endParaRPr lang="en-US" dirty="0"/>
          </a:p>
        </p:txBody>
      </p:sp>
    </p:spTree>
    <p:extLst>
      <p:ext uri="{BB962C8B-B14F-4D97-AF65-F5344CB8AC3E}">
        <p14:creationId xmlns:p14="http://schemas.microsoft.com/office/powerpoint/2010/main" val="2110439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912812" y="1905000"/>
            <a:ext cx="10439400" cy="4648200"/>
          </a:xfrm>
        </p:spPr>
        <p:txBody>
          <a:bodyPr>
            <a:normAutofit fontScale="92500"/>
          </a:bodyPr>
          <a:lstStyle/>
          <a:p>
            <a:pPr marL="0" indent="0">
              <a:buNone/>
            </a:pPr>
            <a:r>
              <a:rPr lang="en-US" sz="2600" b="1" dirty="0"/>
              <a:t>WE BELIEVE </a:t>
            </a:r>
            <a:endParaRPr lang="en-US" sz="2600" b="1" dirty="0" smtClean="0"/>
          </a:p>
          <a:p>
            <a:r>
              <a:rPr lang="en-US" sz="2600" dirty="0" smtClean="0"/>
              <a:t>that </a:t>
            </a:r>
            <a:r>
              <a:rPr lang="en-US" sz="2600" dirty="0"/>
              <a:t>each and every student matters; </a:t>
            </a:r>
            <a:endParaRPr lang="en-US" sz="2600" dirty="0" smtClean="0"/>
          </a:p>
          <a:p>
            <a:r>
              <a:rPr lang="en-US" sz="2600" dirty="0" smtClean="0"/>
              <a:t>outcomes </a:t>
            </a:r>
            <a:r>
              <a:rPr lang="en-US" sz="2600" dirty="0"/>
              <a:t>should not be predictable by race, ethnicity, or socioeconomic status; </a:t>
            </a:r>
            <a:endParaRPr lang="en-US" sz="2600" dirty="0" smtClean="0"/>
          </a:p>
          <a:p>
            <a:r>
              <a:rPr lang="en-US" sz="2600" dirty="0" smtClean="0"/>
              <a:t>equity </a:t>
            </a:r>
            <a:r>
              <a:rPr lang="en-US" sz="2600" dirty="0"/>
              <a:t>demands the elimination of all gaps; and creating and maximizing future opportunities for students and staff is necessary.</a:t>
            </a:r>
          </a:p>
          <a:p>
            <a:pPr marL="0" indent="0">
              <a:buNone/>
            </a:pPr>
            <a:r>
              <a:rPr lang="en-US" sz="2600" dirty="0"/>
              <a:t>THEREFORE, we will hold high expectations for all students and staff; distribute resources as necessary to provide extra supports and interventions so all students can achieve; identify and eliminate any institutional barriers to students’ success; and ensure that equitable practices are used in all classrooms and workplaces.</a:t>
            </a:r>
          </a:p>
          <a:p>
            <a:endParaRPr lang="en-US" dirty="0"/>
          </a:p>
        </p:txBody>
      </p:sp>
      <p:sp>
        <p:nvSpPr>
          <p:cNvPr id="5" name="Title 4"/>
          <p:cNvSpPr>
            <a:spLocks noGrp="1"/>
          </p:cNvSpPr>
          <p:nvPr>
            <p:ph type="title"/>
          </p:nvPr>
        </p:nvSpPr>
        <p:spPr>
          <a:xfrm>
            <a:off x="836612" y="274638"/>
            <a:ext cx="9829800" cy="1020762"/>
          </a:xfrm>
        </p:spPr>
        <p:txBody>
          <a:bodyPr/>
          <a:lstStyle/>
          <a:p>
            <a:r>
              <a:rPr lang="en-US" dirty="0" smtClean="0"/>
              <a:t>Our Values: Equity</a:t>
            </a:r>
            <a:endParaRPr lang="en-US" dirty="0"/>
          </a:p>
        </p:txBody>
      </p:sp>
    </p:spTree>
    <p:extLst>
      <p:ext uri="{BB962C8B-B14F-4D97-AF65-F5344CB8AC3E}">
        <p14:creationId xmlns:p14="http://schemas.microsoft.com/office/powerpoint/2010/main" val="1560175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4445" t="7407" r="2222" b="3704"/>
          <a:stretch/>
        </p:blipFill>
        <p:spPr>
          <a:xfrm>
            <a:off x="2665412" y="152400"/>
            <a:ext cx="6400800" cy="4572000"/>
          </a:xfrm>
          <a:prstGeom prst="rect">
            <a:avLst/>
          </a:prstGeom>
        </p:spPr>
      </p:pic>
      <p:sp>
        <p:nvSpPr>
          <p:cNvPr id="6" name="Subtitle 5"/>
          <p:cNvSpPr>
            <a:spLocks noGrp="1"/>
          </p:cNvSpPr>
          <p:nvPr>
            <p:ph type="subTitle" idx="1"/>
          </p:nvPr>
        </p:nvSpPr>
        <p:spPr/>
        <p:txBody>
          <a:bodyPr>
            <a:noAutofit/>
          </a:bodyPr>
          <a:lstStyle/>
          <a:p>
            <a:r>
              <a:rPr lang="en-US" sz="3600" dirty="0" smtClean="0"/>
              <a:t>“May your choices reflect your hopes, not your fears.”</a:t>
            </a:r>
          </a:p>
          <a:p>
            <a:r>
              <a:rPr lang="en-US" sz="3600" dirty="0" smtClean="0"/>
              <a:t>					</a:t>
            </a:r>
            <a:r>
              <a:rPr lang="en-US" sz="2800" dirty="0" smtClean="0"/>
              <a:t>- Nelson Mandela </a:t>
            </a:r>
            <a:endParaRPr lang="en-US" sz="2800" dirty="0"/>
          </a:p>
        </p:txBody>
      </p:sp>
    </p:spTree>
    <p:extLst>
      <p:ext uri="{BB962C8B-B14F-4D97-AF65-F5344CB8AC3E}">
        <p14:creationId xmlns:p14="http://schemas.microsoft.com/office/powerpoint/2010/main" val="456178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32551" y="3244334"/>
            <a:ext cx="3523722" cy="369332"/>
          </a:xfrm>
          <a:prstGeom prst="rect">
            <a:avLst/>
          </a:prstGeom>
        </p:spPr>
        <p:txBody>
          <a:bodyPr wrap="none">
            <a:spAutoFit/>
          </a:bodyPr>
          <a:lstStyle/>
          <a:p>
            <a:r>
              <a:rPr lang="en-US" dirty="0"/>
              <a:t>https://vimeo.com/182020903</a:t>
            </a:r>
          </a:p>
        </p:txBody>
      </p:sp>
    </p:spTree>
    <p:extLst>
      <p:ext uri="{BB962C8B-B14F-4D97-AF65-F5344CB8AC3E}">
        <p14:creationId xmlns:p14="http://schemas.microsoft.com/office/powerpoint/2010/main" val="2908308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p:txBody>
          <a:bodyPr/>
          <a:lstStyle/>
          <a:p>
            <a:endParaRPr lang="en-US" dirty="0"/>
          </a:p>
        </p:txBody>
      </p:sp>
      <p:sp>
        <p:nvSpPr>
          <p:cNvPr id="2" name="Title 1"/>
          <p:cNvSpPr>
            <a:spLocks noGrp="1"/>
          </p:cNvSpPr>
          <p:nvPr>
            <p:ph type="title"/>
          </p:nvPr>
        </p:nvSpPr>
        <p:spPr/>
        <p:txBody>
          <a:bodyPr/>
          <a:lstStyle/>
          <a:p>
            <a:r>
              <a:rPr lang="en-US" smtClean="0"/>
              <a:t>Questions &amp; Discussion</a:t>
            </a:r>
            <a:endParaRPr lang="en-US" dirty="0"/>
          </a:p>
        </p:txBody>
      </p:sp>
    </p:spTree>
    <p:extLst>
      <p:ext uri="{BB962C8B-B14F-4D97-AF65-F5344CB8AC3E}">
        <p14:creationId xmlns:p14="http://schemas.microsoft.com/office/powerpoint/2010/main" val="3752818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2414" y="1905000"/>
            <a:ext cx="9753598" cy="4495800"/>
          </a:xfrm>
        </p:spPr>
        <p:txBody>
          <a:bodyPr>
            <a:normAutofit lnSpcReduction="10000"/>
          </a:bodyPr>
          <a:lstStyle/>
          <a:p>
            <a:pPr marL="0" indent="0">
              <a:buNone/>
            </a:pPr>
            <a:r>
              <a:rPr lang="en-US" b="1" dirty="0"/>
              <a:t>WE BELIEVE </a:t>
            </a:r>
            <a:endParaRPr lang="en-US" b="1" dirty="0" smtClean="0"/>
          </a:p>
          <a:p>
            <a:r>
              <a:rPr lang="en-US" dirty="0" smtClean="0"/>
              <a:t>that </a:t>
            </a:r>
            <a:r>
              <a:rPr lang="en-US" dirty="0"/>
              <a:t>each individual’s contributions add value to our learning community; </a:t>
            </a:r>
            <a:endParaRPr lang="en-US" dirty="0" smtClean="0"/>
          </a:p>
          <a:p>
            <a:r>
              <a:rPr lang="en-US" dirty="0" smtClean="0"/>
              <a:t>fair </a:t>
            </a:r>
            <a:r>
              <a:rPr lang="en-US" dirty="0"/>
              <a:t>treatment, honesty, openness, and integrity are essential; and </a:t>
            </a:r>
            <a:r>
              <a:rPr lang="en-US" dirty="0" smtClean="0"/>
              <a:t> </a:t>
            </a:r>
          </a:p>
          <a:p>
            <a:r>
              <a:rPr lang="en-US" dirty="0"/>
              <a:t>t</a:t>
            </a:r>
            <a:r>
              <a:rPr lang="en-US" dirty="0" smtClean="0"/>
              <a:t>he diversity </a:t>
            </a:r>
            <a:r>
              <a:rPr lang="en-US" dirty="0"/>
              <a:t>of our culture, interests, skills, and backgrounds is an asset that makes us stronger.</a:t>
            </a:r>
          </a:p>
          <a:p>
            <a:pPr marL="0" indent="0">
              <a:buNone/>
            </a:pPr>
            <a:r>
              <a:rPr lang="en-US" dirty="0"/>
              <a:t>THEREFORE, we will model civility in all interactions and encourage candid conversations; deal fairly and honestly with each other; and listen to others’ perspectives with openness and accept that there are various points of view.</a:t>
            </a:r>
          </a:p>
          <a:p>
            <a:endParaRPr lang="en-US" dirty="0"/>
          </a:p>
        </p:txBody>
      </p:sp>
      <p:sp>
        <p:nvSpPr>
          <p:cNvPr id="3" name="Title 2"/>
          <p:cNvSpPr>
            <a:spLocks noGrp="1"/>
          </p:cNvSpPr>
          <p:nvPr>
            <p:ph type="title"/>
          </p:nvPr>
        </p:nvSpPr>
        <p:spPr/>
        <p:txBody>
          <a:bodyPr/>
          <a:lstStyle/>
          <a:p>
            <a:r>
              <a:rPr lang="en-US" dirty="0" smtClean="0"/>
              <a:t>Our Values: Respect</a:t>
            </a:r>
            <a:endParaRPr lang="en-US" dirty="0"/>
          </a:p>
        </p:txBody>
      </p:sp>
    </p:spTree>
    <p:extLst>
      <p:ext uri="{BB962C8B-B14F-4D97-AF65-F5344CB8AC3E}">
        <p14:creationId xmlns:p14="http://schemas.microsoft.com/office/powerpoint/2010/main" val="601682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tudent presentation">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7GrungeTexture">
      <a:fillStyleLst>
        <a:solidFill>
          <a:schemeClr val="phClr"/>
        </a:solidFill>
        <a:blipFill rotWithShape="1">
          <a:blip xmlns:r="http://schemas.openxmlformats.org/officeDocument/2006/relationships" r:embed="rId1">
            <a:duotone>
              <a:schemeClr val="phClr">
                <a:tint val="67000"/>
                <a:shade val="65000"/>
              </a:schemeClr>
              <a:schemeClr val="phClr">
                <a:tint val="10000"/>
                <a:satMod val="130000"/>
              </a:schemeClr>
            </a:duotone>
          </a:blip>
          <a:tile tx="0" ty="0" sx="60000" sy="59000" flip="none" algn="b"/>
        </a:blipFill>
        <a:blipFill rotWithShape="1">
          <a:blip xmlns:r="http://schemas.openxmlformats.org/officeDocument/2006/relationships" r:embed="rId1">
            <a:duotone>
              <a:schemeClr val="phClr">
                <a:shade val="30000"/>
                <a:satMod val="115000"/>
              </a:schemeClr>
              <a:schemeClr val="phClr">
                <a:tint val="34000"/>
              </a:schemeClr>
            </a:duotone>
          </a:blip>
          <a:tile tx="0" ty="0" sx="60000" sy="59000" flip="none" algn="b"/>
        </a:blipFill>
      </a:fillStyleLst>
      <a:lnStyleLst>
        <a:ln w="6350" cap="flat" cmpd="sng" algn="ctr">
          <a:solidFill>
            <a:schemeClr val="phClr">
              <a:tint val="70000"/>
            </a:scheme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gradFill rotWithShape="1">
          <a:gsLst>
            <a:gs pos="0">
              <a:schemeClr val="phClr">
                <a:tint val="80000"/>
                <a:satMod val="300000"/>
              </a:schemeClr>
            </a:gs>
            <a:gs pos="100000">
              <a:schemeClr val="phClr">
                <a:shade val="30000"/>
                <a:satMod val="200000"/>
              </a:schemeClr>
            </a:gs>
          </a:gsLst>
          <a:path path="circle">
            <a:fillToRect l="50000" t="50000" r="50000" b="50000"/>
          </a:path>
        </a:gradFill>
        <a:blipFill rotWithShape="1">
          <a:blip xmlns:r="http://schemas.openxmlformats.org/officeDocument/2006/relationships" r:embed="rId2">
            <a:duotone>
              <a:schemeClr val="phClr">
                <a:shade val="12000"/>
                <a:satMod val="240000"/>
              </a:schemeClr>
              <a:schemeClr val="phClr">
                <a:tint val="65000"/>
              </a:schemeClr>
            </a:duotone>
          </a:blip>
          <a:stretch/>
        </a:blip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miter lim="800000"/>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400"/>
        </a:defPPr>
      </a:lstStyle>
    </a:txDef>
  </a:objectDefaults>
  <a:extraClrSchemeLst/>
  <a:extLst>
    <a:ext uri="{05A4C25C-085E-4340-85A3-A5531E510DB2}">
      <thm15:themeFamily xmlns:thm15="http://schemas.microsoft.com/office/thememl/2012/main" name="Student presentation" id="{61936DD2-5F1E-4CE5-AB4B-725D35FC9179}" vid="{60FEA300-D151-4B21-9955-901AC34D046A}"/>
    </a:ext>
  </a:extLst>
</a:theme>
</file>

<file path=ppt/theme/theme2.xml><?xml version="1.0" encoding="utf-8"?>
<a:theme xmlns:a="http://schemas.openxmlformats.org/drawingml/2006/main" name="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7GrungeTexture">
      <a:fillStyleLst>
        <a:solidFill>
          <a:schemeClr val="phClr"/>
        </a:solidFill>
        <a:blipFill rotWithShape="1">
          <a:blip xmlns:r="http://schemas.openxmlformats.org/officeDocument/2006/relationships" r:embed="rId1">
            <a:duotone>
              <a:schemeClr val="phClr">
                <a:tint val="67000"/>
                <a:shade val="65000"/>
              </a:schemeClr>
              <a:schemeClr val="phClr">
                <a:tint val="10000"/>
                <a:satMod val="130000"/>
              </a:schemeClr>
            </a:duotone>
          </a:blip>
          <a:tile tx="0" ty="0" sx="60000" sy="59000" flip="none" algn="b"/>
        </a:blipFill>
        <a:blipFill rotWithShape="1">
          <a:blip xmlns:r="http://schemas.openxmlformats.org/officeDocument/2006/relationships" r:embed="rId1">
            <a:duotone>
              <a:schemeClr val="phClr">
                <a:shade val="30000"/>
                <a:satMod val="115000"/>
              </a:schemeClr>
              <a:schemeClr val="phClr">
                <a:tint val="34000"/>
              </a:schemeClr>
            </a:duotone>
          </a:blip>
          <a:tile tx="0" ty="0" sx="60000" sy="59000" flip="none" algn="b"/>
        </a:blipFill>
      </a:fillStyleLst>
      <a:lnStyleLst>
        <a:ln w="6350" cap="flat" cmpd="sng" algn="ctr">
          <a:solidFill>
            <a:schemeClr val="phClr">
              <a:tint val="70000"/>
            </a:scheme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7GrungeTexture">
      <a:fillStyleLst>
        <a:solidFill>
          <a:schemeClr val="phClr"/>
        </a:solidFill>
        <a:blipFill rotWithShape="1">
          <a:blip xmlns:r="http://schemas.openxmlformats.org/officeDocument/2006/relationships" r:embed="rId1">
            <a:duotone>
              <a:schemeClr val="phClr">
                <a:tint val="67000"/>
                <a:shade val="65000"/>
              </a:schemeClr>
              <a:schemeClr val="phClr">
                <a:tint val="10000"/>
                <a:satMod val="130000"/>
              </a:schemeClr>
            </a:duotone>
          </a:blip>
          <a:tile tx="0" ty="0" sx="60000" sy="59000" flip="none" algn="b"/>
        </a:blipFill>
        <a:blipFill rotWithShape="1">
          <a:blip xmlns:r="http://schemas.openxmlformats.org/officeDocument/2006/relationships" r:embed="rId1">
            <a:duotone>
              <a:schemeClr val="phClr">
                <a:shade val="30000"/>
                <a:satMod val="115000"/>
              </a:schemeClr>
              <a:schemeClr val="phClr">
                <a:tint val="34000"/>
              </a:schemeClr>
            </a:duotone>
          </a:blip>
          <a:tile tx="0" ty="0" sx="60000" sy="59000" flip="none" algn="b"/>
        </a:blipFill>
      </a:fillStyleLst>
      <a:lnStyleLst>
        <a:ln w="6350" cap="flat" cmpd="sng" algn="ctr">
          <a:solidFill>
            <a:schemeClr val="phClr">
              <a:tint val="70000"/>
            </a:scheme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F98950B5-7B6B-4C28-8458-CAB8EA4CB24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Student scientific report presentation</Template>
  <TotalTime>0</TotalTime>
  <Words>5213</Words>
  <Application>Microsoft Office PowerPoint</Application>
  <PresentationFormat>Custom</PresentationFormat>
  <Paragraphs>404</Paragraphs>
  <Slides>82</Slides>
  <Notes>66</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82</vt:i4>
      </vt:variant>
    </vt:vector>
  </HeadingPairs>
  <TitlesOfParts>
    <vt:vector size="91" baseType="lpstr">
      <vt:lpstr>Arial</vt:lpstr>
      <vt:lpstr>Arial Narrow</vt:lpstr>
      <vt:lpstr>Calibri</vt:lpstr>
      <vt:lpstr>Century Gothic</vt:lpstr>
      <vt:lpstr>PT Sans</vt:lpstr>
      <vt:lpstr>Times New Roman</vt:lpstr>
      <vt:lpstr>Wingdings</vt:lpstr>
      <vt:lpstr>Wingdings 3</vt:lpstr>
      <vt:lpstr>Student presentation</vt:lpstr>
      <vt:lpstr>The Path Forward:</vt:lpstr>
      <vt:lpstr>Who are we?</vt:lpstr>
      <vt:lpstr>PowerPoint Presentation</vt:lpstr>
      <vt:lpstr>PowerPoint Presentation</vt:lpstr>
      <vt:lpstr>PowerPoint Presentation</vt:lpstr>
      <vt:lpstr>PowerPoint Presentation</vt:lpstr>
      <vt:lpstr>MCPS MISSION Every student will have the academic, creative problem solving, and social emotional skills to be successful in college and career. </vt:lpstr>
      <vt:lpstr>Our Values: Equity</vt:lpstr>
      <vt:lpstr>Our Values: Respect</vt:lpstr>
      <vt:lpstr>MCPS Policies</vt:lpstr>
      <vt:lpstr>Respect and Equity</vt:lpstr>
      <vt:lpstr>MCPS Statements</vt:lpstr>
      <vt:lpstr>Diversity</vt:lpstr>
      <vt:lpstr>Benefits of Diversity</vt:lpstr>
      <vt:lpstr>Diversity</vt:lpstr>
      <vt:lpstr>Implicit Bias</vt:lpstr>
      <vt:lpstr>Structural Racism</vt:lpstr>
      <vt:lpstr>Structural Racism</vt:lpstr>
      <vt:lpstr>Structural Racism</vt:lpstr>
      <vt:lpstr>Structural Racism</vt:lpstr>
      <vt:lpstr>PowerPoint Presentation</vt:lpstr>
      <vt:lpstr>Wealth                    Most Expensive Zip Codes</vt:lpstr>
      <vt:lpstr>Home Ownership and Wealth</vt:lpstr>
      <vt:lpstr>PowerPoint Presentation</vt:lpstr>
      <vt:lpstr>Montgomery County</vt:lpstr>
      <vt:lpstr>PowerPoint Presentation</vt:lpstr>
      <vt:lpstr>FARMS and Poverty</vt:lpstr>
      <vt:lpstr>Education</vt:lpstr>
      <vt:lpstr>PowerPoint Presentation</vt:lpstr>
      <vt:lpstr>PowerPoint Presentation</vt:lpstr>
      <vt:lpstr>PowerPoint Presentation</vt:lpstr>
      <vt:lpstr>PowerPoint Presentation</vt:lpstr>
      <vt:lpstr>PowerPoint Presentation</vt:lpstr>
      <vt:lpstr>History of Segregation in MCPS</vt:lpstr>
      <vt:lpstr>History of Segregation in MCPS</vt:lpstr>
      <vt:lpstr>History of Segregation in MCPS</vt:lpstr>
      <vt:lpstr>Segregation</vt:lpstr>
      <vt:lpstr>Performance of Montgomery County Public Schools’ High Schools – A FY 2014 Update </vt:lpstr>
      <vt:lpstr>PowerPoint Presentation</vt:lpstr>
      <vt:lpstr>PowerPoint Presentation</vt:lpstr>
      <vt:lpstr>PowerPoint Presentation</vt:lpstr>
      <vt:lpstr>Policy ACD: Quality Integrated Education Purpose (excerpt), 1975:</vt:lpstr>
      <vt:lpstr>Policy ACD: Quality Integrated Education Purpose (excerpt), 1975:</vt:lpstr>
      <vt:lpstr>MCPS Hidden Gems</vt:lpstr>
      <vt:lpstr>Risks of Inequity</vt:lpstr>
      <vt:lpstr>Academic Gaps: Race or Poverty?</vt:lpstr>
      <vt:lpstr>PowerPoint Presentation</vt:lpstr>
      <vt:lpstr>Academic Gaps: Poverty</vt:lpstr>
      <vt:lpstr>Equality versus Equity: Opportunity to Learn</vt:lpstr>
      <vt:lpstr>Academic Gaps: Race</vt:lpstr>
      <vt:lpstr>PowerPoint Presentation</vt:lpstr>
      <vt:lpstr>Ensuring Equitable Access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Superintendent’s Statement on Rockville HS</vt:lpstr>
      <vt:lpstr>Fake News</vt:lpstr>
      <vt:lpstr>PowerPoint Presentation</vt:lpstr>
      <vt:lpstr>PowerPoint Presentation</vt:lpstr>
      <vt:lpstr>MCPS</vt:lpstr>
      <vt:lpstr>Maintenance of Effort (MOE): </vt:lpstr>
      <vt:lpstr>PowerPoint Presentation</vt:lpstr>
      <vt:lpstr>2018 Budget Initiatives to Close Opportunity Gap</vt:lpstr>
      <vt:lpstr>2018 Budget Initiatives to Close Opportunity Gap</vt:lpstr>
      <vt:lpstr>Vision for the Future of Montgomery County</vt:lpstr>
      <vt:lpstr>PowerPoint Presentation</vt:lpstr>
      <vt:lpstr>“People make choices. Choices make history.”  </vt:lpstr>
      <vt:lpstr>PowerPoint Presentation</vt:lpstr>
      <vt:lpstr>PowerPoint Presentation</vt:lpstr>
      <vt:lpstr>Questions &amp; Discussion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2017-04-17T23:21:05Z</dcterms:created>
  <dcterms:modified xsi:type="dcterms:W3CDTF">2017-10-03T15:22:18Z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TC034605859991</vt:lpwstr>
  </property>
</Properties>
</file>