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44" r:id="rId6"/>
    <p:sldMasterId id="2147483756" r:id="rId7"/>
    <p:sldMasterId id="2147483768" r:id="rId8"/>
    <p:sldMasterId id="2147483780" r:id="rId9"/>
  </p:sldMasterIdLst>
  <p:notesMasterIdLst>
    <p:notesMasterId r:id="rId45"/>
  </p:notesMasterIdLst>
  <p:sldIdLst>
    <p:sldId id="268" r:id="rId10"/>
    <p:sldId id="269" r:id="rId11"/>
    <p:sldId id="267" r:id="rId12"/>
    <p:sldId id="272" r:id="rId13"/>
    <p:sldId id="274" r:id="rId14"/>
    <p:sldId id="273" r:id="rId15"/>
    <p:sldId id="276" r:id="rId16"/>
    <p:sldId id="275" r:id="rId17"/>
    <p:sldId id="257" r:id="rId18"/>
    <p:sldId id="259" r:id="rId19"/>
    <p:sldId id="260" r:id="rId20"/>
    <p:sldId id="261" r:id="rId21"/>
    <p:sldId id="266" r:id="rId22"/>
    <p:sldId id="263" r:id="rId23"/>
    <p:sldId id="262" r:id="rId24"/>
    <p:sldId id="265" r:id="rId25"/>
    <p:sldId id="264" r:id="rId26"/>
    <p:sldId id="279" r:id="rId27"/>
    <p:sldId id="277" r:id="rId28"/>
    <p:sldId id="278" r:id="rId29"/>
    <p:sldId id="283" r:id="rId30"/>
    <p:sldId id="284" r:id="rId31"/>
    <p:sldId id="285" r:id="rId32"/>
    <p:sldId id="286" r:id="rId33"/>
    <p:sldId id="287" r:id="rId34"/>
    <p:sldId id="288" r:id="rId35"/>
    <p:sldId id="289" r:id="rId36"/>
    <p:sldId id="290" r:id="rId37"/>
    <p:sldId id="291" r:id="rId38"/>
    <p:sldId id="295" r:id="rId39"/>
    <p:sldId id="292" r:id="rId40"/>
    <p:sldId id="293" r:id="rId41"/>
    <p:sldId id="294" r:id="rId42"/>
    <p:sldId id="280" r:id="rId43"/>
    <p:sldId id="2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407" autoAdjust="0"/>
  </p:normalViewPr>
  <p:slideViewPr>
    <p:cSldViewPr snapToGrid="0">
      <p:cViewPr varScale="1">
        <p:scale>
          <a:sx n="70" d="100"/>
          <a:sy n="70" d="100"/>
        </p:scale>
        <p:origin x="73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A4691-8486-4B81-87C2-F66F6DD5E696}" type="datetimeFigureOut">
              <a:rPr lang="en-GB" smtClean="0"/>
              <a:t>19/05/2017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1F1B0-FE1B-4EF5-9A84-1544FA8E030F}" type="slidenum">
              <a:rPr lang="en-GB" smtClean="0"/>
              <a:t>‹#›</a:t>
            </a:fld>
            <a:endParaRPr lang="en-GB"/>
          </a:p>
        </p:txBody>
      </p:sp>
    </p:spTree>
    <p:extLst>
      <p:ext uri="{BB962C8B-B14F-4D97-AF65-F5344CB8AC3E}">
        <p14:creationId xmlns:p14="http://schemas.microsoft.com/office/powerpoint/2010/main" val="265226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194587-3A9B-4FD2-BBEF-19F5705D3943}"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22213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What is it all about</a:t>
            </a:r>
          </a:p>
          <a:p>
            <a:r>
              <a:rPr lang="en-GB" dirty="0" smtClean="0"/>
              <a:t> Where has it come from</a:t>
            </a:r>
          </a:p>
          <a:p>
            <a:r>
              <a:rPr lang="en-GB" dirty="0" smtClean="0"/>
              <a:t> what are the other terms associated with the idea.</a:t>
            </a:r>
            <a:endParaRPr lang="en-GB" dirty="0"/>
          </a:p>
        </p:txBody>
      </p:sp>
      <p:sp>
        <p:nvSpPr>
          <p:cNvPr id="4" name="Slide Number Placeholder 3"/>
          <p:cNvSpPr>
            <a:spLocks noGrp="1"/>
          </p:cNvSpPr>
          <p:nvPr>
            <p:ph type="sldNum" sz="quarter" idx="10"/>
          </p:nvPr>
        </p:nvSpPr>
        <p:spPr/>
        <p:txBody>
          <a:bodyPr/>
          <a:lstStyle/>
          <a:p>
            <a:fld id="{15B98D4B-53F0-49D3-B32A-4D14AB1AF82F}" type="slidenum">
              <a:rPr lang="en-GB" smtClean="0">
                <a:solidFill>
                  <a:srgbClr val="000000"/>
                </a:solidFill>
              </a:rPr>
              <a:pPr/>
              <a:t>21</a:t>
            </a:fld>
            <a:endParaRPr lang="en-GB" dirty="0">
              <a:solidFill>
                <a:srgbClr val="000000"/>
              </a:solidFill>
            </a:endParaRPr>
          </a:p>
        </p:txBody>
      </p:sp>
    </p:spTree>
    <p:extLst>
      <p:ext uri="{BB962C8B-B14F-4D97-AF65-F5344CB8AC3E}">
        <p14:creationId xmlns:p14="http://schemas.microsoft.com/office/powerpoint/2010/main" val="427506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24B49AE5-9D43-49FF-A66F-FA2CBDA2D71B}" type="slidenum">
              <a:rPr lang="en-GB" smtClean="0"/>
              <a:pPr/>
              <a:t>23</a:t>
            </a:fld>
            <a:endParaRPr lang="en-GB"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685800" lvl="1" indent="-228600" eaLnBrk="1" hangingPunct="1">
              <a:lnSpc>
                <a:spcPct val="80000"/>
              </a:lnSpc>
              <a:buClr>
                <a:srgbClr val="009999"/>
              </a:buClr>
            </a:pPr>
            <a:r>
              <a:rPr lang="en-GB" dirty="0" smtClean="0"/>
              <a:t>While the exact details of the Government’s neighbourhood planning policy are still in development we certainly have a strong feel for the direction of travel and we have clauses for the Localism Bill that support that Direction of Travel. So what are the key principles – at their heart is genuine and active community engagement and empowerment and planning’s role as an enabler of change. There are some basic principles which have stayed consistent:</a:t>
            </a:r>
          </a:p>
          <a:p>
            <a:pPr marL="228600" indent="-228600" eaLnBrk="1" hangingPunct="1">
              <a:buFontTx/>
              <a:buAutoNum type="arabicPeriod"/>
            </a:pPr>
            <a:r>
              <a:rPr lang="en-GB" dirty="0" smtClean="0"/>
              <a:t>reducing local authority decision-making on development and planning in neighbourhoods</a:t>
            </a:r>
          </a:p>
          <a:p>
            <a:pPr marL="228600" indent="-228600" eaLnBrk="1" hangingPunct="1">
              <a:buFontTx/>
              <a:buAutoNum type="arabicPeriod"/>
            </a:pPr>
            <a:r>
              <a:rPr lang="en-GB" dirty="0" smtClean="0"/>
              <a:t>the ability for neighbourhoods to be self-defined (but within constraints)</a:t>
            </a:r>
          </a:p>
          <a:p>
            <a:pPr marL="228600" indent="-228600" eaLnBrk="1" hangingPunct="1">
              <a:buFontTx/>
              <a:buAutoNum type="arabicPeriod"/>
            </a:pPr>
            <a:r>
              <a:rPr lang="en-GB" dirty="0" smtClean="0"/>
              <a:t>a neighbourhood-owned and community-initiated process – not an LPA led process (they are far more in a supportive role)</a:t>
            </a:r>
          </a:p>
          <a:p>
            <a:pPr marL="228600" indent="-228600" eaLnBrk="1" hangingPunct="1">
              <a:buFontTx/>
              <a:buAutoNum type="arabicPeriod"/>
            </a:pPr>
            <a:r>
              <a:rPr lang="en-GB" dirty="0" smtClean="0"/>
              <a:t>creating a light-touch testing process, ensuring that examinations with public hearings will be the exception rather than the rule</a:t>
            </a:r>
          </a:p>
          <a:p>
            <a:pPr marL="228600" indent="-228600" eaLnBrk="1" hangingPunct="1">
              <a:buFontTx/>
              <a:buAutoNum type="arabicPeriod"/>
            </a:pPr>
            <a:r>
              <a:rPr lang="en-GB" dirty="0" smtClean="0"/>
              <a:t>using the planning process and decentralisation to maximise creativity and innovation at a local level</a:t>
            </a:r>
          </a:p>
          <a:p>
            <a:pPr marL="228600" indent="-228600" eaLnBrk="1" hangingPunct="1">
              <a:buFontTx/>
              <a:buAutoNum type="arabicPeriod"/>
            </a:pPr>
            <a:r>
              <a:rPr lang="en-GB" dirty="0" smtClean="0"/>
              <a:t>through the granting of pp it reduces the amount of small scale development in the planning system</a:t>
            </a:r>
          </a:p>
          <a:p>
            <a:pPr marL="228600" indent="-228600" eaLnBrk="1" hangingPunct="1">
              <a:buFontTx/>
              <a:buAutoNum type="arabicPeriod"/>
            </a:pPr>
            <a:r>
              <a:rPr lang="en-GB" dirty="0" smtClean="0"/>
              <a:t>it is an entirely permissive regime – there is no requirement to have a neighbourhood plan– you can still apply for planning permission through the normal LPA application route</a:t>
            </a:r>
          </a:p>
        </p:txBody>
      </p:sp>
    </p:spTree>
    <p:extLst>
      <p:ext uri="{BB962C8B-B14F-4D97-AF65-F5344CB8AC3E}">
        <p14:creationId xmlns:p14="http://schemas.microsoft.com/office/powerpoint/2010/main" val="1426844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87D9C30D-6ABF-420F-A9C5-38EDEAEFAF3F}" type="slidenum">
              <a:rPr lang="en-GB" smtClean="0"/>
              <a:pPr/>
              <a:t>24</a:t>
            </a:fld>
            <a:endParaRPr lang="en-GB"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319088" y="4716463"/>
            <a:ext cx="6067425" cy="4467225"/>
          </a:xfrm>
          <a:noFill/>
          <a:ln/>
        </p:spPr>
        <p:txBody>
          <a:bodyPr/>
          <a:lstStyle/>
          <a:p>
            <a:pPr eaLnBrk="1" hangingPunct="1"/>
            <a:r>
              <a:rPr lang="en-GB" sz="1000" dirty="0" smtClean="0"/>
              <a:t>I will now try to run through the </a:t>
            </a:r>
            <a:r>
              <a:rPr lang="en-GB" sz="1000" b="1" dirty="0" smtClean="0"/>
              <a:t>key highlights</a:t>
            </a:r>
            <a:r>
              <a:rPr lang="en-GB" sz="1000" dirty="0" smtClean="0"/>
              <a:t> of the new neighbourhood planning system. This will be quite a high-level discussion, but I am happy to discuss the details with anyone after this event and over the next few weeks. </a:t>
            </a:r>
          </a:p>
          <a:p>
            <a:pPr eaLnBrk="1" hangingPunct="1"/>
            <a:endParaRPr lang="en-GB" sz="1000" dirty="0" smtClean="0"/>
          </a:p>
          <a:p>
            <a:pPr eaLnBrk="1" hangingPunct="1"/>
            <a:r>
              <a:rPr lang="en-GB" sz="1000" dirty="0" smtClean="0"/>
              <a:t>Crucially, there neighbourhood plans can </a:t>
            </a:r>
            <a:r>
              <a:rPr lang="en-GB" sz="1000" b="1" dirty="0" smtClean="0"/>
              <a:t>only</a:t>
            </a:r>
            <a:r>
              <a:rPr lang="en-GB" sz="1000" dirty="0" smtClean="0"/>
              <a:t> be brought forward by 2 applicants – a neighbourhood forum or a parish council. A neighbourhood development order can be bought forward by </a:t>
            </a:r>
            <a:r>
              <a:rPr lang="en-GB" sz="1000" b="1" dirty="0" smtClean="0"/>
              <a:t>3 applicants</a:t>
            </a:r>
            <a:r>
              <a:rPr lang="en-GB" sz="1000" dirty="0" smtClean="0"/>
              <a:t> – a neighbourhood forum, a parish council or a CrTB organisation. If a developer wants to bring forward a neighbourhood plan it will need to be sponsored, supported and formally submitted by one of these organisation. </a:t>
            </a:r>
          </a:p>
          <a:p>
            <a:pPr eaLnBrk="1" hangingPunct="1"/>
            <a:endParaRPr lang="en-GB" sz="1000" dirty="0" smtClean="0"/>
          </a:p>
          <a:p>
            <a:pPr eaLnBrk="1" hangingPunct="1"/>
            <a:r>
              <a:rPr lang="en-GB" sz="1000" dirty="0" smtClean="0"/>
              <a:t>A neighbourhood forum will be a community group – they will be designated “the neighbourhood forum” :</a:t>
            </a:r>
          </a:p>
          <a:p>
            <a:pPr eaLnBrk="1" hangingPunct="1"/>
            <a:r>
              <a:rPr lang="en-GB" sz="1000" dirty="0" smtClean="0"/>
              <a:t> - at least 3 members of the neighbourhood to which the neighbourhood plan or order relates</a:t>
            </a:r>
          </a:p>
          <a:p>
            <a:pPr eaLnBrk="1" hangingPunct="1"/>
            <a:r>
              <a:rPr lang="en-GB" sz="1000" dirty="0" smtClean="0"/>
              <a:t> - written constitution,  - bank account</a:t>
            </a:r>
          </a:p>
          <a:p>
            <a:pPr eaLnBrk="1" hangingPunct="1"/>
            <a:r>
              <a:rPr lang="en-GB" sz="1000" dirty="0" smtClean="0"/>
              <a:t> - establish to further social, economic or environmental interests of the residents</a:t>
            </a:r>
          </a:p>
          <a:p>
            <a:pPr eaLnBrk="1" hangingPunct="1"/>
            <a:endParaRPr lang="en-GB" sz="1000" dirty="0" smtClean="0"/>
          </a:p>
          <a:p>
            <a:pPr eaLnBrk="1" hangingPunct="1"/>
            <a:r>
              <a:rPr lang="en-GB" sz="1000" dirty="0" smtClean="0"/>
              <a:t>A CrTB organisation has similar definition plus it has specific requirements around the distribution of any profits made from the development granted by the CrTB order, the membership, and how its assets are distributed. </a:t>
            </a:r>
          </a:p>
          <a:p>
            <a:pPr eaLnBrk="1" hangingPunct="1"/>
            <a:endParaRPr lang="en-GB" sz="1000" dirty="0" smtClean="0"/>
          </a:p>
          <a:p>
            <a:pPr eaLnBrk="1" hangingPunct="1"/>
            <a:r>
              <a:rPr lang="en-GB" sz="1000" dirty="0" smtClean="0"/>
              <a:t>A parish council can make an application in relation to any area that consists of or includes the whole or any part of the council’s area. </a:t>
            </a:r>
          </a:p>
          <a:p>
            <a:pPr eaLnBrk="1" hangingPunct="1"/>
            <a:r>
              <a:rPr lang="en-GB" sz="1000" b="1" dirty="0" smtClean="0"/>
              <a:t>There are 3 tools</a:t>
            </a:r>
            <a:r>
              <a:rPr lang="en-GB" sz="1000" dirty="0" smtClean="0"/>
              <a:t>:</a:t>
            </a:r>
          </a:p>
          <a:p>
            <a:pPr eaLnBrk="1" hangingPunct="1"/>
            <a:r>
              <a:rPr lang="en-GB" sz="1000" dirty="0" smtClean="0"/>
              <a:t>A Neighbourhood Development Order which can grant outline or full permission for certain categories or types of development</a:t>
            </a:r>
          </a:p>
          <a:p>
            <a:pPr eaLnBrk="1" hangingPunct="1"/>
            <a:r>
              <a:rPr lang="en-GB" sz="1000" dirty="0" smtClean="0"/>
              <a:t>A Neighbourhood Development plan which sets out policies for the development and use of land in the neighbourhood</a:t>
            </a:r>
          </a:p>
          <a:p>
            <a:pPr eaLnBrk="1" hangingPunct="1"/>
            <a:r>
              <a:rPr lang="en-GB" sz="1000" dirty="0" smtClean="0"/>
              <a:t>A CrTB Order which can grant outline or full permission but only where the order is brought forward by a CrTB organisation and that the benefits of the development are explicitly retained within the community</a:t>
            </a:r>
            <a:endParaRPr lang="en-GB" sz="1000" b="1" dirty="0" smtClean="0"/>
          </a:p>
        </p:txBody>
      </p:sp>
    </p:spTree>
    <p:extLst>
      <p:ext uri="{BB962C8B-B14F-4D97-AF65-F5344CB8AC3E}">
        <p14:creationId xmlns:p14="http://schemas.microsoft.com/office/powerpoint/2010/main" val="243133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87A9D76-8D71-4BE9-93B2-9443AC46EA26}" type="slidenum">
              <a:rPr lang="en-GB" smtClean="0"/>
              <a:pPr/>
              <a:t>31</a:t>
            </a:fld>
            <a:endParaRPr lang="en-GB"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GB" dirty="0" smtClean="0"/>
              <a:t>Finally, and apologies for the very quick trawl, but to conclude we must go back to the beginning. </a:t>
            </a:r>
          </a:p>
          <a:p>
            <a:pPr eaLnBrk="1" hangingPunct="1"/>
            <a:endParaRPr lang="en-GB" dirty="0" smtClean="0"/>
          </a:p>
          <a:p>
            <a:pPr eaLnBrk="1" hangingPunct="1"/>
            <a:r>
              <a:rPr lang="en-GB" dirty="0" smtClean="0"/>
              <a:t>Neighbourhood planning is a key part of the must wider agenda of turning the tables on the development discussion. From communities resisting development because they only see the costs to communities welcoming development because they have had a role in controlling its form and nature, they feel ownership towards it and they feel collective responsibility for the future of their communities. They also have the incentives to see the tangible difference development has on their own lives and to gain real pride in their surroundings which they have helped to change. </a:t>
            </a:r>
          </a:p>
        </p:txBody>
      </p:sp>
    </p:spTree>
    <p:extLst>
      <p:ext uri="{BB962C8B-B14F-4D97-AF65-F5344CB8AC3E}">
        <p14:creationId xmlns:p14="http://schemas.microsoft.com/office/powerpoint/2010/main" val="289301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What is it all about</a:t>
            </a:r>
          </a:p>
          <a:p>
            <a:r>
              <a:rPr lang="en-GB" dirty="0" smtClean="0"/>
              <a:t> Where has it come from</a:t>
            </a:r>
          </a:p>
          <a:p>
            <a:r>
              <a:rPr lang="en-GB" dirty="0" smtClean="0"/>
              <a:t> what are the other terms associated with the idea.</a:t>
            </a:r>
            <a:endParaRPr lang="en-GB" dirty="0"/>
          </a:p>
        </p:txBody>
      </p:sp>
      <p:sp>
        <p:nvSpPr>
          <p:cNvPr id="4" name="Slide Number Placeholder 3"/>
          <p:cNvSpPr>
            <a:spLocks noGrp="1"/>
          </p:cNvSpPr>
          <p:nvPr>
            <p:ph type="sldNum" sz="quarter" idx="10"/>
          </p:nvPr>
        </p:nvSpPr>
        <p:spPr/>
        <p:txBody>
          <a:bodyPr/>
          <a:lstStyle/>
          <a:p>
            <a:fld id="{15B98D4B-53F0-49D3-B32A-4D14AB1AF82F}" type="slidenum">
              <a:rPr lang="en-GB" smtClean="0">
                <a:solidFill>
                  <a:srgbClr val="000000"/>
                </a:solidFill>
              </a:rPr>
              <a:pPr/>
              <a:t>33</a:t>
            </a:fld>
            <a:endParaRPr lang="en-GB" dirty="0">
              <a:solidFill>
                <a:srgbClr val="000000"/>
              </a:solidFill>
            </a:endParaRPr>
          </a:p>
        </p:txBody>
      </p:sp>
    </p:spTree>
    <p:extLst>
      <p:ext uri="{BB962C8B-B14F-4D97-AF65-F5344CB8AC3E}">
        <p14:creationId xmlns:p14="http://schemas.microsoft.com/office/powerpoint/2010/main" val="1853183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3210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8819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6F9B8CD-342D-4579-98EC-A8FD6B7370E1}" type="datetimeFigureOut">
              <a:rPr lang="en-US" smtClean="0">
                <a:solidFill>
                  <a:prstClr val="black"/>
                </a:solidFill>
              </a:rPr>
              <a:pPr/>
              <a:t>5/19/2017</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2BBB5E19-F10A-4C2F-BF6F-11C513378A2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99507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B486C43-27BD-40A6-B8E8-1E9FCD3B952E}" type="datetimeFigureOut">
              <a:rPr lang="en-GB" smtClean="0">
                <a:solidFill>
                  <a:prstClr val="black"/>
                </a:solidFill>
              </a:rPr>
              <a:pPr/>
              <a:t>19/05/2017</a:t>
            </a:fld>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6A6714BE-BF26-4E26-B47B-4C58697E090F}"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001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0679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5213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492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5419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248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153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5021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864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222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10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2539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0335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6252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9976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351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9720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3738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8495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791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0348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0086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5896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7171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3968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0292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7453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7944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824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2654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9061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512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414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5032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4649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7821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052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0622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1065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8668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3411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4033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668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7205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6726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4607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926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474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4409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9373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2621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8843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1307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034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4292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1376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2343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3506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6680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0955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2106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7503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1519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6627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923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63193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1615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1413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3573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6400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90195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7267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0509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4781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0224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603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6310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430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27059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907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9457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9840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7975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7925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6003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5632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sz="2400" dirty="0">
              <a:solidFill>
                <a:prstClr val="white"/>
              </a:solidFill>
            </a:endParaRPr>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sz="2400" dirty="0">
                <a:solidFill>
                  <a:prstClr val="black"/>
                </a:solidFill>
                <a:latin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sz="2400" dirty="0">
                <a:solidFill>
                  <a:prstClr val="black"/>
                </a:solidFill>
                <a:latin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base">
                <a:spcBef>
                  <a:spcPct val="0"/>
                </a:spcBef>
                <a:spcAft>
                  <a:spcPct val="0"/>
                </a:spcAft>
              </a:pPr>
              <a:endParaRPr lang="en-US" sz="2400"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6F9B8CD-342D-4579-98EC-A8FD6B7370E1}" type="datetimeFigureOut">
              <a:rPr lang="en-US" smtClean="0"/>
              <a:pPr/>
              <a:t>5/19/2017</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BBB5E19-F10A-4C2F-BF6F-11C513378A2E}" type="slidenum">
              <a:rPr lang="en-US" smtClean="0"/>
              <a:pPr/>
              <a:t>‹#›</a:t>
            </a:fld>
            <a:endParaRPr lang="en-US" dirty="0"/>
          </a:p>
        </p:txBody>
      </p:sp>
    </p:spTree>
    <p:extLst>
      <p:ext uri="{BB962C8B-B14F-4D97-AF65-F5344CB8AC3E}">
        <p14:creationId xmlns:p14="http://schemas.microsoft.com/office/powerpoint/2010/main" val="367600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17702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296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lgn="r"/>
            <a:fld id="{E6F9B8CD-342D-4579-98EC-A8FD6B7370E1}" type="datetimeFigureOut">
              <a:rPr lang="en-US" smtClean="0">
                <a:solidFill>
                  <a:prstClr val="black"/>
                </a:solidFill>
              </a:rPr>
              <a:pPr algn="r"/>
              <a:t>5/19/2017</a:t>
            </a:fld>
            <a:endParaRPr lang="en-US" dirty="0">
              <a:solidFill>
                <a:srgbClr val="464646"/>
              </a:solidFill>
            </a:endParaRPr>
          </a:p>
        </p:txBody>
      </p:sp>
      <p:sp>
        <p:nvSpPr>
          <p:cNvPr id="4" name="Footer Placeholder 3"/>
          <p:cNvSpPr>
            <a:spLocks noGrp="1"/>
          </p:cNvSpPr>
          <p:nvPr>
            <p:ph type="ftr" sz="quarter" idx="11"/>
          </p:nvPr>
        </p:nvSpPr>
        <p:spPr/>
        <p:txBody>
          <a:bodyPr/>
          <a:lstStyle/>
          <a:p>
            <a:pPr algn="l"/>
            <a:endParaRPr lang="en-US" dirty="0">
              <a:solidFill>
                <a:srgbClr val="464646"/>
              </a:solidFill>
            </a:endParaRPr>
          </a:p>
        </p:txBody>
      </p:sp>
      <p:sp>
        <p:nvSpPr>
          <p:cNvPr id="5" name="Slide Number Placeholder 4"/>
          <p:cNvSpPr>
            <a:spLocks noGrp="1"/>
          </p:cNvSpPr>
          <p:nvPr>
            <p:ph type="sldNum" sz="quarter" idx="12"/>
          </p:nvPr>
        </p:nvSpPr>
        <p:spPr/>
        <p:txBody>
          <a:bodyPr/>
          <a:lstStyle/>
          <a:p>
            <a:pPr algn="ctr"/>
            <a:fld id="{2BBB5E19-F10A-4C2F-BF6F-11C513378A2E}" type="slidenum">
              <a:rPr lang="en-US" smtClean="0">
                <a:solidFill>
                  <a:prstClr val="black"/>
                </a:solidFill>
              </a:rPr>
              <a:pPr algn="ctr"/>
              <a:t>‹#›</a:t>
            </a:fld>
            <a:endParaRPr lang="en-US" sz="1400" b="1" dirty="0">
              <a:solidFill>
                <a:srgbClr val="FFFFFF"/>
              </a:solidFill>
            </a:endParaRPr>
          </a:p>
        </p:txBody>
      </p:sp>
    </p:spTree>
    <p:extLst>
      <p:ext uri="{BB962C8B-B14F-4D97-AF65-F5344CB8AC3E}">
        <p14:creationId xmlns:p14="http://schemas.microsoft.com/office/powerpoint/2010/main" val="2507969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6F9B8CD-342D-4579-98EC-A8FD6B7370E1}" type="datetimeFigureOut">
              <a:rPr lang="en-US" smtClean="0">
                <a:solidFill>
                  <a:prstClr val="white"/>
                </a:solidFill>
              </a:rPr>
              <a:pPr/>
              <a:t>5/19/2017</a:t>
            </a:fld>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extLst/>
          </a:lstStyle>
          <a:p>
            <a:fld id="{2BBB5E19-F10A-4C2F-BF6F-11C513378A2E}" type="slidenum">
              <a:rPr lang="en-US" smtClean="0">
                <a:solidFill>
                  <a:prstClr val="white"/>
                </a:solidFill>
              </a:rPr>
              <a:pPr/>
              <a:t>‹#›</a:t>
            </a:fld>
            <a:endParaRPr lang="en-US" dirty="0">
              <a:solidFill>
                <a:prstClr val="white"/>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sz="2400" dirty="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sz="2400" dirty="0">
              <a:solidFill>
                <a:prstClr val="white"/>
              </a:solidFill>
            </a:endParaRPr>
          </a:p>
        </p:txBody>
      </p:sp>
    </p:spTree>
    <p:extLst>
      <p:ext uri="{BB962C8B-B14F-4D97-AF65-F5344CB8AC3E}">
        <p14:creationId xmlns:p14="http://schemas.microsoft.com/office/powerpoint/2010/main" val="723224987"/>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6F9B8CD-342D-4579-98EC-A8FD6B7370E1}" type="datetimeFigureOut">
              <a:rPr lang="en-US" smtClean="0">
                <a:solidFill>
                  <a:prstClr val="white"/>
                </a:solidFill>
              </a:rPr>
              <a:pPr/>
              <a:t>5/19/2017</a:t>
            </a:fld>
            <a:endParaRPr lang="en-US" dirty="0">
              <a:solidFill>
                <a:prstClr val="white"/>
              </a:solidFill>
            </a:endParaRPr>
          </a:p>
        </p:txBody>
      </p:sp>
      <p:sp>
        <p:nvSpPr>
          <p:cNvPr id="6" name="Footer Placeholder 5"/>
          <p:cNvSpPr>
            <a:spLocks noGrp="1"/>
          </p:cNvSpPr>
          <p:nvPr>
            <p:ph type="ftr" sz="quarter" idx="11"/>
          </p:nvPr>
        </p:nvSpPr>
        <p:spPr/>
        <p:txBody>
          <a:bodyPr/>
          <a:lstStyle>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extLst/>
          </a:lstStyle>
          <a:p>
            <a:fld id="{2BBB5E19-F10A-4C2F-BF6F-11C513378A2E}" type="slidenum">
              <a:rPr lang="en-US" smtClean="0">
                <a:solidFill>
                  <a:prstClr val="white"/>
                </a:solidFill>
              </a:rPr>
              <a:pPr/>
              <a:t>‹#›</a:t>
            </a:fld>
            <a:endParaRPr lang="en-US" dirty="0">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993420965"/>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6F9B8CD-342D-4579-98EC-A8FD6B7370E1}" type="datetimeFigureOut">
              <a:rPr lang="en-US" smtClean="0">
                <a:solidFill>
                  <a:prstClr val="black"/>
                </a:solidFill>
              </a:rPr>
              <a:pPr/>
              <a:t>5/19/2017</a:t>
            </a:fld>
            <a:endParaRPr lang="en-US" dirty="0">
              <a:solidFill>
                <a:prstClr val="black"/>
              </a:solidFill>
            </a:endParaRPr>
          </a:p>
        </p:txBody>
      </p:sp>
      <p:sp>
        <p:nvSpPr>
          <p:cNvPr id="8" name="Footer Placeholder 7"/>
          <p:cNvSpPr>
            <a:spLocks noGrp="1"/>
          </p:cNvSpPr>
          <p:nvPr>
            <p:ph type="ftr" sz="quarter" idx="11"/>
          </p:nvPr>
        </p:nvSpPr>
        <p:spPr/>
        <p:txBody>
          <a:bodyPr/>
          <a:lstStyle>
            <a:extLst/>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extLst/>
          </a:lstStyle>
          <a:p>
            <a:fld id="{2BBB5E19-F10A-4C2F-BF6F-11C513378A2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72387251"/>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lgn="r"/>
            <a:fld id="{E6F9B8CD-342D-4579-98EC-A8FD6B7370E1}" type="datetimeFigureOut">
              <a:rPr lang="en-US" smtClean="0">
                <a:solidFill>
                  <a:prstClr val="white"/>
                </a:solidFill>
              </a:rPr>
              <a:pPr algn="r"/>
              <a:t>5/19/2017</a:t>
            </a:fld>
            <a:endParaRPr lang="en-US" dirty="0">
              <a:solidFill>
                <a:prstClr val="white"/>
              </a:solidFill>
            </a:endParaRPr>
          </a:p>
        </p:txBody>
      </p:sp>
      <p:sp>
        <p:nvSpPr>
          <p:cNvPr id="4" name="Footer Placeholder 3"/>
          <p:cNvSpPr>
            <a:spLocks noGrp="1"/>
          </p:cNvSpPr>
          <p:nvPr>
            <p:ph type="ftr" sz="quarter" idx="11"/>
          </p:nvPr>
        </p:nvSpPr>
        <p:spPr/>
        <p:txBody>
          <a:bodyPr/>
          <a:lstStyle>
            <a:extLst/>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extLst/>
          </a:lstStyle>
          <a:p>
            <a:pPr algn="ctr"/>
            <a:fld id="{2BBB5E19-F10A-4C2F-BF6F-11C513378A2E}" type="slidenum">
              <a:rPr lang="en-US" smtClean="0">
                <a:solidFill>
                  <a:prstClr val="white"/>
                </a:solidFill>
              </a:rPr>
              <a:pPr algn="ctr"/>
              <a:t>‹#›</a:t>
            </a:fld>
            <a:endParaRPr lang="en-US" dirty="0">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762160675"/>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6F9B8CD-342D-4579-98EC-A8FD6B7370E1}" type="datetimeFigureOut">
              <a:rPr lang="en-US" smtClean="0">
                <a:solidFill>
                  <a:prstClr val="black"/>
                </a:solidFill>
              </a:rPr>
              <a:pPr/>
              <a:t>5/19/2017</a:t>
            </a:fld>
            <a:endParaRPr lang="en-US" dirty="0">
              <a:solidFill>
                <a:prstClr val="black"/>
              </a:solidFill>
            </a:endParaRPr>
          </a:p>
        </p:txBody>
      </p:sp>
      <p:sp>
        <p:nvSpPr>
          <p:cNvPr id="3" name="Footer Placeholder 2"/>
          <p:cNvSpPr>
            <a:spLocks noGrp="1"/>
          </p:cNvSpPr>
          <p:nvPr>
            <p:ph type="ftr" sz="quarter" idx="11"/>
          </p:nvPr>
        </p:nvSpPr>
        <p:spPr/>
        <p:txBody>
          <a:bodyPr/>
          <a:lstStyle>
            <a:extLst/>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extLst/>
          </a:lstStyle>
          <a:p>
            <a:fld id="{2BBB5E19-F10A-4C2F-BF6F-11C513378A2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130356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pPr algn="r"/>
            <a:fld id="{E6F9B8CD-342D-4579-98EC-A8FD6B7370E1}" type="datetimeFigureOut">
              <a:rPr lang="en-US" smtClean="0">
                <a:solidFill>
                  <a:prstClr val="black"/>
                </a:solidFill>
              </a:rPr>
              <a:pPr algn="r"/>
              <a:t>5/19/2017</a:t>
            </a:fld>
            <a:endParaRPr lang="en-US" dirty="0">
              <a:solidFill>
                <a:prstClr val="black"/>
              </a:solidFill>
            </a:endParaRPr>
          </a:p>
        </p:txBody>
      </p:sp>
      <p:sp>
        <p:nvSpPr>
          <p:cNvPr id="6" name="Footer Placeholder 5"/>
          <p:cNvSpPr>
            <a:spLocks noGrp="1"/>
          </p:cNvSpPr>
          <p:nvPr>
            <p:ph type="ftr" sz="quarter" idx="11"/>
          </p:nvPr>
        </p:nvSpPr>
        <p:spPr/>
        <p:txBody>
          <a:bodyPr/>
          <a:lstStyle>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extLst/>
          </a:lstStyle>
          <a:p>
            <a:pPr algn="ctr"/>
            <a:fld id="{2BBB5E19-F10A-4C2F-BF6F-11C513378A2E}" type="slidenum">
              <a:rPr lang="en-US" smtClean="0">
                <a:solidFill>
                  <a:prstClr val="black"/>
                </a:solidFill>
              </a:rPr>
              <a:pPr algn="ctr"/>
              <a:t>‹#›</a:t>
            </a:fld>
            <a:endParaRPr lang="en-US" dirty="0">
              <a:solidFill>
                <a:prstClr val="black"/>
              </a:solidFill>
            </a:endParaRPr>
          </a:p>
        </p:txBody>
      </p:sp>
    </p:spTree>
    <p:extLst>
      <p:ext uri="{BB962C8B-B14F-4D97-AF65-F5344CB8AC3E}">
        <p14:creationId xmlns:p14="http://schemas.microsoft.com/office/powerpoint/2010/main" val="156109540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lgn="r"/>
            <a:fld id="{E6F9B8CD-342D-4579-98EC-A8FD6B7370E1}" type="datetimeFigureOut">
              <a:rPr lang="en-US" smtClean="0">
                <a:solidFill>
                  <a:prstClr val="white"/>
                </a:solidFill>
              </a:rPr>
              <a:pPr algn="r"/>
              <a:t>5/19/2017</a:t>
            </a:fld>
            <a:endParaRPr lang="en-US" dirty="0">
              <a:solidFill>
                <a:prstClr val="white"/>
              </a:solidFill>
            </a:endParaRPr>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lgn="ctr"/>
            <a:fld id="{2BBB5E19-F10A-4C2F-BF6F-11C513378A2E}" type="slidenum">
              <a:rPr lang="en-US" smtClean="0">
                <a:solidFill>
                  <a:prstClr val="white"/>
                </a:solidFill>
              </a:rPr>
              <a:pPr algn="ctr"/>
              <a:t>‹#›</a:t>
            </a:fld>
            <a:endParaRPr lang="en-US" dirty="0">
              <a:solidFill>
                <a:prstClr val="white"/>
              </a:solidFill>
            </a:endParaRPr>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sz="2400" dirty="0">
              <a:solidFill>
                <a:prstClr val="white"/>
              </a:solidFill>
              <a:latin typeface="Arial" charset="0"/>
            </a:endParaRPr>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sz="2400" dirty="0">
              <a:solidFill>
                <a:prstClr val="white"/>
              </a:solidFill>
              <a:latin typeface="Arial" charset="0"/>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base">
              <a:spcBef>
                <a:spcPct val="0"/>
              </a:spcBef>
              <a:spcAft>
                <a:spcPct val="0"/>
              </a:spcAft>
            </a:pPr>
            <a:endParaRPr lang="en-US" sz="2400" dirty="0">
              <a:solidFill>
                <a:prstClr val="white"/>
              </a:solidFill>
            </a:endParaRPr>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sz="2400" dirty="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pPr>
            <a:endParaRPr lang="en-US" sz="2400" dirty="0">
              <a:solidFill>
                <a:prstClr val="white"/>
              </a:solidFill>
            </a:endParaRPr>
          </a:p>
        </p:txBody>
      </p:sp>
    </p:spTree>
    <p:extLst>
      <p:ext uri="{BB962C8B-B14F-4D97-AF65-F5344CB8AC3E}">
        <p14:creationId xmlns:p14="http://schemas.microsoft.com/office/powerpoint/2010/main" val="226237270"/>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6F9B8CD-342D-4579-98EC-A8FD6B7370E1}" type="datetimeFigureOut">
              <a:rPr lang="en-US" smtClean="0">
                <a:solidFill>
                  <a:prstClr val="black"/>
                </a:solidFill>
              </a:rPr>
              <a:pPr/>
              <a:t>5/19/2017</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2BBB5E19-F10A-4C2F-BF6F-11C513378A2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129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02389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296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17046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44835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28272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68065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13055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212D6-B734-49A2-A247-CE9EC6198F41}" type="datetimeFigureOut">
              <a:rPr lang="en-GB" smtClean="0">
                <a:solidFill>
                  <a:prstClr val="black">
                    <a:tint val="75000"/>
                  </a:prstClr>
                </a:solidFill>
              </a:rPr>
              <a:pPr/>
              <a:t>19/05/2017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60E4F-7132-4AD6-88D3-553194B5C1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6610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sz="2400" dirty="0">
              <a:solidFill>
                <a:prstClr val="black"/>
              </a:solidFill>
              <a:latin typeface="Arial" charset="0"/>
            </a:endParaRPr>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sz="2400" dirty="0">
              <a:solidFill>
                <a:prstClr val="black"/>
              </a:solidFill>
              <a:latin typeface="Arial" charset="0"/>
            </a:endParaRPr>
          </a:p>
        </p:txBody>
      </p:sp>
      <p:sp>
        <p:nvSpPr>
          <p:cNvPr id="14" name="Right Triangle 13"/>
          <p:cNvSpPr>
            <a:spLocks/>
          </p:cNvSpPr>
          <p:nvPr/>
        </p:nvSpPr>
        <p:spPr bwMode="auto">
          <a:xfrm>
            <a:off x="-8056" y="5791253"/>
            <a:ext cx="4536419"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base">
              <a:spcBef>
                <a:spcPct val="0"/>
              </a:spcBef>
              <a:spcAft>
                <a:spcPct val="0"/>
              </a:spcAft>
            </a:pPr>
            <a:endParaRPr lang="en-US" sz="2400" dirty="0">
              <a:solidFill>
                <a:prstClr val="white"/>
              </a:solidFill>
            </a:endParaRPr>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algn="r" fontAlgn="base">
              <a:spcBef>
                <a:spcPct val="0"/>
              </a:spcBef>
              <a:spcAft>
                <a:spcPct val="0"/>
              </a:spcAft>
            </a:pPr>
            <a:fld id="{E6F9B8CD-342D-4579-98EC-A8FD6B7370E1}" type="datetimeFigureOut">
              <a:rPr lang="en-US" smtClean="0">
                <a:solidFill>
                  <a:prstClr val="black"/>
                </a:solidFill>
                <a:latin typeface="Arial" charset="0"/>
              </a:rPr>
              <a:pPr algn="r" fontAlgn="base">
                <a:spcBef>
                  <a:spcPct val="0"/>
                </a:spcBef>
                <a:spcAft>
                  <a:spcPct val="0"/>
                </a:spcAft>
              </a:pPr>
              <a:t>5/19/2017</a:t>
            </a:fld>
            <a:endParaRPr lang="en-US" dirty="0">
              <a:solidFill>
                <a:srgbClr val="464646"/>
              </a:solidFill>
              <a:latin typeface="Arial" charset="0"/>
            </a:endParaRPr>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algn="l" fontAlgn="base">
              <a:spcBef>
                <a:spcPct val="0"/>
              </a:spcBef>
              <a:spcAft>
                <a:spcPct val="0"/>
              </a:spcAft>
            </a:pPr>
            <a:endParaRPr lang="en-US" dirty="0">
              <a:solidFill>
                <a:srgbClr val="464646"/>
              </a:solidFill>
              <a:latin typeface="Arial" charset="0"/>
            </a:endParaRPr>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algn="ctr" fontAlgn="base">
              <a:spcBef>
                <a:spcPct val="0"/>
              </a:spcBef>
              <a:spcAft>
                <a:spcPct val="0"/>
              </a:spcAft>
            </a:pPr>
            <a:fld id="{2BBB5E19-F10A-4C2F-BF6F-11C513378A2E}" type="slidenum">
              <a:rPr lang="en-US" smtClean="0">
                <a:solidFill>
                  <a:prstClr val="black"/>
                </a:solidFill>
                <a:latin typeface="Arial" charset="0"/>
              </a:rPr>
              <a:pPr algn="ctr" fontAlgn="base">
                <a:spcBef>
                  <a:spcPct val="0"/>
                </a:spcBef>
                <a:spcAft>
                  <a:spcPct val="0"/>
                </a:spcAft>
              </a:pPr>
              <a:t>‹#›</a:t>
            </a:fld>
            <a:endParaRPr lang="en-US" sz="1400" b="1" dirty="0">
              <a:solidFill>
                <a:srgbClr val="FFFFFF"/>
              </a:solidFill>
              <a:latin typeface="Arial" charset="0"/>
            </a:endParaRPr>
          </a:p>
        </p:txBody>
      </p:sp>
    </p:spTree>
    <p:extLst>
      <p:ext uri="{BB962C8B-B14F-4D97-AF65-F5344CB8AC3E}">
        <p14:creationId xmlns:p14="http://schemas.microsoft.com/office/powerpoint/2010/main" val="38319972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0.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tiff"/><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tiff"/><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image" Target="../media/image27.tiff"/></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260649"/>
            <a:ext cx="7772400" cy="1656183"/>
          </a:xfrm>
        </p:spPr>
        <p:txBody>
          <a:bodyPr>
            <a:normAutofit/>
          </a:bodyPr>
          <a:lstStyle/>
          <a:p>
            <a:r>
              <a:rPr lang="en-GB" b="1" dirty="0" smtClean="0"/>
              <a:t>Welcome to the</a:t>
            </a:r>
            <a:br>
              <a:rPr lang="en-GB" b="1" dirty="0" smtClean="0"/>
            </a:br>
            <a:r>
              <a:rPr lang="en-GB" b="1" dirty="0" smtClean="0"/>
              <a:t> Annual Parish Meeting</a:t>
            </a:r>
            <a:endParaRPr lang="en-GB" b="1"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997820" y="2279176"/>
            <a:ext cx="3884365" cy="19731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735" y="1916832"/>
            <a:ext cx="2859163" cy="3537109"/>
          </a:xfrm>
          <a:prstGeom prst="rect">
            <a:avLst/>
          </a:prstGeom>
        </p:spPr>
      </p:pic>
    </p:spTree>
    <p:extLst>
      <p:ext uri="{BB962C8B-B14F-4D97-AF65-F5344CB8AC3E}">
        <p14:creationId xmlns:p14="http://schemas.microsoft.com/office/powerpoint/2010/main" val="409753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7030A0"/>
                </a:solidFill>
              </a:rPr>
              <a:t>Major Expenditure items</a:t>
            </a:r>
            <a:endParaRPr lang="en-GB" b="1" dirty="0">
              <a:solidFill>
                <a:srgbClr val="7030A0"/>
              </a:solidFill>
            </a:endParaRPr>
          </a:p>
        </p:txBody>
      </p:sp>
      <p:sp>
        <p:nvSpPr>
          <p:cNvPr id="3" name="Content Placeholder 2"/>
          <p:cNvSpPr>
            <a:spLocks noGrp="1"/>
          </p:cNvSpPr>
          <p:nvPr>
            <p:ph idx="1"/>
          </p:nvPr>
        </p:nvSpPr>
        <p:spPr>
          <a:xfrm>
            <a:off x="1097280" y="1600201"/>
            <a:ext cx="10339754" cy="4525963"/>
          </a:xfrm>
        </p:spPr>
        <p:txBody>
          <a:bodyPr>
            <a:normAutofit/>
          </a:bodyPr>
          <a:lstStyle/>
          <a:p>
            <a:r>
              <a:rPr lang="en-GB" sz="2400" b="1" dirty="0"/>
              <a:t>Clerk </a:t>
            </a:r>
            <a:r>
              <a:rPr lang="en-GB" sz="2400" b="1" i="1" dirty="0" smtClean="0"/>
              <a:t>(</a:t>
            </a:r>
            <a:r>
              <a:rPr lang="en-GB" sz="2400" b="1" i="1" dirty="0" err="1" smtClean="0"/>
              <a:t>inc.</a:t>
            </a:r>
            <a:r>
              <a:rPr lang="en-GB" sz="2400" b="1" i="1" dirty="0" smtClean="0"/>
              <a:t> N.I</a:t>
            </a:r>
            <a:r>
              <a:rPr lang="en-GB" sz="2400" b="1" i="1" dirty="0"/>
              <a:t>. &amp; </a:t>
            </a:r>
            <a:r>
              <a:rPr lang="en-GB" sz="2400" b="1" i="1" dirty="0" smtClean="0"/>
              <a:t>Pension £4.3k)             </a:t>
            </a:r>
            <a:r>
              <a:rPr lang="en-GB" sz="2400" b="1" dirty="0"/>
              <a:t>£17,931</a:t>
            </a:r>
          </a:p>
          <a:p>
            <a:r>
              <a:rPr lang="en-GB" sz="2400" b="1" dirty="0" smtClean="0"/>
              <a:t>Footway </a:t>
            </a:r>
            <a:r>
              <a:rPr lang="en-GB" sz="2400" b="1" dirty="0"/>
              <a:t>Lighting                            </a:t>
            </a:r>
            <a:r>
              <a:rPr lang="en-GB" sz="2400" b="1" dirty="0" smtClean="0"/>
              <a:t>             </a:t>
            </a:r>
            <a:r>
              <a:rPr lang="en-GB" sz="2400" b="1" dirty="0"/>
              <a:t>£5,493</a:t>
            </a:r>
          </a:p>
          <a:p>
            <a:r>
              <a:rPr lang="en-GB" sz="2400" b="1" dirty="0"/>
              <a:t>Open Spaces                                      </a:t>
            </a:r>
            <a:r>
              <a:rPr lang="en-GB" sz="2400" b="1" dirty="0" smtClean="0"/>
              <a:t>           £4,907 </a:t>
            </a:r>
            <a:endParaRPr lang="en-GB" sz="2400" b="1" dirty="0"/>
          </a:p>
          <a:p>
            <a:r>
              <a:rPr lang="en-GB" sz="2400" b="1" dirty="0"/>
              <a:t>Maintenance Grants                      </a:t>
            </a:r>
            <a:r>
              <a:rPr lang="en-GB" sz="2400" b="1" dirty="0" smtClean="0"/>
              <a:t>             </a:t>
            </a:r>
            <a:r>
              <a:rPr lang="en-GB" sz="2400" b="1" dirty="0"/>
              <a:t>£4,815</a:t>
            </a:r>
          </a:p>
          <a:p>
            <a:r>
              <a:rPr lang="en-GB" sz="2400" b="1" dirty="0"/>
              <a:t>Grass Cutting                                   </a:t>
            </a:r>
            <a:r>
              <a:rPr lang="en-GB" sz="2400" b="1" dirty="0" smtClean="0"/>
              <a:t>             </a:t>
            </a:r>
            <a:r>
              <a:rPr lang="en-GB" sz="2400" b="1" dirty="0"/>
              <a:t>£</a:t>
            </a:r>
            <a:r>
              <a:rPr lang="en-GB" sz="2400" b="1" dirty="0" smtClean="0"/>
              <a:t>4,550</a:t>
            </a:r>
          </a:p>
          <a:p>
            <a:pPr lvl="0"/>
            <a:r>
              <a:rPr lang="en-GB" sz="2400" b="1" dirty="0">
                <a:solidFill>
                  <a:prstClr val="black"/>
                </a:solidFill>
              </a:rPr>
              <a:t>Little Bell Hall Pool                          </a:t>
            </a:r>
            <a:r>
              <a:rPr lang="en-GB" sz="2400" b="1" dirty="0" smtClean="0">
                <a:solidFill>
                  <a:prstClr val="black"/>
                </a:solidFill>
              </a:rPr>
              <a:t>            </a:t>
            </a:r>
            <a:r>
              <a:rPr lang="en-GB" sz="2400" b="1" dirty="0">
                <a:solidFill>
                  <a:prstClr val="black"/>
                </a:solidFill>
              </a:rPr>
              <a:t>£4,509</a:t>
            </a:r>
          </a:p>
          <a:p>
            <a:r>
              <a:rPr lang="en-GB" sz="2400" b="1" dirty="0" smtClean="0"/>
              <a:t>Gen </a:t>
            </a:r>
            <a:r>
              <a:rPr lang="en-GB" sz="2400" b="1" dirty="0"/>
              <a:t>Admin                                        </a:t>
            </a:r>
            <a:r>
              <a:rPr lang="en-GB" sz="2400" b="1" dirty="0" smtClean="0"/>
              <a:t>            </a:t>
            </a:r>
            <a:r>
              <a:rPr lang="en-GB" sz="2400" b="1" dirty="0"/>
              <a:t>£4,216</a:t>
            </a:r>
          </a:p>
          <a:p>
            <a:r>
              <a:rPr lang="en-GB" sz="2400" b="1" dirty="0" err="1"/>
              <a:t>Lengthsman</a:t>
            </a:r>
            <a:r>
              <a:rPr lang="en-GB" sz="2400" b="1" dirty="0"/>
              <a:t>                                     </a:t>
            </a:r>
            <a:r>
              <a:rPr lang="en-GB" sz="2400" b="1" dirty="0" smtClean="0"/>
              <a:t>             </a:t>
            </a:r>
            <a:r>
              <a:rPr lang="en-GB" sz="2400" b="1" dirty="0"/>
              <a:t>£3,814 </a:t>
            </a:r>
            <a:endParaRPr lang="en-GB" sz="2400" b="1" dirty="0" smtClean="0"/>
          </a:p>
          <a:p>
            <a:pPr lvl="0"/>
            <a:r>
              <a:rPr lang="en-GB" sz="2400" b="1" dirty="0">
                <a:solidFill>
                  <a:prstClr val="black"/>
                </a:solidFill>
              </a:rPr>
              <a:t>Queens Hill Wall </a:t>
            </a:r>
            <a:r>
              <a:rPr lang="en-GB" sz="2400" b="1" dirty="0" smtClean="0">
                <a:solidFill>
                  <a:prstClr val="black"/>
                </a:solidFill>
              </a:rPr>
              <a:t>– Tfr. to reserves          £</a:t>
            </a:r>
            <a:r>
              <a:rPr lang="en-GB" sz="2400" b="1" dirty="0">
                <a:solidFill>
                  <a:prstClr val="black"/>
                </a:solidFill>
              </a:rPr>
              <a:t>5,000       (final year)</a:t>
            </a:r>
          </a:p>
          <a:p>
            <a:endParaRPr lang="en-GB" sz="2400" b="1" dirty="0"/>
          </a:p>
        </p:txBody>
      </p:sp>
    </p:spTree>
    <p:extLst>
      <p:ext uri="{BB962C8B-B14F-4D97-AF65-F5344CB8AC3E}">
        <p14:creationId xmlns:p14="http://schemas.microsoft.com/office/powerpoint/2010/main" val="3715585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7030A0"/>
                </a:solidFill>
              </a:rPr>
              <a:t>Maintenance </a:t>
            </a:r>
            <a:r>
              <a:rPr lang="en-GB" sz="4000" b="1" dirty="0" smtClean="0">
                <a:solidFill>
                  <a:srgbClr val="7030A0"/>
                </a:solidFill>
              </a:rPr>
              <a:t>Grants Paid   </a:t>
            </a:r>
            <a:endParaRPr lang="en-GB" sz="4000" b="1" dirty="0">
              <a:solidFill>
                <a:srgbClr val="7030A0"/>
              </a:solidFill>
            </a:endParaRPr>
          </a:p>
        </p:txBody>
      </p:sp>
      <p:sp>
        <p:nvSpPr>
          <p:cNvPr id="3" name="Content Placeholder 2"/>
          <p:cNvSpPr>
            <a:spLocks noGrp="1"/>
          </p:cNvSpPr>
          <p:nvPr>
            <p:ph idx="1"/>
          </p:nvPr>
        </p:nvSpPr>
        <p:spPr>
          <a:xfrm>
            <a:off x="1364566" y="1268761"/>
            <a:ext cx="9495692" cy="4857403"/>
          </a:xfrm>
        </p:spPr>
        <p:txBody>
          <a:bodyPr/>
          <a:lstStyle/>
          <a:p>
            <a:r>
              <a:rPr lang="en-GB" b="1" dirty="0" smtClean="0"/>
              <a:t>Belbroughton Parochial Church Council      £2,200</a:t>
            </a:r>
          </a:p>
          <a:p>
            <a:r>
              <a:rPr lang="en-GB" b="1" dirty="0" smtClean="0"/>
              <a:t>Belbroughton Recreation Centre                   £1,155</a:t>
            </a:r>
          </a:p>
          <a:p>
            <a:r>
              <a:rPr lang="en-GB" b="1" dirty="0" smtClean="0"/>
              <a:t>Fairfield Village Hall                                             £730</a:t>
            </a:r>
          </a:p>
          <a:p>
            <a:r>
              <a:rPr lang="en-GB" b="1" dirty="0" smtClean="0"/>
              <a:t>Belbroughton Church Hall                                  £730                                                                 </a:t>
            </a:r>
          </a:p>
          <a:p>
            <a:pPr marL="0" indent="0">
              <a:buNone/>
            </a:pPr>
            <a:endParaRPr lang="en-GB" dirty="0" smtClean="0"/>
          </a:p>
          <a:p>
            <a:endParaRPr lang="en-GB" dirty="0"/>
          </a:p>
        </p:txBody>
      </p:sp>
    </p:spTree>
    <p:extLst>
      <p:ext uri="{BB962C8B-B14F-4D97-AF65-F5344CB8AC3E}">
        <p14:creationId xmlns:p14="http://schemas.microsoft.com/office/powerpoint/2010/main" val="4012829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1053821"/>
            <a:ext cx="7886700" cy="994172"/>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a:xfrm>
            <a:off x="1055077" y="548681"/>
            <a:ext cx="10100603" cy="5809916"/>
          </a:xfrm>
        </p:spPr>
        <p:txBody>
          <a:bodyPr>
            <a:normAutofit/>
          </a:bodyPr>
          <a:lstStyle/>
          <a:p>
            <a:pPr marL="0" indent="0" algn="ctr">
              <a:buNone/>
            </a:pPr>
            <a:r>
              <a:rPr lang="en-GB" sz="4000" b="1" dirty="0"/>
              <a:t> </a:t>
            </a:r>
            <a:r>
              <a:rPr lang="en-GB" sz="4000" b="1" dirty="0" smtClean="0">
                <a:solidFill>
                  <a:srgbClr val="7030A0"/>
                </a:solidFill>
              </a:rPr>
              <a:t>Your ‘Precept’ -  Annual Average Charge</a:t>
            </a:r>
          </a:p>
          <a:p>
            <a:pPr marL="0" indent="0">
              <a:buNone/>
            </a:pPr>
            <a:r>
              <a:rPr lang="en-GB" sz="4000" b="1" dirty="0" smtClean="0"/>
              <a:t>                                        2016                   2017</a:t>
            </a:r>
          </a:p>
          <a:p>
            <a:pPr marL="0" indent="0">
              <a:buNone/>
            </a:pPr>
            <a:r>
              <a:rPr lang="en-GB" sz="4000" b="1" dirty="0" smtClean="0"/>
              <a:t>Per Property (1,157)   £51.86               £56.18</a:t>
            </a:r>
          </a:p>
          <a:p>
            <a:pPr marL="0" indent="0">
              <a:buNone/>
            </a:pPr>
            <a:endParaRPr lang="en-GB" sz="2000" b="1" dirty="0" smtClean="0"/>
          </a:p>
          <a:p>
            <a:pPr marL="0" indent="0">
              <a:buNone/>
            </a:pPr>
            <a:r>
              <a:rPr lang="en-GB" sz="3600" b="1" i="1" dirty="0" smtClean="0"/>
              <a:t>( Per Elector  (2,174)        £27.60                  £28.90 )</a:t>
            </a:r>
            <a:endParaRPr lang="en-GB" sz="3600" b="1" i="1" dirty="0"/>
          </a:p>
          <a:p>
            <a:pPr marL="0" lvl="0" indent="0" algn="ctr">
              <a:buNone/>
            </a:pPr>
            <a:r>
              <a:rPr lang="en-GB" sz="2800" b="1" u="sng" dirty="0" smtClean="0"/>
              <a:t>                                              </a:t>
            </a:r>
            <a:endParaRPr lang="en-GB" sz="2800" b="1" u="sng" dirty="0"/>
          </a:p>
          <a:p>
            <a:pPr marL="0" indent="0">
              <a:buNone/>
            </a:pPr>
            <a:endParaRPr lang="en-GB" sz="1500" dirty="0">
              <a:solidFill>
                <a:srgbClr val="0070C0"/>
              </a:solidFill>
            </a:endParaRPr>
          </a:p>
          <a:p>
            <a:pPr lvl="0"/>
            <a:endParaRPr lang="en-GB" sz="1800" b="1" dirty="0"/>
          </a:p>
          <a:p>
            <a:pPr marL="0" indent="0">
              <a:buNone/>
            </a:pPr>
            <a:endParaRPr lang="en-GB" dirty="0"/>
          </a:p>
        </p:txBody>
      </p:sp>
    </p:spTree>
    <p:extLst>
      <p:ext uri="{BB962C8B-B14F-4D97-AF65-F5344CB8AC3E}">
        <p14:creationId xmlns:p14="http://schemas.microsoft.com/office/powerpoint/2010/main" val="2847532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1053821"/>
            <a:ext cx="7886700" cy="994172"/>
          </a:xfrm>
        </p:spPr>
        <p:txBody>
          <a:bodyPr>
            <a:normAutofit fontScale="90000"/>
          </a:bodyPr>
          <a:lstStyle/>
          <a:p>
            <a:r>
              <a:rPr lang="en-GB" dirty="0"/>
              <a:t/>
            </a:r>
            <a:br>
              <a:rPr lang="en-GB" dirty="0"/>
            </a:br>
            <a:endParaRPr lang="en-GB" dirty="0"/>
          </a:p>
        </p:txBody>
      </p:sp>
      <p:sp>
        <p:nvSpPr>
          <p:cNvPr id="3" name="Content Placeholder 2"/>
          <p:cNvSpPr>
            <a:spLocks noGrp="1"/>
          </p:cNvSpPr>
          <p:nvPr>
            <p:ph idx="1"/>
          </p:nvPr>
        </p:nvSpPr>
        <p:spPr>
          <a:xfrm>
            <a:off x="1055077" y="548681"/>
            <a:ext cx="10100603" cy="5809916"/>
          </a:xfrm>
        </p:spPr>
        <p:txBody>
          <a:bodyPr>
            <a:normAutofit/>
          </a:bodyPr>
          <a:lstStyle/>
          <a:p>
            <a:pPr marL="0" indent="0" algn="ctr">
              <a:buNone/>
            </a:pPr>
            <a:r>
              <a:rPr lang="en-GB" sz="4000" b="1" dirty="0"/>
              <a:t> </a:t>
            </a:r>
            <a:r>
              <a:rPr lang="en-GB" sz="4000" b="1" dirty="0">
                <a:solidFill>
                  <a:srgbClr val="7030A0"/>
                </a:solidFill>
              </a:rPr>
              <a:t>‘Other’ Income from </a:t>
            </a:r>
            <a:r>
              <a:rPr lang="en-GB" sz="4000" b="1" dirty="0" smtClean="0">
                <a:solidFill>
                  <a:srgbClr val="7030A0"/>
                </a:solidFill>
              </a:rPr>
              <a:t>the P.C</a:t>
            </a:r>
            <a:r>
              <a:rPr lang="en-GB" sz="4000" b="1" dirty="0">
                <a:solidFill>
                  <a:srgbClr val="7030A0"/>
                </a:solidFill>
              </a:rPr>
              <a:t>. Assets </a:t>
            </a:r>
          </a:p>
          <a:p>
            <a:pPr lvl="0" algn="ctr"/>
            <a:r>
              <a:rPr lang="en-GB" sz="2800" b="1" dirty="0"/>
              <a:t>Agricultural Holdings rents                       </a:t>
            </a:r>
            <a:r>
              <a:rPr lang="en-GB" sz="2800" b="1" dirty="0" smtClean="0"/>
              <a:t>  </a:t>
            </a:r>
            <a:r>
              <a:rPr lang="en-GB" sz="2800" b="1" dirty="0"/>
              <a:t>£7,295</a:t>
            </a:r>
          </a:p>
          <a:p>
            <a:pPr lvl="0" algn="ctr"/>
            <a:r>
              <a:rPr lang="en-GB" sz="2800" b="1" dirty="0"/>
              <a:t>Parish Room </a:t>
            </a:r>
            <a:r>
              <a:rPr lang="en-GB" sz="2800" b="1" dirty="0" smtClean="0"/>
              <a:t>Belbroughton rent                </a:t>
            </a:r>
            <a:r>
              <a:rPr lang="en-GB" sz="2800" b="1" dirty="0"/>
              <a:t>£1,188</a:t>
            </a:r>
          </a:p>
          <a:p>
            <a:pPr lvl="0" algn="ctr"/>
            <a:r>
              <a:rPr lang="en-GB" sz="2800" b="1" dirty="0"/>
              <a:t>Fairfield Villa F. C. rent             </a:t>
            </a:r>
            <a:r>
              <a:rPr lang="en-GB" sz="2800" b="1" dirty="0" smtClean="0"/>
              <a:t>                   </a:t>
            </a:r>
            <a:r>
              <a:rPr lang="en-GB" sz="2800" b="1" dirty="0"/>
              <a:t>£2,554</a:t>
            </a:r>
          </a:p>
          <a:p>
            <a:pPr lvl="0" algn="ctr"/>
            <a:r>
              <a:rPr lang="en-GB" sz="2800" b="1" dirty="0"/>
              <a:t>Investment </a:t>
            </a:r>
            <a:r>
              <a:rPr lang="en-GB" sz="2800" b="1" dirty="0" err="1" smtClean="0"/>
              <a:t>inc.</a:t>
            </a:r>
            <a:r>
              <a:rPr lang="en-GB" sz="2800" b="1" dirty="0" smtClean="0"/>
              <a:t> from Cash deposits         </a:t>
            </a:r>
            <a:r>
              <a:rPr lang="en-GB" sz="2800" b="1" dirty="0"/>
              <a:t>£3,766</a:t>
            </a:r>
          </a:p>
          <a:p>
            <a:pPr lvl="0" algn="ctr"/>
            <a:r>
              <a:rPr lang="en-GB" sz="2800" b="1" dirty="0"/>
              <a:t>Wayleaves                                                        £514</a:t>
            </a:r>
          </a:p>
          <a:p>
            <a:pPr lvl="0" algn="ctr"/>
            <a:r>
              <a:rPr lang="en-GB" sz="2800" b="1" dirty="0"/>
              <a:t>Total                                                             </a:t>
            </a:r>
            <a:r>
              <a:rPr lang="en-GB" sz="2800" b="1" u="sng" dirty="0"/>
              <a:t>£15,317                                               </a:t>
            </a:r>
          </a:p>
          <a:p>
            <a:pPr marL="0" indent="0">
              <a:buNone/>
            </a:pPr>
            <a:endParaRPr lang="en-GB" sz="1500" dirty="0">
              <a:solidFill>
                <a:srgbClr val="0070C0"/>
              </a:solidFill>
            </a:endParaRPr>
          </a:p>
          <a:p>
            <a:pPr lvl="0"/>
            <a:endParaRPr lang="en-GB" sz="1800" b="1" dirty="0"/>
          </a:p>
          <a:p>
            <a:pPr marL="0" indent="0">
              <a:buNone/>
            </a:pPr>
            <a:endParaRPr lang="en-GB" dirty="0"/>
          </a:p>
        </p:txBody>
      </p:sp>
    </p:spTree>
    <p:extLst>
      <p:ext uri="{BB962C8B-B14F-4D97-AF65-F5344CB8AC3E}">
        <p14:creationId xmlns:p14="http://schemas.microsoft.com/office/powerpoint/2010/main" val="3266242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a:solidFill>
                  <a:srgbClr val="7030A0"/>
                </a:solidFill>
              </a:rPr>
              <a:t>Funded from the Assets Income</a:t>
            </a:r>
          </a:p>
        </p:txBody>
      </p:sp>
      <p:sp>
        <p:nvSpPr>
          <p:cNvPr id="3" name="Content Placeholder 2"/>
          <p:cNvSpPr>
            <a:spLocks noGrp="1"/>
          </p:cNvSpPr>
          <p:nvPr>
            <p:ph idx="1"/>
          </p:nvPr>
        </p:nvSpPr>
        <p:spPr>
          <a:xfrm>
            <a:off x="1661375" y="1268760"/>
            <a:ext cx="8950817" cy="5184576"/>
          </a:xfrm>
        </p:spPr>
        <p:txBody>
          <a:bodyPr>
            <a:normAutofit fontScale="25000" lnSpcReduction="20000"/>
          </a:bodyPr>
          <a:lstStyle/>
          <a:p>
            <a:r>
              <a:rPr lang="en-GB" sz="9600" b="1" u="sng" dirty="0">
                <a:solidFill>
                  <a:srgbClr val="FF0000"/>
                </a:solidFill>
              </a:rPr>
              <a:t>Capital Grants:</a:t>
            </a:r>
          </a:p>
          <a:p>
            <a:r>
              <a:rPr lang="en-GB" sz="9600" b="1" dirty="0"/>
              <a:t>Belbroughton First Steps Nursery        </a:t>
            </a:r>
            <a:r>
              <a:rPr lang="en-GB" sz="9600" b="1" dirty="0" smtClean="0"/>
              <a:t>  </a:t>
            </a:r>
            <a:r>
              <a:rPr lang="en-GB" sz="9600" b="1" dirty="0"/>
              <a:t>£1,000</a:t>
            </a:r>
          </a:p>
          <a:p>
            <a:r>
              <a:rPr lang="en-GB" sz="9600" b="1" dirty="0"/>
              <a:t>Fairfield Village Hall                               </a:t>
            </a:r>
            <a:r>
              <a:rPr lang="en-GB" sz="9600" b="1" dirty="0" smtClean="0"/>
              <a:t>   </a:t>
            </a:r>
            <a:r>
              <a:rPr lang="en-GB" sz="9600" b="1" dirty="0"/>
              <a:t>£1,000  </a:t>
            </a:r>
          </a:p>
          <a:p>
            <a:r>
              <a:rPr lang="en-GB" sz="9600" b="1" dirty="0"/>
              <a:t>Belbroughton Cricket Club                 </a:t>
            </a:r>
            <a:r>
              <a:rPr lang="en-GB" sz="9600" b="1" dirty="0" smtClean="0"/>
              <a:t>      </a:t>
            </a:r>
            <a:r>
              <a:rPr lang="en-GB" sz="9600" b="1" dirty="0"/>
              <a:t>£1,000</a:t>
            </a:r>
          </a:p>
          <a:p>
            <a:r>
              <a:rPr lang="en-GB" sz="9600" b="1" u="sng" dirty="0">
                <a:solidFill>
                  <a:srgbClr val="FF0000"/>
                </a:solidFill>
              </a:rPr>
              <a:t>Parish Projects</a:t>
            </a:r>
            <a:r>
              <a:rPr lang="en-GB" sz="9600" b="1" dirty="0">
                <a:solidFill>
                  <a:srgbClr val="FF0000"/>
                </a:solidFill>
              </a:rPr>
              <a:t>:</a:t>
            </a:r>
          </a:p>
          <a:p>
            <a:r>
              <a:rPr lang="en-GB" sz="9600" b="1" dirty="0"/>
              <a:t>Fairfield Bus shelters upgrade                   £600</a:t>
            </a:r>
          </a:p>
          <a:p>
            <a:r>
              <a:rPr lang="en-GB" sz="9600" b="1" dirty="0"/>
              <a:t>Fairfield Gardening works                          £265</a:t>
            </a:r>
          </a:p>
          <a:p>
            <a:r>
              <a:rPr lang="en-GB" sz="9600" b="1" u="sng" dirty="0">
                <a:solidFill>
                  <a:srgbClr val="FF0000"/>
                </a:solidFill>
              </a:rPr>
              <a:t>Minor Grants:</a:t>
            </a:r>
          </a:p>
          <a:p>
            <a:r>
              <a:rPr lang="en-GB" sz="9600" b="1" dirty="0"/>
              <a:t>Fairfield Social Club                                      £200 </a:t>
            </a:r>
          </a:p>
          <a:p>
            <a:r>
              <a:rPr lang="en-GB" sz="9600" b="1" dirty="0"/>
              <a:t>Fairfield Community Association              £250</a:t>
            </a:r>
          </a:p>
          <a:p>
            <a:r>
              <a:rPr lang="en-GB" sz="9600" b="1" dirty="0"/>
              <a:t>Fairfield Welcome Club                               £250</a:t>
            </a:r>
          </a:p>
          <a:p>
            <a:r>
              <a:rPr lang="en-GB" sz="9600" b="1" dirty="0"/>
              <a:t>Belbroughton History Society                    £150</a:t>
            </a:r>
          </a:p>
          <a:p>
            <a:r>
              <a:rPr lang="en-GB" sz="9600" b="1" u="sng" dirty="0">
                <a:solidFill>
                  <a:srgbClr val="FF0000"/>
                </a:solidFill>
              </a:rPr>
              <a:t>Donations</a:t>
            </a:r>
            <a:r>
              <a:rPr lang="en-GB" sz="9600" b="1" dirty="0"/>
              <a:t> C.A.B Bromsgrove                     £275</a:t>
            </a:r>
          </a:p>
          <a:p>
            <a:r>
              <a:rPr lang="en-GB" sz="9600" b="1" dirty="0"/>
              <a:t>                     Fairfield Defibrillator              </a:t>
            </a:r>
            <a:r>
              <a:rPr lang="en-GB" sz="9600" b="1" dirty="0" smtClean="0"/>
              <a:t>£</a:t>
            </a:r>
            <a:r>
              <a:rPr lang="en-GB" sz="9600" b="1" dirty="0"/>
              <a:t>300</a:t>
            </a:r>
          </a:p>
          <a:p>
            <a:endParaRPr lang="en-GB" sz="9600" dirty="0"/>
          </a:p>
          <a:p>
            <a:endParaRPr lang="en-GB" dirty="0" smtClean="0"/>
          </a:p>
          <a:p>
            <a:pPr marL="0" indent="0">
              <a:buNone/>
            </a:pPr>
            <a:r>
              <a:rPr lang="en-GB" dirty="0" smtClean="0"/>
              <a:t>           </a:t>
            </a:r>
          </a:p>
          <a:p>
            <a:endParaRPr lang="en-GB" dirty="0"/>
          </a:p>
        </p:txBody>
      </p:sp>
    </p:spTree>
    <p:extLst>
      <p:ext uri="{BB962C8B-B14F-4D97-AF65-F5344CB8AC3E}">
        <p14:creationId xmlns:p14="http://schemas.microsoft.com/office/powerpoint/2010/main" val="2956324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764705"/>
            <a:ext cx="7886700" cy="936104"/>
          </a:xfrm>
        </p:spPr>
        <p:txBody>
          <a:bodyPr>
            <a:normAutofit/>
          </a:bodyPr>
          <a:lstStyle/>
          <a:p>
            <a:r>
              <a:rPr lang="en-GB" b="1" dirty="0" smtClean="0">
                <a:solidFill>
                  <a:srgbClr val="7030A0"/>
                </a:solidFill>
              </a:rPr>
              <a:t>Parish Council Cash Investments </a:t>
            </a:r>
            <a:endParaRPr lang="en-GB" dirty="0">
              <a:solidFill>
                <a:srgbClr val="7030A0"/>
              </a:solidFill>
            </a:endParaRPr>
          </a:p>
        </p:txBody>
      </p:sp>
      <p:sp>
        <p:nvSpPr>
          <p:cNvPr id="3" name="Content Placeholder 2"/>
          <p:cNvSpPr>
            <a:spLocks noGrp="1"/>
          </p:cNvSpPr>
          <p:nvPr>
            <p:ph idx="1"/>
          </p:nvPr>
        </p:nvSpPr>
        <p:spPr>
          <a:xfrm>
            <a:off x="2287877" y="1700809"/>
            <a:ext cx="7989464" cy="4390898"/>
          </a:xfrm>
        </p:spPr>
        <p:txBody>
          <a:bodyPr>
            <a:normAutofit/>
          </a:bodyPr>
          <a:lstStyle/>
          <a:p>
            <a:pPr marL="0" indent="0">
              <a:buNone/>
            </a:pPr>
            <a:r>
              <a:rPr lang="en-GB" sz="2400" b="1" dirty="0"/>
              <a:t>  Bank of Cyprus                                  </a:t>
            </a:r>
            <a:r>
              <a:rPr lang="en-GB" sz="2400" b="1" dirty="0" smtClean="0"/>
              <a:t>   </a:t>
            </a:r>
            <a:r>
              <a:rPr lang="en-GB" sz="2400" b="1" dirty="0"/>
              <a:t>£70,000 </a:t>
            </a:r>
            <a:r>
              <a:rPr lang="en-GB" sz="2400" b="1" dirty="0" smtClean="0"/>
              <a:t>           2.05%</a:t>
            </a:r>
            <a:endParaRPr lang="en-GB" sz="2400" b="1" dirty="0"/>
          </a:p>
          <a:p>
            <a:pPr marL="0" indent="0">
              <a:buNone/>
            </a:pPr>
            <a:r>
              <a:rPr lang="en-GB" sz="2400" b="1" dirty="0"/>
              <a:t>  Cambridge &amp; Counties Bank             </a:t>
            </a:r>
            <a:r>
              <a:rPr lang="en-GB" sz="2400" b="1" dirty="0" smtClean="0"/>
              <a:t> £25,600           1.80%   </a:t>
            </a:r>
          </a:p>
          <a:p>
            <a:pPr marL="0" indent="0">
              <a:buNone/>
            </a:pPr>
            <a:r>
              <a:rPr lang="en-GB" sz="2400" b="1" dirty="0" smtClean="0"/>
              <a:t>  </a:t>
            </a:r>
            <a:r>
              <a:rPr lang="en-GB" sz="2400" b="1" dirty="0">
                <a:solidFill>
                  <a:prstClr val="black"/>
                </a:solidFill>
              </a:rPr>
              <a:t>Cambridge &amp; Counties Bank</a:t>
            </a:r>
            <a:r>
              <a:rPr lang="en-GB" sz="2400" b="1" dirty="0" smtClean="0"/>
              <a:t>              £46,437           1.50%</a:t>
            </a:r>
            <a:endParaRPr lang="en-GB" sz="2400" b="1" dirty="0"/>
          </a:p>
          <a:p>
            <a:pPr marL="0" indent="0">
              <a:buNone/>
            </a:pPr>
            <a:r>
              <a:rPr lang="en-GB" sz="2400" b="1" dirty="0"/>
              <a:t>  </a:t>
            </a:r>
            <a:r>
              <a:rPr lang="en-GB" sz="2400" b="1" dirty="0" err="1" smtClean="0"/>
              <a:t>Shawbrook</a:t>
            </a:r>
            <a:r>
              <a:rPr lang="en-GB" sz="2400" b="1" dirty="0" smtClean="0"/>
              <a:t> </a:t>
            </a:r>
            <a:r>
              <a:rPr lang="en-GB" sz="2400" b="1" dirty="0"/>
              <a:t>Bank                                  </a:t>
            </a:r>
            <a:r>
              <a:rPr lang="en-GB" sz="2400" b="1" dirty="0" smtClean="0"/>
              <a:t>£40,000            1.50%</a:t>
            </a:r>
          </a:p>
          <a:p>
            <a:pPr marL="0" indent="0">
              <a:buNone/>
            </a:pPr>
            <a:r>
              <a:rPr lang="en-GB" sz="2400" b="1" dirty="0" smtClean="0"/>
              <a:t>  </a:t>
            </a:r>
            <a:r>
              <a:rPr lang="en-GB" sz="2400" b="1" dirty="0" err="1" smtClean="0">
                <a:solidFill>
                  <a:prstClr val="black"/>
                </a:solidFill>
              </a:rPr>
              <a:t>Shawbrook</a:t>
            </a:r>
            <a:r>
              <a:rPr lang="en-GB" sz="2400" b="1" dirty="0" smtClean="0">
                <a:solidFill>
                  <a:prstClr val="black"/>
                </a:solidFill>
              </a:rPr>
              <a:t> Bank                                  £25,000            1.40%</a:t>
            </a:r>
            <a:endParaRPr lang="en-GB" sz="2400" b="1" dirty="0"/>
          </a:p>
          <a:p>
            <a:pPr marL="0" indent="0">
              <a:buNone/>
            </a:pPr>
            <a:r>
              <a:rPr lang="en-GB" sz="2400" b="1" dirty="0"/>
              <a:t>  Secure Trust Bank                                £</a:t>
            </a:r>
            <a:r>
              <a:rPr lang="en-GB" sz="2400" b="1" dirty="0" smtClean="0"/>
              <a:t>20,000            2.33%</a:t>
            </a:r>
            <a:endParaRPr lang="en-GB" sz="2400" b="1" dirty="0"/>
          </a:p>
          <a:p>
            <a:pPr marL="0" indent="0">
              <a:buNone/>
            </a:pPr>
            <a:r>
              <a:rPr lang="en-GB" sz="2400" b="1" dirty="0"/>
              <a:t>  Hampshire Trust Bank                      </a:t>
            </a:r>
            <a:r>
              <a:rPr lang="en-GB" sz="2400" b="1" dirty="0" smtClean="0"/>
              <a:t>   </a:t>
            </a:r>
            <a:r>
              <a:rPr lang="en-GB" sz="2400" b="1" dirty="0"/>
              <a:t>£75,000  </a:t>
            </a:r>
            <a:r>
              <a:rPr lang="en-GB" sz="2400" b="1" dirty="0" smtClean="0"/>
              <a:t>         1.65%</a:t>
            </a:r>
            <a:endParaRPr lang="en-GB" sz="2400" b="1" dirty="0"/>
          </a:p>
          <a:p>
            <a:pPr marL="0" indent="0">
              <a:buNone/>
            </a:pPr>
            <a:r>
              <a:rPr lang="en-GB" sz="2400" b="1" dirty="0" smtClean="0"/>
              <a:t>  </a:t>
            </a:r>
            <a:r>
              <a:rPr lang="en-GB" sz="2400" b="1" u="sng" dirty="0" smtClean="0"/>
              <a:t>Total </a:t>
            </a:r>
            <a:r>
              <a:rPr lang="en-GB" sz="2400" b="1" dirty="0" smtClean="0"/>
              <a:t>                                                     </a:t>
            </a:r>
            <a:r>
              <a:rPr lang="en-GB" sz="2400" b="1" u="sng" dirty="0"/>
              <a:t>£</a:t>
            </a:r>
            <a:r>
              <a:rPr lang="en-GB" sz="2400" b="1" u="sng" dirty="0" smtClean="0"/>
              <a:t>302,037</a:t>
            </a:r>
            <a:endParaRPr lang="en-GB" sz="2400" b="1" u="sng" dirty="0"/>
          </a:p>
          <a:p>
            <a:pPr marL="0" indent="0">
              <a:buNone/>
            </a:pPr>
            <a:r>
              <a:rPr lang="en-GB" sz="1800" b="1" u="sng" dirty="0"/>
              <a:t>                                                                </a:t>
            </a:r>
          </a:p>
          <a:p>
            <a:pPr marL="0" indent="0">
              <a:buNone/>
            </a:pPr>
            <a:endParaRPr lang="en-GB" sz="1800" b="1" dirty="0"/>
          </a:p>
          <a:p>
            <a:pPr marL="0" indent="0">
              <a:buNone/>
            </a:pPr>
            <a:endParaRPr lang="en-GB" sz="1800" b="1" dirty="0"/>
          </a:p>
          <a:p>
            <a:pPr marL="0" indent="0">
              <a:buNone/>
            </a:pPr>
            <a:endParaRPr lang="en-GB" sz="1800" b="1" dirty="0"/>
          </a:p>
          <a:p>
            <a:pPr marL="0" indent="0">
              <a:buNone/>
            </a:pPr>
            <a:endParaRPr lang="en-GB" dirty="0"/>
          </a:p>
        </p:txBody>
      </p:sp>
    </p:spTree>
    <p:extLst>
      <p:ext uri="{BB962C8B-B14F-4D97-AF65-F5344CB8AC3E}">
        <p14:creationId xmlns:p14="http://schemas.microsoft.com/office/powerpoint/2010/main" val="917549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8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b="1" dirty="0" smtClean="0">
                <a:solidFill>
                  <a:srgbClr val="FF0000"/>
                </a:solidFill>
              </a:rPr>
              <a:t>Planning </a:t>
            </a:r>
            <a:r>
              <a:rPr lang="en-GB" b="1" dirty="0">
                <a:solidFill>
                  <a:srgbClr val="FF0000"/>
                </a:solidFill>
              </a:rPr>
              <a:t> </a:t>
            </a:r>
            <a:r>
              <a:rPr lang="en-GB" b="1" dirty="0" smtClean="0">
                <a:solidFill>
                  <a:srgbClr val="FF0000"/>
                </a:solidFill>
              </a:rPr>
              <a:t>Committee Chairman</a:t>
            </a:r>
            <a:br>
              <a:rPr lang="en-GB" b="1" dirty="0" smtClean="0">
                <a:solidFill>
                  <a:srgbClr val="FF0000"/>
                </a:solidFill>
              </a:rPr>
            </a:br>
            <a:r>
              <a:rPr lang="en-GB" b="1" dirty="0" smtClean="0">
                <a:solidFill>
                  <a:srgbClr val="FF0000"/>
                </a:solidFill>
              </a:rPr>
              <a:t>  </a:t>
            </a:r>
            <a:r>
              <a:rPr lang="en-GB" sz="4000" b="1" dirty="0">
                <a:solidFill>
                  <a:srgbClr val="FF0000"/>
                </a:solidFill>
              </a:rPr>
              <a:t>Cllr.  Chris </a:t>
            </a:r>
            <a:r>
              <a:rPr lang="en-GB" sz="4000" b="1" dirty="0" err="1">
                <a:solidFill>
                  <a:srgbClr val="FF0000"/>
                </a:solidFill>
              </a:rPr>
              <a:t>Scurrell</a:t>
            </a:r>
            <a:endParaRPr lang="en-GB" sz="4000" b="1" dirty="0">
              <a:solidFill>
                <a:srgbClr val="FF0000"/>
              </a:solidFill>
            </a:endParaRPr>
          </a:p>
        </p:txBody>
      </p:sp>
      <p:sp>
        <p:nvSpPr>
          <p:cNvPr id="3" name="Content Placeholder 2"/>
          <p:cNvSpPr>
            <a:spLocks noGrp="1"/>
          </p:cNvSpPr>
          <p:nvPr>
            <p:ph idx="1"/>
          </p:nvPr>
        </p:nvSpPr>
        <p:spPr>
          <a:xfrm>
            <a:off x="1201003" y="1514901"/>
            <a:ext cx="10381397" cy="5049672"/>
          </a:xfrm>
        </p:spPr>
        <p:txBody>
          <a:bodyPr anchor="ctr">
            <a:noAutofit/>
          </a:bodyPr>
          <a:lstStyle/>
          <a:p>
            <a:pPr lvl="0">
              <a:lnSpc>
                <a:spcPct val="150000"/>
              </a:lnSpc>
            </a:pPr>
            <a:r>
              <a:rPr lang="en-GB" sz="2400" b="1" dirty="0"/>
              <a:t>35 planning applications considered during the </a:t>
            </a:r>
            <a:r>
              <a:rPr lang="en-GB" sz="2400" b="1" dirty="0" smtClean="0"/>
              <a:t>year.</a:t>
            </a:r>
            <a:endParaRPr lang="en-GB" sz="2400" b="1" dirty="0"/>
          </a:p>
          <a:p>
            <a:pPr lvl="0">
              <a:lnSpc>
                <a:spcPct val="150000"/>
              </a:lnSpc>
            </a:pPr>
            <a:r>
              <a:rPr lang="en-GB" sz="2400" b="1" dirty="0"/>
              <a:t>Recommendations made to the District Council :-</a:t>
            </a:r>
          </a:p>
          <a:p>
            <a:pPr lvl="0">
              <a:lnSpc>
                <a:spcPct val="150000"/>
              </a:lnSpc>
            </a:pPr>
            <a:r>
              <a:rPr lang="en-GB" sz="2400" b="1" dirty="0"/>
              <a:t>  17       No Objection</a:t>
            </a:r>
          </a:p>
          <a:p>
            <a:pPr lvl="0">
              <a:lnSpc>
                <a:spcPct val="150000"/>
              </a:lnSpc>
            </a:pPr>
            <a:r>
              <a:rPr lang="en-GB" sz="2400" b="1" dirty="0"/>
              <a:t>  11       No Objection but with conditions </a:t>
            </a:r>
          </a:p>
          <a:p>
            <a:pPr lvl="0">
              <a:lnSpc>
                <a:spcPct val="150000"/>
              </a:lnSpc>
            </a:pPr>
            <a:r>
              <a:rPr lang="en-GB" sz="2400" b="1" dirty="0"/>
              <a:t>    7       Objected</a:t>
            </a:r>
          </a:p>
          <a:p>
            <a:pPr lvl="0">
              <a:lnSpc>
                <a:spcPct val="150000"/>
              </a:lnSpc>
            </a:pPr>
            <a:r>
              <a:rPr lang="en-GB" sz="2400" b="1" dirty="0"/>
              <a:t>  Veolia Plc  - Sandy Lane site – In Oct 2016 The Council </a:t>
            </a:r>
            <a:r>
              <a:rPr lang="en-GB" sz="2400" b="1" dirty="0" smtClean="0"/>
              <a:t>objected </a:t>
            </a:r>
            <a:r>
              <a:rPr lang="en-GB" sz="2400" b="1" dirty="0"/>
              <a:t>strongly to the Incinerator Bottom Ash planning application and was pleased that Worcs.  County  Council refused the permission.</a:t>
            </a:r>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919" y="1101827"/>
            <a:ext cx="2340535" cy="2937910"/>
          </a:xfrm>
          <a:prstGeom prst="rect">
            <a:avLst/>
          </a:prstGeom>
        </p:spPr>
      </p:pic>
    </p:spTree>
    <p:extLst>
      <p:ext uri="{BB962C8B-B14F-4D97-AF65-F5344CB8AC3E}">
        <p14:creationId xmlns:p14="http://schemas.microsoft.com/office/powerpoint/2010/main" val="3461125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chemeClr val="accent3">
                <a:lumMod val="60000"/>
                <a:lumOff val="40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80304"/>
            <a:ext cx="10972800" cy="1237334"/>
          </a:xfrm>
        </p:spPr>
        <p:txBody>
          <a:bodyPr>
            <a:normAutofit fontScale="90000"/>
          </a:bodyPr>
          <a:lstStyle/>
          <a:p>
            <a:pPr algn="l"/>
            <a:r>
              <a:rPr lang="en-GB" b="1" dirty="0" smtClean="0">
                <a:solidFill>
                  <a:srgbClr val="FF0000"/>
                </a:solidFill>
              </a:rPr>
              <a:t> </a:t>
            </a:r>
            <a:br>
              <a:rPr lang="en-GB" b="1" dirty="0" smtClean="0">
                <a:solidFill>
                  <a:srgbClr val="FF0000"/>
                </a:solidFill>
              </a:rPr>
            </a:br>
            <a:r>
              <a:rPr lang="en-GB" b="1" dirty="0" smtClean="0">
                <a:solidFill>
                  <a:srgbClr val="FF0000"/>
                </a:solidFill>
              </a:rPr>
              <a:t>Agricultural Holdings Committee</a:t>
            </a:r>
            <a:br>
              <a:rPr lang="en-GB" b="1" dirty="0" smtClean="0">
                <a:solidFill>
                  <a:srgbClr val="FF0000"/>
                </a:solidFill>
              </a:rPr>
            </a:br>
            <a:r>
              <a:rPr lang="en-GB" sz="3100" b="1" dirty="0">
                <a:solidFill>
                  <a:srgbClr val="FF0000"/>
                </a:solidFill>
              </a:rPr>
              <a:t>Cllr Allan </a:t>
            </a:r>
            <a:r>
              <a:rPr lang="en-GB" sz="3100" b="1" dirty="0" smtClean="0">
                <a:solidFill>
                  <a:srgbClr val="FF0000"/>
                </a:solidFill>
              </a:rPr>
              <a:t>Hood</a:t>
            </a:r>
            <a:r>
              <a:rPr lang="en-GB" b="1" dirty="0" smtClean="0">
                <a:solidFill>
                  <a:srgbClr val="FF0000"/>
                </a:solidFill>
              </a:rPr>
              <a:t/>
            </a:r>
            <a:br>
              <a:rPr lang="en-GB" b="1" dirty="0" smtClean="0">
                <a:solidFill>
                  <a:srgbClr val="FF0000"/>
                </a:solidFill>
              </a:rPr>
            </a:br>
            <a:r>
              <a:rPr lang="en-GB" b="1" dirty="0" smtClean="0">
                <a:solidFill>
                  <a:srgbClr val="FF0000"/>
                </a:solidFill>
              </a:rPr>
              <a:t/>
            </a:r>
            <a:br>
              <a:rPr lang="en-GB" b="1" dirty="0" smtClean="0">
                <a:solidFill>
                  <a:srgbClr val="FF0000"/>
                </a:solidFill>
              </a:rPr>
            </a:br>
            <a:endParaRPr lang="en-GB" sz="3600" b="1" dirty="0">
              <a:solidFill>
                <a:srgbClr val="FF0000"/>
              </a:solidFill>
            </a:endParaRPr>
          </a:p>
        </p:txBody>
      </p:sp>
      <p:sp>
        <p:nvSpPr>
          <p:cNvPr id="3" name="Content Placeholder 2"/>
          <p:cNvSpPr>
            <a:spLocks noGrp="1"/>
          </p:cNvSpPr>
          <p:nvPr>
            <p:ph idx="1"/>
          </p:nvPr>
        </p:nvSpPr>
        <p:spPr>
          <a:xfrm>
            <a:off x="1300765" y="1102141"/>
            <a:ext cx="8471031" cy="5052623"/>
          </a:xfrm>
        </p:spPr>
        <p:txBody>
          <a:bodyPr>
            <a:normAutofit/>
          </a:bodyPr>
          <a:lstStyle/>
          <a:p>
            <a:r>
              <a:rPr lang="en-GB" sz="2400" b="1" dirty="0"/>
              <a:t>The Council owns 85 acres </a:t>
            </a:r>
            <a:r>
              <a:rPr lang="en-GB" sz="2400" b="1" dirty="0" smtClean="0"/>
              <a:t>of arable</a:t>
            </a:r>
            <a:endParaRPr lang="en-GB" sz="2400" b="1" dirty="0"/>
          </a:p>
          <a:p>
            <a:pPr marL="0" indent="0">
              <a:buNone/>
            </a:pPr>
            <a:r>
              <a:rPr lang="en-GB" sz="2400" b="1" dirty="0"/>
              <a:t>      </a:t>
            </a:r>
            <a:r>
              <a:rPr lang="en-GB" sz="2400" b="1" dirty="0" smtClean="0"/>
              <a:t>farmland </a:t>
            </a:r>
            <a:r>
              <a:rPr lang="en-GB" sz="2400" b="1" dirty="0"/>
              <a:t>in </a:t>
            </a:r>
            <a:r>
              <a:rPr lang="en-GB" sz="2400" b="1" dirty="0" err="1" smtClean="0"/>
              <a:t>Wildmoor</a:t>
            </a:r>
            <a:r>
              <a:rPr lang="en-GB" sz="2400" b="1" dirty="0" smtClean="0"/>
              <a:t> &amp; </a:t>
            </a:r>
            <a:r>
              <a:rPr lang="en-GB" sz="2400" b="1" dirty="0" err="1"/>
              <a:t>Stoneybridge</a:t>
            </a:r>
            <a:r>
              <a:rPr lang="en-GB" sz="2400" b="1" dirty="0"/>
              <a:t>.</a:t>
            </a:r>
          </a:p>
          <a:p>
            <a:pPr>
              <a:buFontTx/>
              <a:buChar char="-"/>
            </a:pPr>
            <a:r>
              <a:rPr lang="en-GB" sz="2400" b="1" dirty="0"/>
              <a:t>Let </a:t>
            </a:r>
            <a:r>
              <a:rPr lang="en-GB" sz="2400" b="1" dirty="0" smtClean="0"/>
              <a:t>under 13 </a:t>
            </a:r>
            <a:r>
              <a:rPr lang="en-GB" sz="2400" b="1" dirty="0"/>
              <a:t>tenancies at £85/acre &amp; is  </a:t>
            </a:r>
          </a:p>
          <a:p>
            <a:pPr marL="0" indent="0">
              <a:buNone/>
            </a:pPr>
            <a:r>
              <a:rPr lang="en-GB" sz="2400" b="1" dirty="0" smtClean="0"/>
              <a:t>     used </a:t>
            </a:r>
            <a:r>
              <a:rPr lang="en-GB" sz="2400" b="1" dirty="0"/>
              <a:t>for various arable cropping types.</a:t>
            </a:r>
          </a:p>
          <a:p>
            <a:pPr>
              <a:buFontTx/>
              <a:buChar char="-"/>
            </a:pPr>
            <a:r>
              <a:rPr lang="en-GB" sz="2400" b="1" dirty="0"/>
              <a:t>This </a:t>
            </a:r>
            <a:r>
              <a:rPr lang="en-GB" sz="2400" b="1" dirty="0" smtClean="0"/>
              <a:t>rent is set to </a:t>
            </a:r>
            <a:r>
              <a:rPr lang="en-GB" sz="2400" b="1" dirty="0"/>
              <a:t>increase by £</a:t>
            </a:r>
            <a:r>
              <a:rPr lang="en-GB" sz="2400" b="1" dirty="0" smtClean="0"/>
              <a:t>5/acre this</a:t>
            </a:r>
          </a:p>
          <a:p>
            <a:pPr>
              <a:buFontTx/>
              <a:buChar char="-"/>
            </a:pPr>
            <a:r>
              <a:rPr lang="en-GB" sz="2400" b="1" dirty="0" smtClean="0"/>
              <a:t> Sept. giving </a:t>
            </a:r>
            <a:r>
              <a:rPr lang="en-GB" sz="2400" b="1" dirty="0"/>
              <a:t>an </a:t>
            </a:r>
            <a:r>
              <a:rPr lang="en-GB" sz="2400" b="1" dirty="0" smtClean="0"/>
              <a:t>annual </a:t>
            </a:r>
            <a:r>
              <a:rPr lang="en-GB" sz="2400" b="1" dirty="0"/>
              <a:t>income of £</a:t>
            </a:r>
            <a:r>
              <a:rPr lang="en-GB" sz="2400" b="1" dirty="0" smtClean="0"/>
              <a:t>7,650 </a:t>
            </a:r>
          </a:p>
          <a:p>
            <a:pPr>
              <a:buFontTx/>
              <a:buChar char="-"/>
            </a:pPr>
            <a:r>
              <a:rPr lang="en-GB" sz="2400" b="1" dirty="0" smtClean="0"/>
              <a:t>which </a:t>
            </a:r>
            <a:r>
              <a:rPr lang="en-GB" sz="2400" b="1" dirty="0"/>
              <a:t>is used to fund the Capital &amp; Minor Grants </a:t>
            </a:r>
            <a:r>
              <a:rPr lang="en-GB" sz="2400" b="1" dirty="0" smtClean="0"/>
              <a:t>and </a:t>
            </a:r>
            <a:r>
              <a:rPr lang="en-GB" sz="2400" b="1" dirty="0"/>
              <a:t>Projects.</a:t>
            </a:r>
          </a:p>
          <a:p>
            <a:pPr>
              <a:buFontTx/>
              <a:buChar char="-"/>
            </a:pPr>
            <a:r>
              <a:rPr lang="en-GB" sz="2400" b="1" dirty="0"/>
              <a:t>Council inspects the holdings during the year to ensure they are well </a:t>
            </a:r>
            <a:r>
              <a:rPr lang="en-GB" sz="2400" b="1" dirty="0" smtClean="0"/>
              <a:t>maintained which has proved to be the case.</a:t>
            </a:r>
            <a:endParaRPr lang="en-GB" sz="2400" b="1" dirty="0"/>
          </a:p>
          <a:p>
            <a:r>
              <a:rPr lang="en-GB" sz="2400" b="1" dirty="0"/>
              <a:t>As well as providing a regular income the land is a significant area of ‘Green Belt’ in the Council’s ownership and control.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065" y="873457"/>
            <a:ext cx="2192431" cy="2754995"/>
          </a:xfrm>
          <a:prstGeom prst="rect">
            <a:avLst/>
          </a:prstGeom>
        </p:spPr>
      </p:pic>
    </p:spTree>
    <p:extLst>
      <p:ext uri="{BB962C8B-B14F-4D97-AF65-F5344CB8AC3E}">
        <p14:creationId xmlns:p14="http://schemas.microsoft.com/office/powerpoint/2010/main" val="335491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solidFill>
                  <a:srgbClr val="FF0000"/>
                </a:solidFill>
              </a:rPr>
              <a:t>Volunteer</a:t>
            </a:r>
            <a:br>
              <a:rPr lang="en-GB" b="1" dirty="0" smtClean="0">
                <a:solidFill>
                  <a:srgbClr val="FF0000"/>
                </a:solidFill>
              </a:rPr>
            </a:br>
            <a:r>
              <a:rPr lang="en-GB" b="1" dirty="0" smtClean="0">
                <a:solidFill>
                  <a:srgbClr val="FF0000"/>
                </a:solidFill>
              </a:rPr>
              <a:t>Parish Footpath Wardens</a:t>
            </a:r>
            <a:endParaRPr lang="en-GB" b="1" dirty="0">
              <a:solidFill>
                <a:srgbClr val="FF0000"/>
              </a:solidFill>
            </a:endParaRPr>
          </a:p>
        </p:txBody>
      </p:sp>
      <p:sp>
        <p:nvSpPr>
          <p:cNvPr id="5" name="Content Placeholder 4"/>
          <p:cNvSpPr>
            <a:spLocks noGrp="1"/>
          </p:cNvSpPr>
          <p:nvPr>
            <p:ph idx="1"/>
          </p:nvPr>
        </p:nvSpPr>
        <p:spPr/>
        <p:txBody>
          <a:bodyPr/>
          <a:lstStyle/>
          <a:p>
            <a:pPr algn="ctr"/>
            <a:endParaRPr lang="en-GB" b="1" dirty="0" smtClean="0"/>
          </a:p>
          <a:p>
            <a:pPr marL="0" indent="0" algn="ctr">
              <a:buNone/>
            </a:pPr>
            <a:r>
              <a:rPr lang="en-GB" b="1" dirty="0" smtClean="0"/>
              <a:t>Paul and Lynne </a:t>
            </a:r>
            <a:r>
              <a:rPr lang="en-GB" b="1" dirty="0" err="1" smtClean="0"/>
              <a:t>Hardcastle</a:t>
            </a:r>
            <a:endParaRPr lang="en-GB" b="1" dirty="0"/>
          </a:p>
        </p:txBody>
      </p:sp>
    </p:spTree>
    <p:extLst>
      <p:ext uri="{BB962C8B-B14F-4D97-AF65-F5344CB8AC3E}">
        <p14:creationId xmlns:p14="http://schemas.microsoft.com/office/powerpoint/2010/main" val="625147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Presentations</a:t>
            </a:r>
            <a:endParaRPr lang="en-GB" b="1" dirty="0"/>
          </a:p>
        </p:txBody>
      </p:sp>
      <p:sp>
        <p:nvSpPr>
          <p:cNvPr id="4" name="TextBox 3"/>
          <p:cNvSpPr txBox="1"/>
          <p:nvPr/>
        </p:nvSpPr>
        <p:spPr>
          <a:xfrm>
            <a:off x="887104" y="1514901"/>
            <a:ext cx="4558353" cy="3108543"/>
          </a:xfrm>
          <a:prstGeom prst="rect">
            <a:avLst/>
          </a:prstGeom>
          <a:noFill/>
        </p:spPr>
        <p:txBody>
          <a:bodyPr wrap="square" rtlCol="0">
            <a:spAutoFit/>
          </a:bodyPr>
          <a:lstStyle/>
          <a:p>
            <a:r>
              <a:rPr lang="en-GB" sz="4000" b="1" dirty="0" smtClean="0"/>
              <a:t>Severn Trent  Birmingham Resilience Project</a:t>
            </a:r>
          </a:p>
          <a:p>
            <a:endParaRPr lang="en-GB" dirty="0"/>
          </a:p>
          <a:p>
            <a:endParaRPr lang="en-GB" dirty="0" smtClean="0"/>
          </a:p>
          <a:p>
            <a:r>
              <a:rPr lang="en-GB" sz="4000" b="1" dirty="0" err="1" smtClean="0"/>
              <a:t>Velo</a:t>
            </a:r>
            <a:r>
              <a:rPr lang="en-GB" sz="4000" b="1" dirty="0" smtClean="0"/>
              <a:t> Birmingham</a:t>
            </a:r>
            <a:endParaRPr lang="en-GB" sz="4000" b="1" dirty="0"/>
          </a:p>
        </p:txBody>
      </p:sp>
      <p:pic>
        <p:nvPicPr>
          <p:cNvPr id="5" name="Picture 4"/>
          <p:cNvPicPr>
            <a:picLocks noChangeAspect="1"/>
          </p:cNvPicPr>
          <p:nvPr/>
        </p:nvPicPr>
        <p:blipFill>
          <a:blip r:embed="rId2"/>
          <a:stretch>
            <a:fillRect/>
          </a:stretch>
        </p:blipFill>
        <p:spPr>
          <a:xfrm>
            <a:off x="8681624" y="1417638"/>
            <a:ext cx="1954292" cy="2879422"/>
          </a:xfrm>
          <a:prstGeom prst="rect">
            <a:avLst/>
          </a:prstGeom>
        </p:spPr>
      </p:pic>
      <p:pic>
        <p:nvPicPr>
          <p:cNvPr id="6" name="Picture 5"/>
          <p:cNvPicPr>
            <a:picLocks noChangeAspect="1"/>
          </p:cNvPicPr>
          <p:nvPr/>
        </p:nvPicPr>
        <p:blipFill>
          <a:blip r:embed="rId3"/>
          <a:stretch>
            <a:fillRect/>
          </a:stretch>
        </p:blipFill>
        <p:spPr>
          <a:xfrm>
            <a:off x="5119989" y="1417638"/>
            <a:ext cx="2960245" cy="2130655"/>
          </a:xfrm>
          <a:prstGeom prst="rect">
            <a:avLst/>
          </a:prstGeom>
        </p:spPr>
      </p:pic>
      <p:pic>
        <p:nvPicPr>
          <p:cNvPr id="7" name="Picture 6"/>
          <p:cNvPicPr>
            <a:picLocks noChangeAspect="1"/>
          </p:cNvPicPr>
          <p:nvPr/>
        </p:nvPicPr>
        <p:blipFill>
          <a:blip r:embed="rId4"/>
          <a:stretch>
            <a:fillRect/>
          </a:stretch>
        </p:blipFill>
        <p:spPr>
          <a:xfrm>
            <a:off x="5010046" y="4209081"/>
            <a:ext cx="3541077" cy="1226239"/>
          </a:xfrm>
          <a:prstGeom prst="rect">
            <a:avLst/>
          </a:prstGeom>
        </p:spPr>
      </p:pic>
    </p:spTree>
    <p:extLst>
      <p:ext uri="{BB962C8B-B14F-4D97-AF65-F5344CB8AC3E}">
        <p14:creationId xmlns:p14="http://schemas.microsoft.com/office/powerpoint/2010/main" val="4168616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The Agenda</a:t>
            </a:r>
            <a:endParaRPr lang="en-GB" b="1" dirty="0"/>
          </a:p>
        </p:txBody>
      </p:sp>
      <p:sp>
        <p:nvSpPr>
          <p:cNvPr id="4" name="Content Placeholder 3"/>
          <p:cNvSpPr>
            <a:spLocks noGrp="1"/>
          </p:cNvSpPr>
          <p:nvPr>
            <p:ph idx="1"/>
          </p:nvPr>
        </p:nvSpPr>
        <p:spPr>
          <a:xfrm>
            <a:off x="609600" y="1146221"/>
            <a:ext cx="10972800" cy="4979944"/>
          </a:xfrm>
        </p:spPr>
        <p:txBody>
          <a:bodyPr/>
          <a:lstStyle/>
          <a:p>
            <a:r>
              <a:rPr lang="en-GB" b="1" dirty="0" smtClean="0"/>
              <a:t>Apologies.      2016 minutes.</a:t>
            </a:r>
          </a:p>
          <a:p>
            <a:r>
              <a:rPr lang="en-GB" b="1" dirty="0" smtClean="0"/>
              <a:t>Council Reports. </a:t>
            </a:r>
          </a:p>
          <a:p>
            <a:r>
              <a:rPr lang="en-GB" b="1" dirty="0" err="1" smtClean="0"/>
              <a:t>B’ham</a:t>
            </a:r>
            <a:r>
              <a:rPr lang="en-GB" b="1" dirty="0" smtClean="0"/>
              <a:t> Resilience Project.</a:t>
            </a:r>
          </a:p>
          <a:p>
            <a:r>
              <a:rPr lang="en-GB" b="1" dirty="0" err="1" smtClean="0"/>
              <a:t>Velo</a:t>
            </a:r>
            <a:r>
              <a:rPr lang="en-GB" b="1" dirty="0" smtClean="0"/>
              <a:t> Birmingham.</a:t>
            </a:r>
          </a:p>
          <a:p>
            <a:r>
              <a:rPr lang="en-GB" b="1" dirty="0" smtClean="0"/>
              <a:t>Footpaths.   County &amp; District Reps.</a:t>
            </a:r>
          </a:p>
          <a:p>
            <a:r>
              <a:rPr lang="en-GB" b="1" dirty="0" smtClean="0"/>
              <a:t>Neighbourhood Plan</a:t>
            </a:r>
          </a:p>
          <a:p>
            <a:r>
              <a:rPr lang="en-GB" b="1" dirty="0" smtClean="0"/>
              <a:t>Open Forum</a:t>
            </a:r>
          </a:p>
          <a:p>
            <a:endParaRPr lang="en-GB" dirty="0" smtClean="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265" y="1274898"/>
            <a:ext cx="2537862" cy="2974058"/>
          </a:xfrm>
          <a:prstGeom prst="rect">
            <a:avLst/>
          </a:prstGeom>
        </p:spPr>
      </p:pic>
      <p:sp>
        <p:nvSpPr>
          <p:cNvPr id="6" name="TextBox 5"/>
          <p:cNvSpPr txBox="1"/>
          <p:nvPr/>
        </p:nvSpPr>
        <p:spPr>
          <a:xfrm>
            <a:off x="7260609" y="4248956"/>
            <a:ext cx="2756847" cy="954107"/>
          </a:xfrm>
          <a:prstGeom prst="rect">
            <a:avLst/>
          </a:prstGeom>
          <a:noFill/>
        </p:spPr>
        <p:txBody>
          <a:bodyPr wrap="square" rtlCol="0">
            <a:spAutoFit/>
          </a:bodyPr>
          <a:lstStyle/>
          <a:p>
            <a:r>
              <a:rPr lang="en-GB" sz="2800" b="1" dirty="0" smtClean="0"/>
              <a:t>Chairman Cllr. James Bradley</a:t>
            </a:r>
            <a:endParaRPr lang="en-GB" sz="2800" b="1" dirty="0"/>
          </a:p>
        </p:txBody>
      </p:sp>
    </p:spTree>
    <p:extLst>
      <p:ext uri="{BB962C8B-B14F-4D97-AF65-F5344CB8AC3E}">
        <p14:creationId xmlns:p14="http://schemas.microsoft.com/office/powerpoint/2010/main" val="2489327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3904" y="457201"/>
            <a:ext cx="8229600" cy="1143000"/>
          </a:xfrm>
        </p:spPr>
        <p:txBody>
          <a:bodyPr/>
          <a:lstStyle/>
          <a:p>
            <a:r>
              <a:rPr lang="en-GB" b="1" dirty="0" smtClean="0">
                <a:solidFill>
                  <a:srgbClr val="FF0000"/>
                </a:solidFill>
              </a:rPr>
              <a:t>County and District Councillors</a:t>
            </a:r>
            <a:endParaRPr lang="en-GB" b="1" dirty="0">
              <a:solidFill>
                <a:srgbClr val="FF0000"/>
              </a:solidFill>
            </a:endParaRPr>
          </a:p>
        </p:txBody>
      </p:sp>
      <p:sp>
        <p:nvSpPr>
          <p:cNvPr id="3" name="Content Placeholder 2"/>
          <p:cNvSpPr>
            <a:spLocks noGrp="1"/>
          </p:cNvSpPr>
          <p:nvPr>
            <p:ph idx="1"/>
          </p:nvPr>
        </p:nvSpPr>
        <p:spPr>
          <a:xfrm>
            <a:off x="1981200" y="1600202"/>
            <a:ext cx="8229600" cy="1684783"/>
          </a:xfrm>
        </p:spPr>
        <p:txBody>
          <a:bodyPr>
            <a:normAutofit fontScale="92500"/>
          </a:bodyPr>
          <a:lstStyle/>
          <a:p>
            <a:r>
              <a:rPr lang="en-GB" b="1" dirty="0" smtClean="0"/>
              <a:t>County Councillors  Karen May &amp; Shirley </a:t>
            </a:r>
            <a:r>
              <a:rPr lang="en-GB" b="1" dirty="0"/>
              <a:t>W</a:t>
            </a:r>
            <a:r>
              <a:rPr lang="en-GB" b="1" dirty="0" smtClean="0"/>
              <a:t>ebb</a:t>
            </a:r>
          </a:p>
          <a:p>
            <a:r>
              <a:rPr lang="en-GB" b="1" dirty="0" smtClean="0"/>
              <a:t>District Councillors   Chris Allen-Jones &amp;   </a:t>
            </a:r>
          </a:p>
          <a:p>
            <a:pPr marL="0" indent="0">
              <a:buNone/>
            </a:pPr>
            <a:r>
              <a:rPr lang="en-GB" b="1" dirty="0" smtClean="0"/>
              <a:t>                                                         Margaret </a:t>
            </a:r>
            <a:r>
              <a:rPr lang="en-GB" b="1" dirty="0" err="1" smtClean="0"/>
              <a:t>Sherrey</a:t>
            </a:r>
            <a:r>
              <a:rPr lang="en-GB" b="1" dirty="0" smtClean="0"/>
              <a:t> </a:t>
            </a:r>
          </a:p>
          <a:p>
            <a:endParaRPr lang="en-GB" sz="63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577" y="2996953"/>
            <a:ext cx="3464049" cy="18339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704" y="3298793"/>
            <a:ext cx="4114800" cy="1833995"/>
          </a:xfrm>
          <a:prstGeom prst="rect">
            <a:avLst/>
          </a:prstGeom>
        </p:spPr>
      </p:pic>
    </p:spTree>
    <p:extLst>
      <p:ext uri="{BB962C8B-B14F-4D97-AF65-F5344CB8AC3E}">
        <p14:creationId xmlns:p14="http://schemas.microsoft.com/office/powerpoint/2010/main" val="2982334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0667" y="5469468"/>
            <a:ext cx="4724400" cy="830997"/>
          </a:xfrm>
          <a:prstGeom prst="rect">
            <a:avLst/>
          </a:prstGeom>
          <a:noFill/>
        </p:spPr>
        <p:txBody>
          <a:bodyPr wrap="square" rtlCol="0">
            <a:spAutoFit/>
          </a:bodyPr>
          <a:lstStyle/>
          <a:p>
            <a:pPr fontAlgn="base">
              <a:spcBef>
                <a:spcPct val="0"/>
              </a:spcBef>
              <a:spcAft>
                <a:spcPct val="0"/>
              </a:spcAft>
            </a:pPr>
            <a:r>
              <a:rPr lang="en-GB" sz="2400" dirty="0">
                <a:solidFill>
                  <a:prstClr val="black"/>
                </a:solidFill>
                <a:latin typeface="Arial" charset="0"/>
              </a:rPr>
              <a:t>Annual Parish Meeting</a:t>
            </a:r>
          </a:p>
          <a:p>
            <a:pPr fontAlgn="base">
              <a:spcBef>
                <a:spcPct val="0"/>
              </a:spcBef>
              <a:spcAft>
                <a:spcPct val="0"/>
              </a:spcAft>
            </a:pPr>
            <a:r>
              <a:rPr lang="en-GB" sz="2400" dirty="0">
                <a:solidFill>
                  <a:prstClr val="black"/>
                </a:solidFill>
                <a:latin typeface="Arial" charset="0"/>
              </a:rPr>
              <a:t>Fairfield May 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692" y="941696"/>
            <a:ext cx="2832979" cy="3594264"/>
          </a:xfrm>
          <a:prstGeom prst="rect">
            <a:avLst/>
          </a:prstGeom>
        </p:spPr>
      </p:pic>
      <p:sp>
        <p:nvSpPr>
          <p:cNvPr id="5" name="TextBox 4"/>
          <p:cNvSpPr txBox="1"/>
          <p:nvPr/>
        </p:nvSpPr>
        <p:spPr>
          <a:xfrm>
            <a:off x="696036" y="941696"/>
            <a:ext cx="5063319" cy="2800767"/>
          </a:xfrm>
          <a:prstGeom prst="rect">
            <a:avLst/>
          </a:prstGeom>
          <a:noFill/>
        </p:spPr>
        <p:txBody>
          <a:bodyPr wrap="square" rtlCol="0">
            <a:spAutoFit/>
          </a:bodyPr>
          <a:lstStyle/>
          <a:p>
            <a:r>
              <a:rPr lang="en-GB" sz="4400" b="1" dirty="0" smtClean="0"/>
              <a:t>Neighbourhood Planning</a:t>
            </a:r>
          </a:p>
          <a:p>
            <a:r>
              <a:rPr lang="en-GB" sz="4400" b="1" dirty="0" smtClean="0"/>
              <a:t>Cllr. Dr Robert </a:t>
            </a:r>
          </a:p>
          <a:p>
            <a:r>
              <a:rPr lang="en-GB" sz="4400" b="1" dirty="0" smtClean="0"/>
              <a:t>Morgan</a:t>
            </a:r>
            <a:endParaRPr lang="en-GB" sz="4400" b="1" dirty="0"/>
          </a:p>
        </p:txBody>
      </p:sp>
    </p:spTree>
    <p:extLst>
      <p:ext uri="{BB962C8B-B14F-4D97-AF65-F5344CB8AC3E}">
        <p14:creationId xmlns:p14="http://schemas.microsoft.com/office/powerpoint/2010/main" val="1182024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pPr algn="ctr"/>
            <a:r>
              <a:rPr lang="en-GB" sz="3600" dirty="0">
                <a:solidFill>
                  <a:schemeClr val="accent1"/>
                </a:solidFill>
                <a:latin typeface="Arial Black" pitchFamily="34" charset="0"/>
              </a:rPr>
              <a:t>Putting Communities in charge of Planning</a:t>
            </a:r>
          </a:p>
        </p:txBody>
      </p:sp>
      <p:sp>
        <p:nvSpPr>
          <p:cNvPr id="3" name="Content Placeholder 2"/>
          <p:cNvSpPr>
            <a:spLocks noGrp="1"/>
          </p:cNvSpPr>
          <p:nvPr>
            <p:ph idx="1"/>
          </p:nvPr>
        </p:nvSpPr>
        <p:spPr>
          <a:xfrm>
            <a:off x="1744133" y="1320800"/>
            <a:ext cx="8415868" cy="4572000"/>
          </a:xfrm>
        </p:spPr>
        <p:txBody>
          <a:bodyPr>
            <a:normAutofit/>
          </a:bodyPr>
          <a:lstStyle/>
          <a:p>
            <a:endParaRPr lang="en-GB" dirty="0" smtClean="0"/>
          </a:p>
          <a:p>
            <a:pPr>
              <a:buNone/>
            </a:pPr>
            <a:endParaRPr lang="en-GB" dirty="0" smtClean="0"/>
          </a:p>
          <a:p>
            <a:pPr>
              <a:buNone/>
            </a:pPr>
            <a:endParaRPr lang="en-GB" dirty="0" smtClean="0"/>
          </a:p>
          <a:p>
            <a:pPr>
              <a:buNone/>
            </a:pPr>
            <a:endParaRPr lang="en-GB" dirty="0" smtClean="0"/>
          </a:p>
        </p:txBody>
      </p:sp>
      <p:pic>
        <p:nvPicPr>
          <p:cNvPr id="51202" name="Picture 2"/>
          <p:cNvPicPr>
            <a:picLocks noChangeAspect="1" noChangeArrowheads="1"/>
          </p:cNvPicPr>
          <p:nvPr/>
        </p:nvPicPr>
        <p:blipFill>
          <a:blip r:embed="rId2" cstate="print"/>
          <a:srcRect/>
          <a:stretch>
            <a:fillRect/>
          </a:stretch>
        </p:blipFill>
        <p:spPr bwMode="auto">
          <a:xfrm>
            <a:off x="3727130" y="1661136"/>
            <a:ext cx="4449874" cy="2861734"/>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8009469" y="5317179"/>
            <a:ext cx="1783070" cy="1015888"/>
          </a:xfrm>
          <a:prstGeom prst="rect">
            <a:avLst/>
          </a:prstGeom>
        </p:spPr>
      </p:pic>
    </p:spTree>
    <p:extLst>
      <p:ext uri="{BB962C8B-B14F-4D97-AF65-F5344CB8AC3E}">
        <p14:creationId xmlns:p14="http://schemas.microsoft.com/office/powerpoint/2010/main" val="2199416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ChangeArrowheads="1"/>
          </p:cNvSpPr>
          <p:nvPr/>
        </p:nvSpPr>
        <p:spPr bwMode="auto">
          <a:xfrm>
            <a:off x="1524000" y="1041400"/>
            <a:ext cx="5626100" cy="5816600"/>
          </a:xfrm>
          <a:prstGeom prst="rect">
            <a:avLst/>
          </a:prstGeom>
          <a:noFill/>
          <a:ln w="9525">
            <a:noFill/>
            <a:miter lim="800000"/>
            <a:headEnd/>
            <a:tailEnd/>
          </a:ln>
        </p:spPr>
        <p:txBody>
          <a:bodyPr lIns="0" tIns="0" rIns="0" bIns="0"/>
          <a:lstStyle/>
          <a:p>
            <a:pPr>
              <a:lnSpc>
                <a:spcPct val="80000"/>
              </a:lnSpc>
              <a:buClr>
                <a:srgbClr val="009999"/>
              </a:buClr>
              <a:tabLst>
                <a:tab pos="355600" algn="l"/>
              </a:tabLst>
            </a:pPr>
            <a:r>
              <a:rPr lang="en-GB" b="1" dirty="0"/>
              <a:t>       </a:t>
            </a:r>
            <a:r>
              <a:rPr lang="en-GB" b="1" dirty="0" smtClean="0"/>
              <a:t>     </a:t>
            </a:r>
            <a:r>
              <a:rPr lang="en-GB" b="1" dirty="0" smtClean="0">
                <a:solidFill>
                  <a:schemeClr val="accent1">
                    <a:lumMod val="75000"/>
                  </a:schemeClr>
                </a:solidFill>
              </a:rPr>
              <a:t>  </a:t>
            </a:r>
            <a:endParaRPr lang="en-GB" b="1" dirty="0">
              <a:solidFill>
                <a:schemeClr val="accent1">
                  <a:lumMod val="75000"/>
                </a:schemeClr>
              </a:solidFill>
            </a:endParaRPr>
          </a:p>
          <a:p>
            <a:pPr marL="179387" lvl="1">
              <a:lnSpc>
                <a:spcPct val="80000"/>
              </a:lnSpc>
              <a:buClr>
                <a:srgbClr val="009999"/>
              </a:buClr>
              <a:tabLst>
                <a:tab pos="355600" algn="l"/>
              </a:tabLst>
            </a:pPr>
            <a:r>
              <a:rPr lang="en-GB" b="1" dirty="0" smtClean="0">
                <a:solidFill>
                  <a:schemeClr val="accent1"/>
                </a:solidFill>
              </a:rPr>
              <a:t>Empowers </a:t>
            </a:r>
            <a:r>
              <a:rPr lang="en-GB" b="1" dirty="0">
                <a:solidFill>
                  <a:schemeClr val="accent1"/>
                </a:solidFill>
              </a:rPr>
              <a:t>communities </a:t>
            </a:r>
            <a:r>
              <a:rPr lang="en-GB" dirty="0">
                <a:solidFill>
                  <a:schemeClr val="accent1"/>
                </a:solidFill>
              </a:rPr>
              <a:t>to take control</a:t>
            </a:r>
          </a:p>
          <a:p>
            <a:pPr>
              <a:lnSpc>
                <a:spcPct val="80000"/>
              </a:lnSpc>
              <a:buClr>
                <a:srgbClr val="009999"/>
              </a:buClr>
              <a:tabLst>
                <a:tab pos="355600" algn="l"/>
              </a:tabLst>
            </a:pPr>
            <a:endParaRPr lang="en-GB" dirty="0">
              <a:solidFill>
                <a:schemeClr val="accent1"/>
              </a:solidFill>
            </a:endParaRPr>
          </a:p>
          <a:p>
            <a:pPr marL="179387" lvl="1">
              <a:lnSpc>
                <a:spcPct val="80000"/>
              </a:lnSpc>
              <a:buClr>
                <a:srgbClr val="009999"/>
              </a:buClr>
              <a:tabLst>
                <a:tab pos="355600" algn="l"/>
              </a:tabLst>
            </a:pPr>
            <a:r>
              <a:rPr lang="en-GB" b="1" dirty="0">
                <a:solidFill>
                  <a:schemeClr val="accent1"/>
                </a:solidFill>
              </a:rPr>
              <a:t>Is Community...</a:t>
            </a:r>
            <a:r>
              <a:rPr lang="en-GB" dirty="0">
                <a:solidFill>
                  <a:schemeClr val="accent1"/>
                </a:solidFill>
              </a:rPr>
              <a:t> Not Parish Council led.</a:t>
            </a:r>
          </a:p>
          <a:p>
            <a:pPr marL="179387" lvl="1">
              <a:lnSpc>
                <a:spcPct val="80000"/>
              </a:lnSpc>
              <a:buClr>
                <a:srgbClr val="009999"/>
              </a:buClr>
              <a:tabLst>
                <a:tab pos="355600" algn="l"/>
              </a:tabLst>
            </a:pPr>
            <a:endParaRPr lang="en-GB" dirty="0">
              <a:solidFill>
                <a:schemeClr val="accent1"/>
              </a:solidFill>
            </a:endParaRPr>
          </a:p>
          <a:p>
            <a:pPr marL="179387" lvl="1">
              <a:lnSpc>
                <a:spcPct val="80000"/>
              </a:lnSpc>
              <a:buClr>
                <a:srgbClr val="009999"/>
              </a:buClr>
              <a:tabLst>
                <a:tab pos="355600" algn="l"/>
              </a:tabLst>
            </a:pPr>
            <a:endParaRPr lang="en-GB" dirty="0">
              <a:solidFill>
                <a:schemeClr val="accent1"/>
              </a:solidFill>
            </a:endParaRPr>
          </a:p>
          <a:p>
            <a:pPr marL="179387" lvl="1">
              <a:lnSpc>
                <a:spcPct val="80000"/>
              </a:lnSpc>
              <a:buClr>
                <a:srgbClr val="009999"/>
              </a:buClr>
              <a:tabLst>
                <a:tab pos="355600" algn="l"/>
              </a:tabLst>
            </a:pPr>
            <a:r>
              <a:rPr lang="en-GB" b="1" dirty="0">
                <a:solidFill>
                  <a:schemeClr val="accent1"/>
                </a:solidFill>
              </a:rPr>
              <a:t>Can Inspire.</a:t>
            </a:r>
            <a:r>
              <a:rPr lang="en-GB" dirty="0">
                <a:solidFill>
                  <a:schemeClr val="accent1"/>
                </a:solidFill>
              </a:rPr>
              <a:t> innovation and creativity</a:t>
            </a:r>
          </a:p>
          <a:p>
            <a:pPr marL="179387" lvl="1">
              <a:lnSpc>
                <a:spcPct val="80000"/>
              </a:lnSpc>
              <a:buClr>
                <a:srgbClr val="009999"/>
              </a:buClr>
              <a:tabLst>
                <a:tab pos="355600" algn="l"/>
              </a:tabLst>
            </a:pPr>
            <a:endParaRPr lang="en-GB" dirty="0">
              <a:solidFill>
                <a:schemeClr val="accent1"/>
              </a:solidFill>
            </a:endParaRPr>
          </a:p>
          <a:p>
            <a:pPr marL="179387" lvl="1">
              <a:lnSpc>
                <a:spcPct val="80000"/>
              </a:lnSpc>
              <a:buClr>
                <a:srgbClr val="009999"/>
              </a:buClr>
              <a:tabLst>
                <a:tab pos="355600" algn="l"/>
              </a:tabLst>
            </a:pPr>
            <a:r>
              <a:rPr lang="en-US" b="1" dirty="0">
                <a:solidFill>
                  <a:schemeClr val="accent1"/>
                </a:solidFill>
              </a:rPr>
              <a:t>Explores ways </a:t>
            </a:r>
            <a:r>
              <a:rPr lang="en-US" dirty="0">
                <a:solidFill>
                  <a:schemeClr val="accent1"/>
                </a:solidFill>
              </a:rPr>
              <a:t>of enabling community development.</a:t>
            </a:r>
          </a:p>
          <a:p>
            <a:pPr marL="444500" lvl="1" indent="-265113">
              <a:lnSpc>
                <a:spcPct val="80000"/>
              </a:lnSpc>
              <a:buClr>
                <a:srgbClr val="009999"/>
              </a:buClr>
              <a:tabLst>
                <a:tab pos="355600" algn="l"/>
              </a:tabLst>
            </a:pPr>
            <a:endParaRPr lang="en-US" dirty="0">
              <a:solidFill>
                <a:srgbClr val="0070C0"/>
              </a:solidFill>
            </a:endParaRPr>
          </a:p>
          <a:p>
            <a:pPr marL="444500" lvl="1" indent="-265113">
              <a:lnSpc>
                <a:spcPct val="80000"/>
              </a:lnSpc>
              <a:buClr>
                <a:srgbClr val="009999"/>
              </a:buClr>
              <a:tabLst>
                <a:tab pos="355600" algn="l"/>
              </a:tabLst>
            </a:pPr>
            <a:endParaRPr lang="en-US" sz="2000" dirty="0"/>
          </a:p>
          <a:p>
            <a:pPr marL="444500" lvl="1" indent="-265113">
              <a:lnSpc>
                <a:spcPct val="80000"/>
              </a:lnSpc>
              <a:buClr>
                <a:srgbClr val="009999"/>
              </a:buClr>
              <a:tabLst>
                <a:tab pos="355600" algn="l"/>
              </a:tabLst>
            </a:pPr>
            <a:endParaRPr lang="en-US" sz="2000" dirty="0"/>
          </a:p>
        </p:txBody>
      </p:sp>
      <p:sp>
        <p:nvSpPr>
          <p:cNvPr id="8195" name="Rectangle 10"/>
          <p:cNvSpPr>
            <a:spLocks noChangeArrowheads="1"/>
          </p:cNvSpPr>
          <p:nvPr/>
        </p:nvSpPr>
        <p:spPr bwMode="auto">
          <a:xfrm>
            <a:off x="1524000" y="1"/>
            <a:ext cx="9144000" cy="1026319"/>
          </a:xfrm>
          <a:prstGeom prst="rect">
            <a:avLst/>
          </a:prstGeom>
          <a:noFill/>
          <a:ln w="9525">
            <a:noFill/>
            <a:miter lim="800000"/>
            <a:headEnd/>
            <a:tailEnd/>
          </a:ln>
        </p:spPr>
        <p:txBody>
          <a:bodyPr lIns="0" tIns="0" rIns="0" bIns="0"/>
          <a:lstStyle/>
          <a:p>
            <a:pPr algn="ctr"/>
            <a:r>
              <a:rPr lang="en-GB" sz="3200" b="1" dirty="0">
                <a:solidFill>
                  <a:schemeClr val="accent1"/>
                </a:solidFill>
                <a:latin typeface="Arial Black" pitchFamily="34" charset="0"/>
              </a:rPr>
              <a:t>Basic Principles: </a:t>
            </a:r>
          </a:p>
          <a:p>
            <a:pPr algn="ctr"/>
            <a:r>
              <a:rPr lang="en-GB" sz="3200" b="1" dirty="0">
                <a:solidFill>
                  <a:schemeClr val="accent1"/>
                </a:solidFill>
                <a:latin typeface="Arial Black" pitchFamily="34" charset="0"/>
              </a:rPr>
              <a:t>Planning at neighbourhood level </a:t>
            </a:r>
          </a:p>
        </p:txBody>
      </p:sp>
      <p:pic>
        <p:nvPicPr>
          <p:cNvPr id="434180" name="Picture 4"/>
          <p:cNvPicPr>
            <a:picLocks noChangeAspect="1" noChangeArrowheads="1"/>
          </p:cNvPicPr>
          <p:nvPr/>
        </p:nvPicPr>
        <p:blipFill>
          <a:blip r:embed="rId3" cstate="print"/>
          <a:srcRect/>
          <a:stretch>
            <a:fillRect/>
          </a:stretch>
        </p:blipFill>
        <p:spPr bwMode="auto">
          <a:xfrm>
            <a:off x="7150100" y="1041400"/>
            <a:ext cx="3073400" cy="2561609"/>
          </a:xfrm>
          <a:prstGeom prst="rect">
            <a:avLst/>
          </a:prstGeom>
          <a:noFill/>
          <a:ln w="9525">
            <a:noFill/>
            <a:miter lim="800000"/>
            <a:headEnd/>
            <a:tailEnd/>
          </a:ln>
        </p:spPr>
      </p:pic>
      <p:pic>
        <p:nvPicPr>
          <p:cNvPr id="8197" name="Picture 5" descr="DSCF4649"/>
          <p:cNvPicPr>
            <a:picLocks noChangeAspect="1" noChangeArrowheads="1"/>
          </p:cNvPicPr>
          <p:nvPr/>
        </p:nvPicPr>
        <p:blipFill>
          <a:blip r:embed="rId4" cstate="print"/>
          <a:srcRect/>
          <a:stretch>
            <a:fillRect/>
          </a:stretch>
        </p:blipFill>
        <p:spPr bwMode="auto">
          <a:xfrm>
            <a:off x="-10972800" y="-8229600"/>
            <a:ext cx="2073275" cy="1555750"/>
          </a:xfrm>
          <a:prstGeom prst="rect">
            <a:avLst/>
          </a:prstGeom>
          <a:noFill/>
          <a:ln w="9525">
            <a:noFill/>
            <a:miter lim="800000"/>
            <a:headEnd/>
            <a:tailEnd/>
          </a:ln>
        </p:spPr>
      </p:pic>
      <p:pic>
        <p:nvPicPr>
          <p:cNvPr id="434182" name="Picture 6" descr="DSCF4649"/>
          <p:cNvPicPr>
            <a:picLocks noChangeAspect="1" noChangeArrowheads="1"/>
          </p:cNvPicPr>
          <p:nvPr/>
        </p:nvPicPr>
        <p:blipFill>
          <a:blip r:embed="rId5" cstate="print"/>
          <a:srcRect/>
          <a:stretch>
            <a:fillRect/>
          </a:stretch>
        </p:blipFill>
        <p:spPr bwMode="auto">
          <a:xfrm>
            <a:off x="3637318" y="3167986"/>
            <a:ext cx="3263900" cy="2628900"/>
          </a:xfrm>
          <a:prstGeom prst="rect">
            <a:avLst/>
          </a:prstGeom>
          <a:noFill/>
          <a:ln w="9525">
            <a:noFill/>
            <a:miter lim="800000"/>
            <a:headEnd/>
            <a:tailEnd/>
          </a:ln>
        </p:spPr>
      </p:pic>
    </p:spTree>
    <p:extLst>
      <p:ext uri="{BB962C8B-B14F-4D97-AF65-F5344CB8AC3E}">
        <p14:creationId xmlns:p14="http://schemas.microsoft.com/office/powerpoint/2010/main" val="92554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524000" y="177800"/>
            <a:ext cx="9144000" cy="1104900"/>
          </a:xfrm>
        </p:spPr>
        <p:txBody>
          <a:bodyPr>
            <a:noAutofit/>
          </a:bodyPr>
          <a:lstStyle/>
          <a:p>
            <a:pPr algn="ctr" eaLnBrk="1" hangingPunct="1"/>
            <a:r>
              <a:rPr lang="en-GB" sz="3600" cap="all" dirty="0">
                <a:solidFill>
                  <a:schemeClr val="accent1"/>
                </a:solidFill>
                <a:latin typeface="Arial Black" pitchFamily="34" charset="0"/>
              </a:rPr>
              <a:t>Structure of the Future </a:t>
            </a:r>
            <a:br>
              <a:rPr lang="en-GB" sz="3600" cap="all" dirty="0">
                <a:solidFill>
                  <a:schemeClr val="accent1"/>
                </a:solidFill>
                <a:latin typeface="Arial Black" pitchFamily="34" charset="0"/>
              </a:rPr>
            </a:br>
            <a:r>
              <a:rPr lang="en-GB" sz="3600" cap="all" dirty="0">
                <a:solidFill>
                  <a:schemeClr val="accent1"/>
                </a:solidFill>
                <a:latin typeface="Arial Black" pitchFamily="34" charset="0"/>
              </a:rPr>
              <a:t>Planning  System</a:t>
            </a:r>
            <a:endParaRPr lang="en-GB" sz="3200" cap="all" dirty="0">
              <a:solidFill>
                <a:schemeClr val="accent1"/>
              </a:solidFill>
              <a:latin typeface="Arial Black" pitchFamily="34" charset="0"/>
            </a:endParaRPr>
          </a:p>
        </p:txBody>
      </p:sp>
      <p:sp>
        <p:nvSpPr>
          <p:cNvPr id="9219" name="Text Box 3"/>
          <p:cNvSpPr txBox="1">
            <a:spLocks noChangeArrowheads="1"/>
          </p:cNvSpPr>
          <p:nvPr/>
        </p:nvSpPr>
        <p:spPr bwMode="auto">
          <a:xfrm>
            <a:off x="2312989" y="3146426"/>
            <a:ext cx="6192837" cy="244475"/>
          </a:xfrm>
          <a:prstGeom prst="rect">
            <a:avLst/>
          </a:prstGeom>
          <a:noFill/>
          <a:ln w="9525" algn="ctr">
            <a:noFill/>
            <a:miter lim="800000"/>
            <a:headEnd/>
            <a:tailEnd/>
          </a:ln>
        </p:spPr>
        <p:txBody>
          <a:bodyPr lIns="0" tIns="0" rIns="0" bIns="0">
            <a:spAutoFit/>
          </a:bodyPr>
          <a:lstStyle/>
          <a:p>
            <a:pPr>
              <a:spcBef>
                <a:spcPct val="50000"/>
              </a:spcBef>
            </a:pPr>
            <a:endParaRPr lang="en-US" sz="1600" b="1" dirty="0">
              <a:solidFill>
                <a:srgbClr val="336699"/>
              </a:solidFill>
            </a:endParaRPr>
          </a:p>
        </p:txBody>
      </p:sp>
      <p:sp>
        <p:nvSpPr>
          <p:cNvPr id="436229" name="Oval 5"/>
          <p:cNvSpPr>
            <a:spLocks noChangeArrowheads="1"/>
          </p:cNvSpPr>
          <p:nvPr/>
        </p:nvSpPr>
        <p:spPr bwMode="auto">
          <a:xfrm>
            <a:off x="1524000" y="4457700"/>
            <a:ext cx="1943100" cy="17653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436236" name="Puzzle3"/>
          <p:cNvSpPr>
            <a:spLocks noEditPoints="1" noChangeArrowheads="1"/>
          </p:cNvSpPr>
          <p:nvPr/>
        </p:nvSpPr>
        <p:spPr bwMode="auto">
          <a:xfrm>
            <a:off x="5653088" y="1579563"/>
            <a:ext cx="1981200" cy="27543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273 w 21600"/>
              <a:gd name="T25" fmla="*/ 7719 h 21600"/>
              <a:gd name="T26" fmla="*/ 19149 w 21600"/>
              <a:gd name="T27" fmla="*/ 202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dirty="0"/>
          </a:p>
        </p:txBody>
      </p:sp>
      <p:sp>
        <p:nvSpPr>
          <p:cNvPr id="436237" name="Puzzle1"/>
          <p:cNvSpPr>
            <a:spLocks noEditPoints="1" noChangeArrowheads="1"/>
          </p:cNvSpPr>
          <p:nvPr/>
        </p:nvSpPr>
        <p:spPr bwMode="auto">
          <a:xfrm>
            <a:off x="6816725" y="2413000"/>
            <a:ext cx="3201988" cy="19113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6086 w 21600"/>
              <a:gd name="T25" fmla="*/ 2569 h 21600"/>
              <a:gd name="T26" fmla="*/ 16132 w 21600"/>
              <a:gd name="T27" fmla="*/ 195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dirty="0"/>
          </a:p>
        </p:txBody>
      </p:sp>
      <p:sp>
        <p:nvSpPr>
          <p:cNvPr id="436240" name="Puzzle4"/>
          <p:cNvSpPr>
            <a:spLocks noEditPoints="1" noChangeArrowheads="1"/>
          </p:cNvSpPr>
          <p:nvPr/>
        </p:nvSpPr>
        <p:spPr bwMode="auto">
          <a:xfrm rot="16200000">
            <a:off x="3978276" y="1876426"/>
            <a:ext cx="1908175" cy="29241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076 w 21600"/>
              <a:gd name="T25" fmla="*/ 5664 h 21600"/>
              <a:gd name="T26" fmla="*/ 20203 w 21600"/>
              <a:gd name="T27" fmla="*/ 1598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sz="1600" b="1" dirty="0">
              <a:solidFill>
                <a:srgbClr val="0033CC"/>
              </a:solidFill>
            </a:endParaRPr>
          </a:p>
        </p:txBody>
      </p:sp>
      <p:sp>
        <p:nvSpPr>
          <p:cNvPr id="18" name="Oval 5"/>
          <p:cNvSpPr>
            <a:spLocks noChangeArrowheads="1"/>
          </p:cNvSpPr>
          <p:nvPr/>
        </p:nvSpPr>
        <p:spPr bwMode="auto">
          <a:xfrm>
            <a:off x="1689100" y="2705100"/>
            <a:ext cx="1587500" cy="1600200"/>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19" name="Oval 5"/>
          <p:cNvSpPr>
            <a:spLocks noChangeArrowheads="1"/>
          </p:cNvSpPr>
          <p:nvPr/>
        </p:nvSpPr>
        <p:spPr bwMode="auto">
          <a:xfrm>
            <a:off x="1752600" y="1270000"/>
            <a:ext cx="1485900" cy="1308100"/>
          </a:xfrm>
          <a:prstGeom prst="ellipse">
            <a:avLst/>
          </a:prstGeom>
          <a:solidFill>
            <a:schemeClr val="accent1"/>
          </a:solidFill>
          <a:ln w="9525">
            <a:solidFill>
              <a:schemeClr val="tx1"/>
            </a:solidFill>
            <a:round/>
            <a:headEnd/>
            <a:tailEnd/>
          </a:ln>
        </p:spPr>
        <p:txBody>
          <a:bodyPr wrap="none" anchor="ctr"/>
          <a:lstStyle/>
          <a:p>
            <a:pPr algn="ctr"/>
            <a:r>
              <a:rPr lang="en-US" dirty="0"/>
              <a:t>	</a:t>
            </a:r>
            <a:r>
              <a:rPr lang="en-US" sz="1400" dirty="0"/>
              <a:t>National planning </a:t>
            </a:r>
          </a:p>
          <a:p>
            <a:pPr algn="ctr"/>
            <a:r>
              <a:rPr lang="en-US" sz="1400" dirty="0"/>
              <a:t>policies</a:t>
            </a:r>
          </a:p>
        </p:txBody>
      </p:sp>
      <p:sp>
        <p:nvSpPr>
          <p:cNvPr id="20" name="TextBox 19"/>
          <p:cNvSpPr txBox="1"/>
          <p:nvPr/>
        </p:nvSpPr>
        <p:spPr>
          <a:xfrm>
            <a:off x="1676400" y="2755901"/>
            <a:ext cx="1651000" cy="1015663"/>
          </a:xfrm>
          <a:prstGeom prst="rect">
            <a:avLst/>
          </a:prstGeom>
          <a:noFill/>
        </p:spPr>
        <p:txBody>
          <a:bodyPr wrap="square" rtlCol="0">
            <a:spAutoFit/>
          </a:bodyPr>
          <a:lstStyle/>
          <a:p>
            <a:pPr algn="ctr"/>
            <a:r>
              <a:rPr lang="en-GB" dirty="0"/>
              <a:t>BDC </a:t>
            </a:r>
          </a:p>
          <a:p>
            <a:pPr algn="ctr"/>
            <a:endParaRPr lang="en-GB" sz="1400" dirty="0"/>
          </a:p>
          <a:p>
            <a:pPr algn="ctr"/>
            <a:r>
              <a:rPr lang="en-GB" sz="1400" dirty="0"/>
              <a:t>LOCAL PLAN</a:t>
            </a:r>
          </a:p>
          <a:p>
            <a:pPr algn="ctr"/>
            <a:r>
              <a:rPr lang="en-GB" sz="1400" dirty="0"/>
              <a:t>(core strategy)</a:t>
            </a:r>
          </a:p>
        </p:txBody>
      </p:sp>
      <p:sp>
        <p:nvSpPr>
          <p:cNvPr id="22" name="TextBox 21"/>
          <p:cNvSpPr txBox="1"/>
          <p:nvPr/>
        </p:nvSpPr>
        <p:spPr>
          <a:xfrm>
            <a:off x="1524000" y="4953001"/>
            <a:ext cx="1981200" cy="646331"/>
          </a:xfrm>
          <a:prstGeom prst="rect">
            <a:avLst/>
          </a:prstGeom>
          <a:noFill/>
        </p:spPr>
        <p:txBody>
          <a:bodyPr wrap="square" rtlCol="0">
            <a:spAutoFit/>
          </a:bodyPr>
          <a:lstStyle/>
          <a:p>
            <a:r>
              <a:rPr lang="en-GB" dirty="0"/>
              <a:t>Neighbourhood </a:t>
            </a:r>
          </a:p>
          <a:p>
            <a:pPr algn="ctr"/>
            <a:r>
              <a:rPr lang="en-GB" dirty="0"/>
              <a:t>Plan</a:t>
            </a:r>
          </a:p>
        </p:txBody>
      </p:sp>
      <p:sp>
        <p:nvSpPr>
          <p:cNvPr id="23" name="TextBox 22"/>
          <p:cNvSpPr txBox="1"/>
          <p:nvPr/>
        </p:nvSpPr>
        <p:spPr>
          <a:xfrm>
            <a:off x="4165600" y="3035300"/>
            <a:ext cx="1739900" cy="369332"/>
          </a:xfrm>
          <a:prstGeom prst="rect">
            <a:avLst/>
          </a:prstGeom>
          <a:noFill/>
        </p:spPr>
        <p:txBody>
          <a:bodyPr wrap="square" rtlCol="0">
            <a:spAutoFit/>
          </a:bodyPr>
          <a:lstStyle/>
          <a:p>
            <a:r>
              <a:rPr lang="en-GB" dirty="0">
                <a:solidFill>
                  <a:srgbClr val="0070C0"/>
                </a:solidFill>
              </a:rPr>
              <a:t>Right to buy</a:t>
            </a:r>
          </a:p>
        </p:txBody>
      </p:sp>
      <p:sp>
        <p:nvSpPr>
          <p:cNvPr id="24" name="TextBox 23"/>
          <p:cNvSpPr txBox="1"/>
          <p:nvPr/>
        </p:nvSpPr>
        <p:spPr>
          <a:xfrm>
            <a:off x="5664200" y="2514600"/>
            <a:ext cx="2019300" cy="369332"/>
          </a:xfrm>
          <a:prstGeom prst="rect">
            <a:avLst/>
          </a:prstGeom>
          <a:noFill/>
        </p:spPr>
        <p:txBody>
          <a:bodyPr wrap="square" rtlCol="0">
            <a:spAutoFit/>
          </a:bodyPr>
          <a:lstStyle/>
          <a:p>
            <a:r>
              <a:rPr lang="en-GB" dirty="0">
                <a:solidFill>
                  <a:srgbClr val="0070C0"/>
                </a:solidFill>
              </a:rPr>
              <a:t>Right to build</a:t>
            </a:r>
          </a:p>
        </p:txBody>
      </p:sp>
      <p:sp>
        <p:nvSpPr>
          <p:cNvPr id="25" name="TextBox 24"/>
          <p:cNvSpPr txBox="1"/>
          <p:nvPr/>
        </p:nvSpPr>
        <p:spPr>
          <a:xfrm>
            <a:off x="7264400" y="3124200"/>
            <a:ext cx="3048000" cy="400110"/>
          </a:xfrm>
          <a:prstGeom prst="rect">
            <a:avLst/>
          </a:prstGeom>
          <a:noFill/>
        </p:spPr>
        <p:txBody>
          <a:bodyPr wrap="square" rtlCol="0">
            <a:spAutoFit/>
          </a:bodyPr>
          <a:lstStyle/>
          <a:p>
            <a:r>
              <a:rPr lang="en-GB" sz="2000" dirty="0">
                <a:solidFill>
                  <a:srgbClr val="0070C0"/>
                </a:solidFill>
              </a:rPr>
              <a:t>Right to challenge</a:t>
            </a:r>
          </a:p>
        </p:txBody>
      </p:sp>
    </p:spTree>
    <p:extLst>
      <p:ext uri="{BB962C8B-B14F-4D97-AF65-F5344CB8AC3E}">
        <p14:creationId xmlns:p14="http://schemas.microsoft.com/office/powerpoint/2010/main" val="248535341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1582" y="457200"/>
            <a:ext cx="8902700" cy="698500"/>
          </a:xfrm>
        </p:spPr>
        <p:txBody>
          <a:bodyPr>
            <a:normAutofit fontScale="90000"/>
          </a:bodyPr>
          <a:lstStyle/>
          <a:p>
            <a:pPr algn="ctr">
              <a:defRPr/>
            </a:pP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2000" cap="all" dirty="0">
                <a:solidFill>
                  <a:schemeClr val="accent1">
                    <a:lumMod val="75000"/>
                  </a:schemeClr>
                </a:solidFill>
                <a:latin typeface="Arial Black" pitchFamily="34" charset="0"/>
              </a:rPr>
              <a:t/>
            </a:r>
            <a:br>
              <a:rPr lang="en-GB" sz="2000" cap="all" dirty="0">
                <a:solidFill>
                  <a:schemeClr val="accent1">
                    <a:lumMod val="75000"/>
                  </a:schemeClr>
                </a:solidFill>
                <a:latin typeface="Arial Black" pitchFamily="34" charset="0"/>
              </a:rPr>
            </a:br>
            <a:r>
              <a:rPr lang="en-GB" sz="3100" cap="all" dirty="0">
                <a:solidFill>
                  <a:schemeClr val="accent1"/>
                </a:solidFill>
                <a:latin typeface="Arial Black" pitchFamily="34" charset="0"/>
              </a:rPr>
              <a:t>WHAT CAN A NEIGHBOURHOOD PLAN DO ?</a:t>
            </a:r>
            <a:r>
              <a:rPr lang="en-GB" sz="3100" cap="all" dirty="0">
                <a:solidFill>
                  <a:schemeClr val="accent1">
                    <a:lumMod val="75000"/>
                  </a:schemeClr>
                </a:solidFill>
                <a:latin typeface="Arial Black" pitchFamily="34" charset="0"/>
              </a:rPr>
              <a:t/>
            </a:r>
            <a:br>
              <a:rPr lang="en-GB" sz="31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r>
            <a:br>
              <a:rPr lang="en-GB" sz="22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t>
            </a:r>
          </a:p>
        </p:txBody>
      </p:sp>
      <p:pic>
        <p:nvPicPr>
          <p:cNvPr id="7" name="Picture 6"/>
          <p:cNvPicPr>
            <a:picLocks noChangeAspect="1"/>
          </p:cNvPicPr>
          <p:nvPr/>
        </p:nvPicPr>
        <p:blipFill>
          <a:blip r:embed="rId2"/>
          <a:stretch>
            <a:fillRect/>
          </a:stretch>
        </p:blipFill>
        <p:spPr>
          <a:xfrm>
            <a:off x="8273439" y="4548488"/>
            <a:ext cx="1841500" cy="1049178"/>
          </a:xfrm>
          <a:prstGeom prst="rect">
            <a:avLst/>
          </a:prstGeom>
        </p:spPr>
      </p:pic>
      <p:sp>
        <p:nvSpPr>
          <p:cNvPr id="3" name="TextBox 2"/>
          <p:cNvSpPr txBox="1"/>
          <p:nvPr/>
        </p:nvSpPr>
        <p:spPr>
          <a:xfrm>
            <a:off x="1683729" y="1155700"/>
            <a:ext cx="8161866" cy="4062651"/>
          </a:xfrm>
          <a:prstGeom prst="rect">
            <a:avLst/>
          </a:prstGeom>
          <a:noFill/>
        </p:spPr>
        <p:txBody>
          <a:bodyPr wrap="square" rtlCol="0">
            <a:spAutoFit/>
          </a:bodyPr>
          <a:lstStyle/>
          <a:p>
            <a:r>
              <a:rPr lang="en-GB" sz="2400" b="1" dirty="0">
                <a:solidFill>
                  <a:schemeClr val="accent1"/>
                </a:solidFill>
              </a:rPr>
              <a:t>Be expensive</a:t>
            </a:r>
          </a:p>
          <a:p>
            <a:r>
              <a:rPr lang="en-GB" sz="2400" b="1" dirty="0">
                <a:solidFill>
                  <a:schemeClr val="accent1"/>
                </a:solidFill>
              </a:rPr>
              <a:t>Divert precious resources</a:t>
            </a:r>
          </a:p>
          <a:p>
            <a:r>
              <a:rPr lang="en-GB" sz="2400" b="1" dirty="0">
                <a:solidFill>
                  <a:schemeClr val="accent1"/>
                </a:solidFill>
              </a:rPr>
              <a:t>Absorb energy of a community</a:t>
            </a:r>
          </a:p>
          <a:p>
            <a:r>
              <a:rPr lang="en-GB" sz="2400" b="1" dirty="0">
                <a:solidFill>
                  <a:schemeClr val="accent1"/>
                </a:solidFill>
              </a:rPr>
              <a:t>Divide a community</a:t>
            </a:r>
          </a:p>
          <a:p>
            <a:r>
              <a:rPr lang="en-GB" sz="2400" b="1" dirty="0">
                <a:solidFill>
                  <a:schemeClr val="accent1"/>
                </a:solidFill>
              </a:rPr>
              <a:t>Be ineffective if legally challenged</a:t>
            </a:r>
          </a:p>
          <a:p>
            <a:r>
              <a:rPr lang="en-GB" sz="2400" b="1" dirty="0">
                <a:solidFill>
                  <a:schemeClr val="accent1"/>
                </a:solidFill>
              </a:rPr>
              <a:t>Fail to engage with the community wishes</a:t>
            </a:r>
          </a:p>
          <a:p>
            <a:r>
              <a:rPr lang="en-GB" sz="2400" b="1" dirty="0">
                <a:solidFill>
                  <a:schemeClr val="accent1"/>
                </a:solidFill>
              </a:rPr>
              <a:t>Ineffectually absorb the time and enthusiasm of volunteers</a:t>
            </a:r>
          </a:p>
          <a:p>
            <a:r>
              <a:rPr lang="en-GB" sz="2400" b="1" dirty="0">
                <a:solidFill>
                  <a:schemeClr val="accent1"/>
                </a:solidFill>
              </a:rPr>
              <a:t>An initiative that fails because of change of national government policy.</a:t>
            </a:r>
          </a:p>
          <a:p>
            <a:endParaRPr lang="en-GB" b="1" dirty="0"/>
          </a:p>
        </p:txBody>
      </p:sp>
    </p:spTree>
    <p:extLst>
      <p:ext uri="{BB962C8B-B14F-4D97-AF65-F5344CB8AC3E}">
        <p14:creationId xmlns:p14="http://schemas.microsoft.com/office/powerpoint/2010/main" val="1924511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pPr algn="ctr"/>
            <a:r>
              <a:rPr lang="en-GB" sz="3600" dirty="0">
                <a:solidFill>
                  <a:schemeClr val="accent1"/>
                </a:solidFill>
                <a:latin typeface="Arial Black" pitchFamily="34" charset="0"/>
              </a:rPr>
              <a:t>Putting Communities in charge of Planning</a:t>
            </a:r>
          </a:p>
        </p:txBody>
      </p:sp>
      <p:sp>
        <p:nvSpPr>
          <p:cNvPr id="3" name="Content Placeholder 2"/>
          <p:cNvSpPr>
            <a:spLocks noGrp="1"/>
          </p:cNvSpPr>
          <p:nvPr>
            <p:ph idx="1"/>
          </p:nvPr>
        </p:nvSpPr>
        <p:spPr>
          <a:xfrm>
            <a:off x="1744133" y="1320800"/>
            <a:ext cx="8415868" cy="4572000"/>
          </a:xfrm>
        </p:spPr>
        <p:txBody>
          <a:bodyPr>
            <a:normAutofit/>
          </a:bodyPr>
          <a:lstStyle/>
          <a:p>
            <a:endParaRPr lang="en-GB" dirty="0" smtClean="0"/>
          </a:p>
          <a:p>
            <a:pPr>
              <a:buNone/>
            </a:pPr>
            <a:endParaRPr lang="en-GB" dirty="0" smtClean="0"/>
          </a:p>
          <a:p>
            <a:pPr>
              <a:buNone/>
            </a:pPr>
            <a:endParaRPr lang="en-GB" dirty="0" smtClean="0"/>
          </a:p>
          <a:p>
            <a:pPr>
              <a:buNone/>
            </a:pPr>
            <a:endParaRPr lang="en-GB" dirty="0" smtClean="0"/>
          </a:p>
        </p:txBody>
      </p:sp>
      <p:pic>
        <p:nvPicPr>
          <p:cNvPr id="51202" name="Picture 2"/>
          <p:cNvPicPr>
            <a:picLocks noChangeAspect="1" noChangeArrowheads="1"/>
          </p:cNvPicPr>
          <p:nvPr/>
        </p:nvPicPr>
        <p:blipFill>
          <a:blip r:embed="rId2" cstate="print"/>
          <a:srcRect/>
          <a:stretch>
            <a:fillRect/>
          </a:stretch>
        </p:blipFill>
        <p:spPr bwMode="auto">
          <a:xfrm>
            <a:off x="3739190" y="1320800"/>
            <a:ext cx="4449874" cy="2861734"/>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739396" y="3774982"/>
            <a:ext cx="1783070" cy="1015888"/>
          </a:xfrm>
          <a:prstGeom prst="rect">
            <a:avLst/>
          </a:prstGeom>
        </p:spPr>
      </p:pic>
    </p:spTree>
    <p:extLst>
      <p:ext uri="{BB962C8B-B14F-4D97-AF65-F5344CB8AC3E}">
        <p14:creationId xmlns:p14="http://schemas.microsoft.com/office/powerpoint/2010/main" val="4010508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4294967295"/>
          </p:nvPr>
        </p:nvSpPr>
        <p:spPr>
          <a:xfrm>
            <a:off x="1866900" y="1917700"/>
            <a:ext cx="8801100" cy="4940300"/>
          </a:xfrm>
        </p:spPr>
        <p:txBody>
          <a:bodyPr>
            <a:normAutofit fontScale="70000" lnSpcReduction="20000"/>
          </a:bodyPr>
          <a:lstStyle/>
          <a:p>
            <a:pPr>
              <a:buNone/>
              <a:defRPr/>
            </a:pPr>
            <a:r>
              <a:rPr lang="en-GB" sz="2400" cap="all" dirty="0">
                <a:solidFill>
                  <a:schemeClr val="accent1"/>
                </a:solidFill>
                <a:latin typeface="Arial Black" pitchFamily="34" charset="0"/>
              </a:rPr>
              <a:t>	</a:t>
            </a:r>
          </a:p>
          <a:p>
            <a:pPr>
              <a:buNone/>
              <a:defRPr/>
            </a:pPr>
            <a:r>
              <a:rPr lang="en-GB" sz="2000" cap="all" dirty="0">
                <a:solidFill>
                  <a:schemeClr val="accent1"/>
                </a:solidFill>
                <a:latin typeface="Arial Black" pitchFamily="34" charset="0"/>
              </a:rPr>
              <a:t>	</a:t>
            </a:r>
            <a:endParaRPr lang="en-GB" sz="2400" cap="all" dirty="0">
              <a:solidFill>
                <a:schemeClr val="accent1"/>
              </a:solidFill>
              <a:latin typeface="Arial Black" pitchFamily="34" charset="0"/>
            </a:endParaRPr>
          </a:p>
          <a:p>
            <a:pPr>
              <a:buNone/>
              <a:defRPr/>
            </a:pPr>
            <a:r>
              <a:rPr lang="en-GB" sz="2400" cap="all" dirty="0" smtClean="0">
                <a:solidFill>
                  <a:schemeClr val="accent1"/>
                </a:solidFill>
                <a:latin typeface="Arial Black" pitchFamily="34" charset="0"/>
              </a:rPr>
              <a:t>FUTURE </a:t>
            </a:r>
            <a:r>
              <a:rPr lang="en-GB" sz="2400" cap="all" dirty="0">
                <a:solidFill>
                  <a:schemeClr val="accent1"/>
                </a:solidFill>
                <a:latin typeface="Arial Black" pitchFamily="34" charset="0"/>
              </a:rPr>
              <a:t>vision of what the area should look like </a:t>
            </a:r>
          </a:p>
          <a:p>
            <a:pPr>
              <a:defRPr/>
            </a:pPr>
            <a:endParaRPr lang="en-GB" sz="2400" cap="all" dirty="0">
              <a:solidFill>
                <a:schemeClr val="accent1"/>
              </a:solidFill>
              <a:latin typeface="Arial Black" pitchFamily="34" charset="0"/>
            </a:endParaRPr>
          </a:p>
          <a:p>
            <a:pPr>
              <a:defRPr/>
            </a:pPr>
            <a:endParaRPr lang="en-GB" sz="2400" cap="all" dirty="0">
              <a:solidFill>
                <a:schemeClr val="accent1"/>
              </a:solidFill>
              <a:latin typeface="Arial Black" pitchFamily="34" charset="0"/>
            </a:endParaRPr>
          </a:p>
          <a:p>
            <a:pPr>
              <a:buNone/>
              <a:defRPr/>
            </a:pPr>
            <a:r>
              <a:rPr lang="en-GB" sz="2400" cap="all" dirty="0" smtClean="0">
                <a:solidFill>
                  <a:schemeClr val="accent1"/>
                </a:solidFill>
                <a:latin typeface="Arial Black" pitchFamily="34" charset="0"/>
              </a:rPr>
              <a:t>deciding </a:t>
            </a:r>
            <a:r>
              <a:rPr lang="en-GB" sz="2400" cap="all" dirty="0">
                <a:solidFill>
                  <a:schemeClr val="accent1"/>
                </a:solidFill>
                <a:latin typeface="Arial Black" pitchFamily="34" charset="0"/>
              </a:rPr>
              <a:t>where new shops, offices, homes, etc. should go</a:t>
            </a:r>
          </a:p>
          <a:p>
            <a:pPr>
              <a:buNone/>
              <a:defRPr/>
            </a:pPr>
            <a:r>
              <a:rPr lang="en-GB" sz="2400" cap="all" dirty="0">
                <a:solidFill>
                  <a:schemeClr val="accent1"/>
                </a:solidFill>
                <a:latin typeface="Arial Black" pitchFamily="34" charset="0"/>
              </a:rPr>
              <a:t> </a:t>
            </a:r>
          </a:p>
          <a:p>
            <a:pPr>
              <a:defRPr/>
            </a:pPr>
            <a:endParaRPr lang="en-GB" sz="2400" cap="all" dirty="0">
              <a:solidFill>
                <a:schemeClr val="accent1"/>
              </a:solidFill>
              <a:latin typeface="Arial Black" pitchFamily="34" charset="0"/>
            </a:endParaRPr>
          </a:p>
          <a:p>
            <a:pPr>
              <a:buNone/>
              <a:defRPr/>
            </a:pPr>
            <a:r>
              <a:rPr lang="en-GB" sz="2400" cap="all" dirty="0" smtClean="0">
                <a:solidFill>
                  <a:schemeClr val="accent1"/>
                </a:solidFill>
                <a:latin typeface="Arial Black" pitchFamily="34" charset="0"/>
              </a:rPr>
              <a:t>what </a:t>
            </a:r>
            <a:r>
              <a:rPr lang="en-GB" sz="2400" cap="all" dirty="0">
                <a:solidFill>
                  <a:schemeClr val="accent1"/>
                </a:solidFill>
                <a:latin typeface="Arial Black" pitchFamily="34" charset="0"/>
              </a:rPr>
              <a:t>green spaces should be protected FOR THE COMMUNITY</a:t>
            </a:r>
          </a:p>
          <a:p>
            <a:pPr>
              <a:defRPr/>
            </a:pPr>
            <a:endParaRPr lang="en-GB" sz="2400" cap="all" dirty="0">
              <a:solidFill>
                <a:schemeClr val="accent1"/>
              </a:solidFill>
              <a:latin typeface="Arial Black" pitchFamily="34" charset="0"/>
            </a:endParaRPr>
          </a:p>
          <a:p>
            <a:pPr>
              <a:defRPr/>
            </a:pPr>
            <a:endParaRPr lang="en-GB" sz="2400" cap="all" dirty="0">
              <a:solidFill>
                <a:schemeClr val="accent1"/>
              </a:solidFill>
              <a:latin typeface="Arial Black" pitchFamily="34" charset="0"/>
            </a:endParaRPr>
          </a:p>
          <a:p>
            <a:pPr>
              <a:buNone/>
              <a:defRPr/>
            </a:pPr>
            <a:r>
              <a:rPr lang="en-GB" sz="2400" cap="all" dirty="0" smtClean="0">
                <a:solidFill>
                  <a:schemeClr val="accent1"/>
                </a:solidFill>
                <a:latin typeface="Arial Black" pitchFamily="34" charset="0"/>
              </a:rPr>
              <a:t>neighbourhood </a:t>
            </a:r>
            <a:r>
              <a:rPr lang="en-GB" sz="2400" cap="all" dirty="0">
                <a:solidFill>
                  <a:schemeClr val="accent1"/>
                </a:solidFill>
                <a:latin typeface="Arial Black" pitchFamily="34" charset="0"/>
              </a:rPr>
              <a:t>development orders TO SET LAND USE</a:t>
            </a:r>
            <a:r>
              <a:rPr lang="en-GB" sz="2000" cap="all" dirty="0">
                <a:latin typeface="Arial Black" pitchFamily="34" charset="0"/>
              </a:rPr>
              <a:t>	</a:t>
            </a:r>
          </a:p>
          <a:p>
            <a:pPr>
              <a:buNone/>
              <a:defRPr/>
            </a:pPr>
            <a:r>
              <a:rPr lang="en-GB" sz="2000" cap="all" dirty="0">
                <a:latin typeface="Arial Black" pitchFamily="34" charset="0"/>
              </a:rPr>
              <a:t>	</a:t>
            </a:r>
          </a:p>
          <a:p>
            <a:pPr>
              <a:defRPr/>
            </a:pPr>
            <a:endParaRPr lang="en-GB" sz="2900" i="1" cap="all" dirty="0">
              <a:latin typeface="Arial Black" pitchFamily="34" charset="0"/>
            </a:endParaRPr>
          </a:p>
          <a:p>
            <a:pPr>
              <a:defRPr/>
            </a:pPr>
            <a:endParaRPr lang="en-GB" sz="2900" cap="all" dirty="0">
              <a:latin typeface="Arial Black" pitchFamily="34" charset="0"/>
            </a:endParaRPr>
          </a:p>
          <a:p>
            <a:pPr>
              <a:buNone/>
              <a:defRPr/>
            </a:pPr>
            <a:r>
              <a:rPr lang="en-GB" sz="2900" cap="all" dirty="0">
                <a:latin typeface="Arial Black" pitchFamily="34" charset="0"/>
              </a:rPr>
              <a:t>	</a:t>
            </a:r>
            <a:endParaRPr lang="en-GB" dirty="0" smtClean="0"/>
          </a:p>
        </p:txBody>
      </p:sp>
      <p:sp>
        <p:nvSpPr>
          <p:cNvPr id="2" name="Title 1"/>
          <p:cNvSpPr>
            <a:spLocks noGrp="1"/>
          </p:cNvSpPr>
          <p:nvPr>
            <p:ph type="title" idx="4294967295"/>
          </p:nvPr>
        </p:nvSpPr>
        <p:spPr>
          <a:xfrm>
            <a:off x="1481582" y="457200"/>
            <a:ext cx="8902700" cy="698500"/>
          </a:xfrm>
        </p:spPr>
        <p:txBody>
          <a:bodyPr>
            <a:normAutofit fontScale="90000"/>
          </a:bodyPr>
          <a:lstStyle/>
          <a:p>
            <a:pPr algn="ctr">
              <a:defRPr/>
            </a:pP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2000" cap="all" dirty="0">
                <a:solidFill>
                  <a:schemeClr val="accent1">
                    <a:lumMod val="75000"/>
                  </a:schemeClr>
                </a:solidFill>
                <a:latin typeface="Arial Black" pitchFamily="34" charset="0"/>
              </a:rPr>
              <a:t/>
            </a:r>
            <a:br>
              <a:rPr lang="en-GB" sz="2000" cap="all" dirty="0">
                <a:solidFill>
                  <a:schemeClr val="accent1">
                    <a:lumMod val="75000"/>
                  </a:schemeClr>
                </a:solidFill>
                <a:latin typeface="Arial Black" pitchFamily="34" charset="0"/>
              </a:rPr>
            </a:br>
            <a:r>
              <a:rPr lang="en-GB" sz="3100" cap="all" dirty="0">
                <a:solidFill>
                  <a:schemeClr val="accent1"/>
                </a:solidFill>
                <a:latin typeface="Arial Black" pitchFamily="34" charset="0"/>
              </a:rPr>
              <a:t>WHAT CAN A NEIGHBOURHOOD PLAN DO ?</a:t>
            </a:r>
            <a:br>
              <a:rPr lang="en-GB" sz="3100" cap="all" dirty="0">
                <a:solidFill>
                  <a:schemeClr val="accent1"/>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r>
            <a:br>
              <a:rPr lang="en-GB" sz="22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t>
            </a:r>
          </a:p>
        </p:txBody>
      </p:sp>
      <p:sp>
        <p:nvSpPr>
          <p:cNvPr id="6" name="Rectangle 5"/>
          <p:cNvSpPr/>
          <p:nvPr/>
        </p:nvSpPr>
        <p:spPr>
          <a:xfrm>
            <a:off x="1524000" y="1092200"/>
            <a:ext cx="9144000" cy="1323439"/>
          </a:xfrm>
          <a:prstGeom prst="rect">
            <a:avLst/>
          </a:prstGeom>
        </p:spPr>
        <p:txBody>
          <a:bodyPr wrap="square">
            <a:spAutoFit/>
          </a:bodyPr>
          <a:lstStyle/>
          <a:p>
            <a:pPr algn="ctr">
              <a:buNone/>
              <a:defRPr/>
            </a:pPr>
            <a:endParaRPr lang="en-GB" sz="2000" cap="all" dirty="0">
              <a:solidFill>
                <a:schemeClr val="accent1">
                  <a:lumMod val="75000"/>
                </a:schemeClr>
              </a:solidFill>
              <a:latin typeface="Arial Black" pitchFamily="34" charset="0"/>
            </a:endParaRPr>
          </a:p>
          <a:p>
            <a:pPr algn="ctr">
              <a:buNone/>
              <a:defRPr/>
            </a:pPr>
            <a:r>
              <a:rPr lang="en-GB" sz="2000" cap="all" dirty="0">
                <a:solidFill>
                  <a:schemeClr val="accent1"/>
                </a:solidFill>
                <a:latin typeface="Arial Black" pitchFamily="34" charset="0"/>
              </a:rPr>
              <a:t>It can give power to plan</a:t>
            </a:r>
          </a:p>
          <a:p>
            <a:pPr>
              <a:buNone/>
              <a:defRPr/>
            </a:pPr>
            <a:endParaRPr lang="en-GB" sz="2000" cap="all" dirty="0">
              <a:solidFill>
                <a:schemeClr val="accent1">
                  <a:lumMod val="75000"/>
                </a:schemeClr>
              </a:solidFill>
              <a:latin typeface="Arial Black" pitchFamily="34" charset="0"/>
            </a:endParaRPr>
          </a:p>
          <a:p>
            <a:pPr>
              <a:buNone/>
              <a:defRPr/>
            </a:pPr>
            <a:endParaRPr lang="en-GB" sz="2000" cap="all" dirty="0">
              <a:solidFill>
                <a:schemeClr val="accent1">
                  <a:lumMod val="75000"/>
                </a:schemeClr>
              </a:solidFill>
              <a:latin typeface="Arial Black" pitchFamily="34" charset="0"/>
            </a:endParaRPr>
          </a:p>
        </p:txBody>
      </p:sp>
      <p:pic>
        <p:nvPicPr>
          <p:cNvPr id="7" name="Picture 6"/>
          <p:cNvPicPr>
            <a:picLocks noChangeAspect="1"/>
          </p:cNvPicPr>
          <p:nvPr/>
        </p:nvPicPr>
        <p:blipFill>
          <a:blip r:embed="rId2"/>
          <a:stretch>
            <a:fillRect/>
          </a:stretch>
        </p:blipFill>
        <p:spPr>
          <a:xfrm>
            <a:off x="8283475" y="5312762"/>
            <a:ext cx="1841500" cy="1049178"/>
          </a:xfrm>
          <a:prstGeom prst="rect">
            <a:avLst/>
          </a:prstGeom>
        </p:spPr>
      </p:pic>
    </p:spTree>
    <p:extLst>
      <p:ext uri="{BB962C8B-B14F-4D97-AF65-F5344CB8AC3E}">
        <p14:creationId xmlns:p14="http://schemas.microsoft.com/office/powerpoint/2010/main" val="14870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43100" y="1295400"/>
            <a:ext cx="8394700" cy="4800600"/>
          </a:xfrm>
        </p:spPr>
        <p:txBody>
          <a:bodyPr>
            <a:normAutofit/>
          </a:bodyPr>
          <a:lstStyle/>
          <a:p>
            <a:pPr marL="109728" indent="0">
              <a:buNone/>
              <a:defRPr/>
            </a:pPr>
            <a:r>
              <a:rPr lang="en-GB" sz="2000" b="1" dirty="0">
                <a:solidFill>
                  <a:schemeClr val="accent1"/>
                </a:solidFill>
                <a:latin typeface="Arial Black" pitchFamily="34" charset="0"/>
              </a:rPr>
              <a:t>A </a:t>
            </a:r>
            <a:r>
              <a:rPr lang="en-GB" sz="2000" b="1" dirty="0" smtClean="0">
                <a:solidFill>
                  <a:schemeClr val="accent1"/>
                </a:solidFill>
                <a:latin typeface="Arial Black" pitchFamily="34" charset="0"/>
              </a:rPr>
              <a:t>Questionnaire</a:t>
            </a:r>
            <a:endParaRPr lang="en-GB" sz="2000" b="1" dirty="0">
              <a:solidFill>
                <a:schemeClr val="accent1"/>
              </a:solidFill>
              <a:latin typeface="Arial Black" pitchFamily="34" charset="0"/>
            </a:endParaRPr>
          </a:p>
          <a:p>
            <a:pPr marL="109728" indent="0">
              <a:buNone/>
              <a:defRPr/>
            </a:pPr>
            <a:r>
              <a:rPr lang="en-GB" sz="2000" b="1" dirty="0">
                <a:solidFill>
                  <a:schemeClr val="accent1"/>
                </a:solidFill>
                <a:latin typeface="Arial Black" pitchFamily="34" charset="0"/>
              </a:rPr>
              <a:t>Parish </a:t>
            </a:r>
            <a:r>
              <a:rPr lang="en-GB" sz="2000" b="1" dirty="0" smtClean="0">
                <a:solidFill>
                  <a:schemeClr val="accent1"/>
                </a:solidFill>
                <a:latin typeface="Arial Black" pitchFamily="34" charset="0"/>
              </a:rPr>
              <a:t>Council </a:t>
            </a:r>
            <a:r>
              <a:rPr lang="en-GB" sz="2000" b="1" dirty="0">
                <a:solidFill>
                  <a:schemeClr val="accent1"/>
                </a:solidFill>
                <a:latin typeface="Arial Black" pitchFamily="34" charset="0"/>
              </a:rPr>
              <a:t>and community evaluate the result </a:t>
            </a:r>
          </a:p>
          <a:p>
            <a:pPr marL="109728" indent="0">
              <a:buNone/>
              <a:defRPr/>
            </a:pPr>
            <a:endParaRPr lang="en-GB" sz="2000" b="1" dirty="0" smtClean="0">
              <a:solidFill>
                <a:schemeClr val="accent1"/>
              </a:solidFill>
              <a:latin typeface="Arial Black" pitchFamily="34" charset="0"/>
            </a:endParaRPr>
          </a:p>
          <a:p>
            <a:pPr marL="109728" indent="0">
              <a:buNone/>
              <a:defRPr/>
            </a:pPr>
            <a:endParaRPr lang="en-GB" sz="2000" b="1" dirty="0">
              <a:solidFill>
                <a:schemeClr val="accent1"/>
              </a:solidFill>
              <a:latin typeface="Arial Black" pitchFamily="34" charset="0"/>
            </a:endParaRPr>
          </a:p>
          <a:p>
            <a:pPr marL="109728" indent="0">
              <a:buNone/>
              <a:defRPr/>
            </a:pPr>
            <a:r>
              <a:rPr lang="en-GB" sz="2000" b="1" dirty="0" smtClean="0">
                <a:solidFill>
                  <a:schemeClr val="accent1"/>
                </a:solidFill>
                <a:latin typeface="Arial Black" pitchFamily="34" charset="0"/>
              </a:rPr>
              <a:t>Sets </a:t>
            </a:r>
            <a:r>
              <a:rPr lang="en-GB" sz="2000" b="1" dirty="0">
                <a:solidFill>
                  <a:schemeClr val="accent1"/>
                </a:solidFill>
                <a:latin typeface="Arial Black" pitchFamily="34" charset="0"/>
              </a:rPr>
              <a:t>up a steering meeting</a:t>
            </a:r>
          </a:p>
          <a:p>
            <a:pPr marL="109728" indent="0" algn="ctr">
              <a:buNone/>
              <a:defRPr/>
            </a:pPr>
            <a:r>
              <a:rPr lang="en-GB" sz="2400" b="1" dirty="0" smtClean="0">
                <a:solidFill>
                  <a:schemeClr val="accent2"/>
                </a:solidFill>
                <a:cs typeface="Arial" pitchFamily="34" charset="0"/>
              </a:rPr>
              <a:t>Search </a:t>
            </a:r>
            <a:r>
              <a:rPr lang="en-GB" sz="2400" b="1" dirty="0">
                <a:solidFill>
                  <a:schemeClr val="accent2"/>
                </a:solidFill>
                <a:cs typeface="Arial" pitchFamily="34" charset="0"/>
              </a:rPr>
              <a:t>for volunteers</a:t>
            </a:r>
          </a:p>
          <a:p>
            <a:pPr marL="109728" indent="0">
              <a:buNone/>
              <a:defRPr/>
            </a:pPr>
            <a:r>
              <a:rPr lang="en-GB" sz="2000" b="1" dirty="0">
                <a:solidFill>
                  <a:schemeClr val="accent1"/>
                </a:solidFill>
                <a:latin typeface="Arial Black" pitchFamily="34" charset="0"/>
                <a:cs typeface="Arial" pitchFamily="34" charset="0"/>
              </a:rPr>
              <a:t>Format  steering committee </a:t>
            </a:r>
            <a:r>
              <a:rPr lang="en-GB" sz="1800" b="1" dirty="0">
                <a:solidFill>
                  <a:schemeClr val="accent1"/>
                </a:solidFill>
                <a:cs typeface="Arial" pitchFamily="34" charset="0"/>
              </a:rPr>
              <a:t>(constitution; website, officers </a:t>
            </a:r>
            <a:r>
              <a:rPr lang="en-GB" sz="2000" b="1" dirty="0">
                <a:solidFill>
                  <a:schemeClr val="accent1"/>
                </a:solidFill>
                <a:latin typeface="Arial Narrow" panose="020B0606020202030204" pitchFamily="34" charset="0"/>
                <a:cs typeface="Arial" pitchFamily="34" charset="0"/>
              </a:rPr>
              <a:t>....etc. </a:t>
            </a:r>
          </a:p>
          <a:p>
            <a:pPr marL="109728" indent="0">
              <a:buNone/>
              <a:defRPr/>
            </a:pPr>
            <a:r>
              <a:rPr lang="en-GB" sz="2000" b="1" dirty="0" smtClean="0">
                <a:solidFill>
                  <a:schemeClr val="accent1"/>
                </a:solidFill>
                <a:latin typeface="Arial Black" pitchFamily="34" charset="0"/>
                <a:cs typeface="Arial" pitchFamily="34" charset="0"/>
              </a:rPr>
              <a:t>Inform </a:t>
            </a:r>
            <a:r>
              <a:rPr lang="en-GB" sz="2000" b="1" dirty="0">
                <a:solidFill>
                  <a:schemeClr val="accent1"/>
                </a:solidFill>
                <a:latin typeface="Arial Black" pitchFamily="34" charset="0"/>
                <a:cs typeface="Arial" pitchFamily="34" charset="0"/>
              </a:rPr>
              <a:t>district council &amp; planning </a:t>
            </a:r>
            <a:r>
              <a:rPr lang="en-GB" sz="2000" b="1" dirty="0" smtClean="0">
                <a:solidFill>
                  <a:schemeClr val="accent1"/>
                </a:solidFill>
                <a:latin typeface="Arial Black" pitchFamily="34" charset="0"/>
                <a:cs typeface="Arial" pitchFamily="34" charset="0"/>
              </a:rPr>
              <a:t>office</a:t>
            </a:r>
            <a:endParaRPr lang="en-GB" sz="2000" b="1" dirty="0">
              <a:solidFill>
                <a:schemeClr val="accent1"/>
              </a:solidFill>
              <a:latin typeface="Arial Black" pitchFamily="34" charset="0"/>
              <a:cs typeface="Arial" pitchFamily="34" charset="0"/>
            </a:endParaRPr>
          </a:p>
          <a:p>
            <a:pPr marL="109728" indent="0">
              <a:buNone/>
              <a:defRPr/>
            </a:pPr>
            <a:r>
              <a:rPr lang="en-GB" sz="2000" b="1" dirty="0">
                <a:solidFill>
                  <a:schemeClr val="accent1"/>
                </a:solidFill>
                <a:latin typeface="Arial Black" pitchFamily="34" charset="0"/>
              </a:rPr>
              <a:t>Invite community members to participate</a:t>
            </a:r>
            <a:endParaRPr lang="en-GB" sz="2000" b="1" dirty="0">
              <a:solidFill>
                <a:schemeClr val="accent1"/>
              </a:solidFill>
              <a:latin typeface="Arial Black" pitchFamily="34" charset="0"/>
              <a:cs typeface="Arial" pitchFamily="34" charset="0"/>
            </a:endParaRPr>
          </a:p>
          <a:p>
            <a:pPr algn="ctr">
              <a:buNone/>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a:p>
        </p:txBody>
      </p:sp>
      <p:sp>
        <p:nvSpPr>
          <p:cNvPr id="20482" name="Title 1"/>
          <p:cNvSpPr>
            <a:spLocks noGrp="1"/>
          </p:cNvSpPr>
          <p:nvPr>
            <p:ph type="title" idx="4294967295"/>
          </p:nvPr>
        </p:nvSpPr>
        <p:spPr>
          <a:xfrm>
            <a:off x="1524000" y="685800"/>
            <a:ext cx="8597900" cy="457200"/>
          </a:xfrm>
        </p:spPr>
        <p:txBody>
          <a:bodyPr>
            <a:normAutofit fontScale="90000"/>
          </a:bodyPr>
          <a:lstStyle/>
          <a:p>
            <a:r>
              <a:rPr lang="en-GB" sz="6600" dirty="0">
                <a:solidFill>
                  <a:schemeClr val="accent1"/>
                </a:solidFill>
                <a:latin typeface="Arial Black" pitchFamily="34" charset="0"/>
              </a:rPr>
              <a:t>SO......WHAT NEXT ?</a:t>
            </a:r>
            <a:r>
              <a:rPr lang="en-GB" sz="6600" dirty="0">
                <a:solidFill>
                  <a:schemeClr val="accent1">
                    <a:lumMod val="75000"/>
                  </a:schemeClr>
                </a:solidFill>
                <a:latin typeface="Arial Black" pitchFamily="34" charset="0"/>
              </a:rPr>
              <a:t/>
            </a:r>
            <a:br>
              <a:rPr lang="en-GB" sz="6600" dirty="0">
                <a:solidFill>
                  <a:schemeClr val="accent1">
                    <a:lumMod val="75000"/>
                  </a:schemeClr>
                </a:solidFill>
                <a:latin typeface="Arial Black" pitchFamily="34" charset="0"/>
              </a:rPr>
            </a:br>
            <a:endParaRPr lang="en-GB" sz="6600" dirty="0">
              <a:solidFill>
                <a:schemeClr val="accent1">
                  <a:lumMod val="75000"/>
                </a:schemeClr>
              </a:solidFill>
              <a:latin typeface="Arial Black" pitchFamily="34" charset="0"/>
            </a:endParaRPr>
          </a:p>
        </p:txBody>
      </p:sp>
      <p:pic>
        <p:nvPicPr>
          <p:cNvPr id="5" name="Picture 4"/>
          <p:cNvPicPr>
            <a:picLocks noChangeAspect="1"/>
          </p:cNvPicPr>
          <p:nvPr/>
        </p:nvPicPr>
        <p:blipFill>
          <a:blip r:embed="rId2"/>
          <a:stretch>
            <a:fillRect/>
          </a:stretch>
        </p:blipFill>
        <p:spPr>
          <a:xfrm>
            <a:off x="8512182" y="4667536"/>
            <a:ext cx="1575219" cy="897467"/>
          </a:xfrm>
          <a:prstGeom prst="rect">
            <a:avLst/>
          </a:prstGeom>
        </p:spPr>
      </p:pic>
      <p:cxnSp>
        <p:nvCxnSpPr>
          <p:cNvPr id="4" name="Straight Connector 3"/>
          <p:cNvCxnSpPr/>
          <p:nvPr/>
        </p:nvCxnSpPr>
        <p:spPr>
          <a:xfrm flipV="1">
            <a:off x="1524000" y="2387601"/>
            <a:ext cx="9144000" cy="84667"/>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082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2789" y="447184"/>
            <a:ext cx="8902700" cy="698500"/>
          </a:xfrm>
        </p:spPr>
        <p:txBody>
          <a:bodyPr>
            <a:normAutofit fontScale="90000"/>
          </a:bodyPr>
          <a:lstStyle/>
          <a:p>
            <a:pPr algn="ctr">
              <a:defRPr/>
            </a:pP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4400" cap="all" dirty="0">
                <a:solidFill>
                  <a:schemeClr val="accent1">
                    <a:lumMod val="75000"/>
                  </a:schemeClr>
                </a:solidFill>
                <a:latin typeface="Arial Black" pitchFamily="34" charset="0"/>
              </a:rPr>
              <a:t>The Questionnaire</a:t>
            </a:r>
            <a:r>
              <a:rPr lang="en-GB" sz="3100" cap="all" dirty="0">
                <a:solidFill>
                  <a:schemeClr val="accent1">
                    <a:lumMod val="75000"/>
                  </a:schemeClr>
                </a:solidFill>
                <a:latin typeface="Arial Black" pitchFamily="34" charset="0"/>
              </a:rPr>
              <a:t/>
            </a:r>
            <a:br>
              <a:rPr lang="en-GB" sz="31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r>
            <a:br>
              <a:rPr lang="en-GB" sz="22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t>
            </a:r>
          </a:p>
        </p:txBody>
      </p:sp>
      <p:pic>
        <p:nvPicPr>
          <p:cNvPr id="7" name="Picture 6"/>
          <p:cNvPicPr>
            <a:picLocks noChangeAspect="1"/>
          </p:cNvPicPr>
          <p:nvPr/>
        </p:nvPicPr>
        <p:blipFill>
          <a:blip r:embed="rId2"/>
          <a:stretch>
            <a:fillRect/>
          </a:stretch>
        </p:blipFill>
        <p:spPr>
          <a:xfrm>
            <a:off x="8883976" y="5572070"/>
            <a:ext cx="1841500" cy="104917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705" y="569424"/>
            <a:ext cx="6536785" cy="5301286"/>
          </a:xfrm>
          <a:prstGeom prst="rect">
            <a:avLst/>
          </a:prstGeom>
        </p:spPr>
      </p:pic>
    </p:spTree>
    <p:extLst>
      <p:ext uri="{BB962C8B-B14F-4D97-AF65-F5344CB8AC3E}">
        <p14:creationId xmlns:p14="http://schemas.microsoft.com/office/powerpoint/2010/main" val="1604247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0655" y="932335"/>
            <a:ext cx="3121155" cy="4366616"/>
          </a:xfrm>
          <a:prstGeom prst="rect">
            <a:avLst/>
          </a:prstGeom>
        </p:spPr>
      </p:pic>
      <p:sp>
        <p:nvSpPr>
          <p:cNvPr id="4" name="TextBox 3"/>
          <p:cNvSpPr txBox="1"/>
          <p:nvPr/>
        </p:nvSpPr>
        <p:spPr>
          <a:xfrm>
            <a:off x="2003654" y="1378424"/>
            <a:ext cx="5530487" cy="1938992"/>
          </a:xfrm>
          <a:prstGeom prst="rect">
            <a:avLst/>
          </a:prstGeom>
          <a:noFill/>
        </p:spPr>
        <p:txBody>
          <a:bodyPr wrap="square" rtlCol="0">
            <a:spAutoFit/>
          </a:bodyPr>
          <a:lstStyle/>
          <a:p>
            <a:r>
              <a:rPr lang="en-GB" sz="4000" b="1" dirty="0">
                <a:solidFill>
                  <a:prstClr val="black"/>
                </a:solidFill>
              </a:rPr>
              <a:t>Veolia ES Ltd </a:t>
            </a:r>
            <a:r>
              <a:rPr lang="en-GB" sz="4000" b="1" dirty="0" smtClean="0">
                <a:solidFill>
                  <a:prstClr val="black"/>
                </a:solidFill>
              </a:rPr>
              <a:t>  Planning </a:t>
            </a:r>
            <a:endParaRPr lang="en-GB" sz="4000" b="1" dirty="0">
              <a:solidFill>
                <a:prstClr val="black"/>
              </a:solidFill>
            </a:endParaRPr>
          </a:p>
          <a:p>
            <a:r>
              <a:rPr lang="en-GB" sz="4000" b="1" dirty="0" smtClean="0">
                <a:solidFill>
                  <a:prstClr val="black"/>
                </a:solidFill>
              </a:rPr>
              <a:t>                     Application</a:t>
            </a:r>
            <a:endParaRPr lang="en-GB" sz="4000" b="1" dirty="0">
              <a:solidFill>
                <a:prstClr val="black"/>
              </a:solidFill>
            </a:endParaRPr>
          </a:p>
          <a:p>
            <a:r>
              <a:rPr lang="en-GB" sz="4000" dirty="0" smtClean="0">
                <a:solidFill>
                  <a:prstClr val="black"/>
                </a:solidFill>
              </a:rPr>
              <a:t>             </a:t>
            </a:r>
            <a:r>
              <a:rPr lang="en-GB" sz="4000" b="1" dirty="0" smtClean="0">
                <a:solidFill>
                  <a:srgbClr val="FF0000"/>
                </a:solidFill>
              </a:rPr>
              <a:t>Refused !</a:t>
            </a:r>
            <a:endParaRPr lang="en-GB" sz="4000" b="1"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140" y="3317416"/>
            <a:ext cx="3111682" cy="19815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617" y="3317416"/>
            <a:ext cx="3114242" cy="1981535"/>
          </a:xfrm>
          <a:prstGeom prst="rect">
            <a:avLst/>
          </a:prstGeom>
        </p:spPr>
      </p:pic>
      <p:sp>
        <p:nvSpPr>
          <p:cNvPr id="9" name="TextBox 8"/>
          <p:cNvSpPr txBox="1"/>
          <p:nvPr/>
        </p:nvSpPr>
        <p:spPr>
          <a:xfrm>
            <a:off x="2204982" y="457787"/>
            <a:ext cx="5049671" cy="707886"/>
          </a:xfrm>
          <a:prstGeom prst="rect">
            <a:avLst/>
          </a:prstGeom>
          <a:noFill/>
        </p:spPr>
        <p:txBody>
          <a:bodyPr wrap="square" rtlCol="0">
            <a:spAutoFit/>
          </a:bodyPr>
          <a:lstStyle/>
          <a:p>
            <a:r>
              <a:rPr lang="en-GB" sz="4000" b="1" dirty="0" smtClean="0"/>
              <a:t>         </a:t>
            </a:r>
            <a:r>
              <a:rPr lang="en-GB" sz="4000" b="1" u="sng" dirty="0" smtClean="0"/>
              <a:t>2016- 17</a:t>
            </a:r>
            <a:endParaRPr lang="en-GB" sz="4000" b="1" u="sng" dirty="0"/>
          </a:p>
        </p:txBody>
      </p:sp>
    </p:spTree>
    <p:extLst>
      <p:ext uri="{BB962C8B-B14F-4D97-AF65-F5344CB8AC3E}">
        <p14:creationId xmlns:p14="http://schemas.microsoft.com/office/powerpoint/2010/main" val="1849670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2789" y="447184"/>
            <a:ext cx="8902700" cy="698500"/>
          </a:xfrm>
        </p:spPr>
        <p:txBody>
          <a:bodyPr>
            <a:normAutofit fontScale="90000"/>
          </a:bodyPr>
          <a:lstStyle/>
          <a:p>
            <a:pPr algn="ctr">
              <a:defRPr/>
            </a:pP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4400" cap="all" dirty="0">
                <a:solidFill>
                  <a:schemeClr val="accent1">
                    <a:lumMod val="75000"/>
                  </a:schemeClr>
                </a:solidFill>
                <a:latin typeface="Arial Black" pitchFamily="34" charset="0"/>
              </a:rPr>
              <a:t>The Questionnaire</a:t>
            </a:r>
            <a:r>
              <a:rPr lang="en-GB" sz="3100" cap="all" dirty="0">
                <a:solidFill>
                  <a:schemeClr val="accent1">
                    <a:lumMod val="75000"/>
                  </a:schemeClr>
                </a:solidFill>
                <a:latin typeface="Arial Black" pitchFamily="34" charset="0"/>
              </a:rPr>
              <a:t/>
            </a:r>
            <a:br>
              <a:rPr lang="en-GB" sz="31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r>
            <a:br>
              <a:rPr lang="en-GB" sz="22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t>
            </a:r>
          </a:p>
        </p:txBody>
      </p:sp>
      <p:pic>
        <p:nvPicPr>
          <p:cNvPr id="7" name="Picture 6"/>
          <p:cNvPicPr>
            <a:picLocks noChangeAspect="1"/>
          </p:cNvPicPr>
          <p:nvPr/>
        </p:nvPicPr>
        <p:blipFill>
          <a:blip r:embed="rId2"/>
          <a:stretch>
            <a:fillRect/>
          </a:stretch>
        </p:blipFill>
        <p:spPr>
          <a:xfrm>
            <a:off x="8883976" y="5572070"/>
            <a:ext cx="1841500" cy="10491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36" y="1145684"/>
            <a:ext cx="4879800" cy="4190479"/>
          </a:xfrm>
          <a:prstGeom prst="rect">
            <a:avLst/>
          </a:prstGeom>
        </p:spPr>
      </p:pic>
    </p:spTree>
    <p:extLst>
      <p:ext uri="{BB962C8B-B14F-4D97-AF65-F5344CB8AC3E}">
        <p14:creationId xmlns:p14="http://schemas.microsoft.com/office/powerpoint/2010/main" val="1459454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3" name="Picture 3" descr="A photograph of an excavator in a residential neighborhood."/>
          <p:cNvPicPr>
            <a:picLocks noGrp="1" noChangeAspect="1" noChangeArrowheads="1"/>
          </p:cNvPicPr>
          <p:nvPr>
            <p:ph idx="4294967295"/>
          </p:nvPr>
        </p:nvPicPr>
        <p:blipFill>
          <a:blip r:embed="rId3" cstate="print"/>
          <a:stretch>
            <a:fillRect/>
          </a:stretch>
        </p:blipFill>
        <p:spPr>
          <a:xfrm>
            <a:off x="6167367" y="2362200"/>
            <a:ext cx="3822700" cy="2482057"/>
          </a:xfrm>
        </p:spPr>
      </p:pic>
      <p:sp>
        <p:nvSpPr>
          <p:cNvPr id="450562" name="Rectangle 2"/>
          <p:cNvSpPr>
            <a:spLocks noGrp="1" noChangeArrowheads="1"/>
          </p:cNvSpPr>
          <p:nvPr>
            <p:ph type="title" idx="4294967295"/>
          </p:nvPr>
        </p:nvSpPr>
        <p:spPr>
          <a:xfrm>
            <a:off x="1524000" y="228600"/>
            <a:ext cx="8877300" cy="2133600"/>
          </a:xfrm>
        </p:spPr>
        <p:txBody>
          <a:bodyPr>
            <a:normAutofit/>
          </a:bodyPr>
          <a:lstStyle/>
          <a:p>
            <a:pPr algn="ctr" eaLnBrk="1" hangingPunct="1"/>
            <a:r>
              <a:rPr lang="en-US" sz="4400" dirty="0">
                <a:solidFill>
                  <a:schemeClr val="accent1"/>
                </a:solidFill>
                <a:latin typeface="Arial Black" pitchFamily="34" charset="0"/>
              </a:rPr>
              <a:t>An Ambition </a:t>
            </a:r>
            <a:r>
              <a:rPr lang="en-US" sz="3200" dirty="0">
                <a:solidFill>
                  <a:schemeClr val="accent1">
                    <a:lumMod val="75000"/>
                  </a:schemeClr>
                </a:solidFill>
              </a:rPr>
              <a:t/>
            </a:r>
            <a:br>
              <a:rPr lang="en-US" sz="3200" dirty="0">
                <a:solidFill>
                  <a:schemeClr val="accent1">
                    <a:lumMod val="75000"/>
                  </a:schemeClr>
                </a:solidFill>
              </a:rPr>
            </a:br>
            <a:r>
              <a:rPr lang="en-US" sz="2700" dirty="0" smtClean="0">
                <a:solidFill>
                  <a:schemeClr val="accent1"/>
                </a:solidFill>
                <a:latin typeface="Arial Black" pitchFamily="34" charset="0"/>
              </a:rPr>
              <a:t>Restore </a:t>
            </a:r>
            <a:r>
              <a:rPr lang="en-US" sz="2700" dirty="0">
                <a:solidFill>
                  <a:schemeClr val="accent1"/>
                </a:solidFill>
                <a:latin typeface="Arial Black" pitchFamily="34" charset="0"/>
              </a:rPr>
              <a:t>the idea that development can be a force for good, rather than something to be resisted at all costs</a:t>
            </a:r>
            <a:endParaRPr lang="en-GB" sz="2700" dirty="0">
              <a:solidFill>
                <a:schemeClr val="accent1"/>
              </a:solidFill>
              <a:latin typeface="Arial Black" pitchFamily="34" charset="0"/>
            </a:endParaRPr>
          </a:p>
        </p:txBody>
      </p:sp>
      <p:sp>
        <p:nvSpPr>
          <p:cNvPr id="450565" name="Text Box 5"/>
          <p:cNvSpPr txBox="1">
            <a:spLocks noChangeArrowheads="1"/>
          </p:cNvSpPr>
          <p:nvPr/>
        </p:nvSpPr>
        <p:spPr bwMode="auto">
          <a:xfrm>
            <a:off x="2049438" y="4868072"/>
            <a:ext cx="8288362" cy="1015663"/>
          </a:xfrm>
          <a:prstGeom prst="rect">
            <a:avLst/>
          </a:prstGeom>
          <a:noFill/>
          <a:ln w="9525">
            <a:noFill/>
            <a:miter lim="800000"/>
            <a:headEnd/>
            <a:tailEnd/>
          </a:ln>
        </p:spPr>
        <p:txBody>
          <a:bodyPr wrap="square">
            <a:spAutoFit/>
          </a:bodyPr>
          <a:lstStyle/>
          <a:p>
            <a:pPr algn="ctr">
              <a:spcBef>
                <a:spcPct val="50000"/>
              </a:spcBef>
            </a:pPr>
            <a:r>
              <a:rPr lang="en-GB" sz="2400" dirty="0">
                <a:solidFill>
                  <a:schemeClr val="accent1"/>
                </a:solidFill>
                <a:latin typeface="Arial Black" pitchFamily="34" charset="0"/>
              </a:rPr>
              <a:t>Turning Opponents into Proponents of Growth</a:t>
            </a:r>
          </a:p>
          <a:p>
            <a:pPr algn="ctr">
              <a:spcBef>
                <a:spcPct val="50000"/>
              </a:spcBef>
            </a:pPr>
            <a:r>
              <a:rPr lang="en-GB" sz="2400" dirty="0">
                <a:solidFill>
                  <a:schemeClr val="accent1"/>
                </a:solidFill>
                <a:latin typeface="Arial Black" pitchFamily="34" charset="0"/>
              </a:rPr>
              <a:t>		Capturing Benefits and Incentives</a:t>
            </a:r>
          </a:p>
        </p:txBody>
      </p:sp>
      <p:sp>
        <p:nvSpPr>
          <p:cNvPr id="18438" name="Rectangle 6"/>
          <p:cNvSpPr>
            <a:spLocks noChangeArrowheads="1"/>
          </p:cNvSpPr>
          <p:nvPr/>
        </p:nvSpPr>
        <p:spPr bwMode="auto">
          <a:xfrm>
            <a:off x="4495801" y="252414"/>
            <a:ext cx="5783263" cy="941387"/>
          </a:xfrm>
          <a:prstGeom prst="rect">
            <a:avLst/>
          </a:prstGeom>
          <a:noFill/>
          <a:ln w="9525">
            <a:noFill/>
            <a:miter lim="800000"/>
            <a:headEnd/>
            <a:tailEnd/>
          </a:ln>
        </p:spPr>
        <p:txBody>
          <a:bodyPr lIns="0" tIns="0" rIns="0" bIns="0"/>
          <a:lstStyle/>
          <a:p>
            <a:pPr algn="r"/>
            <a:endParaRPr lang="en-US" sz="2200" b="1" dirty="0">
              <a:solidFill>
                <a:schemeClr val="tx2"/>
              </a:solidFill>
            </a:endParaRPr>
          </a:p>
        </p:txBody>
      </p:sp>
      <p:pic>
        <p:nvPicPr>
          <p:cNvPr id="8" name="Picture 7"/>
          <p:cNvPicPr>
            <a:picLocks noChangeAspect="1"/>
          </p:cNvPicPr>
          <p:nvPr/>
        </p:nvPicPr>
        <p:blipFill>
          <a:blip r:embed="rId4"/>
          <a:stretch>
            <a:fillRect/>
          </a:stretch>
        </p:blipFill>
        <p:spPr>
          <a:xfrm>
            <a:off x="2049438" y="2386014"/>
            <a:ext cx="3095680" cy="1763736"/>
          </a:xfrm>
          <a:prstGeom prst="rect">
            <a:avLst/>
          </a:prstGeom>
        </p:spPr>
      </p:pic>
    </p:spTree>
    <p:extLst>
      <p:ext uri="{BB962C8B-B14F-4D97-AF65-F5344CB8AC3E}">
        <p14:creationId xmlns:p14="http://schemas.microsoft.com/office/powerpoint/2010/main" val="574165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614609"/>
            <a:ext cx="8902700" cy="698500"/>
          </a:xfrm>
        </p:spPr>
        <p:txBody>
          <a:bodyPr>
            <a:normAutofit fontScale="90000"/>
          </a:bodyPr>
          <a:lstStyle/>
          <a:p>
            <a:pPr algn="ctr">
              <a:defRPr/>
            </a:pP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3600" cap="all" dirty="0">
                <a:solidFill>
                  <a:schemeClr val="accent1">
                    <a:lumMod val="75000"/>
                  </a:schemeClr>
                </a:solidFill>
                <a:latin typeface="Arial Black" pitchFamily="34" charset="0"/>
              </a:rPr>
              <a:t/>
            </a:r>
            <a:br>
              <a:rPr lang="en-GB" sz="3600" cap="all" dirty="0">
                <a:solidFill>
                  <a:schemeClr val="accent1">
                    <a:lumMod val="75000"/>
                  </a:schemeClr>
                </a:solidFill>
                <a:latin typeface="Arial Black" pitchFamily="34" charset="0"/>
              </a:rPr>
            </a:br>
            <a:r>
              <a:rPr lang="en-GB" sz="4400" cap="all" dirty="0">
                <a:solidFill>
                  <a:schemeClr val="accent1">
                    <a:lumMod val="75000"/>
                  </a:schemeClr>
                </a:solidFill>
                <a:latin typeface="Arial Black" pitchFamily="34" charset="0"/>
              </a:rPr>
              <a:t>The Questionnaire</a:t>
            </a:r>
            <a:r>
              <a:rPr lang="en-GB" sz="3100" cap="all" dirty="0">
                <a:solidFill>
                  <a:schemeClr val="accent1">
                    <a:lumMod val="75000"/>
                  </a:schemeClr>
                </a:solidFill>
                <a:latin typeface="Arial Black" pitchFamily="34" charset="0"/>
              </a:rPr>
              <a:t/>
            </a:r>
            <a:br>
              <a:rPr lang="en-GB" sz="31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700" cap="all" dirty="0">
                <a:solidFill>
                  <a:schemeClr val="accent1">
                    <a:lumMod val="75000"/>
                  </a:schemeClr>
                </a:solidFill>
                <a:latin typeface="Arial Black" pitchFamily="34" charset="0"/>
              </a:rPr>
              <a:t/>
            </a:r>
            <a:br>
              <a:rPr lang="en-GB" sz="27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r>
            <a:br>
              <a:rPr lang="en-GB" sz="2200" cap="all" dirty="0">
                <a:solidFill>
                  <a:schemeClr val="accent1">
                    <a:lumMod val="75000"/>
                  </a:schemeClr>
                </a:solidFill>
                <a:latin typeface="Arial Black" pitchFamily="34" charset="0"/>
              </a:rPr>
            </a:br>
            <a:r>
              <a:rPr lang="en-GB" sz="2200" cap="all" dirty="0">
                <a:solidFill>
                  <a:schemeClr val="accent1">
                    <a:lumMod val="75000"/>
                  </a:schemeClr>
                </a:solidFill>
                <a:latin typeface="Arial Black" pitchFamily="34"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405" y="827381"/>
            <a:ext cx="6765115" cy="4520580"/>
          </a:xfrm>
          <a:prstGeom prst="rect">
            <a:avLst/>
          </a:prstGeom>
        </p:spPr>
      </p:pic>
    </p:spTree>
    <p:extLst>
      <p:ext uri="{BB962C8B-B14F-4D97-AF65-F5344CB8AC3E}">
        <p14:creationId xmlns:p14="http://schemas.microsoft.com/office/powerpoint/2010/main" val="171414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0667" y="5469468"/>
            <a:ext cx="4724400" cy="830997"/>
          </a:xfrm>
          <a:prstGeom prst="rect">
            <a:avLst/>
          </a:prstGeom>
          <a:noFill/>
        </p:spPr>
        <p:txBody>
          <a:bodyPr wrap="square" rtlCol="0">
            <a:spAutoFit/>
          </a:bodyPr>
          <a:lstStyle/>
          <a:p>
            <a:pPr fontAlgn="base">
              <a:spcBef>
                <a:spcPct val="0"/>
              </a:spcBef>
              <a:spcAft>
                <a:spcPct val="0"/>
              </a:spcAft>
            </a:pPr>
            <a:r>
              <a:rPr lang="en-GB" sz="2400" dirty="0">
                <a:solidFill>
                  <a:prstClr val="black"/>
                </a:solidFill>
                <a:latin typeface="Arial" charset="0"/>
              </a:rPr>
              <a:t>Annual Parish Meeting</a:t>
            </a:r>
          </a:p>
          <a:p>
            <a:pPr fontAlgn="base">
              <a:spcBef>
                <a:spcPct val="0"/>
              </a:spcBef>
              <a:spcAft>
                <a:spcPct val="0"/>
              </a:spcAft>
            </a:pPr>
            <a:r>
              <a:rPr lang="en-GB" sz="2400" dirty="0">
                <a:solidFill>
                  <a:prstClr val="black"/>
                </a:solidFill>
                <a:latin typeface="Arial" charset="0"/>
              </a:rPr>
              <a:t>Fairfield May 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692" y="941696"/>
            <a:ext cx="2832979" cy="3594264"/>
          </a:xfrm>
          <a:prstGeom prst="rect">
            <a:avLst/>
          </a:prstGeom>
        </p:spPr>
      </p:pic>
      <p:sp>
        <p:nvSpPr>
          <p:cNvPr id="5" name="TextBox 4"/>
          <p:cNvSpPr txBox="1"/>
          <p:nvPr/>
        </p:nvSpPr>
        <p:spPr>
          <a:xfrm>
            <a:off x="696036" y="941696"/>
            <a:ext cx="5063319" cy="3477875"/>
          </a:xfrm>
          <a:prstGeom prst="rect">
            <a:avLst/>
          </a:prstGeom>
          <a:noFill/>
        </p:spPr>
        <p:txBody>
          <a:bodyPr wrap="square" rtlCol="0">
            <a:spAutoFit/>
          </a:bodyPr>
          <a:lstStyle/>
          <a:p>
            <a:r>
              <a:rPr lang="en-GB" sz="4400" b="1" dirty="0" smtClean="0"/>
              <a:t>Thanks </a:t>
            </a:r>
          </a:p>
          <a:p>
            <a:r>
              <a:rPr lang="en-GB" sz="4400" b="1" dirty="0" smtClean="0"/>
              <a:t>Any Questions?</a:t>
            </a:r>
          </a:p>
          <a:p>
            <a:endParaRPr lang="en-GB" sz="4400" b="1" dirty="0"/>
          </a:p>
          <a:p>
            <a:r>
              <a:rPr lang="en-GB" sz="4400" b="1" dirty="0" smtClean="0"/>
              <a:t>Cllr. Dr Robert </a:t>
            </a:r>
          </a:p>
          <a:p>
            <a:r>
              <a:rPr lang="en-GB" sz="4400" b="1" dirty="0" smtClean="0"/>
              <a:t>Morgan</a:t>
            </a:r>
            <a:endParaRPr lang="en-GB" sz="4400" b="1" dirty="0"/>
          </a:p>
        </p:txBody>
      </p:sp>
    </p:spTree>
    <p:extLst>
      <p:ext uri="{BB962C8B-B14F-4D97-AF65-F5344CB8AC3E}">
        <p14:creationId xmlns:p14="http://schemas.microsoft.com/office/powerpoint/2010/main" val="113787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Open Forum</a:t>
            </a:r>
            <a:endParaRPr lang="en-GB" b="1" dirty="0">
              <a:solidFill>
                <a:srgbClr val="FF0000"/>
              </a:solidFill>
            </a:endParaRPr>
          </a:p>
        </p:txBody>
      </p:sp>
      <p:sp>
        <p:nvSpPr>
          <p:cNvPr id="3" name="Content Placeholder 2"/>
          <p:cNvSpPr>
            <a:spLocks noGrp="1"/>
          </p:cNvSpPr>
          <p:nvPr>
            <p:ph idx="1"/>
          </p:nvPr>
        </p:nvSpPr>
        <p:spPr>
          <a:xfrm>
            <a:off x="1981200" y="1340769"/>
            <a:ext cx="8229600" cy="4785395"/>
          </a:xfrm>
        </p:spPr>
        <p:txBody>
          <a:bodyPr/>
          <a:lstStyle/>
          <a:p>
            <a:r>
              <a:rPr lang="en-GB" sz="2800" b="1" dirty="0"/>
              <a:t>Question time on any other matters of interest to residents and an opportunity for any other organisations present to bring something to the attention of the parish. </a:t>
            </a:r>
          </a:p>
          <a:p>
            <a:r>
              <a:rPr lang="en-GB" sz="2800" b="1" dirty="0"/>
              <a:t>Please </a:t>
            </a:r>
            <a:r>
              <a:rPr lang="en-GB" sz="2800" b="1" dirty="0" smtClean="0"/>
              <a:t>tell us </a:t>
            </a:r>
            <a:r>
              <a:rPr lang="en-GB" sz="2800" b="1" dirty="0"/>
              <a:t>your name and </a:t>
            </a:r>
            <a:r>
              <a:rPr lang="en-GB" sz="2800" b="1" dirty="0" smtClean="0"/>
              <a:t>where </a:t>
            </a:r>
            <a:r>
              <a:rPr lang="en-GB" sz="2800" b="1" dirty="0"/>
              <a:t>you are </a:t>
            </a:r>
            <a:r>
              <a:rPr lang="en-GB" sz="2800" b="1" dirty="0" smtClean="0"/>
              <a:t>resident.</a:t>
            </a:r>
            <a:endParaRPr lang="en-GB" sz="2800" b="1" dirty="0"/>
          </a:p>
          <a:p>
            <a:pPr marL="0" indent="0">
              <a:buNone/>
            </a:pPr>
            <a:endParaRPr lang="en-GB" dirty="0"/>
          </a:p>
        </p:txBody>
      </p:sp>
    </p:spTree>
    <p:extLst>
      <p:ext uri="{BB962C8B-B14F-4D97-AF65-F5344CB8AC3E}">
        <p14:creationId xmlns:p14="http://schemas.microsoft.com/office/powerpoint/2010/main" val="12742133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96335" y="1989247"/>
            <a:ext cx="4468755" cy="3359187"/>
          </a:xfrm>
          <a:prstGeom prst="rect">
            <a:avLst/>
          </a:prstGeom>
        </p:spPr>
      </p:pic>
      <p:pic>
        <p:nvPicPr>
          <p:cNvPr id="3" name="Picture 2"/>
          <p:cNvPicPr>
            <a:picLocks noChangeAspect="1"/>
          </p:cNvPicPr>
          <p:nvPr/>
        </p:nvPicPr>
        <p:blipFill>
          <a:blip r:embed="rId3"/>
          <a:stretch>
            <a:fillRect/>
          </a:stretch>
        </p:blipFill>
        <p:spPr>
          <a:xfrm>
            <a:off x="1625466" y="1964861"/>
            <a:ext cx="4406845" cy="3383573"/>
          </a:xfrm>
          <a:prstGeom prst="rect">
            <a:avLst/>
          </a:prstGeom>
        </p:spPr>
      </p:pic>
      <p:sp>
        <p:nvSpPr>
          <p:cNvPr id="4" name="TextBox 3"/>
          <p:cNvSpPr txBox="1"/>
          <p:nvPr/>
        </p:nvSpPr>
        <p:spPr>
          <a:xfrm>
            <a:off x="1405720" y="900752"/>
            <a:ext cx="10181230" cy="769441"/>
          </a:xfrm>
          <a:prstGeom prst="rect">
            <a:avLst/>
          </a:prstGeom>
          <a:noFill/>
        </p:spPr>
        <p:txBody>
          <a:bodyPr wrap="square" rtlCol="0">
            <a:spAutoFit/>
          </a:bodyPr>
          <a:lstStyle/>
          <a:p>
            <a:pPr algn="ctr"/>
            <a:r>
              <a:rPr lang="en-GB" sz="4400" b="1" dirty="0" smtClean="0"/>
              <a:t>Thanks for coming</a:t>
            </a:r>
            <a:endParaRPr lang="en-GB" sz="4400" b="1" dirty="0"/>
          </a:p>
        </p:txBody>
      </p:sp>
    </p:spTree>
    <p:extLst>
      <p:ext uri="{BB962C8B-B14F-4D97-AF65-F5344CB8AC3E}">
        <p14:creationId xmlns:p14="http://schemas.microsoft.com/office/powerpoint/2010/main" val="1415834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                 The Parish Room Belbroughton</a:t>
            </a:r>
            <a:endParaRPr lang="en-GB"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981" y="640537"/>
            <a:ext cx="2196832" cy="219683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50" y="3092581"/>
            <a:ext cx="2265414" cy="22654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942" y="2060267"/>
            <a:ext cx="2278599" cy="22785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937" y="1568462"/>
            <a:ext cx="4349614" cy="3262210"/>
          </a:xfrm>
          <a:prstGeom prst="rect">
            <a:avLst/>
          </a:prstGeom>
        </p:spPr>
      </p:pic>
    </p:spTree>
    <p:extLst>
      <p:ext uri="{BB962C8B-B14F-4D97-AF65-F5344CB8AC3E}">
        <p14:creationId xmlns:p14="http://schemas.microsoft.com/office/powerpoint/2010/main" val="2726260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Green Belbroughton</a:t>
            </a:r>
            <a:endParaRPr lang="en-GB"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45" y="1263092"/>
            <a:ext cx="6059510" cy="4039673"/>
          </a:xfrm>
          <a:prstGeom prst="rect">
            <a:avLst/>
          </a:prstGeom>
        </p:spPr>
      </p:pic>
    </p:spTree>
    <p:extLst>
      <p:ext uri="{BB962C8B-B14F-4D97-AF65-F5344CB8AC3E}">
        <p14:creationId xmlns:p14="http://schemas.microsoft.com/office/powerpoint/2010/main" val="2440079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Little Bell Hall Pool</a:t>
            </a:r>
            <a:endParaRPr lang="en-GB"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805" y="1584079"/>
            <a:ext cx="4643195" cy="34837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106" y="1416996"/>
            <a:ext cx="2865688" cy="3817922"/>
          </a:xfrm>
          <a:prstGeom prst="rect">
            <a:avLst/>
          </a:prstGeom>
        </p:spPr>
      </p:pic>
    </p:spTree>
    <p:extLst>
      <p:ext uri="{BB962C8B-B14F-4D97-AF65-F5344CB8AC3E}">
        <p14:creationId xmlns:p14="http://schemas.microsoft.com/office/powerpoint/2010/main" val="2544691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8550" y="504967"/>
            <a:ext cx="9237036" cy="1446550"/>
          </a:xfrm>
          <a:prstGeom prst="rect">
            <a:avLst/>
          </a:prstGeom>
          <a:noFill/>
        </p:spPr>
        <p:txBody>
          <a:bodyPr wrap="square" rtlCol="0">
            <a:spAutoFit/>
          </a:bodyPr>
          <a:lstStyle/>
          <a:p>
            <a:r>
              <a:rPr lang="en-GB" sz="4400" b="1" dirty="0" smtClean="0"/>
              <a:t>Finance –  a small Deficit  but...</a:t>
            </a:r>
          </a:p>
          <a:p>
            <a:r>
              <a:rPr lang="en-GB" sz="4400" b="1" dirty="0" smtClean="0"/>
              <a:t>  Footpaths works – </a:t>
            </a:r>
            <a:r>
              <a:rPr lang="en-GB" sz="4000" b="1" dirty="0" smtClean="0"/>
              <a:t>&amp;</a:t>
            </a:r>
            <a:r>
              <a:rPr lang="en-GB" sz="4400" b="1" dirty="0" smtClean="0"/>
              <a:t> more to come…</a:t>
            </a:r>
            <a:endParaRPr lang="en-GB" sz="4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630" y="2137204"/>
            <a:ext cx="2799821" cy="34187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3798" y="2137204"/>
            <a:ext cx="2732052" cy="3418764"/>
          </a:xfrm>
          <a:prstGeom prst="rect">
            <a:avLst/>
          </a:prstGeom>
        </p:spPr>
      </p:pic>
    </p:spTree>
    <p:extLst>
      <p:ext uri="{BB962C8B-B14F-4D97-AF65-F5344CB8AC3E}">
        <p14:creationId xmlns:p14="http://schemas.microsoft.com/office/powerpoint/2010/main" val="1591366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2017-18</a:t>
            </a:r>
            <a:endParaRPr lang="en-GB" b="1" dirty="0"/>
          </a:p>
        </p:txBody>
      </p:sp>
      <p:sp>
        <p:nvSpPr>
          <p:cNvPr id="4" name="TextBox 3"/>
          <p:cNvSpPr txBox="1"/>
          <p:nvPr/>
        </p:nvSpPr>
        <p:spPr>
          <a:xfrm>
            <a:off x="1869743" y="1160061"/>
            <a:ext cx="9089409" cy="4524315"/>
          </a:xfrm>
          <a:prstGeom prst="rect">
            <a:avLst/>
          </a:prstGeom>
          <a:noFill/>
        </p:spPr>
        <p:txBody>
          <a:bodyPr wrap="square" rtlCol="0">
            <a:spAutoFit/>
          </a:bodyPr>
          <a:lstStyle/>
          <a:p>
            <a:r>
              <a:rPr lang="en-GB" sz="3600" b="1" dirty="0" smtClean="0"/>
              <a:t>Precept - up a bit, for good reasons</a:t>
            </a:r>
          </a:p>
          <a:p>
            <a:r>
              <a:rPr lang="en-GB" sz="3600" b="1" dirty="0" smtClean="0"/>
              <a:t>Neighbourhood Plan – more to come</a:t>
            </a:r>
          </a:p>
          <a:p>
            <a:r>
              <a:rPr lang="en-GB" sz="3600" b="1" dirty="0" smtClean="0"/>
              <a:t>Fairfield Recreation Ground Carpark</a:t>
            </a:r>
          </a:p>
          <a:p>
            <a:r>
              <a:rPr lang="en-GB" sz="3600" b="1" dirty="0" smtClean="0"/>
              <a:t>Little Bell Hall Pool</a:t>
            </a:r>
          </a:p>
          <a:p>
            <a:r>
              <a:rPr lang="en-GB" sz="3600" b="1" dirty="0" smtClean="0"/>
              <a:t>Traffic and Lighting</a:t>
            </a:r>
          </a:p>
          <a:p>
            <a:r>
              <a:rPr lang="en-GB" sz="3600" b="1" dirty="0" smtClean="0"/>
              <a:t>Footpaths and Greenery</a:t>
            </a:r>
          </a:p>
          <a:p>
            <a:r>
              <a:rPr lang="en-GB" sz="3600" b="1" dirty="0" smtClean="0"/>
              <a:t>The Green Belbroughton</a:t>
            </a:r>
          </a:p>
          <a:p>
            <a:r>
              <a:rPr lang="en-GB" sz="3600" b="1" dirty="0" smtClean="0"/>
              <a:t>Effects of cuts elsewhere</a:t>
            </a:r>
            <a:endParaRPr lang="en-GB" sz="3600" b="1" dirty="0"/>
          </a:p>
        </p:txBody>
      </p:sp>
    </p:spTree>
    <p:extLst>
      <p:ext uri="{BB962C8B-B14F-4D97-AF65-F5344CB8AC3E}">
        <p14:creationId xmlns:p14="http://schemas.microsoft.com/office/powerpoint/2010/main" val="261148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127" y="393934"/>
            <a:ext cx="10782787" cy="6175677"/>
          </a:xfrm>
        </p:spPr>
        <p:txBody>
          <a:bodyPr>
            <a:normAutofit fontScale="85000" lnSpcReduction="20000"/>
          </a:bodyPr>
          <a:lstStyle/>
          <a:p>
            <a:pPr marL="0" indent="0">
              <a:buNone/>
            </a:pPr>
            <a:r>
              <a:rPr lang="en-GB" sz="4600" b="1" dirty="0">
                <a:solidFill>
                  <a:srgbClr val="FF0000"/>
                </a:solidFill>
              </a:rPr>
              <a:t>Finance Committee Chairman </a:t>
            </a:r>
          </a:p>
          <a:p>
            <a:pPr marL="0" indent="0">
              <a:buNone/>
            </a:pPr>
            <a:r>
              <a:rPr lang="en-GB" sz="4600" b="1" dirty="0">
                <a:solidFill>
                  <a:srgbClr val="FF0000"/>
                </a:solidFill>
              </a:rPr>
              <a:t>Cllr. Alan </a:t>
            </a:r>
            <a:r>
              <a:rPr lang="en-GB" sz="4600" b="1" dirty="0" err="1" smtClean="0">
                <a:solidFill>
                  <a:srgbClr val="FF0000"/>
                </a:solidFill>
              </a:rPr>
              <a:t>Mabbett</a:t>
            </a:r>
            <a:endParaRPr lang="en-GB" sz="4600" b="1" dirty="0">
              <a:solidFill>
                <a:srgbClr val="FF0000"/>
              </a:solidFill>
            </a:endParaRPr>
          </a:p>
          <a:p>
            <a:pPr marL="0" indent="0">
              <a:buNone/>
            </a:pPr>
            <a:r>
              <a:rPr lang="en-GB" sz="3500" b="1" dirty="0" smtClean="0">
                <a:solidFill>
                  <a:srgbClr val="7030A0"/>
                </a:solidFill>
              </a:rPr>
              <a:t>2016/17 </a:t>
            </a:r>
            <a:r>
              <a:rPr lang="en-GB" sz="3500" b="1" dirty="0">
                <a:solidFill>
                  <a:srgbClr val="7030A0"/>
                </a:solidFill>
              </a:rPr>
              <a:t>‘Ordinary’ Income and Expenditure</a:t>
            </a:r>
          </a:p>
          <a:p>
            <a:pPr marL="0" indent="0">
              <a:buNone/>
            </a:pPr>
            <a:r>
              <a:rPr lang="en-GB" b="1" dirty="0" smtClean="0"/>
              <a:t>       </a:t>
            </a:r>
            <a:r>
              <a:rPr lang="en-GB" sz="3800" b="1" u="sng" dirty="0" smtClean="0"/>
              <a:t>Income</a:t>
            </a:r>
          </a:p>
          <a:p>
            <a:pPr marL="0" indent="0">
              <a:buNone/>
            </a:pPr>
            <a:r>
              <a:rPr lang="en-GB" sz="3800" b="1" dirty="0" smtClean="0"/>
              <a:t>             Precept -                                    £60,000</a:t>
            </a:r>
          </a:p>
          <a:p>
            <a:pPr marL="0" indent="0">
              <a:buNone/>
            </a:pPr>
            <a:r>
              <a:rPr lang="en-GB" sz="3800" b="1" dirty="0" smtClean="0"/>
              <a:t>             </a:t>
            </a:r>
            <a:r>
              <a:rPr lang="en-GB" sz="3800" b="1" dirty="0" err="1" smtClean="0"/>
              <a:t>Lengthsman</a:t>
            </a:r>
            <a:r>
              <a:rPr lang="en-GB" sz="3800" b="1" dirty="0" smtClean="0"/>
              <a:t>  Scheme -              £3,148 </a:t>
            </a:r>
          </a:p>
          <a:p>
            <a:pPr marL="0" indent="0">
              <a:buNone/>
            </a:pPr>
            <a:r>
              <a:rPr lang="en-GB" sz="3800" b="1" dirty="0"/>
              <a:t> </a:t>
            </a:r>
            <a:r>
              <a:rPr lang="en-GB" sz="3800" b="1" dirty="0" smtClean="0"/>
              <a:t>            Tax Support Grant                      £1,311</a:t>
            </a:r>
          </a:p>
          <a:p>
            <a:pPr marL="0" indent="0">
              <a:buNone/>
            </a:pPr>
            <a:r>
              <a:rPr lang="en-GB" sz="3800" b="1" dirty="0"/>
              <a:t> </a:t>
            </a:r>
            <a:r>
              <a:rPr lang="en-GB" sz="3800" b="1" dirty="0" smtClean="0"/>
              <a:t>             Meeting Room Rent                  £1,331       </a:t>
            </a:r>
          </a:p>
          <a:p>
            <a:pPr marL="0" indent="0">
              <a:buNone/>
            </a:pPr>
            <a:r>
              <a:rPr lang="en-GB" sz="3800" b="1" dirty="0" smtClean="0"/>
              <a:t>              Total  -                                        </a:t>
            </a:r>
            <a:r>
              <a:rPr lang="en-GB" sz="3800" b="1" u="sng" dirty="0" smtClean="0"/>
              <a:t>£65,790 </a:t>
            </a:r>
          </a:p>
          <a:p>
            <a:pPr marL="0" indent="0">
              <a:buNone/>
            </a:pPr>
            <a:r>
              <a:rPr lang="en-GB" sz="3800" b="1" dirty="0" smtClean="0">
                <a:solidFill>
                  <a:srgbClr val="C00000"/>
                </a:solidFill>
              </a:rPr>
              <a:t>      </a:t>
            </a:r>
            <a:r>
              <a:rPr lang="en-GB" sz="3800" b="1" u="sng" dirty="0" smtClean="0">
                <a:solidFill>
                  <a:srgbClr val="C00000"/>
                </a:solidFill>
              </a:rPr>
              <a:t>Expenditure</a:t>
            </a:r>
            <a:r>
              <a:rPr lang="en-GB" sz="3800" b="1" dirty="0" smtClean="0">
                <a:solidFill>
                  <a:srgbClr val="C00000"/>
                </a:solidFill>
              </a:rPr>
              <a:t>  </a:t>
            </a:r>
            <a:r>
              <a:rPr lang="en-GB" sz="3800" b="1" dirty="0" smtClean="0"/>
              <a:t>                                    </a:t>
            </a:r>
            <a:r>
              <a:rPr lang="en-GB" sz="3800" b="1" dirty="0" smtClean="0">
                <a:solidFill>
                  <a:srgbClr val="C00000"/>
                </a:solidFill>
              </a:rPr>
              <a:t>£66,920</a:t>
            </a:r>
            <a:endParaRPr lang="en-GB" sz="3800" b="1" dirty="0">
              <a:solidFill>
                <a:srgbClr val="C00000"/>
              </a:solidFill>
            </a:endParaRPr>
          </a:p>
          <a:p>
            <a:pPr marL="0" indent="0">
              <a:buNone/>
            </a:pPr>
            <a:r>
              <a:rPr lang="en-GB" sz="3800" b="1" dirty="0" smtClean="0">
                <a:solidFill>
                  <a:srgbClr val="0070C0"/>
                </a:solidFill>
              </a:rPr>
              <a:t>      </a:t>
            </a:r>
            <a:r>
              <a:rPr lang="en-GB" sz="3800" b="1" u="sng" dirty="0" smtClean="0">
                <a:solidFill>
                  <a:srgbClr val="7030A0"/>
                </a:solidFill>
              </a:rPr>
              <a:t>Deficit</a:t>
            </a:r>
            <a:r>
              <a:rPr lang="en-GB" sz="3800" b="1" dirty="0" smtClean="0">
                <a:solidFill>
                  <a:srgbClr val="7030A0"/>
                </a:solidFill>
              </a:rPr>
              <a:t>                                                   </a:t>
            </a:r>
            <a:r>
              <a:rPr lang="en-GB" sz="3800" b="1" u="sng" dirty="0" smtClean="0">
                <a:solidFill>
                  <a:srgbClr val="7030A0"/>
                </a:solidFill>
              </a:rPr>
              <a:t>£1,130</a:t>
            </a:r>
          </a:p>
          <a:p>
            <a:pPr marL="0" indent="0">
              <a:buNone/>
            </a:pPr>
            <a:r>
              <a:rPr lang="en-GB" b="1" dirty="0" smtClean="0"/>
              <a:t>       </a:t>
            </a:r>
          </a:p>
          <a:p>
            <a:pPr lvl="0"/>
            <a:endParaRPr lang="en-GB" dirty="0"/>
          </a:p>
          <a:p>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8090" y="653242"/>
            <a:ext cx="2340592" cy="3178524"/>
          </a:xfrm>
          <a:prstGeom prst="rect">
            <a:avLst/>
          </a:prstGeom>
        </p:spPr>
      </p:pic>
    </p:spTree>
    <p:extLst>
      <p:ext uri="{BB962C8B-B14F-4D97-AF65-F5344CB8AC3E}">
        <p14:creationId xmlns:p14="http://schemas.microsoft.com/office/powerpoint/2010/main" val="3798596283"/>
      </p:ext>
    </p:extLst>
  </p:cSld>
  <p:clrMapOvr>
    <a:masterClrMapping/>
  </p:clrMapOvr>
  <p:timing>
    <p:tnLst>
      <p:par>
        <p:cT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1602</Words>
  <Application>Microsoft Office PowerPoint</Application>
  <PresentationFormat>Widescreen</PresentationFormat>
  <Paragraphs>274</Paragraphs>
  <Slides>35</Slides>
  <Notes>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35</vt:i4>
      </vt:variant>
    </vt:vector>
  </HeadingPairs>
  <TitlesOfParts>
    <vt:vector size="52" baseType="lpstr">
      <vt:lpstr>Arial</vt:lpstr>
      <vt:lpstr>Arial Black</vt:lpstr>
      <vt:lpstr>Arial Narrow</vt:lpstr>
      <vt:lpstr>Calibri</vt:lpstr>
      <vt:lpstr>Lucida Sans Unicode</vt:lpstr>
      <vt:lpstr>Verdana</vt:lpstr>
      <vt:lpstr>Wingdings 2</vt:lpstr>
      <vt:lpstr>Wingdings 3</vt:lpstr>
      <vt:lpstr>3_Office Theme</vt:lpstr>
      <vt:lpstr>4_Office Theme</vt:lpstr>
      <vt:lpstr>5_Office Theme</vt:lpstr>
      <vt:lpstr>7_Office Theme</vt:lpstr>
      <vt:lpstr>6_Office Theme</vt:lpstr>
      <vt:lpstr>1_Office Theme</vt:lpstr>
      <vt:lpstr>2_Office Theme</vt:lpstr>
      <vt:lpstr>8_Office Theme</vt:lpstr>
      <vt:lpstr>Concourse</vt:lpstr>
      <vt:lpstr>Welcome to the  Annual Parish Meeting</vt:lpstr>
      <vt:lpstr>The Agenda</vt:lpstr>
      <vt:lpstr>PowerPoint Presentation</vt:lpstr>
      <vt:lpstr>                 The Parish Room Belbroughton</vt:lpstr>
      <vt:lpstr>The Green Belbroughton</vt:lpstr>
      <vt:lpstr>Little Bell Hall Pool</vt:lpstr>
      <vt:lpstr>PowerPoint Presentation</vt:lpstr>
      <vt:lpstr>2017-18</vt:lpstr>
      <vt:lpstr>PowerPoint Presentation</vt:lpstr>
      <vt:lpstr>Major Expenditure items</vt:lpstr>
      <vt:lpstr>Maintenance Grants Paid   </vt:lpstr>
      <vt:lpstr> </vt:lpstr>
      <vt:lpstr> </vt:lpstr>
      <vt:lpstr>Funded from the Assets Income</vt:lpstr>
      <vt:lpstr>Parish Council Cash Investments </vt:lpstr>
      <vt:lpstr>Planning  Committee Chairman   Cllr.  Chris Scurrell</vt:lpstr>
      <vt:lpstr>  Agricultural Holdings Committee Cllr Allan Hood  </vt:lpstr>
      <vt:lpstr>Volunteer Parish Footpath Wardens</vt:lpstr>
      <vt:lpstr>Presentations</vt:lpstr>
      <vt:lpstr>County and District Councillors</vt:lpstr>
      <vt:lpstr>PowerPoint Presentation</vt:lpstr>
      <vt:lpstr>Putting Communities in charge of Planning</vt:lpstr>
      <vt:lpstr>PowerPoint Presentation</vt:lpstr>
      <vt:lpstr>Structure of the Future  Planning  System</vt:lpstr>
      <vt:lpstr>    WHAT CAN A NEIGHBOURHOOD PLAN DO ?       </vt:lpstr>
      <vt:lpstr>Putting Communities in charge of Planning</vt:lpstr>
      <vt:lpstr>    WHAT CAN A NEIGHBOURHOOD PLAN DO ?       </vt:lpstr>
      <vt:lpstr>SO......WHAT NEXT ? </vt:lpstr>
      <vt:lpstr>   The Questionnaire       </vt:lpstr>
      <vt:lpstr>   The Questionnaire       </vt:lpstr>
      <vt:lpstr>An Ambition  Restore the idea that development can be a force for good, rather than something to be resisted at all costs</vt:lpstr>
      <vt:lpstr>   The Questionnaire       </vt:lpstr>
      <vt:lpstr>PowerPoint Presentation</vt:lpstr>
      <vt:lpstr>Open Forum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Belbroughton&amp;Fairfield Parish Council</dc:creator>
  <cp:lastModifiedBy>Belbroughton&amp;Fairfield Parish Council</cp:lastModifiedBy>
  <cp:revision>49</cp:revision>
  <dcterms:created xsi:type="dcterms:W3CDTF">2017-05-15T15:26:02Z</dcterms:created>
  <dcterms:modified xsi:type="dcterms:W3CDTF">2017-05-19T09:23:26Z</dcterms:modified>
</cp:coreProperties>
</file>