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4"/>
  </p:notesMasterIdLst>
  <p:handoutMasterIdLst>
    <p:handoutMasterId r:id="rId25"/>
  </p:handoutMasterIdLst>
  <p:sldIdLst>
    <p:sldId id="780" r:id="rId5"/>
    <p:sldId id="684" r:id="rId6"/>
    <p:sldId id="817" r:id="rId7"/>
    <p:sldId id="803" r:id="rId8"/>
    <p:sldId id="818" r:id="rId9"/>
    <p:sldId id="801" r:id="rId10"/>
    <p:sldId id="820" r:id="rId11"/>
    <p:sldId id="789" r:id="rId12"/>
    <p:sldId id="819" r:id="rId13"/>
    <p:sldId id="804" r:id="rId14"/>
    <p:sldId id="806" r:id="rId15"/>
    <p:sldId id="807" r:id="rId16"/>
    <p:sldId id="811" r:id="rId17"/>
    <p:sldId id="816" r:id="rId18"/>
    <p:sldId id="821" r:id="rId19"/>
    <p:sldId id="826" r:id="rId20"/>
    <p:sldId id="823" r:id="rId21"/>
    <p:sldId id="824" r:id="rId22"/>
    <p:sldId id="825" r:id="rId2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Magill" initials="SM" lastIdx="20" clrIdx="0"/>
  <p:cmAuthor id="2" name="Byrd, Laura/SAC" initials="BL" lastIdx="22" clrIdx="1">
    <p:extLst/>
  </p:cmAuthor>
  <p:cmAuthor id="3" name="cwilliam" initials="clw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B494E"/>
    <a:srgbClr val="88AA94"/>
    <a:srgbClr val="9ACF89"/>
    <a:srgbClr val="00A85D"/>
    <a:srgbClr val="D24F53"/>
    <a:srgbClr val="285BA8"/>
    <a:srgbClr val="A9B6BB"/>
    <a:srgbClr val="8D9EA5"/>
    <a:srgbClr val="CAC5BE"/>
    <a:srgbClr val="8C81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21" autoAdjust="0"/>
    <p:restoredTop sz="93620" autoAdjust="0"/>
  </p:normalViewPr>
  <p:slideViewPr>
    <p:cSldViewPr snapToGrid="0" showGuides="1">
      <p:cViewPr varScale="1">
        <p:scale>
          <a:sx n="67" d="100"/>
          <a:sy n="67" d="100"/>
        </p:scale>
        <p:origin x="-2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758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3407"/>
          </a:xfrm>
          <a:prstGeom prst="rect">
            <a:avLst/>
          </a:prstGeom>
        </p:spPr>
        <p:txBody>
          <a:bodyPr vert="horz" lIns="90753" tIns="45377" rIns="90753" bIns="453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1"/>
            <a:ext cx="3011699" cy="463407"/>
          </a:xfrm>
          <a:prstGeom prst="rect">
            <a:avLst/>
          </a:prstGeom>
        </p:spPr>
        <p:txBody>
          <a:bodyPr vert="horz" lIns="90753" tIns="45377" rIns="90753" bIns="45377" rtlCol="0"/>
          <a:lstStyle>
            <a:lvl1pPr algn="r">
              <a:defRPr sz="1200"/>
            </a:lvl1pPr>
          </a:lstStyle>
          <a:p>
            <a:fld id="{EE96A87C-F88D-409C-A650-0C36F9F1C293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1"/>
            <a:ext cx="3011699" cy="463406"/>
          </a:xfrm>
          <a:prstGeom prst="rect">
            <a:avLst/>
          </a:prstGeom>
        </p:spPr>
        <p:txBody>
          <a:bodyPr vert="horz" lIns="90753" tIns="45377" rIns="90753" bIns="45377" rtlCol="0" anchor="b"/>
          <a:lstStyle>
            <a:lvl1pPr algn="l">
              <a:defRPr sz="1200"/>
            </a:lvl1pPr>
          </a:lstStyle>
          <a:p>
            <a:r>
              <a:rPr lang="en-US" dirty="0"/>
              <a:t>DRAFT for discussion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71"/>
            <a:ext cx="3011699" cy="463406"/>
          </a:xfrm>
          <a:prstGeom prst="rect">
            <a:avLst/>
          </a:prstGeom>
        </p:spPr>
        <p:txBody>
          <a:bodyPr vert="horz" lIns="90753" tIns="45377" rIns="90753" bIns="45377" rtlCol="0" anchor="b"/>
          <a:lstStyle>
            <a:lvl1pPr algn="r">
              <a:defRPr sz="1200"/>
            </a:lvl1pPr>
          </a:lstStyle>
          <a:p>
            <a:fld id="{9CF84924-C368-4937-BD53-4FFD6117C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97738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3407"/>
          </a:xfrm>
          <a:prstGeom prst="rect">
            <a:avLst/>
          </a:prstGeom>
        </p:spPr>
        <p:txBody>
          <a:bodyPr vert="horz" lIns="90753" tIns="45377" rIns="90753" bIns="453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1"/>
            <a:ext cx="3011699" cy="463407"/>
          </a:xfrm>
          <a:prstGeom prst="rect">
            <a:avLst/>
          </a:prstGeom>
        </p:spPr>
        <p:txBody>
          <a:bodyPr vert="horz" lIns="90753" tIns="45377" rIns="90753" bIns="45377" rtlCol="0"/>
          <a:lstStyle>
            <a:lvl1pPr algn="r">
              <a:defRPr sz="1200"/>
            </a:lvl1pPr>
          </a:lstStyle>
          <a:p>
            <a:fld id="{3612168C-1AC2-44F5-8834-D91E81A49F29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3" tIns="45377" rIns="90753" bIns="453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0753" tIns="45377" rIns="90753" bIns="453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1"/>
            <a:ext cx="3011699" cy="463406"/>
          </a:xfrm>
          <a:prstGeom prst="rect">
            <a:avLst/>
          </a:prstGeom>
        </p:spPr>
        <p:txBody>
          <a:bodyPr vert="horz" lIns="90753" tIns="45377" rIns="90753" bIns="45377" rtlCol="0" anchor="b"/>
          <a:lstStyle>
            <a:lvl1pPr algn="l">
              <a:defRPr sz="1200"/>
            </a:lvl1pPr>
          </a:lstStyle>
          <a:p>
            <a:r>
              <a:rPr lang="en-US" dirty="0"/>
              <a:t>DRAFT for discussion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71"/>
            <a:ext cx="3011699" cy="463406"/>
          </a:xfrm>
          <a:prstGeom prst="rect">
            <a:avLst/>
          </a:prstGeom>
        </p:spPr>
        <p:txBody>
          <a:bodyPr vert="horz" lIns="90753" tIns="45377" rIns="90753" bIns="45377" rtlCol="0" anchor="b"/>
          <a:lstStyle>
            <a:lvl1pPr algn="r">
              <a:defRPr sz="1200"/>
            </a:lvl1pPr>
          </a:lstStyle>
          <a:p>
            <a:fld id="{66A20686-E6C1-43C6-BF47-FFD010F80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625012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20686-E6C1-43C6-BF47-FFD010F803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discussion</a:t>
            </a:r>
          </a:p>
        </p:txBody>
      </p:sp>
    </p:spTree>
    <p:extLst>
      <p:ext uri="{BB962C8B-B14F-4D97-AF65-F5344CB8AC3E}">
        <p14:creationId xmlns="" xmlns:p14="http://schemas.microsoft.com/office/powerpoint/2010/main" val="2416682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Four areas of interest (list them) are chosen because different actions may</a:t>
            </a:r>
            <a:r>
              <a:rPr lang="en-US" baseline="0" dirty="0" smtClean="0"/>
              <a:t> be selected for </a:t>
            </a:r>
            <a:r>
              <a:rPr lang="en-US" baseline="0" dirty="0" err="1" smtClean="0"/>
              <a:t>systemwide</a:t>
            </a:r>
            <a:r>
              <a:rPr lang="en-US" baseline="0" dirty="0" smtClean="0"/>
              <a:t> vs urban areas, for instance, and different outcomes may be achieved by them.  Actions are further delineated between capital and ongoing investments.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DRAFT for discussion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A20686-E6C1-43C6-BF47-FFD010F803E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5662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Investments are phased between near-term and longer-term. The near term</a:t>
            </a:r>
            <a:r>
              <a:rPr lang="en-US" baseline="0" dirty="0" smtClean="0"/>
              <a:t> (next 10 </a:t>
            </a:r>
            <a:r>
              <a:rPr lang="en-US" baseline="0" dirty="0" err="1" smtClean="0"/>
              <a:t>yrs</a:t>
            </a:r>
            <a:r>
              <a:rPr lang="en-US" baseline="0" dirty="0" smtClean="0"/>
              <a:t>) focuses on the actions highlighted here in each area of interest.</a:t>
            </a:r>
          </a:p>
          <a:p>
            <a:r>
              <a:rPr lang="en-US" baseline="0" dirty="0" smtClean="0"/>
              <a:t>Example </a:t>
            </a:r>
            <a:r>
              <a:rPr lang="en-US" baseline="0" dirty="0" err="1" smtClean="0"/>
              <a:t>systemwide</a:t>
            </a:r>
            <a:r>
              <a:rPr lang="en-US" baseline="0" dirty="0" smtClean="0"/>
              <a:t> action – Yolo Bypass multi-benefit improvements</a:t>
            </a:r>
          </a:p>
          <a:p>
            <a:r>
              <a:rPr lang="en-US" baseline="0" dirty="0" smtClean="0"/>
              <a:t>Example urban action – Actions to provide 200-year level of protection to Sacramento and West Sacramento urban area</a:t>
            </a:r>
          </a:p>
          <a:p>
            <a:r>
              <a:rPr lang="en-US" baseline="0" dirty="0" smtClean="0"/>
              <a:t>Example rural – critical repair to levees protecting rural/agricultural area</a:t>
            </a:r>
          </a:p>
          <a:p>
            <a:r>
              <a:rPr lang="en-US" baseline="0" dirty="0" smtClean="0"/>
              <a:t>Example small community – City of Colusa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DRAFT for discussion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A20686-E6C1-43C6-BF47-FFD010F803E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045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170"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20686-E6C1-43C6-BF47-FFD010F803E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4316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DRAFT for discussion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A20686-E6C1-43C6-BF47-FFD010F803E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8277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DRAFT for discussion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A20686-E6C1-43C6-BF47-FFD010F803E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6290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DRAFT for discussion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A20686-E6C1-43C6-BF47-FFD010F803E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5121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DRAFT for discussion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A20686-E6C1-43C6-BF47-FFD010F803E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0346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DRAFT for discussion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A20686-E6C1-43C6-BF47-FFD010F803E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6987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20686-E6C1-43C6-BF47-FFD010F803E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discussion</a:t>
            </a:r>
          </a:p>
        </p:txBody>
      </p:sp>
    </p:spTree>
    <p:extLst>
      <p:ext uri="{BB962C8B-B14F-4D97-AF65-F5344CB8AC3E}">
        <p14:creationId xmlns="" xmlns:p14="http://schemas.microsoft.com/office/powerpoint/2010/main" val="854939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</a:t>
            </a:r>
            <a:r>
              <a:rPr lang="en-US" baseline="0" dirty="0" smtClean="0"/>
              <a:t> clarifies the range of scales encompassed by actions in the CVFPP.  These scales also existed in 2012.  </a:t>
            </a:r>
          </a:p>
          <a:p>
            <a:r>
              <a:rPr lang="en-US" baseline="0" dirty="0" smtClean="0"/>
              <a:t>Example </a:t>
            </a:r>
            <a:r>
              <a:rPr lang="en-US" baseline="0" dirty="0" err="1" smtClean="0"/>
              <a:t>systemwide</a:t>
            </a:r>
            <a:r>
              <a:rPr lang="en-US" baseline="0" dirty="0" smtClean="0"/>
              <a:t> – Yolo Bypass expansion, and routine operations and maintenance</a:t>
            </a:r>
          </a:p>
          <a:p>
            <a:r>
              <a:rPr lang="en-US" baseline="0" dirty="0" smtClean="0"/>
              <a:t>Example regional scale – Sacramento and West Sacramento urban improvements</a:t>
            </a:r>
          </a:p>
          <a:p>
            <a:r>
              <a:rPr lang="en-US" baseline="0" dirty="0" smtClean="0"/>
              <a:t>Example small-scale – Critical rural levee repair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DRAFT for discussion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A20686-E6C1-43C6-BF47-FFD010F803E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608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710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467" y="948267"/>
            <a:ext cx="8075084" cy="742422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9938" y="1845731"/>
            <a:ext cx="8075612" cy="1422400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4000" b="1">
                <a:solidFill>
                  <a:schemeClr val="tx1"/>
                </a:solidFill>
              </a:defRPr>
            </a:lvl2pPr>
            <a:lvl3pPr marL="914400" indent="0">
              <a:buNone/>
              <a:defRPr sz="4000" b="1">
                <a:solidFill>
                  <a:schemeClr val="tx1"/>
                </a:solidFill>
              </a:defRPr>
            </a:lvl3pPr>
            <a:lvl4pPr marL="1371600" indent="0">
              <a:buNone/>
              <a:defRPr sz="4000" b="1">
                <a:solidFill>
                  <a:schemeClr val="tx1"/>
                </a:solidFill>
              </a:defRPr>
            </a:lvl4pPr>
            <a:lvl5pPr marL="1828800" indent="0">
              <a:buNone/>
              <a:defRPr sz="40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118C29-F72A-416D-BCF4-44C284D9B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425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83" y="1490133"/>
            <a:ext cx="8544568" cy="452966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162203"/>
            <a:ext cx="9144000" cy="905934"/>
          </a:xfrm>
          <a:prstGeom prst="rect">
            <a:avLst/>
          </a:prstGeom>
          <a:gradFill>
            <a:gsLst>
              <a:gs pos="0">
                <a:schemeClr val="bg2"/>
              </a:gs>
              <a:gs pos="54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83" y="187605"/>
            <a:ext cx="8544568" cy="905934"/>
          </a:xfrm>
        </p:spPr>
        <p:txBody>
          <a:bodyPr>
            <a:normAutofit/>
          </a:bodyPr>
          <a:lstStyle>
            <a:lvl1pPr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18C29-F72A-416D-BCF4-44C284D9B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9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267" y="1430867"/>
            <a:ext cx="4184915" cy="4097866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430867"/>
            <a:ext cx="4218517" cy="4097866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162203"/>
            <a:ext cx="9144000" cy="905934"/>
          </a:xfrm>
          <a:prstGeom prst="rect">
            <a:avLst/>
          </a:prstGeom>
          <a:gradFill>
            <a:gsLst>
              <a:gs pos="0">
                <a:schemeClr val="bg2"/>
              </a:gs>
              <a:gs pos="54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0983" y="179138"/>
            <a:ext cx="8544568" cy="905934"/>
          </a:xfrm>
        </p:spPr>
        <p:txBody>
          <a:bodyPr>
            <a:normAutofit/>
          </a:bodyPr>
          <a:lstStyle>
            <a:lvl1pPr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18C29-F72A-416D-BCF4-44C284D9B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336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18C29-F72A-416D-BCF4-44C284D9B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0018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lumMod val="5000"/>
                <a:lumOff val="95000"/>
              </a:schemeClr>
            </a:gs>
            <a:gs pos="34000">
              <a:srgbClr val="DFD8D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0983" y="365126"/>
            <a:ext cx="85445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983" y="1825625"/>
            <a:ext cx="85445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00983" y="6059755"/>
            <a:ext cx="1485481" cy="521221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334851" y="6374734"/>
            <a:ext cx="7818549" cy="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082" y="6017420"/>
            <a:ext cx="643469" cy="64346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626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18C29-F72A-416D-BCF4-44C284D9B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587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6" r:id="rId2"/>
    <p:sldLayoutId id="2147483689" r:id="rId3"/>
    <p:sldLayoutId id="2147483691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Myriad Pro Cond" panose="020B0506030403020204" pitchFamily="34" charset="0"/>
        <a:buChar char="−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Myriad Pro Cond" panose="020B0506030403020204" pitchFamily="34" charset="0"/>
        <a:buChar char="−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Myriad Pro Cond" panose="020B0506030403020204" pitchFamily="34" charset="0"/>
        <a:buChar char="−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Myriad Pro Cond" panose="020B0506030403020204" pitchFamily="34" charset="0"/>
        <a:buChar char="−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/>
          <p:cNvSpPr txBox="1">
            <a:spLocks/>
          </p:cNvSpPr>
          <p:nvPr/>
        </p:nvSpPr>
        <p:spPr bwMode="auto">
          <a:xfrm>
            <a:off x="581572" y="3613855"/>
            <a:ext cx="7608870" cy="213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Font typeface="Arial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Font typeface="Lucida Grande"/>
              <a:buNone/>
              <a:defRPr lang="en-US"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Lucida Grande"/>
              <a:buNone/>
              <a:defRPr lang="en-US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Lucida Grande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Lucida Grande"/>
              <a:buNone/>
              <a:defRPr lang="en-US" sz="180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SzTx/>
              <a:buFont typeface="Arial"/>
              <a:buNone/>
              <a:tabLst/>
              <a:defRPr/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SzTx/>
              <a:buFont typeface="Arial"/>
              <a:buNone/>
              <a:tabLst/>
              <a:defRPr/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 Jimenez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SzTx/>
              <a:buFont typeface="Arial"/>
              <a:buNone/>
              <a:tabLst/>
              <a:defRPr/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Mary.Jimenez@water.ca.gov</a:t>
            </a:r>
          </a:p>
          <a:p>
            <a:pPr lvl="0">
              <a:defRPr/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Planning Office</a:t>
            </a:r>
          </a:p>
          <a:p>
            <a:pPr lvl="0">
              <a:defRPr/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Water Resources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1572" y="2074678"/>
            <a:ext cx="802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California Central Valley Flood Control Association 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Flood Forum</a:t>
            </a:r>
          </a:p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March 15,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118C29-F72A-416D-BCF4-44C284D9B05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37623" y="436583"/>
            <a:ext cx="8962409" cy="120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ts val="1200"/>
              </a:spcAft>
              <a:defRPr lang="en-US" sz="4400" b="1" kern="1200">
                <a:solidFill>
                  <a:srgbClr val="FFFFFF"/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15352"/>
                </a:solidFill>
                <a:latin typeface="Calibri" pitchFamily="34" charset="0"/>
                <a:cs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15352"/>
                </a:solidFill>
                <a:latin typeface="Calibri" pitchFamily="34" charset="0"/>
                <a:cs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15352"/>
                </a:solidFill>
                <a:latin typeface="Calibri" pitchFamily="34" charset="0"/>
                <a:cs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15352"/>
                </a:solidFill>
                <a:latin typeface="Calibri" pitchFamily="34" charset="0"/>
                <a:cs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215352"/>
                </a:solidFill>
                <a:latin typeface="Tahoma" charset="0"/>
                <a:cs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215352"/>
                </a:solidFill>
                <a:latin typeface="Tahoma" charset="0"/>
                <a:cs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215352"/>
                </a:solidFill>
                <a:latin typeface="Tahoma" charset="0"/>
                <a:cs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215352"/>
                </a:solidFill>
                <a:latin typeface="Tahoma" charset="0"/>
                <a:cs typeface="Tahoma" charset="0"/>
              </a:defRPr>
            </a:lvl9pPr>
          </a:lstStyle>
          <a:p>
            <a:pPr lvl="0">
              <a:lnSpc>
                <a:spcPts val="4300"/>
              </a:lnSpc>
            </a:pPr>
            <a:r>
              <a:rPr lang="en-US" sz="4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Central Valley Flood Protection Plan Investment Strategy </a:t>
            </a:r>
          </a:p>
        </p:txBody>
      </p:sp>
    </p:spTree>
    <p:extLst>
      <p:ext uri="{BB962C8B-B14F-4D97-AF65-F5344CB8AC3E}">
        <p14:creationId xmlns="" xmlns:p14="http://schemas.microsoft.com/office/powerpoint/2010/main" val="26926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5666259"/>
            <a:ext cx="9144000" cy="12898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: Rounded Corners 1"/>
          <p:cNvSpPr/>
          <p:nvPr/>
        </p:nvSpPr>
        <p:spPr>
          <a:xfrm>
            <a:off x="119585" y="1254093"/>
            <a:ext cx="8823999" cy="479577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24F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0984" y="141885"/>
            <a:ext cx="8544568" cy="905934"/>
          </a:xfrm>
        </p:spPr>
        <p:txBody>
          <a:bodyPr>
            <a:normAutofit/>
          </a:bodyPr>
          <a:lstStyle/>
          <a:p>
            <a:r>
              <a:rPr lang="en-US" dirty="0"/>
              <a:t>State Funding Mechanisms Considered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18C29-F72A-416D-BCF4-44C284D9B05F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72142724"/>
              </p:ext>
            </p:extLst>
          </p:nvPr>
        </p:nvGraphicFramePr>
        <p:xfrm>
          <a:off x="299716" y="1413687"/>
          <a:ext cx="8544568" cy="4614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655">
                  <a:extLst>
                    <a:ext uri="{9D8B030D-6E8A-4147-A177-3AD203B41FA5}">
                      <a16:colId xmlns="" xmlns:a16="http://schemas.microsoft.com/office/drawing/2014/main" val="3662696994"/>
                    </a:ext>
                  </a:extLst>
                </a:gridCol>
                <a:gridCol w="6389913">
                  <a:extLst>
                    <a:ext uri="{9D8B030D-6E8A-4147-A177-3AD203B41FA5}">
                      <a16:colId xmlns="" xmlns:a16="http://schemas.microsoft.com/office/drawing/2014/main" val="3076987128"/>
                    </a:ext>
                  </a:extLst>
                </a:gridCol>
              </a:tblGrid>
              <a:tr h="6777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State General Fund</a:t>
                      </a: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indent="0" algn="l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CVFPP funding plan recommends increasing general fund appropriations.</a:t>
                      </a:r>
                    </a:p>
                  </a:txBody>
                  <a:tcPr marL="66781" marR="667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10376"/>
                  </a:ext>
                </a:extLst>
              </a:tr>
              <a:tr h="9561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SAC/SJ Drainage District</a:t>
                      </a: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indent="0" algn="l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Reutilize the Sacramento and San Joaquin Drainage District.</a:t>
                      </a:r>
                    </a:p>
                  </a:txBody>
                  <a:tcPr marL="66781" marR="667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03419054"/>
                  </a:ext>
                </a:extLst>
              </a:tr>
              <a:tr h="90953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State River Basin Assessment</a:t>
                      </a: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indent="0" algn="l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 revenue would be returned to the watershed to be shared across the integrated water management activities. </a:t>
                      </a:r>
                    </a:p>
                  </a:txBody>
                  <a:tcPr marL="66781" marR="667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8275490"/>
                  </a:ext>
                </a:extLst>
              </a:tr>
              <a:tr h="11143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State Flood Insurance Program</a:t>
                      </a: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indent="0" algn="l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Augment/replace the National Flood Insurance Program (NFIP) program with a State-led program. </a:t>
                      </a:r>
                    </a:p>
                  </a:txBody>
                  <a:tcPr marL="66781" marR="667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95802152"/>
                  </a:ext>
                </a:extLst>
              </a:tr>
              <a:tr h="9561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General Obligation Bond</a:t>
                      </a: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indent="0" algn="l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Issue new State general obligation bonds.</a:t>
                      </a:r>
                    </a:p>
                  </a:txBody>
                  <a:tcPr marL="66781" marR="667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72576025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90785" y="2682486"/>
            <a:ext cx="500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D44F53"/>
                </a:solidFill>
                <a:highlight>
                  <a:srgbClr val="FFE79B"/>
                </a:highlight>
                <a:sym typeface="Wingdings 2" panose="05020102010507070707" pitchFamily="18" charset="2"/>
              </a:rPr>
              <a:t>New</a:t>
            </a:r>
            <a:endParaRPr lang="en-US" sz="1200" dirty="0">
              <a:highlight>
                <a:srgbClr val="FFE79B"/>
              </a:highligh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0416" y="3651980"/>
            <a:ext cx="500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D44F53"/>
                </a:solidFill>
                <a:highlight>
                  <a:srgbClr val="FFE79B"/>
                </a:highlight>
                <a:sym typeface="Wingdings 2" panose="05020102010507070707" pitchFamily="18" charset="2"/>
              </a:rPr>
              <a:t>New</a:t>
            </a:r>
            <a:endParaRPr lang="en-US" sz="1200" dirty="0">
              <a:highlight>
                <a:srgbClr val="FFE79B"/>
              </a:highligh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0607" y="4731938"/>
            <a:ext cx="500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D44F53"/>
                </a:solidFill>
                <a:highlight>
                  <a:srgbClr val="FFE79B"/>
                </a:highlight>
                <a:sym typeface="Wingdings 2" panose="05020102010507070707" pitchFamily="18" charset="2"/>
              </a:rPr>
              <a:t>New</a:t>
            </a:r>
            <a:endParaRPr lang="en-US" sz="1200" dirty="0">
              <a:highlight>
                <a:srgbClr val="FFE79B"/>
              </a:highligh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486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666259"/>
            <a:ext cx="9144000" cy="12898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: Rounded Corners 1"/>
          <p:cNvSpPr/>
          <p:nvPr/>
        </p:nvSpPr>
        <p:spPr>
          <a:xfrm>
            <a:off x="170689" y="1377283"/>
            <a:ext cx="8810474" cy="341376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85B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0984" y="141885"/>
            <a:ext cx="8544568" cy="905934"/>
          </a:xfrm>
        </p:spPr>
        <p:txBody>
          <a:bodyPr/>
          <a:lstStyle/>
          <a:p>
            <a:r>
              <a:rPr lang="en-US" dirty="0"/>
              <a:t>Federal Funding Mechanisms Considered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18C29-F72A-416D-BCF4-44C284D9B05F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6924620"/>
              </p:ext>
            </p:extLst>
          </p:nvPr>
        </p:nvGraphicFramePr>
        <p:xfrm>
          <a:off x="170689" y="1492185"/>
          <a:ext cx="8638288" cy="3183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221">
                  <a:extLst>
                    <a:ext uri="{9D8B030D-6E8A-4147-A177-3AD203B41FA5}">
                      <a16:colId xmlns="" xmlns:a16="http://schemas.microsoft.com/office/drawing/2014/main" val="3662696994"/>
                    </a:ext>
                  </a:extLst>
                </a:gridCol>
                <a:gridCol w="6839067">
                  <a:extLst>
                    <a:ext uri="{9D8B030D-6E8A-4147-A177-3AD203B41FA5}">
                      <a16:colId xmlns="" xmlns:a16="http://schemas.microsoft.com/office/drawing/2014/main" val="3076987128"/>
                    </a:ext>
                  </a:extLst>
                </a:gridCol>
              </a:tblGrid>
              <a:tr h="957715"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USACE Programs</a:t>
                      </a:r>
                    </a:p>
                  </a:txBody>
                  <a:tcPr marL="67437" marR="67437" marT="762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indent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Water Resource Development Act (WRDA) authorizes Secretary of the Army to study and/or implement various projects and programs for improvements. </a:t>
                      </a:r>
                    </a:p>
                  </a:txBody>
                  <a:tcPr marL="66781" marR="667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10376"/>
                  </a:ext>
                </a:extLst>
              </a:tr>
              <a:tr h="1140943"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FEMA Programs</a:t>
                      </a:r>
                    </a:p>
                  </a:txBody>
                  <a:tcPr marL="67437" marR="67437" marT="762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indent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 provides State and local governments with funding for emergency preparedness programs in the form of 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Non-Disaster Grants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66781" marR="667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03419054"/>
                  </a:ext>
                </a:extLst>
              </a:tr>
              <a:tr h="1085305"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Federal</a:t>
                      </a:r>
                    </a:p>
                    <a:p>
                      <a:pPr marL="0" marR="0" algn="ctr" rtl="0" eaLnBrk="1" fontAlgn="t" latinLnBrk="0" hangingPunct="1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Ecosystem Programs</a:t>
                      </a:r>
                    </a:p>
                  </a:txBody>
                  <a:tcPr marL="67437" marR="67437" marT="762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indent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Explore federal programs that provide grants for ecosystem purposes, such as Farm Bill conservation programs offered through Natural Resources Conservation Service (NRCS). </a:t>
                      </a:r>
                    </a:p>
                  </a:txBody>
                  <a:tcPr marL="66781" marR="667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8275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417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13122" y="1511197"/>
            <a:ext cx="8720292" cy="18542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A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0984" y="141885"/>
            <a:ext cx="8544568" cy="905934"/>
          </a:xfrm>
        </p:spPr>
        <p:txBody>
          <a:bodyPr/>
          <a:lstStyle/>
          <a:p>
            <a:r>
              <a:rPr lang="en-US" dirty="0"/>
              <a:t>Local Funding Mechanisms Considered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18C29-F72A-416D-BCF4-44C284D9B05F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67119932"/>
              </p:ext>
            </p:extLst>
          </p:nvPr>
        </p:nvGraphicFramePr>
        <p:xfrm>
          <a:off x="275584" y="1866186"/>
          <a:ext cx="8347711" cy="957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695">
                  <a:extLst>
                    <a:ext uri="{9D8B030D-6E8A-4147-A177-3AD203B41FA5}">
                      <a16:colId xmlns="" xmlns:a16="http://schemas.microsoft.com/office/drawing/2014/main" val="3662696994"/>
                    </a:ext>
                  </a:extLst>
                </a:gridCol>
                <a:gridCol w="5700016">
                  <a:extLst>
                    <a:ext uri="{9D8B030D-6E8A-4147-A177-3AD203B41FA5}">
                      <a16:colId xmlns="" xmlns:a16="http://schemas.microsoft.com/office/drawing/2014/main" val="3076987128"/>
                    </a:ext>
                  </a:extLst>
                </a:gridCol>
              </a:tblGrid>
              <a:tr h="957715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Benefit Assessments and Special Taxes</a:t>
                      </a:r>
                    </a:p>
                  </a:txBody>
                  <a:tcPr marL="67437" marR="67437" marT="762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Increases to benefit assessments and special taxes.</a:t>
                      </a:r>
                    </a:p>
                  </a:txBody>
                  <a:tcPr marL="66781" marR="667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10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427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Recommended Timing of CVFPP Investments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18C29-F72A-416D-BCF4-44C284D9B05F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2946090"/>
              </p:ext>
            </p:extLst>
          </p:nvPr>
        </p:nvGraphicFramePr>
        <p:xfrm>
          <a:off x="37577" y="1191475"/>
          <a:ext cx="9084733" cy="3577518"/>
        </p:xfrm>
        <a:graphic>
          <a:graphicData uri="http://schemas.openxmlformats.org/drawingml/2006/table">
            <a:tbl>
              <a:tblPr firstRow="1" firstCol="1" bandRow="1"/>
              <a:tblGrid>
                <a:gridCol w="1313359">
                  <a:extLst>
                    <a:ext uri="{9D8B030D-6E8A-4147-A177-3AD203B41FA5}">
                      <a16:colId xmlns="" xmlns:a16="http://schemas.microsoft.com/office/drawing/2014/main" val="4281815448"/>
                    </a:ext>
                  </a:extLst>
                </a:gridCol>
                <a:gridCol w="2618055">
                  <a:extLst>
                    <a:ext uri="{9D8B030D-6E8A-4147-A177-3AD203B41FA5}">
                      <a16:colId xmlns="" xmlns:a16="http://schemas.microsoft.com/office/drawing/2014/main" val="1657295274"/>
                    </a:ext>
                  </a:extLst>
                </a:gridCol>
                <a:gridCol w="2577896">
                  <a:extLst>
                    <a:ext uri="{9D8B030D-6E8A-4147-A177-3AD203B41FA5}">
                      <a16:colId xmlns="" xmlns:a16="http://schemas.microsoft.com/office/drawing/2014/main" val="3041811331"/>
                    </a:ext>
                  </a:extLst>
                </a:gridCol>
                <a:gridCol w="2575423">
                  <a:extLst>
                    <a:ext uri="{9D8B030D-6E8A-4147-A177-3AD203B41FA5}">
                      <a16:colId xmlns="" xmlns:a16="http://schemas.microsoft.com/office/drawing/2014/main" val="3191985596"/>
                    </a:ext>
                  </a:extLst>
                </a:gridCol>
              </a:tblGrid>
              <a:tr h="4177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1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2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3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4241785"/>
                  </a:ext>
                </a:extLst>
              </a:tr>
              <a:tr h="2188255">
                <a:tc>
                  <a:txBody>
                    <a:bodyPr/>
                    <a:lstStyle/>
                    <a:p>
                      <a:pPr marL="0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Focus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Reactively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address the highest levels of risk to lives and assets concentrated in the densely populated areas </a:t>
                      </a: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Actively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transition to more</a:t>
                      </a:r>
                      <a:r>
                        <a:rPr lang="en-US" sz="20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balanced investments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Proactively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balance flood investments for both capital and ongoing activities in a sustainable manner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7458597"/>
                  </a:ext>
                </a:extLst>
              </a:tr>
              <a:tr h="905142">
                <a:tc>
                  <a:txBody>
                    <a:bodyPr/>
                    <a:lstStyle/>
                    <a:p>
                      <a:pPr marL="0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Anticipated Duration</a:t>
                      </a:r>
                    </a:p>
                    <a:p>
                      <a:pPr marL="0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to 2027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to 2037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2037 to 2047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1870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154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Investment of 2017 CVFPP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18C29-F72A-416D-BCF4-44C284D9B05F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80053029"/>
              </p:ext>
            </p:extLst>
          </p:nvPr>
        </p:nvGraphicFramePr>
        <p:xfrm>
          <a:off x="1900" y="1560765"/>
          <a:ext cx="9142733" cy="2023777"/>
        </p:xfrm>
        <a:graphic>
          <a:graphicData uri="http://schemas.openxmlformats.org/drawingml/2006/table">
            <a:tbl>
              <a:tblPr firstRow="1" firstCol="1" bandRow="1"/>
              <a:tblGrid>
                <a:gridCol w="14304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222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747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152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6422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Timing of Total Investment</a:t>
                      </a:r>
                      <a:r>
                        <a:rPr lang="en-US" sz="2400" b="1" kern="1200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64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1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2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3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1114">
                <a:tc>
                  <a:txBody>
                    <a:bodyPr/>
                    <a:lstStyle/>
                    <a:p>
                      <a:pPr marL="0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Capital Investment</a:t>
                      </a:r>
                      <a:r>
                        <a:rPr lang="en-US" sz="1800" b="0" baseline="30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en-US" sz="1200" b="0" baseline="30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7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$4.7 - $5.7 billion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7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$4.6 - $5.6 billion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7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$5.0 - $5.6 billion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9819">
                <a:tc>
                  <a:txBody>
                    <a:bodyPr/>
                    <a:lstStyle/>
                    <a:p>
                      <a:pPr marL="0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 Investment</a:t>
                      </a:r>
                      <a:r>
                        <a:rPr lang="en-US" sz="1800" b="0" baseline="30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7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$138 - $169</a:t>
                      </a:r>
                      <a:r>
                        <a:rPr lang="en-US" sz="175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million/year</a:t>
                      </a:r>
                      <a:endParaRPr lang="en-US" sz="17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7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$197-</a:t>
                      </a:r>
                      <a:r>
                        <a:rPr lang="en-US" sz="175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$240 million/year</a:t>
                      </a:r>
                      <a:endParaRPr lang="en-US" sz="17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7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$224 -</a:t>
                      </a:r>
                      <a:r>
                        <a:rPr lang="en-US" sz="175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$274 million/year</a:t>
                      </a:r>
                      <a:endParaRPr lang="en-US" sz="17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1391" y="3737869"/>
            <a:ext cx="8783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Notes:</a:t>
            </a:r>
          </a:p>
          <a:p>
            <a:pPr marL="287338" indent="-287338"/>
            <a:r>
              <a:rPr lang="en-US" dirty="0"/>
              <a:t>1.  All estimated dollar values are in 2016 dollars and indicate an investment over         30 years. </a:t>
            </a:r>
          </a:p>
          <a:p>
            <a:pPr marL="287338" indent="-287338"/>
            <a:r>
              <a:rPr lang="en-US" dirty="0"/>
              <a:t>2.  Estimated values are in 2016 dollars and indicate annual investments made over                30 years. They have not been discounted to present value nor escalated for inflation.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96345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Draft Near-Term Funding Recommendations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18C29-F72A-416D-BCF4-44C284D9B05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093538"/>
            <a:ext cx="9144000" cy="576446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1" y="1093537"/>
            <a:ext cx="8012938" cy="5764462"/>
          </a:xfrm>
        </p:spPr>
      </p:pic>
    </p:spTree>
    <p:extLst>
      <p:ext uri="{BB962C8B-B14F-4D97-AF65-F5344CB8AC3E}">
        <p14:creationId xmlns="" xmlns:p14="http://schemas.microsoft.com/office/powerpoint/2010/main" val="16549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/>
          <p:cNvSpPr txBox="1">
            <a:spLocks/>
          </p:cNvSpPr>
          <p:nvPr/>
        </p:nvSpPr>
        <p:spPr bwMode="auto">
          <a:xfrm>
            <a:off x="581572" y="3613855"/>
            <a:ext cx="7608870" cy="213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Font typeface="Arial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Font typeface="Lucida Grande"/>
              <a:buNone/>
              <a:defRPr lang="en-US"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Lucida Grande"/>
              <a:buNone/>
              <a:defRPr lang="en-US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Lucida Grande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Lucida Grande"/>
              <a:buNone/>
              <a:defRPr lang="en-US" sz="180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SzTx/>
              <a:buFont typeface="Arial"/>
              <a:buNone/>
              <a:tabLst/>
              <a:defRPr/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SzTx/>
              <a:buFont typeface="Arial"/>
              <a:buNone/>
              <a:tabLst/>
              <a:defRPr/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 Jimenez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SzTx/>
              <a:buFont typeface="Arial"/>
              <a:buNone/>
              <a:tabLst/>
              <a:defRPr/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Mary.Jimenez@water.ca.gov</a:t>
            </a:r>
          </a:p>
          <a:p>
            <a:pPr lvl="0">
              <a:defRPr/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Planning Office</a:t>
            </a:r>
          </a:p>
          <a:p>
            <a:pPr lvl="0">
              <a:defRPr/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Water Resources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1572" y="2074678"/>
            <a:ext cx="802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California Central Valley Flood Control Association 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Flood Forum</a:t>
            </a:r>
          </a:p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March 15,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118C29-F72A-416D-BCF4-44C284D9B05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37623" y="436583"/>
            <a:ext cx="8962409" cy="120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ts val="1200"/>
              </a:spcAft>
              <a:defRPr lang="en-US" sz="4400" b="1" kern="1200">
                <a:solidFill>
                  <a:srgbClr val="FFFFFF"/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15352"/>
                </a:solidFill>
                <a:latin typeface="Calibri" pitchFamily="34" charset="0"/>
                <a:cs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15352"/>
                </a:solidFill>
                <a:latin typeface="Calibri" pitchFamily="34" charset="0"/>
                <a:cs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15352"/>
                </a:solidFill>
                <a:latin typeface="Calibri" pitchFamily="34" charset="0"/>
                <a:cs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15352"/>
                </a:solidFill>
                <a:latin typeface="Calibri" pitchFamily="34" charset="0"/>
                <a:cs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215352"/>
                </a:solidFill>
                <a:latin typeface="Tahoma" charset="0"/>
                <a:cs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215352"/>
                </a:solidFill>
                <a:latin typeface="Tahoma" charset="0"/>
                <a:cs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215352"/>
                </a:solidFill>
                <a:latin typeface="Tahoma" charset="0"/>
                <a:cs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215352"/>
                </a:solidFill>
                <a:latin typeface="Tahoma" charset="0"/>
                <a:cs typeface="Tahoma" charset="0"/>
              </a:defRPr>
            </a:lvl9pPr>
          </a:lstStyle>
          <a:p>
            <a:pPr lvl="0">
              <a:lnSpc>
                <a:spcPts val="4300"/>
              </a:lnSpc>
            </a:pPr>
            <a:r>
              <a:rPr lang="en-US" sz="4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Central Valley Flood Protection Plan Investment Strategy </a:t>
            </a:r>
          </a:p>
        </p:txBody>
      </p:sp>
    </p:spTree>
    <p:extLst>
      <p:ext uri="{BB962C8B-B14F-4D97-AF65-F5344CB8AC3E}">
        <p14:creationId xmlns="" xmlns:p14="http://schemas.microsoft.com/office/powerpoint/2010/main" val="42864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713" y="5572125"/>
            <a:ext cx="8745538" cy="12858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: Rounded Corners 15"/>
          <p:cNvSpPr/>
          <p:nvPr/>
        </p:nvSpPr>
        <p:spPr>
          <a:xfrm>
            <a:off x="2941320" y="5566424"/>
            <a:ext cx="6143412" cy="1155051"/>
          </a:xfrm>
          <a:prstGeom prst="roundRect">
            <a:avLst>
              <a:gd name="adj" fmla="val 2825"/>
            </a:avLst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/>
          <p:cNvSpPr/>
          <p:nvPr/>
        </p:nvSpPr>
        <p:spPr>
          <a:xfrm>
            <a:off x="2936169" y="3512945"/>
            <a:ext cx="6148564" cy="1825160"/>
          </a:xfrm>
          <a:prstGeom prst="roundRect">
            <a:avLst>
              <a:gd name="adj" fmla="val 2825"/>
            </a:avLst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2941319" y="1544039"/>
            <a:ext cx="6143413" cy="1733802"/>
          </a:xfrm>
          <a:prstGeom prst="roundRect">
            <a:avLst>
              <a:gd name="adj" fmla="val 2825"/>
            </a:avLst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18C29-F72A-416D-BCF4-44C284D9B05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: Rounded Corners 4"/>
          <p:cNvSpPr/>
          <p:nvPr/>
        </p:nvSpPr>
        <p:spPr>
          <a:xfrm>
            <a:off x="0" y="141336"/>
            <a:ext cx="9144000" cy="1180522"/>
          </a:xfrm>
          <a:prstGeom prst="roundRect">
            <a:avLst>
              <a:gd name="adj" fmla="val 0"/>
            </a:avLst>
          </a:prstGeom>
          <a:solidFill>
            <a:srgbClr val="7F7F7F"/>
          </a:solidFill>
          <a:ln>
            <a:solidFill>
              <a:schemeClr val="bg1"/>
            </a:solidFill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5575" indent="60325"/>
            <a:r>
              <a:rPr lang="en-US" sz="2800" b="1" dirty="0"/>
              <a:t>Chapter 1: </a:t>
            </a:r>
            <a:r>
              <a:rPr lang="en-US" sz="2800" dirty="0">
                <a:solidFill>
                  <a:schemeClr val="bg1"/>
                </a:solidFill>
              </a:rPr>
              <a:t>Updating the CVFPP – Overview of Historical Context &amp; Implementation Progress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3" y="156547"/>
            <a:ext cx="1194408" cy="10972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934232" y="1321858"/>
            <a:ext cx="6150501" cy="7077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</a:pPr>
            <a:endParaRPr lang="en-US" alt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</a:pPr>
            <a:r>
              <a:rPr lang="en-US" altLang="en-US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Systemwide  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en-US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 large-scale</a:t>
            </a:r>
          </a:p>
          <a:p>
            <a:pPr lvl="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Encompassing multiple regions and/or land use types, up to the full extent of the flood management system in the Central Valley</a:t>
            </a:r>
          </a:p>
          <a:p>
            <a:pPr marL="228600" lvl="0" indent="-2286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</a:pPr>
            <a:r>
              <a:rPr lang="en-US" altLang="en-US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Regional-scale 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/  </a:t>
            </a:r>
            <a:r>
              <a:rPr lang="en-US" altLang="en-US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medium-scale</a:t>
            </a:r>
          </a:p>
          <a:p>
            <a:pPr lvl="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scale of regions defined through Regional Flood Management Planning, according to delineation by hydrologic and administrative boundaries</a:t>
            </a:r>
          </a:p>
          <a:p>
            <a:pPr marL="228600" lvl="0" indent="-2286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</a:pPr>
            <a:r>
              <a:rPr lang="en-US" altLang="en-US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Small-scale</a:t>
            </a:r>
          </a:p>
          <a:p>
            <a:pPr lvl="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local area of limited geographic extent</a:t>
            </a:r>
          </a:p>
          <a:p>
            <a:pPr marL="228600" lvl="0" indent="-2286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278872" y="3377607"/>
            <a:ext cx="2376487" cy="111371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Programmatic Planning at 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Different Scales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360308" y="2788090"/>
            <a:ext cx="2213617" cy="527555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Key Concept</a:t>
            </a:r>
          </a:p>
        </p:txBody>
      </p:sp>
    </p:spTree>
    <p:extLst>
      <p:ext uri="{BB962C8B-B14F-4D97-AF65-F5344CB8AC3E}">
        <p14:creationId xmlns="" xmlns:p14="http://schemas.microsoft.com/office/powerpoint/2010/main" val="2240219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18C29-F72A-416D-BCF4-44C284D9B05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Rectangle: Rounded Corners 8"/>
          <p:cNvSpPr/>
          <p:nvPr/>
        </p:nvSpPr>
        <p:spPr>
          <a:xfrm>
            <a:off x="0" y="111314"/>
            <a:ext cx="9144000" cy="1180522"/>
          </a:xfrm>
          <a:prstGeom prst="roundRect">
            <a:avLst>
              <a:gd name="adj" fmla="val 0"/>
            </a:avLst>
          </a:prstGeom>
          <a:solidFill>
            <a:srgbClr val="749EA9"/>
          </a:solidFill>
          <a:ln>
            <a:solidFill>
              <a:schemeClr val="bg1"/>
            </a:solidFill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485900"/>
            <a:r>
              <a:rPr lang="en-US" sz="2800" b="1" dirty="0"/>
              <a:t>Chapter 3: </a:t>
            </a:r>
            <a:r>
              <a:rPr lang="en-US" sz="2800" dirty="0">
                <a:solidFill>
                  <a:schemeClr val="bg1"/>
                </a:solidFill>
              </a:rPr>
              <a:t>Strategies to </a:t>
            </a:r>
          </a:p>
          <a:p>
            <a:pPr indent="1485900"/>
            <a:r>
              <a:rPr lang="en-US" sz="2800" dirty="0">
                <a:solidFill>
                  <a:schemeClr val="bg1"/>
                </a:solidFill>
              </a:rPr>
              <a:t>Improve System Management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4" y="149414"/>
            <a:ext cx="1194408" cy="109728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1324" y="2476974"/>
          <a:ext cx="8404413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2445">
                  <a:extLst>
                    <a:ext uri="{9D8B030D-6E8A-4147-A177-3AD203B41FA5}">
                      <a16:colId xmlns="" xmlns:a16="http://schemas.microsoft.com/office/drawing/2014/main" val="103102427"/>
                    </a:ext>
                  </a:extLst>
                </a:gridCol>
                <a:gridCol w="2356261">
                  <a:extLst>
                    <a:ext uri="{9D8B030D-6E8A-4147-A177-3AD203B41FA5}">
                      <a16:colId xmlns="" xmlns:a16="http://schemas.microsoft.com/office/drawing/2014/main" val="1745228718"/>
                    </a:ext>
                  </a:extLst>
                </a:gridCol>
                <a:gridCol w="2575707">
                  <a:extLst>
                    <a:ext uri="{9D8B030D-6E8A-4147-A177-3AD203B41FA5}">
                      <a16:colId xmlns="" xmlns:a16="http://schemas.microsoft.com/office/drawing/2014/main" val="4283403130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Tx/>
                        <a:buNone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Area of Interest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Capital Investment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Ongoing Investment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83079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Systemwide Actions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9E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8479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 Actions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7090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Rural Actions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AA9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0695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Small Community Actions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9E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0079949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 rot="20814447">
            <a:off x="4351621" y="3826438"/>
            <a:ext cx="3420251" cy="68326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</a:pPr>
            <a:r>
              <a:rPr lang="en-US" alt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refer to 2017 CVFPP Update</a:t>
            </a:r>
            <a:endParaRPr lang="en-US" altLang="en-US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300983" y="1458986"/>
            <a:ext cx="6762538" cy="527555"/>
          </a:xfrm>
          <a:prstGeom prst="roundRect">
            <a:avLst/>
          </a:prstGeom>
          <a:solidFill>
            <a:srgbClr val="88AA9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Investment Actions Included in the 2017 CVFPP Update</a:t>
            </a:r>
          </a:p>
        </p:txBody>
      </p:sp>
    </p:spTree>
    <p:extLst>
      <p:ext uri="{BB962C8B-B14F-4D97-AF65-F5344CB8AC3E}">
        <p14:creationId xmlns="" xmlns:p14="http://schemas.microsoft.com/office/powerpoint/2010/main" val="748597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93" y="5704609"/>
            <a:ext cx="8843858" cy="1153391"/>
          </a:xfrm>
          <a:prstGeom prst="rect">
            <a:avLst/>
          </a:prstGeom>
          <a:solidFill>
            <a:srgbClr val="DFD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0983" y="187605"/>
            <a:ext cx="8544568" cy="9059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626783" cy="365125"/>
          </a:xfrm>
        </p:spPr>
        <p:txBody>
          <a:bodyPr/>
          <a:lstStyle/>
          <a:p>
            <a:fld id="{53118C29-F72A-416D-BCF4-44C284D9B05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0" y="111314"/>
            <a:ext cx="9144000" cy="1180522"/>
          </a:xfrm>
          <a:prstGeom prst="roundRect">
            <a:avLst>
              <a:gd name="adj" fmla="val 0"/>
            </a:avLst>
          </a:prstGeom>
          <a:solidFill>
            <a:srgbClr val="8D9EA5"/>
          </a:solidFill>
          <a:ln>
            <a:solidFill>
              <a:schemeClr val="bg1"/>
            </a:solidFill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50"/>
            <a:r>
              <a:rPr lang="en-US" sz="2800" b="1" dirty="0"/>
              <a:t>Chapter 4: </a:t>
            </a:r>
            <a:r>
              <a:rPr lang="en-US" sz="2800" dirty="0">
                <a:solidFill>
                  <a:schemeClr val="bg1"/>
                </a:solidFill>
              </a:rPr>
              <a:t>Financing &amp; Implementing the   2017 Refined SSIA Portfolio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3" y="152935"/>
            <a:ext cx="1194408" cy="1097280"/>
          </a:xfrm>
          <a:prstGeom prst="rect">
            <a:avLst/>
          </a:prstGeom>
        </p:spPr>
      </p:pic>
      <p:sp>
        <p:nvSpPr>
          <p:cNvPr id="10" name="Rectangle: Rounded Corners 9"/>
          <p:cNvSpPr/>
          <p:nvPr/>
        </p:nvSpPr>
        <p:spPr>
          <a:xfrm>
            <a:off x="161695" y="1418994"/>
            <a:ext cx="4719588" cy="604321"/>
          </a:xfrm>
          <a:prstGeom prst="roundRect">
            <a:avLst/>
          </a:prstGeom>
          <a:solidFill>
            <a:srgbClr val="8D9EA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Phase 1 (Near-Term) Actions </a:t>
            </a:r>
          </a:p>
          <a:p>
            <a:pPr lvl="0" algn="ctr"/>
            <a:r>
              <a:rPr lang="en-US" b="1" dirty="0">
                <a:solidFill>
                  <a:prstClr val="white"/>
                </a:solidFill>
              </a:rPr>
              <a:t>Anticipated Duration 2017 to 2027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1949824" y="2123599"/>
            <a:ext cx="7134909" cy="2252054"/>
          </a:xfrm>
          <a:prstGeom prst="roundRect">
            <a:avLst>
              <a:gd name="adj" fmla="val 3426"/>
            </a:avLst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Yolo Bypass Multi-Benefit Improvements (first phase)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Paradise Cut Multi-Benefit Improvements (land acquisition)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Reservoir and floodplain storage actions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Address deferred maintenance and increase routine maintenance (ongoing)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Emergency preparedness and flood risk awareness (ongoing)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1953197" y="5256443"/>
            <a:ext cx="7104642" cy="705227"/>
          </a:xfrm>
          <a:prstGeom prst="roundRect">
            <a:avLst>
              <a:gd name="adj" fmla="val 2825"/>
            </a:avLst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Rural levee and infrastructure repairs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1964956" y="6041774"/>
            <a:ext cx="7104641" cy="705227"/>
          </a:xfrm>
          <a:prstGeom prst="roundRect">
            <a:avLst>
              <a:gd name="adj" fmla="val 2825"/>
            </a:avLst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Small community improvements 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26"/>
          <p:cNvSpPr/>
          <p:nvPr/>
        </p:nvSpPr>
        <p:spPr>
          <a:xfrm>
            <a:off x="161695" y="2099677"/>
            <a:ext cx="1691580" cy="2281118"/>
          </a:xfrm>
          <a:prstGeom prst="roundRect">
            <a:avLst>
              <a:gd name="adj" fmla="val 5826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900" b="1" dirty="0">
                <a:solidFill>
                  <a:schemeClr val="tx1"/>
                </a:solidFill>
              </a:rPr>
              <a:t>Systemwide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161695" y="5256444"/>
            <a:ext cx="1691580" cy="705227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900" b="1" dirty="0">
                <a:solidFill>
                  <a:schemeClr val="tx1"/>
                </a:solidFill>
              </a:rPr>
              <a:t>Rural</a:t>
            </a:r>
          </a:p>
        </p:txBody>
      </p:sp>
      <p:sp>
        <p:nvSpPr>
          <p:cNvPr id="17" name="Rectangle: Rounded Corners 27"/>
          <p:cNvSpPr/>
          <p:nvPr/>
        </p:nvSpPr>
        <p:spPr>
          <a:xfrm>
            <a:off x="161695" y="6057222"/>
            <a:ext cx="1667449" cy="705227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900" b="1" dirty="0">
                <a:solidFill>
                  <a:schemeClr val="tx1"/>
                </a:solidFill>
              </a:rPr>
              <a:t>Small Community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161695" y="4466006"/>
            <a:ext cx="1691580" cy="705227"/>
          </a:xfrm>
          <a:prstGeom prst="roundRect">
            <a:avLst>
              <a:gd name="adj" fmla="val 16667"/>
            </a:avLst>
          </a:prstGeom>
          <a:solidFill>
            <a:srgbClr val="F7964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900" b="1" dirty="0">
                <a:solidFill>
                  <a:schemeClr val="tx1"/>
                </a:solidFill>
              </a:rPr>
              <a:t>Urban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1964956" y="4466006"/>
            <a:ext cx="7134909" cy="705573"/>
          </a:xfrm>
          <a:prstGeom prst="roundRect">
            <a:avLst>
              <a:gd name="adj" fmla="val 3426"/>
            </a:avLst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Urban levee and infrastructure improvements</a:t>
            </a:r>
          </a:p>
        </p:txBody>
      </p:sp>
    </p:spTree>
    <p:extLst>
      <p:ext uri="{BB962C8B-B14F-4D97-AF65-F5344CB8AC3E}">
        <p14:creationId xmlns="" xmlns:p14="http://schemas.microsoft.com/office/powerpoint/2010/main" val="1553025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66" y="180354"/>
            <a:ext cx="8544568" cy="894913"/>
          </a:xfrm>
        </p:spPr>
        <p:txBody>
          <a:bodyPr>
            <a:normAutofit/>
          </a:bodyPr>
          <a:lstStyle/>
          <a:p>
            <a:r>
              <a:rPr lang="en-US" dirty="0"/>
              <a:t>Today’s Discussion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18C29-F72A-416D-BCF4-44C284D9B05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839658" y="1550112"/>
            <a:ext cx="6931683" cy="433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Font typeface="Arial"/>
              <a:buChar char="•"/>
              <a:defRPr lang="en-US" sz="28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Font typeface="Lucida Grande"/>
              <a:buChar char="-"/>
              <a:defRPr lang="en-US" sz="2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-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Lucida Grande"/>
              <a:buChar char="-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Lucida Grande"/>
              <a:buChar char="-"/>
              <a:defRPr lang="en-US" sz="1800" i="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Overview of the 2017 Central Valley Flood Protection Plan Update</a:t>
            </a:r>
            <a:endParaRPr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CVFPP Investment Strategy Technical Memorandum </a:t>
            </a:r>
            <a:endParaRPr lang="en-US" sz="2600" b="1" strike="sngStrik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Potential Funding Mechanisms</a:t>
            </a:r>
            <a:r>
              <a:rPr lang="en-US" sz="2600" b="1" dirty="0">
                <a:solidFill>
                  <a:srgbClr val="2B4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Included in Investment Strategy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Considered for CVFPP Implementation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-282575">
              <a:buNone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None/>
            </a:pPr>
            <a:endParaRPr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89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the 2017 Central Valley Flood Protection Plan Update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118C29-F72A-416D-BCF4-44C284D9B0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2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2017 Update to the CVFPP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18C29-F72A-416D-BCF4-44C284D9B05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5679" y="1339592"/>
            <a:ext cx="868322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Continues implementation of key                                        concepts from 2012 CVFPP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Recommends refinements/changes                             where necessary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16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Brings together technical and policy-                                       level information to refine SSIA and associated               cost estimates, funding, phasing over next 30 years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</a:pPr>
            <a:endParaRPr lang="en-US" alt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policy and funding recommendations to support comprehensive flood risk management actions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000">
            <a:off x="6567027" y="726870"/>
            <a:ext cx="2098924" cy="271635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910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941" y="797955"/>
            <a:ext cx="8075084" cy="742422"/>
          </a:xfrm>
        </p:spPr>
        <p:txBody>
          <a:bodyPr>
            <a:normAutofit fontScale="90000"/>
          </a:bodyPr>
          <a:lstStyle/>
          <a:p>
            <a:r>
              <a:rPr lang="en-US" dirty="0"/>
              <a:t>CVFPP Investment Strategy Technical Memorandum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118C29-F72A-416D-BCF4-44C284D9B0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0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CVFPP Investment Strategy 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18C29-F72A-416D-BCF4-44C284D9B05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0982" y="1121169"/>
            <a:ext cx="539036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fifteen 2017 CVFPP Update supporting documents that provide greater detail to support the plan</a:t>
            </a:r>
          </a:p>
          <a:p>
            <a:pPr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</a:pPr>
            <a:endParaRPr lang="en-US" altLang="en-US" sz="1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detailed analysis 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support CVFPP investment costs, phasing and funding </a:t>
            </a:r>
          </a:p>
          <a:p>
            <a:pPr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</a:pPr>
            <a:endParaRPr lang="en-US" altLang="en-US" sz="1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includes proposed CVFPP Funding Plan</a:t>
            </a:r>
          </a:p>
          <a:p>
            <a:pPr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</a:pPr>
            <a:endParaRPr lang="en-US" altLang="en-US" sz="1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TM available now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0000">
            <a:off x="6202339" y="1483452"/>
            <a:ext cx="2113482" cy="2715768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013885" y="5434362"/>
            <a:ext cx="781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http://www.water.ca.gov/cvfmp/2017-cvfpp-docs.cfm </a:t>
            </a:r>
          </a:p>
        </p:txBody>
      </p:sp>
    </p:spTree>
    <p:extLst>
      <p:ext uri="{BB962C8B-B14F-4D97-AF65-F5344CB8AC3E}">
        <p14:creationId xmlns="" xmlns:p14="http://schemas.microsoft.com/office/powerpoint/2010/main" val="43004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409822" y="6356350"/>
            <a:ext cx="2626783" cy="365125"/>
          </a:xfrm>
        </p:spPr>
        <p:txBody>
          <a:bodyPr/>
          <a:lstStyle/>
          <a:p>
            <a:fld id="{53118C29-F72A-416D-BCF4-44C284D9B05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67" y="475566"/>
            <a:ext cx="5593956" cy="491882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004022" y="511771"/>
            <a:ext cx="2730903" cy="1449606"/>
            <a:chOff x="235046" y="3031042"/>
            <a:chExt cx="2790497" cy="3069059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235046" y="3031042"/>
              <a:ext cx="2790497" cy="2597707"/>
            </a:xfrm>
            <a:prstGeom prst="roundRect">
              <a:avLst/>
            </a:prstGeom>
            <a:solidFill>
              <a:srgbClr val="9ACF89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8167" y="3298159"/>
              <a:ext cx="2574475" cy="2801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Describes </a:t>
              </a:r>
              <a:r>
                <a:rPr lang="en-US" sz="2000" b="1" u="sng" dirty="0"/>
                <a:t>why</a:t>
              </a:r>
              <a:r>
                <a:rPr lang="en-US" sz="2000" b="1" dirty="0"/>
                <a:t> flood investments are needed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4022" y="1826249"/>
            <a:ext cx="2730903" cy="1108729"/>
            <a:chOff x="3157242" y="3031043"/>
            <a:chExt cx="2790497" cy="231161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3157242" y="3031043"/>
              <a:ext cx="2790497" cy="2311617"/>
            </a:xfrm>
            <a:prstGeom prst="roundRect">
              <a:avLst/>
            </a:prstGeom>
            <a:solidFill>
              <a:srgbClr val="2B494E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73264" y="3129157"/>
              <a:ext cx="2328672" cy="2117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Describes </a:t>
              </a:r>
              <a:r>
                <a:rPr lang="en-US" sz="2000" b="1" u="sng" dirty="0">
                  <a:solidFill>
                    <a:schemeClr val="bg1"/>
                  </a:solidFill>
                </a:rPr>
                <a:t>what</a:t>
              </a:r>
              <a:r>
                <a:rPr lang="en-US" sz="2000" b="1" dirty="0">
                  <a:solidFill>
                    <a:schemeClr val="bg1"/>
                  </a:solidFill>
                </a:rPr>
                <a:t> investments are needed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04022" y="3022483"/>
            <a:ext cx="2730904" cy="1766732"/>
            <a:chOff x="6094104" y="3014760"/>
            <a:chExt cx="2790497" cy="1706757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6094104" y="3014760"/>
              <a:ext cx="2790497" cy="1706757"/>
            </a:xfrm>
            <a:prstGeom prst="roundRect">
              <a:avLst/>
            </a:prstGeom>
            <a:solidFill>
              <a:srgbClr val="88AA94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87225" y="3090300"/>
              <a:ext cx="2635368" cy="1631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Explores </a:t>
              </a:r>
              <a:r>
                <a:rPr lang="en-US" sz="2000" b="1" u="sng" dirty="0"/>
                <a:t>how</a:t>
              </a:r>
              <a:r>
                <a:rPr lang="en-US" sz="2000" b="1" dirty="0"/>
                <a:t> investments can be funded over</a:t>
              </a:r>
            </a:p>
            <a:p>
              <a:pPr algn="ctr"/>
              <a:r>
                <a:rPr lang="en-US" sz="2000" b="1" dirty="0"/>
                <a:t>30-year planning horizon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5829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3848" y="1593199"/>
            <a:ext cx="7676983" cy="4112657"/>
          </a:xfrm>
        </p:spPr>
        <p:txBody>
          <a:bodyPr>
            <a:normAutofit fontScale="92500" lnSpcReduction="10000"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/>
              <a:t>A host of potential existing and new funding mechanisms were considered</a:t>
            </a:r>
          </a:p>
          <a:p>
            <a:pPr fontAlgn="base">
              <a:spcAft>
                <a:spcPct val="0"/>
              </a:spcAft>
            </a:pPr>
            <a:endParaRPr lang="en-US" sz="1200" dirty="0"/>
          </a:p>
          <a:p>
            <a:pPr fontAlgn="base">
              <a:spcAft>
                <a:spcPct val="0"/>
              </a:spcAft>
            </a:pPr>
            <a:r>
              <a:rPr lang="en-US" sz="2600" dirty="0"/>
              <a:t>Each examined qualitatively for:</a:t>
            </a:r>
          </a:p>
          <a:p>
            <a:pPr fontAlgn="base">
              <a:spcAft>
                <a:spcPct val="0"/>
              </a:spcAft>
            </a:pPr>
            <a:endParaRPr lang="en-US" sz="600" dirty="0"/>
          </a:p>
          <a:p>
            <a:pPr lvl="1" fontAlgn="base">
              <a:spcAft>
                <a:spcPct val="0"/>
              </a:spcAft>
            </a:pPr>
            <a:r>
              <a:rPr lang="en-US" sz="2600" dirty="0"/>
              <a:t>Applicability </a:t>
            </a:r>
          </a:p>
          <a:p>
            <a:pPr lvl="2" fontAlgn="base">
              <a:spcAft>
                <a:spcPct val="0"/>
              </a:spcAft>
            </a:pPr>
            <a:r>
              <a:rPr lang="en-US" sz="2200" dirty="0"/>
              <a:t>What types of actions could be funded?</a:t>
            </a:r>
          </a:p>
          <a:p>
            <a:pPr lvl="1" fontAlgn="base">
              <a:spcAft>
                <a:spcPct val="0"/>
              </a:spcAft>
            </a:pPr>
            <a:endParaRPr lang="en-US" sz="1200" dirty="0"/>
          </a:p>
          <a:p>
            <a:pPr lvl="1" fontAlgn="base">
              <a:spcAft>
                <a:spcPct val="0"/>
              </a:spcAft>
            </a:pPr>
            <a:r>
              <a:rPr lang="en-US" sz="2600" dirty="0"/>
              <a:t>Inter-annual reliability </a:t>
            </a:r>
          </a:p>
          <a:p>
            <a:pPr lvl="2" fontAlgn="base">
              <a:spcAft>
                <a:spcPct val="0"/>
              </a:spcAft>
            </a:pPr>
            <a:r>
              <a:rPr lang="en-US" sz="2200" dirty="0"/>
              <a:t>Is it a one-time source, or more consistent year-to year?</a:t>
            </a:r>
          </a:p>
          <a:p>
            <a:pPr marL="457200" lvl="1" indent="0" fontAlgn="base">
              <a:spcAft>
                <a:spcPct val="0"/>
              </a:spcAft>
              <a:buNone/>
            </a:pPr>
            <a:endParaRPr lang="en-US" sz="1200" dirty="0"/>
          </a:p>
          <a:p>
            <a:pPr lvl="1" fontAlgn="base">
              <a:spcAft>
                <a:spcPct val="0"/>
              </a:spcAft>
            </a:pPr>
            <a:r>
              <a:rPr lang="en-US" sz="2600" dirty="0"/>
              <a:t>Political viability </a:t>
            </a:r>
          </a:p>
          <a:p>
            <a:pPr lvl="2" fontAlgn="base">
              <a:spcAft>
                <a:spcPct val="0"/>
              </a:spcAft>
            </a:pPr>
            <a:r>
              <a:rPr lang="en-US" sz="2200" dirty="0"/>
              <a:t>Who could support this?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 Funding Mechanisms for</a:t>
            </a:r>
            <a:br>
              <a:rPr lang="en-US" dirty="0"/>
            </a:br>
            <a:r>
              <a:rPr lang="en-US" dirty="0"/>
              <a:t>CVFPP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18C29-F72A-416D-BCF4-44C284D9B05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35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625" y="545292"/>
            <a:ext cx="8075084" cy="742422"/>
          </a:xfrm>
        </p:spPr>
        <p:txBody>
          <a:bodyPr>
            <a:normAutofit fontScale="90000"/>
          </a:bodyPr>
          <a:lstStyle/>
          <a:p>
            <a:r>
              <a:rPr lang="en-US" dirty="0"/>
              <a:t>Potential Funding Mechanisms Included in Investment Strategy Considered for CVFPP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118C29-F72A-416D-BCF4-44C284D9B05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081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VFPP Storyboard Palette">
      <a:dk1>
        <a:srgbClr val="2B494E"/>
      </a:dk1>
      <a:lt1>
        <a:sysClr val="window" lastClr="FFFFFF"/>
      </a:lt1>
      <a:dk2>
        <a:srgbClr val="8D9EA5"/>
      </a:dk2>
      <a:lt2>
        <a:srgbClr val="DFD8D3"/>
      </a:lt2>
      <a:accent1>
        <a:srgbClr val="665E53"/>
      </a:accent1>
      <a:accent2>
        <a:srgbClr val="88AA94"/>
      </a:accent2>
      <a:accent3>
        <a:srgbClr val="749EA9"/>
      </a:accent3>
      <a:accent4>
        <a:srgbClr val="F79649"/>
      </a:accent4>
      <a:accent5>
        <a:srgbClr val="B7CBBC"/>
      </a:accent5>
      <a:accent6>
        <a:srgbClr val="B5ACA4"/>
      </a:accent6>
      <a:hlink>
        <a:srgbClr val="8C8174"/>
      </a:hlink>
      <a:folHlink>
        <a:srgbClr val="C8D9DE"/>
      </a:folHlink>
    </a:clrScheme>
    <a:fontScheme name="CVFPP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123F9D987F0C4197DE9689E2D11FD8" ma:contentTypeVersion="0" ma:contentTypeDescription="Create a new document." ma:contentTypeScope="" ma:versionID="a9c7dda392aa300bf0a5a05019310da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6A394E-7946-4D47-891A-FA417FD5DA90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4EA0B9-27FF-40E0-9F98-0C13E8E8E7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BFEB18B-135D-438E-977F-5676425760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9259</TotalTime>
  <Words>1053</Words>
  <Application>Microsoft Office PowerPoint</Application>
  <PresentationFormat>On-screen Show (4:3)</PresentationFormat>
  <Paragraphs>212</Paragraphs>
  <Slides>19</Slides>
  <Notes>11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Today’s Discussion</vt:lpstr>
      <vt:lpstr>Overview of the 2017 Central Valley Flood Protection Plan Update </vt:lpstr>
      <vt:lpstr>2017 Update to the CVFPP</vt:lpstr>
      <vt:lpstr>CVFPP Investment Strategy Technical Memorandum</vt:lpstr>
      <vt:lpstr>CVFPP Investment Strategy TM</vt:lpstr>
      <vt:lpstr>Slide 7</vt:lpstr>
      <vt:lpstr>Potential Funding Mechanisms for CVFPP Implementation</vt:lpstr>
      <vt:lpstr>Potential Funding Mechanisms Included in Investment Strategy Considered for CVFPP Implementation</vt:lpstr>
      <vt:lpstr>State Funding Mechanisms Considered</vt:lpstr>
      <vt:lpstr>Federal Funding Mechanisms Considered</vt:lpstr>
      <vt:lpstr>Local Funding Mechanisms Considered</vt:lpstr>
      <vt:lpstr>Recommended Timing of CVFPP Investments</vt:lpstr>
      <vt:lpstr>Total Investment of 2017 CVFPP Update</vt:lpstr>
      <vt:lpstr>Draft Near-Term Funding Recommendations </vt:lpstr>
      <vt:lpstr>Slide 16</vt:lpstr>
      <vt:lpstr>Slide 17</vt:lpstr>
      <vt:lpstr>Slide 18</vt:lpstr>
      <vt:lpstr>Slide 19</vt:lpstr>
    </vt:vector>
  </TitlesOfParts>
  <Company>CH2M HILL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Montgomery, Carol/RDD</dc:creator>
  <cp:lastModifiedBy>Melinda Terry</cp:lastModifiedBy>
  <cp:revision>793</cp:revision>
  <cp:lastPrinted>2017-03-13T22:28:22Z</cp:lastPrinted>
  <dcterms:created xsi:type="dcterms:W3CDTF">2014-11-11T20:38:44Z</dcterms:created>
  <dcterms:modified xsi:type="dcterms:W3CDTF">2017-03-20T19:24:36Z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0x01010020123F9D987F0C4197DE9689E2D11FD8</vt:lpwstr>
  </property>
</Properties>
</file>