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1" r:id="rId3"/>
  </p:sldMasterIdLst>
  <p:notesMasterIdLst>
    <p:notesMasterId r:id="rId8"/>
  </p:notesMasterIdLst>
  <p:sldIdLst>
    <p:sldId id="340" r:id="rId4"/>
    <p:sldId id="343" r:id="rId5"/>
    <p:sldId id="341" r:id="rId6"/>
    <p:sldId id="34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21474-02CC-7E44-9D84-618114DC5BCA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08E07-7164-5541-892B-ED1832E759F2}" type="pres">
      <dgm:prSet presAssocID="{15E21474-02CC-7E44-9D84-618114DC5B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97CC2-B95B-5643-8B92-6F9E3CB2998A}" type="presOf" srcId="{15E21474-02CC-7E44-9D84-618114DC5BCA}" destId="{52208E07-7164-5541-892B-ED1832E759F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3140D-58A7-464F-B531-0D69FFFF12AF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29BFA-C32E-B945-BCC1-4DA9BA24A8B5}" type="pres">
      <dgm:prSet presAssocID="{B103140D-58A7-464F-B531-0D69FFFF12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87328C-4683-CF48-A70F-82B0527694EE}" type="pres">
      <dgm:prSet presAssocID="{B103140D-58A7-464F-B531-0D69FFFF12AF}" presName="Name1" presStyleCnt="0"/>
      <dgm:spPr/>
    </dgm:pt>
    <dgm:pt modelId="{DCDD80C3-8880-F544-BF6B-EA73971BB817}" type="pres">
      <dgm:prSet presAssocID="{B103140D-58A7-464F-B531-0D69FFFF12AF}" presName="cycle" presStyleCnt="0"/>
      <dgm:spPr/>
    </dgm:pt>
    <dgm:pt modelId="{EB5E8E4F-442C-3F4A-BDA7-451E894098D7}" type="pres">
      <dgm:prSet presAssocID="{B103140D-58A7-464F-B531-0D69FFFF12AF}" presName="srcNode" presStyleLbl="node1" presStyleIdx="0" presStyleCnt="0"/>
      <dgm:spPr/>
    </dgm:pt>
    <dgm:pt modelId="{CD2ADBED-31F3-104B-B314-7C5F073A2EBA}" type="pres">
      <dgm:prSet presAssocID="{B103140D-58A7-464F-B531-0D69FFFF12AF}" presName="conn" presStyleLbl="parChTrans1D2" presStyleIdx="0" presStyleCnt="1" custLinFactNeighborX="2924" custLinFactNeighborY="-2943"/>
      <dgm:spPr/>
    </dgm:pt>
    <dgm:pt modelId="{68292A55-305C-E944-BE96-D16DDCA616F8}" type="pres">
      <dgm:prSet presAssocID="{B103140D-58A7-464F-B531-0D69FFFF12AF}" presName="extraNode" presStyleLbl="node1" presStyleIdx="0" presStyleCnt="0"/>
      <dgm:spPr/>
    </dgm:pt>
    <dgm:pt modelId="{0BF5071C-5EC5-6F4E-BDC6-601019E1A62D}" type="pres">
      <dgm:prSet presAssocID="{B103140D-58A7-464F-B531-0D69FFFF12AF}" presName="dstNode" presStyleLbl="node1" presStyleIdx="0" presStyleCnt="0"/>
      <dgm:spPr/>
    </dgm:pt>
  </dgm:ptLst>
  <dgm:cxnLst>
    <dgm:cxn modelId="{882AC285-A919-5A4D-BC34-31A49852B3FA}" type="presOf" srcId="{B103140D-58A7-464F-B531-0D69FFFF12AF}" destId="{86A29BFA-C32E-B945-BCC1-4DA9BA24A8B5}" srcOrd="0" destOrd="0" presId="urn:microsoft.com/office/officeart/2008/layout/VerticalCurvedList"/>
    <dgm:cxn modelId="{AE834ADF-7B49-594F-816D-98D403DF605C}" type="presParOf" srcId="{86A29BFA-C32E-B945-BCC1-4DA9BA24A8B5}" destId="{4D87328C-4683-CF48-A70F-82B0527694EE}" srcOrd="0" destOrd="0" presId="urn:microsoft.com/office/officeart/2008/layout/VerticalCurvedList"/>
    <dgm:cxn modelId="{6C150DC0-4092-4349-B43E-2187448A2A07}" type="presParOf" srcId="{4D87328C-4683-CF48-A70F-82B0527694EE}" destId="{DCDD80C3-8880-F544-BF6B-EA73971BB817}" srcOrd="0" destOrd="0" presId="urn:microsoft.com/office/officeart/2008/layout/VerticalCurvedList"/>
    <dgm:cxn modelId="{3D4D3E5E-66A0-1647-8E8C-8B956E9EDC71}" type="presParOf" srcId="{DCDD80C3-8880-F544-BF6B-EA73971BB817}" destId="{EB5E8E4F-442C-3F4A-BDA7-451E894098D7}" srcOrd="0" destOrd="0" presId="urn:microsoft.com/office/officeart/2008/layout/VerticalCurvedList"/>
    <dgm:cxn modelId="{0EF355E9-2419-F946-84F2-BC06477FD277}" type="presParOf" srcId="{DCDD80C3-8880-F544-BF6B-EA73971BB817}" destId="{CD2ADBED-31F3-104B-B314-7C5F073A2EBA}" srcOrd="1" destOrd="0" presId="urn:microsoft.com/office/officeart/2008/layout/VerticalCurvedList"/>
    <dgm:cxn modelId="{A42AFF08-FFCE-0A40-8DD5-7F2BB93A4F4B}" type="presParOf" srcId="{DCDD80C3-8880-F544-BF6B-EA73971BB817}" destId="{68292A55-305C-E944-BE96-D16DDCA616F8}" srcOrd="2" destOrd="0" presId="urn:microsoft.com/office/officeart/2008/layout/VerticalCurvedList"/>
    <dgm:cxn modelId="{493D8295-D894-1941-A994-6C043FAF1C02}" type="presParOf" srcId="{DCDD80C3-8880-F544-BF6B-EA73971BB817}" destId="{0BF5071C-5EC5-6F4E-BDC6-601019E1A62D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AF95C-61E1-474E-8F75-2CEB73D109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337D750-3AAA-442C-B797-F9080ED9DAF9}" type="pres">
      <dgm:prSet presAssocID="{428AF95C-61E1-474E-8F75-2CEB73D1091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0D4DD89-F463-9B4F-B4CB-49EF76301610}" type="presOf" srcId="{428AF95C-61E1-474E-8F75-2CEB73D1091C}" destId="{6337D750-3AAA-442C-B797-F9080ED9DA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C566B-9290-4ABF-B68A-B686A6C79D71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5CE32-68F2-43F0-B328-AF3C1253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57036-2E95-4E94-B7A0-BF41CB32EF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1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tiff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11480800" y="6385776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1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03200" y="220431"/>
            <a:ext cx="11785600" cy="635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STAR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S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tudent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T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eams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A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chieving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R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esults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Real World </a:t>
            </a:r>
            <a:r>
              <a:rPr lang="en-US" sz="20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PROJECTS</a:t>
            </a:r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 Real World </a:t>
            </a:r>
            <a:r>
              <a:rPr lang="en-US" sz="20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LEARNING</a:t>
            </a:r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 Real World </a:t>
            </a:r>
            <a:r>
              <a:rPr lang="en-US" sz="20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IMPACT</a:t>
            </a:r>
            <a:r>
              <a:rPr lang="en-US" sz="18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</a:t>
            </a:r>
          </a:p>
          <a:p>
            <a:pPr algn="ctr"/>
            <a:endParaRPr lang="en-US" sz="1800" cap="small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 algn="ctr"/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2" name="Picture 20" descr="Old We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8122157" y="1828800"/>
            <a:ext cx="386664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410164" cy="990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BDFD1D-A793-47CB-A080-A9EEC9004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0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00801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F63B16-6305-43CF-A4C2-BCBBB167B47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4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05"/>
            <a:ext cx="10515600" cy="9302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1561" y="6582793"/>
            <a:ext cx="2743200" cy="365125"/>
          </a:xfrm>
        </p:spPr>
        <p:txBody>
          <a:bodyPr/>
          <a:lstStyle/>
          <a:p>
            <a:fld id="{9ABDFD1D-A793-47CB-A080-A9EEC90047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15659" y="924469"/>
            <a:ext cx="9955507" cy="8001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nc-blue.jpg (400×122)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7" y="6400800"/>
            <a:ext cx="1864883" cy="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-5177" y="0"/>
            <a:ext cx="587239" cy="6858000"/>
            <a:chOff x="-3883" y="0"/>
            <a:chExt cx="440429" cy="6858000"/>
          </a:xfrm>
        </p:grpSpPr>
        <p:pic>
          <p:nvPicPr>
            <p:cNvPr id="205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629488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73176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16864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0" y="460552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1" y="404241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2" y="347929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3" y="291617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235305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78993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22682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5" y="66370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108585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UNCArgyle.jpg (402×514)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22"/>
            <a:stretch/>
          </p:blipFill>
          <p:spPr bwMode="auto">
            <a:xfrm>
              <a:off x="-3883" y="0"/>
              <a:ext cx="440415" cy="115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11604762" y="0"/>
            <a:ext cx="587239" cy="6850634"/>
            <a:chOff x="-3883" y="7366"/>
            <a:chExt cx="440429" cy="6850634"/>
          </a:xfrm>
        </p:grpSpPr>
        <p:pic>
          <p:nvPicPr>
            <p:cNvPr id="28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629488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73176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69" y="516864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0" y="460552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1" y="404241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2" y="347929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3" y="2916174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2353056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789938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4" y="1226820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5" y="663702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UNCArgyle.jpg (402×514)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9" y="108585"/>
              <a:ext cx="440415" cy="56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UNCArgyle.jpg (402×514)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30"/>
            <a:stretch/>
          </p:blipFill>
          <p:spPr bwMode="auto">
            <a:xfrm>
              <a:off x="-3883" y="7366"/>
              <a:ext cx="440415" cy="10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883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62784" y="6011455"/>
            <a:ext cx="2195033" cy="600890"/>
          </a:xfrm>
          <a:prstGeom prst="rect">
            <a:avLst/>
          </a:prstGeom>
          <a:noFill/>
        </p:spPr>
      </p:pic>
      <p:pic>
        <p:nvPicPr>
          <p:cNvPr id="7" name="Picture 6" descr="STAR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92" y="162283"/>
            <a:ext cx="1917283" cy="69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75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Diagram 5"/>
          <p:cNvGraphicFramePr/>
          <p:nvPr userDrawn="1">
            <p:extLst/>
          </p:nvPr>
        </p:nvGraphicFramePr>
        <p:xfrm>
          <a:off x="2044192" y="3826399"/>
          <a:ext cx="8128000" cy="139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32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202905" y="0"/>
            <a:ext cx="498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inspire.</a:t>
            </a:r>
          </a:p>
        </p:txBody>
      </p:sp>
    </p:spTree>
    <p:extLst>
      <p:ext uri="{BB962C8B-B14F-4D97-AF65-F5344CB8AC3E}">
        <p14:creationId xmlns:p14="http://schemas.microsoft.com/office/powerpoint/2010/main" val="149847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62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02905" y="0"/>
            <a:ext cx="498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educate.</a:t>
            </a:r>
          </a:p>
        </p:txBody>
      </p:sp>
    </p:spTree>
    <p:extLst>
      <p:ext uri="{BB962C8B-B14F-4D97-AF65-F5344CB8AC3E}">
        <p14:creationId xmlns:p14="http://schemas.microsoft.com/office/powerpoint/2010/main" val="120028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838200" y="365131"/>
            <a:ext cx="10515600" cy="691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403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latin typeface="Calibri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78851" cy="9906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11532316" y="6398655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3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34948" y="0"/>
            <a:ext cx="4557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encourage.</a:t>
            </a:r>
          </a:p>
        </p:txBody>
      </p:sp>
    </p:spTree>
    <p:extLst>
      <p:ext uri="{BB962C8B-B14F-4D97-AF65-F5344CB8AC3E}">
        <p14:creationId xmlns:p14="http://schemas.microsoft.com/office/powerpoint/2010/main" val="428118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 userDrawn="1">
            <p:extLst/>
          </p:nvPr>
        </p:nvGraphicFramePr>
        <p:xfrm>
          <a:off x="1457429" y="5255109"/>
          <a:ext cx="7875708" cy="151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93950" y="1296809"/>
            <a:ext cx="927542" cy="927542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2742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8598" y="5671165"/>
            <a:ext cx="4557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/>
                </a:solidFill>
              </a:rPr>
              <a:t>IMPACT.</a:t>
            </a:r>
          </a:p>
        </p:txBody>
      </p:sp>
    </p:spTree>
    <p:extLst>
      <p:ext uri="{BB962C8B-B14F-4D97-AF65-F5344CB8AC3E}">
        <p14:creationId xmlns:p14="http://schemas.microsoft.com/office/powerpoint/2010/main" val="585789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35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4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4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graphicFrame>
        <p:nvGraphicFramePr>
          <p:cNvPr id="13" name="Diagram 12"/>
          <p:cNvGraphicFramePr/>
          <p:nvPr userDrawn="1">
            <p:extLst/>
          </p:nvPr>
        </p:nvGraphicFramePr>
        <p:xfrm>
          <a:off x="3510570" y="6167393"/>
          <a:ext cx="5313732" cy="37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038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135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7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57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1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0245" y="1188075"/>
            <a:ext cx="11329939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9158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65777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20700" y="6210300"/>
            <a:ext cx="10985500" cy="0"/>
          </a:xfrm>
          <a:prstGeom prst="line">
            <a:avLst/>
          </a:prstGeom>
          <a:ln w="19050">
            <a:solidFill>
              <a:srgbClr val="63646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440507" y="5841998"/>
            <a:ext cx="24638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0700" y="5702300"/>
            <a:ext cx="23241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1850" y="63182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CB9D302-D2C6-4970-996B-89D7669FB3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77516" y="368967"/>
            <a:ext cx="11085095" cy="4652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7515" y="1841500"/>
            <a:ext cx="11085095" cy="35814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latin typeface="Georgia" panose="02040502050405020303" pitchFamily="18" charset="0"/>
              </a:defRPr>
            </a:lvl1pPr>
            <a:lvl2pPr>
              <a:spcBef>
                <a:spcPts val="600"/>
              </a:spcBef>
              <a:defRPr>
                <a:latin typeface="Georgia" panose="02040502050405020303" pitchFamily="18" charset="0"/>
              </a:defRPr>
            </a:lvl2pPr>
            <a:lvl3pPr>
              <a:spcBef>
                <a:spcPts val="600"/>
              </a:spcBef>
              <a:defRPr>
                <a:latin typeface="Georgia" panose="02040502050405020303" pitchFamily="18" charset="0"/>
              </a:defRPr>
            </a:lvl3pPr>
            <a:lvl4pPr>
              <a:spcBef>
                <a:spcPts val="600"/>
              </a:spcBef>
              <a:defRPr>
                <a:latin typeface="Georgia" panose="02040502050405020303" pitchFamily="18" charset="0"/>
              </a:defRPr>
            </a:lvl4pPr>
            <a:lvl5pPr>
              <a:spcBef>
                <a:spcPts val="600"/>
              </a:spcBef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90550" y="860425"/>
            <a:ext cx="11072061" cy="841375"/>
          </a:xfrm>
        </p:spPr>
        <p:txBody>
          <a:bodyPr/>
          <a:lstStyle>
            <a:lvl1pPr>
              <a:spcBef>
                <a:spcPts val="600"/>
              </a:spcBef>
              <a:defRPr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7181" y="5726112"/>
            <a:ext cx="2738967" cy="10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26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8704" y="6405118"/>
            <a:ext cx="368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6958C70-1DC8-2143-B800-50DCF18CC4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81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6DB8A-CB03-4FB7-965D-A286580ADDD5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F0DB2-4F9B-49F1-AB51-514170A1BFF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9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62F01-5A39-4CAE-BBEF-7C63BC6A3F75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C9D71-832D-4C86-A2A5-03ED9F79953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858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409B9-0F83-4312-B307-AED0A107B770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BCF65-DC71-4A27-910E-6C94109382B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157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6F93D-7E56-4A00-BFEA-ED7731FE2712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68788-47D4-47D6-A7C7-5AD602F5C8C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646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2FEDC-A40B-4BF3-8823-F0948162DFEB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E2E23-5923-4856-9932-D3377B3DE46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96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80800" y="6400801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11532316" y="6399213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32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776B-0DDE-4863-BBDA-8099148098B1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81F41-9695-4B3C-9409-EADFC5FF17F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393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E0ADC-AE8C-4F64-836C-5FFDDAD5523B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0F6645-4126-4536-83D8-80CEB1A4160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72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54A2D-A3B1-43B9-917E-F5A7D35E8CA1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93919-A9BE-4583-B59D-C6370C30484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493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0C87F-7354-4C0B-92F6-D8C08D11F0A6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7E05B-75A3-4C53-BB4F-9C01EF270B0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999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CC859-3569-47C4-BF96-02421391C317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68C03-0DF2-45D3-AC81-AF46AD65D9F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464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A2AF6-5EC8-4D84-9463-7DC4EA175EF9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743E4-3068-43B1-9FF7-677FAB9F6F7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124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1" y="0"/>
            <a:ext cx="5145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1"/>
            <a:ext cx="2438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939" y="1606856"/>
            <a:ext cx="10363200" cy="200535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939" y="3716123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ln>
                  <a:noFill/>
                </a:ln>
                <a:solidFill>
                  <a:srgbClr val="56A0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290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812801" y="1600200"/>
            <a:ext cx="10775951" cy="0"/>
          </a:xfrm>
          <a:prstGeom prst="line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7" y="381000"/>
            <a:ext cx="10745493" cy="114300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8"/>
            <a:ext cx="10745493" cy="4221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buFont typeface="Wingdings" charset="2"/>
              <a:buChar char="§"/>
              <a:defRPr sz="2400"/>
            </a:lvl3pPr>
            <a:lvl4pPr>
              <a:buSzPct val="75000"/>
              <a:buFont typeface="Wingdings" charset="2"/>
              <a:buChar char=""/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539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88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874838"/>
            <a:ext cx="5384800" cy="4525962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F12F5-B272-416E-BABA-3CB48417335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68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88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748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9BE6C-E60D-4727-A9C3-2E033DBD5DF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4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65238"/>
            <a:ext cx="11379200" cy="4525962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05CD-F879-4CDA-86C2-A68B7F4D382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868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88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87483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11616-E420-4654-BBB1-34C78E5DB4C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243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 No Ba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3D9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03200" y="6450014"/>
            <a:ext cx="2844800" cy="365125"/>
          </a:xfrm>
        </p:spPr>
        <p:txBody>
          <a:bodyPr/>
          <a:lstStyle>
            <a:lvl1pPr algn="l">
              <a:defRPr sz="9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F9E1C-D0B4-4194-87B7-FB89ED2EDBE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4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397626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DE1D331-8CAF-4D3A-95D7-54EDF8F5A6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11480800" y="6400801"/>
            <a:ext cx="609600" cy="3079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ADE05CD-F879-4CDA-86C2-A68B7F4D3828}" type="slidenum">
              <a:rPr lang="en-US" sz="18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82400" y="6550026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F63B16-6305-43CF-A4C2-BCBBB167B47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6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78851" cy="9906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25563"/>
            <a:ext cx="5994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25563"/>
            <a:ext cx="5994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044C59-6749-426F-AB49-CFACD2C07A0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</p:spPr>
        <p:txBody>
          <a:bodyPr/>
          <a:lstStyle/>
          <a:p>
            <a:fld id="{1CECB964-E808-4327-A69D-0D63EB12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tiff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1" name="Text Box 18"/>
          <p:cNvSpPr txBox="1">
            <a:spLocks noChangeArrowheads="1"/>
          </p:cNvSpPr>
          <p:nvPr userDrawn="1"/>
        </p:nvSpPr>
        <p:spPr bwMode="auto">
          <a:xfrm>
            <a:off x="103718" y="6513019"/>
            <a:ext cx="1941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Spring </a:t>
            </a:r>
            <a:r>
              <a:rPr lang="en-US" sz="1400" dirty="0" smtClean="0">
                <a:solidFill>
                  <a:prstClr val="black"/>
                </a:solidFill>
                <a:latin typeface="Century Gothic" pitchFamily="34" charset="0"/>
              </a:rPr>
              <a:t>2019 </a:t>
            </a:r>
            <a:r>
              <a:rPr lang="en-US" sz="1400" dirty="0">
                <a:solidFill>
                  <a:prstClr val="black"/>
                </a:solidFill>
                <a:latin typeface="Century Gothic" pitchFamily="34" charset="0"/>
              </a:rPr>
              <a:t>Syllabus </a:t>
            </a:r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0" y="1066800"/>
            <a:ext cx="121920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05" name="Line 15"/>
          <p:cNvSpPr>
            <a:spLocks noChangeShapeType="1"/>
          </p:cNvSpPr>
          <p:nvPr userDrawn="1"/>
        </p:nvSpPr>
        <p:spPr bwMode="auto">
          <a:xfrm>
            <a:off x="0" y="6299200"/>
            <a:ext cx="12192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1" y="0"/>
            <a:ext cx="9684913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" name="Picture 21" descr="STAR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07" y="497"/>
            <a:ext cx="2747493" cy="10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80800" y="6400801"/>
            <a:ext cx="609600" cy="307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05CD-F879-4CDA-86C2-A68B7F4D382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20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A1CE8-E20E-9346-842A-F3750B25C84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F494-6C07-A74F-8D73-0CDBCB9DC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61557" y="6311900"/>
            <a:ext cx="69888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07FD2-35B7-DE47-B96B-984EB0D981FB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605"/>
            <a:ext cx="12192000" cy="640080"/>
          </a:xfrm>
          <a:prstGeom prst="rect">
            <a:avLst/>
          </a:prstGeom>
          <a:solidFill>
            <a:schemeClr val="accent1"/>
          </a:solidFill>
          <a:ln w="1270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>
              <a:solidFill>
                <a:schemeClr val="l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4">
            <a:biLevel thresh="75000"/>
          </a:blip>
          <a:stretch>
            <a:fillRect/>
          </a:stretch>
        </p:blipFill>
        <p:spPr>
          <a:xfrm>
            <a:off x="219091" y="6233526"/>
            <a:ext cx="2195033" cy="6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AB5DB-C264-465F-BBB1-448B76BB5689}" type="datetimeFigureOut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0BB37-1D02-4E4D-9FE5-71BFD64FBD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4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2" y="399245"/>
            <a:ext cx="1119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 406-3 (Didow): The top priority is your safety and your well being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882" y="1287887"/>
            <a:ext cx="6272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you okay?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you need from me, the UBP, KFBS, or UNC?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 following the Federal and State guidelines to lessen the spread of coronavirus?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Stay at home if you can -- “Shelter in Place”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Practice social distancing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Wash your hands frequently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Cover your sneeze of cough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 touching your eyes, nose, and mouth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you do some good in the world in this challenging and difficult circumstance?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Friends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Neighbors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035" r="4272"/>
          <a:stretch/>
        </p:blipFill>
        <p:spPr>
          <a:xfrm>
            <a:off x="6465194" y="1367710"/>
            <a:ext cx="1416676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870" y="3181083"/>
            <a:ext cx="404622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908" t="3202" r="693" b="5860"/>
          <a:stretch/>
        </p:blipFill>
        <p:spPr>
          <a:xfrm>
            <a:off x="862885" y="734097"/>
            <a:ext cx="10185008" cy="530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546" y="154546"/>
            <a:ext cx="1193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www.star.unc.edu    It is likely STAR will offer several major virtual field consulting projects this summer.   May 18-August 31, 3 credit </a:t>
            </a:r>
            <a:r>
              <a:rPr lang="en-US" sz="1600" b="1" dirty="0" err="1" smtClean="0"/>
              <a:t>hrs</a:t>
            </a:r>
            <a:r>
              <a:rPr lang="en-US" sz="1600" b="1" dirty="0" smtClean="0"/>
              <a:t>, 6-student teams + Faculty Advisor.   Marketing strategy planning, COVID-19 recovery, …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9780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 406-3 (Didow) Final </a:t>
            </a:r>
            <a:r>
              <a:rPr lang="en-US" dirty="0"/>
              <a:t>Exam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46238"/>
            <a:ext cx="8763000" cy="4221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Final exam will be taken online on Canvas through the “Quizzes” tab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Final exam will be available for you to take anytime within the following 48-hour window: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Exam will open at noon (EST) Tuesday, April 28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Exam will close at noon (EST) Thursday, April 30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You will have </a:t>
            </a:r>
            <a:r>
              <a:rPr lang="en-US" altLang="en-US" dirty="0" smtClean="0"/>
              <a:t>a maximum of 3 </a:t>
            </a:r>
            <a:r>
              <a:rPr lang="en-US" altLang="en-US" dirty="0"/>
              <a:t>hours to complete the exam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Once you start the exam, the clock starts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You can submit the exam when you are done. Otherwise, the exam will close automatically at the end of 3 hours.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If you have technology issues, please email me immediately at nick_didow@unc.edu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I am happy to answer questions prior to noon on 4/28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314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064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Final Exam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46238"/>
            <a:ext cx="85344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Instructions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Honor and sign UNC Honor Code Pledge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Closed book, closed notes, closed Internet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NO smart device use (e.g., phone, watch, tablet, laptop) is permitted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You may use the calculator function on your computer.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final exam will be on </a:t>
            </a:r>
            <a:r>
              <a:rPr lang="en-US" altLang="en-US" dirty="0" smtClean="0"/>
              <a:t>all class material </a:t>
            </a:r>
            <a:r>
              <a:rPr lang="en-US" altLang="en-US" dirty="0"/>
              <a:t>covered in Chapters 8–19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Final Exam Format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50 Multiple Choice Questions (1 point each; total 50 points)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Choose the BEST answer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Case with several Short Answer Questions (total 50 points)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Word limits will be specified for each question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Please respect the word limits. Your words past the word limit will neither be read nor evaluated as part of your response.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490206173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ccess Caroli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EA1CF"/>
      </a:accent1>
      <a:accent2>
        <a:srgbClr val="373535"/>
      </a:accent2>
      <a:accent3>
        <a:srgbClr val="814745"/>
      </a:accent3>
      <a:accent4>
        <a:srgbClr val="FFED98"/>
      </a:accent4>
      <a:accent5>
        <a:srgbClr val="000000"/>
      </a:accent5>
      <a:accent6>
        <a:srgbClr val="FE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 sz="5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274</Words>
  <Application>Microsoft Office PowerPoint</Application>
  <PresentationFormat>Widescreen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MS PGothic</vt:lpstr>
      <vt:lpstr>Arial</vt:lpstr>
      <vt:lpstr>Calibri</vt:lpstr>
      <vt:lpstr>Century Gothic</vt:lpstr>
      <vt:lpstr>Georgia</vt:lpstr>
      <vt:lpstr>Gill Sans MT</vt:lpstr>
      <vt:lpstr>Palatino Linotype</vt:lpstr>
      <vt:lpstr>Times</vt:lpstr>
      <vt:lpstr>Wingdings</vt:lpstr>
      <vt:lpstr>7_Office Theme</vt:lpstr>
      <vt:lpstr>1_Office Theme</vt:lpstr>
      <vt:lpstr>Office Theme</vt:lpstr>
      <vt:lpstr>PowerPoint Presentation</vt:lpstr>
      <vt:lpstr>PowerPoint Presentation</vt:lpstr>
      <vt:lpstr>BUSI 406-3 (Didow) Final Exam Information</vt:lpstr>
      <vt:lpstr>Final Exam Information</vt:lpstr>
    </vt:vector>
  </TitlesOfParts>
  <Company>UNC - Kenan-Flagler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Cochran, Karin</dc:creator>
  <cp:lastModifiedBy>Didow, Nicholas</cp:lastModifiedBy>
  <cp:revision>87</cp:revision>
  <dcterms:created xsi:type="dcterms:W3CDTF">2018-01-24T16:33:00Z</dcterms:created>
  <dcterms:modified xsi:type="dcterms:W3CDTF">2020-04-22T13:50:10Z</dcterms:modified>
</cp:coreProperties>
</file>