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5" r:id="rId2"/>
  </p:sldMasterIdLst>
  <p:notesMasterIdLst>
    <p:notesMasterId r:id="rId21"/>
  </p:notesMasterIdLst>
  <p:sldIdLst>
    <p:sldId id="256" r:id="rId3"/>
    <p:sldId id="260" r:id="rId4"/>
    <p:sldId id="286" r:id="rId5"/>
    <p:sldId id="278" r:id="rId6"/>
    <p:sldId id="289" r:id="rId7"/>
    <p:sldId id="290" r:id="rId8"/>
    <p:sldId id="280" r:id="rId9"/>
    <p:sldId id="269" r:id="rId10"/>
    <p:sldId id="287" r:id="rId11"/>
    <p:sldId id="288" r:id="rId12"/>
    <p:sldId id="292" r:id="rId13"/>
    <p:sldId id="291" r:id="rId14"/>
    <p:sldId id="270" r:id="rId15"/>
    <p:sldId id="285" r:id="rId16"/>
    <p:sldId id="274" r:id="rId17"/>
    <p:sldId id="276" r:id="rId18"/>
    <p:sldId id="282" r:id="rId19"/>
    <p:sldId id="28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24" autoAdjust="0"/>
  </p:normalViewPr>
  <p:slideViewPr>
    <p:cSldViewPr>
      <p:cViewPr varScale="1">
        <p:scale>
          <a:sx n="56" d="100"/>
          <a:sy n="56" d="100"/>
        </p:scale>
        <p:origin x="157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CF13C53-52C9-4FEE-8C73-9791FA462974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5A2BFBD-3A53-4910-9F8F-55255508B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34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A2BFBD-3A53-4910-9F8F-55255508B8F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65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Each public school that administers the AP and PSAT/NMSQT examinations shall provide notice of the dates on which the school will administer the examinations on the school's web site. The notice shall include: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      (A) The availability of AP and PSAT/NMSQT examinations; and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      (B) The availability of outside financial assistance to low-income and needy students to take the AP and PSAT/NMSQT examinations.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   (3) Home school students shall be permitted to take the AP and PSAT/NMSQT examinations at any public school offering such examinations.</a:t>
            </a:r>
          </a:p>
          <a:p>
            <a:pPr>
              <a:spcBef>
                <a:spcPct val="0"/>
              </a:spcBef>
            </a:pPr>
            <a:endParaRPr lang="en-US" altLang="en-US" dirty="0" smtClean="0"/>
          </a:p>
          <a:p>
            <a:pPr>
              <a:spcBef>
                <a:spcPct val="0"/>
              </a:spcBef>
            </a:pPr>
            <a:r>
              <a:rPr lang="en-US" altLang="en-US" b="1" dirty="0" smtClean="0"/>
              <a:t>Can a home school student participate in the ACT test during the ACT Weekday test date?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No, LEAs receive no funding for home school or private school students to participate on the ACT weekday test date.  The weekday opportunity is reserved for enrolled public students only.</a:t>
            </a:r>
          </a:p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BF09192-F22F-4B18-92D4-C545CE51D450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This form available on the TSAC webpage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FA937530-5548-4120-9876-AB1162421A16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C4441DD-81E7-426F-9323-BD44CD7400F1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Please update contact info</a:t>
            </a:r>
          </a:p>
          <a:p>
            <a:pPr>
              <a:spcBef>
                <a:spcPct val="0"/>
              </a:spcBef>
            </a:pPr>
            <a:endParaRPr lang="en-US" altLang="en-US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Also I am planning to create a non-public contact</a:t>
            </a:r>
            <a:r>
              <a:rPr lang="en-US" altLang="en-US" baseline="0" dirty="0" smtClean="0"/>
              <a:t> for use when private schools are sending their lists of non-public students. Please look for an </a:t>
            </a:r>
            <a:r>
              <a:rPr lang="en-US" altLang="en-US" baseline="0" smtClean="0"/>
              <a:t>email from me. </a:t>
            </a:r>
            <a:endParaRPr lang="en-US" alt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C4441DD-81E7-426F-9323-BD44CD7400F1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080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+mn-cs"/>
              </a:rPr>
              <a:t>Independent</a:t>
            </a:r>
            <a:r>
              <a:rPr lang="en-US" sz="1200" baseline="0" dirty="0" smtClean="0">
                <a:solidFill>
                  <a:srgbClr val="000000"/>
                </a:solidFill>
                <a:latin typeface="Tahoma"/>
                <a:cs typeface="+mn-cs"/>
              </a:rPr>
              <a:t> Home School Students wanting to play sports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+mn-cs"/>
              </a:rPr>
              <a:t>August 1 – Register Intent to Home School form with LEA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+mn-cs"/>
              </a:rPr>
              <a:t>August 15 - Make application for participation in athletics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A2BFBD-3A53-4910-9F8F-55255508B8F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10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A2BFBD-3A53-4910-9F8F-55255508B8F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90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Non-public School fails</a:t>
            </a:r>
            <a:r>
              <a:rPr lang="en-US" baseline="0" dirty="0" smtClean="0"/>
              <a:t> to report…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A2BFBD-3A53-4910-9F8F-55255508B8F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51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Tahoma"/>
                <a:ea typeface="Times New Roman" pitchFamily="18" charset="0"/>
                <a:cs typeface="+mn-cs"/>
              </a:rPr>
              <a:t>LEA is not required to test students enrolled in Category IV church-related schools.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A2BFBD-3A53-4910-9F8F-55255508B8F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29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A2BFBD-3A53-4910-9F8F-55255508B8F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09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SBE 0520-7-1-.03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Students may transfer among public schools, or Category I, II, III non-public schools without loss of credit for completed work. 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5B91613-8249-41DE-B4D0-AB2E58D538F1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33475"/>
            <a:ext cx="5029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065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7800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151563"/>
            <a:ext cx="9144000" cy="706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138863"/>
            <a:ext cx="13414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75400"/>
            <a:ext cx="2895600" cy="365125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75400"/>
            <a:ext cx="2133600" cy="365125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9C35CDC2-543C-4E22-9F15-1F2F1834D0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1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7800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151563"/>
            <a:ext cx="9144000" cy="706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138863"/>
            <a:ext cx="13414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75400"/>
            <a:ext cx="2895600" cy="365125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75400"/>
            <a:ext cx="2133600" cy="365125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FF146DB-FEB0-4ECC-989E-BDDA078D75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42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7800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151563"/>
            <a:ext cx="9144000" cy="706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138863"/>
            <a:ext cx="13414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124200" y="6375400"/>
            <a:ext cx="2895600" cy="365125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858000" y="6375400"/>
            <a:ext cx="2133600" cy="365125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D436A62C-D556-4B72-8BFF-33ECF878F8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19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777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751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rgbClr val="E877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762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176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417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33475"/>
            <a:ext cx="5029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1561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23463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883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23463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0767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3875088"/>
            <a:ext cx="6553200" cy="22399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>
            <a:fillRect/>
          </a:stretch>
        </p:blipFill>
        <p:spPr bwMode="auto">
          <a:xfrm>
            <a:off x="152400" y="3767138"/>
            <a:ext cx="2514600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653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7800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19800"/>
            <a:ext cx="8667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31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7800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51563"/>
            <a:ext cx="9144000" cy="706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138863"/>
            <a:ext cx="13414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75400"/>
            <a:ext cx="2895600" cy="365125"/>
          </a:xfrm>
        </p:spPr>
        <p:txBody>
          <a:bodyPr/>
          <a:lstStyle>
            <a:lvl1pPr>
              <a:defRPr sz="1000">
                <a:solidFill>
                  <a:srgbClr val="1B36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75400"/>
            <a:ext cx="2133600" cy="365125"/>
          </a:xfrm>
        </p:spPr>
        <p:txBody>
          <a:bodyPr/>
          <a:lstStyle>
            <a:lvl1pPr>
              <a:defRPr sz="1000">
                <a:solidFill>
                  <a:srgbClr val="1B36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04E3196B-6559-42C9-BA76-D5E369E0E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30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7800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51563"/>
            <a:ext cx="9144000" cy="706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138863"/>
            <a:ext cx="13414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75400"/>
            <a:ext cx="2895600" cy="365125"/>
          </a:xfrm>
        </p:spPr>
        <p:txBody>
          <a:bodyPr/>
          <a:lstStyle>
            <a:lvl1pPr>
              <a:defRPr sz="1000">
                <a:solidFill>
                  <a:srgbClr val="1B36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75400"/>
            <a:ext cx="2133600" cy="365125"/>
          </a:xfrm>
        </p:spPr>
        <p:txBody>
          <a:bodyPr/>
          <a:lstStyle>
            <a:lvl1pPr>
              <a:defRPr sz="1000">
                <a:solidFill>
                  <a:srgbClr val="1B36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7D4C7F9E-AD7F-4A8E-9038-403AD5B068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910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7800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51563"/>
            <a:ext cx="9144000" cy="706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138863"/>
            <a:ext cx="13414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75400"/>
            <a:ext cx="2895600" cy="365125"/>
          </a:xfrm>
        </p:spPr>
        <p:txBody>
          <a:bodyPr/>
          <a:lstStyle>
            <a:lvl1pPr>
              <a:defRPr sz="1000">
                <a:solidFill>
                  <a:srgbClr val="1B36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75400"/>
            <a:ext cx="2133600" cy="365125"/>
          </a:xfrm>
        </p:spPr>
        <p:txBody>
          <a:bodyPr/>
          <a:lstStyle>
            <a:lvl1pPr>
              <a:defRPr sz="1000">
                <a:solidFill>
                  <a:srgbClr val="1B36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B862D90D-7049-45BD-AC7C-D70479610E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65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7800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51563"/>
            <a:ext cx="9144000" cy="706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138863"/>
            <a:ext cx="13414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75400"/>
            <a:ext cx="2895600" cy="365125"/>
          </a:xfrm>
        </p:spPr>
        <p:txBody>
          <a:bodyPr/>
          <a:lstStyle>
            <a:lvl1pPr>
              <a:defRPr sz="1000">
                <a:solidFill>
                  <a:srgbClr val="1B36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75400"/>
            <a:ext cx="2133600" cy="365125"/>
          </a:xfrm>
        </p:spPr>
        <p:txBody>
          <a:bodyPr/>
          <a:lstStyle>
            <a:lvl1pPr>
              <a:defRPr sz="1000">
                <a:solidFill>
                  <a:srgbClr val="1B36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6373C450-BECF-45E3-BA45-955FA56C7E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372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7800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51563"/>
            <a:ext cx="9144000" cy="706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138863"/>
            <a:ext cx="13414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75400"/>
            <a:ext cx="2895600" cy="365125"/>
          </a:xfrm>
        </p:spPr>
        <p:txBody>
          <a:bodyPr/>
          <a:lstStyle>
            <a:lvl1pPr>
              <a:defRPr sz="1000">
                <a:solidFill>
                  <a:srgbClr val="1B36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75400"/>
            <a:ext cx="2133600" cy="365125"/>
          </a:xfrm>
        </p:spPr>
        <p:txBody>
          <a:bodyPr/>
          <a:lstStyle>
            <a:lvl1pPr>
              <a:defRPr sz="1000">
                <a:solidFill>
                  <a:srgbClr val="1B36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15E6A1B0-AFE0-4139-A4D9-A261F3C01C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83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7800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51563"/>
            <a:ext cx="9144000" cy="706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138863"/>
            <a:ext cx="13414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75400"/>
            <a:ext cx="2895600" cy="365125"/>
          </a:xfrm>
        </p:spPr>
        <p:txBody>
          <a:bodyPr/>
          <a:lstStyle>
            <a:lvl1pPr>
              <a:defRPr sz="1000">
                <a:solidFill>
                  <a:srgbClr val="1B36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75400"/>
            <a:ext cx="2133600" cy="365125"/>
          </a:xfrm>
        </p:spPr>
        <p:txBody>
          <a:bodyPr/>
          <a:lstStyle>
            <a:lvl1pPr>
              <a:defRPr sz="1000">
                <a:solidFill>
                  <a:srgbClr val="1B36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B7A70FCE-94DA-4460-8211-DE79911390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111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7800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51563"/>
            <a:ext cx="9144000" cy="706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138863"/>
            <a:ext cx="13414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75400"/>
            <a:ext cx="2895600" cy="365125"/>
          </a:xfrm>
        </p:spPr>
        <p:txBody>
          <a:bodyPr/>
          <a:lstStyle>
            <a:lvl1pPr>
              <a:defRPr sz="1000">
                <a:solidFill>
                  <a:srgbClr val="1B36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75400"/>
            <a:ext cx="2133600" cy="365125"/>
          </a:xfrm>
        </p:spPr>
        <p:txBody>
          <a:bodyPr/>
          <a:lstStyle>
            <a:lvl1pPr>
              <a:defRPr sz="1000">
                <a:solidFill>
                  <a:srgbClr val="1B36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8B418E0-DA96-4EB1-96FE-8A51C7681C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4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7800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51563"/>
            <a:ext cx="9144000" cy="706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138863"/>
            <a:ext cx="13414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124200" y="6375400"/>
            <a:ext cx="2895600" cy="365125"/>
          </a:xfrm>
        </p:spPr>
        <p:txBody>
          <a:bodyPr/>
          <a:lstStyle>
            <a:lvl1pPr>
              <a:defRPr sz="1000">
                <a:solidFill>
                  <a:srgbClr val="1B36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858000" y="6375400"/>
            <a:ext cx="2133600" cy="365125"/>
          </a:xfrm>
        </p:spPr>
        <p:txBody>
          <a:bodyPr/>
          <a:lstStyle>
            <a:lvl1pPr>
              <a:defRPr sz="1000">
                <a:solidFill>
                  <a:srgbClr val="1B36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74C481D5-36A2-4081-BB3E-6F2A3B4796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4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3875088"/>
            <a:ext cx="6553200" cy="22399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>
            <a:fillRect/>
          </a:stretch>
        </p:blipFill>
        <p:spPr bwMode="auto">
          <a:xfrm>
            <a:off x="152400" y="3767138"/>
            <a:ext cx="2514600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22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095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31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rgbClr val="E877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06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5232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2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7800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19800"/>
            <a:ext cx="8667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8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7800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151563"/>
            <a:ext cx="9144000" cy="706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138863"/>
            <a:ext cx="13414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75400"/>
            <a:ext cx="2895600" cy="365125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75400"/>
            <a:ext cx="2133600" cy="365125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BF0686C9-6981-44B9-A81A-45A772FC57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66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7800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151563"/>
            <a:ext cx="9144000" cy="706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138863"/>
            <a:ext cx="13414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75400"/>
            <a:ext cx="2895600" cy="365125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75400"/>
            <a:ext cx="2133600" cy="365125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E5830C29-AABB-4EA0-9CB1-7438E060E6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7800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151563"/>
            <a:ext cx="9144000" cy="706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138863"/>
            <a:ext cx="13414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75400"/>
            <a:ext cx="2895600" cy="365125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75400"/>
            <a:ext cx="2133600" cy="365125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179BD90A-6DBD-45C9-B896-2C00CD805C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0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7800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151563"/>
            <a:ext cx="9144000" cy="706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138863"/>
            <a:ext cx="13414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75400"/>
            <a:ext cx="2895600" cy="365125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75400"/>
            <a:ext cx="2133600" cy="365125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4466A884-B1BA-48BE-8BBF-E9EAA48D6C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7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7800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151563"/>
            <a:ext cx="9144000" cy="706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138863"/>
            <a:ext cx="13414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75400"/>
            <a:ext cx="2895600" cy="365125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75400"/>
            <a:ext cx="2133600" cy="365125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C9420187-A695-4D5E-99EB-0F51F9469F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2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5"/>
            <a:ext cx="2133600" cy="365125"/>
          </a:xfrm>
          <a:prstGeom prst="rect">
            <a:avLst/>
          </a:prstGeom>
        </p:spPr>
        <p:txBody>
          <a:bodyPr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0B9765C6-6489-468A-9EEC-C8017E3D17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5"/>
            <a:ext cx="2133600" cy="365125"/>
          </a:xfrm>
          <a:prstGeom prst="rect">
            <a:avLst/>
          </a:prstGeom>
        </p:spPr>
        <p:txBody>
          <a:bodyPr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0D71E7C-997B-420F-8BE8-F654DD9167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.Biggers@tn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n.gov/education/topic/home-schooling-in-tn" TargetMode="External"/><Relationship Id="rId2" Type="http://schemas.openxmlformats.org/officeDocument/2006/relationships/hyperlink" Target="https://www.tn.gov/education/school-options/non-public-schools.html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n.gov/education/school-options/non-public-school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4038600"/>
            <a:ext cx="746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sz="2800" kern="0" dirty="0" smtClean="0">
                <a:solidFill>
                  <a:srgbClr val="FFFFFF"/>
                </a:solidFill>
                <a:latin typeface="Arial"/>
              </a:rPr>
              <a:t>TDASC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kern="0" dirty="0" smtClean="0">
                <a:solidFill>
                  <a:srgbClr val="FFFFFF"/>
                </a:solidFill>
                <a:latin typeface="Arial"/>
              </a:rPr>
              <a:t>TN Data and Attendance Supervisors Conference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kern="0" dirty="0" smtClean="0">
              <a:solidFill>
                <a:srgbClr val="FFFFFF"/>
              </a:solidFill>
              <a:latin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i="1" kern="0" dirty="0" smtClean="0">
                <a:solidFill>
                  <a:srgbClr val="FFFFFF"/>
                </a:solidFill>
                <a:latin typeface="Arial"/>
              </a:rPr>
              <a:t>Home School and Private School Responsibilities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kern="0" dirty="0">
              <a:solidFill>
                <a:srgbClr val="FFFFFF"/>
              </a:solidFill>
              <a:effectLst/>
              <a:latin typeface="Arial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September </a:t>
            </a:r>
            <a:r>
              <a:rPr lang="en-US" dirty="0" smtClean="0"/>
              <a:t>12, 2018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398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Lucida Sans Unicode"/>
                <a:cs typeface="+mn-cs"/>
              </a:rPr>
              <a:t>LEA Responsibilities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019175"/>
            <a:ext cx="868680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kern="0" dirty="0" smtClean="0">
              <a:solidFill>
                <a:prstClr val="black"/>
              </a:solidFill>
              <a:latin typeface="Tahom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Tahoma"/>
              </a:rPr>
              <a:t>Early Spring</a:t>
            </a:r>
            <a:endParaRPr lang="en-US" sz="2400" b="1" kern="0" dirty="0">
              <a:solidFill>
                <a:prstClr val="black"/>
              </a:solidFill>
              <a:latin typeface="Tahoma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kern="0" dirty="0">
              <a:solidFill>
                <a:prstClr val="black"/>
              </a:solidFill>
              <a:latin typeface="Tahoma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Tahoma"/>
                <a:cs typeface="+mn-cs"/>
              </a:rPr>
              <a:t>Notify </a:t>
            </a:r>
            <a:r>
              <a:rPr lang="en-US" sz="2400" kern="0" dirty="0">
                <a:solidFill>
                  <a:prstClr val="black"/>
                </a:solidFill>
                <a:latin typeface="Tahoma"/>
                <a:cs typeface="+mn-cs"/>
              </a:rPr>
              <a:t>home schooling parents of students in grades 5, 7, and 9 their child is required to be tested </a:t>
            </a:r>
            <a:endParaRPr lang="en-US" sz="2400" kern="0" dirty="0" smtClean="0">
              <a:solidFill>
                <a:prstClr val="black"/>
              </a:solidFill>
              <a:latin typeface="Tahoma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Tahoma"/>
                <a:cs typeface="+mn-cs"/>
              </a:rPr>
              <a:t>Parent may choose </a:t>
            </a:r>
            <a:r>
              <a:rPr lang="en-US" sz="2400" kern="0" dirty="0">
                <a:solidFill>
                  <a:prstClr val="black"/>
                </a:solidFill>
                <a:latin typeface="Tahoma"/>
                <a:cs typeface="+mn-cs"/>
              </a:rPr>
              <a:t>to provide some other form of assessment rather than </a:t>
            </a:r>
            <a:r>
              <a:rPr lang="en-US" sz="2400" kern="0" dirty="0" smtClean="0">
                <a:solidFill>
                  <a:prstClr val="black"/>
                </a:solidFill>
                <a:latin typeface="Tahoma"/>
                <a:cs typeface="+mn-cs"/>
              </a:rPr>
              <a:t>TCAP/EOC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Tahoma"/>
                <a:cs typeface="+mn-cs"/>
              </a:rPr>
              <a:t>Schedule testing for parents who choose </a:t>
            </a:r>
            <a:r>
              <a:rPr lang="en-US" sz="2400" kern="0" dirty="0" err="1" smtClean="0">
                <a:solidFill>
                  <a:prstClr val="black"/>
                </a:solidFill>
                <a:latin typeface="Tahoma"/>
                <a:cs typeface="+mn-cs"/>
              </a:rPr>
              <a:t>TNReady</a:t>
            </a:r>
            <a:endParaRPr lang="en-US" sz="2400" kern="0" dirty="0">
              <a:solidFill>
                <a:prstClr val="black"/>
              </a:solidFill>
              <a:latin typeface="Tahom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73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398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Lucida Sans Unicode"/>
                <a:cs typeface="+mn-cs"/>
              </a:rPr>
              <a:t>LEA Responsibilities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447800"/>
            <a:ext cx="4343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Tahoma"/>
                <a:cs typeface="+mn-cs"/>
              </a:rPr>
              <a:t>By May 15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 smtClean="0">
              <a:solidFill>
                <a:prstClr val="black"/>
              </a:solidFill>
              <a:latin typeface="Tahom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Tahoma"/>
              </a:rPr>
              <a:t>Please </a:t>
            </a:r>
            <a:r>
              <a:rPr lang="en-US" sz="2400" kern="0" dirty="0">
                <a:solidFill>
                  <a:prstClr val="black"/>
                </a:solidFill>
                <a:latin typeface="Tahoma"/>
              </a:rPr>
              <a:t>provide </a:t>
            </a:r>
            <a:r>
              <a:rPr lang="en-US" sz="2400" u="sng" kern="0" dirty="0">
                <a:solidFill>
                  <a:prstClr val="black"/>
                </a:solidFill>
                <a:latin typeface="Tahoma"/>
              </a:rPr>
              <a:t>TOTALS</a:t>
            </a:r>
            <a:r>
              <a:rPr lang="en-US" sz="2400" kern="0" dirty="0">
                <a:solidFill>
                  <a:prstClr val="black"/>
                </a:solidFill>
                <a:latin typeface="Tahoma"/>
              </a:rPr>
              <a:t> of students in all columns.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 smtClean="0">
              <a:solidFill>
                <a:prstClr val="black"/>
              </a:solidFill>
              <a:latin typeface="Tahom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66813"/>
            <a:ext cx="4419600" cy="5686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398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Lucida Sans Unicode"/>
                <a:cs typeface="+mn-cs"/>
              </a:rPr>
              <a:t>LEA Responsibilities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019175"/>
            <a:ext cx="868680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kern="0" dirty="0" smtClean="0">
              <a:solidFill>
                <a:prstClr val="black"/>
              </a:solidFill>
              <a:latin typeface="Tahom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Tahoma"/>
              </a:rPr>
              <a:t>End of the School Year</a:t>
            </a:r>
            <a:endParaRPr lang="en-US" sz="2400" b="1" kern="0" dirty="0">
              <a:solidFill>
                <a:prstClr val="black"/>
              </a:solidFill>
              <a:latin typeface="Tahoma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kern="0" dirty="0">
              <a:solidFill>
                <a:prstClr val="black"/>
              </a:solidFill>
              <a:latin typeface="Tahoma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Tahoma"/>
              </a:rPr>
              <a:t>Examine test results each year and establish a plan of action as described by TCA 49-6-3050 for students who do not meet the required standards</a:t>
            </a:r>
            <a:r>
              <a:rPr lang="en-US" sz="2400" kern="0" dirty="0" smtClean="0">
                <a:solidFill>
                  <a:prstClr val="black"/>
                </a:solidFill>
                <a:latin typeface="Tahoma"/>
              </a:rPr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kern="0" dirty="0">
              <a:solidFill>
                <a:prstClr val="black"/>
              </a:solidFill>
              <a:latin typeface="Tahoma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Tahoma"/>
              </a:rPr>
              <a:t>Document attendance records for home school students.</a:t>
            </a:r>
          </a:p>
        </p:txBody>
      </p:sp>
    </p:spTree>
    <p:extLst>
      <p:ext uri="{BB962C8B-B14F-4D97-AF65-F5344CB8AC3E}">
        <p14:creationId xmlns:p14="http://schemas.microsoft.com/office/powerpoint/2010/main" val="238641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398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Lucida Sans Unicode"/>
                <a:cs typeface="+mn-cs"/>
              </a:rPr>
              <a:t>Student Transfers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8458200" cy="37240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8925" indent="-288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prstClr val="black"/>
                </a:solidFill>
                <a:latin typeface="Tahoma"/>
                <a:cs typeface="+mn-cs"/>
              </a:rPr>
              <a:t>Category I, II, and III non-public schools (including on-line):</a:t>
            </a:r>
          </a:p>
          <a:p>
            <a:pPr marL="746125" lvl="1" indent="-2889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Tahoma"/>
                <a:cs typeface="+mn-cs"/>
              </a:rPr>
              <a:t>transcripts/credits are accepted (SBE 0520-1-3-.03)  </a:t>
            </a:r>
          </a:p>
          <a:p>
            <a:pPr marL="746125" lvl="1" indent="-2889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Tahoma"/>
                <a:cs typeface="+mn-cs"/>
              </a:rPr>
              <a:t>no placement test required</a:t>
            </a:r>
          </a:p>
          <a:p>
            <a:pPr marL="288925" indent="-288925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prstClr val="black"/>
                </a:solidFill>
                <a:latin typeface="Tahoma"/>
                <a:cs typeface="+mn-cs"/>
              </a:rPr>
              <a:t>Independent home school: </a:t>
            </a:r>
          </a:p>
          <a:p>
            <a:pPr marL="746125" lvl="1" indent="-2889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Tahoma"/>
                <a:cs typeface="+mn-cs"/>
              </a:rPr>
              <a:t>Student may be </a:t>
            </a:r>
            <a:r>
              <a:rPr lang="en-US" sz="2400" kern="0" dirty="0">
                <a:solidFill>
                  <a:prstClr val="black"/>
                </a:solidFill>
                <a:latin typeface="Tahoma"/>
                <a:cs typeface="+mn-cs"/>
              </a:rPr>
              <a:t>tested for placement or grade/class determination</a:t>
            </a:r>
          </a:p>
          <a:p>
            <a:pPr marL="288925" indent="-288925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prstClr val="black"/>
                </a:solidFill>
                <a:latin typeface="Tahoma"/>
                <a:cs typeface="+mn-cs"/>
              </a:rPr>
              <a:t>Category IV &amp; V non-public schools:</a:t>
            </a:r>
          </a:p>
          <a:p>
            <a:pPr marL="746125" lvl="1" indent="-2889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Tahoma"/>
                <a:cs typeface="+mn-cs"/>
              </a:rPr>
              <a:t>Student may be tested </a:t>
            </a:r>
            <a:r>
              <a:rPr lang="en-US" sz="2400" kern="0" dirty="0">
                <a:solidFill>
                  <a:prstClr val="black"/>
                </a:solidFill>
                <a:latin typeface="Tahoma"/>
                <a:cs typeface="+mn-cs"/>
              </a:rPr>
              <a:t>for placement or grade/class determination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398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Lucida Sans Unicode"/>
                <a:cs typeface="+mn-cs"/>
              </a:rPr>
              <a:t>AP/PSAT Exams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Lucida Sans Unicode"/>
              <a:cs typeface="+mn-cs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8600" y="1447800"/>
            <a:ext cx="86106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ahoma"/>
                <a:cs typeface="+mn-cs"/>
              </a:rPr>
              <a:t>What are the </a:t>
            </a:r>
            <a:r>
              <a:rPr lang="en-US" sz="2400" b="1" dirty="0" smtClean="0">
                <a:solidFill>
                  <a:srgbClr val="000000"/>
                </a:solidFill>
                <a:latin typeface="Tahoma"/>
                <a:cs typeface="+mn-cs"/>
              </a:rPr>
              <a:t>requirements for AP/PSAT </a:t>
            </a:r>
            <a:r>
              <a:rPr lang="en-US" sz="2400" b="1" dirty="0">
                <a:solidFill>
                  <a:srgbClr val="000000"/>
                </a:solidFill>
                <a:latin typeface="Tahoma"/>
                <a:cs typeface="+mn-cs"/>
              </a:rPr>
              <a:t>testing?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srgbClr val="000000"/>
              </a:solidFill>
              <a:latin typeface="Tahom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Tahoma"/>
                <a:cs typeface="+mn-cs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Tahoma"/>
                <a:cs typeface="+mn-cs"/>
              </a:rPr>
              <a:t>home school law requires LEAs to provide notice when AP exams are offered and allow </a:t>
            </a:r>
            <a:r>
              <a:rPr lang="en-US" sz="2400" dirty="0" smtClean="0">
                <a:solidFill>
                  <a:srgbClr val="000000"/>
                </a:solidFill>
                <a:latin typeface="Tahoma"/>
                <a:cs typeface="+mn-cs"/>
              </a:rPr>
              <a:t>independent homeschool </a:t>
            </a:r>
            <a:r>
              <a:rPr lang="en-US" sz="2400" dirty="0">
                <a:solidFill>
                  <a:srgbClr val="000000"/>
                </a:solidFill>
                <a:latin typeface="Tahoma"/>
                <a:cs typeface="+mn-cs"/>
              </a:rPr>
              <a:t>students the chance to take offered AP exams.  </a:t>
            </a:r>
            <a:r>
              <a:rPr lang="en-US" sz="2400" dirty="0" smtClean="0">
                <a:solidFill>
                  <a:srgbClr val="000000"/>
                </a:solidFill>
                <a:latin typeface="Tahoma"/>
                <a:cs typeface="+mn-cs"/>
              </a:rPr>
              <a:t>The notice shall include: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Tahoma"/>
                <a:cs typeface="+mn-cs"/>
              </a:rPr>
              <a:t>	a</a:t>
            </a:r>
            <a:r>
              <a:rPr lang="en-US" sz="2400" dirty="0">
                <a:solidFill>
                  <a:srgbClr val="000000"/>
                </a:solidFill>
                <a:latin typeface="Tahoma"/>
                <a:cs typeface="+mn-cs"/>
              </a:rPr>
              <a:t>. availability of </a:t>
            </a:r>
            <a:r>
              <a:rPr lang="en-US" sz="2400" dirty="0" smtClean="0">
                <a:solidFill>
                  <a:srgbClr val="000000"/>
                </a:solidFill>
                <a:latin typeface="Tahoma"/>
                <a:cs typeface="+mn-cs"/>
              </a:rPr>
              <a:t>exams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ahoma"/>
                <a:cs typeface="+mn-cs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Tahoma"/>
                <a:cs typeface="+mn-cs"/>
              </a:rPr>
              <a:t>b</a:t>
            </a:r>
            <a:r>
              <a:rPr lang="en-US" sz="2400" dirty="0">
                <a:solidFill>
                  <a:srgbClr val="000000"/>
                </a:solidFill>
                <a:latin typeface="Tahoma"/>
                <a:cs typeface="+mn-cs"/>
              </a:rPr>
              <a:t>. availability of outside financial assistance to </a:t>
            </a:r>
            <a:r>
              <a:rPr lang="en-US" sz="2400" dirty="0" smtClean="0">
                <a:solidFill>
                  <a:srgbClr val="000000"/>
                </a:solidFill>
                <a:latin typeface="Tahoma"/>
                <a:cs typeface="+mn-cs"/>
              </a:rPr>
              <a:t>low-			income students </a:t>
            </a:r>
            <a:r>
              <a:rPr lang="en-US" sz="2400" dirty="0">
                <a:solidFill>
                  <a:srgbClr val="000000"/>
                </a:solidFill>
                <a:latin typeface="Tahoma"/>
                <a:cs typeface="+mn-cs"/>
              </a:rPr>
              <a:t>to take </a:t>
            </a:r>
            <a:r>
              <a:rPr lang="en-US" sz="2400" dirty="0" smtClean="0">
                <a:solidFill>
                  <a:srgbClr val="000000"/>
                </a:solidFill>
                <a:latin typeface="Tahoma"/>
                <a:cs typeface="+mn-cs"/>
              </a:rPr>
              <a:t>the exams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00"/>
              </a:solidFill>
              <a:latin typeface="Tahom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Tahoma"/>
                <a:cs typeface="+mn-cs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Tahoma"/>
                <a:cs typeface="+mn-cs"/>
              </a:rPr>
              <a:t>law does not require the LEA to provide additional AP exams that are not scheduled to be offered. </a:t>
            </a:r>
          </a:p>
        </p:txBody>
      </p:sp>
    </p:spTree>
    <p:extLst>
      <p:ext uri="{BB962C8B-B14F-4D97-AF65-F5344CB8AC3E}">
        <p14:creationId xmlns:p14="http://schemas.microsoft.com/office/powerpoint/2010/main" val="1478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398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Lucida Sans Unicode"/>
                <a:cs typeface="+mn-cs"/>
              </a:rPr>
              <a:t>Lottery Scholarships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6088" y="1066800"/>
            <a:ext cx="3429000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prstClr val="black"/>
                </a:solidFill>
                <a:latin typeface="Tahoma"/>
                <a:cs typeface="+mn-cs"/>
              </a:rPr>
              <a:t>A student who is enrolled in a Category III online accredited school (that is not located within the state of Tennessee) must have “given notice to the school district with the intent to conduct a home school program.”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kern="0" dirty="0">
              <a:solidFill>
                <a:prstClr val="black"/>
              </a:solidFill>
              <a:latin typeface="Tahom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prstClr val="black"/>
                </a:solidFill>
                <a:latin typeface="Tahoma"/>
                <a:cs typeface="+mn-cs"/>
              </a:rPr>
              <a:t>Robert Biggers </a:t>
            </a:r>
            <a:r>
              <a:rPr lang="en-US" sz="2400" u="sng" kern="0" dirty="0">
                <a:solidFill>
                  <a:prstClr val="black"/>
                </a:solidFill>
                <a:latin typeface="Tahoma"/>
                <a:cs typeface="+mn-cs"/>
                <a:hlinkClick r:id="rId3"/>
              </a:rPr>
              <a:t>Robert.Biggers@tn.gov</a:t>
            </a:r>
            <a:r>
              <a:rPr lang="en-US" sz="2400" kern="0" dirty="0">
                <a:solidFill>
                  <a:prstClr val="black"/>
                </a:solidFill>
                <a:latin typeface="Tahoma"/>
                <a:cs typeface="+mn-cs"/>
              </a:rPr>
              <a:t> 615-253-7453.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419600" cy="579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398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Lucida Sans Unicode"/>
                <a:cs typeface="+mn-cs"/>
              </a:rPr>
              <a:t>Documentation required for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Lucida Sans Unicode"/>
                <a:cs typeface="+mn-cs"/>
              </a:rPr>
              <a:t>TN Driver License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143000"/>
            <a:ext cx="86106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8925" indent="-288925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black"/>
                </a:solidFill>
                <a:latin typeface="Tahoma"/>
                <a:cs typeface="+mn-cs"/>
              </a:rPr>
              <a:t>	Independent Home School: </a:t>
            </a:r>
          </a:p>
          <a:p>
            <a:pPr marL="746125" indent="-2889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prstClr val="black"/>
                </a:solidFill>
                <a:latin typeface="Tahoma"/>
                <a:cs typeface="+mn-cs"/>
              </a:rPr>
              <a:t>A letter from the Superintendent’s Office</a:t>
            </a:r>
            <a:r>
              <a:rPr lang="en-US" sz="2000" b="1" kern="0" dirty="0">
                <a:solidFill>
                  <a:prstClr val="black"/>
                </a:solidFill>
                <a:latin typeface="Tahoma"/>
                <a:cs typeface="+mn-cs"/>
              </a:rPr>
              <a:t> </a:t>
            </a:r>
            <a:r>
              <a:rPr lang="en-US" sz="2000" kern="0" dirty="0">
                <a:solidFill>
                  <a:prstClr val="black"/>
                </a:solidFill>
                <a:latin typeface="Tahoma"/>
                <a:cs typeface="+mn-cs"/>
              </a:rPr>
              <a:t>in the county/city of the applicant’s legal residence, confirming that the parent has registered their “Intent to Home School” form with the school system.</a:t>
            </a:r>
          </a:p>
          <a:p>
            <a:pPr marL="746125" lvl="1" indent="-2889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kern="0" dirty="0">
                <a:solidFill>
                  <a:prstClr val="black"/>
                </a:solidFill>
                <a:latin typeface="Tahoma"/>
                <a:cs typeface="+mn-cs"/>
              </a:rPr>
              <a:t>LEAs provide this letter ONLY for “independent” home school students</a:t>
            </a:r>
          </a:p>
          <a:p>
            <a:pPr marL="288925" indent="-288925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black"/>
                </a:solidFill>
                <a:latin typeface="Tahoma"/>
                <a:cs typeface="+mn-cs"/>
              </a:rPr>
              <a:t>	Non-Public Schools located in TN (with access to Form SF1010):</a:t>
            </a:r>
          </a:p>
          <a:p>
            <a:pPr marL="746125" indent="-288925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prstClr val="black"/>
                </a:solidFill>
                <a:latin typeface="Tahoma"/>
                <a:cs typeface="+mn-cs"/>
              </a:rPr>
              <a:t>Non-public school completes a Certificate of Compulsory School Attendance (Form SF1010) </a:t>
            </a:r>
          </a:p>
          <a:p>
            <a:pPr marL="4572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kern="0" dirty="0">
                <a:solidFill>
                  <a:prstClr val="black"/>
                </a:solidFill>
                <a:latin typeface="Tahoma"/>
                <a:cs typeface="+mn-cs"/>
              </a:rPr>
              <a:t>On-line Schools located outside of TN (or approved private or church schools in Tennessee without access to the SF1010 forms):</a:t>
            </a:r>
          </a:p>
          <a:p>
            <a:pPr marL="746125" indent="-2889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prstClr val="black"/>
                </a:solidFill>
                <a:latin typeface="Tahoma"/>
                <a:cs typeface="+mn-cs"/>
              </a:rPr>
              <a:t>Statement from the school principal or headmaster on official school letterhead specifically confirming that the applicant is not truant and is making satisfactory progress in their school.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" y="76200"/>
            <a:ext cx="8991600" cy="1139825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Lucida Sans Unicode"/>
                <a:cs typeface="+mn-cs"/>
              </a:rPr>
              <a:t>Non-public &amp; Home School Websites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8763000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prstClr val="black"/>
                </a:solidFill>
                <a:latin typeface="Tahoma"/>
                <a:cs typeface="+mn-cs"/>
              </a:rPr>
              <a:t>Non-Public Website: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prstClr val="black"/>
                </a:solidFill>
                <a:latin typeface="Tahoma"/>
                <a:hlinkClick r:id="rId2"/>
              </a:rPr>
              <a:t>https://www.tn.gov/education/school-options/non-public-schools.html</a:t>
            </a:r>
            <a:r>
              <a:rPr lang="en-US" sz="2400" kern="0" dirty="0">
                <a:solidFill>
                  <a:prstClr val="black"/>
                </a:solidFill>
                <a:latin typeface="Tahoma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black"/>
              </a:solidFill>
              <a:latin typeface="Tahom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prstClr val="black"/>
                </a:solidFill>
                <a:latin typeface="Tahoma"/>
                <a:cs typeface="+mn-cs"/>
              </a:rPr>
              <a:t>Home School Website:</a:t>
            </a:r>
          </a:p>
          <a:p>
            <a:pPr marL="166688" algn="ctr"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Tahoma"/>
                <a:ea typeface="Times New Roman" pitchFamily="18" charset="0"/>
                <a:hlinkClick r:id="rId3"/>
              </a:rPr>
              <a:t>http://</a:t>
            </a:r>
            <a:r>
              <a:rPr lang="en-US" sz="2400" kern="0" dirty="0" smtClean="0">
                <a:solidFill>
                  <a:sysClr val="windowText" lastClr="000000"/>
                </a:solidFill>
                <a:latin typeface="Tahoma"/>
                <a:ea typeface="Times New Roman" pitchFamily="18" charset="0"/>
                <a:hlinkClick r:id="rId3"/>
              </a:rPr>
              <a:t>www.tn.gov/education/topic/home-schooling-in-tn</a:t>
            </a:r>
            <a:endParaRPr lang="en-US" sz="2400" kern="0" dirty="0" smtClean="0">
              <a:solidFill>
                <a:sysClr val="windowText" lastClr="000000"/>
              </a:solidFill>
              <a:latin typeface="Tahoma"/>
              <a:ea typeface="Times New Roman" pitchFamily="18" charset="0"/>
            </a:endParaRPr>
          </a:p>
          <a:p>
            <a:pPr marL="166688" algn="ctr">
              <a:defRPr/>
            </a:pPr>
            <a:endParaRPr lang="en-US" sz="2400" kern="0" dirty="0">
              <a:solidFill>
                <a:sysClr val="windowText" lastClr="000000"/>
              </a:solidFill>
              <a:latin typeface="Tahoma"/>
              <a:ea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black"/>
              </a:solidFill>
              <a:latin typeface="Tahom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prstClr val="black"/>
                </a:solidFill>
                <a:latin typeface="Tahoma"/>
                <a:cs typeface="+mn-cs"/>
              </a:rPr>
              <a:t>PLEASE contact me if you are aware of non-public schools in operation within your districts who are not on the list or when a non-public school closes in your area.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90800" y="4038600"/>
            <a:ext cx="655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sz="2800" kern="0" dirty="0" smtClean="0">
                <a:solidFill>
                  <a:srgbClr val="FFFFFF"/>
                </a:solidFill>
                <a:latin typeface="Arial"/>
              </a:rPr>
              <a:t>Marcy Tidwell</a:t>
            </a:r>
            <a:endParaRPr lang="en-US" sz="2800" kern="0" dirty="0">
              <a:solidFill>
                <a:srgbClr val="FFFFFF"/>
              </a:solidFill>
              <a:latin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kern="0" dirty="0" smtClean="0">
                <a:solidFill>
                  <a:srgbClr val="FFFFFF"/>
                </a:solidFill>
                <a:latin typeface="Arial"/>
              </a:rPr>
              <a:t>Director of School Choice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kern="0" dirty="0" smtClean="0">
                <a:solidFill>
                  <a:srgbClr val="FFFFFF"/>
                </a:solidFill>
                <a:latin typeface="Arial"/>
              </a:rPr>
              <a:t>Marcy.Tidwell@tn.gov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(615) 532-6274</a:t>
            </a:r>
            <a:endParaRPr lang="en-US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398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Lucida Sans Unicode"/>
                <a:cs typeface="+mn-cs"/>
              </a:rPr>
              <a:t>School Choice Options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Lucida Sans Unicode"/>
              <a:cs typeface="+mn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42900" y="1371600"/>
            <a:ext cx="84582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>
              <a:defRPr/>
            </a:pPr>
            <a:endParaRPr lang="en-US" sz="800" b="1" kern="0" dirty="0">
              <a:solidFill>
                <a:sysClr val="windowText" lastClr="000000"/>
              </a:solidFill>
              <a:latin typeface="Tahoma"/>
              <a:ea typeface="Times New Roman" pitchFamily="18" charset="0"/>
              <a:cs typeface="+mn-cs"/>
            </a:endParaRPr>
          </a:p>
          <a:p>
            <a:pPr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  <a:latin typeface="Tahoma"/>
                <a:ea typeface="Times New Roman" pitchFamily="18" charset="0"/>
                <a:cs typeface="+mn-cs"/>
              </a:rPr>
              <a:t>In Tennessee, parents may choose to send their child to public school or:</a:t>
            </a:r>
          </a:p>
          <a:p>
            <a:pPr>
              <a:defRPr/>
            </a:pPr>
            <a:endParaRPr lang="en-US" sz="2800" kern="0" dirty="0" smtClean="0">
              <a:solidFill>
                <a:sysClr val="windowText" lastClr="000000"/>
              </a:solidFill>
              <a:latin typeface="Tahoma"/>
              <a:ea typeface="Times New Roman" pitchFamily="18" charset="0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  <a:latin typeface="Tahoma"/>
                <a:ea typeface="Times New Roman" pitchFamily="18" charset="0"/>
                <a:cs typeface="+mn-cs"/>
              </a:rPr>
              <a:t>Home School </a:t>
            </a:r>
            <a:r>
              <a:rPr lang="en-US" sz="2800" kern="0" dirty="0">
                <a:solidFill>
                  <a:sysClr val="windowText" lastClr="000000"/>
                </a:solidFill>
                <a:latin typeface="Tahoma"/>
                <a:ea typeface="Times New Roman" pitchFamily="18" charset="0"/>
                <a:cs typeface="+mn-cs"/>
              </a:rPr>
              <a:t>TCA 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Tahoma"/>
                <a:ea typeface="Times New Roman" pitchFamily="18" charset="0"/>
                <a:cs typeface="+mn-cs"/>
              </a:rPr>
              <a:t>§ 49-6-3050</a:t>
            </a:r>
            <a:endParaRPr lang="en-US" sz="2800" kern="0" dirty="0" smtClean="0">
              <a:solidFill>
                <a:sysClr val="windowText" lastClr="000000"/>
              </a:solidFill>
              <a:latin typeface="Tahoma"/>
              <a:ea typeface="Times New Roman" pitchFamily="18" charset="0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kern="0" dirty="0" smtClean="0">
              <a:solidFill>
                <a:sysClr val="windowText" lastClr="000000"/>
              </a:solidFill>
              <a:latin typeface="Tahoma"/>
              <a:ea typeface="Times New Roman" pitchFamily="18" charset="0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  <a:latin typeface="Tahoma"/>
                <a:ea typeface="Times New Roman" pitchFamily="18" charset="0"/>
                <a:cs typeface="+mn-cs"/>
              </a:rPr>
              <a:t>Non-public School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Tahoma"/>
                <a:ea typeface="Times New Roman" pitchFamily="18" charset="0"/>
                <a:cs typeface="+mn-cs"/>
              </a:rPr>
              <a:t> SBE Rule 0520-07-02</a:t>
            </a:r>
          </a:p>
          <a:p>
            <a:pPr marL="1371600" lvl="2" indent="-457200">
              <a:buFont typeface="Courier New" panose="02070309020205020404" pitchFamily="49" charset="0"/>
              <a:buChar char="o"/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  <a:latin typeface="Tahoma"/>
                <a:ea typeface="Times New Roman" pitchFamily="18" charset="0"/>
                <a:cs typeface="+mn-cs"/>
              </a:rPr>
              <a:t>Traditional setting</a:t>
            </a:r>
          </a:p>
          <a:p>
            <a:pPr marL="1371600" lvl="2" indent="-457200">
              <a:buFont typeface="Courier New" panose="02070309020205020404" pitchFamily="49" charset="0"/>
              <a:buChar char="o"/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  <a:latin typeface="Tahoma"/>
                <a:ea typeface="Times New Roman" pitchFamily="18" charset="0"/>
                <a:cs typeface="+mn-cs"/>
              </a:rPr>
              <a:t>Online School</a:t>
            </a:r>
          </a:p>
          <a:p>
            <a:pPr marL="1371600" lvl="2" indent="-457200">
              <a:buFont typeface="Courier New" panose="02070309020205020404" pitchFamily="49" charset="0"/>
              <a:buChar char="o"/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  <a:latin typeface="Tahoma"/>
                <a:ea typeface="Times New Roman" pitchFamily="18" charset="0"/>
                <a:cs typeface="+mn-cs"/>
              </a:rPr>
              <a:t>Satellite/umbrella school</a:t>
            </a:r>
            <a:endParaRPr lang="en-US" sz="2800" kern="0" dirty="0">
              <a:solidFill>
                <a:sysClr val="windowText" lastClr="000000"/>
              </a:solidFill>
              <a:latin typeface="Tahoma"/>
              <a:ea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398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Lucida Sans Unicode"/>
                <a:cs typeface="+mn-cs"/>
              </a:rPr>
              <a:t>Home School Coordinators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7025" y="5167313"/>
            <a:ext cx="83597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marL="166688"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Tahoma"/>
                <a:ea typeface="Times New Roman" pitchFamily="18" charset="0"/>
                <a:cs typeface="+mn-cs"/>
              </a:rPr>
              <a:t>http://www.tn.gov/education/topic/home-schooling-in-tn</a:t>
            </a:r>
            <a:endParaRPr lang="en-US" kern="0" dirty="0">
              <a:solidFill>
                <a:sysClr val="windowText" lastClr="000000"/>
              </a:solidFill>
              <a:latin typeface="Tahoma"/>
              <a:ea typeface="Times New Roman" pitchFamily="18" charset="0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35825" t="31836" r="10907" b="8146"/>
          <a:stretch/>
        </p:blipFill>
        <p:spPr bwMode="auto">
          <a:xfrm>
            <a:off x="1524000" y="1216026"/>
            <a:ext cx="6096000" cy="38131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5194">
            <a:off x="6479045" y="2732085"/>
            <a:ext cx="16605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17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398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Lucida Sans Unicode"/>
                <a:cs typeface="+mn-cs"/>
              </a:rPr>
              <a:t>LEA Responsibilities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447800"/>
            <a:ext cx="86868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Tahoma"/>
                <a:cs typeface="+mn-cs"/>
              </a:rPr>
              <a:t>Beginning of the School Year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 smtClean="0">
              <a:solidFill>
                <a:prstClr val="black"/>
              </a:solidFill>
              <a:latin typeface="Tahoma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Tahoma"/>
                <a:cs typeface="+mn-cs"/>
              </a:rPr>
              <a:t>Maintain annual information on all students (TCA 49-6-3007)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kern="0" dirty="0" smtClean="0">
              <a:solidFill>
                <a:prstClr val="black"/>
              </a:solidFill>
              <a:latin typeface="Tahom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Tahoma"/>
                <a:cs typeface="+mn-cs"/>
              </a:rPr>
              <a:t>For Independent Home School Students: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Tahoma"/>
                <a:cs typeface="+mn-cs"/>
              </a:rPr>
              <a:t>Notify </a:t>
            </a:r>
            <a:r>
              <a:rPr lang="en-US" sz="2400" kern="0" dirty="0">
                <a:solidFill>
                  <a:prstClr val="black"/>
                </a:solidFill>
                <a:latin typeface="Tahoma"/>
                <a:cs typeface="+mn-cs"/>
              </a:rPr>
              <a:t>home schooling parents of their responsibilities under TCA 49-6-3050.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Tahoma"/>
                <a:cs typeface="+mn-cs"/>
              </a:rPr>
              <a:t>Collect and maintain file of students for whom you have an </a:t>
            </a:r>
            <a:r>
              <a:rPr lang="en-US" sz="2400" i="1" kern="0" dirty="0">
                <a:solidFill>
                  <a:prstClr val="black"/>
                </a:solidFill>
                <a:latin typeface="Tahoma"/>
                <a:cs typeface="+mn-cs"/>
              </a:rPr>
              <a:t>Intent to Home School</a:t>
            </a:r>
            <a:r>
              <a:rPr lang="en-US" sz="2400" kern="0" dirty="0">
                <a:solidFill>
                  <a:prstClr val="black"/>
                </a:solidFill>
                <a:latin typeface="Tahoma"/>
                <a:cs typeface="+mn-cs"/>
              </a:rPr>
              <a:t> form.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Tahoma"/>
                <a:cs typeface="+mn-cs"/>
              </a:rPr>
              <a:t>Document that parents have met the educational requirements of TCA 49-6-3050 and provide proof of student immunizations.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398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Lucida Sans Unicode"/>
                <a:cs typeface="+mn-cs"/>
              </a:rPr>
              <a:t>LEA Responsibilities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447800"/>
            <a:ext cx="868680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Tahoma"/>
                <a:cs typeface="+mn-cs"/>
              </a:rPr>
              <a:t>Beginning of the School Year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 smtClean="0">
              <a:solidFill>
                <a:prstClr val="black"/>
              </a:solidFill>
              <a:latin typeface="Tahom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Tahoma"/>
                <a:cs typeface="+mn-cs"/>
              </a:rPr>
              <a:t>For Students Enrolled in an Online School: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 smtClean="0">
              <a:solidFill>
                <a:prstClr val="black"/>
              </a:solidFill>
              <a:latin typeface="Tahoma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Tahoma"/>
                <a:cs typeface="+mn-cs"/>
              </a:rPr>
              <a:t>Notify parents </a:t>
            </a:r>
            <a:r>
              <a:rPr lang="en-US" sz="2400" kern="0" dirty="0">
                <a:solidFill>
                  <a:prstClr val="black"/>
                </a:solidFill>
                <a:latin typeface="Tahoma"/>
                <a:cs typeface="+mn-cs"/>
              </a:rPr>
              <a:t>of their responsibilities </a:t>
            </a:r>
            <a:r>
              <a:rPr lang="en-US" sz="2400" kern="0" dirty="0" smtClean="0">
                <a:solidFill>
                  <a:prstClr val="black"/>
                </a:solidFill>
                <a:latin typeface="Tahoma"/>
                <a:cs typeface="+mn-cs"/>
              </a:rPr>
              <a:t>to report enrollment each year </a:t>
            </a:r>
            <a:endParaRPr lang="en-US" sz="2400" kern="0" dirty="0">
              <a:solidFill>
                <a:prstClr val="black"/>
              </a:solidFill>
              <a:latin typeface="Tahoma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Tahoma"/>
                <a:cs typeface="+mn-cs"/>
              </a:rPr>
              <a:t>Collect and maintain </a:t>
            </a:r>
            <a:r>
              <a:rPr lang="en-US" sz="2400" kern="0" dirty="0" smtClean="0">
                <a:solidFill>
                  <a:prstClr val="black"/>
                </a:solidFill>
                <a:latin typeface="Tahoma"/>
                <a:cs typeface="+mn-cs"/>
              </a:rPr>
              <a:t>enrollment information </a:t>
            </a:r>
            <a:r>
              <a:rPr lang="en-US" sz="2400" kern="0" dirty="0">
                <a:solidFill>
                  <a:prstClr val="black"/>
                </a:solidFill>
                <a:latin typeface="Tahoma"/>
                <a:cs typeface="+mn-cs"/>
              </a:rPr>
              <a:t>of students </a:t>
            </a:r>
            <a:r>
              <a:rPr lang="en-US" sz="2400" kern="0" dirty="0" smtClean="0">
                <a:solidFill>
                  <a:prstClr val="black"/>
                </a:solidFill>
                <a:latin typeface="Tahoma"/>
                <a:cs typeface="+mn-cs"/>
              </a:rPr>
              <a:t>enrolled in an online school</a:t>
            </a:r>
            <a:endParaRPr lang="en-US" sz="2400" kern="0" dirty="0">
              <a:solidFill>
                <a:prstClr val="black"/>
              </a:solidFill>
              <a:latin typeface="Tahom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1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398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Lucida Sans Unicode"/>
                <a:cs typeface="+mn-cs"/>
              </a:rPr>
              <a:t>LEA Responsibilities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447800"/>
            <a:ext cx="86868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Tahoma"/>
                <a:cs typeface="+mn-cs"/>
              </a:rPr>
              <a:t>On or Around September 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 smtClean="0">
              <a:solidFill>
                <a:prstClr val="black"/>
              </a:solidFill>
              <a:latin typeface="Tahom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Tahoma"/>
                <a:cs typeface="+mn-cs"/>
              </a:rPr>
              <a:t>For Students Enrolled in a Non-Public School: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 smtClean="0">
              <a:solidFill>
                <a:prstClr val="black"/>
              </a:solidFill>
              <a:latin typeface="Tahoma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Tahoma"/>
                <a:cs typeface="+mn-cs"/>
              </a:rPr>
              <a:t>Receive Non-public Student Reports from private schools located in Tennessee</a:t>
            </a:r>
            <a:endParaRPr lang="en-US" sz="2400" kern="0" dirty="0">
              <a:solidFill>
                <a:prstClr val="black"/>
              </a:solidFill>
              <a:latin typeface="Tahoma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Tahoma"/>
                <a:cs typeface="+mn-cs"/>
              </a:rPr>
              <a:t>Collect and maintain </a:t>
            </a:r>
            <a:r>
              <a:rPr lang="en-US" sz="2400" kern="0" dirty="0" smtClean="0">
                <a:solidFill>
                  <a:prstClr val="black"/>
                </a:solidFill>
                <a:latin typeface="Tahoma"/>
                <a:cs typeface="+mn-cs"/>
              </a:rPr>
              <a:t>enrollment information </a:t>
            </a:r>
            <a:r>
              <a:rPr lang="en-US" sz="2400" kern="0" dirty="0">
                <a:solidFill>
                  <a:prstClr val="black"/>
                </a:solidFill>
                <a:latin typeface="Tahoma"/>
                <a:cs typeface="+mn-cs"/>
              </a:rPr>
              <a:t>of students </a:t>
            </a:r>
            <a:r>
              <a:rPr lang="en-US" sz="2400" kern="0" dirty="0" smtClean="0">
                <a:solidFill>
                  <a:prstClr val="black"/>
                </a:solidFill>
                <a:latin typeface="Tahoma"/>
                <a:cs typeface="+mn-cs"/>
              </a:rPr>
              <a:t>enrolled in private schools</a:t>
            </a:r>
            <a:endParaRPr lang="en-US" sz="2400" kern="0" dirty="0">
              <a:solidFill>
                <a:prstClr val="black"/>
              </a:solidFill>
              <a:latin typeface="Tahoma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Tahoma"/>
                <a:cs typeface="+mn-cs"/>
              </a:rPr>
              <a:t>A current listing of approved non-public schools can be found online at: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prstClr val="black"/>
                </a:solidFill>
                <a:latin typeface="Tahoma"/>
                <a:cs typeface="+mn-cs"/>
                <a:hlinkClick r:id="rId3"/>
              </a:rPr>
              <a:t>https://</a:t>
            </a:r>
            <a:r>
              <a:rPr lang="en-US" sz="2400" kern="0" dirty="0" smtClean="0">
                <a:solidFill>
                  <a:prstClr val="black"/>
                </a:solidFill>
                <a:latin typeface="Tahoma"/>
                <a:cs typeface="+mn-cs"/>
                <a:hlinkClick r:id="rId3"/>
              </a:rPr>
              <a:t>www.tn.gov/education/school-options/non-public-schools.html</a:t>
            </a:r>
            <a:r>
              <a:rPr lang="en-US" sz="2400" kern="0" dirty="0" smtClean="0">
                <a:solidFill>
                  <a:prstClr val="black"/>
                </a:solidFill>
                <a:latin typeface="Tahoma"/>
                <a:cs typeface="+mn-cs"/>
              </a:rPr>
              <a:t> </a:t>
            </a:r>
            <a:endParaRPr lang="en-US" sz="2400" kern="0" dirty="0">
              <a:solidFill>
                <a:prstClr val="black"/>
              </a:solidFill>
              <a:latin typeface="Tahom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39825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Lucida Sans Unicode"/>
                <a:cs typeface="+mn-cs"/>
              </a:rPr>
              <a:t>Non-public School Reporting Form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" t="17947" r="39584" b="7948"/>
          <a:stretch>
            <a:fillRect/>
          </a:stretch>
        </p:blipFill>
        <p:spPr bwMode="auto">
          <a:xfrm>
            <a:off x="941388" y="1216025"/>
            <a:ext cx="7086600" cy="5068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398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Lucida Sans Unicode"/>
                <a:cs typeface="+mn-cs"/>
              </a:rPr>
              <a:t>Student Truancy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0" y="1219200"/>
            <a:ext cx="8839200" cy="4724400"/>
          </a:xfrm>
          <a:prstGeom prst="rect">
            <a:avLst/>
          </a:prstGeom>
        </p:spPr>
        <p:txBody>
          <a:bodyPr/>
          <a:lstStyle/>
          <a:p>
            <a:pPr marL="365760" indent="-256032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en-US" sz="2400" kern="0" dirty="0" smtClean="0">
              <a:solidFill>
                <a:prstClr val="black"/>
              </a:solidFill>
              <a:latin typeface="Tahoma"/>
              <a:cs typeface="+mn-cs"/>
            </a:endParaRPr>
          </a:p>
          <a:p>
            <a:pPr marL="365760" indent="-256032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Tahoma"/>
                <a:cs typeface="+mn-cs"/>
              </a:rPr>
              <a:t>Students </a:t>
            </a:r>
            <a:r>
              <a:rPr lang="en-US" sz="2400" kern="0" dirty="0">
                <a:solidFill>
                  <a:prstClr val="black"/>
                </a:solidFill>
                <a:latin typeface="Tahoma"/>
                <a:cs typeface="+mn-cs"/>
              </a:rPr>
              <a:t>in TN who are enrolled in a school that does not meet the requirements for approval are considered truant. </a:t>
            </a:r>
          </a:p>
          <a:p>
            <a:pPr marL="452628" indent="-342900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Tahoma"/>
                <a:cs typeface="+mn-cs"/>
              </a:rPr>
              <a:t>Independent </a:t>
            </a:r>
            <a:r>
              <a:rPr lang="en-US" sz="2400" kern="0" dirty="0" smtClean="0">
                <a:solidFill>
                  <a:prstClr val="black"/>
                </a:solidFill>
                <a:latin typeface="Tahoma"/>
                <a:cs typeface="+mn-cs"/>
              </a:rPr>
              <a:t>home school students whose parents do not submit the Intent to home school form are considered truant.</a:t>
            </a:r>
          </a:p>
          <a:p>
            <a:pPr marL="452628" indent="-342900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Tahoma"/>
                <a:cs typeface="+mn-cs"/>
              </a:rPr>
              <a:t>Parents of school-age </a:t>
            </a:r>
            <a:r>
              <a:rPr lang="en-US" sz="2400" kern="0" dirty="0">
                <a:solidFill>
                  <a:prstClr val="black"/>
                </a:solidFill>
                <a:latin typeface="Tahoma"/>
                <a:cs typeface="+mn-cs"/>
              </a:rPr>
              <a:t>students </a:t>
            </a:r>
            <a:r>
              <a:rPr lang="en-US" sz="2400" kern="0" dirty="0" smtClean="0">
                <a:solidFill>
                  <a:prstClr val="black"/>
                </a:solidFill>
                <a:latin typeface="Tahoma"/>
                <a:cs typeface="+mn-cs"/>
              </a:rPr>
              <a:t>who do not provide annual notice that their child is enrolled in homeschool, non-public, or online school are considered truant.</a:t>
            </a:r>
            <a:endParaRPr lang="en-US" sz="2400" kern="0" dirty="0">
              <a:solidFill>
                <a:prstClr val="black"/>
              </a:solidFill>
              <a:latin typeface="Tahom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398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Lucida Sans Unicode"/>
                <a:cs typeface="+mn-cs"/>
              </a:rPr>
              <a:t>LEA Responsibilities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447800"/>
            <a:ext cx="4343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prstClr val="black"/>
                </a:solidFill>
                <a:latin typeface="Tahoma"/>
                <a:cs typeface="+mn-cs"/>
              </a:rPr>
              <a:t>By December 15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 smtClean="0">
              <a:solidFill>
                <a:prstClr val="black"/>
              </a:solidFill>
              <a:latin typeface="Tahom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Tahoma"/>
              </a:rPr>
              <a:t>Please </a:t>
            </a:r>
            <a:r>
              <a:rPr lang="en-US" sz="2400" kern="0" dirty="0">
                <a:solidFill>
                  <a:prstClr val="black"/>
                </a:solidFill>
                <a:latin typeface="Tahoma"/>
              </a:rPr>
              <a:t>provide </a:t>
            </a:r>
            <a:r>
              <a:rPr lang="en-US" sz="2400" u="sng" kern="0" dirty="0">
                <a:solidFill>
                  <a:prstClr val="black"/>
                </a:solidFill>
                <a:latin typeface="Tahoma"/>
              </a:rPr>
              <a:t>TOTALS</a:t>
            </a:r>
            <a:r>
              <a:rPr lang="en-US" sz="2400" kern="0" dirty="0">
                <a:solidFill>
                  <a:prstClr val="black"/>
                </a:solidFill>
                <a:latin typeface="Tahoma"/>
              </a:rPr>
              <a:t> of students in all columns.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 smtClean="0">
              <a:solidFill>
                <a:prstClr val="black"/>
              </a:solidFill>
              <a:latin typeface="Tahom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66813"/>
            <a:ext cx="4419600" cy="5686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01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ll 2015 Attendance Conference_rev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N Branded PowerPoint Template3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 2015 Attendance Conference_rev</Template>
  <TotalTime>1071</TotalTime>
  <Words>891</Words>
  <Application>Microsoft Office PowerPoint</Application>
  <PresentationFormat>On-screen Show (4:3)</PresentationFormat>
  <Paragraphs>141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Courier New</vt:lpstr>
      <vt:lpstr>Lucida Sans Unicode</vt:lpstr>
      <vt:lpstr>Open Sans</vt:lpstr>
      <vt:lpstr>PermianSlabSerifTypeface</vt:lpstr>
      <vt:lpstr>Tahoma</vt:lpstr>
      <vt:lpstr>Times New Roman</vt:lpstr>
      <vt:lpstr>Wingdings</vt:lpstr>
      <vt:lpstr>Fall 2015 Attendance Conference_rev</vt:lpstr>
      <vt:lpstr>TN Branded PowerPoint Template3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Marcy Tidwell</dc:creator>
  <cp:lastModifiedBy>Marcy Tidwell</cp:lastModifiedBy>
  <cp:revision>14</cp:revision>
  <dcterms:created xsi:type="dcterms:W3CDTF">2017-09-13T20:16:37Z</dcterms:created>
  <dcterms:modified xsi:type="dcterms:W3CDTF">2018-09-13T13:06:02Z</dcterms:modified>
</cp:coreProperties>
</file>