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5.xml" ContentType="application/vnd.openxmlformats-officedocument.drawingml.chart+xml"/>
  <Override PartName="/ppt/notesSlides/notesSlide30.xml" ContentType="application/vnd.openxmlformats-officedocument.presentationml.notesSlide+xml"/>
  <Override PartName="/ppt/charts/chart6.xml" ContentType="application/vnd.openxmlformats-officedocument.drawingml.chart+xml"/>
  <Override PartName="/ppt/notesSlides/notesSlide31.xml" ContentType="application/vnd.openxmlformats-officedocument.presentationml.notesSlide+xml"/>
  <Override PartName="/ppt/charts/chart7.xml" ContentType="application/vnd.openxmlformats-officedocument.drawingml.chart+xml"/>
  <Override PartName="/ppt/notesSlides/notesSlide32.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33.xml" ContentType="application/vnd.openxmlformats-officedocument.presentationml.notesSlide+xml"/>
  <Override PartName="/ppt/charts/chart11.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2.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336" r:id="rId3"/>
    <p:sldId id="258" r:id="rId4"/>
    <p:sldId id="259" r:id="rId5"/>
    <p:sldId id="261"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37" r:id="rId47"/>
    <p:sldId id="303" r:id="rId48"/>
    <p:sldId id="307" r:id="rId49"/>
    <p:sldId id="309" r:id="rId50"/>
    <p:sldId id="310" r:id="rId51"/>
    <p:sldId id="335" r:id="rId52"/>
    <p:sldId id="311" r:id="rId53"/>
    <p:sldId id="312" r:id="rId54"/>
    <p:sldId id="313" r:id="rId55"/>
    <p:sldId id="314" r:id="rId56"/>
    <p:sldId id="330" r:id="rId57"/>
    <p:sldId id="315" r:id="rId58"/>
    <p:sldId id="316" r:id="rId59"/>
    <p:sldId id="331" r:id="rId60"/>
    <p:sldId id="317" r:id="rId61"/>
    <p:sldId id="332" r:id="rId62"/>
    <p:sldId id="318" r:id="rId63"/>
    <p:sldId id="319" r:id="rId64"/>
    <p:sldId id="333" r:id="rId65"/>
    <p:sldId id="320" r:id="rId66"/>
    <p:sldId id="334" r:id="rId67"/>
    <p:sldId id="321" r:id="rId68"/>
    <p:sldId id="322" r:id="rId69"/>
    <p:sldId id="323" r:id="rId70"/>
    <p:sldId id="324" r:id="rId71"/>
    <p:sldId id="325" r:id="rId72"/>
    <p:sldId id="326" r:id="rId73"/>
    <p:sldId id="327"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42" autoAdjust="0"/>
    <p:restoredTop sz="86830" autoAdjust="0"/>
  </p:normalViewPr>
  <p:slideViewPr>
    <p:cSldViewPr>
      <p:cViewPr>
        <p:scale>
          <a:sx n="100" d="100"/>
          <a:sy n="100" d="100"/>
        </p:scale>
        <p:origin x="-702" y="28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 d="1"/>
        <a:sy n="1" d="1"/>
      </p:scale>
      <p:origin x="0" y="0"/>
    </p:cViewPr>
  </p:notesTextViewPr>
  <p:sorterViewPr>
    <p:cViewPr>
      <p:scale>
        <a:sx n="66" d="100"/>
        <a:sy n="66" d="100"/>
      </p:scale>
      <p:origin x="0" y="5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slide" Target="slides/slide44.xml"/><Relationship Id="rId1" Type="http://schemas.openxmlformats.org/officeDocument/2006/relationships/slide" Target="slides/slide43.xml"/><Relationship Id="rId4" Type="http://schemas.openxmlformats.org/officeDocument/2006/relationships/slide" Target="slides/slide4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2" Type="http://schemas.openxmlformats.org/officeDocument/2006/relationships/oleObject" Target="file:///E:\World%20Population%202010%202050.xls"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E:\World%20Population%202010%202050.xls"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hPercent val="82"/>
      <c:rotY val="20"/>
      <c:depthPercent val="100"/>
      <c:rAngAx val="1"/>
    </c:view3D>
    <c:floor>
      <c:thickness val="0"/>
    </c:floor>
    <c:sideWall>
      <c:thickness val="0"/>
    </c:sideWall>
    <c:backWall>
      <c:thickness val="0"/>
    </c:backWall>
    <c:plotArea>
      <c:layout>
        <c:manualLayout>
          <c:layoutTarget val="inner"/>
          <c:xMode val="edge"/>
          <c:yMode val="edge"/>
          <c:x val="0.10952380952380977"/>
          <c:y val="3.3573141486810669E-2"/>
          <c:w val="0.67142857142857437"/>
          <c:h val="0.82733812949640251"/>
        </c:manualLayout>
      </c:layout>
      <c:bar3DChart>
        <c:barDir val="col"/>
        <c:grouping val="clustered"/>
        <c:varyColors val="0"/>
        <c:ser>
          <c:idx val="0"/>
          <c:order val="0"/>
          <c:tx>
            <c:strRef>
              <c:f>Sheet1!$A$2</c:f>
              <c:strCache>
                <c:ptCount val="1"/>
                <c:pt idx="0">
                  <c:v>Women</c:v>
                </c:pt>
              </c:strCache>
            </c:strRef>
          </c:tx>
          <c:spPr>
            <a:solidFill>
              <a:schemeClr val="accent2"/>
            </a:solidFill>
          </c:spPr>
          <c:invertIfNegative val="0"/>
          <c:dLbls>
            <c:dLbl>
              <c:idx val="0"/>
              <c:layout>
                <c:manualLayout>
                  <c:x val="3.0795551753635578E-2"/>
                  <c:y val="-2.3076923076923155E-2"/>
                </c:manualLayout>
              </c:layout>
              <c:spPr/>
              <c:txPr>
                <a:bodyPr/>
                <a:lstStyle/>
                <a:p>
                  <a:pPr>
                    <a:defRPr/>
                  </a:pPr>
                  <a:endParaRPr lang="en-US"/>
                </a:p>
              </c:txPr>
              <c:showLegendKey val="0"/>
              <c:showVal val="1"/>
              <c:showCatName val="0"/>
              <c:showSerName val="0"/>
              <c:showPercent val="0"/>
              <c:showBubbleSize val="0"/>
            </c:dLbl>
            <c:dLbl>
              <c:idx val="1"/>
              <c:layout>
                <c:manualLayout>
                  <c:x val="1.3686911890504704E-2"/>
                  <c:y val="-2.0512820512820516E-2"/>
                </c:manualLayout>
              </c:layout>
              <c:spPr/>
              <c:txPr>
                <a:bodyPr/>
                <a:lstStyle/>
                <a:p>
                  <a:pPr>
                    <a:defRPr/>
                  </a:pPr>
                  <a:endParaRPr lang="en-US"/>
                </a:p>
              </c:txPr>
              <c:showLegendKey val="0"/>
              <c:showVal val="1"/>
              <c:showCatName val="0"/>
              <c:showSerName val="0"/>
              <c:showPercent val="0"/>
              <c:showBubbleSize val="0"/>
            </c:dLbl>
            <c:showLegendKey val="0"/>
            <c:showVal val="1"/>
            <c:showCatName val="0"/>
            <c:showSerName val="0"/>
            <c:showPercent val="0"/>
            <c:showBubbleSize val="0"/>
            <c:showLeaderLines val="0"/>
          </c:dLbls>
          <c:cat>
            <c:strRef>
              <c:f>Sheet1!$B$1:$C$1</c:f>
              <c:strCache>
                <c:ptCount val="2"/>
                <c:pt idx="0">
                  <c:v>High Achievers</c:v>
                </c:pt>
                <c:pt idx="1">
                  <c:v>Ultra Achievers*</c:v>
                </c:pt>
              </c:strCache>
            </c:strRef>
          </c:cat>
          <c:val>
            <c:numRef>
              <c:f>Sheet1!$B$2:$C$2</c:f>
              <c:numCache>
                <c:formatCode>0%</c:formatCode>
                <c:ptCount val="2"/>
                <c:pt idx="0">
                  <c:v>0.33000000000000046</c:v>
                </c:pt>
                <c:pt idx="1">
                  <c:v>0.49000000000000032</c:v>
                </c:pt>
              </c:numCache>
            </c:numRef>
          </c:val>
        </c:ser>
        <c:ser>
          <c:idx val="1"/>
          <c:order val="1"/>
          <c:tx>
            <c:strRef>
              <c:f>Sheet1!$A$3</c:f>
              <c:strCache>
                <c:ptCount val="1"/>
                <c:pt idx="0">
                  <c:v>Men</c:v>
                </c:pt>
              </c:strCache>
            </c:strRef>
          </c:tx>
          <c:spPr>
            <a:solidFill>
              <a:schemeClr val="tx2">
                <a:lumMod val="60000"/>
                <a:lumOff val="40000"/>
              </a:schemeClr>
            </a:solidFill>
          </c:spPr>
          <c:invertIfNegative val="0"/>
          <c:dLbls>
            <c:dLbl>
              <c:idx val="0"/>
              <c:layout>
                <c:manualLayout>
                  <c:x val="3.2506415739948676E-2"/>
                  <c:y val="-2.3076923076923102E-2"/>
                </c:manualLayout>
              </c:layout>
              <c:spPr/>
              <c:txPr>
                <a:bodyPr/>
                <a:lstStyle/>
                <a:p>
                  <a:pPr>
                    <a:defRPr/>
                  </a:pPr>
                  <a:endParaRPr lang="en-US"/>
                </a:p>
              </c:txPr>
              <c:showLegendKey val="0"/>
              <c:showVal val="1"/>
              <c:showCatName val="0"/>
              <c:showSerName val="0"/>
              <c:showPercent val="0"/>
              <c:showBubbleSize val="0"/>
            </c:dLbl>
            <c:dLbl>
              <c:idx val="1"/>
              <c:layout>
                <c:manualLayout>
                  <c:x val="2.3952095808383235E-2"/>
                  <c:y val="-2.5641025641025713E-2"/>
                </c:manualLayout>
              </c:layout>
              <c:spPr/>
              <c:txPr>
                <a:bodyPr/>
                <a:lstStyle/>
                <a:p>
                  <a:pPr>
                    <a:defRPr/>
                  </a:pPr>
                  <a:endParaRPr lang="en-US"/>
                </a:p>
              </c:txPr>
              <c:showLegendKey val="0"/>
              <c:showVal val="1"/>
              <c:showCatName val="0"/>
              <c:showSerName val="0"/>
              <c:showPercent val="0"/>
              <c:showBubbleSize val="0"/>
            </c:dLbl>
            <c:showLegendKey val="0"/>
            <c:showVal val="1"/>
            <c:showCatName val="0"/>
            <c:showSerName val="0"/>
            <c:showPercent val="0"/>
            <c:showBubbleSize val="0"/>
            <c:showLeaderLines val="0"/>
          </c:dLbls>
          <c:cat>
            <c:strRef>
              <c:f>Sheet1!$B$1:$C$1</c:f>
              <c:strCache>
                <c:ptCount val="2"/>
                <c:pt idx="0">
                  <c:v>High Achievers</c:v>
                </c:pt>
                <c:pt idx="1">
                  <c:v>Ultra Achievers*</c:v>
                </c:pt>
              </c:strCache>
            </c:strRef>
          </c:cat>
          <c:val>
            <c:numRef>
              <c:f>Sheet1!$B$3:$C$3</c:f>
              <c:numCache>
                <c:formatCode>0%</c:formatCode>
                <c:ptCount val="2"/>
                <c:pt idx="0">
                  <c:v>0.25</c:v>
                </c:pt>
                <c:pt idx="1">
                  <c:v>0.19</c:v>
                </c:pt>
              </c:numCache>
            </c:numRef>
          </c:val>
        </c:ser>
        <c:dLbls>
          <c:showLegendKey val="0"/>
          <c:showVal val="0"/>
          <c:showCatName val="0"/>
          <c:showSerName val="0"/>
          <c:showPercent val="0"/>
          <c:showBubbleSize val="0"/>
        </c:dLbls>
        <c:gapWidth val="150"/>
        <c:gapDepth val="0"/>
        <c:shape val="box"/>
        <c:axId val="7024000"/>
        <c:axId val="7042176"/>
        <c:axId val="0"/>
      </c:bar3DChart>
      <c:catAx>
        <c:axId val="7024000"/>
        <c:scaling>
          <c:orientation val="minMax"/>
        </c:scaling>
        <c:delete val="0"/>
        <c:axPos val="b"/>
        <c:numFmt formatCode="General" sourceLinked="1"/>
        <c:majorTickMark val="out"/>
        <c:minorTickMark val="none"/>
        <c:tickLblPos val="low"/>
        <c:txPr>
          <a:bodyPr rot="0" vert="horz"/>
          <a:lstStyle/>
          <a:p>
            <a:pPr>
              <a:defRPr/>
            </a:pPr>
            <a:endParaRPr lang="en-US"/>
          </a:p>
        </c:txPr>
        <c:crossAx val="7042176"/>
        <c:crosses val="autoZero"/>
        <c:auto val="1"/>
        <c:lblAlgn val="ctr"/>
        <c:lblOffset val="100"/>
        <c:tickLblSkip val="1"/>
        <c:tickMarkSkip val="1"/>
        <c:noMultiLvlLbl val="0"/>
      </c:catAx>
      <c:valAx>
        <c:axId val="7042176"/>
        <c:scaling>
          <c:orientation val="minMax"/>
        </c:scaling>
        <c:delete val="0"/>
        <c:axPos val="l"/>
        <c:majorGridlines/>
        <c:numFmt formatCode="0%" sourceLinked="1"/>
        <c:majorTickMark val="out"/>
        <c:minorTickMark val="none"/>
        <c:tickLblPos val="nextTo"/>
        <c:txPr>
          <a:bodyPr rot="0" vert="horz"/>
          <a:lstStyle/>
          <a:p>
            <a:pPr>
              <a:defRPr/>
            </a:pPr>
            <a:endParaRPr lang="en-US"/>
          </a:p>
        </c:txPr>
        <c:crossAx val="7024000"/>
        <c:crosses val="autoZero"/>
        <c:crossBetween val="between"/>
      </c:valAx>
      <c:spPr>
        <a:noFill/>
        <a:ln w="25413">
          <a:noFill/>
        </a:ln>
      </c:spPr>
    </c:plotArea>
    <c:legend>
      <c:legendPos val="r"/>
      <c:layout>
        <c:manualLayout>
          <c:xMode val="edge"/>
          <c:yMode val="edge"/>
          <c:x val="0.79841263665188866"/>
          <c:y val="0.41486820029849264"/>
          <c:w val="0.19523804647956086"/>
          <c:h val="0.17026380525963669"/>
        </c:manualLayout>
      </c:layout>
      <c:overlay val="0"/>
      <c:txPr>
        <a:bodyPr/>
        <a:lstStyle/>
        <a:p>
          <a:pPr>
            <a:defRPr sz="2401"/>
          </a:pPr>
          <a:endParaRPr lang="en-US"/>
        </a:p>
      </c:txPr>
    </c:legend>
    <c:plotVisOnly val="1"/>
    <c:dispBlanksAs val="gap"/>
    <c:showDLblsOverMax val="0"/>
  </c:chart>
  <c:txPr>
    <a:bodyPr/>
    <a:lstStyle/>
    <a:p>
      <a:pPr>
        <a:defRPr sz="1801"/>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u="sng"/>
            </a:pPr>
            <a:r>
              <a:rPr lang="en-US" u="sng"/>
              <a:t>85+</a:t>
            </a:r>
          </a:p>
        </c:rich>
      </c:tx>
      <c:layout/>
      <c:overlay val="0"/>
    </c:title>
    <c:autoTitleDeleted val="0"/>
    <c:plotArea>
      <c:layout/>
      <c:pieChart>
        <c:varyColors val="1"/>
        <c:ser>
          <c:idx val="0"/>
          <c:order val="0"/>
          <c:dLbls>
            <c:dLbl>
              <c:idx val="0"/>
              <c:layout>
                <c:manualLayout>
                  <c:x val="-0.1136286089238846"/>
                  <c:y val="0.14626749781277379"/>
                </c:manualLayout>
              </c:layout>
              <c:showLegendKey val="0"/>
              <c:showVal val="0"/>
              <c:showCatName val="1"/>
              <c:showSerName val="0"/>
              <c:showPercent val="1"/>
              <c:showBubbleSize val="0"/>
            </c:dLbl>
            <c:dLbl>
              <c:idx val="1"/>
              <c:layout>
                <c:manualLayout>
                  <c:x val="0.12812707786526684"/>
                  <c:y val="-0.14541010498687684"/>
                </c:manualLayout>
              </c:layout>
              <c:showLegendKey val="0"/>
              <c:showVal val="0"/>
              <c:showCatName val="1"/>
              <c:showSerName val="0"/>
              <c:showPercent val="1"/>
              <c:showBubbleSize val="0"/>
            </c:dLbl>
            <c:numFmt formatCode="0.0%" sourceLinked="0"/>
            <c:txPr>
              <a:bodyPr/>
              <a:lstStyle/>
              <a:p>
                <a:pPr>
                  <a:defRPr sz="1400" b="1">
                    <a:solidFill>
                      <a:schemeClr val="bg1"/>
                    </a:solidFill>
                  </a:defRPr>
                </a:pPr>
                <a:endParaRPr lang="en-US"/>
              </a:p>
            </c:txPr>
            <c:showLegendKey val="0"/>
            <c:showVal val="0"/>
            <c:showCatName val="1"/>
            <c:showSerName val="0"/>
            <c:showPercent val="1"/>
            <c:showBubbleSize val="0"/>
            <c:showLeaderLines val="1"/>
          </c:dLbls>
          <c:cat>
            <c:strRef>
              <c:f>Sheet1!$A$12:$A$13</c:f>
              <c:strCache>
                <c:ptCount val="2"/>
                <c:pt idx="0">
                  <c:v>Male</c:v>
                </c:pt>
                <c:pt idx="1">
                  <c:v>Female</c:v>
                </c:pt>
              </c:strCache>
            </c:strRef>
          </c:cat>
          <c:val>
            <c:numRef>
              <c:f>Sheet1!$C$12:$C$13</c:f>
              <c:numCache>
                <c:formatCode>0.0%</c:formatCode>
                <c:ptCount val="2"/>
                <c:pt idx="0">
                  <c:v>0.31129815114426546</c:v>
                </c:pt>
                <c:pt idx="1">
                  <c:v>0.68870184885573493</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292803970223493E-2"/>
          <c:y val="6.1611374407582895E-2"/>
          <c:w val="0.89454094292803954"/>
          <c:h val="0.74881516587677721"/>
        </c:manualLayout>
      </c:layout>
      <c:barChart>
        <c:barDir val="col"/>
        <c:grouping val="clustered"/>
        <c:varyColors val="0"/>
        <c:ser>
          <c:idx val="0"/>
          <c:order val="0"/>
          <c:tx>
            <c:strRef>
              <c:f>Sheet1!$A$2</c:f>
              <c:strCache>
                <c:ptCount val="1"/>
                <c:pt idx="0">
                  <c:v>number in millions</c:v>
                </c:pt>
              </c:strCache>
            </c:strRef>
          </c:tx>
          <c:spPr>
            <a:solidFill>
              <a:schemeClr val="accent1"/>
            </a:solidFill>
            <a:ln w="12700">
              <a:solidFill>
                <a:schemeClr val="tx1"/>
              </a:solidFill>
              <a:prstDash val="solid"/>
            </a:ln>
          </c:spPr>
          <c:invertIfNegative val="0"/>
          <c:dLbls>
            <c:spPr>
              <a:noFill/>
            </c:spPr>
            <c:dLblPos val="outEnd"/>
            <c:showLegendKey val="0"/>
            <c:showVal val="1"/>
            <c:showCatName val="0"/>
            <c:showSerName val="0"/>
            <c:showPercent val="0"/>
            <c:showBubbleSize val="0"/>
            <c:showLeaderLines val="0"/>
          </c:dLbls>
          <c:cat>
            <c:numRef>
              <c:f>Sheet1!$B$1:$M$1</c:f>
              <c:numCache>
                <c:formatCode>General</c:formatCode>
                <c:ptCount val="12"/>
                <c:pt idx="0">
                  <c:v>1900</c:v>
                </c:pt>
                <c:pt idx="1">
                  <c:v>1910</c:v>
                </c:pt>
                <c:pt idx="2">
                  <c:v>1920</c:v>
                </c:pt>
                <c:pt idx="3">
                  <c:v>1930</c:v>
                </c:pt>
                <c:pt idx="4">
                  <c:v>1940</c:v>
                </c:pt>
                <c:pt idx="5">
                  <c:v>1950</c:v>
                </c:pt>
                <c:pt idx="6">
                  <c:v>1960</c:v>
                </c:pt>
                <c:pt idx="7">
                  <c:v>1970</c:v>
                </c:pt>
                <c:pt idx="8">
                  <c:v>1980</c:v>
                </c:pt>
                <c:pt idx="9">
                  <c:v>1990</c:v>
                </c:pt>
                <c:pt idx="10">
                  <c:v>2000</c:v>
                </c:pt>
                <c:pt idx="11">
                  <c:v>2010</c:v>
                </c:pt>
              </c:numCache>
            </c:numRef>
          </c:cat>
          <c:val>
            <c:numRef>
              <c:f>Sheet1!$B$2:$M$2</c:f>
              <c:numCache>
                <c:formatCode>General</c:formatCode>
                <c:ptCount val="12"/>
                <c:pt idx="0">
                  <c:v>10.3</c:v>
                </c:pt>
                <c:pt idx="1">
                  <c:v>13.5</c:v>
                </c:pt>
                <c:pt idx="2">
                  <c:v>13.9</c:v>
                </c:pt>
                <c:pt idx="3">
                  <c:v>14.2</c:v>
                </c:pt>
                <c:pt idx="4">
                  <c:v>11.6</c:v>
                </c:pt>
                <c:pt idx="5">
                  <c:v>10.3</c:v>
                </c:pt>
                <c:pt idx="6">
                  <c:v>9.7000000000000011</c:v>
                </c:pt>
                <c:pt idx="7">
                  <c:v>9.6</c:v>
                </c:pt>
                <c:pt idx="8">
                  <c:v>14.1</c:v>
                </c:pt>
                <c:pt idx="9">
                  <c:v>19.8</c:v>
                </c:pt>
                <c:pt idx="10">
                  <c:v>31.1</c:v>
                </c:pt>
                <c:pt idx="11">
                  <c:v>40</c:v>
                </c:pt>
              </c:numCache>
            </c:numRef>
          </c:val>
        </c:ser>
        <c:dLbls>
          <c:showLegendKey val="0"/>
          <c:showVal val="1"/>
          <c:showCatName val="0"/>
          <c:showSerName val="0"/>
          <c:showPercent val="0"/>
          <c:showBubbleSize val="0"/>
        </c:dLbls>
        <c:gapWidth val="150"/>
        <c:axId val="131920640"/>
        <c:axId val="131922560"/>
      </c:barChart>
      <c:catAx>
        <c:axId val="131920640"/>
        <c:scaling>
          <c:orientation val="minMax"/>
        </c:scaling>
        <c:delete val="0"/>
        <c:axPos val="b"/>
        <c:title>
          <c:tx>
            <c:rich>
              <a:bodyPr/>
              <a:lstStyle/>
              <a:p>
                <a:pPr>
                  <a:defRPr sz="1300" b="0" i="0" u="none" strike="noStrike" baseline="0">
                    <a:solidFill>
                      <a:schemeClr val="tx1"/>
                    </a:solidFill>
                    <a:latin typeface="Arial"/>
                    <a:ea typeface="Arial"/>
                    <a:cs typeface="Arial"/>
                  </a:defRPr>
                </a:pPr>
                <a:r>
                  <a:rPr lang="en-US"/>
                  <a:t>Year</a:t>
                </a:r>
              </a:p>
            </c:rich>
          </c:tx>
          <c:layout>
            <c:manualLayout>
              <c:xMode val="edge"/>
              <c:yMode val="edge"/>
              <c:x val="0.51488833746898333"/>
              <c:y val="0.90284360189573454"/>
            </c:manualLayout>
          </c:layout>
          <c:overlay val="0"/>
          <c:spPr>
            <a:noFill/>
            <a:ln w="25399">
              <a:noFill/>
            </a:ln>
          </c:spPr>
        </c:title>
        <c:numFmt formatCode="General" sourceLinked="1"/>
        <c:majorTickMark val="out"/>
        <c:minorTickMark val="none"/>
        <c:tickLblPos val="nextTo"/>
        <c:spPr>
          <a:ln w="3175">
            <a:solidFill>
              <a:schemeClr val="tx1"/>
            </a:solidFill>
            <a:prstDash val="solid"/>
          </a:ln>
        </c:spPr>
        <c:txPr>
          <a:bodyPr rot="0" vert="horz"/>
          <a:lstStyle/>
          <a:p>
            <a:pPr>
              <a:defRPr sz="1300" b="1" i="0" u="none" strike="noStrike" baseline="0">
                <a:solidFill>
                  <a:schemeClr val="tx1"/>
                </a:solidFill>
                <a:latin typeface="Arial"/>
                <a:ea typeface="Arial"/>
                <a:cs typeface="Arial"/>
              </a:defRPr>
            </a:pPr>
            <a:endParaRPr lang="en-US"/>
          </a:p>
        </c:txPr>
        <c:crossAx val="131922560"/>
        <c:crosses val="autoZero"/>
        <c:auto val="1"/>
        <c:lblAlgn val="ctr"/>
        <c:lblOffset val="100"/>
        <c:tickLblSkip val="1"/>
        <c:tickMarkSkip val="1"/>
        <c:noMultiLvlLbl val="0"/>
      </c:catAx>
      <c:valAx>
        <c:axId val="131922560"/>
        <c:scaling>
          <c:orientation val="minMax"/>
        </c:scaling>
        <c:delete val="0"/>
        <c:axPos val="l"/>
        <c:majorGridlines>
          <c:spPr>
            <a:ln w="3175">
              <a:solidFill>
                <a:schemeClr val="tx1"/>
              </a:solidFill>
              <a:prstDash val="solid"/>
            </a:ln>
          </c:spPr>
        </c:majorGridlines>
        <c:title>
          <c:tx>
            <c:rich>
              <a:bodyPr/>
              <a:lstStyle/>
              <a:p>
                <a:pPr>
                  <a:defRPr sz="1300" b="0" i="0" u="none" strike="noStrike" baseline="0">
                    <a:solidFill>
                      <a:schemeClr val="tx1"/>
                    </a:solidFill>
                    <a:latin typeface="Arial"/>
                    <a:ea typeface="Arial"/>
                    <a:cs typeface="Arial"/>
                  </a:defRPr>
                </a:pPr>
                <a:r>
                  <a:rPr lang="en-US"/>
                  <a:t>Number of Immigrants (in millions)</a:t>
                </a:r>
              </a:p>
            </c:rich>
          </c:tx>
          <c:layout>
            <c:manualLayout>
              <c:xMode val="edge"/>
              <c:yMode val="edge"/>
              <c:x val="1.364764267990074E-2"/>
              <c:y val="0.13270142180094791"/>
            </c:manualLayout>
          </c:layout>
          <c:overlay val="0"/>
          <c:spPr>
            <a:noFill/>
            <a:ln w="25399">
              <a:noFill/>
            </a:ln>
          </c:spPr>
        </c:title>
        <c:numFmt formatCode="General" sourceLinked="1"/>
        <c:majorTickMark val="out"/>
        <c:minorTickMark val="none"/>
        <c:tickLblPos val="nextTo"/>
        <c:spPr>
          <a:ln w="3175">
            <a:solidFill>
              <a:schemeClr val="tx1"/>
            </a:solidFill>
            <a:prstDash val="solid"/>
          </a:ln>
        </c:spPr>
        <c:txPr>
          <a:bodyPr rot="0" vert="horz"/>
          <a:lstStyle/>
          <a:p>
            <a:pPr>
              <a:defRPr sz="1300" b="1" i="0" u="none" strike="noStrike" baseline="0">
                <a:solidFill>
                  <a:schemeClr val="tx1"/>
                </a:solidFill>
                <a:latin typeface="Arial"/>
                <a:ea typeface="Arial"/>
                <a:cs typeface="Arial"/>
              </a:defRPr>
            </a:pPr>
            <a:endParaRPr lang="en-US"/>
          </a:p>
        </c:txPr>
        <c:crossAx val="131920640"/>
        <c:crosses val="autoZero"/>
        <c:crossBetween val="between"/>
      </c:valAx>
      <c:spPr>
        <a:noFill/>
        <a:ln w="12700">
          <a:solidFill>
            <a:schemeClr val="tx1"/>
          </a:solidFill>
          <a:prstDash val="solid"/>
        </a:ln>
      </c:spPr>
    </c:plotArea>
    <c:plotVisOnly val="1"/>
    <c:dispBlanksAs val="gap"/>
    <c:showDLblsOverMax val="0"/>
  </c:chart>
  <c:spPr>
    <a:noFill/>
    <a:ln>
      <a:noFill/>
    </a:ln>
  </c:spPr>
  <c:txPr>
    <a:bodyPr/>
    <a:lstStyle/>
    <a:p>
      <a:pPr>
        <a:defRPr sz="1800" b="1" i="0" u="none" strike="noStrike" baseline="0">
          <a:solidFill>
            <a:schemeClr val="tx1"/>
          </a:solidFill>
          <a:latin typeface="Arial"/>
          <a:ea typeface="Arial"/>
          <a:cs typeface="Aria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dirty="0" smtClean="0"/>
              <a:t>Change in Black Population 1990-2000</a:t>
            </a:r>
          </a:p>
        </c:rich>
      </c:tx>
      <c:layout>
        <c:manualLayout>
          <c:xMode val="edge"/>
          <c:yMode val="edge"/>
          <c:x val="0.15460102851427759"/>
          <c:y val="2.9037152336786032E-3"/>
        </c:manualLayout>
      </c:layout>
      <c:overlay val="0"/>
    </c:title>
    <c:autoTitleDeleted val="0"/>
    <c:view3D>
      <c:rotX val="15"/>
      <c:hPercent val="72"/>
      <c:rotY val="20"/>
      <c:depthPercent val="190"/>
      <c:rAngAx val="1"/>
    </c:view3D>
    <c:floor>
      <c:thickness val="0"/>
    </c:floor>
    <c:sideWall>
      <c:thickness val="0"/>
    </c:sideWall>
    <c:backWall>
      <c:thickness val="0"/>
    </c:backWall>
    <c:plotArea>
      <c:layout>
        <c:manualLayout>
          <c:layoutTarget val="inner"/>
          <c:xMode val="edge"/>
          <c:yMode val="edge"/>
          <c:x val="0.13219284603421461"/>
          <c:y val="1.9565217391304349E-2"/>
          <c:w val="0.83359253499222308"/>
          <c:h val="0.92826086956521736"/>
        </c:manualLayout>
      </c:layout>
      <c:bar3DChart>
        <c:barDir val="col"/>
        <c:grouping val="clustered"/>
        <c:varyColors val="0"/>
        <c:ser>
          <c:idx val="0"/>
          <c:order val="0"/>
          <c:tx>
            <c:strRef>
              <c:f>Sheet1!$A$2</c:f>
              <c:strCache>
                <c:ptCount val="1"/>
                <c:pt idx="0">
                  <c:v>Northeast</c:v>
                </c:pt>
              </c:strCache>
            </c:strRef>
          </c:tx>
          <c:invertIfNegative val="0"/>
          <c:dLbls>
            <c:dLbl>
              <c:idx val="0"/>
              <c:layout>
                <c:manualLayout>
                  <c:x val="6.6969480124454014E-2"/>
                  <c:y val="-4.5964822266153895E-3"/>
                </c:manualLayout>
              </c:layout>
              <c:showLegendKey val="1"/>
              <c:showVal val="1"/>
              <c:showCatName val="0"/>
              <c:showSerName val="0"/>
              <c:showPercent val="0"/>
              <c:showBubbleSize val="0"/>
            </c:dLbl>
            <c:showLegendKey val="1"/>
            <c:showVal val="1"/>
            <c:showCatName val="0"/>
            <c:showSerName val="0"/>
            <c:showPercent val="0"/>
            <c:showBubbleSize val="0"/>
            <c:showLeaderLines val="0"/>
          </c:dLbls>
          <c:cat>
            <c:numRef>
              <c:f>Sheet1!$B$1:$E$1</c:f>
              <c:numCache>
                <c:formatCode>General</c:formatCode>
                <c:ptCount val="4"/>
              </c:numCache>
            </c:numRef>
          </c:cat>
          <c:val>
            <c:numRef>
              <c:f>Sheet1!$B$2:$E$2</c:f>
              <c:numCache>
                <c:formatCode>General</c:formatCode>
                <c:ptCount val="4"/>
                <c:pt idx="0" formatCode="#,##0">
                  <c:v>-387019</c:v>
                </c:pt>
              </c:numCache>
            </c:numRef>
          </c:val>
        </c:ser>
        <c:ser>
          <c:idx val="1"/>
          <c:order val="1"/>
          <c:tx>
            <c:strRef>
              <c:f>Sheet1!$A$3</c:f>
              <c:strCache>
                <c:ptCount val="1"/>
                <c:pt idx="0">
                  <c:v>Midwest</c:v>
                </c:pt>
              </c:strCache>
            </c:strRef>
          </c:tx>
          <c:invertIfNegative val="0"/>
          <c:dLbls>
            <c:dLbl>
              <c:idx val="0"/>
              <c:layout>
                <c:manualLayout>
                  <c:x val="0.10499509139074018"/>
                  <c:y val="7.28355398966218E-4"/>
                </c:manualLayout>
              </c:layout>
              <c:showLegendKey val="1"/>
              <c:showVal val="1"/>
              <c:showCatName val="0"/>
              <c:showSerName val="0"/>
              <c:showPercent val="0"/>
              <c:showBubbleSize val="0"/>
            </c:dLbl>
            <c:showLegendKey val="1"/>
            <c:showVal val="1"/>
            <c:showCatName val="0"/>
            <c:showSerName val="0"/>
            <c:showPercent val="0"/>
            <c:showBubbleSize val="0"/>
            <c:showLeaderLines val="0"/>
          </c:dLbls>
          <c:cat>
            <c:numRef>
              <c:f>Sheet1!$B$1:$E$1</c:f>
              <c:numCache>
                <c:formatCode>General</c:formatCode>
                <c:ptCount val="4"/>
              </c:numCache>
            </c:numRef>
          </c:cat>
          <c:val>
            <c:numRef>
              <c:f>Sheet1!$B$3:$E$3</c:f>
              <c:numCache>
                <c:formatCode>General</c:formatCode>
                <c:ptCount val="4"/>
                <c:pt idx="0" formatCode="#,##0">
                  <c:v>-149674</c:v>
                </c:pt>
              </c:numCache>
            </c:numRef>
          </c:val>
        </c:ser>
        <c:ser>
          <c:idx val="2"/>
          <c:order val="2"/>
          <c:tx>
            <c:strRef>
              <c:f>Sheet1!$A$4</c:f>
              <c:strCache>
                <c:ptCount val="1"/>
                <c:pt idx="0">
                  <c:v>South</c:v>
                </c:pt>
              </c:strCache>
            </c:strRef>
          </c:tx>
          <c:invertIfNegative val="0"/>
          <c:dLbls>
            <c:dLbl>
              <c:idx val="0"/>
              <c:layout>
                <c:manualLayout>
                  <c:x val="0.15515735662391236"/>
                  <c:y val="5.7928438445624522E-2"/>
                </c:manualLayout>
              </c:layout>
              <c:showLegendKey val="1"/>
              <c:showVal val="1"/>
              <c:showCatName val="0"/>
              <c:showSerName val="0"/>
              <c:showPercent val="0"/>
              <c:showBubbleSize val="0"/>
            </c:dLbl>
            <c:showLegendKey val="1"/>
            <c:showVal val="1"/>
            <c:showCatName val="0"/>
            <c:showSerName val="0"/>
            <c:showPercent val="0"/>
            <c:showBubbleSize val="0"/>
            <c:showLeaderLines val="0"/>
          </c:dLbls>
          <c:cat>
            <c:numRef>
              <c:f>Sheet1!$B$1:$E$1</c:f>
              <c:numCache>
                <c:formatCode>General</c:formatCode>
                <c:ptCount val="4"/>
              </c:numCache>
            </c:numRef>
          </c:cat>
          <c:val>
            <c:numRef>
              <c:f>Sheet1!$B$4:$E$4</c:f>
              <c:numCache>
                <c:formatCode>General</c:formatCode>
                <c:ptCount val="4"/>
                <c:pt idx="0" formatCode="#,##0">
                  <c:v>579491</c:v>
                </c:pt>
              </c:numCache>
            </c:numRef>
          </c:val>
        </c:ser>
        <c:ser>
          <c:idx val="3"/>
          <c:order val="3"/>
          <c:tx>
            <c:strRef>
              <c:f>Sheet1!$A$5</c:f>
              <c:strCache>
                <c:ptCount val="1"/>
                <c:pt idx="0">
                  <c:v>West</c:v>
                </c:pt>
              </c:strCache>
            </c:strRef>
          </c:tx>
          <c:invertIfNegative val="0"/>
          <c:dLbls>
            <c:dLbl>
              <c:idx val="0"/>
              <c:layout>
                <c:manualLayout>
                  <c:x val="9.1585294337394874E-2"/>
                  <c:y val="3.205396425156434E-3"/>
                </c:manualLayout>
              </c:layout>
              <c:showLegendKey val="1"/>
              <c:showVal val="1"/>
              <c:showCatName val="0"/>
              <c:showSerName val="0"/>
              <c:showPercent val="0"/>
              <c:showBubbleSize val="0"/>
            </c:dLbl>
            <c:showLegendKey val="1"/>
            <c:showVal val="1"/>
            <c:showCatName val="0"/>
            <c:showSerName val="0"/>
            <c:showPercent val="0"/>
            <c:showBubbleSize val="0"/>
            <c:showLeaderLines val="0"/>
          </c:dLbls>
          <c:cat>
            <c:numRef>
              <c:f>Sheet1!$B$1:$E$1</c:f>
              <c:numCache>
                <c:formatCode>General</c:formatCode>
                <c:ptCount val="4"/>
              </c:numCache>
            </c:numRef>
          </c:cat>
          <c:val>
            <c:numRef>
              <c:f>Sheet1!$B$5:$E$5</c:f>
              <c:numCache>
                <c:formatCode>General</c:formatCode>
                <c:ptCount val="4"/>
                <c:pt idx="0" formatCode="#,##0">
                  <c:v>-42798</c:v>
                </c:pt>
              </c:numCache>
            </c:numRef>
          </c:val>
        </c:ser>
        <c:dLbls>
          <c:showLegendKey val="0"/>
          <c:showVal val="0"/>
          <c:showCatName val="0"/>
          <c:showSerName val="0"/>
          <c:showPercent val="0"/>
          <c:showBubbleSize val="0"/>
        </c:dLbls>
        <c:gapWidth val="110"/>
        <c:gapDepth val="0"/>
        <c:shape val="box"/>
        <c:axId val="132332544"/>
        <c:axId val="132346624"/>
        <c:axId val="0"/>
      </c:bar3DChart>
      <c:catAx>
        <c:axId val="132332544"/>
        <c:scaling>
          <c:orientation val="minMax"/>
        </c:scaling>
        <c:delete val="0"/>
        <c:axPos val="b"/>
        <c:numFmt formatCode="General" sourceLinked="1"/>
        <c:majorTickMark val="out"/>
        <c:minorTickMark val="none"/>
        <c:tickLblPos val="low"/>
        <c:txPr>
          <a:bodyPr rot="0" vert="horz"/>
          <a:lstStyle/>
          <a:p>
            <a:pPr>
              <a:defRPr/>
            </a:pPr>
            <a:endParaRPr lang="en-US"/>
          </a:p>
        </c:txPr>
        <c:crossAx val="132346624"/>
        <c:crosses val="autoZero"/>
        <c:auto val="1"/>
        <c:lblAlgn val="ctr"/>
        <c:lblOffset val="100"/>
        <c:tickLblSkip val="1"/>
        <c:tickMarkSkip val="1"/>
        <c:noMultiLvlLbl val="0"/>
      </c:catAx>
      <c:valAx>
        <c:axId val="132346624"/>
        <c:scaling>
          <c:orientation val="minMax"/>
        </c:scaling>
        <c:delete val="0"/>
        <c:axPos val="l"/>
        <c:numFmt formatCode="#,##0" sourceLinked="1"/>
        <c:majorTickMark val="out"/>
        <c:minorTickMark val="none"/>
        <c:tickLblPos val="nextTo"/>
        <c:txPr>
          <a:bodyPr rot="0" vert="horz"/>
          <a:lstStyle/>
          <a:p>
            <a:pPr>
              <a:defRPr/>
            </a:pPr>
            <a:endParaRPr lang="en-US"/>
          </a:p>
        </c:txPr>
        <c:crossAx val="132332544"/>
        <c:crosses val="autoZero"/>
        <c:crossBetween val="between"/>
      </c:valAx>
    </c:plotArea>
    <c:legend>
      <c:legendPos val="r"/>
      <c:layout>
        <c:manualLayout>
          <c:xMode val="edge"/>
          <c:yMode val="edge"/>
          <c:x val="0.49764290409909923"/>
          <c:y val="0.2679948289289143"/>
          <c:w val="0.44012441679626751"/>
          <c:h val="0.28695652173913078"/>
        </c:manualLayout>
      </c:layout>
      <c:overlay val="0"/>
    </c:legend>
    <c:plotVisOnly val="1"/>
    <c:dispBlanksAs val="gap"/>
    <c:showDLblsOverMax val="0"/>
  </c:chart>
  <c:spPr>
    <a:ln>
      <a:solidFill>
        <a:schemeClr val="tx1"/>
      </a:solidFill>
    </a:ln>
  </c:spPr>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37102473498226E-2"/>
          <c:y val="6.0747663551401938E-2"/>
          <c:w val="0.93168433451119048"/>
          <c:h val="0.80373831775700932"/>
        </c:manualLayout>
      </c:layout>
      <c:barChart>
        <c:barDir val="col"/>
        <c:grouping val="clustered"/>
        <c:varyColors val="0"/>
        <c:ser>
          <c:idx val="0"/>
          <c:order val="0"/>
          <c:tx>
            <c:strRef>
              <c:f>Sheet1!$A$2</c:f>
              <c:strCache>
                <c:ptCount val="1"/>
                <c:pt idx="0">
                  <c:v>Median Age</c:v>
                </c:pt>
              </c:strCache>
            </c:strRef>
          </c:tx>
          <c:spPr>
            <a:solidFill>
              <a:schemeClr val="accent1"/>
            </a:solidFill>
            <a:ln w="12064">
              <a:solidFill>
                <a:schemeClr val="tx1"/>
              </a:solidFill>
              <a:prstDash val="solid"/>
            </a:ln>
          </c:spPr>
          <c:invertIfNegative val="0"/>
          <c:dLbls>
            <c:dLbl>
              <c:idx val="3"/>
              <c:layout>
                <c:manualLayout>
                  <c:x val="1.4492753623188419E-3"/>
                  <c:y val="-3.1658088654115558E-3"/>
                </c:manualLayout>
              </c:layout>
              <c:dLblPos val="outEnd"/>
              <c:showLegendKey val="0"/>
              <c:showVal val="1"/>
              <c:showCatName val="0"/>
              <c:showSerName val="0"/>
              <c:showPercent val="0"/>
              <c:showBubbleSize val="0"/>
            </c:dLbl>
            <c:dLbl>
              <c:idx val="8"/>
              <c:layout>
                <c:manualLayout>
                  <c:x val="5.3139482746518527E-17"/>
                  <c:y val="3.1658088654114972E-3"/>
                </c:manualLayout>
              </c:layout>
              <c:dLblPos val="outEnd"/>
              <c:showLegendKey val="0"/>
              <c:showVal val="1"/>
              <c:showCatName val="0"/>
              <c:showSerName val="0"/>
              <c:showPercent val="0"/>
              <c:showBubbleSize val="0"/>
            </c:dLbl>
            <c:txPr>
              <a:bodyPr/>
              <a:lstStyle/>
              <a:p>
                <a:pPr>
                  <a:defRPr sz="1400" b="0">
                    <a:latin typeface="+mn-lt"/>
                  </a:defRPr>
                </a:pPr>
                <a:endParaRPr lang="en-US"/>
              </a:p>
            </c:txPr>
            <c:dLblPos val="outEnd"/>
            <c:showLegendKey val="0"/>
            <c:showVal val="1"/>
            <c:showCatName val="0"/>
            <c:showSerName val="0"/>
            <c:showPercent val="0"/>
            <c:showBubbleSize val="0"/>
            <c:showLeaderLines val="0"/>
          </c:dLbls>
          <c:cat>
            <c:numRef>
              <c:f>Sheet1!$B$1:$U$1</c:f>
              <c:numCache>
                <c:formatCode>General</c:formatCode>
                <c:ptCount val="20"/>
                <c:pt idx="0">
                  <c:v>1820</c:v>
                </c:pt>
                <c:pt idx="1">
                  <c:v>1830</c:v>
                </c:pt>
                <c:pt idx="2">
                  <c:v>1840</c:v>
                </c:pt>
                <c:pt idx="3">
                  <c:v>1850</c:v>
                </c:pt>
                <c:pt idx="4">
                  <c:v>1860</c:v>
                </c:pt>
                <c:pt idx="5">
                  <c:v>1870</c:v>
                </c:pt>
                <c:pt idx="6">
                  <c:v>1880</c:v>
                </c:pt>
                <c:pt idx="7">
                  <c:v>1890</c:v>
                </c:pt>
                <c:pt idx="8">
                  <c:v>1900</c:v>
                </c:pt>
                <c:pt idx="9">
                  <c:v>1910</c:v>
                </c:pt>
                <c:pt idx="10">
                  <c:v>1920</c:v>
                </c:pt>
                <c:pt idx="11">
                  <c:v>1930</c:v>
                </c:pt>
                <c:pt idx="12">
                  <c:v>1940</c:v>
                </c:pt>
                <c:pt idx="13">
                  <c:v>1950</c:v>
                </c:pt>
                <c:pt idx="14">
                  <c:v>1960</c:v>
                </c:pt>
                <c:pt idx="15">
                  <c:v>1970</c:v>
                </c:pt>
                <c:pt idx="16">
                  <c:v>1980</c:v>
                </c:pt>
                <c:pt idx="17">
                  <c:v>1990</c:v>
                </c:pt>
                <c:pt idx="18">
                  <c:v>2000</c:v>
                </c:pt>
                <c:pt idx="19">
                  <c:v>2010</c:v>
                </c:pt>
              </c:numCache>
            </c:numRef>
          </c:cat>
          <c:val>
            <c:numRef>
              <c:f>Sheet1!$B$2:$U$2</c:f>
              <c:numCache>
                <c:formatCode>General</c:formatCode>
                <c:ptCount val="20"/>
                <c:pt idx="0">
                  <c:v>16.7</c:v>
                </c:pt>
                <c:pt idx="1">
                  <c:v>17.2</c:v>
                </c:pt>
                <c:pt idx="2">
                  <c:v>17.8</c:v>
                </c:pt>
                <c:pt idx="3">
                  <c:v>18.899999999999999</c:v>
                </c:pt>
                <c:pt idx="4">
                  <c:v>19.399999999999999</c:v>
                </c:pt>
                <c:pt idx="5">
                  <c:v>20.2</c:v>
                </c:pt>
                <c:pt idx="6">
                  <c:v>20.9</c:v>
                </c:pt>
                <c:pt idx="7">
                  <c:v>22</c:v>
                </c:pt>
                <c:pt idx="8">
                  <c:v>22.9</c:v>
                </c:pt>
                <c:pt idx="9">
                  <c:v>24.1</c:v>
                </c:pt>
                <c:pt idx="10">
                  <c:v>25.3</c:v>
                </c:pt>
                <c:pt idx="11">
                  <c:v>26.4</c:v>
                </c:pt>
                <c:pt idx="12">
                  <c:v>29</c:v>
                </c:pt>
                <c:pt idx="13">
                  <c:v>30.2</c:v>
                </c:pt>
                <c:pt idx="14">
                  <c:v>29.5</c:v>
                </c:pt>
                <c:pt idx="15">
                  <c:v>28</c:v>
                </c:pt>
                <c:pt idx="16">
                  <c:v>30</c:v>
                </c:pt>
                <c:pt idx="17">
                  <c:v>32.9</c:v>
                </c:pt>
                <c:pt idx="18">
                  <c:v>35.300000000000004</c:v>
                </c:pt>
                <c:pt idx="19">
                  <c:v>37.200000000000003</c:v>
                </c:pt>
              </c:numCache>
            </c:numRef>
          </c:val>
        </c:ser>
        <c:dLbls>
          <c:showLegendKey val="0"/>
          <c:showVal val="1"/>
          <c:showCatName val="0"/>
          <c:showSerName val="0"/>
          <c:showPercent val="0"/>
          <c:showBubbleSize val="0"/>
        </c:dLbls>
        <c:gapWidth val="150"/>
        <c:axId val="132417024"/>
        <c:axId val="132418560"/>
      </c:barChart>
      <c:catAx>
        <c:axId val="132417024"/>
        <c:scaling>
          <c:orientation val="minMax"/>
        </c:scaling>
        <c:delete val="0"/>
        <c:axPos val="b"/>
        <c:numFmt formatCode="General" sourceLinked="1"/>
        <c:majorTickMark val="out"/>
        <c:minorTickMark val="none"/>
        <c:tickLblPos val="low"/>
        <c:spPr>
          <a:ln w="3016">
            <a:solidFill>
              <a:schemeClr val="tx1"/>
            </a:solidFill>
            <a:prstDash val="solid"/>
          </a:ln>
        </c:spPr>
        <c:txPr>
          <a:bodyPr rot="0" vert="horz"/>
          <a:lstStyle/>
          <a:p>
            <a:pPr>
              <a:defRPr sz="1100" b="0" i="0" u="none" strike="noStrike" baseline="0">
                <a:solidFill>
                  <a:schemeClr val="tx1"/>
                </a:solidFill>
                <a:latin typeface="Arial"/>
                <a:ea typeface="Arial"/>
                <a:cs typeface="Arial"/>
              </a:defRPr>
            </a:pPr>
            <a:endParaRPr lang="en-US"/>
          </a:p>
        </c:txPr>
        <c:crossAx val="132418560"/>
        <c:crosses val="autoZero"/>
        <c:auto val="1"/>
        <c:lblAlgn val="ctr"/>
        <c:lblOffset val="100"/>
        <c:noMultiLvlLbl val="0"/>
      </c:catAx>
      <c:valAx>
        <c:axId val="132418560"/>
        <c:scaling>
          <c:orientation val="minMax"/>
        </c:scaling>
        <c:delete val="0"/>
        <c:axPos val="l"/>
        <c:majorGridlines>
          <c:spPr>
            <a:ln w="3016">
              <a:solidFill>
                <a:schemeClr val="tx1"/>
              </a:solidFill>
              <a:prstDash val="solid"/>
            </a:ln>
          </c:spPr>
        </c:majorGridlines>
        <c:numFmt formatCode="General" sourceLinked="1"/>
        <c:majorTickMark val="out"/>
        <c:minorTickMark val="none"/>
        <c:tickLblPos val="nextTo"/>
        <c:spPr>
          <a:ln w="3016">
            <a:solidFill>
              <a:schemeClr val="tx1"/>
            </a:solidFill>
            <a:prstDash val="solid"/>
          </a:ln>
        </c:spPr>
        <c:txPr>
          <a:bodyPr rot="0" vert="horz"/>
          <a:lstStyle/>
          <a:p>
            <a:pPr>
              <a:defRPr sz="1400" b="0" i="0" u="none" strike="noStrike" baseline="0">
                <a:solidFill>
                  <a:schemeClr val="tx1"/>
                </a:solidFill>
                <a:latin typeface="Arial"/>
                <a:ea typeface="Arial"/>
                <a:cs typeface="Arial"/>
              </a:defRPr>
            </a:pPr>
            <a:endParaRPr lang="en-US"/>
          </a:p>
        </c:txPr>
        <c:crossAx val="132417024"/>
        <c:crosses val="autoZero"/>
        <c:crossBetween val="between"/>
      </c:valAx>
      <c:spPr>
        <a:noFill/>
        <a:ln w="12700">
          <a:solidFill>
            <a:schemeClr val="tx1"/>
          </a:solidFill>
          <a:prstDash val="solid"/>
        </a:ln>
      </c:spPr>
    </c:plotArea>
    <c:plotVisOnly val="1"/>
    <c:dispBlanksAs val="gap"/>
    <c:showDLblsOverMax val="0"/>
  </c:chart>
  <c:spPr>
    <a:noFill/>
    <a:ln>
      <a:noFill/>
    </a:ln>
  </c:spPr>
  <c:txPr>
    <a:bodyPr/>
    <a:lstStyle/>
    <a:p>
      <a:pPr>
        <a:defRPr sz="1710"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0.16586850283881879"/>
          <c:y val="0.24116755566844469"/>
          <c:w val="0.65395600654520836"/>
          <c:h val="0.63022373211413274"/>
        </c:manualLayout>
      </c:layout>
      <c:pieChart>
        <c:varyColors val="1"/>
        <c:ser>
          <c:idx val="0"/>
          <c:order val="0"/>
          <c:tx>
            <c:strRef>
              <c:f>Sheet1!$B$1</c:f>
              <c:strCache>
                <c:ptCount val="1"/>
                <c:pt idx="0">
                  <c:v>2010</c:v>
                </c:pt>
              </c:strCache>
            </c:strRef>
          </c:tx>
          <c:dLbls>
            <c:dLbl>
              <c:idx val="0"/>
              <c:layout>
                <c:manualLayout>
                  <c:x val="-1.8044619422572224E-3"/>
                  <c:y val="3.8834208223972144E-3"/>
                </c:manualLayout>
              </c:layout>
              <c:dLblPos val="bestFit"/>
              <c:showLegendKey val="0"/>
              <c:showVal val="0"/>
              <c:showCatName val="1"/>
              <c:showSerName val="0"/>
              <c:showPercent val="1"/>
              <c:showBubbleSize val="0"/>
            </c:dLbl>
            <c:dLbl>
              <c:idx val="1"/>
              <c:layout>
                <c:manualLayout>
                  <c:x val="8.0034995625547205E-3"/>
                  <c:y val="-4.0169145523476155E-2"/>
                </c:manualLayout>
              </c:layout>
              <c:dLblPos val="bestFit"/>
              <c:showLegendKey val="0"/>
              <c:showVal val="0"/>
              <c:showCatName val="1"/>
              <c:showSerName val="0"/>
              <c:showPercent val="1"/>
              <c:showBubbleSize val="0"/>
            </c:dLbl>
            <c:dLbl>
              <c:idx val="4"/>
              <c:layout>
                <c:manualLayout>
                  <c:x val="1.146597261116423E-2"/>
                  <c:y val="6.2502963339260129E-2"/>
                </c:manualLayout>
              </c:layout>
              <c:showLegendKey val="0"/>
              <c:showVal val="0"/>
              <c:showCatName val="1"/>
              <c:showSerName val="0"/>
              <c:showPercent val="1"/>
              <c:showBubbleSize val="0"/>
            </c:dLbl>
            <c:dLbl>
              <c:idx val="7"/>
              <c:layout>
                <c:manualLayout>
                  <c:x val="5.8617672790901333E-4"/>
                  <c:y val="-3.7179206765821119E-3"/>
                </c:manualLayout>
              </c:layout>
              <c:dLblPos val="bestFit"/>
              <c:showLegendKey val="0"/>
              <c:showVal val="0"/>
              <c:showCatName val="1"/>
              <c:showSerName val="0"/>
              <c:showPercent val="1"/>
              <c:showBubbleSize val="0"/>
            </c:dLbl>
            <c:txPr>
              <a:bodyPr/>
              <a:lstStyle/>
              <a:p>
                <a:pPr>
                  <a:defRPr sz="1600" b="1"/>
                </a:pPr>
                <a:endParaRPr lang="en-US"/>
              </a:p>
            </c:txPr>
            <c:showLegendKey val="0"/>
            <c:showVal val="0"/>
            <c:showCatName val="1"/>
            <c:showSerName val="0"/>
            <c:showPercent val="1"/>
            <c:showBubbleSize val="0"/>
            <c:showLeaderLines val="1"/>
          </c:dLbls>
          <c:cat>
            <c:strRef>
              <c:f>Sheet1!$A$3:$A$12</c:f>
              <c:strCache>
                <c:ptCount val="8"/>
                <c:pt idx="0">
                  <c:v>China</c:v>
                </c:pt>
                <c:pt idx="1">
                  <c:v>India</c:v>
                </c:pt>
                <c:pt idx="2">
                  <c:v>United States</c:v>
                </c:pt>
                <c:pt idx="3">
                  <c:v>Indonesia</c:v>
                </c:pt>
                <c:pt idx="4">
                  <c:v>Pakistan</c:v>
                </c:pt>
                <c:pt idx="5">
                  <c:v>Nigeria</c:v>
                </c:pt>
                <c:pt idx="6">
                  <c:v>Ethiopia</c:v>
                </c:pt>
                <c:pt idx="7">
                  <c:v>Other</c:v>
                </c:pt>
              </c:strCache>
            </c:strRef>
          </c:cat>
          <c:val>
            <c:numRef>
              <c:f>Sheet1!$B$3:$B$12</c:f>
              <c:numCache>
                <c:formatCode>#,##0</c:formatCode>
                <c:ptCount val="8"/>
                <c:pt idx="0">
                  <c:v>16187820</c:v>
                </c:pt>
                <c:pt idx="1">
                  <c:v>25034125</c:v>
                </c:pt>
                <c:pt idx="2">
                  <c:v>4223464</c:v>
                </c:pt>
                <c:pt idx="3">
                  <c:v>4482766</c:v>
                </c:pt>
                <c:pt idx="4">
                  <c:v>4665441</c:v>
                </c:pt>
                <c:pt idx="5">
                  <c:v>6490047</c:v>
                </c:pt>
                <c:pt idx="6">
                  <c:v>3814505</c:v>
                </c:pt>
                <c:pt idx="7">
                  <c:v>68777500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0.14983967629046371"/>
          <c:y val="0.2488236138451444"/>
          <c:w val="0.66112839020122482"/>
          <c:h val="0.61980786581364833"/>
        </c:manualLayout>
      </c:layout>
      <c:pieChart>
        <c:varyColors val="1"/>
        <c:ser>
          <c:idx val="0"/>
          <c:order val="0"/>
          <c:tx>
            <c:strRef>
              <c:f>Sheet1!$C$1</c:f>
              <c:strCache>
                <c:ptCount val="1"/>
                <c:pt idx="0">
                  <c:v>2030</c:v>
                </c:pt>
              </c:strCache>
            </c:strRef>
          </c:tx>
          <c:dLbls>
            <c:dLbl>
              <c:idx val="0"/>
              <c:layout>
                <c:manualLayout>
                  <c:x val="4.6307961504812034E-3"/>
                  <c:y val="1.2580198308544765E-2"/>
                </c:manualLayout>
              </c:layout>
              <c:dLblPos val="bestFit"/>
              <c:showLegendKey val="0"/>
              <c:showVal val="0"/>
              <c:showCatName val="1"/>
              <c:showSerName val="0"/>
              <c:showPercent val="1"/>
              <c:showBubbleSize val="0"/>
            </c:dLbl>
            <c:dLbl>
              <c:idx val="1"/>
              <c:layout>
                <c:manualLayout>
                  <c:x val="4.6145013123359398E-2"/>
                  <c:y val="8.3100029163021647E-3"/>
                </c:manualLayout>
              </c:layout>
              <c:dLblPos val="bestFit"/>
              <c:showLegendKey val="0"/>
              <c:showVal val="0"/>
              <c:showCatName val="1"/>
              <c:showSerName val="0"/>
              <c:showPercent val="1"/>
              <c:showBubbleSize val="0"/>
            </c:dLbl>
            <c:dLbl>
              <c:idx val="4"/>
              <c:layout>
                <c:manualLayout>
                  <c:x val="7.2397090988626747E-2"/>
                  <c:y val="7.4413258826517892E-2"/>
                </c:manualLayout>
              </c:layout>
              <c:showLegendKey val="0"/>
              <c:showVal val="0"/>
              <c:showCatName val="1"/>
              <c:showSerName val="0"/>
              <c:showPercent val="1"/>
              <c:showBubbleSize val="0"/>
            </c:dLbl>
            <c:dLbl>
              <c:idx val="5"/>
              <c:layout>
                <c:manualLayout>
                  <c:x val="-1.1746609798775206E-2"/>
                  <c:y val="4.0434975869951803E-2"/>
                </c:manualLayout>
              </c:layout>
              <c:showLegendKey val="0"/>
              <c:showVal val="0"/>
              <c:showCatName val="1"/>
              <c:showSerName val="0"/>
              <c:showPercent val="1"/>
              <c:showBubbleSize val="0"/>
            </c:dLbl>
            <c:dLbl>
              <c:idx val="7"/>
              <c:layout>
                <c:manualLayout>
                  <c:x val="3.5684601924759513E-4"/>
                  <c:y val="3.2403762029746446E-3"/>
                </c:manualLayout>
              </c:layout>
              <c:dLblPos val="bestFit"/>
              <c:showLegendKey val="0"/>
              <c:showVal val="0"/>
              <c:showCatName val="1"/>
              <c:showSerName val="0"/>
              <c:showPercent val="1"/>
              <c:showBubbleSize val="0"/>
            </c:dLbl>
            <c:txPr>
              <a:bodyPr/>
              <a:lstStyle/>
              <a:p>
                <a:pPr>
                  <a:defRPr sz="1600" b="1"/>
                </a:pPr>
                <a:endParaRPr lang="en-US"/>
              </a:p>
            </c:txPr>
            <c:showLegendKey val="0"/>
            <c:showVal val="0"/>
            <c:showCatName val="1"/>
            <c:showSerName val="0"/>
            <c:showPercent val="1"/>
            <c:showBubbleSize val="0"/>
            <c:showLeaderLines val="1"/>
          </c:dLbls>
          <c:cat>
            <c:strRef>
              <c:f>Sheet1!$A$4:$A$12</c:f>
              <c:strCache>
                <c:ptCount val="8"/>
                <c:pt idx="0">
                  <c:v>China</c:v>
                </c:pt>
                <c:pt idx="1">
                  <c:v>India</c:v>
                </c:pt>
                <c:pt idx="2">
                  <c:v>United States</c:v>
                </c:pt>
                <c:pt idx="3">
                  <c:v>Indonesia</c:v>
                </c:pt>
                <c:pt idx="4">
                  <c:v>Pakistan</c:v>
                </c:pt>
                <c:pt idx="5">
                  <c:v>Nigeria</c:v>
                </c:pt>
                <c:pt idx="6">
                  <c:v>Ethiopia</c:v>
                </c:pt>
                <c:pt idx="7">
                  <c:v>Other</c:v>
                </c:pt>
              </c:strCache>
            </c:strRef>
          </c:cat>
          <c:val>
            <c:numRef>
              <c:f>Sheet1!$C$4:$C$12</c:f>
              <c:numCache>
                <c:formatCode>#,##0</c:formatCode>
                <c:ptCount val="8"/>
                <c:pt idx="0">
                  <c:v>12189460</c:v>
                </c:pt>
                <c:pt idx="1">
                  <c:v>23298854</c:v>
                </c:pt>
                <c:pt idx="2">
                  <c:v>4710000</c:v>
                </c:pt>
                <c:pt idx="3">
                  <c:v>4015517</c:v>
                </c:pt>
                <c:pt idx="4">
                  <c:v>4301080</c:v>
                </c:pt>
                <c:pt idx="5">
                  <c:v>8678562</c:v>
                </c:pt>
                <c:pt idx="6">
                  <c:v>5945520</c:v>
                </c:pt>
                <c:pt idx="7">
                  <c:v>69097873</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Sheet5!$A$2</c:f>
              <c:strCache>
                <c:ptCount val="1"/>
                <c:pt idx="0">
                  <c:v>AFRICA</c:v>
                </c:pt>
              </c:strCache>
            </c:strRef>
          </c:tx>
          <c:dLbls>
            <c:dLbl>
              <c:idx val="0"/>
              <c:delete val="1"/>
            </c:dLbl>
            <c:dLbl>
              <c:idx val="1"/>
              <c:delete val="1"/>
            </c:dLbl>
            <c:dLbl>
              <c:idx val="2"/>
              <c:delete val="1"/>
            </c:dLbl>
            <c:spPr>
              <a:ln w="15875">
                <a:solidFill>
                  <a:schemeClr val="accent1"/>
                </a:solidFill>
              </a:ln>
            </c:spPr>
            <c:showLegendKey val="0"/>
            <c:showVal val="1"/>
            <c:showCatName val="0"/>
            <c:showSerName val="0"/>
            <c:showPercent val="0"/>
            <c:showBubbleSize val="0"/>
            <c:showLeaderLines val="0"/>
          </c:dLbls>
          <c:cat>
            <c:strRef>
              <c:f>Sheet5!$B$1:$E$1</c:f>
              <c:strCache>
                <c:ptCount val="4"/>
                <c:pt idx="0">
                  <c:v>1990</c:v>
                </c:pt>
                <c:pt idx="1">
                  <c:v>2010</c:v>
                </c:pt>
                <c:pt idx="2">
                  <c:v>2030</c:v>
                </c:pt>
                <c:pt idx="3">
                  <c:v>2050</c:v>
                </c:pt>
              </c:strCache>
            </c:strRef>
          </c:cat>
          <c:val>
            <c:numRef>
              <c:f>Sheet5!$B$2:$E$2</c:f>
              <c:numCache>
                <c:formatCode>0.0</c:formatCode>
                <c:ptCount val="4"/>
                <c:pt idx="0">
                  <c:v>17.64</c:v>
                </c:pt>
                <c:pt idx="1">
                  <c:v>19.692</c:v>
                </c:pt>
                <c:pt idx="2">
                  <c:v>22.663</c:v>
                </c:pt>
                <c:pt idx="3">
                  <c:v>26.393000000000001</c:v>
                </c:pt>
              </c:numCache>
            </c:numRef>
          </c:val>
          <c:smooth val="0"/>
        </c:ser>
        <c:ser>
          <c:idx val="1"/>
          <c:order val="1"/>
          <c:tx>
            <c:strRef>
              <c:f>Sheet5!$A$3</c:f>
              <c:strCache>
                <c:ptCount val="1"/>
                <c:pt idx="0">
                  <c:v>ASIA</c:v>
                </c:pt>
              </c:strCache>
            </c:strRef>
          </c:tx>
          <c:dLbls>
            <c:dLbl>
              <c:idx val="0"/>
              <c:delete val="1"/>
            </c:dLbl>
            <c:dLbl>
              <c:idx val="1"/>
              <c:delete val="1"/>
            </c:dLbl>
            <c:dLbl>
              <c:idx val="2"/>
              <c:delete val="1"/>
            </c:dLbl>
            <c:dLbl>
              <c:idx val="3"/>
              <c:layout>
                <c:manualLayout>
                  <c:x val="-1.6666666666666687E-2"/>
                  <c:y val="-5.5555567706817077E-2"/>
                </c:manualLayout>
              </c:layout>
              <c:showLegendKey val="0"/>
              <c:showVal val="1"/>
              <c:showCatName val="0"/>
              <c:showSerName val="0"/>
              <c:showPercent val="0"/>
              <c:showBubbleSize val="0"/>
            </c:dLbl>
            <c:spPr>
              <a:ln w="15875">
                <a:solidFill>
                  <a:schemeClr val="accent2"/>
                </a:solidFill>
              </a:ln>
            </c:spPr>
            <c:showLegendKey val="0"/>
            <c:showVal val="1"/>
            <c:showCatName val="0"/>
            <c:showSerName val="0"/>
            <c:showPercent val="0"/>
            <c:showBubbleSize val="0"/>
            <c:showLeaderLines val="0"/>
          </c:dLbls>
          <c:cat>
            <c:strRef>
              <c:f>Sheet5!$B$1:$E$1</c:f>
              <c:strCache>
                <c:ptCount val="4"/>
                <c:pt idx="0">
                  <c:v>1990</c:v>
                </c:pt>
                <c:pt idx="1">
                  <c:v>2010</c:v>
                </c:pt>
                <c:pt idx="2">
                  <c:v>2030</c:v>
                </c:pt>
                <c:pt idx="3">
                  <c:v>2050</c:v>
                </c:pt>
              </c:strCache>
            </c:strRef>
          </c:cat>
          <c:val>
            <c:numRef>
              <c:f>Sheet5!$B$3:$E$3</c:f>
              <c:numCache>
                <c:formatCode>0.0</c:formatCode>
                <c:ptCount val="4"/>
                <c:pt idx="0">
                  <c:v>23.029</c:v>
                </c:pt>
                <c:pt idx="1">
                  <c:v>29.175000000000001</c:v>
                </c:pt>
                <c:pt idx="2">
                  <c:v>35.621000000000002</c:v>
                </c:pt>
                <c:pt idx="3">
                  <c:v>40.998000000000012</c:v>
                </c:pt>
              </c:numCache>
            </c:numRef>
          </c:val>
          <c:smooth val="0"/>
        </c:ser>
        <c:ser>
          <c:idx val="2"/>
          <c:order val="2"/>
          <c:tx>
            <c:strRef>
              <c:f>Sheet5!$A$4</c:f>
              <c:strCache>
                <c:ptCount val="1"/>
                <c:pt idx="0">
                  <c:v>EUROPE</c:v>
                </c:pt>
              </c:strCache>
            </c:strRef>
          </c:tx>
          <c:dLbls>
            <c:dLbl>
              <c:idx val="0"/>
              <c:delete val="1"/>
            </c:dLbl>
            <c:dLbl>
              <c:idx val="1"/>
              <c:delete val="1"/>
            </c:dLbl>
            <c:dLbl>
              <c:idx val="2"/>
              <c:delete val="1"/>
            </c:dLbl>
            <c:dLbl>
              <c:idx val="3"/>
              <c:layout>
                <c:manualLayout>
                  <c:x val="0"/>
                  <c:y val="-1.9444448697386013E-2"/>
                </c:manualLayout>
              </c:layout>
              <c:showLegendKey val="0"/>
              <c:showVal val="1"/>
              <c:showCatName val="0"/>
              <c:showSerName val="0"/>
              <c:showPercent val="0"/>
              <c:showBubbleSize val="0"/>
            </c:dLbl>
            <c:spPr>
              <a:ln w="15875">
                <a:solidFill>
                  <a:schemeClr val="accent3"/>
                </a:solidFill>
              </a:ln>
            </c:spPr>
            <c:showLegendKey val="0"/>
            <c:showVal val="1"/>
            <c:showCatName val="0"/>
            <c:showSerName val="0"/>
            <c:showPercent val="0"/>
            <c:showBubbleSize val="0"/>
            <c:showLeaderLines val="0"/>
          </c:dLbls>
          <c:cat>
            <c:strRef>
              <c:f>Sheet5!$B$1:$E$1</c:f>
              <c:strCache>
                <c:ptCount val="4"/>
                <c:pt idx="0">
                  <c:v>1990</c:v>
                </c:pt>
                <c:pt idx="1">
                  <c:v>2010</c:v>
                </c:pt>
                <c:pt idx="2">
                  <c:v>2030</c:v>
                </c:pt>
                <c:pt idx="3">
                  <c:v>2050</c:v>
                </c:pt>
              </c:strCache>
            </c:strRef>
          </c:cat>
          <c:val>
            <c:numRef>
              <c:f>Sheet5!$B$4:$E$4</c:f>
              <c:numCache>
                <c:formatCode>0.0</c:formatCode>
                <c:ptCount val="4"/>
                <c:pt idx="0">
                  <c:v>34.753</c:v>
                </c:pt>
                <c:pt idx="1">
                  <c:v>40.064</c:v>
                </c:pt>
                <c:pt idx="2">
                  <c:v>44.946000000000005</c:v>
                </c:pt>
                <c:pt idx="3">
                  <c:v>45.713000000000001</c:v>
                </c:pt>
              </c:numCache>
            </c:numRef>
          </c:val>
          <c:smooth val="0"/>
        </c:ser>
        <c:ser>
          <c:idx val="3"/>
          <c:order val="3"/>
          <c:tx>
            <c:strRef>
              <c:f>Sheet5!$A$5</c:f>
              <c:strCache>
                <c:ptCount val="1"/>
                <c:pt idx="0">
                  <c:v>LATIN AMERICA AND THE CARIBBEAN</c:v>
                </c:pt>
              </c:strCache>
            </c:strRef>
          </c:tx>
          <c:dLbls>
            <c:dLbl>
              <c:idx val="0"/>
              <c:delete val="1"/>
            </c:dLbl>
            <c:dLbl>
              <c:idx val="1"/>
              <c:delete val="1"/>
            </c:dLbl>
            <c:dLbl>
              <c:idx val="2"/>
              <c:delete val="1"/>
            </c:dLbl>
            <c:dLbl>
              <c:idx val="3"/>
              <c:layout>
                <c:manualLayout>
                  <c:x val="1.5151515151515169E-3"/>
                  <c:y val="-5.5555567706817082E-3"/>
                </c:manualLayout>
              </c:layout>
              <c:showLegendKey val="0"/>
              <c:showVal val="1"/>
              <c:showCatName val="0"/>
              <c:showSerName val="0"/>
              <c:showPercent val="0"/>
              <c:showBubbleSize val="0"/>
            </c:dLbl>
            <c:spPr>
              <a:ln w="15875">
                <a:solidFill>
                  <a:schemeClr val="accent4"/>
                </a:solidFill>
              </a:ln>
            </c:spPr>
            <c:showLegendKey val="0"/>
            <c:showVal val="1"/>
            <c:showCatName val="0"/>
            <c:showSerName val="0"/>
            <c:showPercent val="0"/>
            <c:showBubbleSize val="0"/>
            <c:showLeaderLines val="0"/>
          </c:dLbls>
          <c:cat>
            <c:strRef>
              <c:f>Sheet5!$B$1:$E$1</c:f>
              <c:strCache>
                <c:ptCount val="4"/>
                <c:pt idx="0">
                  <c:v>1990</c:v>
                </c:pt>
                <c:pt idx="1">
                  <c:v>2010</c:v>
                </c:pt>
                <c:pt idx="2">
                  <c:v>2030</c:v>
                </c:pt>
                <c:pt idx="3">
                  <c:v>2050</c:v>
                </c:pt>
              </c:strCache>
            </c:strRef>
          </c:cat>
          <c:val>
            <c:numRef>
              <c:f>Sheet5!$B$5:$E$5</c:f>
              <c:numCache>
                <c:formatCode>0.0</c:formatCode>
                <c:ptCount val="4"/>
                <c:pt idx="0">
                  <c:v>21.995999999999974</c:v>
                </c:pt>
                <c:pt idx="1">
                  <c:v>27.556999999999999</c:v>
                </c:pt>
                <c:pt idx="2">
                  <c:v>34.526000000000003</c:v>
                </c:pt>
                <c:pt idx="3">
                  <c:v>41.033000000000001</c:v>
                </c:pt>
              </c:numCache>
            </c:numRef>
          </c:val>
          <c:smooth val="0"/>
        </c:ser>
        <c:ser>
          <c:idx val="4"/>
          <c:order val="4"/>
          <c:tx>
            <c:strRef>
              <c:f>Sheet5!$A$6</c:f>
              <c:strCache>
                <c:ptCount val="1"/>
                <c:pt idx="0">
                  <c:v>NORTHERN AMERICA</c:v>
                </c:pt>
              </c:strCache>
            </c:strRef>
          </c:tx>
          <c:dLbls>
            <c:dLbl>
              <c:idx val="0"/>
              <c:delete val="1"/>
            </c:dLbl>
            <c:dLbl>
              <c:idx val="1"/>
              <c:delete val="1"/>
            </c:dLbl>
            <c:dLbl>
              <c:idx val="2"/>
              <c:delete val="1"/>
            </c:dLbl>
            <c:dLbl>
              <c:idx val="3"/>
              <c:layout>
                <c:manualLayout>
                  <c:x val="1.0606060606060622E-2"/>
                  <c:y val="2.7777783853408542E-2"/>
                </c:manualLayout>
              </c:layout>
              <c:showLegendKey val="0"/>
              <c:showVal val="1"/>
              <c:showCatName val="0"/>
              <c:showSerName val="0"/>
              <c:showPercent val="0"/>
              <c:showBubbleSize val="0"/>
            </c:dLbl>
            <c:spPr>
              <a:ln w="15875">
                <a:solidFill>
                  <a:schemeClr val="accent5"/>
                </a:solidFill>
              </a:ln>
            </c:spPr>
            <c:showLegendKey val="0"/>
            <c:showVal val="1"/>
            <c:showCatName val="0"/>
            <c:showSerName val="0"/>
            <c:showPercent val="0"/>
            <c:showBubbleSize val="0"/>
            <c:showLeaderLines val="0"/>
          </c:dLbls>
          <c:cat>
            <c:strRef>
              <c:f>Sheet5!$B$1:$E$1</c:f>
              <c:strCache>
                <c:ptCount val="4"/>
                <c:pt idx="0">
                  <c:v>1990</c:v>
                </c:pt>
                <c:pt idx="1">
                  <c:v>2010</c:v>
                </c:pt>
                <c:pt idx="2">
                  <c:v>2030</c:v>
                </c:pt>
                <c:pt idx="3">
                  <c:v>2050</c:v>
                </c:pt>
              </c:strCache>
            </c:strRef>
          </c:cat>
          <c:val>
            <c:numRef>
              <c:f>Sheet5!$B$6:$E$6</c:f>
              <c:numCache>
                <c:formatCode>0.0</c:formatCode>
                <c:ptCount val="4"/>
                <c:pt idx="0">
                  <c:v>32.867000000000004</c:v>
                </c:pt>
                <c:pt idx="1">
                  <c:v>37.156000000000006</c:v>
                </c:pt>
                <c:pt idx="2">
                  <c:v>39.528000000000013</c:v>
                </c:pt>
                <c:pt idx="3">
                  <c:v>40.370000000000005</c:v>
                </c:pt>
              </c:numCache>
            </c:numRef>
          </c:val>
          <c:smooth val="0"/>
        </c:ser>
        <c:ser>
          <c:idx val="5"/>
          <c:order val="5"/>
          <c:tx>
            <c:strRef>
              <c:f>Sheet5!$A$7</c:f>
              <c:strCache>
                <c:ptCount val="1"/>
                <c:pt idx="0">
                  <c:v>OCEANIA</c:v>
                </c:pt>
              </c:strCache>
            </c:strRef>
          </c:tx>
          <c:dLbls>
            <c:dLbl>
              <c:idx val="0"/>
              <c:delete val="1"/>
            </c:dLbl>
            <c:dLbl>
              <c:idx val="1"/>
              <c:delete val="1"/>
            </c:dLbl>
            <c:dLbl>
              <c:idx val="2"/>
              <c:delete val="1"/>
            </c:dLbl>
            <c:dLbl>
              <c:idx val="3"/>
              <c:layout>
                <c:manualLayout>
                  <c:x val="0"/>
                  <c:y val="2.2222227082726882E-2"/>
                </c:manualLayout>
              </c:layout>
              <c:showLegendKey val="0"/>
              <c:showVal val="1"/>
              <c:showCatName val="0"/>
              <c:showSerName val="0"/>
              <c:showPercent val="0"/>
              <c:showBubbleSize val="0"/>
            </c:dLbl>
            <c:spPr>
              <a:ln w="15875">
                <a:solidFill>
                  <a:schemeClr val="accent6"/>
                </a:solidFill>
              </a:ln>
            </c:spPr>
            <c:showLegendKey val="0"/>
            <c:showVal val="1"/>
            <c:showCatName val="0"/>
            <c:showSerName val="0"/>
            <c:showPercent val="0"/>
            <c:showBubbleSize val="0"/>
            <c:showLeaderLines val="0"/>
          </c:dLbls>
          <c:cat>
            <c:strRef>
              <c:f>Sheet5!$B$1:$E$1</c:f>
              <c:strCache>
                <c:ptCount val="4"/>
                <c:pt idx="0">
                  <c:v>1990</c:v>
                </c:pt>
                <c:pt idx="1">
                  <c:v>2010</c:v>
                </c:pt>
                <c:pt idx="2">
                  <c:v>2030</c:v>
                </c:pt>
                <c:pt idx="3">
                  <c:v>2050</c:v>
                </c:pt>
              </c:strCache>
            </c:strRef>
          </c:cat>
          <c:val>
            <c:numRef>
              <c:f>Sheet5!$B$7:$E$7</c:f>
              <c:numCache>
                <c:formatCode>0.0</c:formatCode>
                <c:ptCount val="4"/>
                <c:pt idx="0">
                  <c:v>28.873999999999999</c:v>
                </c:pt>
                <c:pt idx="1">
                  <c:v>32.779000000000003</c:v>
                </c:pt>
                <c:pt idx="2">
                  <c:v>35.714000000000006</c:v>
                </c:pt>
                <c:pt idx="3">
                  <c:v>37.911999999999999</c:v>
                </c:pt>
              </c:numCache>
            </c:numRef>
          </c:val>
          <c:smooth val="0"/>
        </c:ser>
        <c:dLbls>
          <c:showLegendKey val="0"/>
          <c:showVal val="0"/>
          <c:showCatName val="0"/>
          <c:showSerName val="0"/>
          <c:showPercent val="0"/>
          <c:showBubbleSize val="0"/>
        </c:dLbls>
        <c:marker val="1"/>
        <c:smooth val="0"/>
        <c:axId val="47510656"/>
        <c:axId val="47512192"/>
      </c:lineChart>
      <c:catAx>
        <c:axId val="47510656"/>
        <c:scaling>
          <c:orientation val="minMax"/>
        </c:scaling>
        <c:delete val="0"/>
        <c:axPos val="b"/>
        <c:majorTickMark val="out"/>
        <c:minorTickMark val="none"/>
        <c:tickLblPos val="nextTo"/>
        <c:txPr>
          <a:bodyPr/>
          <a:lstStyle/>
          <a:p>
            <a:pPr>
              <a:defRPr b="1"/>
            </a:pPr>
            <a:endParaRPr lang="en-US"/>
          </a:p>
        </c:txPr>
        <c:crossAx val="47512192"/>
        <c:crosses val="autoZero"/>
        <c:auto val="1"/>
        <c:lblAlgn val="ctr"/>
        <c:lblOffset val="100"/>
        <c:noMultiLvlLbl val="0"/>
      </c:catAx>
      <c:valAx>
        <c:axId val="47512192"/>
        <c:scaling>
          <c:orientation val="minMax"/>
          <c:min val="15"/>
        </c:scaling>
        <c:delete val="0"/>
        <c:axPos val="l"/>
        <c:majorGridlines/>
        <c:title>
          <c:tx>
            <c:rich>
              <a:bodyPr rot="-5400000" vert="horz"/>
              <a:lstStyle/>
              <a:p>
                <a:pPr>
                  <a:defRPr/>
                </a:pPr>
                <a:r>
                  <a:rPr lang="en-US" sz="1200" dirty="0" smtClean="0"/>
                  <a:t>Median Age</a:t>
                </a:r>
                <a:endParaRPr lang="en-US" sz="1200" dirty="0"/>
              </a:p>
            </c:rich>
          </c:tx>
          <c:layout>
            <c:manualLayout>
              <c:xMode val="edge"/>
              <c:yMode val="edge"/>
              <c:x val="1.0606060606060622E-2"/>
              <c:y val="0.38359129124918917"/>
            </c:manualLayout>
          </c:layout>
          <c:overlay val="0"/>
        </c:title>
        <c:numFmt formatCode="0.0" sourceLinked="1"/>
        <c:majorTickMark val="out"/>
        <c:minorTickMark val="none"/>
        <c:tickLblPos val="nextTo"/>
        <c:txPr>
          <a:bodyPr/>
          <a:lstStyle/>
          <a:p>
            <a:pPr>
              <a:defRPr b="1"/>
            </a:pPr>
            <a:endParaRPr lang="en-US"/>
          </a:p>
        </c:txPr>
        <c:crossAx val="47510656"/>
        <c:crosses val="autoZero"/>
        <c:crossBetween val="between"/>
      </c:valAx>
    </c:plotArea>
    <c:legend>
      <c:legendPos val="r"/>
      <c:layout/>
      <c:overlay val="0"/>
      <c:txPr>
        <a:bodyPr/>
        <a:lstStyle/>
        <a:p>
          <a:pPr>
            <a:defRPr sz="1050"/>
          </a:pPr>
          <a:endParaRPr lang="en-US"/>
        </a:p>
      </c:txPr>
    </c:legend>
    <c:plotVisOnly val="1"/>
    <c:dispBlanksAs val="gap"/>
    <c:showDLblsOverMax val="0"/>
  </c:chart>
  <c:spPr>
    <a:ln>
      <a:solidFill>
        <a:schemeClr val="tx1"/>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5804661487238"/>
          <c:y val="6.2645011600928072E-2"/>
          <c:w val="0.68923418423973359"/>
          <c:h val="0.80742459396751742"/>
        </c:manualLayout>
      </c:layout>
      <c:barChart>
        <c:barDir val="col"/>
        <c:grouping val="percentStacked"/>
        <c:varyColors val="0"/>
        <c:ser>
          <c:idx val="0"/>
          <c:order val="0"/>
          <c:tx>
            <c:strRef>
              <c:f>Sheet1!$A$2</c:f>
              <c:strCache>
                <c:ptCount val="1"/>
                <c:pt idx="0">
                  <c:v>0-19</c:v>
                </c:pt>
              </c:strCache>
            </c:strRef>
          </c:tx>
          <c:invertIfNegative val="0"/>
          <c:cat>
            <c:numRef>
              <c:f>Sheet1!$B$1:$H$1</c:f>
              <c:numCache>
                <c:formatCode>General</c:formatCode>
                <c:ptCount val="7"/>
                <c:pt idx="0">
                  <c:v>1970</c:v>
                </c:pt>
                <c:pt idx="1">
                  <c:v>1980</c:v>
                </c:pt>
                <c:pt idx="2">
                  <c:v>1990</c:v>
                </c:pt>
                <c:pt idx="3">
                  <c:v>2000</c:v>
                </c:pt>
                <c:pt idx="4">
                  <c:v>2010</c:v>
                </c:pt>
                <c:pt idx="5">
                  <c:v>2020</c:v>
                </c:pt>
                <c:pt idx="6">
                  <c:v>2030</c:v>
                </c:pt>
              </c:numCache>
            </c:numRef>
          </c:cat>
          <c:val>
            <c:numRef>
              <c:f>Sheet1!$B$2:$H$2</c:f>
              <c:numCache>
                <c:formatCode>0.00%</c:formatCode>
                <c:ptCount val="7"/>
                <c:pt idx="0">
                  <c:v>0.38830000000000048</c:v>
                </c:pt>
                <c:pt idx="1">
                  <c:v>0.32310000000000033</c:v>
                </c:pt>
                <c:pt idx="2">
                  <c:v>0.27840000000000031</c:v>
                </c:pt>
                <c:pt idx="3">
                  <c:v>0.27250000000000002</c:v>
                </c:pt>
                <c:pt idx="4">
                  <c:v>0.26879999999999998</c:v>
                </c:pt>
                <c:pt idx="5">
                  <c:v>0.2616</c:v>
                </c:pt>
                <c:pt idx="6">
                  <c:v>0.25650000000000001</c:v>
                </c:pt>
              </c:numCache>
            </c:numRef>
          </c:val>
        </c:ser>
        <c:ser>
          <c:idx val="1"/>
          <c:order val="1"/>
          <c:tx>
            <c:strRef>
              <c:f>Sheet1!$A$3</c:f>
              <c:strCache>
                <c:ptCount val="1"/>
                <c:pt idx="0">
                  <c:v>20-34</c:v>
                </c:pt>
              </c:strCache>
            </c:strRef>
          </c:tx>
          <c:invertIfNegative val="0"/>
          <c:cat>
            <c:numRef>
              <c:f>Sheet1!$B$1:$H$1</c:f>
              <c:numCache>
                <c:formatCode>General</c:formatCode>
                <c:ptCount val="7"/>
                <c:pt idx="0">
                  <c:v>1970</c:v>
                </c:pt>
                <c:pt idx="1">
                  <c:v>1980</c:v>
                </c:pt>
                <c:pt idx="2">
                  <c:v>1990</c:v>
                </c:pt>
                <c:pt idx="3">
                  <c:v>2000</c:v>
                </c:pt>
                <c:pt idx="4">
                  <c:v>2010</c:v>
                </c:pt>
                <c:pt idx="5">
                  <c:v>2020</c:v>
                </c:pt>
                <c:pt idx="6">
                  <c:v>2030</c:v>
                </c:pt>
              </c:numCache>
            </c:numRef>
          </c:cat>
          <c:val>
            <c:numRef>
              <c:f>Sheet1!$B$3:$H$3</c:f>
              <c:numCache>
                <c:formatCode>0.00%</c:formatCode>
                <c:ptCount val="7"/>
                <c:pt idx="0">
                  <c:v>0.21810000000000004</c:v>
                </c:pt>
                <c:pt idx="1">
                  <c:v>0.26240000000000002</c:v>
                </c:pt>
                <c:pt idx="2">
                  <c:v>0.25610000000000005</c:v>
                </c:pt>
                <c:pt idx="3">
                  <c:v>0.2223</c:v>
                </c:pt>
                <c:pt idx="4">
                  <c:v>0.20569999999999999</c:v>
                </c:pt>
                <c:pt idx="5">
                  <c:v>0.20550000000000004</c:v>
                </c:pt>
                <c:pt idx="6">
                  <c:v>0.2001</c:v>
                </c:pt>
              </c:numCache>
            </c:numRef>
          </c:val>
        </c:ser>
        <c:ser>
          <c:idx val="2"/>
          <c:order val="2"/>
          <c:tx>
            <c:strRef>
              <c:f>Sheet1!$A$4</c:f>
              <c:strCache>
                <c:ptCount val="1"/>
                <c:pt idx="0">
                  <c:v>35-59</c:v>
                </c:pt>
              </c:strCache>
            </c:strRef>
          </c:tx>
          <c:invertIfNegative val="0"/>
          <c:cat>
            <c:numRef>
              <c:f>Sheet1!$B$1:$H$1</c:f>
              <c:numCache>
                <c:formatCode>General</c:formatCode>
                <c:ptCount val="7"/>
                <c:pt idx="0">
                  <c:v>1970</c:v>
                </c:pt>
                <c:pt idx="1">
                  <c:v>1980</c:v>
                </c:pt>
                <c:pt idx="2">
                  <c:v>1990</c:v>
                </c:pt>
                <c:pt idx="3">
                  <c:v>2000</c:v>
                </c:pt>
                <c:pt idx="4">
                  <c:v>2010</c:v>
                </c:pt>
                <c:pt idx="5">
                  <c:v>2020</c:v>
                </c:pt>
                <c:pt idx="6">
                  <c:v>2030</c:v>
                </c:pt>
              </c:numCache>
            </c:numRef>
          </c:cat>
          <c:val>
            <c:numRef>
              <c:f>Sheet1!$B$4:$H$4</c:f>
              <c:numCache>
                <c:formatCode>0.00%</c:formatCode>
                <c:ptCount val="7"/>
                <c:pt idx="0">
                  <c:v>0.27330000000000032</c:v>
                </c:pt>
                <c:pt idx="1">
                  <c:v>0.26860000000000001</c:v>
                </c:pt>
                <c:pt idx="2">
                  <c:v>0.30070000000000002</c:v>
                </c:pt>
                <c:pt idx="3">
                  <c:v>0.34450000000000008</c:v>
                </c:pt>
                <c:pt idx="4">
                  <c:v>0.34790000000000032</c:v>
                </c:pt>
                <c:pt idx="5">
                  <c:v>0.3240000000000004</c:v>
                </c:pt>
                <c:pt idx="6">
                  <c:v>0.3104000000000004</c:v>
                </c:pt>
              </c:numCache>
            </c:numRef>
          </c:val>
        </c:ser>
        <c:ser>
          <c:idx val="3"/>
          <c:order val="3"/>
          <c:tx>
            <c:strRef>
              <c:f>Sheet1!$A$5</c:f>
              <c:strCache>
                <c:ptCount val="1"/>
                <c:pt idx="0">
                  <c:v>60+</c:v>
                </c:pt>
              </c:strCache>
            </c:strRef>
          </c:tx>
          <c:invertIfNegative val="0"/>
          <c:cat>
            <c:numRef>
              <c:f>Sheet1!$B$1:$H$1</c:f>
              <c:numCache>
                <c:formatCode>General</c:formatCode>
                <c:ptCount val="7"/>
                <c:pt idx="0">
                  <c:v>1970</c:v>
                </c:pt>
                <c:pt idx="1">
                  <c:v>1980</c:v>
                </c:pt>
                <c:pt idx="2">
                  <c:v>1990</c:v>
                </c:pt>
                <c:pt idx="3">
                  <c:v>2000</c:v>
                </c:pt>
                <c:pt idx="4">
                  <c:v>2010</c:v>
                </c:pt>
                <c:pt idx="5">
                  <c:v>2020</c:v>
                </c:pt>
                <c:pt idx="6">
                  <c:v>2030</c:v>
                </c:pt>
              </c:numCache>
            </c:numRef>
          </c:cat>
          <c:val>
            <c:numRef>
              <c:f>Sheet1!$B$5:$H$5</c:f>
              <c:numCache>
                <c:formatCode>0.00%</c:formatCode>
                <c:ptCount val="7"/>
                <c:pt idx="0">
                  <c:v>0.1203</c:v>
                </c:pt>
                <c:pt idx="1">
                  <c:v>0.14590000000000017</c:v>
                </c:pt>
                <c:pt idx="2">
                  <c:v>0.16470000000000001</c:v>
                </c:pt>
                <c:pt idx="3">
                  <c:v>0.16059999999999999</c:v>
                </c:pt>
                <c:pt idx="4">
                  <c:v>0.17750000000000016</c:v>
                </c:pt>
                <c:pt idx="5">
                  <c:v>0.20890000000000017</c:v>
                </c:pt>
                <c:pt idx="6">
                  <c:v>0.23290000000000016</c:v>
                </c:pt>
              </c:numCache>
            </c:numRef>
          </c:val>
        </c:ser>
        <c:dLbls>
          <c:showLegendKey val="0"/>
          <c:showVal val="0"/>
          <c:showCatName val="0"/>
          <c:showSerName val="0"/>
          <c:showPercent val="0"/>
          <c:showBubbleSize val="0"/>
        </c:dLbls>
        <c:gapWidth val="70"/>
        <c:overlap val="100"/>
        <c:serLines/>
        <c:axId val="120370688"/>
        <c:axId val="120372224"/>
      </c:barChart>
      <c:catAx>
        <c:axId val="120370688"/>
        <c:scaling>
          <c:orientation val="minMax"/>
        </c:scaling>
        <c:delete val="0"/>
        <c:axPos val="b"/>
        <c:numFmt formatCode="General" sourceLinked="1"/>
        <c:majorTickMark val="out"/>
        <c:minorTickMark val="none"/>
        <c:tickLblPos val="nextTo"/>
        <c:txPr>
          <a:bodyPr rot="0" vert="horz"/>
          <a:lstStyle/>
          <a:p>
            <a:pPr>
              <a:defRPr/>
            </a:pPr>
            <a:endParaRPr lang="en-US"/>
          </a:p>
        </c:txPr>
        <c:crossAx val="120372224"/>
        <c:crosses val="autoZero"/>
        <c:auto val="1"/>
        <c:lblAlgn val="ctr"/>
        <c:lblOffset val="100"/>
        <c:tickLblSkip val="1"/>
        <c:tickMarkSkip val="1"/>
        <c:noMultiLvlLbl val="0"/>
      </c:catAx>
      <c:valAx>
        <c:axId val="120372224"/>
        <c:scaling>
          <c:orientation val="minMax"/>
        </c:scaling>
        <c:delete val="0"/>
        <c:axPos val="l"/>
        <c:title>
          <c:tx>
            <c:rich>
              <a:bodyPr/>
              <a:lstStyle/>
              <a:p>
                <a:pPr>
                  <a:defRPr/>
                </a:pPr>
                <a:r>
                  <a:rPr lang="en-US"/>
                  <a:t>Percent of Population</a:t>
                </a:r>
              </a:p>
            </c:rich>
          </c:tx>
          <c:layout>
            <c:manualLayout>
              <c:xMode val="edge"/>
              <c:yMode val="edge"/>
              <c:x val="2.8856825749167592E-2"/>
              <c:y val="0.19489559164733194"/>
            </c:manualLayout>
          </c:layout>
          <c:overlay val="0"/>
        </c:title>
        <c:numFmt formatCode="0%" sourceLinked="1"/>
        <c:majorTickMark val="out"/>
        <c:minorTickMark val="none"/>
        <c:tickLblPos val="nextTo"/>
        <c:txPr>
          <a:bodyPr rot="0" vert="horz"/>
          <a:lstStyle/>
          <a:p>
            <a:pPr>
              <a:defRPr/>
            </a:pPr>
            <a:endParaRPr lang="en-US"/>
          </a:p>
        </c:txPr>
        <c:crossAx val="120370688"/>
        <c:crosses val="autoZero"/>
        <c:crossBetween val="between"/>
        <c:majorUnit val="0.2"/>
        <c:minorUnit val="4.0000000000000022E-2"/>
      </c:valAx>
    </c:plotArea>
    <c:legend>
      <c:legendPos val="r"/>
      <c:layout>
        <c:manualLayout>
          <c:xMode val="edge"/>
          <c:yMode val="edge"/>
          <c:x val="0.87569367369589568"/>
          <c:y val="0.31090487238979203"/>
          <c:w val="0.12430632630410655"/>
          <c:h val="0.3642691415313222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087378640776698E-2"/>
          <c:y val="6.2780269058296076E-2"/>
          <c:w val="0.63106796116504849"/>
          <c:h val="0.8094170403587444"/>
        </c:manualLayout>
      </c:layout>
      <c:lineChart>
        <c:grouping val="standard"/>
        <c:varyColors val="0"/>
        <c:ser>
          <c:idx val="4"/>
          <c:order val="0"/>
          <c:tx>
            <c:strRef>
              <c:f>Sheet1!$B$1</c:f>
              <c:strCache>
                <c:ptCount val="1"/>
                <c:pt idx="0">
                  <c:v>White Female</c:v>
                </c:pt>
              </c:strCache>
            </c:strRef>
          </c:tx>
          <c:cat>
            <c:numRef>
              <c:f>Sheet1!$A$2:$A$10</c:f>
              <c:numCache>
                <c:formatCode>General</c:formatCode>
                <c:ptCount val="9"/>
                <c:pt idx="0">
                  <c:v>1950</c:v>
                </c:pt>
                <c:pt idx="1">
                  <c:v>1960</c:v>
                </c:pt>
                <c:pt idx="2">
                  <c:v>1970</c:v>
                </c:pt>
                <c:pt idx="3">
                  <c:v>1980</c:v>
                </c:pt>
                <c:pt idx="4">
                  <c:v>1990</c:v>
                </c:pt>
                <c:pt idx="5">
                  <c:v>2000</c:v>
                </c:pt>
                <c:pt idx="6">
                  <c:v>2010</c:v>
                </c:pt>
                <c:pt idx="7">
                  <c:v>2020</c:v>
                </c:pt>
                <c:pt idx="8">
                  <c:v>2030</c:v>
                </c:pt>
              </c:numCache>
            </c:numRef>
          </c:cat>
          <c:val>
            <c:numRef>
              <c:f>Sheet1!$B$2:$B$10</c:f>
              <c:numCache>
                <c:formatCode>General</c:formatCode>
                <c:ptCount val="9"/>
                <c:pt idx="0">
                  <c:v>72.891000000000005</c:v>
                </c:pt>
                <c:pt idx="1">
                  <c:v>74.744000000000085</c:v>
                </c:pt>
                <c:pt idx="2">
                  <c:v>75.706000000000003</c:v>
                </c:pt>
                <c:pt idx="3">
                  <c:v>78.527000000000001</c:v>
                </c:pt>
                <c:pt idx="4">
                  <c:v>79.438000000000002</c:v>
                </c:pt>
                <c:pt idx="5">
                  <c:v>79.527000000000001</c:v>
                </c:pt>
                <c:pt idx="6">
                  <c:v>81.081999999999994</c:v>
                </c:pt>
                <c:pt idx="7">
                  <c:v>82.624999999999986</c:v>
                </c:pt>
                <c:pt idx="8">
                  <c:v>83.897999999999996</c:v>
                </c:pt>
              </c:numCache>
            </c:numRef>
          </c:val>
          <c:smooth val="0"/>
        </c:ser>
        <c:ser>
          <c:idx val="1"/>
          <c:order val="1"/>
          <c:tx>
            <c:strRef>
              <c:f>Sheet1!$C$1</c:f>
              <c:strCache>
                <c:ptCount val="1"/>
                <c:pt idx="0">
                  <c:v>Nonwhite Female</c:v>
                </c:pt>
              </c:strCache>
            </c:strRef>
          </c:tx>
          <c:cat>
            <c:numRef>
              <c:f>Sheet1!$A$2:$A$10</c:f>
              <c:numCache>
                <c:formatCode>General</c:formatCode>
                <c:ptCount val="9"/>
                <c:pt idx="0">
                  <c:v>1950</c:v>
                </c:pt>
                <c:pt idx="1">
                  <c:v>1960</c:v>
                </c:pt>
                <c:pt idx="2">
                  <c:v>1970</c:v>
                </c:pt>
                <c:pt idx="3">
                  <c:v>1980</c:v>
                </c:pt>
                <c:pt idx="4">
                  <c:v>1990</c:v>
                </c:pt>
                <c:pt idx="5">
                  <c:v>2000</c:v>
                </c:pt>
                <c:pt idx="6">
                  <c:v>2010</c:v>
                </c:pt>
                <c:pt idx="7">
                  <c:v>2020</c:v>
                </c:pt>
                <c:pt idx="8">
                  <c:v>2030</c:v>
                </c:pt>
              </c:numCache>
            </c:numRef>
          </c:cat>
          <c:val>
            <c:numRef>
              <c:f>Sheet1!$C$2:$C$10</c:f>
              <c:numCache>
                <c:formatCode>General</c:formatCode>
                <c:ptCount val="9"/>
                <c:pt idx="0">
                  <c:v>62.832000000000001</c:v>
                </c:pt>
                <c:pt idx="1">
                  <c:v>65.33</c:v>
                </c:pt>
                <c:pt idx="2">
                  <c:v>67.804999999999993</c:v>
                </c:pt>
                <c:pt idx="3">
                  <c:v>73.56</c:v>
                </c:pt>
                <c:pt idx="4">
                  <c:v>74.546000000000006</c:v>
                </c:pt>
                <c:pt idx="5">
                  <c:v>75.34</c:v>
                </c:pt>
                <c:pt idx="6">
                  <c:v>77.474999999999994</c:v>
                </c:pt>
                <c:pt idx="7">
                  <c:v>79.555999999999983</c:v>
                </c:pt>
                <c:pt idx="8">
                  <c:v>81.296000000000006</c:v>
                </c:pt>
              </c:numCache>
            </c:numRef>
          </c:val>
          <c:smooth val="0"/>
        </c:ser>
        <c:ser>
          <c:idx val="0"/>
          <c:order val="2"/>
          <c:tx>
            <c:strRef>
              <c:f>Sheet1!$D$1</c:f>
              <c:strCache>
                <c:ptCount val="1"/>
                <c:pt idx="0">
                  <c:v>White Male</c:v>
                </c:pt>
              </c:strCache>
            </c:strRef>
          </c:tx>
          <c:cat>
            <c:numRef>
              <c:f>Sheet1!$A$2:$A$10</c:f>
              <c:numCache>
                <c:formatCode>General</c:formatCode>
                <c:ptCount val="9"/>
                <c:pt idx="0">
                  <c:v>1950</c:v>
                </c:pt>
                <c:pt idx="1">
                  <c:v>1960</c:v>
                </c:pt>
                <c:pt idx="2">
                  <c:v>1970</c:v>
                </c:pt>
                <c:pt idx="3">
                  <c:v>1980</c:v>
                </c:pt>
                <c:pt idx="4">
                  <c:v>1990</c:v>
                </c:pt>
                <c:pt idx="5">
                  <c:v>2000</c:v>
                </c:pt>
                <c:pt idx="6">
                  <c:v>2010</c:v>
                </c:pt>
                <c:pt idx="7">
                  <c:v>2020</c:v>
                </c:pt>
                <c:pt idx="8">
                  <c:v>2030</c:v>
                </c:pt>
              </c:numCache>
            </c:numRef>
          </c:cat>
          <c:val>
            <c:numRef>
              <c:f>Sheet1!$D$2:$D$10</c:f>
              <c:numCache>
                <c:formatCode>General</c:formatCode>
                <c:ptCount val="9"/>
                <c:pt idx="0">
                  <c:v>66.527000000000001</c:v>
                </c:pt>
                <c:pt idx="1">
                  <c:v>66.936000000000007</c:v>
                </c:pt>
                <c:pt idx="2">
                  <c:v>66.756</c:v>
                </c:pt>
                <c:pt idx="3">
                  <c:v>70.013999999999996</c:v>
                </c:pt>
                <c:pt idx="4">
                  <c:v>72.212000000000003</c:v>
                </c:pt>
                <c:pt idx="5">
                  <c:v>74.221999999999994</c:v>
                </c:pt>
                <c:pt idx="6">
                  <c:v>75.516999999999996</c:v>
                </c:pt>
                <c:pt idx="7">
                  <c:v>76.811000000000007</c:v>
                </c:pt>
                <c:pt idx="8">
                  <c:v>78.266000000000005</c:v>
                </c:pt>
              </c:numCache>
            </c:numRef>
          </c:val>
          <c:smooth val="0"/>
        </c:ser>
        <c:ser>
          <c:idx val="2"/>
          <c:order val="3"/>
          <c:tx>
            <c:strRef>
              <c:f>Sheet1!$E$1</c:f>
              <c:strCache>
                <c:ptCount val="1"/>
                <c:pt idx="0">
                  <c:v>Nonwhite Male</c:v>
                </c:pt>
              </c:strCache>
            </c:strRef>
          </c:tx>
          <c:cat>
            <c:numRef>
              <c:f>Sheet1!$A$2:$A$10</c:f>
              <c:numCache>
                <c:formatCode>General</c:formatCode>
                <c:ptCount val="9"/>
                <c:pt idx="0">
                  <c:v>1950</c:v>
                </c:pt>
                <c:pt idx="1">
                  <c:v>1960</c:v>
                </c:pt>
                <c:pt idx="2">
                  <c:v>1970</c:v>
                </c:pt>
                <c:pt idx="3">
                  <c:v>1980</c:v>
                </c:pt>
                <c:pt idx="4">
                  <c:v>1990</c:v>
                </c:pt>
                <c:pt idx="5">
                  <c:v>2000</c:v>
                </c:pt>
                <c:pt idx="6">
                  <c:v>2010</c:v>
                </c:pt>
                <c:pt idx="7">
                  <c:v>2020</c:v>
                </c:pt>
                <c:pt idx="8">
                  <c:v>2030</c:v>
                </c:pt>
              </c:numCache>
            </c:numRef>
          </c:cat>
          <c:val>
            <c:numRef>
              <c:f>Sheet1!$E$2:$E$10</c:f>
              <c:numCache>
                <c:formatCode>General</c:formatCode>
                <c:ptCount val="9"/>
                <c:pt idx="0">
                  <c:v>58.46</c:v>
                </c:pt>
                <c:pt idx="1">
                  <c:v>59.095000000000013</c:v>
                </c:pt>
                <c:pt idx="2">
                  <c:v>58.82</c:v>
                </c:pt>
                <c:pt idx="3">
                  <c:v>63.659000000000006</c:v>
                </c:pt>
                <c:pt idx="4">
                  <c:v>64.953000000000003</c:v>
                </c:pt>
                <c:pt idx="5">
                  <c:v>67.692999999999998</c:v>
                </c:pt>
                <c:pt idx="6">
                  <c:v>69.866</c:v>
                </c:pt>
                <c:pt idx="7">
                  <c:v>71.983999999999995</c:v>
                </c:pt>
                <c:pt idx="8">
                  <c:v>74.241000000000085</c:v>
                </c:pt>
              </c:numCache>
            </c:numRef>
          </c:val>
          <c:smooth val="1"/>
        </c:ser>
        <c:dLbls>
          <c:showLegendKey val="0"/>
          <c:showVal val="0"/>
          <c:showCatName val="0"/>
          <c:showSerName val="0"/>
          <c:showPercent val="0"/>
          <c:showBubbleSize val="0"/>
        </c:dLbls>
        <c:marker val="1"/>
        <c:smooth val="0"/>
        <c:axId val="120296192"/>
        <c:axId val="120297728"/>
      </c:lineChart>
      <c:catAx>
        <c:axId val="120296192"/>
        <c:scaling>
          <c:orientation val="minMax"/>
        </c:scaling>
        <c:delete val="0"/>
        <c:axPos val="b"/>
        <c:numFmt formatCode="General" sourceLinked="1"/>
        <c:majorTickMark val="out"/>
        <c:minorTickMark val="none"/>
        <c:tickLblPos val="nextTo"/>
        <c:txPr>
          <a:bodyPr rot="0" vert="horz"/>
          <a:lstStyle/>
          <a:p>
            <a:pPr>
              <a:defRPr/>
            </a:pPr>
            <a:endParaRPr lang="en-US"/>
          </a:p>
        </c:txPr>
        <c:crossAx val="120297728"/>
        <c:crossesAt val="50"/>
        <c:auto val="0"/>
        <c:lblAlgn val="ctr"/>
        <c:lblOffset val="100"/>
        <c:tickLblSkip val="1"/>
        <c:tickMarkSkip val="1"/>
        <c:noMultiLvlLbl val="0"/>
      </c:catAx>
      <c:valAx>
        <c:axId val="120297728"/>
        <c:scaling>
          <c:orientation val="minMax"/>
          <c:min val="50"/>
        </c:scaling>
        <c:delete val="0"/>
        <c:axPos val="l"/>
        <c:majorGridlines/>
        <c:title>
          <c:tx>
            <c:rich>
              <a:bodyPr/>
              <a:lstStyle/>
              <a:p>
                <a:pPr>
                  <a:defRPr/>
                </a:pPr>
                <a:r>
                  <a:rPr lang="en-US"/>
                  <a:t>Years</a:t>
                </a:r>
              </a:p>
            </c:rich>
          </c:tx>
          <c:layout>
            <c:manualLayout>
              <c:xMode val="edge"/>
              <c:yMode val="edge"/>
              <c:x val="1.2135922330097086E-3"/>
              <c:y val="0.38565022421524714"/>
            </c:manualLayout>
          </c:layout>
          <c:overlay val="0"/>
        </c:title>
        <c:numFmt formatCode="0" sourceLinked="0"/>
        <c:majorTickMark val="out"/>
        <c:minorTickMark val="none"/>
        <c:tickLblPos val="nextTo"/>
        <c:txPr>
          <a:bodyPr rot="0" vert="horz"/>
          <a:lstStyle/>
          <a:p>
            <a:pPr>
              <a:defRPr/>
            </a:pPr>
            <a:endParaRPr lang="en-US"/>
          </a:p>
        </c:txPr>
        <c:crossAx val="120296192"/>
        <c:crosses val="autoZero"/>
        <c:crossBetween val="midCat"/>
      </c:valAx>
    </c:plotArea>
    <c:legend>
      <c:legendPos val="r"/>
      <c:layout>
        <c:manualLayout>
          <c:xMode val="edge"/>
          <c:yMode val="edge"/>
          <c:x val="0.75121359223301043"/>
          <c:y val="0.18834080717488791"/>
          <c:w val="0.21966019417475741"/>
          <c:h val="0.52242152466367764"/>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087378640776698E-2"/>
          <c:y val="6.2780269058296076E-2"/>
          <c:w val="0.63106796116504849"/>
          <c:h val="0.8094170403587444"/>
        </c:manualLayout>
      </c:layout>
      <c:lineChart>
        <c:grouping val="standard"/>
        <c:varyColors val="0"/>
        <c:ser>
          <c:idx val="4"/>
          <c:order val="0"/>
          <c:tx>
            <c:strRef>
              <c:f>Sheet1!$B$1</c:f>
              <c:strCache>
                <c:ptCount val="1"/>
                <c:pt idx="0">
                  <c:v>White Female</c:v>
                </c:pt>
              </c:strCache>
            </c:strRef>
          </c:tx>
          <c:cat>
            <c:numRef>
              <c:f>Sheet1!$A$2:$A$10</c:f>
              <c:numCache>
                <c:formatCode>General</c:formatCode>
                <c:ptCount val="9"/>
                <c:pt idx="0">
                  <c:v>1950</c:v>
                </c:pt>
                <c:pt idx="1">
                  <c:v>1960</c:v>
                </c:pt>
                <c:pt idx="2">
                  <c:v>1970</c:v>
                </c:pt>
                <c:pt idx="3">
                  <c:v>1980</c:v>
                </c:pt>
                <c:pt idx="4">
                  <c:v>1990</c:v>
                </c:pt>
                <c:pt idx="5">
                  <c:v>2000</c:v>
                </c:pt>
                <c:pt idx="6">
                  <c:v>2010</c:v>
                </c:pt>
                <c:pt idx="7">
                  <c:v>2020</c:v>
                </c:pt>
                <c:pt idx="8">
                  <c:v>2030</c:v>
                </c:pt>
              </c:numCache>
            </c:numRef>
          </c:cat>
          <c:val>
            <c:numRef>
              <c:f>Sheet1!$B$2:$B$10</c:f>
              <c:numCache>
                <c:formatCode>General</c:formatCode>
                <c:ptCount val="9"/>
                <c:pt idx="0">
                  <c:v>15.370000000000006</c:v>
                </c:pt>
                <c:pt idx="1">
                  <c:v>16.05</c:v>
                </c:pt>
                <c:pt idx="2">
                  <c:v>17.05</c:v>
                </c:pt>
                <c:pt idx="3">
                  <c:v>18.779999999999987</c:v>
                </c:pt>
                <c:pt idx="4">
                  <c:v>19.100000000000001</c:v>
                </c:pt>
                <c:pt idx="5">
                  <c:v>19.14</c:v>
                </c:pt>
                <c:pt idx="6">
                  <c:v>20.239999999999988</c:v>
                </c:pt>
                <c:pt idx="7">
                  <c:v>21.38</c:v>
                </c:pt>
                <c:pt idx="8">
                  <c:v>22.27</c:v>
                </c:pt>
              </c:numCache>
            </c:numRef>
          </c:val>
          <c:smooth val="0"/>
        </c:ser>
        <c:ser>
          <c:idx val="1"/>
          <c:order val="1"/>
          <c:tx>
            <c:strRef>
              <c:f>Sheet1!$C$1</c:f>
              <c:strCache>
                <c:ptCount val="1"/>
                <c:pt idx="0">
                  <c:v>Nonwhite Female</c:v>
                </c:pt>
              </c:strCache>
            </c:strRef>
          </c:tx>
          <c:cat>
            <c:numRef>
              <c:f>Sheet1!$A$2:$A$10</c:f>
              <c:numCache>
                <c:formatCode>General</c:formatCode>
                <c:ptCount val="9"/>
                <c:pt idx="0">
                  <c:v>1950</c:v>
                </c:pt>
                <c:pt idx="1">
                  <c:v>1960</c:v>
                </c:pt>
                <c:pt idx="2">
                  <c:v>1970</c:v>
                </c:pt>
                <c:pt idx="3">
                  <c:v>1980</c:v>
                </c:pt>
                <c:pt idx="4">
                  <c:v>1990</c:v>
                </c:pt>
                <c:pt idx="5">
                  <c:v>2000</c:v>
                </c:pt>
                <c:pt idx="6">
                  <c:v>2010</c:v>
                </c:pt>
                <c:pt idx="7">
                  <c:v>2020</c:v>
                </c:pt>
                <c:pt idx="8">
                  <c:v>2030</c:v>
                </c:pt>
              </c:numCache>
            </c:numRef>
          </c:cat>
          <c:val>
            <c:numRef>
              <c:f>Sheet1!$C$2:$C$10</c:f>
              <c:numCache>
                <c:formatCode>General</c:formatCode>
                <c:ptCount val="9"/>
                <c:pt idx="0">
                  <c:v>15.38</c:v>
                </c:pt>
                <c:pt idx="1">
                  <c:v>14.74</c:v>
                </c:pt>
                <c:pt idx="2">
                  <c:v>15.49</c:v>
                </c:pt>
                <c:pt idx="3">
                  <c:v>17.48999999999997</c:v>
                </c:pt>
                <c:pt idx="4">
                  <c:v>17.66</c:v>
                </c:pt>
                <c:pt idx="5">
                  <c:v>18.04</c:v>
                </c:pt>
                <c:pt idx="6">
                  <c:v>19.29</c:v>
                </c:pt>
                <c:pt idx="7">
                  <c:v>20.58</c:v>
                </c:pt>
                <c:pt idx="8">
                  <c:v>21.62</c:v>
                </c:pt>
              </c:numCache>
            </c:numRef>
          </c:val>
          <c:smooth val="0"/>
        </c:ser>
        <c:ser>
          <c:idx val="0"/>
          <c:order val="2"/>
          <c:tx>
            <c:strRef>
              <c:f>Sheet1!$D$1</c:f>
              <c:strCache>
                <c:ptCount val="1"/>
                <c:pt idx="0">
                  <c:v>White Male</c:v>
                </c:pt>
              </c:strCache>
            </c:strRef>
          </c:tx>
          <c:cat>
            <c:numRef>
              <c:f>Sheet1!$A$2:$A$10</c:f>
              <c:numCache>
                <c:formatCode>General</c:formatCode>
                <c:ptCount val="9"/>
                <c:pt idx="0">
                  <c:v>1950</c:v>
                </c:pt>
                <c:pt idx="1">
                  <c:v>1960</c:v>
                </c:pt>
                <c:pt idx="2">
                  <c:v>1970</c:v>
                </c:pt>
                <c:pt idx="3">
                  <c:v>1980</c:v>
                </c:pt>
                <c:pt idx="4">
                  <c:v>1990</c:v>
                </c:pt>
                <c:pt idx="5">
                  <c:v>2000</c:v>
                </c:pt>
                <c:pt idx="6">
                  <c:v>2010</c:v>
                </c:pt>
                <c:pt idx="7">
                  <c:v>2020</c:v>
                </c:pt>
                <c:pt idx="8">
                  <c:v>2030</c:v>
                </c:pt>
              </c:numCache>
            </c:numRef>
          </c:cat>
          <c:val>
            <c:numRef>
              <c:f>Sheet1!$D$2:$D$10</c:f>
              <c:numCache>
                <c:formatCode>General</c:formatCode>
                <c:ptCount val="9"/>
                <c:pt idx="0">
                  <c:v>13.13</c:v>
                </c:pt>
                <c:pt idx="1">
                  <c:v>13.12</c:v>
                </c:pt>
                <c:pt idx="2">
                  <c:v>12.82</c:v>
                </c:pt>
                <c:pt idx="3">
                  <c:v>13.94</c:v>
                </c:pt>
                <c:pt idx="4">
                  <c:v>14.75</c:v>
                </c:pt>
                <c:pt idx="5">
                  <c:v>15.65</c:v>
                </c:pt>
                <c:pt idx="6">
                  <c:v>16.559999999999999</c:v>
                </c:pt>
                <c:pt idx="7">
                  <c:v>17.5</c:v>
                </c:pt>
                <c:pt idx="8">
                  <c:v>18.459999999999987</c:v>
                </c:pt>
              </c:numCache>
            </c:numRef>
          </c:val>
          <c:smooth val="0"/>
        </c:ser>
        <c:ser>
          <c:idx val="2"/>
          <c:order val="3"/>
          <c:tx>
            <c:strRef>
              <c:f>Sheet1!$E$1</c:f>
              <c:strCache>
                <c:ptCount val="1"/>
                <c:pt idx="0">
                  <c:v>Nonwhite Male</c:v>
                </c:pt>
              </c:strCache>
            </c:strRef>
          </c:tx>
          <c:cat>
            <c:numRef>
              <c:f>Sheet1!$A$2:$A$10</c:f>
              <c:numCache>
                <c:formatCode>General</c:formatCode>
                <c:ptCount val="9"/>
                <c:pt idx="0">
                  <c:v>1950</c:v>
                </c:pt>
                <c:pt idx="1">
                  <c:v>1960</c:v>
                </c:pt>
                <c:pt idx="2">
                  <c:v>1970</c:v>
                </c:pt>
                <c:pt idx="3">
                  <c:v>1980</c:v>
                </c:pt>
                <c:pt idx="4">
                  <c:v>1990</c:v>
                </c:pt>
                <c:pt idx="5">
                  <c:v>2000</c:v>
                </c:pt>
                <c:pt idx="6">
                  <c:v>2010</c:v>
                </c:pt>
                <c:pt idx="7">
                  <c:v>2020</c:v>
                </c:pt>
                <c:pt idx="8">
                  <c:v>2030</c:v>
                </c:pt>
              </c:numCache>
            </c:numRef>
          </c:cat>
          <c:val>
            <c:numRef>
              <c:f>Sheet1!$E$2:$E$10</c:f>
              <c:numCache>
                <c:formatCode>General</c:formatCode>
                <c:ptCount val="9"/>
                <c:pt idx="0">
                  <c:v>13.41</c:v>
                </c:pt>
                <c:pt idx="1">
                  <c:v>12.53</c:v>
                </c:pt>
                <c:pt idx="2">
                  <c:v>12.33</c:v>
                </c:pt>
                <c:pt idx="3">
                  <c:v>13.16</c:v>
                </c:pt>
                <c:pt idx="4">
                  <c:v>12.99</c:v>
                </c:pt>
                <c:pt idx="5">
                  <c:v>14.06</c:v>
                </c:pt>
                <c:pt idx="6">
                  <c:v>15.16</c:v>
                </c:pt>
                <c:pt idx="7">
                  <c:v>16.27</c:v>
                </c:pt>
                <c:pt idx="8">
                  <c:v>17.459999999999987</c:v>
                </c:pt>
              </c:numCache>
            </c:numRef>
          </c:val>
          <c:smooth val="1"/>
        </c:ser>
        <c:dLbls>
          <c:showLegendKey val="0"/>
          <c:showVal val="0"/>
          <c:showCatName val="0"/>
          <c:showSerName val="0"/>
          <c:showPercent val="0"/>
          <c:showBubbleSize val="0"/>
        </c:dLbls>
        <c:marker val="1"/>
        <c:smooth val="0"/>
        <c:axId val="120409472"/>
        <c:axId val="120427648"/>
      </c:lineChart>
      <c:catAx>
        <c:axId val="120409472"/>
        <c:scaling>
          <c:orientation val="minMax"/>
        </c:scaling>
        <c:delete val="0"/>
        <c:axPos val="b"/>
        <c:numFmt formatCode="General" sourceLinked="1"/>
        <c:majorTickMark val="out"/>
        <c:minorTickMark val="none"/>
        <c:tickLblPos val="nextTo"/>
        <c:txPr>
          <a:bodyPr rot="0" vert="horz"/>
          <a:lstStyle/>
          <a:p>
            <a:pPr>
              <a:defRPr/>
            </a:pPr>
            <a:endParaRPr lang="en-US"/>
          </a:p>
        </c:txPr>
        <c:crossAx val="120427648"/>
        <c:crossesAt val="10"/>
        <c:auto val="0"/>
        <c:lblAlgn val="ctr"/>
        <c:lblOffset val="100"/>
        <c:tickLblSkip val="1"/>
        <c:tickMarkSkip val="1"/>
        <c:noMultiLvlLbl val="0"/>
      </c:catAx>
      <c:valAx>
        <c:axId val="120427648"/>
        <c:scaling>
          <c:orientation val="minMax"/>
          <c:max val="24"/>
          <c:min val="10"/>
        </c:scaling>
        <c:delete val="0"/>
        <c:axPos val="l"/>
        <c:majorGridlines/>
        <c:title>
          <c:tx>
            <c:rich>
              <a:bodyPr/>
              <a:lstStyle/>
              <a:p>
                <a:pPr>
                  <a:defRPr/>
                </a:pPr>
                <a:r>
                  <a:rPr lang="en-US"/>
                  <a:t>Years</a:t>
                </a:r>
              </a:p>
            </c:rich>
          </c:tx>
          <c:layout>
            <c:manualLayout>
              <c:xMode val="edge"/>
              <c:yMode val="edge"/>
              <c:x val="1.2135922330097086E-3"/>
              <c:y val="0.38565022421524714"/>
            </c:manualLayout>
          </c:layout>
          <c:overlay val="0"/>
        </c:title>
        <c:numFmt formatCode="0" sourceLinked="0"/>
        <c:majorTickMark val="out"/>
        <c:minorTickMark val="none"/>
        <c:tickLblPos val="nextTo"/>
        <c:txPr>
          <a:bodyPr rot="0" vert="horz"/>
          <a:lstStyle/>
          <a:p>
            <a:pPr>
              <a:defRPr/>
            </a:pPr>
            <a:endParaRPr lang="en-US"/>
          </a:p>
        </c:txPr>
        <c:crossAx val="120409472"/>
        <c:crosses val="autoZero"/>
        <c:crossBetween val="midCat"/>
        <c:majorUnit val="2"/>
      </c:valAx>
    </c:plotArea>
    <c:legend>
      <c:legendPos val="r"/>
      <c:layout>
        <c:manualLayout>
          <c:xMode val="edge"/>
          <c:yMode val="edge"/>
          <c:x val="0.75121359223301043"/>
          <c:y val="0.22645739910313917"/>
          <c:w val="0.21966019417475741"/>
          <c:h val="0.52242152466367764"/>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u="sng"/>
            </a:pPr>
            <a:r>
              <a:rPr lang="en-US" u="sng"/>
              <a:t>All Ages</a:t>
            </a:r>
          </a:p>
        </c:rich>
      </c:tx>
      <c:layout/>
      <c:overlay val="0"/>
    </c:title>
    <c:autoTitleDeleted val="0"/>
    <c:plotArea>
      <c:layout/>
      <c:pieChart>
        <c:varyColors val="1"/>
        <c:ser>
          <c:idx val="0"/>
          <c:order val="0"/>
          <c:dLbls>
            <c:dLbl>
              <c:idx val="0"/>
              <c:layout>
                <c:manualLayout>
                  <c:x val="-0.15156999125109394"/>
                  <c:y val="-3.3314012831729391E-2"/>
                </c:manualLayout>
              </c:layout>
              <c:showLegendKey val="0"/>
              <c:showVal val="0"/>
              <c:showCatName val="1"/>
              <c:showSerName val="0"/>
              <c:showPercent val="1"/>
              <c:showBubbleSize val="0"/>
            </c:dLbl>
            <c:dLbl>
              <c:idx val="1"/>
              <c:layout>
                <c:manualLayout>
                  <c:x val="0.15792869641294863"/>
                  <c:y val="6.393627879848352E-3"/>
                </c:manualLayout>
              </c:layout>
              <c:showLegendKey val="0"/>
              <c:showVal val="0"/>
              <c:showCatName val="1"/>
              <c:showSerName val="0"/>
              <c:showPercent val="1"/>
              <c:showBubbleSize val="0"/>
            </c:dLbl>
            <c:numFmt formatCode="0.0%" sourceLinked="0"/>
            <c:spPr>
              <a:noFill/>
              <a:ln w="6350"/>
            </c:spPr>
            <c:txPr>
              <a:bodyPr/>
              <a:lstStyle/>
              <a:p>
                <a:pPr>
                  <a:defRPr sz="1400" b="1">
                    <a:solidFill>
                      <a:schemeClr val="bg1"/>
                    </a:solidFill>
                  </a:defRPr>
                </a:pPr>
                <a:endParaRPr lang="en-US"/>
              </a:p>
            </c:txPr>
            <c:showLegendKey val="0"/>
            <c:showVal val="0"/>
            <c:showCatName val="1"/>
            <c:showSerName val="0"/>
            <c:showPercent val="1"/>
            <c:showBubbleSize val="0"/>
            <c:showLeaderLines val="1"/>
          </c:dLbls>
          <c:cat>
            <c:strRef>
              <c:f>Sheet1!$A$2:$A$3</c:f>
              <c:strCache>
                <c:ptCount val="2"/>
                <c:pt idx="0">
                  <c:v>Male</c:v>
                </c:pt>
                <c:pt idx="1">
                  <c:v>Female</c:v>
                </c:pt>
              </c:strCache>
            </c:strRef>
          </c:cat>
          <c:val>
            <c:numRef>
              <c:f>Sheet1!$C$2:$C$3</c:f>
              <c:numCache>
                <c:formatCode>0.0%</c:formatCode>
                <c:ptCount val="2"/>
                <c:pt idx="0">
                  <c:v>0.4867923081484633</c:v>
                </c:pt>
                <c:pt idx="1">
                  <c:v>0.51320769185153658</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u="sng"/>
            </a:pPr>
            <a:r>
              <a:rPr lang="en-US" u="sng"/>
              <a:t>65+</a:t>
            </a:r>
          </a:p>
        </c:rich>
      </c:tx>
      <c:layout/>
      <c:overlay val="0"/>
    </c:title>
    <c:autoTitleDeleted val="0"/>
    <c:plotArea>
      <c:layout/>
      <c:pieChart>
        <c:varyColors val="1"/>
        <c:ser>
          <c:idx val="0"/>
          <c:order val="0"/>
          <c:dLbls>
            <c:dLbl>
              <c:idx val="0"/>
              <c:layout>
                <c:manualLayout>
                  <c:x val="-0.13207316272965861"/>
                  <c:y val="5.0629192184310286E-2"/>
                </c:manualLayout>
              </c:layout>
              <c:showLegendKey val="0"/>
              <c:showVal val="0"/>
              <c:showCatName val="1"/>
              <c:showSerName val="0"/>
              <c:showPercent val="1"/>
              <c:showBubbleSize val="0"/>
            </c:dLbl>
            <c:dLbl>
              <c:idx val="1"/>
              <c:layout>
                <c:manualLayout>
                  <c:x val="0.14865474628171477"/>
                  <c:y val="-3.7040317876932113E-2"/>
                </c:manualLayout>
              </c:layout>
              <c:showLegendKey val="0"/>
              <c:showVal val="0"/>
              <c:showCatName val="1"/>
              <c:showSerName val="0"/>
              <c:showPercent val="1"/>
              <c:showBubbleSize val="0"/>
            </c:dLbl>
            <c:numFmt formatCode="0.0%" sourceLinked="0"/>
            <c:spPr>
              <a:noFill/>
            </c:spPr>
            <c:txPr>
              <a:bodyPr/>
              <a:lstStyle/>
              <a:p>
                <a:pPr>
                  <a:defRPr sz="1400" b="1">
                    <a:solidFill>
                      <a:schemeClr val="bg1"/>
                    </a:solidFill>
                  </a:defRPr>
                </a:pPr>
                <a:endParaRPr lang="en-US"/>
              </a:p>
            </c:txPr>
            <c:showLegendKey val="0"/>
            <c:showVal val="0"/>
            <c:showCatName val="1"/>
            <c:showSerName val="0"/>
            <c:showPercent val="1"/>
            <c:showBubbleSize val="0"/>
            <c:showLeaderLines val="1"/>
          </c:dLbls>
          <c:cat>
            <c:strRef>
              <c:f>Sheet1!$A$7:$A$8</c:f>
              <c:strCache>
                <c:ptCount val="2"/>
                <c:pt idx="0">
                  <c:v>Male</c:v>
                </c:pt>
                <c:pt idx="1">
                  <c:v>Female</c:v>
                </c:pt>
              </c:strCache>
            </c:strRef>
          </c:cat>
          <c:val>
            <c:numRef>
              <c:f>Sheet1!$C$7:$C$8</c:f>
              <c:numCache>
                <c:formatCode>0.0%</c:formatCode>
                <c:ptCount val="2"/>
                <c:pt idx="0">
                  <c:v>0.42986683585811092</c:v>
                </c:pt>
                <c:pt idx="1">
                  <c:v>0.57013316414188953</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emf"/></Relationships>
</file>

<file path=ppt/drawings/drawing1.xml><?xml version="1.0" encoding="utf-8"?>
<c:userShapes xmlns:c="http://schemas.openxmlformats.org/drawingml/2006/chart">
  <cdr:relSizeAnchor xmlns:cdr="http://schemas.openxmlformats.org/drawingml/2006/chartDrawing">
    <cdr:from>
      <cdr:x>0.18387</cdr:x>
      <cdr:y>0.95288</cdr:y>
    </cdr:from>
    <cdr:to>
      <cdr:x>0.73547</cdr:x>
      <cdr:y>1</cdr:y>
    </cdr:to>
    <cdr:sp macro="" textlink="">
      <cdr:nvSpPr>
        <cdr:cNvPr id="2" name="Rectangle 1"/>
        <cdr:cNvSpPr>
          <a:spLocks xmlns:a="http://schemas.openxmlformats.org/drawingml/2006/main" noChangeArrowheads="1"/>
        </cdr:cNvSpPr>
      </cdr:nvSpPr>
      <cdr:spPr bwMode="auto">
        <a:xfrm xmlns:a="http://schemas.openxmlformats.org/drawingml/2006/main">
          <a:off x="1346200" y="6299200"/>
          <a:ext cx="4038600" cy="22860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cdr:spPr>
      <cdr:txBody>
        <a:bodyPr xmlns:a="http://schemas.openxmlformats.org/drawingml/2006/main" wrap="none" lIns="90488" tIns="44450" rIns="90488" bIns="44450"/>
        <a:lstStyle xmlns:a="http://schemas.openxmlformats.org/drawingml/2006/main">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ko-KR" altLang="en-US" sz="1200" dirty="0">
              <a:latin typeface="Calibri" pitchFamily="34" charset="0"/>
              <a:ea typeface="굴림" pitchFamily="34" charset="-127"/>
            </a:rPr>
            <a:t>* </a:t>
          </a:r>
          <a:r>
            <a:rPr lang="en-US" altLang="ko-KR" sz="1200" dirty="0">
              <a:latin typeface="Calibri" pitchFamily="34" charset="0"/>
              <a:ea typeface="굴림" pitchFamily="34" charset="-127"/>
            </a:rPr>
            <a:t>Male ultra-achievers are defined as making $200,000 a year</a:t>
          </a:r>
          <a:endParaRPr lang="en-US" altLang="ko-KR" sz="1200" i="1" dirty="0">
            <a:latin typeface="Calibri" pitchFamily="34" charset="0"/>
            <a:ea typeface="굴림" pitchFamily="34" charset="-127"/>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D1F17F-4707-43A7-B1A2-0A0B378294C7}" type="datetimeFigureOut">
              <a:rPr lang="en-US" smtClean="0"/>
              <a:pPr/>
              <a:t>1/21/2014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7DAF7C-C487-4783-9B89-49680C2D367D}" type="slidenum">
              <a:rPr lang="en-US" smtClean="0"/>
              <a:pPr/>
              <a:t>‹#›</a:t>
            </a:fld>
            <a:endParaRPr lang="en-US"/>
          </a:p>
        </p:txBody>
      </p:sp>
    </p:spTree>
    <p:extLst>
      <p:ext uri="{BB962C8B-B14F-4D97-AF65-F5344CB8AC3E}">
        <p14:creationId xmlns:p14="http://schemas.microsoft.com/office/powerpoint/2010/main" val="905892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dc.gov/nchs/nhis.ht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content.usatoday.com/topics/topic/Places,+Geography/Towns,+Cities,+Counties/Beijin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content.usatoday.com/topics/topic/Places,+Geography/Towns,+Cities,+Counties/Shanghai"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dirty="0" smtClean="0">
                <a:ea typeface="굴림" pitchFamily="34" charset="-127"/>
              </a:rPr>
              <a:t>Slide updated on 1/2/2013 with data from the Population Reference Bureau’s 2011 &amp; 2012  World Population Data Sheets</a:t>
            </a:r>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3</a:t>
            </a:fld>
            <a:endParaRPr lang="en-US"/>
          </a:p>
        </p:txBody>
      </p:sp>
    </p:spTree>
    <p:extLst>
      <p:ext uri="{BB962C8B-B14F-4D97-AF65-F5344CB8AC3E}">
        <p14:creationId xmlns:p14="http://schemas.microsoft.com/office/powerpoint/2010/main" val="2359562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Slide added on 1/3/2013, http://www.nidcd.nih.gov/health/statistics/Pages/begins.aspx </a:t>
            </a:r>
          </a:p>
          <a:p>
            <a:endParaRPr lang="en-US" smtClean="0"/>
          </a:p>
          <a:p>
            <a:r>
              <a:rPr lang="en-US" smtClean="0"/>
              <a:t>This chart shows the age at which hearing loss begins, based on subjects' report of any permanent hearing loss, with percentage distribution by sex (gender) and age.</a:t>
            </a:r>
          </a:p>
          <a:p>
            <a:r>
              <a:rPr lang="en-US" smtClean="0"/>
              <a:t>Source: </a:t>
            </a:r>
            <a:r>
              <a:rPr lang="en-US" smtClean="0">
                <a:hlinkClick r:id="rId3"/>
              </a:rPr>
              <a:t>National Health Interview Survey</a:t>
            </a:r>
            <a:r>
              <a:rPr lang="en-US" smtClean="0"/>
              <a:t>, 2007. Chart created by the NIDCD Epidemiology and Statistics Program. Updated in November 2012.</a:t>
            </a:r>
          </a:p>
          <a:p>
            <a:endParaRPr lang="en-US" smtClean="0"/>
          </a:p>
          <a:p>
            <a:r>
              <a:rPr lang="en-US" smtClean="0"/>
              <a:t> 	Males	Females</a:t>
            </a:r>
          </a:p>
          <a:p>
            <a:r>
              <a:rPr lang="en-US" smtClean="0"/>
              <a:t>Birth	2%	2%</a:t>
            </a:r>
          </a:p>
          <a:p>
            <a:r>
              <a:rPr lang="en-US" smtClean="0"/>
              <a:t>0-19	15%	18%</a:t>
            </a:r>
          </a:p>
          <a:p>
            <a:r>
              <a:rPr lang="en-US" smtClean="0"/>
              <a:t>20-39	32%	20%</a:t>
            </a:r>
          </a:p>
          <a:p>
            <a:r>
              <a:rPr lang="en-US" smtClean="0"/>
              <a:t>40-59	32%	30%</a:t>
            </a:r>
          </a:p>
          <a:p>
            <a:r>
              <a:rPr lang="en-US" smtClean="0"/>
              <a:t>60-69	12%	14%</a:t>
            </a:r>
          </a:p>
          <a:p>
            <a:r>
              <a:rPr lang="en-US" smtClean="0"/>
              <a:t>70+	8%	16%</a:t>
            </a:r>
          </a:p>
          <a:p>
            <a:endParaRPr lang="en-US" smtClean="0"/>
          </a:p>
        </p:txBody>
      </p:sp>
      <p:sp>
        <p:nvSpPr>
          <p:cNvPr id="4" name="Slide Number Placeholder 3"/>
          <p:cNvSpPr>
            <a:spLocks noGrp="1"/>
          </p:cNvSpPr>
          <p:nvPr>
            <p:ph type="sldNum" sz="quarter" idx="5"/>
          </p:nvPr>
        </p:nvSpPr>
        <p:spPr/>
        <p:txBody>
          <a:bodyPr/>
          <a:lstStyle/>
          <a:p>
            <a:pPr>
              <a:defRPr/>
            </a:pPr>
            <a:fld id="{9096CD63-CD2D-4BC0-84C7-F92A1AE399B2}" type="slidenum">
              <a:rPr lang="en-US" smtClean="0"/>
              <a:pPr>
                <a:defRPr/>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400" dirty="0" smtClean="0">
                <a:ea typeface="ＭＳ Ｐゴシック" pitchFamily="34" charset="-128"/>
              </a:rPr>
              <a:t>“Banana” George Blair – Living Life with Intensity at 80</a:t>
            </a:r>
          </a:p>
          <a:p>
            <a:endParaRPr lang="en-US" sz="1400" dirty="0" smtClean="0">
              <a:ea typeface="ＭＳ Ｐゴシック" pitchFamily="34" charset="-128"/>
            </a:endParaRPr>
          </a:p>
          <a:p>
            <a:r>
              <a:rPr lang="en-US" sz="1400" dirty="0" smtClean="0">
                <a:ea typeface="ＭＳ Ｐゴシック" pitchFamily="34" charset="-128"/>
              </a:rPr>
              <a:t>Reading for class on “Disruptive Demographics” – if you’re interested in consumer products, real estate, sustainability: how are you going to design for the huge market segment of the aging population? Housing (location, architecture), products for living at home longer, transportation, etc.</a:t>
            </a:r>
          </a:p>
          <a:p>
            <a:endParaRPr lang="en-US" dirty="0" smtClean="0">
              <a:ea typeface="ＭＳ Ｐゴシック" pitchFamily="34" charset="-128"/>
            </a:endParaRPr>
          </a:p>
          <a:p>
            <a:r>
              <a:rPr lang="en-US" dirty="0" smtClean="0">
                <a:ea typeface="ＭＳ Ｐゴシック" pitchFamily="34" charset="-128"/>
              </a:rPr>
              <a:t>Blair born 1/22/1915 – still alive in Aug. 2009 - http://www.bananageorge.com/about.html </a:t>
            </a:r>
          </a:p>
          <a:p>
            <a:endParaRPr lang="en-US" dirty="0" smtClean="0">
              <a:ea typeface="ＭＳ Ｐゴシック" pitchFamily="34" charset="-128"/>
            </a:endParaRPr>
          </a:p>
          <a:p>
            <a:r>
              <a:rPr lang="en-US" i="1" dirty="0" smtClean="0">
                <a:solidFill>
                  <a:schemeClr val="accent2"/>
                </a:solidFill>
                <a:ea typeface="ＭＳ Ｐゴシック" pitchFamily="34" charset="-128"/>
              </a:rPr>
              <a:t>Banana Blair still alive. 24/8/2010</a:t>
            </a:r>
          </a:p>
          <a:p>
            <a:r>
              <a:rPr lang="en-US" i="1" dirty="0" smtClean="0">
                <a:solidFill>
                  <a:schemeClr val="accent2"/>
                </a:solidFill>
                <a:ea typeface="ＭＳ Ｐゴシック" pitchFamily="34" charset="-128"/>
              </a:rPr>
              <a:t>Cher’s age updated 24/8/2010</a:t>
            </a:r>
          </a:p>
        </p:txBody>
      </p:sp>
      <p:sp>
        <p:nvSpPr>
          <p:cNvPr id="84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8CC938-CF0B-4493-AD5E-91EB67745B5F}" type="slidenum">
              <a:rPr lang="en-US" smtClean="0">
                <a:ea typeface="ＭＳ Ｐゴシック" pitchFamily="34" charset="-128"/>
              </a:rPr>
              <a:pPr fontAlgn="base">
                <a:spcBef>
                  <a:spcPct val="0"/>
                </a:spcBef>
                <a:spcAft>
                  <a:spcPct val="0"/>
                </a:spcAft>
                <a:defRPr/>
              </a:pPr>
              <a:t>15</a:t>
            </a:fld>
            <a:endParaRPr lang="en-US"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400" smtClean="0">
                <a:ea typeface="ＭＳ Ｐゴシック" pitchFamily="34" charset="-128"/>
              </a:rPr>
              <a:t>Question for students: What products or services would you see being generated as the “pig in the python” goes to 55+?</a:t>
            </a:r>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070B7D-96BF-4F02-88B3-91059A940CF0}" type="slidenum">
              <a:rPr lang="en-US" smtClean="0">
                <a:ea typeface="ＭＳ Ｐゴシック" pitchFamily="34" charset="-128"/>
              </a:rPr>
              <a:pPr fontAlgn="base">
                <a:spcBef>
                  <a:spcPct val="0"/>
                </a:spcBef>
                <a:spcAft>
                  <a:spcPct val="0"/>
                </a:spcAft>
                <a:defRPr/>
              </a:pPr>
              <a:t>16</a:t>
            </a:fld>
            <a:endParaRPr lang="en-US"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F08AB5-3568-4F78-B0B6-71F3F709098D}" type="slidenum">
              <a:rPr lang="en-US" smtClean="0">
                <a:ea typeface="ＭＳ Ｐゴシック" pitchFamily="34" charset="-128"/>
              </a:rPr>
              <a:pPr fontAlgn="base">
                <a:spcBef>
                  <a:spcPct val="0"/>
                </a:spcBef>
                <a:spcAft>
                  <a:spcPct val="0"/>
                </a:spcAft>
                <a:defRPr/>
              </a:pPr>
              <a:t>17</a:t>
            </a:fld>
            <a:endParaRPr lang="en-US"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dirty="0" smtClean="0">
                <a:ea typeface="굴림" pitchFamily="34" charset="-127"/>
              </a:rPr>
              <a:t>Slide updated on 1/2/2013 to include 2010 data. </a:t>
            </a:r>
          </a:p>
        </p:txBody>
      </p:sp>
      <p:sp>
        <p:nvSpPr>
          <p:cNvPr id="92164" name="Slide Number Placeholder 3"/>
          <p:cNvSpPr txBox="1">
            <a:spLocks noGrp="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66" tIns="45383" rIns="90766" bIns="45383"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370BA41D-33B4-473A-9CA6-170FFA008DAE}" type="slidenum">
              <a:rPr lang="en-US" sz="1200">
                <a:latin typeface="Calibri" pitchFamily="34" charset="0"/>
              </a:rPr>
              <a:pPr algn="r" eaLnBrk="1" hangingPunct="1"/>
              <a:t>18</a:t>
            </a:fld>
            <a:endParaRPr lang="en-US"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September 2010: China may relax its one-child rule (USA Today: http://www.usatoday.com/news/world/2010-09-09-1Achinaonechild09_ST_N.htm)</a:t>
            </a:r>
          </a:p>
          <a:p>
            <a:endParaRPr lang="en-US" smtClean="0">
              <a:ea typeface="ＭＳ Ｐゴシック" pitchFamily="34" charset="-128"/>
            </a:endParaRPr>
          </a:p>
          <a:p>
            <a:r>
              <a:rPr lang="en-US" smtClean="0">
                <a:ea typeface="ＭＳ Ｐゴシック" pitchFamily="34" charset="-128"/>
              </a:rPr>
              <a:t>“In 2011, China will start pilot projects in five provinces, all of which have low birth rates, to allow a second birth if at least one spouse is an only child, says He Yafu, an independent demographer who is in close contact with policymakers.</a:t>
            </a:r>
          </a:p>
          <a:p>
            <a:endParaRPr lang="en-US" smtClean="0">
              <a:ea typeface="ＭＳ Ｐゴシック" pitchFamily="34" charset="-128"/>
            </a:endParaRPr>
          </a:p>
          <a:p>
            <a:r>
              <a:rPr lang="en-US" smtClean="0">
                <a:ea typeface="ＭＳ Ｐゴシック" pitchFamily="34" charset="-128"/>
                <a:hlinkClick r:id="rId3"/>
              </a:rPr>
              <a:t>“Beijing</a:t>
            </a:r>
            <a:r>
              <a:rPr lang="en-US" smtClean="0">
                <a:ea typeface="ＭＳ Ｐゴシック" pitchFamily="34" charset="-128"/>
              </a:rPr>
              <a:t>, </a:t>
            </a:r>
            <a:r>
              <a:rPr lang="en-US" smtClean="0">
                <a:ea typeface="ＭＳ Ｐゴシック" pitchFamily="34" charset="-128"/>
                <a:hlinkClick r:id="rId4"/>
              </a:rPr>
              <a:t>Shanghai</a:t>
            </a:r>
            <a:r>
              <a:rPr lang="en-US" smtClean="0">
                <a:ea typeface="ＭＳ Ｐゴシック" pitchFamily="34" charset="-128"/>
              </a:rPr>
              <a:t> and four other provinces will follow suit in 2012, with nationwide implementation by 2013 or 2014, he says.”</a:t>
            </a:r>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F55C9F-0899-4316-B8AA-0C22567A9AB9}" type="slidenum">
              <a:rPr lang="en-US" smtClean="0">
                <a:ea typeface="ＭＳ Ｐゴシック" pitchFamily="34" charset="-128"/>
              </a:rPr>
              <a:pPr fontAlgn="base">
                <a:spcBef>
                  <a:spcPct val="0"/>
                </a:spcBef>
                <a:spcAft>
                  <a:spcPct val="0"/>
                </a:spcAft>
                <a:defRPr/>
              </a:pPr>
              <a:t>19</a:t>
            </a:fld>
            <a:endParaRPr lang="en-US" smtClean="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u="none" dirty="0" smtClean="0">
                <a:solidFill>
                  <a:srgbClr val="000000"/>
                </a:solidFill>
                <a:ea typeface="ＭＳ Ｐゴシック" pitchFamily="34" charset="-128"/>
              </a:rPr>
              <a:t>Slide</a:t>
            </a:r>
            <a:r>
              <a:rPr lang="en-GB" u="none" baseline="0" dirty="0" smtClean="0">
                <a:solidFill>
                  <a:srgbClr val="000000"/>
                </a:solidFill>
                <a:ea typeface="ＭＳ Ｐゴシック" pitchFamily="34" charset="-128"/>
              </a:rPr>
              <a:t> updated on 1/9/2013 </a:t>
            </a:r>
          </a:p>
          <a:p>
            <a:endParaRPr lang="en-GB" u="none" baseline="0" dirty="0" smtClean="0">
              <a:solidFill>
                <a:srgbClr val="000000"/>
              </a:solidFill>
              <a:ea typeface="ＭＳ Ｐゴシック" pitchFamily="34" charset="-128"/>
            </a:endParaRPr>
          </a:p>
          <a:p>
            <a:r>
              <a:rPr lang="en-GB" u="none" baseline="0" dirty="0" smtClean="0">
                <a:solidFill>
                  <a:srgbClr val="000000"/>
                </a:solidFill>
                <a:ea typeface="ＭＳ Ｐゴシック" pitchFamily="34" charset="-128"/>
              </a:rPr>
              <a:t>New map reflects the United Nations’ </a:t>
            </a:r>
            <a:r>
              <a:rPr lang="en-GB" i="1" u="none" baseline="0" dirty="0" smtClean="0">
                <a:solidFill>
                  <a:srgbClr val="000000"/>
                </a:solidFill>
                <a:ea typeface="ＭＳ Ｐゴシック" pitchFamily="34" charset="-128"/>
              </a:rPr>
              <a:t>World Population Prospects, 2010 Revision</a:t>
            </a:r>
            <a:r>
              <a:rPr lang="en-GB" u="none" baseline="0" dirty="0" smtClean="0">
                <a:solidFill>
                  <a:srgbClr val="000000"/>
                </a:solidFill>
                <a:ea typeface="ＭＳ Ｐゴシック" pitchFamily="34" charset="-128"/>
              </a:rPr>
              <a:t>. </a:t>
            </a:r>
          </a:p>
          <a:p>
            <a:r>
              <a:rPr lang="en-GB" u="none" baseline="0" dirty="0" smtClean="0">
                <a:solidFill>
                  <a:srgbClr val="000000"/>
                </a:solidFill>
                <a:ea typeface="ＭＳ Ｐゴシック" pitchFamily="34" charset="-128"/>
              </a:rPr>
              <a:t>Data source: http://esa.un.org/wpp/Excel-Data/fertility.htm</a:t>
            </a:r>
          </a:p>
          <a:p>
            <a:r>
              <a:rPr lang="en-GB" u="none" baseline="0" dirty="0" smtClean="0">
                <a:solidFill>
                  <a:srgbClr val="000000"/>
                </a:solidFill>
                <a:ea typeface="ＭＳ Ｐゴシック" pitchFamily="34" charset="-128"/>
              </a:rPr>
              <a:t>Map created using </a:t>
            </a:r>
            <a:r>
              <a:rPr lang="en-GB" u="none" baseline="0" dirty="0" err="1" smtClean="0">
                <a:solidFill>
                  <a:srgbClr val="000000"/>
                </a:solidFill>
                <a:ea typeface="ＭＳ Ｐゴシック" pitchFamily="34" charset="-128"/>
              </a:rPr>
              <a:t>GeoCommons</a:t>
            </a:r>
            <a:r>
              <a:rPr lang="en-GB" u="none" baseline="0" dirty="0" smtClean="0">
                <a:solidFill>
                  <a:srgbClr val="000000"/>
                </a:solidFill>
                <a:ea typeface="ＭＳ Ｐゴシック" pitchFamily="34" charset="-128"/>
              </a:rPr>
              <a:t> and </a:t>
            </a:r>
            <a:r>
              <a:rPr lang="en-GB" u="none" baseline="0" dirty="0" err="1" smtClean="0">
                <a:solidFill>
                  <a:srgbClr val="000000"/>
                </a:solidFill>
                <a:ea typeface="ＭＳ Ｐゴシック" pitchFamily="34" charset="-128"/>
              </a:rPr>
              <a:t>ArcMap</a:t>
            </a:r>
            <a:r>
              <a:rPr lang="en-GB" u="none" baseline="0" dirty="0" smtClean="0">
                <a:solidFill>
                  <a:srgbClr val="000000"/>
                </a:solidFill>
                <a:ea typeface="ＭＳ Ｐゴシック" pitchFamily="34" charset="-128"/>
              </a:rPr>
              <a:t>. </a:t>
            </a:r>
            <a:endParaRPr lang="en-GB" u="none" dirty="0" smtClean="0">
              <a:solidFill>
                <a:srgbClr val="000000"/>
              </a:solidFill>
              <a:ea typeface="ＭＳ Ｐゴシック" pitchFamily="34" charset="-128"/>
            </a:endParaRPr>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99F6CE-3B51-4A1F-B054-D81A99315261}" type="slidenum">
              <a:rPr lang="en-US" smtClean="0">
                <a:ea typeface="ＭＳ Ｐゴシック" pitchFamily="34" charset="-128"/>
              </a:rPr>
              <a:pPr fontAlgn="base">
                <a:spcBef>
                  <a:spcPct val="0"/>
                </a:spcBef>
                <a:spcAft>
                  <a:spcPct val="0"/>
                </a:spcAft>
                <a:defRPr/>
              </a:pPr>
              <a:t>20</a:t>
            </a:fld>
            <a:endParaRPr lang="en-US"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dirty="0" smtClean="0">
                <a:ea typeface="굴림" pitchFamily="34" charset="-127"/>
              </a:rPr>
              <a:t>Updated 1/7/2013 to change 1996 graph to 2010. </a:t>
            </a:r>
          </a:p>
        </p:txBody>
      </p:sp>
      <p:sp>
        <p:nvSpPr>
          <p:cNvPr id="91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777E66-D51F-4297-ABC1-FDC172352C5C}" type="slidenum">
              <a:rPr lang="en-US" smtClean="0">
                <a:ea typeface="ＭＳ Ｐゴシック" pitchFamily="34" charset="-128"/>
              </a:rPr>
              <a:pPr fontAlgn="base">
                <a:spcBef>
                  <a:spcPct val="0"/>
                </a:spcBef>
                <a:spcAft>
                  <a:spcPct val="0"/>
                </a:spcAft>
                <a:defRPr/>
              </a:pPr>
              <a:t>21</a:t>
            </a:fld>
            <a:endParaRPr lang="en-US"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Slide updated on 1/2/2013 with data from the Population Reference Bureau’s </a:t>
            </a:r>
            <a:r>
              <a:rPr lang="en-US" smtClean="0"/>
              <a:t>2012 World Population Data Sheet: </a:t>
            </a:r>
            <a:r>
              <a:rPr lang="en-US" smtClean="0">
                <a:ea typeface="ＭＳ Ｐゴシック" pitchFamily="34" charset="-128"/>
              </a:rPr>
              <a:t>http://www.prb.org/pdf12/2012-population-data-sheet_eng.pdf </a:t>
            </a:r>
          </a:p>
        </p:txBody>
      </p:sp>
      <p:sp>
        <p:nvSpPr>
          <p:cNvPr id="92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3CD5CA-AB44-4406-BD81-81E43A6E5AA0}" type="slidenum">
              <a:rPr lang="en-US" smtClean="0">
                <a:ea typeface="ＭＳ Ｐゴシック" pitchFamily="34" charset="-128"/>
              </a:rPr>
              <a:pPr fontAlgn="base">
                <a:spcBef>
                  <a:spcPct val="0"/>
                </a:spcBef>
                <a:spcAft>
                  <a:spcPct val="0"/>
                </a:spcAft>
                <a:defRPr/>
              </a:pPr>
              <a:t>22</a:t>
            </a:fld>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smtClean="0">
                <a:ea typeface="굴림" pitchFamily="34" charset="-127"/>
              </a:rPr>
              <a:t>http://esa.un.org/unpp/index.asp?panel=2</a:t>
            </a:r>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F3068C-F545-4B0D-967A-4EE27737BAC7}" type="slidenum">
              <a:rPr lang="en-US" smtClean="0">
                <a:ea typeface="ＭＳ Ｐゴシック" pitchFamily="34" charset="-128"/>
              </a:rPr>
              <a:pPr fontAlgn="base">
                <a:spcBef>
                  <a:spcPct val="0"/>
                </a:spcBef>
                <a:spcAft>
                  <a:spcPct val="0"/>
                </a:spcAft>
                <a:defRPr/>
              </a:pPr>
              <a:t>23</a:t>
            </a:fld>
            <a:endParaRPr lang="en-US"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dirty="0" smtClean="0">
                <a:ea typeface="굴림" pitchFamily="34" charset="-127"/>
              </a:rPr>
              <a:t>DINKs = dual income, no kids</a:t>
            </a:r>
            <a:endParaRPr lang="ko-KR" altLang="en-US" dirty="0" smtClean="0">
              <a:ea typeface="굴림" pitchFamily="34" charset="-127"/>
            </a:endParaRPr>
          </a:p>
        </p:txBody>
      </p:sp>
      <p:sp>
        <p:nvSpPr>
          <p:cNvPr id="4" name="Slide Number Placeholder 3"/>
          <p:cNvSpPr>
            <a:spLocks noGrp="1"/>
          </p:cNvSpPr>
          <p:nvPr>
            <p:ph type="sldNum" sz="quarter" idx="10"/>
          </p:nvPr>
        </p:nvSpPr>
        <p:spPr/>
        <p:txBody>
          <a:bodyPr/>
          <a:lstStyle/>
          <a:p>
            <a:fld id="{997DAF7C-C487-4783-9B89-49680C2D367D}" type="slidenum">
              <a:rPr lang="en-US" smtClean="0"/>
              <a:pPr/>
              <a:t>4</a:t>
            </a:fld>
            <a:endParaRPr lang="en-US"/>
          </a:p>
        </p:txBody>
      </p:sp>
    </p:spTree>
    <p:extLst>
      <p:ext uri="{BB962C8B-B14F-4D97-AF65-F5344CB8AC3E}">
        <p14:creationId xmlns:p14="http://schemas.microsoft.com/office/powerpoint/2010/main" val="3151278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smtClean="0">
                <a:ea typeface="굴림" pitchFamily="34" charset="-127"/>
              </a:rPr>
              <a:t>http://esa.un.org/unpp/index.asp?panel=2</a:t>
            </a:r>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D21145-095C-46B9-BE69-5260747F2DC7}" type="slidenum">
              <a:rPr lang="en-US" smtClean="0">
                <a:ea typeface="ＭＳ Ｐゴシック" pitchFamily="34" charset="-128"/>
              </a:rPr>
              <a:pPr fontAlgn="base">
                <a:spcBef>
                  <a:spcPct val="0"/>
                </a:spcBef>
                <a:spcAft>
                  <a:spcPct val="0"/>
                </a:spcAft>
                <a:defRPr/>
              </a:pPr>
              <a:t>24</a:t>
            </a:fld>
            <a:endParaRPr lang="en-US" smtClean="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ko-KR" dirty="0" smtClean="0">
                <a:ea typeface="굴림" pitchFamily="34" charset="-127"/>
              </a:rPr>
              <a:t>Slide updated on</a:t>
            </a:r>
            <a:r>
              <a:rPr lang="en-US" altLang="ko-KR" baseline="0" dirty="0" smtClean="0">
                <a:ea typeface="굴림" pitchFamily="34" charset="-127"/>
              </a:rPr>
              <a:t> 1/9/2013</a:t>
            </a:r>
          </a:p>
          <a:p>
            <a:r>
              <a:rPr lang="en-US" altLang="ko-KR" baseline="0" dirty="0" smtClean="0">
                <a:ea typeface="굴림" pitchFamily="34" charset="-127"/>
              </a:rPr>
              <a:t>Replaced selected country table with graph comparing regional median age projections.</a:t>
            </a:r>
          </a:p>
          <a:p>
            <a:r>
              <a:rPr lang="en-US" altLang="ko-KR" dirty="0" smtClean="0">
                <a:ea typeface="굴림" pitchFamily="34" charset="-127"/>
              </a:rPr>
              <a:t>Data source: http://esa.un.org/wpp/Excel-Data/population.htm </a:t>
            </a:r>
          </a:p>
        </p:txBody>
      </p:sp>
      <p:sp>
        <p:nvSpPr>
          <p:cNvPr id="99332" name="Slide Number Placeholder 3"/>
          <p:cNvSpPr txBox="1">
            <a:spLocks noGrp="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66" tIns="45383" rIns="90766" bIns="45383"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7CB18D6-4FFD-424A-A977-DBA5FDB76B1D}" type="slidenum">
              <a:rPr lang="en-US" sz="1200">
                <a:latin typeface="Calibri" pitchFamily="34" charset="0"/>
              </a:rPr>
              <a:pPr algn="r" eaLnBrk="1" hangingPunct="1"/>
              <a:t>25</a:t>
            </a:fld>
            <a:endParaRPr lang="en-US"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EA612A16-E103-4CA2-9C4F-DAE083D1439F}" type="slidenum">
              <a:rPr lang="en-US" smtClean="0">
                <a:latin typeface="Times" pitchFamily="18" charset="0"/>
              </a:rPr>
              <a:pPr eaLnBrk="1" fontAlgn="base" hangingPunct="1">
                <a:spcBef>
                  <a:spcPct val="0"/>
                </a:spcBef>
                <a:spcAft>
                  <a:spcPct val="0"/>
                </a:spcAft>
              </a:pPr>
              <a:t>27</a:t>
            </a:fld>
            <a:endParaRPr lang="en-US" smtClean="0">
              <a:latin typeface="Times" pitchFamily="18" charset="0"/>
            </a:endParaRPr>
          </a:p>
        </p:txBody>
      </p:sp>
      <p:sp>
        <p:nvSpPr>
          <p:cNvPr id="10035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035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FCB4576-B567-473C-91D4-ACB6774AF4B0}" type="slidenum">
              <a:rPr lang="en-US" smtClean="0">
                <a:latin typeface="Times" pitchFamily="18" charset="0"/>
              </a:rPr>
              <a:pPr eaLnBrk="1" fontAlgn="base" hangingPunct="1">
                <a:spcBef>
                  <a:spcPct val="0"/>
                </a:spcBef>
                <a:spcAft>
                  <a:spcPct val="0"/>
                </a:spcAft>
              </a:pPr>
              <a:t>28</a:t>
            </a:fld>
            <a:endParaRPr lang="en-US" smtClean="0">
              <a:latin typeface="Times" pitchFamily="18" charset="0"/>
            </a:endParaRPr>
          </a:p>
        </p:txBody>
      </p:sp>
      <p:sp>
        <p:nvSpPr>
          <p:cNvPr id="1013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13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updated on 1/7/2013 to change</a:t>
            </a:r>
            <a:r>
              <a:rPr lang="en-US" baseline="0" dirty="0" smtClean="0"/>
              <a:t> 1990-2000 map to 2000-2010 map. </a:t>
            </a:r>
          </a:p>
          <a:p>
            <a:r>
              <a:rPr lang="en-US" baseline="0" dirty="0" smtClean="0"/>
              <a:t>Source: NC Office of State Budget and Management, Growth Maps 2000-2010</a:t>
            </a:r>
          </a:p>
          <a:p>
            <a:r>
              <a:rPr lang="en-US" baseline="0" dirty="0" smtClean="0"/>
              <a:t>http://www.osbm.state.nc.us/ncosbm/facts_and_figures/socioeconomic_data/population_estimates/county_projections.shtm</a:t>
            </a:r>
          </a:p>
          <a:p>
            <a:r>
              <a:rPr lang="en-US" dirty="0" smtClean="0"/>
              <a:t>http://www.osbm.state.nc.us/ncosbm/facts_and_figures/socioeconomic_data/population_estimates/demog/20002010growthmig.pdf</a:t>
            </a:r>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32</a:t>
            </a:fld>
            <a:endParaRPr lang="en-US"/>
          </a:p>
        </p:txBody>
      </p:sp>
    </p:spTree>
    <p:extLst>
      <p:ext uri="{BB962C8B-B14F-4D97-AF65-F5344CB8AC3E}">
        <p14:creationId xmlns:p14="http://schemas.microsoft.com/office/powerpoint/2010/main" val="1352216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updated on 1/7/2013 to update population </a:t>
            </a:r>
            <a:r>
              <a:rPr lang="en-US" baseline="0" dirty="0" smtClean="0"/>
              <a:t>map to reflect 2010 data. </a:t>
            </a:r>
          </a:p>
          <a:p>
            <a:r>
              <a:rPr lang="en-US" baseline="0" dirty="0" smtClean="0"/>
              <a:t>Data source: Census Bureau via LINC NC</a:t>
            </a:r>
          </a:p>
          <a:p>
            <a:r>
              <a:rPr lang="en-US" baseline="0" dirty="0" smtClean="0"/>
              <a:t>Map produced using ESRI </a:t>
            </a:r>
            <a:r>
              <a:rPr lang="en-US" baseline="0" dirty="0" err="1" smtClean="0"/>
              <a:t>ArcMap</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34</a:t>
            </a:fld>
            <a:endParaRPr lang="en-US"/>
          </a:p>
        </p:txBody>
      </p:sp>
    </p:spTree>
    <p:extLst>
      <p:ext uri="{BB962C8B-B14F-4D97-AF65-F5344CB8AC3E}">
        <p14:creationId xmlns:p14="http://schemas.microsoft.com/office/powerpoint/2010/main" val="3961330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updated on 1/7/2013 to update median</a:t>
            </a:r>
            <a:r>
              <a:rPr lang="en-US" baseline="0" dirty="0" smtClean="0"/>
              <a:t> age map to reflect 2010 data. </a:t>
            </a:r>
          </a:p>
          <a:p>
            <a:r>
              <a:rPr lang="en-US" baseline="0" dirty="0" smtClean="0"/>
              <a:t>Data source: Census Bureau via LINC NC</a:t>
            </a:r>
          </a:p>
          <a:p>
            <a:r>
              <a:rPr lang="en-US" baseline="0" dirty="0" smtClean="0"/>
              <a:t>Map produced using ESRI </a:t>
            </a:r>
            <a:r>
              <a:rPr lang="en-US" baseline="0" dirty="0" err="1" smtClean="0"/>
              <a:t>ArcMap</a:t>
            </a:r>
            <a:endParaRPr lang="en-US" baseline="0" dirty="0" smtClean="0"/>
          </a:p>
          <a:p>
            <a:endParaRPr lang="en-US" baseline="0" dirty="0" smtClean="0"/>
          </a:p>
          <a:p>
            <a:r>
              <a:rPr lang="en-US" baseline="0" dirty="0" smtClean="0"/>
              <a:t>State median age = 37.4 (2010 Census Demographic Profile for North Carolina: http://www.census.gov/newsroom/releases/archives/2010_census/cb11-cn139.html) </a:t>
            </a:r>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37</a:t>
            </a:fld>
            <a:endParaRPr lang="en-US"/>
          </a:p>
        </p:txBody>
      </p:sp>
    </p:spTree>
    <p:extLst>
      <p:ext uri="{BB962C8B-B14F-4D97-AF65-F5344CB8AC3E}">
        <p14:creationId xmlns:p14="http://schemas.microsoft.com/office/powerpoint/2010/main" val="1500904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41</a:t>
            </a:fld>
            <a:endParaRPr lang="en-US"/>
          </a:p>
        </p:txBody>
      </p:sp>
    </p:spTree>
    <p:extLst>
      <p:ext uri="{BB962C8B-B14F-4D97-AF65-F5344CB8AC3E}">
        <p14:creationId xmlns:p14="http://schemas.microsoft.com/office/powerpoint/2010/main" val="198715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updated on 1/4/2013 to reflect</a:t>
            </a:r>
            <a:r>
              <a:rPr lang="en-US" baseline="0" dirty="0" smtClean="0"/>
              <a:t> updated projection. Retrieved from www.aging.unc.edu/infocenter/slides/ncaging.ppt (slide 5). </a:t>
            </a:r>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42</a:t>
            </a:fld>
            <a:endParaRPr lang="en-US"/>
          </a:p>
        </p:txBody>
      </p:sp>
    </p:spTree>
    <p:extLst>
      <p:ext uri="{BB962C8B-B14F-4D97-AF65-F5344CB8AC3E}">
        <p14:creationId xmlns:p14="http://schemas.microsoft.com/office/powerpoint/2010/main" val="528242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updated on 1/4/2013 to</a:t>
            </a:r>
            <a:r>
              <a:rPr lang="en-US" baseline="0" dirty="0" smtClean="0"/>
              <a:t> replace 2001 chart with 2007 version. Slide 6 from www.aging.unc.edu/infocenter/slides/ncaging.ppt.</a:t>
            </a:r>
            <a:endParaRPr lang="en-US" dirty="0" smtClean="0"/>
          </a:p>
          <a:p>
            <a:endParaRPr lang="en-US" dirty="0" smtClean="0"/>
          </a:p>
          <a:p>
            <a:r>
              <a:rPr lang="en-US" dirty="0" smtClean="0"/>
              <a:t>Source of data: US Census Historical Annual Time Series of State Population Estimates, (1970-1980). </a:t>
            </a:r>
            <a:r>
              <a:rPr kumimoji="0" lang="en-US" dirty="0" smtClean="0">
                <a:latin typeface="Verdana" pitchFamily="34" charset="0"/>
              </a:rPr>
              <a:t>North Carolina State Demographics Unit. “1990 County Census Totals by Age,” (1990). “Estimated 2000 County Totals by Age,” (2000). “Projected County Totals - Adult Age Groups,” (2010-2030).  http://demog.state.nc.us/.</a:t>
            </a:r>
            <a:endParaRPr lang="en-US" dirty="0" smtClean="0"/>
          </a:p>
          <a:p>
            <a:r>
              <a:rPr lang="en-US" dirty="0" smtClean="0"/>
              <a:t>Last updated April 2007.</a:t>
            </a:r>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43</a:t>
            </a:fld>
            <a:endParaRPr lang="en-US"/>
          </a:p>
        </p:txBody>
      </p:sp>
    </p:spTree>
    <p:extLst>
      <p:ext uri="{BB962C8B-B14F-4D97-AF65-F5344CB8AC3E}">
        <p14:creationId xmlns:p14="http://schemas.microsoft.com/office/powerpoint/2010/main" val="261990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ＭＳ Ｐゴシック" pitchFamily="34" charset="-128"/>
              </a:rPr>
              <a:t>Hewlett &amp; her firm are now in an alliance with Booz &amp; Company to “enhance their global talent pool” (May 2009) – her work, analytical skills &amp; critical thinking are considered high value</a:t>
            </a:r>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5</a:t>
            </a:fld>
            <a:endParaRPr lang="en-US"/>
          </a:p>
        </p:txBody>
      </p:sp>
    </p:spTree>
    <p:extLst>
      <p:ext uri="{BB962C8B-B14F-4D97-AF65-F5344CB8AC3E}">
        <p14:creationId xmlns:p14="http://schemas.microsoft.com/office/powerpoint/2010/main" val="1888407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updated on 1/4/2013 to</a:t>
            </a:r>
            <a:r>
              <a:rPr lang="en-US" baseline="0" dirty="0" smtClean="0"/>
              <a:t> replace 2001 chart with 2007 version. Slide 7 from www.aging.unc.edu/infocenter/slides/ncaging.ppt.</a:t>
            </a:r>
            <a:endParaRPr lang="en-US" dirty="0" smtClean="0"/>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44</a:t>
            </a:fld>
            <a:endParaRPr lang="en-US"/>
          </a:p>
        </p:txBody>
      </p:sp>
    </p:spTree>
    <p:extLst>
      <p:ext uri="{BB962C8B-B14F-4D97-AF65-F5344CB8AC3E}">
        <p14:creationId xmlns:p14="http://schemas.microsoft.com/office/powerpoint/2010/main" val="944540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updated on 1/4/2013 to</a:t>
            </a:r>
            <a:r>
              <a:rPr lang="en-US" baseline="0" dirty="0" smtClean="0"/>
              <a:t> replace 2001 chart with 2007 version. Slide 8 from www.aging.unc.edu/infocenter/slides/ncaging.ppt.</a:t>
            </a:r>
            <a:endParaRPr lang="en-US" dirty="0" smtClean="0"/>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45</a:t>
            </a:fld>
            <a:endParaRPr lang="en-US"/>
          </a:p>
        </p:txBody>
      </p:sp>
    </p:spTree>
    <p:extLst>
      <p:ext uri="{BB962C8B-B14F-4D97-AF65-F5344CB8AC3E}">
        <p14:creationId xmlns:p14="http://schemas.microsoft.com/office/powerpoint/2010/main" val="4084198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updated 1/4/2013 to update 2001</a:t>
            </a:r>
            <a:r>
              <a:rPr lang="en-US" baseline="0" dirty="0" smtClean="0"/>
              <a:t> data to 2012 data.</a:t>
            </a:r>
            <a:endParaRPr lang="en-US" dirty="0" smtClean="0"/>
          </a:p>
          <a:p>
            <a:r>
              <a:rPr lang="en-US" dirty="0" smtClean="0"/>
              <a:t>Data</a:t>
            </a:r>
            <a:r>
              <a:rPr lang="en-US" baseline="0" dirty="0" smtClean="0"/>
              <a:t> from Age, Race, and Sex Projections (Age Groups – Female, July 2012) and (Age Groups – Male, July 2012) both released December 2012. http://www.osbm.state.nc.us/ncosbm/facts_and_figures/socioeconomic_data/population_estimates/county_projections.shtm </a:t>
            </a:r>
          </a:p>
          <a:p>
            <a:endParaRPr lang="en-US" baseline="0" dirty="0" smtClean="0"/>
          </a:p>
          <a:p>
            <a:r>
              <a:rPr lang="en-US" baseline="0" dirty="0" smtClean="0"/>
              <a:t>All ages	 Population 	% of Population</a:t>
            </a:r>
          </a:p>
          <a:p>
            <a:r>
              <a:rPr lang="en-US" baseline="0" dirty="0" smtClean="0"/>
              <a:t>Male	 4,761,189 	48.7%</a:t>
            </a:r>
          </a:p>
          <a:p>
            <a:r>
              <a:rPr lang="en-US" baseline="0" dirty="0" smtClean="0"/>
              <a:t>Female	 5,019,551 	51.3%</a:t>
            </a:r>
          </a:p>
          <a:p>
            <a:r>
              <a:rPr lang="en-US" baseline="0" dirty="0" smtClean="0"/>
              <a:t>Total 	 9,780,740 	</a:t>
            </a:r>
          </a:p>
          <a:p>
            <a:r>
              <a:rPr lang="en-US" baseline="0" dirty="0" smtClean="0"/>
              <a:t>		</a:t>
            </a:r>
          </a:p>
          <a:p>
            <a:r>
              <a:rPr lang="en-US" baseline="0" dirty="0" smtClean="0"/>
              <a:t>Age 65+		</a:t>
            </a:r>
          </a:p>
          <a:p>
            <a:r>
              <a:rPr lang="en-US" baseline="0" dirty="0" smtClean="0"/>
              <a:t>Male	 579,960 	43.0%</a:t>
            </a:r>
          </a:p>
          <a:p>
            <a:r>
              <a:rPr lang="en-US" baseline="0" dirty="0" smtClean="0"/>
              <a:t>Female	 769,202 	57.0%</a:t>
            </a:r>
          </a:p>
          <a:p>
            <a:r>
              <a:rPr lang="en-US" baseline="0" dirty="0" smtClean="0"/>
              <a:t>Total	 1,349,162 	</a:t>
            </a:r>
          </a:p>
          <a:p>
            <a:r>
              <a:rPr lang="en-US" baseline="0" dirty="0" smtClean="0"/>
              <a:t>		</a:t>
            </a:r>
          </a:p>
          <a:p>
            <a:r>
              <a:rPr lang="en-US" baseline="0" dirty="0" smtClean="0"/>
              <a:t>Age 85+		</a:t>
            </a:r>
          </a:p>
          <a:p>
            <a:r>
              <a:rPr lang="en-US" baseline="0" dirty="0" smtClean="0"/>
              <a:t>Male	 50,411 	31.1%</a:t>
            </a:r>
          </a:p>
          <a:p>
            <a:r>
              <a:rPr lang="en-US" baseline="0" dirty="0" smtClean="0"/>
              <a:t>Female	 111,527 	68.9%</a:t>
            </a:r>
          </a:p>
          <a:p>
            <a:r>
              <a:rPr lang="en-US" baseline="0" dirty="0" smtClean="0"/>
              <a:t>Total	 161,938 	</a:t>
            </a:r>
          </a:p>
          <a:p>
            <a:endParaRPr lang="en-US" baseline="0" dirty="0"/>
          </a:p>
          <a:p>
            <a:r>
              <a:rPr lang="en-US" baseline="0" dirty="0" smtClean="0"/>
              <a:t>According to the NC Legislative Study Commission on Aging: “Older women represent 58.7 percent of the 65+ age group and 70.9 percent of the 85+ age group.” </a:t>
            </a:r>
          </a:p>
          <a:p>
            <a:r>
              <a:rPr lang="en-US" baseline="0" dirty="0" smtClean="0"/>
              <a:t>[US Administration on Aging (2008). Population for States by Age Group: July 1, 2007 “ files stterr2007.xls:2007-50+x5,“</a:t>
            </a:r>
          </a:p>
          <a:p>
            <a:r>
              <a:rPr lang="en-US" baseline="0" dirty="0" smtClean="0"/>
              <a:t>“stterr2005.xls:2007-50+x5-M” and “stterr2007.xls:2007-50+x5-F”]</a:t>
            </a:r>
          </a:p>
        </p:txBody>
      </p:sp>
      <p:sp>
        <p:nvSpPr>
          <p:cNvPr id="4" name="Slide Number Placeholder 3"/>
          <p:cNvSpPr>
            <a:spLocks noGrp="1"/>
          </p:cNvSpPr>
          <p:nvPr>
            <p:ph type="sldNum" sz="quarter" idx="10"/>
          </p:nvPr>
        </p:nvSpPr>
        <p:spPr/>
        <p:txBody>
          <a:bodyPr/>
          <a:lstStyle/>
          <a:p>
            <a:fld id="{997DAF7C-C487-4783-9B89-49680C2D367D}" type="slidenum">
              <a:rPr lang="en-US" smtClean="0"/>
              <a:pPr/>
              <a:t>47</a:t>
            </a:fld>
            <a:endParaRPr lang="en-US"/>
          </a:p>
        </p:txBody>
      </p:sp>
    </p:spTree>
    <p:extLst>
      <p:ext uri="{BB962C8B-B14F-4D97-AF65-F5344CB8AC3E}">
        <p14:creationId xmlns:p14="http://schemas.microsoft.com/office/powerpoint/2010/main" val="679022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updated on 1/4/2013</a:t>
            </a:r>
            <a:r>
              <a:rPr lang="en-US" baseline="0" dirty="0" smtClean="0"/>
              <a:t> to add 2010 data</a:t>
            </a:r>
          </a:p>
          <a:p>
            <a:endParaRPr lang="en-US" baseline="0" dirty="0" smtClean="0"/>
          </a:p>
          <a:p>
            <a:r>
              <a:rPr lang="en-US" dirty="0" smtClean="0"/>
              <a:t>http://cis.org/2012-profile-of-americas-foreign-born-population (Figure 1,</a:t>
            </a:r>
            <a:r>
              <a:rPr lang="en-US" baseline="0" dirty="0" smtClean="0"/>
              <a:t> Immigrants in the United States, Number and Percent, 1900-2010)</a:t>
            </a:r>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49</a:t>
            </a:fld>
            <a:endParaRPr lang="en-US"/>
          </a:p>
        </p:txBody>
      </p:sp>
    </p:spTree>
    <p:extLst>
      <p:ext uri="{BB962C8B-B14F-4D97-AF65-F5344CB8AC3E}">
        <p14:creationId xmlns:p14="http://schemas.microsoft.com/office/powerpoint/2010/main" val="3896427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E013E3-7C2B-4CFB-8678-E1B7E65024C3}" type="slidenum">
              <a:rPr lang="en-US" smtClean="0"/>
              <a:pPr fontAlgn="base">
                <a:spcBef>
                  <a:spcPct val="0"/>
                </a:spcBef>
                <a:spcAft>
                  <a:spcPct val="0"/>
                </a:spcAft>
                <a:defRPr/>
              </a:pPr>
              <a:t>50</a:t>
            </a:fld>
            <a:endParaRPr lang="en-US" smtClean="0"/>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xfrm>
            <a:off x="914400" y="4346575"/>
            <a:ext cx="5029200"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cs typeface="Times New Roman" pitchFamily="18" charset="0"/>
              </a:rPr>
              <a:t>As you can see from this slide, in a number of states, including CA, Illinois, New York, Pennsylvania, and New Jersey, the white population actually declined during the 1990s.  What this means is that all of the population growth in these areas was due to increases in the nonwhite population.  In nearly every state, except for a few in the mountain region, New England, and in Appalachia, nonwhite population increases accounted for more than half of new population growth.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added</a:t>
            </a:r>
            <a:r>
              <a:rPr lang="en-US" baseline="0" dirty="0" smtClean="0"/>
              <a:t> on 1/9/2013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ACS 2006-2010 Census Tract - % Foreign Born </a:t>
            </a:r>
            <a:endParaRPr lang="en-US" baseline="0" dirty="0" smtClean="0"/>
          </a:p>
          <a:p>
            <a:r>
              <a:rPr lang="en-US" sz="1200" b="0" i="0" kern="1200" dirty="0" smtClean="0">
                <a:solidFill>
                  <a:schemeClr val="tx1"/>
                </a:solidFill>
                <a:effectLst/>
                <a:latin typeface="+mn-lt"/>
                <a:ea typeface="+mn-ea"/>
                <a:cs typeface="+mn-cs"/>
              </a:rPr>
              <a:t>Source: Social Explorer (http://www.socialexplorer.com/pub/maps/map3.aspx?g=0&amp;mapi=SE0012) </a:t>
            </a:r>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51</a:t>
            </a:fld>
            <a:endParaRPr lang="en-US"/>
          </a:p>
        </p:txBody>
      </p:sp>
    </p:spTree>
    <p:extLst>
      <p:ext uri="{BB962C8B-B14F-4D97-AF65-F5344CB8AC3E}">
        <p14:creationId xmlns:p14="http://schemas.microsoft.com/office/powerpoint/2010/main" val="2826124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updated on 1/9/2013 </a:t>
            </a:r>
          </a:p>
          <a:p>
            <a:endParaRPr lang="en-US" dirty="0" smtClean="0"/>
          </a:p>
          <a:p>
            <a:r>
              <a:rPr lang="en-US" dirty="0" smtClean="0"/>
              <a:t>Replaces 1990-2002 NC ethnic</a:t>
            </a:r>
            <a:r>
              <a:rPr lang="en-US" baseline="0" dirty="0" smtClean="0"/>
              <a:t> population growth figure with figures from Pew that illustrate ethnic changes that took place in the U.S. between 2000 and 2010. </a:t>
            </a:r>
          </a:p>
          <a:p>
            <a:endParaRPr lang="en-US" baseline="0" dirty="0" smtClean="0"/>
          </a:p>
          <a:p>
            <a:r>
              <a:rPr lang="en-US" baseline="0" dirty="0" smtClean="0"/>
              <a:t>Source: Passel, Jeffrey; </a:t>
            </a:r>
            <a:r>
              <a:rPr lang="en-US" baseline="0" dirty="0" err="1" smtClean="0"/>
              <a:t>D’Vera</a:t>
            </a:r>
            <a:r>
              <a:rPr lang="en-US" baseline="0" dirty="0" smtClean="0"/>
              <a:t> Cohn and Mark Hugo Lopez. “Census 2010: Hispanics Account for More than Half of Nation’s Growth in Past Decade.” March 24, 2011. http://www.pewhispanic.org/2011/03/24/hispanics-account-for-more-than-half-of-nations-growth-in-past-decade/ </a:t>
            </a:r>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52</a:t>
            </a:fld>
            <a:endParaRPr lang="en-US"/>
          </a:p>
        </p:txBody>
      </p:sp>
    </p:spTree>
    <p:extLst>
      <p:ext uri="{BB962C8B-B14F-4D97-AF65-F5344CB8AC3E}">
        <p14:creationId xmlns:p14="http://schemas.microsoft.com/office/powerpoint/2010/main" val="726067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updated on 1/9/2013 </a:t>
            </a:r>
          </a:p>
          <a:p>
            <a:endParaRPr lang="en-US" dirty="0" smtClean="0"/>
          </a:p>
          <a:p>
            <a:r>
              <a:rPr lang="en-US" dirty="0" smtClean="0"/>
              <a:t>Replaces 1990-2002 NC ethnic</a:t>
            </a:r>
            <a:r>
              <a:rPr lang="en-US" baseline="0" dirty="0" smtClean="0"/>
              <a:t> population growth figure with figures from the Population Reference Bureau</a:t>
            </a:r>
          </a:p>
          <a:p>
            <a:r>
              <a:rPr lang="en-US" baseline="0" dirty="0" smtClean="0"/>
              <a:t>Source: http://www.prb.org/DataFinder/Topic.aspx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Passel, Jeffrey; </a:t>
            </a:r>
            <a:r>
              <a:rPr lang="en-US" baseline="0" dirty="0" err="1" smtClean="0"/>
              <a:t>D’Vera</a:t>
            </a:r>
            <a:r>
              <a:rPr lang="en-US" baseline="0" dirty="0" smtClean="0"/>
              <a:t> Cohn and Mark Hugo Lopez. “Census 2010: Hispanics Account for More than Half of Nation’s Growth in Past Decade.” March 24, 2011. http://www.pewhispanic.org/2011/03/24/hispanics-account-for-more-than-half-of-nations-growth-in-past-decade/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53</a:t>
            </a:fld>
            <a:endParaRPr lang="en-US"/>
          </a:p>
        </p:txBody>
      </p:sp>
    </p:spTree>
    <p:extLst>
      <p:ext uri="{BB962C8B-B14F-4D97-AF65-F5344CB8AC3E}">
        <p14:creationId xmlns:p14="http://schemas.microsoft.com/office/powerpoint/2010/main" val="1797538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added on 1/7/2013</a:t>
            </a:r>
            <a:r>
              <a:rPr lang="en-US" baseline="0" dirty="0" smtClean="0"/>
              <a:t> </a:t>
            </a:r>
          </a:p>
          <a:p>
            <a:r>
              <a:rPr lang="en-US" baseline="0" dirty="0" smtClean="0"/>
              <a:t>Data source: Census Bureau via LINC NC</a:t>
            </a:r>
          </a:p>
          <a:p>
            <a:r>
              <a:rPr lang="en-US" baseline="0" dirty="0" smtClean="0"/>
              <a:t>Map produced using ESRI </a:t>
            </a:r>
            <a:r>
              <a:rPr lang="en-US" baseline="0" dirty="0" err="1" smtClean="0"/>
              <a:t>ArcMap</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56</a:t>
            </a:fld>
            <a:endParaRPr lang="en-US"/>
          </a:p>
        </p:txBody>
      </p:sp>
    </p:spTree>
    <p:extLst>
      <p:ext uri="{BB962C8B-B14F-4D97-AF65-F5344CB8AC3E}">
        <p14:creationId xmlns:p14="http://schemas.microsoft.com/office/powerpoint/2010/main" val="3117430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added on 1/7/2013</a:t>
            </a:r>
            <a:r>
              <a:rPr lang="en-US" baseline="0" dirty="0" smtClean="0"/>
              <a:t> </a:t>
            </a:r>
          </a:p>
          <a:p>
            <a:r>
              <a:rPr lang="en-US" baseline="0" dirty="0" smtClean="0"/>
              <a:t>Data source: Census Bureau via LINC NC</a:t>
            </a:r>
          </a:p>
          <a:p>
            <a:r>
              <a:rPr lang="en-US" baseline="0" dirty="0" smtClean="0"/>
              <a:t>Map produced using ESRI </a:t>
            </a:r>
            <a:r>
              <a:rPr lang="en-US" baseline="0" dirty="0" err="1" smtClean="0"/>
              <a:t>ArcMap</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59</a:t>
            </a:fld>
            <a:endParaRPr lang="en-US"/>
          </a:p>
        </p:txBody>
      </p:sp>
    </p:spTree>
    <p:extLst>
      <p:ext uri="{BB962C8B-B14F-4D97-AF65-F5344CB8AC3E}">
        <p14:creationId xmlns:p14="http://schemas.microsoft.com/office/powerpoint/2010/main" val="2960215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altLang="ko-KR" dirty="0" smtClean="0">
                <a:solidFill>
                  <a:srgbClr val="003366"/>
                </a:solidFill>
                <a:ea typeface="굴림" pitchFamily="34" charset="-127"/>
              </a:rPr>
              <a:t>Elena Kagan, Supreme Court Justice </a:t>
            </a:r>
          </a:p>
          <a:p>
            <a:pPr>
              <a:spcBef>
                <a:spcPct val="50000"/>
              </a:spcBef>
            </a:pPr>
            <a:r>
              <a:rPr lang="en-US" altLang="ko-KR" dirty="0" smtClean="0">
                <a:solidFill>
                  <a:srgbClr val="003366"/>
                </a:solidFill>
                <a:ea typeface="굴림" pitchFamily="34" charset="-127"/>
              </a:rPr>
              <a:t>Diane Sawyer, ABC World News anchor </a:t>
            </a:r>
          </a:p>
          <a:p>
            <a:pPr>
              <a:spcBef>
                <a:spcPct val="50000"/>
              </a:spcBef>
            </a:pPr>
            <a:r>
              <a:rPr lang="en-US" altLang="ko-KR" dirty="0" smtClean="0">
                <a:solidFill>
                  <a:srgbClr val="003366"/>
                </a:solidFill>
                <a:ea typeface="굴림" pitchFamily="34" charset="-127"/>
              </a:rPr>
              <a:t>Betty White, actress</a:t>
            </a:r>
          </a:p>
          <a:p>
            <a:pPr>
              <a:spcBef>
                <a:spcPct val="50000"/>
              </a:spcBef>
            </a:pPr>
            <a:r>
              <a:rPr lang="en-US" altLang="ko-KR" dirty="0" smtClean="0">
                <a:solidFill>
                  <a:srgbClr val="003366"/>
                </a:solidFill>
                <a:ea typeface="굴림" pitchFamily="34" charset="-127"/>
              </a:rPr>
              <a:t>Carly Fiorina (has 2 stepchildren), business executive &amp;</a:t>
            </a:r>
            <a:r>
              <a:rPr lang="en-US" altLang="ko-KR" baseline="0" dirty="0" smtClean="0">
                <a:solidFill>
                  <a:srgbClr val="003366"/>
                </a:solidFill>
                <a:ea typeface="굴림" pitchFamily="34" charset="-127"/>
              </a:rPr>
              <a:t> politician</a:t>
            </a:r>
            <a:endParaRPr lang="en-US" altLang="ko-KR" dirty="0" smtClean="0">
              <a:solidFill>
                <a:srgbClr val="003366"/>
              </a:solidFill>
              <a:ea typeface="굴림" pitchFamily="34" charset="-127"/>
            </a:endParaRPr>
          </a:p>
          <a:p>
            <a:pPr>
              <a:spcBef>
                <a:spcPct val="50000"/>
              </a:spcBef>
            </a:pPr>
            <a:r>
              <a:rPr lang="en-US" altLang="ko-KR" dirty="0" smtClean="0">
                <a:solidFill>
                  <a:srgbClr val="003366"/>
                </a:solidFill>
                <a:ea typeface="굴림" pitchFamily="34" charset="-127"/>
              </a:rPr>
              <a:t>Oprah Winfrey, media proprietor	</a:t>
            </a:r>
            <a:endParaRPr lang="ko-KR" altLang="en-US" dirty="0" smtClean="0">
              <a:solidFill>
                <a:srgbClr val="003366"/>
              </a:solidFill>
              <a:ea typeface="굴림" pitchFamily="34" charset="-127"/>
            </a:endParaRPr>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6</a:t>
            </a:fld>
            <a:endParaRPr lang="en-US"/>
          </a:p>
        </p:txBody>
      </p:sp>
    </p:spTree>
    <p:extLst>
      <p:ext uri="{BB962C8B-B14F-4D97-AF65-F5344CB8AC3E}">
        <p14:creationId xmlns:p14="http://schemas.microsoft.com/office/powerpoint/2010/main" val="676282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added on 1/7/2013</a:t>
            </a:r>
            <a:r>
              <a:rPr lang="en-US" baseline="0" dirty="0" smtClean="0"/>
              <a:t> </a:t>
            </a:r>
          </a:p>
          <a:p>
            <a:r>
              <a:rPr lang="en-US" baseline="0" dirty="0" smtClean="0"/>
              <a:t>Data source: Census Bureau via LINC NC</a:t>
            </a:r>
          </a:p>
          <a:p>
            <a:r>
              <a:rPr lang="en-US" baseline="0" dirty="0" smtClean="0"/>
              <a:t>Map produced using ESRI </a:t>
            </a:r>
            <a:r>
              <a:rPr lang="en-US" baseline="0" dirty="0" err="1" smtClean="0"/>
              <a:t>ArcMap</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61</a:t>
            </a:fld>
            <a:endParaRPr lang="en-US"/>
          </a:p>
        </p:txBody>
      </p:sp>
    </p:spTree>
    <p:extLst>
      <p:ext uri="{BB962C8B-B14F-4D97-AF65-F5344CB8AC3E}">
        <p14:creationId xmlns:p14="http://schemas.microsoft.com/office/powerpoint/2010/main" val="1469579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updated on 1/8/2013 to add Figure</a:t>
            </a:r>
            <a:r>
              <a:rPr lang="en-US" baseline="0" dirty="0" smtClean="0"/>
              <a:t> 2. Percentage Distribution of the Black or African American Population by Region: 2000 and 2010. </a:t>
            </a:r>
          </a:p>
          <a:p>
            <a:r>
              <a:rPr lang="en-US" baseline="0" dirty="0" smtClean="0"/>
              <a:t>Source: http://www.census.gov/prod/cen2010/briefs/c2010br-06.pdf </a:t>
            </a:r>
            <a:endParaRPr lang="en-US" dirty="0" smtClean="0"/>
          </a:p>
        </p:txBody>
      </p:sp>
      <p:sp>
        <p:nvSpPr>
          <p:cNvPr id="4" name="Slide Number Placeholder 3"/>
          <p:cNvSpPr>
            <a:spLocks noGrp="1"/>
          </p:cNvSpPr>
          <p:nvPr>
            <p:ph type="sldNum" sz="quarter" idx="10"/>
          </p:nvPr>
        </p:nvSpPr>
        <p:spPr/>
        <p:txBody>
          <a:bodyPr/>
          <a:lstStyle/>
          <a:p>
            <a:fld id="{997DAF7C-C487-4783-9B89-49680C2D367D}" type="slidenum">
              <a:rPr lang="en-US" smtClean="0"/>
              <a:pPr/>
              <a:t>62</a:t>
            </a:fld>
            <a:endParaRPr lang="en-US"/>
          </a:p>
        </p:txBody>
      </p:sp>
    </p:spTree>
    <p:extLst>
      <p:ext uri="{BB962C8B-B14F-4D97-AF65-F5344CB8AC3E}">
        <p14:creationId xmlns:p14="http://schemas.microsoft.com/office/powerpoint/2010/main" val="1562677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added on 1/7/2013</a:t>
            </a:r>
            <a:r>
              <a:rPr lang="en-US" baseline="0" dirty="0" smtClean="0"/>
              <a:t> </a:t>
            </a:r>
          </a:p>
          <a:p>
            <a:r>
              <a:rPr lang="en-US" baseline="0" dirty="0" smtClean="0"/>
              <a:t>Data source: Census Bureau via LINC NC</a:t>
            </a:r>
          </a:p>
          <a:p>
            <a:r>
              <a:rPr lang="en-US" baseline="0" dirty="0" smtClean="0"/>
              <a:t>Map produced using ESRI </a:t>
            </a:r>
            <a:r>
              <a:rPr lang="en-US" baseline="0" dirty="0" err="1" smtClean="0"/>
              <a:t>ArcMap</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64</a:t>
            </a:fld>
            <a:endParaRPr lang="en-US"/>
          </a:p>
        </p:txBody>
      </p:sp>
    </p:spTree>
    <p:extLst>
      <p:ext uri="{BB962C8B-B14F-4D97-AF65-F5344CB8AC3E}">
        <p14:creationId xmlns:p14="http://schemas.microsoft.com/office/powerpoint/2010/main" val="535431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added on 1/7/2013</a:t>
            </a:r>
            <a:r>
              <a:rPr lang="en-US" baseline="0" dirty="0" smtClean="0"/>
              <a:t> </a:t>
            </a:r>
          </a:p>
          <a:p>
            <a:r>
              <a:rPr lang="en-US" baseline="0" dirty="0" smtClean="0"/>
              <a:t>Data source: Census Bureau via LINC NC</a:t>
            </a:r>
          </a:p>
          <a:p>
            <a:r>
              <a:rPr lang="en-US" baseline="0" dirty="0" smtClean="0"/>
              <a:t>Map produced using ESRI </a:t>
            </a:r>
            <a:r>
              <a:rPr lang="en-US" baseline="0" dirty="0" err="1" smtClean="0"/>
              <a:t>ArcMap</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66</a:t>
            </a:fld>
            <a:endParaRPr lang="en-US"/>
          </a:p>
        </p:txBody>
      </p:sp>
    </p:spTree>
    <p:extLst>
      <p:ext uri="{BB962C8B-B14F-4D97-AF65-F5344CB8AC3E}">
        <p14:creationId xmlns:p14="http://schemas.microsoft.com/office/powerpoint/2010/main" val="3172900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updated on 1/4/2013 to add 2010 median age. </a:t>
            </a:r>
          </a:p>
          <a:p>
            <a:endParaRPr lang="en-US" dirty="0" smtClean="0"/>
          </a:p>
          <a:p>
            <a:r>
              <a:rPr lang="en-US" dirty="0" smtClean="0"/>
              <a:t>Source</a:t>
            </a:r>
            <a:r>
              <a:rPr lang="en-US" baseline="0" dirty="0" smtClean="0"/>
              <a:t> for update: U.S. Census Bureau, “Age and Sex Composition: 2010” (May 2011). </a:t>
            </a:r>
            <a:r>
              <a:rPr lang="en-US" dirty="0" smtClean="0"/>
              <a:t>http://www.census.gov/prod/cen2010/briefs/c2010br-03.pdf. </a:t>
            </a:r>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69</a:t>
            </a:fld>
            <a:endParaRPr lang="en-US"/>
          </a:p>
        </p:txBody>
      </p:sp>
    </p:spTree>
    <p:extLst>
      <p:ext uri="{BB962C8B-B14F-4D97-AF65-F5344CB8AC3E}">
        <p14:creationId xmlns:p14="http://schemas.microsoft.com/office/powerpoint/2010/main" val="1498219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ＭＳ Ｐゴシック" pitchFamily="34" charset="-128"/>
              </a:rPr>
              <a:t>Health risks to women are also much higher after 40 – recent article in Health magazine – some fertility clinics have a cut-off age of 55, while others stop at 44; risks to babies are also higher with women over 40</a:t>
            </a:r>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7</a:t>
            </a:fld>
            <a:endParaRPr lang="en-US"/>
          </a:p>
        </p:txBody>
      </p:sp>
    </p:spTree>
    <p:extLst>
      <p:ext uri="{BB962C8B-B14F-4D97-AF65-F5344CB8AC3E}">
        <p14:creationId xmlns:p14="http://schemas.microsoft.com/office/powerpoint/2010/main" val="3040433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8</a:t>
            </a:fld>
            <a:endParaRPr lang="en-US"/>
          </a:p>
        </p:txBody>
      </p:sp>
    </p:spTree>
    <p:extLst>
      <p:ext uri="{BB962C8B-B14F-4D97-AF65-F5344CB8AC3E}">
        <p14:creationId xmlns:p14="http://schemas.microsoft.com/office/powerpoint/2010/main" val="1807172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smtClean="0">
                <a:ea typeface="굴림" pitchFamily="34" charset="-127"/>
              </a:rPr>
              <a:t>Slide updated on 1/2/2013 to add 2010 data from http://www.cdc.gov/nchs/data/hestat/births_fertility_2010/births_fertility_2010.htm </a:t>
            </a:r>
          </a:p>
          <a:p>
            <a:endParaRPr lang="en-US" altLang="ko-KR" dirty="0" smtClean="0">
              <a:ea typeface="굴림" pitchFamily="34" charset="-127"/>
            </a:endParaRPr>
          </a:p>
          <a:p>
            <a:r>
              <a:rPr lang="en-US" altLang="ko-KR" dirty="0" smtClean="0">
                <a:ea typeface="굴림" pitchFamily="34" charset="-127"/>
              </a:rPr>
              <a:t>Refer to class reading on “The Next 20 Years: How Customer and Workforce Attitudes Will Evolve” </a:t>
            </a:r>
          </a:p>
          <a:p>
            <a:pPr>
              <a:buFontTx/>
              <a:buChar char="•"/>
            </a:pPr>
            <a:r>
              <a:rPr lang="en-US" altLang="ko-KR" dirty="0" smtClean="0">
                <a:ea typeface="굴림" pitchFamily="34" charset="-127"/>
              </a:rPr>
              <a:t> with different cohorts and sizes of cohort groups as your customers, co-workers, and employees: </a:t>
            </a:r>
          </a:p>
          <a:p>
            <a:pPr>
              <a:buFontTx/>
              <a:buChar char="•"/>
            </a:pPr>
            <a:r>
              <a:rPr lang="en-US" altLang="ko-KR" dirty="0" smtClean="0">
                <a:ea typeface="굴림" pitchFamily="34" charset="-127"/>
              </a:rPr>
              <a:t> what are some of the things you will have to adapt to (communication styles, values, etc.)? </a:t>
            </a:r>
          </a:p>
          <a:p>
            <a:pPr>
              <a:buFontTx/>
              <a:buChar char="•"/>
            </a:pPr>
            <a:r>
              <a:rPr lang="en-US" altLang="ko-KR" dirty="0" smtClean="0">
                <a:ea typeface="굴림" pitchFamily="34" charset="-127"/>
              </a:rPr>
              <a:t> What adaptations do you need to start making now? 5 years from now?</a:t>
            </a:r>
          </a:p>
          <a:p>
            <a:endParaRPr lang="en-US" altLang="ko-KR" dirty="0" smtClean="0">
              <a:ea typeface="굴림" pitchFamily="34" charset="-127"/>
            </a:endParaRPr>
          </a:p>
          <a:p>
            <a:r>
              <a:rPr lang="en-US" altLang="ko-KR" dirty="0" smtClean="0">
                <a:ea typeface="굴림" pitchFamily="34" charset="-127"/>
              </a:rPr>
              <a:t>From session 2 notes &amp; Wikipedia:</a:t>
            </a:r>
          </a:p>
          <a:p>
            <a:r>
              <a:rPr lang="en-US" altLang="ko-KR" dirty="0" smtClean="0">
                <a:ea typeface="굴림" pitchFamily="34" charset="-127"/>
              </a:rPr>
              <a:t>Boomer grandparents: 1915-1926</a:t>
            </a:r>
          </a:p>
          <a:p>
            <a:r>
              <a:rPr lang="en-US" altLang="ko-KR" dirty="0" smtClean="0">
                <a:ea typeface="굴림" pitchFamily="34" charset="-127"/>
              </a:rPr>
              <a:t>WWII Generation: 1926-1946</a:t>
            </a:r>
          </a:p>
          <a:p>
            <a:r>
              <a:rPr lang="en-US" altLang="ko-KR" dirty="0" smtClean="0">
                <a:ea typeface="굴림" pitchFamily="34" charset="-127"/>
              </a:rPr>
              <a:t>Baby Boom	1946 – 1964</a:t>
            </a:r>
          </a:p>
          <a:p>
            <a:r>
              <a:rPr lang="en-US" altLang="ko-KR" dirty="0" smtClean="0">
                <a:ea typeface="굴림" pitchFamily="34" charset="-127"/>
              </a:rPr>
              <a:t>Baby Bust 	1965 – 1976 (Generation X)</a:t>
            </a:r>
          </a:p>
          <a:p>
            <a:r>
              <a:rPr lang="en-US" altLang="ko-KR" dirty="0" smtClean="0">
                <a:ea typeface="굴림" pitchFamily="34" charset="-127"/>
              </a:rPr>
              <a:t>Baby Bulge 	1977 – 1994 (Generation Y, Echo Boomers, Net Generation)</a:t>
            </a:r>
          </a:p>
          <a:p>
            <a:endParaRPr lang="en-US" altLang="ko-KR" dirty="0" smtClean="0">
              <a:ea typeface="굴림" pitchFamily="34" charset="-127"/>
            </a:endParaRPr>
          </a:p>
          <a:p>
            <a:r>
              <a:rPr lang="en-US" altLang="ko-KR" dirty="0" smtClean="0">
                <a:ea typeface="굴림" pitchFamily="34" charset="-127"/>
              </a:rPr>
              <a:t>Boomer grandparents: 1915-1926; WWII Generation: 1926-1946; Baby Boomers: 1946-1964; Gen X: 1964-1976; Gen Y: 1976-1994; </a:t>
            </a:r>
            <a:r>
              <a:rPr lang="en-US" altLang="ko-KR" dirty="0" err="1" smtClean="0">
                <a:ea typeface="굴림" pitchFamily="34" charset="-127"/>
              </a:rPr>
              <a:t>Millenials</a:t>
            </a:r>
            <a:r>
              <a:rPr lang="en-US" altLang="ko-KR" dirty="0" smtClean="0">
                <a:ea typeface="굴림" pitchFamily="34" charset="-127"/>
              </a:rPr>
              <a:t>: 1994-</a:t>
            </a:r>
          </a:p>
          <a:p>
            <a:endParaRPr lang="en-US" dirty="0"/>
          </a:p>
        </p:txBody>
      </p:sp>
      <p:sp>
        <p:nvSpPr>
          <p:cNvPr id="4" name="Slide Number Placeholder 3"/>
          <p:cNvSpPr>
            <a:spLocks noGrp="1"/>
          </p:cNvSpPr>
          <p:nvPr>
            <p:ph type="sldNum" sz="quarter" idx="10"/>
          </p:nvPr>
        </p:nvSpPr>
        <p:spPr/>
        <p:txBody>
          <a:bodyPr/>
          <a:lstStyle/>
          <a:p>
            <a:fld id="{997DAF7C-C487-4783-9B89-49680C2D367D}" type="slidenum">
              <a:rPr lang="en-US" smtClean="0"/>
              <a:pPr/>
              <a:t>9</a:t>
            </a:fld>
            <a:endParaRPr lang="en-US"/>
          </a:p>
        </p:txBody>
      </p:sp>
    </p:spTree>
    <p:extLst>
      <p:ext uri="{BB962C8B-B14F-4D97-AF65-F5344CB8AC3E}">
        <p14:creationId xmlns:p14="http://schemas.microsoft.com/office/powerpoint/2010/main" val="12763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Source: http://www.bls.gov/opub/mlr/2009/11/art3full.pdf </a:t>
            </a:r>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233057-DCDC-4941-A6F7-9A9C0E8CD210}" type="slidenum">
              <a:rPr lang="en-US" smtClean="0">
                <a:ea typeface="ＭＳ Ｐゴシック" pitchFamily="34" charset="-128"/>
              </a:rPr>
              <a:pPr fontAlgn="base">
                <a:spcBef>
                  <a:spcPct val="0"/>
                </a:spcBef>
                <a:spcAft>
                  <a:spcPct val="0"/>
                </a:spcAft>
                <a:defRPr/>
              </a:pPr>
              <a:t>10</a:t>
            </a:fld>
            <a:endParaRPr lang="en-US"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Slide added 1/3/2013: National Institute of Health National Eye Institute, “Projections for Vision Impairment (2010-2030-2050).” Retrieved on 1/3/2013 from http://www.nei.nih.gov/eyedata/vision_impaired.asp#4.  </a:t>
            </a:r>
          </a:p>
          <a:p>
            <a:endParaRPr lang="en-US" smtClean="0"/>
          </a:p>
          <a:p>
            <a:r>
              <a:rPr lang="en-US" smtClean="0"/>
              <a:t>Note: Vision impairment is defined as the best-corrected visual acuity less than 6/12 (‹20/40) in the better-seeing eye (excluding those who were categorized as being blind by the U.S. definition.)</a:t>
            </a:r>
          </a:p>
          <a:p>
            <a:r>
              <a:rPr lang="en-US" smtClean="0"/>
              <a:t>The category "All Vision Impairment" includes both low vision and blindness.</a:t>
            </a:r>
          </a:p>
        </p:txBody>
      </p:sp>
      <p:sp>
        <p:nvSpPr>
          <p:cNvPr id="4" name="Slide Number Placeholder 3"/>
          <p:cNvSpPr>
            <a:spLocks noGrp="1"/>
          </p:cNvSpPr>
          <p:nvPr>
            <p:ph type="sldNum" sz="quarter" idx="5"/>
          </p:nvPr>
        </p:nvSpPr>
        <p:spPr/>
        <p:txBody>
          <a:bodyPr/>
          <a:lstStyle/>
          <a:p>
            <a:pPr>
              <a:defRPr/>
            </a:pPr>
            <a:fld id="{D192CAAE-EB8C-4A73-B046-E3A67201AF27}" type="slidenum">
              <a:rPr lang="en-US" smtClean="0"/>
              <a:pPr>
                <a:defRPr/>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EFFA5-28D8-48F7-BF72-7EC8DEF9B04D}" type="slidenum">
              <a:rPr lang="en-US" smtClean="0"/>
              <a:pPr/>
              <a:t>‹#›</a:t>
            </a:fld>
            <a:endParaRPr lang="en-US"/>
          </a:p>
        </p:txBody>
      </p:sp>
    </p:spTree>
    <p:extLst>
      <p:ext uri="{BB962C8B-B14F-4D97-AF65-F5344CB8AC3E}">
        <p14:creationId xmlns:p14="http://schemas.microsoft.com/office/powerpoint/2010/main" val="3216293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EFFA5-28D8-48F7-BF72-7EC8DEF9B04D}" type="slidenum">
              <a:rPr lang="en-US" smtClean="0"/>
              <a:pPr/>
              <a:t>‹#›</a:t>
            </a:fld>
            <a:endParaRPr lang="en-US"/>
          </a:p>
        </p:txBody>
      </p:sp>
    </p:spTree>
    <p:extLst>
      <p:ext uri="{BB962C8B-B14F-4D97-AF65-F5344CB8AC3E}">
        <p14:creationId xmlns:p14="http://schemas.microsoft.com/office/powerpoint/2010/main" val="83226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EFFA5-28D8-48F7-BF72-7EC8DEF9B04D}" type="slidenum">
              <a:rPr lang="en-US" smtClean="0"/>
              <a:pPr/>
              <a:t>‹#›</a:t>
            </a:fld>
            <a:endParaRPr lang="en-US"/>
          </a:p>
        </p:txBody>
      </p:sp>
    </p:spTree>
    <p:extLst>
      <p:ext uri="{BB962C8B-B14F-4D97-AF65-F5344CB8AC3E}">
        <p14:creationId xmlns:p14="http://schemas.microsoft.com/office/powerpoint/2010/main" val="716144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762000" y="1447800"/>
            <a:ext cx="7772400" cy="4267200"/>
          </a:xfrm>
        </p:spPr>
        <p:txBody>
          <a:bodyPr rtlCol="0">
            <a:normAutofit/>
          </a:bodyPr>
          <a:lstStyle/>
          <a:p>
            <a:pPr lvl="0"/>
            <a:endParaRPr lang="en-US" noProof="0" smtClean="0"/>
          </a:p>
        </p:txBody>
      </p:sp>
    </p:spTree>
    <p:extLst>
      <p:ext uri="{BB962C8B-B14F-4D97-AF65-F5344CB8AC3E}">
        <p14:creationId xmlns:p14="http://schemas.microsoft.com/office/powerpoint/2010/main" val="138848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EFFA5-28D8-48F7-BF72-7EC8DEF9B04D}" type="slidenum">
              <a:rPr lang="en-US" smtClean="0"/>
              <a:pPr/>
              <a:t>‹#›</a:t>
            </a:fld>
            <a:endParaRPr lang="en-US"/>
          </a:p>
        </p:txBody>
      </p:sp>
    </p:spTree>
    <p:extLst>
      <p:ext uri="{BB962C8B-B14F-4D97-AF65-F5344CB8AC3E}">
        <p14:creationId xmlns:p14="http://schemas.microsoft.com/office/powerpoint/2010/main" val="17489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EFFA5-28D8-48F7-BF72-7EC8DEF9B04D}" type="slidenum">
              <a:rPr lang="en-US" smtClean="0"/>
              <a:pPr/>
              <a:t>‹#›</a:t>
            </a:fld>
            <a:endParaRPr lang="en-US"/>
          </a:p>
        </p:txBody>
      </p:sp>
    </p:spTree>
    <p:extLst>
      <p:ext uri="{BB962C8B-B14F-4D97-AF65-F5344CB8AC3E}">
        <p14:creationId xmlns:p14="http://schemas.microsoft.com/office/powerpoint/2010/main" val="18980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1EFFA5-28D8-48F7-BF72-7EC8DEF9B04D}" type="slidenum">
              <a:rPr lang="en-US" smtClean="0"/>
              <a:pPr/>
              <a:t>‹#›</a:t>
            </a:fld>
            <a:endParaRPr lang="en-US"/>
          </a:p>
        </p:txBody>
      </p:sp>
    </p:spTree>
    <p:extLst>
      <p:ext uri="{BB962C8B-B14F-4D97-AF65-F5344CB8AC3E}">
        <p14:creationId xmlns:p14="http://schemas.microsoft.com/office/powerpoint/2010/main" val="3190824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1EFFA5-28D8-48F7-BF72-7EC8DEF9B04D}" type="slidenum">
              <a:rPr lang="en-US" smtClean="0"/>
              <a:pPr/>
              <a:t>‹#›</a:t>
            </a:fld>
            <a:endParaRPr lang="en-US"/>
          </a:p>
        </p:txBody>
      </p:sp>
    </p:spTree>
    <p:extLst>
      <p:ext uri="{BB962C8B-B14F-4D97-AF65-F5344CB8AC3E}">
        <p14:creationId xmlns:p14="http://schemas.microsoft.com/office/powerpoint/2010/main" val="191454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1EFFA5-28D8-48F7-BF72-7EC8DEF9B04D}" type="slidenum">
              <a:rPr lang="en-US" smtClean="0"/>
              <a:pPr/>
              <a:t>‹#›</a:t>
            </a:fld>
            <a:endParaRPr lang="en-US"/>
          </a:p>
        </p:txBody>
      </p:sp>
    </p:spTree>
    <p:extLst>
      <p:ext uri="{BB962C8B-B14F-4D97-AF65-F5344CB8AC3E}">
        <p14:creationId xmlns:p14="http://schemas.microsoft.com/office/powerpoint/2010/main" val="302544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1EFFA5-28D8-48F7-BF72-7EC8DEF9B04D}" type="slidenum">
              <a:rPr lang="en-US" smtClean="0"/>
              <a:pPr/>
              <a:t>‹#›</a:t>
            </a:fld>
            <a:endParaRPr lang="en-US"/>
          </a:p>
        </p:txBody>
      </p:sp>
    </p:spTree>
    <p:extLst>
      <p:ext uri="{BB962C8B-B14F-4D97-AF65-F5344CB8AC3E}">
        <p14:creationId xmlns:p14="http://schemas.microsoft.com/office/powerpoint/2010/main" val="1474041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1EFFA5-28D8-48F7-BF72-7EC8DEF9B04D}" type="slidenum">
              <a:rPr lang="en-US" smtClean="0"/>
              <a:pPr/>
              <a:t>‹#›</a:t>
            </a:fld>
            <a:endParaRPr lang="en-US"/>
          </a:p>
        </p:txBody>
      </p:sp>
    </p:spTree>
    <p:extLst>
      <p:ext uri="{BB962C8B-B14F-4D97-AF65-F5344CB8AC3E}">
        <p14:creationId xmlns:p14="http://schemas.microsoft.com/office/powerpoint/2010/main" val="3543755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1EFFA5-28D8-48F7-BF72-7EC8DEF9B04D}" type="slidenum">
              <a:rPr lang="en-US" smtClean="0"/>
              <a:pPr/>
              <a:t>‹#›</a:t>
            </a:fld>
            <a:endParaRPr lang="en-US"/>
          </a:p>
        </p:txBody>
      </p:sp>
    </p:spTree>
    <p:extLst>
      <p:ext uri="{BB962C8B-B14F-4D97-AF65-F5344CB8AC3E}">
        <p14:creationId xmlns:p14="http://schemas.microsoft.com/office/powerpoint/2010/main" val="3289345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EFFA5-28D8-48F7-BF72-7EC8DEF9B04D}" type="slidenum">
              <a:rPr lang="en-US" smtClean="0"/>
              <a:pPr/>
              <a:t>‹#›</a:t>
            </a:fld>
            <a:endParaRPr lang="en-US"/>
          </a:p>
        </p:txBody>
      </p:sp>
    </p:spTree>
    <p:extLst>
      <p:ext uri="{BB962C8B-B14F-4D97-AF65-F5344CB8AC3E}">
        <p14:creationId xmlns:p14="http://schemas.microsoft.com/office/powerpoint/2010/main" val="2425627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llisisland.org/" TargetMode="External"/><Relationship Id="rId2" Type="http://schemas.openxmlformats.org/officeDocument/2006/relationships/hyperlink" Target="http://www.census.gov/" TargetMode="External"/><Relationship Id="rId1" Type="http://schemas.openxmlformats.org/officeDocument/2006/relationships/slideLayout" Target="../slideLayouts/slideLayout2.xml"/><Relationship Id="rId4" Type="http://schemas.openxmlformats.org/officeDocument/2006/relationships/hyperlink" Target="http://www.ancestry.com/" TargetMode="External"/></Relationships>
</file>

<file path=ppt/slides/_rels/slide10.xml.rels><?xml version="1.0" encoding="UTF-8" standalone="yes"?>
<Relationships xmlns="http://schemas.openxmlformats.org/package/2006/relationships"><Relationship Id="rId8" Type="http://schemas.openxmlformats.org/officeDocument/2006/relationships/oleObject" Target="../embeddings/Microsoft_Excel_97-2003_Worksheet3.xls"/><Relationship Id="rId3" Type="http://schemas.openxmlformats.org/officeDocument/2006/relationships/notesSlide" Target="../notesSlides/notesSlide8.xml"/><Relationship Id="rId7"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1.png"/><Relationship Id="rId4" Type="http://schemas.openxmlformats.org/officeDocument/2006/relationships/oleObject" Target="../embeddings/Microsoft_Excel_97-2003_Worksheet4.xls"/></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blog.singersroom.com/celebs/index.php/2008/12/30/tina-turner-the-best-in-2008-tours/tina-turner-on-tour/" TargetMode="Externa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30.emf"/><Relationship Id="rId4" Type="http://schemas.openxmlformats.org/officeDocument/2006/relationships/oleObject" Target="../embeddings/Microsoft_Excel_97-2003_Worksheet5.xls"/></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prb.org/Datafinder/Topic/Map.aspx?variable=93"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www.census.gov/popclock/?intcmp=home_pop"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45.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Microsoft_Excel_97-2003_Worksheet1.xls"/></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www.cia.gov/library/publications/the-world-factbook/index.html" TargetMode="Externa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chart" Target="../charts/chart1.xml"/><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76.jpeg"/></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Microsoft_Excel_97-2003_Worksheet2.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74638"/>
            <a:ext cx="8382000" cy="1143000"/>
          </a:xfrm>
        </p:spPr>
        <p:txBody>
          <a:bodyPr>
            <a:noAutofit/>
          </a:bodyPr>
          <a:lstStyle/>
          <a:p>
            <a:r>
              <a:rPr lang="en-US" sz="2400" b="1" dirty="0" smtClean="0"/>
              <a:t>SEVEN MAJOR U.S. DEMOGRAPHIC TRENDS</a:t>
            </a:r>
            <a:r>
              <a:rPr lang="en-US" sz="2400" dirty="0" smtClean="0"/>
              <a:t/>
            </a:r>
            <a:br>
              <a:rPr lang="en-US" sz="2400" dirty="0" smtClean="0"/>
            </a:br>
            <a:r>
              <a:rPr lang="en-US" sz="2400" dirty="0" smtClean="0"/>
              <a:t>Didow</a:t>
            </a:r>
            <a:endParaRPr lang="en-US" sz="2400" dirty="0"/>
          </a:p>
        </p:txBody>
      </p:sp>
      <p:sp>
        <p:nvSpPr>
          <p:cNvPr id="5" name="Content Placeholder 4"/>
          <p:cNvSpPr>
            <a:spLocks noGrp="1"/>
          </p:cNvSpPr>
          <p:nvPr>
            <p:ph idx="1"/>
          </p:nvPr>
        </p:nvSpPr>
        <p:spPr/>
        <p:txBody>
          <a:bodyPr>
            <a:normAutofit/>
          </a:bodyPr>
          <a:lstStyle/>
          <a:p>
            <a:r>
              <a:rPr lang="en-US" sz="2400" dirty="0" smtClean="0"/>
              <a:t>AGING OF AMERICA    </a:t>
            </a:r>
            <a:r>
              <a:rPr lang="en-US" sz="2400" dirty="0" smtClean="0">
                <a:hlinkClick r:id="rId2"/>
              </a:rPr>
              <a:t>www.census.gov</a:t>
            </a:r>
            <a:r>
              <a:rPr lang="en-US" sz="2400" dirty="0" smtClean="0"/>
              <a:t> </a:t>
            </a:r>
          </a:p>
          <a:p>
            <a:r>
              <a:rPr lang="en-US" sz="2400" dirty="0" smtClean="0"/>
              <a:t>CONTINUED SLOWDOWN OF THE BIRTHRATE</a:t>
            </a:r>
          </a:p>
          <a:p>
            <a:r>
              <a:rPr lang="en-US" sz="2400" dirty="0" smtClean="0"/>
              <a:t>UNEVEN REGIONAL GROWTH</a:t>
            </a:r>
          </a:p>
          <a:p>
            <a:r>
              <a:rPr lang="en-US" sz="2400" dirty="0" smtClean="0"/>
              <a:t>NONTRADITIONAL HOUSEHOLD FORMATION</a:t>
            </a:r>
          </a:p>
          <a:p>
            <a:r>
              <a:rPr lang="en-US" sz="2400" dirty="0" smtClean="0"/>
              <a:t>ASIAN AND HISPANIC DOMINATED IMMIGRATION </a:t>
            </a:r>
            <a:r>
              <a:rPr lang="en-US" sz="2400" dirty="0" smtClean="0">
                <a:hlinkClick r:id="rId3"/>
              </a:rPr>
              <a:t>www.ellisisland.org</a:t>
            </a:r>
            <a:r>
              <a:rPr lang="en-US" sz="2400" dirty="0" smtClean="0"/>
              <a:t>    </a:t>
            </a:r>
            <a:r>
              <a:rPr lang="en-US" sz="2400" dirty="0" smtClean="0">
                <a:hlinkClick r:id="rId4"/>
              </a:rPr>
              <a:t>www.ancestry.com</a:t>
            </a:r>
            <a:r>
              <a:rPr lang="en-US" sz="2400" dirty="0" smtClean="0"/>
              <a:t> </a:t>
            </a:r>
          </a:p>
          <a:p>
            <a:r>
              <a:rPr lang="en-US" sz="2400" dirty="0" smtClean="0"/>
              <a:t>RISING ETHNICITY AND MULTICULTURAL AWARENESS</a:t>
            </a:r>
          </a:p>
          <a:p>
            <a:r>
              <a:rPr lang="en-US" sz="2400" dirty="0" smtClean="0"/>
              <a:t>EVOLVING SOCIAL METAPHOR FROM 1900-1960’S “MELTING POT” TO TODAY’S “SALAD BOWL”</a:t>
            </a:r>
          </a:p>
          <a:p>
            <a:endParaRPr lang="en-US" dirty="0"/>
          </a:p>
        </p:txBody>
      </p:sp>
      <p:sp>
        <p:nvSpPr>
          <p:cNvPr id="6" name="Slide Number Placeholder 5"/>
          <p:cNvSpPr>
            <a:spLocks noGrp="1"/>
          </p:cNvSpPr>
          <p:nvPr>
            <p:ph type="sldNum" sz="quarter" idx="12"/>
          </p:nvPr>
        </p:nvSpPr>
        <p:spPr/>
        <p:txBody>
          <a:bodyPr/>
          <a:lstStyle/>
          <a:p>
            <a:fld id="{881EFFA5-28D8-48F7-BF72-7EC8DEF9B04D}" type="slidenum">
              <a:rPr lang="en-US" smtClean="0"/>
              <a:pPr/>
              <a:t>1</a:t>
            </a:fld>
            <a:endParaRPr lang="en-US"/>
          </a:p>
        </p:txBody>
      </p:sp>
    </p:spTree>
    <p:extLst>
      <p:ext uri="{BB962C8B-B14F-4D97-AF65-F5344CB8AC3E}">
        <p14:creationId xmlns:p14="http://schemas.microsoft.com/office/powerpoint/2010/main" val="3733055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ea typeface="ＭＳ Ｐゴシック" pitchFamily="34" charset="-128"/>
              </a:rPr>
              <a:t>Working Life</a:t>
            </a:r>
          </a:p>
        </p:txBody>
      </p:sp>
      <p:sp>
        <p:nvSpPr>
          <p:cNvPr id="8196" name="Slide Number Placeholder 3"/>
          <p:cNvSpPr>
            <a:spLocks noGrp="1"/>
          </p:cNvSpPr>
          <p:nvPr>
            <p:ph type="sldNum" sz="quarter" idx="12"/>
          </p:nvPr>
        </p:nvSpPr>
        <p:spPr bwMode="auto">
          <a:xfrm>
            <a:off x="457200" y="6356350"/>
            <a:ext cx="2133600" cy="365125"/>
          </a:xfrm>
          <a:ln>
            <a:miter lim="800000"/>
            <a:headEnd/>
            <a:tailEnd/>
          </a:ln>
        </p:spPr>
        <p:txBody>
          <a:bodyPr/>
          <a:lstStyle/>
          <a:p>
            <a:pPr algn="l">
              <a:defRPr/>
            </a:pPr>
            <a:fld id="{238DFCE2-8F36-4CB9-9A89-9373B4C27C15}" type="slidenum">
              <a:rPr lang="en-US" smtClean="0">
                <a:ea typeface="ＭＳ Ｐゴシック" pitchFamily="34" charset="-128"/>
              </a:rPr>
              <a:pPr algn="l">
                <a:defRPr/>
              </a:pPr>
              <a:t>10</a:t>
            </a:fld>
            <a:endParaRPr lang="en-US" smtClean="0">
              <a:ea typeface="ＭＳ Ｐゴシック" pitchFamily="34" charset="-128"/>
            </a:endParaRPr>
          </a:p>
        </p:txBody>
      </p:sp>
      <p:pic>
        <p:nvPicPr>
          <p:cNvPr id="13316" name="Picture 2" descr="C:\Documents and Settings\reifsnic\Local Settings\Temporary Internet Files\Content.IE5\KDB0T2CR\MPj0438543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5600" y="4724400"/>
            <a:ext cx="10160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 descr="C:\Documents and Settings\reifsnic\Local Settings\Temporary Internet Files\Content.IE5\KJ30L8FH\MPj043865000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5334000"/>
            <a:ext cx="9921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descr="C:\Documents and Settings\reifsnic\Local Settings\Temporary Internet Files\Content.IE5\2QAE7B19\MPj04003410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400" y="990600"/>
            <a:ext cx="12207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5" descr="C:\Documents and Settings\reifsnic\Local Settings\Temporary Internet Files\Content.IE5\XUHYIOWX\MPj04223440000[1].jpg"/>
          <p:cNvPicPr>
            <a:picLocks noChangeAspect="1" noChangeArrowheads="1"/>
          </p:cNvPicPr>
          <p:nvPr/>
        </p:nvPicPr>
        <p:blipFill>
          <a:blip r:embed="rId7" cstate="print">
            <a:extLst>
              <a:ext uri="{28A0092B-C50C-407E-A947-70E740481C1C}">
                <a14:useLocalDpi xmlns:a14="http://schemas.microsoft.com/office/drawing/2010/main" val="0"/>
              </a:ext>
            </a:extLst>
          </a:blip>
          <a:srcRect l="30571" b="35860"/>
          <a:stretch>
            <a:fillRect/>
          </a:stretch>
        </p:blipFill>
        <p:spPr bwMode="auto">
          <a:xfrm>
            <a:off x="228600" y="4648200"/>
            <a:ext cx="11001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6"/>
          <p:cNvSpPr txBox="1">
            <a:spLocks noChangeArrowheads="1"/>
          </p:cNvSpPr>
          <p:nvPr/>
        </p:nvSpPr>
        <p:spPr bwMode="auto">
          <a:xfrm>
            <a:off x="2362200" y="5181600"/>
            <a:ext cx="4267200" cy="1384300"/>
          </a:xfrm>
          <a:prstGeom prst="rect">
            <a:avLst/>
          </a:prstGeom>
          <a:noFill/>
          <a:ln w="9525">
            <a:noFill/>
            <a:miter lim="800000"/>
            <a:headEnd/>
            <a:tailEnd/>
          </a:ln>
        </p:spPr>
        <p:txBody>
          <a:bodyPr>
            <a:spAutoFit/>
          </a:bodyPr>
          <a:lstStyle/>
          <a:p>
            <a:pPr algn="ctr">
              <a:defRPr/>
            </a:pPr>
            <a:r>
              <a:rPr lang="en-US" sz="2800" b="1" dirty="0">
                <a:latin typeface="+mn-lt"/>
              </a:rPr>
              <a:t>Ratio of people ages 20-64 </a:t>
            </a:r>
          </a:p>
          <a:p>
            <a:pPr algn="ctr">
              <a:defRPr/>
            </a:pPr>
            <a:r>
              <a:rPr lang="en-US" sz="2800" b="1" dirty="0">
                <a:latin typeface="+mn-lt"/>
              </a:rPr>
              <a:t>to people ages 65+ </a:t>
            </a:r>
          </a:p>
          <a:p>
            <a:pPr algn="ctr">
              <a:defRPr/>
            </a:pPr>
            <a:r>
              <a:rPr lang="en-US" sz="2800" b="1" dirty="0">
                <a:latin typeface="+mn-lt"/>
              </a:rPr>
              <a:t>shrinks in coming decades!</a:t>
            </a:r>
          </a:p>
        </p:txBody>
      </p:sp>
      <p:graphicFrame>
        <p:nvGraphicFramePr>
          <p:cNvPr id="13321" name="Content Placeholder 12"/>
          <p:cNvGraphicFramePr>
            <a:graphicFrameLocks noGrp="1"/>
          </p:cNvGraphicFramePr>
          <p:nvPr>
            <p:ph idx="1"/>
          </p:nvPr>
        </p:nvGraphicFramePr>
        <p:xfrm>
          <a:off x="1066800" y="1295400"/>
          <a:ext cx="6553200" cy="3733800"/>
        </p:xfrm>
        <a:graphic>
          <a:graphicData uri="http://schemas.openxmlformats.org/presentationml/2006/ole">
            <mc:AlternateContent xmlns:mc="http://schemas.openxmlformats.org/markup-compatibility/2006">
              <mc:Choice xmlns:v="urn:schemas-microsoft-com:vml" Requires="v">
                <p:oleObj spid="_x0000_s4189" r:id="rId8" imgW="6553768" imgH="3731075" progId="Excel.Sheet.8">
                  <p:embed/>
                </p:oleObj>
              </mc:Choice>
              <mc:Fallback>
                <p:oleObj r:id="rId8" imgW="6553768" imgH="3731075" progId="Excel.Sheet.8">
                  <p:embed/>
                  <p:pic>
                    <p:nvPicPr>
                      <p:cNvPr id="0" name="Picture 91"/>
                      <p:cNvPicPr>
                        <a:picLocks noGrp="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6800" y="1295400"/>
                        <a:ext cx="6553200" cy="373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24590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533400" y="304800"/>
            <a:ext cx="7859713" cy="61404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 name="Slide Number Placeholder 1"/>
          <p:cNvSpPr>
            <a:spLocks noGrp="1"/>
          </p:cNvSpPr>
          <p:nvPr>
            <p:ph type="sldNum" sz="quarter" idx="12"/>
          </p:nvPr>
        </p:nvSpPr>
        <p:spPr/>
        <p:txBody>
          <a:bodyPr/>
          <a:lstStyle/>
          <a:p>
            <a:fld id="{881EFFA5-28D8-48F7-BF72-7EC8DEF9B04D}" type="slidenum">
              <a:rPr lang="en-US" smtClean="0"/>
              <a:pPr/>
              <a:t>11</a:t>
            </a:fld>
            <a:endParaRPr lang="en-US"/>
          </a:p>
        </p:txBody>
      </p:sp>
    </p:spTree>
    <p:extLst>
      <p:ext uri="{BB962C8B-B14F-4D97-AF65-F5344CB8AC3E}">
        <p14:creationId xmlns:p14="http://schemas.microsoft.com/office/powerpoint/2010/main" val="27633648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z="3600" smtClean="0"/>
              <a:t>Projections for Vision Impairment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44423080"/>
              </p:ext>
            </p:extLst>
          </p:nvPr>
        </p:nvGraphicFramePr>
        <p:xfrm>
          <a:off x="457200" y="4953000"/>
          <a:ext cx="8229600" cy="1306778"/>
        </p:xfrm>
        <a:graphic>
          <a:graphicData uri="http://schemas.openxmlformats.org/drawingml/2006/table">
            <a:tbl>
              <a:tblPr/>
              <a:tblGrid>
                <a:gridCol w="1371600"/>
                <a:gridCol w="1371600"/>
                <a:gridCol w="1371600"/>
                <a:gridCol w="1371600"/>
                <a:gridCol w="1371600"/>
                <a:gridCol w="1371600"/>
              </a:tblGrid>
              <a:tr h="312344">
                <a:tc>
                  <a:txBody>
                    <a:bodyPr/>
                    <a:lstStyle/>
                    <a:p>
                      <a:pPr algn="l" fontAlgn="b"/>
                      <a:r>
                        <a:rPr lang="en-US" sz="1800" b="1" dirty="0">
                          <a:effectLst/>
                          <a:latin typeface="arial"/>
                        </a:rPr>
                        <a:t>Year</a:t>
                      </a:r>
                    </a:p>
                  </a:txBody>
                  <a:tcPr marL="38100" marR="38100" marT="19045" marB="19045" anchor="b">
                    <a:lnL w="127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a:effectLst/>
                          <a:latin typeface="arial"/>
                        </a:rPr>
                        <a:t>All</a:t>
                      </a:r>
                    </a:p>
                  </a:txBody>
                  <a:tcPr marL="38100" marR="38100" marT="19045" marB="1904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a:effectLst/>
                          <a:latin typeface="arial"/>
                        </a:rPr>
                        <a:t>White</a:t>
                      </a:r>
                    </a:p>
                  </a:txBody>
                  <a:tcPr marL="38100" marR="38100" marT="19045" marB="19045"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a:effectLst/>
                          <a:latin typeface="arial"/>
                        </a:rPr>
                        <a:t>Black</a:t>
                      </a:r>
                    </a:p>
                  </a:txBody>
                  <a:tcPr marL="38100" marR="38100" marT="19045" marB="19045" anchor="b">
                    <a:lnL w="952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dirty="0">
                          <a:effectLst/>
                          <a:latin typeface="arial"/>
                        </a:rPr>
                        <a:t>Hispanic</a:t>
                      </a:r>
                    </a:p>
                  </a:txBody>
                  <a:tcPr marL="38100" marR="38100" marT="19045" marB="1904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a:effectLst/>
                          <a:latin typeface="arial"/>
                        </a:rPr>
                        <a:t>Other</a:t>
                      </a:r>
                    </a:p>
                  </a:txBody>
                  <a:tcPr marL="38100" marR="38100" marT="19045" marB="1904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331390">
                <a:tc>
                  <a:txBody>
                    <a:bodyPr/>
                    <a:lstStyle/>
                    <a:p>
                      <a:pPr algn="l" fontAlgn="t"/>
                      <a:r>
                        <a:rPr lang="en-US" sz="1800">
                          <a:effectLst/>
                          <a:latin typeface="arial"/>
                        </a:rPr>
                        <a:t>2010</a:t>
                      </a:r>
                    </a:p>
                  </a:txBody>
                  <a:tcPr marL="28575" marR="28575" marT="28568" marB="28568">
                    <a:lnL w="127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a:effectLst/>
                          <a:latin typeface="arial"/>
                        </a:rPr>
                        <a:t>4,195,966</a:t>
                      </a:r>
                    </a:p>
                  </a:txBody>
                  <a:tcPr marL="28575" marR="28575" marT="28568" marB="2856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a:effectLst/>
                          <a:latin typeface="arial"/>
                        </a:rPr>
                        <a:t>3,398,977</a:t>
                      </a:r>
                    </a:p>
                  </a:txBody>
                  <a:tcPr marL="28575" marR="28575" marT="28568" marB="2856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dirty="0">
                          <a:effectLst/>
                          <a:latin typeface="arial"/>
                        </a:rPr>
                        <a:t>330,644</a:t>
                      </a:r>
                    </a:p>
                  </a:txBody>
                  <a:tcPr marL="28575" marR="28575" marT="28568" marB="2856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a:effectLst/>
                          <a:latin typeface="arial"/>
                        </a:rPr>
                        <a:t>290,781</a:t>
                      </a:r>
                    </a:p>
                  </a:txBody>
                  <a:tcPr marL="28575" marR="28575" marT="28568" marB="2856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a:effectLst/>
                          <a:latin typeface="arial"/>
                        </a:rPr>
                        <a:t>175,564</a:t>
                      </a:r>
                    </a:p>
                  </a:txBody>
                  <a:tcPr marL="28575" marR="28575" marT="28568" marB="28568">
                    <a:lnL w="952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331390">
                <a:tc>
                  <a:txBody>
                    <a:bodyPr/>
                    <a:lstStyle/>
                    <a:p>
                      <a:pPr algn="l" fontAlgn="t"/>
                      <a:r>
                        <a:rPr lang="en-US" sz="1800">
                          <a:effectLst/>
                          <a:latin typeface="arial"/>
                        </a:rPr>
                        <a:t>2030</a:t>
                      </a:r>
                    </a:p>
                  </a:txBody>
                  <a:tcPr marL="28575" marR="28575" marT="28568" marB="28568">
                    <a:lnL w="127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a:effectLst/>
                          <a:latin typeface="arial"/>
                        </a:rPr>
                        <a:t>7,169,680</a:t>
                      </a:r>
                    </a:p>
                  </a:txBody>
                  <a:tcPr marL="28575" marR="28575" marT="28568" marB="2856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dirty="0">
                          <a:effectLst/>
                          <a:latin typeface="arial"/>
                        </a:rPr>
                        <a:t>5,277,689</a:t>
                      </a:r>
                    </a:p>
                  </a:txBody>
                  <a:tcPr marL="28575" marR="28575" marT="28568" marB="2856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a:effectLst/>
                          <a:latin typeface="arial"/>
                        </a:rPr>
                        <a:t>618,110</a:t>
                      </a:r>
                    </a:p>
                  </a:txBody>
                  <a:tcPr marL="28575" marR="28575" marT="28568" marB="2856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a:effectLst/>
                          <a:latin typeface="arial"/>
                        </a:rPr>
                        <a:t>840,497</a:t>
                      </a:r>
                    </a:p>
                  </a:txBody>
                  <a:tcPr marL="28575" marR="28575" marT="28568" marB="2856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800">
                          <a:effectLst/>
                          <a:latin typeface="arial"/>
                        </a:rPr>
                        <a:t>433,383</a:t>
                      </a:r>
                    </a:p>
                  </a:txBody>
                  <a:tcPr marL="28575" marR="28575" marT="28568" marB="28568">
                    <a:lnL w="952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331390">
                <a:tc>
                  <a:txBody>
                    <a:bodyPr/>
                    <a:lstStyle/>
                    <a:p>
                      <a:pPr algn="l" fontAlgn="t"/>
                      <a:r>
                        <a:rPr lang="en-US" sz="1800">
                          <a:effectLst/>
                          <a:latin typeface="arial"/>
                        </a:rPr>
                        <a:t>2050</a:t>
                      </a:r>
                    </a:p>
                  </a:txBody>
                  <a:tcPr marL="28575" marR="28575" marT="28568" marB="28568">
                    <a:lnL w="127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800">
                          <a:effectLst/>
                          <a:latin typeface="arial"/>
                        </a:rPr>
                        <a:t>13,026,870</a:t>
                      </a:r>
                    </a:p>
                  </a:txBody>
                  <a:tcPr marL="28575" marR="28575" marT="28568" marB="2856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800">
                          <a:effectLst/>
                          <a:latin typeface="arial"/>
                        </a:rPr>
                        <a:t>9,019,189</a:t>
                      </a:r>
                    </a:p>
                  </a:txBody>
                  <a:tcPr marL="28575" marR="28575" marT="28568" marB="2856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800">
                          <a:effectLst/>
                          <a:latin typeface="arial"/>
                        </a:rPr>
                        <a:t>1,047,986</a:t>
                      </a:r>
                    </a:p>
                  </a:txBody>
                  <a:tcPr marL="28575" marR="28575" marT="28568" marB="2856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800">
                          <a:effectLst/>
                          <a:latin typeface="arial"/>
                        </a:rPr>
                        <a:t>2,000,853</a:t>
                      </a:r>
                    </a:p>
                  </a:txBody>
                  <a:tcPr marL="28575" marR="28575" marT="28568" marB="2856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800" dirty="0">
                          <a:effectLst/>
                          <a:latin typeface="arial"/>
                        </a:rPr>
                        <a:t>958,842</a:t>
                      </a:r>
                    </a:p>
                  </a:txBody>
                  <a:tcPr marL="28575" marR="28575" marT="28568" marB="28568">
                    <a:lnL w="952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pic>
        <p:nvPicPr>
          <p:cNvPr id="111618" name="Picture 2"/>
          <p:cNvPicPr>
            <a:picLocks noChangeAspect="1" noChangeArrowheads="1"/>
          </p:cNvPicPr>
          <p:nvPr/>
        </p:nvPicPr>
        <p:blipFill>
          <a:blip r:embed="rId3" cstate="print"/>
          <a:srcRect/>
          <a:stretch>
            <a:fillRect/>
          </a:stretch>
        </p:blipFill>
        <p:spPr bwMode="auto">
          <a:xfrm>
            <a:off x="1952625" y="1447800"/>
            <a:ext cx="5238750" cy="31813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12</a:t>
            </a:fld>
            <a:endParaRPr lang="en-US"/>
          </a:p>
        </p:txBody>
      </p:sp>
    </p:spTree>
    <p:extLst>
      <p:ext uri="{BB962C8B-B14F-4D97-AF65-F5344CB8AC3E}">
        <p14:creationId xmlns:p14="http://schemas.microsoft.com/office/powerpoint/2010/main" val="3703932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z="3600" smtClean="0"/>
              <a:t>Age at Which Hearing Loss Begins</a:t>
            </a:r>
          </a:p>
        </p:txBody>
      </p:sp>
      <p:graphicFrame>
        <p:nvGraphicFramePr>
          <p:cNvPr id="16387" name="Chart 3"/>
          <p:cNvGraphicFramePr>
            <a:graphicFrameLocks/>
          </p:cNvGraphicFramePr>
          <p:nvPr/>
        </p:nvGraphicFramePr>
        <p:xfrm>
          <a:off x="1206500" y="1549400"/>
          <a:ext cx="6731000" cy="4419600"/>
        </p:xfrm>
        <a:graphic>
          <a:graphicData uri="http://schemas.openxmlformats.org/presentationml/2006/ole">
            <mc:AlternateContent xmlns:mc="http://schemas.openxmlformats.org/markup-compatibility/2006">
              <mc:Choice xmlns:v="urn:schemas-microsoft-com:vml" Requires="v">
                <p:oleObj spid="_x0000_s5214" r:id="rId4" imgW="6730567" imgH="4419983" progId="Excel.Sheet.8">
                  <p:embed/>
                </p:oleObj>
              </mc:Choice>
              <mc:Fallback>
                <p:oleObj r:id="rId4" imgW="6730567" imgH="4419983" progId="Excel.Sheet.8">
                  <p:embed/>
                  <p:pic>
                    <p:nvPicPr>
                      <p:cNvPr id="0" name="Picture 9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500" y="1549400"/>
                        <a:ext cx="6731000" cy="441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881EFFA5-28D8-48F7-BF72-7EC8DEF9B04D}" type="slidenum">
              <a:rPr lang="en-US" smtClean="0"/>
              <a:pPr/>
              <a:t>13</a:t>
            </a:fld>
            <a:endParaRPr lang="en-US"/>
          </a:p>
        </p:txBody>
      </p:sp>
    </p:spTree>
    <p:extLst>
      <p:ext uri="{BB962C8B-B14F-4D97-AF65-F5344CB8AC3E}">
        <p14:creationId xmlns:p14="http://schemas.microsoft.com/office/powerpoint/2010/main" val="3491307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2"/>
          </p:nvPr>
        </p:nvSpPr>
        <p:spPr bwMode="auto">
          <a:xfrm>
            <a:off x="457200" y="6356350"/>
            <a:ext cx="2133600" cy="365125"/>
          </a:xfrm>
          <a:ln>
            <a:miter lim="800000"/>
            <a:headEnd/>
            <a:tailEnd/>
          </a:ln>
        </p:spPr>
        <p:txBody>
          <a:bodyPr/>
          <a:lstStyle/>
          <a:p>
            <a:pPr algn="l">
              <a:defRPr/>
            </a:pPr>
            <a:fld id="{9B02E01E-631B-462C-A08C-A9F75BB5F3F3}" type="slidenum">
              <a:rPr lang="en-US" smtClean="0">
                <a:ea typeface="ＭＳ Ｐゴシック" pitchFamily="34" charset="-128"/>
              </a:rPr>
              <a:pPr algn="l">
                <a:defRPr/>
              </a:pPr>
              <a:t>14</a:t>
            </a:fld>
            <a:endParaRPr lang="en-US" smtClean="0">
              <a:ea typeface="ＭＳ Ｐゴシック" pitchFamily="34" charset="-128"/>
            </a:endParaRPr>
          </a:p>
        </p:txBody>
      </p:sp>
      <p:pic>
        <p:nvPicPr>
          <p:cNvPr id="17411" name="Picture 4" descr="babyboomers-cartoon-tim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85800"/>
            <a:ext cx="8339138"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228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9" descr="http://www.bananageorge.com/images/photogalleryimages/barefooting/enlarged/mg001.jpg"/>
          <p:cNvPicPr>
            <a:picLocks noChangeAspect="1" noChangeArrowheads="1"/>
          </p:cNvPicPr>
          <p:nvPr/>
        </p:nvPicPr>
        <p:blipFill>
          <a:blip r:embed="rId3" cstate="print">
            <a:lum bright="50000" contrast="18000"/>
            <a:extLst>
              <a:ext uri="{28A0092B-C50C-407E-A947-70E740481C1C}">
                <a14:useLocalDpi xmlns:a14="http://schemas.microsoft.com/office/drawing/2010/main" val="0"/>
              </a:ext>
            </a:extLst>
          </a:blip>
          <a:srcRect/>
          <a:stretch>
            <a:fillRect/>
          </a:stretch>
        </p:blipFill>
        <p:spPr bwMode="auto">
          <a:xfrm>
            <a:off x="685800" y="446088"/>
            <a:ext cx="8458200" cy="641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5" name="Group 4"/>
          <p:cNvGrpSpPr>
            <a:grpSpLocks/>
          </p:cNvGrpSpPr>
          <p:nvPr/>
        </p:nvGrpSpPr>
        <p:grpSpPr bwMode="auto">
          <a:xfrm>
            <a:off x="7315200" y="0"/>
            <a:ext cx="1828800" cy="2209800"/>
            <a:chOff x="3452" y="131"/>
            <a:chExt cx="1282" cy="1537"/>
          </a:xfrm>
        </p:grpSpPr>
        <p:sp>
          <p:nvSpPr>
            <p:cNvPr id="18448" name="Rectangle 5"/>
            <p:cNvSpPr>
              <a:spLocks noChangeArrowheads="1"/>
            </p:cNvSpPr>
            <p:nvPr/>
          </p:nvSpPr>
          <p:spPr bwMode="auto">
            <a:xfrm>
              <a:off x="3452" y="131"/>
              <a:ext cx="1282" cy="1537"/>
            </a:xfrm>
            <a:prstGeom prst="rect">
              <a:avLst/>
            </a:prstGeom>
            <a:solidFill>
              <a:schemeClr val="bg1"/>
            </a:solidFill>
            <a:ln>
              <a:noFill/>
            </a:ln>
            <a:effectLst>
              <a:prstShdw prst="shdw17" dist="17961" dir="2700000">
                <a:srgbClr val="999999"/>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8449" name="Picture 6" descr="gadl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5" y="164"/>
              <a:ext cx="1205" cy="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6" name="Text Box 7"/>
          <p:cNvSpPr txBox="1">
            <a:spLocks noChangeArrowheads="1"/>
          </p:cNvSpPr>
          <p:nvPr/>
        </p:nvSpPr>
        <p:spPr bwMode="auto">
          <a:xfrm>
            <a:off x="7948613" y="2122488"/>
            <a:ext cx="1195387" cy="1077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ko-KR" sz="1400" b="1">
                <a:ea typeface="굴림" pitchFamily="34" charset="-127"/>
              </a:rPr>
              <a:t>Sam Gadless</a:t>
            </a:r>
            <a:endParaRPr lang="en-US" altLang="ko-KR" sz="1200">
              <a:ea typeface="굴림" pitchFamily="34" charset="-127"/>
            </a:endParaRPr>
          </a:p>
          <a:p>
            <a:pPr eaLnBrk="1" hangingPunct="1"/>
            <a:r>
              <a:rPr lang="en-US" altLang="ko-KR" sz="1200">
                <a:ea typeface="굴림" pitchFamily="34" charset="-127"/>
              </a:rPr>
              <a:t>Ran the NYC</a:t>
            </a:r>
          </a:p>
          <a:p>
            <a:pPr eaLnBrk="1" hangingPunct="1"/>
            <a:r>
              <a:rPr lang="en-US" altLang="ko-KR" sz="1200">
                <a:ea typeface="굴림" pitchFamily="34" charset="-127"/>
              </a:rPr>
              <a:t>Marathon at age 90</a:t>
            </a:r>
            <a:endParaRPr lang="en-US" altLang="ko-KR">
              <a:ea typeface="굴림" pitchFamily="34" charset="-127"/>
            </a:endParaRPr>
          </a:p>
        </p:txBody>
      </p:sp>
      <p:grpSp>
        <p:nvGrpSpPr>
          <p:cNvPr id="3" name="Group 9"/>
          <p:cNvGrpSpPr>
            <a:grpSpLocks/>
          </p:cNvGrpSpPr>
          <p:nvPr/>
        </p:nvGrpSpPr>
        <p:grpSpPr bwMode="auto">
          <a:xfrm>
            <a:off x="0" y="685800"/>
            <a:ext cx="2286000" cy="5268913"/>
            <a:chOff x="-60" y="416"/>
            <a:chExt cx="1800" cy="3805"/>
          </a:xfrm>
        </p:grpSpPr>
        <p:pic>
          <p:nvPicPr>
            <p:cNvPr id="18446" name="Picture 10" descr="scott"/>
            <p:cNvPicPr>
              <a:picLocks noChangeAspect="1" noChangeArrowheads="1"/>
            </p:cNvPicPr>
            <p:nvPr/>
          </p:nvPicPr>
          <p:blipFill>
            <a:blip r:embed="rId5" cstate="print">
              <a:clrChange>
                <a:clrFrom>
                  <a:srgbClr val="F1EDEE"/>
                </a:clrFrom>
                <a:clrTo>
                  <a:srgbClr val="F1EDEE">
                    <a:alpha val="0"/>
                  </a:srgbClr>
                </a:clrTo>
              </a:clrChange>
              <a:extLst>
                <a:ext uri="{28A0092B-C50C-407E-A947-70E740481C1C}">
                  <a14:useLocalDpi xmlns:a14="http://schemas.microsoft.com/office/drawing/2010/main" val="0"/>
                </a:ext>
              </a:extLst>
            </a:blip>
            <a:srcRect l="10983" b="3476"/>
            <a:stretch>
              <a:fillRect/>
            </a:stretch>
          </p:blipFill>
          <p:spPr bwMode="auto">
            <a:xfrm>
              <a:off x="184" y="416"/>
              <a:ext cx="1556" cy="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 Box 11"/>
            <p:cNvSpPr txBox="1">
              <a:spLocks noChangeArrowheads="1"/>
            </p:cNvSpPr>
            <p:nvPr/>
          </p:nvSpPr>
          <p:spPr bwMode="auto">
            <a:xfrm>
              <a:off x="-60" y="1572"/>
              <a:ext cx="900"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ko-KR" sz="1600" b="1">
                  <a:ea typeface="굴림" pitchFamily="34" charset="-127"/>
                </a:rPr>
                <a:t>Harry Scott (Great Scott!)</a:t>
              </a:r>
              <a:endParaRPr lang="en-US" altLang="ko-KR" sz="1600">
                <a:ea typeface="굴림" pitchFamily="34" charset="-127"/>
              </a:endParaRPr>
            </a:p>
            <a:p>
              <a:pPr eaLnBrk="1" hangingPunct="1"/>
              <a:r>
                <a:rPr lang="en-US" altLang="ko-KR" sz="1400">
                  <a:ea typeface="굴림" pitchFamily="34" charset="-127"/>
                </a:rPr>
                <a:t>At Age 65</a:t>
              </a:r>
            </a:p>
            <a:p>
              <a:pPr eaLnBrk="1" hangingPunct="1"/>
              <a:r>
                <a:rPr lang="en-US" altLang="ko-KR" sz="1400">
                  <a:ea typeface="굴림" pitchFamily="34" charset="-127"/>
                </a:rPr>
                <a:t>174 pounds (8% fat)</a:t>
              </a:r>
            </a:p>
            <a:p>
              <a:pPr eaLnBrk="1" hangingPunct="1"/>
              <a:r>
                <a:rPr lang="en-US" altLang="ko-KR" sz="1400">
                  <a:ea typeface="굴림" pitchFamily="34" charset="-127"/>
                </a:rPr>
                <a:t>30in waist</a:t>
              </a:r>
            </a:p>
            <a:p>
              <a:pPr eaLnBrk="1" hangingPunct="1"/>
              <a:r>
                <a:rPr lang="en-US" altLang="ko-KR" sz="1400">
                  <a:ea typeface="굴림" pitchFamily="34" charset="-127"/>
                </a:rPr>
                <a:t>44in chest</a:t>
              </a:r>
            </a:p>
            <a:p>
              <a:pPr eaLnBrk="1" hangingPunct="1"/>
              <a:r>
                <a:rPr lang="en-US" altLang="ko-KR" sz="1400">
                  <a:ea typeface="굴림" pitchFamily="34" charset="-127"/>
                </a:rPr>
                <a:t>17in biceps</a:t>
              </a:r>
            </a:p>
          </p:txBody>
        </p:sp>
      </p:grpSp>
      <p:sp>
        <p:nvSpPr>
          <p:cNvPr id="18438" name="Text Box 13"/>
          <p:cNvSpPr txBox="1">
            <a:spLocks noChangeArrowheads="1"/>
          </p:cNvSpPr>
          <p:nvPr/>
        </p:nvSpPr>
        <p:spPr bwMode="auto">
          <a:xfrm>
            <a:off x="7467600" y="3360738"/>
            <a:ext cx="16764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ko-KR" sz="1400" b="1">
                <a:ea typeface="굴림" pitchFamily="34" charset="-127"/>
              </a:rPr>
              <a:t>Cher</a:t>
            </a:r>
            <a:endParaRPr lang="en-US" altLang="ko-KR" sz="1200">
              <a:ea typeface="굴림" pitchFamily="34" charset="-127"/>
            </a:endParaRPr>
          </a:p>
          <a:p>
            <a:pPr eaLnBrk="1" hangingPunct="1"/>
            <a:r>
              <a:rPr lang="en-US" altLang="ko-KR" sz="1200">
                <a:ea typeface="굴림" pitchFamily="34" charset="-127"/>
              </a:rPr>
              <a:t>age: 64 at 2010 MTV Music Video Awards</a:t>
            </a:r>
            <a:endParaRPr lang="en-US" altLang="ko-KR">
              <a:ea typeface="굴림" pitchFamily="34" charset="-127"/>
            </a:endParaRPr>
          </a:p>
        </p:txBody>
      </p:sp>
      <p:sp>
        <p:nvSpPr>
          <p:cNvPr id="18439" name="Text Box 13"/>
          <p:cNvSpPr txBox="1">
            <a:spLocks noChangeArrowheads="1"/>
          </p:cNvSpPr>
          <p:nvPr/>
        </p:nvSpPr>
        <p:spPr bwMode="auto">
          <a:xfrm>
            <a:off x="5943600" y="6180138"/>
            <a:ext cx="12954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ko-KR" sz="1400" b="1">
                <a:ea typeface="굴림" pitchFamily="34" charset="-127"/>
              </a:rPr>
              <a:t>Tina Turner</a:t>
            </a:r>
            <a:endParaRPr lang="en-US" altLang="ko-KR" sz="1200">
              <a:ea typeface="굴림" pitchFamily="34" charset="-127"/>
            </a:endParaRPr>
          </a:p>
          <a:p>
            <a:pPr eaLnBrk="1" hangingPunct="1"/>
            <a:r>
              <a:rPr lang="en-US" altLang="ko-KR" sz="1200">
                <a:ea typeface="굴림" pitchFamily="34" charset="-127"/>
              </a:rPr>
              <a:t>age: 71</a:t>
            </a:r>
          </a:p>
          <a:p>
            <a:pPr eaLnBrk="1" hangingPunct="1"/>
            <a:r>
              <a:rPr lang="en-US" altLang="ko-KR" sz="1200">
                <a:ea typeface="굴림" pitchFamily="34" charset="-127"/>
              </a:rPr>
              <a:t>On tour in 2008!</a:t>
            </a:r>
            <a:endParaRPr lang="en-US" altLang="ko-KR">
              <a:ea typeface="굴림" pitchFamily="34" charset="-127"/>
            </a:endParaRPr>
          </a:p>
        </p:txBody>
      </p:sp>
      <p:pic>
        <p:nvPicPr>
          <p:cNvPr id="18440" name="Picture 23" descr="Tina Turner On Tour">
            <a:hlinkClick r:id="rId6" tooltip="Tina Turner On Tour"/>
          </p:cNvPr>
          <p:cNvPicPr>
            <a:picLocks noChangeAspect="1" noChangeArrowheads="1"/>
          </p:cNvPicPr>
          <p:nvPr/>
        </p:nvPicPr>
        <p:blipFill>
          <a:blip r:embed="rId7" cstate="print">
            <a:extLst>
              <a:ext uri="{28A0092B-C50C-407E-A947-70E740481C1C}">
                <a14:useLocalDpi xmlns:a14="http://schemas.microsoft.com/office/drawing/2010/main" val="0"/>
              </a:ext>
            </a:extLst>
          </a:blip>
          <a:srcRect l="36501" t="6993" r="35001" b="41959"/>
          <a:stretch>
            <a:fillRect/>
          </a:stretch>
        </p:blipFill>
        <p:spPr bwMode="auto">
          <a:xfrm>
            <a:off x="5867400" y="4419600"/>
            <a:ext cx="14128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rot="5400000" flipH="1" flipV="1">
            <a:off x="2133600" y="4343400"/>
            <a:ext cx="2133600" cy="1371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8442"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l="11429" t="3200" r="18286" b="3200"/>
          <a:stretch>
            <a:fillRect/>
          </a:stretch>
        </p:blipFill>
        <p:spPr bwMode="auto">
          <a:xfrm>
            <a:off x="7543800" y="3962400"/>
            <a:ext cx="1371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18"/>
          <p:cNvSpPr txBox="1">
            <a:spLocks noChangeArrowheads="1"/>
          </p:cNvSpPr>
          <p:nvPr/>
        </p:nvSpPr>
        <p:spPr bwMode="auto">
          <a:xfrm>
            <a:off x="228600" y="6096000"/>
            <a:ext cx="281940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“Banana” George Blair</a:t>
            </a:r>
          </a:p>
          <a:p>
            <a:pPr eaLnBrk="1" hangingPunct="1"/>
            <a:r>
              <a:rPr lang="en-US" sz="1600"/>
              <a:t>Living life with intensity at 80</a:t>
            </a:r>
          </a:p>
        </p:txBody>
      </p:sp>
      <p:sp>
        <p:nvSpPr>
          <p:cNvPr id="18444" name="Slide Number Placeholder 1"/>
          <p:cNvSpPr txBox="1">
            <a:spLocks/>
          </p:cNvSpPr>
          <p:nvPr/>
        </p:nvSpPr>
        <p:spPr bwMode="auto">
          <a:xfrm>
            <a:off x="6705600" y="65087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DA1957B2-95F5-45D0-A1CC-FF46BFC843FD}" type="slidenum">
              <a:rPr lang="en-US" sz="1200">
                <a:latin typeface="Calibri" pitchFamily="34" charset="0"/>
              </a:rPr>
              <a:pPr algn="r" eaLnBrk="1" hangingPunct="1"/>
              <a:t>15</a:t>
            </a:fld>
            <a:endParaRPr lang="en-US" sz="1200">
              <a:latin typeface="Calibri" pitchFamily="34" charset="0"/>
            </a:endParaRPr>
          </a:p>
        </p:txBody>
      </p:sp>
      <p:sp>
        <p:nvSpPr>
          <p:cNvPr id="19" name="TextBox 18"/>
          <p:cNvSpPr txBox="1"/>
          <p:nvPr/>
        </p:nvSpPr>
        <p:spPr>
          <a:xfrm>
            <a:off x="0" y="0"/>
            <a:ext cx="7239000" cy="646113"/>
          </a:xfrm>
          <a:prstGeom prst="rect">
            <a:avLst/>
          </a:prstGeom>
          <a:noFill/>
        </p:spPr>
        <p:txBody>
          <a:bodyPr>
            <a:spAutoFit/>
          </a:bodyPr>
          <a:lstStyle/>
          <a:p>
            <a:pPr>
              <a:defRPr/>
            </a:pPr>
            <a:r>
              <a:rPr lang="en-US" sz="3600" b="1" dirty="0">
                <a:latin typeface="+mj-lt"/>
                <a:ea typeface="ＭＳ Ｐゴシック" pitchFamily="-109" charset="-128"/>
              </a:rPr>
              <a:t>Maintaining Vitality and Appearance</a:t>
            </a:r>
          </a:p>
        </p:txBody>
      </p:sp>
      <p:sp>
        <p:nvSpPr>
          <p:cNvPr id="2" name="Slide Number Placeholder 1"/>
          <p:cNvSpPr>
            <a:spLocks noGrp="1"/>
          </p:cNvSpPr>
          <p:nvPr>
            <p:ph type="sldNum" sz="quarter" idx="12"/>
          </p:nvPr>
        </p:nvSpPr>
        <p:spPr/>
        <p:txBody>
          <a:bodyPr/>
          <a:lstStyle/>
          <a:p>
            <a:fld id="{881EFFA5-28D8-48F7-BF72-7EC8DEF9B04D}" type="slidenum">
              <a:rPr lang="en-US" smtClean="0"/>
              <a:pPr/>
              <a:t>15</a:t>
            </a:fld>
            <a:endParaRPr lang="en-US"/>
          </a:p>
        </p:txBody>
      </p:sp>
    </p:spTree>
    <p:extLst>
      <p:ext uri="{BB962C8B-B14F-4D97-AF65-F5344CB8AC3E}">
        <p14:creationId xmlns:p14="http://schemas.microsoft.com/office/powerpoint/2010/main" val="2358877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4" descr="CENEGENICS_low.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0"/>
            <a:ext cx="36576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0" y="76200"/>
            <a:ext cx="5486400" cy="1143000"/>
          </a:xfrm>
          <a:prstGeom prst="rect">
            <a:avLst/>
          </a:prstGeom>
          <a:ln w="28575">
            <a:solidFill>
              <a:schemeClr val="accent4">
                <a:lumMod val="75000"/>
              </a:schemeClr>
            </a:solidFill>
          </a:ln>
        </p:spPr>
        <p:txBody>
          <a:bodyPr/>
          <a:lstStyle/>
          <a:p>
            <a:pPr algn="ctr" eaLnBrk="0" hangingPunct="0">
              <a:defRPr/>
            </a:pPr>
            <a:r>
              <a:rPr lang="en-US" sz="4000" dirty="0">
                <a:latin typeface="+mj-lt"/>
                <a:ea typeface="+mj-ea"/>
                <a:cs typeface="+mj-cs"/>
              </a:rPr>
              <a:t>Aging: Quest for Youth</a:t>
            </a:r>
          </a:p>
        </p:txBody>
      </p:sp>
      <p:sp>
        <p:nvSpPr>
          <p:cNvPr id="19460" name="Slide Number Placeholder 3"/>
          <p:cNvSpPr txBox="1">
            <a:spLocks/>
          </p:cNvSpPr>
          <p:nvPr/>
        </p:nvSpPr>
        <p:spPr bwMode="auto">
          <a:xfrm>
            <a:off x="6934200" y="64770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ABDBA0F-BD20-4930-AA63-A86A39D89BE2}" type="slidenum">
              <a:rPr lang="en-US" sz="1200">
                <a:latin typeface="Calibri" pitchFamily="34" charset="0"/>
              </a:rPr>
              <a:pPr algn="r" eaLnBrk="1" hangingPunct="1"/>
              <a:t>16</a:t>
            </a:fld>
            <a:endParaRPr lang="en-US" sz="1200">
              <a:latin typeface="Calibri" pitchFamily="34" charset="0"/>
            </a:endParaRPr>
          </a:p>
        </p:txBody>
      </p:sp>
      <p:pic>
        <p:nvPicPr>
          <p:cNvPr id="19461" name="Picture 5" descr="bieHealth_low.jpg"/>
          <p:cNvPicPr>
            <a:picLocks noChangeAspect="1"/>
          </p:cNvPicPr>
          <p:nvPr/>
        </p:nvPicPr>
        <p:blipFill>
          <a:blip r:embed="rId4" cstate="print">
            <a:extLst>
              <a:ext uri="{28A0092B-C50C-407E-A947-70E740481C1C}">
                <a14:useLocalDpi xmlns:a14="http://schemas.microsoft.com/office/drawing/2010/main" val="0"/>
              </a:ext>
            </a:extLst>
          </a:blip>
          <a:srcRect l="5276" t="56165" r="22427" b="1936"/>
          <a:stretch>
            <a:fillRect/>
          </a:stretch>
        </p:blipFill>
        <p:spPr bwMode="auto">
          <a:xfrm>
            <a:off x="0" y="1371600"/>
            <a:ext cx="54816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648200" y="1371600"/>
            <a:ext cx="914400" cy="487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Slide Number Placeholder 1"/>
          <p:cNvSpPr>
            <a:spLocks noGrp="1"/>
          </p:cNvSpPr>
          <p:nvPr>
            <p:ph type="sldNum" sz="quarter" idx="12"/>
          </p:nvPr>
        </p:nvSpPr>
        <p:spPr/>
        <p:txBody>
          <a:bodyPr/>
          <a:lstStyle/>
          <a:p>
            <a:fld id="{881EFFA5-28D8-48F7-BF72-7EC8DEF9B04D}" type="slidenum">
              <a:rPr lang="en-US" smtClean="0"/>
              <a:pPr/>
              <a:t>16</a:t>
            </a:fld>
            <a:endParaRPr lang="en-US"/>
          </a:p>
        </p:txBody>
      </p:sp>
    </p:spTree>
    <p:extLst>
      <p:ext uri="{BB962C8B-B14F-4D97-AF65-F5344CB8AC3E}">
        <p14:creationId xmlns:p14="http://schemas.microsoft.com/office/powerpoint/2010/main" val="2548803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22313" y="4406900"/>
            <a:ext cx="7772400" cy="1917700"/>
          </a:xfrm>
        </p:spPr>
        <p:txBody>
          <a:bodyPr>
            <a:normAutofit fontScale="90000"/>
          </a:bodyPr>
          <a:lstStyle/>
          <a:p>
            <a:r>
              <a:rPr lang="en-US" cap="none" smtClean="0">
                <a:ea typeface="ＭＳ Ｐゴシック" pitchFamily="34" charset="-128"/>
              </a:rPr>
              <a:t>BIRTH DEARTH: </a:t>
            </a:r>
            <a:br>
              <a:rPr lang="en-US" cap="none" smtClean="0">
                <a:ea typeface="ＭＳ Ｐゴシック" pitchFamily="34" charset="-128"/>
              </a:rPr>
            </a:br>
            <a:r>
              <a:rPr lang="en-US" cap="none" smtClean="0">
                <a:ea typeface="ＭＳ Ｐゴシック" pitchFamily="34" charset="-128"/>
              </a:rPr>
              <a:t>THE GRAYING OF </a:t>
            </a:r>
            <a:br>
              <a:rPr lang="en-US" cap="none" smtClean="0">
                <a:ea typeface="ＭＳ Ｐゴシック" pitchFamily="34" charset="-128"/>
              </a:rPr>
            </a:br>
            <a:r>
              <a:rPr lang="en-US" cap="none" smtClean="0">
                <a:ea typeface="ＭＳ Ｐゴシック" pitchFamily="34" charset="-128"/>
              </a:rPr>
              <a:t>THE INDUSTRIAL WORLD</a:t>
            </a:r>
          </a:p>
        </p:txBody>
      </p:sp>
      <p:sp>
        <p:nvSpPr>
          <p:cNvPr id="48131" name="Slide Number Placeholder 3"/>
          <p:cNvSpPr>
            <a:spLocks noGrp="1"/>
          </p:cNvSpPr>
          <p:nvPr>
            <p:ph type="sldNum" sz="quarter" idx="12"/>
          </p:nvPr>
        </p:nvSpPr>
        <p:spPr bwMode="auto">
          <a:xfrm>
            <a:off x="457200" y="6356350"/>
            <a:ext cx="2133600" cy="365125"/>
          </a:xfrm>
          <a:ln>
            <a:miter lim="800000"/>
            <a:headEnd/>
            <a:tailEnd/>
          </a:ln>
        </p:spPr>
        <p:txBody>
          <a:bodyPr/>
          <a:lstStyle/>
          <a:p>
            <a:pPr algn="l">
              <a:defRPr/>
            </a:pPr>
            <a:fld id="{196732B4-9021-4ED6-B748-EF77D3491C10}" type="slidenum">
              <a:rPr lang="en-US" smtClean="0">
                <a:ea typeface="ＭＳ Ｐゴシック" pitchFamily="34" charset="-128"/>
              </a:rPr>
              <a:pPr algn="l">
                <a:defRPr/>
              </a:pPr>
              <a:t>17</a:t>
            </a:fld>
            <a:endParaRPr lang="en-US" dirty="0" smtClean="0">
              <a:ea typeface="ＭＳ Ｐゴシック" pitchFamily="34" charset="-128"/>
            </a:endParaRPr>
          </a:p>
        </p:txBody>
      </p:sp>
    </p:spTree>
    <p:extLst>
      <p:ext uri="{BB962C8B-B14F-4D97-AF65-F5344CB8AC3E}">
        <p14:creationId xmlns:p14="http://schemas.microsoft.com/office/powerpoint/2010/main" val="2363350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p:txBody>
          <a:bodyPr/>
          <a:lstStyle/>
          <a:p>
            <a:pPr eaLnBrk="1" hangingPunct="1"/>
            <a:r>
              <a:rPr lang="en-US" altLang="ko-KR" sz="2800" b="1" smtClean="0"/>
              <a:t>Fertility Trends in Four Industrialized</a:t>
            </a:r>
            <a:br>
              <a:rPr lang="en-US" altLang="ko-KR" sz="2800" b="1" smtClean="0"/>
            </a:br>
            <a:r>
              <a:rPr lang="en-US" altLang="ko-KR" sz="2800" b="1" smtClean="0"/>
              <a:t>Countries: 1950-2010</a:t>
            </a:r>
          </a:p>
        </p:txBody>
      </p:sp>
      <p:sp>
        <p:nvSpPr>
          <p:cNvPr id="21507"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1E1CEDFB-97E9-42F4-8D90-06902E36AB0F}" type="slidenum">
              <a:rPr lang="en-US" sz="1200">
                <a:solidFill>
                  <a:srgbClr val="898989"/>
                </a:solidFill>
                <a:latin typeface="굴림" pitchFamily="34" charset="-127"/>
                <a:ea typeface="굴림" pitchFamily="34" charset="-127"/>
              </a:rPr>
              <a:pPr algn="r" eaLnBrk="1" hangingPunct="1"/>
              <a:t>18</a:t>
            </a:fld>
            <a:endParaRPr lang="en-US" sz="1200">
              <a:solidFill>
                <a:srgbClr val="898989"/>
              </a:solidFill>
              <a:latin typeface="굴림" pitchFamily="34" charset="-127"/>
              <a:ea typeface="굴림" pitchFamily="34" charset="-127"/>
            </a:endParaRPr>
          </a:p>
        </p:txBody>
      </p:sp>
      <p:sp>
        <p:nvSpPr>
          <p:cNvPr id="21508" name="Rectangle 8"/>
          <p:cNvSpPr>
            <a:spLocks noChangeArrowheads="1"/>
          </p:cNvSpPr>
          <p:nvPr/>
        </p:nvSpPr>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2160" tIns="46080" rIns="92160" bIns="46080"/>
          <a:lstStyle/>
          <a:p>
            <a:pPr>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Calibri" pitchFamily="34" charset="0"/>
                <a:ea typeface="굴림" pitchFamily="34" charset="-127"/>
              </a:rPr>
              <a:t>Source: World Bank. World Population Projections: 1994-95; 2002 World Development Indicators; Population Reference Bureau; 2010 World Population Data Sheet</a:t>
            </a:r>
          </a:p>
        </p:txBody>
      </p:sp>
      <p:graphicFrame>
        <p:nvGraphicFramePr>
          <p:cNvPr id="21509" name="Object 1"/>
          <p:cNvGraphicFramePr>
            <a:graphicFrameLocks noGrp="1"/>
          </p:cNvGraphicFramePr>
          <p:nvPr/>
        </p:nvGraphicFramePr>
        <p:xfrm>
          <a:off x="381000" y="1447800"/>
          <a:ext cx="8458200" cy="4953000"/>
        </p:xfrm>
        <a:graphic>
          <a:graphicData uri="http://schemas.openxmlformats.org/presentationml/2006/ole">
            <mc:AlternateContent xmlns:mc="http://schemas.openxmlformats.org/markup-compatibility/2006">
              <mc:Choice xmlns:v="urn:schemas-microsoft-com:vml" Requires="v">
                <p:oleObj spid="_x0000_s6238" name="Worksheet" r:id="rId4" imgW="9896414" imgH="5248224" progId="Excel.Sheet.8">
                  <p:embed/>
                </p:oleObj>
              </mc:Choice>
              <mc:Fallback>
                <p:oleObj name="Worksheet" r:id="rId4" imgW="9896414" imgH="5248224" progId="Excel.Sheet.8">
                  <p:embed/>
                  <p:pic>
                    <p:nvPicPr>
                      <p:cNvPr id="0" name="Picture 92"/>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47800"/>
                        <a:ext cx="8458200" cy="495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881EFFA5-28D8-48F7-BF72-7EC8DEF9B04D}" type="slidenum">
              <a:rPr lang="en-US" smtClean="0"/>
              <a:pPr/>
              <a:t>18</a:t>
            </a:fld>
            <a:endParaRPr lang="en-US"/>
          </a:p>
        </p:txBody>
      </p:sp>
    </p:spTree>
    <p:extLst>
      <p:ext uri="{BB962C8B-B14F-4D97-AF65-F5344CB8AC3E}">
        <p14:creationId xmlns:p14="http://schemas.microsoft.com/office/powerpoint/2010/main" val="5407692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5653"/>
          <a:stretch>
            <a:fillRect/>
          </a:stretch>
        </p:blipFill>
        <p:spPr bwMode="auto">
          <a:xfrm>
            <a:off x="0" y="12192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le 1"/>
          <p:cNvSpPr>
            <a:spLocks noGrp="1"/>
          </p:cNvSpPr>
          <p:nvPr>
            <p:ph type="title"/>
          </p:nvPr>
        </p:nvSpPr>
        <p:spPr>
          <a:xfrm>
            <a:off x="457200" y="152400"/>
            <a:ext cx="8229600" cy="1143000"/>
          </a:xfrm>
        </p:spPr>
        <p:txBody>
          <a:bodyPr/>
          <a:lstStyle/>
          <a:p>
            <a:r>
              <a:rPr lang="en-US" altLang="ko-KR" sz="2800" b="1" smtClean="0">
                <a:ea typeface="굴림" pitchFamily="34" charset="-127"/>
              </a:rPr>
              <a:t>2010 World Fertility Rates</a:t>
            </a:r>
            <a:br>
              <a:rPr lang="en-US" altLang="ko-KR" sz="2800" b="1" smtClean="0">
                <a:ea typeface="굴림" pitchFamily="34" charset="-127"/>
              </a:rPr>
            </a:br>
            <a:r>
              <a:rPr lang="en-US" altLang="ko-KR" sz="2800" b="1" smtClean="0">
                <a:ea typeface="굴림" pitchFamily="34" charset="-127"/>
              </a:rPr>
              <a:t>Total Worldwide = 2.5</a:t>
            </a:r>
            <a:endParaRPr lang="en-US" sz="2800" b="1" smtClean="0">
              <a:ea typeface="ＭＳ Ｐゴシック" pitchFamily="34" charset="-128"/>
            </a:endParaRPr>
          </a:p>
        </p:txBody>
      </p:sp>
      <p:sp>
        <p:nvSpPr>
          <p:cNvPr id="49156" name="Slide Number Placeholder 3"/>
          <p:cNvSpPr>
            <a:spLocks noGrp="1"/>
          </p:cNvSpPr>
          <p:nvPr>
            <p:ph type="sldNum" sz="quarter" idx="12"/>
          </p:nvPr>
        </p:nvSpPr>
        <p:spPr bwMode="auto">
          <a:xfrm>
            <a:off x="457200" y="6356350"/>
            <a:ext cx="2133600" cy="365125"/>
          </a:xfrm>
          <a:ln>
            <a:miter lim="800000"/>
            <a:headEnd/>
            <a:tailEnd/>
          </a:ln>
        </p:spPr>
        <p:txBody>
          <a:bodyPr/>
          <a:lstStyle/>
          <a:p>
            <a:pPr algn="l">
              <a:defRPr/>
            </a:pPr>
            <a:fld id="{508A9F06-7F9E-4883-AD28-7573FDF32206}" type="slidenum">
              <a:rPr lang="en-US" smtClean="0">
                <a:ea typeface="ＭＳ Ｐゴシック" pitchFamily="34" charset="-128"/>
              </a:rPr>
              <a:pPr algn="l">
                <a:defRPr/>
              </a:pPr>
              <a:t>19</a:t>
            </a:fld>
            <a:endParaRPr lang="en-US" smtClean="0">
              <a:ea typeface="ＭＳ Ｐゴシック" pitchFamily="34" charset="-128"/>
            </a:endParaRPr>
          </a:p>
        </p:txBody>
      </p:sp>
      <p:sp>
        <p:nvSpPr>
          <p:cNvPr id="22533" name="Rectangle 32"/>
          <p:cNvSpPr>
            <a:spLocks noChangeArrowheads="1"/>
          </p:cNvSpPr>
          <p:nvPr/>
        </p:nvSpPr>
        <p:spPr bwMode="auto">
          <a:xfrm>
            <a:off x="0" y="6610350"/>
            <a:ext cx="72628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2160" tIns="46080" rIns="92160" bIns="46080">
            <a:spAutoFit/>
          </a:bodyPr>
          <a:lstStyle/>
          <a:p>
            <a:pPr>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Calibri" pitchFamily="34" charset="0"/>
              </a:rPr>
              <a:t>Source: Population Reference Bureau, 2010</a:t>
            </a:r>
            <a:r>
              <a:rPr lang="en-GB" sz="1000">
                <a:solidFill>
                  <a:srgbClr val="000000"/>
                </a:solidFill>
                <a:latin typeface="Calibri" pitchFamily="34" charset="0"/>
                <a:ea typeface="굴림" pitchFamily="34" charset="-127"/>
              </a:rPr>
              <a:t> World Population Data Sheet, </a:t>
            </a:r>
            <a:r>
              <a:rPr lang="en-GB" sz="1000">
                <a:solidFill>
                  <a:srgbClr val="000000"/>
                </a:solidFill>
                <a:latin typeface="Calibri" pitchFamily="34" charset="0"/>
                <a:ea typeface="굴림" pitchFamily="34" charset="-127"/>
                <a:hlinkClick r:id="rId4"/>
              </a:rPr>
              <a:t>http://www.prb.org/Datafinder/Topic/Map.aspx?variable=93</a:t>
            </a:r>
            <a:r>
              <a:rPr lang="en-GB" sz="1000">
                <a:solidFill>
                  <a:srgbClr val="000000"/>
                </a:solidFill>
                <a:latin typeface="Calibri" pitchFamily="34" charset="0"/>
                <a:ea typeface="굴림" pitchFamily="34" charset="-127"/>
              </a:rPr>
              <a:t> </a:t>
            </a:r>
          </a:p>
        </p:txBody>
      </p:sp>
      <p:grpSp>
        <p:nvGrpSpPr>
          <p:cNvPr id="22535" name="Group 5"/>
          <p:cNvGrpSpPr>
            <a:grpSpLocks/>
          </p:cNvGrpSpPr>
          <p:nvPr/>
        </p:nvGrpSpPr>
        <p:grpSpPr bwMode="auto">
          <a:xfrm>
            <a:off x="1143000" y="2133600"/>
            <a:ext cx="990600" cy="1190625"/>
            <a:chOff x="1143000" y="1981200"/>
            <a:chExt cx="990600" cy="1191399"/>
          </a:xfrm>
        </p:grpSpPr>
        <p:sp>
          <p:nvSpPr>
            <p:cNvPr id="22551" name="TextBox 6"/>
            <p:cNvSpPr txBox="1">
              <a:spLocks noChangeArrowheads="1"/>
            </p:cNvSpPr>
            <p:nvPr/>
          </p:nvSpPr>
          <p:spPr bwMode="auto">
            <a:xfrm>
              <a:off x="1143000" y="1981200"/>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Canada 1.7</a:t>
              </a:r>
            </a:p>
          </p:txBody>
        </p:sp>
        <p:sp>
          <p:nvSpPr>
            <p:cNvPr id="22552" name="TextBox 7"/>
            <p:cNvSpPr txBox="1">
              <a:spLocks noChangeArrowheads="1"/>
            </p:cNvSpPr>
            <p:nvPr/>
          </p:nvSpPr>
          <p:spPr bwMode="auto">
            <a:xfrm>
              <a:off x="1219200" y="2895600"/>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U.S. 2.0</a:t>
              </a:r>
            </a:p>
          </p:txBody>
        </p:sp>
      </p:grpSp>
      <p:sp>
        <p:nvSpPr>
          <p:cNvPr id="22536" name="TextBox 9"/>
          <p:cNvSpPr txBox="1">
            <a:spLocks noChangeArrowheads="1"/>
          </p:cNvSpPr>
          <p:nvPr/>
        </p:nvSpPr>
        <p:spPr bwMode="auto">
          <a:xfrm>
            <a:off x="4114800" y="25146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Germany 1.3</a:t>
            </a:r>
          </a:p>
        </p:txBody>
      </p:sp>
      <p:sp>
        <p:nvSpPr>
          <p:cNvPr id="22537" name="TextBox 10"/>
          <p:cNvSpPr txBox="1">
            <a:spLocks noChangeArrowheads="1"/>
          </p:cNvSpPr>
          <p:nvPr/>
        </p:nvSpPr>
        <p:spPr bwMode="auto">
          <a:xfrm>
            <a:off x="4724400" y="3048000"/>
            <a:ext cx="91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Italy 1.4</a:t>
            </a:r>
          </a:p>
        </p:txBody>
      </p:sp>
      <p:sp>
        <p:nvSpPr>
          <p:cNvPr id="22538" name="TextBox 11"/>
          <p:cNvSpPr txBox="1">
            <a:spLocks noChangeArrowheads="1"/>
          </p:cNvSpPr>
          <p:nvPr/>
        </p:nvSpPr>
        <p:spPr bwMode="auto">
          <a:xfrm>
            <a:off x="4038600" y="2819400"/>
            <a:ext cx="91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France 2.0</a:t>
            </a:r>
          </a:p>
        </p:txBody>
      </p:sp>
      <p:sp>
        <p:nvSpPr>
          <p:cNvPr id="22539" name="TextBox 12"/>
          <p:cNvSpPr txBox="1">
            <a:spLocks noChangeArrowheads="1"/>
          </p:cNvSpPr>
          <p:nvPr/>
        </p:nvSpPr>
        <p:spPr bwMode="auto">
          <a:xfrm>
            <a:off x="5029200" y="23622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Poland 1.4</a:t>
            </a:r>
          </a:p>
        </p:txBody>
      </p:sp>
      <p:sp>
        <p:nvSpPr>
          <p:cNvPr id="22540" name="TextBox 18"/>
          <p:cNvSpPr txBox="1">
            <a:spLocks noChangeArrowheads="1"/>
          </p:cNvSpPr>
          <p:nvPr/>
        </p:nvSpPr>
        <p:spPr bwMode="auto">
          <a:xfrm>
            <a:off x="6553200" y="1905000"/>
            <a:ext cx="91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Russia 1.5</a:t>
            </a:r>
          </a:p>
        </p:txBody>
      </p:sp>
      <p:grpSp>
        <p:nvGrpSpPr>
          <p:cNvPr id="22541" name="Group 19"/>
          <p:cNvGrpSpPr>
            <a:grpSpLocks/>
          </p:cNvGrpSpPr>
          <p:nvPr/>
        </p:nvGrpSpPr>
        <p:grpSpPr bwMode="auto">
          <a:xfrm>
            <a:off x="5943600" y="3076575"/>
            <a:ext cx="2286000" cy="885825"/>
            <a:chOff x="5562600" y="3152308"/>
            <a:chExt cx="2286000" cy="887089"/>
          </a:xfrm>
        </p:grpSpPr>
        <p:sp>
          <p:nvSpPr>
            <p:cNvPr id="22548" name="TextBox 20"/>
            <p:cNvSpPr txBox="1">
              <a:spLocks noChangeArrowheads="1"/>
            </p:cNvSpPr>
            <p:nvPr/>
          </p:nvSpPr>
          <p:spPr bwMode="auto">
            <a:xfrm>
              <a:off x="5562600" y="3152308"/>
              <a:ext cx="1219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Afghanistan 5.7</a:t>
              </a:r>
            </a:p>
          </p:txBody>
        </p:sp>
        <p:sp>
          <p:nvSpPr>
            <p:cNvPr id="22549" name="TextBox 21"/>
            <p:cNvSpPr txBox="1">
              <a:spLocks noChangeArrowheads="1"/>
            </p:cNvSpPr>
            <p:nvPr/>
          </p:nvSpPr>
          <p:spPr bwMode="auto">
            <a:xfrm>
              <a:off x="6934200" y="3228568"/>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China 1.5</a:t>
              </a:r>
            </a:p>
          </p:txBody>
        </p:sp>
        <p:sp>
          <p:nvSpPr>
            <p:cNvPr id="22550" name="TextBox 22"/>
            <p:cNvSpPr txBox="1">
              <a:spLocks noChangeArrowheads="1"/>
            </p:cNvSpPr>
            <p:nvPr/>
          </p:nvSpPr>
          <p:spPr bwMode="auto">
            <a:xfrm>
              <a:off x="6248400" y="3762398"/>
              <a:ext cx="914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India 2.6</a:t>
              </a:r>
            </a:p>
          </p:txBody>
        </p:sp>
      </p:grpSp>
      <p:sp>
        <p:nvSpPr>
          <p:cNvPr id="22542" name="TextBox 23"/>
          <p:cNvSpPr txBox="1">
            <a:spLocks noChangeArrowheads="1"/>
          </p:cNvSpPr>
          <p:nvPr/>
        </p:nvSpPr>
        <p:spPr bwMode="auto">
          <a:xfrm>
            <a:off x="4572000" y="3581400"/>
            <a:ext cx="91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Niger 7.4</a:t>
            </a:r>
          </a:p>
        </p:txBody>
      </p:sp>
      <p:sp>
        <p:nvSpPr>
          <p:cNvPr id="22543" name="TextBox 24"/>
          <p:cNvSpPr txBox="1">
            <a:spLocks noChangeArrowheads="1"/>
          </p:cNvSpPr>
          <p:nvPr/>
        </p:nvSpPr>
        <p:spPr bwMode="auto">
          <a:xfrm>
            <a:off x="3276600" y="3838575"/>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Guinea-Bissau 5.8</a:t>
            </a:r>
          </a:p>
        </p:txBody>
      </p:sp>
      <p:sp>
        <p:nvSpPr>
          <p:cNvPr id="22544" name="TextBox 25"/>
          <p:cNvSpPr txBox="1">
            <a:spLocks noChangeArrowheads="1"/>
          </p:cNvSpPr>
          <p:nvPr/>
        </p:nvSpPr>
        <p:spPr bwMode="auto">
          <a:xfrm>
            <a:off x="5638800" y="38862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Somalia 6.5</a:t>
            </a:r>
          </a:p>
        </p:txBody>
      </p:sp>
      <p:sp>
        <p:nvSpPr>
          <p:cNvPr id="22545" name="TextBox 26"/>
          <p:cNvSpPr txBox="1">
            <a:spLocks noChangeArrowheads="1"/>
          </p:cNvSpPr>
          <p:nvPr/>
        </p:nvSpPr>
        <p:spPr bwMode="auto">
          <a:xfrm>
            <a:off x="5029200" y="4143375"/>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Uganda 6.5</a:t>
            </a:r>
          </a:p>
        </p:txBody>
      </p:sp>
      <p:sp>
        <p:nvSpPr>
          <p:cNvPr id="22546" name="TextBox 27"/>
          <p:cNvSpPr txBox="1">
            <a:spLocks noChangeArrowheads="1"/>
          </p:cNvSpPr>
          <p:nvPr/>
        </p:nvSpPr>
        <p:spPr bwMode="auto">
          <a:xfrm>
            <a:off x="4724400" y="4752975"/>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Angola 5.8</a:t>
            </a:r>
          </a:p>
        </p:txBody>
      </p:sp>
      <p:sp>
        <p:nvSpPr>
          <p:cNvPr id="22547" name="TextBox 28"/>
          <p:cNvSpPr txBox="1">
            <a:spLocks noChangeArrowheads="1"/>
          </p:cNvSpPr>
          <p:nvPr/>
        </p:nvSpPr>
        <p:spPr bwMode="auto">
          <a:xfrm>
            <a:off x="3886200" y="41910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latin typeface="Calibri" pitchFamily="34" charset="0"/>
              </a:rPr>
              <a:t>Liberia 5.9</a:t>
            </a:r>
          </a:p>
        </p:txBody>
      </p:sp>
    </p:spTree>
    <p:extLst>
      <p:ext uri="{BB962C8B-B14F-4D97-AF65-F5344CB8AC3E}">
        <p14:creationId xmlns:p14="http://schemas.microsoft.com/office/powerpoint/2010/main" val="1614840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74638"/>
            <a:ext cx="8229600" cy="6126162"/>
          </a:xfrm>
        </p:spPr>
        <p:txBody>
          <a:bodyPr>
            <a:normAutofit fontScale="90000"/>
          </a:bodyPr>
          <a:lstStyle/>
          <a:p>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r>
              <a:rPr lang="en-US" sz="2800" b="1" dirty="0" smtClean="0"/>
              <a:t>The following slides draw from various sources of demographic data, including slides from Dr. John D. Kasarda’s </a:t>
            </a:r>
            <a:r>
              <a:rPr lang="en-US" sz="2800" b="1" i="1" dirty="0" smtClean="0"/>
              <a:t>Business Demographics</a:t>
            </a:r>
            <a:r>
              <a:rPr lang="en-US" sz="2800" b="1" dirty="0" smtClean="0"/>
              <a:t> series and Professor Nicholas </a:t>
            </a:r>
            <a:r>
              <a:rPr lang="en-US" sz="2800" b="1" dirty="0" err="1" smtClean="0"/>
              <a:t>Didow’s</a:t>
            </a:r>
            <a:r>
              <a:rPr lang="en-US" sz="2800" b="1" dirty="0" smtClean="0"/>
              <a:t> </a:t>
            </a:r>
            <a:r>
              <a:rPr lang="en-US" sz="2800" b="1" i="1" dirty="0" smtClean="0"/>
              <a:t>Consumer Behavior </a:t>
            </a:r>
            <a:r>
              <a:rPr lang="en-US" sz="2800" b="1" dirty="0" smtClean="0"/>
              <a:t>series</a:t>
            </a:r>
            <a:br>
              <a:rPr lang="en-US" sz="2800" b="1" dirty="0" smtClean="0"/>
            </a:br>
            <a:r>
              <a:rPr lang="en-US" sz="2800" b="1" dirty="0" smtClean="0"/>
              <a:t/>
            </a:r>
            <a:br>
              <a:rPr lang="en-US" sz="2800" b="1" dirty="0" smtClean="0"/>
            </a:br>
            <a:r>
              <a:rPr lang="en-US" sz="2800" b="1" dirty="0" smtClean="0"/>
              <a:t>Sources are cited for most slides on the individual PowerPoint slides.</a:t>
            </a:r>
            <a:br>
              <a:rPr lang="en-US" sz="2800" b="1" dirty="0" smtClean="0"/>
            </a:br>
            <a:r>
              <a:rPr lang="en-US" sz="2800" b="1" dirty="0" smtClean="0"/>
              <a:t/>
            </a:r>
            <a:br>
              <a:rPr lang="en-US" sz="2800" b="1" dirty="0" smtClean="0"/>
            </a:br>
            <a:r>
              <a:rPr lang="en-US" sz="2800" b="1" dirty="0" smtClean="0"/>
              <a:t>US Census Bureau</a:t>
            </a:r>
            <a:br>
              <a:rPr lang="en-US" sz="2800" b="1" dirty="0" smtClean="0"/>
            </a:br>
            <a:r>
              <a:rPr lang="en-US" sz="2800" b="1" dirty="0" smtClean="0">
                <a:hlinkClick r:id="rId2"/>
              </a:rPr>
              <a:t>www.census.gov/popclock/?intcmp=home_pop</a:t>
            </a:r>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endParaRPr lang="en-US" sz="2800"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73" t="972" r="979" b="1111"/>
          <a:stretch/>
        </p:blipFill>
        <p:spPr>
          <a:xfrm>
            <a:off x="166687" y="71438"/>
            <a:ext cx="8810626" cy="6715125"/>
          </a:xfrm>
          <a:prstGeom prst="rect">
            <a:avLst/>
          </a:prstGeom>
        </p:spPr>
      </p:pic>
      <p:sp>
        <p:nvSpPr>
          <p:cNvPr id="23554" name="Title 1"/>
          <p:cNvSpPr>
            <a:spLocks noGrp="1"/>
          </p:cNvSpPr>
          <p:nvPr>
            <p:ph type="title"/>
          </p:nvPr>
        </p:nvSpPr>
        <p:spPr>
          <a:xfrm>
            <a:off x="533400" y="152400"/>
            <a:ext cx="8229600" cy="1143000"/>
          </a:xfrm>
        </p:spPr>
        <p:txBody>
          <a:bodyPr/>
          <a:lstStyle/>
          <a:p>
            <a:r>
              <a:rPr lang="en-US" altLang="ko-KR" sz="2800" b="1" dirty="0" smtClean="0">
                <a:ea typeface="굴림" pitchFamily="34" charset="-127"/>
              </a:rPr>
              <a:t>Fertility Worldwide: 2030-2035</a:t>
            </a:r>
          </a:p>
        </p:txBody>
      </p:sp>
      <p:sp>
        <p:nvSpPr>
          <p:cNvPr id="50179" name="Slide Number Placeholder 3"/>
          <p:cNvSpPr>
            <a:spLocks noGrp="1"/>
          </p:cNvSpPr>
          <p:nvPr>
            <p:ph type="sldNum" sz="quarter" idx="12"/>
          </p:nvPr>
        </p:nvSpPr>
        <p:spPr bwMode="auto">
          <a:xfrm>
            <a:off x="457200" y="6356350"/>
            <a:ext cx="2133600" cy="365125"/>
          </a:xfrm>
          <a:ln>
            <a:miter lim="800000"/>
            <a:headEnd/>
            <a:tailEnd/>
          </a:ln>
        </p:spPr>
        <p:txBody>
          <a:bodyPr/>
          <a:lstStyle/>
          <a:p>
            <a:pPr algn="l">
              <a:defRPr/>
            </a:pPr>
            <a:fld id="{05873983-7033-4E29-9B2D-8C5F76D378A2}" type="slidenum">
              <a:rPr lang="en-US" smtClean="0">
                <a:ea typeface="ＭＳ Ｐゴシック" pitchFamily="34" charset="-128"/>
              </a:rPr>
              <a:pPr algn="l">
                <a:defRPr/>
              </a:pPr>
              <a:t>20</a:t>
            </a:fld>
            <a:endParaRPr lang="en-US" smtClean="0">
              <a:ea typeface="ＭＳ Ｐゴシック" pitchFamily="34" charset="-128"/>
            </a:endParaRPr>
          </a:p>
        </p:txBody>
      </p:sp>
      <p:sp>
        <p:nvSpPr>
          <p:cNvPr id="23556" name="Rectangle 6"/>
          <p:cNvSpPr>
            <a:spLocks noChangeArrowheads="1"/>
          </p:cNvSpPr>
          <p:nvPr/>
        </p:nvSpPr>
        <p:spPr bwMode="auto">
          <a:xfrm>
            <a:off x="0" y="6629400"/>
            <a:ext cx="784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p>
            <a:pPr>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dirty="0" smtClean="0">
                <a:solidFill>
                  <a:srgbClr val="000000"/>
                </a:solidFill>
                <a:latin typeface="Calibri" pitchFamily="34" charset="0"/>
              </a:rPr>
              <a:t>Source: Kenan Institute of Private Enterprise/UN</a:t>
            </a:r>
            <a:endParaRPr lang="en-GB" sz="1000" u="sng" dirty="0">
              <a:solidFill>
                <a:srgbClr val="000000"/>
              </a:solidFill>
              <a:latin typeface="Calibri" pitchFamily="34" charset="0"/>
            </a:endParaRPr>
          </a:p>
        </p:txBody>
      </p:sp>
    </p:spTree>
    <p:extLst>
      <p:ext uri="{BB962C8B-B14F-4D97-AF65-F5344CB8AC3E}">
        <p14:creationId xmlns:p14="http://schemas.microsoft.com/office/powerpoint/2010/main" val="8054317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r>
              <a:rPr lang="en-US" altLang="ko-KR" smtClean="0">
                <a:ea typeface="굴림" pitchFamily="34" charset="-127"/>
              </a:rPr>
              <a:t>Distribution of World Births by Country</a:t>
            </a:r>
          </a:p>
        </p:txBody>
      </p:sp>
      <p:sp>
        <p:nvSpPr>
          <p:cNvPr id="14341" name="Slide Number Placeholder 3"/>
          <p:cNvSpPr>
            <a:spLocks noGrp="1"/>
          </p:cNvSpPr>
          <p:nvPr>
            <p:ph type="sldNum" sz="quarter" idx="12"/>
          </p:nvPr>
        </p:nvSpPr>
        <p:spPr bwMode="auto">
          <a:xfrm>
            <a:off x="457200" y="6356350"/>
            <a:ext cx="2133600" cy="365125"/>
          </a:xfrm>
          <a:ln>
            <a:miter lim="800000"/>
            <a:headEnd/>
            <a:tailEnd/>
          </a:ln>
        </p:spPr>
        <p:txBody>
          <a:bodyPr/>
          <a:lstStyle/>
          <a:p>
            <a:pPr algn="l">
              <a:defRPr/>
            </a:pPr>
            <a:fld id="{E66F2DE9-147E-43FC-9A3A-0B928631FD6F}" type="slidenum">
              <a:rPr lang="en-US" smtClean="0">
                <a:ea typeface="ＭＳ Ｐゴシック" pitchFamily="34" charset="-128"/>
              </a:rPr>
              <a:pPr algn="l">
                <a:defRPr/>
              </a:pPr>
              <a:t>21</a:t>
            </a:fld>
            <a:endParaRPr lang="en-US" smtClean="0">
              <a:ea typeface="ＭＳ Ｐゴシック" pitchFamily="34" charset="-128"/>
            </a:endParaRPr>
          </a:p>
        </p:txBody>
      </p:sp>
      <p:sp>
        <p:nvSpPr>
          <p:cNvPr id="5" name="Rectangle 32"/>
          <p:cNvSpPr>
            <a:spLocks noChangeArrowheads="1"/>
          </p:cNvSpPr>
          <p:nvPr/>
        </p:nvSpPr>
        <p:spPr bwMode="auto">
          <a:xfrm>
            <a:off x="0" y="6610350"/>
            <a:ext cx="2798763" cy="247650"/>
          </a:xfrm>
          <a:prstGeom prst="rect">
            <a:avLst/>
          </a:prstGeom>
          <a:noFill/>
          <a:ln w="9525">
            <a:noFill/>
            <a:round/>
            <a:headEnd/>
            <a:tailEnd/>
          </a:ln>
        </p:spPr>
        <p:txBody>
          <a:bodyPr wrap="none" lIns="92160" tIns="46080" rIns="92160" bIns="46080">
            <a:spAutoFit/>
          </a:bodyPr>
          <a:lstStyle/>
          <a:p>
            <a:pPr>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000" dirty="0">
                <a:solidFill>
                  <a:srgbClr val="000000"/>
                </a:solidFill>
                <a:latin typeface="+mn-lt"/>
              </a:rPr>
              <a:t>Source: US Census Bureau, International Database</a:t>
            </a:r>
          </a:p>
        </p:txBody>
      </p:sp>
      <p:sp>
        <p:nvSpPr>
          <p:cNvPr id="8" name="TextBox 7"/>
          <p:cNvSpPr txBox="1"/>
          <p:nvPr/>
        </p:nvSpPr>
        <p:spPr>
          <a:xfrm>
            <a:off x="4572000" y="6411913"/>
            <a:ext cx="3048000" cy="369887"/>
          </a:xfrm>
          <a:prstGeom prst="rect">
            <a:avLst/>
          </a:prstGeom>
          <a:noFill/>
        </p:spPr>
        <p:txBody>
          <a:bodyPr>
            <a:spAutoFit/>
          </a:bodyPr>
          <a:lstStyle/>
          <a:p>
            <a:pPr>
              <a:defRPr/>
            </a:pPr>
            <a:r>
              <a:rPr lang="en-US" dirty="0">
                <a:latin typeface="+mn-lt"/>
              </a:rPr>
              <a:t>Other = about 220 countries</a:t>
            </a:r>
          </a:p>
        </p:txBody>
      </p:sp>
      <p:grpSp>
        <p:nvGrpSpPr>
          <p:cNvPr id="9" name="Group 8"/>
          <p:cNvGrpSpPr/>
          <p:nvPr/>
        </p:nvGrpSpPr>
        <p:grpSpPr>
          <a:xfrm>
            <a:off x="0" y="1219200"/>
            <a:ext cx="9144000" cy="4724400"/>
            <a:chOff x="0" y="1447800"/>
            <a:chExt cx="9144000" cy="4724400"/>
          </a:xfrm>
        </p:grpSpPr>
        <p:graphicFrame>
          <p:nvGraphicFramePr>
            <p:cNvPr id="10" name="Chart 9"/>
            <p:cNvGraphicFramePr>
              <a:graphicFrameLocks/>
            </p:cNvGraphicFramePr>
            <p:nvPr>
              <p:extLst>
                <p:ext uri="{D42A27DB-BD31-4B8C-83A1-F6EECF244321}">
                  <p14:modId xmlns:p14="http://schemas.microsoft.com/office/powerpoint/2010/main" val="845887434"/>
                </p:ext>
              </p:extLst>
            </p:nvPr>
          </p:nvGraphicFramePr>
          <p:xfrm>
            <a:off x="0" y="1447800"/>
            <a:ext cx="4552950" cy="472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3303865763"/>
                </p:ext>
              </p:extLst>
            </p:nvPr>
          </p:nvGraphicFramePr>
          <p:xfrm>
            <a:off x="4572000" y="1447800"/>
            <a:ext cx="4572000" cy="4724400"/>
          </p:xfrm>
          <a:graphic>
            <a:graphicData uri="http://schemas.openxmlformats.org/drawingml/2006/chart">
              <c:chart xmlns:c="http://schemas.openxmlformats.org/drawingml/2006/chart" xmlns:r="http://schemas.openxmlformats.org/officeDocument/2006/relationships" r:id="rId4"/>
            </a:graphicData>
          </a:graphic>
        </p:graphicFrame>
      </p:grpSp>
    </p:spTree>
    <p:extLst>
      <p:ext uri="{BB962C8B-B14F-4D97-AF65-F5344CB8AC3E}">
        <p14:creationId xmlns:p14="http://schemas.microsoft.com/office/powerpoint/2010/main" val="568166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r>
              <a:rPr lang="en-US" altLang="ko-KR" smtClean="0">
                <a:ea typeface="굴림" pitchFamily="34" charset="-127"/>
              </a:rPr>
              <a:t>World’s 10 Most Populous Nations: </a:t>
            </a:r>
            <a:br>
              <a:rPr lang="en-US" altLang="ko-KR" smtClean="0">
                <a:ea typeface="굴림" pitchFamily="34" charset="-127"/>
              </a:rPr>
            </a:br>
            <a:r>
              <a:rPr lang="en-US" altLang="ko-KR" smtClean="0">
                <a:ea typeface="굴림" pitchFamily="34" charset="-127"/>
              </a:rPr>
              <a:t>2012 &amp; 2050</a:t>
            </a:r>
          </a:p>
        </p:txBody>
      </p:sp>
      <p:graphicFrame>
        <p:nvGraphicFramePr>
          <p:cNvPr id="66675" name="Group 115"/>
          <p:cNvGraphicFramePr>
            <a:graphicFrameLocks noGrp="1"/>
          </p:cNvGraphicFramePr>
          <p:nvPr>
            <p:ph idx="1"/>
          </p:nvPr>
        </p:nvGraphicFramePr>
        <p:xfrm>
          <a:off x="271463" y="1570038"/>
          <a:ext cx="8601075" cy="4754562"/>
        </p:xfrm>
        <a:graphic>
          <a:graphicData uri="http://schemas.openxmlformats.org/drawingml/2006/table">
            <a:tbl>
              <a:tblPr/>
              <a:tblGrid>
                <a:gridCol w="1477854"/>
                <a:gridCol w="2204176"/>
                <a:gridCol w="824169"/>
                <a:gridCol w="1890700"/>
                <a:gridCol w="2204176"/>
              </a:tblGrid>
              <a:tr h="39622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chemeClr val="tx1"/>
                          </a:solidFill>
                          <a:effectLst/>
                          <a:latin typeface="Calibri" pitchFamily="-109" charset="0"/>
                          <a:ea typeface="굴림" pitchFamily="-109" charset="-127"/>
                        </a:rPr>
                        <a:t>2012</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rgbClr val="FFFFFF"/>
                          </a:solidFill>
                          <a:effectLst/>
                          <a:latin typeface="Calibri" pitchFamily="-109" charset="0"/>
                          <a:ea typeface="굴림" pitchFamily="-109" charset="-127"/>
                        </a:rPr>
                        <a:t>Rank </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2000" b="0" i="0" u="none" strike="noStrike" cap="none" normalizeH="0" baseline="0" dirty="0" smtClean="0">
                          <a:ln>
                            <a:noFill/>
                          </a:ln>
                          <a:solidFill>
                            <a:schemeClr val="tx1"/>
                          </a:solidFill>
                          <a:effectLst/>
                          <a:latin typeface="Calibri" pitchFamily="-109" charset="0"/>
                          <a:ea typeface="굴림" pitchFamily="-109" charset="-127"/>
                        </a:rPr>
                        <a:t>2050</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r>
              <a:tr h="396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chemeClr val="tx1"/>
                          </a:solidFill>
                          <a:effectLst/>
                          <a:latin typeface="Calibri" pitchFamily="-109" charset="0"/>
                          <a:ea typeface="굴림" pitchFamily="-109" charset="-127"/>
                        </a:rPr>
                        <a:t>Country</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chemeClr val="tx1"/>
                          </a:solidFill>
                          <a:effectLst/>
                          <a:latin typeface="Calibri" pitchFamily="-109" charset="0"/>
                          <a:ea typeface="굴림" pitchFamily="-109" charset="-127"/>
                        </a:rPr>
                        <a:t>Population (millions)</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smtClean="0">
                        <a:ln>
                          <a:noFill/>
                        </a:ln>
                        <a:solidFill>
                          <a:srgbClr val="000000"/>
                        </a:solidFill>
                        <a:effectLst/>
                        <a:latin typeface="Calibri" pitchFamily="-109" charset="0"/>
                        <a:ea typeface="굴림" pitchFamily="-109" charset="-127"/>
                      </a:endParaRP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smtClean="0">
                          <a:ln>
                            <a:noFill/>
                          </a:ln>
                          <a:solidFill>
                            <a:schemeClr val="tx1"/>
                          </a:solidFill>
                          <a:effectLst/>
                          <a:latin typeface="Calibri" pitchFamily="-109" charset="0"/>
                          <a:ea typeface="굴림" pitchFamily="-109" charset="-127"/>
                        </a:rPr>
                        <a:t>Country</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chemeClr val="tx1"/>
                          </a:solidFill>
                          <a:effectLst/>
                          <a:latin typeface="Calibri" pitchFamily="-109" charset="0"/>
                          <a:ea typeface="굴림" pitchFamily="-109" charset="-127"/>
                        </a:rPr>
                        <a:t>Population (millions)</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r>
              <a:tr h="396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Calibri" pitchFamily="-109" charset="0"/>
                          <a:ea typeface="굴림" pitchFamily="-109" charset="-127"/>
                        </a:rPr>
                        <a:t>China</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1,350</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000000"/>
                          </a:solidFill>
                          <a:effectLst/>
                          <a:latin typeface="Calibri" pitchFamily="-109" charset="0"/>
                          <a:ea typeface="굴림" pitchFamily="-109" charset="-127"/>
                        </a:rPr>
                        <a:t>1</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Calibri" pitchFamily="-109" charset="0"/>
                          <a:ea typeface="굴림" pitchFamily="-109" charset="-127"/>
                        </a:rPr>
                        <a:t>India</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1,691</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r>
              <a:tr h="396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Calibri" pitchFamily="-109" charset="0"/>
                          <a:ea typeface="굴림" pitchFamily="-109" charset="-127"/>
                        </a:rPr>
                        <a:t>India</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1,260</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000000"/>
                          </a:solidFill>
                          <a:effectLst/>
                          <a:latin typeface="Calibri" pitchFamily="-109" charset="0"/>
                          <a:ea typeface="굴림" pitchFamily="-109" charset="-127"/>
                        </a:rPr>
                        <a:t>2</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Calibri" pitchFamily="-109" charset="0"/>
                          <a:ea typeface="굴림" pitchFamily="-109" charset="-127"/>
                        </a:rPr>
                        <a:t>China</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1,311</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r>
              <a:tr h="396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Calibri" pitchFamily="-109" charset="0"/>
                          <a:ea typeface="굴림" pitchFamily="-109" charset="-127"/>
                        </a:rPr>
                        <a:t>United States</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314</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000000"/>
                          </a:solidFill>
                          <a:effectLst/>
                          <a:latin typeface="Calibri" pitchFamily="-109" charset="0"/>
                          <a:ea typeface="굴림" pitchFamily="-109" charset="-127"/>
                        </a:rPr>
                        <a:t>3</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Calibri" pitchFamily="-109" charset="0"/>
                          <a:ea typeface="굴림" pitchFamily="-109" charset="-127"/>
                        </a:rPr>
                        <a:t>United States</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423</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r>
              <a:tr h="396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Calibri" pitchFamily="-109" charset="0"/>
                          <a:ea typeface="굴림" pitchFamily="-109" charset="-127"/>
                        </a:rPr>
                        <a:t>Indonesia</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241</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000000"/>
                          </a:solidFill>
                          <a:effectLst/>
                          <a:latin typeface="Calibri" pitchFamily="-109" charset="0"/>
                          <a:ea typeface="굴림" pitchFamily="-109" charset="-127"/>
                        </a:rPr>
                        <a:t>4</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Nigeria</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402</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r>
              <a:tr h="396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Calibri" pitchFamily="-109" charset="0"/>
                          <a:ea typeface="굴림" pitchFamily="-109" charset="-127"/>
                        </a:rPr>
                        <a:t>Brazil</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194</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000000"/>
                          </a:solidFill>
                          <a:effectLst/>
                          <a:latin typeface="Calibri" pitchFamily="-109" charset="0"/>
                          <a:ea typeface="굴림" pitchFamily="-109" charset="-127"/>
                        </a:rPr>
                        <a:t>5</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Pakistan</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314</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r>
              <a:tr h="396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Calibri" pitchFamily="-109" charset="0"/>
                          <a:ea typeface="굴림" pitchFamily="-109" charset="-127"/>
                        </a:rPr>
                        <a:t>Pakistan</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180</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000000"/>
                          </a:solidFill>
                          <a:effectLst/>
                          <a:latin typeface="Calibri" pitchFamily="-109" charset="0"/>
                          <a:ea typeface="굴림" pitchFamily="-109" charset="-127"/>
                        </a:rPr>
                        <a:t>6</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Indonesia</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309</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r>
              <a:tr h="396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Nigeria</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170</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000000"/>
                          </a:solidFill>
                          <a:effectLst/>
                          <a:latin typeface="Calibri" pitchFamily="-109" charset="0"/>
                          <a:ea typeface="굴림" pitchFamily="-109" charset="-127"/>
                        </a:rPr>
                        <a:t>7</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Bangladesh</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226</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r>
              <a:tr h="396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Bangladesh</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153</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000000"/>
                          </a:solidFill>
                          <a:effectLst/>
                          <a:latin typeface="Calibri" pitchFamily="-109" charset="0"/>
                          <a:ea typeface="굴림" pitchFamily="-109" charset="-127"/>
                        </a:rPr>
                        <a:t>8</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Brazil</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213</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r>
              <a:tr h="396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Calibri" pitchFamily="-109" charset="0"/>
                          <a:ea typeface="굴림" pitchFamily="-109" charset="-127"/>
                        </a:rPr>
                        <a:t>Russia</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143</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000000"/>
                          </a:solidFill>
                          <a:effectLst/>
                          <a:latin typeface="Calibri" pitchFamily="-109" charset="0"/>
                          <a:ea typeface="굴림" pitchFamily="-109" charset="-127"/>
                        </a:rPr>
                        <a:t>9</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Congo, Dem. Rep.</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194</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r>
              <a:tr h="396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smtClean="0">
                          <a:ln>
                            <a:noFill/>
                          </a:ln>
                          <a:solidFill>
                            <a:schemeClr val="tx1"/>
                          </a:solidFill>
                          <a:effectLst/>
                          <a:latin typeface="Calibri" pitchFamily="-109" charset="0"/>
                          <a:ea typeface="굴림" pitchFamily="-109" charset="-127"/>
                        </a:rPr>
                        <a:t>Japan</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128</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800" b="1" i="0" u="none" strike="noStrike" cap="none" normalizeH="0" baseline="0" dirty="0" smtClean="0">
                          <a:ln>
                            <a:noFill/>
                          </a:ln>
                          <a:solidFill>
                            <a:srgbClr val="000000"/>
                          </a:solidFill>
                          <a:effectLst/>
                          <a:latin typeface="Calibri" pitchFamily="-109" charset="0"/>
                          <a:ea typeface="굴림" pitchFamily="-109" charset="-127"/>
                        </a:rPr>
                        <a:t>10</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Ethiopia</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chemeClr val="tx1"/>
                          </a:solidFill>
                          <a:effectLst/>
                          <a:latin typeface="Calibri" pitchFamily="-109" charset="0"/>
                          <a:ea typeface="굴림" pitchFamily="-109" charset="-127"/>
                        </a:rPr>
                        <a:t>166</a:t>
                      </a:r>
                    </a:p>
                  </a:txBody>
                  <a:tcPr marL="91433" marR="9143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r>
            </a:tbl>
          </a:graphicData>
        </a:graphic>
      </p:graphicFrame>
      <p:sp>
        <p:nvSpPr>
          <p:cNvPr id="51281" name="Slide Number Placeholder 3"/>
          <p:cNvSpPr>
            <a:spLocks noGrp="1"/>
          </p:cNvSpPr>
          <p:nvPr>
            <p:ph type="sldNum" sz="quarter" idx="12"/>
          </p:nvPr>
        </p:nvSpPr>
        <p:spPr bwMode="auto">
          <a:xfrm>
            <a:off x="457200" y="6356350"/>
            <a:ext cx="2133600" cy="365125"/>
          </a:xfrm>
          <a:ln>
            <a:miter lim="800000"/>
            <a:headEnd/>
            <a:tailEnd/>
          </a:ln>
        </p:spPr>
        <p:txBody>
          <a:bodyPr/>
          <a:lstStyle/>
          <a:p>
            <a:pPr algn="l">
              <a:defRPr/>
            </a:pPr>
            <a:fld id="{FC5EACD3-BF7D-4968-BFA0-12082C75B305}" type="slidenum">
              <a:rPr lang="en-US" smtClean="0">
                <a:ea typeface="ＭＳ Ｐゴシック" pitchFamily="34" charset="-128"/>
              </a:rPr>
              <a:pPr algn="l">
                <a:defRPr/>
              </a:pPr>
              <a:t>22</a:t>
            </a:fld>
            <a:endParaRPr lang="en-US" smtClean="0">
              <a:ea typeface="ＭＳ Ｐゴシック" pitchFamily="34" charset="-128"/>
            </a:endParaRPr>
          </a:p>
        </p:txBody>
      </p:sp>
      <p:sp>
        <p:nvSpPr>
          <p:cNvPr id="25682" name="Rectangle 6"/>
          <p:cNvSpPr>
            <a:spLocks noChangeArrowheads="1"/>
          </p:cNvSpPr>
          <p:nvPr/>
        </p:nvSpPr>
        <p:spPr bwMode="auto">
          <a:xfrm>
            <a:off x="0" y="6629400"/>
            <a:ext cx="5257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p>
            <a:pPr>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solidFill>
                  <a:srgbClr val="000000"/>
                </a:solidFill>
                <a:latin typeface="Calibri" pitchFamily="34" charset="0"/>
              </a:rPr>
              <a:t>Source: </a:t>
            </a:r>
            <a:r>
              <a:rPr lang="en-US" sz="1000">
                <a:solidFill>
                  <a:srgbClr val="000000"/>
                </a:solidFill>
                <a:latin typeface="Calibri" pitchFamily="34" charset="0"/>
              </a:rPr>
              <a:t>Population Reference Bureau, 2012 World Population Data Sheet </a:t>
            </a:r>
          </a:p>
          <a:p>
            <a:pPr>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u="sng">
                <a:solidFill>
                  <a:srgbClr val="000000"/>
                </a:solidFill>
                <a:latin typeface="Calibri" pitchFamily="34" charset="0"/>
              </a:rPr>
              <a:t>.</a:t>
            </a:r>
          </a:p>
        </p:txBody>
      </p:sp>
    </p:spTree>
    <p:extLst>
      <p:ext uri="{BB962C8B-B14F-4D97-AF65-F5344CB8AC3E}">
        <p14:creationId xmlns:p14="http://schemas.microsoft.com/office/powerpoint/2010/main" val="137164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152400"/>
            <a:ext cx="9144000" cy="1143000"/>
          </a:xfrm>
        </p:spPr>
        <p:txBody>
          <a:bodyPr/>
          <a:lstStyle/>
          <a:p>
            <a:r>
              <a:rPr lang="en-US" altLang="ko-KR" sz="2800" b="1" smtClean="0">
                <a:ea typeface="굴림" pitchFamily="34" charset="-127"/>
              </a:rPr>
              <a:t>Age Distribution of the World’s Population, by Age and Sex, 2000 (in millions)</a:t>
            </a:r>
          </a:p>
        </p:txBody>
      </p:sp>
      <p:sp>
        <p:nvSpPr>
          <p:cNvPr id="52227" name="Slide Number Placeholder 3"/>
          <p:cNvSpPr>
            <a:spLocks noGrp="1"/>
          </p:cNvSpPr>
          <p:nvPr>
            <p:ph type="sldNum" sz="quarter" idx="12"/>
          </p:nvPr>
        </p:nvSpPr>
        <p:spPr bwMode="auto">
          <a:xfrm>
            <a:off x="457200" y="6356350"/>
            <a:ext cx="2133600" cy="365125"/>
          </a:xfrm>
          <a:ln>
            <a:miter lim="800000"/>
            <a:headEnd/>
            <a:tailEnd/>
          </a:ln>
        </p:spPr>
        <p:txBody>
          <a:bodyPr/>
          <a:lstStyle/>
          <a:p>
            <a:pPr algn="l">
              <a:defRPr/>
            </a:pPr>
            <a:fld id="{9E4D2DC3-EAF8-432C-901C-1BD2DF1A97D2}" type="slidenum">
              <a:rPr lang="en-US" smtClean="0">
                <a:ea typeface="ＭＳ Ｐゴシック" pitchFamily="34" charset="-128"/>
              </a:rPr>
              <a:pPr algn="l">
                <a:defRPr/>
              </a:pPr>
              <a:t>23</a:t>
            </a:fld>
            <a:endParaRPr lang="en-US" smtClean="0">
              <a:ea typeface="ＭＳ Ｐゴシック" pitchFamily="34" charset="-128"/>
            </a:endParaRPr>
          </a:p>
        </p:txBody>
      </p:sp>
      <p:sp>
        <p:nvSpPr>
          <p:cNvPr id="26628" name="Text Box 8"/>
          <p:cNvSpPr txBox="1">
            <a:spLocks noChangeArrowheads="1"/>
          </p:cNvSpPr>
          <p:nvPr/>
        </p:nvSpPr>
        <p:spPr bwMode="auto">
          <a:xfrm>
            <a:off x="0" y="6610350"/>
            <a:ext cx="8382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eaLnBrk="1" hangingPunct="1">
              <a:buClr>
                <a:srgbClr val="000000"/>
              </a:buClr>
            </a:pPr>
            <a:r>
              <a:rPr lang="en-US" sz="1000">
                <a:solidFill>
                  <a:srgbClr val="000000"/>
                </a:solidFill>
                <a:latin typeface="Calibri" pitchFamily="34" charset="0"/>
              </a:rPr>
              <a:t>Sources: United Nations Department of Economic and Social Affairs, 2007b; and U.S. Census Bureau, International Data Base, accessed on December 28, 2007.</a:t>
            </a:r>
            <a:endParaRPr lang="en-GB" sz="1000">
              <a:solidFill>
                <a:srgbClr val="000000"/>
              </a:solidFill>
              <a:latin typeface="Calibri" pitchFamily="34" charset="0"/>
            </a:endParaRPr>
          </a:p>
        </p:txBody>
      </p:sp>
      <p:pic>
        <p:nvPicPr>
          <p:cNvPr id="266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3429"/>
          <a:stretch>
            <a:fillRect/>
          </a:stretch>
        </p:blipFill>
        <p:spPr bwMode="auto">
          <a:xfrm>
            <a:off x="171450" y="2286000"/>
            <a:ext cx="8667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47800"/>
            <a:ext cx="29162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325" y="1447800"/>
            <a:ext cx="29876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546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1447800"/>
            <a:ext cx="29876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209800"/>
            <a:ext cx="84518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itle 1"/>
          <p:cNvSpPr>
            <a:spLocks noGrp="1"/>
          </p:cNvSpPr>
          <p:nvPr>
            <p:ph type="title"/>
          </p:nvPr>
        </p:nvSpPr>
        <p:spPr>
          <a:xfrm>
            <a:off x="0" y="152400"/>
            <a:ext cx="9144000" cy="1143000"/>
          </a:xfrm>
        </p:spPr>
        <p:txBody>
          <a:bodyPr/>
          <a:lstStyle/>
          <a:p>
            <a:r>
              <a:rPr lang="en-US" altLang="ko-KR" sz="2800" b="1" smtClean="0">
                <a:ea typeface="굴림" pitchFamily="34" charset="-127"/>
              </a:rPr>
              <a:t>Age Distribution of the World’s Population, by Age and Sex, 2040 (in millions)</a:t>
            </a:r>
          </a:p>
        </p:txBody>
      </p:sp>
      <p:sp>
        <p:nvSpPr>
          <p:cNvPr id="53253" name="Slide Number Placeholder 3"/>
          <p:cNvSpPr>
            <a:spLocks noGrp="1"/>
          </p:cNvSpPr>
          <p:nvPr>
            <p:ph type="sldNum" sz="quarter" idx="12"/>
          </p:nvPr>
        </p:nvSpPr>
        <p:spPr bwMode="auto">
          <a:xfrm>
            <a:off x="457200" y="6356350"/>
            <a:ext cx="2133600" cy="365125"/>
          </a:xfrm>
          <a:ln>
            <a:miter lim="800000"/>
            <a:headEnd/>
            <a:tailEnd/>
          </a:ln>
        </p:spPr>
        <p:txBody>
          <a:bodyPr/>
          <a:lstStyle/>
          <a:p>
            <a:pPr algn="l">
              <a:defRPr/>
            </a:pPr>
            <a:fld id="{811FD54D-8363-4F14-92C1-227C6DA1F8B4}" type="slidenum">
              <a:rPr lang="en-US" smtClean="0">
                <a:ea typeface="ＭＳ Ｐゴシック" pitchFamily="34" charset="-128"/>
              </a:rPr>
              <a:pPr algn="l">
                <a:defRPr/>
              </a:pPr>
              <a:t>24</a:t>
            </a:fld>
            <a:endParaRPr lang="en-US" smtClean="0">
              <a:ea typeface="ＭＳ Ｐゴシック" pitchFamily="34" charset="-128"/>
            </a:endParaRPr>
          </a:p>
        </p:txBody>
      </p:sp>
      <p:sp>
        <p:nvSpPr>
          <p:cNvPr id="27654" name="Text Box 8"/>
          <p:cNvSpPr txBox="1">
            <a:spLocks noChangeArrowheads="1"/>
          </p:cNvSpPr>
          <p:nvPr/>
        </p:nvSpPr>
        <p:spPr bwMode="auto">
          <a:xfrm>
            <a:off x="0" y="6610350"/>
            <a:ext cx="8382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eaLnBrk="1" hangingPunct="1">
              <a:buClr>
                <a:srgbClr val="000000"/>
              </a:buClr>
            </a:pPr>
            <a:r>
              <a:rPr lang="en-US" sz="1000">
                <a:solidFill>
                  <a:srgbClr val="000000"/>
                </a:solidFill>
                <a:latin typeface="Calibri" pitchFamily="34" charset="0"/>
              </a:rPr>
              <a:t>Sources: United Nations Department of Economic and Social Affairs, 2007b; and U.S. Census Bureau, International Data Base, accessed on December 28, 2007.</a:t>
            </a:r>
            <a:endParaRPr lang="en-GB" sz="1000">
              <a:solidFill>
                <a:srgbClr val="000000"/>
              </a:solidFill>
              <a:latin typeface="Calibri" pitchFamily="34" charset="0"/>
            </a:endParaRPr>
          </a:p>
        </p:txBody>
      </p:sp>
      <p:pic>
        <p:nvPicPr>
          <p:cNvPr id="2765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47800"/>
            <a:ext cx="29162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0528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9933538-8494-4664-AF82-30826048854E}" type="slidenum">
              <a:rPr lang="en-US" sz="1200">
                <a:solidFill>
                  <a:srgbClr val="898989"/>
                </a:solidFill>
                <a:latin typeface="굴림" pitchFamily="34" charset="-127"/>
                <a:ea typeface="굴림" pitchFamily="34" charset="-127"/>
              </a:rPr>
              <a:pPr algn="r" eaLnBrk="1" hangingPunct="1"/>
              <a:t>25</a:t>
            </a:fld>
            <a:endParaRPr lang="en-US" sz="1200">
              <a:solidFill>
                <a:srgbClr val="898989"/>
              </a:solidFill>
              <a:latin typeface="굴림" pitchFamily="34" charset="-127"/>
              <a:ea typeface="굴림" pitchFamily="34" charset="-127"/>
            </a:endParaRPr>
          </a:p>
        </p:txBody>
      </p:sp>
      <p:sp>
        <p:nvSpPr>
          <p:cNvPr id="28675" name="Rectangle 6"/>
          <p:cNvSpPr>
            <a:spLocks noChangeArrowheads="1"/>
          </p:cNvSpPr>
          <p:nvPr/>
        </p:nvSpPr>
        <p:spPr bwMode="auto">
          <a:xfrm>
            <a:off x="11113" y="6548437"/>
            <a:ext cx="6019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p>
            <a:pPr>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50" dirty="0">
                <a:solidFill>
                  <a:srgbClr val="000000"/>
                </a:solidFill>
                <a:latin typeface="Calibri" pitchFamily="34" charset="0"/>
              </a:rPr>
              <a:t>Source: United Nations Population Division.  </a:t>
            </a:r>
            <a:r>
              <a:rPr lang="en-GB" sz="1050" u="sng" dirty="0">
                <a:solidFill>
                  <a:srgbClr val="000000"/>
                </a:solidFill>
                <a:latin typeface="Calibri" pitchFamily="34" charset="0"/>
              </a:rPr>
              <a:t>World Population Prospects, the 2010 Revision.</a:t>
            </a:r>
          </a:p>
        </p:txBody>
      </p:sp>
      <p:sp>
        <p:nvSpPr>
          <p:cNvPr id="28676" name="Title 1"/>
          <p:cNvSpPr>
            <a:spLocks/>
          </p:cNvSpPr>
          <p:nvPr/>
        </p:nvSpPr>
        <p:spPr bwMode="auto">
          <a:xfrm>
            <a:off x="152400" y="0"/>
            <a:ext cx="883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latinLnBrk="1"/>
            <a:r>
              <a:rPr kumimoji="1" lang="en-US" altLang="ko-KR" sz="3600">
                <a:latin typeface="Calibri" pitchFamily="34" charset="0"/>
                <a:ea typeface="굴림" pitchFamily="34" charset="-127"/>
              </a:rPr>
              <a:t>Whose Population is Aging the Fastest?</a:t>
            </a:r>
          </a:p>
        </p:txBody>
      </p:sp>
      <p:sp>
        <p:nvSpPr>
          <p:cNvPr id="2" name="Slide Number Placeholder 1"/>
          <p:cNvSpPr>
            <a:spLocks noGrp="1"/>
          </p:cNvSpPr>
          <p:nvPr>
            <p:ph type="sldNum" sz="quarter" idx="12"/>
          </p:nvPr>
        </p:nvSpPr>
        <p:spPr/>
        <p:txBody>
          <a:bodyPr/>
          <a:lstStyle/>
          <a:p>
            <a:fld id="{881EFFA5-28D8-48F7-BF72-7EC8DEF9B04D}" type="slidenum">
              <a:rPr lang="en-US" smtClean="0"/>
              <a:pPr/>
              <a:t>25</a:t>
            </a:fld>
            <a:endParaRPr lang="en-US"/>
          </a:p>
        </p:txBody>
      </p:sp>
      <p:graphicFrame>
        <p:nvGraphicFramePr>
          <p:cNvPr id="10" name="Chart 9"/>
          <p:cNvGraphicFramePr>
            <a:graphicFrameLocks/>
          </p:cNvGraphicFramePr>
          <p:nvPr>
            <p:extLst>
              <p:ext uri="{D42A27DB-BD31-4B8C-83A1-F6EECF244321}">
                <p14:modId xmlns:p14="http://schemas.microsoft.com/office/powerpoint/2010/main" val="1198560266"/>
              </p:ext>
            </p:extLst>
          </p:nvPr>
        </p:nvGraphicFramePr>
        <p:xfrm>
          <a:off x="381000" y="1143000"/>
          <a:ext cx="8382000" cy="4571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09833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ko-KR" smtClean="0">
                <a:ea typeface="굴림" pitchFamily="34" charset="-127"/>
              </a:rPr>
              <a:t>Japan: Face of the Future</a:t>
            </a:r>
          </a:p>
        </p:txBody>
      </p:sp>
      <p:sp>
        <p:nvSpPr>
          <p:cNvPr id="54275" name="Slide Number Placeholder 3"/>
          <p:cNvSpPr>
            <a:spLocks noGrp="1"/>
          </p:cNvSpPr>
          <p:nvPr>
            <p:ph type="sldNum" sz="quarter" idx="12"/>
          </p:nvPr>
        </p:nvSpPr>
        <p:spPr bwMode="auto">
          <a:xfrm>
            <a:off x="457200" y="6356350"/>
            <a:ext cx="2133600" cy="365125"/>
          </a:xfrm>
          <a:ln>
            <a:miter lim="800000"/>
            <a:headEnd/>
            <a:tailEnd/>
          </a:ln>
        </p:spPr>
        <p:txBody>
          <a:bodyPr/>
          <a:lstStyle/>
          <a:p>
            <a:pPr algn="l">
              <a:defRPr/>
            </a:pPr>
            <a:fld id="{DA7E0090-E3C8-4B99-B2BC-AD52D01EEBC0}" type="slidenum">
              <a:rPr lang="en-US" smtClean="0">
                <a:ea typeface="ＭＳ Ｐゴシック" pitchFamily="34" charset="-128"/>
              </a:rPr>
              <a:pPr algn="l">
                <a:defRPr/>
              </a:pPr>
              <a:t>26</a:t>
            </a:fld>
            <a:endParaRPr lang="en-US" smtClean="0">
              <a:ea typeface="ＭＳ Ｐゴシック" pitchFamily="34" charset="-128"/>
            </a:endParaRPr>
          </a:p>
        </p:txBody>
      </p:sp>
      <p:pic>
        <p:nvPicPr>
          <p:cNvPr id="2970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963" y="1806575"/>
            <a:ext cx="1782762"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250" y="4019550"/>
            <a:ext cx="1782763"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7950" y="1806575"/>
            <a:ext cx="1782763"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3825" y="4019550"/>
            <a:ext cx="1782763"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6938" y="1806575"/>
            <a:ext cx="1782762"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4019550"/>
            <a:ext cx="1782763"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67513" y="1806575"/>
            <a:ext cx="177958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6563" y="4019550"/>
            <a:ext cx="1782762"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 name="Text Box 11"/>
          <p:cNvSpPr txBox="1">
            <a:spLocks noChangeArrowheads="1"/>
          </p:cNvSpPr>
          <p:nvPr/>
        </p:nvSpPr>
        <p:spPr bwMode="auto">
          <a:xfrm>
            <a:off x="0" y="6610350"/>
            <a:ext cx="2527300" cy="247650"/>
          </a:xfrm>
          <a:prstGeom prst="rect">
            <a:avLst/>
          </a:prstGeom>
          <a:noFill/>
          <a:ln w="9525">
            <a:noFill/>
            <a:round/>
            <a:headEnd/>
            <a:tailEnd/>
          </a:ln>
        </p:spPr>
        <p:txBody>
          <a:bodyPr wrap="none" lIns="90000" tIns="46800" rIns="90000" bIns="46800">
            <a:spAutoFit/>
          </a:bodyPr>
          <a:lstStyle/>
          <a:p>
            <a:pPr>
              <a:buClr>
                <a:srgbClr val="00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000" dirty="0">
                <a:solidFill>
                  <a:srgbClr val="000000"/>
                </a:solidFill>
                <a:latin typeface="+mn-lt"/>
              </a:rPr>
              <a:t>Source: </a:t>
            </a:r>
            <a:r>
              <a:rPr lang="en-GB" sz="1000" u="sng" dirty="0">
                <a:solidFill>
                  <a:srgbClr val="000000"/>
                </a:solidFill>
                <a:latin typeface="+mn-lt"/>
              </a:rPr>
              <a:t>New York Times</a:t>
            </a:r>
            <a:r>
              <a:rPr lang="en-GB" sz="1000" dirty="0">
                <a:solidFill>
                  <a:srgbClr val="000000"/>
                </a:solidFill>
                <a:latin typeface="+mn-lt"/>
              </a:rPr>
              <a:t>, September 2, 1997.</a:t>
            </a:r>
          </a:p>
        </p:txBody>
      </p:sp>
    </p:spTree>
    <p:extLst>
      <p:ext uri="{BB962C8B-B14F-4D97-AF65-F5344CB8AC3E}">
        <p14:creationId xmlns:p14="http://schemas.microsoft.com/office/powerpoint/2010/main" val="2493673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2"/>
          <p:cNvSpPr>
            <a:spLocks noChangeShapeType="1"/>
          </p:cNvSpPr>
          <p:nvPr/>
        </p:nvSpPr>
        <p:spPr bwMode="auto">
          <a:xfrm flipV="1">
            <a:off x="2686050" y="5535613"/>
            <a:ext cx="1588" cy="444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3" name="Line 3"/>
          <p:cNvSpPr>
            <a:spLocks noChangeShapeType="1"/>
          </p:cNvSpPr>
          <p:nvPr/>
        </p:nvSpPr>
        <p:spPr bwMode="auto">
          <a:xfrm flipV="1">
            <a:off x="3025775" y="5532438"/>
            <a:ext cx="1588" cy="444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4" name="Line 4"/>
          <p:cNvSpPr>
            <a:spLocks noChangeShapeType="1"/>
          </p:cNvSpPr>
          <p:nvPr/>
        </p:nvSpPr>
        <p:spPr bwMode="auto">
          <a:xfrm flipV="1">
            <a:off x="3381375" y="5535613"/>
            <a:ext cx="1588" cy="444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5" name="Line 5"/>
          <p:cNvSpPr>
            <a:spLocks noChangeShapeType="1"/>
          </p:cNvSpPr>
          <p:nvPr/>
        </p:nvSpPr>
        <p:spPr bwMode="auto">
          <a:xfrm flipV="1">
            <a:off x="3762375" y="5535613"/>
            <a:ext cx="1588" cy="444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6" name="Line 6"/>
          <p:cNvSpPr>
            <a:spLocks noChangeShapeType="1"/>
          </p:cNvSpPr>
          <p:nvPr/>
        </p:nvSpPr>
        <p:spPr bwMode="auto">
          <a:xfrm flipV="1">
            <a:off x="4851400" y="5532438"/>
            <a:ext cx="1588" cy="444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7" name="Line 7"/>
          <p:cNvSpPr>
            <a:spLocks noChangeShapeType="1"/>
          </p:cNvSpPr>
          <p:nvPr/>
        </p:nvSpPr>
        <p:spPr bwMode="auto">
          <a:xfrm flipH="1" flipV="1">
            <a:off x="5181600" y="5522913"/>
            <a:ext cx="6350" cy="603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8" name="Line 8"/>
          <p:cNvSpPr>
            <a:spLocks noChangeShapeType="1"/>
          </p:cNvSpPr>
          <p:nvPr/>
        </p:nvSpPr>
        <p:spPr bwMode="auto">
          <a:xfrm flipV="1">
            <a:off x="5486400" y="5522913"/>
            <a:ext cx="3175" cy="603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9" name="Rectangle 9"/>
          <p:cNvSpPr>
            <a:spLocks noChangeArrowheads="1"/>
          </p:cNvSpPr>
          <p:nvPr/>
        </p:nvSpPr>
        <p:spPr bwMode="auto">
          <a:xfrm>
            <a:off x="5738813" y="5607050"/>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A.D.</a:t>
            </a:r>
            <a:endParaRPr lang="en-US" sz="1000" b="1">
              <a:latin typeface="Calibri" pitchFamily="34" charset="0"/>
            </a:endParaRPr>
          </a:p>
        </p:txBody>
      </p:sp>
      <p:sp>
        <p:nvSpPr>
          <p:cNvPr id="30730" name="Rectangle 10"/>
          <p:cNvSpPr>
            <a:spLocks noChangeArrowheads="1"/>
          </p:cNvSpPr>
          <p:nvPr/>
        </p:nvSpPr>
        <p:spPr bwMode="auto">
          <a:xfrm>
            <a:off x="5726113" y="5753100"/>
            <a:ext cx="279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2000</a:t>
            </a:r>
            <a:endParaRPr lang="en-US" sz="1000" b="1">
              <a:latin typeface="Calibri" pitchFamily="34" charset="0"/>
            </a:endParaRPr>
          </a:p>
        </p:txBody>
      </p:sp>
      <p:sp>
        <p:nvSpPr>
          <p:cNvPr id="30731" name="Rectangle 11"/>
          <p:cNvSpPr>
            <a:spLocks noChangeArrowheads="1"/>
          </p:cNvSpPr>
          <p:nvPr/>
        </p:nvSpPr>
        <p:spPr bwMode="auto">
          <a:xfrm>
            <a:off x="5399088" y="5603875"/>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A.D.</a:t>
            </a:r>
            <a:endParaRPr lang="en-US" sz="1000" b="1">
              <a:latin typeface="Calibri" pitchFamily="34" charset="0"/>
            </a:endParaRPr>
          </a:p>
        </p:txBody>
      </p:sp>
      <p:sp>
        <p:nvSpPr>
          <p:cNvPr id="30732" name="Rectangle 12"/>
          <p:cNvSpPr>
            <a:spLocks noChangeArrowheads="1"/>
          </p:cNvSpPr>
          <p:nvPr/>
        </p:nvSpPr>
        <p:spPr bwMode="auto">
          <a:xfrm>
            <a:off x="5383213" y="5753100"/>
            <a:ext cx="279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1000</a:t>
            </a:r>
            <a:endParaRPr lang="en-US" sz="1000" b="1">
              <a:latin typeface="Calibri" pitchFamily="34" charset="0"/>
            </a:endParaRPr>
          </a:p>
        </p:txBody>
      </p:sp>
      <p:sp>
        <p:nvSpPr>
          <p:cNvPr id="30733" name="Rectangle 13"/>
          <p:cNvSpPr>
            <a:spLocks noChangeArrowheads="1"/>
          </p:cNvSpPr>
          <p:nvPr/>
        </p:nvSpPr>
        <p:spPr bwMode="auto">
          <a:xfrm>
            <a:off x="5072063" y="5607050"/>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A.D.</a:t>
            </a:r>
            <a:endParaRPr lang="en-US" sz="1000" b="1">
              <a:latin typeface="Calibri" pitchFamily="34" charset="0"/>
            </a:endParaRPr>
          </a:p>
        </p:txBody>
      </p:sp>
      <p:sp>
        <p:nvSpPr>
          <p:cNvPr id="30734" name="Rectangle 14"/>
          <p:cNvSpPr>
            <a:spLocks noChangeArrowheads="1"/>
          </p:cNvSpPr>
          <p:nvPr/>
        </p:nvSpPr>
        <p:spPr bwMode="auto">
          <a:xfrm>
            <a:off x="5164138" y="5753100"/>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1</a:t>
            </a:r>
            <a:endParaRPr lang="en-US" sz="1000" b="1">
              <a:latin typeface="Calibri" pitchFamily="34" charset="0"/>
            </a:endParaRPr>
          </a:p>
        </p:txBody>
      </p:sp>
      <p:sp>
        <p:nvSpPr>
          <p:cNvPr id="30735" name="Rectangle 15"/>
          <p:cNvSpPr>
            <a:spLocks noChangeArrowheads="1"/>
          </p:cNvSpPr>
          <p:nvPr/>
        </p:nvSpPr>
        <p:spPr bwMode="auto">
          <a:xfrm>
            <a:off x="4735513" y="5603875"/>
            <a:ext cx="279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1000</a:t>
            </a:r>
            <a:endParaRPr lang="en-US" sz="1000" b="1">
              <a:latin typeface="Calibri" pitchFamily="34" charset="0"/>
            </a:endParaRPr>
          </a:p>
        </p:txBody>
      </p:sp>
      <p:sp>
        <p:nvSpPr>
          <p:cNvPr id="30736" name="Rectangle 16"/>
          <p:cNvSpPr>
            <a:spLocks noChangeArrowheads="1"/>
          </p:cNvSpPr>
          <p:nvPr/>
        </p:nvSpPr>
        <p:spPr bwMode="auto">
          <a:xfrm>
            <a:off x="4748213" y="5753100"/>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B.C.</a:t>
            </a:r>
            <a:endParaRPr lang="en-US" sz="1000" b="1">
              <a:latin typeface="Calibri" pitchFamily="34" charset="0"/>
            </a:endParaRPr>
          </a:p>
        </p:txBody>
      </p:sp>
      <p:sp>
        <p:nvSpPr>
          <p:cNvPr id="30737" name="Rectangle 17"/>
          <p:cNvSpPr>
            <a:spLocks noChangeArrowheads="1"/>
          </p:cNvSpPr>
          <p:nvPr/>
        </p:nvSpPr>
        <p:spPr bwMode="auto">
          <a:xfrm>
            <a:off x="4392613" y="5600700"/>
            <a:ext cx="279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2000</a:t>
            </a:r>
            <a:endParaRPr lang="en-US" sz="1000" b="1">
              <a:latin typeface="Calibri" pitchFamily="34" charset="0"/>
            </a:endParaRPr>
          </a:p>
        </p:txBody>
      </p:sp>
      <p:sp>
        <p:nvSpPr>
          <p:cNvPr id="30738" name="Rectangle 18"/>
          <p:cNvSpPr>
            <a:spLocks noChangeArrowheads="1"/>
          </p:cNvSpPr>
          <p:nvPr/>
        </p:nvSpPr>
        <p:spPr bwMode="auto">
          <a:xfrm>
            <a:off x="4405313" y="5749925"/>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B.C.</a:t>
            </a:r>
            <a:endParaRPr lang="en-US" sz="1000" b="1">
              <a:latin typeface="Calibri" pitchFamily="34" charset="0"/>
            </a:endParaRPr>
          </a:p>
        </p:txBody>
      </p:sp>
      <p:sp>
        <p:nvSpPr>
          <p:cNvPr id="30739" name="Rectangle 19"/>
          <p:cNvSpPr>
            <a:spLocks noChangeArrowheads="1"/>
          </p:cNvSpPr>
          <p:nvPr/>
        </p:nvSpPr>
        <p:spPr bwMode="auto">
          <a:xfrm>
            <a:off x="4027488" y="5603875"/>
            <a:ext cx="279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3000</a:t>
            </a:r>
            <a:endParaRPr lang="en-US" sz="1000" b="1">
              <a:latin typeface="Calibri" pitchFamily="34" charset="0"/>
            </a:endParaRPr>
          </a:p>
        </p:txBody>
      </p:sp>
      <p:sp>
        <p:nvSpPr>
          <p:cNvPr id="30740" name="Rectangle 20"/>
          <p:cNvSpPr>
            <a:spLocks noChangeArrowheads="1"/>
          </p:cNvSpPr>
          <p:nvPr/>
        </p:nvSpPr>
        <p:spPr bwMode="auto">
          <a:xfrm>
            <a:off x="4040188" y="5749925"/>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B.C.</a:t>
            </a:r>
            <a:endParaRPr lang="en-US" sz="1000" b="1">
              <a:latin typeface="Calibri" pitchFamily="34" charset="0"/>
            </a:endParaRPr>
          </a:p>
        </p:txBody>
      </p:sp>
      <p:sp>
        <p:nvSpPr>
          <p:cNvPr id="30741" name="Rectangle 21"/>
          <p:cNvSpPr>
            <a:spLocks noChangeArrowheads="1"/>
          </p:cNvSpPr>
          <p:nvPr/>
        </p:nvSpPr>
        <p:spPr bwMode="auto">
          <a:xfrm>
            <a:off x="3624263" y="5607050"/>
            <a:ext cx="279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4000</a:t>
            </a:r>
            <a:endParaRPr lang="en-US" sz="1000" b="1">
              <a:latin typeface="Calibri" pitchFamily="34" charset="0"/>
            </a:endParaRPr>
          </a:p>
        </p:txBody>
      </p:sp>
      <p:sp>
        <p:nvSpPr>
          <p:cNvPr id="30742" name="Rectangle 22"/>
          <p:cNvSpPr>
            <a:spLocks noChangeArrowheads="1"/>
          </p:cNvSpPr>
          <p:nvPr/>
        </p:nvSpPr>
        <p:spPr bwMode="auto">
          <a:xfrm>
            <a:off x="3636963" y="5753100"/>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B.C.</a:t>
            </a:r>
            <a:endParaRPr lang="en-US" sz="1000" b="1">
              <a:latin typeface="Calibri" pitchFamily="34" charset="0"/>
            </a:endParaRPr>
          </a:p>
        </p:txBody>
      </p:sp>
      <p:sp>
        <p:nvSpPr>
          <p:cNvPr id="30743" name="Rectangle 23"/>
          <p:cNvSpPr>
            <a:spLocks noChangeArrowheads="1"/>
          </p:cNvSpPr>
          <p:nvPr/>
        </p:nvSpPr>
        <p:spPr bwMode="auto">
          <a:xfrm>
            <a:off x="3240088" y="5603875"/>
            <a:ext cx="279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5000</a:t>
            </a:r>
            <a:endParaRPr lang="en-US" sz="1000" b="1">
              <a:latin typeface="Calibri" pitchFamily="34" charset="0"/>
            </a:endParaRPr>
          </a:p>
        </p:txBody>
      </p:sp>
      <p:sp>
        <p:nvSpPr>
          <p:cNvPr id="30744" name="Rectangle 24"/>
          <p:cNvSpPr>
            <a:spLocks noChangeArrowheads="1"/>
          </p:cNvSpPr>
          <p:nvPr/>
        </p:nvSpPr>
        <p:spPr bwMode="auto">
          <a:xfrm>
            <a:off x="3255963" y="5753100"/>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B.C.</a:t>
            </a:r>
            <a:endParaRPr lang="en-US" sz="1000" b="1">
              <a:latin typeface="Calibri" pitchFamily="34" charset="0"/>
            </a:endParaRPr>
          </a:p>
        </p:txBody>
      </p:sp>
      <p:sp>
        <p:nvSpPr>
          <p:cNvPr id="30745" name="Rectangle 25"/>
          <p:cNvSpPr>
            <a:spLocks noChangeArrowheads="1"/>
          </p:cNvSpPr>
          <p:nvPr/>
        </p:nvSpPr>
        <p:spPr bwMode="auto">
          <a:xfrm>
            <a:off x="2900363" y="5603875"/>
            <a:ext cx="279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6000</a:t>
            </a:r>
            <a:endParaRPr lang="en-US" sz="1000" b="1">
              <a:latin typeface="Calibri" pitchFamily="34" charset="0"/>
            </a:endParaRPr>
          </a:p>
        </p:txBody>
      </p:sp>
      <p:sp>
        <p:nvSpPr>
          <p:cNvPr id="30746" name="Rectangle 26"/>
          <p:cNvSpPr>
            <a:spLocks noChangeArrowheads="1"/>
          </p:cNvSpPr>
          <p:nvPr/>
        </p:nvSpPr>
        <p:spPr bwMode="auto">
          <a:xfrm>
            <a:off x="2916238" y="5753100"/>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B.C.</a:t>
            </a:r>
            <a:endParaRPr lang="en-US" sz="1000" b="1">
              <a:latin typeface="Calibri" pitchFamily="34" charset="0"/>
            </a:endParaRPr>
          </a:p>
        </p:txBody>
      </p:sp>
      <p:sp>
        <p:nvSpPr>
          <p:cNvPr id="30747" name="Rectangle 27"/>
          <p:cNvSpPr>
            <a:spLocks noChangeArrowheads="1"/>
          </p:cNvSpPr>
          <p:nvPr/>
        </p:nvSpPr>
        <p:spPr bwMode="auto">
          <a:xfrm>
            <a:off x="2551113" y="5603875"/>
            <a:ext cx="279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7000</a:t>
            </a:r>
            <a:endParaRPr lang="en-US" sz="1000" b="1">
              <a:latin typeface="Calibri" pitchFamily="34" charset="0"/>
            </a:endParaRPr>
          </a:p>
        </p:txBody>
      </p:sp>
      <p:sp>
        <p:nvSpPr>
          <p:cNvPr id="30748" name="Rectangle 28"/>
          <p:cNvSpPr>
            <a:spLocks noChangeArrowheads="1"/>
          </p:cNvSpPr>
          <p:nvPr/>
        </p:nvSpPr>
        <p:spPr bwMode="auto">
          <a:xfrm>
            <a:off x="2563813" y="5749925"/>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B.C.</a:t>
            </a:r>
            <a:endParaRPr lang="en-US" sz="1000" b="1">
              <a:latin typeface="Calibri" pitchFamily="34" charset="0"/>
            </a:endParaRPr>
          </a:p>
        </p:txBody>
      </p:sp>
      <p:sp>
        <p:nvSpPr>
          <p:cNvPr id="30749" name="Rectangle 29"/>
          <p:cNvSpPr>
            <a:spLocks noChangeArrowheads="1"/>
          </p:cNvSpPr>
          <p:nvPr/>
        </p:nvSpPr>
        <p:spPr bwMode="auto">
          <a:xfrm>
            <a:off x="1938338" y="5603875"/>
            <a:ext cx="622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1+ million </a:t>
            </a:r>
            <a:endParaRPr lang="en-US" sz="1000" b="1">
              <a:latin typeface="Calibri" pitchFamily="34" charset="0"/>
            </a:endParaRPr>
          </a:p>
        </p:txBody>
      </p:sp>
      <p:sp>
        <p:nvSpPr>
          <p:cNvPr id="30750" name="Rectangle 30"/>
          <p:cNvSpPr>
            <a:spLocks noChangeArrowheads="1"/>
          </p:cNvSpPr>
          <p:nvPr/>
        </p:nvSpPr>
        <p:spPr bwMode="auto">
          <a:xfrm>
            <a:off x="2084388" y="5749925"/>
            <a:ext cx="3286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years</a:t>
            </a:r>
            <a:endParaRPr lang="en-US" sz="1000" b="1">
              <a:latin typeface="Calibri" pitchFamily="34" charset="0"/>
            </a:endParaRPr>
          </a:p>
        </p:txBody>
      </p:sp>
      <p:sp>
        <p:nvSpPr>
          <p:cNvPr id="30751" name="Line 31"/>
          <p:cNvSpPr>
            <a:spLocks noChangeShapeType="1"/>
          </p:cNvSpPr>
          <p:nvPr/>
        </p:nvSpPr>
        <p:spPr bwMode="auto">
          <a:xfrm flipV="1">
            <a:off x="1974850" y="1684338"/>
            <a:ext cx="1588" cy="3902075"/>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2" name="Rectangle 32"/>
          <p:cNvSpPr>
            <a:spLocks noChangeArrowheads="1"/>
          </p:cNvSpPr>
          <p:nvPr/>
        </p:nvSpPr>
        <p:spPr bwMode="auto">
          <a:xfrm>
            <a:off x="1839913" y="2851150"/>
            <a:ext cx="841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8</a:t>
            </a:r>
            <a:endParaRPr lang="en-US" sz="1200" b="1">
              <a:latin typeface="Calibri" pitchFamily="34" charset="0"/>
            </a:endParaRPr>
          </a:p>
        </p:txBody>
      </p:sp>
      <p:sp>
        <p:nvSpPr>
          <p:cNvPr id="30753" name="Rectangle 33"/>
          <p:cNvSpPr>
            <a:spLocks noChangeArrowheads="1"/>
          </p:cNvSpPr>
          <p:nvPr/>
        </p:nvSpPr>
        <p:spPr bwMode="auto">
          <a:xfrm>
            <a:off x="1839913" y="3175000"/>
            <a:ext cx="841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7</a:t>
            </a:r>
            <a:endParaRPr lang="en-US" sz="1200" b="1">
              <a:latin typeface="Calibri" pitchFamily="34" charset="0"/>
            </a:endParaRPr>
          </a:p>
        </p:txBody>
      </p:sp>
      <p:sp>
        <p:nvSpPr>
          <p:cNvPr id="30754" name="Rectangle 34"/>
          <p:cNvSpPr>
            <a:spLocks noChangeArrowheads="1"/>
          </p:cNvSpPr>
          <p:nvPr/>
        </p:nvSpPr>
        <p:spPr bwMode="auto">
          <a:xfrm>
            <a:off x="1846263" y="3492500"/>
            <a:ext cx="841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6</a:t>
            </a:r>
            <a:endParaRPr lang="en-US" sz="1200" b="1">
              <a:latin typeface="Calibri" pitchFamily="34" charset="0"/>
            </a:endParaRPr>
          </a:p>
        </p:txBody>
      </p:sp>
      <p:sp>
        <p:nvSpPr>
          <p:cNvPr id="30755" name="Rectangle 35"/>
          <p:cNvSpPr>
            <a:spLocks noChangeArrowheads="1"/>
          </p:cNvSpPr>
          <p:nvPr/>
        </p:nvSpPr>
        <p:spPr bwMode="auto">
          <a:xfrm>
            <a:off x="1846263" y="3822700"/>
            <a:ext cx="841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5</a:t>
            </a:r>
            <a:endParaRPr lang="en-US" sz="1200" b="1">
              <a:latin typeface="Calibri" pitchFamily="34" charset="0"/>
            </a:endParaRPr>
          </a:p>
        </p:txBody>
      </p:sp>
      <p:sp>
        <p:nvSpPr>
          <p:cNvPr id="30756" name="Rectangle 36"/>
          <p:cNvSpPr>
            <a:spLocks noChangeArrowheads="1"/>
          </p:cNvSpPr>
          <p:nvPr/>
        </p:nvSpPr>
        <p:spPr bwMode="auto">
          <a:xfrm>
            <a:off x="1839913" y="4778375"/>
            <a:ext cx="841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2</a:t>
            </a:r>
            <a:endParaRPr lang="en-US" sz="1200" b="1">
              <a:latin typeface="Calibri" pitchFamily="34" charset="0"/>
            </a:endParaRPr>
          </a:p>
        </p:txBody>
      </p:sp>
      <p:sp>
        <p:nvSpPr>
          <p:cNvPr id="30757" name="Rectangle 37"/>
          <p:cNvSpPr>
            <a:spLocks noChangeArrowheads="1"/>
          </p:cNvSpPr>
          <p:nvPr/>
        </p:nvSpPr>
        <p:spPr bwMode="auto">
          <a:xfrm>
            <a:off x="1846263" y="5102225"/>
            <a:ext cx="841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1</a:t>
            </a:r>
            <a:endParaRPr lang="en-US" sz="1200" b="1">
              <a:latin typeface="Calibri" pitchFamily="34" charset="0"/>
            </a:endParaRPr>
          </a:p>
        </p:txBody>
      </p:sp>
      <p:sp>
        <p:nvSpPr>
          <p:cNvPr id="30758" name="Rectangle 38"/>
          <p:cNvSpPr>
            <a:spLocks noChangeArrowheads="1"/>
          </p:cNvSpPr>
          <p:nvPr/>
        </p:nvSpPr>
        <p:spPr bwMode="auto">
          <a:xfrm>
            <a:off x="1846263" y="4133850"/>
            <a:ext cx="841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4</a:t>
            </a:r>
            <a:endParaRPr lang="en-US" sz="1200" b="1">
              <a:latin typeface="Calibri" pitchFamily="34" charset="0"/>
            </a:endParaRPr>
          </a:p>
        </p:txBody>
      </p:sp>
      <p:sp>
        <p:nvSpPr>
          <p:cNvPr id="30759" name="Rectangle 39"/>
          <p:cNvSpPr>
            <a:spLocks noChangeArrowheads="1"/>
          </p:cNvSpPr>
          <p:nvPr/>
        </p:nvSpPr>
        <p:spPr bwMode="auto">
          <a:xfrm>
            <a:off x="1839913" y="4454525"/>
            <a:ext cx="841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3</a:t>
            </a:r>
            <a:endParaRPr lang="en-US" sz="1200" b="1">
              <a:latin typeface="Calibri" pitchFamily="34" charset="0"/>
            </a:endParaRPr>
          </a:p>
        </p:txBody>
      </p:sp>
      <p:sp>
        <p:nvSpPr>
          <p:cNvPr id="30760" name="Rectangle 40"/>
          <p:cNvSpPr>
            <a:spLocks noChangeArrowheads="1"/>
          </p:cNvSpPr>
          <p:nvPr/>
        </p:nvSpPr>
        <p:spPr bwMode="auto">
          <a:xfrm>
            <a:off x="2093913" y="2813050"/>
            <a:ext cx="2555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Old</a:t>
            </a:r>
            <a:endParaRPr lang="en-US" sz="1200" b="1">
              <a:latin typeface="Calibri" pitchFamily="34" charset="0"/>
            </a:endParaRPr>
          </a:p>
        </p:txBody>
      </p:sp>
      <p:sp>
        <p:nvSpPr>
          <p:cNvPr id="30761" name="Rectangle 41"/>
          <p:cNvSpPr>
            <a:spLocks noChangeArrowheads="1"/>
          </p:cNvSpPr>
          <p:nvPr/>
        </p:nvSpPr>
        <p:spPr bwMode="auto">
          <a:xfrm>
            <a:off x="2005013" y="2974975"/>
            <a:ext cx="4238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Stone</a:t>
            </a:r>
            <a:endParaRPr lang="en-US" sz="1200" b="1">
              <a:latin typeface="Calibri" pitchFamily="34" charset="0"/>
            </a:endParaRPr>
          </a:p>
        </p:txBody>
      </p:sp>
      <p:sp>
        <p:nvSpPr>
          <p:cNvPr id="30762" name="Rectangle 42"/>
          <p:cNvSpPr>
            <a:spLocks noChangeArrowheads="1"/>
          </p:cNvSpPr>
          <p:nvPr/>
        </p:nvSpPr>
        <p:spPr bwMode="auto">
          <a:xfrm>
            <a:off x="2074863" y="3140075"/>
            <a:ext cx="2873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Age</a:t>
            </a:r>
            <a:endParaRPr lang="en-US" sz="1200" b="1">
              <a:latin typeface="Calibri" pitchFamily="34" charset="0"/>
            </a:endParaRPr>
          </a:p>
        </p:txBody>
      </p:sp>
      <p:sp>
        <p:nvSpPr>
          <p:cNvPr id="30763" name="Rectangle 43"/>
          <p:cNvSpPr>
            <a:spLocks noChangeArrowheads="1"/>
          </p:cNvSpPr>
          <p:nvPr/>
        </p:nvSpPr>
        <p:spPr bwMode="auto">
          <a:xfrm>
            <a:off x="2754313" y="3086100"/>
            <a:ext cx="11096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New Stone Age</a:t>
            </a:r>
            <a:endParaRPr lang="en-US" sz="1200" b="1">
              <a:latin typeface="Calibri" pitchFamily="34" charset="0"/>
            </a:endParaRPr>
          </a:p>
        </p:txBody>
      </p:sp>
      <p:sp>
        <p:nvSpPr>
          <p:cNvPr id="30764" name="Rectangle 44"/>
          <p:cNvSpPr>
            <a:spLocks noChangeArrowheads="1"/>
          </p:cNvSpPr>
          <p:nvPr/>
        </p:nvSpPr>
        <p:spPr bwMode="auto">
          <a:xfrm>
            <a:off x="4081463" y="2933700"/>
            <a:ext cx="5159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Bronze</a:t>
            </a:r>
            <a:endParaRPr lang="en-US" sz="1200" b="1">
              <a:latin typeface="Calibri" pitchFamily="34" charset="0"/>
            </a:endParaRPr>
          </a:p>
        </p:txBody>
      </p:sp>
      <p:sp>
        <p:nvSpPr>
          <p:cNvPr id="30765" name="Rectangle 45"/>
          <p:cNvSpPr>
            <a:spLocks noChangeArrowheads="1"/>
          </p:cNvSpPr>
          <p:nvPr/>
        </p:nvSpPr>
        <p:spPr bwMode="auto">
          <a:xfrm>
            <a:off x="4198938" y="3095625"/>
            <a:ext cx="2873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Age</a:t>
            </a:r>
            <a:endParaRPr lang="en-US" sz="1200" b="1">
              <a:latin typeface="Calibri" pitchFamily="34" charset="0"/>
            </a:endParaRPr>
          </a:p>
        </p:txBody>
      </p:sp>
      <p:sp>
        <p:nvSpPr>
          <p:cNvPr id="30766" name="Rectangle 46"/>
          <p:cNvSpPr>
            <a:spLocks noChangeArrowheads="1"/>
          </p:cNvSpPr>
          <p:nvPr/>
        </p:nvSpPr>
        <p:spPr bwMode="auto">
          <a:xfrm>
            <a:off x="4783138" y="2917825"/>
            <a:ext cx="2889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Iron</a:t>
            </a:r>
            <a:endParaRPr lang="en-US" sz="1200" b="1">
              <a:latin typeface="Calibri" pitchFamily="34" charset="0"/>
            </a:endParaRPr>
          </a:p>
        </p:txBody>
      </p:sp>
      <p:sp>
        <p:nvSpPr>
          <p:cNvPr id="30767" name="Rectangle 47"/>
          <p:cNvSpPr>
            <a:spLocks noChangeArrowheads="1"/>
          </p:cNvSpPr>
          <p:nvPr/>
        </p:nvSpPr>
        <p:spPr bwMode="auto">
          <a:xfrm>
            <a:off x="4783138" y="3082925"/>
            <a:ext cx="2873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Age</a:t>
            </a:r>
            <a:endParaRPr lang="en-US" sz="1200" b="1">
              <a:latin typeface="Calibri" pitchFamily="34" charset="0"/>
            </a:endParaRPr>
          </a:p>
        </p:txBody>
      </p:sp>
      <p:sp>
        <p:nvSpPr>
          <p:cNvPr id="30768" name="Rectangle 48"/>
          <p:cNvSpPr>
            <a:spLocks noChangeArrowheads="1"/>
          </p:cNvSpPr>
          <p:nvPr/>
        </p:nvSpPr>
        <p:spPr bwMode="auto">
          <a:xfrm>
            <a:off x="5262563" y="2924175"/>
            <a:ext cx="4841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Middle</a:t>
            </a:r>
            <a:endParaRPr lang="en-US" sz="1200" b="1">
              <a:latin typeface="Calibri" pitchFamily="34" charset="0"/>
            </a:endParaRPr>
          </a:p>
        </p:txBody>
      </p:sp>
      <p:sp>
        <p:nvSpPr>
          <p:cNvPr id="30769" name="Rectangle 49"/>
          <p:cNvSpPr>
            <a:spLocks noChangeArrowheads="1"/>
          </p:cNvSpPr>
          <p:nvPr/>
        </p:nvSpPr>
        <p:spPr bwMode="auto">
          <a:xfrm>
            <a:off x="5322888" y="3089275"/>
            <a:ext cx="3714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Ages</a:t>
            </a:r>
            <a:endParaRPr lang="en-US" sz="1200" b="1">
              <a:latin typeface="Calibri" pitchFamily="34" charset="0"/>
            </a:endParaRPr>
          </a:p>
        </p:txBody>
      </p:sp>
      <p:sp>
        <p:nvSpPr>
          <p:cNvPr id="30770" name="Rectangle 50"/>
          <p:cNvSpPr>
            <a:spLocks noChangeArrowheads="1"/>
          </p:cNvSpPr>
          <p:nvPr/>
        </p:nvSpPr>
        <p:spPr bwMode="auto">
          <a:xfrm>
            <a:off x="5303838" y="2581275"/>
            <a:ext cx="5508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Modern</a:t>
            </a:r>
            <a:endParaRPr lang="en-US" sz="1200" b="1">
              <a:latin typeface="Calibri" pitchFamily="34" charset="0"/>
            </a:endParaRPr>
          </a:p>
        </p:txBody>
      </p:sp>
      <p:sp>
        <p:nvSpPr>
          <p:cNvPr id="30771" name="Rectangle 51"/>
          <p:cNvSpPr>
            <a:spLocks noChangeArrowheads="1"/>
          </p:cNvSpPr>
          <p:nvPr/>
        </p:nvSpPr>
        <p:spPr bwMode="auto">
          <a:xfrm>
            <a:off x="5440363" y="2746375"/>
            <a:ext cx="2873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Age</a:t>
            </a:r>
            <a:endParaRPr lang="en-US" sz="1200" b="1">
              <a:latin typeface="Calibri" pitchFamily="34" charset="0"/>
            </a:endParaRPr>
          </a:p>
        </p:txBody>
      </p:sp>
      <p:sp>
        <p:nvSpPr>
          <p:cNvPr id="30772" name="Freeform 52"/>
          <p:cNvSpPr>
            <a:spLocks/>
          </p:cNvSpPr>
          <p:nvPr/>
        </p:nvSpPr>
        <p:spPr bwMode="auto">
          <a:xfrm>
            <a:off x="2527300" y="3303588"/>
            <a:ext cx="1651000" cy="44450"/>
          </a:xfrm>
          <a:custGeom>
            <a:avLst/>
            <a:gdLst>
              <a:gd name="T0" fmla="*/ 2147483647 w 1040"/>
              <a:gd name="T1" fmla="*/ 2147483647 h 28"/>
              <a:gd name="T2" fmla="*/ 2147483647 w 1040"/>
              <a:gd name="T3" fmla="*/ 0 h 28"/>
              <a:gd name="T4" fmla="*/ 2147483647 w 1040"/>
              <a:gd name="T5" fmla="*/ 2147483647 h 28"/>
              <a:gd name="T6" fmla="*/ 2147483647 w 1040"/>
              <a:gd name="T7" fmla="*/ 2147483647 h 28"/>
              <a:gd name="T8" fmla="*/ 2147483647 w 1040"/>
              <a:gd name="T9" fmla="*/ 0 h 28"/>
              <a:gd name="T10" fmla="*/ 0 w 1040"/>
              <a:gd name="T11" fmla="*/ 2147483647 h 28"/>
              <a:gd name="T12" fmla="*/ 2147483647 w 1040"/>
              <a:gd name="T13" fmla="*/ 2147483647 h 28"/>
              <a:gd name="T14" fmla="*/ 2147483647 w 1040"/>
              <a:gd name="T15" fmla="*/ 2147483647 h 28"/>
              <a:gd name="T16" fmla="*/ 2147483647 w 1040"/>
              <a:gd name="T17" fmla="*/ 2147483647 h 28"/>
              <a:gd name="T18" fmla="*/ 2147483647 w 1040"/>
              <a:gd name="T19" fmla="*/ 2147483647 h 28"/>
              <a:gd name="T20" fmla="*/ 2147483647 w 1040"/>
              <a:gd name="T21" fmla="*/ 2147483647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0"/>
              <a:gd name="T34" fmla="*/ 0 h 28"/>
              <a:gd name="T35" fmla="*/ 1040 w 1040"/>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0" h="28">
                <a:moveTo>
                  <a:pt x="1040" y="14"/>
                </a:moveTo>
                <a:lnTo>
                  <a:pt x="1004" y="0"/>
                </a:lnTo>
                <a:lnTo>
                  <a:pt x="1008" y="10"/>
                </a:lnTo>
                <a:lnTo>
                  <a:pt x="34" y="10"/>
                </a:lnTo>
                <a:lnTo>
                  <a:pt x="38" y="0"/>
                </a:lnTo>
                <a:lnTo>
                  <a:pt x="0" y="14"/>
                </a:lnTo>
                <a:lnTo>
                  <a:pt x="38" y="28"/>
                </a:lnTo>
                <a:lnTo>
                  <a:pt x="34" y="18"/>
                </a:lnTo>
                <a:lnTo>
                  <a:pt x="1008" y="18"/>
                </a:lnTo>
                <a:lnTo>
                  <a:pt x="1004" y="28"/>
                </a:lnTo>
                <a:lnTo>
                  <a:pt x="104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3" name="Freeform 53"/>
          <p:cNvSpPr>
            <a:spLocks/>
          </p:cNvSpPr>
          <p:nvPr/>
        </p:nvSpPr>
        <p:spPr bwMode="auto">
          <a:xfrm>
            <a:off x="2527300" y="3303588"/>
            <a:ext cx="1651000" cy="44450"/>
          </a:xfrm>
          <a:custGeom>
            <a:avLst/>
            <a:gdLst>
              <a:gd name="T0" fmla="*/ 2147483647 w 1040"/>
              <a:gd name="T1" fmla="*/ 2147483647 h 28"/>
              <a:gd name="T2" fmla="*/ 2147483647 w 1040"/>
              <a:gd name="T3" fmla="*/ 0 h 28"/>
              <a:gd name="T4" fmla="*/ 2147483647 w 1040"/>
              <a:gd name="T5" fmla="*/ 2147483647 h 28"/>
              <a:gd name="T6" fmla="*/ 2147483647 w 1040"/>
              <a:gd name="T7" fmla="*/ 2147483647 h 28"/>
              <a:gd name="T8" fmla="*/ 2147483647 w 1040"/>
              <a:gd name="T9" fmla="*/ 0 h 28"/>
              <a:gd name="T10" fmla="*/ 0 w 1040"/>
              <a:gd name="T11" fmla="*/ 2147483647 h 28"/>
              <a:gd name="T12" fmla="*/ 2147483647 w 1040"/>
              <a:gd name="T13" fmla="*/ 2147483647 h 28"/>
              <a:gd name="T14" fmla="*/ 2147483647 w 1040"/>
              <a:gd name="T15" fmla="*/ 2147483647 h 28"/>
              <a:gd name="T16" fmla="*/ 2147483647 w 1040"/>
              <a:gd name="T17" fmla="*/ 2147483647 h 28"/>
              <a:gd name="T18" fmla="*/ 2147483647 w 1040"/>
              <a:gd name="T19" fmla="*/ 2147483647 h 28"/>
              <a:gd name="T20" fmla="*/ 2147483647 w 1040"/>
              <a:gd name="T21" fmla="*/ 2147483647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0"/>
              <a:gd name="T34" fmla="*/ 0 h 28"/>
              <a:gd name="T35" fmla="*/ 1040 w 1040"/>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0" h="28">
                <a:moveTo>
                  <a:pt x="1040" y="14"/>
                </a:moveTo>
                <a:lnTo>
                  <a:pt x="1004" y="0"/>
                </a:lnTo>
                <a:lnTo>
                  <a:pt x="1008" y="10"/>
                </a:lnTo>
                <a:lnTo>
                  <a:pt x="34" y="10"/>
                </a:lnTo>
                <a:lnTo>
                  <a:pt x="38" y="0"/>
                </a:lnTo>
                <a:lnTo>
                  <a:pt x="0" y="14"/>
                </a:lnTo>
                <a:lnTo>
                  <a:pt x="38" y="28"/>
                </a:lnTo>
                <a:lnTo>
                  <a:pt x="34" y="18"/>
                </a:lnTo>
                <a:lnTo>
                  <a:pt x="1008" y="18"/>
                </a:lnTo>
                <a:lnTo>
                  <a:pt x="1004" y="28"/>
                </a:lnTo>
                <a:lnTo>
                  <a:pt x="1040" y="14"/>
                </a:lnTo>
                <a:close/>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74" name="Freeform 54"/>
          <p:cNvSpPr>
            <a:spLocks/>
          </p:cNvSpPr>
          <p:nvPr/>
        </p:nvSpPr>
        <p:spPr bwMode="auto">
          <a:xfrm>
            <a:off x="1974850" y="3303588"/>
            <a:ext cx="488950" cy="44450"/>
          </a:xfrm>
          <a:custGeom>
            <a:avLst/>
            <a:gdLst>
              <a:gd name="T0" fmla="*/ 2147483647 w 308"/>
              <a:gd name="T1" fmla="*/ 2147483647 h 28"/>
              <a:gd name="T2" fmla="*/ 2147483647 w 308"/>
              <a:gd name="T3" fmla="*/ 0 h 28"/>
              <a:gd name="T4" fmla="*/ 2147483647 w 308"/>
              <a:gd name="T5" fmla="*/ 2147483647 h 28"/>
              <a:gd name="T6" fmla="*/ 0 w 308"/>
              <a:gd name="T7" fmla="*/ 2147483647 h 28"/>
              <a:gd name="T8" fmla="*/ 0 w 308"/>
              <a:gd name="T9" fmla="*/ 2147483647 h 28"/>
              <a:gd name="T10" fmla="*/ 2147483647 w 308"/>
              <a:gd name="T11" fmla="*/ 2147483647 h 28"/>
              <a:gd name="T12" fmla="*/ 2147483647 w 308"/>
              <a:gd name="T13" fmla="*/ 2147483647 h 28"/>
              <a:gd name="T14" fmla="*/ 2147483647 w 308"/>
              <a:gd name="T15" fmla="*/ 2147483647 h 28"/>
              <a:gd name="T16" fmla="*/ 0 60000 65536"/>
              <a:gd name="T17" fmla="*/ 0 60000 65536"/>
              <a:gd name="T18" fmla="*/ 0 60000 65536"/>
              <a:gd name="T19" fmla="*/ 0 60000 65536"/>
              <a:gd name="T20" fmla="*/ 0 60000 65536"/>
              <a:gd name="T21" fmla="*/ 0 60000 65536"/>
              <a:gd name="T22" fmla="*/ 0 60000 65536"/>
              <a:gd name="T23" fmla="*/ 0 60000 65536"/>
              <a:gd name="T24" fmla="*/ 0 w 308"/>
              <a:gd name="T25" fmla="*/ 0 h 28"/>
              <a:gd name="T26" fmla="*/ 308 w 30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8" h="28">
                <a:moveTo>
                  <a:pt x="308" y="14"/>
                </a:moveTo>
                <a:lnTo>
                  <a:pt x="272" y="0"/>
                </a:lnTo>
                <a:lnTo>
                  <a:pt x="276" y="10"/>
                </a:lnTo>
                <a:lnTo>
                  <a:pt x="0" y="10"/>
                </a:lnTo>
                <a:lnTo>
                  <a:pt x="0" y="18"/>
                </a:lnTo>
                <a:lnTo>
                  <a:pt x="276" y="18"/>
                </a:lnTo>
                <a:lnTo>
                  <a:pt x="272" y="28"/>
                </a:lnTo>
                <a:lnTo>
                  <a:pt x="30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5" name="Freeform 55"/>
          <p:cNvSpPr>
            <a:spLocks/>
          </p:cNvSpPr>
          <p:nvPr/>
        </p:nvSpPr>
        <p:spPr bwMode="auto">
          <a:xfrm>
            <a:off x="4533900" y="3303588"/>
            <a:ext cx="781050" cy="44450"/>
          </a:xfrm>
          <a:custGeom>
            <a:avLst/>
            <a:gdLst>
              <a:gd name="T0" fmla="*/ 2147483647 w 492"/>
              <a:gd name="T1" fmla="*/ 2147483647 h 28"/>
              <a:gd name="T2" fmla="*/ 2147483647 w 492"/>
              <a:gd name="T3" fmla="*/ 0 h 28"/>
              <a:gd name="T4" fmla="*/ 2147483647 w 492"/>
              <a:gd name="T5" fmla="*/ 2147483647 h 28"/>
              <a:gd name="T6" fmla="*/ 2147483647 w 492"/>
              <a:gd name="T7" fmla="*/ 2147483647 h 28"/>
              <a:gd name="T8" fmla="*/ 2147483647 w 492"/>
              <a:gd name="T9" fmla="*/ 2147483647 h 28"/>
              <a:gd name="T10" fmla="*/ 2147483647 w 492"/>
              <a:gd name="T11" fmla="*/ 0 h 28"/>
              <a:gd name="T12" fmla="*/ 0 w 492"/>
              <a:gd name="T13" fmla="*/ 2147483647 h 28"/>
              <a:gd name="T14" fmla="*/ 2147483647 w 492"/>
              <a:gd name="T15" fmla="*/ 2147483647 h 28"/>
              <a:gd name="T16" fmla="*/ 2147483647 w 492"/>
              <a:gd name="T17" fmla="*/ 2147483647 h 28"/>
              <a:gd name="T18" fmla="*/ 2147483647 w 492"/>
              <a:gd name="T19" fmla="*/ 2147483647 h 28"/>
              <a:gd name="T20" fmla="*/ 2147483647 w 492"/>
              <a:gd name="T21" fmla="*/ 2147483647 h 28"/>
              <a:gd name="T22" fmla="*/ 2147483647 w 492"/>
              <a:gd name="T23" fmla="*/ 2147483647 h 28"/>
              <a:gd name="T24" fmla="*/ 2147483647 w 492"/>
              <a:gd name="T25" fmla="*/ 2147483647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2"/>
              <a:gd name="T40" fmla="*/ 0 h 28"/>
              <a:gd name="T41" fmla="*/ 492 w 49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2" h="28">
                <a:moveTo>
                  <a:pt x="492" y="14"/>
                </a:moveTo>
                <a:lnTo>
                  <a:pt x="456" y="0"/>
                </a:lnTo>
                <a:lnTo>
                  <a:pt x="460" y="10"/>
                </a:lnTo>
                <a:lnTo>
                  <a:pt x="74" y="10"/>
                </a:lnTo>
                <a:lnTo>
                  <a:pt x="32" y="10"/>
                </a:lnTo>
                <a:lnTo>
                  <a:pt x="38" y="0"/>
                </a:lnTo>
                <a:lnTo>
                  <a:pt x="0" y="14"/>
                </a:lnTo>
                <a:lnTo>
                  <a:pt x="38" y="28"/>
                </a:lnTo>
                <a:lnTo>
                  <a:pt x="32" y="18"/>
                </a:lnTo>
                <a:lnTo>
                  <a:pt x="90" y="18"/>
                </a:lnTo>
                <a:lnTo>
                  <a:pt x="460" y="18"/>
                </a:lnTo>
                <a:lnTo>
                  <a:pt x="456" y="28"/>
                </a:lnTo>
                <a:lnTo>
                  <a:pt x="49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6" name="Freeform 56"/>
          <p:cNvSpPr>
            <a:spLocks/>
          </p:cNvSpPr>
          <p:nvPr/>
        </p:nvSpPr>
        <p:spPr bwMode="auto">
          <a:xfrm>
            <a:off x="5365750" y="3303588"/>
            <a:ext cx="304800" cy="44450"/>
          </a:xfrm>
          <a:custGeom>
            <a:avLst/>
            <a:gdLst>
              <a:gd name="T0" fmla="*/ 2147483647 w 192"/>
              <a:gd name="T1" fmla="*/ 2147483647 h 28"/>
              <a:gd name="T2" fmla="*/ 2147483647 w 192"/>
              <a:gd name="T3" fmla="*/ 0 h 28"/>
              <a:gd name="T4" fmla="*/ 2147483647 w 192"/>
              <a:gd name="T5" fmla="*/ 2147483647 h 28"/>
              <a:gd name="T6" fmla="*/ 2147483647 w 192"/>
              <a:gd name="T7" fmla="*/ 2147483647 h 28"/>
              <a:gd name="T8" fmla="*/ 2147483647 w 192"/>
              <a:gd name="T9" fmla="*/ 2147483647 h 28"/>
              <a:gd name="T10" fmla="*/ 2147483647 w 192"/>
              <a:gd name="T11" fmla="*/ 0 h 28"/>
              <a:gd name="T12" fmla="*/ 0 w 192"/>
              <a:gd name="T13" fmla="*/ 2147483647 h 28"/>
              <a:gd name="T14" fmla="*/ 2147483647 w 192"/>
              <a:gd name="T15" fmla="*/ 2147483647 h 28"/>
              <a:gd name="T16" fmla="*/ 2147483647 w 192"/>
              <a:gd name="T17" fmla="*/ 2147483647 h 28"/>
              <a:gd name="T18" fmla="*/ 2147483647 w 192"/>
              <a:gd name="T19" fmla="*/ 2147483647 h 28"/>
              <a:gd name="T20" fmla="*/ 2147483647 w 192"/>
              <a:gd name="T21" fmla="*/ 2147483647 h 28"/>
              <a:gd name="T22" fmla="*/ 2147483647 w 192"/>
              <a:gd name="T23" fmla="*/ 2147483647 h 28"/>
              <a:gd name="T24" fmla="*/ 2147483647 w 192"/>
              <a:gd name="T25" fmla="*/ 2147483647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28"/>
              <a:gd name="T41" fmla="*/ 192 w 19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28">
                <a:moveTo>
                  <a:pt x="192" y="14"/>
                </a:moveTo>
                <a:lnTo>
                  <a:pt x="154" y="0"/>
                </a:lnTo>
                <a:lnTo>
                  <a:pt x="158" y="10"/>
                </a:lnTo>
                <a:lnTo>
                  <a:pt x="72" y="10"/>
                </a:lnTo>
                <a:lnTo>
                  <a:pt x="32" y="10"/>
                </a:lnTo>
                <a:lnTo>
                  <a:pt x="36" y="0"/>
                </a:lnTo>
                <a:lnTo>
                  <a:pt x="0" y="14"/>
                </a:lnTo>
                <a:lnTo>
                  <a:pt x="36" y="28"/>
                </a:lnTo>
                <a:lnTo>
                  <a:pt x="32" y="18"/>
                </a:lnTo>
                <a:lnTo>
                  <a:pt x="88" y="18"/>
                </a:lnTo>
                <a:lnTo>
                  <a:pt x="158" y="18"/>
                </a:lnTo>
                <a:lnTo>
                  <a:pt x="154" y="28"/>
                </a:lnTo>
                <a:lnTo>
                  <a:pt x="19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7" name="Freeform 57"/>
          <p:cNvSpPr>
            <a:spLocks/>
          </p:cNvSpPr>
          <p:nvPr/>
        </p:nvSpPr>
        <p:spPr bwMode="auto">
          <a:xfrm>
            <a:off x="5705475" y="3303588"/>
            <a:ext cx="177800" cy="44450"/>
          </a:xfrm>
          <a:custGeom>
            <a:avLst/>
            <a:gdLst>
              <a:gd name="T0" fmla="*/ 2147483647 w 112"/>
              <a:gd name="T1" fmla="*/ 2147483647 h 28"/>
              <a:gd name="T2" fmla="*/ 2147483647 w 112"/>
              <a:gd name="T3" fmla="*/ 0 h 28"/>
              <a:gd name="T4" fmla="*/ 2147483647 w 112"/>
              <a:gd name="T5" fmla="*/ 2147483647 h 28"/>
              <a:gd name="T6" fmla="*/ 2147483647 w 112"/>
              <a:gd name="T7" fmla="*/ 2147483647 h 28"/>
              <a:gd name="T8" fmla="*/ 2147483647 w 112"/>
              <a:gd name="T9" fmla="*/ 0 h 28"/>
              <a:gd name="T10" fmla="*/ 0 w 112"/>
              <a:gd name="T11" fmla="*/ 2147483647 h 28"/>
              <a:gd name="T12" fmla="*/ 2147483647 w 112"/>
              <a:gd name="T13" fmla="*/ 2147483647 h 28"/>
              <a:gd name="T14" fmla="*/ 2147483647 w 112"/>
              <a:gd name="T15" fmla="*/ 2147483647 h 28"/>
              <a:gd name="T16" fmla="*/ 2147483647 w 112"/>
              <a:gd name="T17" fmla="*/ 2147483647 h 28"/>
              <a:gd name="T18" fmla="*/ 2147483647 w 112"/>
              <a:gd name="T19" fmla="*/ 2147483647 h 28"/>
              <a:gd name="T20" fmla="*/ 2147483647 w 112"/>
              <a:gd name="T21" fmla="*/ 2147483647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28"/>
              <a:gd name="T35" fmla="*/ 112 w 112"/>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28">
                <a:moveTo>
                  <a:pt x="112" y="14"/>
                </a:moveTo>
                <a:lnTo>
                  <a:pt x="76" y="0"/>
                </a:lnTo>
                <a:lnTo>
                  <a:pt x="80" y="10"/>
                </a:lnTo>
                <a:lnTo>
                  <a:pt x="32" y="10"/>
                </a:lnTo>
                <a:lnTo>
                  <a:pt x="38" y="0"/>
                </a:lnTo>
                <a:lnTo>
                  <a:pt x="0" y="14"/>
                </a:lnTo>
                <a:lnTo>
                  <a:pt x="38" y="28"/>
                </a:lnTo>
                <a:lnTo>
                  <a:pt x="32" y="18"/>
                </a:lnTo>
                <a:lnTo>
                  <a:pt x="80" y="18"/>
                </a:lnTo>
                <a:lnTo>
                  <a:pt x="76" y="28"/>
                </a:lnTo>
                <a:lnTo>
                  <a:pt x="11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78" name="Line 58"/>
          <p:cNvSpPr>
            <a:spLocks noChangeShapeType="1"/>
          </p:cNvSpPr>
          <p:nvPr/>
        </p:nvSpPr>
        <p:spPr bwMode="auto">
          <a:xfrm>
            <a:off x="5689600" y="3306763"/>
            <a:ext cx="1588" cy="444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9" name="Line 59"/>
          <p:cNvSpPr>
            <a:spLocks noChangeShapeType="1"/>
          </p:cNvSpPr>
          <p:nvPr/>
        </p:nvSpPr>
        <p:spPr bwMode="auto">
          <a:xfrm>
            <a:off x="5340350" y="3306763"/>
            <a:ext cx="1588" cy="4127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0" name="Line 60"/>
          <p:cNvSpPr>
            <a:spLocks noChangeShapeType="1"/>
          </p:cNvSpPr>
          <p:nvPr/>
        </p:nvSpPr>
        <p:spPr bwMode="auto">
          <a:xfrm>
            <a:off x="4508500" y="3306763"/>
            <a:ext cx="1588" cy="444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1" name="Line 61"/>
          <p:cNvSpPr>
            <a:spLocks noChangeShapeType="1"/>
          </p:cNvSpPr>
          <p:nvPr/>
        </p:nvSpPr>
        <p:spPr bwMode="auto">
          <a:xfrm>
            <a:off x="4197350" y="3306763"/>
            <a:ext cx="1588" cy="4127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2" name="Line 62"/>
          <p:cNvSpPr>
            <a:spLocks noChangeShapeType="1"/>
          </p:cNvSpPr>
          <p:nvPr/>
        </p:nvSpPr>
        <p:spPr bwMode="auto">
          <a:xfrm>
            <a:off x="2489200" y="3306763"/>
            <a:ext cx="1588" cy="4127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3" name="Line 63"/>
          <p:cNvSpPr>
            <a:spLocks noChangeShapeType="1"/>
          </p:cNvSpPr>
          <p:nvPr/>
        </p:nvSpPr>
        <p:spPr bwMode="auto">
          <a:xfrm>
            <a:off x="5800725" y="2884488"/>
            <a:ext cx="1588" cy="571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4" name="Line 64"/>
          <p:cNvSpPr>
            <a:spLocks noChangeShapeType="1"/>
          </p:cNvSpPr>
          <p:nvPr/>
        </p:nvSpPr>
        <p:spPr bwMode="auto">
          <a:xfrm>
            <a:off x="5800725" y="3001963"/>
            <a:ext cx="1588" cy="571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5" name="Line 65"/>
          <p:cNvSpPr>
            <a:spLocks noChangeShapeType="1"/>
          </p:cNvSpPr>
          <p:nvPr/>
        </p:nvSpPr>
        <p:spPr bwMode="auto">
          <a:xfrm>
            <a:off x="5800725" y="3119438"/>
            <a:ext cx="1588" cy="571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6" name="Line 66"/>
          <p:cNvSpPr>
            <a:spLocks noChangeShapeType="1"/>
          </p:cNvSpPr>
          <p:nvPr/>
        </p:nvSpPr>
        <p:spPr bwMode="auto">
          <a:xfrm>
            <a:off x="5800725" y="3233738"/>
            <a:ext cx="1588" cy="4127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7" name="Line 67"/>
          <p:cNvSpPr>
            <a:spLocks noChangeShapeType="1"/>
          </p:cNvSpPr>
          <p:nvPr/>
        </p:nvSpPr>
        <p:spPr bwMode="auto">
          <a:xfrm>
            <a:off x="2489200" y="1716088"/>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8" name="Line 68"/>
          <p:cNvSpPr>
            <a:spLocks noChangeShapeType="1"/>
          </p:cNvSpPr>
          <p:nvPr/>
        </p:nvSpPr>
        <p:spPr bwMode="auto">
          <a:xfrm>
            <a:off x="2489200" y="1833563"/>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89" name="Line 69"/>
          <p:cNvSpPr>
            <a:spLocks noChangeShapeType="1"/>
          </p:cNvSpPr>
          <p:nvPr/>
        </p:nvSpPr>
        <p:spPr bwMode="auto">
          <a:xfrm>
            <a:off x="2489200" y="1951038"/>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0" name="Line 70"/>
          <p:cNvSpPr>
            <a:spLocks noChangeShapeType="1"/>
          </p:cNvSpPr>
          <p:nvPr/>
        </p:nvSpPr>
        <p:spPr bwMode="auto">
          <a:xfrm>
            <a:off x="2489200" y="2065338"/>
            <a:ext cx="1588" cy="60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1" name="Line 71"/>
          <p:cNvSpPr>
            <a:spLocks noChangeShapeType="1"/>
          </p:cNvSpPr>
          <p:nvPr/>
        </p:nvSpPr>
        <p:spPr bwMode="auto">
          <a:xfrm>
            <a:off x="2489200" y="2182813"/>
            <a:ext cx="1588" cy="60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2" name="Line 72"/>
          <p:cNvSpPr>
            <a:spLocks noChangeShapeType="1"/>
          </p:cNvSpPr>
          <p:nvPr/>
        </p:nvSpPr>
        <p:spPr bwMode="auto">
          <a:xfrm>
            <a:off x="2489200" y="2300288"/>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3" name="Line 73"/>
          <p:cNvSpPr>
            <a:spLocks noChangeShapeType="1"/>
          </p:cNvSpPr>
          <p:nvPr/>
        </p:nvSpPr>
        <p:spPr bwMode="auto">
          <a:xfrm>
            <a:off x="2489200" y="2417763"/>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4" name="Line 74"/>
          <p:cNvSpPr>
            <a:spLocks noChangeShapeType="1"/>
          </p:cNvSpPr>
          <p:nvPr/>
        </p:nvSpPr>
        <p:spPr bwMode="auto">
          <a:xfrm>
            <a:off x="2489200" y="2535238"/>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5" name="Line 75"/>
          <p:cNvSpPr>
            <a:spLocks noChangeShapeType="1"/>
          </p:cNvSpPr>
          <p:nvPr/>
        </p:nvSpPr>
        <p:spPr bwMode="auto">
          <a:xfrm>
            <a:off x="2489200" y="2652713"/>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6" name="Line 76"/>
          <p:cNvSpPr>
            <a:spLocks noChangeShapeType="1"/>
          </p:cNvSpPr>
          <p:nvPr/>
        </p:nvSpPr>
        <p:spPr bwMode="auto">
          <a:xfrm>
            <a:off x="2489200" y="2767013"/>
            <a:ext cx="1588" cy="60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7" name="Line 77"/>
          <p:cNvSpPr>
            <a:spLocks noChangeShapeType="1"/>
          </p:cNvSpPr>
          <p:nvPr/>
        </p:nvSpPr>
        <p:spPr bwMode="auto">
          <a:xfrm>
            <a:off x="2489200" y="2884488"/>
            <a:ext cx="1588" cy="60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8" name="Line 78"/>
          <p:cNvSpPr>
            <a:spLocks noChangeShapeType="1"/>
          </p:cNvSpPr>
          <p:nvPr/>
        </p:nvSpPr>
        <p:spPr bwMode="auto">
          <a:xfrm>
            <a:off x="2489200" y="3001963"/>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99" name="Line 79"/>
          <p:cNvSpPr>
            <a:spLocks noChangeShapeType="1"/>
          </p:cNvSpPr>
          <p:nvPr/>
        </p:nvSpPr>
        <p:spPr bwMode="auto">
          <a:xfrm>
            <a:off x="2489200" y="3119438"/>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0" name="Line 80"/>
          <p:cNvSpPr>
            <a:spLocks noChangeShapeType="1"/>
          </p:cNvSpPr>
          <p:nvPr/>
        </p:nvSpPr>
        <p:spPr bwMode="auto">
          <a:xfrm>
            <a:off x="2489200" y="3236913"/>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1" name="Line 81"/>
          <p:cNvSpPr>
            <a:spLocks noChangeShapeType="1"/>
          </p:cNvSpPr>
          <p:nvPr/>
        </p:nvSpPr>
        <p:spPr bwMode="auto">
          <a:xfrm>
            <a:off x="2489200" y="3351213"/>
            <a:ext cx="1588" cy="60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2" name="Line 82"/>
          <p:cNvSpPr>
            <a:spLocks noChangeShapeType="1"/>
          </p:cNvSpPr>
          <p:nvPr/>
        </p:nvSpPr>
        <p:spPr bwMode="auto">
          <a:xfrm>
            <a:off x="2489200" y="3468688"/>
            <a:ext cx="1588" cy="60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3" name="Line 83"/>
          <p:cNvSpPr>
            <a:spLocks noChangeShapeType="1"/>
          </p:cNvSpPr>
          <p:nvPr/>
        </p:nvSpPr>
        <p:spPr bwMode="auto">
          <a:xfrm>
            <a:off x="2489200" y="3586163"/>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4" name="Line 84"/>
          <p:cNvSpPr>
            <a:spLocks noChangeShapeType="1"/>
          </p:cNvSpPr>
          <p:nvPr/>
        </p:nvSpPr>
        <p:spPr bwMode="auto">
          <a:xfrm>
            <a:off x="2489200" y="3703638"/>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5" name="Line 85"/>
          <p:cNvSpPr>
            <a:spLocks noChangeShapeType="1"/>
          </p:cNvSpPr>
          <p:nvPr/>
        </p:nvSpPr>
        <p:spPr bwMode="auto">
          <a:xfrm>
            <a:off x="2489200" y="3821113"/>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6" name="Line 86"/>
          <p:cNvSpPr>
            <a:spLocks noChangeShapeType="1"/>
          </p:cNvSpPr>
          <p:nvPr/>
        </p:nvSpPr>
        <p:spPr bwMode="auto">
          <a:xfrm>
            <a:off x="2489200" y="3935413"/>
            <a:ext cx="1588" cy="60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7" name="Line 87"/>
          <p:cNvSpPr>
            <a:spLocks noChangeShapeType="1"/>
          </p:cNvSpPr>
          <p:nvPr/>
        </p:nvSpPr>
        <p:spPr bwMode="auto">
          <a:xfrm>
            <a:off x="2489200" y="4052888"/>
            <a:ext cx="1588" cy="60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8" name="Line 88"/>
          <p:cNvSpPr>
            <a:spLocks noChangeShapeType="1"/>
          </p:cNvSpPr>
          <p:nvPr/>
        </p:nvSpPr>
        <p:spPr bwMode="auto">
          <a:xfrm>
            <a:off x="2489200" y="4170363"/>
            <a:ext cx="1588" cy="60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09" name="Line 89"/>
          <p:cNvSpPr>
            <a:spLocks noChangeShapeType="1"/>
          </p:cNvSpPr>
          <p:nvPr/>
        </p:nvSpPr>
        <p:spPr bwMode="auto">
          <a:xfrm>
            <a:off x="2489200" y="4287838"/>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10" name="Line 90"/>
          <p:cNvSpPr>
            <a:spLocks noChangeShapeType="1"/>
          </p:cNvSpPr>
          <p:nvPr/>
        </p:nvSpPr>
        <p:spPr bwMode="auto">
          <a:xfrm>
            <a:off x="2489200" y="4405313"/>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11" name="Line 91"/>
          <p:cNvSpPr>
            <a:spLocks noChangeShapeType="1"/>
          </p:cNvSpPr>
          <p:nvPr/>
        </p:nvSpPr>
        <p:spPr bwMode="auto">
          <a:xfrm>
            <a:off x="2489200" y="4522788"/>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12" name="Line 92"/>
          <p:cNvSpPr>
            <a:spLocks noChangeShapeType="1"/>
          </p:cNvSpPr>
          <p:nvPr/>
        </p:nvSpPr>
        <p:spPr bwMode="auto">
          <a:xfrm>
            <a:off x="2489200" y="4637088"/>
            <a:ext cx="1588" cy="60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13" name="Line 93"/>
          <p:cNvSpPr>
            <a:spLocks noChangeShapeType="1"/>
          </p:cNvSpPr>
          <p:nvPr/>
        </p:nvSpPr>
        <p:spPr bwMode="auto">
          <a:xfrm>
            <a:off x="2489200" y="4754563"/>
            <a:ext cx="1588" cy="60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14" name="Line 94"/>
          <p:cNvSpPr>
            <a:spLocks noChangeShapeType="1"/>
          </p:cNvSpPr>
          <p:nvPr/>
        </p:nvSpPr>
        <p:spPr bwMode="auto">
          <a:xfrm>
            <a:off x="2489200" y="4872038"/>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15" name="Line 95"/>
          <p:cNvSpPr>
            <a:spLocks noChangeShapeType="1"/>
          </p:cNvSpPr>
          <p:nvPr/>
        </p:nvSpPr>
        <p:spPr bwMode="auto">
          <a:xfrm>
            <a:off x="2489200" y="4989513"/>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16" name="Line 96"/>
          <p:cNvSpPr>
            <a:spLocks noChangeShapeType="1"/>
          </p:cNvSpPr>
          <p:nvPr/>
        </p:nvSpPr>
        <p:spPr bwMode="auto">
          <a:xfrm>
            <a:off x="2489200" y="5106988"/>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17" name="Line 97"/>
          <p:cNvSpPr>
            <a:spLocks noChangeShapeType="1"/>
          </p:cNvSpPr>
          <p:nvPr/>
        </p:nvSpPr>
        <p:spPr bwMode="auto">
          <a:xfrm>
            <a:off x="2489200" y="5221288"/>
            <a:ext cx="1588" cy="60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18" name="Line 98"/>
          <p:cNvSpPr>
            <a:spLocks noChangeShapeType="1"/>
          </p:cNvSpPr>
          <p:nvPr/>
        </p:nvSpPr>
        <p:spPr bwMode="auto">
          <a:xfrm>
            <a:off x="2489200" y="5338763"/>
            <a:ext cx="1588" cy="60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19" name="Line 99"/>
          <p:cNvSpPr>
            <a:spLocks noChangeShapeType="1"/>
          </p:cNvSpPr>
          <p:nvPr/>
        </p:nvSpPr>
        <p:spPr bwMode="auto">
          <a:xfrm>
            <a:off x="2489200" y="5456238"/>
            <a:ext cx="1588" cy="5715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0" name="Line 100"/>
          <p:cNvSpPr>
            <a:spLocks noChangeShapeType="1"/>
          </p:cNvSpPr>
          <p:nvPr/>
        </p:nvSpPr>
        <p:spPr bwMode="auto">
          <a:xfrm>
            <a:off x="2489200" y="5573713"/>
            <a:ext cx="1588" cy="1270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1" name="Rectangle 101"/>
          <p:cNvSpPr>
            <a:spLocks noChangeArrowheads="1"/>
          </p:cNvSpPr>
          <p:nvPr/>
        </p:nvSpPr>
        <p:spPr bwMode="auto">
          <a:xfrm>
            <a:off x="3182938" y="5162550"/>
            <a:ext cx="8699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Black Death</a:t>
            </a:r>
            <a:endParaRPr lang="en-US" sz="1200" b="1">
              <a:latin typeface="Calibri" pitchFamily="34" charset="0"/>
            </a:endParaRPr>
          </a:p>
        </p:txBody>
      </p:sp>
      <p:sp>
        <p:nvSpPr>
          <p:cNvPr id="30822" name="Rectangle 102"/>
          <p:cNvSpPr>
            <a:spLocks noChangeArrowheads="1"/>
          </p:cNvSpPr>
          <p:nvPr/>
        </p:nvSpPr>
        <p:spPr bwMode="auto">
          <a:xfrm>
            <a:off x="4097338" y="5162550"/>
            <a:ext cx="1524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a:t>
            </a:r>
            <a:endParaRPr lang="en-US" sz="1200" b="1">
              <a:latin typeface="Calibri" pitchFamily="34" charset="0"/>
            </a:endParaRPr>
          </a:p>
        </p:txBody>
      </p:sp>
      <p:sp>
        <p:nvSpPr>
          <p:cNvPr id="30823" name="Rectangle 103"/>
          <p:cNvSpPr>
            <a:spLocks noChangeArrowheads="1"/>
          </p:cNvSpPr>
          <p:nvPr/>
        </p:nvSpPr>
        <p:spPr bwMode="auto">
          <a:xfrm>
            <a:off x="4259263" y="5162550"/>
            <a:ext cx="8143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The Plague</a:t>
            </a:r>
            <a:endParaRPr lang="en-US" sz="1200" b="1">
              <a:latin typeface="Calibri" pitchFamily="34" charset="0"/>
            </a:endParaRPr>
          </a:p>
        </p:txBody>
      </p:sp>
      <p:sp>
        <p:nvSpPr>
          <p:cNvPr id="30824" name="Line 104"/>
          <p:cNvSpPr>
            <a:spLocks noChangeShapeType="1"/>
          </p:cNvSpPr>
          <p:nvPr/>
        </p:nvSpPr>
        <p:spPr bwMode="auto">
          <a:xfrm flipV="1">
            <a:off x="1974850" y="5580063"/>
            <a:ext cx="63500" cy="63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5" name="Line 105"/>
          <p:cNvSpPr>
            <a:spLocks noChangeShapeType="1"/>
          </p:cNvSpPr>
          <p:nvPr/>
        </p:nvSpPr>
        <p:spPr bwMode="auto">
          <a:xfrm>
            <a:off x="1974850" y="3011488"/>
            <a:ext cx="60325"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6" name="Line 106"/>
          <p:cNvSpPr>
            <a:spLocks noChangeShapeType="1"/>
          </p:cNvSpPr>
          <p:nvPr/>
        </p:nvSpPr>
        <p:spPr bwMode="auto">
          <a:xfrm>
            <a:off x="1974850" y="3652838"/>
            <a:ext cx="444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7" name="Line 107"/>
          <p:cNvSpPr>
            <a:spLocks noChangeShapeType="1"/>
          </p:cNvSpPr>
          <p:nvPr/>
        </p:nvSpPr>
        <p:spPr bwMode="auto">
          <a:xfrm>
            <a:off x="1974850" y="3970338"/>
            <a:ext cx="444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8" name="Line 108"/>
          <p:cNvSpPr>
            <a:spLocks noChangeShapeType="1"/>
          </p:cNvSpPr>
          <p:nvPr/>
        </p:nvSpPr>
        <p:spPr bwMode="auto">
          <a:xfrm>
            <a:off x="1974850" y="4291013"/>
            <a:ext cx="444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9" name="Line 109"/>
          <p:cNvSpPr>
            <a:spLocks noChangeShapeType="1"/>
          </p:cNvSpPr>
          <p:nvPr/>
        </p:nvSpPr>
        <p:spPr bwMode="auto">
          <a:xfrm>
            <a:off x="1974850" y="4611688"/>
            <a:ext cx="444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0" name="Line 110"/>
          <p:cNvSpPr>
            <a:spLocks noChangeShapeType="1"/>
          </p:cNvSpPr>
          <p:nvPr/>
        </p:nvSpPr>
        <p:spPr bwMode="auto">
          <a:xfrm>
            <a:off x="1974850" y="4932363"/>
            <a:ext cx="444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1" name="Line 111"/>
          <p:cNvSpPr>
            <a:spLocks noChangeShapeType="1"/>
          </p:cNvSpPr>
          <p:nvPr/>
        </p:nvSpPr>
        <p:spPr bwMode="auto">
          <a:xfrm>
            <a:off x="1974850" y="5249863"/>
            <a:ext cx="444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2" name="Line 112"/>
          <p:cNvSpPr>
            <a:spLocks noChangeShapeType="1"/>
          </p:cNvSpPr>
          <p:nvPr/>
        </p:nvSpPr>
        <p:spPr bwMode="auto">
          <a:xfrm>
            <a:off x="1978025" y="1728788"/>
            <a:ext cx="444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3" name="Line 113"/>
          <p:cNvSpPr>
            <a:spLocks noChangeShapeType="1"/>
          </p:cNvSpPr>
          <p:nvPr/>
        </p:nvSpPr>
        <p:spPr bwMode="auto">
          <a:xfrm>
            <a:off x="1978025" y="2046288"/>
            <a:ext cx="444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4" name="Line 114"/>
          <p:cNvSpPr>
            <a:spLocks noChangeShapeType="1"/>
          </p:cNvSpPr>
          <p:nvPr/>
        </p:nvSpPr>
        <p:spPr bwMode="auto">
          <a:xfrm>
            <a:off x="1978025" y="2366963"/>
            <a:ext cx="444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5" name="Line 115"/>
          <p:cNvSpPr>
            <a:spLocks noChangeShapeType="1"/>
          </p:cNvSpPr>
          <p:nvPr/>
        </p:nvSpPr>
        <p:spPr bwMode="auto">
          <a:xfrm>
            <a:off x="1978025" y="2687638"/>
            <a:ext cx="444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36" name="Rectangle 116"/>
          <p:cNvSpPr>
            <a:spLocks noChangeArrowheads="1"/>
          </p:cNvSpPr>
          <p:nvPr/>
        </p:nvSpPr>
        <p:spPr bwMode="auto">
          <a:xfrm>
            <a:off x="1824038" y="2540000"/>
            <a:ext cx="841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9</a:t>
            </a:r>
            <a:endParaRPr lang="en-US" sz="1200" b="1">
              <a:latin typeface="Calibri" pitchFamily="34" charset="0"/>
            </a:endParaRPr>
          </a:p>
        </p:txBody>
      </p:sp>
      <p:sp>
        <p:nvSpPr>
          <p:cNvPr id="30837" name="Rectangle 117"/>
          <p:cNvSpPr>
            <a:spLocks noChangeArrowheads="1"/>
          </p:cNvSpPr>
          <p:nvPr/>
        </p:nvSpPr>
        <p:spPr bwMode="auto">
          <a:xfrm>
            <a:off x="1760538" y="2241550"/>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10</a:t>
            </a:r>
            <a:endParaRPr lang="en-US" sz="1200" b="1">
              <a:latin typeface="Calibri" pitchFamily="34" charset="0"/>
            </a:endParaRPr>
          </a:p>
        </p:txBody>
      </p:sp>
      <p:sp>
        <p:nvSpPr>
          <p:cNvPr id="30838" name="Rectangle 118"/>
          <p:cNvSpPr>
            <a:spLocks noChangeArrowheads="1"/>
          </p:cNvSpPr>
          <p:nvPr/>
        </p:nvSpPr>
        <p:spPr bwMode="auto">
          <a:xfrm>
            <a:off x="1763713" y="1927225"/>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11</a:t>
            </a:r>
            <a:endParaRPr lang="en-US" sz="1200" b="1">
              <a:latin typeface="Calibri" pitchFamily="34" charset="0"/>
            </a:endParaRPr>
          </a:p>
        </p:txBody>
      </p:sp>
      <p:sp>
        <p:nvSpPr>
          <p:cNvPr id="30839" name="Rectangle 119"/>
          <p:cNvSpPr>
            <a:spLocks noChangeArrowheads="1"/>
          </p:cNvSpPr>
          <p:nvPr/>
        </p:nvSpPr>
        <p:spPr bwMode="auto">
          <a:xfrm>
            <a:off x="1760538" y="1600200"/>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12</a:t>
            </a:r>
            <a:endParaRPr lang="en-US" sz="1200" b="1">
              <a:latin typeface="Calibri" pitchFamily="34" charset="0"/>
            </a:endParaRPr>
          </a:p>
        </p:txBody>
      </p:sp>
      <p:sp>
        <p:nvSpPr>
          <p:cNvPr id="30840" name="Line 120"/>
          <p:cNvSpPr>
            <a:spLocks noChangeShapeType="1"/>
          </p:cNvSpPr>
          <p:nvPr/>
        </p:nvSpPr>
        <p:spPr bwMode="auto">
          <a:xfrm flipV="1">
            <a:off x="5848350" y="5516563"/>
            <a:ext cx="1588" cy="666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1" name="Line 121"/>
          <p:cNvSpPr>
            <a:spLocks noChangeShapeType="1"/>
          </p:cNvSpPr>
          <p:nvPr/>
        </p:nvSpPr>
        <p:spPr bwMode="auto">
          <a:xfrm flipV="1">
            <a:off x="6191250" y="5535613"/>
            <a:ext cx="1588" cy="444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2" name="Line 122"/>
          <p:cNvSpPr>
            <a:spLocks noChangeShapeType="1"/>
          </p:cNvSpPr>
          <p:nvPr/>
        </p:nvSpPr>
        <p:spPr bwMode="auto">
          <a:xfrm flipV="1">
            <a:off x="6505575" y="5535613"/>
            <a:ext cx="1588" cy="444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43" name="Rectangle 123"/>
          <p:cNvSpPr>
            <a:spLocks noChangeArrowheads="1"/>
          </p:cNvSpPr>
          <p:nvPr/>
        </p:nvSpPr>
        <p:spPr bwMode="auto">
          <a:xfrm>
            <a:off x="6072188" y="5607050"/>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A.D.</a:t>
            </a:r>
            <a:endParaRPr lang="en-US" sz="1000" b="1">
              <a:latin typeface="Calibri" pitchFamily="34" charset="0"/>
            </a:endParaRPr>
          </a:p>
        </p:txBody>
      </p:sp>
      <p:sp>
        <p:nvSpPr>
          <p:cNvPr id="30844" name="Rectangle 124"/>
          <p:cNvSpPr>
            <a:spLocks noChangeArrowheads="1"/>
          </p:cNvSpPr>
          <p:nvPr/>
        </p:nvSpPr>
        <p:spPr bwMode="auto">
          <a:xfrm>
            <a:off x="6059488" y="5753100"/>
            <a:ext cx="279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3000</a:t>
            </a:r>
            <a:endParaRPr lang="en-US" sz="1000" b="1">
              <a:latin typeface="Calibri" pitchFamily="34" charset="0"/>
            </a:endParaRPr>
          </a:p>
        </p:txBody>
      </p:sp>
      <p:sp>
        <p:nvSpPr>
          <p:cNvPr id="30845" name="Rectangle 125"/>
          <p:cNvSpPr>
            <a:spLocks noChangeArrowheads="1"/>
          </p:cNvSpPr>
          <p:nvPr/>
        </p:nvSpPr>
        <p:spPr bwMode="auto">
          <a:xfrm>
            <a:off x="6386513" y="5607050"/>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A.D.</a:t>
            </a:r>
            <a:endParaRPr lang="en-US" sz="1000" b="1">
              <a:latin typeface="Calibri" pitchFamily="34" charset="0"/>
            </a:endParaRPr>
          </a:p>
        </p:txBody>
      </p:sp>
      <p:sp>
        <p:nvSpPr>
          <p:cNvPr id="30846" name="Rectangle 126"/>
          <p:cNvSpPr>
            <a:spLocks noChangeArrowheads="1"/>
          </p:cNvSpPr>
          <p:nvPr/>
        </p:nvSpPr>
        <p:spPr bwMode="auto">
          <a:xfrm>
            <a:off x="6373813" y="5753100"/>
            <a:ext cx="279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4000</a:t>
            </a:r>
            <a:endParaRPr lang="en-US" sz="1000" b="1">
              <a:latin typeface="Calibri" pitchFamily="34" charset="0"/>
            </a:endParaRPr>
          </a:p>
        </p:txBody>
      </p:sp>
      <p:sp>
        <p:nvSpPr>
          <p:cNvPr id="30847" name="Rectangle 127"/>
          <p:cNvSpPr>
            <a:spLocks noChangeArrowheads="1"/>
          </p:cNvSpPr>
          <p:nvPr/>
        </p:nvSpPr>
        <p:spPr bwMode="auto">
          <a:xfrm>
            <a:off x="6713538" y="5607050"/>
            <a:ext cx="25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A.D.</a:t>
            </a:r>
            <a:endParaRPr lang="en-US" sz="1000" b="1">
              <a:latin typeface="Calibri" pitchFamily="34" charset="0"/>
            </a:endParaRPr>
          </a:p>
        </p:txBody>
      </p:sp>
      <p:sp>
        <p:nvSpPr>
          <p:cNvPr id="30848" name="Rectangle 128"/>
          <p:cNvSpPr>
            <a:spLocks noChangeArrowheads="1"/>
          </p:cNvSpPr>
          <p:nvPr/>
        </p:nvSpPr>
        <p:spPr bwMode="auto">
          <a:xfrm>
            <a:off x="6697663" y="5753100"/>
            <a:ext cx="279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Calibri" pitchFamily="34" charset="0"/>
              </a:rPr>
              <a:t>5000</a:t>
            </a:r>
            <a:endParaRPr lang="en-US" sz="1000" b="1">
              <a:latin typeface="Calibri" pitchFamily="34" charset="0"/>
            </a:endParaRPr>
          </a:p>
        </p:txBody>
      </p:sp>
      <p:sp>
        <p:nvSpPr>
          <p:cNvPr id="30849" name="Rectangle 129"/>
          <p:cNvSpPr>
            <a:spLocks noChangeArrowheads="1"/>
          </p:cNvSpPr>
          <p:nvPr/>
        </p:nvSpPr>
        <p:spPr bwMode="auto">
          <a:xfrm>
            <a:off x="1974850" y="1684338"/>
            <a:ext cx="4803775" cy="3895725"/>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pitchFamily="34" charset="0"/>
            </a:endParaRPr>
          </a:p>
        </p:txBody>
      </p:sp>
      <p:sp>
        <p:nvSpPr>
          <p:cNvPr id="30850" name="Rectangle 130"/>
          <p:cNvSpPr>
            <a:spLocks noChangeArrowheads="1"/>
          </p:cNvSpPr>
          <p:nvPr/>
        </p:nvSpPr>
        <p:spPr bwMode="auto">
          <a:xfrm>
            <a:off x="5351463" y="5118100"/>
            <a:ext cx="3365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1800</a:t>
            </a:r>
            <a:endParaRPr lang="en-US" sz="1200" b="1">
              <a:latin typeface="Calibri" pitchFamily="34" charset="0"/>
            </a:endParaRPr>
          </a:p>
        </p:txBody>
      </p:sp>
      <p:sp>
        <p:nvSpPr>
          <p:cNvPr id="30851" name="Line 131"/>
          <p:cNvSpPr>
            <a:spLocks noChangeShapeType="1"/>
          </p:cNvSpPr>
          <p:nvPr/>
        </p:nvSpPr>
        <p:spPr bwMode="auto">
          <a:xfrm>
            <a:off x="5724525" y="5237163"/>
            <a:ext cx="98425"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52" name="Line 132"/>
          <p:cNvSpPr>
            <a:spLocks noChangeShapeType="1"/>
          </p:cNvSpPr>
          <p:nvPr/>
        </p:nvSpPr>
        <p:spPr bwMode="auto">
          <a:xfrm>
            <a:off x="5768975" y="5049838"/>
            <a:ext cx="98425"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53" name="Rectangle 133"/>
          <p:cNvSpPr>
            <a:spLocks noChangeArrowheads="1"/>
          </p:cNvSpPr>
          <p:nvPr/>
        </p:nvSpPr>
        <p:spPr bwMode="auto">
          <a:xfrm>
            <a:off x="5405438" y="4914900"/>
            <a:ext cx="3365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1900</a:t>
            </a:r>
            <a:endParaRPr lang="en-US" sz="1200" b="1">
              <a:latin typeface="Calibri" pitchFamily="34" charset="0"/>
            </a:endParaRPr>
          </a:p>
        </p:txBody>
      </p:sp>
      <p:sp>
        <p:nvSpPr>
          <p:cNvPr id="30854" name="Line 134"/>
          <p:cNvSpPr>
            <a:spLocks noChangeShapeType="1"/>
          </p:cNvSpPr>
          <p:nvPr/>
        </p:nvSpPr>
        <p:spPr bwMode="auto">
          <a:xfrm>
            <a:off x="5765800" y="4741863"/>
            <a:ext cx="952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55" name="Rectangle 135"/>
          <p:cNvSpPr>
            <a:spLocks noChangeArrowheads="1"/>
          </p:cNvSpPr>
          <p:nvPr/>
        </p:nvSpPr>
        <p:spPr bwMode="auto">
          <a:xfrm>
            <a:off x="5414963" y="4625975"/>
            <a:ext cx="3365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1950</a:t>
            </a:r>
            <a:endParaRPr lang="en-US" sz="1200" b="1">
              <a:latin typeface="Calibri" pitchFamily="34" charset="0"/>
            </a:endParaRPr>
          </a:p>
        </p:txBody>
      </p:sp>
      <p:sp>
        <p:nvSpPr>
          <p:cNvPr id="30856" name="Line 136"/>
          <p:cNvSpPr>
            <a:spLocks noChangeShapeType="1"/>
          </p:cNvSpPr>
          <p:nvPr/>
        </p:nvSpPr>
        <p:spPr bwMode="auto">
          <a:xfrm>
            <a:off x="5778500" y="4259263"/>
            <a:ext cx="952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57" name="Rectangle 137"/>
          <p:cNvSpPr>
            <a:spLocks noChangeArrowheads="1"/>
          </p:cNvSpPr>
          <p:nvPr/>
        </p:nvSpPr>
        <p:spPr bwMode="auto">
          <a:xfrm>
            <a:off x="5414963" y="4143375"/>
            <a:ext cx="3365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1975</a:t>
            </a:r>
            <a:endParaRPr lang="en-US" sz="1200" b="1">
              <a:latin typeface="Calibri" pitchFamily="34" charset="0"/>
            </a:endParaRPr>
          </a:p>
        </p:txBody>
      </p:sp>
      <p:sp>
        <p:nvSpPr>
          <p:cNvPr id="30858" name="Rectangle 138"/>
          <p:cNvSpPr>
            <a:spLocks noChangeArrowheads="1"/>
          </p:cNvSpPr>
          <p:nvPr/>
        </p:nvSpPr>
        <p:spPr bwMode="auto">
          <a:xfrm>
            <a:off x="5411788" y="3505200"/>
            <a:ext cx="3365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2000</a:t>
            </a:r>
            <a:endParaRPr lang="en-US" sz="1200" b="1">
              <a:latin typeface="Calibri" pitchFamily="34" charset="0"/>
            </a:endParaRPr>
          </a:p>
        </p:txBody>
      </p:sp>
      <p:sp>
        <p:nvSpPr>
          <p:cNvPr id="30859" name="Line 139"/>
          <p:cNvSpPr>
            <a:spLocks noChangeShapeType="1"/>
          </p:cNvSpPr>
          <p:nvPr/>
        </p:nvSpPr>
        <p:spPr bwMode="auto">
          <a:xfrm>
            <a:off x="5784850" y="3630613"/>
            <a:ext cx="952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60" name="Line 140"/>
          <p:cNvSpPr>
            <a:spLocks noChangeShapeType="1"/>
          </p:cNvSpPr>
          <p:nvPr/>
        </p:nvSpPr>
        <p:spPr bwMode="auto">
          <a:xfrm>
            <a:off x="5807075" y="2170113"/>
            <a:ext cx="95250" cy="1587"/>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61" name="Rectangle 141"/>
          <p:cNvSpPr>
            <a:spLocks noChangeArrowheads="1"/>
          </p:cNvSpPr>
          <p:nvPr/>
        </p:nvSpPr>
        <p:spPr bwMode="auto">
          <a:xfrm>
            <a:off x="5437188" y="2057400"/>
            <a:ext cx="3365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latin typeface="Calibri" pitchFamily="34" charset="0"/>
              </a:rPr>
              <a:t>2100</a:t>
            </a:r>
            <a:endParaRPr lang="en-US" sz="1200" b="1">
              <a:latin typeface="Calibri" pitchFamily="34" charset="0"/>
            </a:endParaRPr>
          </a:p>
        </p:txBody>
      </p:sp>
      <p:sp>
        <p:nvSpPr>
          <p:cNvPr id="30862" name="Line 142"/>
          <p:cNvSpPr>
            <a:spLocks noChangeShapeType="1"/>
          </p:cNvSpPr>
          <p:nvPr/>
        </p:nvSpPr>
        <p:spPr bwMode="auto">
          <a:xfrm>
            <a:off x="5038725" y="5278438"/>
            <a:ext cx="619125" cy="1174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63" name="Line 143"/>
          <p:cNvSpPr>
            <a:spLocks noChangeShapeType="1"/>
          </p:cNvSpPr>
          <p:nvPr/>
        </p:nvSpPr>
        <p:spPr bwMode="auto">
          <a:xfrm flipV="1">
            <a:off x="4524375" y="5538788"/>
            <a:ext cx="1588" cy="444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64" name="Line 144"/>
          <p:cNvSpPr>
            <a:spLocks noChangeShapeType="1"/>
          </p:cNvSpPr>
          <p:nvPr/>
        </p:nvSpPr>
        <p:spPr bwMode="auto">
          <a:xfrm flipV="1">
            <a:off x="4175125" y="5538788"/>
            <a:ext cx="1588" cy="4445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65" name="Freeform 145"/>
          <p:cNvSpPr>
            <a:spLocks/>
          </p:cNvSpPr>
          <p:nvPr/>
        </p:nvSpPr>
        <p:spPr bwMode="auto">
          <a:xfrm>
            <a:off x="1968500" y="2122488"/>
            <a:ext cx="4806950" cy="3463925"/>
          </a:xfrm>
          <a:custGeom>
            <a:avLst/>
            <a:gdLst>
              <a:gd name="T0" fmla="*/ 2147483647 w 3028"/>
              <a:gd name="T1" fmla="*/ 0 h 2182"/>
              <a:gd name="T2" fmla="*/ 2147483647 w 3028"/>
              <a:gd name="T3" fmla="*/ 0 h 2182"/>
              <a:gd name="T4" fmla="*/ 2147483647 w 3028"/>
              <a:gd name="T5" fmla="*/ 0 h 2182"/>
              <a:gd name="T6" fmla="*/ 2147483647 w 3028"/>
              <a:gd name="T7" fmla="*/ 0 h 2182"/>
              <a:gd name="T8" fmla="*/ 2147483647 w 3028"/>
              <a:gd name="T9" fmla="*/ 0 h 2182"/>
              <a:gd name="T10" fmla="*/ 2147483647 w 3028"/>
              <a:gd name="T11" fmla="*/ 2147483647 h 2182"/>
              <a:gd name="T12" fmla="*/ 2147483647 w 3028"/>
              <a:gd name="T13" fmla="*/ 2147483647 h 2182"/>
              <a:gd name="T14" fmla="*/ 2147483647 w 3028"/>
              <a:gd name="T15" fmla="*/ 2147483647 h 2182"/>
              <a:gd name="T16" fmla="*/ 2147483647 w 3028"/>
              <a:gd name="T17" fmla="*/ 2147483647 h 2182"/>
              <a:gd name="T18" fmla="*/ 2147483647 w 3028"/>
              <a:gd name="T19" fmla="*/ 2147483647 h 2182"/>
              <a:gd name="T20" fmla="*/ 2147483647 w 3028"/>
              <a:gd name="T21" fmla="*/ 2147483647 h 2182"/>
              <a:gd name="T22" fmla="*/ 2147483647 w 3028"/>
              <a:gd name="T23" fmla="*/ 2147483647 h 2182"/>
              <a:gd name="T24" fmla="*/ 2147483647 w 3028"/>
              <a:gd name="T25" fmla="*/ 2147483647 h 2182"/>
              <a:gd name="T26" fmla="*/ 2147483647 w 3028"/>
              <a:gd name="T27" fmla="*/ 2147483647 h 2182"/>
              <a:gd name="T28" fmla="*/ 2147483647 w 3028"/>
              <a:gd name="T29" fmla="*/ 2147483647 h 2182"/>
              <a:gd name="T30" fmla="*/ 2147483647 w 3028"/>
              <a:gd name="T31" fmla="*/ 2147483647 h 2182"/>
              <a:gd name="T32" fmla="*/ 2147483647 w 3028"/>
              <a:gd name="T33" fmla="*/ 2147483647 h 2182"/>
              <a:gd name="T34" fmla="*/ 2147483647 w 3028"/>
              <a:gd name="T35" fmla="*/ 2147483647 h 2182"/>
              <a:gd name="T36" fmla="*/ 2147483647 w 3028"/>
              <a:gd name="T37" fmla="*/ 2147483647 h 2182"/>
              <a:gd name="T38" fmla="*/ 2147483647 w 3028"/>
              <a:gd name="T39" fmla="*/ 2147483647 h 2182"/>
              <a:gd name="T40" fmla="*/ 2147483647 w 3028"/>
              <a:gd name="T41" fmla="*/ 2147483647 h 2182"/>
              <a:gd name="T42" fmla="*/ 2147483647 w 3028"/>
              <a:gd name="T43" fmla="*/ 2147483647 h 2182"/>
              <a:gd name="T44" fmla="*/ 2147483647 w 3028"/>
              <a:gd name="T45" fmla="*/ 2147483647 h 2182"/>
              <a:gd name="T46" fmla="*/ 2147483647 w 3028"/>
              <a:gd name="T47" fmla="*/ 2147483647 h 2182"/>
              <a:gd name="T48" fmla="*/ 2147483647 w 3028"/>
              <a:gd name="T49" fmla="*/ 2147483647 h 2182"/>
              <a:gd name="T50" fmla="*/ 2147483647 w 3028"/>
              <a:gd name="T51" fmla="*/ 2147483647 h 2182"/>
              <a:gd name="T52" fmla="*/ 2147483647 w 3028"/>
              <a:gd name="T53" fmla="*/ 2147483647 h 2182"/>
              <a:gd name="T54" fmla="*/ 2147483647 w 3028"/>
              <a:gd name="T55" fmla="*/ 2147483647 h 2182"/>
              <a:gd name="T56" fmla="*/ 2147483647 w 3028"/>
              <a:gd name="T57" fmla="*/ 2147483647 h 2182"/>
              <a:gd name="T58" fmla="*/ 2147483647 w 3028"/>
              <a:gd name="T59" fmla="*/ 2147483647 h 2182"/>
              <a:gd name="T60" fmla="*/ 2147483647 w 3028"/>
              <a:gd name="T61" fmla="*/ 2147483647 h 2182"/>
              <a:gd name="T62" fmla="*/ 2147483647 w 3028"/>
              <a:gd name="T63" fmla="*/ 2147483647 h 2182"/>
              <a:gd name="T64" fmla="*/ 2147483647 w 3028"/>
              <a:gd name="T65" fmla="*/ 2147483647 h 2182"/>
              <a:gd name="T66" fmla="*/ 2147483647 w 3028"/>
              <a:gd name="T67" fmla="*/ 2147483647 h 2182"/>
              <a:gd name="T68" fmla="*/ 2147483647 w 3028"/>
              <a:gd name="T69" fmla="*/ 2147483647 h 2182"/>
              <a:gd name="T70" fmla="*/ 2147483647 w 3028"/>
              <a:gd name="T71" fmla="*/ 2147483647 h 2182"/>
              <a:gd name="T72" fmla="*/ 2147483647 w 3028"/>
              <a:gd name="T73" fmla="*/ 2147483647 h 2182"/>
              <a:gd name="T74" fmla="*/ 2147483647 w 3028"/>
              <a:gd name="T75" fmla="*/ 2147483647 h 2182"/>
              <a:gd name="T76" fmla="*/ 2147483647 w 3028"/>
              <a:gd name="T77" fmla="*/ 2147483647 h 2182"/>
              <a:gd name="T78" fmla="*/ 2147483647 w 3028"/>
              <a:gd name="T79" fmla="*/ 2147483647 h 2182"/>
              <a:gd name="T80" fmla="*/ 2147483647 w 3028"/>
              <a:gd name="T81" fmla="*/ 2147483647 h 2182"/>
              <a:gd name="T82" fmla="*/ 2147483647 w 3028"/>
              <a:gd name="T83" fmla="*/ 2147483647 h 2182"/>
              <a:gd name="T84" fmla="*/ 2147483647 w 3028"/>
              <a:gd name="T85" fmla="*/ 2147483647 h 2182"/>
              <a:gd name="T86" fmla="*/ 2147483647 w 3028"/>
              <a:gd name="T87" fmla="*/ 2147483647 h 2182"/>
              <a:gd name="T88" fmla="*/ 2147483647 w 3028"/>
              <a:gd name="T89" fmla="*/ 2147483647 h 2182"/>
              <a:gd name="T90" fmla="*/ 2147483647 w 3028"/>
              <a:gd name="T91" fmla="*/ 2147483647 h 2182"/>
              <a:gd name="T92" fmla="*/ 2147483647 w 3028"/>
              <a:gd name="T93" fmla="*/ 2147483647 h 2182"/>
              <a:gd name="T94" fmla="*/ 2147483647 w 3028"/>
              <a:gd name="T95" fmla="*/ 2147483647 h 2182"/>
              <a:gd name="T96" fmla="*/ 2147483647 w 3028"/>
              <a:gd name="T97" fmla="*/ 2147483647 h 2182"/>
              <a:gd name="T98" fmla="*/ 2147483647 w 3028"/>
              <a:gd name="T99" fmla="*/ 2147483647 h 2182"/>
              <a:gd name="T100" fmla="*/ 2147483647 w 3028"/>
              <a:gd name="T101" fmla="*/ 2147483647 h 2182"/>
              <a:gd name="T102" fmla="*/ 2147483647 w 3028"/>
              <a:gd name="T103" fmla="*/ 2147483647 h 2182"/>
              <a:gd name="T104" fmla="*/ 2147483647 w 3028"/>
              <a:gd name="T105" fmla="*/ 2147483647 h 2182"/>
              <a:gd name="T106" fmla="*/ 2147483647 w 3028"/>
              <a:gd name="T107" fmla="*/ 2147483647 h 2182"/>
              <a:gd name="T108" fmla="*/ 2147483647 w 3028"/>
              <a:gd name="T109" fmla="*/ 2147483647 h 2182"/>
              <a:gd name="T110" fmla="*/ 2147483647 w 3028"/>
              <a:gd name="T111" fmla="*/ 2147483647 h 2182"/>
              <a:gd name="T112" fmla="*/ 2147483647 w 3028"/>
              <a:gd name="T113" fmla="*/ 2147483647 h 2182"/>
              <a:gd name="T114" fmla="*/ 2147483647 w 3028"/>
              <a:gd name="T115" fmla="*/ 2147483647 h 2182"/>
              <a:gd name="T116" fmla="*/ 2147483647 w 3028"/>
              <a:gd name="T117" fmla="*/ 2147483647 h 2182"/>
              <a:gd name="T118" fmla="*/ 2147483647 w 3028"/>
              <a:gd name="T119" fmla="*/ 2147483647 h 2182"/>
              <a:gd name="T120" fmla="*/ 2147483647 w 3028"/>
              <a:gd name="T121" fmla="*/ 2147483647 h 2182"/>
              <a:gd name="T122" fmla="*/ 2147483647 w 3028"/>
              <a:gd name="T123" fmla="*/ 2147483647 h 2182"/>
              <a:gd name="T124" fmla="*/ 2147483647 w 3028"/>
              <a:gd name="T125" fmla="*/ 2147483647 h 2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28"/>
              <a:gd name="T190" fmla="*/ 0 h 2182"/>
              <a:gd name="T191" fmla="*/ 3028 w 3028"/>
              <a:gd name="T192" fmla="*/ 2182 h 21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28" h="2182">
                <a:moveTo>
                  <a:pt x="3024" y="0"/>
                </a:moveTo>
                <a:lnTo>
                  <a:pt x="2994" y="0"/>
                </a:lnTo>
                <a:lnTo>
                  <a:pt x="2960" y="0"/>
                </a:lnTo>
                <a:lnTo>
                  <a:pt x="2922" y="0"/>
                </a:lnTo>
                <a:lnTo>
                  <a:pt x="2886" y="0"/>
                </a:lnTo>
                <a:lnTo>
                  <a:pt x="2854" y="0"/>
                </a:lnTo>
                <a:lnTo>
                  <a:pt x="2804" y="0"/>
                </a:lnTo>
                <a:lnTo>
                  <a:pt x="2770" y="0"/>
                </a:lnTo>
                <a:lnTo>
                  <a:pt x="2716" y="0"/>
                </a:lnTo>
                <a:lnTo>
                  <a:pt x="2668" y="0"/>
                </a:lnTo>
                <a:lnTo>
                  <a:pt x="2622" y="2"/>
                </a:lnTo>
                <a:lnTo>
                  <a:pt x="2576" y="6"/>
                </a:lnTo>
                <a:lnTo>
                  <a:pt x="2534" y="18"/>
                </a:lnTo>
                <a:lnTo>
                  <a:pt x="2512" y="28"/>
                </a:lnTo>
                <a:lnTo>
                  <a:pt x="2484" y="52"/>
                </a:lnTo>
                <a:lnTo>
                  <a:pt x="2478" y="156"/>
                </a:lnTo>
                <a:lnTo>
                  <a:pt x="2480" y="374"/>
                </a:lnTo>
                <a:lnTo>
                  <a:pt x="2478" y="454"/>
                </a:lnTo>
                <a:lnTo>
                  <a:pt x="2478" y="530"/>
                </a:lnTo>
                <a:lnTo>
                  <a:pt x="2478" y="618"/>
                </a:lnTo>
                <a:lnTo>
                  <a:pt x="2478" y="742"/>
                </a:lnTo>
                <a:lnTo>
                  <a:pt x="2460" y="1646"/>
                </a:lnTo>
                <a:lnTo>
                  <a:pt x="2456" y="1814"/>
                </a:lnTo>
                <a:lnTo>
                  <a:pt x="2442" y="1934"/>
                </a:lnTo>
                <a:lnTo>
                  <a:pt x="2436" y="1966"/>
                </a:lnTo>
                <a:lnTo>
                  <a:pt x="2430" y="1998"/>
                </a:lnTo>
                <a:lnTo>
                  <a:pt x="2424" y="2012"/>
                </a:lnTo>
                <a:lnTo>
                  <a:pt x="2418" y="2028"/>
                </a:lnTo>
                <a:lnTo>
                  <a:pt x="2412" y="2042"/>
                </a:lnTo>
                <a:lnTo>
                  <a:pt x="2402" y="2056"/>
                </a:lnTo>
                <a:lnTo>
                  <a:pt x="2396" y="2064"/>
                </a:lnTo>
                <a:lnTo>
                  <a:pt x="2390" y="2070"/>
                </a:lnTo>
                <a:lnTo>
                  <a:pt x="2376" y="2080"/>
                </a:lnTo>
                <a:lnTo>
                  <a:pt x="2360" y="2088"/>
                </a:lnTo>
                <a:lnTo>
                  <a:pt x="2346" y="2098"/>
                </a:lnTo>
                <a:lnTo>
                  <a:pt x="2342" y="2102"/>
                </a:lnTo>
                <a:lnTo>
                  <a:pt x="2342" y="2108"/>
                </a:lnTo>
                <a:lnTo>
                  <a:pt x="2342" y="2114"/>
                </a:lnTo>
                <a:lnTo>
                  <a:pt x="2340" y="2120"/>
                </a:lnTo>
                <a:lnTo>
                  <a:pt x="2338" y="2110"/>
                </a:lnTo>
                <a:lnTo>
                  <a:pt x="2332" y="2102"/>
                </a:lnTo>
                <a:lnTo>
                  <a:pt x="2326" y="2094"/>
                </a:lnTo>
                <a:lnTo>
                  <a:pt x="2318" y="2090"/>
                </a:lnTo>
                <a:lnTo>
                  <a:pt x="2312" y="2088"/>
                </a:lnTo>
                <a:lnTo>
                  <a:pt x="2306" y="2088"/>
                </a:lnTo>
                <a:lnTo>
                  <a:pt x="2292" y="2090"/>
                </a:lnTo>
                <a:lnTo>
                  <a:pt x="2250" y="2104"/>
                </a:lnTo>
                <a:lnTo>
                  <a:pt x="2228" y="2110"/>
                </a:lnTo>
                <a:lnTo>
                  <a:pt x="2218" y="2110"/>
                </a:lnTo>
                <a:lnTo>
                  <a:pt x="2206" y="2108"/>
                </a:lnTo>
                <a:lnTo>
                  <a:pt x="2178" y="2104"/>
                </a:lnTo>
                <a:lnTo>
                  <a:pt x="2152" y="2102"/>
                </a:lnTo>
                <a:lnTo>
                  <a:pt x="2124" y="2102"/>
                </a:lnTo>
                <a:lnTo>
                  <a:pt x="2096" y="2106"/>
                </a:lnTo>
                <a:lnTo>
                  <a:pt x="2066" y="2112"/>
                </a:lnTo>
                <a:lnTo>
                  <a:pt x="2036" y="2114"/>
                </a:lnTo>
                <a:lnTo>
                  <a:pt x="1978" y="2120"/>
                </a:lnTo>
                <a:lnTo>
                  <a:pt x="1942" y="2122"/>
                </a:lnTo>
                <a:lnTo>
                  <a:pt x="1908" y="2124"/>
                </a:lnTo>
                <a:lnTo>
                  <a:pt x="1838" y="2124"/>
                </a:lnTo>
                <a:lnTo>
                  <a:pt x="1768" y="2124"/>
                </a:lnTo>
                <a:lnTo>
                  <a:pt x="1732" y="2126"/>
                </a:lnTo>
                <a:lnTo>
                  <a:pt x="1696" y="2130"/>
                </a:lnTo>
                <a:lnTo>
                  <a:pt x="1670" y="2132"/>
                </a:lnTo>
                <a:lnTo>
                  <a:pt x="1644" y="2132"/>
                </a:lnTo>
                <a:lnTo>
                  <a:pt x="1632" y="2132"/>
                </a:lnTo>
                <a:lnTo>
                  <a:pt x="1618" y="2134"/>
                </a:lnTo>
                <a:lnTo>
                  <a:pt x="1606" y="2138"/>
                </a:lnTo>
                <a:lnTo>
                  <a:pt x="1594" y="2142"/>
                </a:lnTo>
                <a:lnTo>
                  <a:pt x="1554" y="2140"/>
                </a:lnTo>
                <a:lnTo>
                  <a:pt x="1512" y="2142"/>
                </a:lnTo>
                <a:lnTo>
                  <a:pt x="1430" y="2146"/>
                </a:lnTo>
                <a:lnTo>
                  <a:pt x="1414" y="2144"/>
                </a:lnTo>
                <a:lnTo>
                  <a:pt x="1400" y="2140"/>
                </a:lnTo>
                <a:lnTo>
                  <a:pt x="1384" y="2138"/>
                </a:lnTo>
                <a:lnTo>
                  <a:pt x="1368" y="2136"/>
                </a:lnTo>
                <a:lnTo>
                  <a:pt x="1346" y="2140"/>
                </a:lnTo>
                <a:lnTo>
                  <a:pt x="1334" y="2142"/>
                </a:lnTo>
                <a:lnTo>
                  <a:pt x="1324" y="2150"/>
                </a:lnTo>
                <a:lnTo>
                  <a:pt x="1330" y="2146"/>
                </a:lnTo>
                <a:lnTo>
                  <a:pt x="1310" y="2144"/>
                </a:lnTo>
                <a:lnTo>
                  <a:pt x="1288" y="2142"/>
                </a:lnTo>
                <a:lnTo>
                  <a:pt x="1268" y="2140"/>
                </a:lnTo>
                <a:lnTo>
                  <a:pt x="1246" y="2142"/>
                </a:lnTo>
                <a:lnTo>
                  <a:pt x="1238" y="2142"/>
                </a:lnTo>
                <a:lnTo>
                  <a:pt x="1230" y="2146"/>
                </a:lnTo>
                <a:lnTo>
                  <a:pt x="1222" y="2150"/>
                </a:lnTo>
                <a:lnTo>
                  <a:pt x="1214" y="2152"/>
                </a:lnTo>
                <a:lnTo>
                  <a:pt x="1204" y="2152"/>
                </a:lnTo>
                <a:lnTo>
                  <a:pt x="1194" y="2152"/>
                </a:lnTo>
                <a:lnTo>
                  <a:pt x="1174" y="2150"/>
                </a:lnTo>
                <a:lnTo>
                  <a:pt x="1124" y="2150"/>
                </a:lnTo>
                <a:lnTo>
                  <a:pt x="1072" y="2152"/>
                </a:lnTo>
                <a:lnTo>
                  <a:pt x="1022" y="2152"/>
                </a:lnTo>
                <a:lnTo>
                  <a:pt x="970" y="2148"/>
                </a:lnTo>
                <a:lnTo>
                  <a:pt x="914" y="2144"/>
                </a:lnTo>
                <a:lnTo>
                  <a:pt x="886" y="2144"/>
                </a:lnTo>
                <a:lnTo>
                  <a:pt x="858" y="2146"/>
                </a:lnTo>
                <a:lnTo>
                  <a:pt x="832" y="2148"/>
                </a:lnTo>
                <a:lnTo>
                  <a:pt x="806" y="2148"/>
                </a:lnTo>
                <a:lnTo>
                  <a:pt x="780" y="2150"/>
                </a:lnTo>
                <a:lnTo>
                  <a:pt x="752" y="2154"/>
                </a:lnTo>
                <a:lnTo>
                  <a:pt x="734" y="2156"/>
                </a:lnTo>
                <a:lnTo>
                  <a:pt x="714" y="2156"/>
                </a:lnTo>
                <a:lnTo>
                  <a:pt x="694" y="2156"/>
                </a:lnTo>
                <a:lnTo>
                  <a:pt x="674" y="2156"/>
                </a:lnTo>
                <a:lnTo>
                  <a:pt x="668" y="2158"/>
                </a:lnTo>
                <a:lnTo>
                  <a:pt x="662" y="2160"/>
                </a:lnTo>
                <a:lnTo>
                  <a:pt x="590" y="2158"/>
                </a:lnTo>
                <a:lnTo>
                  <a:pt x="516" y="2158"/>
                </a:lnTo>
                <a:lnTo>
                  <a:pt x="444" y="2158"/>
                </a:lnTo>
                <a:lnTo>
                  <a:pt x="372" y="2156"/>
                </a:lnTo>
                <a:lnTo>
                  <a:pt x="356" y="2158"/>
                </a:lnTo>
                <a:lnTo>
                  <a:pt x="340" y="2160"/>
                </a:lnTo>
                <a:lnTo>
                  <a:pt x="308" y="2166"/>
                </a:lnTo>
                <a:lnTo>
                  <a:pt x="282" y="2168"/>
                </a:lnTo>
                <a:lnTo>
                  <a:pt x="258" y="2166"/>
                </a:lnTo>
                <a:lnTo>
                  <a:pt x="234" y="2164"/>
                </a:lnTo>
                <a:lnTo>
                  <a:pt x="210" y="2166"/>
                </a:lnTo>
                <a:lnTo>
                  <a:pt x="188" y="2168"/>
                </a:lnTo>
                <a:lnTo>
                  <a:pt x="168" y="2170"/>
                </a:lnTo>
                <a:lnTo>
                  <a:pt x="138" y="2170"/>
                </a:lnTo>
                <a:lnTo>
                  <a:pt x="92" y="2168"/>
                </a:lnTo>
                <a:lnTo>
                  <a:pt x="2" y="2164"/>
                </a:lnTo>
                <a:lnTo>
                  <a:pt x="0" y="2182"/>
                </a:lnTo>
                <a:lnTo>
                  <a:pt x="3028" y="2182"/>
                </a:lnTo>
                <a:lnTo>
                  <a:pt x="3024" y="0"/>
                </a:lnTo>
                <a:close/>
              </a:path>
            </a:pathLst>
          </a:custGeom>
          <a:solidFill>
            <a:srgbClr val="1D4B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66" name="Freeform 146"/>
          <p:cNvSpPr>
            <a:spLocks/>
          </p:cNvSpPr>
          <p:nvPr/>
        </p:nvSpPr>
        <p:spPr bwMode="auto">
          <a:xfrm>
            <a:off x="1968500" y="2122488"/>
            <a:ext cx="4806950" cy="3463925"/>
          </a:xfrm>
          <a:custGeom>
            <a:avLst/>
            <a:gdLst>
              <a:gd name="T0" fmla="*/ 2147483647 w 3028"/>
              <a:gd name="T1" fmla="*/ 0 h 2182"/>
              <a:gd name="T2" fmla="*/ 2147483647 w 3028"/>
              <a:gd name="T3" fmla="*/ 0 h 2182"/>
              <a:gd name="T4" fmla="*/ 2147483647 w 3028"/>
              <a:gd name="T5" fmla="*/ 0 h 2182"/>
              <a:gd name="T6" fmla="*/ 2147483647 w 3028"/>
              <a:gd name="T7" fmla="*/ 0 h 2182"/>
              <a:gd name="T8" fmla="*/ 2147483647 w 3028"/>
              <a:gd name="T9" fmla="*/ 0 h 2182"/>
              <a:gd name="T10" fmla="*/ 2147483647 w 3028"/>
              <a:gd name="T11" fmla="*/ 2147483647 h 2182"/>
              <a:gd name="T12" fmla="*/ 2147483647 w 3028"/>
              <a:gd name="T13" fmla="*/ 2147483647 h 2182"/>
              <a:gd name="T14" fmla="*/ 2147483647 w 3028"/>
              <a:gd name="T15" fmla="*/ 2147483647 h 2182"/>
              <a:gd name="T16" fmla="*/ 2147483647 w 3028"/>
              <a:gd name="T17" fmla="*/ 2147483647 h 2182"/>
              <a:gd name="T18" fmla="*/ 2147483647 w 3028"/>
              <a:gd name="T19" fmla="*/ 2147483647 h 2182"/>
              <a:gd name="T20" fmla="*/ 2147483647 w 3028"/>
              <a:gd name="T21" fmla="*/ 2147483647 h 2182"/>
              <a:gd name="T22" fmla="*/ 2147483647 w 3028"/>
              <a:gd name="T23" fmla="*/ 2147483647 h 2182"/>
              <a:gd name="T24" fmla="*/ 2147483647 w 3028"/>
              <a:gd name="T25" fmla="*/ 2147483647 h 2182"/>
              <a:gd name="T26" fmla="*/ 2147483647 w 3028"/>
              <a:gd name="T27" fmla="*/ 2147483647 h 2182"/>
              <a:gd name="T28" fmla="*/ 2147483647 w 3028"/>
              <a:gd name="T29" fmla="*/ 2147483647 h 2182"/>
              <a:gd name="T30" fmla="*/ 2147483647 w 3028"/>
              <a:gd name="T31" fmla="*/ 2147483647 h 2182"/>
              <a:gd name="T32" fmla="*/ 2147483647 w 3028"/>
              <a:gd name="T33" fmla="*/ 2147483647 h 2182"/>
              <a:gd name="T34" fmla="*/ 2147483647 w 3028"/>
              <a:gd name="T35" fmla="*/ 2147483647 h 2182"/>
              <a:gd name="T36" fmla="*/ 2147483647 w 3028"/>
              <a:gd name="T37" fmla="*/ 2147483647 h 2182"/>
              <a:gd name="T38" fmla="*/ 2147483647 w 3028"/>
              <a:gd name="T39" fmla="*/ 2147483647 h 2182"/>
              <a:gd name="T40" fmla="*/ 2147483647 w 3028"/>
              <a:gd name="T41" fmla="*/ 2147483647 h 2182"/>
              <a:gd name="T42" fmla="*/ 2147483647 w 3028"/>
              <a:gd name="T43" fmla="*/ 2147483647 h 2182"/>
              <a:gd name="T44" fmla="*/ 2147483647 w 3028"/>
              <a:gd name="T45" fmla="*/ 2147483647 h 2182"/>
              <a:gd name="T46" fmla="*/ 2147483647 w 3028"/>
              <a:gd name="T47" fmla="*/ 2147483647 h 2182"/>
              <a:gd name="T48" fmla="*/ 2147483647 w 3028"/>
              <a:gd name="T49" fmla="*/ 2147483647 h 2182"/>
              <a:gd name="T50" fmla="*/ 2147483647 w 3028"/>
              <a:gd name="T51" fmla="*/ 2147483647 h 2182"/>
              <a:gd name="T52" fmla="*/ 2147483647 w 3028"/>
              <a:gd name="T53" fmla="*/ 2147483647 h 2182"/>
              <a:gd name="T54" fmla="*/ 2147483647 w 3028"/>
              <a:gd name="T55" fmla="*/ 2147483647 h 2182"/>
              <a:gd name="T56" fmla="*/ 2147483647 w 3028"/>
              <a:gd name="T57" fmla="*/ 2147483647 h 2182"/>
              <a:gd name="T58" fmla="*/ 2147483647 w 3028"/>
              <a:gd name="T59" fmla="*/ 2147483647 h 2182"/>
              <a:gd name="T60" fmla="*/ 2147483647 w 3028"/>
              <a:gd name="T61" fmla="*/ 2147483647 h 2182"/>
              <a:gd name="T62" fmla="*/ 2147483647 w 3028"/>
              <a:gd name="T63" fmla="*/ 2147483647 h 2182"/>
              <a:gd name="T64" fmla="*/ 2147483647 w 3028"/>
              <a:gd name="T65" fmla="*/ 2147483647 h 2182"/>
              <a:gd name="T66" fmla="*/ 2147483647 w 3028"/>
              <a:gd name="T67" fmla="*/ 2147483647 h 2182"/>
              <a:gd name="T68" fmla="*/ 2147483647 w 3028"/>
              <a:gd name="T69" fmla="*/ 2147483647 h 2182"/>
              <a:gd name="T70" fmla="*/ 2147483647 w 3028"/>
              <a:gd name="T71" fmla="*/ 2147483647 h 2182"/>
              <a:gd name="T72" fmla="*/ 2147483647 w 3028"/>
              <a:gd name="T73" fmla="*/ 2147483647 h 2182"/>
              <a:gd name="T74" fmla="*/ 2147483647 w 3028"/>
              <a:gd name="T75" fmla="*/ 2147483647 h 2182"/>
              <a:gd name="T76" fmla="*/ 2147483647 w 3028"/>
              <a:gd name="T77" fmla="*/ 2147483647 h 2182"/>
              <a:gd name="T78" fmla="*/ 2147483647 w 3028"/>
              <a:gd name="T79" fmla="*/ 2147483647 h 2182"/>
              <a:gd name="T80" fmla="*/ 2147483647 w 3028"/>
              <a:gd name="T81" fmla="*/ 2147483647 h 2182"/>
              <a:gd name="T82" fmla="*/ 2147483647 w 3028"/>
              <a:gd name="T83" fmla="*/ 2147483647 h 2182"/>
              <a:gd name="T84" fmla="*/ 2147483647 w 3028"/>
              <a:gd name="T85" fmla="*/ 2147483647 h 2182"/>
              <a:gd name="T86" fmla="*/ 2147483647 w 3028"/>
              <a:gd name="T87" fmla="*/ 2147483647 h 2182"/>
              <a:gd name="T88" fmla="*/ 2147483647 w 3028"/>
              <a:gd name="T89" fmla="*/ 2147483647 h 2182"/>
              <a:gd name="T90" fmla="*/ 2147483647 w 3028"/>
              <a:gd name="T91" fmla="*/ 2147483647 h 2182"/>
              <a:gd name="T92" fmla="*/ 2147483647 w 3028"/>
              <a:gd name="T93" fmla="*/ 2147483647 h 2182"/>
              <a:gd name="T94" fmla="*/ 2147483647 w 3028"/>
              <a:gd name="T95" fmla="*/ 2147483647 h 2182"/>
              <a:gd name="T96" fmla="*/ 2147483647 w 3028"/>
              <a:gd name="T97" fmla="*/ 2147483647 h 2182"/>
              <a:gd name="T98" fmla="*/ 2147483647 w 3028"/>
              <a:gd name="T99" fmla="*/ 2147483647 h 2182"/>
              <a:gd name="T100" fmla="*/ 2147483647 w 3028"/>
              <a:gd name="T101" fmla="*/ 2147483647 h 2182"/>
              <a:gd name="T102" fmla="*/ 2147483647 w 3028"/>
              <a:gd name="T103" fmla="*/ 2147483647 h 2182"/>
              <a:gd name="T104" fmla="*/ 2147483647 w 3028"/>
              <a:gd name="T105" fmla="*/ 2147483647 h 2182"/>
              <a:gd name="T106" fmla="*/ 2147483647 w 3028"/>
              <a:gd name="T107" fmla="*/ 2147483647 h 2182"/>
              <a:gd name="T108" fmla="*/ 2147483647 w 3028"/>
              <a:gd name="T109" fmla="*/ 2147483647 h 2182"/>
              <a:gd name="T110" fmla="*/ 2147483647 w 3028"/>
              <a:gd name="T111" fmla="*/ 2147483647 h 2182"/>
              <a:gd name="T112" fmla="*/ 2147483647 w 3028"/>
              <a:gd name="T113" fmla="*/ 2147483647 h 2182"/>
              <a:gd name="T114" fmla="*/ 2147483647 w 3028"/>
              <a:gd name="T115" fmla="*/ 2147483647 h 2182"/>
              <a:gd name="T116" fmla="*/ 2147483647 w 3028"/>
              <a:gd name="T117" fmla="*/ 2147483647 h 2182"/>
              <a:gd name="T118" fmla="*/ 2147483647 w 3028"/>
              <a:gd name="T119" fmla="*/ 2147483647 h 2182"/>
              <a:gd name="T120" fmla="*/ 2147483647 w 3028"/>
              <a:gd name="T121" fmla="*/ 2147483647 h 2182"/>
              <a:gd name="T122" fmla="*/ 2147483647 w 3028"/>
              <a:gd name="T123" fmla="*/ 2147483647 h 2182"/>
              <a:gd name="T124" fmla="*/ 2147483647 w 3028"/>
              <a:gd name="T125" fmla="*/ 2147483647 h 2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28"/>
              <a:gd name="T190" fmla="*/ 0 h 2182"/>
              <a:gd name="T191" fmla="*/ 3028 w 3028"/>
              <a:gd name="T192" fmla="*/ 2182 h 21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28" h="2182">
                <a:moveTo>
                  <a:pt x="3024" y="0"/>
                </a:moveTo>
                <a:lnTo>
                  <a:pt x="2994" y="0"/>
                </a:lnTo>
                <a:lnTo>
                  <a:pt x="2960" y="0"/>
                </a:lnTo>
                <a:lnTo>
                  <a:pt x="2922" y="0"/>
                </a:lnTo>
                <a:lnTo>
                  <a:pt x="2886" y="0"/>
                </a:lnTo>
                <a:lnTo>
                  <a:pt x="2854" y="0"/>
                </a:lnTo>
                <a:lnTo>
                  <a:pt x="2804" y="0"/>
                </a:lnTo>
                <a:lnTo>
                  <a:pt x="2770" y="0"/>
                </a:lnTo>
                <a:lnTo>
                  <a:pt x="2716" y="0"/>
                </a:lnTo>
                <a:lnTo>
                  <a:pt x="2668" y="0"/>
                </a:lnTo>
                <a:lnTo>
                  <a:pt x="2622" y="2"/>
                </a:lnTo>
                <a:lnTo>
                  <a:pt x="2576" y="6"/>
                </a:lnTo>
                <a:lnTo>
                  <a:pt x="2534" y="18"/>
                </a:lnTo>
                <a:lnTo>
                  <a:pt x="2512" y="28"/>
                </a:lnTo>
                <a:lnTo>
                  <a:pt x="2484" y="52"/>
                </a:lnTo>
                <a:lnTo>
                  <a:pt x="2478" y="156"/>
                </a:lnTo>
                <a:lnTo>
                  <a:pt x="2480" y="374"/>
                </a:lnTo>
                <a:lnTo>
                  <a:pt x="2478" y="454"/>
                </a:lnTo>
                <a:lnTo>
                  <a:pt x="2478" y="530"/>
                </a:lnTo>
                <a:lnTo>
                  <a:pt x="2478" y="618"/>
                </a:lnTo>
                <a:lnTo>
                  <a:pt x="2478" y="742"/>
                </a:lnTo>
                <a:lnTo>
                  <a:pt x="2460" y="1646"/>
                </a:lnTo>
                <a:lnTo>
                  <a:pt x="2456" y="1814"/>
                </a:lnTo>
                <a:lnTo>
                  <a:pt x="2442" y="1934"/>
                </a:lnTo>
                <a:lnTo>
                  <a:pt x="2436" y="1966"/>
                </a:lnTo>
                <a:lnTo>
                  <a:pt x="2430" y="1998"/>
                </a:lnTo>
                <a:lnTo>
                  <a:pt x="2424" y="2012"/>
                </a:lnTo>
                <a:lnTo>
                  <a:pt x="2418" y="2028"/>
                </a:lnTo>
                <a:lnTo>
                  <a:pt x="2412" y="2042"/>
                </a:lnTo>
                <a:lnTo>
                  <a:pt x="2402" y="2056"/>
                </a:lnTo>
                <a:lnTo>
                  <a:pt x="2396" y="2064"/>
                </a:lnTo>
                <a:lnTo>
                  <a:pt x="2390" y="2070"/>
                </a:lnTo>
                <a:lnTo>
                  <a:pt x="2376" y="2080"/>
                </a:lnTo>
                <a:lnTo>
                  <a:pt x="2360" y="2088"/>
                </a:lnTo>
                <a:lnTo>
                  <a:pt x="2346" y="2098"/>
                </a:lnTo>
                <a:lnTo>
                  <a:pt x="2342" y="2102"/>
                </a:lnTo>
                <a:lnTo>
                  <a:pt x="2342" y="2108"/>
                </a:lnTo>
                <a:lnTo>
                  <a:pt x="2342" y="2114"/>
                </a:lnTo>
                <a:lnTo>
                  <a:pt x="2340" y="2120"/>
                </a:lnTo>
                <a:lnTo>
                  <a:pt x="2338" y="2110"/>
                </a:lnTo>
                <a:lnTo>
                  <a:pt x="2332" y="2102"/>
                </a:lnTo>
                <a:lnTo>
                  <a:pt x="2326" y="2094"/>
                </a:lnTo>
                <a:lnTo>
                  <a:pt x="2318" y="2090"/>
                </a:lnTo>
                <a:lnTo>
                  <a:pt x="2312" y="2088"/>
                </a:lnTo>
                <a:lnTo>
                  <a:pt x="2306" y="2088"/>
                </a:lnTo>
                <a:lnTo>
                  <a:pt x="2292" y="2090"/>
                </a:lnTo>
                <a:lnTo>
                  <a:pt x="2250" y="2104"/>
                </a:lnTo>
                <a:lnTo>
                  <a:pt x="2228" y="2110"/>
                </a:lnTo>
                <a:lnTo>
                  <a:pt x="2218" y="2110"/>
                </a:lnTo>
                <a:lnTo>
                  <a:pt x="2206" y="2108"/>
                </a:lnTo>
                <a:lnTo>
                  <a:pt x="2178" y="2104"/>
                </a:lnTo>
                <a:lnTo>
                  <a:pt x="2152" y="2102"/>
                </a:lnTo>
                <a:lnTo>
                  <a:pt x="2124" y="2102"/>
                </a:lnTo>
                <a:lnTo>
                  <a:pt x="2096" y="2106"/>
                </a:lnTo>
                <a:lnTo>
                  <a:pt x="2066" y="2112"/>
                </a:lnTo>
                <a:lnTo>
                  <a:pt x="2036" y="2114"/>
                </a:lnTo>
                <a:lnTo>
                  <a:pt x="1978" y="2120"/>
                </a:lnTo>
                <a:lnTo>
                  <a:pt x="1942" y="2122"/>
                </a:lnTo>
                <a:lnTo>
                  <a:pt x="1908" y="2124"/>
                </a:lnTo>
                <a:lnTo>
                  <a:pt x="1838" y="2124"/>
                </a:lnTo>
                <a:lnTo>
                  <a:pt x="1768" y="2124"/>
                </a:lnTo>
                <a:lnTo>
                  <a:pt x="1732" y="2126"/>
                </a:lnTo>
                <a:lnTo>
                  <a:pt x="1696" y="2130"/>
                </a:lnTo>
                <a:lnTo>
                  <a:pt x="1670" y="2132"/>
                </a:lnTo>
                <a:lnTo>
                  <a:pt x="1644" y="2132"/>
                </a:lnTo>
                <a:lnTo>
                  <a:pt x="1632" y="2132"/>
                </a:lnTo>
                <a:lnTo>
                  <a:pt x="1618" y="2134"/>
                </a:lnTo>
                <a:lnTo>
                  <a:pt x="1606" y="2138"/>
                </a:lnTo>
                <a:lnTo>
                  <a:pt x="1594" y="2142"/>
                </a:lnTo>
                <a:lnTo>
                  <a:pt x="1554" y="2140"/>
                </a:lnTo>
                <a:lnTo>
                  <a:pt x="1512" y="2142"/>
                </a:lnTo>
                <a:lnTo>
                  <a:pt x="1430" y="2146"/>
                </a:lnTo>
                <a:lnTo>
                  <a:pt x="1414" y="2144"/>
                </a:lnTo>
                <a:lnTo>
                  <a:pt x="1400" y="2140"/>
                </a:lnTo>
                <a:lnTo>
                  <a:pt x="1384" y="2138"/>
                </a:lnTo>
                <a:lnTo>
                  <a:pt x="1368" y="2136"/>
                </a:lnTo>
                <a:lnTo>
                  <a:pt x="1346" y="2140"/>
                </a:lnTo>
                <a:lnTo>
                  <a:pt x="1334" y="2142"/>
                </a:lnTo>
                <a:lnTo>
                  <a:pt x="1324" y="2150"/>
                </a:lnTo>
                <a:lnTo>
                  <a:pt x="1330" y="2146"/>
                </a:lnTo>
                <a:lnTo>
                  <a:pt x="1310" y="2144"/>
                </a:lnTo>
                <a:lnTo>
                  <a:pt x="1288" y="2142"/>
                </a:lnTo>
                <a:lnTo>
                  <a:pt x="1268" y="2140"/>
                </a:lnTo>
                <a:lnTo>
                  <a:pt x="1246" y="2142"/>
                </a:lnTo>
                <a:lnTo>
                  <a:pt x="1238" y="2142"/>
                </a:lnTo>
                <a:lnTo>
                  <a:pt x="1230" y="2146"/>
                </a:lnTo>
                <a:lnTo>
                  <a:pt x="1222" y="2150"/>
                </a:lnTo>
                <a:lnTo>
                  <a:pt x="1214" y="2152"/>
                </a:lnTo>
                <a:lnTo>
                  <a:pt x="1204" y="2152"/>
                </a:lnTo>
                <a:lnTo>
                  <a:pt x="1194" y="2152"/>
                </a:lnTo>
                <a:lnTo>
                  <a:pt x="1174" y="2150"/>
                </a:lnTo>
                <a:lnTo>
                  <a:pt x="1124" y="2150"/>
                </a:lnTo>
                <a:lnTo>
                  <a:pt x="1072" y="2152"/>
                </a:lnTo>
                <a:lnTo>
                  <a:pt x="1022" y="2152"/>
                </a:lnTo>
                <a:lnTo>
                  <a:pt x="970" y="2148"/>
                </a:lnTo>
                <a:lnTo>
                  <a:pt x="914" y="2144"/>
                </a:lnTo>
                <a:lnTo>
                  <a:pt x="886" y="2144"/>
                </a:lnTo>
                <a:lnTo>
                  <a:pt x="858" y="2146"/>
                </a:lnTo>
                <a:lnTo>
                  <a:pt x="832" y="2148"/>
                </a:lnTo>
                <a:lnTo>
                  <a:pt x="806" y="2148"/>
                </a:lnTo>
                <a:lnTo>
                  <a:pt x="780" y="2150"/>
                </a:lnTo>
                <a:lnTo>
                  <a:pt x="752" y="2154"/>
                </a:lnTo>
                <a:lnTo>
                  <a:pt x="734" y="2156"/>
                </a:lnTo>
                <a:lnTo>
                  <a:pt x="714" y="2156"/>
                </a:lnTo>
                <a:lnTo>
                  <a:pt x="694" y="2156"/>
                </a:lnTo>
                <a:lnTo>
                  <a:pt x="674" y="2156"/>
                </a:lnTo>
                <a:lnTo>
                  <a:pt x="668" y="2158"/>
                </a:lnTo>
                <a:lnTo>
                  <a:pt x="662" y="2160"/>
                </a:lnTo>
                <a:lnTo>
                  <a:pt x="590" y="2158"/>
                </a:lnTo>
                <a:lnTo>
                  <a:pt x="516" y="2158"/>
                </a:lnTo>
                <a:lnTo>
                  <a:pt x="444" y="2158"/>
                </a:lnTo>
                <a:lnTo>
                  <a:pt x="372" y="2156"/>
                </a:lnTo>
                <a:lnTo>
                  <a:pt x="356" y="2158"/>
                </a:lnTo>
                <a:lnTo>
                  <a:pt x="340" y="2160"/>
                </a:lnTo>
                <a:lnTo>
                  <a:pt x="308" y="2166"/>
                </a:lnTo>
                <a:lnTo>
                  <a:pt x="282" y="2168"/>
                </a:lnTo>
                <a:lnTo>
                  <a:pt x="258" y="2166"/>
                </a:lnTo>
                <a:lnTo>
                  <a:pt x="234" y="2164"/>
                </a:lnTo>
                <a:lnTo>
                  <a:pt x="210" y="2166"/>
                </a:lnTo>
                <a:lnTo>
                  <a:pt x="188" y="2168"/>
                </a:lnTo>
                <a:lnTo>
                  <a:pt x="168" y="2170"/>
                </a:lnTo>
                <a:lnTo>
                  <a:pt x="138" y="2170"/>
                </a:lnTo>
                <a:lnTo>
                  <a:pt x="92" y="2168"/>
                </a:lnTo>
                <a:lnTo>
                  <a:pt x="2" y="2164"/>
                </a:lnTo>
                <a:lnTo>
                  <a:pt x="0" y="2182"/>
                </a:lnTo>
                <a:lnTo>
                  <a:pt x="3028" y="2182"/>
                </a:lnTo>
                <a:lnTo>
                  <a:pt x="3024" y="0"/>
                </a:lnTo>
                <a:close/>
              </a:path>
            </a:pathLst>
          </a:custGeom>
          <a:noFill/>
          <a:ln w="174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67" name="Rectangle 147"/>
          <p:cNvSpPr>
            <a:spLocks noChangeArrowheads="1"/>
          </p:cNvSpPr>
          <p:nvPr/>
        </p:nvSpPr>
        <p:spPr bwMode="auto">
          <a:xfrm>
            <a:off x="6103938" y="3486150"/>
            <a:ext cx="4746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FFFFFF"/>
                </a:solidFill>
                <a:latin typeface="Calibri" pitchFamily="34" charset="0"/>
              </a:rPr>
              <a:t>Future</a:t>
            </a:r>
            <a:endParaRPr lang="en-US" sz="1200" b="1">
              <a:latin typeface="Calibri" pitchFamily="34" charset="0"/>
            </a:endParaRPr>
          </a:p>
        </p:txBody>
      </p:sp>
      <p:sp>
        <p:nvSpPr>
          <p:cNvPr id="30868" name="Freeform 148"/>
          <p:cNvSpPr>
            <a:spLocks/>
          </p:cNvSpPr>
          <p:nvPr/>
        </p:nvSpPr>
        <p:spPr bwMode="auto">
          <a:xfrm>
            <a:off x="4219575" y="3303588"/>
            <a:ext cx="263525" cy="44450"/>
          </a:xfrm>
          <a:custGeom>
            <a:avLst/>
            <a:gdLst>
              <a:gd name="T0" fmla="*/ 2147483647 w 166"/>
              <a:gd name="T1" fmla="*/ 2147483647 h 28"/>
              <a:gd name="T2" fmla="*/ 2147483647 w 166"/>
              <a:gd name="T3" fmla="*/ 0 h 28"/>
              <a:gd name="T4" fmla="*/ 2147483647 w 166"/>
              <a:gd name="T5" fmla="*/ 2147483647 h 28"/>
              <a:gd name="T6" fmla="*/ 2147483647 w 166"/>
              <a:gd name="T7" fmla="*/ 2147483647 h 28"/>
              <a:gd name="T8" fmla="*/ 2147483647 w 166"/>
              <a:gd name="T9" fmla="*/ 2147483647 h 28"/>
              <a:gd name="T10" fmla="*/ 2147483647 w 166"/>
              <a:gd name="T11" fmla="*/ 0 h 28"/>
              <a:gd name="T12" fmla="*/ 0 w 166"/>
              <a:gd name="T13" fmla="*/ 2147483647 h 28"/>
              <a:gd name="T14" fmla="*/ 2147483647 w 166"/>
              <a:gd name="T15" fmla="*/ 2147483647 h 28"/>
              <a:gd name="T16" fmla="*/ 2147483647 w 166"/>
              <a:gd name="T17" fmla="*/ 2147483647 h 28"/>
              <a:gd name="T18" fmla="*/ 2147483647 w 166"/>
              <a:gd name="T19" fmla="*/ 2147483647 h 28"/>
              <a:gd name="T20" fmla="*/ 2147483647 w 166"/>
              <a:gd name="T21" fmla="*/ 2147483647 h 28"/>
              <a:gd name="T22" fmla="*/ 2147483647 w 166"/>
              <a:gd name="T23" fmla="*/ 2147483647 h 28"/>
              <a:gd name="T24" fmla="*/ 2147483647 w 166"/>
              <a:gd name="T25" fmla="*/ 2147483647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8"/>
              <a:gd name="T41" fmla="*/ 166 w 166"/>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8">
                <a:moveTo>
                  <a:pt x="166" y="14"/>
                </a:moveTo>
                <a:lnTo>
                  <a:pt x="130" y="0"/>
                </a:lnTo>
                <a:lnTo>
                  <a:pt x="134" y="10"/>
                </a:lnTo>
                <a:lnTo>
                  <a:pt x="74" y="10"/>
                </a:lnTo>
                <a:lnTo>
                  <a:pt x="34" y="10"/>
                </a:lnTo>
                <a:lnTo>
                  <a:pt x="38" y="0"/>
                </a:lnTo>
                <a:lnTo>
                  <a:pt x="0" y="14"/>
                </a:lnTo>
                <a:lnTo>
                  <a:pt x="38" y="28"/>
                </a:lnTo>
                <a:lnTo>
                  <a:pt x="34" y="18"/>
                </a:lnTo>
                <a:lnTo>
                  <a:pt x="90" y="18"/>
                </a:lnTo>
                <a:lnTo>
                  <a:pt x="134" y="18"/>
                </a:lnTo>
                <a:lnTo>
                  <a:pt x="130" y="28"/>
                </a:lnTo>
                <a:lnTo>
                  <a:pt x="16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69" name="Text Box 149"/>
          <p:cNvSpPr txBox="1">
            <a:spLocks noChangeArrowheads="1"/>
          </p:cNvSpPr>
          <p:nvPr/>
        </p:nvSpPr>
        <p:spPr bwMode="auto">
          <a:xfrm>
            <a:off x="762000" y="7620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latin typeface="Calibri" pitchFamily="34" charset="0"/>
              </a:rPr>
              <a:t>Billions</a:t>
            </a:r>
          </a:p>
        </p:txBody>
      </p:sp>
      <p:sp>
        <p:nvSpPr>
          <p:cNvPr id="30870" name="Text Box 151"/>
          <p:cNvSpPr txBox="1">
            <a:spLocks noChangeArrowheads="1"/>
          </p:cNvSpPr>
          <p:nvPr/>
        </p:nvSpPr>
        <p:spPr bwMode="auto">
          <a:xfrm>
            <a:off x="762000" y="6202363"/>
            <a:ext cx="8077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latin typeface="Calibri" pitchFamily="34" charset="0"/>
              </a:rPr>
              <a:t>Source: Population Reference Bureau; and United Nations, </a:t>
            </a:r>
            <a:r>
              <a:rPr lang="en-US" sz="1200" i="1">
                <a:latin typeface="Calibri" pitchFamily="34" charset="0"/>
              </a:rPr>
              <a:t>World Population Projections to 2100</a:t>
            </a:r>
            <a:r>
              <a:rPr lang="en-US" sz="1200">
                <a:latin typeface="Calibri" pitchFamily="34" charset="0"/>
              </a:rPr>
              <a:t> (1998).</a:t>
            </a:r>
          </a:p>
        </p:txBody>
      </p:sp>
      <p:sp>
        <p:nvSpPr>
          <p:cNvPr id="25751" name="Rectangle 152"/>
          <p:cNvSpPr>
            <a:spLocks noGrp="1" noChangeArrowheads="1"/>
          </p:cNvSpPr>
          <p:nvPr>
            <p:ph type="title"/>
          </p:nvPr>
        </p:nvSpPr>
        <p:spPr>
          <a:xfrm>
            <a:off x="762000" y="152400"/>
            <a:ext cx="7772400" cy="457200"/>
          </a:xfrm>
        </p:spPr>
        <p:txBody>
          <a:bodyPr rtlCol="0" anchor="t">
            <a:normAutofit fontScale="90000"/>
          </a:bodyPr>
          <a:lstStyle/>
          <a:p>
            <a:pPr eaLnBrk="1" fontAlgn="auto" hangingPunct="1">
              <a:spcAft>
                <a:spcPts val="0"/>
              </a:spcAft>
              <a:defRPr/>
            </a:pPr>
            <a:r>
              <a:rPr lang="en-US" smtClean="0"/>
              <a:t>World Population Growth Through History</a:t>
            </a:r>
          </a:p>
        </p:txBody>
      </p:sp>
    </p:spTree>
    <p:extLst>
      <p:ext uri="{BB962C8B-B14F-4D97-AF65-F5344CB8AC3E}">
        <p14:creationId xmlns:p14="http://schemas.microsoft.com/office/powerpoint/2010/main" val="38946490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18"/>
          <p:cNvGraphicFramePr>
            <a:graphicFrameLocks noGrp="1" noChangeAspect="1"/>
          </p:cNvGraphicFramePr>
          <p:nvPr>
            <p:ph type="chart" idx="1"/>
          </p:nvPr>
        </p:nvGraphicFramePr>
        <p:xfrm>
          <a:off x="930275" y="1447800"/>
          <a:ext cx="7485063" cy="4265613"/>
        </p:xfrm>
        <a:graphic>
          <a:graphicData uri="http://schemas.openxmlformats.org/presentationml/2006/ole">
            <mc:AlternateContent xmlns:mc="http://schemas.openxmlformats.org/markup-compatibility/2006">
              <mc:Choice xmlns:v="urn:schemas-microsoft-com:vml" Requires="v">
                <p:oleObj spid="_x0000_s8285" name="Chart" r:id="rId4" imgW="7772400" imgH="4429107" progId="MSGraph.Chart.8">
                  <p:embed followColorScheme="full"/>
                </p:oleObj>
              </mc:Choice>
              <mc:Fallback>
                <p:oleObj name="Chart" r:id="rId4" imgW="7772400" imgH="4429107" progId="MSGraph.Chart.8">
                  <p:embed followColorScheme="full"/>
                  <p:pic>
                    <p:nvPicPr>
                      <p:cNvPr id="0" name="Picture 9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275" y="1447800"/>
                        <a:ext cx="7485063" cy="426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7" name="Text Box 2"/>
          <p:cNvSpPr txBox="1">
            <a:spLocks noChangeArrowheads="1"/>
          </p:cNvSpPr>
          <p:nvPr/>
        </p:nvSpPr>
        <p:spPr bwMode="auto">
          <a:xfrm>
            <a:off x="762000" y="749300"/>
            <a:ext cx="792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latin typeface="Calibri" pitchFamily="34" charset="0"/>
              </a:rPr>
              <a:t>Number of years to add each billion (year)</a:t>
            </a:r>
          </a:p>
        </p:txBody>
      </p:sp>
      <p:sp>
        <p:nvSpPr>
          <p:cNvPr id="31748" name="Text Box 4"/>
          <p:cNvSpPr txBox="1">
            <a:spLocks noChangeArrowheads="1"/>
          </p:cNvSpPr>
          <p:nvPr/>
        </p:nvSpPr>
        <p:spPr bwMode="auto">
          <a:xfrm>
            <a:off x="3505200" y="1638300"/>
            <a:ext cx="2362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bg1"/>
                </a:solidFill>
                <a:latin typeface="Arial Black" pitchFamily="34" charset="0"/>
              </a:rPr>
              <a:t>All of Human History</a:t>
            </a:r>
            <a:endParaRPr lang="en-US" sz="1400">
              <a:latin typeface="Arial Black" pitchFamily="34" charset="0"/>
            </a:endParaRPr>
          </a:p>
        </p:txBody>
      </p:sp>
      <p:sp>
        <p:nvSpPr>
          <p:cNvPr id="31749" name="Text Box 5"/>
          <p:cNvSpPr txBox="1">
            <a:spLocks noChangeArrowheads="1"/>
          </p:cNvSpPr>
          <p:nvPr/>
        </p:nvSpPr>
        <p:spPr bwMode="auto">
          <a:xfrm>
            <a:off x="7620000" y="16383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latin typeface="Calibri" pitchFamily="34" charset="0"/>
              </a:rPr>
              <a:t>(1800)</a:t>
            </a:r>
          </a:p>
        </p:txBody>
      </p:sp>
      <p:sp>
        <p:nvSpPr>
          <p:cNvPr id="31750" name="Text Box 6"/>
          <p:cNvSpPr txBox="1">
            <a:spLocks noChangeArrowheads="1"/>
          </p:cNvSpPr>
          <p:nvPr/>
        </p:nvSpPr>
        <p:spPr bwMode="auto">
          <a:xfrm>
            <a:off x="6629400" y="2133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latin typeface="Calibri" pitchFamily="34" charset="0"/>
              </a:rPr>
              <a:t>130 (1930)</a:t>
            </a:r>
          </a:p>
        </p:txBody>
      </p:sp>
      <p:sp>
        <p:nvSpPr>
          <p:cNvPr id="31751" name="Text Box 7"/>
          <p:cNvSpPr txBox="1">
            <a:spLocks noChangeArrowheads="1"/>
          </p:cNvSpPr>
          <p:nvPr/>
        </p:nvSpPr>
        <p:spPr bwMode="auto">
          <a:xfrm>
            <a:off x="3276600" y="2514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latin typeface="Calibri" pitchFamily="34" charset="0"/>
              </a:rPr>
              <a:t>30 (1960)</a:t>
            </a:r>
          </a:p>
        </p:txBody>
      </p:sp>
      <p:sp>
        <p:nvSpPr>
          <p:cNvPr id="31752" name="Text Box 8"/>
          <p:cNvSpPr txBox="1">
            <a:spLocks noChangeArrowheads="1"/>
          </p:cNvSpPr>
          <p:nvPr/>
        </p:nvSpPr>
        <p:spPr bwMode="auto">
          <a:xfrm>
            <a:off x="2667000" y="29718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latin typeface="Calibri" pitchFamily="34" charset="0"/>
              </a:rPr>
              <a:t>15 (1975)</a:t>
            </a:r>
          </a:p>
        </p:txBody>
      </p:sp>
      <p:sp>
        <p:nvSpPr>
          <p:cNvPr id="31753" name="Text Box 9"/>
          <p:cNvSpPr txBox="1">
            <a:spLocks noChangeArrowheads="1"/>
          </p:cNvSpPr>
          <p:nvPr/>
        </p:nvSpPr>
        <p:spPr bwMode="auto">
          <a:xfrm>
            <a:off x="2590800" y="34290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latin typeface="Calibri" pitchFamily="34" charset="0"/>
              </a:rPr>
              <a:t>12 (1987)</a:t>
            </a:r>
          </a:p>
        </p:txBody>
      </p:sp>
      <p:sp>
        <p:nvSpPr>
          <p:cNvPr id="31754" name="Text Box 10"/>
          <p:cNvSpPr txBox="1">
            <a:spLocks noChangeArrowheads="1"/>
          </p:cNvSpPr>
          <p:nvPr/>
        </p:nvSpPr>
        <p:spPr bwMode="auto">
          <a:xfrm>
            <a:off x="2590800" y="38862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latin typeface="Calibri" pitchFamily="34" charset="0"/>
              </a:rPr>
              <a:t>12 (1999)</a:t>
            </a:r>
          </a:p>
        </p:txBody>
      </p:sp>
      <p:sp>
        <p:nvSpPr>
          <p:cNvPr id="31755" name="Text Box 11"/>
          <p:cNvSpPr txBox="1">
            <a:spLocks noChangeArrowheads="1"/>
          </p:cNvSpPr>
          <p:nvPr/>
        </p:nvSpPr>
        <p:spPr bwMode="auto">
          <a:xfrm>
            <a:off x="2667000" y="43434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latin typeface="Calibri" pitchFamily="34" charset="0"/>
              </a:rPr>
              <a:t>14 (2013)</a:t>
            </a:r>
          </a:p>
        </p:txBody>
      </p:sp>
      <p:sp>
        <p:nvSpPr>
          <p:cNvPr id="31756" name="Text Box 12"/>
          <p:cNvSpPr txBox="1">
            <a:spLocks noChangeArrowheads="1"/>
          </p:cNvSpPr>
          <p:nvPr/>
        </p:nvSpPr>
        <p:spPr bwMode="auto">
          <a:xfrm>
            <a:off x="2667000" y="47244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latin typeface="Calibri" pitchFamily="34" charset="0"/>
              </a:rPr>
              <a:t>14 (2027)</a:t>
            </a:r>
          </a:p>
        </p:txBody>
      </p:sp>
      <p:sp>
        <p:nvSpPr>
          <p:cNvPr id="31757" name="Text Box 13"/>
          <p:cNvSpPr txBox="1">
            <a:spLocks noChangeArrowheads="1"/>
          </p:cNvSpPr>
          <p:nvPr/>
        </p:nvSpPr>
        <p:spPr bwMode="auto">
          <a:xfrm>
            <a:off x="2971800" y="5181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latin typeface="Calibri" pitchFamily="34" charset="0"/>
              </a:rPr>
              <a:t>21 (2048)</a:t>
            </a:r>
          </a:p>
        </p:txBody>
      </p:sp>
      <p:sp>
        <p:nvSpPr>
          <p:cNvPr id="31758" name="AutoShape 14"/>
          <p:cNvSpPr>
            <a:spLocks noChangeArrowheads="1"/>
          </p:cNvSpPr>
          <p:nvPr/>
        </p:nvSpPr>
        <p:spPr bwMode="auto">
          <a:xfrm>
            <a:off x="6553200" y="1600200"/>
            <a:ext cx="990600" cy="457200"/>
          </a:xfrm>
          <a:prstGeom prst="parallelogram">
            <a:avLst>
              <a:gd name="adj" fmla="val 148958"/>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en-US">
              <a:latin typeface="Calibri" pitchFamily="34" charset="0"/>
            </a:endParaRPr>
          </a:p>
        </p:txBody>
      </p:sp>
      <p:sp>
        <p:nvSpPr>
          <p:cNvPr id="31759" name="Text Box 19"/>
          <p:cNvSpPr txBox="1">
            <a:spLocks noChangeArrowheads="1"/>
          </p:cNvSpPr>
          <p:nvPr/>
        </p:nvSpPr>
        <p:spPr bwMode="auto">
          <a:xfrm>
            <a:off x="762000" y="60198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latin typeface="Calibri" pitchFamily="34" charset="0"/>
              </a:rPr>
              <a:t>Sources: First and second billion: Population Reference Bureau. Third through ninth billion: United Nations, </a:t>
            </a:r>
            <a:r>
              <a:rPr lang="en-US" sz="1200" i="1">
                <a:latin typeface="Calibri" pitchFamily="34" charset="0"/>
              </a:rPr>
              <a:t>World Population Prospects: The 2004 Revision</a:t>
            </a:r>
            <a:r>
              <a:rPr lang="en-US" sz="1200">
                <a:latin typeface="Calibri" pitchFamily="34" charset="0"/>
              </a:rPr>
              <a:t> (medium scenario), 2005.</a:t>
            </a:r>
          </a:p>
        </p:txBody>
      </p:sp>
      <p:sp>
        <p:nvSpPr>
          <p:cNvPr id="1040" name="Rectangle 20"/>
          <p:cNvSpPr>
            <a:spLocks noGrp="1" noChangeArrowheads="1"/>
          </p:cNvSpPr>
          <p:nvPr>
            <p:ph type="title"/>
          </p:nvPr>
        </p:nvSpPr>
        <p:spPr>
          <a:xfrm>
            <a:off x="762000" y="152400"/>
            <a:ext cx="7772400" cy="457200"/>
          </a:xfrm>
        </p:spPr>
        <p:txBody>
          <a:bodyPr rtlCol="0" anchor="t">
            <a:normAutofit fontScale="90000"/>
          </a:bodyPr>
          <a:lstStyle/>
          <a:p>
            <a:pPr eaLnBrk="1" fontAlgn="auto" hangingPunct="1">
              <a:spcAft>
                <a:spcPts val="0"/>
              </a:spcAft>
              <a:defRPr/>
            </a:pPr>
            <a:r>
              <a:rPr lang="en-US" smtClean="0"/>
              <a:t>World Population Growth, in Billions</a:t>
            </a:r>
          </a:p>
        </p:txBody>
      </p:sp>
    </p:spTree>
    <p:extLst>
      <p:ext uri="{BB962C8B-B14F-4D97-AF65-F5344CB8AC3E}">
        <p14:creationId xmlns:p14="http://schemas.microsoft.com/office/powerpoint/2010/main" val="40876356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http://www.ncatlasrevisited.org/Population/Images/popfg1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066800"/>
            <a:ext cx="41814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29</a:t>
            </a:fld>
            <a:endParaRPr lang="en-US"/>
          </a:p>
        </p:txBody>
      </p:sp>
    </p:spTree>
    <p:extLst>
      <p:ext uri="{BB962C8B-B14F-4D97-AF65-F5344CB8AC3E}">
        <p14:creationId xmlns:p14="http://schemas.microsoft.com/office/powerpoint/2010/main" val="3713035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Fertility Rate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66653080"/>
              </p:ext>
            </p:extLst>
          </p:nvPr>
        </p:nvGraphicFramePr>
        <p:xfrm>
          <a:off x="457200" y="1841500"/>
          <a:ext cx="8229600" cy="3175000"/>
        </p:xfrm>
        <a:graphic>
          <a:graphicData uri="http://schemas.openxmlformats.org/presentationml/2006/ole">
            <mc:AlternateContent xmlns:mc="http://schemas.openxmlformats.org/markup-compatibility/2006">
              <mc:Choice xmlns:v="urn:schemas-microsoft-com:vml" Requires="v">
                <p:oleObj spid="_x0000_s1128" name="Worksheet" r:id="rId4" imgW="8343967" imgH="3219499" progId="Excel.Sheet.8">
                  <p:embed/>
                </p:oleObj>
              </mc:Choice>
              <mc:Fallback>
                <p:oleObj name="Worksheet" r:id="rId4" imgW="8343967" imgH="3219499" progId="Excel.Sheet.8">
                  <p:embed/>
                  <p:pic>
                    <p:nvPicPr>
                      <p:cNvPr id="0" name="Picture 102"/>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41500"/>
                        <a:ext cx="8229600" cy="317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5"/>
          <p:cNvSpPr txBox="1">
            <a:spLocks noChangeArrowheads="1"/>
          </p:cNvSpPr>
          <p:nvPr/>
        </p:nvSpPr>
        <p:spPr bwMode="auto">
          <a:xfrm>
            <a:off x="723900" y="5334000"/>
            <a:ext cx="7696200" cy="396875"/>
          </a:xfrm>
          <a:prstGeom prst="rect">
            <a:avLst/>
          </a:prstGeom>
          <a:noFill/>
          <a:ln w="12700">
            <a:noFill/>
            <a:miter lim="800000"/>
            <a:headEnd/>
            <a:tailEnd/>
          </a:ln>
        </p:spPr>
        <p:txBody>
          <a:bodyPr>
            <a:spAutoFit/>
          </a:bodyPr>
          <a:lstStyle/>
          <a:p>
            <a:pPr algn="ctr" eaLnBrk="0" hangingPunct="0">
              <a:defRPr/>
            </a:pPr>
            <a:r>
              <a:rPr lang="en-US" sz="2000" b="1" dirty="0">
                <a:latin typeface="+mn-lt"/>
              </a:rPr>
              <a:t>Total Fertility: Average number of births per woman over her lifetime</a:t>
            </a:r>
          </a:p>
        </p:txBody>
      </p:sp>
      <p:sp>
        <p:nvSpPr>
          <p:cNvPr id="7" name="Rectangle 4"/>
          <p:cNvSpPr>
            <a:spLocks noChangeArrowheads="1"/>
          </p:cNvSpPr>
          <p:nvPr/>
        </p:nvSpPr>
        <p:spPr bwMode="auto">
          <a:xfrm>
            <a:off x="0" y="6629400"/>
            <a:ext cx="876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p>
            <a:pPr eaLnBrk="0" hangingPunct="0"/>
            <a:r>
              <a:rPr lang="en-US" altLang="ko-KR" sz="1000" dirty="0">
                <a:solidFill>
                  <a:srgbClr val="000000"/>
                </a:solidFill>
                <a:latin typeface="Calibri" pitchFamily="34" charset="0"/>
                <a:ea typeface="굴림" pitchFamily="34" charset="-127"/>
              </a:rPr>
              <a:t>Source: U.S. National Center for Health Statistics.  </a:t>
            </a:r>
            <a:r>
              <a:rPr lang="en-US" altLang="ko-KR" sz="1000" u="sng" dirty="0">
                <a:solidFill>
                  <a:srgbClr val="000000"/>
                </a:solidFill>
                <a:latin typeface="Calibri" pitchFamily="34" charset="0"/>
                <a:ea typeface="굴림" pitchFamily="34" charset="-127"/>
              </a:rPr>
              <a:t>National Vital Statistics Report</a:t>
            </a:r>
            <a:r>
              <a:rPr lang="en-US" altLang="ko-KR" sz="1000" dirty="0">
                <a:solidFill>
                  <a:srgbClr val="000000"/>
                </a:solidFill>
                <a:latin typeface="Calibri" pitchFamily="34" charset="0"/>
                <a:ea typeface="굴림" pitchFamily="34" charset="-127"/>
              </a:rPr>
              <a:t>, Annual data World Population Data Sheet, 2011 &amp; 2012</a:t>
            </a:r>
          </a:p>
        </p:txBody>
      </p:sp>
      <p:sp>
        <p:nvSpPr>
          <p:cNvPr id="8" name="Slide Number Placeholder 7"/>
          <p:cNvSpPr>
            <a:spLocks noGrp="1"/>
          </p:cNvSpPr>
          <p:nvPr>
            <p:ph type="sldNum" sz="quarter" idx="12"/>
          </p:nvPr>
        </p:nvSpPr>
        <p:spPr/>
        <p:txBody>
          <a:bodyPr/>
          <a:lstStyle/>
          <a:p>
            <a:fld id="{881EFFA5-28D8-48F7-BF72-7EC8DEF9B04D}" type="slidenum">
              <a:rPr lang="en-US" smtClean="0"/>
              <a:pPr/>
              <a:t>3</a:t>
            </a:fld>
            <a:endParaRPr lang="en-US"/>
          </a:p>
        </p:txBody>
      </p:sp>
    </p:spTree>
    <p:extLst>
      <p:ext uri="{BB962C8B-B14F-4D97-AF65-F5344CB8AC3E}">
        <p14:creationId xmlns:p14="http://schemas.microsoft.com/office/powerpoint/2010/main" val="35447629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Fig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447800"/>
            <a:ext cx="43624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30</a:t>
            </a:fld>
            <a:endParaRPr lang="en-US"/>
          </a:p>
        </p:txBody>
      </p:sp>
    </p:spTree>
    <p:extLst>
      <p:ext uri="{BB962C8B-B14F-4D97-AF65-F5344CB8AC3E}">
        <p14:creationId xmlns:p14="http://schemas.microsoft.com/office/powerpoint/2010/main" val="19520020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ig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066800"/>
            <a:ext cx="46037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31</a:t>
            </a:fld>
            <a:endParaRPr lang="en-US"/>
          </a:p>
        </p:txBody>
      </p:sp>
    </p:spTree>
    <p:extLst>
      <p:ext uri="{BB962C8B-B14F-4D97-AF65-F5344CB8AC3E}">
        <p14:creationId xmlns:p14="http://schemas.microsoft.com/office/powerpoint/2010/main" val="6772538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NC Population Growth, 2000-2010</a:t>
            </a:r>
            <a:endParaRPr lang="en-US" dirty="0"/>
          </a:p>
        </p:txBody>
      </p:sp>
      <p:sp>
        <p:nvSpPr>
          <p:cNvPr id="2" name="Slide Number Placeholder 1"/>
          <p:cNvSpPr>
            <a:spLocks noGrp="1"/>
          </p:cNvSpPr>
          <p:nvPr>
            <p:ph type="sldNum" sz="quarter" idx="12"/>
          </p:nvPr>
        </p:nvSpPr>
        <p:spPr/>
        <p:txBody>
          <a:bodyPr/>
          <a:lstStyle/>
          <a:p>
            <a:fld id="{881EFFA5-28D8-48F7-BF72-7EC8DEF9B04D}" type="slidenum">
              <a:rPr lang="en-US" smtClean="0"/>
              <a:pPr/>
              <a:t>32</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1752600"/>
            <a:ext cx="8778240" cy="3990108"/>
          </a:xfrm>
          <a:prstGeom prst="rect">
            <a:avLst/>
          </a:prstGeom>
        </p:spPr>
      </p:pic>
      <p:sp>
        <p:nvSpPr>
          <p:cNvPr id="4" name="TextBox 3"/>
          <p:cNvSpPr txBox="1"/>
          <p:nvPr/>
        </p:nvSpPr>
        <p:spPr>
          <a:xfrm>
            <a:off x="0" y="6553200"/>
            <a:ext cx="3148619" cy="261610"/>
          </a:xfrm>
          <a:prstGeom prst="rect">
            <a:avLst/>
          </a:prstGeom>
          <a:noFill/>
        </p:spPr>
        <p:txBody>
          <a:bodyPr wrap="none" rtlCol="0">
            <a:spAutoFit/>
          </a:bodyPr>
          <a:lstStyle/>
          <a:p>
            <a:r>
              <a:rPr lang="en-US" sz="1100" dirty="0" smtClean="0"/>
              <a:t>Source: NC Office of State Budget and Management</a:t>
            </a:r>
            <a:endParaRPr lang="en-US" sz="1100" dirty="0"/>
          </a:p>
        </p:txBody>
      </p:sp>
    </p:spTree>
    <p:extLst>
      <p:ext uri="{BB962C8B-B14F-4D97-AF65-F5344CB8AC3E}">
        <p14:creationId xmlns:p14="http://schemas.microsoft.com/office/powerpoint/2010/main" val="6845643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Figure 4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447800"/>
            <a:ext cx="68865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33</a:t>
            </a:fld>
            <a:endParaRPr lang="en-US"/>
          </a:p>
        </p:txBody>
      </p:sp>
    </p:spTree>
    <p:extLst>
      <p:ext uri="{BB962C8B-B14F-4D97-AF65-F5344CB8AC3E}">
        <p14:creationId xmlns:p14="http://schemas.microsoft.com/office/powerpoint/2010/main" val="34197400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NC Population, 2010</a:t>
            </a:r>
            <a:endParaRPr lang="en-US" sz="4000" dirty="0"/>
          </a:p>
        </p:txBody>
      </p:sp>
      <p:sp>
        <p:nvSpPr>
          <p:cNvPr id="2" name="Slide Number Placeholder 1"/>
          <p:cNvSpPr>
            <a:spLocks noGrp="1"/>
          </p:cNvSpPr>
          <p:nvPr>
            <p:ph type="sldNum" sz="quarter" idx="12"/>
          </p:nvPr>
        </p:nvSpPr>
        <p:spPr/>
        <p:txBody>
          <a:bodyPr/>
          <a:lstStyle/>
          <a:p>
            <a:fld id="{881EFFA5-28D8-48F7-BF72-7EC8DEF9B04D}" type="slidenum">
              <a:rPr lang="en-US" smtClean="0"/>
              <a:pPr/>
              <a:t>34</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1600200"/>
            <a:ext cx="8778240" cy="4570053"/>
          </a:xfrm>
          <a:prstGeom prst="rect">
            <a:avLst/>
          </a:prstGeom>
        </p:spPr>
      </p:pic>
      <p:sp>
        <p:nvSpPr>
          <p:cNvPr id="6" name="TextBox 5"/>
          <p:cNvSpPr txBox="1"/>
          <p:nvPr/>
        </p:nvSpPr>
        <p:spPr>
          <a:xfrm>
            <a:off x="3048000" y="5294531"/>
            <a:ext cx="3048000" cy="338554"/>
          </a:xfrm>
          <a:prstGeom prst="rect">
            <a:avLst/>
          </a:prstGeom>
          <a:solidFill>
            <a:schemeClr val="bg1"/>
          </a:solidFill>
          <a:ln>
            <a:solidFill>
              <a:schemeClr val="tx1"/>
            </a:solidFill>
          </a:ln>
        </p:spPr>
        <p:txBody>
          <a:bodyPr wrap="square" rtlCol="0">
            <a:spAutoFit/>
          </a:bodyPr>
          <a:lstStyle/>
          <a:p>
            <a:r>
              <a:rPr lang="en-US" sz="1600" dirty="0" smtClean="0"/>
              <a:t>2010 Total Population = 9,535,483</a:t>
            </a:r>
            <a:endParaRPr lang="en-US" sz="1600" dirty="0"/>
          </a:p>
        </p:txBody>
      </p:sp>
    </p:spTree>
    <p:extLst>
      <p:ext uri="{BB962C8B-B14F-4D97-AF65-F5344CB8AC3E}">
        <p14:creationId xmlns:p14="http://schemas.microsoft.com/office/powerpoint/2010/main" val="3283228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igure 9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524000"/>
            <a:ext cx="68865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35</a:t>
            </a:fld>
            <a:endParaRPr lang="en-US"/>
          </a:p>
        </p:txBody>
      </p:sp>
    </p:spTree>
    <p:extLst>
      <p:ext uri="{BB962C8B-B14F-4D97-AF65-F5344CB8AC3E}">
        <p14:creationId xmlns:p14="http://schemas.microsoft.com/office/powerpoint/2010/main" val="37037860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gure 9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600200"/>
            <a:ext cx="68865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36</a:t>
            </a:fld>
            <a:endParaRPr lang="en-US"/>
          </a:p>
        </p:txBody>
      </p:sp>
    </p:spTree>
    <p:extLst>
      <p:ext uri="{BB962C8B-B14F-4D97-AF65-F5344CB8AC3E}">
        <p14:creationId xmlns:p14="http://schemas.microsoft.com/office/powerpoint/2010/main" val="2176488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smtClean="0"/>
              <a:t>NC Median Age, 2010</a:t>
            </a:r>
            <a:endParaRPr lang="en-US" sz="4000" dirty="0"/>
          </a:p>
        </p:txBody>
      </p:sp>
      <p:sp>
        <p:nvSpPr>
          <p:cNvPr id="2" name="Slide Number Placeholder 1"/>
          <p:cNvSpPr>
            <a:spLocks noGrp="1"/>
          </p:cNvSpPr>
          <p:nvPr>
            <p:ph type="sldNum" sz="quarter" idx="12"/>
          </p:nvPr>
        </p:nvSpPr>
        <p:spPr/>
        <p:txBody>
          <a:bodyPr/>
          <a:lstStyle/>
          <a:p>
            <a:fld id="{881EFFA5-28D8-48F7-BF72-7EC8DEF9B04D}" type="slidenum">
              <a:rPr lang="en-US" smtClean="0"/>
              <a:pPr/>
              <a:t>37</a:t>
            </a:fld>
            <a:endParaRPr lang="en-US"/>
          </a:p>
        </p:txBody>
      </p:sp>
      <p:sp>
        <p:nvSpPr>
          <p:cNvPr id="5" name="TextBox 4"/>
          <p:cNvSpPr txBox="1"/>
          <p:nvPr/>
        </p:nvSpPr>
        <p:spPr>
          <a:xfrm>
            <a:off x="38100" y="6486525"/>
            <a:ext cx="3809056" cy="261610"/>
          </a:xfrm>
          <a:prstGeom prst="rect">
            <a:avLst/>
          </a:prstGeom>
          <a:noFill/>
        </p:spPr>
        <p:txBody>
          <a:bodyPr wrap="none" rtlCol="0">
            <a:spAutoFit/>
          </a:bodyPr>
          <a:lstStyle/>
          <a:p>
            <a:r>
              <a:rPr lang="en-US" sz="1100" dirty="0" smtClean="0"/>
              <a:t>Source: Kenan Institute of Private Enterprise/US Census Bureau</a:t>
            </a:r>
            <a:endParaRPr lang="en-US" sz="11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1371600"/>
            <a:ext cx="8778240" cy="4570053"/>
          </a:xfrm>
          <a:prstGeom prst="rect">
            <a:avLst/>
          </a:prstGeom>
        </p:spPr>
      </p:pic>
      <p:sp>
        <p:nvSpPr>
          <p:cNvPr id="8" name="TextBox 7"/>
          <p:cNvSpPr txBox="1"/>
          <p:nvPr/>
        </p:nvSpPr>
        <p:spPr>
          <a:xfrm>
            <a:off x="457200" y="1524000"/>
            <a:ext cx="2438399" cy="646331"/>
          </a:xfrm>
          <a:prstGeom prst="rect">
            <a:avLst/>
          </a:prstGeom>
          <a:solidFill>
            <a:schemeClr val="bg1"/>
          </a:solidFill>
          <a:ln>
            <a:solidFill>
              <a:schemeClr val="tx1"/>
            </a:solidFill>
          </a:ln>
        </p:spPr>
        <p:txBody>
          <a:bodyPr wrap="square" rtlCol="0">
            <a:spAutoFit/>
          </a:bodyPr>
          <a:lstStyle/>
          <a:p>
            <a:r>
              <a:rPr lang="en-US" dirty="0" smtClean="0"/>
              <a:t>The median age in 2010 was 37.4 years old. </a:t>
            </a:r>
            <a:endParaRPr lang="en-US" dirty="0"/>
          </a:p>
        </p:txBody>
      </p:sp>
    </p:spTree>
    <p:extLst>
      <p:ext uri="{BB962C8B-B14F-4D97-AF65-F5344CB8AC3E}">
        <p14:creationId xmlns:p14="http://schemas.microsoft.com/office/powerpoint/2010/main" val="2107641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ncatlasrevisited.org/Population/Images/popfg11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762000"/>
            <a:ext cx="391477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38</a:t>
            </a:fld>
            <a:endParaRPr lang="en-US"/>
          </a:p>
        </p:txBody>
      </p:sp>
    </p:spTree>
    <p:extLst>
      <p:ext uri="{BB962C8B-B14F-4D97-AF65-F5344CB8AC3E}">
        <p14:creationId xmlns:p14="http://schemas.microsoft.com/office/powerpoint/2010/main" val="5536335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192088"/>
            <a:ext cx="8501063" cy="1431925"/>
          </a:xfrm>
        </p:spPr>
        <p:txBody>
          <a:bodyPr rtlCol="0">
            <a:normAutofit fontScale="90000"/>
          </a:bodyPr>
          <a:lstStyle/>
          <a:p>
            <a:pPr eaLnBrk="1" fontAlgn="auto" hangingPunct="1">
              <a:spcAft>
                <a:spcPts val="0"/>
              </a:spcAft>
              <a:defRPr/>
            </a:pPr>
            <a:r>
              <a:rPr lang="en-US" smtClean="0"/>
              <a:t>The Population of NC is Getting Older</a:t>
            </a:r>
          </a:p>
        </p:txBody>
      </p:sp>
      <p:sp>
        <p:nvSpPr>
          <p:cNvPr id="43011" name="Rectangle 3"/>
          <p:cNvSpPr>
            <a:spLocks noGrp="1" noChangeArrowheads="1"/>
          </p:cNvSpPr>
          <p:nvPr>
            <p:ph type="body" idx="1"/>
          </p:nvPr>
        </p:nvSpPr>
        <p:spPr/>
        <p:txBody>
          <a:bodyPr/>
          <a:lstStyle/>
          <a:p>
            <a:pPr eaLnBrk="1" hangingPunct="1"/>
            <a:r>
              <a:rPr lang="en-US" smtClean="0"/>
              <a:t>Older adults are North Carolina's fastest growing segment of the population.</a:t>
            </a:r>
          </a:p>
          <a:p>
            <a:pPr eaLnBrk="1" hangingPunct="1"/>
            <a:r>
              <a:rPr lang="en-US" smtClean="0"/>
              <a:t>Reasons include: decreasing birth rates, improved life expectancies, and migration.</a:t>
            </a:r>
          </a:p>
          <a:p>
            <a:pPr eaLnBrk="1" hangingPunct="1"/>
            <a:r>
              <a:rPr lang="en-US" smtClean="0"/>
              <a:t>Next 3 slides illustrate the statewide trend</a:t>
            </a:r>
          </a:p>
        </p:txBody>
      </p:sp>
      <p:sp>
        <p:nvSpPr>
          <p:cNvPr id="2" name="Slide Number Placeholder 1"/>
          <p:cNvSpPr>
            <a:spLocks noGrp="1"/>
          </p:cNvSpPr>
          <p:nvPr>
            <p:ph type="sldNum" sz="quarter" idx="12"/>
          </p:nvPr>
        </p:nvSpPr>
        <p:spPr/>
        <p:txBody>
          <a:bodyPr/>
          <a:lstStyle/>
          <a:p>
            <a:fld id="{881EFFA5-28D8-48F7-BF72-7EC8DEF9B04D}" type="slidenum">
              <a:rPr lang="en-US" smtClean="0"/>
              <a:pPr/>
              <a:t>39</a:t>
            </a:fld>
            <a:endParaRPr lang="en-US"/>
          </a:p>
        </p:txBody>
      </p:sp>
    </p:spTree>
    <p:extLst>
      <p:ext uri="{BB962C8B-B14F-4D97-AF65-F5344CB8AC3E}">
        <p14:creationId xmlns:p14="http://schemas.microsoft.com/office/powerpoint/2010/main" val="27418765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Factors Depressing Fertility</a:t>
            </a:r>
            <a:endParaRPr lang="en-US" dirty="0"/>
          </a:p>
        </p:txBody>
      </p:sp>
      <p:sp>
        <p:nvSpPr>
          <p:cNvPr id="8" name="Content Placeholder 2"/>
          <p:cNvSpPr>
            <a:spLocks noGrp="1"/>
          </p:cNvSpPr>
          <p:nvPr>
            <p:ph sz="half" idx="1"/>
          </p:nvPr>
        </p:nvSpPr>
        <p:spPr/>
        <p:txBody>
          <a:bodyPr>
            <a:normAutofit fontScale="85000" lnSpcReduction="10000"/>
          </a:bodyPr>
          <a:lstStyle/>
          <a:p>
            <a:pPr eaLnBrk="1" hangingPunct="1">
              <a:tabLst>
                <a:tab pos="3716338" algn="l"/>
              </a:tabLst>
            </a:pPr>
            <a:r>
              <a:rPr lang="en-US" altLang="ko-KR" sz="2000" dirty="0" smtClean="0">
                <a:ea typeface="굴림" pitchFamily="34" charset="-127"/>
              </a:rPr>
              <a:t>Urbanization</a:t>
            </a:r>
          </a:p>
          <a:p>
            <a:pPr eaLnBrk="1" hangingPunct="1">
              <a:tabLst>
                <a:tab pos="3716338" algn="l"/>
              </a:tabLst>
            </a:pPr>
            <a:r>
              <a:rPr lang="en-US" altLang="ko-KR" sz="2000" dirty="0" smtClean="0">
                <a:ea typeface="굴림" pitchFamily="34" charset="-127"/>
              </a:rPr>
              <a:t>More Education</a:t>
            </a:r>
          </a:p>
          <a:p>
            <a:pPr eaLnBrk="1" hangingPunct="1">
              <a:tabLst>
                <a:tab pos="3716338" algn="l"/>
              </a:tabLst>
            </a:pPr>
            <a:r>
              <a:rPr lang="en-US" altLang="ko-KR" sz="2000" dirty="0" smtClean="0">
                <a:ea typeface="굴림" pitchFamily="34" charset="-127"/>
              </a:rPr>
              <a:t>Income</a:t>
            </a:r>
          </a:p>
          <a:p>
            <a:pPr eaLnBrk="1" hangingPunct="1">
              <a:tabLst>
                <a:tab pos="3716338" algn="l"/>
              </a:tabLst>
            </a:pPr>
            <a:r>
              <a:rPr lang="en-US" altLang="ko-KR" sz="2000" dirty="0" smtClean="0">
                <a:ea typeface="굴림" pitchFamily="34" charset="-127"/>
              </a:rPr>
              <a:t>More Working Women</a:t>
            </a:r>
          </a:p>
          <a:p>
            <a:pPr eaLnBrk="1" hangingPunct="1">
              <a:tabLst>
                <a:tab pos="3716338" algn="l"/>
              </a:tabLst>
            </a:pPr>
            <a:r>
              <a:rPr lang="en-US" altLang="ko-KR" sz="2000" dirty="0" smtClean="0">
                <a:ea typeface="굴림" pitchFamily="34" charset="-127"/>
              </a:rPr>
              <a:t>Career Pressures</a:t>
            </a:r>
          </a:p>
          <a:p>
            <a:pPr eaLnBrk="1" hangingPunct="1">
              <a:buFont typeface="Arial" charset="0"/>
              <a:buNone/>
              <a:tabLst>
                <a:tab pos="3716338" algn="l"/>
              </a:tabLst>
            </a:pPr>
            <a:endParaRPr lang="en-US" altLang="ko-KR" sz="1000" dirty="0" smtClean="0">
              <a:ea typeface="굴림" pitchFamily="34" charset="-127"/>
            </a:endParaRPr>
          </a:p>
          <a:p>
            <a:pPr eaLnBrk="1" hangingPunct="1">
              <a:tabLst>
                <a:tab pos="3716338" algn="l"/>
              </a:tabLst>
            </a:pPr>
            <a:r>
              <a:rPr lang="en-US" altLang="ko-KR" sz="2000" dirty="0" smtClean="0">
                <a:ea typeface="굴림" pitchFamily="34" charset="-127"/>
              </a:rPr>
              <a:t>Better Contraceptive Techniques</a:t>
            </a:r>
          </a:p>
          <a:p>
            <a:pPr eaLnBrk="1" hangingPunct="1">
              <a:tabLst>
                <a:tab pos="3716338" algn="l"/>
              </a:tabLst>
            </a:pPr>
            <a:r>
              <a:rPr lang="en-US" altLang="ko-KR" sz="2000" dirty="0" smtClean="0">
                <a:ea typeface="굴림" pitchFamily="34" charset="-127"/>
              </a:rPr>
              <a:t>More Abortions Due to Legalization</a:t>
            </a:r>
          </a:p>
          <a:p>
            <a:pPr eaLnBrk="1" hangingPunct="1">
              <a:tabLst>
                <a:tab pos="3716338" algn="l"/>
              </a:tabLst>
            </a:pPr>
            <a:r>
              <a:rPr lang="en-US" altLang="ko-KR" sz="2000" dirty="0" smtClean="0">
                <a:ea typeface="굴림" pitchFamily="34" charset="-127"/>
              </a:rPr>
              <a:t>Perceived High Costs of Children</a:t>
            </a:r>
          </a:p>
          <a:p>
            <a:pPr eaLnBrk="1" hangingPunct="1">
              <a:buFont typeface="Arial" charset="0"/>
              <a:buNone/>
              <a:tabLst>
                <a:tab pos="3716338" algn="l"/>
              </a:tabLst>
            </a:pPr>
            <a:endParaRPr lang="en-US" altLang="ko-KR" sz="1000" dirty="0" smtClean="0">
              <a:ea typeface="굴림" pitchFamily="34" charset="-127"/>
            </a:endParaRPr>
          </a:p>
          <a:p>
            <a:pPr eaLnBrk="1" hangingPunct="1">
              <a:tabLst>
                <a:tab pos="3716338" algn="l"/>
              </a:tabLst>
            </a:pPr>
            <a:r>
              <a:rPr lang="en-US" altLang="ko-KR" sz="2000" dirty="0" smtClean="0">
                <a:ea typeface="굴림" pitchFamily="34" charset="-127"/>
              </a:rPr>
              <a:t>More “Living Together” and DINKs</a:t>
            </a:r>
          </a:p>
          <a:p>
            <a:pPr eaLnBrk="1" hangingPunct="1">
              <a:tabLst>
                <a:tab pos="3716338" algn="l"/>
              </a:tabLst>
            </a:pPr>
            <a:r>
              <a:rPr lang="en-US" altLang="ko-KR" sz="2000" dirty="0" smtClean="0">
                <a:ea typeface="굴림" pitchFamily="34" charset="-127"/>
              </a:rPr>
              <a:t>More Divorce</a:t>
            </a:r>
          </a:p>
          <a:p>
            <a:pPr eaLnBrk="1" hangingPunct="1">
              <a:tabLst>
                <a:tab pos="3716338" algn="l"/>
              </a:tabLst>
            </a:pPr>
            <a:r>
              <a:rPr lang="en-US" altLang="ko-KR" sz="2000" dirty="0" smtClean="0">
                <a:ea typeface="굴림" pitchFamily="34" charset="-127"/>
              </a:rPr>
              <a:t>More Open Gay &amp; Lesbian Lifestyles</a:t>
            </a:r>
          </a:p>
          <a:p>
            <a:pPr eaLnBrk="1" hangingPunct="1">
              <a:buFont typeface="Arial" charset="0"/>
              <a:buNone/>
              <a:tabLst>
                <a:tab pos="3716338" algn="l"/>
              </a:tabLst>
            </a:pPr>
            <a:endParaRPr lang="en-US" altLang="ko-KR" sz="1000" dirty="0" smtClean="0">
              <a:ea typeface="굴림" pitchFamily="34" charset="-127"/>
            </a:endParaRPr>
          </a:p>
          <a:p>
            <a:pPr eaLnBrk="1" hangingPunct="1">
              <a:tabLst>
                <a:tab pos="3716338" algn="l"/>
              </a:tabLst>
            </a:pPr>
            <a:r>
              <a:rPr lang="en-US" altLang="ko-KR" sz="2000" dirty="0" smtClean="0">
                <a:ea typeface="굴림" pitchFamily="34" charset="-127"/>
              </a:rPr>
              <a:t>Delayed Marriage</a:t>
            </a:r>
          </a:p>
          <a:p>
            <a:pPr eaLnBrk="1" hangingPunct="1">
              <a:tabLst>
                <a:tab pos="3716338" algn="l"/>
              </a:tabLst>
            </a:pPr>
            <a:r>
              <a:rPr lang="en-US" altLang="ko-KR" sz="2000" dirty="0" smtClean="0">
                <a:ea typeface="굴림" pitchFamily="34" charset="-127"/>
              </a:rPr>
              <a:t>Delay of Birth of First Child </a:t>
            </a:r>
          </a:p>
          <a:p>
            <a:pPr eaLnBrk="1" hangingPunct="1">
              <a:tabLst>
                <a:tab pos="3716338" algn="l"/>
              </a:tabLst>
            </a:pPr>
            <a:r>
              <a:rPr lang="en-US" altLang="ko-KR" sz="2000" dirty="0" smtClean="0">
                <a:ea typeface="굴림" pitchFamily="34" charset="-127"/>
              </a:rPr>
              <a:t>Increased Infertility</a:t>
            </a:r>
          </a:p>
        </p:txBody>
      </p:sp>
      <p:grpSp>
        <p:nvGrpSpPr>
          <p:cNvPr id="14" name="Group 13"/>
          <p:cNvGrpSpPr/>
          <p:nvPr/>
        </p:nvGrpSpPr>
        <p:grpSpPr>
          <a:xfrm>
            <a:off x="4572000" y="1266031"/>
            <a:ext cx="4114800" cy="5392737"/>
            <a:chOff x="4876800" y="1030288"/>
            <a:chExt cx="4114800" cy="5392737"/>
          </a:xfrm>
        </p:grpSpPr>
        <p:pic>
          <p:nvPicPr>
            <p:cNvPr id="9" name="Picture 5" descr="C:\Documents and Settings\reifsnic\Local Settings\Temporary Internet Files\Content.IE5\HS7U0W1R\MPj0438496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7200" y="1066800"/>
              <a:ext cx="218440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Documents and Settings\reifsnic\Local Settings\Temporary Internet Files\Content.IE5\K36VNV9W\MPj0427671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225" y="3276600"/>
              <a:ext cx="20605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C:\Documents and Settings\reifsnic\My Documents\My Pictures\Microsoft Clip Organizer\j04393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1030288"/>
              <a:ext cx="14478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Documents and Settings\reifsnic\Local Settings\Temporary Internet Files\Content.IE5\EZP80K8D\MPj043854200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0" y="4797425"/>
              <a:ext cx="1716088"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L:\staff\Kenan Institute\KI-OIT\4_MEDIA-MARKETING\photos\Reports\AfricanAmericanStudy\coverImage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4800600"/>
              <a:ext cx="13525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Slide Number Placeholder 14"/>
          <p:cNvSpPr>
            <a:spLocks noGrp="1"/>
          </p:cNvSpPr>
          <p:nvPr>
            <p:ph type="sldNum" sz="quarter" idx="12"/>
          </p:nvPr>
        </p:nvSpPr>
        <p:spPr/>
        <p:txBody>
          <a:bodyPr/>
          <a:lstStyle/>
          <a:p>
            <a:fld id="{881EFFA5-28D8-48F7-BF72-7EC8DEF9B04D}" type="slidenum">
              <a:rPr lang="en-US" smtClean="0"/>
              <a:pPr/>
              <a:t>4</a:t>
            </a:fld>
            <a:endParaRPr lang="en-US"/>
          </a:p>
        </p:txBody>
      </p:sp>
    </p:spTree>
    <p:extLst>
      <p:ext uri="{BB962C8B-B14F-4D97-AF65-F5344CB8AC3E}">
        <p14:creationId xmlns:p14="http://schemas.microsoft.com/office/powerpoint/2010/main" val="400937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031" descr="C:\danielle\demographics\2000Census\65plus199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338" y="1295400"/>
            <a:ext cx="7688262"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1027"/>
          <p:cNvSpPr>
            <a:spLocks noGrp="1" noChangeArrowheads="1"/>
          </p:cNvSpPr>
          <p:nvPr>
            <p:ph type="title"/>
          </p:nvPr>
        </p:nvSpPr>
        <p:spPr/>
        <p:txBody>
          <a:bodyPr/>
          <a:lstStyle/>
          <a:p>
            <a:pPr eaLnBrk="1" hangingPunct="1"/>
            <a:r>
              <a:rPr lang="en-US" smtClean="0"/>
              <a:t>65+ Population in 1990</a:t>
            </a:r>
          </a:p>
        </p:txBody>
      </p:sp>
      <p:sp>
        <p:nvSpPr>
          <p:cNvPr id="44036" name="Text Box 1028"/>
          <p:cNvSpPr txBox="1">
            <a:spLocks noChangeArrowheads="1"/>
          </p:cNvSpPr>
          <p:nvPr/>
        </p:nvSpPr>
        <p:spPr bwMode="auto">
          <a:xfrm>
            <a:off x="914400" y="624840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latin typeface="Calibri" pitchFamily="34" charset="0"/>
              </a:rPr>
              <a:t>Source of data: NC Office of State Demographics, Census 1990</a:t>
            </a:r>
            <a:br>
              <a:rPr lang="en-US" sz="1200">
                <a:latin typeface="Calibri" pitchFamily="34" charset="0"/>
              </a:rPr>
            </a:br>
            <a:r>
              <a:rPr lang="en-US" sz="1200">
                <a:latin typeface="Calibri" pitchFamily="34" charset="0"/>
              </a:rPr>
              <a:t>Prepared by the UNC Institute on Aging; Last updated: June 2001</a:t>
            </a:r>
          </a:p>
        </p:txBody>
      </p:sp>
      <p:sp>
        <p:nvSpPr>
          <p:cNvPr id="44037" name="Rectangle 1029"/>
          <p:cNvSpPr>
            <a:spLocks noChangeArrowheads="1"/>
          </p:cNvSpPr>
          <p:nvPr/>
        </p:nvSpPr>
        <p:spPr bwMode="auto">
          <a:xfrm>
            <a:off x="838200" y="1828800"/>
            <a:ext cx="815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folHlink"/>
              </a:buClr>
              <a:buSzPct val="75000"/>
              <a:buFont typeface="Wingdings" pitchFamily="2" charset="2"/>
              <a:buNone/>
            </a:pPr>
            <a:r>
              <a:rPr lang="en-US" sz="1600" b="1">
                <a:latin typeface="Calibri" pitchFamily="34" charset="0"/>
              </a:rPr>
              <a:t>Counties with more than 15% of total population over age 65</a:t>
            </a:r>
          </a:p>
        </p:txBody>
      </p:sp>
      <p:sp>
        <p:nvSpPr>
          <p:cNvPr id="44038" name="Text Box 1030"/>
          <p:cNvSpPr txBox="1">
            <a:spLocks noChangeArrowheads="1"/>
          </p:cNvSpPr>
          <p:nvPr/>
        </p:nvSpPr>
        <p:spPr bwMode="auto">
          <a:xfrm>
            <a:off x="1981200" y="4648200"/>
            <a:ext cx="19478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chemeClr val="tx2"/>
                </a:solidFill>
                <a:latin typeface="Calibri" pitchFamily="34" charset="0"/>
              </a:rPr>
              <a:t>Statewide: </a:t>
            </a:r>
            <a:br>
              <a:rPr lang="en-US">
                <a:solidFill>
                  <a:schemeClr val="tx2"/>
                </a:solidFill>
                <a:latin typeface="Calibri" pitchFamily="34" charset="0"/>
              </a:rPr>
            </a:br>
            <a:r>
              <a:rPr lang="en-US">
                <a:solidFill>
                  <a:schemeClr val="tx2"/>
                </a:solidFill>
                <a:latin typeface="Calibri" pitchFamily="34" charset="0"/>
              </a:rPr>
              <a:t>12%</a:t>
            </a:r>
          </a:p>
        </p:txBody>
      </p:sp>
      <p:sp>
        <p:nvSpPr>
          <p:cNvPr id="2" name="Slide Number Placeholder 1"/>
          <p:cNvSpPr>
            <a:spLocks noGrp="1"/>
          </p:cNvSpPr>
          <p:nvPr>
            <p:ph type="sldNum" sz="quarter" idx="12"/>
          </p:nvPr>
        </p:nvSpPr>
        <p:spPr/>
        <p:txBody>
          <a:bodyPr/>
          <a:lstStyle/>
          <a:p>
            <a:fld id="{881EFFA5-28D8-48F7-BF72-7EC8DEF9B04D}" type="slidenum">
              <a:rPr lang="en-US" smtClean="0"/>
              <a:pPr/>
              <a:t>40</a:t>
            </a:fld>
            <a:endParaRPr lang="en-US"/>
          </a:p>
        </p:txBody>
      </p:sp>
    </p:spTree>
    <p:extLst>
      <p:ext uri="{BB962C8B-B14F-4D97-AF65-F5344CB8AC3E}">
        <p14:creationId xmlns:p14="http://schemas.microsoft.com/office/powerpoint/2010/main" val="4070693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C:\danielle\demographics\2000Census\65plus200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338" y="1452563"/>
            <a:ext cx="7459662"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2"/>
          <p:cNvSpPr>
            <a:spLocks noGrp="1" noChangeArrowheads="1"/>
          </p:cNvSpPr>
          <p:nvPr>
            <p:ph type="title"/>
          </p:nvPr>
        </p:nvSpPr>
        <p:spPr/>
        <p:txBody>
          <a:bodyPr/>
          <a:lstStyle/>
          <a:p>
            <a:pPr eaLnBrk="1" hangingPunct="1"/>
            <a:r>
              <a:rPr lang="en-US" smtClean="0"/>
              <a:t>65+ Population in 2000</a:t>
            </a:r>
          </a:p>
        </p:txBody>
      </p:sp>
      <p:sp>
        <p:nvSpPr>
          <p:cNvPr id="45060" name="Text Box 5"/>
          <p:cNvSpPr txBox="1">
            <a:spLocks noChangeArrowheads="1"/>
          </p:cNvSpPr>
          <p:nvPr/>
        </p:nvSpPr>
        <p:spPr bwMode="auto">
          <a:xfrm>
            <a:off x="914400" y="6248400"/>
            <a:ext cx="6705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latin typeface="Calibri" pitchFamily="34" charset="0"/>
              </a:rPr>
              <a:t>Source of data: NC Office of State Demographics, Census 2000</a:t>
            </a:r>
            <a:br>
              <a:rPr lang="en-US" sz="1200" dirty="0">
                <a:latin typeface="Calibri" pitchFamily="34" charset="0"/>
              </a:rPr>
            </a:br>
            <a:r>
              <a:rPr lang="en-US" sz="1200" dirty="0">
                <a:latin typeface="Calibri" pitchFamily="34" charset="0"/>
              </a:rPr>
              <a:t>Prepared by the UNC Institute on Aging; Last updated: </a:t>
            </a:r>
            <a:r>
              <a:rPr lang="en-US" sz="1200" dirty="0" smtClean="0">
                <a:latin typeface="Calibri" pitchFamily="34" charset="0"/>
              </a:rPr>
              <a:t>October 2007</a:t>
            </a:r>
            <a:endParaRPr lang="en-US" sz="1200" dirty="0">
              <a:latin typeface="Calibri" pitchFamily="34" charset="0"/>
            </a:endParaRPr>
          </a:p>
          <a:p>
            <a:pPr eaLnBrk="1" hangingPunct="1">
              <a:spcBef>
                <a:spcPct val="50000"/>
              </a:spcBef>
            </a:pPr>
            <a:endParaRPr lang="en-US" sz="1200" dirty="0">
              <a:latin typeface="Calibri" pitchFamily="34" charset="0"/>
            </a:endParaRPr>
          </a:p>
        </p:txBody>
      </p:sp>
      <p:sp>
        <p:nvSpPr>
          <p:cNvPr id="45061" name="Rectangle 6"/>
          <p:cNvSpPr>
            <a:spLocks noChangeArrowheads="1"/>
          </p:cNvSpPr>
          <p:nvPr/>
        </p:nvSpPr>
        <p:spPr bwMode="auto">
          <a:xfrm>
            <a:off x="838200" y="1828800"/>
            <a:ext cx="815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folHlink"/>
              </a:buClr>
              <a:buSzPct val="75000"/>
              <a:buFont typeface="Wingdings" pitchFamily="2" charset="2"/>
              <a:buNone/>
            </a:pPr>
            <a:r>
              <a:rPr lang="en-US" sz="1600" b="1">
                <a:latin typeface="Calibri" pitchFamily="34" charset="0"/>
              </a:rPr>
              <a:t>Counties with more than 15% of total population over age 65</a:t>
            </a:r>
          </a:p>
        </p:txBody>
      </p:sp>
      <p:sp>
        <p:nvSpPr>
          <p:cNvPr id="45062" name="Text Box 7"/>
          <p:cNvSpPr txBox="1">
            <a:spLocks noChangeArrowheads="1"/>
          </p:cNvSpPr>
          <p:nvPr/>
        </p:nvSpPr>
        <p:spPr bwMode="auto">
          <a:xfrm>
            <a:off x="1981200" y="4648200"/>
            <a:ext cx="19478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chemeClr val="tx2"/>
                </a:solidFill>
                <a:latin typeface="Calibri" pitchFamily="34" charset="0"/>
              </a:rPr>
              <a:t>Statewide: </a:t>
            </a:r>
            <a:br>
              <a:rPr lang="en-US">
                <a:solidFill>
                  <a:schemeClr val="tx2"/>
                </a:solidFill>
                <a:latin typeface="Calibri" pitchFamily="34" charset="0"/>
              </a:rPr>
            </a:br>
            <a:r>
              <a:rPr lang="en-US">
                <a:solidFill>
                  <a:schemeClr val="tx2"/>
                </a:solidFill>
                <a:latin typeface="Calibri" pitchFamily="34" charset="0"/>
              </a:rPr>
              <a:t>12%</a:t>
            </a:r>
          </a:p>
        </p:txBody>
      </p:sp>
      <p:sp>
        <p:nvSpPr>
          <p:cNvPr id="2" name="Slide Number Placeholder 1"/>
          <p:cNvSpPr>
            <a:spLocks noGrp="1"/>
          </p:cNvSpPr>
          <p:nvPr>
            <p:ph type="sldNum" sz="quarter" idx="12"/>
          </p:nvPr>
        </p:nvSpPr>
        <p:spPr/>
        <p:txBody>
          <a:bodyPr/>
          <a:lstStyle/>
          <a:p>
            <a:fld id="{881EFFA5-28D8-48F7-BF72-7EC8DEF9B04D}" type="slidenum">
              <a:rPr lang="en-US" smtClean="0"/>
              <a:pPr/>
              <a:t>41</a:t>
            </a:fld>
            <a:endParaRPr lang="en-US"/>
          </a:p>
        </p:txBody>
      </p:sp>
    </p:spTree>
    <p:extLst>
      <p:ext uri="{BB962C8B-B14F-4D97-AF65-F5344CB8AC3E}">
        <p14:creationId xmlns:p14="http://schemas.microsoft.com/office/powerpoint/2010/main" val="2823855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8" descr="over65map2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111377"/>
            <a:ext cx="7772400" cy="3396691"/>
          </a:xfrm>
          <a:prstGeom prst="rect">
            <a:avLst/>
          </a:prstGeom>
          <a:noFill/>
          <a:extLst>
            <a:ext uri="{909E8E84-426E-40DD-AFC4-6F175D3DCCD1}">
              <a14:hiddenFill xmlns:a14="http://schemas.microsoft.com/office/drawing/2010/main">
                <a:solidFill>
                  <a:srgbClr val="FFFFFF"/>
                </a:solidFill>
              </a14:hiddenFill>
            </a:ext>
          </a:extLst>
        </p:spPr>
      </p:pic>
      <p:sp>
        <p:nvSpPr>
          <p:cNvPr id="46082" name="Rectangle 3"/>
          <p:cNvSpPr>
            <a:spLocks noGrp="1" noChangeArrowheads="1"/>
          </p:cNvSpPr>
          <p:nvPr>
            <p:ph type="title"/>
          </p:nvPr>
        </p:nvSpPr>
        <p:spPr/>
        <p:txBody>
          <a:bodyPr/>
          <a:lstStyle/>
          <a:p>
            <a:pPr eaLnBrk="1" hangingPunct="1"/>
            <a:r>
              <a:rPr lang="en-US" smtClean="0"/>
              <a:t>65+ Population in 2020</a:t>
            </a:r>
          </a:p>
        </p:txBody>
      </p:sp>
      <p:sp>
        <p:nvSpPr>
          <p:cNvPr id="46083" name="Text Box 4"/>
          <p:cNvSpPr txBox="1">
            <a:spLocks noChangeArrowheads="1"/>
          </p:cNvSpPr>
          <p:nvPr/>
        </p:nvSpPr>
        <p:spPr bwMode="auto">
          <a:xfrm>
            <a:off x="914400" y="6248400"/>
            <a:ext cx="6705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latin typeface="Calibri" pitchFamily="34" charset="0"/>
              </a:rPr>
              <a:t>Source of data: NC Office of State Demographics, projection</a:t>
            </a:r>
            <a:br>
              <a:rPr lang="en-US" sz="1200" dirty="0">
                <a:latin typeface="Calibri" pitchFamily="34" charset="0"/>
              </a:rPr>
            </a:br>
            <a:r>
              <a:rPr lang="en-US" sz="1200" dirty="0">
                <a:latin typeface="Calibri" pitchFamily="34" charset="0"/>
              </a:rPr>
              <a:t>Prepared by the UNC Institute on Aging; Last updated</a:t>
            </a:r>
            <a:r>
              <a:rPr lang="en-US" sz="1200" dirty="0" smtClean="0">
                <a:latin typeface="Calibri" pitchFamily="34" charset="0"/>
              </a:rPr>
              <a:t>: October 2007</a:t>
            </a:r>
            <a:endParaRPr lang="en-US" sz="1200" dirty="0">
              <a:latin typeface="Calibri" pitchFamily="34" charset="0"/>
            </a:endParaRPr>
          </a:p>
          <a:p>
            <a:pPr eaLnBrk="1" hangingPunct="1">
              <a:spcBef>
                <a:spcPct val="50000"/>
              </a:spcBef>
            </a:pPr>
            <a:endParaRPr lang="en-US" sz="1200" dirty="0">
              <a:latin typeface="Calibri" pitchFamily="34" charset="0"/>
            </a:endParaRPr>
          </a:p>
        </p:txBody>
      </p:sp>
      <p:sp>
        <p:nvSpPr>
          <p:cNvPr id="46084" name="Rectangle 5"/>
          <p:cNvSpPr>
            <a:spLocks noChangeArrowheads="1"/>
          </p:cNvSpPr>
          <p:nvPr/>
        </p:nvSpPr>
        <p:spPr bwMode="auto">
          <a:xfrm>
            <a:off x="838200" y="1828800"/>
            <a:ext cx="815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folHlink"/>
              </a:buClr>
              <a:buSzPct val="75000"/>
              <a:buFont typeface="Wingdings" pitchFamily="2" charset="2"/>
              <a:buNone/>
            </a:pPr>
            <a:r>
              <a:rPr lang="en-US" sz="1600" b="1" dirty="0">
                <a:latin typeface="Calibri" pitchFamily="34" charset="0"/>
              </a:rPr>
              <a:t>Counties projected to have more than 15% of total population over age 65</a:t>
            </a:r>
          </a:p>
        </p:txBody>
      </p:sp>
      <p:sp>
        <p:nvSpPr>
          <p:cNvPr id="46085" name="Text Box 6"/>
          <p:cNvSpPr txBox="1">
            <a:spLocks noChangeArrowheads="1"/>
          </p:cNvSpPr>
          <p:nvPr/>
        </p:nvSpPr>
        <p:spPr bwMode="auto">
          <a:xfrm>
            <a:off x="2338905" y="4648200"/>
            <a:ext cx="12324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solidFill>
                  <a:schemeClr val="tx2"/>
                </a:solidFill>
                <a:latin typeface="Calibri" pitchFamily="34" charset="0"/>
              </a:rPr>
              <a:t>Statewide: </a:t>
            </a:r>
            <a:br>
              <a:rPr lang="en-US" dirty="0">
                <a:solidFill>
                  <a:schemeClr val="tx2"/>
                </a:solidFill>
                <a:latin typeface="Calibri" pitchFamily="34" charset="0"/>
              </a:rPr>
            </a:br>
            <a:r>
              <a:rPr lang="en-US" dirty="0" smtClean="0">
                <a:solidFill>
                  <a:schemeClr val="tx2"/>
                </a:solidFill>
                <a:latin typeface="Calibri" pitchFamily="34" charset="0"/>
              </a:rPr>
              <a:t>15%</a:t>
            </a:r>
            <a:endParaRPr lang="en-US" dirty="0">
              <a:solidFill>
                <a:schemeClr val="tx2"/>
              </a:solidFill>
              <a:latin typeface="Calibri" pitchFamily="34" charset="0"/>
            </a:endParaRPr>
          </a:p>
        </p:txBody>
      </p:sp>
      <p:sp>
        <p:nvSpPr>
          <p:cNvPr id="2" name="Slide Number Placeholder 1"/>
          <p:cNvSpPr>
            <a:spLocks noGrp="1"/>
          </p:cNvSpPr>
          <p:nvPr>
            <p:ph type="sldNum" sz="quarter" idx="12"/>
          </p:nvPr>
        </p:nvSpPr>
        <p:spPr/>
        <p:txBody>
          <a:bodyPr/>
          <a:lstStyle/>
          <a:p>
            <a:fld id="{881EFFA5-28D8-48F7-BF72-7EC8DEF9B04D}" type="slidenum">
              <a:rPr lang="en-US" smtClean="0"/>
              <a:pPr/>
              <a:t>42</a:t>
            </a:fld>
            <a:endParaRPr lang="en-US"/>
          </a:p>
        </p:txBody>
      </p:sp>
    </p:spTree>
    <p:extLst>
      <p:ext uri="{BB962C8B-B14F-4D97-AF65-F5344CB8AC3E}">
        <p14:creationId xmlns:p14="http://schemas.microsoft.com/office/powerpoint/2010/main" val="20846649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026"/>
          <p:cNvSpPr>
            <a:spLocks noGrp="1" noChangeArrowheads="1"/>
          </p:cNvSpPr>
          <p:nvPr>
            <p:ph type="title"/>
          </p:nvPr>
        </p:nvSpPr>
        <p:spPr>
          <a:xfrm>
            <a:off x="762000" y="228600"/>
            <a:ext cx="7620000" cy="1431925"/>
          </a:xfrm>
        </p:spPr>
        <p:txBody>
          <a:bodyPr rtlCol="0">
            <a:normAutofit fontScale="90000"/>
          </a:bodyPr>
          <a:lstStyle/>
          <a:p>
            <a:pPr eaLnBrk="1" fontAlgn="auto" hangingPunct="1">
              <a:spcAft>
                <a:spcPts val="0"/>
              </a:spcAft>
              <a:defRPr/>
            </a:pPr>
            <a:r>
              <a:rPr lang="en-US" dirty="0" smtClean="0"/>
              <a:t>Population Shift in North Carolina</a:t>
            </a:r>
            <a:endParaRPr lang="en-US" sz="3200" dirty="0" smtClean="0"/>
          </a:p>
        </p:txBody>
      </p:sp>
      <p:sp>
        <p:nvSpPr>
          <p:cNvPr id="47108" name="Text Box 1029"/>
          <p:cNvSpPr txBox="1">
            <a:spLocks noChangeArrowheads="1"/>
          </p:cNvSpPr>
          <p:nvPr/>
        </p:nvSpPr>
        <p:spPr bwMode="auto">
          <a:xfrm>
            <a:off x="838200" y="1752600"/>
            <a:ext cx="792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dirty="0">
                <a:solidFill>
                  <a:schemeClr val="tx2"/>
                </a:solidFill>
                <a:latin typeface="Calibri" pitchFamily="34" charset="0"/>
              </a:rPr>
              <a:t>Percent of Population by Age </a:t>
            </a:r>
            <a:r>
              <a:rPr lang="en-US" sz="1600" b="1" dirty="0" smtClean="0">
                <a:solidFill>
                  <a:schemeClr val="tx2"/>
                </a:solidFill>
                <a:latin typeface="Calibri" pitchFamily="34" charset="0"/>
              </a:rPr>
              <a:t>Groups (1970-2030)</a:t>
            </a:r>
            <a:endParaRPr lang="en-US" sz="1200" dirty="0">
              <a:latin typeface="Calibri" pitchFamily="34" charset="0"/>
            </a:endParaRPr>
          </a:p>
        </p:txBody>
      </p:sp>
      <p:sp>
        <p:nvSpPr>
          <p:cNvPr id="47109" name="Text Box 1030"/>
          <p:cNvSpPr txBox="1">
            <a:spLocks noChangeArrowheads="1"/>
          </p:cNvSpPr>
          <p:nvPr/>
        </p:nvSpPr>
        <p:spPr bwMode="auto">
          <a:xfrm>
            <a:off x="914400" y="6248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latin typeface="Calibri" pitchFamily="34" charset="0"/>
              </a:rPr>
              <a:t>Source of data: US Census Bureau Projections &amp; NC State Demographics Unit</a:t>
            </a:r>
            <a:br>
              <a:rPr lang="en-US" sz="1200" dirty="0">
                <a:latin typeface="Calibri" pitchFamily="34" charset="0"/>
              </a:rPr>
            </a:br>
            <a:r>
              <a:rPr lang="en-US" sz="1200" dirty="0">
                <a:latin typeface="Calibri" pitchFamily="34" charset="0"/>
              </a:rPr>
              <a:t>Prepared by the UNC Institute on Aging; Last updated: </a:t>
            </a:r>
            <a:r>
              <a:rPr lang="en-US" sz="1200" dirty="0" smtClean="0">
                <a:latin typeface="Calibri" pitchFamily="34" charset="0"/>
              </a:rPr>
              <a:t>2007</a:t>
            </a:r>
            <a:endParaRPr lang="en-US" sz="1200" dirty="0">
              <a:latin typeface="Calibri" pitchFamily="34" charset="0"/>
            </a:endParaRPr>
          </a:p>
        </p:txBody>
      </p:sp>
      <p:sp>
        <p:nvSpPr>
          <p:cNvPr id="2" name="Slide Number Placeholder 1"/>
          <p:cNvSpPr>
            <a:spLocks noGrp="1"/>
          </p:cNvSpPr>
          <p:nvPr>
            <p:ph type="sldNum" sz="quarter" idx="12"/>
          </p:nvPr>
        </p:nvSpPr>
        <p:spPr/>
        <p:txBody>
          <a:bodyPr/>
          <a:lstStyle/>
          <a:p>
            <a:fld id="{881EFFA5-28D8-48F7-BF72-7EC8DEF9B04D}" type="slidenum">
              <a:rPr lang="en-US" smtClean="0"/>
              <a:pPr/>
              <a:t>43</a:t>
            </a:fld>
            <a:endParaRPr lang="en-US"/>
          </a:p>
        </p:txBody>
      </p:sp>
      <p:graphicFrame>
        <p:nvGraphicFramePr>
          <p:cNvPr id="4" name="Object 2"/>
          <p:cNvGraphicFramePr>
            <a:graphicFrameLocks noChangeAspect="1"/>
          </p:cNvGraphicFramePr>
          <p:nvPr>
            <p:extLst>
              <p:ext uri="{D42A27DB-BD31-4B8C-83A1-F6EECF244321}">
                <p14:modId xmlns:p14="http://schemas.microsoft.com/office/powerpoint/2010/main" val="4141787653"/>
              </p:ext>
            </p:extLst>
          </p:nvPr>
        </p:nvGraphicFramePr>
        <p:xfrm>
          <a:off x="203200" y="2032000"/>
          <a:ext cx="8613775" cy="4097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5252566"/>
      </p:ext>
    </p:extLst>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026"/>
          <p:cNvSpPr>
            <a:spLocks noGrp="1" noChangeArrowheads="1"/>
          </p:cNvSpPr>
          <p:nvPr>
            <p:ph type="title"/>
          </p:nvPr>
        </p:nvSpPr>
        <p:spPr>
          <a:xfrm>
            <a:off x="762000" y="320675"/>
            <a:ext cx="7620000" cy="1431925"/>
          </a:xfrm>
        </p:spPr>
        <p:txBody>
          <a:bodyPr rtlCol="0">
            <a:normAutofit fontScale="90000"/>
          </a:bodyPr>
          <a:lstStyle/>
          <a:p>
            <a:pPr eaLnBrk="1" fontAlgn="auto" hangingPunct="1">
              <a:spcAft>
                <a:spcPts val="0"/>
              </a:spcAft>
              <a:defRPr/>
            </a:pPr>
            <a:r>
              <a:rPr lang="en-US" dirty="0" smtClean="0"/>
              <a:t>Life Expectancies in North Carolina </a:t>
            </a:r>
            <a:r>
              <a:rPr lang="en-US" sz="3200" dirty="0" smtClean="0"/>
              <a:t>(at Birth)</a:t>
            </a:r>
          </a:p>
        </p:txBody>
      </p:sp>
      <p:sp>
        <p:nvSpPr>
          <p:cNvPr id="48132" name="Text Box 1028"/>
          <p:cNvSpPr txBox="1">
            <a:spLocks noChangeArrowheads="1"/>
          </p:cNvSpPr>
          <p:nvPr/>
        </p:nvSpPr>
        <p:spPr bwMode="auto">
          <a:xfrm>
            <a:off x="914400" y="62484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latin typeface="Calibri" pitchFamily="34" charset="0"/>
              </a:rPr>
              <a:t>Source of data: NC State Demographics </a:t>
            </a:r>
            <a:r>
              <a:rPr lang="en-US" sz="1200" dirty="0" smtClean="0">
                <a:latin typeface="Calibri" pitchFamily="34" charset="0"/>
              </a:rPr>
              <a:t>Unit</a:t>
            </a:r>
            <a:r>
              <a:rPr lang="en-US" sz="1200" dirty="0">
                <a:latin typeface="Calibri" pitchFamily="34" charset="0"/>
              </a:rPr>
              <a:t/>
            </a:r>
            <a:br>
              <a:rPr lang="en-US" sz="1200" dirty="0">
                <a:latin typeface="Calibri" pitchFamily="34" charset="0"/>
              </a:rPr>
            </a:br>
            <a:r>
              <a:rPr lang="en-US" sz="1200" dirty="0">
                <a:latin typeface="Calibri" pitchFamily="34" charset="0"/>
              </a:rPr>
              <a:t>Prepared by the UNC Institute on Aging; Last updated: </a:t>
            </a:r>
            <a:r>
              <a:rPr lang="en-US" sz="1200" dirty="0" smtClean="0">
                <a:latin typeface="Calibri" pitchFamily="34" charset="0"/>
              </a:rPr>
              <a:t>2007</a:t>
            </a:r>
            <a:endParaRPr lang="en-US" sz="1200" dirty="0">
              <a:latin typeface="Calibri" pitchFamily="34" charset="0"/>
            </a:endParaRPr>
          </a:p>
        </p:txBody>
      </p:sp>
      <p:sp>
        <p:nvSpPr>
          <p:cNvPr id="2" name="Slide Number Placeholder 1"/>
          <p:cNvSpPr>
            <a:spLocks noGrp="1"/>
          </p:cNvSpPr>
          <p:nvPr>
            <p:ph type="sldNum" sz="quarter" idx="12"/>
          </p:nvPr>
        </p:nvSpPr>
        <p:spPr/>
        <p:txBody>
          <a:bodyPr/>
          <a:lstStyle/>
          <a:p>
            <a:fld id="{881EFFA5-28D8-48F7-BF72-7EC8DEF9B04D}" type="slidenum">
              <a:rPr lang="en-US" smtClean="0"/>
              <a:pPr/>
              <a:t>44</a:t>
            </a:fld>
            <a:endParaRPr lang="en-US"/>
          </a:p>
        </p:txBody>
      </p:sp>
      <p:graphicFrame>
        <p:nvGraphicFramePr>
          <p:cNvPr id="4" name="Object 2"/>
          <p:cNvGraphicFramePr>
            <a:graphicFrameLocks noChangeAspect="1"/>
          </p:cNvGraphicFramePr>
          <p:nvPr>
            <p:extLst>
              <p:ext uri="{D42A27DB-BD31-4B8C-83A1-F6EECF244321}">
                <p14:modId xmlns:p14="http://schemas.microsoft.com/office/powerpoint/2010/main" val="1227306664"/>
              </p:ext>
            </p:extLst>
          </p:nvPr>
        </p:nvGraphicFramePr>
        <p:xfrm>
          <a:off x="508000" y="2032000"/>
          <a:ext cx="8388350" cy="4089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4456871"/>
      </p:ext>
    </p:extLst>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027"/>
          <p:cNvSpPr>
            <a:spLocks noGrp="1" noChangeArrowheads="1"/>
          </p:cNvSpPr>
          <p:nvPr>
            <p:ph type="title"/>
          </p:nvPr>
        </p:nvSpPr>
        <p:spPr>
          <a:xfrm>
            <a:off x="762000" y="304800"/>
            <a:ext cx="7620000" cy="1431925"/>
          </a:xfrm>
        </p:spPr>
        <p:txBody>
          <a:bodyPr rtlCol="0">
            <a:normAutofit fontScale="90000"/>
          </a:bodyPr>
          <a:lstStyle/>
          <a:p>
            <a:pPr eaLnBrk="1" fontAlgn="auto" hangingPunct="1">
              <a:spcAft>
                <a:spcPts val="0"/>
              </a:spcAft>
              <a:defRPr/>
            </a:pPr>
            <a:r>
              <a:rPr lang="en-US" dirty="0" smtClean="0"/>
              <a:t>Life Expectancies in North Carolina </a:t>
            </a:r>
            <a:r>
              <a:rPr lang="en-US" sz="3200" dirty="0" smtClean="0"/>
              <a:t>(At Age 65)</a:t>
            </a:r>
          </a:p>
        </p:txBody>
      </p:sp>
      <p:sp>
        <p:nvSpPr>
          <p:cNvPr id="49156" name="Text Box 1029"/>
          <p:cNvSpPr txBox="1">
            <a:spLocks noChangeArrowheads="1"/>
          </p:cNvSpPr>
          <p:nvPr/>
        </p:nvSpPr>
        <p:spPr bwMode="auto">
          <a:xfrm>
            <a:off x="914400" y="62484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latin typeface="Calibri" pitchFamily="34" charset="0"/>
              </a:rPr>
              <a:t>Source of data: NC State Demographics </a:t>
            </a:r>
            <a:r>
              <a:rPr lang="en-US" sz="1200" dirty="0" smtClean="0">
                <a:latin typeface="Calibri" pitchFamily="34" charset="0"/>
              </a:rPr>
              <a:t>Unit</a:t>
            </a:r>
            <a:r>
              <a:rPr lang="en-US" sz="1200" dirty="0">
                <a:latin typeface="Calibri" pitchFamily="34" charset="0"/>
              </a:rPr>
              <a:t/>
            </a:r>
            <a:br>
              <a:rPr lang="en-US" sz="1200" dirty="0">
                <a:latin typeface="Calibri" pitchFamily="34" charset="0"/>
              </a:rPr>
            </a:br>
            <a:r>
              <a:rPr lang="en-US" sz="1200" dirty="0">
                <a:latin typeface="Calibri" pitchFamily="34" charset="0"/>
              </a:rPr>
              <a:t>Prepared by the UNC Institute on Aging; Last updated: </a:t>
            </a:r>
            <a:r>
              <a:rPr lang="en-US" sz="1200" dirty="0" smtClean="0">
                <a:latin typeface="Calibri" pitchFamily="34" charset="0"/>
              </a:rPr>
              <a:t>2007</a:t>
            </a:r>
            <a:endParaRPr lang="en-US" sz="1200" dirty="0">
              <a:latin typeface="Calibri" pitchFamily="34" charset="0"/>
            </a:endParaRPr>
          </a:p>
        </p:txBody>
      </p:sp>
      <p:sp>
        <p:nvSpPr>
          <p:cNvPr id="2" name="Slide Number Placeholder 1"/>
          <p:cNvSpPr>
            <a:spLocks noGrp="1"/>
          </p:cNvSpPr>
          <p:nvPr>
            <p:ph type="sldNum" sz="quarter" idx="12"/>
          </p:nvPr>
        </p:nvSpPr>
        <p:spPr/>
        <p:txBody>
          <a:bodyPr/>
          <a:lstStyle/>
          <a:p>
            <a:fld id="{881EFFA5-28D8-48F7-BF72-7EC8DEF9B04D}" type="slidenum">
              <a:rPr lang="en-US" smtClean="0"/>
              <a:pPr/>
              <a:t>45</a:t>
            </a:fld>
            <a:endParaRPr lang="en-US"/>
          </a:p>
        </p:txBody>
      </p:sp>
      <p:graphicFrame>
        <p:nvGraphicFramePr>
          <p:cNvPr id="4" name="Object 2"/>
          <p:cNvGraphicFramePr>
            <a:graphicFrameLocks noChangeAspect="1"/>
          </p:cNvGraphicFramePr>
          <p:nvPr>
            <p:extLst>
              <p:ext uri="{D42A27DB-BD31-4B8C-83A1-F6EECF244321}">
                <p14:modId xmlns:p14="http://schemas.microsoft.com/office/powerpoint/2010/main" val="3930104944"/>
              </p:ext>
            </p:extLst>
          </p:nvPr>
        </p:nvGraphicFramePr>
        <p:xfrm>
          <a:off x="508000" y="2032000"/>
          <a:ext cx="8388350" cy="4089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2028812"/>
      </p:ext>
    </p:extLst>
  </p:cSld>
  <p:clrMapOvr>
    <a:masterClrMapping/>
  </p:clrMapOvr>
  <p:transition spd="med">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381000" y="304800"/>
            <a:ext cx="8229600" cy="4953000"/>
          </a:xfrm>
        </p:spPr>
        <p:txBody>
          <a:bodyPr/>
          <a:lstStyle/>
          <a:p>
            <a:r>
              <a:rPr lang="en-US" sz="2800" b="1" dirty="0" smtClean="0"/>
              <a:t>Search for “Life Expectancy CIA”</a:t>
            </a:r>
            <a:br>
              <a:rPr lang="en-US" sz="2800" b="1" dirty="0" smtClean="0"/>
            </a:br>
            <a:endParaRPr lang="en-US" sz="2800" b="1" dirty="0" smtClean="0"/>
          </a:p>
        </p:txBody>
      </p:sp>
      <p:sp>
        <p:nvSpPr>
          <p:cNvPr id="2" name="Rectangle 1"/>
          <p:cNvSpPr/>
          <p:nvPr/>
        </p:nvSpPr>
        <p:spPr>
          <a:xfrm>
            <a:off x="228600" y="3962400"/>
            <a:ext cx="8610600" cy="400110"/>
          </a:xfrm>
          <a:prstGeom prst="rect">
            <a:avLst/>
          </a:prstGeom>
        </p:spPr>
        <p:txBody>
          <a:bodyPr wrap="square">
            <a:spAutoFit/>
          </a:bodyPr>
          <a:lstStyle/>
          <a:p>
            <a:r>
              <a:rPr lang="en-US" sz="2000" b="1" dirty="0" smtClean="0">
                <a:hlinkClick r:id="rId2"/>
              </a:rPr>
              <a:t>www.cia.gov/library/publications/the-world-factbook/index.html</a:t>
            </a:r>
            <a:r>
              <a:rPr lang="en-US" sz="2000" b="1" dirty="0" smtClean="0"/>
              <a:t> </a:t>
            </a:r>
            <a:endParaRPr lang="en-US" sz="20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685800" y="320675"/>
            <a:ext cx="7772400" cy="1431925"/>
          </a:xfrm>
        </p:spPr>
        <p:txBody>
          <a:bodyPr rtlCol="0">
            <a:normAutofit fontScale="90000"/>
          </a:bodyPr>
          <a:lstStyle/>
          <a:p>
            <a:pPr eaLnBrk="1" fontAlgn="auto" hangingPunct="1">
              <a:spcAft>
                <a:spcPts val="0"/>
              </a:spcAft>
              <a:defRPr/>
            </a:pPr>
            <a:r>
              <a:rPr lang="en-US" dirty="0" smtClean="0"/>
              <a:t>More Older Women than Older Men</a:t>
            </a:r>
            <a:endParaRPr lang="en-US" sz="3200" dirty="0" smtClean="0"/>
          </a:p>
        </p:txBody>
      </p:sp>
      <p:sp>
        <p:nvSpPr>
          <p:cNvPr id="50183" name="Text Box 7"/>
          <p:cNvSpPr txBox="1">
            <a:spLocks noChangeArrowheads="1"/>
          </p:cNvSpPr>
          <p:nvPr/>
        </p:nvSpPr>
        <p:spPr bwMode="auto">
          <a:xfrm>
            <a:off x="1066800" y="4054475"/>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solidFill>
                  <a:schemeClr val="bg1"/>
                </a:solidFill>
                <a:latin typeface="Tahoma" pitchFamily="34" charset="0"/>
              </a:rPr>
              <a:t>Female</a:t>
            </a:r>
            <a:br>
              <a:rPr lang="en-US">
                <a:solidFill>
                  <a:schemeClr val="bg1"/>
                </a:solidFill>
                <a:latin typeface="Tahoma" pitchFamily="34" charset="0"/>
              </a:rPr>
            </a:br>
            <a:r>
              <a:rPr lang="en-US">
                <a:solidFill>
                  <a:schemeClr val="bg1"/>
                </a:solidFill>
                <a:latin typeface="Tahoma" pitchFamily="34" charset="0"/>
              </a:rPr>
              <a:t>51.0%</a:t>
            </a:r>
          </a:p>
        </p:txBody>
      </p:sp>
      <p:sp>
        <p:nvSpPr>
          <p:cNvPr id="50185" name="Text Box 9"/>
          <p:cNvSpPr txBox="1">
            <a:spLocks noChangeArrowheads="1"/>
          </p:cNvSpPr>
          <p:nvPr/>
        </p:nvSpPr>
        <p:spPr bwMode="auto">
          <a:xfrm>
            <a:off x="3657600" y="408305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solidFill>
                  <a:schemeClr val="bg1"/>
                </a:solidFill>
                <a:latin typeface="Tahoma" pitchFamily="34" charset="0"/>
              </a:rPr>
              <a:t>Female</a:t>
            </a:r>
            <a:br>
              <a:rPr lang="en-US">
                <a:solidFill>
                  <a:schemeClr val="bg1"/>
                </a:solidFill>
                <a:latin typeface="Tahoma" pitchFamily="34" charset="0"/>
              </a:rPr>
            </a:br>
            <a:r>
              <a:rPr lang="en-US">
                <a:solidFill>
                  <a:schemeClr val="bg1"/>
                </a:solidFill>
                <a:latin typeface="Tahoma" pitchFamily="34" charset="0"/>
              </a:rPr>
              <a:t>59.9%</a:t>
            </a:r>
          </a:p>
        </p:txBody>
      </p:sp>
      <p:sp>
        <p:nvSpPr>
          <p:cNvPr id="50189" name="Text Box 13"/>
          <p:cNvSpPr txBox="1">
            <a:spLocks noChangeArrowheads="1"/>
          </p:cNvSpPr>
          <p:nvPr/>
        </p:nvSpPr>
        <p:spPr bwMode="auto">
          <a:xfrm>
            <a:off x="6324600" y="415925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dirty="0">
                <a:solidFill>
                  <a:schemeClr val="bg1"/>
                </a:solidFill>
                <a:latin typeface="Tahoma" pitchFamily="34" charset="0"/>
              </a:rPr>
              <a:t>Female</a:t>
            </a:r>
            <a:br>
              <a:rPr lang="en-US" dirty="0">
                <a:solidFill>
                  <a:schemeClr val="bg1"/>
                </a:solidFill>
                <a:latin typeface="Tahoma" pitchFamily="34" charset="0"/>
              </a:rPr>
            </a:br>
            <a:r>
              <a:rPr lang="en-US" dirty="0">
                <a:solidFill>
                  <a:schemeClr val="bg1"/>
                </a:solidFill>
                <a:latin typeface="Tahoma" pitchFamily="34" charset="0"/>
              </a:rPr>
              <a:t>74.1%</a:t>
            </a:r>
          </a:p>
        </p:txBody>
      </p:sp>
      <p:sp>
        <p:nvSpPr>
          <p:cNvPr id="50191" name="Rectangle 17"/>
          <p:cNvSpPr>
            <a:spLocks noChangeArrowheads="1"/>
          </p:cNvSpPr>
          <p:nvPr/>
        </p:nvSpPr>
        <p:spPr bwMode="auto">
          <a:xfrm>
            <a:off x="838200" y="1828800"/>
            <a:ext cx="815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folHlink"/>
              </a:buClr>
              <a:buSzPct val="75000"/>
              <a:buFont typeface="Wingdings" pitchFamily="2" charset="2"/>
              <a:buNone/>
            </a:pPr>
            <a:r>
              <a:rPr lang="en-US" sz="2000" dirty="0">
                <a:latin typeface="Calibri" pitchFamily="34" charset="0"/>
              </a:rPr>
              <a:t>Percent of NC population by Gender and Age </a:t>
            </a:r>
            <a:r>
              <a:rPr lang="en-US" sz="2000" dirty="0" smtClean="0">
                <a:latin typeface="Calibri" pitchFamily="34" charset="0"/>
              </a:rPr>
              <a:t>in 2012</a:t>
            </a:r>
            <a:endParaRPr lang="en-US" sz="2000" dirty="0">
              <a:latin typeface="Calibri" pitchFamily="34" charset="0"/>
            </a:endParaRPr>
          </a:p>
        </p:txBody>
      </p:sp>
      <p:sp>
        <p:nvSpPr>
          <p:cNvPr id="50192" name="Text Box 18"/>
          <p:cNvSpPr txBox="1">
            <a:spLocks noChangeArrowheads="1"/>
          </p:cNvSpPr>
          <p:nvPr/>
        </p:nvSpPr>
        <p:spPr bwMode="auto">
          <a:xfrm>
            <a:off x="914400" y="6248400"/>
            <a:ext cx="7315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smtClean="0">
                <a:latin typeface="Calibri" pitchFamily="34" charset="0"/>
              </a:rPr>
              <a:t>Source: North Carolina Office of State Budget and Management </a:t>
            </a:r>
            <a:endParaRPr lang="en-US" sz="1200" dirty="0">
              <a:latin typeface="Calibri" pitchFamily="34" charset="0"/>
            </a:endParaRPr>
          </a:p>
        </p:txBody>
      </p:sp>
      <p:sp>
        <p:nvSpPr>
          <p:cNvPr id="2" name="Slide Number Placeholder 1"/>
          <p:cNvSpPr>
            <a:spLocks noGrp="1"/>
          </p:cNvSpPr>
          <p:nvPr>
            <p:ph type="sldNum" sz="quarter" idx="12"/>
          </p:nvPr>
        </p:nvSpPr>
        <p:spPr/>
        <p:txBody>
          <a:bodyPr/>
          <a:lstStyle/>
          <a:p>
            <a:fld id="{881EFFA5-28D8-48F7-BF72-7EC8DEF9B04D}" type="slidenum">
              <a:rPr lang="en-US" smtClean="0"/>
              <a:pPr/>
              <a:t>47</a:t>
            </a:fld>
            <a:endParaRPr lang="en-US"/>
          </a:p>
        </p:txBody>
      </p:sp>
      <p:grpSp>
        <p:nvGrpSpPr>
          <p:cNvPr id="6" name="Group 5"/>
          <p:cNvGrpSpPr/>
          <p:nvPr/>
        </p:nvGrpSpPr>
        <p:grpSpPr>
          <a:xfrm>
            <a:off x="-123825" y="2682875"/>
            <a:ext cx="9391650" cy="2743200"/>
            <a:chOff x="-247650" y="2209800"/>
            <a:chExt cx="9391650" cy="2743200"/>
          </a:xfrm>
        </p:grpSpPr>
        <p:graphicFrame>
          <p:nvGraphicFramePr>
            <p:cNvPr id="21" name="Chart 20"/>
            <p:cNvGraphicFramePr>
              <a:graphicFrameLocks/>
            </p:cNvGraphicFramePr>
            <p:nvPr>
              <p:extLst>
                <p:ext uri="{D42A27DB-BD31-4B8C-83A1-F6EECF244321}">
                  <p14:modId xmlns:p14="http://schemas.microsoft.com/office/powerpoint/2010/main" val="952310662"/>
                </p:ext>
              </p:extLst>
            </p:nvPr>
          </p:nvGraphicFramePr>
          <p:xfrm>
            <a:off x="-247650" y="22098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p:cNvGraphicFramePr>
              <a:graphicFrameLocks/>
            </p:cNvGraphicFramePr>
            <p:nvPr>
              <p:extLst>
                <p:ext uri="{D42A27DB-BD31-4B8C-83A1-F6EECF244321}">
                  <p14:modId xmlns:p14="http://schemas.microsoft.com/office/powerpoint/2010/main" val="1404626242"/>
                </p:ext>
              </p:extLst>
            </p:nvPr>
          </p:nvGraphicFramePr>
          <p:xfrm>
            <a:off x="2162175" y="22098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p:cNvGraphicFramePr>
              <a:graphicFrameLocks/>
            </p:cNvGraphicFramePr>
            <p:nvPr>
              <p:extLst>
                <p:ext uri="{D42A27DB-BD31-4B8C-83A1-F6EECF244321}">
                  <p14:modId xmlns:p14="http://schemas.microsoft.com/office/powerpoint/2010/main" val="1141411916"/>
                </p:ext>
              </p:extLst>
            </p:nvPr>
          </p:nvGraphicFramePr>
          <p:xfrm>
            <a:off x="4572000" y="2209800"/>
            <a:ext cx="4572000" cy="2743200"/>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832034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6" descr="Immig2US3cartogram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3300" y="120650"/>
            <a:ext cx="45974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48</a:t>
            </a:fld>
            <a:endParaRPr lang="en-US"/>
          </a:p>
        </p:txBody>
      </p:sp>
    </p:spTree>
    <p:extLst>
      <p:ext uri="{BB962C8B-B14F-4D97-AF65-F5344CB8AC3E}">
        <p14:creationId xmlns:p14="http://schemas.microsoft.com/office/powerpoint/2010/main" val="20769878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685800" y="381000"/>
            <a:ext cx="7772400" cy="1143000"/>
          </a:xfrm>
        </p:spPr>
        <p:txBody>
          <a:bodyPr rtlCol="0">
            <a:normAutofit fontScale="90000"/>
          </a:bodyPr>
          <a:lstStyle/>
          <a:p>
            <a:pPr eaLnBrk="1" fontAlgn="auto" hangingPunct="1">
              <a:spcAft>
                <a:spcPts val="0"/>
              </a:spcAft>
              <a:defRPr/>
            </a:pPr>
            <a:r>
              <a:rPr lang="en-US" dirty="0" smtClean="0"/>
              <a:t>Immigration Population: 1900-2010</a:t>
            </a:r>
          </a:p>
        </p:txBody>
      </p:sp>
      <p:graphicFrame>
        <p:nvGraphicFramePr>
          <p:cNvPr id="2" name="Object 2"/>
          <p:cNvGraphicFramePr>
            <a:graphicFrameLocks noGrp="1" noChangeAspect="1"/>
          </p:cNvGraphicFramePr>
          <p:nvPr>
            <p:ph type="chart" idx="1"/>
            <p:extLst>
              <p:ext uri="{D42A27DB-BD31-4B8C-83A1-F6EECF244321}">
                <p14:modId xmlns:p14="http://schemas.microsoft.com/office/powerpoint/2010/main" val="1879952283"/>
              </p:ext>
            </p:extLst>
          </p:nvPr>
        </p:nvGraphicFramePr>
        <p:xfrm>
          <a:off x="736600" y="1346200"/>
          <a:ext cx="7670800" cy="4013200"/>
        </p:xfrm>
        <a:graphic>
          <a:graphicData uri="http://schemas.openxmlformats.org/drawingml/2006/chart">
            <c:chart xmlns:c="http://schemas.openxmlformats.org/drawingml/2006/chart" xmlns:r="http://schemas.openxmlformats.org/officeDocument/2006/relationships" r:id="rId3"/>
          </a:graphicData>
        </a:graphic>
      </p:graphicFrame>
      <p:sp>
        <p:nvSpPr>
          <p:cNvPr id="56325" name="Text Box 5"/>
          <p:cNvSpPr txBox="1">
            <a:spLocks noChangeArrowheads="1"/>
          </p:cNvSpPr>
          <p:nvPr/>
        </p:nvSpPr>
        <p:spPr bwMode="auto">
          <a:xfrm>
            <a:off x="457200" y="5759450"/>
            <a:ext cx="25939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100" dirty="0"/>
              <a:t>Source: Center for Immigration Studies</a:t>
            </a:r>
          </a:p>
        </p:txBody>
      </p:sp>
    </p:spTree>
    <p:extLst>
      <p:ext uri="{BB962C8B-B14F-4D97-AF65-F5344CB8AC3E}">
        <p14:creationId xmlns:p14="http://schemas.microsoft.com/office/powerpoint/2010/main" val="3669717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Life</a:t>
            </a:r>
            <a:endParaRPr lang="en-US" dirty="0"/>
          </a:p>
        </p:txBody>
      </p:sp>
      <p:sp>
        <p:nvSpPr>
          <p:cNvPr id="4" name="Content Placeholder 3"/>
          <p:cNvSpPr>
            <a:spLocks noGrp="1"/>
          </p:cNvSpPr>
          <p:nvPr>
            <p:ph sz="half" idx="2"/>
          </p:nvPr>
        </p:nvSpPr>
        <p:spPr>
          <a:xfrm>
            <a:off x="3733800" y="1600200"/>
            <a:ext cx="4953000" cy="4800600"/>
          </a:xfrm>
        </p:spPr>
        <p:txBody>
          <a:bodyPr>
            <a:normAutofit fontScale="92500" lnSpcReduction="10000"/>
          </a:bodyPr>
          <a:lstStyle/>
          <a:p>
            <a:pPr>
              <a:lnSpc>
                <a:spcPct val="90000"/>
              </a:lnSpc>
              <a:buFont typeface="Arial" charset="0"/>
              <a:buChar char="•"/>
            </a:pPr>
            <a:r>
              <a:rPr lang="en-US" altLang="ko-KR" sz="2200" dirty="0" smtClean="0">
                <a:ea typeface="굴림" pitchFamily="34" charset="-127"/>
              </a:rPr>
              <a:t>2002 book from Sylvia Ann Hewlett</a:t>
            </a:r>
          </a:p>
          <a:p>
            <a:pPr marL="0" indent="0">
              <a:lnSpc>
                <a:spcPct val="90000"/>
              </a:lnSpc>
              <a:buNone/>
            </a:pPr>
            <a:endParaRPr lang="en-US" altLang="ko-KR" sz="2200" dirty="0" smtClean="0">
              <a:ea typeface="굴림" pitchFamily="34" charset="-127"/>
            </a:endParaRPr>
          </a:p>
          <a:p>
            <a:pPr>
              <a:lnSpc>
                <a:spcPct val="90000"/>
              </a:lnSpc>
              <a:buFont typeface="Arial" charset="0"/>
              <a:buChar char="•"/>
            </a:pPr>
            <a:r>
              <a:rPr lang="en-US" altLang="ko-KR" sz="2200" dirty="0" smtClean="0">
                <a:ea typeface="굴림" pitchFamily="34" charset="-127"/>
              </a:rPr>
              <a:t>Based on nationally representative survey of 1,186 high-achieving career women ages 28 to 55, employed full-time or self-employed</a:t>
            </a:r>
          </a:p>
          <a:p>
            <a:pPr marL="0" indent="0">
              <a:lnSpc>
                <a:spcPct val="90000"/>
              </a:lnSpc>
              <a:buNone/>
            </a:pPr>
            <a:endParaRPr lang="en-US" altLang="ko-KR" sz="2200" dirty="0" smtClean="0">
              <a:ea typeface="굴림" pitchFamily="34" charset="-127"/>
            </a:endParaRPr>
          </a:p>
          <a:p>
            <a:pPr>
              <a:lnSpc>
                <a:spcPct val="90000"/>
              </a:lnSpc>
              <a:buFont typeface="Arial" charset="0"/>
              <a:buChar char="•"/>
            </a:pPr>
            <a:r>
              <a:rPr lang="en-US" altLang="ko-KR" sz="2200" dirty="0" smtClean="0">
                <a:ea typeface="굴림" pitchFamily="34" charset="-127"/>
              </a:rPr>
              <a:t>“High-achieving” – women whose incomes place them in the top 10% for their age group</a:t>
            </a:r>
          </a:p>
          <a:p>
            <a:pPr lvl="1">
              <a:lnSpc>
                <a:spcPct val="90000"/>
              </a:lnSpc>
              <a:buFont typeface="Arial" charset="0"/>
              <a:buChar char="–"/>
            </a:pPr>
            <a:r>
              <a:rPr lang="en-US" altLang="ko-KR" sz="2200" dirty="0" smtClean="0">
                <a:ea typeface="굴림" pitchFamily="34" charset="-127"/>
              </a:rPr>
              <a:t>Ages 28 to 40: at least $55,000 per year</a:t>
            </a:r>
          </a:p>
          <a:p>
            <a:pPr lvl="1">
              <a:lnSpc>
                <a:spcPct val="90000"/>
              </a:lnSpc>
              <a:buFont typeface="Arial" charset="0"/>
              <a:buChar char="–"/>
            </a:pPr>
            <a:r>
              <a:rPr lang="en-US" altLang="ko-KR" sz="2200" dirty="0" smtClean="0">
                <a:ea typeface="굴림" pitchFamily="34" charset="-127"/>
              </a:rPr>
              <a:t>Ages 41 to 55: at least $65,000 per year</a:t>
            </a:r>
          </a:p>
          <a:p>
            <a:pPr marL="457200" lvl="1" indent="0">
              <a:lnSpc>
                <a:spcPct val="90000"/>
              </a:lnSpc>
              <a:buNone/>
            </a:pPr>
            <a:endParaRPr lang="en-US" altLang="ko-KR" sz="2200" dirty="0" smtClean="0">
              <a:ea typeface="굴림" pitchFamily="34" charset="-127"/>
            </a:endParaRPr>
          </a:p>
          <a:p>
            <a:pPr>
              <a:lnSpc>
                <a:spcPct val="90000"/>
              </a:lnSpc>
              <a:buFont typeface="Arial" charset="0"/>
              <a:buChar char="•"/>
            </a:pPr>
            <a:r>
              <a:rPr lang="en-US" altLang="ko-KR" sz="2200" dirty="0" smtClean="0">
                <a:ea typeface="굴림" pitchFamily="34" charset="-127"/>
              </a:rPr>
              <a:t>“Ultra-achievers” – women who make more than $100,000 per year</a:t>
            </a:r>
          </a:p>
          <a:p>
            <a:endParaRPr lang="en-US" dirty="0"/>
          </a:p>
        </p:txBody>
      </p:sp>
      <p:pic>
        <p:nvPicPr>
          <p:cNvPr id="5" name="Picture 4" descr="Creating A Life 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600200"/>
            <a:ext cx="2870200"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881EFFA5-28D8-48F7-BF72-7EC8DEF9B04D}" type="slidenum">
              <a:rPr lang="en-US" smtClean="0"/>
              <a:pPr/>
              <a:t>5</a:t>
            </a:fld>
            <a:endParaRPr lang="en-US"/>
          </a:p>
        </p:txBody>
      </p:sp>
    </p:spTree>
    <p:extLst>
      <p:ext uri="{BB962C8B-B14F-4D97-AF65-F5344CB8AC3E}">
        <p14:creationId xmlns:p14="http://schemas.microsoft.com/office/powerpoint/2010/main" val="13903802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813" y="117475"/>
            <a:ext cx="57912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50</a:t>
            </a:fld>
            <a:endParaRPr lang="en-US"/>
          </a:p>
        </p:txBody>
      </p:sp>
    </p:spTree>
    <p:extLst>
      <p:ext uri="{BB962C8B-B14F-4D97-AF65-F5344CB8AC3E}">
        <p14:creationId xmlns:p14="http://schemas.microsoft.com/office/powerpoint/2010/main" val="15859409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Born Population</a:t>
            </a:r>
            <a:endParaRPr lang="en-US" dirty="0"/>
          </a:p>
        </p:txBody>
      </p:sp>
      <p:sp>
        <p:nvSpPr>
          <p:cNvPr id="3" name="Slide Number Placeholder 2"/>
          <p:cNvSpPr>
            <a:spLocks noGrp="1"/>
          </p:cNvSpPr>
          <p:nvPr>
            <p:ph type="sldNum" sz="quarter" idx="12"/>
          </p:nvPr>
        </p:nvSpPr>
        <p:spPr/>
        <p:txBody>
          <a:bodyPr/>
          <a:lstStyle/>
          <a:p>
            <a:fld id="{881EFFA5-28D8-48F7-BF72-7EC8DEF9B04D}" type="slidenum">
              <a:rPr lang="en-US" smtClean="0"/>
              <a:pPr/>
              <a:t>51</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720" y="1504510"/>
            <a:ext cx="7955280" cy="53534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2" y="4297680"/>
            <a:ext cx="2242424" cy="2560320"/>
          </a:xfrm>
          <a:prstGeom prst="rect">
            <a:avLst/>
          </a:prstGeom>
        </p:spPr>
      </p:pic>
      <p:sp>
        <p:nvSpPr>
          <p:cNvPr id="6" name="TextBox 5"/>
          <p:cNvSpPr txBox="1"/>
          <p:nvPr/>
        </p:nvSpPr>
        <p:spPr>
          <a:xfrm>
            <a:off x="2362200" y="6558290"/>
            <a:ext cx="3488455" cy="261610"/>
          </a:xfrm>
          <a:prstGeom prst="rect">
            <a:avLst/>
          </a:prstGeom>
          <a:noFill/>
        </p:spPr>
        <p:txBody>
          <a:bodyPr wrap="none" rtlCol="0">
            <a:spAutoFit/>
          </a:bodyPr>
          <a:lstStyle/>
          <a:p>
            <a:r>
              <a:rPr lang="en-US" sz="1100" dirty="0" smtClean="0"/>
              <a:t>Source: Social Explorer/American Community Survey data</a:t>
            </a:r>
            <a:endParaRPr lang="en-US" sz="1100" dirty="0"/>
          </a:p>
        </p:txBody>
      </p:sp>
    </p:spTree>
    <p:extLst>
      <p:ext uri="{BB962C8B-B14F-4D97-AF65-F5344CB8AC3E}">
        <p14:creationId xmlns:p14="http://schemas.microsoft.com/office/powerpoint/2010/main" val="27344061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4000" dirty="0" smtClean="0"/>
              <a:t>Ethnic Population Growth</a:t>
            </a:r>
            <a:endParaRPr lang="en-US" sz="4000" dirty="0"/>
          </a:p>
        </p:txBody>
      </p:sp>
      <p:sp>
        <p:nvSpPr>
          <p:cNvPr id="2" name="Slide Number Placeholder 1"/>
          <p:cNvSpPr>
            <a:spLocks noGrp="1"/>
          </p:cNvSpPr>
          <p:nvPr>
            <p:ph type="sldNum" sz="quarter" idx="12"/>
          </p:nvPr>
        </p:nvSpPr>
        <p:spPr/>
        <p:txBody>
          <a:bodyPr/>
          <a:lstStyle/>
          <a:p>
            <a:fld id="{881EFFA5-28D8-48F7-BF72-7EC8DEF9B04D}" type="slidenum">
              <a:rPr lang="en-US" smtClean="0"/>
              <a:pPr/>
              <a:t>52</a:t>
            </a:fld>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889" b="1250"/>
          <a:stretch/>
        </p:blipFill>
        <p:spPr>
          <a:xfrm>
            <a:off x="6193277" y="91440"/>
            <a:ext cx="2950723" cy="6766560"/>
          </a:xfrm>
          <a:prstGeom prst="rect">
            <a:avLst/>
          </a:prstGeom>
          <a:ln>
            <a:no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6840" b="1769"/>
          <a:stretch/>
        </p:blipFill>
        <p:spPr>
          <a:xfrm>
            <a:off x="762000" y="2057400"/>
            <a:ext cx="5080177" cy="4114800"/>
          </a:xfrm>
          <a:prstGeom prst="rect">
            <a:avLst/>
          </a:prstGeom>
          <a:ln>
            <a:solidFill>
              <a:schemeClr val="tx1"/>
            </a:solidFill>
          </a:ln>
        </p:spPr>
      </p:pic>
    </p:spTree>
    <p:extLst>
      <p:ext uri="{BB962C8B-B14F-4D97-AF65-F5344CB8AC3E}">
        <p14:creationId xmlns:p14="http://schemas.microsoft.com/office/powerpoint/2010/main" val="6741127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8" name="Group 59397"/>
          <p:cNvGrpSpPr/>
          <p:nvPr/>
        </p:nvGrpSpPr>
        <p:grpSpPr>
          <a:xfrm>
            <a:off x="249710" y="3308753"/>
            <a:ext cx="8734425" cy="3200400"/>
            <a:chOff x="195263" y="3231355"/>
            <a:chExt cx="8734425" cy="3200400"/>
          </a:xfrm>
        </p:grpSpPr>
        <p:grpSp>
          <p:nvGrpSpPr>
            <p:cNvPr id="10" name="Group 9"/>
            <p:cNvGrpSpPr/>
            <p:nvPr/>
          </p:nvGrpSpPr>
          <p:grpSpPr>
            <a:xfrm>
              <a:off x="195263" y="3231355"/>
              <a:ext cx="8734425" cy="3200400"/>
              <a:chOff x="304800" y="1981200"/>
              <a:chExt cx="8734425" cy="3109913"/>
            </a:xfrm>
          </p:grpSpPr>
          <p:grpSp>
            <p:nvGrpSpPr>
              <p:cNvPr id="4" name="Group 3"/>
              <p:cNvGrpSpPr/>
              <p:nvPr/>
            </p:nvGrpSpPr>
            <p:grpSpPr>
              <a:xfrm>
                <a:off x="809625" y="1981200"/>
                <a:ext cx="8229600" cy="3109913"/>
                <a:chOff x="457200" y="2681286"/>
                <a:chExt cx="8229600" cy="3109913"/>
              </a:xfrm>
            </p:grpSpPr>
            <p:pic>
              <p:nvPicPr>
                <p:cNvPr id="5" name="Picture 4"/>
                <p:cNvPicPr/>
                <p:nvPr/>
              </p:nvPicPr>
              <p:blipFill rotWithShape="1">
                <a:blip r:embed="rId3" cstate="print">
                  <a:extLst>
                    <a:ext uri="{28A0092B-C50C-407E-A947-70E740481C1C}">
                      <a14:useLocalDpi xmlns:a14="http://schemas.microsoft.com/office/drawing/2010/main" val="0"/>
                    </a:ext>
                  </a:extLst>
                </a:blip>
                <a:srcRect t="41969" b="23891"/>
                <a:stretch/>
              </p:blipFill>
              <p:spPr bwMode="auto">
                <a:xfrm>
                  <a:off x="457200" y="2681286"/>
                  <a:ext cx="8229600" cy="182880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cstate="print">
                  <a:extLst>
                    <a:ext uri="{28A0092B-C50C-407E-A947-70E740481C1C}">
                      <a14:useLocalDpi xmlns:a14="http://schemas.microsoft.com/office/drawing/2010/main" val="0"/>
                    </a:ext>
                  </a:extLst>
                </a:blip>
                <a:srcRect l="578" t="51694" r="695" b="23009"/>
                <a:stretch/>
              </p:blipFill>
              <p:spPr bwMode="auto">
                <a:xfrm>
                  <a:off x="457200" y="4419599"/>
                  <a:ext cx="8124825" cy="1371600"/>
                </a:xfrm>
                <a:prstGeom prst="rect">
                  <a:avLst/>
                </a:prstGeom>
                <a:ln>
                  <a:noFill/>
                </a:ln>
                <a:extLst>
                  <a:ext uri="{53640926-AAD7-44D8-BBD7-CCE9431645EC}">
                    <a14:shadowObscured xmlns:a14="http://schemas.microsoft.com/office/drawing/2010/main"/>
                  </a:ext>
                </a:extLst>
              </p:spPr>
            </p:pic>
          </p:grpSp>
          <p:grpSp>
            <p:nvGrpSpPr>
              <p:cNvPr id="8" name="Group 7"/>
              <p:cNvGrpSpPr/>
              <p:nvPr/>
            </p:nvGrpSpPr>
            <p:grpSpPr>
              <a:xfrm>
                <a:off x="304800" y="3048000"/>
                <a:ext cx="685800" cy="1547813"/>
                <a:chOff x="304800" y="3048000"/>
                <a:chExt cx="685800" cy="1547813"/>
              </a:xfrm>
            </p:grpSpPr>
            <p:sp>
              <p:nvSpPr>
                <p:cNvPr id="7" name="TextBox 6"/>
                <p:cNvSpPr txBox="1"/>
                <p:nvPr/>
              </p:nvSpPr>
              <p:spPr>
                <a:xfrm>
                  <a:off x="304800" y="3048000"/>
                  <a:ext cx="685800" cy="381000"/>
                </a:xfrm>
                <a:prstGeom prst="rect">
                  <a:avLst/>
                </a:prstGeom>
                <a:noFill/>
              </p:spPr>
              <p:txBody>
                <a:bodyPr wrap="square" rtlCol="0">
                  <a:spAutoFit/>
                </a:bodyPr>
                <a:lstStyle/>
                <a:p>
                  <a:r>
                    <a:rPr lang="en-US" b="1" dirty="0" smtClean="0"/>
                    <a:t>2000</a:t>
                  </a:r>
                  <a:endParaRPr lang="en-US" b="1" dirty="0"/>
                </a:p>
              </p:txBody>
            </p:sp>
            <p:sp>
              <p:nvSpPr>
                <p:cNvPr id="9" name="TextBox 8"/>
                <p:cNvSpPr txBox="1"/>
                <p:nvPr/>
              </p:nvSpPr>
              <p:spPr>
                <a:xfrm>
                  <a:off x="304800" y="4214813"/>
                  <a:ext cx="685800" cy="381000"/>
                </a:xfrm>
                <a:prstGeom prst="rect">
                  <a:avLst/>
                </a:prstGeom>
                <a:noFill/>
              </p:spPr>
              <p:txBody>
                <a:bodyPr wrap="square" rtlCol="0">
                  <a:spAutoFit/>
                </a:bodyPr>
                <a:lstStyle/>
                <a:p>
                  <a:r>
                    <a:rPr lang="en-US" b="1" dirty="0" smtClean="0"/>
                    <a:t>2010</a:t>
                  </a:r>
                  <a:endParaRPr lang="en-US" b="1" dirty="0"/>
                </a:p>
              </p:txBody>
            </p:sp>
          </p:grpSp>
        </p:grpSp>
        <p:sp>
          <p:nvSpPr>
            <p:cNvPr id="12" name="TextBox 11"/>
            <p:cNvSpPr txBox="1"/>
            <p:nvPr/>
          </p:nvSpPr>
          <p:spPr>
            <a:xfrm>
              <a:off x="6705600" y="5449373"/>
              <a:ext cx="838200" cy="276999"/>
            </a:xfrm>
            <a:prstGeom prst="rect">
              <a:avLst/>
            </a:prstGeom>
            <a:noFill/>
          </p:spPr>
          <p:txBody>
            <a:bodyPr wrap="square" rtlCol="0">
              <a:spAutoFit/>
            </a:bodyPr>
            <a:lstStyle/>
            <a:p>
              <a:r>
                <a:rPr lang="en-US" sz="1200" b="1" dirty="0" smtClean="0">
                  <a:solidFill>
                    <a:schemeClr val="bg1"/>
                  </a:solidFill>
                </a:rPr>
                <a:t>21.2%</a:t>
              </a:r>
              <a:endParaRPr lang="en-US" sz="1200" b="1" dirty="0">
                <a:solidFill>
                  <a:schemeClr val="bg1"/>
                </a:solidFill>
              </a:endParaRPr>
            </a:p>
          </p:txBody>
        </p:sp>
        <p:sp>
          <p:nvSpPr>
            <p:cNvPr id="14" name="TextBox 13"/>
            <p:cNvSpPr txBox="1"/>
            <p:nvPr/>
          </p:nvSpPr>
          <p:spPr>
            <a:xfrm>
              <a:off x="8091488" y="5449001"/>
              <a:ext cx="671512" cy="276999"/>
            </a:xfrm>
            <a:prstGeom prst="rect">
              <a:avLst/>
            </a:prstGeom>
            <a:noFill/>
          </p:spPr>
          <p:txBody>
            <a:bodyPr wrap="square" rtlCol="0">
              <a:spAutoFit/>
            </a:bodyPr>
            <a:lstStyle/>
            <a:p>
              <a:r>
                <a:rPr lang="en-US" sz="1200" b="1" dirty="0" smtClean="0"/>
                <a:t>8.4%</a:t>
              </a:r>
              <a:endParaRPr lang="en-US" sz="1200" b="1" dirty="0"/>
            </a:p>
          </p:txBody>
        </p:sp>
        <p:sp>
          <p:nvSpPr>
            <p:cNvPr id="15" name="TextBox 14"/>
            <p:cNvSpPr txBox="1"/>
            <p:nvPr/>
          </p:nvSpPr>
          <p:spPr>
            <a:xfrm>
              <a:off x="7786094" y="5723778"/>
              <a:ext cx="492918" cy="276999"/>
            </a:xfrm>
            <a:prstGeom prst="rect">
              <a:avLst/>
            </a:prstGeom>
            <a:noFill/>
          </p:spPr>
          <p:txBody>
            <a:bodyPr wrap="square" rtlCol="0">
              <a:spAutoFit/>
            </a:bodyPr>
            <a:lstStyle/>
            <a:p>
              <a:r>
                <a:rPr lang="en-US" sz="1200" b="1" dirty="0" smtClean="0"/>
                <a:t>2.2%</a:t>
              </a:r>
              <a:endParaRPr lang="en-US" sz="1200" b="1" dirty="0"/>
            </a:p>
          </p:txBody>
        </p:sp>
        <p:cxnSp>
          <p:nvCxnSpPr>
            <p:cNvPr id="16" name="Straight Connector 15"/>
            <p:cNvCxnSpPr/>
            <p:nvPr/>
          </p:nvCxnSpPr>
          <p:spPr>
            <a:xfrm>
              <a:off x="7966472" y="5676896"/>
              <a:ext cx="0" cy="982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78254" y="4190695"/>
              <a:ext cx="838200" cy="276999"/>
            </a:xfrm>
            <a:prstGeom prst="rect">
              <a:avLst/>
            </a:prstGeom>
            <a:noFill/>
          </p:spPr>
          <p:txBody>
            <a:bodyPr wrap="square" rtlCol="0">
              <a:spAutoFit/>
            </a:bodyPr>
            <a:lstStyle/>
            <a:p>
              <a:r>
                <a:rPr lang="en-US" sz="1200" b="1" dirty="0" smtClean="0">
                  <a:solidFill>
                    <a:schemeClr val="bg1"/>
                  </a:solidFill>
                </a:rPr>
                <a:t>21.4%</a:t>
              </a:r>
              <a:endParaRPr lang="en-US" sz="1200" b="1" dirty="0">
                <a:solidFill>
                  <a:schemeClr val="bg1"/>
                </a:solidFill>
              </a:endParaRPr>
            </a:p>
          </p:txBody>
        </p:sp>
        <p:sp>
          <p:nvSpPr>
            <p:cNvPr id="24" name="TextBox 23"/>
            <p:cNvSpPr txBox="1"/>
            <p:nvPr/>
          </p:nvSpPr>
          <p:spPr>
            <a:xfrm>
              <a:off x="8258176" y="4190695"/>
              <a:ext cx="671512" cy="276999"/>
            </a:xfrm>
            <a:prstGeom prst="rect">
              <a:avLst/>
            </a:prstGeom>
            <a:noFill/>
          </p:spPr>
          <p:txBody>
            <a:bodyPr wrap="square" rtlCol="0">
              <a:spAutoFit/>
            </a:bodyPr>
            <a:lstStyle/>
            <a:p>
              <a:r>
                <a:rPr lang="en-US" sz="1200" b="1" dirty="0" smtClean="0"/>
                <a:t>4.7%</a:t>
              </a:r>
              <a:endParaRPr lang="en-US" sz="1200" b="1" dirty="0"/>
            </a:p>
          </p:txBody>
        </p:sp>
        <p:cxnSp>
          <p:nvCxnSpPr>
            <p:cNvPr id="25" name="Straight Connector 24"/>
            <p:cNvCxnSpPr/>
            <p:nvPr/>
          </p:nvCxnSpPr>
          <p:spPr>
            <a:xfrm>
              <a:off x="8269488" y="4419312"/>
              <a:ext cx="0" cy="1267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91488" y="4470362"/>
              <a:ext cx="492918" cy="276999"/>
            </a:xfrm>
            <a:prstGeom prst="rect">
              <a:avLst/>
            </a:prstGeom>
            <a:noFill/>
          </p:spPr>
          <p:txBody>
            <a:bodyPr wrap="square" rtlCol="0">
              <a:spAutoFit/>
            </a:bodyPr>
            <a:lstStyle/>
            <a:p>
              <a:r>
                <a:rPr lang="en-US" sz="1200" b="1" dirty="0" smtClean="0"/>
                <a:t>1.4%</a:t>
              </a:r>
              <a:endParaRPr lang="en-US" sz="1200" b="1" dirty="0"/>
            </a:p>
          </p:txBody>
        </p:sp>
        <p:sp>
          <p:nvSpPr>
            <p:cNvPr id="32" name="TextBox 31"/>
            <p:cNvSpPr txBox="1"/>
            <p:nvPr/>
          </p:nvSpPr>
          <p:spPr>
            <a:xfrm>
              <a:off x="3924300" y="4193363"/>
              <a:ext cx="838200" cy="276999"/>
            </a:xfrm>
            <a:prstGeom prst="rect">
              <a:avLst/>
            </a:prstGeom>
            <a:noFill/>
          </p:spPr>
          <p:txBody>
            <a:bodyPr wrap="square" rtlCol="0">
              <a:spAutoFit/>
            </a:bodyPr>
            <a:lstStyle/>
            <a:p>
              <a:r>
                <a:rPr lang="en-US" sz="1200" b="1" dirty="0" smtClean="0">
                  <a:solidFill>
                    <a:schemeClr val="bg1"/>
                  </a:solidFill>
                </a:rPr>
                <a:t>70.2%</a:t>
              </a:r>
              <a:endParaRPr lang="en-US" sz="1200" b="1" dirty="0">
                <a:solidFill>
                  <a:schemeClr val="bg1"/>
                </a:solidFill>
              </a:endParaRPr>
            </a:p>
          </p:txBody>
        </p:sp>
        <p:sp>
          <p:nvSpPr>
            <p:cNvPr id="33" name="TextBox 32"/>
            <p:cNvSpPr txBox="1"/>
            <p:nvPr/>
          </p:nvSpPr>
          <p:spPr>
            <a:xfrm>
              <a:off x="3924300" y="5451363"/>
              <a:ext cx="838200" cy="276999"/>
            </a:xfrm>
            <a:prstGeom prst="rect">
              <a:avLst/>
            </a:prstGeom>
            <a:noFill/>
          </p:spPr>
          <p:txBody>
            <a:bodyPr wrap="square" rtlCol="0">
              <a:spAutoFit/>
            </a:bodyPr>
            <a:lstStyle/>
            <a:p>
              <a:r>
                <a:rPr lang="en-US" sz="1200" b="1" dirty="0" smtClean="0">
                  <a:solidFill>
                    <a:schemeClr val="bg1"/>
                  </a:solidFill>
                </a:rPr>
                <a:t>65.3%</a:t>
              </a:r>
              <a:endParaRPr lang="en-US" sz="1200" b="1" dirty="0">
                <a:solidFill>
                  <a:schemeClr val="bg1"/>
                </a:solidFill>
              </a:endParaRPr>
            </a:p>
          </p:txBody>
        </p:sp>
      </p:grpSp>
      <p:sp>
        <p:nvSpPr>
          <p:cNvPr id="3" name="Title 2"/>
          <p:cNvSpPr>
            <a:spLocks noGrp="1"/>
          </p:cNvSpPr>
          <p:nvPr>
            <p:ph type="title"/>
          </p:nvPr>
        </p:nvSpPr>
        <p:spPr>
          <a:xfrm>
            <a:off x="304800" y="304800"/>
            <a:ext cx="4953000" cy="1143000"/>
          </a:xfrm>
        </p:spPr>
        <p:txBody>
          <a:bodyPr anchor="t">
            <a:noAutofit/>
          </a:bodyPr>
          <a:lstStyle/>
          <a:p>
            <a:pPr algn="l"/>
            <a:r>
              <a:rPr lang="en-US" sz="3600" dirty="0" smtClean="0"/>
              <a:t>Ethnic Population Growth</a:t>
            </a:r>
            <a:endParaRPr lang="en-US" sz="3600" dirty="0"/>
          </a:p>
        </p:txBody>
      </p:sp>
      <p:sp>
        <p:nvSpPr>
          <p:cNvPr id="2" name="Slide Number Placeholder 1"/>
          <p:cNvSpPr>
            <a:spLocks noGrp="1"/>
          </p:cNvSpPr>
          <p:nvPr>
            <p:ph type="sldNum" sz="quarter" idx="12"/>
          </p:nvPr>
        </p:nvSpPr>
        <p:spPr/>
        <p:txBody>
          <a:bodyPr/>
          <a:lstStyle/>
          <a:p>
            <a:fld id="{881EFFA5-28D8-48F7-BF72-7EC8DEF9B04D}" type="slidenum">
              <a:rPr lang="en-US" smtClean="0"/>
              <a:pPr/>
              <a:t>53</a:t>
            </a:fld>
            <a:endParaRPr lang="en-US"/>
          </a:p>
        </p:txBody>
      </p:sp>
      <p:sp>
        <p:nvSpPr>
          <p:cNvPr id="11" name="TextBox 10"/>
          <p:cNvSpPr txBox="1"/>
          <p:nvPr/>
        </p:nvSpPr>
        <p:spPr>
          <a:xfrm>
            <a:off x="9525" y="6624965"/>
            <a:ext cx="3614737" cy="261610"/>
          </a:xfrm>
          <a:prstGeom prst="rect">
            <a:avLst/>
          </a:prstGeom>
          <a:noFill/>
        </p:spPr>
        <p:txBody>
          <a:bodyPr wrap="square" rtlCol="0">
            <a:spAutoFit/>
          </a:bodyPr>
          <a:lstStyle/>
          <a:p>
            <a:r>
              <a:rPr lang="en-US" sz="1100" dirty="0" smtClean="0"/>
              <a:t>Source: Population Reference Bureau</a:t>
            </a:r>
            <a:endParaRPr lang="en-US" sz="1100" dirty="0"/>
          </a:p>
        </p:txBody>
      </p:sp>
      <p:pic>
        <p:nvPicPr>
          <p:cNvPr id="59399" name="Picture 59398"/>
          <p:cNvPicPr>
            <a:picLocks noChangeAspect="1"/>
          </p:cNvPicPr>
          <p:nvPr/>
        </p:nvPicPr>
        <p:blipFill rotWithShape="1">
          <a:blip r:embed="rId5" cstate="print">
            <a:extLst>
              <a:ext uri="{28A0092B-C50C-407E-A947-70E740481C1C}">
                <a14:useLocalDpi xmlns:a14="http://schemas.microsoft.com/office/drawing/2010/main" val="0"/>
              </a:ext>
            </a:extLst>
          </a:blip>
          <a:srcRect t="18536" b="14256"/>
          <a:stretch/>
        </p:blipFill>
        <p:spPr>
          <a:xfrm>
            <a:off x="5884295" y="609600"/>
            <a:ext cx="2941166" cy="2396722"/>
          </a:xfrm>
          <a:prstGeom prst="rect">
            <a:avLst/>
          </a:prstGeom>
          <a:ln>
            <a:solidFill>
              <a:schemeClr val="tx1"/>
            </a:solidFill>
          </a:ln>
        </p:spPr>
      </p:pic>
      <p:sp>
        <p:nvSpPr>
          <p:cNvPr id="59400" name="TextBox 59399"/>
          <p:cNvSpPr txBox="1"/>
          <p:nvPr/>
        </p:nvSpPr>
        <p:spPr>
          <a:xfrm>
            <a:off x="3048000" y="1682883"/>
            <a:ext cx="2752725" cy="892552"/>
          </a:xfrm>
          <a:prstGeom prst="rect">
            <a:avLst/>
          </a:prstGeom>
          <a:noFill/>
        </p:spPr>
        <p:txBody>
          <a:bodyPr wrap="square" rtlCol="0">
            <a:spAutoFit/>
          </a:bodyPr>
          <a:lstStyle/>
          <a:p>
            <a:pPr algn="r"/>
            <a:r>
              <a:rPr lang="en-US" sz="1400" b="1" dirty="0" smtClean="0"/>
              <a:t>States with Largest Hispanic</a:t>
            </a:r>
            <a:r>
              <a:rPr lang="en-US" sz="1400" dirty="0"/>
              <a:t> </a:t>
            </a:r>
            <a:r>
              <a:rPr lang="en-US" sz="1400" b="1" dirty="0" smtClean="0"/>
              <a:t>Population Growth, 2000-2010 </a:t>
            </a:r>
            <a:r>
              <a:rPr lang="en-US" sz="1400" b="1" i="1" dirty="0" smtClean="0"/>
              <a:t>(%)</a:t>
            </a:r>
          </a:p>
          <a:p>
            <a:endParaRPr lang="en-US" sz="1000" dirty="0"/>
          </a:p>
          <a:p>
            <a:pPr algn="r"/>
            <a:r>
              <a:rPr lang="en-US" sz="1200" dirty="0" smtClean="0"/>
              <a:t>Source: Pew Hispanic Center</a:t>
            </a:r>
            <a:endParaRPr lang="en-US" sz="1200" dirty="0"/>
          </a:p>
        </p:txBody>
      </p:sp>
    </p:spTree>
    <p:extLst>
      <p:ext uri="{BB962C8B-B14F-4D97-AF65-F5344CB8AC3E}">
        <p14:creationId xmlns:p14="http://schemas.microsoft.com/office/powerpoint/2010/main" val="28845692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ncatlasrevisited.org/Population/Images/popfg14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447800"/>
            <a:ext cx="68103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54</a:t>
            </a:fld>
            <a:endParaRPr lang="en-US"/>
          </a:p>
        </p:txBody>
      </p:sp>
    </p:spTree>
    <p:extLst>
      <p:ext uri="{BB962C8B-B14F-4D97-AF65-F5344CB8AC3E}">
        <p14:creationId xmlns:p14="http://schemas.microsoft.com/office/powerpoint/2010/main" val="39262882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www.ncatlasrevisited.org/Population/Images/popfg15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447800"/>
            <a:ext cx="68199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55</a:t>
            </a:fld>
            <a:endParaRPr lang="en-US"/>
          </a:p>
        </p:txBody>
      </p:sp>
    </p:spTree>
    <p:extLst>
      <p:ext uri="{BB962C8B-B14F-4D97-AF65-F5344CB8AC3E}">
        <p14:creationId xmlns:p14="http://schemas.microsoft.com/office/powerpoint/2010/main" val="21804278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Distribution of Asian Population, 2010</a:t>
            </a:r>
            <a:endParaRPr lang="en-US" sz="4000" dirty="0"/>
          </a:p>
        </p:txBody>
      </p:sp>
      <p:sp>
        <p:nvSpPr>
          <p:cNvPr id="3" name="Slide Number Placeholder 2"/>
          <p:cNvSpPr>
            <a:spLocks noGrp="1"/>
          </p:cNvSpPr>
          <p:nvPr>
            <p:ph type="sldNum" sz="quarter" idx="12"/>
          </p:nvPr>
        </p:nvSpPr>
        <p:spPr/>
        <p:txBody>
          <a:bodyPr/>
          <a:lstStyle/>
          <a:p>
            <a:fld id="{881EFFA5-28D8-48F7-BF72-7EC8DEF9B04D}" type="slidenum">
              <a:rPr lang="en-US" smtClean="0"/>
              <a:pPr/>
              <a:t>56</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1371600"/>
            <a:ext cx="8778240" cy="4570053"/>
          </a:xfrm>
          <a:prstGeom prst="rect">
            <a:avLst/>
          </a:prstGeom>
        </p:spPr>
      </p:pic>
      <p:sp>
        <p:nvSpPr>
          <p:cNvPr id="5" name="TextBox 4"/>
          <p:cNvSpPr txBox="1"/>
          <p:nvPr/>
        </p:nvSpPr>
        <p:spPr>
          <a:xfrm>
            <a:off x="38100" y="6486525"/>
            <a:ext cx="3809056" cy="261610"/>
          </a:xfrm>
          <a:prstGeom prst="rect">
            <a:avLst/>
          </a:prstGeom>
          <a:noFill/>
        </p:spPr>
        <p:txBody>
          <a:bodyPr wrap="none" rtlCol="0">
            <a:spAutoFit/>
          </a:bodyPr>
          <a:lstStyle/>
          <a:p>
            <a:r>
              <a:rPr lang="en-US" sz="1100" dirty="0" smtClean="0"/>
              <a:t>Source: Kenan Institute of Private Enterprise/US Census Bureau</a:t>
            </a:r>
            <a:endParaRPr lang="en-US" sz="1100" dirty="0"/>
          </a:p>
        </p:txBody>
      </p:sp>
      <p:sp>
        <p:nvSpPr>
          <p:cNvPr id="6" name="TextBox 5"/>
          <p:cNvSpPr txBox="1"/>
          <p:nvPr/>
        </p:nvSpPr>
        <p:spPr>
          <a:xfrm>
            <a:off x="457200" y="1600200"/>
            <a:ext cx="2209800" cy="523220"/>
          </a:xfrm>
          <a:prstGeom prst="rect">
            <a:avLst/>
          </a:prstGeom>
          <a:noFill/>
          <a:ln>
            <a:solidFill>
              <a:schemeClr val="tx1"/>
            </a:solidFill>
          </a:ln>
        </p:spPr>
        <p:txBody>
          <a:bodyPr wrap="square" rtlCol="0">
            <a:spAutoFit/>
          </a:bodyPr>
          <a:lstStyle/>
          <a:p>
            <a:r>
              <a:rPr lang="en-US" sz="1400" dirty="0" smtClean="0"/>
              <a:t>Asian population = 2.19% of NC Total Population in 2010</a:t>
            </a:r>
            <a:endParaRPr lang="en-US" sz="1400" dirty="0"/>
          </a:p>
        </p:txBody>
      </p:sp>
    </p:spTree>
    <p:extLst>
      <p:ext uri="{BB962C8B-B14F-4D97-AF65-F5344CB8AC3E}">
        <p14:creationId xmlns:p14="http://schemas.microsoft.com/office/powerpoint/2010/main" val="40736224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ncatlasrevisited.org/Population/Images/popfg16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752600"/>
            <a:ext cx="68103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57</a:t>
            </a:fld>
            <a:endParaRPr lang="en-US"/>
          </a:p>
        </p:txBody>
      </p:sp>
    </p:spTree>
    <p:extLst>
      <p:ext uri="{BB962C8B-B14F-4D97-AF65-F5344CB8AC3E}">
        <p14:creationId xmlns:p14="http://schemas.microsoft.com/office/powerpoint/2010/main" val="26340822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ww.ncatlasrevisited.org/Population/Images/popfg17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828800"/>
            <a:ext cx="683895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58</a:t>
            </a:fld>
            <a:endParaRPr lang="en-US"/>
          </a:p>
        </p:txBody>
      </p:sp>
    </p:spTree>
    <p:extLst>
      <p:ext uri="{BB962C8B-B14F-4D97-AF65-F5344CB8AC3E}">
        <p14:creationId xmlns:p14="http://schemas.microsoft.com/office/powerpoint/2010/main" val="38655595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Distribution of Hispanic Population, 2010</a:t>
            </a:r>
            <a:endParaRPr lang="en-US" sz="3600" dirty="0"/>
          </a:p>
        </p:txBody>
      </p:sp>
      <p:sp>
        <p:nvSpPr>
          <p:cNvPr id="3" name="Slide Number Placeholder 2"/>
          <p:cNvSpPr>
            <a:spLocks noGrp="1"/>
          </p:cNvSpPr>
          <p:nvPr>
            <p:ph type="sldNum" sz="quarter" idx="12"/>
          </p:nvPr>
        </p:nvSpPr>
        <p:spPr/>
        <p:txBody>
          <a:bodyPr/>
          <a:lstStyle/>
          <a:p>
            <a:fld id="{881EFFA5-28D8-48F7-BF72-7EC8DEF9B04D}" type="slidenum">
              <a:rPr lang="en-US" smtClean="0"/>
              <a:pPr/>
              <a:t>59</a:t>
            </a:fld>
            <a:endParaRPr lang="en-US"/>
          </a:p>
        </p:txBody>
      </p:sp>
      <p:sp>
        <p:nvSpPr>
          <p:cNvPr id="4" name="TextBox 3"/>
          <p:cNvSpPr txBox="1"/>
          <p:nvPr/>
        </p:nvSpPr>
        <p:spPr>
          <a:xfrm>
            <a:off x="38100" y="6486525"/>
            <a:ext cx="3809056" cy="261610"/>
          </a:xfrm>
          <a:prstGeom prst="rect">
            <a:avLst/>
          </a:prstGeom>
          <a:noFill/>
        </p:spPr>
        <p:txBody>
          <a:bodyPr wrap="none" rtlCol="0">
            <a:spAutoFit/>
          </a:bodyPr>
          <a:lstStyle/>
          <a:p>
            <a:r>
              <a:rPr lang="en-US" sz="1100" dirty="0" smtClean="0"/>
              <a:t>Source: Kenan Institute of Private Enterprise/US Census Bureau</a:t>
            </a:r>
            <a:endParaRPr lang="en-US" sz="11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1371600"/>
            <a:ext cx="8778240" cy="4570053"/>
          </a:xfrm>
          <a:prstGeom prst="rect">
            <a:avLst/>
          </a:prstGeom>
        </p:spPr>
      </p:pic>
      <p:sp>
        <p:nvSpPr>
          <p:cNvPr id="6" name="TextBox 5"/>
          <p:cNvSpPr txBox="1"/>
          <p:nvPr/>
        </p:nvSpPr>
        <p:spPr>
          <a:xfrm>
            <a:off x="457200" y="1600200"/>
            <a:ext cx="2438400" cy="523220"/>
          </a:xfrm>
          <a:prstGeom prst="rect">
            <a:avLst/>
          </a:prstGeom>
          <a:noFill/>
          <a:ln>
            <a:solidFill>
              <a:schemeClr val="tx1"/>
            </a:solidFill>
          </a:ln>
        </p:spPr>
        <p:txBody>
          <a:bodyPr wrap="square" rtlCol="0">
            <a:spAutoFit/>
          </a:bodyPr>
          <a:lstStyle/>
          <a:p>
            <a:r>
              <a:rPr lang="en-US" sz="1400" dirty="0" smtClean="0"/>
              <a:t>Hispanic population = 8.39% of NC Total Population in 2010</a:t>
            </a:r>
            <a:endParaRPr lang="en-US" sz="1400" dirty="0"/>
          </a:p>
        </p:txBody>
      </p:sp>
    </p:spTree>
    <p:extLst>
      <p:ext uri="{BB962C8B-B14F-4D97-AF65-F5344CB8AC3E}">
        <p14:creationId xmlns:p14="http://schemas.microsoft.com/office/powerpoint/2010/main" val="1467492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rmAutofit fontScale="90000"/>
          </a:bodyPr>
          <a:lstStyle/>
          <a:p>
            <a:r>
              <a:rPr lang="en-US" dirty="0" smtClean="0"/>
              <a:t>Creating a Life</a:t>
            </a:r>
            <a:br>
              <a:rPr lang="en-US" dirty="0" smtClean="0"/>
            </a:br>
            <a:r>
              <a:rPr lang="en-US" sz="3100" dirty="0"/>
              <a:t>P</a:t>
            </a:r>
            <a:r>
              <a:rPr lang="en-US" sz="3100" dirty="0" smtClean="0"/>
              <a:t>ercentage of women, childless at age 40, compared to men</a:t>
            </a:r>
            <a:endParaRPr lang="en-US" sz="3100" dirty="0"/>
          </a:p>
        </p:txBody>
      </p:sp>
      <p:graphicFrame>
        <p:nvGraphicFramePr>
          <p:cNvPr id="4" name="Object 2"/>
          <p:cNvGraphicFramePr>
            <a:graphicFrameLocks noGrp="1" noChangeAspect="1"/>
          </p:cNvGraphicFramePr>
          <p:nvPr>
            <p:extLst>
              <p:ext uri="{D42A27DB-BD31-4B8C-83A1-F6EECF244321}">
                <p14:modId xmlns:p14="http://schemas.microsoft.com/office/powerpoint/2010/main" val="3087668519"/>
              </p:ext>
            </p:extLst>
          </p:nvPr>
        </p:nvGraphicFramePr>
        <p:xfrm>
          <a:off x="247650" y="1498600"/>
          <a:ext cx="7321550" cy="48514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3"/>
          <p:cNvSpPr>
            <a:spLocks noChangeArrowheads="1"/>
          </p:cNvSpPr>
          <p:nvPr/>
        </p:nvSpPr>
        <p:spPr bwMode="auto">
          <a:xfrm>
            <a:off x="0" y="6616700"/>
            <a:ext cx="1752600" cy="241300"/>
          </a:xfrm>
          <a:prstGeom prst="rect">
            <a:avLst/>
          </a:prstGeom>
          <a:noFill/>
          <a:ln w="12700">
            <a:noFill/>
            <a:miter lim="800000"/>
            <a:headEnd/>
            <a:tailEnd/>
          </a:ln>
        </p:spPr>
        <p:txBody>
          <a:bodyPr wrap="none" lIns="90488" tIns="44450" rIns="90488" bIns="44450"/>
          <a:lstStyle/>
          <a:p>
            <a:pPr>
              <a:defRPr/>
            </a:pPr>
            <a:r>
              <a:rPr lang="en-US" sz="1000" dirty="0">
                <a:latin typeface="+mn-lt"/>
              </a:rPr>
              <a:t>Source: </a:t>
            </a:r>
            <a:r>
              <a:rPr lang="en-US" sz="1000" i="1" dirty="0">
                <a:latin typeface="+mn-lt"/>
              </a:rPr>
              <a:t>Creating A Life</a:t>
            </a:r>
          </a:p>
        </p:txBody>
      </p:sp>
      <p:sp>
        <p:nvSpPr>
          <p:cNvPr id="6" name="TextBox 7"/>
          <p:cNvSpPr txBox="1">
            <a:spLocks noChangeArrowheads="1"/>
          </p:cNvSpPr>
          <p:nvPr/>
        </p:nvSpPr>
        <p:spPr bwMode="auto">
          <a:xfrm rot="16200000">
            <a:off x="-1333500" y="3467100"/>
            <a:ext cx="304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ko-KR" b="1" dirty="0">
                <a:ea typeface="굴림" pitchFamily="34" charset="-127"/>
              </a:rPr>
              <a:t>Percent Childless, Age 40</a:t>
            </a:r>
          </a:p>
        </p:txBody>
      </p:sp>
      <p:grpSp>
        <p:nvGrpSpPr>
          <p:cNvPr id="12" name="Group 11"/>
          <p:cNvGrpSpPr/>
          <p:nvPr/>
        </p:nvGrpSpPr>
        <p:grpSpPr>
          <a:xfrm>
            <a:off x="5486400" y="1295400"/>
            <a:ext cx="3657600" cy="5562600"/>
            <a:chOff x="5486400" y="1295400"/>
            <a:chExt cx="3657600" cy="5562600"/>
          </a:xfrm>
        </p:grpSpPr>
        <p:pic>
          <p:nvPicPr>
            <p:cNvPr id="7"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l="20869" r="4639" b="12801"/>
            <a:stretch>
              <a:fillRect/>
            </a:stretch>
          </p:blipFill>
          <p:spPr bwMode="auto">
            <a:xfrm>
              <a:off x="7086600" y="1295400"/>
              <a:ext cx="12192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t="3049" r="67200" b="12190"/>
            <a:stretch>
              <a:fillRect/>
            </a:stretch>
          </p:blipFill>
          <p:spPr bwMode="auto">
            <a:xfrm>
              <a:off x="6019800" y="1350963"/>
              <a:ext cx="115093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l="10370" r="23705"/>
            <a:stretch>
              <a:fillRect/>
            </a:stretch>
          </p:blipFill>
          <p:spPr bwMode="auto">
            <a:xfrm>
              <a:off x="5486400" y="5497513"/>
              <a:ext cx="2765425"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l="13091" t="3429" r="8727" b="24001"/>
            <a:stretch>
              <a:fillRect/>
            </a:stretch>
          </p:blipFill>
          <p:spPr bwMode="auto">
            <a:xfrm>
              <a:off x="7713663" y="2667000"/>
              <a:ext cx="13541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l="42181" r="7272" b="2133"/>
            <a:stretch>
              <a:fillRect/>
            </a:stretch>
          </p:blipFill>
          <p:spPr bwMode="auto">
            <a:xfrm>
              <a:off x="7924800" y="4267200"/>
              <a:ext cx="12192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Slide Number Placeholder 12"/>
          <p:cNvSpPr>
            <a:spLocks noGrp="1"/>
          </p:cNvSpPr>
          <p:nvPr>
            <p:ph type="sldNum" sz="quarter" idx="12"/>
          </p:nvPr>
        </p:nvSpPr>
        <p:spPr/>
        <p:txBody>
          <a:bodyPr/>
          <a:lstStyle/>
          <a:p>
            <a:fld id="{881EFFA5-28D8-48F7-BF72-7EC8DEF9B04D}" type="slidenum">
              <a:rPr lang="en-US" smtClean="0"/>
              <a:pPr/>
              <a:t>6</a:t>
            </a:fld>
            <a:endParaRPr lang="en-US"/>
          </a:p>
        </p:txBody>
      </p:sp>
    </p:spTree>
    <p:extLst>
      <p:ext uri="{BB962C8B-B14F-4D97-AF65-F5344CB8AC3E}">
        <p14:creationId xmlns:p14="http://schemas.microsoft.com/office/powerpoint/2010/main" val="9167239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ncatlasrevisited.org/Population/Images/popfg18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676400"/>
            <a:ext cx="683895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60</a:t>
            </a:fld>
            <a:endParaRPr lang="en-US"/>
          </a:p>
        </p:txBody>
      </p:sp>
    </p:spTree>
    <p:extLst>
      <p:ext uri="{BB962C8B-B14F-4D97-AF65-F5344CB8AC3E}">
        <p14:creationId xmlns:p14="http://schemas.microsoft.com/office/powerpoint/2010/main" val="24106577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Distribution of White Population, 2010</a:t>
            </a:r>
            <a:endParaRPr lang="en-US" dirty="0"/>
          </a:p>
        </p:txBody>
      </p:sp>
      <p:sp>
        <p:nvSpPr>
          <p:cNvPr id="3" name="Slide Number Placeholder 2"/>
          <p:cNvSpPr>
            <a:spLocks noGrp="1"/>
          </p:cNvSpPr>
          <p:nvPr>
            <p:ph type="sldNum" sz="quarter" idx="12"/>
          </p:nvPr>
        </p:nvSpPr>
        <p:spPr/>
        <p:txBody>
          <a:bodyPr/>
          <a:lstStyle/>
          <a:p>
            <a:fld id="{881EFFA5-28D8-48F7-BF72-7EC8DEF9B04D}" type="slidenum">
              <a:rPr lang="en-US" smtClean="0"/>
              <a:pPr/>
              <a:t>61</a:t>
            </a:fld>
            <a:endParaRPr lang="en-US"/>
          </a:p>
        </p:txBody>
      </p:sp>
      <p:sp>
        <p:nvSpPr>
          <p:cNvPr id="4" name="TextBox 3"/>
          <p:cNvSpPr txBox="1"/>
          <p:nvPr/>
        </p:nvSpPr>
        <p:spPr>
          <a:xfrm>
            <a:off x="38100" y="6486525"/>
            <a:ext cx="3809056" cy="261610"/>
          </a:xfrm>
          <a:prstGeom prst="rect">
            <a:avLst/>
          </a:prstGeom>
          <a:noFill/>
        </p:spPr>
        <p:txBody>
          <a:bodyPr wrap="none" rtlCol="0">
            <a:spAutoFit/>
          </a:bodyPr>
          <a:lstStyle/>
          <a:p>
            <a:r>
              <a:rPr lang="en-US" sz="1100" dirty="0" smtClean="0"/>
              <a:t>Source: Kenan Institute of Private Enterprise/US Census Bureau</a:t>
            </a:r>
            <a:endParaRPr lang="en-US" sz="11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1371600"/>
            <a:ext cx="8778240" cy="4570053"/>
          </a:xfrm>
          <a:prstGeom prst="rect">
            <a:avLst/>
          </a:prstGeom>
        </p:spPr>
      </p:pic>
      <p:sp>
        <p:nvSpPr>
          <p:cNvPr id="6" name="TextBox 5"/>
          <p:cNvSpPr txBox="1"/>
          <p:nvPr/>
        </p:nvSpPr>
        <p:spPr>
          <a:xfrm>
            <a:off x="457200" y="1600200"/>
            <a:ext cx="2438400" cy="523220"/>
          </a:xfrm>
          <a:prstGeom prst="rect">
            <a:avLst/>
          </a:prstGeom>
          <a:noFill/>
          <a:ln>
            <a:solidFill>
              <a:schemeClr val="tx1"/>
            </a:solidFill>
          </a:ln>
        </p:spPr>
        <p:txBody>
          <a:bodyPr wrap="square" rtlCol="0">
            <a:spAutoFit/>
          </a:bodyPr>
          <a:lstStyle/>
          <a:p>
            <a:r>
              <a:rPr lang="en-US" sz="1400" dirty="0" smtClean="0"/>
              <a:t>White population = 68.47% of NC Total Population in 2010</a:t>
            </a:r>
            <a:endParaRPr lang="en-US" sz="1400" dirty="0"/>
          </a:p>
        </p:txBody>
      </p:sp>
    </p:spTree>
    <p:extLst>
      <p:ext uri="{BB962C8B-B14F-4D97-AF65-F5344CB8AC3E}">
        <p14:creationId xmlns:p14="http://schemas.microsoft.com/office/powerpoint/2010/main" val="35021537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85800" y="228600"/>
            <a:ext cx="7772400" cy="762000"/>
          </a:xfrm>
        </p:spPr>
        <p:txBody>
          <a:bodyPr rtlCol="0">
            <a:normAutofit/>
          </a:bodyPr>
          <a:lstStyle/>
          <a:p>
            <a:pPr eaLnBrk="1" fontAlgn="auto" hangingPunct="1">
              <a:spcAft>
                <a:spcPts val="0"/>
              </a:spcAft>
              <a:defRPr/>
            </a:pPr>
            <a:r>
              <a:rPr lang="en-US" sz="3600" dirty="0" smtClean="0"/>
              <a:t>Blacks Return To The South</a:t>
            </a:r>
            <a:endParaRPr lang="en-US" dirty="0" smtClean="0"/>
          </a:p>
        </p:txBody>
      </p:sp>
      <p:graphicFrame>
        <p:nvGraphicFramePr>
          <p:cNvPr id="2" name="Object 2"/>
          <p:cNvGraphicFramePr>
            <a:graphicFrameLocks noGrp="1" noChangeAspect="1"/>
          </p:cNvGraphicFramePr>
          <p:nvPr>
            <p:ph type="chart" idx="1"/>
            <p:extLst>
              <p:ext uri="{D42A27DB-BD31-4B8C-83A1-F6EECF244321}">
                <p14:modId xmlns:p14="http://schemas.microsoft.com/office/powerpoint/2010/main" val="2259761073"/>
              </p:ext>
            </p:extLst>
          </p:nvPr>
        </p:nvGraphicFramePr>
        <p:xfrm>
          <a:off x="228600" y="975519"/>
          <a:ext cx="4944374" cy="3535362"/>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2743200"/>
            <a:ext cx="4562475" cy="3848100"/>
          </a:xfrm>
          <a:prstGeom prst="rect">
            <a:avLst/>
          </a:prstGeom>
          <a:ln>
            <a:solidFill>
              <a:schemeClr val="tx1"/>
            </a:solidFill>
          </a:ln>
        </p:spPr>
      </p:pic>
      <p:sp>
        <p:nvSpPr>
          <p:cNvPr id="4" name="Rectangle 3"/>
          <p:cNvSpPr/>
          <p:nvPr/>
        </p:nvSpPr>
        <p:spPr>
          <a:xfrm>
            <a:off x="914400" y="5637193"/>
            <a:ext cx="3276600" cy="954107"/>
          </a:xfrm>
          <a:prstGeom prst="rect">
            <a:avLst/>
          </a:prstGeom>
          <a:ln>
            <a:solidFill>
              <a:schemeClr val="tx1"/>
            </a:solidFill>
          </a:ln>
        </p:spPr>
        <p:txBody>
          <a:bodyPr wrap="square">
            <a:spAutoFit/>
          </a:bodyPr>
          <a:lstStyle/>
          <a:p>
            <a:r>
              <a:rPr lang="en-US" sz="1400" dirty="0"/>
              <a:t>The Black population grew </a:t>
            </a:r>
            <a:r>
              <a:rPr lang="en-US" sz="1400" dirty="0" smtClean="0"/>
              <a:t>in </a:t>
            </a:r>
            <a:r>
              <a:rPr lang="en-US" sz="1400" dirty="0"/>
              <a:t>every region between </a:t>
            </a:r>
            <a:r>
              <a:rPr lang="en-US" sz="1400" dirty="0" smtClean="0"/>
              <a:t>2000 </a:t>
            </a:r>
            <a:r>
              <a:rPr lang="en-US" sz="1400" dirty="0"/>
              <a:t>and 2010 with the Black </a:t>
            </a:r>
            <a:r>
              <a:rPr lang="en-US" sz="1400" dirty="0" smtClean="0"/>
              <a:t>in combination </a:t>
            </a:r>
            <a:r>
              <a:rPr lang="en-US" sz="1400" dirty="0"/>
              <a:t>population </a:t>
            </a:r>
            <a:r>
              <a:rPr lang="en-US" sz="1400" dirty="0" smtClean="0"/>
              <a:t>contributing </a:t>
            </a:r>
            <a:r>
              <a:rPr lang="en-US" sz="1400" dirty="0"/>
              <a:t>to this growth, </a:t>
            </a:r>
            <a:r>
              <a:rPr lang="en-US" sz="1400" dirty="0" smtClean="0"/>
              <a:t>particularly </a:t>
            </a:r>
            <a:r>
              <a:rPr lang="en-US" sz="1400" dirty="0"/>
              <a:t>in the South.</a:t>
            </a:r>
          </a:p>
        </p:txBody>
      </p:sp>
    </p:spTree>
    <p:extLst>
      <p:ext uri="{BB962C8B-B14F-4D97-AF65-F5344CB8AC3E}">
        <p14:creationId xmlns:p14="http://schemas.microsoft.com/office/powerpoint/2010/main" val="36997869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ncatlasrevisited.org/Population/Images/popfg19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600200"/>
            <a:ext cx="68865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63</a:t>
            </a:fld>
            <a:endParaRPr lang="en-US"/>
          </a:p>
        </p:txBody>
      </p:sp>
    </p:spTree>
    <p:extLst>
      <p:ext uri="{BB962C8B-B14F-4D97-AF65-F5344CB8AC3E}">
        <p14:creationId xmlns:p14="http://schemas.microsoft.com/office/powerpoint/2010/main" val="10239103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Distribution of Black Population, 2010</a:t>
            </a:r>
            <a:endParaRPr lang="en-US" dirty="0"/>
          </a:p>
        </p:txBody>
      </p:sp>
      <p:sp>
        <p:nvSpPr>
          <p:cNvPr id="3" name="Slide Number Placeholder 2"/>
          <p:cNvSpPr>
            <a:spLocks noGrp="1"/>
          </p:cNvSpPr>
          <p:nvPr>
            <p:ph type="sldNum" sz="quarter" idx="12"/>
          </p:nvPr>
        </p:nvSpPr>
        <p:spPr/>
        <p:txBody>
          <a:bodyPr/>
          <a:lstStyle/>
          <a:p>
            <a:fld id="{881EFFA5-28D8-48F7-BF72-7EC8DEF9B04D}" type="slidenum">
              <a:rPr lang="en-US" smtClean="0"/>
              <a:pPr/>
              <a:t>64</a:t>
            </a:fld>
            <a:endParaRPr lang="en-US"/>
          </a:p>
        </p:txBody>
      </p:sp>
      <p:sp>
        <p:nvSpPr>
          <p:cNvPr id="4" name="TextBox 3"/>
          <p:cNvSpPr txBox="1"/>
          <p:nvPr/>
        </p:nvSpPr>
        <p:spPr>
          <a:xfrm>
            <a:off x="38100" y="6486525"/>
            <a:ext cx="3809056" cy="261610"/>
          </a:xfrm>
          <a:prstGeom prst="rect">
            <a:avLst/>
          </a:prstGeom>
          <a:noFill/>
        </p:spPr>
        <p:txBody>
          <a:bodyPr wrap="none" rtlCol="0">
            <a:spAutoFit/>
          </a:bodyPr>
          <a:lstStyle/>
          <a:p>
            <a:r>
              <a:rPr lang="en-US" sz="1100" dirty="0" smtClean="0"/>
              <a:t>Source: Kenan Institute of Private Enterprise/US Census Bureau</a:t>
            </a:r>
            <a:endParaRPr lang="en-US" sz="11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1371600"/>
            <a:ext cx="8778240" cy="4570053"/>
          </a:xfrm>
          <a:prstGeom prst="rect">
            <a:avLst/>
          </a:prstGeom>
        </p:spPr>
      </p:pic>
      <p:sp>
        <p:nvSpPr>
          <p:cNvPr id="6" name="TextBox 5"/>
          <p:cNvSpPr txBox="1"/>
          <p:nvPr/>
        </p:nvSpPr>
        <p:spPr>
          <a:xfrm>
            <a:off x="457200" y="1600200"/>
            <a:ext cx="2438400" cy="523220"/>
          </a:xfrm>
          <a:prstGeom prst="rect">
            <a:avLst/>
          </a:prstGeom>
          <a:noFill/>
          <a:ln>
            <a:solidFill>
              <a:schemeClr val="tx1"/>
            </a:solidFill>
          </a:ln>
        </p:spPr>
        <p:txBody>
          <a:bodyPr wrap="square" rtlCol="0">
            <a:spAutoFit/>
          </a:bodyPr>
          <a:lstStyle/>
          <a:p>
            <a:r>
              <a:rPr lang="en-US" sz="1400" dirty="0" smtClean="0"/>
              <a:t>Black population = 21.48% of NC Total Population in 2010</a:t>
            </a:r>
            <a:endParaRPr lang="en-US" sz="1400" dirty="0"/>
          </a:p>
        </p:txBody>
      </p:sp>
    </p:spTree>
    <p:extLst>
      <p:ext uri="{BB962C8B-B14F-4D97-AF65-F5344CB8AC3E}">
        <p14:creationId xmlns:p14="http://schemas.microsoft.com/office/powerpoint/2010/main" val="12450417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ww.ncatlasrevisited.org/Population/Images/popfg20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524000"/>
            <a:ext cx="683895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65</a:t>
            </a:fld>
            <a:endParaRPr lang="en-US"/>
          </a:p>
        </p:txBody>
      </p:sp>
    </p:spTree>
    <p:extLst>
      <p:ext uri="{BB962C8B-B14F-4D97-AF65-F5344CB8AC3E}">
        <p14:creationId xmlns:p14="http://schemas.microsoft.com/office/powerpoint/2010/main" val="25737903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74638"/>
            <a:ext cx="8915400" cy="1143000"/>
          </a:xfrm>
        </p:spPr>
        <p:txBody>
          <a:bodyPr>
            <a:noAutofit/>
          </a:bodyPr>
          <a:lstStyle/>
          <a:p>
            <a:r>
              <a:rPr lang="en-US" sz="3400" dirty="0" smtClean="0"/>
              <a:t>Distribution of Native American Population, 2010</a:t>
            </a:r>
            <a:endParaRPr lang="en-US" sz="3400" dirty="0"/>
          </a:p>
        </p:txBody>
      </p:sp>
      <p:sp>
        <p:nvSpPr>
          <p:cNvPr id="3" name="Slide Number Placeholder 2"/>
          <p:cNvSpPr>
            <a:spLocks noGrp="1"/>
          </p:cNvSpPr>
          <p:nvPr>
            <p:ph type="sldNum" sz="quarter" idx="12"/>
          </p:nvPr>
        </p:nvSpPr>
        <p:spPr/>
        <p:txBody>
          <a:bodyPr/>
          <a:lstStyle/>
          <a:p>
            <a:fld id="{881EFFA5-28D8-48F7-BF72-7EC8DEF9B04D}" type="slidenum">
              <a:rPr lang="en-US" smtClean="0"/>
              <a:pPr/>
              <a:t>66</a:t>
            </a:fld>
            <a:endParaRPr lang="en-US"/>
          </a:p>
        </p:txBody>
      </p:sp>
      <p:sp>
        <p:nvSpPr>
          <p:cNvPr id="4" name="TextBox 3"/>
          <p:cNvSpPr txBox="1"/>
          <p:nvPr/>
        </p:nvSpPr>
        <p:spPr>
          <a:xfrm>
            <a:off x="38100" y="6486525"/>
            <a:ext cx="3809056" cy="261610"/>
          </a:xfrm>
          <a:prstGeom prst="rect">
            <a:avLst/>
          </a:prstGeom>
          <a:noFill/>
        </p:spPr>
        <p:txBody>
          <a:bodyPr wrap="none" rtlCol="0">
            <a:spAutoFit/>
          </a:bodyPr>
          <a:lstStyle/>
          <a:p>
            <a:r>
              <a:rPr lang="en-US" sz="1100" dirty="0" smtClean="0"/>
              <a:t>Source: Kenan Institute of Private Enterprise/US Census Bureau</a:t>
            </a:r>
            <a:endParaRPr lang="en-US" sz="11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1295400"/>
            <a:ext cx="8778240" cy="4570053"/>
          </a:xfrm>
          <a:prstGeom prst="rect">
            <a:avLst/>
          </a:prstGeom>
        </p:spPr>
      </p:pic>
      <p:sp>
        <p:nvSpPr>
          <p:cNvPr id="6" name="TextBox 5"/>
          <p:cNvSpPr txBox="1"/>
          <p:nvPr/>
        </p:nvSpPr>
        <p:spPr>
          <a:xfrm>
            <a:off x="409103" y="1524000"/>
            <a:ext cx="2819400" cy="523220"/>
          </a:xfrm>
          <a:prstGeom prst="rect">
            <a:avLst/>
          </a:prstGeom>
          <a:noFill/>
          <a:ln>
            <a:solidFill>
              <a:schemeClr val="tx1"/>
            </a:solidFill>
          </a:ln>
        </p:spPr>
        <p:txBody>
          <a:bodyPr wrap="square" rtlCol="0">
            <a:spAutoFit/>
          </a:bodyPr>
          <a:lstStyle/>
          <a:p>
            <a:r>
              <a:rPr lang="en-US" sz="1400" dirty="0" smtClean="0"/>
              <a:t>American Indian population = 1.28% of NC Total Population in 2010</a:t>
            </a:r>
            <a:endParaRPr lang="en-US" sz="1400" dirty="0"/>
          </a:p>
        </p:txBody>
      </p:sp>
    </p:spTree>
    <p:extLst>
      <p:ext uri="{BB962C8B-B14F-4D97-AF65-F5344CB8AC3E}">
        <p14:creationId xmlns:p14="http://schemas.microsoft.com/office/powerpoint/2010/main" val="41617476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ncatlasrevisited.org/Population/Images/popfg21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905000"/>
            <a:ext cx="683895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67</a:t>
            </a:fld>
            <a:endParaRPr lang="en-US"/>
          </a:p>
        </p:txBody>
      </p:sp>
    </p:spTree>
    <p:extLst>
      <p:ext uri="{BB962C8B-B14F-4D97-AF65-F5344CB8AC3E}">
        <p14:creationId xmlns:p14="http://schemas.microsoft.com/office/powerpoint/2010/main" val="5560982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ncatlasrevisited.org/Population/Images/popfg22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76400"/>
            <a:ext cx="683895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68</a:t>
            </a:fld>
            <a:endParaRPr lang="en-US"/>
          </a:p>
        </p:txBody>
      </p:sp>
    </p:spTree>
    <p:extLst>
      <p:ext uri="{BB962C8B-B14F-4D97-AF65-F5344CB8AC3E}">
        <p14:creationId xmlns:p14="http://schemas.microsoft.com/office/powerpoint/2010/main" val="36734816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62000" y="685800"/>
            <a:ext cx="7772400" cy="609600"/>
          </a:xfrm>
        </p:spPr>
        <p:txBody>
          <a:bodyPr/>
          <a:lstStyle/>
          <a:p>
            <a:pPr eaLnBrk="1" hangingPunct="1"/>
            <a:r>
              <a:rPr lang="en-US" sz="2800" u="sng" dirty="0" smtClean="0"/>
              <a:t>Aging America</a:t>
            </a:r>
            <a:r>
              <a:rPr lang="en-US" sz="2800" dirty="0" smtClean="0"/>
              <a:t>: U.S. Median Age, 1820-2010</a:t>
            </a:r>
          </a:p>
        </p:txBody>
      </p:sp>
      <p:graphicFrame>
        <p:nvGraphicFramePr>
          <p:cNvPr id="2" name="Object 2"/>
          <p:cNvGraphicFramePr>
            <a:graphicFrameLocks noGrp="1" noChangeAspect="1"/>
          </p:cNvGraphicFramePr>
          <p:nvPr>
            <p:ph type="chart" idx="1"/>
            <p:extLst>
              <p:ext uri="{D42A27DB-BD31-4B8C-83A1-F6EECF244321}">
                <p14:modId xmlns:p14="http://schemas.microsoft.com/office/powerpoint/2010/main" val="3985836894"/>
              </p:ext>
            </p:extLst>
          </p:nvPr>
        </p:nvGraphicFramePr>
        <p:xfrm>
          <a:off x="190500" y="1524000"/>
          <a:ext cx="8763000" cy="4011613"/>
        </p:xfrm>
        <a:graphic>
          <a:graphicData uri="http://schemas.openxmlformats.org/drawingml/2006/chart">
            <c:chart xmlns:c="http://schemas.openxmlformats.org/drawingml/2006/chart" xmlns:r="http://schemas.openxmlformats.org/officeDocument/2006/relationships" r:id="rId3"/>
          </a:graphicData>
        </a:graphic>
      </p:graphicFrame>
      <p:sp>
        <p:nvSpPr>
          <p:cNvPr id="70660" name="Text Box 4"/>
          <p:cNvSpPr txBox="1">
            <a:spLocks noChangeArrowheads="1"/>
          </p:cNvSpPr>
          <p:nvPr/>
        </p:nvSpPr>
        <p:spPr bwMode="auto">
          <a:xfrm>
            <a:off x="609600" y="6324600"/>
            <a:ext cx="3426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200" dirty="0">
                <a:latin typeface="+mn-lt"/>
              </a:rPr>
              <a:t>Source: U.S. Census Bureau, San Francisco Chronicle</a:t>
            </a:r>
          </a:p>
        </p:txBody>
      </p:sp>
    </p:spTree>
    <p:extLst>
      <p:ext uri="{BB962C8B-B14F-4D97-AF65-F5344CB8AC3E}">
        <p14:creationId xmlns:p14="http://schemas.microsoft.com/office/powerpoint/2010/main" val="1106488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Life (cont’d)</a:t>
            </a:r>
            <a:endParaRPr lang="en-US" dirty="0"/>
          </a:p>
        </p:txBody>
      </p:sp>
      <p:sp>
        <p:nvSpPr>
          <p:cNvPr id="4" name="Content Placeholder 2"/>
          <p:cNvSpPr>
            <a:spLocks noGrp="1"/>
          </p:cNvSpPr>
          <p:nvPr>
            <p:ph idx="1"/>
          </p:nvPr>
        </p:nvSpPr>
        <p:spPr/>
        <p:txBody>
          <a:bodyPr>
            <a:normAutofit fontScale="92500"/>
          </a:bodyPr>
          <a:lstStyle/>
          <a:p>
            <a:pPr marL="228600" indent="-228600">
              <a:spcBef>
                <a:spcPts val="600"/>
              </a:spcBef>
              <a:spcAft>
                <a:spcPts val="1200"/>
              </a:spcAft>
            </a:pPr>
            <a:r>
              <a:rPr lang="en-US" altLang="ko-KR" sz="2400" dirty="0" smtClean="0">
                <a:ea typeface="굴림" pitchFamily="34" charset="-127"/>
              </a:rPr>
              <a:t>Only 1% of high-achievers ages 41-55 had a first child after age 39</a:t>
            </a:r>
          </a:p>
          <a:p>
            <a:pPr marL="228600" indent="-228600">
              <a:spcBef>
                <a:spcPts val="600"/>
              </a:spcBef>
              <a:spcAft>
                <a:spcPts val="1200"/>
              </a:spcAft>
            </a:pPr>
            <a:r>
              <a:rPr lang="en-US" altLang="ko-KR" sz="2400" dirty="0" smtClean="0">
                <a:ea typeface="굴림" pitchFamily="34" charset="-127"/>
              </a:rPr>
              <a:t>No ultra-achiever ages 41-55 had a first child after age 36</a:t>
            </a:r>
          </a:p>
          <a:p>
            <a:pPr marL="228600" indent="-228600">
              <a:spcBef>
                <a:spcPts val="600"/>
              </a:spcBef>
              <a:spcAft>
                <a:spcPts val="1200"/>
              </a:spcAft>
            </a:pPr>
            <a:r>
              <a:rPr lang="en-US" altLang="ko-KR" sz="2400" dirty="0" smtClean="0">
                <a:ea typeface="굴림" pitchFamily="34" charset="-127"/>
              </a:rPr>
              <a:t>25% of childless high-achievers ages 41 to 55 still would like a child</a:t>
            </a:r>
          </a:p>
          <a:p>
            <a:pPr marL="228600" indent="-228600">
              <a:spcBef>
                <a:spcPts val="600"/>
              </a:spcBef>
              <a:spcAft>
                <a:spcPts val="1200"/>
              </a:spcAft>
            </a:pPr>
            <a:r>
              <a:rPr lang="en-US" altLang="ko-KR" sz="2400" dirty="0" smtClean="0">
                <a:ea typeface="굴림" pitchFamily="34" charset="-127"/>
              </a:rPr>
              <a:t>31% of childless ultra-achievers ages 41 to 55 still want a child</a:t>
            </a:r>
          </a:p>
          <a:p>
            <a:pPr marL="228600" indent="-228600">
              <a:spcBef>
                <a:spcPts val="600"/>
              </a:spcBef>
              <a:spcAft>
                <a:spcPts val="1200"/>
              </a:spcAft>
            </a:pPr>
            <a:r>
              <a:rPr lang="en-US" altLang="ko-KR" sz="2400" dirty="0" smtClean="0">
                <a:ea typeface="굴림" pitchFamily="34" charset="-127"/>
              </a:rPr>
              <a:t>89% of high-achievers under 40 believe that they will be able to get pregnant into their forties</a:t>
            </a:r>
          </a:p>
          <a:p>
            <a:pPr marL="228600" indent="-228600">
              <a:spcBef>
                <a:spcPts val="600"/>
              </a:spcBef>
              <a:spcAft>
                <a:spcPts val="1200"/>
              </a:spcAft>
            </a:pPr>
            <a:r>
              <a:rPr lang="en-US" altLang="ko-KR" sz="2400" dirty="0" err="1" smtClean="0">
                <a:ea typeface="굴림" pitchFamily="34" charset="-127"/>
              </a:rPr>
              <a:t>Hewlitt</a:t>
            </a:r>
            <a:r>
              <a:rPr lang="en-US" altLang="ko-KR" sz="2400" dirty="0" smtClean="0">
                <a:ea typeface="굴림" pitchFamily="34" charset="-127"/>
              </a:rPr>
              <a:t> – “After age 40 only 3% to 5% of those who use the new assisted reproductive technologies actually succeed in having a child, no matter how much they spend, no matter how hard they try.”</a:t>
            </a:r>
          </a:p>
        </p:txBody>
      </p:sp>
      <p:sp>
        <p:nvSpPr>
          <p:cNvPr id="5" name="Rectangle 3"/>
          <p:cNvSpPr>
            <a:spLocks noChangeArrowheads="1"/>
          </p:cNvSpPr>
          <p:nvPr/>
        </p:nvSpPr>
        <p:spPr bwMode="auto">
          <a:xfrm>
            <a:off x="0" y="6616700"/>
            <a:ext cx="1752600" cy="241300"/>
          </a:xfrm>
          <a:prstGeom prst="rect">
            <a:avLst/>
          </a:prstGeom>
          <a:noFill/>
          <a:ln w="12700">
            <a:noFill/>
            <a:miter lim="800000"/>
            <a:headEnd/>
            <a:tailEnd/>
          </a:ln>
        </p:spPr>
        <p:txBody>
          <a:bodyPr wrap="none" lIns="90488" tIns="44450" rIns="90488" bIns="44450"/>
          <a:lstStyle/>
          <a:p>
            <a:pPr>
              <a:defRPr/>
            </a:pPr>
            <a:r>
              <a:rPr lang="en-US" sz="1000" dirty="0">
                <a:latin typeface="+mn-lt"/>
              </a:rPr>
              <a:t>Source: </a:t>
            </a:r>
            <a:r>
              <a:rPr lang="en-US" sz="1000" i="1" dirty="0">
                <a:latin typeface="+mn-lt"/>
              </a:rPr>
              <a:t>Creating A Life</a:t>
            </a:r>
          </a:p>
        </p:txBody>
      </p:sp>
      <p:sp>
        <p:nvSpPr>
          <p:cNvPr id="6" name="Slide Number Placeholder 5"/>
          <p:cNvSpPr>
            <a:spLocks noGrp="1"/>
          </p:cNvSpPr>
          <p:nvPr>
            <p:ph type="sldNum" sz="quarter" idx="12"/>
          </p:nvPr>
        </p:nvSpPr>
        <p:spPr/>
        <p:txBody>
          <a:bodyPr/>
          <a:lstStyle/>
          <a:p>
            <a:fld id="{881EFFA5-28D8-48F7-BF72-7EC8DEF9B04D}" type="slidenum">
              <a:rPr lang="en-US" smtClean="0"/>
              <a:pPr/>
              <a:t>7</a:t>
            </a:fld>
            <a:endParaRPr lang="en-US"/>
          </a:p>
        </p:txBody>
      </p:sp>
    </p:spTree>
    <p:extLst>
      <p:ext uri="{BB962C8B-B14F-4D97-AF65-F5344CB8AC3E}">
        <p14:creationId xmlns:p14="http://schemas.microsoft.com/office/powerpoint/2010/main" val="35313166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2350" y="379413"/>
            <a:ext cx="7097713"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70</a:t>
            </a:fld>
            <a:endParaRPr lang="en-US"/>
          </a:p>
        </p:txBody>
      </p:sp>
    </p:spTree>
    <p:extLst>
      <p:ext uri="{BB962C8B-B14F-4D97-AF65-F5344CB8AC3E}">
        <p14:creationId xmlns:p14="http://schemas.microsoft.com/office/powerpoint/2010/main" val="35264534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2350" y="379413"/>
            <a:ext cx="7097713"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71</a:t>
            </a:fld>
            <a:endParaRPr lang="en-US"/>
          </a:p>
        </p:txBody>
      </p:sp>
    </p:spTree>
    <p:extLst>
      <p:ext uri="{BB962C8B-B14F-4D97-AF65-F5344CB8AC3E}">
        <p14:creationId xmlns:p14="http://schemas.microsoft.com/office/powerpoint/2010/main" val="23045054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2350" y="379413"/>
            <a:ext cx="7097713"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72</a:t>
            </a:fld>
            <a:endParaRPr lang="en-US"/>
          </a:p>
        </p:txBody>
      </p:sp>
    </p:spTree>
    <p:extLst>
      <p:ext uri="{BB962C8B-B14F-4D97-AF65-F5344CB8AC3E}">
        <p14:creationId xmlns:p14="http://schemas.microsoft.com/office/powerpoint/2010/main" val="12063889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2350" y="379413"/>
            <a:ext cx="7097713"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881EFFA5-28D8-48F7-BF72-7EC8DEF9B04D}" type="slidenum">
              <a:rPr lang="en-US" smtClean="0"/>
              <a:pPr/>
              <a:t>73</a:t>
            </a:fld>
            <a:endParaRPr lang="en-US"/>
          </a:p>
        </p:txBody>
      </p:sp>
    </p:spTree>
    <p:extLst>
      <p:ext uri="{BB962C8B-B14F-4D97-AF65-F5344CB8AC3E}">
        <p14:creationId xmlns:p14="http://schemas.microsoft.com/office/powerpoint/2010/main" val="2690327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boomer impact in the U.s.</a:t>
            </a:r>
            <a:endParaRPr lang="en-US" dirty="0"/>
          </a:p>
        </p:txBody>
      </p:sp>
      <p:sp>
        <p:nvSpPr>
          <p:cNvPr id="4" name="Slide Number Placeholder 3"/>
          <p:cNvSpPr>
            <a:spLocks noGrp="1"/>
          </p:cNvSpPr>
          <p:nvPr>
            <p:ph type="sldNum" sz="quarter" idx="12"/>
          </p:nvPr>
        </p:nvSpPr>
        <p:spPr/>
        <p:txBody>
          <a:bodyPr/>
          <a:lstStyle/>
          <a:p>
            <a:fld id="{881EFFA5-28D8-48F7-BF72-7EC8DEF9B04D}" type="slidenum">
              <a:rPr lang="en-US" smtClean="0"/>
              <a:pPr/>
              <a:t>8</a:t>
            </a:fld>
            <a:endParaRPr lang="en-US"/>
          </a:p>
        </p:txBody>
      </p:sp>
    </p:spTree>
    <p:extLst>
      <p:ext uri="{BB962C8B-B14F-4D97-AF65-F5344CB8AC3E}">
        <p14:creationId xmlns:p14="http://schemas.microsoft.com/office/powerpoint/2010/main" val="1894269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Births, U.S.</a:t>
            </a:r>
            <a:endParaRPr lang="en-US" dirty="0"/>
          </a:p>
        </p:txBody>
      </p:sp>
      <p:graphicFrame>
        <p:nvGraphicFramePr>
          <p:cNvPr id="3" name="Object 2"/>
          <p:cNvGraphicFramePr>
            <a:graphicFrameLocks noGrp="1"/>
          </p:cNvGraphicFramePr>
          <p:nvPr/>
        </p:nvGraphicFramePr>
        <p:xfrm>
          <a:off x="457200" y="1270000"/>
          <a:ext cx="8404225" cy="5199063"/>
        </p:xfrm>
        <a:graphic>
          <a:graphicData uri="http://schemas.openxmlformats.org/presentationml/2006/ole">
            <mc:AlternateContent xmlns:mc="http://schemas.openxmlformats.org/markup-compatibility/2006">
              <mc:Choice xmlns:v="urn:schemas-microsoft-com:vml" Requires="v">
                <p:oleObj spid="_x0000_s3170" name="Worksheet" r:id="rId4" imgW="8715392" imgH="5391228" progId="Excel.Sheet.8">
                  <p:embed/>
                </p:oleObj>
              </mc:Choice>
              <mc:Fallback>
                <p:oleObj name="Worksheet" r:id="rId4" imgW="8715392" imgH="5391228" progId="Excel.Sheet.8">
                  <p:embed/>
                  <p:pic>
                    <p:nvPicPr>
                      <p:cNvPr id="0" name="Picture 96"/>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70000"/>
                        <a:ext cx="8404225" cy="5199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3"/>
          <p:cNvGrpSpPr/>
          <p:nvPr/>
        </p:nvGrpSpPr>
        <p:grpSpPr>
          <a:xfrm>
            <a:off x="1227135" y="3584758"/>
            <a:ext cx="7624763" cy="2009775"/>
            <a:chOff x="1219200" y="3552825"/>
            <a:chExt cx="7624763" cy="2009775"/>
          </a:xfrm>
        </p:grpSpPr>
        <p:grpSp>
          <p:nvGrpSpPr>
            <p:cNvPr id="5" name="Group 4"/>
            <p:cNvGrpSpPr/>
            <p:nvPr/>
          </p:nvGrpSpPr>
          <p:grpSpPr>
            <a:xfrm>
              <a:off x="1219200" y="3711575"/>
              <a:ext cx="7624763" cy="1851025"/>
              <a:chOff x="1219200" y="3711575"/>
              <a:chExt cx="7624763" cy="1851025"/>
            </a:xfrm>
          </p:grpSpPr>
          <p:sp>
            <p:nvSpPr>
              <p:cNvPr id="7" name="Line 88"/>
              <p:cNvSpPr>
                <a:spLocks noChangeShapeType="1"/>
              </p:cNvSpPr>
              <p:nvPr/>
            </p:nvSpPr>
            <p:spPr bwMode="auto">
              <a:xfrm flipV="1">
                <a:off x="2154238" y="4495800"/>
                <a:ext cx="0" cy="1008063"/>
              </a:xfrm>
              <a:prstGeom prst="line">
                <a:avLst/>
              </a:prstGeom>
              <a:noFill/>
              <a:ln w="12700">
                <a:solidFill>
                  <a:srgbClr val="FC0128"/>
                </a:solidFill>
                <a:round/>
                <a:headEnd/>
                <a:tailEnd/>
              </a:ln>
            </p:spPr>
            <p:txBody>
              <a:bodyPr wrap="none" anchor="ctr"/>
              <a:lstStyle/>
              <a:p>
                <a:pPr>
                  <a:defRPr/>
                </a:pPr>
                <a:endParaRPr lang="en-US" dirty="0">
                  <a:latin typeface="+mn-lt"/>
                </a:endParaRPr>
              </a:p>
            </p:txBody>
          </p:sp>
          <p:sp>
            <p:nvSpPr>
              <p:cNvPr id="8" name="TextBox 7"/>
              <p:cNvSpPr txBox="1"/>
              <p:nvPr/>
            </p:nvSpPr>
            <p:spPr bwMode="auto">
              <a:xfrm rot="16200000">
                <a:off x="1804988" y="5149850"/>
                <a:ext cx="533400" cy="276225"/>
              </a:xfrm>
              <a:prstGeom prst="rect">
                <a:avLst/>
              </a:prstGeom>
              <a:noFill/>
            </p:spPr>
            <p:txBody>
              <a:bodyPr>
                <a:spAutoFit/>
              </a:bodyPr>
              <a:lstStyle/>
              <a:p>
                <a:pPr>
                  <a:defRPr/>
                </a:pPr>
                <a:r>
                  <a:rPr lang="en-US" sz="1200" dirty="0">
                    <a:latin typeface="+mn-lt"/>
                  </a:rPr>
                  <a:t>1926</a:t>
                </a:r>
              </a:p>
            </p:txBody>
          </p:sp>
          <p:sp>
            <p:nvSpPr>
              <p:cNvPr id="9" name="Rectangle 97"/>
              <p:cNvSpPr>
                <a:spLocks noChangeArrowheads="1"/>
              </p:cNvSpPr>
              <p:nvPr/>
            </p:nvSpPr>
            <p:spPr bwMode="auto">
              <a:xfrm>
                <a:off x="7696200" y="3819525"/>
                <a:ext cx="1147763" cy="739775"/>
              </a:xfrm>
              <a:prstGeom prst="rect">
                <a:avLst/>
              </a:prstGeom>
              <a:noFill/>
              <a:ln w="9525">
                <a:noFill/>
                <a:miter lim="800000"/>
                <a:headEnd/>
                <a:tailEnd/>
              </a:ln>
            </p:spPr>
            <p:txBody>
              <a:bodyPr wrap="none" lIns="92075" tIns="46038" rIns="92075" bIns="46038">
                <a:spAutoFit/>
              </a:bodyPr>
              <a:lstStyle/>
              <a:p>
                <a:pPr>
                  <a:defRPr/>
                </a:pPr>
                <a:r>
                  <a:rPr lang="en-US" sz="1400" b="1" dirty="0">
                    <a:solidFill>
                      <a:srgbClr val="000000"/>
                    </a:solidFill>
                    <a:latin typeface="+mn-lt"/>
                  </a:rPr>
                  <a:t>Generation Z</a:t>
                </a:r>
              </a:p>
              <a:p>
                <a:pPr>
                  <a:defRPr/>
                </a:pPr>
                <a:r>
                  <a:rPr lang="en-US" sz="1400" b="1" dirty="0">
                    <a:solidFill>
                      <a:srgbClr val="000000"/>
                    </a:solidFill>
                    <a:latin typeface="+mn-lt"/>
                  </a:rPr>
                  <a:t>61+ million</a:t>
                </a:r>
              </a:p>
              <a:p>
                <a:pPr>
                  <a:defRPr/>
                </a:pPr>
                <a:r>
                  <a:rPr lang="en-US" sz="1400" b="1" dirty="0">
                    <a:solidFill>
                      <a:srgbClr val="000000"/>
                    </a:solidFill>
                    <a:latin typeface="+mn-lt"/>
                  </a:rPr>
                  <a:t>(0-17)</a:t>
                </a:r>
              </a:p>
            </p:txBody>
          </p:sp>
          <p:sp>
            <p:nvSpPr>
              <p:cNvPr id="10" name="Line 89"/>
              <p:cNvSpPr>
                <a:spLocks noChangeShapeType="1"/>
              </p:cNvSpPr>
              <p:nvPr/>
            </p:nvSpPr>
            <p:spPr bwMode="auto">
              <a:xfrm flipV="1">
                <a:off x="4060825" y="4251325"/>
                <a:ext cx="0" cy="1260475"/>
              </a:xfrm>
              <a:prstGeom prst="line">
                <a:avLst/>
              </a:prstGeom>
              <a:noFill/>
              <a:ln w="12700">
                <a:solidFill>
                  <a:srgbClr val="FC0128"/>
                </a:solidFill>
                <a:round/>
                <a:headEnd/>
                <a:tailEnd/>
              </a:ln>
            </p:spPr>
            <p:txBody>
              <a:bodyPr wrap="none" anchor="ctr"/>
              <a:lstStyle/>
              <a:p>
                <a:pPr>
                  <a:defRPr/>
                </a:pPr>
                <a:endParaRPr lang="en-US" dirty="0">
                  <a:latin typeface="+mn-lt"/>
                </a:endParaRPr>
              </a:p>
            </p:txBody>
          </p:sp>
          <p:grpSp>
            <p:nvGrpSpPr>
              <p:cNvPr id="11" name="Group 10"/>
              <p:cNvGrpSpPr/>
              <p:nvPr/>
            </p:nvGrpSpPr>
            <p:grpSpPr>
              <a:xfrm>
                <a:off x="1219200" y="3711575"/>
                <a:ext cx="5816600" cy="1268413"/>
                <a:chOff x="1219200" y="3711575"/>
                <a:chExt cx="5816600" cy="1268413"/>
              </a:xfrm>
            </p:grpSpPr>
            <p:sp>
              <p:nvSpPr>
                <p:cNvPr id="22" name="Rectangle 71"/>
                <p:cNvSpPr>
                  <a:spLocks noChangeArrowheads="1"/>
                </p:cNvSpPr>
                <p:nvPr/>
              </p:nvSpPr>
              <p:spPr bwMode="auto">
                <a:xfrm>
                  <a:off x="1219200" y="3810000"/>
                  <a:ext cx="1066800" cy="1169988"/>
                </a:xfrm>
                <a:prstGeom prst="rect">
                  <a:avLst/>
                </a:prstGeom>
                <a:noFill/>
                <a:ln w="9525">
                  <a:noFill/>
                  <a:miter lim="800000"/>
                  <a:headEnd/>
                  <a:tailEnd/>
                </a:ln>
              </p:spPr>
              <p:txBody>
                <a:bodyPr lIns="92075" tIns="46038" rIns="92075" bIns="46038">
                  <a:spAutoFit/>
                </a:bodyPr>
                <a:lstStyle/>
                <a:p>
                  <a:pPr>
                    <a:defRPr/>
                  </a:pPr>
                  <a:r>
                    <a:rPr lang="en-US" sz="1400" b="1" dirty="0">
                      <a:solidFill>
                        <a:srgbClr val="000000"/>
                      </a:solidFill>
                      <a:latin typeface="+mn-lt"/>
                    </a:rPr>
                    <a:t>Boomer</a:t>
                  </a:r>
                </a:p>
                <a:p>
                  <a:pPr>
                    <a:defRPr/>
                  </a:pPr>
                  <a:r>
                    <a:rPr lang="en-US" sz="1400" b="1" dirty="0">
                      <a:solidFill>
                        <a:srgbClr val="000000"/>
                      </a:solidFill>
                      <a:latin typeface="+mn-lt"/>
                    </a:rPr>
                    <a:t>Grand-parents</a:t>
                  </a:r>
                </a:p>
                <a:p>
                  <a:pPr>
                    <a:defRPr/>
                  </a:pPr>
                  <a:r>
                    <a:rPr lang="en-US" sz="1400" b="1" dirty="0">
                      <a:solidFill>
                        <a:srgbClr val="000000"/>
                      </a:solidFill>
                      <a:latin typeface="+mn-lt"/>
                    </a:rPr>
                    <a:t>44 million</a:t>
                  </a:r>
                </a:p>
                <a:p>
                  <a:pPr>
                    <a:defRPr/>
                  </a:pPr>
                  <a:r>
                    <a:rPr lang="en-US" sz="1400" b="1" dirty="0">
                      <a:solidFill>
                        <a:srgbClr val="000000"/>
                      </a:solidFill>
                      <a:latin typeface="+mn-lt"/>
                    </a:rPr>
                    <a:t>(85+)</a:t>
                  </a:r>
                </a:p>
              </p:txBody>
            </p:sp>
            <p:sp>
              <p:nvSpPr>
                <p:cNvPr id="23" name="Rectangle 75"/>
                <p:cNvSpPr>
                  <a:spLocks noChangeArrowheads="1"/>
                </p:cNvSpPr>
                <p:nvPr/>
              </p:nvSpPr>
              <p:spPr bwMode="auto">
                <a:xfrm>
                  <a:off x="3984625" y="3711575"/>
                  <a:ext cx="939800" cy="954088"/>
                </a:xfrm>
                <a:prstGeom prst="rect">
                  <a:avLst/>
                </a:prstGeom>
                <a:noFill/>
                <a:ln w="9525">
                  <a:noFill/>
                  <a:miter lim="800000"/>
                  <a:headEnd/>
                  <a:tailEnd/>
                </a:ln>
              </p:spPr>
              <p:txBody>
                <a:bodyPr lIns="92075" tIns="46038" rIns="92075" bIns="46038">
                  <a:spAutoFit/>
                </a:bodyPr>
                <a:lstStyle/>
                <a:p>
                  <a:pPr>
                    <a:defRPr/>
                  </a:pPr>
                  <a:r>
                    <a:rPr lang="en-US" sz="1400" b="1" dirty="0">
                      <a:solidFill>
                        <a:srgbClr val="000000"/>
                      </a:solidFill>
                      <a:latin typeface="+mn-lt"/>
                    </a:rPr>
                    <a:t>Baby Boom</a:t>
                  </a:r>
                </a:p>
                <a:p>
                  <a:pPr>
                    <a:defRPr/>
                  </a:pPr>
                  <a:r>
                    <a:rPr lang="en-US" sz="1400" b="1" dirty="0">
                      <a:solidFill>
                        <a:srgbClr val="000000"/>
                      </a:solidFill>
                      <a:latin typeface="+mn-lt"/>
                    </a:rPr>
                    <a:t>78 million</a:t>
                  </a:r>
                </a:p>
                <a:p>
                  <a:pPr>
                    <a:defRPr/>
                  </a:pPr>
                  <a:r>
                    <a:rPr lang="en-US" sz="1400" b="1" dirty="0">
                      <a:solidFill>
                        <a:srgbClr val="000000"/>
                      </a:solidFill>
                      <a:latin typeface="+mn-lt"/>
                    </a:rPr>
                    <a:t>(47-65)</a:t>
                  </a:r>
                </a:p>
              </p:txBody>
            </p:sp>
            <p:sp>
              <p:nvSpPr>
                <p:cNvPr id="24" name="Rectangle 81"/>
                <p:cNvSpPr>
                  <a:spLocks noChangeArrowheads="1"/>
                </p:cNvSpPr>
                <p:nvPr/>
              </p:nvSpPr>
              <p:spPr bwMode="auto">
                <a:xfrm>
                  <a:off x="5805488" y="3927475"/>
                  <a:ext cx="1230312" cy="954088"/>
                </a:xfrm>
                <a:prstGeom prst="rect">
                  <a:avLst/>
                </a:prstGeom>
                <a:noFill/>
                <a:ln w="9525">
                  <a:noFill/>
                  <a:miter lim="800000"/>
                  <a:headEnd/>
                  <a:tailEnd/>
                </a:ln>
              </p:spPr>
              <p:txBody>
                <a:bodyPr wrap="none" lIns="92075" tIns="46038" rIns="92075" bIns="46038">
                  <a:spAutoFit/>
                </a:bodyPr>
                <a:lstStyle/>
                <a:p>
                  <a:pPr>
                    <a:defRPr/>
                  </a:pPr>
                  <a:r>
                    <a:rPr lang="en-US" sz="1400" b="1" dirty="0">
                      <a:solidFill>
                        <a:srgbClr val="000000"/>
                      </a:solidFill>
                      <a:latin typeface="+mn-lt"/>
                    </a:rPr>
                    <a:t>Baby Boomlet</a:t>
                  </a:r>
                </a:p>
                <a:p>
                  <a:pPr>
                    <a:defRPr/>
                  </a:pPr>
                  <a:r>
                    <a:rPr lang="en-US" sz="1400" b="1" dirty="0">
                      <a:solidFill>
                        <a:srgbClr val="000000"/>
                      </a:solidFill>
                      <a:latin typeface="+mn-lt"/>
                    </a:rPr>
                    <a:t>Gen Y</a:t>
                  </a:r>
                </a:p>
                <a:p>
                  <a:pPr>
                    <a:defRPr/>
                  </a:pPr>
                  <a:r>
                    <a:rPr lang="en-US" sz="1400" b="1" dirty="0">
                      <a:solidFill>
                        <a:srgbClr val="000000"/>
                      </a:solidFill>
                      <a:latin typeface="+mn-lt"/>
                    </a:rPr>
                    <a:t>76 million</a:t>
                  </a:r>
                </a:p>
                <a:p>
                  <a:pPr>
                    <a:defRPr/>
                  </a:pPr>
                  <a:r>
                    <a:rPr lang="en-US" sz="1400" b="1" dirty="0">
                      <a:solidFill>
                        <a:srgbClr val="000000"/>
                      </a:solidFill>
                      <a:latin typeface="+mn-lt"/>
                    </a:rPr>
                    <a:t>(17-35)</a:t>
                  </a:r>
                </a:p>
              </p:txBody>
            </p:sp>
            <p:sp>
              <p:nvSpPr>
                <p:cNvPr id="25" name="Text Box 94"/>
                <p:cNvSpPr txBox="1">
                  <a:spLocks noChangeArrowheads="1"/>
                </p:cNvSpPr>
                <p:nvPr/>
              </p:nvSpPr>
              <p:spPr bwMode="auto">
                <a:xfrm>
                  <a:off x="2211388" y="3922713"/>
                  <a:ext cx="1141412" cy="954087"/>
                </a:xfrm>
                <a:prstGeom prst="rect">
                  <a:avLst/>
                </a:prstGeom>
                <a:noFill/>
                <a:ln w="12700">
                  <a:noFill/>
                  <a:miter lim="800000"/>
                  <a:headEnd/>
                  <a:tailEnd/>
                </a:ln>
              </p:spPr>
              <p:txBody>
                <a:bodyPr>
                  <a:spAutoFit/>
                </a:bodyPr>
                <a:lstStyle/>
                <a:p>
                  <a:pPr>
                    <a:spcBef>
                      <a:spcPct val="50000"/>
                    </a:spcBef>
                    <a:defRPr/>
                  </a:pPr>
                  <a:r>
                    <a:rPr lang="en-US" sz="1400" b="1" dirty="0">
                      <a:latin typeface="+mn-lt"/>
                    </a:rPr>
                    <a:t>WWII Generation 56 million (65-85)</a:t>
                  </a:r>
                </a:p>
              </p:txBody>
            </p:sp>
          </p:grpSp>
          <p:grpSp>
            <p:nvGrpSpPr>
              <p:cNvPr id="12" name="Group 10"/>
              <p:cNvGrpSpPr>
                <a:grpSpLocks/>
              </p:cNvGrpSpPr>
              <p:nvPr/>
            </p:nvGrpSpPr>
            <p:grpSpPr bwMode="auto">
              <a:xfrm>
                <a:off x="6737350" y="3998913"/>
                <a:ext cx="276225" cy="1563687"/>
                <a:chOff x="7086600" y="3998913"/>
                <a:chExt cx="276225" cy="1563687"/>
              </a:xfrm>
            </p:grpSpPr>
            <p:sp>
              <p:nvSpPr>
                <p:cNvPr id="20" name="Line 95"/>
                <p:cNvSpPr>
                  <a:spLocks noChangeShapeType="1"/>
                </p:cNvSpPr>
                <p:nvPr/>
              </p:nvSpPr>
              <p:spPr bwMode="auto">
                <a:xfrm flipV="1">
                  <a:off x="7308850" y="3998913"/>
                  <a:ext cx="0" cy="1512887"/>
                </a:xfrm>
                <a:prstGeom prst="line">
                  <a:avLst/>
                </a:prstGeom>
                <a:noFill/>
                <a:ln w="12700">
                  <a:solidFill>
                    <a:srgbClr val="FC0128"/>
                  </a:solidFill>
                  <a:round/>
                  <a:headEnd/>
                  <a:tailEnd/>
                </a:ln>
              </p:spPr>
              <p:txBody>
                <a:bodyPr wrap="none" anchor="ctr"/>
                <a:lstStyle/>
                <a:p>
                  <a:pPr>
                    <a:defRPr/>
                  </a:pPr>
                  <a:endParaRPr lang="en-US" dirty="0">
                    <a:latin typeface="+mn-lt"/>
                  </a:endParaRPr>
                </a:p>
              </p:txBody>
            </p:sp>
            <p:sp>
              <p:nvSpPr>
                <p:cNvPr id="21" name="TextBox 20"/>
                <p:cNvSpPr txBox="1"/>
                <p:nvPr/>
              </p:nvSpPr>
              <p:spPr bwMode="auto">
                <a:xfrm rot="16200000">
                  <a:off x="6958013" y="5157787"/>
                  <a:ext cx="533400" cy="276225"/>
                </a:xfrm>
                <a:prstGeom prst="rect">
                  <a:avLst/>
                </a:prstGeom>
                <a:noFill/>
              </p:spPr>
              <p:txBody>
                <a:bodyPr>
                  <a:spAutoFit/>
                </a:bodyPr>
                <a:lstStyle/>
                <a:p>
                  <a:pPr>
                    <a:defRPr/>
                  </a:pPr>
                  <a:r>
                    <a:rPr lang="en-US" sz="1200" dirty="0">
                      <a:latin typeface="+mn-lt"/>
                    </a:rPr>
                    <a:t>1994</a:t>
                  </a:r>
                </a:p>
              </p:txBody>
            </p:sp>
          </p:grpSp>
          <p:grpSp>
            <p:nvGrpSpPr>
              <p:cNvPr id="13" name="Group 13"/>
              <p:cNvGrpSpPr>
                <a:grpSpLocks/>
              </p:cNvGrpSpPr>
              <p:nvPr/>
            </p:nvGrpSpPr>
            <p:grpSpPr bwMode="auto">
              <a:xfrm>
                <a:off x="4518025" y="3998913"/>
                <a:ext cx="276225" cy="1563687"/>
                <a:chOff x="4648200" y="3998913"/>
                <a:chExt cx="276225" cy="1563687"/>
              </a:xfrm>
            </p:grpSpPr>
            <p:sp>
              <p:nvSpPr>
                <p:cNvPr id="18" name="Line 90"/>
                <p:cNvSpPr>
                  <a:spLocks noChangeShapeType="1"/>
                </p:cNvSpPr>
                <p:nvPr/>
              </p:nvSpPr>
              <p:spPr bwMode="auto">
                <a:xfrm flipV="1">
                  <a:off x="4873625" y="3998913"/>
                  <a:ext cx="0" cy="1512887"/>
                </a:xfrm>
                <a:prstGeom prst="line">
                  <a:avLst/>
                </a:prstGeom>
                <a:noFill/>
                <a:ln w="12700">
                  <a:solidFill>
                    <a:srgbClr val="FC0128"/>
                  </a:solidFill>
                  <a:round/>
                  <a:headEnd/>
                  <a:tailEnd/>
                </a:ln>
              </p:spPr>
              <p:txBody>
                <a:bodyPr wrap="none" anchor="ctr"/>
                <a:lstStyle/>
                <a:p>
                  <a:pPr>
                    <a:defRPr/>
                  </a:pPr>
                  <a:endParaRPr lang="en-US" dirty="0">
                    <a:latin typeface="+mn-lt"/>
                  </a:endParaRPr>
                </a:p>
              </p:txBody>
            </p:sp>
            <p:sp>
              <p:nvSpPr>
                <p:cNvPr id="19" name="TextBox 18"/>
                <p:cNvSpPr txBox="1"/>
                <p:nvPr/>
              </p:nvSpPr>
              <p:spPr bwMode="auto">
                <a:xfrm rot="16200000">
                  <a:off x="4519613" y="5157787"/>
                  <a:ext cx="533400" cy="276225"/>
                </a:xfrm>
                <a:prstGeom prst="rect">
                  <a:avLst/>
                </a:prstGeom>
                <a:noFill/>
              </p:spPr>
              <p:txBody>
                <a:bodyPr>
                  <a:spAutoFit/>
                </a:bodyPr>
                <a:lstStyle/>
                <a:p>
                  <a:pPr>
                    <a:defRPr/>
                  </a:pPr>
                  <a:r>
                    <a:rPr lang="en-US" sz="1200" dirty="0">
                      <a:latin typeface="+mn-lt"/>
                    </a:rPr>
                    <a:t>1964</a:t>
                  </a:r>
                </a:p>
              </p:txBody>
            </p:sp>
          </p:grpSp>
          <p:grpSp>
            <p:nvGrpSpPr>
              <p:cNvPr id="14" name="Group 12"/>
              <p:cNvGrpSpPr>
                <a:grpSpLocks/>
              </p:cNvGrpSpPr>
              <p:nvPr/>
            </p:nvGrpSpPr>
            <p:grpSpPr bwMode="auto">
              <a:xfrm>
                <a:off x="5159375" y="3990975"/>
                <a:ext cx="276225" cy="1563688"/>
                <a:chOff x="5334000" y="3998913"/>
                <a:chExt cx="276225" cy="1563687"/>
              </a:xfrm>
            </p:grpSpPr>
            <p:sp>
              <p:nvSpPr>
                <p:cNvPr id="16" name="Line 91"/>
                <p:cNvSpPr>
                  <a:spLocks noChangeShapeType="1"/>
                </p:cNvSpPr>
                <p:nvPr/>
              </p:nvSpPr>
              <p:spPr bwMode="auto">
                <a:xfrm flipV="1">
                  <a:off x="5545138" y="3998913"/>
                  <a:ext cx="0" cy="1512887"/>
                </a:xfrm>
                <a:prstGeom prst="line">
                  <a:avLst/>
                </a:prstGeom>
                <a:noFill/>
                <a:ln w="12700">
                  <a:solidFill>
                    <a:srgbClr val="FC0128"/>
                  </a:solidFill>
                  <a:round/>
                  <a:headEnd/>
                  <a:tailEnd/>
                </a:ln>
              </p:spPr>
              <p:txBody>
                <a:bodyPr wrap="none" anchor="ctr"/>
                <a:lstStyle/>
                <a:p>
                  <a:pPr>
                    <a:defRPr/>
                  </a:pPr>
                  <a:endParaRPr lang="en-US" dirty="0">
                    <a:latin typeface="+mn-lt"/>
                  </a:endParaRPr>
                </a:p>
              </p:txBody>
            </p:sp>
            <p:sp>
              <p:nvSpPr>
                <p:cNvPr id="17" name="TextBox 16"/>
                <p:cNvSpPr txBox="1"/>
                <p:nvPr/>
              </p:nvSpPr>
              <p:spPr bwMode="auto">
                <a:xfrm rot="16200000">
                  <a:off x="5205413" y="5157787"/>
                  <a:ext cx="533400" cy="276225"/>
                </a:xfrm>
                <a:prstGeom prst="rect">
                  <a:avLst/>
                </a:prstGeom>
                <a:noFill/>
              </p:spPr>
              <p:txBody>
                <a:bodyPr>
                  <a:spAutoFit/>
                </a:bodyPr>
                <a:lstStyle/>
                <a:p>
                  <a:pPr>
                    <a:defRPr/>
                  </a:pPr>
                  <a:r>
                    <a:rPr lang="en-US" sz="1200" dirty="0">
                      <a:latin typeface="+mn-lt"/>
                    </a:rPr>
                    <a:t>1976</a:t>
                  </a:r>
                </a:p>
              </p:txBody>
            </p:sp>
          </p:grpSp>
          <p:sp>
            <p:nvSpPr>
              <p:cNvPr id="15" name="TextBox 14"/>
              <p:cNvSpPr txBox="1"/>
              <p:nvPr/>
            </p:nvSpPr>
            <p:spPr bwMode="auto">
              <a:xfrm rot="16200000">
                <a:off x="3709988" y="5157787"/>
                <a:ext cx="533400" cy="276225"/>
              </a:xfrm>
              <a:prstGeom prst="rect">
                <a:avLst/>
              </a:prstGeom>
              <a:noFill/>
            </p:spPr>
            <p:txBody>
              <a:bodyPr>
                <a:spAutoFit/>
              </a:bodyPr>
              <a:lstStyle/>
              <a:p>
                <a:pPr>
                  <a:defRPr/>
                </a:pPr>
                <a:r>
                  <a:rPr lang="en-US" sz="1200" dirty="0">
                    <a:latin typeface="+mn-lt"/>
                  </a:rPr>
                  <a:t>1946</a:t>
                </a:r>
              </a:p>
            </p:txBody>
          </p:sp>
        </p:grpSp>
        <p:sp>
          <p:nvSpPr>
            <p:cNvPr id="6" name="Rectangle 79"/>
            <p:cNvSpPr>
              <a:spLocks noChangeArrowheads="1"/>
            </p:cNvSpPr>
            <p:nvPr/>
          </p:nvSpPr>
          <p:spPr bwMode="auto">
            <a:xfrm>
              <a:off x="4789488" y="3552825"/>
              <a:ext cx="1162050" cy="954088"/>
            </a:xfrm>
            <a:prstGeom prst="rect">
              <a:avLst/>
            </a:prstGeom>
            <a:noFill/>
            <a:ln w="9525">
              <a:noFill/>
              <a:miter lim="800000"/>
              <a:headEnd/>
              <a:tailEnd/>
            </a:ln>
          </p:spPr>
          <p:txBody>
            <a:bodyPr lIns="92075" tIns="46038" rIns="92075" bIns="46038">
              <a:spAutoFit/>
            </a:bodyPr>
            <a:lstStyle/>
            <a:p>
              <a:pPr>
                <a:defRPr/>
              </a:pPr>
              <a:r>
                <a:rPr lang="en-US" sz="1400" b="1" dirty="0">
                  <a:solidFill>
                    <a:srgbClr val="000000"/>
                  </a:solidFill>
                  <a:latin typeface="+mn-lt"/>
                </a:rPr>
                <a:t>Baby Bust</a:t>
              </a:r>
            </a:p>
            <a:p>
              <a:pPr>
                <a:defRPr/>
              </a:pPr>
              <a:r>
                <a:rPr lang="en-US" sz="1400" b="1" dirty="0">
                  <a:solidFill>
                    <a:srgbClr val="000000"/>
                  </a:solidFill>
                  <a:latin typeface="+mn-lt"/>
                </a:rPr>
                <a:t>Gen X</a:t>
              </a:r>
            </a:p>
            <a:p>
              <a:pPr>
                <a:defRPr/>
              </a:pPr>
              <a:r>
                <a:rPr lang="en-US" sz="1400" b="1" dirty="0">
                  <a:solidFill>
                    <a:srgbClr val="000000"/>
                  </a:solidFill>
                  <a:latin typeface="+mn-lt"/>
                </a:rPr>
                <a:t>41 million</a:t>
              </a:r>
            </a:p>
            <a:p>
              <a:pPr>
                <a:defRPr/>
              </a:pPr>
              <a:r>
                <a:rPr lang="en-US" sz="1400" b="1" dirty="0">
                  <a:solidFill>
                    <a:srgbClr val="000000"/>
                  </a:solidFill>
                  <a:latin typeface="+mn-lt"/>
                </a:rPr>
                <a:t>(35-47)</a:t>
              </a:r>
            </a:p>
          </p:txBody>
        </p:sp>
      </p:grpSp>
      <p:sp>
        <p:nvSpPr>
          <p:cNvPr id="26" name="Rectangle 25"/>
          <p:cNvSpPr>
            <a:spLocks noChangeArrowheads="1"/>
          </p:cNvSpPr>
          <p:nvPr/>
        </p:nvSpPr>
        <p:spPr bwMode="auto">
          <a:xfrm>
            <a:off x="0" y="6610350"/>
            <a:ext cx="9144000" cy="247650"/>
          </a:xfrm>
          <a:prstGeom prst="rect">
            <a:avLst/>
          </a:prstGeom>
          <a:noFill/>
          <a:ln w="9525">
            <a:noFill/>
            <a:miter lim="800000"/>
            <a:headEnd/>
            <a:tailEnd/>
          </a:ln>
        </p:spPr>
        <p:txBody>
          <a:bodyPr lIns="92075" tIns="46038" rIns="92075" bIns="46038">
            <a:spAutoFit/>
          </a:bodyPr>
          <a:lstStyle/>
          <a:p>
            <a:pPr>
              <a:defRPr/>
            </a:pPr>
            <a:r>
              <a:rPr lang="en-US" sz="1000" dirty="0">
                <a:latin typeface="+mn-lt"/>
              </a:rPr>
              <a:t>Source:  U.S. Bureau of the Census.  </a:t>
            </a:r>
            <a:r>
              <a:rPr lang="en-US" sz="1000" u="sng" dirty="0">
                <a:latin typeface="+mn-lt"/>
              </a:rPr>
              <a:t>Historical Statistics of the United States, Colonial Times to 1970</a:t>
            </a:r>
            <a:r>
              <a:rPr lang="en-US" sz="1000" dirty="0">
                <a:latin typeface="+mn-lt"/>
              </a:rPr>
              <a:t>. U.S. National Center for Vital Statistics, National Vital Statistics Reports. </a:t>
            </a:r>
          </a:p>
        </p:txBody>
      </p:sp>
      <p:sp>
        <p:nvSpPr>
          <p:cNvPr id="27" name="Slide Number Placeholder 26"/>
          <p:cNvSpPr>
            <a:spLocks noGrp="1"/>
          </p:cNvSpPr>
          <p:nvPr>
            <p:ph type="sldNum" sz="quarter" idx="12"/>
          </p:nvPr>
        </p:nvSpPr>
        <p:spPr/>
        <p:txBody>
          <a:bodyPr/>
          <a:lstStyle/>
          <a:p>
            <a:fld id="{881EFFA5-28D8-48F7-BF72-7EC8DEF9B04D}" type="slidenum">
              <a:rPr lang="en-US" smtClean="0"/>
              <a:pPr/>
              <a:t>9</a:t>
            </a:fld>
            <a:endParaRPr lang="en-US"/>
          </a:p>
        </p:txBody>
      </p:sp>
    </p:spTree>
    <p:extLst>
      <p:ext uri="{BB962C8B-B14F-4D97-AF65-F5344CB8AC3E}">
        <p14:creationId xmlns:p14="http://schemas.microsoft.com/office/powerpoint/2010/main" val="1561356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1331</TotalTime>
  <Words>3200</Words>
  <Application>Microsoft Office PowerPoint</Application>
  <PresentationFormat>On-screen Show (4:3)</PresentationFormat>
  <Paragraphs>679</Paragraphs>
  <Slides>73</Slides>
  <Notes>44</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73</vt:i4>
      </vt:variant>
    </vt:vector>
  </HeadingPairs>
  <TitlesOfParts>
    <vt:vector size="77" baseType="lpstr">
      <vt:lpstr>Office Theme</vt:lpstr>
      <vt:lpstr>Worksheet</vt:lpstr>
      <vt:lpstr>Microsoft Excel 97-2003 Worksheet</vt:lpstr>
      <vt:lpstr>Chart</vt:lpstr>
      <vt:lpstr>SEVEN MAJOR U.S. DEMOGRAPHIC TRENDS Didow</vt:lpstr>
      <vt:lpstr>      The following slides draw from various sources of demographic data, including slides from Dr. John D. Kasarda’s Business Demographics series and Professor Nicholas Didow’s Consumer Behavior series  Sources are cited for most slides on the individual PowerPoint slides.  US Census Bureau www.census.gov/popclock/?intcmp=home_pop    </vt:lpstr>
      <vt:lpstr>US Fertility Rate</vt:lpstr>
      <vt:lpstr>Factors Depressing Fertility</vt:lpstr>
      <vt:lpstr>Creating a Life</vt:lpstr>
      <vt:lpstr>Creating a Life Percentage of women, childless at age 40, compared to men</vt:lpstr>
      <vt:lpstr>Creating a Life (cont’d)</vt:lpstr>
      <vt:lpstr>The boomer impact in the U.s.</vt:lpstr>
      <vt:lpstr>Live Births, U.S.</vt:lpstr>
      <vt:lpstr>Working Life</vt:lpstr>
      <vt:lpstr>PowerPoint Presentation</vt:lpstr>
      <vt:lpstr>Projections for Vision Impairment</vt:lpstr>
      <vt:lpstr>Age at Which Hearing Loss Begins</vt:lpstr>
      <vt:lpstr>PowerPoint Presentation</vt:lpstr>
      <vt:lpstr>PowerPoint Presentation</vt:lpstr>
      <vt:lpstr>PowerPoint Presentation</vt:lpstr>
      <vt:lpstr>BIRTH DEARTH:  THE GRAYING OF  THE INDUSTRIAL WORLD</vt:lpstr>
      <vt:lpstr>Fertility Trends in Four Industrialized Countries: 1950-2010</vt:lpstr>
      <vt:lpstr>2010 World Fertility Rates Total Worldwide = 2.5</vt:lpstr>
      <vt:lpstr>Fertility Worldwide: 2030-2035</vt:lpstr>
      <vt:lpstr>Distribution of World Births by Country</vt:lpstr>
      <vt:lpstr>World’s 10 Most Populous Nations:  2012 &amp; 2050</vt:lpstr>
      <vt:lpstr>Age Distribution of the World’s Population, by Age and Sex, 2000 (in millions)</vt:lpstr>
      <vt:lpstr>Age Distribution of the World’s Population, by Age and Sex, 2040 (in millions)</vt:lpstr>
      <vt:lpstr>PowerPoint Presentation</vt:lpstr>
      <vt:lpstr>Japan: Face of the Future</vt:lpstr>
      <vt:lpstr>World Population Growth Through History</vt:lpstr>
      <vt:lpstr>World Population Growth, in Billions</vt:lpstr>
      <vt:lpstr>PowerPoint Presentation</vt:lpstr>
      <vt:lpstr>PowerPoint Presentation</vt:lpstr>
      <vt:lpstr>PowerPoint Presentation</vt:lpstr>
      <vt:lpstr>NC Population Growth, 2000-2010</vt:lpstr>
      <vt:lpstr>PowerPoint Presentation</vt:lpstr>
      <vt:lpstr>NC Population, 2010</vt:lpstr>
      <vt:lpstr>PowerPoint Presentation</vt:lpstr>
      <vt:lpstr>PowerPoint Presentation</vt:lpstr>
      <vt:lpstr>NC Median Age, 2010</vt:lpstr>
      <vt:lpstr>PowerPoint Presentation</vt:lpstr>
      <vt:lpstr>The Population of NC is Getting Older</vt:lpstr>
      <vt:lpstr>65+ Population in 1990</vt:lpstr>
      <vt:lpstr>65+ Population in 2000</vt:lpstr>
      <vt:lpstr>65+ Population in 2020</vt:lpstr>
      <vt:lpstr>Population Shift in North Carolina</vt:lpstr>
      <vt:lpstr>Life Expectancies in North Carolina (at Birth)</vt:lpstr>
      <vt:lpstr>Life Expectancies in North Carolina (At Age 65)</vt:lpstr>
      <vt:lpstr>Search for “Life Expectancy CIA” </vt:lpstr>
      <vt:lpstr>More Older Women than Older Men</vt:lpstr>
      <vt:lpstr>PowerPoint Presentation</vt:lpstr>
      <vt:lpstr>Immigration Population: 1900-2010</vt:lpstr>
      <vt:lpstr>PowerPoint Presentation</vt:lpstr>
      <vt:lpstr>Foreign Born Population</vt:lpstr>
      <vt:lpstr>Ethnic Population Growth</vt:lpstr>
      <vt:lpstr>Ethnic Population Growth</vt:lpstr>
      <vt:lpstr>PowerPoint Presentation</vt:lpstr>
      <vt:lpstr>PowerPoint Presentation</vt:lpstr>
      <vt:lpstr>Distribution of Asian Population, 2010</vt:lpstr>
      <vt:lpstr>PowerPoint Presentation</vt:lpstr>
      <vt:lpstr>PowerPoint Presentation</vt:lpstr>
      <vt:lpstr>Distribution of Hispanic Population, 2010</vt:lpstr>
      <vt:lpstr>PowerPoint Presentation</vt:lpstr>
      <vt:lpstr>Distribution of White Population, 2010</vt:lpstr>
      <vt:lpstr>Blacks Return To The South</vt:lpstr>
      <vt:lpstr>PowerPoint Presentation</vt:lpstr>
      <vt:lpstr>Distribution of Black Population, 2010</vt:lpstr>
      <vt:lpstr>PowerPoint Presentation</vt:lpstr>
      <vt:lpstr>Distribution of Native American Population, 2010</vt:lpstr>
      <vt:lpstr>PowerPoint Presentation</vt:lpstr>
      <vt:lpstr>PowerPoint Presentation</vt:lpstr>
      <vt:lpstr>Aging America: U.S. Median Age, 1820-2010</vt:lpstr>
      <vt:lpstr>PowerPoint Presentation</vt:lpstr>
      <vt:lpstr>PowerPoint Presentation</vt:lpstr>
      <vt:lpstr>PowerPoint Presentation</vt:lpstr>
      <vt:lpstr>PowerPoint Presentation</vt:lpstr>
    </vt:vector>
  </TitlesOfParts>
  <Company>The University of North Carolina at Chapel Hill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SEVEN MAJOR U.S. DEMOGRAPHIC TRENDS BEYOND Y2K12 Didow</dc:title>
  <dc:creator>KFBS</dc:creator>
  <cp:lastModifiedBy>Nick Didow</cp:lastModifiedBy>
  <cp:revision>94</cp:revision>
  <dcterms:created xsi:type="dcterms:W3CDTF">2013-01-04T16:45:04Z</dcterms:created>
  <dcterms:modified xsi:type="dcterms:W3CDTF">2014-01-21T18:50:16Z</dcterms:modified>
</cp:coreProperties>
</file>