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7.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notesSlides/notesSlide36.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notesSlides/notesSlide37.xml" ContentType="application/vnd.openxmlformats-officedocument.presentationml.notesSlide+xml"/>
  <Override PartName="/ppt/charts/chart20.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9" r:id="rId2"/>
  </p:sldMasterIdLst>
  <p:notesMasterIdLst>
    <p:notesMasterId r:id="rId105"/>
  </p:notesMasterIdLst>
  <p:sldIdLst>
    <p:sldId id="256" r:id="rId3"/>
    <p:sldId id="305" r:id="rId4"/>
    <p:sldId id="303" r:id="rId5"/>
    <p:sldId id="304" r:id="rId6"/>
    <p:sldId id="307" r:id="rId7"/>
    <p:sldId id="321" r:id="rId8"/>
    <p:sldId id="347" r:id="rId9"/>
    <p:sldId id="348" r:id="rId10"/>
    <p:sldId id="320" r:id="rId11"/>
    <p:sldId id="319" r:id="rId12"/>
    <p:sldId id="349" r:id="rId13"/>
    <p:sldId id="436" r:id="rId14"/>
    <p:sldId id="350" r:id="rId15"/>
    <p:sldId id="257" r:id="rId16"/>
    <p:sldId id="318" r:id="rId17"/>
    <p:sldId id="351" r:id="rId18"/>
    <p:sldId id="352" r:id="rId19"/>
    <p:sldId id="259" r:id="rId20"/>
    <p:sldId id="383" r:id="rId21"/>
    <p:sldId id="384" r:id="rId22"/>
    <p:sldId id="385" r:id="rId23"/>
    <p:sldId id="386" r:id="rId24"/>
    <p:sldId id="423" r:id="rId25"/>
    <p:sldId id="424" r:id="rId26"/>
    <p:sldId id="422" r:id="rId27"/>
    <p:sldId id="418" r:id="rId28"/>
    <p:sldId id="419" r:id="rId29"/>
    <p:sldId id="420" r:id="rId30"/>
    <p:sldId id="308" r:id="rId31"/>
    <p:sldId id="425" r:id="rId32"/>
    <p:sldId id="435" r:id="rId33"/>
    <p:sldId id="464" r:id="rId34"/>
    <p:sldId id="463" r:id="rId35"/>
    <p:sldId id="336" r:id="rId36"/>
    <p:sldId id="313" r:id="rId37"/>
    <p:sldId id="387" r:id="rId38"/>
    <p:sldId id="447" r:id="rId39"/>
    <p:sldId id="465" r:id="rId40"/>
    <p:sldId id="390" r:id="rId41"/>
    <p:sldId id="391" r:id="rId42"/>
    <p:sldId id="338" r:id="rId43"/>
    <p:sldId id="472" r:id="rId44"/>
    <p:sldId id="468" r:id="rId45"/>
    <p:sldId id="469" r:id="rId46"/>
    <p:sldId id="455" r:id="rId47"/>
    <p:sldId id="456" r:id="rId48"/>
    <p:sldId id="457" r:id="rId49"/>
    <p:sldId id="458" r:id="rId50"/>
    <p:sldId id="339" r:id="rId51"/>
    <p:sldId id="445" r:id="rId52"/>
    <p:sldId id="372" r:id="rId53"/>
    <p:sldId id="373" r:id="rId54"/>
    <p:sldId id="374" r:id="rId55"/>
    <p:sldId id="375" r:id="rId56"/>
    <p:sldId id="376" r:id="rId57"/>
    <p:sldId id="377" r:id="rId58"/>
    <p:sldId id="378" r:id="rId59"/>
    <p:sldId id="379" r:id="rId60"/>
    <p:sldId id="380" r:id="rId61"/>
    <p:sldId id="381" r:id="rId62"/>
    <p:sldId id="432" r:id="rId63"/>
    <p:sldId id="466" r:id="rId64"/>
    <p:sldId id="467" r:id="rId65"/>
    <p:sldId id="434" r:id="rId66"/>
    <p:sldId id="437" r:id="rId67"/>
    <p:sldId id="443" r:id="rId68"/>
    <p:sldId id="444" r:id="rId69"/>
    <p:sldId id="440" r:id="rId70"/>
    <p:sldId id="441" r:id="rId71"/>
    <p:sldId id="442" r:id="rId72"/>
    <p:sldId id="353" r:id="rId73"/>
    <p:sldId id="411" r:id="rId74"/>
    <p:sldId id="412" r:id="rId75"/>
    <p:sldId id="413" r:id="rId76"/>
    <p:sldId id="448" r:id="rId77"/>
    <p:sldId id="450" r:id="rId78"/>
    <p:sldId id="451" r:id="rId79"/>
    <p:sldId id="453" r:id="rId80"/>
    <p:sldId id="452" r:id="rId81"/>
    <p:sldId id="302" r:id="rId82"/>
    <p:sldId id="392" r:id="rId83"/>
    <p:sldId id="393" r:id="rId84"/>
    <p:sldId id="394" r:id="rId85"/>
    <p:sldId id="421" r:id="rId86"/>
    <p:sldId id="395" r:id="rId87"/>
    <p:sldId id="396" r:id="rId88"/>
    <p:sldId id="397" r:id="rId89"/>
    <p:sldId id="398" r:id="rId90"/>
    <p:sldId id="399" r:id="rId91"/>
    <p:sldId id="400" r:id="rId92"/>
    <p:sldId id="401" r:id="rId93"/>
    <p:sldId id="402" r:id="rId94"/>
    <p:sldId id="403" r:id="rId95"/>
    <p:sldId id="406" r:id="rId96"/>
    <p:sldId id="407" r:id="rId97"/>
    <p:sldId id="408" r:id="rId98"/>
    <p:sldId id="409" r:id="rId99"/>
    <p:sldId id="410" r:id="rId100"/>
    <p:sldId id="414" r:id="rId101"/>
    <p:sldId id="415" r:id="rId102"/>
    <p:sldId id="416" r:id="rId103"/>
    <p:sldId id="417" r:id="rId10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67F82F6-9B97-4D1A-91C2-A331E518E976}">
          <p14:sldIdLst>
            <p14:sldId id="256"/>
            <p14:sldId id="305"/>
            <p14:sldId id="303"/>
            <p14:sldId id="304"/>
          </p14:sldIdLst>
        </p14:section>
        <p14:section name="History" id="{4B76F92F-6F3D-417D-9206-7257D97527AB}">
          <p14:sldIdLst>
            <p14:sldId id="307"/>
            <p14:sldId id="321"/>
            <p14:sldId id="347"/>
            <p14:sldId id="348"/>
            <p14:sldId id="320"/>
            <p14:sldId id="319"/>
            <p14:sldId id="349"/>
            <p14:sldId id="436"/>
            <p14:sldId id="350"/>
            <p14:sldId id="257"/>
            <p14:sldId id="318"/>
            <p14:sldId id="351"/>
            <p14:sldId id="352"/>
          </p14:sldIdLst>
        </p14:section>
        <p14:section name="Competitive Landscape" id="{DC747A99-A091-4B1D-890F-74C8A4882CCF}">
          <p14:sldIdLst>
            <p14:sldId id="259"/>
            <p14:sldId id="383"/>
            <p14:sldId id="384"/>
            <p14:sldId id="385"/>
            <p14:sldId id="386"/>
            <p14:sldId id="423"/>
            <p14:sldId id="424"/>
            <p14:sldId id="422"/>
            <p14:sldId id="418"/>
            <p14:sldId id="419"/>
            <p14:sldId id="420"/>
          </p14:sldIdLst>
        </p14:section>
        <p14:section name="Surveys / Interviews" id="{0D8B66C7-A60D-41A8-B30D-EC93A9D8F43A}">
          <p14:sldIdLst>
            <p14:sldId id="308"/>
            <p14:sldId id="425"/>
            <p14:sldId id="435"/>
            <p14:sldId id="464"/>
            <p14:sldId id="463"/>
            <p14:sldId id="336"/>
            <p14:sldId id="313"/>
            <p14:sldId id="387"/>
            <p14:sldId id="447"/>
            <p14:sldId id="465"/>
            <p14:sldId id="390"/>
            <p14:sldId id="391"/>
            <p14:sldId id="338"/>
            <p14:sldId id="472"/>
            <p14:sldId id="468"/>
            <p14:sldId id="469"/>
            <p14:sldId id="455"/>
            <p14:sldId id="456"/>
            <p14:sldId id="457"/>
            <p14:sldId id="458"/>
            <p14:sldId id="339"/>
            <p14:sldId id="445"/>
            <p14:sldId id="372"/>
            <p14:sldId id="373"/>
            <p14:sldId id="374"/>
            <p14:sldId id="375"/>
            <p14:sldId id="376"/>
            <p14:sldId id="377"/>
            <p14:sldId id="378"/>
            <p14:sldId id="379"/>
            <p14:sldId id="380"/>
            <p14:sldId id="381"/>
            <p14:sldId id="432"/>
            <p14:sldId id="466"/>
            <p14:sldId id="467"/>
            <p14:sldId id="434"/>
            <p14:sldId id="437"/>
            <p14:sldId id="443"/>
            <p14:sldId id="444"/>
            <p14:sldId id="440"/>
            <p14:sldId id="441"/>
            <p14:sldId id="442"/>
          </p14:sldIdLst>
        </p14:section>
        <p14:section name="Conclusion" id="{E843D80F-0B3E-4247-8033-3369369E6790}">
          <p14:sldIdLst>
            <p14:sldId id="353"/>
            <p14:sldId id="411"/>
            <p14:sldId id="412"/>
            <p14:sldId id="413"/>
            <p14:sldId id="448"/>
            <p14:sldId id="450"/>
            <p14:sldId id="451"/>
            <p14:sldId id="453"/>
            <p14:sldId id="452"/>
            <p14:sldId id="302"/>
            <p14:sldId id="392"/>
            <p14:sldId id="393"/>
            <p14:sldId id="394"/>
            <p14:sldId id="421"/>
            <p14:sldId id="395"/>
            <p14:sldId id="396"/>
            <p14:sldId id="397"/>
            <p14:sldId id="398"/>
            <p14:sldId id="399"/>
            <p14:sldId id="400"/>
            <p14:sldId id="401"/>
            <p14:sldId id="402"/>
            <p14:sldId id="403"/>
            <p14:sldId id="406"/>
            <p14:sldId id="407"/>
            <p14:sldId id="408"/>
            <p14:sldId id="409"/>
            <p14:sldId id="410"/>
            <p14:sldId id="414"/>
            <p14:sldId id="415"/>
            <p14:sldId id="416"/>
            <p14:sldId id="417"/>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85A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6" autoAdjust="0"/>
    <p:restoredTop sz="86323" autoAdjust="0"/>
  </p:normalViewPr>
  <p:slideViewPr>
    <p:cSldViewPr>
      <p:cViewPr>
        <p:scale>
          <a:sx n="80" d="100"/>
          <a:sy n="80" d="100"/>
        </p:scale>
        <p:origin x="-1284"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viewProps" Target="view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oleObject" Target="file:///C:\Users\slhollan\AppData\Local\Temp\7zOD734.tmp\SurveySummary_06062014.xls"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Education </c:v>
                </c:pt>
              </c:strCache>
            </c:strRef>
          </c:tx>
          <c:spPr>
            <a:solidFill>
              <a:srgbClr val="85AEFF"/>
            </a:solidFill>
          </c:spPr>
          <c:invertIfNegative val="0"/>
          <c:dPt>
            <c:idx val="0"/>
            <c:invertIfNegative val="0"/>
            <c:bubble3D val="0"/>
            <c:spPr>
              <a:solidFill>
                <a:schemeClr val="tx1">
                  <a:lumMod val="65000"/>
                  <a:lumOff val="35000"/>
                </a:schemeClr>
              </a:solidFill>
              <a:ln w="19050">
                <a:solidFill>
                  <a:schemeClr val="lt1"/>
                </a:solidFill>
              </a:ln>
              <a:effectLst/>
            </c:spPr>
          </c:dPt>
          <c:dPt>
            <c:idx val="1"/>
            <c:invertIfNegative val="0"/>
            <c:bubble3D val="0"/>
            <c:spPr>
              <a:solidFill>
                <a:schemeClr val="tx1">
                  <a:lumMod val="65000"/>
                  <a:lumOff val="35000"/>
                </a:schemeClr>
              </a:solidFill>
              <a:ln w="19050">
                <a:solidFill>
                  <a:schemeClr val="lt1"/>
                </a:solidFill>
              </a:ln>
              <a:effectLst/>
            </c:spPr>
          </c:dPt>
          <c:dPt>
            <c:idx val="2"/>
            <c:invertIfNegative val="0"/>
            <c:bubble3D val="0"/>
            <c:spPr>
              <a:solidFill>
                <a:schemeClr val="tx1">
                  <a:lumMod val="65000"/>
                  <a:lumOff val="35000"/>
                </a:schemeClr>
              </a:solidFill>
              <a:ln w="19050">
                <a:solidFill>
                  <a:schemeClr val="lt1"/>
                </a:solidFill>
              </a:ln>
              <a:effectLst/>
            </c:spPr>
          </c:dPt>
          <c:dPt>
            <c:idx val="3"/>
            <c:invertIfNegative val="0"/>
            <c:bubble3D val="0"/>
            <c:spPr>
              <a:solidFill>
                <a:srgbClr val="85AEFF"/>
              </a:solidFill>
              <a:ln w="19050">
                <a:solidFill>
                  <a:schemeClr val="lt1"/>
                </a:solidFill>
              </a:ln>
              <a:effectLst/>
            </c:spPr>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High School</c:v>
                </c:pt>
                <c:pt idx="1">
                  <c:v>Some College</c:v>
                </c:pt>
                <c:pt idx="2">
                  <c:v>Bachelors</c:v>
                </c:pt>
                <c:pt idx="3">
                  <c:v>Graduate</c:v>
                </c:pt>
              </c:strCache>
            </c:strRef>
          </c:cat>
          <c:val>
            <c:numRef>
              <c:f>Sheet1!$B$2:$B$5</c:f>
              <c:numCache>
                <c:formatCode>General</c:formatCode>
                <c:ptCount val="4"/>
                <c:pt idx="0">
                  <c:v>10</c:v>
                </c:pt>
                <c:pt idx="1">
                  <c:v>30</c:v>
                </c:pt>
                <c:pt idx="2">
                  <c:v>31</c:v>
                </c:pt>
                <c:pt idx="3">
                  <c:v>28</c:v>
                </c:pt>
              </c:numCache>
            </c:numRef>
          </c:val>
        </c:ser>
        <c:dLbls>
          <c:showLegendKey val="0"/>
          <c:showVal val="0"/>
          <c:showCatName val="0"/>
          <c:showSerName val="0"/>
          <c:showPercent val="0"/>
          <c:showBubbleSize val="0"/>
        </c:dLbls>
        <c:gapWidth val="100"/>
        <c:axId val="127197952"/>
        <c:axId val="127192064"/>
      </c:barChart>
      <c:valAx>
        <c:axId val="127192064"/>
        <c:scaling>
          <c:orientation val="minMax"/>
        </c:scaling>
        <c:delete val="1"/>
        <c:axPos val="l"/>
        <c:numFmt formatCode="General" sourceLinked="1"/>
        <c:majorTickMark val="out"/>
        <c:minorTickMark val="none"/>
        <c:tickLblPos val="nextTo"/>
        <c:crossAx val="127197952"/>
        <c:crosses val="autoZero"/>
        <c:crossBetween val="between"/>
      </c:valAx>
      <c:catAx>
        <c:axId val="127197952"/>
        <c:scaling>
          <c:orientation val="minMax"/>
        </c:scaling>
        <c:delete val="0"/>
        <c:axPos val="b"/>
        <c:numFmt formatCode="General" sourceLinked="1"/>
        <c:majorTickMark val="out"/>
        <c:minorTickMark val="none"/>
        <c:tickLblPos val="nextTo"/>
        <c:crossAx val="12719206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dirty="0" smtClean="0"/>
              <a:t>Traveled to NC</a:t>
            </a:r>
            <a:endParaRPr lang="en-US" sz="1600" dirty="0"/>
          </a:p>
        </c:rich>
      </c:tx>
      <c:overlay val="0"/>
    </c:title>
    <c:autoTitleDeleted val="0"/>
    <c:plotArea>
      <c:layout>
        <c:manualLayout>
          <c:layoutTarget val="inner"/>
          <c:xMode val="edge"/>
          <c:yMode val="edge"/>
          <c:x val="0.28203747647394767"/>
          <c:y val="0.28070354307113449"/>
          <c:w val="0.45101916017564536"/>
          <c:h val="0.67284484745750694"/>
        </c:manualLayout>
      </c:layout>
      <c:doughnutChart>
        <c:varyColors val="1"/>
        <c:ser>
          <c:idx val="0"/>
          <c:order val="0"/>
          <c:tx>
            <c:strRef>
              <c:f>Sheet1!$B$1</c:f>
              <c:strCache>
                <c:ptCount val="1"/>
                <c:pt idx="0">
                  <c:v>Traveled to NC</c:v>
                </c:pt>
              </c:strCache>
            </c:strRef>
          </c:tx>
          <c:spPr>
            <a:solidFill>
              <a:schemeClr val="accent2"/>
            </a:solidFill>
          </c:spPr>
          <c:dPt>
            <c:idx val="0"/>
            <c:bubble3D val="0"/>
            <c:spPr>
              <a:solidFill>
                <a:srgbClr val="002060"/>
              </a:solidFill>
            </c:spPr>
          </c:dPt>
          <c:dPt>
            <c:idx val="1"/>
            <c:bubble3D val="0"/>
            <c:spPr>
              <a:solidFill>
                <a:schemeClr val="bg1">
                  <a:lumMod val="65000"/>
                </a:schemeClr>
              </a:solidFill>
              <a:ln>
                <a:noFill/>
              </a:ln>
            </c:spPr>
          </c:dPt>
          <c:cat>
            <c:strRef>
              <c:f>Sheet1!$A$2:$A$3</c:f>
              <c:strCache>
                <c:ptCount val="2"/>
                <c:pt idx="0">
                  <c:v>Yes</c:v>
                </c:pt>
                <c:pt idx="1">
                  <c:v>No</c:v>
                </c:pt>
              </c:strCache>
            </c:strRef>
          </c:cat>
          <c:val>
            <c:numRef>
              <c:f>Sheet1!$B$2:$B$3</c:f>
              <c:numCache>
                <c:formatCode>0%</c:formatCode>
                <c:ptCount val="2"/>
                <c:pt idx="0">
                  <c:v>0.40918163672654689</c:v>
                </c:pt>
                <c:pt idx="1">
                  <c:v>0.59081836327345305</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dirty="0" smtClean="0"/>
              <a:t>Worke</a:t>
            </a:r>
            <a:r>
              <a:rPr lang="en-US" sz="1600" baseline="0" dirty="0" smtClean="0"/>
              <a:t>d in NC</a:t>
            </a:r>
            <a:endParaRPr lang="en-US" sz="1600" dirty="0"/>
          </a:p>
        </c:rich>
      </c:tx>
      <c:overlay val="0"/>
    </c:title>
    <c:autoTitleDeleted val="0"/>
    <c:plotArea>
      <c:layout>
        <c:manualLayout>
          <c:layoutTarget val="inner"/>
          <c:xMode val="edge"/>
          <c:yMode val="edge"/>
          <c:x val="0.28203747647394767"/>
          <c:y val="0.28070354307113449"/>
          <c:w val="0.45101916017564536"/>
          <c:h val="0.67284484745750694"/>
        </c:manualLayout>
      </c:layout>
      <c:doughnutChart>
        <c:varyColors val="1"/>
        <c:ser>
          <c:idx val="0"/>
          <c:order val="0"/>
          <c:tx>
            <c:strRef>
              <c:f>Sheet1!$B$1</c:f>
              <c:strCache>
                <c:ptCount val="1"/>
                <c:pt idx="0">
                  <c:v>Lived in NC</c:v>
                </c:pt>
              </c:strCache>
            </c:strRef>
          </c:tx>
          <c:spPr>
            <a:solidFill>
              <a:srgbClr val="002060"/>
            </a:solidFill>
            <a:ln>
              <a:noFill/>
            </a:ln>
          </c:spPr>
          <c:dPt>
            <c:idx val="1"/>
            <c:bubble3D val="0"/>
            <c:spPr>
              <a:solidFill>
                <a:schemeClr val="bg1">
                  <a:lumMod val="65000"/>
                </a:schemeClr>
              </a:solidFill>
              <a:ln>
                <a:noFill/>
              </a:ln>
            </c:spPr>
          </c:dPt>
          <c:cat>
            <c:strRef>
              <c:f>Sheet1!$A$2:$A$3</c:f>
              <c:strCache>
                <c:ptCount val="2"/>
                <c:pt idx="0">
                  <c:v>Yes</c:v>
                </c:pt>
                <c:pt idx="1">
                  <c:v>No</c:v>
                </c:pt>
              </c:strCache>
            </c:strRef>
          </c:cat>
          <c:val>
            <c:numRef>
              <c:f>Sheet1!$B$2:$B$3</c:f>
              <c:numCache>
                <c:formatCode>0%</c:formatCode>
                <c:ptCount val="2"/>
                <c:pt idx="0">
                  <c:v>6.3872255489021951E-2</c:v>
                </c:pt>
                <c:pt idx="1">
                  <c:v>0.93612774451097802</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dirty="0" smtClean="0"/>
              <a:t>Age</a:t>
            </a:r>
            <a:endParaRPr lang="en-US" sz="1600" dirty="0"/>
          </a:p>
        </c:rich>
      </c:tx>
      <c:overlay val="1"/>
    </c:title>
    <c:autoTitleDeleted val="0"/>
    <c:plotArea>
      <c:layout>
        <c:manualLayout>
          <c:layoutTarget val="inner"/>
          <c:xMode val="edge"/>
          <c:yMode val="edge"/>
          <c:x val="4.9162073008683996E-4"/>
          <c:y val="0.17503718648887251"/>
          <c:w val="0.97164119392979365"/>
          <c:h val="0.52971249750812188"/>
        </c:manualLayout>
      </c:layout>
      <c:barChart>
        <c:barDir val="col"/>
        <c:grouping val="clustered"/>
        <c:varyColors val="0"/>
        <c:ser>
          <c:idx val="0"/>
          <c:order val="0"/>
          <c:tx>
            <c:strRef>
              <c:f>Sheet1!$B$1</c:f>
              <c:strCache>
                <c:ptCount val="1"/>
                <c:pt idx="0">
                  <c:v>NC Residents</c:v>
                </c:pt>
              </c:strCache>
            </c:strRef>
          </c:tx>
          <c:spPr>
            <a:solidFill>
              <a:srgbClr val="85AEFF"/>
            </a:solidFill>
          </c:spPr>
          <c:invertIfNegative val="0"/>
          <c:dPt>
            <c:idx val="2"/>
            <c:invertIfNegative val="0"/>
            <c:bubble3D val="0"/>
          </c:dPt>
          <c:dLbls>
            <c:spPr>
              <a:noFill/>
              <a:ln>
                <a:noFill/>
              </a:ln>
              <a:effectLst/>
            </c:spPr>
            <c:txPr>
              <a:bodyPr/>
              <a:lstStyle/>
              <a:p>
                <a:pPr>
                  <a:defRPr sz="1400" b="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18 - 24 </c:v>
                </c:pt>
                <c:pt idx="1">
                  <c:v>25 - 34 </c:v>
                </c:pt>
                <c:pt idx="2">
                  <c:v>35 - 44 </c:v>
                </c:pt>
                <c:pt idx="3">
                  <c:v>45 - 54 </c:v>
                </c:pt>
                <c:pt idx="4">
                  <c:v>55 - 64 </c:v>
                </c:pt>
                <c:pt idx="5">
                  <c:v>65+</c:v>
                </c:pt>
              </c:strCache>
            </c:strRef>
          </c:cat>
          <c:val>
            <c:numRef>
              <c:f>Sheet1!$B$2:$B$7</c:f>
              <c:numCache>
                <c:formatCode>0%</c:formatCode>
                <c:ptCount val="6"/>
                <c:pt idx="0">
                  <c:v>6.7594433399602388E-2</c:v>
                </c:pt>
                <c:pt idx="1">
                  <c:v>0.19284294234592445</c:v>
                </c:pt>
                <c:pt idx="2">
                  <c:v>0.20278330019880716</c:v>
                </c:pt>
                <c:pt idx="3">
                  <c:v>0.23061630218687873</c:v>
                </c:pt>
                <c:pt idx="4">
                  <c:v>0.21272365805168986</c:v>
                </c:pt>
                <c:pt idx="5">
                  <c:v>8.74751491053678E-2</c:v>
                </c:pt>
              </c:numCache>
            </c:numRef>
          </c:val>
        </c:ser>
        <c:ser>
          <c:idx val="1"/>
          <c:order val="1"/>
          <c:tx>
            <c:strRef>
              <c:f>Sheet1!$C$1</c:f>
              <c:strCache>
                <c:ptCount val="1"/>
                <c:pt idx="0">
                  <c:v>Non-Residents</c:v>
                </c:pt>
              </c:strCache>
            </c:strRef>
          </c:tx>
          <c:spPr>
            <a:solidFill>
              <a:srgbClr val="002060"/>
            </a:solidFill>
          </c:spPr>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18 - 24 </c:v>
                </c:pt>
                <c:pt idx="1">
                  <c:v>25 - 34 </c:v>
                </c:pt>
                <c:pt idx="2">
                  <c:v>35 - 44 </c:v>
                </c:pt>
                <c:pt idx="3">
                  <c:v>45 - 54 </c:v>
                </c:pt>
                <c:pt idx="4">
                  <c:v>55 - 64 </c:v>
                </c:pt>
                <c:pt idx="5">
                  <c:v>65+</c:v>
                </c:pt>
              </c:strCache>
            </c:strRef>
          </c:cat>
          <c:val>
            <c:numRef>
              <c:f>Sheet1!$C$2:$C$7</c:f>
              <c:numCache>
                <c:formatCode>0%</c:formatCode>
                <c:ptCount val="6"/>
                <c:pt idx="0">
                  <c:v>8.7824351297405193E-2</c:v>
                </c:pt>
                <c:pt idx="1">
                  <c:v>0.18962075848303392</c:v>
                </c:pt>
                <c:pt idx="2">
                  <c:v>0.18962075848303392</c:v>
                </c:pt>
                <c:pt idx="3">
                  <c:v>0.21756487025948104</c:v>
                </c:pt>
                <c:pt idx="4">
                  <c:v>0.19960079840319361</c:v>
                </c:pt>
                <c:pt idx="5">
                  <c:v>0.12</c:v>
                </c:pt>
              </c:numCache>
            </c:numRef>
          </c:val>
        </c:ser>
        <c:dLbls>
          <c:showLegendKey val="0"/>
          <c:showVal val="0"/>
          <c:showCatName val="0"/>
          <c:showSerName val="0"/>
          <c:showPercent val="0"/>
          <c:showBubbleSize val="0"/>
        </c:dLbls>
        <c:gapWidth val="25"/>
        <c:axId val="138315264"/>
        <c:axId val="138316800"/>
      </c:barChart>
      <c:catAx>
        <c:axId val="138315264"/>
        <c:scaling>
          <c:orientation val="minMax"/>
        </c:scaling>
        <c:delete val="0"/>
        <c:axPos val="b"/>
        <c:numFmt formatCode="General" sourceLinked="1"/>
        <c:majorTickMark val="out"/>
        <c:minorTickMark val="none"/>
        <c:tickLblPos val="low"/>
        <c:txPr>
          <a:bodyPr rot="0" vert="horz"/>
          <a:lstStyle/>
          <a:p>
            <a:pPr>
              <a:defRPr sz="1400"/>
            </a:pPr>
            <a:endParaRPr lang="en-US"/>
          </a:p>
        </c:txPr>
        <c:crossAx val="138316800"/>
        <c:crosses val="autoZero"/>
        <c:auto val="1"/>
        <c:lblAlgn val="ctr"/>
        <c:lblOffset val="100"/>
        <c:noMultiLvlLbl val="0"/>
      </c:catAx>
      <c:valAx>
        <c:axId val="138316800"/>
        <c:scaling>
          <c:orientation val="minMax"/>
          <c:max val="1"/>
          <c:min val="0"/>
        </c:scaling>
        <c:delete val="1"/>
        <c:axPos val="l"/>
        <c:numFmt formatCode="0%" sourceLinked="1"/>
        <c:majorTickMark val="out"/>
        <c:minorTickMark val="none"/>
        <c:tickLblPos val="nextTo"/>
        <c:crossAx val="138315264"/>
        <c:crosses val="autoZero"/>
        <c:crossBetween val="between"/>
      </c:valAx>
    </c:plotArea>
    <c:legend>
      <c:legendPos val="t"/>
      <c:layout>
        <c:manualLayout>
          <c:xMode val="edge"/>
          <c:yMode val="edge"/>
          <c:x val="0.18249896669796284"/>
          <c:y val="0.15635755177874902"/>
          <c:w val="0.59207754421055903"/>
          <c:h val="0.12911585792392538"/>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latin typeface="Century Gothic" panose="020B0502020202020204" pitchFamily="34" charset="0"/>
              </a:defRPr>
            </a:pPr>
            <a:r>
              <a:rPr lang="en-US" sz="1400" b="1" i="0" baseline="0" dirty="0" smtClean="0">
                <a:effectLst/>
                <a:latin typeface="Century Gothic" panose="020B0502020202020204" pitchFamily="34" charset="0"/>
              </a:rPr>
              <a:t>What state is this? </a:t>
            </a:r>
            <a:br>
              <a:rPr lang="en-US" sz="1400" b="1" i="0" baseline="0" dirty="0" smtClean="0">
                <a:effectLst/>
                <a:latin typeface="Century Gothic" panose="020B0502020202020204" pitchFamily="34" charset="0"/>
              </a:rPr>
            </a:br>
            <a:r>
              <a:rPr lang="en-US" sz="1400" b="1" i="0" baseline="0" dirty="0" smtClean="0">
                <a:effectLst/>
                <a:latin typeface="Century Gothic" panose="020B0502020202020204" pitchFamily="34" charset="0"/>
              </a:rPr>
              <a:t>(Correct Identification)</a:t>
            </a:r>
            <a:endParaRPr lang="en-US" sz="1800" dirty="0">
              <a:effectLst/>
              <a:latin typeface="Century Gothic" panose="020B0502020202020204" pitchFamily="34" charset="0"/>
            </a:endParaRPr>
          </a:p>
        </c:rich>
      </c:tx>
      <c:overlay val="1"/>
    </c:title>
    <c:autoTitleDeleted val="0"/>
    <c:plotArea>
      <c:layout>
        <c:manualLayout>
          <c:layoutTarget val="inner"/>
          <c:xMode val="edge"/>
          <c:yMode val="edge"/>
          <c:x val="5.3891873328917997E-2"/>
          <c:y val="0.26750357366216598"/>
          <c:w val="0.89889297716290095"/>
          <c:h val="0.502149694280417"/>
        </c:manualLayout>
      </c:layout>
      <c:barChart>
        <c:barDir val="col"/>
        <c:grouping val="clustered"/>
        <c:varyColors val="0"/>
        <c:ser>
          <c:idx val="0"/>
          <c:order val="0"/>
          <c:tx>
            <c:strRef>
              <c:f>Sheet1!$B$1</c:f>
              <c:strCache>
                <c:ptCount val="1"/>
                <c:pt idx="0">
                  <c:v>NC Residents</c:v>
                </c:pt>
              </c:strCache>
            </c:strRef>
          </c:tx>
          <c:spPr>
            <a:solidFill>
              <a:schemeClr val="bg1">
                <a:lumMod val="65000"/>
              </a:schemeClr>
            </a:solidFill>
          </c:spPr>
          <c:invertIfNegative val="0"/>
          <c:dPt>
            <c:idx val="2"/>
            <c:invertIfNegative val="0"/>
            <c:bubble3D val="0"/>
            <c:spPr>
              <a:solidFill>
                <a:srgbClr val="85AEFF"/>
              </a:solidFill>
            </c:spPr>
          </c:dPt>
          <c:dLbls>
            <c:spPr>
              <a:noFill/>
              <a:ln>
                <a:noFill/>
              </a:ln>
              <a:effectLst/>
            </c:spPr>
            <c:txPr>
              <a:bodyPr/>
              <a:lstStyle/>
              <a:p>
                <a:pPr>
                  <a:defRPr sz="1400" b="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Sheet1!$A$2:$A$8</c:f>
              <c:strCache>
                <c:ptCount val="7"/>
                <c:pt idx="0">
                  <c:v>TX</c:v>
                </c:pt>
                <c:pt idx="1">
                  <c:v>CA</c:v>
                </c:pt>
                <c:pt idx="2">
                  <c:v>NC</c:v>
                </c:pt>
                <c:pt idx="3">
                  <c:v>VA</c:v>
                </c:pt>
                <c:pt idx="4">
                  <c:v>KY</c:v>
                </c:pt>
                <c:pt idx="5">
                  <c:v>PA</c:v>
                </c:pt>
                <c:pt idx="6">
                  <c:v>AL</c:v>
                </c:pt>
              </c:strCache>
            </c:strRef>
          </c:cat>
          <c:val>
            <c:numRef>
              <c:f>Sheet1!$B$2:$B$8</c:f>
              <c:numCache>
                <c:formatCode>0%</c:formatCode>
                <c:ptCount val="7"/>
                <c:pt idx="0">
                  <c:v>0.89</c:v>
                </c:pt>
                <c:pt idx="1">
                  <c:v>0.77</c:v>
                </c:pt>
                <c:pt idx="2">
                  <c:v>0.9</c:v>
                </c:pt>
                <c:pt idx="3">
                  <c:v>0.64</c:v>
                </c:pt>
                <c:pt idx="4">
                  <c:v>0.44</c:v>
                </c:pt>
                <c:pt idx="5">
                  <c:v>0.35</c:v>
                </c:pt>
                <c:pt idx="6">
                  <c:v>0.41550695825049699</c:v>
                </c:pt>
              </c:numCache>
            </c:numRef>
          </c:val>
        </c:ser>
        <c:ser>
          <c:idx val="1"/>
          <c:order val="1"/>
          <c:tx>
            <c:strRef>
              <c:f>Sheet1!$C$1</c:f>
              <c:strCache>
                <c:ptCount val="1"/>
                <c:pt idx="0">
                  <c:v>Non-Residents</c:v>
                </c:pt>
              </c:strCache>
            </c:strRef>
          </c:tx>
          <c:spPr>
            <a:solidFill>
              <a:schemeClr val="tx2">
                <a:lumMod val="50000"/>
              </a:schemeClr>
            </a:solidFill>
            <a:ln>
              <a:solidFill>
                <a:schemeClr val="tx1">
                  <a:lumMod val="65000"/>
                  <a:lumOff val="35000"/>
                </a:schemeClr>
              </a:solidFill>
            </a:ln>
          </c:spPr>
          <c:invertIfNegative val="0"/>
          <c:dPt>
            <c:idx val="0"/>
            <c:invertIfNegative val="0"/>
            <c:bubble3D val="0"/>
            <c:spPr>
              <a:solidFill>
                <a:schemeClr val="tx1">
                  <a:lumMod val="75000"/>
                  <a:lumOff val="25000"/>
                </a:schemeClr>
              </a:solidFill>
              <a:ln>
                <a:solidFill>
                  <a:schemeClr val="tx1">
                    <a:lumMod val="65000"/>
                    <a:lumOff val="35000"/>
                  </a:schemeClr>
                </a:solidFill>
              </a:ln>
            </c:spPr>
          </c:dPt>
          <c:dPt>
            <c:idx val="1"/>
            <c:invertIfNegative val="0"/>
            <c:bubble3D val="0"/>
            <c:spPr>
              <a:solidFill>
                <a:schemeClr val="tx1">
                  <a:lumMod val="75000"/>
                  <a:lumOff val="25000"/>
                </a:schemeClr>
              </a:solidFill>
              <a:ln>
                <a:solidFill>
                  <a:schemeClr val="tx1">
                    <a:lumMod val="65000"/>
                    <a:lumOff val="35000"/>
                  </a:schemeClr>
                </a:solidFill>
              </a:ln>
            </c:spPr>
          </c:dPt>
          <c:dPt>
            <c:idx val="2"/>
            <c:invertIfNegative val="0"/>
            <c:bubble3D val="0"/>
            <c:spPr>
              <a:solidFill>
                <a:srgbClr val="002060"/>
              </a:solidFill>
              <a:ln>
                <a:solidFill>
                  <a:schemeClr val="tx1">
                    <a:lumMod val="65000"/>
                    <a:lumOff val="35000"/>
                  </a:schemeClr>
                </a:solidFill>
              </a:ln>
            </c:spPr>
          </c:dPt>
          <c:dPt>
            <c:idx val="3"/>
            <c:invertIfNegative val="0"/>
            <c:bubble3D val="0"/>
            <c:spPr>
              <a:solidFill>
                <a:schemeClr val="tx1">
                  <a:lumMod val="75000"/>
                  <a:lumOff val="25000"/>
                </a:schemeClr>
              </a:solidFill>
              <a:ln>
                <a:solidFill>
                  <a:schemeClr val="tx1">
                    <a:lumMod val="65000"/>
                    <a:lumOff val="35000"/>
                  </a:schemeClr>
                </a:solidFill>
              </a:ln>
            </c:spPr>
          </c:dPt>
          <c:dPt>
            <c:idx val="4"/>
            <c:invertIfNegative val="0"/>
            <c:bubble3D val="0"/>
            <c:spPr>
              <a:solidFill>
                <a:schemeClr val="tx1">
                  <a:lumMod val="75000"/>
                  <a:lumOff val="25000"/>
                </a:schemeClr>
              </a:solidFill>
              <a:ln>
                <a:solidFill>
                  <a:schemeClr val="tx1">
                    <a:lumMod val="65000"/>
                    <a:lumOff val="35000"/>
                  </a:schemeClr>
                </a:solidFill>
              </a:ln>
            </c:spPr>
          </c:dPt>
          <c:dPt>
            <c:idx val="5"/>
            <c:invertIfNegative val="0"/>
            <c:bubble3D val="0"/>
            <c:spPr>
              <a:solidFill>
                <a:schemeClr val="tx1">
                  <a:lumMod val="75000"/>
                  <a:lumOff val="25000"/>
                </a:schemeClr>
              </a:solidFill>
              <a:ln>
                <a:solidFill>
                  <a:schemeClr val="tx1">
                    <a:lumMod val="65000"/>
                    <a:lumOff val="35000"/>
                  </a:schemeClr>
                </a:solidFill>
              </a:ln>
            </c:spPr>
          </c:dPt>
          <c:dPt>
            <c:idx val="6"/>
            <c:invertIfNegative val="0"/>
            <c:bubble3D val="0"/>
            <c:spPr>
              <a:solidFill>
                <a:schemeClr val="tx1">
                  <a:lumMod val="75000"/>
                  <a:lumOff val="25000"/>
                </a:schemeClr>
              </a:solidFill>
              <a:ln>
                <a:solidFill>
                  <a:schemeClr val="tx1">
                    <a:lumMod val="65000"/>
                    <a:lumOff val="35000"/>
                  </a:schemeClr>
                </a:solidFill>
              </a:ln>
            </c:spPr>
          </c:dPt>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Sheet1!$A$2:$A$8</c:f>
              <c:strCache>
                <c:ptCount val="7"/>
                <c:pt idx="0">
                  <c:v>TX</c:v>
                </c:pt>
                <c:pt idx="1">
                  <c:v>CA</c:v>
                </c:pt>
                <c:pt idx="2">
                  <c:v>NC</c:v>
                </c:pt>
                <c:pt idx="3">
                  <c:v>VA</c:v>
                </c:pt>
                <c:pt idx="4">
                  <c:v>KY</c:v>
                </c:pt>
                <c:pt idx="5">
                  <c:v>PA</c:v>
                </c:pt>
                <c:pt idx="6">
                  <c:v>AL</c:v>
                </c:pt>
              </c:strCache>
            </c:strRef>
          </c:cat>
          <c:val>
            <c:numRef>
              <c:f>Sheet1!$C$2:$C$8</c:f>
              <c:numCache>
                <c:formatCode>0%</c:formatCode>
                <c:ptCount val="7"/>
                <c:pt idx="0">
                  <c:v>0.85</c:v>
                </c:pt>
                <c:pt idx="1">
                  <c:v>0.75</c:v>
                </c:pt>
                <c:pt idx="2">
                  <c:v>0.39</c:v>
                </c:pt>
                <c:pt idx="3">
                  <c:v>0.37</c:v>
                </c:pt>
                <c:pt idx="4">
                  <c:v>0.33</c:v>
                </c:pt>
                <c:pt idx="5">
                  <c:v>0.31</c:v>
                </c:pt>
                <c:pt idx="6">
                  <c:v>0.30938123752495</c:v>
                </c:pt>
              </c:numCache>
            </c:numRef>
          </c:val>
        </c:ser>
        <c:dLbls>
          <c:showLegendKey val="0"/>
          <c:showVal val="0"/>
          <c:showCatName val="0"/>
          <c:showSerName val="0"/>
          <c:showPercent val="0"/>
          <c:showBubbleSize val="0"/>
        </c:dLbls>
        <c:gapWidth val="50"/>
        <c:axId val="136040832"/>
        <c:axId val="136042368"/>
      </c:barChart>
      <c:catAx>
        <c:axId val="136040832"/>
        <c:scaling>
          <c:orientation val="minMax"/>
        </c:scaling>
        <c:delete val="0"/>
        <c:axPos val="b"/>
        <c:numFmt formatCode="General" sourceLinked="1"/>
        <c:majorTickMark val="out"/>
        <c:minorTickMark val="none"/>
        <c:tickLblPos val="low"/>
        <c:txPr>
          <a:bodyPr rot="0" vert="horz"/>
          <a:lstStyle/>
          <a:p>
            <a:pPr>
              <a:defRPr sz="1400"/>
            </a:pPr>
            <a:endParaRPr lang="en-US"/>
          </a:p>
        </c:txPr>
        <c:crossAx val="136042368"/>
        <c:crosses val="autoZero"/>
        <c:auto val="1"/>
        <c:lblAlgn val="ctr"/>
        <c:lblOffset val="100"/>
        <c:noMultiLvlLbl val="0"/>
      </c:catAx>
      <c:valAx>
        <c:axId val="136042368"/>
        <c:scaling>
          <c:orientation val="minMax"/>
          <c:max val="1"/>
          <c:min val="0"/>
        </c:scaling>
        <c:delete val="1"/>
        <c:axPos val="l"/>
        <c:numFmt formatCode="0%" sourceLinked="1"/>
        <c:majorTickMark val="out"/>
        <c:minorTickMark val="none"/>
        <c:tickLblPos val="nextTo"/>
        <c:crossAx val="136040832"/>
        <c:crosses val="autoZero"/>
        <c:crossBetween val="between"/>
      </c:valAx>
    </c:plotArea>
    <c:legend>
      <c:legendPos val="t"/>
      <c:layout>
        <c:manualLayout>
          <c:xMode val="edge"/>
          <c:yMode val="edge"/>
          <c:x val="0.32028687418745599"/>
          <c:y val="0.160370166685948"/>
          <c:w val="0.38710746437069199"/>
          <c:h val="6.8173055949019998E-2"/>
        </c:manualLayout>
      </c:layout>
      <c:overlay val="0"/>
      <c:txPr>
        <a:bodyPr/>
        <a:lstStyle/>
        <a:p>
          <a:pPr>
            <a:defRPr sz="1200">
              <a:latin typeface="Century Gothic" panose="020B0502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Metropolitan</a:t>
            </a:r>
            <a:r>
              <a:rPr lang="en-US" baseline="0" dirty="0" smtClean="0"/>
              <a:t> Area</a:t>
            </a:r>
            <a:endParaRPr lang="en-US" dirty="0"/>
          </a:p>
        </c:rich>
      </c:tx>
      <c:overlay val="0"/>
      <c:spPr>
        <a:noFill/>
        <a:ln>
          <a:noFill/>
        </a:ln>
        <a:effectLst/>
      </c:spPr>
    </c:title>
    <c:autoTitleDeleted val="0"/>
    <c:plotArea>
      <c:layout/>
      <c:doughnutChart>
        <c:varyColors val="1"/>
        <c:ser>
          <c:idx val="0"/>
          <c:order val="0"/>
          <c:tx>
            <c:strRef>
              <c:f>Sheet1!$B$1</c:f>
              <c:strCache>
                <c:ptCount val="1"/>
                <c:pt idx="0">
                  <c:v>Setting</c:v>
                </c:pt>
              </c:strCache>
            </c:strRef>
          </c:tx>
          <c:explosion val="1"/>
          <c:dPt>
            <c:idx val="0"/>
            <c:bubble3D val="0"/>
            <c:spPr>
              <a:solidFill>
                <a:srgbClr val="85AEFF"/>
              </a:solidFill>
              <a:ln w="25400">
                <a:solidFill>
                  <a:schemeClr val="lt1"/>
                </a:solidFill>
              </a:ln>
              <a:effectLst/>
              <a:sp3d contourW="25400">
                <a:contourClr>
                  <a:schemeClr val="lt1"/>
                </a:contourClr>
              </a:sp3d>
            </c:spPr>
          </c:dPt>
          <c:dPt>
            <c:idx val="1"/>
            <c:bubble3D val="0"/>
            <c:spPr>
              <a:solidFill>
                <a:schemeClr val="tx1">
                  <a:lumMod val="50000"/>
                  <a:lumOff val="50000"/>
                </a:schemeClr>
              </a:solidFill>
              <a:ln w="25400">
                <a:solidFill>
                  <a:schemeClr val="lt1"/>
                </a:solidFill>
              </a:ln>
              <a:effectLst/>
              <a:sp3d contourW="25400">
                <a:contourClr>
                  <a:schemeClr val="lt1"/>
                </a:contourClr>
              </a:sp3d>
            </c:spPr>
          </c:dPt>
          <c:dPt>
            <c:idx val="2"/>
            <c:bubble3D val="0"/>
            <c:spPr>
              <a:solidFill>
                <a:schemeClr val="accent3"/>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cat>
            <c:strRef>
              <c:f>Sheet1!$A$2:$A$3</c:f>
              <c:strCache>
                <c:ptCount val="2"/>
                <c:pt idx="0">
                  <c:v>Metropolitan Area</c:v>
                </c:pt>
                <c:pt idx="1">
                  <c:v>Other </c:v>
                </c:pt>
              </c:strCache>
            </c:strRef>
          </c:cat>
          <c:val>
            <c:numRef>
              <c:f>Sheet1!$B$2:$B$3</c:f>
              <c:numCache>
                <c:formatCode>0.00%</c:formatCode>
                <c:ptCount val="2"/>
                <c:pt idx="0">
                  <c:v>6.25E-2</c:v>
                </c:pt>
                <c:pt idx="1">
                  <c:v>0.9375</c:v>
                </c:pt>
              </c:numCache>
            </c:numRef>
          </c:val>
        </c:ser>
        <c:dLbls>
          <c:showLegendKey val="0"/>
          <c:showVal val="0"/>
          <c:showCatName val="0"/>
          <c:showSerName val="0"/>
          <c:showPercent val="0"/>
          <c:showBubbleSize val="0"/>
          <c:showLeaderLines val="1"/>
        </c:dLbls>
        <c:firstSliceAng val="0"/>
        <c:holeSize val="50"/>
      </c:doughnutChart>
      <c:spPr>
        <a:noFill/>
        <a:ln>
          <a:noFill/>
        </a:ln>
        <a:effectLst/>
        <a:sp3d/>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Small</a:t>
            </a:r>
            <a:r>
              <a:rPr lang="en-US" baseline="0" dirty="0" smtClean="0"/>
              <a:t> Town</a:t>
            </a:r>
            <a:endParaRPr lang="en-US" dirty="0"/>
          </a:p>
        </c:rich>
      </c:tx>
      <c:overlay val="0"/>
      <c:spPr>
        <a:noFill/>
        <a:ln>
          <a:noFill/>
        </a:ln>
        <a:effectLst/>
      </c:spPr>
    </c:title>
    <c:autoTitleDeleted val="0"/>
    <c:plotArea>
      <c:layout/>
      <c:doughnutChart>
        <c:varyColors val="1"/>
        <c:ser>
          <c:idx val="0"/>
          <c:order val="0"/>
          <c:tx>
            <c:strRef>
              <c:f>Sheet1!$B$1</c:f>
              <c:strCache>
                <c:ptCount val="1"/>
                <c:pt idx="0">
                  <c:v>Setting</c:v>
                </c:pt>
              </c:strCache>
            </c:strRef>
          </c:tx>
          <c:dPt>
            <c:idx val="0"/>
            <c:bubble3D val="0"/>
            <c:spPr>
              <a:solidFill>
                <a:schemeClr val="tx1">
                  <a:lumMod val="50000"/>
                  <a:lumOff val="50000"/>
                </a:schemeClr>
              </a:solidFill>
              <a:ln w="25400">
                <a:solidFill>
                  <a:schemeClr val="lt1"/>
                </a:solidFill>
              </a:ln>
              <a:effectLst/>
              <a:sp3d contourW="25400">
                <a:contourClr>
                  <a:schemeClr val="lt1"/>
                </a:contourClr>
              </a:sp3d>
            </c:spPr>
          </c:dPt>
          <c:dPt>
            <c:idx val="1"/>
            <c:bubble3D val="0"/>
            <c:spPr>
              <a:solidFill>
                <a:srgbClr val="85AEFF"/>
              </a:solidFill>
              <a:ln w="25400">
                <a:solidFill>
                  <a:schemeClr val="lt1"/>
                </a:solidFill>
              </a:ln>
              <a:effectLst/>
              <a:sp3d contourW="25400">
                <a:contourClr>
                  <a:schemeClr val="lt1"/>
                </a:contourClr>
              </a:sp3d>
            </c:spPr>
          </c:dPt>
          <c:dPt>
            <c:idx val="2"/>
            <c:bubble3D val="0"/>
            <c:spPr>
              <a:solidFill>
                <a:schemeClr val="accent3"/>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cat>
            <c:strRef>
              <c:f>Sheet1!$A$2:$A$3</c:f>
              <c:strCache>
                <c:ptCount val="2"/>
                <c:pt idx="0">
                  <c:v>Other</c:v>
                </c:pt>
                <c:pt idx="1">
                  <c:v>Small Town</c:v>
                </c:pt>
              </c:strCache>
            </c:strRef>
          </c:cat>
          <c:val>
            <c:numRef>
              <c:f>Sheet1!$B$2:$B$3</c:f>
              <c:numCache>
                <c:formatCode>0.00%</c:formatCode>
                <c:ptCount val="2"/>
                <c:pt idx="0">
                  <c:v>0.22920000000000001</c:v>
                </c:pt>
                <c:pt idx="1">
                  <c:v>0.77080000000000004</c:v>
                </c:pt>
              </c:numCache>
            </c:numRef>
          </c:val>
        </c:ser>
        <c:dLbls>
          <c:showLegendKey val="0"/>
          <c:showVal val="0"/>
          <c:showCatName val="0"/>
          <c:showSerName val="0"/>
          <c:showPercent val="0"/>
          <c:showBubbleSize val="0"/>
          <c:showLeaderLines val="1"/>
        </c:dLbls>
        <c:firstSliceAng val="0"/>
        <c:holeSize val="50"/>
      </c:doughnutChart>
      <c:spPr>
        <a:noFill/>
        <a:ln>
          <a:noFill/>
        </a:ln>
        <a:effectLst/>
        <a:sp3d/>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Rural</a:t>
            </a:r>
            <a:endParaRPr lang="en-US" dirty="0"/>
          </a:p>
        </c:rich>
      </c:tx>
      <c:overlay val="0"/>
      <c:spPr>
        <a:noFill/>
        <a:ln>
          <a:noFill/>
        </a:ln>
        <a:effectLst/>
      </c:spPr>
    </c:title>
    <c:autoTitleDeleted val="0"/>
    <c:plotArea>
      <c:layout/>
      <c:doughnutChart>
        <c:varyColors val="1"/>
        <c:ser>
          <c:idx val="0"/>
          <c:order val="0"/>
          <c:tx>
            <c:strRef>
              <c:f>Sheet1!$B$1</c:f>
              <c:strCache>
                <c:ptCount val="1"/>
                <c:pt idx="0">
                  <c:v>Setting</c:v>
                </c:pt>
              </c:strCache>
            </c:strRef>
          </c:tx>
          <c:dPt>
            <c:idx val="0"/>
            <c:bubble3D val="0"/>
            <c:spPr>
              <a:solidFill>
                <a:schemeClr val="tx1">
                  <a:lumMod val="50000"/>
                  <a:lumOff val="50000"/>
                </a:schemeClr>
              </a:solidFill>
              <a:ln w="25400">
                <a:solidFill>
                  <a:schemeClr val="lt1"/>
                </a:solidFill>
              </a:ln>
              <a:effectLst/>
              <a:sp3d contourW="25400">
                <a:contourClr>
                  <a:schemeClr val="lt1"/>
                </a:contourClr>
              </a:sp3d>
            </c:spPr>
          </c:dPt>
          <c:dPt>
            <c:idx val="1"/>
            <c:bubble3D val="0"/>
            <c:spPr>
              <a:solidFill>
                <a:srgbClr val="85AEFF"/>
              </a:solidFill>
              <a:ln w="25400">
                <a:solidFill>
                  <a:schemeClr val="lt1"/>
                </a:solidFill>
              </a:ln>
              <a:effectLst/>
              <a:sp3d contourW="25400">
                <a:contourClr>
                  <a:schemeClr val="lt1"/>
                </a:contourClr>
              </a:sp3d>
            </c:spPr>
          </c:dPt>
          <c:dPt>
            <c:idx val="2"/>
            <c:bubble3D val="0"/>
            <c:spPr>
              <a:solidFill>
                <a:schemeClr val="accent3"/>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cat>
            <c:strRef>
              <c:f>Sheet1!$A$2:$A$3</c:f>
              <c:strCache>
                <c:ptCount val="2"/>
                <c:pt idx="0">
                  <c:v>Other </c:v>
                </c:pt>
                <c:pt idx="1">
                  <c:v>Rural</c:v>
                </c:pt>
              </c:strCache>
            </c:strRef>
          </c:cat>
          <c:val>
            <c:numRef>
              <c:f>Sheet1!$B$2:$B$3</c:f>
              <c:numCache>
                <c:formatCode>0.00%</c:formatCode>
                <c:ptCount val="2"/>
                <c:pt idx="0">
                  <c:v>0.83329999999999993</c:v>
                </c:pt>
                <c:pt idx="1">
                  <c:v>0.16669999999999999</c:v>
                </c:pt>
              </c:numCache>
            </c:numRef>
          </c:val>
        </c:ser>
        <c:dLbls>
          <c:showLegendKey val="0"/>
          <c:showVal val="0"/>
          <c:showCatName val="0"/>
          <c:showSerName val="0"/>
          <c:showPercent val="0"/>
          <c:showBubbleSize val="0"/>
          <c:showLeaderLines val="1"/>
        </c:dLbls>
        <c:firstSliceAng val="0"/>
        <c:holeSize val="50"/>
      </c:doughnutChart>
      <c:spPr>
        <a:noFill/>
        <a:ln>
          <a:noFill/>
        </a:ln>
        <a:effectLst/>
        <a:sp3d/>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Column3</c:v>
                </c:pt>
              </c:strCache>
            </c:strRef>
          </c:tx>
          <c:spPr>
            <a:solidFill>
              <a:schemeClr val="accent1"/>
            </a:solidFill>
            <a:ln>
              <a:noFill/>
            </a:ln>
            <a:effectLst/>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Mountain</c:v>
                </c:pt>
                <c:pt idx="1">
                  <c:v>Piedmont</c:v>
                </c:pt>
                <c:pt idx="2">
                  <c:v>Coastal Plain</c:v>
                </c:pt>
              </c:strCache>
            </c:strRef>
          </c:cat>
          <c:val>
            <c:numRef>
              <c:f>Sheet1!$B$2:$B$4</c:f>
              <c:numCache>
                <c:formatCode>0.00%</c:formatCode>
                <c:ptCount val="3"/>
                <c:pt idx="0">
                  <c:v>6.25E-2</c:v>
                </c:pt>
                <c:pt idx="1">
                  <c:v>0.77080000000000004</c:v>
                </c:pt>
                <c:pt idx="2">
                  <c:v>0.16669999999999999</c:v>
                </c:pt>
              </c:numCache>
            </c:numRef>
          </c:val>
        </c:ser>
        <c:dLbls>
          <c:showLegendKey val="0"/>
          <c:showVal val="0"/>
          <c:showCatName val="0"/>
          <c:showSerName val="0"/>
          <c:showPercent val="0"/>
          <c:showBubbleSize val="0"/>
        </c:dLbls>
        <c:gapWidth val="44"/>
        <c:overlap val="100"/>
        <c:axId val="139143040"/>
        <c:axId val="139144576"/>
      </c:barChart>
      <c:catAx>
        <c:axId val="13914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9144576"/>
        <c:crosses val="autoZero"/>
        <c:auto val="1"/>
        <c:lblAlgn val="ctr"/>
        <c:lblOffset val="100"/>
        <c:noMultiLvlLbl val="0"/>
      </c:catAx>
      <c:valAx>
        <c:axId val="139144576"/>
        <c:scaling>
          <c:orientation val="minMax"/>
        </c:scaling>
        <c:delete val="1"/>
        <c:axPos val="l"/>
        <c:numFmt formatCode="0.00%" sourceLinked="1"/>
        <c:majorTickMark val="none"/>
        <c:minorTickMark val="none"/>
        <c:tickLblPos val="nextTo"/>
        <c:crossAx val="139143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Age</c:v>
                </c:pt>
              </c:strCache>
            </c:strRef>
          </c:tx>
          <c:spPr>
            <a:solidFill>
              <a:schemeClr val="tx1">
                <a:lumMod val="65000"/>
                <a:lumOff val="35000"/>
              </a:schemeClr>
            </a:solidFill>
          </c:spPr>
          <c:invertIfNegative val="0"/>
          <c:dPt>
            <c:idx val="0"/>
            <c:invertIfNegative val="0"/>
            <c:bubble3D val="0"/>
            <c:spPr>
              <a:solidFill>
                <a:schemeClr val="tx1">
                  <a:lumMod val="65000"/>
                  <a:lumOff val="35000"/>
                </a:schemeClr>
              </a:solidFill>
              <a:ln w="19050">
                <a:solidFill>
                  <a:schemeClr val="lt1"/>
                </a:solidFill>
              </a:ln>
              <a:effectLst/>
            </c:spPr>
          </c:dPt>
          <c:dPt>
            <c:idx val="1"/>
            <c:invertIfNegative val="0"/>
            <c:bubble3D val="0"/>
            <c:spPr>
              <a:solidFill>
                <a:srgbClr val="85AEFF"/>
              </a:solidFill>
              <a:ln w="19050">
                <a:solidFill>
                  <a:schemeClr val="lt1"/>
                </a:solidFill>
              </a:ln>
              <a:effectLst/>
            </c:spPr>
          </c:dPt>
          <c:dPt>
            <c:idx val="2"/>
            <c:invertIfNegative val="0"/>
            <c:bubble3D val="0"/>
            <c:spPr>
              <a:solidFill>
                <a:schemeClr val="tx1">
                  <a:lumMod val="65000"/>
                  <a:lumOff val="35000"/>
                </a:schemeClr>
              </a:solidFill>
              <a:ln w="19050">
                <a:solidFill>
                  <a:schemeClr val="lt1"/>
                </a:solidFill>
              </a:ln>
              <a:effectLst/>
            </c:spPr>
          </c:dPt>
          <c:dPt>
            <c:idx val="3"/>
            <c:invertIfNegative val="0"/>
            <c:bubble3D val="0"/>
            <c:spPr>
              <a:solidFill>
                <a:schemeClr val="tx1">
                  <a:lumMod val="65000"/>
                  <a:lumOff val="35000"/>
                </a:schemeClr>
              </a:solidFill>
              <a:ln w="19050">
                <a:solidFill>
                  <a:schemeClr val="lt1"/>
                </a:solidFill>
              </a:ln>
              <a:effectLst/>
            </c:spPr>
          </c:dPt>
          <c:dPt>
            <c:idx val="4"/>
            <c:invertIfNegative val="0"/>
            <c:bubble3D val="0"/>
            <c:spPr>
              <a:solidFill>
                <a:schemeClr val="tx1">
                  <a:lumMod val="65000"/>
                  <a:lumOff val="35000"/>
                </a:schemeClr>
              </a:solidFill>
              <a:ln w="19050">
                <a:solidFill>
                  <a:schemeClr val="lt1"/>
                </a:solidFill>
              </a:ln>
              <a:effectLst/>
            </c:spPr>
          </c:dPt>
          <c:dPt>
            <c:idx val="5"/>
            <c:invertIfNegative val="0"/>
            <c:bubble3D val="0"/>
            <c:spPr>
              <a:solidFill>
                <a:schemeClr val="tx1">
                  <a:lumMod val="65000"/>
                  <a:lumOff val="35000"/>
                </a:schemeClr>
              </a:solidFill>
              <a:ln w="19050">
                <a:solidFill>
                  <a:schemeClr val="lt1"/>
                </a:solidFill>
              </a:ln>
              <a:effectLst/>
            </c:spPr>
          </c:dPt>
          <c:dPt>
            <c:idx val="6"/>
            <c:invertIfNegative val="0"/>
            <c:bubble3D val="0"/>
            <c:spPr>
              <a:solidFill>
                <a:schemeClr val="tx1">
                  <a:lumMod val="65000"/>
                  <a:lumOff val="35000"/>
                </a:schemeClr>
              </a:solidFill>
              <a:ln w="19050">
                <a:solidFill>
                  <a:schemeClr val="lt1"/>
                </a:solidFill>
              </a:ln>
              <a:effectLst/>
            </c:spPr>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Sheet1!$A$2:$A$8</c:f>
              <c:strCache>
                <c:ptCount val="7"/>
                <c:pt idx="0">
                  <c:v>&lt;17</c:v>
                </c:pt>
                <c:pt idx="1">
                  <c:v>18-29</c:v>
                </c:pt>
                <c:pt idx="2">
                  <c:v>30-39</c:v>
                </c:pt>
                <c:pt idx="3">
                  <c:v>40-49</c:v>
                </c:pt>
                <c:pt idx="4">
                  <c:v>50-59</c:v>
                </c:pt>
                <c:pt idx="5">
                  <c:v>60-69</c:v>
                </c:pt>
                <c:pt idx="6">
                  <c:v>&gt;70</c:v>
                </c:pt>
              </c:strCache>
            </c:strRef>
          </c:cat>
          <c:val>
            <c:numRef>
              <c:f>Sheet1!$B$2:$B$8</c:f>
              <c:numCache>
                <c:formatCode>0.00%</c:formatCode>
                <c:ptCount val="7"/>
                <c:pt idx="0">
                  <c:v>0.128</c:v>
                </c:pt>
                <c:pt idx="1">
                  <c:v>0.33750000000000002</c:v>
                </c:pt>
                <c:pt idx="2">
                  <c:v>0.14680000000000001</c:v>
                </c:pt>
                <c:pt idx="3">
                  <c:v>0.1079</c:v>
                </c:pt>
                <c:pt idx="4">
                  <c:v>0.14810000000000001</c:v>
                </c:pt>
                <c:pt idx="5">
                  <c:v>0.10290000000000001</c:v>
                </c:pt>
                <c:pt idx="6">
                  <c:v>2.8899999999999999E-2</c:v>
                </c:pt>
              </c:numCache>
            </c:numRef>
          </c:val>
        </c:ser>
        <c:dLbls>
          <c:showLegendKey val="0"/>
          <c:showVal val="0"/>
          <c:showCatName val="0"/>
          <c:showSerName val="0"/>
          <c:showPercent val="0"/>
          <c:showBubbleSize val="0"/>
        </c:dLbls>
        <c:gapWidth val="100"/>
        <c:axId val="143415168"/>
        <c:axId val="143413632"/>
      </c:barChart>
      <c:valAx>
        <c:axId val="143413632"/>
        <c:scaling>
          <c:orientation val="minMax"/>
        </c:scaling>
        <c:delete val="1"/>
        <c:axPos val="l"/>
        <c:numFmt formatCode="0.00%" sourceLinked="1"/>
        <c:majorTickMark val="out"/>
        <c:minorTickMark val="none"/>
        <c:tickLblPos val="nextTo"/>
        <c:crossAx val="143415168"/>
        <c:crosses val="autoZero"/>
        <c:crossBetween val="between"/>
      </c:valAx>
      <c:catAx>
        <c:axId val="143415168"/>
        <c:scaling>
          <c:orientation val="minMax"/>
        </c:scaling>
        <c:delete val="0"/>
        <c:axPos val="b"/>
        <c:numFmt formatCode="General" sourceLinked="0"/>
        <c:majorTickMark val="out"/>
        <c:minorTickMark val="none"/>
        <c:tickLblPos val="nextTo"/>
        <c:crossAx val="14341363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Ethnicity</c:v>
                </c:pt>
              </c:strCache>
            </c:strRef>
          </c:tx>
          <c:spPr>
            <a:solidFill>
              <a:schemeClr val="tx1">
                <a:lumMod val="65000"/>
                <a:lumOff val="35000"/>
              </a:schemeClr>
            </a:solidFill>
          </c:spPr>
          <c:invertIfNegative val="0"/>
          <c:dPt>
            <c:idx val="0"/>
            <c:invertIfNegative val="0"/>
            <c:bubble3D val="0"/>
            <c:spPr>
              <a:solidFill>
                <a:schemeClr val="tx1">
                  <a:lumMod val="65000"/>
                  <a:lumOff val="35000"/>
                </a:schemeClr>
              </a:solidFill>
              <a:ln w="19050">
                <a:solidFill>
                  <a:schemeClr val="lt1"/>
                </a:solidFill>
              </a:ln>
              <a:effectLst/>
            </c:spPr>
          </c:dPt>
          <c:dPt>
            <c:idx val="1"/>
            <c:invertIfNegative val="0"/>
            <c:bubble3D val="0"/>
            <c:spPr>
              <a:solidFill>
                <a:schemeClr val="tx1">
                  <a:lumMod val="65000"/>
                  <a:lumOff val="35000"/>
                </a:schemeClr>
              </a:solidFill>
              <a:ln w="19050">
                <a:solidFill>
                  <a:schemeClr val="lt1"/>
                </a:solidFill>
              </a:ln>
              <a:effectLst/>
            </c:spPr>
          </c:dPt>
          <c:dPt>
            <c:idx val="2"/>
            <c:invertIfNegative val="0"/>
            <c:bubble3D val="0"/>
            <c:spPr>
              <a:solidFill>
                <a:schemeClr val="tx1">
                  <a:lumMod val="65000"/>
                  <a:lumOff val="35000"/>
                </a:schemeClr>
              </a:solidFill>
              <a:ln w="19050">
                <a:solidFill>
                  <a:schemeClr val="lt1"/>
                </a:solidFill>
              </a:ln>
              <a:effectLst/>
            </c:spPr>
          </c:dPt>
          <c:dPt>
            <c:idx val="3"/>
            <c:invertIfNegative val="0"/>
            <c:bubble3D val="0"/>
            <c:spPr>
              <a:solidFill>
                <a:schemeClr val="tx1">
                  <a:lumMod val="65000"/>
                  <a:lumOff val="35000"/>
                </a:schemeClr>
              </a:solidFill>
              <a:ln w="19050">
                <a:solidFill>
                  <a:schemeClr val="lt1"/>
                </a:solidFill>
              </a:ln>
              <a:effectLst/>
            </c:spPr>
          </c:dPt>
          <c:dPt>
            <c:idx val="4"/>
            <c:invertIfNegative val="0"/>
            <c:bubble3D val="0"/>
            <c:spPr>
              <a:solidFill>
                <a:srgbClr val="85AEFF"/>
              </a:solidFill>
              <a:ln w="19050">
                <a:solidFill>
                  <a:schemeClr val="lt1"/>
                </a:solidFill>
              </a:ln>
              <a:effectLst/>
            </c:spPr>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African American/Black</c:v>
                </c:pt>
                <c:pt idx="1">
                  <c:v>American Indian/Native American</c:v>
                </c:pt>
                <c:pt idx="2">
                  <c:v>Asian/Pacific Islander</c:v>
                </c:pt>
                <c:pt idx="3">
                  <c:v>Hispanic/Latin@</c:v>
                </c:pt>
                <c:pt idx="4">
                  <c:v>White/Caucasian</c:v>
                </c:pt>
              </c:strCache>
            </c:strRef>
          </c:cat>
          <c:val>
            <c:numRef>
              <c:f>Sheet1!$B$2:$B$6</c:f>
              <c:numCache>
                <c:formatCode>0.00%</c:formatCode>
                <c:ptCount val="5"/>
                <c:pt idx="0">
                  <c:v>6.9500000000000006E-2</c:v>
                </c:pt>
                <c:pt idx="1">
                  <c:v>2.4E-2</c:v>
                </c:pt>
                <c:pt idx="2">
                  <c:v>5.3100000000000001E-2</c:v>
                </c:pt>
                <c:pt idx="3">
                  <c:v>4.0500000000000001E-2</c:v>
                </c:pt>
                <c:pt idx="4">
                  <c:v>0.85970000000000002</c:v>
                </c:pt>
              </c:numCache>
            </c:numRef>
          </c:val>
        </c:ser>
        <c:dLbls>
          <c:showLegendKey val="0"/>
          <c:showVal val="0"/>
          <c:showCatName val="0"/>
          <c:showSerName val="0"/>
          <c:showPercent val="0"/>
          <c:showBubbleSize val="0"/>
        </c:dLbls>
        <c:gapWidth val="100"/>
        <c:axId val="138826112"/>
        <c:axId val="138827648"/>
      </c:barChart>
      <c:catAx>
        <c:axId val="138826112"/>
        <c:scaling>
          <c:orientation val="minMax"/>
        </c:scaling>
        <c:delete val="0"/>
        <c:axPos val="b"/>
        <c:numFmt formatCode="General" sourceLinked="0"/>
        <c:majorTickMark val="out"/>
        <c:minorTickMark val="none"/>
        <c:tickLblPos val="nextTo"/>
        <c:crossAx val="138827648"/>
        <c:crosses val="autoZero"/>
        <c:auto val="1"/>
        <c:lblAlgn val="ctr"/>
        <c:lblOffset val="100"/>
        <c:noMultiLvlLbl val="0"/>
      </c:catAx>
      <c:valAx>
        <c:axId val="138827648"/>
        <c:scaling>
          <c:orientation val="minMax"/>
        </c:scaling>
        <c:delete val="1"/>
        <c:axPos val="l"/>
        <c:numFmt formatCode="0.00%" sourceLinked="1"/>
        <c:majorTickMark val="out"/>
        <c:minorTickMark val="none"/>
        <c:tickLblPos val="nextTo"/>
        <c:crossAx val="138826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846064592900438E-2"/>
          <c:y val="0.27746753246753247"/>
          <c:w val="0.95558764789144446"/>
          <c:h val="0.55985939257592798"/>
        </c:manualLayout>
      </c:layout>
      <c:barChart>
        <c:barDir val="col"/>
        <c:grouping val="clustered"/>
        <c:varyColors val="0"/>
        <c:ser>
          <c:idx val="0"/>
          <c:order val="0"/>
          <c:tx>
            <c:strRef>
              <c:f>Sheet1!$B$1</c:f>
              <c:strCache>
                <c:ptCount val="1"/>
                <c:pt idx="0">
                  <c:v>Age</c:v>
                </c:pt>
              </c:strCache>
            </c:strRef>
          </c:tx>
          <c:spPr>
            <a:solidFill>
              <a:schemeClr val="tx1">
                <a:lumMod val="65000"/>
                <a:lumOff val="35000"/>
              </a:schemeClr>
            </a:solidFill>
          </c:spPr>
          <c:invertIfNegative val="0"/>
          <c:dPt>
            <c:idx val="0"/>
            <c:invertIfNegative val="0"/>
            <c:bubble3D val="0"/>
            <c:spPr>
              <a:solidFill>
                <a:schemeClr val="tx1">
                  <a:lumMod val="65000"/>
                  <a:lumOff val="35000"/>
                </a:schemeClr>
              </a:solidFill>
              <a:ln w="19050">
                <a:solidFill>
                  <a:schemeClr val="lt1"/>
                </a:solidFill>
              </a:ln>
              <a:effectLst/>
            </c:spPr>
          </c:dPt>
          <c:dPt>
            <c:idx val="1"/>
            <c:invertIfNegative val="0"/>
            <c:bubble3D val="0"/>
            <c:spPr>
              <a:solidFill>
                <a:srgbClr val="85AEFF"/>
              </a:solidFill>
              <a:ln w="19050">
                <a:solidFill>
                  <a:schemeClr val="lt1"/>
                </a:solidFill>
              </a:ln>
              <a:effectLst/>
            </c:spPr>
          </c:dPt>
          <c:dPt>
            <c:idx val="2"/>
            <c:invertIfNegative val="0"/>
            <c:bubble3D val="0"/>
            <c:spPr>
              <a:solidFill>
                <a:schemeClr val="tx1">
                  <a:lumMod val="65000"/>
                  <a:lumOff val="35000"/>
                </a:schemeClr>
              </a:solidFill>
              <a:ln w="19050">
                <a:solidFill>
                  <a:schemeClr val="lt1"/>
                </a:solidFill>
              </a:ln>
              <a:effectLst/>
            </c:spPr>
          </c:dPt>
          <c:dPt>
            <c:idx val="3"/>
            <c:invertIfNegative val="0"/>
            <c:bubble3D val="0"/>
            <c:spPr>
              <a:solidFill>
                <a:schemeClr val="tx1">
                  <a:lumMod val="65000"/>
                  <a:lumOff val="35000"/>
                </a:schemeClr>
              </a:solidFill>
              <a:ln w="19050">
                <a:solidFill>
                  <a:schemeClr val="lt1"/>
                </a:solidFill>
              </a:ln>
              <a:effectLst/>
            </c:spPr>
          </c:dPt>
          <c:dPt>
            <c:idx val="4"/>
            <c:invertIfNegative val="0"/>
            <c:bubble3D val="0"/>
            <c:spPr>
              <a:solidFill>
                <a:schemeClr val="tx1">
                  <a:lumMod val="65000"/>
                  <a:lumOff val="35000"/>
                </a:schemeClr>
              </a:solidFill>
              <a:ln w="19050">
                <a:solidFill>
                  <a:schemeClr val="lt1"/>
                </a:solidFill>
              </a:ln>
              <a:effectLst/>
            </c:spPr>
          </c:dPt>
          <c:dPt>
            <c:idx val="5"/>
            <c:invertIfNegative val="0"/>
            <c:bubble3D val="0"/>
            <c:spPr>
              <a:solidFill>
                <a:schemeClr val="tx1">
                  <a:lumMod val="65000"/>
                  <a:lumOff val="35000"/>
                </a:schemeClr>
              </a:solidFill>
              <a:ln w="19050">
                <a:solidFill>
                  <a:schemeClr val="lt1"/>
                </a:solidFill>
              </a:ln>
              <a:effectLst/>
            </c:spPr>
          </c:dPt>
          <c:dPt>
            <c:idx val="6"/>
            <c:invertIfNegative val="0"/>
            <c:bubble3D val="0"/>
            <c:spPr>
              <a:solidFill>
                <a:schemeClr val="tx1">
                  <a:lumMod val="65000"/>
                  <a:lumOff val="35000"/>
                </a:schemeClr>
              </a:solidFill>
              <a:ln w="19050">
                <a:solidFill>
                  <a:schemeClr val="lt1"/>
                </a:solidFill>
              </a:ln>
              <a:effectLst/>
            </c:spPr>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&lt;17</c:v>
                </c:pt>
                <c:pt idx="1">
                  <c:v>18-29</c:v>
                </c:pt>
                <c:pt idx="2">
                  <c:v>30-44</c:v>
                </c:pt>
                <c:pt idx="3">
                  <c:v>45-60</c:v>
                </c:pt>
                <c:pt idx="4">
                  <c:v>&gt;60</c:v>
                </c:pt>
              </c:strCache>
            </c:strRef>
          </c:cat>
          <c:val>
            <c:numRef>
              <c:f>Sheet1!$B$2:$B$6</c:f>
              <c:numCache>
                <c:formatCode>0.00%</c:formatCode>
                <c:ptCount val="5"/>
                <c:pt idx="0">
                  <c:v>0.128</c:v>
                </c:pt>
                <c:pt idx="1">
                  <c:v>0.2</c:v>
                </c:pt>
                <c:pt idx="2">
                  <c:v>0.25</c:v>
                </c:pt>
                <c:pt idx="3">
                  <c:v>0.28999999999999998</c:v>
                </c:pt>
                <c:pt idx="4">
                  <c:v>0.26</c:v>
                </c:pt>
              </c:numCache>
            </c:numRef>
          </c:val>
        </c:ser>
        <c:dLbls>
          <c:showLegendKey val="0"/>
          <c:showVal val="0"/>
          <c:showCatName val="0"/>
          <c:showSerName val="0"/>
          <c:showPercent val="0"/>
          <c:showBubbleSize val="0"/>
        </c:dLbls>
        <c:gapWidth val="100"/>
        <c:axId val="127448960"/>
        <c:axId val="127447424"/>
      </c:barChart>
      <c:valAx>
        <c:axId val="127447424"/>
        <c:scaling>
          <c:orientation val="minMax"/>
        </c:scaling>
        <c:delete val="1"/>
        <c:axPos val="l"/>
        <c:numFmt formatCode="0.00%" sourceLinked="1"/>
        <c:majorTickMark val="out"/>
        <c:minorTickMark val="none"/>
        <c:tickLblPos val="nextTo"/>
        <c:crossAx val="127448960"/>
        <c:crosses val="autoZero"/>
        <c:crossBetween val="between"/>
      </c:valAx>
      <c:catAx>
        <c:axId val="127448960"/>
        <c:scaling>
          <c:orientation val="minMax"/>
        </c:scaling>
        <c:delete val="0"/>
        <c:axPos val="b"/>
        <c:numFmt formatCode="General" sourceLinked="0"/>
        <c:majorTickMark val="out"/>
        <c:minorTickMark val="none"/>
        <c:tickLblPos val="nextTo"/>
        <c:crossAx val="12744742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Pt>
            <c:idx val="0"/>
            <c:invertIfNegative val="0"/>
            <c:bubble3D val="0"/>
            <c:spPr>
              <a:solidFill>
                <a:srgbClr val="85AEFF"/>
              </a:solidFill>
            </c:spPr>
          </c:dPt>
          <c:dPt>
            <c:idx val="1"/>
            <c:invertIfNegative val="0"/>
            <c:bubble3D val="0"/>
            <c:spPr>
              <a:solidFill>
                <a:srgbClr val="85AEFF"/>
              </a:solidFill>
            </c:spPr>
          </c:dPt>
          <c:dPt>
            <c:idx val="2"/>
            <c:invertIfNegative val="0"/>
            <c:bubble3D val="0"/>
            <c:spPr>
              <a:solidFill>
                <a:srgbClr val="85AEFF"/>
              </a:solidFill>
            </c:spPr>
          </c:dPt>
          <c:dPt>
            <c:idx val="3"/>
            <c:invertIfNegative val="0"/>
            <c:bubble3D val="0"/>
            <c:spPr>
              <a:solidFill>
                <a:srgbClr val="85AEFF"/>
              </a:solidFill>
            </c:spPr>
          </c:dPt>
          <c:dPt>
            <c:idx val="4"/>
            <c:invertIfNegative val="0"/>
            <c:bubble3D val="0"/>
            <c:spPr>
              <a:solidFill>
                <a:srgbClr val="85AEFF"/>
              </a:solidFill>
            </c:spPr>
          </c:dPt>
          <c:dPt>
            <c:idx val="5"/>
            <c:invertIfNegative val="0"/>
            <c:bubble3D val="0"/>
            <c:spPr>
              <a:solidFill>
                <a:schemeClr val="tx1"/>
              </a:solidFill>
            </c:spPr>
          </c:dPt>
          <c:dPt>
            <c:idx val="6"/>
            <c:invertIfNegative val="0"/>
            <c:bubble3D val="0"/>
            <c:spPr>
              <a:solidFill>
                <a:schemeClr val="tx1"/>
              </a:solidFill>
            </c:spPr>
          </c:dPt>
          <c:dPt>
            <c:idx val="7"/>
            <c:invertIfNegative val="0"/>
            <c:bubble3D val="0"/>
            <c:spPr>
              <a:solidFill>
                <a:schemeClr val="tx1"/>
              </a:solidFill>
            </c:spPr>
          </c:dPt>
          <c:dPt>
            <c:idx val="8"/>
            <c:invertIfNegative val="0"/>
            <c:bubble3D val="0"/>
            <c:spPr>
              <a:solidFill>
                <a:schemeClr val="tx1"/>
              </a:solidFill>
            </c:spPr>
          </c:dPt>
          <c:dPt>
            <c:idx val="9"/>
            <c:invertIfNegative val="0"/>
            <c:bubble3D val="0"/>
            <c:spPr>
              <a:solidFill>
                <a:schemeClr val="tx1"/>
              </a:solidFill>
            </c:spPr>
          </c:dPt>
          <c:dPt>
            <c:idx val="10"/>
            <c:invertIfNegative val="0"/>
            <c:bubble3D val="0"/>
            <c:spPr>
              <a:solidFill>
                <a:schemeClr val="tx1"/>
              </a:solidFill>
            </c:spPr>
          </c:dPt>
          <c:dPt>
            <c:idx val="11"/>
            <c:invertIfNegative val="0"/>
            <c:bubble3D val="0"/>
            <c:spPr>
              <a:solidFill>
                <a:schemeClr val="tx1"/>
              </a:solidFill>
            </c:spPr>
          </c:dPt>
          <c:dPt>
            <c:idx val="12"/>
            <c:invertIfNegative val="0"/>
            <c:bubble3D val="0"/>
            <c:spPr>
              <a:solidFill>
                <a:schemeClr val="tx1"/>
              </a:solidFill>
            </c:spPr>
          </c:dPt>
          <c:dPt>
            <c:idx val="13"/>
            <c:invertIfNegative val="0"/>
            <c:bubble3D val="0"/>
            <c:spPr>
              <a:solidFill>
                <a:schemeClr val="tx1"/>
              </a:solidFill>
            </c:spPr>
          </c:dPt>
          <c:dPt>
            <c:idx val="14"/>
            <c:invertIfNegative val="0"/>
            <c:bubble3D val="0"/>
            <c:spPr>
              <a:solidFill>
                <a:schemeClr val="tx1"/>
              </a:solidFill>
            </c:spPr>
          </c:dPt>
          <c:dPt>
            <c:idx val="15"/>
            <c:invertIfNegative val="0"/>
            <c:bubble3D val="0"/>
            <c:spPr>
              <a:solidFill>
                <a:schemeClr val="tx1"/>
              </a:solidFill>
            </c:spPr>
          </c:dPt>
          <c:dPt>
            <c:idx val="16"/>
            <c:invertIfNegative val="0"/>
            <c:bubble3D val="0"/>
            <c:spPr>
              <a:solidFill>
                <a:srgbClr val="85AEFF"/>
              </a:solidFill>
            </c:spPr>
          </c:dPt>
          <c:dPt>
            <c:idx val="17"/>
            <c:invertIfNegative val="0"/>
            <c:bubble3D val="0"/>
            <c:spPr>
              <a:solidFill>
                <a:srgbClr val="85AEFF"/>
              </a:solidFill>
            </c:spPr>
          </c:dPt>
          <c:dPt>
            <c:idx val="18"/>
            <c:invertIfNegative val="0"/>
            <c:bubble3D val="0"/>
            <c:spPr>
              <a:solidFill>
                <a:srgbClr val="85AEFF"/>
              </a:solidFill>
            </c:spPr>
          </c:dPt>
          <c:dPt>
            <c:idx val="19"/>
            <c:invertIfNegative val="0"/>
            <c:bubble3D val="0"/>
            <c:spPr>
              <a:solidFill>
                <a:srgbClr val="85AEFF"/>
              </a:solidFill>
            </c:spPr>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Sheet1!$A$2:$A$21</c:f>
              <c:strCache>
                <c:ptCount val="20"/>
                <c:pt idx="0">
                  <c:v>Hospitality</c:v>
                </c:pt>
                <c:pt idx="1">
                  <c:v>Friendliness</c:v>
                </c:pt>
                <c:pt idx="2">
                  <c:v>Courtesy</c:v>
                </c:pt>
                <c:pt idx="3">
                  <c:v>Community</c:v>
                </c:pt>
                <c:pt idx="4">
                  <c:v>Kindness</c:v>
                </c:pt>
                <c:pt idx="5">
                  <c:v>Loyalty</c:v>
                </c:pt>
                <c:pt idx="6">
                  <c:v>Innovation</c:v>
                </c:pt>
                <c:pt idx="7">
                  <c:v>Independence</c:v>
                </c:pt>
                <c:pt idx="8">
                  <c:v>Respect</c:v>
                </c:pt>
                <c:pt idx="9">
                  <c:v>Creativity</c:v>
                </c:pt>
                <c:pt idx="10">
                  <c:v>Compassion</c:v>
                </c:pt>
                <c:pt idx="11">
                  <c:v>Responsibility</c:v>
                </c:pt>
                <c:pt idx="12">
                  <c:v>Honesty</c:v>
                </c:pt>
                <c:pt idx="13">
                  <c:v>Courage</c:v>
                </c:pt>
                <c:pt idx="14">
                  <c:v>Collaboration</c:v>
                </c:pt>
                <c:pt idx="15">
                  <c:v>Empathy</c:v>
                </c:pt>
                <c:pt idx="16">
                  <c:v>Diversity</c:v>
                </c:pt>
                <c:pt idx="17">
                  <c:v>Fairness</c:v>
                </c:pt>
                <c:pt idx="18">
                  <c:v>Inclusiveness</c:v>
                </c:pt>
                <c:pt idx="19">
                  <c:v>Equality</c:v>
                </c:pt>
              </c:strCache>
            </c:strRef>
          </c:cat>
          <c:val>
            <c:numRef>
              <c:f>Sheet1!$G$2:$G$21</c:f>
              <c:numCache>
                <c:formatCode>0.00</c:formatCode>
                <c:ptCount val="20"/>
                <c:pt idx="0">
                  <c:v>4.32</c:v>
                </c:pt>
                <c:pt idx="1">
                  <c:v>4.32</c:v>
                </c:pt>
                <c:pt idx="2">
                  <c:v>4.1500000000000004</c:v>
                </c:pt>
                <c:pt idx="3">
                  <c:v>4.1500000000000004</c:v>
                </c:pt>
                <c:pt idx="4">
                  <c:v>4.07</c:v>
                </c:pt>
                <c:pt idx="5">
                  <c:v>3.94</c:v>
                </c:pt>
                <c:pt idx="6">
                  <c:v>3.85</c:v>
                </c:pt>
                <c:pt idx="7">
                  <c:v>3.83</c:v>
                </c:pt>
                <c:pt idx="8">
                  <c:v>3.82</c:v>
                </c:pt>
                <c:pt idx="9">
                  <c:v>3.81</c:v>
                </c:pt>
                <c:pt idx="10">
                  <c:v>3.8</c:v>
                </c:pt>
                <c:pt idx="11">
                  <c:v>3.8</c:v>
                </c:pt>
                <c:pt idx="12">
                  <c:v>3.77</c:v>
                </c:pt>
                <c:pt idx="13">
                  <c:v>3.71</c:v>
                </c:pt>
                <c:pt idx="14">
                  <c:v>3.63</c:v>
                </c:pt>
                <c:pt idx="15">
                  <c:v>3.55</c:v>
                </c:pt>
                <c:pt idx="16">
                  <c:v>3.45</c:v>
                </c:pt>
                <c:pt idx="17">
                  <c:v>3.42</c:v>
                </c:pt>
                <c:pt idx="18">
                  <c:v>3.2</c:v>
                </c:pt>
                <c:pt idx="19">
                  <c:v>3.17</c:v>
                </c:pt>
              </c:numCache>
            </c:numRef>
          </c:val>
        </c:ser>
        <c:dLbls>
          <c:showLegendKey val="0"/>
          <c:showVal val="0"/>
          <c:showCatName val="0"/>
          <c:showSerName val="0"/>
          <c:showPercent val="0"/>
          <c:showBubbleSize val="0"/>
        </c:dLbls>
        <c:gapWidth val="150"/>
        <c:axId val="138965376"/>
        <c:axId val="138966912"/>
      </c:barChart>
      <c:catAx>
        <c:axId val="138965376"/>
        <c:scaling>
          <c:orientation val="minMax"/>
        </c:scaling>
        <c:delete val="0"/>
        <c:axPos val="b"/>
        <c:numFmt formatCode="General" sourceLinked="0"/>
        <c:majorTickMark val="out"/>
        <c:minorTickMark val="none"/>
        <c:tickLblPos val="nextTo"/>
        <c:crossAx val="138966912"/>
        <c:crosses val="autoZero"/>
        <c:auto val="1"/>
        <c:lblAlgn val="ctr"/>
        <c:lblOffset val="100"/>
        <c:noMultiLvlLbl val="0"/>
      </c:catAx>
      <c:valAx>
        <c:axId val="138966912"/>
        <c:scaling>
          <c:orientation val="minMax"/>
        </c:scaling>
        <c:delete val="1"/>
        <c:axPos val="l"/>
        <c:numFmt formatCode="0.00" sourceLinked="1"/>
        <c:majorTickMark val="out"/>
        <c:minorTickMark val="none"/>
        <c:tickLblPos val="nextTo"/>
        <c:crossAx val="138965376"/>
        <c:crosses val="autoZero"/>
        <c:crossBetween val="between"/>
        <c:majorUnit val="0.1"/>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sz="1600"/>
          </a:pPr>
          <a:endParaRPr lang="en-US"/>
        </a:p>
      </c:txPr>
    </c:title>
    <c:autoTitleDeleted val="0"/>
    <c:plotArea>
      <c:layout>
        <c:manualLayout>
          <c:layoutTarget val="inner"/>
          <c:xMode val="edge"/>
          <c:yMode val="edge"/>
          <c:x val="0.28203747647394767"/>
          <c:y val="0.28070354307113449"/>
          <c:w val="0.45101916017564536"/>
          <c:h val="0.67284484745750694"/>
        </c:manualLayout>
      </c:layout>
      <c:doughnutChart>
        <c:varyColors val="1"/>
        <c:ser>
          <c:idx val="0"/>
          <c:order val="0"/>
          <c:tx>
            <c:strRef>
              <c:f>Sheet1!$B$1</c:f>
              <c:strCache>
                <c:ptCount val="1"/>
                <c:pt idx="0">
                  <c:v>Lived in NC</c:v>
                </c:pt>
              </c:strCache>
            </c:strRef>
          </c:tx>
          <c:spPr>
            <a:solidFill>
              <a:schemeClr val="bg1">
                <a:lumMod val="65000"/>
              </a:schemeClr>
            </a:solidFill>
            <a:ln>
              <a:noFill/>
            </a:ln>
          </c:spPr>
          <c:dPt>
            <c:idx val="0"/>
            <c:bubble3D val="0"/>
            <c:spPr>
              <a:solidFill>
                <a:srgbClr val="002060"/>
              </a:solidFill>
              <a:ln>
                <a:noFill/>
              </a:ln>
            </c:spPr>
          </c:dPt>
          <c:dPt>
            <c:idx val="1"/>
            <c:bubble3D val="0"/>
          </c:dPt>
          <c:cat>
            <c:strRef>
              <c:f>Sheet1!$A$2:$A$3</c:f>
              <c:strCache>
                <c:ptCount val="2"/>
                <c:pt idx="0">
                  <c:v>Yes</c:v>
                </c:pt>
                <c:pt idx="1">
                  <c:v>No</c:v>
                </c:pt>
              </c:strCache>
            </c:strRef>
          </c:cat>
          <c:val>
            <c:numRef>
              <c:f>Sheet1!$B$2:$B$3</c:f>
              <c:numCache>
                <c:formatCode>0%</c:formatCode>
                <c:ptCount val="2"/>
                <c:pt idx="0">
                  <c:v>8.1836327345309379E-2</c:v>
                </c:pt>
                <c:pt idx="1">
                  <c:v>0.91816367265469057</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dirty="0" smtClean="0"/>
              <a:t>Traveled to NC</a:t>
            </a:r>
            <a:endParaRPr lang="en-US" sz="1600" dirty="0"/>
          </a:p>
        </c:rich>
      </c:tx>
      <c:overlay val="0"/>
    </c:title>
    <c:autoTitleDeleted val="0"/>
    <c:plotArea>
      <c:layout>
        <c:manualLayout>
          <c:layoutTarget val="inner"/>
          <c:xMode val="edge"/>
          <c:yMode val="edge"/>
          <c:x val="0.28203747647394767"/>
          <c:y val="0.28070354307113449"/>
          <c:w val="0.45101916017564536"/>
          <c:h val="0.67284484745750694"/>
        </c:manualLayout>
      </c:layout>
      <c:doughnutChart>
        <c:varyColors val="1"/>
        <c:ser>
          <c:idx val="0"/>
          <c:order val="0"/>
          <c:tx>
            <c:strRef>
              <c:f>Sheet1!$B$1</c:f>
              <c:strCache>
                <c:ptCount val="1"/>
                <c:pt idx="0">
                  <c:v>Traveled to NC</c:v>
                </c:pt>
              </c:strCache>
            </c:strRef>
          </c:tx>
          <c:spPr>
            <a:solidFill>
              <a:schemeClr val="accent2"/>
            </a:solidFill>
          </c:spPr>
          <c:dPt>
            <c:idx val="0"/>
            <c:bubble3D val="0"/>
            <c:spPr>
              <a:solidFill>
                <a:srgbClr val="002060"/>
              </a:solidFill>
            </c:spPr>
          </c:dPt>
          <c:dPt>
            <c:idx val="1"/>
            <c:bubble3D val="0"/>
            <c:spPr>
              <a:solidFill>
                <a:schemeClr val="bg1">
                  <a:lumMod val="65000"/>
                </a:schemeClr>
              </a:solidFill>
              <a:ln>
                <a:noFill/>
              </a:ln>
            </c:spPr>
          </c:dPt>
          <c:cat>
            <c:strRef>
              <c:f>Sheet1!$A$2:$A$3</c:f>
              <c:strCache>
                <c:ptCount val="2"/>
                <c:pt idx="0">
                  <c:v>Yes</c:v>
                </c:pt>
                <c:pt idx="1">
                  <c:v>No</c:v>
                </c:pt>
              </c:strCache>
            </c:strRef>
          </c:cat>
          <c:val>
            <c:numRef>
              <c:f>Sheet1!$B$2:$B$3</c:f>
              <c:numCache>
                <c:formatCode>0%</c:formatCode>
                <c:ptCount val="2"/>
                <c:pt idx="0">
                  <c:v>0.40918163672654689</c:v>
                </c:pt>
                <c:pt idx="1">
                  <c:v>0.59081836327345305</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dirty="0" smtClean="0"/>
              <a:t>Worke</a:t>
            </a:r>
            <a:r>
              <a:rPr lang="en-US" sz="1600" baseline="0" dirty="0" smtClean="0"/>
              <a:t>d in NC</a:t>
            </a:r>
            <a:endParaRPr lang="en-US" sz="1600" dirty="0"/>
          </a:p>
        </c:rich>
      </c:tx>
      <c:overlay val="0"/>
    </c:title>
    <c:autoTitleDeleted val="0"/>
    <c:plotArea>
      <c:layout>
        <c:manualLayout>
          <c:layoutTarget val="inner"/>
          <c:xMode val="edge"/>
          <c:yMode val="edge"/>
          <c:x val="0.28203747647394767"/>
          <c:y val="0.28070354307113449"/>
          <c:w val="0.45101916017564536"/>
          <c:h val="0.67284484745750694"/>
        </c:manualLayout>
      </c:layout>
      <c:doughnutChart>
        <c:varyColors val="1"/>
        <c:ser>
          <c:idx val="0"/>
          <c:order val="0"/>
          <c:tx>
            <c:strRef>
              <c:f>Sheet1!$B$1</c:f>
              <c:strCache>
                <c:ptCount val="1"/>
                <c:pt idx="0">
                  <c:v>Lived in NC</c:v>
                </c:pt>
              </c:strCache>
            </c:strRef>
          </c:tx>
          <c:spPr>
            <a:solidFill>
              <a:srgbClr val="002060"/>
            </a:solidFill>
            <a:ln>
              <a:noFill/>
            </a:ln>
          </c:spPr>
          <c:dPt>
            <c:idx val="1"/>
            <c:bubble3D val="0"/>
            <c:spPr>
              <a:solidFill>
                <a:schemeClr val="bg1">
                  <a:lumMod val="65000"/>
                </a:schemeClr>
              </a:solidFill>
              <a:ln>
                <a:noFill/>
              </a:ln>
            </c:spPr>
          </c:dPt>
          <c:cat>
            <c:strRef>
              <c:f>Sheet1!$A$2:$A$3</c:f>
              <c:strCache>
                <c:ptCount val="2"/>
                <c:pt idx="0">
                  <c:v>Yes</c:v>
                </c:pt>
                <c:pt idx="1">
                  <c:v>No</c:v>
                </c:pt>
              </c:strCache>
            </c:strRef>
          </c:cat>
          <c:val>
            <c:numRef>
              <c:f>Sheet1!$B$2:$B$3</c:f>
              <c:numCache>
                <c:formatCode>0%</c:formatCode>
                <c:ptCount val="2"/>
                <c:pt idx="0">
                  <c:v>6.3872255489021951E-2</c:v>
                </c:pt>
                <c:pt idx="1">
                  <c:v>0.93612774451097802</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Job </a:t>
            </a:r>
            <a:r>
              <a:rPr lang="en-US" b="1" dirty="0" smtClean="0"/>
              <a:t>Title</a:t>
            </a:r>
          </a:p>
          <a:p>
            <a:pPr>
              <a:defRPr sz="1862" b="0" i="0" u="none" strike="noStrike" kern="1200" spc="0" baseline="0">
                <a:solidFill>
                  <a:schemeClr val="tx1">
                    <a:lumMod val="65000"/>
                    <a:lumOff val="35000"/>
                  </a:schemeClr>
                </a:solidFill>
                <a:latin typeface="+mn-lt"/>
                <a:ea typeface="+mn-ea"/>
                <a:cs typeface="+mn-cs"/>
              </a:defRPr>
            </a:pPr>
            <a:r>
              <a:rPr lang="en-US" sz="1200" b="1" dirty="0" smtClean="0"/>
              <a:t>(Some Dups)</a:t>
            </a:r>
            <a:endParaRPr lang="en-US" sz="1200"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Job Title</c:v>
                </c:pt>
              </c:strCache>
            </c:strRef>
          </c:tx>
          <c:spPr>
            <a:solidFill>
              <a:schemeClr val="tx1">
                <a:lumMod val="65000"/>
                <a:lumOff val="35000"/>
              </a:schemeClr>
            </a:solidFill>
          </c:spPr>
          <c:invertIfNegative val="0"/>
          <c:dPt>
            <c:idx val="0"/>
            <c:invertIfNegative val="0"/>
            <c:bubble3D val="0"/>
            <c:spPr>
              <a:solidFill>
                <a:srgbClr val="85AEFF"/>
              </a:solidFill>
              <a:ln w="19050">
                <a:solidFill>
                  <a:schemeClr val="lt1"/>
                </a:solidFill>
              </a:ln>
              <a:effectLst/>
            </c:spPr>
          </c:dPt>
          <c:dPt>
            <c:idx val="1"/>
            <c:invertIfNegative val="0"/>
            <c:bubble3D val="0"/>
            <c:spPr>
              <a:solidFill>
                <a:schemeClr val="tx1">
                  <a:lumMod val="65000"/>
                  <a:lumOff val="35000"/>
                </a:schemeClr>
              </a:solidFill>
              <a:ln w="19050">
                <a:solidFill>
                  <a:schemeClr val="lt1"/>
                </a:solidFill>
              </a:ln>
              <a:effectLst/>
            </c:spPr>
          </c:dPt>
          <c:dPt>
            <c:idx val="2"/>
            <c:invertIfNegative val="0"/>
            <c:bubble3D val="0"/>
            <c:spPr>
              <a:solidFill>
                <a:schemeClr val="tx1">
                  <a:lumMod val="65000"/>
                  <a:lumOff val="35000"/>
                </a:schemeClr>
              </a:solidFill>
              <a:ln w="19050">
                <a:solidFill>
                  <a:schemeClr val="lt1"/>
                </a:solidFill>
              </a:ln>
              <a:effectLst/>
            </c:spPr>
          </c:dPt>
          <c:dPt>
            <c:idx val="3"/>
            <c:invertIfNegative val="0"/>
            <c:bubble3D val="0"/>
            <c:spPr>
              <a:solidFill>
                <a:schemeClr val="tx1">
                  <a:lumMod val="65000"/>
                  <a:lumOff val="35000"/>
                </a:schemeClr>
              </a:solidFill>
              <a:ln w="19050">
                <a:solidFill>
                  <a:schemeClr val="lt1"/>
                </a:solidFill>
              </a:ln>
              <a:effectLst/>
            </c:spPr>
          </c:dPt>
          <c:dPt>
            <c:idx val="4"/>
            <c:invertIfNegative val="0"/>
            <c:bubble3D val="0"/>
            <c:spPr>
              <a:solidFill>
                <a:schemeClr val="tx1">
                  <a:lumMod val="65000"/>
                  <a:lumOff val="35000"/>
                </a:schemeClr>
              </a:solidFill>
              <a:ln w="19050">
                <a:solidFill>
                  <a:schemeClr val="lt1"/>
                </a:solidFill>
              </a:ln>
              <a:effectLst/>
            </c:spPr>
          </c:dPt>
          <c:dPt>
            <c:idx val="5"/>
            <c:invertIfNegative val="0"/>
            <c:bubble3D val="0"/>
            <c:spPr>
              <a:solidFill>
                <a:schemeClr val="tx1">
                  <a:lumMod val="65000"/>
                  <a:lumOff val="35000"/>
                </a:schemeClr>
              </a:solidFill>
              <a:ln w="19050">
                <a:solidFill>
                  <a:schemeClr val="lt1"/>
                </a:solidFill>
              </a:ln>
              <a:effectLst/>
            </c:spPr>
          </c:dPt>
          <c:dPt>
            <c:idx val="6"/>
            <c:invertIfNegative val="0"/>
            <c:bubble3D val="0"/>
            <c:spPr>
              <a:solidFill>
                <a:schemeClr val="tx1">
                  <a:lumMod val="65000"/>
                  <a:lumOff val="35000"/>
                </a:schemeClr>
              </a:solidFill>
              <a:ln w="19050">
                <a:solidFill>
                  <a:schemeClr val="lt1"/>
                </a:solidFill>
              </a:ln>
              <a:effectLst/>
            </c:spPr>
          </c:dPt>
          <c:dPt>
            <c:idx val="7"/>
            <c:invertIfNegative val="0"/>
            <c:bubble3D val="0"/>
            <c:spPr>
              <a:solidFill>
                <a:schemeClr val="tx1">
                  <a:lumMod val="65000"/>
                  <a:lumOff val="35000"/>
                </a:schemeClr>
              </a:solidFill>
              <a:ln w="19050">
                <a:solidFill>
                  <a:schemeClr val="lt1"/>
                </a:solidFill>
              </a:ln>
              <a:effectLst/>
            </c:spPr>
          </c:dPt>
          <c:dPt>
            <c:idx val="8"/>
            <c:invertIfNegative val="0"/>
            <c:bubble3D val="0"/>
            <c:spPr>
              <a:solidFill>
                <a:schemeClr val="tx1">
                  <a:lumMod val="65000"/>
                  <a:lumOff val="35000"/>
                </a:schemeClr>
              </a:solidFill>
              <a:ln w="19050">
                <a:solidFill>
                  <a:schemeClr val="lt1"/>
                </a:solidFill>
              </a:ln>
              <a:effectLst/>
            </c:spPr>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Sheet1!$A$2:$A$9</c:f>
              <c:strCache>
                <c:ptCount val="8"/>
                <c:pt idx="0">
                  <c:v>CEO</c:v>
                </c:pt>
                <c:pt idx="1">
                  <c:v>President</c:v>
                </c:pt>
                <c:pt idx="2">
                  <c:v>Executive Director</c:v>
                </c:pt>
                <c:pt idx="3">
                  <c:v>Owner</c:v>
                </c:pt>
                <c:pt idx="4">
                  <c:v>GM</c:v>
                </c:pt>
                <c:pt idx="5">
                  <c:v>COO</c:v>
                </c:pt>
                <c:pt idx="6">
                  <c:v>CFO</c:v>
                </c:pt>
                <c:pt idx="7">
                  <c:v>Other</c:v>
                </c:pt>
              </c:strCache>
            </c:strRef>
          </c:cat>
          <c:val>
            <c:numRef>
              <c:f>Sheet1!$B$2:$B$9</c:f>
              <c:numCache>
                <c:formatCode>General</c:formatCode>
                <c:ptCount val="8"/>
                <c:pt idx="0">
                  <c:v>122</c:v>
                </c:pt>
                <c:pt idx="1">
                  <c:v>49</c:v>
                </c:pt>
                <c:pt idx="2">
                  <c:v>69</c:v>
                </c:pt>
                <c:pt idx="3">
                  <c:v>72</c:v>
                </c:pt>
                <c:pt idx="4">
                  <c:v>39</c:v>
                </c:pt>
                <c:pt idx="5">
                  <c:v>25</c:v>
                </c:pt>
                <c:pt idx="6">
                  <c:v>28</c:v>
                </c:pt>
                <c:pt idx="7">
                  <c:v>13</c:v>
                </c:pt>
              </c:numCache>
            </c:numRef>
          </c:val>
        </c:ser>
        <c:dLbls>
          <c:showLegendKey val="0"/>
          <c:showVal val="0"/>
          <c:showCatName val="0"/>
          <c:showSerName val="0"/>
          <c:showPercent val="0"/>
          <c:showBubbleSize val="0"/>
        </c:dLbls>
        <c:gapWidth val="100"/>
        <c:axId val="128550784"/>
        <c:axId val="128552320"/>
      </c:barChart>
      <c:catAx>
        <c:axId val="128550784"/>
        <c:scaling>
          <c:orientation val="minMax"/>
        </c:scaling>
        <c:delete val="0"/>
        <c:axPos val="b"/>
        <c:numFmt formatCode="General" sourceLinked="1"/>
        <c:majorTickMark val="out"/>
        <c:minorTickMark val="none"/>
        <c:tickLblPos val="nextTo"/>
        <c:crossAx val="128552320"/>
        <c:crosses val="autoZero"/>
        <c:auto val="1"/>
        <c:lblAlgn val="ctr"/>
        <c:lblOffset val="100"/>
        <c:noMultiLvlLbl val="0"/>
      </c:catAx>
      <c:valAx>
        <c:axId val="128552320"/>
        <c:scaling>
          <c:orientation val="minMax"/>
        </c:scaling>
        <c:delete val="1"/>
        <c:axPos val="l"/>
        <c:numFmt formatCode="General" sourceLinked="1"/>
        <c:majorTickMark val="out"/>
        <c:minorTickMark val="none"/>
        <c:tickLblPos val="nextTo"/>
        <c:crossAx val="128550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How does NC</a:t>
            </a:r>
            <a:r>
              <a:rPr lang="en-US" baseline="0" dirty="0" smtClean="0"/>
              <a:t> Rank compared to other states in being business friendly?</a:t>
            </a:r>
            <a:endParaRPr lang="en-US"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Column3</c:v>
                </c:pt>
              </c:strCache>
            </c:strRef>
          </c:tx>
          <c:spPr>
            <a:solidFill>
              <a:srgbClr val="85AEFF"/>
            </a:solidFill>
            <a:ln>
              <a:solidFill>
                <a:schemeClr val="tx1"/>
              </a:solidFill>
            </a:ln>
            <a:effectLst/>
          </c:spPr>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Top 5</c:v>
                </c:pt>
                <c:pt idx="1">
                  <c:v>Top 10</c:v>
                </c:pt>
                <c:pt idx="2">
                  <c:v>Top 25</c:v>
                </c:pt>
                <c:pt idx="3">
                  <c:v>Bottom 25</c:v>
                </c:pt>
                <c:pt idx="4">
                  <c:v>Unsure</c:v>
                </c:pt>
              </c:strCache>
            </c:strRef>
          </c:cat>
          <c:val>
            <c:numRef>
              <c:f>Sheet1!$B$2:$B$6</c:f>
              <c:numCache>
                <c:formatCode>0.00%</c:formatCode>
                <c:ptCount val="5"/>
                <c:pt idx="0">
                  <c:v>0.104</c:v>
                </c:pt>
                <c:pt idx="1">
                  <c:v>0.34899999999999998</c:v>
                </c:pt>
                <c:pt idx="2">
                  <c:v>0.255</c:v>
                </c:pt>
                <c:pt idx="3">
                  <c:v>8.1000000000000003E-2</c:v>
                </c:pt>
                <c:pt idx="4">
                  <c:v>0.21099999999999999</c:v>
                </c:pt>
              </c:numCache>
            </c:numRef>
          </c:val>
        </c:ser>
        <c:ser>
          <c:idx val="1"/>
          <c:order val="1"/>
          <c:tx>
            <c:strRef>
              <c:f>Sheet1!$C$1</c:f>
              <c:strCache>
                <c:ptCount val="1"/>
                <c:pt idx="0">
                  <c:v>Column1</c:v>
                </c:pt>
              </c:strCache>
            </c:strRef>
          </c:tx>
          <c:spPr>
            <a:solidFill>
              <a:schemeClr val="accent2"/>
            </a:solidFill>
            <a:ln>
              <a:noFill/>
            </a:ln>
            <a:effectLst/>
          </c:spPr>
          <c:invertIfNegative val="0"/>
          <c:cat>
            <c:strRef>
              <c:f>Sheet1!$A$2:$A$6</c:f>
              <c:strCache>
                <c:ptCount val="5"/>
                <c:pt idx="0">
                  <c:v>Top 5</c:v>
                </c:pt>
                <c:pt idx="1">
                  <c:v>Top 10</c:v>
                </c:pt>
                <c:pt idx="2">
                  <c:v>Top 25</c:v>
                </c:pt>
                <c:pt idx="3">
                  <c:v>Bottom 25</c:v>
                </c:pt>
                <c:pt idx="4">
                  <c:v>Unsure</c:v>
                </c:pt>
              </c:strCache>
            </c:strRef>
          </c:cat>
          <c:val>
            <c:numRef>
              <c:f>Sheet1!$C$2:$C$6</c:f>
              <c:numCache>
                <c:formatCode>General</c:formatCode>
                <c:ptCount val="5"/>
              </c:numCache>
            </c:numRef>
          </c:val>
        </c:ser>
        <c:ser>
          <c:idx val="2"/>
          <c:order val="2"/>
          <c:tx>
            <c:strRef>
              <c:f>Sheet1!$D$1</c:f>
              <c:strCache>
                <c:ptCount val="1"/>
                <c:pt idx="0">
                  <c:v>Column2</c:v>
                </c:pt>
              </c:strCache>
            </c:strRef>
          </c:tx>
          <c:spPr>
            <a:solidFill>
              <a:schemeClr val="accent3"/>
            </a:solidFill>
            <a:ln>
              <a:noFill/>
            </a:ln>
            <a:effectLst/>
          </c:spPr>
          <c:invertIfNegative val="0"/>
          <c:cat>
            <c:strRef>
              <c:f>Sheet1!$A$2:$A$6</c:f>
              <c:strCache>
                <c:ptCount val="5"/>
                <c:pt idx="0">
                  <c:v>Top 5</c:v>
                </c:pt>
                <c:pt idx="1">
                  <c:v>Top 10</c:v>
                </c:pt>
                <c:pt idx="2">
                  <c:v>Top 25</c:v>
                </c:pt>
                <c:pt idx="3">
                  <c:v>Bottom 25</c:v>
                </c:pt>
                <c:pt idx="4">
                  <c:v>Unsure</c:v>
                </c:pt>
              </c:strCache>
            </c:strRef>
          </c:cat>
          <c:val>
            <c:numRef>
              <c:f>Sheet1!$D$2:$D$6</c:f>
              <c:numCache>
                <c:formatCode>General</c:formatCode>
                <c:ptCount val="5"/>
              </c:numCache>
            </c:numRef>
          </c:val>
        </c:ser>
        <c:dLbls>
          <c:showLegendKey val="0"/>
          <c:showVal val="0"/>
          <c:showCatName val="0"/>
          <c:showSerName val="0"/>
          <c:showPercent val="0"/>
          <c:showBubbleSize val="0"/>
        </c:dLbls>
        <c:gapWidth val="0"/>
        <c:overlap val="89"/>
        <c:axId val="131587456"/>
        <c:axId val="131589248"/>
      </c:barChart>
      <c:catAx>
        <c:axId val="1315874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1589248"/>
        <c:crosses val="autoZero"/>
        <c:auto val="1"/>
        <c:lblAlgn val="ctr"/>
        <c:lblOffset val="100"/>
        <c:noMultiLvlLbl val="0"/>
      </c:catAx>
      <c:valAx>
        <c:axId val="131589248"/>
        <c:scaling>
          <c:orientation val="minMax"/>
        </c:scaling>
        <c:delete val="1"/>
        <c:axPos val="l"/>
        <c:numFmt formatCode="0.00%" sourceLinked="1"/>
        <c:majorTickMark val="none"/>
        <c:minorTickMark val="none"/>
        <c:tickLblPos val="nextTo"/>
        <c:crossAx val="131587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dirty="0" smtClean="0"/>
              <a:t>Non-NC State Representation</a:t>
            </a:r>
            <a:endParaRPr lang="en-US" sz="1600" dirty="0"/>
          </a:p>
        </c:rich>
      </c:tx>
      <c:layout>
        <c:manualLayout>
          <c:xMode val="edge"/>
          <c:yMode val="edge"/>
          <c:x val="0.33099430075563407"/>
          <c:y val="0.15414395040062143"/>
        </c:manualLayout>
      </c:layout>
      <c:overlay val="1"/>
    </c:title>
    <c:autoTitleDeleted val="0"/>
    <c:plotArea>
      <c:layout>
        <c:manualLayout>
          <c:layoutTarget val="inner"/>
          <c:xMode val="edge"/>
          <c:yMode val="edge"/>
          <c:x val="4.9162073008683996E-4"/>
          <c:y val="8.1086281053555382E-3"/>
          <c:w val="0.99950837926991321"/>
          <c:h val="0.69664074974466672"/>
        </c:manualLayout>
      </c:layout>
      <c:barChart>
        <c:barDir val="col"/>
        <c:grouping val="clustered"/>
        <c:varyColors val="0"/>
        <c:ser>
          <c:idx val="0"/>
          <c:order val="0"/>
          <c:tx>
            <c:strRef>
              <c:f>Sheet1!$B$1</c:f>
              <c:strCache>
                <c:ptCount val="1"/>
                <c:pt idx="0">
                  <c:v>Column2</c:v>
                </c:pt>
              </c:strCache>
            </c:strRef>
          </c:tx>
          <c:spPr>
            <a:solidFill>
              <a:srgbClr val="002060"/>
            </a:solidFill>
          </c:spPr>
          <c:invertIfNegative val="0"/>
          <c:dPt>
            <c:idx val="2"/>
            <c:invertIfNegative val="0"/>
            <c:bubble3D val="0"/>
          </c:dPt>
          <c:dLbls>
            <c:spPr>
              <a:noFill/>
              <a:ln>
                <a:noFill/>
              </a:ln>
              <a:effectLst/>
            </c:spPr>
            <c:txPr>
              <a:bodyPr/>
              <a:lstStyle/>
              <a:p>
                <a:pPr>
                  <a:defRPr sz="1400" b="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Sheet1!$A$2:$A$15</c:f>
              <c:strCache>
                <c:ptCount val="14"/>
                <c:pt idx="0">
                  <c:v>CA</c:v>
                </c:pt>
                <c:pt idx="1">
                  <c:v>FL</c:v>
                </c:pt>
                <c:pt idx="2">
                  <c:v>NY</c:v>
                </c:pt>
                <c:pt idx="3">
                  <c:v>TX</c:v>
                </c:pt>
                <c:pt idx="4">
                  <c:v>IL</c:v>
                </c:pt>
                <c:pt idx="5">
                  <c:v>OH</c:v>
                </c:pt>
                <c:pt idx="6">
                  <c:v>GA</c:v>
                </c:pt>
                <c:pt idx="7">
                  <c:v>NJ</c:v>
                </c:pt>
                <c:pt idx="8">
                  <c:v>PA</c:v>
                </c:pt>
                <c:pt idx="9">
                  <c:v>VA</c:v>
                </c:pt>
                <c:pt idx="10">
                  <c:v>MI</c:v>
                </c:pt>
                <c:pt idx="11">
                  <c:v>MD</c:v>
                </c:pt>
                <c:pt idx="12">
                  <c:v>TN</c:v>
                </c:pt>
                <c:pt idx="13">
                  <c:v>Other</c:v>
                </c:pt>
              </c:strCache>
            </c:strRef>
          </c:cat>
          <c:val>
            <c:numRef>
              <c:f>Sheet1!$B$2:$B$15</c:f>
              <c:numCache>
                <c:formatCode>0%</c:formatCode>
                <c:ptCount val="14"/>
                <c:pt idx="0">
                  <c:v>0.17764471057884232</c:v>
                </c:pt>
                <c:pt idx="1">
                  <c:v>8.5828343313373259E-2</c:v>
                </c:pt>
                <c:pt idx="2">
                  <c:v>8.3832335329341312E-2</c:v>
                </c:pt>
                <c:pt idx="3">
                  <c:v>8.1836327345309379E-2</c:v>
                </c:pt>
                <c:pt idx="4">
                  <c:v>5.588822355289421E-2</c:v>
                </c:pt>
                <c:pt idx="5">
                  <c:v>3.5928143712574849E-2</c:v>
                </c:pt>
                <c:pt idx="6">
                  <c:v>3.3932135728542916E-2</c:v>
                </c:pt>
                <c:pt idx="7">
                  <c:v>3.3932135728542916E-2</c:v>
                </c:pt>
                <c:pt idx="8">
                  <c:v>2.9940119760479042E-2</c:v>
                </c:pt>
                <c:pt idx="9">
                  <c:v>2.9940119760479042E-2</c:v>
                </c:pt>
                <c:pt idx="10">
                  <c:v>2.7944111776447105E-2</c:v>
                </c:pt>
                <c:pt idx="11">
                  <c:v>2.5948103792415168E-2</c:v>
                </c:pt>
                <c:pt idx="12">
                  <c:v>2.5948103792415168E-2</c:v>
                </c:pt>
                <c:pt idx="13">
                  <c:v>0.27145708582834327</c:v>
                </c:pt>
              </c:numCache>
            </c:numRef>
          </c:val>
        </c:ser>
        <c:dLbls>
          <c:showLegendKey val="0"/>
          <c:showVal val="0"/>
          <c:showCatName val="0"/>
          <c:showSerName val="0"/>
          <c:showPercent val="0"/>
          <c:showBubbleSize val="0"/>
        </c:dLbls>
        <c:gapWidth val="50"/>
        <c:axId val="131693184"/>
        <c:axId val="131748224"/>
      </c:barChart>
      <c:catAx>
        <c:axId val="131693184"/>
        <c:scaling>
          <c:orientation val="minMax"/>
        </c:scaling>
        <c:delete val="0"/>
        <c:axPos val="b"/>
        <c:numFmt formatCode="General" sourceLinked="1"/>
        <c:majorTickMark val="out"/>
        <c:minorTickMark val="none"/>
        <c:tickLblPos val="low"/>
        <c:txPr>
          <a:bodyPr rot="0" vert="horz"/>
          <a:lstStyle/>
          <a:p>
            <a:pPr>
              <a:defRPr sz="1400"/>
            </a:pPr>
            <a:endParaRPr lang="en-US"/>
          </a:p>
        </c:txPr>
        <c:crossAx val="131748224"/>
        <c:crosses val="autoZero"/>
        <c:auto val="1"/>
        <c:lblAlgn val="ctr"/>
        <c:lblOffset val="100"/>
        <c:noMultiLvlLbl val="0"/>
      </c:catAx>
      <c:valAx>
        <c:axId val="131748224"/>
        <c:scaling>
          <c:orientation val="minMax"/>
          <c:max val="1"/>
          <c:min val="0"/>
        </c:scaling>
        <c:delete val="1"/>
        <c:axPos val="l"/>
        <c:numFmt formatCode="0%" sourceLinked="1"/>
        <c:majorTickMark val="out"/>
        <c:minorTickMark val="none"/>
        <c:tickLblPos val="nextTo"/>
        <c:crossAx val="1316931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sz="1600"/>
          </a:pPr>
          <a:endParaRPr lang="en-US"/>
        </a:p>
      </c:txPr>
    </c:title>
    <c:autoTitleDeleted val="0"/>
    <c:plotArea>
      <c:layout>
        <c:manualLayout>
          <c:layoutTarget val="inner"/>
          <c:xMode val="edge"/>
          <c:yMode val="edge"/>
          <c:x val="0.28203747647394767"/>
          <c:y val="0.28070354307113449"/>
          <c:w val="0.45101916017564536"/>
          <c:h val="0.67284484745750694"/>
        </c:manualLayout>
      </c:layout>
      <c:doughnutChart>
        <c:varyColors val="1"/>
        <c:ser>
          <c:idx val="0"/>
          <c:order val="0"/>
          <c:tx>
            <c:strRef>
              <c:f>Sheet1!$B$1</c:f>
              <c:strCache>
                <c:ptCount val="1"/>
                <c:pt idx="0">
                  <c:v>Lived in NC</c:v>
                </c:pt>
              </c:strCache>
            </c:strRef>
          </c:tx>
          <c:spPr>
            <a:solidFill>
              <a:schemeClr val="bg1">
                <a:lumMod val="65000"/>
              </a:schemeClr>
            </a:solidFill>
            <a:ln>
              <a:noFill/>
            </a:ln>
          </c:spPr>
          <c:dPt>
            <c:idx val="0"/>
            <c:bubble3D val="0"/>
            <c:spPr>
              <a:solidFill>
                <a:srgbClr val="002060"/>
              </a:solidFill>
              <a:ln>
                <a:noFill/>
              </a:ln>
            </c:spPr>
          </c:dPt>
          <c:dPt>
            <c:idx val="1"/>
            <c:bubble3D val="0"/>
          </c:dPt>
          <c:cat>
            <c:strRef>
              <c:f>Sheet1!$A$2:$A$3</c:f>
              <c:strCache>
                <c:ptCount val="2"/>
                <c:pt idx="0">
                  <c:v>Yes</c:v>
                </c:pt>
                <c:pt idx="1">
                  <c:v>No</c:v>
                </c:pt>
              </c:strCache>
            </c:strRef>
          </c:cat>
          <c:val>
            <c:numRef>
              <c:f>Sheet1!$B$2:$B$3</c:f>
              <c:numCache>
                <c:formatCode>0%</c:formatCode>
                <c:ptCount val="2"/>
                <c:pt idx="0">
                  <c:v>8.1836327345309379E-2</c:v>
                </c:pt>
                <c:pt idx="1">
                  <c:v>0.91816367265469057</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54D794-52AE-4C24-AD88-FBE34E3CC6E8}" type="doc">
      <dgm:prSet loTypeId="urn:microsoft.com/office/officeart/2005/8/layout/hChevron3" loCatId="process" qsTypeId="urn:microsoft.com/office/officeart/2005/8/quickstyle/simple1" qsCatId="simple" csTypeId="urn:microsoft.com/office/officeart/2005/8/colors/accent1_2" csCatId="accent1" phldr="1"/>
      <dgm:spPr/>
    </dgm:pt>
    <dgm:pt modelId="{ACBDFA33-9A73-44BA-9503-F59FFFE1F513}" type="pres">
      <dgm:prSet presAssocID="{3E54D794-52AE-4C24-AD88-FBE34E3CC6E8}" presName="Name0" presStyleCnt="0">
        <dgm:presLayoutVars>
          <dgm:dir/>
          <dgm:resizeHandles val="exact"/>
        </dgm:presLayoutVars>
      </dgm:prSet>
      <dgm:spPr/>
    </dgm:pt>
  </dgm:ptLst>
  <dgm:cxnLst>
    <dgm:cxn modelId="{8EF7CD1E-E27E-4EA5-942C-E5CBFC7F3E36}" type="presOf" srcId="{3E54D794-52AE-4C24-AD88-FBE34E3CC6E8}" destId="{ACBDFA33-9A73-44BA-9503-F59FFFE1F513}"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DC71B9-8D9C-4B8D-81EA-6B344BE93E06}"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AC235CEA-EFB3-4CD3-A0CC-4618425F63E3}">
      <dgm:prSet phldrT="[Text]"/>
      <dgm:spPr/>
      <dgm:t>
        <a:bodyPr/>
        <a:lstStyle/>
        <a:p>
          <a:r>
            <a:rPr lang="en-US" dirty="0" smtClean="0"/>
            <a:t>NC Valuable Assets</a:t>
          </a:r>
          <a:endParaRPr lang="en-US" dirty="0"/>
        </a:p>
      </dgm:t>
    </dgm:pt>
    <dgm:pt modelId="{1FB2126D-9C8D-445D-AD49-B00E6E80CC07}" type="parTrans" cxnId="{FF81AD0C-19F8-4F9F-B6D2-88E33C4DF252}">
      <dgm:prSet/>
      <dgm:spPr/>
      <dgm:t>
        <a:bodyPr/>
        <a:lstStyle/>
        <a:p>
          <a:endParaRPr lang="en-US"/>
        </a:p>
      </dgm:t>
    </dgm:pt>
    <dgm:pt modelId="{83DC7EA1-FC1A-46B4-8960-D1E486AE3CFA}" type="sibTrans" cxnId="{FF81AD0C-19F8-4F9F-B6D2-88E33C4DF252}">
      <dgm:prSet/>
      <dgm:spPr/>
      <dgm:t>
        <a:bodyPr/>
        <a:lstStyle/>
        <a:p>
          <a:endParaRPr lang="en-US"/>
        </a:p>
      </dgm:t>
    </dgm:pt>
    <dgm:pt modelId="{2A3DBF87-6215-4A5F-BE35-42D4A3E7CF18}">
      <dgm:prSet phldrT="[Text]"/>
      <dgm:spPr/>
      <dgm:t>
        <a:bodyPr/>
        <a:lstStyle/>
        <a:p>
          <a:r>
            <a:rPr lang="en-US" dirty="0" smtClean="0"/>
            <a:t>Low cost of Living</a:t>
          </a:r>
        </a:p>
      </dgm:t>
    </dgm:pt>
    <dgm:pt modelId="{C826B9A6-11B9-4105-98C5-840C2AE8C13A}" type="parTrans" cxnId="{C6B85559-E971-4474-9658-BAE1117479D8}">
      <dgm:prSet/>
      <dgm:spPr/>
      <dgm:t>
        <a:bodyPr/>
        <a:lstStyle/>
        <a:p>
          <a:endParaRPr lang="en-US" dirty="0"/>
        </a:p>
      </dgm:t>
    </dgm:pt>
    <dgm:pt modelId="{DF2A1751-6704-441E-A0B7-46F2BEF21076}" type="sibTrans" cxnId="{C6B85559-E971-4474-9658-BAE1117479D8}">
      <dgm:prSet/>
      <dgm:spPr/>
      <dgm:t>
        <a:bodyPr/>
        <a:lstStyle/>
        <a:p>
          <a:endParaRPr lang="en-US"/>
        </a:p>
      </dgm:t>
    </dgm:pt>
    <dgm:pt modelId="{6D600EA6-88D9-4CD2-81C0-C0360354B294}">
      <dgm:prSet phldrT="[Text]"/>
      <dgm:spPr/>
      <dgm:t>
        <a:bodyPr/>
        <a:lstStyle/>
        <a:p>
          <a:r>
            <a:rPr lang="en-US" dirty="0" smtClean="0"/>
            <a:t>UNC System</a:t>
          </a:r>
          <a:endParaRPr lang="en-US" dirty="0"/>
        </a:p>
      </dgm:t>
    </dgm:pt>
    <dgm:pt modelId="{5F60305B-AAC8-46E0-9C12-A70BEF5B9958}" type="parTrans" cxnId="{CD72F05E-65BC-4AEA-9A1E-14264F8F4EBB}">
      <dgm:prSet/>
      <dgm:spPr/>
      <dgm:t>
        <a:bodyPr/>
        <a:lstStyle/>
        <a:p>
          <a:endParaRPr lang="en-US" dirty="0"/>
        </a:p>
      </dgm:t>
    </dgm:pt>
    <dgm:pt modelId="{AE21196B-EB36-451B-8EF7-55A13A75540F}" type="sibTrans" cxnId="{CD72F05E-65BC-4AEA-9A1E-14264F8F4EBB}">
      <dgm:prSet/>
      <dgm:spPr/>
      <dgm:t>
        <a:bodyPr/>
        <a:lstStyle/>
        <a:p>
          <a:endParaRPr lang="en-US"/>
        </a:p>
      </dgm:t>
    </dgm:pt>
    <dgm:pt modelId="{AB22F808-F75E-4FD5-AF4D-42D37FC3A5A1}">
      <dgm:prSet phldrT="[Text]"/>
      <dgm:spPr/>
      <dgm:t>
        <a:bodyPr/>
        <a:lstStyle/>
        <a:p>
          <a:r>
            <a:rPr lang="en-US" dirty="0" smtClean="0"/>
            <a:t>RTP Tech Industry</a:t>
          </a:r>
          <a:endParaRPr lang="en-US" dirty="0"/>
        </a:p>
      </dgm:t>
    </dgm:pt>
    <dgm:pt modelId="{C17C5055-6B3F-487C-94F7-A12A074F9817}" type="parTrans" cxnId="{435B07AA-CE35-42B9-A3D1-0C402AD19F09}">
      <dgm:prSet/>
      <dgm:spPr/>
      <dgm:t>
        <a:bodyPr/>
        <a:lstStyle/>
        <a:p>
          <a:endParaRPr lang="en-US" dirty="0"/>
        </a:p>
      </dgm:t>
    </dgm:pt>
    <dgm:pt modelId="{C6A4070F-2E0B-4935-B9A1-42297A70804E}" type="sibTrans" cxnId="{435B07AA-CE35-42B9-A3D1-0C402AD19F09}">
      <dgm:prSet/>
      <dgm:spPr/>
      <dgm:t>
        <a:bodyPr/>
        <a:lstStyle/>
        <a:p>
          <a:endParaRPr lang="en-US"/>
        </a:p>
      </dgm:t>
    </dgm:pt>
    <dgm:pt modelId="{E92D5068-3AD1-493E-B538-FAD9325351F1}">
      <dgm:prSet phldrT="[Text]"/>
      <dgm:spPr/>
      <dgm:t>
        <a:bodyPr/>
        <a:lstStyle/>
        <a:p>
          <a:r>
            <a:rPr lang="en-US" dirty="0" smtClean="0"/>
            <a:t>Coastal Location</a:t>
          </a:r>
          <a:endParaRPr lang="en-US" dirty="0"/>
        </a:p>
      </dgm:t>
    </dgm:pt>
    <dgm:pt modelId="{999A56A0-2D3A-4528-9040-4759F824A759}" type="parTrans" cxnId="{CD38A500-F465-4FCC-8E01-DF4EA027A9AF}">
      <dgm:prSet/>
      <dgm:spPr/>
      <dgm:t>
        <a:bodyPr/>
        <a:lstStyle/>
        <a:p>
          <a:endParaRPr lang="en-US" dirty="0"/>
        </a:p>
      </dgm:t>
    </dgm:pt>
    <dgm:pt modelId="{010C03BB-F2FE-4F17-9412-C542EF4DA298}" type="sibTrans" cxnId="{CD38A500-F465-4FCC-8E01-DF4EA027A9AF}">
      <dgm:prSet/>
      <dgm:spPr/>
      <dgm:t>
        <a:bodyPr/>
        <a:lstStyle/>
        <a:p>
          <a:endParaRPr lang="en-US"/>
        </a:p>
      </dgm:t>
    </dgm:pt>
    <dgm:pt modelId="{7AACCBF7-1226-4A2E-96CF-BB015C3C8533}" type="pres">
      <dgm:prSet presAssocID="{9DDC71B9-8D9C-4B8D-81EA-6B344BE93E06}" presName="Name0" presStyleCnt="0">
        <dgm:presLayoutVars>
          <dgm:chPref val="1"/>
          <dgm:dir/>
          <dgm:animOne val="branch"/>
          <dgm:animLvl val="lvl"/>
          <dgm:resizeHandles val="exact"/>
        </dgm:presLayoutVars>
      </dgm:prSet>
      <dgm:spPr/>
      <dgm:t>
        <a:bodyPr/>
        <a:lstStyle/>
        <a:p>
          <a:endParaRPr lang="en-US"/>
        </a:p>
      </dgm:t>
    </dgm:pt>
    <dgm:pt modelId="{196F11EF-FED8-4EB7-8414-DE640DD19F4D}" type="pres">
      <dgm:prSet presAssocID="{AC235CEA-EFB3-4CD3-A0CC-4618425F63E3}" presName="root1" presStyleCnt="0"/>
      <dgm:spPr/>
    </dgm:pt>
    <dgm:pt modelId="{04F4AE4F-C061-4C95-A58A-494F275DC89D}" type="pres">
      <dgm:prSet presAssocID="{AC235CEA-EFB3-4CD3-A0CC-4618425F63E3}" presName="LevelOneTextNode" presStyleLbl="node0" presStyleIdx="0" presStyleCnt="1" custLinFactX="-100000" custLinFactNeighborX="-131702">
        <dgm:presLayoutVars>
          <dgm:chPref val="3"/>
        </dgm:presLayoutVars>
      </dgm:prSet>
      <dgm:spPr/>
      <dgm:t>
        <a:bodyPr/>
        <a:lstStyle/>
        <a:p>
          <a:endParaRPr lang="en-US"/>
        </a:p>
      </dgm:t>
    </dgm:pt>
    <dgm:pt modelId="{955C2914-F402-4D94-8904-092A4483FBA9}" type="pres">
      <dgm:prSet presAssocID="{AC235CEA-EFB3-4CD3-A0CC-4618425F63E3}" presName="level2hierChild" presStyleCnt="0"/>
      <dgm:spPr/>
    </dgm:pt>
    <dgm:pt modelId="{6DF45A38-3E8D-4B04-8F22-5AD1D0E603AA}" type="pres">
      <dgm:prSet presAssocID="{C826B9A6-11B9-4105-98C5-840C2AE8C13A}" presName="conn2-1" presStyleLbl="parChTrans1D2" presStyleIdx="0" presStyleCnt="4"/>
      <dgm:spPr/>
      <dgm:t>
        <a:bodyPr/>
        <a:lstStyle/>
        <a:p>
          <a:endParaRPr lang="en-US"/>
        </a:p>
      </dgm:t>
    </dgm:pt>
    <dgm:pt modelId="{F6B182AB-ED9B-4C9F-AECF-7B3CAD5DB073}" type="pres">
      <dgm:prSet presAssocID="{C826B9A6-11B9-4105-98C5-840C2AE8C13A}" presName="connTx" presStyleLbl="parChTrans1D2" presStyleIdx="0" presStyleCnt="4"/>
      <dgm:spPr/>
      <dgm:t>
        <a:bodyPr/>
        <a:lstStyle/>
        <a:p>
          <a:endParaRPr lang="en-US"/>
        </a:p>
      </dgm:t>
    </dgm:pt>
    <dgm:pt modelId="{6E5F8061-5AF3-45A2-8EA1-92F0406BC3AA}" type="pres">
      <dgm:prSet presAssocID="{2A3DBF87-6215-4A5F-BE35-42D4A3E7CF18}" presName="root2" presStyleCnt="0"/>
      <dgm:spPr/>
    </dgm:pt>
    <dgm:pt modelId="{05F933D6-A1E5-48C2-892D-19B384F79965}" type="pres">
      <dgm:prSet presAssocID="{2A3DBF87-6215-4A5F-BE35-42D4A3E7CF18}" presName="LevelTwoTextNode" presStyleLbl="node2" presStyleIdx="0" presStyleCnt="4" custLinFactNeighborX="-70641">
        <dgm:presLayoutVars>
          <dgm:chPref val="3"/>
        </dgm:presLayoutVars>
      </dgm:prSet>
      <dgm:spPr/>
      <dgm:t>
        <a:bodyPr/>
        <a:lstStyle/>
        <a:p>
          <a:endParaRPr lang="en-US"/>
        </a:p>
      </dgm:t>
    </dgm:pt>
    <dgm:pt modelId="{6B33A339-665C-4D0C-934A-C5863526975D}" type="pres">
      <dgm:prSet presAssocID="{2A3DBF87-6215-4A5F-BE35-42D4A3E7CF18}" presName="level3hierChild" presStyleCnt="0"/>
      <dgm:spPr/>
    </dgm:pt>
    <dgm:pt modelId="{7A449277-E963-4757-BA82-1A5F5668F972}" type="pres">
      <dgm:prSet presAssocID="{5F60305B-AAC8-46E0-9C12-A70BEF5B9958}" presName="conn2-1" presStyleLbl="parChTrans1D2" presStyleIdx="1" presStyleCnt="4"/>
      <dgm:spPr/>
      <dgm:t>
        <a:bodyPr/>
        <a:lstStyle/>
        <a:p>
          <a:endParaRPr lang="en-US"/>
        </a:p>
      </dgm:t>
    </dgm:pt>
    <dgm:pt modelId="{EF14EDFA-5BCE-4394-ACAB-9AC4C84D101C}" type="pres">
      <dgm:prSet presAssocID="{5F60305B-AAC8-46E0-9C12-A70BEF5B9958}" presName="connTx" presStyleLbl="parChTrans1D2" presStyleIdx="1" presStyleCnt="4"/>
      <dgm:spPr/>
      <dgm:t>
        <a:bodyPr/>
        <a:lstStyle/>
        <a:p>
          <a:endParaRPr lang="en-US"/>
        </a:p>
      </dgm:t>
    </dgm:pt>
    <dgm:pt modelId="{7E13A6E0-A697-4083-8698-293E3F786672}" type="pres">
      <dgm:prSet presAssocID="{6D600EA6-88D9-4CD2-81C0-C0360354B294}" presName="root2" presStyleCnt="0"/>
      <dgm:spPr/>
    </dgm:pt>
    <dgm:pt modelId="{16C69A28-8DFB-4081-BBF5-836F3D756F04}" type="pres">
      <dgm:prSet presAssocID="{6D600EA6-88D9-4CD2-81C0-C0360354B294}" presName="LevelTwoTextNode" presStyleLbl="node2" presStyleIdx="1" presStyleCnt="4" custLinFactNeighborX="-70641">
        <dgm:presLayoutVars>
          <dgm:chPref val="3"/>
        </dgm:presLayoutVars>
      </dgm:prSet>
      <dgm:spPr/>
      <dgm:t>
        <a:bodyPr/>
        <a:lstStyle/>
        <a:p>
          <a:endParaRPr lang="en-US"/>
        </a:p>
      </dgm:t>
    </dgm:pt>
    <dgm:pt modelId="{3D51E03B-AECF-468E-9706-0ACE5139D75D}" type="pres">
      <dgm:prSet presAssocID="{6D600EA6-88D9-4CD2-81C0-C0360354B294}" presName="level3hierChild" presStyleCnt="0"/>
      <dgm:spPr/>
    </dgm:pt>
    <dgm:pt modelId="{D96D1756-A07A-4AE4-B1BE-7E13E50C5516}" type="pres">
      <dgm:prSet presAssocID="{C17C5055-6B3F-487C-94F7-A12A074F9817}" presName="conn2-1" presStyleLbl="parChTrans1D2" presStyleIdx="2" presStyleCnt="4"/>
      <dgm:spPr/>
      <dgm:t>
        <a:bodyPr/>
        <a:lstStyle/>
        <a:p>
          <a:endParaRPr lang="en-US"/>
        </a:p>
      </dgm:t>
    </dgm:pt>
    <dgm:pt modelId="{77A74E2E-BB1C-40FB-95BE-B8C0C89AC20E}" type="pres">
      <dgm:prSet presAssocID="{C17C5055-6B3F-487C-94F7-A12A074F9817}" presName="connTx" presStyleLbl="parChTrans1D2" presStyleIdx="2" presStyleCnt="4"/>
      <dgm:spPr/>
      <dgm:t>
        <a:bodyPr/>
        <a:lstStyle/>
        <a:p>
          <a:endParaRPr lang="en-US"/>
        </a:p>
      </dgm:t>
    </dgm:pt>
    <dgm:pt modelId="{CD4A42A9-310E-4AEF-861C-F6293D7816A5}" type="pres">
      <dgm:prSet presAssocID="{AB22F808-F75E-4FD5-AF4D-42D37FC3A5A1}" presName="root2" presStyleCnt="0"/>
      <dgm:spPr/>
    </dgm:pt>
    <dgm:pt modelId="{186C02A0-695F-42AD-A2DC-686A7CE0F8FF}" type="pres">
      <dgm:prSet presAssocID="{AB22F808-F75E-4FD5-AF4D-42D37FC3A5A1}" presName="LevelTwoTextNode" presStyleLbl="node2" presStyleIdx="2" presStyleCnt="4" custLinFactNeighborX="-70641">
        <dgm:presLayoutVars>
          <dgm:chPref val="3"/>
        </dgm:presLayoutVars>
      </dgm:prSet>
      <dgm:spPr/>
      <dgm:t>
        <a:bodyPr/>
        <a:lstStyle/>
        <a:p>
          <a:endParaRPr lang="en-US"/>
        </a:p>
      </dgm:t>
    </dgm:pt>
    <dgm:pt modelId="{3524BD79-11EA-4794-907B-34DF1F95BB48}" type="pres">
      <dgm:prSet presAssocID="{AB22F808-F75E-4FD5-AF4D-42D37FC3A5A1}" presName="level3hierChild" presStyleCnt="0"/>
      <dgm:spPr/>
    </dgm:pt>
    <dgm:pt modelId="{D9080631-0480-4CF2-B26C-4D668D56DFA8}" type="pres">
      <dgm:prSet presAssocID="{999A56A0-2D3A-4528-9040-4759F824A759}" presName="conn2-1" presStyleLbl="parChTrans1D2" presStyleIdx="3" presStyleCnt="4"/>
      <dgm:spPr/>
      <dgm:t>
        <a:bodyPr/>
        <a:lstStyle/>
        <a:p>
          <a:endParaRPr lang="en-US"/>
        </a:p>
      </dgm:t>
    </dgm:pt>
    <dgm:pt modelId="{45A748FF-1B36-40BB-9789-5EF1B0BCA04D}" type="pres">
      <dgm:prSet presAssocID="{999A56A0-2D3A-4528-9040-4759F824A759}" presName="connTx" presStyleLbl="parChTrans1D2" presStyleIdx="3" presStyleCnt="4"/>
      <dgm:spPr/>
      <dgm:t>
        <a:bodyPr/>
        <a:lstStyle/>
        <a:p>
          <a:endParaRPr lang="en-US"/>
        </a:p>
      </dgm:t>
    </dgm:pt>
    <dgm:pt modelId="{2090C8A8-1BFF-4A41-87B5-5E565E761688}" type="pres">
      <dgm:prSet presAssocID="{E92D5068-3AD1-493E-B538-FAD9325351F1}" presName="root2" presStyleCnt="0"/>
      <dgm:spPr/>
    </dgm:pt>
    <dgm:pt modelId="{6A8F95FB-E55E-4D0D-92AF-F9A4556AE2D4}" type="pres">
      <dgm:prSet presAssocID="{E92D5068-3AD1-493E-B538-FAD9325351F1}" presName="LevelTwoTextNode" presStyleLbl="node2" presStyleIdx="3" presStyleCnt="4" custLinFactNeighborX="-70641">
        <dgm:presLayoutVars>
          <dgm:chPref val="3"/>
        </dgm:presLayoutVars>
      </dgm:prSet>
      <dgm:spPr/>
      <dgm:t>
        <a:bodyPr/>
        <a:lstStyle/>
        <a:p>
          <a:endParaRPr lang="en-US"/>
        </a:p>
      </dgm:t>
    </dgm:pt>
    <dgm:pt modelId="{94D419AB-C874-4676-A8BD-14D234539E1C}" type="pres">
      <dgm:prSet presAssocID="{E92D5068-3AD1-493E-B538-FAD9325351F1}" presName="level3hierChild" presStyleCnt="0"/>
      <dgm:spPr/>
    </dgm:pt>
  </dgm:ptLst>
  <dgm:cxnLst>
    <dgm:cxn modelId="{65452FF0-CE16-4262-AAE4-1ECA405ED35B}" type="presOf" srcId="{5F60305B-AAC8-46E0-9C12-A70BEF5B9958}" destId="{EF14EDFA-5BCE-4394-ACAB-9AC4C84D101C}" srcOrd="1" destOrd="0" presId="urn:microsoft.com/office/officeart/2008/layout/HorizontalMultiLevelHierarchy"/>
    <dgm:cxn modelId="{56BB1069-0B10-4091-A783-3FC3DF528488}" type="presOf" srcId="{2A3DBF87-6215-4A5F-BE35-42D4A3E7CF18}" destId="{05F933D6-A1E5-48C2-892D-19B384F79965}" srcOrd="0" destOrd="0" presId="urn:microsoft.com/office/officeart/2008/layout/HorizontalMultiLevelHierarchy"/>
    <dgm:cxn modelId="{7D7EF501-94E4-4F09-958A-748531295DC5}" type="presOf" srcId="{C17C5055-6B3F-487C-94F7-A12A074F9817}" destId="{D96D1756-A07A-4AE4-B1BE-7E13E50C5516}" srcOrd="0" destOrd="0" presId="urn:microsoft.com/office/officeart/2008/layout/HorizontalMultiLevelHierarchy"/>
    <dgm:cxn modelId="{85AF3F41-AA9C-48F1-9EB9-55BEDA8E30A0}" type="presOf" srcId="{9DDC71B9-8D9C-4B8D-81EA-6B344BE93E06}" destId="{7AACCBF7-1226-4A2E-96CF-BB015C3C8533}" srcOrd="0" destOrd="0" presId="urn:microsoft.com/office/officeart/2008/layout/HorizontalMultiLevelHierarchy"/>
    <dgm:cxn modelId="{C182E74C-EC9A-41B4-8131-31AFABC3016A}" type="presOf" srcId="{999A56A0-2D3A-4528-9040-4759F824A759}" destId="{45A748FF-1B36-40BB-9789-5EF1B0BCA04D}" srcOrd="1" destOrd="0" presId="urn:microsoft.com/office/officeart/2008/layout/HorizontalMultiLevelHierarchy"/>
    <dgm:cxn modelId="{61C2550B-91F6-4B8C-AD02-8D958ECC91BC}" type="presOf" srcId="{AC235CEA-EFB3-4CD3-A0CC-4618425F63E3}" destId="{04F4AE4F-C061-4C95-A58A-494F275DC89D}" srcOrd="0" destOrd="0" presId="urn:microsoft.com/office/officeart/2008/layout/HorizontalMultiLevelHierarchy"/>
    <dgm:cxn modelId="{CD38A500-F465-4FCC-8E01-DF4EA027A9AF}" srcId="{AC235CEA-EFB3-4CD3-A0CC-4618425F63E3}" destId="{E92D5068-3AD1-493E-B538-FAD9325351F1}" srcOrd="3" destOrd="0" parTransId="{999A56A0-2D3A-4528-9040-4759F824A759}" sibTransId="{010C03BB-F2FE-4F17-9412-C542EF4DA298}"/>
    <dgm:cxn modelId="{C6B85559-E971-4474-9658-BAE1117479D8}" srcId="{AC235CEA-EFB3-4CD3-A0CC-4618425F63E3}" destId="{2A3DBF87-6215-4A5F-BE35-42D4A3E7CF18}" srcOrd="0" destOrd="0" parTransId="{C826B9A6-11B9-4105-98C5-840C2AE8C13A}" sibTransId="{DF2A1751-6704-441E-A0B7-46F2BEF21076}"/>
    <dgm:cxn modelId="{B7D362BD-CF44-4DFD-816B-4795401FC4CE}" type="presOf" srcId="{999A56A0-2D3A-4528-9040-4759F824A759}" destId="{D9080631-0480-4CF2-B26C-4D668D56DFA8}" srcOrd="0" destOrd="0" presId="urn:microsoft.com/office/officeart/2008/layout/HorizontalMultiLevelHierarchy"/>
    <dgm:cxn modelId="{CD72F05E-65BC-4AEA-9A1E-14264F8F4EBB}" srcId="{AC235CEA-EFB3-4CD3-A0CC-4618425F63E3}" destId="{6D600EA6-88D9-4CD2-81C0-C0360354B294}" srcOrd="1" destOrd="0" parTransId="{5F60305B-AAC8-46E0-9C12-A70BEF5B9958}" sibTransId="{AE21196B-EB36-451B-8EF7-55A13A75540F}"/>
    <dgm:cxn modelId="{5F62DB8F-4AC5-4717-A6B3-AFF39A74A7D8}" type="presOf" srcId="{C17C5055-6B3F-487C-94F7-A12A074F9817}" destId="{77A74E2E-BB1C-40FB-95BE-B8C0C89AC20E}" srcOrd="1" destOrd="0" presId="urn:microsoft.com/office/officeart/2008/layout/HorizontalMultiLevelHierarchy"/>
    <dgm:cxn modelId="{ADB09AF0-A6FF-4E27-9550-97A76A41C2A1}" type="presOf" srcId="{E92D5068-3AD1-493E-B538-FAD9325351F1}" destId="{6A8F95FB-E55E-4D0D-92AF-F9A4556AE2D4}" srcOrd="0" destOrd="0" presId="urn:microsoft.com/office/officeart/2008/layout/HorizontalMultiLevelHierarchy"/>
    <dgm:cxn modelId="{435B07AA-CE35-42B9-A3D1-0C402AD19F09}" srcId="{AC235CEA-EFB3-4CD3-A0CC-4618425F63E3}" destId="{AB22F808-F75E-4FD5-AF4D-42D37FC3A5A1}" srcOrd="2" destOrd="0" parTransId="{C17C5055-6B3F-487C-94F7-A12A074F9817}" sibTransId="{C6A4070F-2E0B-4935-B9A1-42297A70804E}"/>
    <dgm:cxn modelId="{8DB1EEEC-8DA0-4C19-BACC-269F053EDFA5}" type="presOf" srcId="{AB22F808-F75E-4FD5-AF4D-42D37FC3A5A1}" destId="{186C02A0-695F-42AD-A2DC-686A7CE0F8FF}" srcOrd="0" destOrd="0" presId="urn:microsoft.com/office/officeart/2008/layout/HorizontalMultiLevelHierarchy"/>
    <dgm:cxn modelId="{C2F84179-8331-40D7-89D4-5225366B064C}" type="presOf" srcId="{C826B9A6-11B9-4105-98C5-840C2AE8C13A}" destId="{6DF45A38-3E8D-4B04-8F22-5AD1D0E603AA}" srcOrd="0" destOrd="0" presId="urn:microsoft.com/office/officeart/2008/layout/HorizontalMultiLevelHierarchy"/>
    <dgm:cxn modelId="{FF81AD0C-19F8-4F9F-B6D2-88E33C4DF252}" srcId="{9DDC71B9-8D9C-4B8D-81EA-6B344BE93E06}" destId="{AC235CEA-EFB3-4CD3-A0CC-4618425F63E3}" srcOrd="0" destOrd="0" parTransId="{1FB2126D-9C8D-445D-AD49-B00E6E80CC07}" sibTransId="{83DC7EA1-FC1A-46B4-8960-D1E486AE3CFA}"/>
    <dgm:cxn modelId="{7C5E2883-8D74-4F2B-9532-B0E28DA8247A}" type="presOf" srcId="{C826B9A6-11B9-4105-98C5-840C2AE8C13A}" destId="{F6B182AB-ED9B-4C9F-AECF-7B3CAD5DB073}" srcOrd="1" destOrd="0" presId="urn:microsoft.com/office/officeart/2008/layout/HorizontalMultiLevelHierarchy"/>
    <dgm:cxn modelId="{93F1E971-4373-4793-9804-C6DE7D5A5DAA}" type="presOf" srcId="{5F60305B-AAC8-46E0-9C12-A70BEF5B9958}" destId="{7A449277-E963-4757-BA82-1A5F5668F972}" srcOrd="0" destOrd="0" presId="urn:microsoft.com/office/officeart/2008/layout/HorizontalMultiLevelHierarchy"/>
    <dgm:cxn modelId="{B704BAB5-0AF3-412F-8FD4-5A8717302DCE}" type="presOf" srcId="{6D600EA6-88D9-4CD2-81C0-C0360354B294}" destId="{16C69A28-8DFB-4081-BBF5-836F3D756F04}" srcOrd="0" destOrd="0" presId="urn:microsoft.com/office/officeart/2008/layout/HorizontalMultiLevelHierarchy"/>
    <dgm:cxn modelId="{3EBE3D5F-C2EE-4D5B-9D56-0D9524540F9A}" type="presParOf" srcId="{7AACCBF7-1226-4A2E-96CF-BB015C3C8533}" destId="{196F11EF-FED8-4EB7-8414-DE640DD19F4D}" srcOrd="0" destOrd="0" presId="urn:microsoft.com/office/officeart/2008/layout/HorizontalMultiLevelHierarchy"/>
    <dgm:cxn modelId="{0F92B356-1D65-4053-A4CF-2C60C77BFB6D}" type="presParOf" srcId="{196F11EF-FED8-4EB7-8414-DE640DD19F4D}" destId="{04F4AE4F-C061-4C95-A58A-494F275DC89D}" srcOrd="0" destOrd="0" presId="urn:microsoft.com/office/officeart/2008/layout/HorizontalMultiLevelHierarchy"/>
    <dgm:cxn modelId="{9901672B-304A-42BD-A827-F46AA97E1110}" type="presParOf" srcId="{196F11EF-FED8-4EB7-8414-DE640DD19F4D}" destId="{955C2914-F402-4D94-8904-092A4483FBA9}" srcOrd="1" destOrd="0" presId="urn:microsoft.com/office/officeart/2008/layout/HorizontalMultiLevelHierarchy"/>
    <dgm:cxn modelId="{80278CDF-E1BC-4240-9061-9F81067B7639}" type="presParOf" srcId="{955C2914-F402-4D94-8904-092A4483FBA9}" destId="{6DF45A38-3E8D-4B04-8F22-5AD1D0E603AA}" srcOrd="0" destOrd="0" presId="urn:microsoft.com/office/officeart/2008/layout/HorizontalMultiLevelHierarchy"/>
    <dgm:cxn modelId="{0D6A00DA-74B6-4F9C-AD6B-82B9989E34FD}" type="presParOf" srcId="{6DF45A38-3E8D-4B04-8F22-5AD1D0E603AA}" destId="{F6B182AB-ED9B-4C9F-AECF-7B3CAD5DB073}" srcOrd="0" destOrd="0" presId="urn:microsoft.com/office/officeart/2008/layout/HorizontalMultiLevelHierarchy"/>
    <dgm:cxn modelId="{3C8CEBFD-E28D-491F-9C07-D42BA83E04D7}" type="presParOf" srcId="{955C2914-F402-4D94-8904-092A4483FBA9}" destId="{6E5F8061-5AF3-45A2-8EA1-92F0406BC3AA}" srcOrd="1" destOrd="0" presId="urn:microsoft.com/office/officeart/2008/layout/HorizontalMultiLevelHierarchy"/>
    <dgm:cxn modelId="{D5BD45ED-C64B-4A7A-A2E0-B3907597CB5D}" type="presParOf" srcId="{6E5F8061-5AF3-45A2-8EA1-92F0406BC3AA}" destId="{05F933D6-A1E5-48C2-892D-19B384F79965}" srcOrd="0" destOrd="0" presId="urn:microsoft.com/office/officeart/2008/layout/HorizontalMultiLevelHierarchy"/>
    <dgm:cxn modelId="{9233B633-4FA4-44F1-863C-DBA0EDF5F107}" type="presParOf" srcId="{6E5F8061-5AF3-45A2-8EA1-92F0406BC3AA}" destId="{6B33A339-665C-4D0C-934A-C5863526975D}" srcOrd="1" destOrd="0" presId="urn:microsoft.com/office/officeart/2008/layout/HorizontalMultiLevelHierarchy"/>
    <dgm:cxn modelId="{13379144-94F3-43D8-852A-B0520D0B8769}" type="presParOf" srcId="{955C2914-F402-4D94-8904-092A4483FBA9}" destId="{7A449277-E963-4757-BA82-1A5F5668F972}" srcOrd="2" destOrd="0" presId="urn:microsoft.com/office/officeart/2008/layout/HorizontalMultiLevelHierarchy"/>
    <dgm:cxn modelId="{FA2EC1C6-DA6A-433F-B9B0-6874719E13A6}" type="presParOf" srcId="{7A449277-E963-4757-BA82-1A5F5668F972}" destId="{EF14EDFA-5BCE-4394-ACAB-9AC4C84D101C}" srcOrd="0" destOrd="0" presId="urn:microsoft.com/office/officeart/2008/layout/HorizontalMultiLevelHierarchy"/>
    <dgm:cxn modelId="{40F1515E-F6C0-429F-B6B8-B9FC776DD614}" type="presParOf" srcId="{955C2914-F402-4D94-8904-092A4483FBA9}" destId="{7E13A6E0-A697-4083-8698-293E3F786672}" srcOrd="3" destOrd="0" presId="urn:microsoft.com/office/officeart/2008/layout/HorizontalMultiLevelHierarchy"/>
    <dgm:cxn modelId="{5E3BAFAA-75A1-456F-8F31-ADBED2BE8419}" type="presParOf" srcId="{7E13A6E0-A697-4083-8698-293E3F786672}" destId="{16C69A28-8DFB-4081-BBF5-836F3D756F04}" srcOrd="0" destOrd="0" presId="urn:microsoft.com/office/officeart/2008/layout/HorizontalMultiLevelHierarchy"/>
    <dgm:cxn modelId="{83283BED-BAC4-45C4-8CB6-76CAEAEBF48E}" type="presParOf" srcId="{7E13A6E0-A697-4083-8698-293E3F786672}" destId="{3D51E03B-AECF-468E-9706-0ACE5139D75D}" srcOrd="1" destOrd="0" presId="urn:microsoft.com/office/officeart/2008/layout/HorizontalMultiLevelHierarchy"/>
    <dgm:cxn modelId="{B873588D-002B-49CD-92B0-E43F3AEBAB5E}" type="presParOf" srcId="{955C2914-F402-4D94-8904-092A4483FBA9}" destId="{D96D1756-A07A-4AE4-B1BE-7E13E50C5516}" srcOrd="4" destOrd="0" presId="urn:microsoft.com/office/officeart/2008/layout/HorizontalMultiLevelHierarchy"/>
    <dgm:cxn modelId="{5A5CE76E-C878-4A32-AF22-67D326907FC4}" type="presParOf" srcId="{D96D1756-A07A-4AE4-B1BE-7E13E50C5516}" destId="{77A74E2E-BB1C-40FB-95BE-B8C0C89AC20E}" srcOrd="0" destOrd="0" presId="urn:microsoft.com/office/officeart/2008/layout/HorizontalMultiLevelHierarchy"/>
    <dgm:cxn modelId="{57A865DF-9FD1-4D85-BD4A-0C3A7CD6CDC7}" type="presParOf" srcId="{955C2914-F402-4D94-8904-092A4483FBA9}" destId="{CD4A42A9-310E-4AEF-861C-F6293D7816A5}" srcOrd="5" destOrd="0" presId="urn:microsoft.com/office/officeart/2008/layout/HorizontalMultiLevelHierarchy"/>
    <dgm:cxn modelId="{D3745633-D4D3-4785-AC99-9603B7BA0A28}" type="presParOf" srcId="{CD4A42A9-310E-4AEF-861C-F6293D7816A5}" destId="{186C02A0-695F-42AD-A2DC-686A7CE0F8FF}" srcOrd="0" destOrd="0" presId="urn:microsoft.com/office/officeart/2008/layout/HorizontalMultiLevelHierarchy"/>
    <dgm:cxn modelId="{60C7413A-F942-4869-86E5-9CFC69EDE60D}" type="presParOf" srcId="{CD4A42A9-310E-4AEF-861C-F6293D7816A5}" destId="{3524BD79-11EA-4794-907B-34DF1F95BB48}" srcOrd="1" destOrd="0" presId="urn:microsoft.com/office/officeart/2008/layout/HorizontalMultiLevelHierarchy"/>
    <dgm:cxn modelId="{065D1D8A-236B-42DD-A6BC-5CBD1E0AACE9}" type="presParOf" srcId="{955C2914-F402-4D94-8904-092A4483FBA9}" destId="{D9080631-0480-4CF2-B26C-4D668D56DFA8}" srcOrd="6" destOrd="0" presId="urn:microsoft.com/office/officeart/2008/layout/HorizontalMultiLevelHierarchy"/>
    <dgm:cxn modelId="{A71FD32C-5B7E-4146-A7DA-1E823F400D5F}" type="presParOf" srcId="{D9080631-0480-4CF2-B26C-4D668D56DFA8}" destId="{45A748FF-1B36-40BB-9789-5EF1B0BCA04D}" srcOrd="0" destOrd="0" presId="urn:microsoft.com/office/officeart/2008/layout/HorizontalMultiLevelHierarchy"/>
    <dgm:cxn modelId="{080A6B52-9BC0-4AD6-AAEE-FD342EBD4072}" type="presParOf" srcId="{955C2914-F402-4D94-8904-092A4483FBA9}" destId="{2090C8A8-1BFF-4A41-87B5-5E565E761688}" srcOrd="7" destOrd="0" presId="urn:microsoft.com/office/officeart/2008/layout/HorizontalMultiLevelHierarchy"/>
    <dgm:cxn modelId="{13A6E520-C93D-4050-9374-5C1F8222164F}" type="presParOf" srcId="{2090C8A8-1BFF-4A41-87B5-5E565E761688}" destId="{6A8F95FB-E55E-4D0D-92AF-F9A4556AE2D4}" srcOrd="0" destOrd="0" presId="urn:microsoft.com/office/officeart/2008/layout/HorizontalMultiLevelHierarchy"/>
    <dgm:cxn modelId="{6213C075-AD06-4FFB-82D6-F5442FEA6E18}" type="presParOf" srcId="{2090C8A8-1BFF-4A41-87B5-5E565E761688}" destId="{94D419AB-C874-4676-A8BD-14D234539E1C}"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4156F7-D878-497A-A1B9-80EDB1D4DA7A}" type="datetimeFigureOut">
              <a:rPr lang="en-US" smtClean="0"/>
              <a:t>6/15/2014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795EEE-545E-4062-A721-F5FCE0686D82}" type="slidenum">
              <a:rPr lang="en-US" smtClean="0"/>
              <a:t>‹#›</a:t>
            </a:fld>
            <a:endParaRPr lang="en-US" dirty="0"/>
          </a:p>
        </p:txBody>
      </p:sp>
    </p:spTree>
    <p:extLst>
      <p:ext uri="{BB962C8B-B14F-4D97-AF65-F5344CB8AC3E}">
        <p14:creationId xmlns:p14="http://schemas.microsoft.com/office/powerpoint/2010/main" val="4082746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ctvisit.com"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articles.courant.com/2012-05-14/news/hc-ed-new-branding-campaign-20120511_1_discover-new-england-branding-tourism-marketing-budget"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madeinalabama.co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yearofalabamafood.com"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kentucky.gov/Pages/home.aspx"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www.kentuckyforkentucky.com" TargetMode="External"/><Relationship Id="rId4" Type="http://schemas.openxmlformats.org/officeDocument/2006/relationships/hyperlink" Target="http://www.kentuckytourism.com"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Quick slide of content in the hard drive.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1</a:t>
            </a:fld>
            <a:endParaRPr lang="en-US" dirty="0"/>
          </a:p>
        </p:txBody>
      </p:sp>
    </p:spTree>
    <p:extLst>
      <p:ext uri="{BB962C8B-B14F-4D97-AF65-F5344CB8AC3E}">
        <p14:creationId xmlns:p14="http://schemas.microsoft.com/office/powerpoint/2010/main" val="3948777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progress was made</a:t>
            </a:r>
            <a:r>
              <a:rPr lang="en-US" baseline="0" dirty="0" smtClean="0"/>
              <a:t> as well in terms of science, technology, and infrastructure. Under federal land grants, North Carolina would institute its first technical and agricultural university, now known as “N.C. State.” North Carolina’s focus on roadways would also lead to another nickname—”The Good Roads State.” This tradition can now be seen in Kannapolis, North Carolina as millions gather to see the best drivers speed through track otherwise known as NASCAR. </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13</a:t>
            </a:fld>
            <a:endParaRPr lang="en-US" dirty="0"/>
          </a:p>
        </p:txBody>
      </p:sp>
    </p:spTree>
    <p:extLst>
      <p:ext uri="{BB962C8B-B14F-4D97-AF65-F5344CB8AC3E}">
        <p14:creationId xmlns:p14="http://schemas.microsoft.com/office/powerpoint/2010/main" val="3597204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Clyde</a:t>
            </a:r>
            <a:r>
              <a:rPr lang="en-US" baseline="0" dirty="0" smtClean="0"/>
              <a:t> Roark </a:t>
            </a:r>
            <a:r>
              <a:rPr lang="en-US" baseline="0" dirty="0" err="1" smtClean="0"/>
              <a:t>Hoey</a:t>
            </a:r>
            <a:r>
              <a:rPr lang="en-US" baseline="0" dirty="0" smtClean="0"/>
              <a:t> Image Credit: http://en.wikipedia.org/wiki/Clyde_R._Hoey </a:t>
            </a:r>
          </a:p>
          <a:p>
            <a:endParaRPr lang="en-US" baseline="0" dirty="0" smtClean="0"/>
          </a:p>
          <a:p>
            <a:r>
              <a:rPr lang="en-US" baseline="0" dirty="0" smtClean="0"/>
              <a:t>By the 1930s, North Carolina had pushed through many crises and tried many directions. Reconstruction, world wars, and now a Great Depression started to erode the progress made since the end of the Civil War. New, but fledging industries, such as textiles and furniture, were hit hard by the recent economic turmoil. Even Tobacco—the state’s cash crop—began to see slumps in production. The progress made over the last 50-60 years had led to the creation of new universities—including the new Ivy contender “Duke University” in Durham—and new leadership. </a:t>
            </a:r>
          </a:p>
          <a:p>
            <a:endParaRPr lang="en-US" baseline="0" dirty="0" smtClean="0"/>
          </a:p>
          <a:p>
            <a:r>
              <a:rPr lang="en-US" baseline="0" dirty="0" smtClean="0"/>
              <a:t>Note that the images, etc. on this slide should be moved to the next slide, Slide 15. </a:t>
            </a:r>
          </a:p>
        </p:txBody>
      </p:sp>
      <p:sp>
        <p:nvSpPr>
          <p:cNvPr id="4" name="Slide Number Placeholder 3"/>
          <p:cNvSpPr>
            <a:spLocks noGrp="1"/>
          </p:cNvSpPr>
          <p:nvPr>
            <p:ph type="sldNum" sz="quarter" idx="10"/>
          </p:nvPr>
        </p:nvSpPr>
        <p:spPr/>
        <p:txBody>
          <a:bodyPr/>
          <a:lstStyle/>
          <a:p>
            <a:fld id="{EE795EEE-545E-4062-A721-F5FCE0686D82}" type="slidenum">
              <a:rPr lang="en-US" smtClean="0"/>
              <a:t>14</a:t>
            </a:fld>
            <a:endParaRPr lang="en-US"/>
          </a:p>
        </p:txBody>
      </p:sp>
    </p:spTree>
    <p:extLst>
      <p:ext uri="{BB962C8B-B14F-4D97-AF65-F5344CB8AC3E}">
        <p14:creationId xmlns:p14="http://schemas.microsoft.com/office/powerpoint/2010/main" val="3506760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New leadership in 1937, under the direction of democratic Governor Clyde </a:t>
            </a:r>
            <a:r>
              <a:rPr lang="en-US" baseline="0" dirty="0" err="1" smtClean="0"/>
              <a:t>Hoey</a:t>
            </a:r>
            <a:r>
              <a:rPr lang="en-US" baseline="0" dirty="0" smtClean="0"/>
              <a:t>, would led to the state’s first branding attempt. A private ad agency was given the task of creating a tourism campaign to develop North Carolina as a vacation destination—to rival new tourist spots along the recent road culture of the United States including Florida and California. The company developed “Variety Vacationland” to speak to the diversity of the state in terms of geography and activities. However, the governor felt there was yet more to be done to ensure the state retained its residents and gained new members to the state family.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1937, he also commissioned a Hospitality Committee to ensure each county would have ambassadors to welcome visitors and newcomers to the state--this initiative was also meant to craft a friendly culture across the state as well, which remains perceived even today. Finally, through the Economic Development and Conservancy Department, business tours were developed and advertised to business leaders all over the country to encourage investment in the state. These campaigns would continue for the next two decades through the 1950s. </a:t>
            </a:r>
            <a:endParaRPr lang="en-US" dirty="0" smtClean="0"/>
          </a:p>
          <a:p>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15</a:t>
            </a:fld>
            <a:endParaRPr lang="en-US" dirty="0"/>
          </a:p>
        </p:txBody>
      </p:sp>
    </p:spTree>
    <p:extLst>
      <p:ext uri="{BB962C8B-B14F-4D97-AF65-F5344CB8AC3E}">
        <p14:creationId xmlns:p14="http://schemas.microsoft.com/office/powerpoint/2010/main" val="3905708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1960s, civil</a:t>
            </a:r>
            <a:r>
              <a:rPr lang="en-US" baseline="0" dirty="0" smtClean="0"/>
              <a:t> rights would hit the racially progressive state in its new textile center—Greensboro—in store called Woolworths. The first sit-in of the movement would become a historically significant moment not only in North Carolina history, but in the nation’s history as well. It would be years before North Carolina would removed the segregation barriers, some culturally still erect today, but would still remain in the nation’s view as a progressive among its sister states. </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16</a:t>
            </a:fld>
            <a:endParaRPr lang="en-US" dirty="0"/>
          </a:p>
        </p:txBody>
      </p:sp>
    </p:spTree>
    <p:extLst>
      <p:ext uri="{BB962C8B-B14F-4D97-AF65-F5344CB8AC3E}">
        <p14:creationId xmlns:p14="http://schemas.microsoft.com/office/powerpoint/2010/main" val="3578569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past 40-50 years,</a:t>
            </a:r>
            <a:r>
              <a:rPr lang="en-US" baseline="0" dirty="0" smtClean="0"/>
              <a:t> North Carolina has continued to develop its intellectual and physical assets—from its universities and research centers, to its agricultural, medical, and financial industries, North Carolina continues to grow and branch out across the state. This friendly state remains traditional, yet progressive, geographically separated, yet united by its state’s borders, and finally, and most importantly, all its citizens unite in its pride to be apart of North Carolina’s past and future—for its citizens know that it will always remain genuine despite the trend of other states to parade showmanship.  </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17</a:t>
            </a:fld>
            <a:endParaRPr lang="en-US" dirty="0"/>
          </a:p>
        </p:txBody>
      </p:sp>
    </p:spTree>
    <p:extLst>
      <p:ext uri="{BB962C8B-B14F-4D97-AF65-F5344CB8AC3E}">
        <p14:creationId xmlns:p14="http://schemas.microsoft.com/office/powerpoint/2010/main" val="2441196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“Still Revolutionary” 2012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http://www.ctvisit.com</a:t>
            </a:r>
            <a:r>
              <a:rPr lang="en-US" sz="1200" kern="1200" dirty="0" smtClean="0">
                <a:solidFill>
                  <a:schemeClr val="tx1"/>
                </a:solidFill>
                <a:effectLst/>
                <a:latin typeface="+mn-lt"/>
                <a:ea typeface="+mn-ea"/>
                <a:cs typeface="+mn-cs"/>
              </a:rPr>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Elements: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History</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Tradition</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Adventure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Arts and culture</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smtClean="0"/>
              <a:t>Take </a:t>
            </a:r>
            <a:r>
              <a:rPr lang="en-US" dirty="0" err="1" smtClean="0"/>
              <a:t>Aways</a:t>
            </a:r>
            <a:r>
              <a:rPr lang="en-US" dirty="0" smtClean="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Connecticut’s brand,</a:t>
            </a:r>
            <a:r>
              <a:rPr lang="en-US" baseline="0" dirty="0" smtClean="0"/>
              <a:t> </a:t>
            </a:r>
            <a:r>
              <a:rPr lang="en-US" dirty="0" smtClean="0"/>
              <a:t>builds off it’s historic past, but residents and visitors felt this was not authentic to current practices of the state.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Rather than build more “cookie-cutter” homes and strip malls, Connecticut should commit to the preservation</a:t>
            </a:r>
            <a:r>
              <a:rPr lang="en-US" baseline="0" dirty="0" smtClean="0"/>
              <a:t> of the places that made it revolutionary in the first place</a:t>
            </a:r>
            <a:r>
              <a:rPr lang="en-US" dirty="0" smtClean="0"/>
              <a:t>.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200" u="none" kern="1200" dirty="0" smtClean="0">
                <a:solidFill>
                  <a:schemeClr val="tx1"/>
                </a:solidFill>
                <a:effectLst/>
                <a:latin typeface="+mn-lt"/>
                <a:ea typeface="+mn-ea"/>
                <a:cs typeface="+mn-cs"/>
                <a:hlinkClick r:id="rId4"/>
              </a:rPr>
              <a:t>(</a:t>
            </a:r>
            <a:r>
              <a:rPr lang="en-US" sz="1200" u="sng" kern="1200" dirty="0" smtClean="0">
                <a:solidFill>
                  <a:schemeClr val="tx1"/>
                </a:solidFill>
                <a:effectLst/>
                <a:latin typeface="+mn-lt"/>
                <a:ea typeface="+mn-ea"/>
                <a:cs typeface="+mn-cs"/>
                <a:hlinkClick r:id="rId4"/>
              </a:rPr>
              <a:t>http://articles.courant.com/2012-05-14/news/hc-ed-new-branding-campaign-20120511_1_discover-new-england-branding-tourism-marketing-budget</a:t>
            </a:r>
            <a:r>
              <a:rPr lang="en-US" sz="1200" kern="1200" dirty="0" smtClean="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19</a:t>
            </a:fld>
            <a:endParaRPr lang="en-US" dirty="0"/>
          </a:p>
        </p:txBody>
      </p:sp>
    </p:spTree>
    <p:extLst>
      <p:ext uri="{BB962C8B-B14F-4D97-AF65-F5344CB8AC3E}">
        <p14:creationId xmlns:p14="http://schemas.microsoft.com/office/powerpoint/2010/main" val="2196440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“Made in</a:t>
            </a:r>
            <a:r>
              <a:rPr lang="en-US" baseline="0" dirty="0" smtClean="0"/>
              <a:t> Alabama” 2013 </a:t>
            </a:r>
          </a:p>
          <a:p>
            <a:r>
              <a:rPr lang="en-US" sz="1200" u="sng" kern="1200" dirty="0" smtClean="0">
                <a:solidFill>
                  <a:schemeClr val="tx1"/>
                </a:solidFill>
                <a:effectLst/>
                <a:latin typeface="+mn-lt"/>
                <a:ea typeface="+mn-ea"/>
                <a:cs typeface="+mn-cs"/>
                <a:hlinkClick r:id="rId3"/>
              </a:rPr>
              <a:t>http://www.madeinalabama.com</a:t>
            </a:r>
            <a:r>
              <a:rPr lang="en-US" sz="1200" kern="1200" dirty="0" smtClean="0">
                <a:solidFill>
                  <a:schemeClr val="tx1"/>
                </a:solidFill>
                <a:effectLst/>
                <a:latin typeface="+mn-lt"/>
                <a:ea typeface="+mn-ea"/>
                <a:cs typeface="+mn-cs"/>
              </a:rPr>
              <a:t> </a:t>
            </a:r>
          </a:p>
          <a:p>
            <a:endParaRPr lang="en-US" baseline="0" dirty="0" smtClean="0"/>
          </a:p>
          <a:p>
            <a:r>
              <a:rPr lang="en-US" baseline="0" dirty="0" smtClean="0"/>
              <a:t>Elements:</a:t>
            </a:r>
          </a:p>
          <a:p>
            <a:pPr marL="171450" indent="-171450">
              <a:buFont typeface="Arial"/>
              <a:buChar char="•"/>
            </a:pPr>
            <a:r>
              <a:rPr lang="en-US" baseline="0" dirty="0" smtClean="0"/>
              <a:t>Business oriented</a:t>
            </a:r>
          </a:p>
          <a:p>
            <a:pPr marL="171450" indent="-171450">
              <a:buFont typeface="Arial"/>
              <a:buChar char="•"/>
            </a:pPr>
            <a:r>
              <a:rPr lang="en-US" baseline="0" dirty="0" smtClean="0"/>
              <a:t>State of progress</a:t>
            </a:r>
          </a:p>
          <a:p>
            <a:pPr marL="171450" indent="-171450">
              <a:buFont typeface="Arial"/>
              <a:buChar char="•"/>
            </a:pPr>
            <a:r>
              <a:rPr lang="en-US" baseline="0" dirty="0" smtClean="0"/>
              <a:t>Innovation</a:t>
            </a:r>
          </a:p>
          <a:p>
            <a:pPr marL="171450" indent="-171450">
              <a:buFont typeface="Arial"/>
              <a:buChar char="•"/>
            </a:pPr>
            <a:r>
              <a:rPr lang="en-US" baseline="0" dirty="0" smtClean="0"/>
              <a:t>Links to smaller campaigns</a:t>
            </a:r>
          </a:p>
          <a:p>
            <a:pPr marL="0" indent="0">
              <a:buFont typeface="Arial"/>
              <a:buNone/>
            </a:pPr>
            <a:endParaRPr lang="en-US" baseline="0" dirty="0" smtClean="0"/>
          </a:p>
          <a:p>
            <a:pPr marL="0" indent="0">
              <a:buFont typeface="Arial"/>
              <a:buNone/>
            </a:pPr>
            <a:r>
              <a:rPr lang="en-US" baseline="0" dirty="0" smtClean="0"/>
              <a:t>Take </a:t>
            </a:r>
            <a:r>
              <a:rPr lang="en-US" baseline="0" dirty="0" err="1" smtClean="0"/>
              <a:t>Aways</a:t>
            </a:r>
            <a:r>
              <a:rPr lang="en-US" baseline="0" dirty="0" smtClean="0"/>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u="sng" kern="1200" dirty="0" smtClean="0">
                <a:solidFill>
                  <a:schemeClr val="tx1"/>
                </a:solidFill>
                <a:effectLst/>
                <a:latin typeface="+mn-lt"/>
                <a:ea typeface="+mn-ea"/>
                <a:cs typeface="+mn-cs"/>
                <a:hlinkClick r:id="rId4"/>
              </a:rPr>
              <a:t>http://www.yearofalabamafood.com</a:t>
            </a:r>
            <a:r>
              <a:rPr lang="en-US" sz="1200" kern="1200" dirty="0" smtClean="0">
                <a:solidFill>
                  <a:schemeClr val="tx1"/>
                </a:solidFill>
                <a:effectLst/>
                <a:latin typeface="+mn-lt"/>
                <a:ea typeface="+mn-ea"/>
                <a:cs typeface="+mn-cs"/>
              </a:rPr>
              <a:t> </a:t>
            </a:r>
            <a:endParaRPr lang="en-US" baseline="0" dirty="0" smtClean="0"/>
          </a:p>
          <a:p>
            <a:pPr marL="171450" indent="-171450">
              <a:buFont typeface="Arial"/>
              <a:buChar char="•"/>
            </a:pPr>
            <a:r>
              <a:rPr lang="en-US" baseline="0" dirty="0" smtClean="0"/>
              <a:t>The Year of Alabama Food (originally established in 2005, and was brought back due to “Made in Alabama”)</a:t>
            </a:r>
          </a:p>
          <a:p>
            <a:pPr marL="171450" indent="-171450">
              <a:buFont typeface="Arial"/>
              <a:buChar char="•"/>
            </a:pPr>
            <a:r>
              <a:rPr lang="en-US" baseline="0" dirty="0" smtClean="0"/>
              <a:t>Took the brand and applied it to smaller more focused campaign that drives business and tourism </a:t>
            </a:r>
          </a:p>
          <a:p>
            <a:pPr marL="171450" indent="-171450">
              <a:buFont typeface="Arial"/>
              <a:buChar char="•"/>
            </a:pPr>
            <a:r>
              <a:rPr lang="en-US" baseline="0" dirty="0" smtClean="0"/>
              <a:t>We should consider how North Carolina’s brand can be used to drive tourism in smaller campaigns </a:t>
            </a:r>
          </a:p>
          <a:p>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20</a:t>
            </a:fld>
            <a:endParaRPr lang="en-US" dirty="0"/>
          </a:p>
        </p:txBody>
      </p:sp>
    </p:spTree>
    <p:extLst>
      <p:ext uri="{BB962C8B-B14F-4D97-AF65-F5344CB8AC3E}">
        <p14:creationId xmlns:p14="http://schemas.microsoft.com/office/powerpoint/2010/main" val="1653024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“Unbridled Spirit” 2004</a:t>
            </a:r>
          </a:p>
          <a:p>
            <a:r>
              <a:rPr lang="en-US" sz="1200" u="sng" kern="1200" dirty="0" smtClean="0">
                <a:solidFill>
                  <a:schemeClr val="tx1"/>
                </a:solidFill>
                <a:effectLst/>
                <a:latin typeface="+mn-lt"/>
                <a:ea typeface="+mn-ea"/>
                <a:cs typeface="+mn-cs"/>
                <a:hlinkClick r:id="rId3"/>
              </a:rPr>
              <a:t>http://kentucky.gov/Pages/home.aspx</a:t>
            </a:r>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4"/>
              </a:rPr>
              <a:t>http://www.kentuckytourism.com</a:t>
            </a:r>
            <a:r>
              <a:rPr lang="en-US" sz="1200" kern="1200" dirty="0" smtClean="0">
                <a:solidFill>
                  <a:schemeClr val="tx1"/>
                </a:solidFill>
                <a:effectLst/>
                <a:latin typeface="+mn-lt"/>
                <a:ea typeface="+mn-ea"/>
                <a:cs typeface="+mn-cs"/>
              </a:rPr>
              <a:t> </a:t>
            </a:r>
          </a:p>
          <a:p>
            <a:endParaRPr lang="en-US" baseline="0" dirty="0" smtClean="0"/>
          </a:p>
          <a:p>
            <a:r>
              <a:rPr lang="en-US" baseline="0" dirty="0" smtClean="0"/>
              <a:t>Elements:</a:t>
            </a:r>
            <a:endParaRPr lang="en-US" dirty="0" smtClean="0"/>
          </a:p>
          <a:p>
            <a:pPr marL="171450" indent="-171450">
              <a:buFont typeface="Arial"/>
              <a:buChar char="•"/>
            </a:pPr>
            <a:r>
              <a:rPr lang="en-US" dirty="0" smtClean="0"/>
              <a:t>Derby and Derby events </a:t>
            </a:r>
            <a:r>
              <a:rPr lang="en-US" dirty="0" smtClean="0">
                <a:sym typeface="Wingdings"/>
              </a:rPr>
              <a:t> bourbon</a:t>
            </a:r>
            <a:r>
              <a:rPr lang="en-US" baseline="0" dirty="0" smtClean="0">
                <a:sym typeface="Wingdings"/>
              </a:rPr>
              <a:t> and Alcohol distilleries </a:t>
            </a:r>
          </a:p>
          <a:p>
            <a:pPr marL="171450" indent="-171450">
              <a:buFont typeface="Arial"/>
              <a:buChar char="•"/>
            </a:pPr>
            <a:r>
              <a:rPr lang="en-US" baseline="0" dirty="0" smtClean="0">
                <a:sym typeface="Wingdings"/>
              </a:rPr>
              <a:t>Nature: Mammoth Cave, Bluegrass region, State Parks</a:t>
            </a:r>
          </a:p>
          <a:p>
            <a:pPr marL="171450" indent="-171450">
              <a:buFont typeface="Arial"/>
              <a:buChar char="•"/>
            </a:pPr>
            <a:r>
              <a:rPr lang="en-US" baseline="0" dirty="0" smtClean="0">
                <a:sym typeface="Wingdings"/>
              </a:rPr>
              <a:t>Metropolitan Life: Louisville, and Lexington </a:t>
            </a:r>
          </a:p>
          <a:p>
            <a:pPr marL="0" indent="0">
              <a:buFont typeface="Arial"/>
              <a:buNone/>
            </a:pPr>
            <a:endParaRPr lang="en-US" baseline="0" dirty="0" smtClean="0">
              <a:sym typeface="Wingdings"/>
            </a:endParaRPr>
          </a:p>
          <a:p>
            <a:pPr marL="0" indent="0">
              <a:buFont typeface="Arial"/>
              <a:buNone/>
            </a:pPr>
            <a:r>
              <a:rPr lang="en-US" baseline="0" dirty="0" smtClean="0">
                <a:sym typeface="Wingdings"/>
              </a:rPr>
              <a:t>Take </a:t>
            </a:r>
            <a:r>
              <a:rPr lang="en-US" baseline="0" dirty="0" err="1" smtClean="0">
                <a:sym typeface="Wingdings"/>
              </a:rPr>
              <a:t>Aways</a:t>
            </a:r>
            <a:r>
              <a:rPr lang="en-US" baseline="0" dirty="0" smtClean="0">
                <a:sym typeface="Wingdings"/>
              </a:rPr>
              <a:t>:</a:t>
            </a:r>
          </a:p>
          <a:p>
            <a:pPr marL="171450" indent="-171450">
              <a:buFont typeface="Arial"/>
              <a:buChar char="•"/>
            </a:pPr>
            <a:r>
              <a:rPr lang="en-US" baseline="0" dirty="0" smtClean="0">
                <a:sym typeface="Wingdings"/>
              </a:rPr>
              <a:t>“Unbridled Spirit” was selected through popular vote of the states citizens, however now some native Kentuckians did not feel connected to the “Unbridled Spirit” campaign</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ym typeface="Wingdings"/>
              </a:rPr>
              <a:t>Kentucky marketing team began the “Kentucky Kicks Ass” campaign, with the purpose of diminishing stereotypes, unifying the state, and fostering pride (</a:t>
            </a:r>
            <a:r>
              <a:rPr lang="en-US" sz="1200" u="sng" kern="1200" dirty="0" smtClean="0">
                <a:solidFill>
                  <a:schemeClr val="tx1"/>
                </a:solidFill>
                <a:effectLst/>
                <a:latin typeface="+mn-lt"/>
                <a:ea typeface="+mn-ea"/>
                <a:cs typeface="+mn-cs"/>
                <a:hlinkClick r:id="rId5"/>
              </a:rPr>
              <a:t>http://www.kentuckyforkentucky.com</a:t>
            </a:r>
            <a:r>
              <a:rPr lang="en-US" sz="1200" u="none" kern="1200" dirty="0" smtClean="0">
                <a:solidFill>
                  <a:schemeClr val="tx1"/>
                </a:solidFill>
                <a:effectLst/>
                <a:latin typeface="+mn-lt"/>
                <a:ea typeface="+mn-ea"/>
                <a:cs typeface="+mn-cs"/>
              </a:rPr>
              <a:t>)</a:t>
            </a:r>
            <a:endParaRPr lang="en-US" baseline="0" dirty="0" smtClean="0">
              <a:sym typeface="Wingdings"/>
            </a:endParaRPr>
          </a:p>
          <a:p>
            <a:pPr marL="171450" indent="-171450">
              <a:buFont typeface="Arial"/>
              <a:buChar char="•"/>
            </a:pPr>
            <a:r>
              <a:rPr lang="en-US" baseline="0" dirty="0" smtClean="0">
                <a:sym typeface="Wingdings"/>
              </a:rPr>
              <a:t>KKA campaign focuses on Kentucky’s history, fried chicken, and native celebrities</a:t>
            </a:r>
          </a:p>
          <a:p>
            <a:pPr marL="171450" indent="-171450">
              <a:buFont typeface="Arial"/>
              <a:buChar char="•"/>
            </a:pPr>
            <a:r>
              <a:rPr lang="en-US" baseline="0" dirty="0" smtClean="0">
                <a:sym typeface="Wingdings"/>
              </a:rPr>
              <a:t>Utilizes sarcasm in campaign videos, seems to be targeting younger generation</a:t>
            </a:r>
          </a:p>
          <a:p>
            <a:pPr marL="171450" indent="-171450">
              <a:buFont typeface="Arial"/>
              <a:buChar char="•"/>
            </a:pPr>
            <a:r>
              <a:rPr lang="en-US" baseline="0" dirty="0" smtClean="0">
                <a:sym typeface="Wingdings"/>
              </a:rPr>
              <a:t>While people chose the original campaign, ten years later people don’t feel connected to it. We need to choose a brand that can hopefully connect generations </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21</a:t>
            </a:fld>
            <a:endParaRPr lang="en-US" dirty="0"/>
          </a:p>
        </p:txBody>
      </p:sp>
    </p:spTree>
    <p:extLst>
      <p:ext uri="{BB962C8B-B14F-4D97-AF65-F5344CB8AC3E}">
        <p14:creationId xmlns:p14="http://schemas.microsoft.com/office/powerpoint/2010/main" val="447136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World Within</a:t>
            </a:r>
            <a:r>
              <a:rPr lang="en-US" baseline="0" dirty="0" smtClean="0"/>
              <a:t> A State Apart – 2013 </a:t>
            </a:r>
          </a:p>
          <a:p>
            <a:r>
              <a:rPr lang="en-US" baseline="0" dirty="0" err="1" smtClean="0"/>
              <a:t>Travelnevada.com</a:t>
            </a:r>
            <a:endParaRPr lang="en-US" baseline="0" dirty="0" smtClean="0"/>
          </a:p>
          <a:p>
            <a:endParaRPr lang="en-US" baseline="0" dirty="0" smtClean="0"/>
          </a:p>
          <a:p>
            <a:r>
              <a:rPr lang="en-US" dirty="0" smtClean="0"/>
              <a:t>Elements:</a:t>
            </a:r>
          </a:p>
          <a:p>
            <a:pPr marL="171450" indent="-171450">
              <a:buFont typeface="Arial"/>
              <a:buChar char="•"/>
            </a:pPr>
            <a:r>
              <a:rPr lang="en-US" dirty="0" smtClean="0"/>
              <a:t>Nature</a:t>
            </a:r>
          </a:p>
          <a:p>
            <a:pPr marL="171450" indent="-171450">
              <a:buFont typeface="Arial"/>
              <a:buChar char="•"/>
            </a:pPr>
            <a:r>
              <a:rPr lang="en-US" dirty="0" smtClean="0"/>
              <a:t>Business</a:t>
            </a:r>
          </a:p>
          <a:p>
            <a:pPr marL="171450" indent="-171450">
              <a:buFont typeface="Arial"/>
              <a:buChar char="•"/>
            </a:pPr>
            <a:r>
              <a:rPr lang="en-US" dirty="0" smtClean="0"/>
              <a:t>Unifying the diversity of the state</a:t>
            </a:r>
          </a:p>
          <a:p>
            <a:pPr marL="0" indent="0">
              <a:buFont typeface="Arial"/>
              <a:buNone/>
            </a:pPr>
            <a:endParaRPr lang="en-US" dirty="0" smtClean="0"/>
          </a:p>
          <a:p>
            <a:pPr marL="0" indent="0">
              <a:buFont typeface="Arial"/>
              <a:buNone/>
            </a:pPr>
            <a:r>
              <a:rPr lang="en-US" dirty="0" smtClean="0"/>
              <a:t>Take</a:t>
            </a:r>
            <a:r>
              <a:rPr lang="en-US" baseline="0" dirty="0" smtClean="0"/>
              <a:t> </a:t>
            </a:r>
            <a:r>
              <a:rPr lang="en-US" baseline="0" dirty="0" err="1" smtClean="0"/>
              <a:t>Aways</a:t>
            </a:r>
            <a:r>
              <a:rPr lang="en-US" baseline="0" dirty="0" smtClean="0"/>
              <a:t>:</a:t>
            </a:r>
          </a:p>
          <a:p>
            <a:pPr marL="171450" indent="-171450">
              <a:buFont typeface="Arial"/>
              <a:buChar char="•"/>
            </a:pPr>
            <a:r>
              <a:rPr lang="en-US" baseline="0" dirty="0" smtClean="0"/>
              <a:t>Celebrate contrasts of the state and try to create a cohesive brand for them </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22</a:t>
            </a:fld>
            <a:endParaRPr lang="en-US" dirty="0"/>
          </a:p>
        </p:txBody>
      </p:sp>
    </p:spTree>
    <p:extLst>
      <p:ext uri="{BB962C8B-B14F-4D97-AF65-F5344CB8AC3E}">
        <p14:creationId xmlns:p14="http://schemas.microsoft.com/office/powerpoint/2010/main" val="3908277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smtClean="0"/>
              <a:t>http://freelandconstruction.com/resources/Videos/othervideos/SC%20is%20Just%20Right%20for%20Freeland%20Construction.mp4 </a:t>
            </a:r>
          </a:p>
          <a:p>
            <a:pPr marL="0" indent="0">
              <a:buFont typeface="Arial"/>
              <a:buNone/>
            </a:pPr>
            <a:endParaRPr lang="en-US" dirty="0" smtClean="0"/>
          </a:p>
          <a:p>
            <a:pPr marL="0" indent="0">
              <a:buFont typeface="Arial"/>
              <a:buNone/>
            </a:pPr>
            <a:r>
              <a:rPr lang="en-US" dirty="0" smtClean="0"/>
              <a:t>http://www.scjustright.com/upload/</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23</a:t>
            </a:fld>
            <a:endParaRPr lang="en-US" dirty="0"/>
          </a:p>
        </p:txBody>
      </p:sp>
    </p:spTree>
    <p:extLst>
      <p:ext uri="{BB962C8B-B14F-4D97-AF65-F5344CB8AC3E}">
        <p14:creationId xmlns:p14="http://schemas.microsoft.com/office/powerpoint/2010/main" val="447136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History</a:t>
            </a:r>
            <a:r>
              <a:rPr lang="en-US" baseline="0" dirty="0" smtClean="0"/>
              <a:t> Image Credit: http://www2.lib.unc.edu/dc/ncmaps/map_history_k12.html </a:t>
            </a:r>
          </a:p>
          <a:p>
            <a:r>
              <a:rPr lang="en-US" baseline="0" dirty="0" smtClean="0"/>
              <a:t>Competitive Landscape Image Credit: http://freepages.genealogy.rootsweb.ancestry.com/~gentutor/trails.html </a:t>
            </a:r>
          </a:p>
          <a:p>
            <a:r>
              <a:rPr lang="en-US" baseline="0" dirty="0" smtClean="0"/>
              <a:t>Perception Image Credit: http://sethtaylor.com/b2/ </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4</a:t>
            </a:fld>
            <a:endParaRPr lang="en-US" dirty="0"/>
          </a:p>
        </p:txBody>
      </p:sp>
    </p:spTree>
    <p:extLst>
      <p:ext uri="{BB962C8B-B14F-4D97-AF65-F5344CB8AC3E}">
        <p14:creationId xmlns:p14="http://schemas.microsoft.com/office/powerpoint/2010/main" val="3966217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Motto:</a:t>
            </a:r>
            <a:r>
              <a:rPr lang="en-US" baseline="0" dirty="0" smtClean="0"/>
              <a:t> http://www.bettyssunsetthreads.com/florida__sunbonnet_collection.htm</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24</a:t>
            </a:fld>
            <a:endParaRPr lang="en-US" dirty="0"/>
          </a:p>
        </p:txBody>
      </p:sp>
    </p:spTree>
    <p:extLst>
      <p:ext uri="{BB962C8B-B14F-4D97-AF65-F5344CB8AC3E}">
        <p14:creationId xmlns:p14="http://schemas.microsoft.com/office/powerpoint/2010/main" val="447136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https://www.virginia.org/virginiaisforlovers/</a:t>
            </a:r>
          </a:p>
          <a:p>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764114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27</a:t>
            </a:fld>
            <a:endParaRPr lang="en-US" dirty="0"/>
          </a:p>
        </p:txBody>
      </p:sp>
    </p:spTree>
    <p:extLst>
      <p:ext uri="{BB962C8B-B14F-4D97-AF65-F5344CB8AC3E}">
        <p14:creationId xmlns:p14="http://schemas.microsoft.com/office/powerpoint/2010/main" val="583830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28</a:t>
            </a:fld>
            <a:endParaRPr lang="en-US" dirty="0"/>
          </a:p>
        </p:txBody>
      </p:sp>
    </p:spTree>
    <p:extLst>
      <p:ext uri="{BB962C8B-B14F-4D97-AF65-F5344CB8AC3E}">
        <p14:creationId xmlns:p14="http://schemas.microsoft.com/office/powerpoint/2010/main" val="2849778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EMI-ORS </a:t>
            </a:r>
          </a:p>
          <a:p>
            <a:endParaRPr lang="en-US" dirty="0" smtClean="0"/>
          </a:p>
          <a:p>
            <a:r>
              <a:rPr lang="en-US" dirty="0" smtClean="0"/>
              <a:t>Missing Age</a:t>
            </a:r>
          </a:p>
          <a:p>
            <a:endParaRPr lang="en-US" dirty="0" smtClean="0"/>
          </a:p>
          <a:p>
            <a:r>
              <a:rPr lang="en-US" dirty="0" smtClean="0"/>
              <a:t>Overlay dots. </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37</a:t>
            </a:fld>
            <a:endParaRPr lang="en-US" dirty="0"/>
          </a:p>
        </p:txBody>
      </p:sp>
    </p:spTree>
    <p:extLst>
      <p:ext uri="{BB962C8B-B14F-4D97-AF65-F5344CB8AC3E}">
        <p14:creationId xmlns:p14="http://schemas.microsoft.com/office/powerpoint/2010/main" val="782521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55208BB6-E3F8-4DEA-B4D1-10402B1913B7}" type="slidenum">
              <a:rPr lang="en-US" smtClean="0"/>
              <a:pPr>
                <a:defRPr/>
              </a:pPr>
              <a:t>43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EMI-ORS </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50</a:t>
            </a:fld>
            <a:endParaRPr lang="en-US" dirty="0"/>
          </a:p>
        </p:txBody>
      </p:sp>
    </p:spTree>
    <p:extLst>
      <p:ext uri="{BB962C8B-B14F-4D97-AF65-F5344CB8AC3E}">
        <p14:creationId xmlns:p14="http://schemas.microsoft.com/office/powerpoint/2010/main" val="782521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Redesign slide with middle line and picture.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51</a:t>
            </a:fld>
            <a:endParaRPr lang="en-US" dirty="0"/>
          </a:p>
        </p:txBody>
      </p:sp>
    </p:spTree>
    <p:extLst>
      <p:ext uri="{BB962C8B-B14F-4D97-AF65-F5344CB8AC3E}">
        <p14:creationId xmlns:p14="http://schemas.microsoft.com/office/powerpoint/2010/main" val="3096245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E795EEE-545E-4062-A721-F5FCE0686D82}" type="slidenum">
              <a:rPr lang="en-US" smtClean="0"/>
              <a:t>53</a:t>
            </a:fld>
            <a:endParaRPr lang="en-US" dirty="0"/>
          </a:p>
        </p:txBody>
      </p:sp>
    </p:spTree>
    <p:extLst>
      <p:ext uri="{BB962C8B-B14F-4D97-AF65-F5344CB8AC3E}">
        <p14:creationId xmlns:p14="http://schemas.microsoft.com/office/powerpoint/2010/main" val="1946920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54</a:t>
            </a:fld>
            <a:endParaRPr lang="en-US" dirty="0"/>
          </a:p>
        </p:txBody>
      </p:sp>
    </p:spTree>
    <p:extLst>
      <p:ext uri="{BB962C8B-B14F-4D97-AF65-F5344CB8AC3E}">
        <p14:creationId xmlns:p14="http://schemas.microsoft.com/office/powerpoint/2010/main" val="1654770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Carolina</a:t>
            </a:r>
            <a:r>
              <a:rPr lang="en-US" baseline="0" dirty="0" smtClean="0"/>
              <a:t> is located at </a:t>
            </a:r>
            <a:r>
              <a:rPr lang="en-US" baseline="0" dirty="0" err="1" smtClean="0"/>
              <a:t>Lat</a:t>
            </a:r>
            <a:r>
              <a:rPr lang="en-US" baseline="0" dirty="0" smtClean="0"/>
              <a:t>’ and Lon’, covering XX square miles. This “Land of Sky” has it’s horizons rise over the Atlantic and set over the great Blue Ridge mountains. From sea to shore, North Carolina is a geographically and culturally diverse state whose 500 year history details how diversity can create the fertile ground for creativity, innovation, and community. </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6</a:t>
            </a:fld>
            <a:endParaRPr lang="en-US" dirty="0"/>
          </a:p>
        </p:txBody>
      </p:sp>
    </p:spTree>
    <p:extLst>
      <p:ext uri="{BB962C8B-B14F-4D97-AF65-F5344CB8AC3E}">
        <p14:creationId xmlns:p14="http://schemas.microsoft.com/office/powerpoint/2010/main" val="2621857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Workforce Image Credit: http://www.liquidplanner.com/blog/next-generation-workforce/  change pics</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55</a:t>
            </a:fld>
            <a:endParaRPr lang="en-US" dirty="0"/>
          </a:p>
        </p:txBody>
      </p:sp>
    </p:spTree>
    <p:extLst>
      <p:ext uri="{BB962C8B-B14F-4D97-AF65-F5344CB8AC3E}">
        <p14:creationId xmlns:p14="http://schemas.microsoft.com/office/powerpoint/2010/main" val="241937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#s</a:t>
            </a:r>
          </a:p>
          <a:p>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56</a:t>
            </a:fld>
            <a:endParaRPr lang="en-US" dirty="0"/>
          </a:p>
        </p:txBody>
      </p:sp>
    </p:spTree>
    <p:extLst>
      <p:ext uri="{BB962C8B-B14F-4D97-AF65-F5344CB8AC3E}">
        <p14:creationId xmlns:p14="http://schemas.microsoft.com/office/powerpoint/2010/main" val="1672914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Hurricane</a:t>
            </a:r>
            <a:r>
              <a:rPr lang="en-US" baseline="0" dirty="0" smtClean="0"/>
              <a:t> Image Credit: http://www.bloomberg.com/news/2011-08-27/hurricane-irene-crosses-north-carolina-coast-as-winds-slow-to-category-one.html</a:t>
            </a:r>
            <a:endParaRPr lang="en-US" dirty="0" smtClean="0"/>
          </a:p>
          <a:p>
            <a:r>
              <a:rPr lang="en-US" dirty="0" smtClean="0"/>
              <a:t>Need #s</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57</a:t>
            </a:fld>
            <a:endParaRPr lang="en-US" dirty="0"/>
          </a:p>
        </p:txBody>
      </p:sp>
    </p:spTree>
    <p:extLst>
      <p:ext uri="{BB962C8B-B14F-4D97-AF65-F5344CB8AC3E}">
        <p14:creationId xmlns:p14="http://schemas.microsoft.com/office/powerpoint/2010/main" val="38689286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Bigger</a:t>
            </a:r>
            <a:r>
              <a:rPr lang="en-US" baseline="0" dirty="0" smtClean="0"/>
              <a:t> 45</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58</a:t>
            </a:fld>
            <a:endParaRPr lang="en-US" dirty="0"/>
          </a:p>
        </p:txBody>
      </p:sp>
    </p:spTree>
    <p:extLst>
      <p:ext uri="{BB962C8B-B14F-4D97-AF65-F5344CB8AC3E}">
        <p14:creationId xmlns:p14="http://schemas.microsoft.com/office/powerpoint/2010/main" val="17808246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 Estate Image Credit: http://www.allstate.com/tools-and-resources/home-insurance/finding-the-right-real-estate-agent.aspx </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60</a:t>
            </a:fld>
            <a:endParaRPr lang="en-US" dirty="0"/>
          </a:p>
        </p:txBody>
      </p:sp>
    </p:spTree>
    <p:extLst>
      <p:ext uri="{BB962C8B-B14F-4D97-AF65-F5344CB8AC3E}">
        <p14:creationId xmlns:p14="http://schemas.microsoft.com/office/powerpoint/2010/main" val="41354538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62</a:t>
            </a:fld>
            <a:endParaRPr lang="en-US" dirty="0"/>
          </a:p>
        </p:txBody>
      </p:sp>
    </p:spTree>
    <p:extLst>
      <p:ext uri="{BB962C8B-B14F-4D97-AF65-F5344CB8AC3E}">
        <p14:creationId xmlns:p14="http://schemas.microsoft.com/office/powerpoint/2010/main" val="782521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EMI-ORS </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66</a:t>
            </a:fld>
            <a:endParaRPr lang="en-US" dirty="0"/>
          </a:p>
        </p:txBody>
      </p:sp>
    </p:spTree>
    <p:extLst>
      <p:ext uri="{BB962C8B-B14F-4D97-AF65-F5344CB8AC3E}">
        <p14:creationId xmlns:p14="http://schemas.microsoft.com/office/powerpoint/2010/main" val="782521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in the appendix.</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68</a:t>
            </a:fld>
            <a:endParaRPr lang="en-US"/>
          </a:p>
        </p:txBody>
      </p:sp>
    </p:spTree>
    <p:extLst>
      <p:ext uri="{BB962C8B-B14F-4D97-AF65-F5344CB8AC3E}">
        <p14:creationId xmlns:p14="http://schemas.microsoft.com/office/powerpoint/2010/main" val="3232815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4.32, 4.32, 4.15, 4.15, 4.07</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69</a:t>
            </a:fld>
            <a:endParaRPr lang="en-US"/>
          </a:p>
        </p:txBody>
      </p:sp>
    </p:spTree>
    <p:extLst>
      <p:ext uri="{BB962C8B-B14F-4D97-AF65-F5344CB8AC3E}">
        <p14:creationId xmlns:p14="http://schemas.microsoft.com/office/powerpoint/2010/main" val="1379480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4.32, 4.32, 4.15, 4.15, 4.07</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70</a:t>
            </a:fld>
            <a:endParaRPr lang="en-US" dirty="0"/>
          </a:p>
        </p:txBody>
      </p:sp>
    </p:spTree>
    <p:extLst>
      <p:ext uri="{BB962C8B-B14F-4D97-AF65-F5344CB8AC3E}">
        <p14:creationId xmlns:p14="http://schemas.microsoft.com/office/powerpoint/2010/main" val="1379480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Carolina, from </a:t>
            </a:r>
            <a:r>
              <a:rPr lang="en-US" dirty="0" err="1" smtClean="0"/>
              <a:t>Carolus</a:t>
            </a:r>
            <a:r>
              <a:rPr lang="en-US" dirty="0" smtClean="0"/>
              <a:t>, </a:t>
            </a:r>
            <a:r>
              <a:rPr lang="en-US" dirty="0" err="1" smtClean="0"/>
              <a:t>latin</a:t>
            </a:r>
            <a:r>
              <a:rPr lang="en-US" dirty="0" smtClean="0"/>
              <a:t> for the namesake King Charles</a:t>
            </a:r>
            <a:r>
              <a:rPr lang="en-US" baseline="0" dirty="0" smtClean="0"/>
              <a:t> II</a:t>
            </a:r>
            <a:r>
              <a:rPr lang="en-US" dirty="0" smtClean="0"/>
              <a:t>, was originally</a:t>
            </a:r>
            <a:r>
              <a:rPr lang="en-US" baseline="0" dirty="0" smtClean="0"/>
              <a:t> one man’s vision for the “New World.” Sir Walter Raleigh, the visionary man, would twice attempt his settlement here before succeeding in Jamestown, VA, however, our lost colony of Roanoke will remain the nations first settlement. </a:t>
            </a:r>
          </a:p>
          <a:p>
            <a:endParaRPr lang="en-US" baseline="0" dirty="0" smtClean="0"/>
          </a:p>
        </p:txBody>
      </p:sp>
      <p:sp>
        <p:nvSpPr>
          <p:cNvPr id="4" name="Slide Number Placeholder 3"/>
          <p:cNvSpPr>
            <a:spLocks noGrp="1"/>
          </p:cNvSpPr>
          <p:nvPr>
            <p:ph type="sldNum" sz="quarter" idx="10"/>
          </p:nvPr>
        </p:nvSpPr>
        <p:spPr/>
        <p:txBody>
          <a:bodyPr/>
          <a:lstStyle/>
          <a:p>
            <a:fld id="{EE795EEE-545E-4062-A721-F5FCE0686D82}" type="slidenum">
              <a:rPr lang="en-US" smtClean="0"/>
              <a:t>7</a:t>
            </a:fld>
            <a:endParaRPr lang="en-US" dirty="0"/>
          </a:p>
        </p:txBody>
      </p:sp>
    </p:spTree>
    <p:extLst>
      <p:ext uri="{BB962C8B-B14F-4D97-AF65-F5344CB8AC3E}">
        <p14:creationId xmlns:p14="http://schemas.microsoft.com/office/powerpoint/2010/main" val="26218577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72</a:t>
            </a:fld>
            <a:endParaRPr lang="en-US" dirty="0"/>
          </a:p>
        </p:txBody>
      </p:sp>
    </p:spTree>
    <p:extLst>
      <p:ext uri="{BB962C8B-B14F-4D97-AF65-F5344CB8AC3E}">
        <p14:creationId xmlns:p14="http://schemas.microsoft.com/office/powerpoint/2010/main" val="4855889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74</a:t>
            </a:fld>
            <a:endParaRPr lang="en-US" dirty="0"/>
          </a:p>
        </p:txBody>
      </p:sp>
    </p:spTree>
    <p:extLst>
      <p:ext uri="{BB962C8B-B14F-4D97-AF65-F5344CB8AC3E}">
        <p14:creationId xmlns:p14="http://schemas.microsoft.com/office/powerpoint/2010/main" val="1167629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http://www.ncpolicywatch.com/2012/07/25/kids-count-2012-a-fresh-look-at-child-well-being/</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76</a:t>
            </a:fld>
            <a:endParaRPr lang="en-US" dirty="0"/>
          </a:p>
        </p:txBody>
      </p:sp>
    </p:spTree>
    <p:extLst>
      <p:ext uri="{BB962C8B-B14F-4D97-AF65-F5344CB8AC3E}">
        <p14:creationId xmlns:p14="http://schemas.microsoft.com/office/powerpoint/2010/main" val="14592960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www.thrivenc.com/whync.quickfacts</a:t>
            </a:r>
          </a:p>
          <a:p>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93</a:t>
            </a:fld>
            <a:endParaRPr lang="en-US" dirty="0"/>
          </a:p>
        </p:txBody>
      </p:sp>
    </p:spTree>
    <p:extLst>
      <p:ext uri="{BB962C8B-B14F-4D97-AF65-F5344CB8AC3E}">
        <p14:creationId xmlns:p14="http://schemas.microsoft.com/office/powerpoint/2010/main" val="8042586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http://mibiz.com/item/19557-pure-michigan-roi-highest-in-campaign%E2%80%99s-history</a:t>
            </a:r>
          </a:p>
          <a:p>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94</a:t>
            </a:fld>
            <a:endParaRPr lang="en-US" dirty="0"/>
          </a:p>
        </p:txBody>
      </p:sp>
    </p:spTree>
    <p:extLst>
      <p:ext uri="{BB962C8B-B14F-4D97-AF65-F5344CB8AC3E}">
        <p14:creationId xmlns:p14="http://schemas.microsoft.com/office/powerpoint/2010/main" val="5283736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https://www.virginia.org/virginiaisforlovers/</a:t>
            </a:r>
          </a:p>
          <a:p>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95</a:t>
            </a:fld>
            <a:endParaRPr lang="en-US" dirty="0"/>
          </a:p>
        </p:txBody>
      </p:sp>
    </p:spTree>
    <p:extLst>
      <p:ext uri="{BB962C8B-B14F-4D97-AF65-F5344CB8AC3E}">
        <p14:creationId xmlns:p14="http://schemas.microsoft.com/office/powerpoint/2010/main" val="37641141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http://www.brandcolorado.gov/tour-the-brand</a:t>
            </a:r>
          </a:p>
          <a:p>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96</a:t>
            </a:fld>
            <a:endParaRPr lang="en-US" dirty="0"/>
          </a:p>
        </p:txBody>
      </p:sp>
    </p:spTree>
    <p:extLst>
      <p:ext uri="{BB962C8B-B14F-4D97-AF65-F5344CB8AC3E}">
        <p14:creationId xmlns:p14="http://schemas.microsoft.com/office/powerpoint/2010/main" val="9323666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“Visit California Domestic Advertising Total 2011 ROI Research Summary”, Strategic Marketing &amp; Research, Inc. (March 2012)</a:t>
            </a:r>
          </a:p>
          <a:p>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97</a:t>
            </a:fld>
            <a:endParaRPr lang="en-US" dirty="0"/>
          </a:p>
        </p:txBody>
      </p:sp>
    </p:spTree>
    <p:extLst>
      <p:ext uri="{BB962C8B-B14F-4D97-AF65-F5344CB8AC3E}">
        <p14:creationId xmlns:p14="http://schemas.microsoft.com/office/powerpoint/2010/main" val="25155007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http://kentucky.gov/about/Pages/unbridledspirit.aspx</a:t>
            </a:r>
          </a:p>
          <a:p>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98</a:t>
            </a:fld>
            <a:endParaRPr lang="en-US" dirty="0"/>
          </a:p>
        </p:txBody>
      </p:sp>
    </p:spTree>
    <p:extLst>
      <p:ext uri="{BB962C8B-B14F-4D97-AF65-F5344CB8AC3E}">
        <p14:creationId xmlns:p14="http://schemas.microsoft.com/office/powerpoint/2010/main" val="41941109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100</a:t>
            </a:fld>
            <a:endParaRPr lang="en-US" dirty="0"/>
          </a:p>
        </p:txBody>
      </p:sp>
    </p:spTree>
    <p:extLst>
      <p:ext uri="{BB962C8B-B14F-4D97-AF65-F5344CB8AC3E}">
        <p14:creationId xmlns:p14="http://schemas.microsoft.com/office/powerpoint/2010/main" val="359720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land would eventually be home to many industrious people looking for fruitful lands and temperate climates. The state, however, would remain quietly humble between it’s neighboring peaks of conceit until 1775, becoming the first state to declare its independence from the crown in Mecklenburg, now Charlotte, though it would be one of the last state to ratify our new nation’s constitution—demanding additional amendments now known as the bills of rights before ratification.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8</a:t>
            </a:fld>
            <a:endParaRPr lang="en-US" dirty="0"/>
          </a:p>
        </p:txBody>
      </p:sp>
    </p:spTree>
    <p:extLst>
      <p:ext uri="{BB962C8B-B14F-4D97-AF65-F5344CB8AC3E}">
        <p14:creationId xmlns:p14="http://schemas.microsoft.com/office/powerpoint/2010/main" val="2101030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sweeping</a:t>
            </a:r>
            <a:r>
              <a:rPr lang="en-US" baseline="0" dirty="0" smtClean="0"/>
              <a:t> legislation and organization in 1789, leading to a ratified constitution and a decision to create the nation’s first public university—ensuring an educated population would be able to continue the democracy drafted in 1775—North Carolina slipped into a period of stagnation, becoming known as the “Rip Van Winkle State” in the early 1800s, eroding the progressive reputation of the “Old North State.” This would continue until the 1830s/1840s when North Carolina would redraft their constitution. </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9</a:t>
            </a:fld>
            <a:endParaRPr lang="en-US" dirty="0"/>
          </a:p>
        </p:txBody>
      </p:sp>
    </p:spTree>
    <p:extLst>
      <p:ext uri="{BB962C8B-B14F-4D97-AF65-F5344CB8AC3E}">
        <p14:creationId xmlns:p14="http://schemas.microsoft.com/office/powerpoint/2010/main" val="3891495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1850s, the South began to rise up against its</a:t>
            </a:r>
            <a:r>
              <a:rPr lang="en-US" baseline="0" dirty="0" smtClean="0"/>
              <a:t> nation and by the 1860s, would be in the midst of the nation’s first civil war. North Carolina, who already had given many soldiers to so many national battles, would again choose to send its troops to war in service now of the confederacy, but did not make this decision quickly. The last to succeed from the union, the decision for succession would be made based on state constitution rights—leading the government to vote for succession. </a:t>
            </a:r>
            <a:br>
              <a:rPr lang="en-US" baseline="0" dirty="0" smtClean="0"/>
            </a:br>
            <a:r>
              <a:rPr lang="en-US" baseline="0" dirty="0" smtClean="0"/>
              <a:t/>
            </a:r>
            <a:br>
              <a:rPr lang="en-US" baseline="0" dirty="0" smtClean="0"/>
            </a:br>
            <a:r>
              <a:rPr lang="en-US" baseline="0" dirty="0" smtClean="0"/>
              <a:t>Story of “</a:t>
            </a:r>
            <a:r>
              <a:rPr lang="en-US" baseline="0" dirty="0" err="1" smtClean="0"/>
              <a:t>Tarheels</a:t>
            </a:r>
            <a:r>
              <a:rPr lang="en-US" baseline="0" dirty="0" smtClean="0"/>
              <a:t>” on slide?</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10</a:t>
            </a:fld>
            <a:endParaRPr lang="en-US" dirty="0"/>
          </a:p>
        </p:txBody>
      </p:sp>
    </p:spTree>
    <p:extLst>
      <p:ext uri="{BB962C8B-B14F-4D97-AF65-F5344CB8AC3E}">
        <p14:creationId xmlns:p14="http://schemas.microsoft.com/office/powerpoint/2010/main" val="3177964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Carolina, under reconstruction,</a:t>
            </a:r>
            <a:r>
              <a:rPr lang="en-US" baseline="0" dirty="0" smtClean="0"/>
              <a:t> would progress quickly compared to other states. Though under similar ordinances to other southern states in terms of minority and women’s rights, other strides christened the state with a progressive reputation among its peers. African American schools, though still separate, would remain a focus for state government, giving more attention to literacy and education programs and opportunities for African American populations.  </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11</a:t>
            </a:fld>
            <a:endParaRPr lang="en-US" dirty="0"/>
          </a:p>
        </p:txBody>
      </p:sp>
    </p:spTree>
    <p:extLst>
      <p:ext uri="{BB962C8B-B14F-4D97-AF65-F5344CB8AC3E}">
        <p14:creationId xmlns:p14="http://schemas.microsoft.com/office/powerpoint/2010/main" val="881942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Carolina</a:t>
            </a:r>
            <a:r>
              <a:rPr lang="en-US" baseline="0" dirty="0" smtClean="0"/>
              <a:t> is located at </a:t>
            </a:r>
            <a:r>
              <a:rPr lang="en-US" baseline="0" dirty="0" err="1" smtClean="0"/>
              <a:t>Lat</a:t>
            </a:r>
            <a:r>
              <a:rPr lang="en-US" baseline="0" dirty="0" smtClean="0"/>
              <a:t>’ and Lon’, covering XX square miles. This “Land of Sky” has it’s horizons rise over the Atlantic and set over the great Blue Ridge mountains. From sea to shore, North Carolina is a geographically and culturally diverse state whose 500 year history details how diversity can create the fertile ground for creativity, innovation, and community. </a:t>
            </a:r>
            <a:endParaRPr lang="en-US" dirty="0"/>
          </a:p>
        </p:txBody>
      </p:sp>
      <p:sp>
        <p:nvSpPr>
          <p:cNvPr id="4" name="Slide Number Placeholder 3"/>
          <p:cNvSpPr>
            <a:spLocks noGrp="1"/>
          </p:cNvSpPr>
          <p:nvPr>
            <p:ph type="sldNum" sz="quarter" idx="10"/>
          </p:nvPr>
        </p:nvSpPr>
        <p:spPr/>
        <p:txBody>
          <a:bodyPr/>
          <a:lstStyle/>
          <a:p>
            <a:fld id="{EE795EEE-545E-4062-A721-F5FCE0686D82}" type="slidenum">
              <a:rPr lang="en-US" smtClean="0"/>
              <a:t>12</a:t>
            </a:fld>
            <a:endParaRPr lang="en-US" dirty="0"/>
          </a:p>
        </p:txBody>
      </p:sp>
    </p:spTree>
    <p:extLst>
      <p:ext uri="{BB962C8B-B14F-4D97-AF65-F5344CB8AC3E}">
        <p14:creationId xmlns:p14="http://schemas.microsoft.com/office/powerpoint/2010/main" val="2621857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228600" y="228600"/>
            <a:ext cx="6705600" cy="4267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Rectangle 4"/>
          <p:cNvSpPr/>
          <p:nvPr userDrawn="1"/>
        </p:nvSpPr>
        <p:spPr>
          <a:xfrm>
            <a:off x="7086600" y="228600"/>
            <a:ext cx="1828800" cy="4267200"/>
          </a:xfrm>
          <a:prstGeom prst="rect">
            <a:avLst/>
          </a:prstGeom>
          <a:solidFill>
            <a:srgbClr val="85AE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7086600" y="4648199"/>
            <a:ext cx="1828800" cy="1932709"/>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 name="Rectangle 6"/>
          <p:cNvSpPr/>
          <p:nvPr userDrawn="1"/>
        </p:nvSpPr>
        <p:spPr>
          <a:xfrm>
            <a:off x="228600" y="4648198"/>
            <a:ext cx="6705600" cy="1932709"/>
          </a:xfrm>
          <a:prstGeom prst="rect">
            <a:avLst/>
          </a:prstGeom>
          <a:solidFill>
            <a:srgbClr val="85AE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551213" y="1577370"/>
            <a:ext cx="6172200" cy="1569660"/>
          </a:xfrm>
          <a:prstGeom prst="rect">
            <a:avLst/>
          </a:prstGeom>
          <a:noFill/>
        </p:spPr>
        <p:txBody>
          <a:bodyPr wrap="square" rtlCol="0">
            <a:spAutoFit/>
          </a:bodyPr>
          <a:lstStyle/>
          <a:p>
            <a:r>
              <a:rPr lang="en-US" sz="4800" dirty="0" smtClean="0">
                <a:solidFill>
                  <a:schemeClr val="bg1"/>
                </a:solidFill>
                <a:latin typeface="Century Gothic" panose="020B0502020202020204" pitchFamily="34" charset="0"/>
              </a:rPr>
              <a:t>brandNC </a:t>
            </a:r>
          </a:p>
          <a:p>
            <a:r>
              <a:rPr lang="en-US" sz="4800" dirty="0" smtClean="0">
                <a:solidFill>
                  <a:srgbClr val="85AEFF"/>
                </a:solidFill>
                <a:latin typeface="Century Gothic" panose="020B0502020202020204" pitchFamily="34" charset="0"/>
              </a:rPr>
              <a:t>Key Findings</a:t>
            </a:r>
            <a:endParaRPr lang="en-US" sz="4800" dirty="0">
              <a:solidFill>
                <a:srgbClr val="85AEFF"/>
              </a:solidFill>
              <a:latin typeface="Century Gothic" panose="020B0502020202020204" pitchFamily="34" charset="0"/>
            </a:endParaRPr>
          </a:p>
        </p:txBody>
      </p:sp>
    </p:spTree>
    <p:extLst>
      <p:ext uri="{BB962C8B-B14F-4D97-AF65-F5344CB8AC3E}">
        <p14:creationId xmlns:p14="http://schemas.microsoft.com/office/powerpoint/2010/main" val="7340337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dirty="0" smtClean="0"/>
              <a:t>brand   NC</a:t>
            </a:r>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US" dirty="0" smtClean="0"/>
              <a:t>Residents      Tourists      Businesses</a:t>
            </a:r>
            <a:endParaRPr lang="en-US" dirty="0"/>
          </a:p>
        </p:txBody>
      </p:sp>
      <p:sp>
        <p:nvSpPr>
          <p:cNvPr id="9" name="Slide Number Placeholder 8"/>
          <p:cNvSpPr>
            <a:spLocks noGrp="1"/>
          </p:cNvSpPr>
          <p:nvPr>
            <p:ph type="sldNum" sz="quarter" idx="12"/>
          </p:nvPr>
        </p:nvSpPr>
        <p:spPr/>
        <p:txBody>
          <a:bodyPr/>
          <a:lstStyle/>
          <a:p>
            <a:fld id="{8EBE3D34-2256-4C32-A715-6CAD5B952B42}" type="slidenum">
              <a:rPr lang="en-US" smtClean="0"/>
              <a:t>‹#›</a:t>
            </a:fld>
            <a:endParaRPr lang="en-US" dirty="0"/>
          </a:p>
        </p:txBody>
      </p:sp>
    </p:spTree>
    <p:extLst>
      <p:ext uri="{BB962C8B-B14F-4D97-AF65-F5344CB8AC3E}">
        <p14:creationId xmlns:p14="http://schemas.microsoft.com/office/powerpoint/2010/main" val="252020031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0" name="Rectangle 19"/>
          <p:cNvSpPr/>
          <p:nvPr userDrawn="1"/>
        </p:nvSpPr>
        <p:spPr>
          <a:xfrm>
            <a:off x="148475" y="6400800"/>
            <a:ext cx="8828568" cy="315433"/>
          </a:xfrm>
          <a:prstGeom prst="rect">
            <a:avLst/>
          </a:prstGeom>
          <a:solidFill>
            <a:srgbClr val="85AEFF"/>
          </a:solidFill>
          <a:ln>
            <a:solidFill>
              <a:srgbClr val="85A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Date Placeholder 3"/>
          <p:cNvSpPr txBox="1">
            <a:spLocks/>
          </p:cNvSpPr>
          <p:nvPr userDrawn="1"/>
        </p:nvSpPr>
        <p:spPr>
          <a:xfrm>
            <a:off x="152399" y="6375953"/>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C00000"/>
                </a:solidFill>
                <a:latin typeface="Berlin Sans FB" panose="020E0602020502020306" pitchFamily="34" charset="0"/>
              </a:rPr>
              <a:t>brand</a:t>
            </a:r>
            <a:r>
              <a:rPr lang="en-US" dirty="0" smtClean="0">
                <a:solidFill>
                  <a:srgbClr val="C00000"/>
                </a:solidFill>
              </a:rPr>
              <a:t>   </a:t>
            </a:r>
            <a:r>
              <a:rPr lang="en-US" dirty="0" smtClean="0">
                <a:solidFill>
                  <a:srgbClr val="002060"/>
                </a:solidFill>
              </a:rPr>
              <a:t>NC</a:t>
            </a:r>
            <a:endParaRPr lang="en-US" dirty="0">
              <a:solidFill>
                <a:srgbClr val="002060"/>
              </a:solidFill>
            </a:endParaRPr>
          </a:p>
        </p:txBody>
      </p:sp>
      <p:sp>
        <p:nvSpPr>
          <p:cNvPr id="24" name="Slide Number Placeholder 5"/>
          <p:cNvSpPr txBox="1">
            <a:spLocks/>
          </p:cNvSpPr>
          <p:nvPr userDrawn="1"/>
        </p:nvSpPr>
        <p:spPr>
          <a:xfrm>
            <a:off x="6858000" y="6400800"/>
            <a:ext cx="2133600" cy="320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BE3D34-2256-4C32-A715-6CAD5B952B42}" type="slidenum">
              <a:rPr lang="en-US" smtClean="0"/>
              <a:pPr/>
              <a:t>‹#›</a:t>
            </a:fld>
            <a:endParaRPr lang="en-US" dirty="0"/>
          </a:p>
        </p:txBody>
      </p:sp>
      <p:sp>
        <p:nvSpPr>
          <p:cNvPr id="26" name="Title 1"/>
          <p:cNvSpPr txBox="1">
            <a:spLocks/>
          </p:cNvSpPr>
          <p:nvPr userDrawn="1"/>
        </p:nvSpPr>
        <p:spPr>
          <a:xfrm>
            <a:off x="609600" y="152400"/>
            <a:ext cx="7955280" cy="83919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chemeClr val="bg1"/>
                </a:solidFill>
                <a:latin typeface="Century Gothic" panose="020B0502020202020204" pitchFamily="34" charset="0"/>
                <a:ea typeface="+mj-ea"/>
                <a:cs typeface="+mj-cs"/>
              </a:defRPr>
            </a:lvl1pPr>
          </a:lstStyle>
          <a:p>
            <a:endParaRPr lang="en-US" dirty="0"/>
          </a:p>
        </p:txBody>
      </p:sp>
      <p:sp>
        <p:nvSpPr>
          <p:cNvPr id="28" name="5-Point Star 27"/>
          <p:cNvSpPr/>
          <p:nvPr userDrawn="1"/>
        </p:nvSpPr>
        <p:spPr>
          <a:xfrm>
            <a:off x="642783" y="6519087"/>
            <a:ext cx="76200" cy="7885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3299247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brand   NC</a:t>
            </a:r>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dirty="0" smtClean="0"/>
              <a:t>Residents      Tourists      Businesses</a:t>
            </a:r>
            <a:endParaRPr lang="en-US" dirty="0"/>
          </a:p>
        </p:txBody>
      </p:sp>
      <p:sp>
        <p:nvSpPr>
          <p:cNvPr id="4" name="Slide Number Placeholder 3"/>
          <p:cNvSpPr>
            <a:spLocks noGrp="1"/>
          </p:cNvSpPr>
          <p:nvPr>
            <p:ph type="sldNum" sz="quarter" idx="12"/>
          </p:nvPr>
        </p:nvSpPr>
        <p:spPr/>
        <p:txBody>
          <a:bodyPr/>
          <a:lstStyle/>
          <a:p>
            <a:fld id="{8EBE3D34-2256-4C32-A715-6CAD5B952B42}" type="slidenum">
              <a:rPr lang="en-US" smtClean="0"/>
              <a:t>‹#›</a:t>
            </a:fld>
            <a:endParaRPr lang="en-US" dirty="0"/>
          </a:p>
        </p:txBody>
      </p:sp>
    </p:spTree>
    <p:extLst>
      <p:ext uri="{BB962C8B-B14F-4D97-AF65-F5344CB8AC3E}">
        <p14:creationId xmlns:p14="http://schemas.microsoft.com/office/powerpoint/2010/main" val="387367135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brand   NC</a:t>
            </a:r>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dirty="0" smtClean="0"/>
              <a:t>Residents      Tourists      Businesses</a:t>
            </a:r>
            <a:endParaRPr lang="en-US" dirty="0"/>
          </a:p>
        </p:txBody>
      </p:sp>
      <p:sp>
        <p:nvSpPr>
          <p:cNvPr id="4" name="Slide Number Placeholder 3"/>
          <p:cNvSpPr>
            <a:spLocks noGrp="1"/>
          </p:cNvSpPr>
          <p:nvPr>
            <p:ph type="sldNum" sz="quarter" idx="12"/>
          </p:nvPr>
        </p:nvSpPr>
        <p:spPr/>
        <p:txBody>
          <a:bodyPr/>
          <a:lstStyle/>
          <a:p>
            <a:fld id="{8EBE3D34-2256-4C32-A715-6CAD5B952B42}" type="slidenum">
              <a:rPr lang="en-US" smtClean="0"/>
              <a:t>‹#›</a:t>
            </a:fld>
            <a:endParaRPr lang="en-US" dirty="0"/>
          </a:p>
        </p:txBody>
      </p:sp>
    </p:spTree>
    <p:extLst>
      <p:ext uri="{BB962C8B-B14F-4D97-AF65-F5344CB8AC3E}">
        <p14:creationId xmlns:p14="http://schemas.microsoft.com/office/powerpoint/2010/main" val="146348681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brand   NC</a:t>
            </a:r>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dirty="0" smtClean="0"/>
              <a:t>Residents      Tourists      Businesses</a:t>
            </a:r>
            <a:endParaRPr lang="en-US" dirty="0"/>
          </a:p>
        </p:txBody>
      </p:sp>
      <p:sp>
        <p:nvSpPr>
          <p:cNvPr id="4" name="Slide Number Placeholder 3"/>
          <p:cNvSpPr>
            <a:spLocks noGrp="1"/>
          </p:cNvSpPr>
          <p:nvPr>
            <p:ph type="sldNum" sz="quarter" idx="12"/>
          </p:nvPr>
        </p:nvSpPr>
        <p:spPr/>
        <p:txBody>
          <a:bodyPr/>
          <a:lstStyle/>
          <a:p>
            <a:fld id="{8EBE3D34-2256-4C32-A715-6CAD5B952B42}" type="slidenum">
              <a:rPr lang="en-US" smtClean="0"/>
              <a:t>‹#›</a:t>
            </a:fld>
            <a:endParaRPr lang="en-US" dirty="0"/>
          </a:p>
        </p:txBody>
      </p:sp>
    </p:spTree>
    <p:extLst>
      <p:ext uri="{BB962C8B-B14F-4D97-AF65-F5344CB8AC3E}">
        <p14:creationId xmlns:p14="http://schemas.microsoft.com/office/powerpoint/2010/main" val="78220244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brand   NC</a:t>
            </a:r>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dirty="0" smtClean="0"/>
              <a:t>Residents      Tourists      Businesses</a:t>
            </a:r>
            <a:endParaRPr lang="en-US" dirty="0"/>
          </a:p>
        </p:txBody>
      </p:sp>
      <p:sp>
        <p:nvSpPr>
          <p:cNvPr id="4" name="Slide Number Placeholder 3"/>
          <p:cNvSpPr>
            <a:spLocks noGrp="1"/>
          </p:cNvSpPr>
          <p:nvPr>
            <p:ph type="sldNum" sz="quarter" idx="12"/>
          </p:nvPr>
        </p:nvSpPr>
        <p:spPr/>
        <p:txBody>
          <a:bodyPr/>
          <a:lstStyle/>
          <a:p>
            <a:fld id="{8EBE3D34-2256-4C32-A715-6CAD5B952B42}" type="slidenum">
              <a:rPr lang="en-US" smtClean="0"/>
              <a:t>‹#›</a:t>
            </a:fld>
            <a:endParaRPr lang="en-US" dirty="0"/>
          </a:p>
        </p:txBody>
      </p:sp>
    </p:spTree>
    <p:extLst>
      <p:ext uri="{BB962C8B-B14F-4D97-AF65-F5344CB8AC3E}">
        <p14:creationId xmlns:p14="http://schemas.microsoft.com/office/powerpoint/2010/main" val="138360954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t>brand   NC</a:t>
            </a:r>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dirty="0" smtClean="0"/>
              <a:t>Residents      Tourists      Businesses</a:t>
            </a:r>
            <a:endParaRPr lang="en-US" dirty="0"/>
          </a:p>
        </p:txBody>
      </p:sp>
      <p:sp>
        <p:nvSpPr>
          <p:cNvPr id="7" name="Slide Number Placeholder 6"/>
          <p:cNvSpPr>
            <a:spLocks noGrp="1"/>
          </p:cNvSpPr>
          <p:nvPr>
            <p:ph type="sldNum" sz="quarter" idx="12"/>
          </p:nvPr>
        </p:nvSpPr>
        <p:spPr/>
        <p:txBody>
          <a:bodyPr/>
          <a:lstStyle/>
          <a:p>
            <a:fld id="{8EBE3D34-2256-4C32-A715-6CAD5B952B42}" type="slidenum">
              <a:rPr lang="en-US" smtClean="0"/>
              <a:t>‹#›</a:t>
            </a:fld>
            <a:endParaRPr lang="en-US" dirty="0"/>
          </a:p>
        </p:txBody>
      </p:sp>
    </p:spTree>
    <p:extLst>
      <p:ext uri="{BB962C8B-B14F-4D97-AF65-F5344CB8AC3E}">
        <p14:creationId xmlns:p14="http://schemas.microsoft.com/office/powerpoint/2010/main" val="143316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t>brand   NC</a:t>
            </a:r>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dirty="0" smtClean="0"/>
              <a:t>Residents      Tourists      Businesses</a:t>
            </a:r>
            <a:endParaRPr lang="en-US" dirty="0"/>
          </a:p>
        </p:txBody>
      </p:sp>
      <p:sp>
        <p:nvSpPr>
          <p:cNvPr id="7" name="Slide Number Placeholder 6"/>
          <p:cNvSpPr>
            <a:spLocks noGrp="1"/>
          </p:cNvSpPr>
          <p:nvPr>
            <p:ph type="sldNum" sz="quarter" idx="12"/>
          </p:nvPr>
        </p:nvSpPr>
        <p:spPr/>
        <p:txBody>
          <a:bodyPr/>
          <a:lstStyle/>
          <a:p>
            <a:fld id="{8EBE3D34-2256-4C32-A715-6CAD5B952B42}" type="slidenum">
              <a:rPr lang="en-US" smtClean="0"/>
              <a:t>‹#›</a:t>
            </a:fld>
            <a:endParaRPr lang="en-US" dirty="0"/>
          </a:p>
        </p:txBody>
      </p:sp>
    </p:spTree>
    <p:extLst>
      <p:ext uri="{BB962C8B-B14F-4D97-AF65-F5344CB8AC3E}">
        <p14:creationId xmlns:p14="http://schemas.microsoft.com/office/powerpoint/2010/main" val="3510344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brand   NC</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dirty="0" smtClean="0"/>
              <a:t>Residents      Tourists      Businesses</a:t>
            </a:r>
            <a:endParaRPr lang="en-US" dirty="0"/>
          </a:p>
        </p:txBody>
      </p:sp>
      <p:sp>
        <p:nvSpPr>
          <p:cNvPr id="6" name="Slide Number Placeholder 5"/>
          <p:cNvSpPr>
            <a:spLocks noGrp="1"/>
          </p:cNvSpPr>
          <p:nvPr>
            <p:ph type="sldNum" sz="quarter" idx="12"/>
          </p:nvPr>
        </p:nvSpPr>
        <p:spPr/>
        <p:txBody>
          <a:bodyPr/>
          <a:lstStyle/>
          <a:p>
            <a:fld id="{8EBE3D34-2256-4C32-A715-6CAD5B952B42}" type="slidenum">
              <a:rPr lang="en-US" smtClean="0"/>
              <a:t>‹#›</a:t>
            </a:fld>
            <a:endParaRPr lang="en-US" dirty="0"/>
          </a:p>
        </p:txBody>
      </p:sp>
    </p:spTree>
    <p:extLst>
      <p:ext uri="{BB962C8B-B14F-4D97-AF65-F5344CB8AC3E}">
        <p14:creationId xmlns:p14="http://schemas.microsoft.com/office/powerpoint/2010/main" val="410847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brand   NC</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dirty="0" smtClean="0"/>
              <a:t>Residents      Tourists      Businesses</a:t>
            </a:r>
            <a:endParaRPr lang="en-US" dirty="0"/>
          </a:p>
        </p:txBody>
      </p:sp>
      <p:sp>
        <p:nvSpPr>
          <p:cNvPr id="6" name="Slide Number Placeholder 5"/>
          <p:cNvSpPr>
            <a:spLocks noGrp="1"/>
          </p:cNvSpPr>
          <p:nvPr>
            <p:ph type="sldNum" sz="quarter" idx="12"/>
          </p:nvPr>
        </p:nvSpPr>
        <p:spPr/>
        <p:txBody>
          <a:bodyPr/>
          <a:lstStyle/>
          <a:p>
            <a:fld id="{8EBE3D34-2256-4C32-A715-6CAD5B952B42}" type="slidenum">
              <a:rPr lang="en-US" smtClean="0"/>
              <a:t>‹#›</a:t>
            </a:fld>
            <a:endParaRPr lang="en-US" dirty="0"/>
          </a:p>
        </p:txBody>
      </p:sp>
    </p:spTree>
    <p:extLst>
      <p:ext uri="{BB962C8B-B14F-4D97-AF65-F5344CB8AC3E}">
        <p14:creationId xmlns:p14="http://schemas.microsoft.com/office/powerpoint/2010/main" val="202846380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cxnSp>
        <p:nvCxnSpPr>
          <p:cNvPr id="31" name="Straight Connector 30"/>
          <p:cNvCxnSpPr/>
          <p:nvPr userDrawn="1"/>
        </p:nvCxnSpPr>
        <p:spPr>
          <a:xfrm>
            <a:off x="8980967" y="1046524"/>
            <a:ext cx="0" cy="5561610"/>
          </a:xfrm>
          <a:prstGeom prst="line">
            <a:avLst/>
          </a:prstGeom>
          <a:ln w="6350">
            <a:gradFill>
              <a:gsLst>
                <a:gs pos="0">
                  <a:schemeClr val="bg1">
                    <a:lumMod val="50000"/>
                  </a:schemeClr>
                </a:gs>
                <a:gs pos="50000">
                  <a:schemeClr val="accent1">
                    <a:tint val="44500"/>
                    <a:satMod val="16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49717" y="1043937"/>
            <a:ext cx="0" cy="5561610"/>
          </a:xfrm>
          <a:prstGeom prst="line">
            <a:avLst/>
          </a:prstGeom>
          <a:ln w="6350">
            <a:gradFill>
              <a:gsLst>
                <a:gs pos="0">
                  <a:schemeClr val="bg1">
                    <a:lumMod val="50000"/>
                  </a:schemeClr>
                </a:gs>
                <a:gs pos="50000">
                  <a:schemeClr val="accent1">
                    <a:tint val="44500"/>
                    <a:satMod val="16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32" name="Rectangle 31"/>
          <p:cNvSpPr/>
          <p:nvPr userDrawn="1"/>
        </p:nvSpPr>
        <p:spPr>
          <a:xfrm>
            <a:off x="148475" y="6400800"/>
            <a:ext cx="8828568" cy="315433"/>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152399" y="6375953"/>
            <a:ext cx="2133600" cy="365125"/>
          </a:xfrm>
        </p:spPr>
        <p:txBody>
          <a:bodyPr/>
          <a:lstStyle>
            <a:lvl1pPr>
              <a:defRPr>
                <a:solidFill>
                  <a:schemeClr val="bg1"/>
                </a:solidFill>
              </a:defRPr>
            </a:lvl1p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
        <p:nvSpPr>
          <p:cNvPr id="6" name="Slide Number Placeholder 5"/>
          <p:cNvSpPr>
            <a:spLocks noGrp="1"/>
          </p:cNvSpPr>
          <p:nvPr>
            <p:ph type="sldNum" sz="quarter" idx="12"/>
          </p:nvPr>
        </p:nvSpPr>
        <p:spPr>
          <a:xfrm>
            <a:off x="6858000" y="6400800"/>
            <a:ext cx="2133600" cy="320675"/>
          </a:xfrm>
        </p:spPr>
        <p:txBody>
          <a:bodyPr/>
          <a:lstStyle>
            <a:lvl1pPr>
              <a:defRPr>
                <a:solidFill>
                  <a:schemeClr val="bg1"/>
                </a:solidFill>
              </a:defRPr>
            </a:lvl1pPr>
          </a:lstStyle>
          <a:p>
            <a:fld id="{8EBE3D34-2256-4C32-A715-6CAD5B952B42}" type="slidenum">
              <a:rPr lang="en-US" smtClean="0"/>
              <a:pPr/>
              <a:t>‹#›</a:t>
            </a:fld>
            <a:endParaRPr lang="en-US" dirty="0"/>
          </a:p>
        </p:txBody>
      </p:sp>
      <p:sp>
        <p:nvSpPr>
          <p:cNvPr id="20" name="Rectangle 19"/>
          <p:cNvSpPr/>
          <p:nvPr userDrawn="1"/>
        </p:nvSpPr>
        <p:spPr>
          <a:xfrm>
            <a:off x="152399" y="153390"/>
            <a:ext cx="8839201" cy="914400"/>
          </a:xfrm>
          <a:prstGeom prst="rect">
            <a:avLst/>
          </a:prstGeom>
          <a:gradFill>
            <a:gsLst>
              <a:gs pos="92000">
                <a:schemeClr val="tx1"/>
              </a:gs>
              <a:gs pos="100000">
                <a:schemeClr val="accent1">
                  <a:tint val="44500"/>
                  <a:satMod val="160000"/>
                </a:schemeClr>
              </a:gs>
              <a:gs pos="100000">
                <a:schemeClr val="accent1">
                  <a:tint val="23500"/>
                  <a:satMod val="16000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09600" y="152400"/>
            <a:ext cx="7955280" cy="839190"/>
          </a:xfrm>
        </p:spPr>
        <p:txBody>
          <a:bodyPr>
            <a:normAutofit/>
          </a:bodyPr>
          <a:lstStyle>
            <a:lvl1pPr algn="l">
              <a:defRPr sz="3200">
                <a:solidFill>
                  <a:schemeClr val="bg1"/>
                </a:solidFill>
                <a:latin typeface="Century Gothic" panose="020B0502020202020204" pitchFamily="34" charset="0"/>
              </a:defRPr>
            </a:lvl1pPr>
          </a:lstStyle>
          <a:p>
            <a:r>
              <a:rPr lang="en-US" dirty="0" smtClean="0"/>
              <a:t>CLICK TO EDIT MASTER TITLE STYLE</a:t>
            </a:r>
            <a:endParaRPr lang="en-US" dirty="0"/>
          </a:p>
        </p:txBody>
      </p:sp>
      <p:cxnSp>
        <p:nvCxnSpPr>
          <p:cNvPr id="22" name="Straight Connector 21"/>
          <p:cNvCxnSpPr/>
          <p:nvPr userDrawn="1"/>
        </p:nvCxnSpPr>
        <p:spPr>
          <a:xfrm>
            <a:off x="148475" y="1021279"/>
            <a:ext cx="8836661"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3" name="5-Point Star 32"/>
          <p:cNvSpPr/>
          <p:nvPr userDrawn="1"/>
        </p:nvSpPr>
        <p:spPr>
          <a:xfrm>
            <a:off x="642783" y="6519087"/>
            <a:ext cx="76200" cy="7885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980676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28600" y="1416268"/>
            <a:ext cx="4114800" cy="2286000"/>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57403" y="1416268"/>
            <a:ext cx="4114800" cy="2286000"/>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2"/>
          <p:cNvSpPr>
            <a:spLocks noGrp="1"/>
          </p:cNvSpPr>
          <p:nvPr>
            <p:ph sz="half" idx="10"/>
          </p:nvPr>
        </p:nvSpPr>
        <p:spPr>
          <a:xfrm>
            <a:off x="228600" y="3944004"/>
            <a:ext cx="4114800" cy="2286000"/>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3"/>
          <p:cNvSpPr>
            <a:spLocks noGrp="1"/>
          </p:cNvSpPr>
          <p:nvPr>
            <p:ph sz="half" idx="11"/>
          </p:nvPr>
        </p:nvSpPr>
        <p:spPr>
          <a:xfrm>
            <a:off x="4757403" y="3944004"/>
            <a:ext cx="4114800" cy="2286000"/>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6179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11480" y="1320112"/>
            <a:ext cx="8321040" cy="21142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2"/>
          <p:cNvSpPr>
            <a:spLocks noGrp="1"/>
          </p:cNvSpPr>
          <p:nvPr>
            <p:ph sz="half" idx="10"/>
          </p:nvPr>
        </p:nvSpPr>
        <p:spPr>
          <a:xfrm>
            <a:off x="425668" y="3693631"/>
            <a:ext cx="4038600" cy="2452133"/>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3"/>
          <p:cNvSpPr>
            <a:spLocks noGrp="1"/>
          </p:cNvSpPr>
          <p:nvPr>
            <p:ph sz="half" idx="2"/>
          </p:nvPr>
        </p:nvSpPr>
        <p:spPr>
          <a:xfrm>
            <a:off x="4648200" y="3693631"/>
            <a:ext cx="4038600" cy="2452133"/>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31549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dirty="0" smtClean="0"/>
              <a:t>brand   NC</a:t>
            </a:r>
            <a:endParaRPr lang="en-US" dirty="0"/>
          </a:p>
        </p:txBody>
      </p:sp>
      <p:sp>
        <p:nvSpPr>
          <p:cNvPr id="5" name="Footer Placeholder 4"/>
          <p:cNvSpPr>
            <a:spLocks noGrp="1"/>
          </p:cNvSpPr>
          <p:nvPr>
            <p:ph type="ftr" sz="quarter" idx="11"/>
          </p:nvPr>
        </p:nvSpPr>
        <p:spPr/>
        <p:txBody>
          <a:bodyPr/>
          <a:lstStyle/>
          <a:p>
            <a:r>
              <a:rPr lang="en-US" dirty="0" smtClean="0"/>
              <a:t>Residents      Tourists      Businesses</a:t>
            </a:r>
            <a:endParaRPr lang="en-US" dirty="0"/>
          </a:p>
        </p:txBody>
      </p:sp>
      <p:sp>
        <p:nvSpPr>
          <p:cNvPr id="6" name="Slide Number Placeholder 5"/>
          <p:cNvSpPr>
            <a:spLocks noGrp="1"/>
          </p:cNvSpPr>
          <p:nvPr>
            <p:ph type="sldNum" sz="quarter" idx="12"/>
          </p:nvPr>
        </p:nvSpPr>
        <p:spPr/>
        <p:txBody>
          <a:bodyPr/>
          <a:lstStyle/>
          <a:p>
            <a:fld id="{8EBE3D34-2256-4C32-A715-6CAD5B952B42}" type="slidenum">
              <a:rPr lang="en-US" smtClean="0"/>
              <a:t>‹#›</a:t>
            </a:fld>
            <a:endParaRPr lang="en-US" dirty="0"/>
          </a:p>
        </p:txBody>
      </p:sp>
    </p:spTree>
    <p:extLst>
      <p:ext uri="{BB962C8B-B14F-4D97-AF65-F5344CB8AC3E}">
        <p14:creationId xmlns:p14="http://schemas.microsoft.com/office/powerpoint/2010/main" val="88682196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dirty="0" smtClean="0"/>
              <a:t>brand   NC</a:t>
            </a:r>
            <a:endParaRPr lang="en-US" dirty="0"/>
          </a:p>
        </p:txBody>
      </p:sp>
      <p:sp>
        <p:nvSpPr>
          <p:cNvPr id="5" name="Footer Placeholder 4"/>
          <p:cNvSpPr>
            <a:spLocks noGrp="1"/>
          </p:cNvSpPr>
          <p:nvPr>
            <p:ph type="ftr" sz="quarter" idx="11"/>
          </p:nvPr>
        </p:nvSpPr>
        <p:spPr/>
        <p:txBody>
          <a:bodyPr/>
          <a:lstStyle/>
          <a:p>
            <a:r>
              <a:rPr lang="en-US" dirty="0" smtClean="0"/>
              <a:t>Residents      Tourists      Businesses</a:t>
            </a:r>
            <a:endParaRPr lang="en-US" dirty="0"/>
          </a:p>
        </p:txBody>
      </p:sp>
      <p:sp>
        <p:nvSpPr>
          <p:cNvPr id="6" name="Slide Number Placeholder 5"/>
          <p:cNvSpPr>
            <a:spLocks noGrp="1"/>
          </p:cNvSpPr>
          <p:nvPr>
            <p:ph type="sldNum" sz="quarter" idx="12"/>
          </p:nvPr>
        </p:nvSpPr>
        <p:spPr/>
        <p:txBody>
          <a:bodyPr/>
          <a:lstStyle/>
          <a:p>
            <a:fld id="{8EBE3D34-2256-4C32-A715-6CAD5B952B42}" type="slidenum">
              <a:rPr lang="en-US" smtClean="0"/>
              <a:t>‹#›</a:t>
            </a:fld>
            <a:endParaRPr lang="en-US" dirty="0"/>
          </a:p>
        </p:txBody>
      </p:sp>
      <p:graphicFrame>
        <p:nvGraphicFramePr>
          <p:cNvPr id="7" name="Diagram 6"/>
          <p:cNvGraphicFramePr/>
          <p:nvPr userDrawn="1">
            <p:extLst>
              <p:ext uri="{D42A27DB-BD31-4B8C-83A1-F6EECF244321}">
                <p14:modId xmlns:p14="http://schemas.microsoft.com/office/powerpoint/2010/main" val="80251059"/>
              </p:ext>
            </p:extLst>
          </p:nvPr>
        </p:nvGraphicFramePr>
        <p:xfrm>
          <a:off x="1447800" y="266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247776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dirty="0" smtClean="0"/>
              <a:t>brand   NC</a:t>
            </a:r>
            <a:endParaRPr lang="en-US" dirty="0"/>
          </a:p>
        </p:txBody>
      </p:sp>
      <p:sp>
        <p:nvSpPr>
          <p:cNvPr id="5" name="Footer Placeholder 4"/>
          <p:cNvSpPr>
            <a:spLocks noGrp="1"/>
          </p:cNvSpPr>
          <p:nvPr>
            <p:ph type="ftr" sz="quarter" idx="11"/>
          </p:nvPr>
        </p:nvSpPr>
        <p:spPr/>
        <p:txBody>
          <a:bodyPr/>
          <a:lstStyle/>
          <a:p>
            <a:r>
              <a:rPr lang="en-US" dirty="0" smtClean="0"/>
              <a:t>Residents      Tourists      Businesses</a:t>
            </a:r>
            <a:endParaRPr lang="en-US" dirty="0"/>
          </a:p>
        </p:txBody>
      </p:sp>
      <p:sp>
        <p:nvSpPr>
          <p:cNvPr id="6" name="Slide Number Placeholder 5"/>
          <p:cNvSpPr>
            <a:spLocks noGrp="1"/>
          </p:cNvSpPr>
          <p:nvPr>
            <p:ph type="sldNum" sz="quarter" idx="12"/>
          </p:nvPr>
        </p:nvSpPr>
        <p:spPr/>
        <p:txBody>
          <a:bodyPr/>
          <a:lstStyle/>
          <a:p>
            <a:fld id="{8EBE3D34-2256-4C32-A715-6CAD5B952B42}" type="slidenum">
              <a:rPr lang="en-US" smtClean="0"/>
              <a:t>‹#›</a:t>
            </a:fld>
            <a:endParaRPr lang="en-US" dirty="0"/>
          </a:p>
        </p:txBody>
      </p:sp>
    </p:spTree>
    <p:extLst>
      <p:ext uri="{BB962C8B-B14F-4D97-AF65-F5344CB8AC3E}">
        <p14:creationId xmlns:p14="http://schemas.microsoft.com/office/powerpoint/2010/main" val="265195354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dirty="0" smtClean="0"/>
              <a:t>brand   NC</a:t>
            </a:r>
            <a:endParaRPr lang="en-US" dirty="0"/>
          </a:p>
        </p:txBody>
      </p:sp>
      <p:sp>
        <p:nvSpPr>
          <p:cNvPr id="6" name="Footer Placeholder 5"/>
          <p:cNvSpPr>
            <a:spLocks noGrp="1"/>
          </p:cNvSpPr>
          <p:nvPr>
            <p:ph type="ftr" sz="quarter" idx="11"/>
          </p:nvPr>
        </p:nvSpPr>
        <p:spPr/>
        <p:txBody>
          <a:bodyPr/>
          <a:lstStyle/>
          <a:p>
            <a:r>
              <a:rPr lang="en-US" dirty="0" smtClean="0"/>
              <a:t>Residents      Tourists      Businesses</a:t>
            </a:r>
            <a:endParaRPr lang="en-US" dirty="0"/>
          </a:p>
        </p:txBody>
      </p:sp>
      <p:sp>
        <p:nvSpPr>
          <p:cNvPr id="7" name="Slide Number Placeholder 6"/>
          <p:cNvSpPr>
            <a:spLocks noGrp="1"/>
          </p:cNvSpPr>
          <p:nvPr>
            <p:ph type="sldNum" sz="quarter" idx="12"/>
          </p:nvPr>
        </p:nvSpPr>
        <p:spPr/>
        <p:txBody>
          <a:bodyPr/>
          <a:lstStyle/>
          <a:p>
            <a:fld id="{8EBE3D34-2256-4C32-A715-6CAD5B952B42}" type="slidenum">
              <a:rPr lang="en-US" smtClean="0"/>
              <a:t>‹#›</a:t>
            </a:fld>
            <a:endParaRPr lang="en-US" dirty="0"/>
          </a:p>
        </p:txBody>
      </p:sp>
    </p:spTree>
    <p:extLst>
      <p:ext uri="{BB962C8B-B14F-4D97-AF65-F5344CB8AC3E}">
        <p14:creationId xmlns:p14="http://schemas.microsoft.com/office/powerpoint/2010/main" val="171275129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dirty="0" smtClean="0"/>
              <a:t>brand   NC</a:t>
            </a:r>
            <a:endParaRPr lang="en-US" dirty="0"/>
          </a:p>
        </p:txBody>
      </p:sp>
      <p:sp>
        <p:nvSpPr>
          <p:cNvPr id="8" name="Footer Placeholder 7"/>
          <p:cNvSpPr>
            <a:spLocks noGrp="1"/>
          </p:cNvSpPr>
          <p:nvPr>
            <p:ph type="ftr" sz="quarter" idx="11"/>
          </p:nvPr>
        </p:nvSpPr>
        <p:spPr/>
        <p:txBody>
          <a:bodyPr/>
          <a:lstStyle/>
          <a:p>
            <a:r>
              <a:rPr lang="en-US" dirty="0" smtClean="0"/>
              <a:t>Residents      Tourists      Businesses</a:t>
            </a:r>
            <a:endParaRPr lang="en-US" dirty="0"/>
          </a:p>
        </p:txBody>
      </p:sp>
      <p:sp>
        <p:nvSpPr>
          <p:cNvPr id="9" name="Slide Number Placeholder 8"/>
          <p:cNvSpPr>
            <a:spLocks noGrp="1"/>
          </p:cNvSpPr>
          <p:nvPr>
            <p:ph type="sldNum" sz="quarter" idx="12"/>
          </p:nvPr>
        </p:nvSpPr>
        <p:spPr/>
        <p:txBody>
          <a:bodyPr/>
          <a:lstStyle/>
          <a:p>
            <a:fld id="{8EBE3D34-2256-4C32-A715-6CAD5B952B42}" type="slidenum">
              <a:rPr lang="en-US" smtClean="0"/>
              <a:t>‹#›</a:t>
            </a:fld>
            <a:endParaRPr lang="en-US" dirty="0"/>
          </a:p>
        </p:txBody>
      </p:sp>
    </p:spTree>
    <p:extLst>
      <p:ext uri="{BB962C8B-B14F-4D97-AF65-F5344CB8AC3E}">
        <p14:creationId xmlns:p14="http://schemas.microsoft.com/office/powerpoint/2010/main" val="69897804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dirty="0" smtClean="0"/>
              <a:t>brand   NC</a:t>
            </a:r>
            <a:endParaRPr lang="en-US" dirty="0"/>
          </a:p>
        </p:txBody>
      </p:sp>
      <p:sp>
        <p:nvSpPr>
          <p:cNvPr id="4" name="Footer Placeholder 3"/>
          <p:cNvSpPr>
            <a:spLocks noGrp="1"/>
          </p:cNvSpPr>
          <p:nvPr>
            <p:ph type="ftr" sz="quarter" idx="11"/>
          </p:nvPr>
        </p:nvSpPr>
        <p:spPr/>
        <p:txBody>
          <a:bodyPr/>
          <a:lstStyle/>
          <a:p>
            <a:r>
              <a:rPr lang="en-US" dirty="0" smtClean="0"/>
              <a:t>Residents      Tourists      Businesses</a:t>
            </a:r>
            <a:endParaRPr lang="en-US" dirty="0"/>
          </a:p>
        </p:txBody>
      </p:sp>
      <p:sp>
        <p:nvSpPr>
          <p:cNvPr id="5" name="Slide Number Placeholder 4"/>
          <p:cNvSpPr>
            <a:spLocks noGrp="1"/>
          </p:cNvSpPr>
          <p:nvPr>
            <p:ph type="sldNum" sz="quarter" idx="12"/>
          </p:nvPr>
        </p:nvSpPr>
        <p:spPr/>
        <p:txBody>
          <a:bodyPr/>
          <a:lstStyle/>
          <a:p>
            <a:fld id="{8EBE3D34-2256-4C32-A715-6CAD5B952B42}" type="slidenum">
              <a:rPr lang="en-US" smtClean="0"/>
              <a:t>‹#›</a:t>
            </a:fld>
            <a:endParaRPr lang="en-US" dirty="0"/>
          </a:p>
        </p:txBody>
      </p:sp>
    </p:spTree>
    <p:extLst>
      <p:ext uri="{BB962C8B-B14F-4D97-AF65-F5344CB8AC3E}">
        <p14:creationId xmlns:p14="http://schemas.microsoft.com/office/powerpoint/2010/main" val="92127552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brand   NC</a:t>
            </a:r>
            <a:endParaRPr lang="en-US" dirty="0"/>
          </a:p>
        </p:txBody>
      </p:sp>
      <p:sp>
        <p:nvSpPr>
          <p:cNvPr id="3" name="Footer Placeholder 2"/>
          <p:cNvSpPr>
            <a:spLocks noGrp="1"/>
          </p:cNvSpPr>
          <p:nvPr>
            <p:ph type="ftr" sz="quarter" idx="11"/>
          </p:nvPr>
        </p:nvSpPr>
        <p:spPr/>
        <p:txBody>
          <a:bodyPr/>
          <a:lstStyle/>
          <a:p>
            <a:r>
              <a:rPr lang="en-US" dirty="0" smtClean="0"/>
              <a:t>Residents      Tourists      Businesses</a:t>
            </a:r>
            <a:endParaRPr lang="en-US" dirty="0"/>
          </a:p>
        </p:txBody>
      </p:sp>
      <p:sp>
        <p:nvSpPr>
          <p:cNvPr id="4" name="Slide Number Placeholder 3"/>
          <p:cNvSpPr>
            <a:spLocks noGrp="1"/>
          </p:cNvSpPr>
          <p:nvPr>
            <p:ph type="sldNum" sz="quarter" idx="12"/>
          </p:nvPr>
        </p:nvSpPr>
        <p:spPr/>
        <p:txBody>
          <a:bodyPr/>
          <a:lstStyle/>
          <a:p>
            <a:fld id="{8EBE3D34-2256-4C32-A715-6CAD5B952B42}" type="slidenum">
              <a:rPr lang="en-US" smtClean="0"/>
              <a:t>‹#›</a:t>
            </a:fld>
            <a:endParaRPr lang="en-US" dirty="0"/>
          </a:p>
        </p:txBody>
      </p:sp>
      <p:grpSp>
        <p:nvGrpSpPr>
          <p:cNvPr id="5" name="Group 4"/>
          <p:cNvGrpSpPr/>
          <p:nvPr userDrawn="1"/>
        </p:nvGrpSpPr>
        <p:grpSpPr>
          <a:xfrm>
            <a:off x="1673828" y="6001189"/>
            <a:ext cx="1791890" cy="716756"/>
            <a:chOff x="0" y="3347243"/>
            <a:chExt cx="1791890" cy="716756"/>
          </a:xfrm>
          <a:solidFill>
            <a:schemeClr val="accent2"/>
          </a:solidFill>
        </p:grpSpPr>
        <p:sp>
          <p:nvSpPr>
            <p:cNvPr id="6" name="Pentagon 5"/>
            <p:cNvSpPr/>
            <p:nvPr userDrawn="1"/>
          </p:nvSpPr>
          <p:spPr>
            <a:xfrm>
              <a:off x="0" y="3347243"/>
              <a:ext cx="1791890" cy="716756"/>
            </a:xfrm>
            <a:prstGeom prst="homePlat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Pentagon 4"/>
            <p:cNvSpPr/>
            <p:nvPr userDrawn="1"/>
          </p:nvSpPr>
          <p:spPr>
            <a:xfrm>
              <a:off x="0" y="3347243"/>
              <a:ext cx="1612701" cy="7167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40005" rIns="20003" bIns="4000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2">
                      <a:lumMod val="20000"/>
                      <a:lumOff val="80000"/>
                    </a:schemeClr>
                  </a:solidFill>
                </a:rPr>
                <a:t>History</a:t>
              </a:r>
              <a:endParaRPr lang="en-US" sz="1500" kern="1200" dirty="0">
                <a:solidFill>
                  <a:schemeClr val="tx2">
                    <a:lumMod val="20000"/>
                    <a:lumOff val="80000"/>
                  </a:schemeClr>
                </a:solidFill>
              </a:endParaRPr>
            </a:p>
          </p:txBody>
        </p:sp>
      </p:grpSp>
      <p:grpSp>
        <p:nvGrpSpPr>
          <p:cNvPr id="8" name="Group 7"/>
          <p:cNvGrpSpPr/>
          <p:nvPr userDrawn="1"/>
        </p:nvGrpSpPr>
        <p:grpSpPr>
          <a:xfrm>
            <a:off x="2907316" y="6001189"/>
            <a:ext cx="1791890" cy="716756"/>
            <a:chOff x="1233488" y="3347243"/>
            <a:chExt cx="1791890" cy="716756"/>
          </a:xfrm>
        </p:grpSpPr>
        <p:sp>
          <p:nvSpPr>
            <p:cNvPr id="9" name="Chevron 8"/>
            <p:cNvSpPr/>
            <p:nvPr userDrawn="1"/>
          </p:nvSpPr>
          <p:spPr>
            <a:xfrm>
              <a:off x="1233488" y="3347243"/>
              <a:ext cx="1791890" cy="716756"/>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userDrawn="1"/>
          </p:nvSpPr>
          <p:spPr>
            <a:xfrm>
              <a:off x="1591866" y="3347243"/>
              <a:ext cx="1075134" cy="716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2">
                      <a:lumMod val="20000"/>
                      <a:lumOff val="80000"/>
                    </a:schemeClr>
                  </a:solidFill>
                </a:rPr>
                <a:t>Competitive Landscape</a:t>
              </a:r>
              <a:endParaRPr lang="en-US" sz="1500" kern="1200" dirty="0">
                <a:solidFill>
                  <a:schemeClr val="tx2">
                    <a:lumMod val="20000"/>
                    <a:lumOff val="80000"/>
                  </a:schemeClr>
                </a:solidFill>
              </a:endParaRPr>
            </a:p>
          </p:txBody>
        </p:sp>
      </p:grpSp>
      <p:grpSp>
        <p:nvGrpSpPr>
          <p:cNvPr id="11" name="Group 10"/>
          <p:cNvGrpSpPr/>
          <p:nvPr userDrawn="1"/>
        </p:nvGrpSpPr>
        <p:grpSpPr>
          <a:xfrm>
            <a:off x="4340829" y="6001189"/>
            <a:ext cx="1791890" cy="716756"/>
            <a:chOff x="2667001" y="3347243"/>
            <a:chExt cx="1791890" cy="716756"/>
          </a:xfrm>
        </p:grpSpPr>
        <p:sp>
          <p:nvSpPr>
            <p:cNvPr id="12" name="Chevron 11"/>
            <p:cNvSpPr/>
            <p:nvPr userDrawn="1"/>
          </p:nvSpPr>
          <p:spPr>
            <a:xfrm>
              <a:off x="2667001" y="3347243"/>
              <a:ext cx="1791890" cy="716756"/>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userDrawn="1"/>
          </p:nvSpPr>
          <p:spPr>
            <a:xfrm>
              <a:off x="3025379" y="3347243"/>
              <a:ext cx="1075134" cy="716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2">
                      <a:lumMod val="20000"/>
                      <a:lumOff val="80000"/>
                    </a:schemeClr>
                  </a:solidFill>
                </a:rPr>
                <a:t>Surveys</a:t>
              </a:r>
              <a:endParaRPr lang="en-US" sz="1500" kern="1200" dirty="0">
                <a:solidFill>
                  <a:schemeClr val="tx2">
                    <a:lumMod val="20000"/>
                    <a:lumOff val="80000"/>
                  </a:schemeClr>
                </a:solidFill>
              </a:endParaRPr>
            </a:p>
          </p:txBody>
        </p:sp>
      </p:grpSp>
      <p:grpSp>
        <p:nvGrpSpPr>
          <p:cNvPr id="14" name="Group 13"/>
          <p:cNvGrpSpPr/>
          <p:nvPr userDrawn="1"/>
        </p:nvGrpSpPr>
        <p:grpSpPr>
          <a:xfrm>
            <a:off x="5755106" y="6001189"/>
            <a:ext cx="1791890" cy="716756"/>
            <a:chOff x="4100513" y="3347243"/>
            <a:chExt cx="1791890" cy="716756"/>
          </a:xfrm>
        </p:grpSpPr>
        <p:sp>
          <p:nvSpPr>
            <p:cNvPr id="15" name="Chevron 14"/>
            <p:cNvSpPr/>
            <p:nvPr userDrawn="1"/>
          </p:nvSpPr>
          <p:spPr>
            <a:xfrm>
              <a:off x="4100513" y="3347243"/>
              <a:ext cx="1791890" cy="716756"/>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userDrawn="1"/>
          </p:nvSpPr>
          <p:spPr>
            <a:xfrm>
              <a:off x="4458891" y="3347243"/>
              <a:ext cx="1075134" cy="716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2">
                      <a:lumMod val="20000"/>
                      <a:lumOff val="80000"/>
                    </a:schemeClr>
                  </a:solidFill>
                </a:rPr>
                <a:t>Contests</a:t>
              </a:r>
              <a:endParaRPr lang="en-US" sz="1500" kern="1200" dirty="0">
                <a:solidFill>
                  <a:schemeClr val="tx2">
                    <a:lumMod val="20000"/>
                    <a:lumOff val="80000"/>
                  </a:schemeClr>
                </a:solidFill>
              </a:endParaRPr>
            </a:p>
          </p:txBody>
        </p:sp>
      </p:grpSp>
    </p:spTree>
    <p:extLst>
      <p:ext uri="{BB962C8B-B14F-4D97-AF65-F5344CB8AC3E}">
        <p14:creationId xmlns:p14="http://schemas.microsoft.com/office/powerpoint/2010/main" val="419443862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brand   NC</a:t>
            </a:r>
            <a:endParaRPr lang="en-US" dirty="0"/>
          </a:p>
        </p:txBody>
      </p:sp>
      <p:sp>
        <p:nvSpPr>
          <p:cNvPr id="3" name="Footer Placeholder 2"/>
          <p:cNvSpPr>
            <a:spLocks noGrp="1"/>
          </p:cNvSpPr>
          <p:nvPr>
            <p:ph type="ftr" sz="quarter" idx="11"/>
          </p:nvPr>
        </p:nvSpPr>
        <p:spPr/>
        <p:txBody>
          <a:bodyPr/>
          <a:lstStyle/>
          <a:p>
            <a:r>
              <a:rPr lang="en-US" dirty="0" smtClean="0"/>
              <a:t>Residents      Tourists      Businesses</a:t>
            </a:r>
            <a:endParaRPr lang="en-US" dirty="0"/>
          </a:p>
        </p:txBody>
      </p:sp>
      <p:sp>
        <p:nvSpPr>
          <p:cNvPr id="4" name="Slide Number Placeholder 3"/>
          <p:cNvSpPr>
            <a:spLocks noGrp="1"/>
          </p:cNvSpPr>
          <p:nvPr>
            <p:ph type="sldNum" sz="quarter" idx="12"/>
          </p:nvPr>
        </p:nvSpPr>
        <p:spPr/>
        <p:txBody>
          <a:bodyPr/>
          <a:lstStyle/>
          <a:p>
            <a:fld id="{8EBE3D34-2256-4C32-A715-6CAD5B952B42}" type="slidenum">
              <a:rPr lang="en-US" smtClean="0"/>
              <a:t>‹#›</a:t>
            </a:fld>
            <a:endParaRPr lang="en-US" dirty="0"/>
          </a:p>
        </p:txBody>
      </p:sp>
      <p:grpSp>
        <p:nvGrpSpPr>
          <p:cNvPr id="5" name="Group 4"/>
          <p:cNvGrpSpPr/>
          <p:nvPr userDrawn="1"/>
        </p:nvGrpSpPr>
        <p:grpSpPr>
          <a:xfrm>
            <a:off x="1673828" y="6001189"/>
            <a:ext cx="1791890" cy="716756"/>
            <a:chOff x="0" y="3347243"/>
            <a:chExt cx="1791890" cy="716756"/>
          </a:xfrm>
        </p:grpSpPr>
        <p:sp>
          <p:nvSpPr>
            <p:cNvPr id="6" name="Pentagon 5"/>
            <p:cNvSpPr/>
            <p:nvPr userDrawn="1"/>
          </p:nvSpPr>
          <p:spPr>
            <a:xfrm>
              <a:off x="0" y="3347243"/>
              <a:ext cx="1791890" cy="716756"/>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Pentagon 4"/>
            <p:cNvSpPr/>
            <p:nvPr userDrawn="1"/>
          </p:nvSpPr>
          <p:spPr>
            <a:xfrm>
              <a:off x="0" y="3347243"/>
              <a:ext cx="1612701" cy="716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20003" bIns="4000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2">
                      <a:lumMod val="20000"/>
                      <a:lumOff val="80000"/>
                    </a:schemeClr>
                  </a:solidFill>
                </a:rPr>
                <a:t>History</a:t>
              </a:r>
              <a:endParaRPr lang="en-US" sz="1500" kern="1200" dirty="0">
                <a:solidFill>
                  <a:schemeClr val="tx2">
                    <a:lumMod val="20000"/>
                    <a:lumOff val="80000"/>
                  </a:schemeClr>
                </a:solidFill>
              </a:endParaRPr>
            </a:p>
          </p:txBody>
        </p:sp>
      </p:grpSp>
      <p:grpSp>
        <p:nvGrpSpPr>
          <p:cNvPr id="8" name="Group 7"/>
          <p:cNvGrpSpPr/>
          <p:nvPr userDrawn="1"/>
        </p:nvGrpSpPr>
        <p:grpSpPr>
          <a:xfrm>
            <a:off x="2907316" y="6001189"/>
            <a:ext cx="1791890" cy="716756"/>
            <a:chOff x="1233488" y="3347243"/>
            <a:chExt cx="1791890" cy="716756"/>
          </a:xfrm>
          <a:solidFill>
            <a:schemeClr val="accent2"/>
          </a:solidFill>
        </p:grpSpPr>
        <p:sp>
          <p:nvSpPr>
            <p:cNvPr id="9" name="Chevron 8"/>
            <p:cNvSpPr/>
            <p:nvPr userDrawn="1"/>
          </p:nvSpPr>
          <p:spPr>
            <a:xfrm>
              <a:off x="1233488" y="3347243"/>
              <a:ext cx="1791890" cy="716756"/>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userDrawn="1"/>
          </p:nvSpPr>
          <p:spPr>
            <a:xfrm>
              <a:off x="1591866" y="3347243"/>
              <a:ext cx="1075134" cy="7167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2">
                      <a:lumMod val="20000"/>
                      <a:lumOff val="80000"/>
                    </a:schemeClr>
                  </a:solidFill>
                </a:rPr>
                <a:t>Competitive Landscape</a:t>
              </a:r>
              <a:endParaRPr lang="en-US" sz="1500" kern="1200" dirty="0">
                <a:solidFill>
                  <a:schemeClr val="tx2">
                    <a:lumMod val="20000"/>
                    <a:lumOff val="80000"/>
                  </a:schemeClr>
                </a:solidFill>
              </a:endParaRPr>
            </a:p>
          </p:txBody>
        </p:sp>
      </p:grpSp>
      <p:grpSp>
        <p:nvGrpSpPr>
          <p:cNvPr id="11" name="Group 10"/>
          <p:cNvGrpSpPr/>
          <p:nvPr userDrawn="1"/>
        </p:nvGrpSpPr>
        <p:grpSpPr>
          <a:xfrm>
            <a:off x="4340829" y="6001189"/>
            <a:ext cx="1791890" cy="716756"/>
            <a:chOff x="2667001" y="3347243"/>
            <a:chExt cx="1791890" cy="716756"/>
          </a:xfrm>
        </p:grpSpPr>
        <p:sp>
          <p:nvSpPr>
            <p:cNvPr id="12" name="Chevron 11"/>
            <p:cNvSpPr/>
            <p:nvPr userDrawn="1"/>
          </p:nvSpPr>
          <p:spPr>
            <a:xfrm>
              <a:off x="2667001" y="3347243"/>
              <a:ext cx="1791890" cy="716756"/>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userDrawn="1"/>
          </p:nvSpPr>
          <p:spPr>
            <a:xfrm>
              <a:off x="3025379" y="3347243"/>
              <a:ext cx="1075134" cy="716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2">
                      <a:lumMod val="20000"/>
                      <a:lumOff val="80000"/>
                    </a:schemeClr>
                  </a:solidFill>
                </a:rPr>
                <a:t>Surveys</a:t>
              </a:r>
              <a:endParaRPr lang="en-US" sz="1500" kern="1200" dirty="0">
                <a:solidFill>
                  <a:schemeClr val="tx2">
                    <a:lumMod val="20000"/>
                    <a:lumOff val="80000"/>
                  </a:schemeClr>
                </a:solidFill>
              </a:endParaRPr>
            </a:p>
          </p:txBody>
        </p:sp>
      </p:grpSp>
      <p:grpSp>
        <p:nvGrpSpPr>
          <p:cNvPr id="14" name="Group 13"/>
          <p:cNvGrpSpPr/>
          <p:nvPr userDrawn="1"/>
        </p:nvGrpSpPr>
        <p:grpSpPr>
          <a:xfrm>
            <a:off x="5755106" y="6001189"/>
            <a:ext cx="1791890" cy="716756"/>
            <a:chOff x="4100513" y="3347243"/>
            <a:chExt cx="1791890" cy="716756"/>
          </a:xfrm>
        </p:grpSpPr>
        <p:sp>
          <p:nvSpPr>
            <p:cNvPr id="15" name="Chevron 14"/>
            <p:cNvSpPr/>
            <p:nvPr userDrawn="1"/>
          </p:nvSpPr>
          <p:spPr>
            <a:xfrm>
              <a:off x="4100513" y="3347243"/>
              <a:ext cx="1791890" cy="716756"/>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userDrawn="1"/>
          </p:nvSpPr>
          <p:spPr>
            <a:xfrm>
              <a:off x="4458891" y="3347243"/>
              <a:ext cx="1075134" cy="716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2">
                      <a:lumMod val="20000"/>
                      <a:lumOff val="80000"/>
                    </a:schemeClr>
                  </a:solidFill>
                </a:rPr>
                <a:t>Contests</a:t>
              </a:r>
              <a:endParaRPr lang="en-US" sz="1500" kern="1200" dirty="0">
                <a:solidFill>
                  <a:schemeClr val="tx2">
                    <a:lumMod val="20000"/>
                    <a:lumOff val="80000"/>
                  </a:schemeClr>
                </a:solidFill>
              </a:endParaRPr>
            </a:p>
          </p:txBody>
        </p:sp>
      </p:grpSp>
    </p:spTree>
    <p:extLst>
      <p:ext uri="{BB962C8B-B14F-4D97-AF65-F5344CB8AC3E}">
        <p14:creationId xmlns:p14="http://schemas.microsoft.com/office/powerpoint/2010/main" val="23436037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cxnSp>
        <p:nvCxnSpPr>
          <p:cNvPr id="31" name="Straight Connector 30"/>
          <p:cNvCxnSpPr/>
          <p:nvPr userDrawn="1"/>
        </p:nvCxnSpPr>
        <p:spPr>
          <a:xfrm>
            <a:off x="8980967" y="1046524"/>
            <a:ext cx="0" cy="5561610"/>
          </a:xfrm>
          <a:prstGeom prst="line">
            <a:avLst/>
          </a:prstGeom>
          <a:ln w="6350">
            <a:gradFill>
              <a:gsLst>
                <a:gs pos="0">
                  <a:schemeClr val="bg1">
                    <a:lumMod val="50000"/>
                  </a:schemeClr>
                </a:gs>
                <a:gs pos="50000">
                  <a:schemeClr val="accent1">
                    <a:tint val="44500"/>
                    <a:satMod val="16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49717" y="1043937"/>
            <a:ext cx="0" cy="5561610"/>
          </a:xfrm>
          <a:prstGeom prst="line">
            <a:avLst/>
          </a:prstGeom>
          <a:ln w="6350">
            <a:gradFill>
              <a:gsLst>
                <a:gs pos="0">
                  <a:schemeClr val="bg1">
                    <a:lumMod val="50000"/>
                  </a:schemeClr>
                </a:gs>
                <a:gs pos="50000">
                  <a:schemeClr val="accent1">
                    <a:tint val="44500"/>
                    <a:satMod val="16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32" name="Rectangle 31"/>
          <p:cNvSpPr/>
          <p:nvPr userDrawn="1"/>
        </p:nvSpPr>
        <p:spPr>
          <a:xfrm>
            <a:off x="148475" y="6400800"/>
            <a:ext cx="8828568" cy="315433"/>
          </a:xfrm>
          <a:prstGeom prst="rect">
            <a:avLst/>
          </a:prstGeom>
          <a:solidFill>
            <a:srgbClr val="85AEFF"/>
          </a:solidFill>
          <a:ln>
            <a:solidFill>
              <a:srgbClr val="85A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152399" y="6375953"/>
            <a:ext cx="2133600" cy="365125"/>
          </a:xfrm>
        </p:spPr>
        <p:txBody>
          <a:bodyPr/>
          <a:lstStyle>
            <a:lvl1pPr>
              <a:defRPr>
                <a:solidFill>
                  <a:schemeClr val="bg1"/>
                </a:solidFill>
              </a:defRPr>
            </a:lvl1p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
        <p:nvSpPr>
          <p:cNvPr id="6" name="Slide Number Placeholder 5"/>
          <p:cNvSpPr>
            <a:spLocks noGrp="1"/>
          </p:cNvSpPr>
          <p:nvPr>
            <p:ph type="sldNum" sz="quarter" idx="12"/>
          </p:nvPr>
        </p:nvSpPr>
        <p:spPr>
          <a:xfrm>
            <a:off x="6858000" y="6400800"/>
            <a:ext cx="2133600" cy="320675"/>
          </a:xfrm>
        </p:spPr>
        <p:txBody>
          <a:bodyPr/>
          <a:lstStyle>
            <a:lvl1pPr>
              <a:defRPr>
                <a:solidFill>
                  <a:schemeClr val="bg1"/>
                </a:solidFill>
              </a:defRPr>
            </a:lvl1pPr>
          </a:lstStyle>
          <a:p>
            <a:fld id="{8EBE3D34-2256-4C32-A715-6CAD5B952B42}" type="slidenum">
              <a:rPr lang="en-US" smtClean="0"/>
              <a:pPr/>
              <a:t>‹#›</a:t>
            </a:fld>
            <a:endParaRPr lang="en-US" dirty="0"/>
          </a:p>
        </p:txBody>
      </p:sp>
      <p:sp>
        <p:nvSpPr>
          <p:cNvPr id="20" name="Rectangle 19"/>
          <p:cNvSpPr/>
          <p:nvPr userDrawn="1"/>
        </p:nvSpPr>
        <p:spPr>
          <a:xfrm>
            <a:off x="152399" y="153390"/>
            <a:ext cx="8839201" cy="914400"/>
          </a:xfrm>
          <a:prstGeom prst="rect">
            <a:avLst/>
          </a:prstGeom>
          <a:gradFill>
            <a:gsLst>
              <a:gs pos="92000">
                <a:schemeClr val="tx1"/>
              </a:gs>
              <a:gs pos="100000">
                <a:schemeClr val="accent1">
                  <a:tint val="44500"/>
                  <a:satMod val="160000"/>
                </a:schemeClr>
              </a:gs>
              <a:gs pos="100000">
                <a:schemeClr val="accent1">
                  <a:tint val="23500"/>
                  <a:satMod val="16000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09600" y="152400"/>
            <a:ext cx="7955280" cy="839190"/>
          </a:xfrm>
        </p:spPr>
        <p:txBody>
          <a:bodyPr>
            <a:normAutofit/>
          </a:bodyPr>
          <a:lstStyle>
            <a:lvl1pPr algn="l">
              <a:defRPr sz="3200">
                <a:solidFill>
                  <a:schemeClr val="bg1"/>
                </a:solidFill>
                <a:latin typeface="Century Gothic" panose="020B0502020202020204" pitchFamily="34" charset="0"/>
              </a:defRPr>
            </a:lvl1pPr>
          </a:lstStyle>
          <a:p>
            <a:r>
              <a:rPr lang="en-US" dirty="0" smtClean="0"/>
              <a:t>CLICK TO EDIT MASTER TITLE STYLE</a:t>
            </a:r>
            <a:endParaRPr lang="en-US" dirty="0"/>
          </a:p>
        </p:txBody>
      </p:sp>
      <p:cxnSp>
        <p:nvCxnSpPr>
          <p:cNvPr id="22" name="Straight Connector 21"/>
          <p:cNvCxnSpPr/>
          <p:nvPr userDrawn="1"/>
        </p:nvCxnSpPr>
        <p:spPr>
          <a:xfrm>
            <a:off x="148475" y="1021279"/>
            <a:ext cx="8836661" cy="0"/>
          </a:xfrm>
          <a:prstGeom prst="line">
            <a:avLst/>
          </a:prstGeom>
          <a:ln w="38100">
            <a:solidFill>
              <a:srgbClr val="85AEFF"/>
            </a:solidFill>
          </a:ln>
        </p:spPr>
        <p:style>
          <a:lnRef idx="1">
            <a:schemeClr val="accent1"/>
          </a:lnRef>
          <a:fillRef idx="0">
            <a:schemeClr val="accent1"/>
          </a:fillRef>
          <a:effectRef idx="0">
            <a:schemeClr val="accent1"/>
          </a:effectRef>
          <a:fontRef idx="minor">
            <a:schemeClr val="tx1"/>
          </a:fontRef>
        </p:style>
      </p:cxnSp>
      <p:sp>
        <p:nvSpPr>
          <p:cNvPr id="33" name="5-Point Star 32"/>
          <p:cNvSpPr/>
          <p:nvPr userDrawn="1"/>
        </p:nvSpPr>
        <p:spPr>
          <a:xfrm>
            <a:off x="642783" y="6519087"/>
            <a:ext cx="76200" cy="7885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4"/>
          <p:cNvSpPr>
            <a:spLocks noGrp="1"/>
          </p:cNvSpPr>
          <p:nvPr>
            <p:ph type="ftr" sz="quarter" idx="11"/>
          </p:nvPr>
        </p:nvSpPr>
        <p:spPr>
          <a:xfrm>
            <a:off x="1295400" y="6400800"/>
            <a:ext cx="6934200" cy="320675"/>
          </a:xfrm>
          <a:prstGeom prst="rect">
            <a:avLst/>
          </a:prstGeom>
        </p:spPr>
        <p:txBody>
          <a:bodyPr anchor="ctr"/>
          <a:lstStyle>
            <a:lvl1pPr algn="ctr">
              <a:defRPr sz="1400">
                <a:solidFill>
                  <a:schemeClr val="bg1"/>
                </a:solidFill>
              </a:defRPr>
            </a:lvl1pPr>
          </a:lstStyle>
          <a:p>
            <a:r>
              <a:rPr lang="en-US" dirty="0" smtClean="0"/>
              <a:t>HISTORY       Competitive Landscape       Perceptions</a:t>
            </a:r>
            <a:endParaRPr lang="en-US" dirty="0"/>
          </a:p>
        </p:txBody>
      </p:sp>
    </p:spTree>
    <p:extLst>
      <p:ext uri="{BB962C8B-B14F-4D97-AF65-F5344CB8AC3E}">
        <p14:creationId xmlns:p14="http://schemas.microsoft.com/office/powerpoint/2010/main" val="78419404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brand   NC</a:t>
            </a:r>
            <a:endParaRPr lang="en-US" dirty="0"/>
          </a:p>
        </p:txBody>
      </p:sp>
      <p:sp>
        <p:nvSpPr>
          <p:cNvPr id="3" name="Footer Placeholder 2"/>
          <p:cNvSpPr>
            <a:spLocks noGrp="1"/>
          </p:cNvSpPr>
          <p:nvPr>
            <p:ph type="ftr" sz="quarter" idx="11"/>
          </p:nvPr>
        </p:nvSpPr>
        <p:spPr/>
        <p:txBody>
          <a:bodyPr/>
          <a:lstStyle/>
          <a:p>
            <a:r>
              <a:rPr lang="en-US" dirty="0" smtClean="0"/>
              <a:t>Residents      Tourists      Businesses</a:t>
            </a:r>
            <a:endParaRPr lang="en-US" dirty="0"/>
          </a:p>
        </p:txBody>
      </p:sp>
      <p:sp>
        <p:nvSpPr>
          <p:cNvPr id="4" name="Slide Number Placeholder 3"/>
          <p:cNvSpPr>
            <a:spLocks noGrp="1"/>
          </p:cNvSpPr>
          <p:nvPr>
            <p:ph type="sldNum" sz="quarter" idx="12"/>
          </p:nvPr>
        </p:nvSpPr>
        <p:spPr/>
        <p:txBody>
          <a:bodyPr/>
          <a:lstStyle/>
          <a:p>
            <a:fld id="{8EBE3D34-2256-4C32-A715-6CAD5B952B42}" type="slidenum">
              <a:rPr lang="en-US" smtClean="0"/>
              <a:t>‹#›</a:t>
            </a:fld>
            <a:endParaRPr lang="en-US" dirty="0"/>
          </a:p>
        </p:txBody>
      </p:sp>
      <p:grpSp>
        <p:nvGrpSpPr>
          <p:cNvPr id="5" name="Group 4"/>
          <p:cNvGrpSpPr/>
          <p:nvPr userDrawn="1"/>
        </p:nvGrpSpPr>
        <p:grpSpPr>
          <a:xfrm>
            <a:off x="1673828" y="6001189"/>
            <a:ext cx="1791890" cy="716756"/>
            <a:chOff x="0" y="3347243"/>
            <a:chExt cx="1791890" cy="716756"/>
          </a:xfrm>
        </p:grpSpPr>
        <p:sp>
          <p:nvSpPr>
            <p:cNvPr id="6" name="Pentagon 5"/>
            <p:cNvSpPr/>
            <p:nvPr userDrawn="1"/>
          </p:nvSpPr>
          <p:spPr>
            <a:xfrm>
              <a:off x="0" y="3347243"/>
              <a:ext cx="1791890" cy="716756"/>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Pentagon 4"/>
            <p:cNvSpPr/>
            <p:nvPr userDrawn="1"/>
          </p:nvSpPr>
          <p:spPr>
            <a:xfrm>
              <a:off x="0" y="3347243"/>
              <a:ext cx="1612701" cy="716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20003" bIns="4000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2">
                      <a:lumMod val="20000"/>
                      <a:lumOff val="80000"/>
                    </a:schemeClr>
                  </a:solidFill>
                </a:rPr>
                <a:t>History</a:t>
              </a:r>
              <a:endParaRPr lang="en-US" sz="1500" kern="1200" dirty="0">
                <a:solidFill>
                  <a:schemeClr val="tx2">
                    <a:lumMod val="20000"/>
                    <a:lumOff val="80000"/>
                  </a:schemeClr>
                </a:solidFill>
              </a:endParaRPr>
            </a:p>
          </p:txBody>
        </p:sp>
      </p:grpSp>
      <p:grpSp>
        <p:nvGrpSpPr>
          <p:cNvPr id="8" name="Group 7"/>
          <p:cNvGrpSpPr/>
          <p:nvPr userDrawn="1"/>
        </p:nvGrpSpPr>
        <p:grpSpPr>
          <a:xfrm>
            <a:off x="2907316" y="6001189"/>
            <a:ext cx="1791890" cy="716756"/>
            <a:chOff x="1233488" y="3347243"/>
            <a:chExt cx="1791890" cy="716756"/>
          </a:xfrm>
        </p:grpSpPr>
        <p:sp>
          <p:nvSpPr>
            <p:cNvPr id="9" name="Chevron 8"/>
            <p:cNvSpPr/>
            <p:nvPr userDrawn="1"/>
          </p:nvSpPr>
          <p:spPr>
            <a:xfrm>
              <a:off x="1233488" y="3347243"/>
              <a:ext cx="1791890" cy="716756"/>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userDrawn="1"/>
          </p:nvSpPr>
          <p:spPr>
            <a:xfrm>
              <a:off x="1591866" y="3347243"/>
              <a:ext cx="1075134" cy="716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2">
                      <a:lumMod val="20000"/>
                      <a:lumOff val="80000"/>
                    </a:schemeClr>
                  </a:solidFill>
                </a:rPr>
                <a:t>Competitive Landscape</a:t>
              </a:r>
              <a:endParaRPr lang="en-US" sz="1500" kern="1200" dirty="0">
                <a:solidFill>
                  <a:schemeClr val="tx2">
                    <a:lumMod val="20000"/>
                    <a:lumOff val="80000"/>
                  </a:schemeClr>
                </a:solidFill>
              </a:endParaRPr>
            </a:p>
          </p:txBody>
        </p:sp>
      </p:grpSp>
      <p:grpSp>
        <p:nvGrpSpPr>
          <p:cNvPr id="11" name="Group 10"/>
          <p:cNvGrpSpPr/>
          <p:nvPr userDrawn="1"/>
        </p:nvGrpSpPr>
        <p:grpSpPr>
          <a:xfrm>
            <a:off x="4340829" y="6001189"/>
            <a:ext cx="1791890" cy="716756"/>
            <a:chOff x="2667001" y="3347243"/>
            <a:chExt cx="1791890" cy="716756"/>
          </a:xfrm>
          <a:solidFill>
            <a:schemeClr val="accent2"/>
          </a:solidFill>
        </p:grpSpPr>
        <p:sp>
          <p:nvSpPr>
            <p:cNvPr id="12" name="Chevron 11"/>
            <p:cNvSpPr/>
            <p:nvPr userDrawn="1"/>
          </p:nvSpPr>
          <p:spPr>
            <a:xfrm>
              <a:off x="2667001" y="3347243"/>
              <a:ext cx="1791890" cy="716756"/>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userDrawn="1"/>
          </p:nvSpPr>
          <p:spPr>
            <a:xfrm>
              <a:off x="3025379" y="3347243"/>
              <a:ext cx="1075134" cy="7167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2">
                      <a:lumMod val="20000"/>
                      <a:lumOff val="80000"/>
                    </a:schemeClr>
                  </a:solidFill>
                </a:rPr>
                <a:t>Surveys</a:t>
              </a:r>
              <a:endParaRPr lang="en-US" sz="1500" kern="1200" dirty="0">
                <a:solidFill>
                  <a:schemeClr val="tx2">
                    <a:lumMod val="20000"/>
                    <a:lumOff val="80000"/>
                  </a:schemeClr>
                </a:solidFill>
              </a:endParaRPr>
            </a:p>
          </p:txBody>
        </p:sp>
      </p:grpSp>
      <p:grpSp>
        <p:nvGrpSpPr>
          <p:cNvPr id="14" name="Group 13"/>
          <p:cNvGrpSpPr/>
          <p:nvPr userDrawn="1"/>
        </p:nvGrpSpPr>
        <p:grpSpPr>
          <a:xfrm>
            <a:off x="5755106" y="6001189"/>
            <a:ext cx="1791890" cy="716756"/>
            <a:chOff x="4100513" y="3347243"/>
            <a:chExt cx="1791890" cy="716756"/>
          </a:xfrm>
        </p:grpSpPr>
        <p:sp>
          <p:nvSpPr>
            <p:cNvPr id="15" name="Chevron 14"/>
            <p:cNvSpPr/>
            <p:nvPr userDrawn="1"/>
          </p:nvSpPr>
          <p:spPr>
            <a:xfrm>
              <a:off x="4100513" y="3347243"/>
              <a:ext cx="1791890" cy="716756"/>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userDrawn="1"/>
          </p:nvSpPr>
          <p:spPr>
            <a:xfrm>
              <a:off x="4458891" y="3347243"/>
              <a:ext cx="1075134" cy="716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2">
                      <a:lumMod val="20000"/>
                      <a:lumOff val="80000"/>
                    </a:schemeClr>
                  </a:solidFill>
                </a:rPr>
                <a:t>Contests</a:t>
              </a:r>
              <a:endParaRPr lang="en-US" sz="1500" kern="1200" dirty="0">
                <a:solidFill>
                  <a:schemeClr val="tx2">
                    <a:lumMod val="20000"/>
                    <a:lumOff val="80000"/>
                  </a:schemeClr>
                </a:solidFill>
              </a:endParaRPr>
            </a:p>
          </p:txBody>
        </p:sp>
      </p:grpSp>
    </p:spTree>
    <p:extLst>
      <p:ext uri="{BB962C8B-B14F-4D97-AF65-F5344CB8AC3E}">
        <p14:creationId xmlns:p14="http://schemas.microsoft.com/office/powerpoint/2010/main" val="378236560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brand   NC</a:t>
            </a:r>
            <a:endParaRPr lang="en-US" dirty="0"/>
          </a:p>
        </p:txBody>
      </p:sp>
      <p:sp>
        <p:nvSpPr>
          <p:cNvPr id="3" name="Footer Placeholder 2"/>
          <p:cNvSpPr>
            <a:spLocks noGrp="1"/>
          </p:cNvSpPr>
          <p:nvPr>
            <p:ph type="ftr" sz="quarter" idx="11"/>
          </p:nvPr>
        </p:nvSpPr>
        <p:spPr/>
        <p:txBody>
          <a:bodyPr/>
          <a:lstStyle/>
          <a:p>
            <a:r>
              <a:rPr lang="en-US" dirty="0" smtClean="0"/>
              <a:t>Residents      Tourists      Businesses</a:t>
            </a:r>
            <a:endParaRPr lang="en-US" dirty="0"/>
          </a:p>
        </p:txBody>
      </p:sp>
      <p:sp>
        <p:nvSpPr>
          <p:cNvPr id="4" name="Slide Number Placeholder 3"/>
          <p:cNvSpPr>
            <a:spLocks noGrp="1"/>
          </p:cNvSpPr>
          <p:nvPr>
            <p:ph type="sldNum" sz="quarter" idx="12"/>
          </p:nvPr>
        </p:nvSpPr>
        <p:spPr/>
        <p:txBody>
          <a:bodyPr/>
          <a:lstStyle/>
          <a:p>
            <a:fld id="{8EBE3D34-2256-4C32-A715-6CAD5B952B42}" type="slidenum">
              <a:rPr lang="en-US" smtClean="0"/>
              <a:t>‹#›</a:t>
            </a:fld>
            <a:endParaRPr lang="en-US" dirty="0"/>
          </a:p>
        </p:txBody>
      </p:sp>
      <p:grpSp>
        <p:nvGrpSpPr>
          <p:cNvPr id="5" name="Group 4"/>
          <p:cNvGrpSpPr/>
          <p:nvPr userDrawn="1"/>
        </p:nvGrpSpPr>
        <p:grpSpPr>
          <a:xfrm>
            <a:off x="1673828" y="6001189"/>
            <a:ext cx="1791890" cy="716756"/>
            <a:chOff x="0" y="3347243"/>
            <a:chExt cx="1791890" cy="716756"/>
          </a:xfrm>
        </p:grpSpPr>
        <p:sp>
          <p:nvSpPr>
            <p:cNvPr id="6" name="Pentagon 5"/>
            <p:cNvSpPr/>
            <p:nvPr userDrawn="1"/>
          </p:nvSpPr>
          <p:spPr>
            <a:xfrm>
              <a:off x="0" y="3347243"/>
              <a:ext cx="1791890" cy="716756"/>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Pentagon 4"/>
            <p:cNvSpPr/>
            <p:nvPr userDrawn="1"/>
          </p:nvSpPr>
          <p:spPr>
            <a:xfrm>
              <a:off x="0" y="3347243"/>
              <a:ext cx="1612701" cy="716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20003" bIns="4000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2">
                      <a:lumMod val="20000"/>
                      <a:lumOff val="80000"/>
                    </a:schemeClr>
                  </a:solidFill>
                </a:rPr>
                <a:t>History</a:t>
              </a:r>
              <a:endParaRPr lang="en-US" sz="1500" kern="1200" dirty="0">
                <a:solidFill>
                  <a:schemeClr val="tx2">
                    <a:lumMod val="20000"/>
                    <a:lumOff val="80000"/>
                  </a:schemeClr>
                </a:solidFill>
              </a:endParaRPr>
            </a:p>
          </p:txBody>
        </p:sp>
      </p:grpSp>
      <p:grpSp>
        <p:nvGrpSpPr>
          <p:cNvPr id="8" name="Group 7"/>
          <p:cNvGrpSpPr/>
          <p:nvPr userDrawn="1"/>
        </p:nvGrpSpPr>
        <p:grpSpPr>
          <a:xfrm>
            <a:off x="2907316" y="6001189"/>
            <a:ext cx="1791890" cy="716756"/>
            <a:chOff x="1233488" y="3347243"/>
            <a:chExt cx="1791890" cy="716756"/>
          </a:xfrm>
        </p:grpSpPr>
        <p:sp>
          <p:nvSpPr>
            <p:cNvPr id="9" name="Chevron 8"/>
            <p:cNvSpPr/>
            <p:nvPr userDrawn="1"/>
          </p:nvSpPr>
          <p:spPr>
            <a:xfrm>
              <a:off x="1233488" y="3347243"/>
              <a:ext cx="1791890" cy="716756"/>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6"/>
            <p:cNvSpPr/>
            <p:nvPr userDrawn="1"/>
          </p:nvSpPr>
          <p:spPr>
            <a:xfrm>
              <a:off x="1591866" y="3347243"/>
              <a:ext cx="1075134" cy="716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2">
                      <a:lumMod val="20000"/>
                      <a:lumOff val="80000"/>
                    </a:schemeClr>
                  </a:solidFill>
                </a:rPr>
                <a:t>Competitive Landscape</a:t>
              </a:r>
              <a:endParaRPr lang="en-US" sz="1500" kern="1200" dirty="0">
                <a:solidFill>
                  <a:schemeClr val="tx2">
                    <a:lumMod val="20000"/>
                    <a:lumOff val="80000"/>
                  </a:schemeClr>
                </a:solidFill>
              </a:endParaRPr>
            </a:p>
          </p:txBody>
        </p:sp>
      </p:grpSp>
      <p:grpSp>
        <p:nvGrpSpPr>
          <p:cNvPr id="11" name="Group 10"/>
          <p:cNvGrpSpPr/>
          <p:nvPr userDrawn="1"/>
        </p:nvGrpSpPr>
        <p:grpSpPr>
          <a:xfrm>
            <a:off x="4340829" y="6001189"/>
            <a:ext cx="1791890" cy="716756"/>
            <a:chOff x="2667001" y="3347243"/>
            <a:chExt cx="1791890" cy="716756"/>
          </a:xfrm>
        </p:grpSpPr>
        <p:sp>
          <p:nvSpPr>
            <p:cNvPr id="12" name="Chevron 11"/>
            <p:cNvSpPr/>
            <p:nvPr userDrawn="1"/>
          </p:nvSpPr>
          <p:spPr>
            <a:xfrm>
              <a:off x="2667001" y="3347243"/>
              <a:ext cx="1791890" cy="716756"/>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8"/>
            <p:cNvSpPr/>
            <p:nvPr userDrawn="1"/>
          </p:nvSpPr>
          <p:spPr>
            <a:xfrm>
              <a:off x="3025379" y="3347243"/>
              <a:ext cx="1075134" cy="7167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2">
                      <a:lumMod val="20000"/>
                      <a:lumOff val="80000"/>
                    </a:schemeClr>
                  </a:solidFill>
                </a:rPr>
                <a:t>Surveys</a:t>
              </a:r>
              <a:endParaRPr lang="en-US" sz="1500" kern="1200" dirty="0">
                <a:solidFill>
                  <a:schemeClr val="tx2">
                    <a:lumMod val="20000"/>
                    <a:lumOff val="80000"/>
                  </a:schemeClr>
                </a:solidFill>
              </a:endParaRPr>
            </a:p>
          </p:txBody>
        </p:sp>
      </p:grpSp>
      <p:grpSp>
        <p:nvGrpSpPr>
          <p:cNvPr id="14" name="Group 13"/>
          <p:cNvGrpSpPr/>
          <p:nvPr userDrawn="1"/>
        </p:nvGrpSpPr>
        <p:grpSpPr>
          <a:xfrm>
            <a:off x="5755106" y="6001189"/>
            <a:ext cx="1791890" cy="716756"/>
            <a:chOff x="4100513" y="3347243"/>
            <a:chExt cx="1791890" cy="716756"/>
          </a:xfrm>
          <a:solidFill>
            <a:schemeClr val="accent2"/>
          </a:solidFill>
        </p:grpSpPr>
        <p:sp>
          <p:nvSpPr>
            <p:cNvPr id="15" name="Chevron 14"/>
            <p:cNvSpPr/>
            <p:nvPr userDrawn="1"/>
          </p:nvSpPr>
          <p:spPr>
            <a:xfrm>
              <a:off x="4100513" y="3347243"/>
              <a:ext cx="1791890" cy="716756"/>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10"/>
            <p:cNvSpPr/>
            <p:nvPr userDrawn="1"/>
          </p:nvSpPr>
          <p:spPr>
            <a:xfrm>
              <a:off x="4458891" y="3347243"/>
              <a:ext cx="1075134" cy="7167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2">
                      <a:lumMod val="20000"/>
                      <a:lumOff val="80000"/>
                    </a:schemeClr>
                  </a:solidFill>
                </a:rPr>
                <a:t>Contests</a:t>
              </a:r>
              <a:endParaRPr lang="en-US" sz="1500" kern="1200" dirty="0">
                <a:solidFill>
                  <a:schemeClr val="tx2">
                    <a:lumMod val="20000"/>
                    <a:lumOff val="80000"/>
                  </a:schemeClr>
                </a:solidFill>
              </a:endParaRPr>
            </a:p>
          </p:txBody>
        </p:sp>
      </p:grpSp>
    </p:spTree>
    <p:extLst>
      <p:ext uri="{BB962C8B-B14F-4D97-AF65-F5344CB8AC3E}">
        <p14:creationId xmlns:p14="http://schemas.microsoft.com/office/powerpoint/2010/main" val="381883253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t>brand   NC</a:t>
            </a:r>
            <a:endParaRPr lang="en-US" dirty="0"/>
          </a:p>
        </p:txBody>
      </p:sp>
      <p:sp>
        <p:nvSpPr>
          <p:cNvPr id="6" name="Footer Placeholder 5"/>
          <p:cNvSpPr>
            <a:spLocks noGrp="1"/>
          </p:cNvSpPr>
          <p:nvPr>
            <p:ph type="ftr" sz="quarter" idx="11"/>
          </p:nvPr>
        </p:nvSpPr>
        <p:spPr/>
        <p:txBody>
          <a:bodyPr/>
          <a:lstStyle/>
          <a:p>
            <a:r>
              <a:rPr lang="en-US" dirty="0" smtClean="0"/>
              <a:t>Residents      Tourists      Businesses</a:t>
            </a:r>
            <a:endParaRPr lang="en-US" dirty="0"/>
          </a:p>
        </p:txBody>
      </p:sp>
      <p:sp>
        <p:nvSpPr>
          <p:cNvPr id="7" name="Slide Number Placeholder 6"/>
          <p:cNvSpPr>
            <a:spLocks noGrp="1"/>
          </p:cNvSpPr>
          <p:nvPr>
            <p:ph type="sldNum" sz="quarter" idx="12"/>
          </p:nvPr>
        </p:nvSpPr>
        <p:spPr/>
        <p:txBody>
          <a:bodyPr/>
          <a:lstStyle/>
          <a:p>
            <a:fld id="{8EBE3D34-2256-4C32-A715-6CAD5B952B42}" type="slidenum">
              <a:rPr lang="en-US" smtClean="0"/>
              <a:t>‹#›</a:t>
            </a:fld>
            <a:endParaRPr lang="en-US" dirty="0"/>
          </a:p>
        </p:txBody>
      </p:sp>
    </p:spTree>
    <p:extLst>
      <p:ext uri="{BB962C8B-B14F-4D97-AF65-F5344CB8AC3E}">
        <p14:creationId xmlns:p14="http://schemas.microsoft.com/office/powerpoint/2010/main" val="650417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t>brand   NC</a:t>
            </a:r>
            <a:endParaRPr lang="en-US" dirty="0"/>
          </a:p>
        </p:txBody>
      </p:sp>
      <p:sp>
        <p:nvSpPr>
          <p:cNvPr id="6" name="Footer Placeholder 5"/>
          <p:cNvSpPr>
            <a:spLocks noGrp="1"/>
          </p:cNvSpPr>
          <p:nvPr>
            <p:ph type="ftr" sz="quarter" idx="11"/>
          </p:nvPr>
        </p:nvSpPr>
        <p:spPr/>
        <p:txBody>
          <a:bodyPr/>
          <a:lstStyle/>
          <a:p>
            <a:r>
              <a:rPr lang="en-US" dirty="0" smtClean="0"/>
              <a:t>Residents      Tourists      Businesses</a:t>
            </a:r>
            <a:endParaRPr lang="en-US" dirty="0"/>
          </a:p>
        </p:txBody>
      </p:sp>
      <p:sp>
        <p:nvSpPr>
          <p:cNvPr id="7" name="Slide Number Placeholder 6"/>
          <p:cNvSpPr>
            <a:spLocks noGrp="1"/>
          </p:cNvSpPr>
          <p:nvPr>
            <p:ph type="sldNum" sz="quarter" idx="12"/>
          </p:nvPr>
        </p:nvSpPr>
        <p:spPr/>
        <p:txBody>
          <a:bodyPr/>
          <a:lstStyle/>
          <a:p>
            <a:fld id="{8EBE3D34-2256-4C32-A715-6CAD5B952B42}" type="slidenum">
              <a:rPr lang="en-US" smtClean="0"/>
              <a:t>‹#›</a:t>
            </a:fld>
            <a:endParaRPr lang="en-US" dirty="0"/>
          </a:p>
        </p:txBody>
      </p:sp>
    </p:spTree>
    <p:extLst>
      <p:ext uri="{BB962C8B-B14F-4D97-AF65-F5344CB8AC3E}">
        <p14:creationId xmlns:p14="http://schemas.microsoft.com/office/powerpoint/2010/main" val="14047395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brand   NC</a:t>
            </a:r>
            <a:endParaRPr lang="en-US" dirty="0"/>
          </a:p>
        </p:txBody>
      </p:sp>
      <p:sp>
        <p:nvSpPr>
          <p:cNvPr id="5" name="Footer Placeholder 4"/>
          <p:cNvSpPr>
            <a:spLocks noGrp="1"/>
          </p:cNvSpPr>
          <p:nvPr>
            <p:ph type="ftr" sz="quarter" idx="11"/>
          </p:nvPr>
        </p:nvSpPr>
        <p:spPr/>
        <p:txBody>
          <a:bodyPr/>
          <a:lstStyle/>
          <a:p>
            <a:r>
              <a:rPr lang="en-US" dirty="0" smtClean="0"/>
              <a:t>Residents      Tourists      Businesses</a:t>
            </a:r>
            <a:endParaRPr lang="en-US" dirty="0"/>
          </a:p>
        </p:txBody>
      </p:sp>
      <p:sp>
        <p:nvSpPr>
          <p:cNvPr id="6" name="Slide Number Placeholder 5"/>
          <p:cNvSpPr>
            <a:spLocks noGrp="1"/>
          </p:cNvSpPr>
          <p:nvPr>
            <p:ph type="sldNum" sz="quarter" idx="12"/>
          </p:nvPr>
        </p:nvSpPr>
        <p:spPr/>
        <p:txBody>
          <a:bodyPr/>
          <a:lstStyle/>
          <a:p>
            <a:fld id="{8EBE3D34-2256-4C32-A715-6CAD5B952B42}" type="slidenum">
              <a:rPr lang="en-US" smtClean="0"/>
              <a:t>‹#›</a:t>
            </a:fld>
            <a:endParaRPr lang="en-US" dirty="0"/>
          </a:p>
        </p:txBody>
      </p:sp>
    </p:spTree>
    <p:extLst>
      <p:ext uri="{BB962C8B-B14F-4D97-AF65-F5344CB8AC3E}">
        <p14:creationId xmlns:p14="http://schemas.microsoft.com/office/powerpoint/2010/main" val="475864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brand   NC</a:t>
            </a:r>
            <a:endParaRPr lang="en-US" dirty="0"/>
          </a:p>
        </p:txBody>
      </p:sp>
      <p:sp>
        <p:nvSpPr>
          <p:cNvPr id="5" name="Footer Placeholder 4"/>
          <p:cNvSpPr>
            <a:spLocks noGrp="1"/>
          </p:cNvSpPr>
          <p:nvPr>
            <p:ph type="ftr" sz="quarter" idx="11"/>
          </p:nvPr>
        </p:nvSpPr>
        <p:spPr/>
        <p:txBody>
          <a:bodyPr/>
          <a:lstStyle/>
          <a:p>
            <a:r>
              <a:rPr lang="en-US" dirty="0" smtClean="0"/>
              <a:t>Residents      Tourists      Businesses</a:t>
            </a:r>
            <a:endParaRPr lang="en-US" dirty="0"/>
          </a:p>
        </p:txBody>
      </p:sp>
      <p:sp>
        <p:nvSpPr>
          <p:cNvPr id="6" name="Slide Number Placeholder 5"/>
          <p:cNvSpPr>
            <a:spLocks noGrp="1"/>
          </p:cNvSpPr>
          <p:nvPr>
            <p:ph type="sldNum" sz="quarter" idx="12"/>
          </p:nvPr>
        </p:nvSpPr>
        <p:spPr/>
        <p:txBody>
          <a:bodyPr/>
          <a:lstStyle/>
          <a:p>
            <a:fld id="{8EBE3D34-2256-4C32-A715-6CAD5B952B42}" type="slidenum">
              <a:rPr lang="en-US" smtClean="0"/>
              <a:t>‹#›</a:t>
            </a:fld>
            <a:endParaRPr lang="en-US" dirty="0"/>
          </a:p>
        </p:txBody>
      </p:sp>
    </p:spTree>
    <p:extLst>
      <p:ext uri="{BB962C8B-B14F-4D97-AF65-F5344CB8AC3E}">
        <p14:creationId xmlns:p14="http://schemas.microsoft.com/office/powerpoint/2010/main" val="966595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31" name="Straight Connector 30"/>
          <p:cNvCxnSpPr/>
          <p:nvPr userDrawn="1"/>
        </p:nvCxnSpPr>
        <p:spPr>
          <a:xfrm>
            <a:off x="8980967" y="1046524"/>
            <a:ext cx="0" cy="5561610"/>
          </a:xfrm>
          <a:prstGeom prst="line">
            <a:avLst/>
          </a:prstGeom>
          <a:ln w="6350">
            <a:gradFill>
              <a:gsLst>
                <a:gs pos="0">
                  <a:schemeClr val="bg1">
                    <a:lumMod val="50000"/>
                  </a:schemeClr>
                </a:gs>
                <a:gs pos="50000">
                  <a:schemeClr val="accent1">
                    <a:tint val="44500"/>
                    <a:satMod val="16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49717" y="1043937"/>
            <a:ext cx="0" cy="5561610"/>
          </a:xfrm>
          <a:prstGeom prst="line">
            <a:avLst/>
          </a:prstGeom>
          <a:ln w="6350">
            <a:gradFill>
              <a:gsLst>
                <a:gs pos="0">
                  <a:schemeClr val="bg1">
                    <a:lumMod val="50000"/>
                  </a:schemeClr>
                </a:gs>
                <a:gs pos="50000">
                  <a:schemeClr val="accent1">
                    <a:tint val="44500"/>
                    <a:satMod val="16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32" name="Rectangle 31"/>
          <p:cNvSpPr/>
          <p:nvPr userDrawn="1"/>
        </p:nvSpPr>
        <p:spPr>
          <a:xfrm>
            <a:off x="148475" y="6400800"/>
            <a:ext cx="8828568" cy="315433"/>
          </a:xfrm>
          <a:prstGeom prst="rect">
            <a:avLst/>
          </a:prstGeom>
          <a:solidFill>
            <a:srgbClr val="85AEFF"/>
          </a:solidFill>
          <a:ln>
            <a:solidFill>
              <a:srgbClr val="85A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152399" y="6375953"/>
            <a:ext cx="2133600" cy="365125"/>
          </a:xfrm>
        </p:spPr>
        <p:txBody>
          <a:bodyPr/>
          <a:lstStyle>
            <a:lvl1pPr>
              <a:defRPr>
                <a:solidFill>
                  <a:schemeClr val="bg1"/>
                </a:solidFill>
              </a:defRPr>
            </a:lvl1p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
        <p:nvSpPr>
          <p:cNvPr id="6" name="Slide Number Placeholder 5"/>
          <p:cNvSpPr>
            <a:spLocks noGrp="1"/>
          </p:cNvSpPr>
          <p:nvPr>
            <p:ph type="sldNum" sz="quarter" idx="12"/>
          </p:nvPr>
        </p:nvSpPr>
        <p:spPr>
          <a:xfrm>
            <a:off x="6858000" y="6400800"/>
            <a:ext cx="2133600" cy="320675"/>
          </a:xfrm>
        </p:spPr>
        <p:txBody>
          <a:bodyPr/>
          <a:lstStyle>
            <a:lvl1pPr>
              <a:defRPr>
                <a:solidFill>
                  <a:schemeClr val="bg1"/>
                </a:solidFill>
              </a:defRPr>
            </a:lvl1pPr>
          </a:lstStyle>
          <a:p>
            <a:fld id="{8EBE3D34-2256-4C32-A715-6CAD5B952B42}" type="slidenum">
              <a:rPr lang="en-US" smtClean="0"/>
              <a:pPr/>
              <a:t>‹#›</a:t>
            </a:fld>
            <a:endParaRPr lang="en-US" dirty="0"/>
          </a:p>
        </p:txBody>
      </p:sp>
      <p:sp>
        <p:nvSpPr>
          <p:cNvPr id="20" name="Rectangle 19"/>
          <p:cNvSpPr/>
          <p:nvPr userDrawn="1"/>
        </p:nvSpPr>
        <p:spPr>
          <a:xfrm>
            <a:off x="152399" y="153390"/>
            <a:ext cx="8839201" cy="914400"/>
          </a:xfrm>
          <a:prstGeom prst="rect">
            <a:avLst/>
          </a:prstGeom>
          <a:gradFill>
            <a:gsLst>
              <a:gs pos="92000">
                <a:schemeClr val="tx1"/>
              </a:gs>
              <a:gs pos="100000">
                <a:schemeClr val="accent1">
                  <a:tint val="44500"/>
                  <a:satMod val="160000"/>
                </a:schemeClr>
              </a:gs>
              <a:gs pos="100000">
                <a:schemeClr val="accent1">
                  <a:tint val="23500"/>
                  <a:satMod val="16000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09600" y="152400"/>
            <a:ext cx="7955280" cy="839190"/>
          </a:xfrm>
        </p:spPr>
        <p:txBody>
          <a:bodyPr>
            <a:normAutofit/>
          </a:bodyPr>
          <a:lstStyle>
            <a:lvl1pPr algn="l">
              <a:defRPr sz="3200">
                <a:solidFill>
                  <a:schemeClr val="bg1"/>
                </a:solidFill>
                <a:latin typeface="Century Gothic" panose="020B0502020202020204" pitchFamily="34" charset="0"/>
              </a:defRPr>
            </a:lvl1pPr>
          </a:lstStyle>
          <a:p>
            <a:r>
              <a:rPr lang="en-US" dirty="0" smtClean="0"/>
              <a:t>CLICK TO EDIT MASTER TITLE STYLE</a:t>
            </a:r>
            <a:endParaRPr lang="en-US" dirty="0"/>
          </a:p>
        </p:txBody>
      </p:sp>
      <p:cxnSp>
        <p:nvCxnSpPr>
          <p:cNvPr id="22" name="Straight Connector 21"/>
          <p:cNvCxnSpPr/>
          <p:nvPr userDrawn="1"/>
        </p:nvCxnSpPr>
        <p:spPr>
          <a:xfrm>
            <a:off x="148475" y="1021279"/>
            <a:ext cx="8836661" cy="0"/>
          </a:xfrm>
          <a:prstGeom prst="line">
            <a:avLst/>
          </a:prstGeom>
          <a:ln w="38100">
            <a:solidFill>
              <a:srgbClr val="85AEFF"/>
            </a:solidFill>
          </a:ln>
        </p:spPr>
        <p:style>
          <a:lnRef idx="1">
            <a:schemeClr val="accent1"/>
          </a:lnRef>
          <a:fillRef idx="0">
            <a:schemeClr val="accent1"/>
          </a:fillRef>
          <a:effectRef idx="0">
            <a:schemeClr val="accent1"/>
          </a:effectRef>
          <a:fontRef idx="minor">
            <a:schemeClr val="tx1"/>
          </a:fontRef>
        </p:style>
      </p:cxnSp>
      <p:sp>
        <p:nvSpPr>
          <p:cNvPr id="33" name="5-Point Star 32"/>
          <p:cNvSpPr/>
          <p:nvPr userDrawn="1"/>
        </p:nvSpPr>
        <p:spPr>
          <a:xfrm>
            <a:off x="642783" y="6519087"/>
            <a:ext cx="76200" cy="7885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ooter Placeholder 4"/>
          <p:cNvSpPr>
            <a:spLocks noGrp="1"/>
          </p:cNvSpPr>
          <p:nvPr>
            <p:ph type="ftr" sz="quarter" idx="11"/>
          </p:nvPr>
        </p:nvSpPr>
        <p:spPr>
          <a:xfrm>
            <a:off x="1295400" y="6400800"/>
            <a:ext cx="6934200" cy="320675"/>
          </a:xfrm>
          <a:prstGeom prst="rect">
            <a:avLst/>
          </a:prstGeom>
        </p:spPr>
        <p:txBody>
          <a:bodyPr anchor="ctr"/>
          <a:lstStyle>
            <a:lvl1pPr algn="ctr">
              <a:defRPr sz="1400">
                <a:solidFill>
                  <a:schemeClr val="bg1"/>
                </a:solidFill>
              </a:defRPr>
            </a:lvl1pPr>
          </a:lstStyle>
          <a:p>
            <a:r>
              <a:rPr lang="en-US" dirty="0" smtClean="0"/>
              <a:t>History      COMPETITIVE LANDSCAPE       Perceptions</a:t>
            </a:r>
            <a:endParaRPr lang="en-US" dirty="0"/>
          </a:p>
        </p:txBody>
      </p:sp>
    </p:spTree>
    <p:extLst>
      <p:ext uri="{BB962C8B-B14F-4D97-AF65-F5344CB8AC3E}">
        <p14:creationId xmlns:p14="http://schemas.microsoft.com/office/powerpoint/2010/main" val="38984071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cxnSp>
        <p:nvCxnSpPr>
          <p:cNvPr id="31" name="Straight Connector 30"/>
          <p:cNvCxnSpPr/>
          <p:nvPr userDrawn="1"/>
        </p:nvCxnSpPr>
        <p:spPr>
          <a:xfrm>
            <a:off x="8980967" y="1046524"/>
            <a:ext cx="0" cy="5561610"/>
          </a:xfrm>
          <a:prstGeom prst="line">
            <a:avLst/>
          </a:prstGeom>
          <a:ln w="6350">
            <a:gradFill>
              <a:gsLst>
                <a:gs pos="0">
                  <a:schemeClr val="bg1">
                    <a:lumMod val="50000"/>
                  </a:schemeClr>
                </a:gs>
                <a:gs pos="50000">
                  <a:schemeClr val="accent1">
                    <a:tint val="44500"/>
                    <a:satMod val="16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49717" y="1043937"/>
            <a:ext cx="0" cy="5561610"/>
          </a:xfrm>
          <a:prstGeom prst="line">
            <a:avLst/>
          </a:prstGeom>
          <a:ln w="6350">
            <a:gradFill>
              <a:gsLst>
                <a:gs pos="0">
                  <a:schemeClr val="bg1">
                    <a:lumMod val="50000"/>
                  </a:schemeClr>
                </a:gs>
                <a:gs pos="50000">
                  <a:schemeClr val="accent1">
                    <a:tint val="44500"/>
                    <a:satMod val="16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32" name="Rectangle 31"/>
          <p:cNvSpPr/>
          <p:nvPr userDrawn="1"/>
        </p:nvSpPr>
        <p:spPr>
          <a:xfrm>
            <a:off x="148475" y="6400800"/>
            <a:ext cx="8828568" cy="315433"/>
          </a:xfrm>
          <a:prstGeom prst="rect">
            <a:avLst/>
          </a:prstGeom>
          <a:solidFill>
            <a:srgbClr val="85AEFF"/>
          </a:solidFill>
          <a:ln>
            <a:solidFill>
              <a:srgbClr val="85A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152399" y="6375953"/>
            <a:ext cx="2133600" cy="365125"/>
          </a:xfrm>
        </p:spPr>
        <p:txBody>
          <a:bodyPr/>
          <a:lstStyle>
            <a:lvl1pPr>
              <a:defRPr>
                <a:solidFill>
                  <a:schemeClr val="bg1"/>
                </a:solidFill>
              </a:defRPr>
            </a:lvl1p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
        <p:nvSpPr>
          <p:cNvPr id="5" name="Footer Placeholder 4"/>
          <p:cNvSpPr>
            <a:spLocks noGrp="1"/>
          </p:cNvSpPr>
          <p:nvPr>
            <p:ph type="ftr" sz="quarter" idx="11"/>
          </p:nvPr>
        </p:nvSpPr>
        <p:spPr>
          <a:xfrm>
            <a:off x="1295400" y="6400800"/>
            <a:ext cx="6934200" cy="320675"/>
          </a:xfrm>
          <a:prstGeom prst="rect">
            <a:avLst/>
          </a:prstGeom>
        </p:spPr>
        <p:txBody>
          <a:bodyPr anchor="ctr"/>
          <a:lstStyle>
            <a:lvl1pPr algn="ctr">
              <a:defRPr sz="1400">
                <a:solidFill>
                  <a:schemeClr val="bg1"/>
                </a:solidFill>
              </a:defRPr>
            </a:lvl1pPr>
          </a:lstStyle>
          <a:p>
            <a:r>
              <a:rPr lang="en-US" dirty="0" smtClean="0"/>
              <a:t>History       Competitive Landscape       PERCEPTIONS</a:t>
            </a:r>
            <a:endParaRPr lang="en-US" dirty="0"/>
          </a:p>
        </p:txBody>
      </p:sp>
      <p:sp>
        <p:nvSpPr>
          <p:cNvPr id="6" name="Slide Number Placeholder 5"/>
          <p:cNvSpPr>
            <a:spLocks noGrp="1"/>
          </p:cNvSpPr>
          <p:nvPr>
            <p:ph type="sldNum" sz="quarter" idx="12"/>
          </p:nvPr>
        </p:nvSpPr>
        <p:spPr>
          <a:xfrm>
            <a:off x="6858000" y="6400800"/>
            <a:ext cx="2133600" cy="320675"/>
          </a:xfrm>
        </p:spPr>
        <p:txBody>
          <a:bodyPr/>
          <a:lstStyle>
            <a:lvl1pPr>
              <a:defRPr>
                <a:solidFill>
                  <a:schemeClr val="bg1"/>
                </a:solidFill>
              </a:defRPr>
            </a:lvl1pPr>
          </a:lstStyle>
          <a:p>
            <a:fld id="{8EBE3D34-2256-4C32-A715-6CAD5B952B42}" type="slidenum">
              <a:rPr lang="en-US" smtClean="0"/>
              <a:pPr/>
              <a:t>‹#›</a:t>
            </a:fld>
            <a:endParaRPr lang="en-US" dirty="0"/>
          </a:p>
        </p:txBody>
      </p:sp>
      <p:sp>
        <p:nvSpPr>
          <p:cNvPr id="20" name="Rectangle 19"/>
          <p:cNvSpPr/>
          <p:nvPr userDrawn="1"/>
        </p:nvSpPr>
        <p:spPr>
          <a:xfrm>
            <a:off x="152399" y="153390"/>
            <a:ext cx="8839201" cy="914400"/>
          </a:xfrm>
          <a:prstGeom prst="rect">
            <a:avLst/>
          </a:prstGeom>
          <a:gradFill>
            <a:gsLst>
              <a:gs pos="92000">
                <a:schemeClr val="tx1"/>
              </a:gs>
              <a:gs pos="100000">
                <a:schemeClr val="accent1">
                  <a:tint val="44500"/>
                  <a:satMod val="160000"/>
                </a:schemeClr>
              </a:gs>
              <a:gs pos="100000">
                <a:schemeClr val="accent1">
                  <a:tint val="23500"/>
                  <a:satMod val="16000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09600" y="152400"/>
            <a:ext cx="7955280" cy="839190"/>
          </a:xfrm>
        </p:spPr>
        <p:txBody>
          <a:bodyPr>
            <a:normAutofit/>
          </a:bodyPr>
          <a:lstStyle>
            <a:lvl1pPr algn="l">
              <a:defRPr sz="3200">
                <a:solidFill>
                  <a:schemeClr val="bg1"/>
                </a:solidFill>
                <a:latin typeface="Century Gothic" panose="020B0502020202020204" pitchFamily="34" charset="0"/>
              </a:defRPr>
            </a:lvl1pPr>
          </a:lstStyle>
          <a:p>
            <a:r>
              <a:rPr lang="en-US" dirty="0" smtClean="0"/>
              <a:t>CLICK TO EDIT MASTER TITLE STYLE</a:t>
            </a:r>
            <a:endParaRPr lang="en-US" dirty="0"/>
          </a:p>
        </p:txBody>
      </p:sp>
      <p:cxnSp>
        <p:nvCxnSpPr>
          <p:cNvPr id="22" name="Straight Connector 21"/>
          <p:cNvCxnSpPr/>
          <p:nvPr userDrawn="1"/>
        </p:nvCxnSpPr>
        <p:spPr>
          <a:xfrm>
            <a:off x="148475" y="1021279"/>
            <a:ext cx="8836661" cy="0"/>
          </a:xfrm>
          <a:prstGeom prst="line">
            <a:avLst/>
          </a:prstGeom>
          <a:ln w="38100">
            <a:solidFill>
              <a:srgbClr val="85AEFF"/>
            </a:solidFill>
          </a:ln>
        </p:spPr>
        <p:style>
          <a:lnRef idx="1">
            <a:schemeClr val="accent1"/>
          </a:lnRef>
          <a:fillRef idx="0">
            <a:schemeClr val="accent1"/>
          </a:fillRef>
          <a:effectRef idx="0">
            <a:schemeClr val="accent1"/>
          </a:effectRef>
          <a:fontRef idx="minor">
            <a:schemeClr val="tx1"/>
          </a:fontRef>
        </p:style>
      </p:cxnSp>
      <p:sp>
        <p:nvSpPr>
          <p:cNvPr id="33" name="5-Point Star 32"/>
          <p:cNvSpPr/>
          <p:nvPr userDrawn="1"/>
        </p:nvSpPr>
        <p:spPr>
          <a:xfrm>
            <a:off x="642783" y="6519087"/>
            <a:ext cx="76200" cy="7885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013119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cxnSp>
        <p:nvCxnSpPr>
          <p:cNvPr id="31" name="Straight Connector 30"/>
          <p:cNvCxnSpPr/>
          <p:nvPr userDrawn="1"/>
        </p:nvCxnSpPr>
        <p:spPr>
          <a:xfrm>
            <a:off x="8980967" y="535987"/>
            <a:ext cx="0" cy="5561610"/>
          </a:xfrm>
          <a:prstGeom prst="line">
            <a:avLst/>
          </a:prstGeom>
          <a:ln w="6350">
            <a:gradFill>
              <a:gsLst>
                <a:gs pos="0">
                  <a:schemeClr val="bg1">
                    <a:lumMod val="50000"/>
                  </a:schemeClr>
                </a:gs>
                <a:gs pos="50000">
                  <a:schemeClr val="accent1">
                    <a:tint val="44500"/>
                    <a:satMod val="16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49717" y="533400"/>
            <a:ext cx="0" cy="5561610"/>
          </a:xfrm>
          <a:prstGeom prst="line">
            <a:avLst/>
          </a:prstGeom>
          <a:ln w="6350">
            <a:gradFill>
              <a:gsLst>
                <a:gs pos="0">
                  <a:schemeClr val="bg1">
                    <a:lumMod val="50000"/>
                  </a:schemeClr>
                </a:gs>
                <a:gs pos="50000">
                  <a:schemeClr val="accent1">
                    <a:tint val="44500"/>
                    <a:satMod val="16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04800" y="1564347"/>
            <a:ext cx="4114799"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858000" y="6400800"/>
            <a:ext cx="2133600" cy="320675"/>
          </a:xfrm>
        </p:spPr>
        <p:txBody>
          <a:bodyPr/>
          <a:lstStyle>
            <a:lvl1pPr>
              <a:defRPr>
                <a:solidFill>
                  <a:schemeClr val="bg1"/>
                </a:solidFill>
              </a:defRPr>
            </a:lvl1pPr>
          </a:lstStyle>
          <a:p>
            <a:fld id="{8EBE3D34-2256-4C32-A715-6CAD5B952B42}" type="slidenum">
              <a:rPr lang="en-US" smtClean="0"/>
              <a:pPr/>
              <a:t>‹#›</a:t>
            </a:fld>
            <a:endParaRPr lang="en-US" dirty="0"/>
          </a:p>
        </p:txBody>
      </p:sp>
      <p:cxnSp>
        <p:nvCxnSpPr>
          <p:cNvPr id="9" name="Straight Connector 8"/>
          <p:cNvCxnSpPr>
            <a:endCxn id="32" idx="0"/>
          </p:cNvCxnSpPr>
          <p:nvPr userDrawn="1"/>
        </p:nvCxnSpPr>
        <p:spPr>
          <a:xfrm flipH="1">
            <a:off x="4562759" y="381990"/>
            <a:ext cx="9241" cy="60188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a:xfrm>
            <a:off x="152399" y="153390"/>
            <a:ext cx="8839201" cy="457200"/>
          </a:xfrm>
          <a:prstGeom prst="rect">
            <a:avLst/>
          </a:prstGeom>
          <a:gradFill>
            <a:gsLst>
              <a:gs pos="92000">
                <a:schemeClr val="tx1"/>
              </a:gs>
              <a:gs pos="100000">
                <a:schemeClr val="accent1">
                  <a:tint val="44500"/>
                  <a:satMod val="160000"/>
                </a:schemeClr>
              </a:gs>
              <a:gs pos="100000">
                <a:schemeClr val="accent1">
                  <a:tint val="23500"/>
                  <a:satMod val="16000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22" name="Straight Connector 21"/>
          <p:cNvCxnSpPr/>
          <p:nvPr userDrawn="1"/>
        </p:nvCxnSpPr>
        <p:spPr>
          <a:xfrm>
            <a:off x="148475" y="565299"/>
            <a:ext cx="8836661" cy="0"/>
          </a:xfrm>
          <a:prstGeom prst="line">
            <a:avLst/>
          </a:prstGeom>
          <a:ln w="38100">
            <a:solidFill>
              <a:srgbClr val="85AEFF"/>
            </a:solidFill>
          </a:ln>
        </p:spPr>
        <p:style>
          <a:lnRef idx="1">
            <a:schemeClr val="accent1"/>
          </a:lnRef>
          <a:fillRef idx="0">
            <a:schemeClr val="accent1"/>
          </a:fillRef>
          <a:effectRef idx="0">
            <a:schemeClr val="accent1"/>
          </a:effectRef>
          <a:fontRef idx="minor">
            <a:schemeClr val="tx1"/>
          </a:fontRef>
        </p:style>
      </p:cxnSp>
      <p:sp>
        <p:nvSpPr>
          <p:cNvPr id="32" name="Rectangle 31"/>
          <p:cNvSpPr/>
          <p:nvPr userDrawn="1"/>
        </p:nvSpPr>
        <p:spPr>
          <a:xfrm>
            <a:off x="148475" y="6400800"/>
            <a:ext cx="8828568" cy="315433"/>
          </a:xfrm>
          <a:prstGeom prst="rect">
            <a:avLst/>
          </a:prstGeom>
          <a:solidFill>
            <a:srgbClr val="85AEFF"/>
          </a:solidFill>
          <a:ln>
            <a:solidFill>
              <a:srgbClr val="85A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Date Placeholder 3"/>
          <p:cNvSpPr>
            <a:spLocks noGrp="1"/>
          </p:cNvSpPr>
          <p:nvPr>
            <p:ph type="dt" sz="half" idx="10"/>
          </p:nvPr>
        </p:nvSpPr>
        <p:spPr>
          <a:xfrm>
            <a:off x="152399" y="6375953"/>
            <a:ext cx="2133600" cy="365125"/>
          </a:xfrm>
        </p:spPr>
        <p:txBody>
          <a:bodyPr/>
          <a:lstStyle>
            <a:lvl1pPr>
              <a:defRPr>
                <a:solidFill>
                  <a:schemeClr val="bg1"/>
                </a:solidFill>
              </a:defRPr>
            </a:lvl1p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
        <p:nvSpPr>
          <p:cNvPr id="13" name="5-Point Star 12"/>
          <p:cNvSpPr/>
          <p:nvPr userDrawn="1"/>
        </p:nvSpPr>
        <p:spPr>
          <a:xfrm>
            <a:off x="642783" y="6519087"/>
            <a:ext cx="76200" cy="7885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294279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9" name="Rectangle 18"/>
          <p:cNvSpPr/>
          <p:nvPr userDrawn="1"/>
        </p:nvSpPr>
        <p:spPr>
          <a:xfrm>
            <a:off x="152399" y="153390"/>
            <a:ext cx="8839201" cy="6552210"/>
          </a:xfrm>
          <a:prstGeom prst="rect">
            <a:avLst/>
          </a:prstGeom>
          <a:solidFill>
            <a:srgbClr val="85AEFF">
              <a:alpha val="62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Rectangle 21"/>
          <p:cNvSpPr/>
          <p:nvPr userDrawn="1"/>
        </p:nvSpPr>
        <p:spPr>
          <a:xfrm>
            <a:off x="148474" y="2362200"/>
            <a:ext cx="5791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p:cNvSpPr txBox="1">
            <a:spLocks/>
          </p:cNvSpPr>
          <p:nvPr userDrawn="1"/>
        </p:nvSpPr>
        <p:spPr>
          <a:xfrm>
            <a:off x="3044074" y="2399805"/>
            <a:ext cx="2895600" cy="83919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chemeClr val="bg1"/>
                </a:solidFill>
                <a:latin typeface="Century Gothic" panose="020B0502020202020204" pitchFamily="34" charset="0"/>
                <a:ea typeface="+mj-ea"/>
                <a:cs typeface="+mj-cs"/>
              </a:defRPr>
            </a:lvl1pPr>
          </a:lstStyle>
          <a:p>
            <a:endParaRPr lang="en-US" dirty="0">
              <a:solidFill>
                <a:schemeClr val="tx1"/>
              </a:solidFill>
            </a:endParaRPr>
          </a:p>
        </p:txBody>
      </p:sp>
      <p:cxnSp>
        <p:nvCxnSpPr>
          <p:cNvPr id="25" name="Straight Connector 24"/>
          <p:cNvCxnSpPr/>
          <p:nvPr userDrawn="1"/>
        </p:nvCxnSpPr>
        <p:spPr>
          <a:xfrm flipH="1">
            <a:off x="149717" y="2352675"/>
            <a:ext cx="2682" cy="4243347"/>
          </a:xfrm>
          <a:prstGeom prst="line">
            <a:avLst/>
          </a:prstGeom>
          <a:ln w="6350">
            <a:gradFill>
              <a:gsLst>
                <a:gs pos="0">
                  <a:schemeClr val="bg1">
                    <a:lumMod val="50000"/>
                  </a:schemeClr>
                </a:gs>
                <a:gs pos="50000">
                  <a:schemeClr val="accent1">
                    <a:tint val="44500"/>
                    <a:satMod val="16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530902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9" name="Rectangle 18"/>
          <p:cNvSpPr/>
          <p:nvPr userDrawn="1"/>
        </p:nvSpPr>
        <p:spPr>
          <a:xfrm>
            <a:off x="152399" y="153390"/>
            <a:ext cx="8839201" cy="6552210"/>
          </a:xfrm>
          <a:prstGeom prst="rect">
            <a:avLst/>
          </a:prstGeom>
          <a:solidFill>
            <a:schemeClr val="tx1">
              <a:alpha val="6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Rectangle 21"/>
          <p:cNvSpPr/>
          <p:nvPr userDrawn="1"/>
        </p:nvSpPr>
        <p:spPr>
          <a:xfrm>
            <a:off x="148474" y="2362200"/>
            <a:ext cx="5791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p:cNvSpPr txBox="1">
            <a:spLocks/>
          </p:cNvSpPr>
          <p:nvPr userDrawn="1"/>
        </p:nvSpPr>
        <p:spPr>
          <a:xfrm>
            <a:off x="3044074" y="2399805"/>
            <a:ext cx="2895600" cy="83919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chemeClr val="bg1"/>
                </a:solidFill>
                <a:latin typeface="Century Gothic" panose="020B0502020202020204" pitchFamily="34" charset="0"/>
                <a:ea typeface="+mj-ea"/>
                <a:cs typeface="+mj-cs"/>
              </a:defRPr>
            </a:lvl1pPr>
          </a:lstStyle>
          <a:p>
            <a:endParaRPr lang="en-US" dirty="0">
              <a:solidFill>
                <a:schemeClr val="tx1"/>
              </a:solidFill>
            </a:endParaRPr>
          </a:p>
        </p:txBody>
      </p:sp>
      <p:cxnSp>
        <p:nvCxnSpPr>
          <p:cNvPr id="25" name="Straight Connector 24"/>
          <p:cNvCxnSpPr/>
          <p:nvPr userDrawn="1"/>
        </p:nvCxnSpPr>
        <p:spPr>
          <a:xfrm flipH="1">
            <a:off x="149717" y="2352675"/>
            <a:ext cx="2682" cy="4243347"/>
          </a:xfrm>
          <a:prstGeom prst="line">
            <a:avLst/>
          </a:prstGeom>
          <a:ln w="6350">
            <a:gradFill>
              <a:gsLst>
                <a:gs pos="0">
                  <a:schemeClr val="bg1">
                    <a:lumMod val="50000"/>
                  </a:schemeClr>
                </a:gs>
                <a:gs pos="50000">
                  <a:schemeClr val="accent1">
                    <a:tint val="44500"/>
                    <a:satMod val="16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9034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dirty="0" smtClean="0"/>
              <a:t>brand   NC</a:t>
            </a:r>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dirty="0" smtClean="0"/>
              <a:t>Residents      Tourists      Businesses</a:t>
            </a:r>
            <a:endParaRPr lang="en-US" dirty="0"/>
          </a:p>
        </p:txBody>
      </p:sp>
      <p:sp>
        <p:nvSpPr>
          <p:cNvPr id="7" name="Slide Number Placeholder 6"/>
          <p:cNvSpPr>
            <a:spLocks noGrp="1"/>
          </p:cNvSpPr>
          <p:nvPr>
            <p:ph type="sldNum" sz="quarter" idx="12"/>
          </p:nvPr>
        </p:nvSpPr>
        <p:spPr/>
        <p:txBody>
          <a:bodyPr/>
          <a:lstStyle/>
          <a:p>
            <a:fld id="{8EBE3D34-2256-4C32-A715-6CAD5B952B42}" type="slidenum">
              <a:rPr lang="en-US" smtClean="0"/>
              <a:t>‹#›</a:t>
            </a:fld>
            <a:endParaRPr lang="en-US" dirty="0"/>
          </a:p>
        </p:txBody>
      </p:sp>
    </p:spTree>
    <p:extLst>
      <p:ext uri="{BB962C8B-B14F-4D97-AF65-F5344CB8AC3E}">
        <p14:creationId xmlns:p14="http://schemas.microsoft.com/office/powerpoint/2010/main" val="117914229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2.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brand   NC</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E3D34-2256-4C32-A715-6CAD5B952B42}" type="slidenum">
              <a:rPr lang="en-US" smtClean="0"/>
              <a:t>‹#›</a:t>
            </a:fld>
            <a:endParaRPr lang="en-US" dirty="0"/>
          </a:p>
        </p:txBody>
      </p:sp>
    </p:spTree>
    <p:extLst>
      <p:ext uri="{BB962C8B-B14F-4D97-AF65-F5344CB8AC3E}">
        <p14:creationId xmlns:p14="http://schemas.microsoft.com/office/powerpoint/2010/main" val="1706452199"/>
      </p:ext>
    </p:extLst>
  </p:cSld>
  <p:clrMap bg1="lt1" tx1="dk1" bg2="lt2" tx2="dk2" accent1="accent1" accent2="accent2" accent3="accent3" accent4="accent4" accent5="accent5" accent6="accent6" hlink="hlink" folHlink="folHlink"/>
  <p:sldLayoutIdLst>
    <p:sldLayoutId id="2147483685" r:id="rId1"/>
    <p:sldLayoutId id="2147483715" r:id="rId2"/>
    <p:sldLayoutId id="2147483716" r:id="rId3"/>
    <p:sldLayoutId id="2147483686" r:id="rId4"/>
    <p:sldLayoutId id="2147483714" r:id="rId5"/>
    <p:sldLayoutId id="2147483720" r:id="rId6"/>
    <p:sldLayoutId id="2147483687" r:id="rId7"/>
    <p:sldLayoutId id="2147483717" r:id="rId8"/>
    <p:sldLayoutId id="2147483688" r:id="rId9"/>
    <p:sldLayoutId id="2147483689" r:id="rId10"/>
    <p:sldLayoutId id="2147483690" r:id="rId11"/>
    <p:sldLayoutId id="2147483691" r:id="rId12"/>
    <p:sldLayoutId id="2147483696" r:id="rId13"/>
    <p:sldLayoutId id="2147483697" r:id="rId14"/>
    <p:sldLayoutId id="2147483698" r:id="rId15"/>
    <p:sldLayoutId id="2147483692" r:id="rId16"/>
    <p:sldLayoutId id="2147483693" r:id="rId17"/>
    <p:sldLayoutId id="2147483694" r:id="rId18"/>
    <p:sldLayoutId id="2147483695" r:id="rId19"/>
    <p:sldLayoutId id="2147483718" r:id="rId20"/>
    <p:sldLayoutId id="2147483719" r:id="rId21"/>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brand   NC</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Residents      Tourists      Businesses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E3D34-2256-4C32-A715-6CAD5B952B42}" type="slidenum">
              <a:rPr lang="en-US" smtClean="0"/>
              <a:t>‹#›</a:t>
            </a:fld>
            <a:endParaRPr lang="en-US" dirty="0"/>
          </a:p>
        </p:txBody>
      </p:sp>
    </p:spTree>
    <p:extLst>
      <p:ext uri="{BB962C8B-B14F-4D97-AF65-F5344CB8AC3E}">
        <p14:creationId xmlns:p14="http://schemas.microsoft.com/office/powerpoint/2010/main" val="248864122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5.gif"/></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hyperlink" Target="http://www.colbertnation.com/the-colbert-report-videos/414796/june-04-2012/the-word---sink-or-swim" TargetMode="External"/><Relationship Id="rId5" Type="http://schemas.openxmlformats.org/officeDocument/2006/relationships/image" Target="../media/image58.jpe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chart" Target="../charts/chart2.xml"/><Relationship Id="rId4" Type="http://schemas.openxmlformats.org/officeDocument/2006/relationships/chart" Target="../charts/chart1.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hyperlink" Target="http://www.google.com/url?sa=i&amp;rct=j&amp;q=&amp;esrc=s&amp;frm=1&amp;source=images&amp;cd=&amp;cad=rja&amp;uact=8&amp;docid=JdFK8O2uqX0q8M&amp;tbnid=N1UG7VeS1UqyYM:&amp;ved=0CAUQjRw&amp;url=http://www2.lib.unc.edu/dc/ncmaps/map_history_k12.html&amp;ei=fh6SU4eGIfOysQT_poFY&amp;bvm=bv.68445247,d.cWc&amp;psig=AFQjCNE66bt4iEZcjgx3eSrxMbJBsw3xXw&amp;ust=1402171370378258" TargetMode="External"/><Relationship Id="rId4" Type="http://schemas.microsoft.com/office/2007/relationships/hdphoto" Target="../media/hdphoto1.wdp"/><Relationship Id="rId9"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2.xml"/><Relationship Id="rId4" Type="http://schemas.openxmlformats.org/officeDocument/2006/relationships/image" Target="../media/image72.emf"/></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chart" Target="../charts/chart6.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79.jpe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81.jpeg"/><Relationship Id="rId4" Type="http://schemas.openxmlformats.org/officeDocument/2006/relationships/hyperlink" Target="http://www.google.com/url?sa=i&amp;rct=j&amp;q=&amp;esrc=s&amp;frm=1&amp;source=images&amp;cd=&amp;cad=rja&amp;uact=8&amp;docid=4Yy2_fcR-dlYuM&amp;tbnid=24VCaUuBara52M:&amp;ved=0CAUQjRw&amp;url=http://www.accuweather.com/en/weather-news/2013-in-running-for-latest-atl/17382707&amp;ei=uf-VU87AFqmqsQSCzYDYCw&amp;psig=AFQjCNFh4StqG2KHFrfyLyizI4z5WvN5Mg&amp;ust=1402425481490999"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hyperlink" Target="http://www.google.com/url?sa=i&amp;rct=j&amp;q=&amp;esrc=s&amp;frm=1&amp;source=images&amp;cd=&amp;cad=rja&amp;uact=8&amp;docid=6ktt37i-_AfCLM&amp;tbnid=Sg5VqNIaLtHibM:&amp;ved=0CAUQjRw&amp;url=http://youmethink.com/blog/can-higher-education-be-free/&amp;ei=HQyWU_KCHpfFsATnh4CQDA&amp;bvm=bv.68445247,d.cWc&amp;psig=AFQjCNHqhNLXscPV6ssEQBT5AaxfU1s_XA&amp;ust=1402428787844790"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chart" Target="../charts/chart11.xml"/><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 Id="rId4" Type="http://schemas.openxmlformats.org/officeDocument/2006/relationships/chart" Target="../charts/chart12.xml"/></Relationships>
</file>

<file path=ppt/slides/_rels/slide64.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chart" Target="../charts/chart13.xml"/><Relationship Id="rId1" Type="http://schemas.openxmlformats.org/officeDocument/2006/relationships/slideLayout" Target="../slideLayouts/slideLayout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microsoft.com/office/2007/relationships/hdphoto" Target="../media/hdphoto4.wdp"/></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chart" Target="../charts/chart17.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6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94.png"/><Relationship Id="rId1" Type="http://schemas.openxmlformats.org/officeDocument/2006/relationships/slideLayout" Target="../slideLayouts/slideLayout4.xml"/><Relationship Id="rId4" Type="http://schemas.openxmlformats.org/officeDocument/2006/relationships/chart" Target="../charts/chart19.xml"/></Relationships>
</file>

<file path=ppt/slides/_rels/slide6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98.png"/><Relationship Id="rId4" Type="http://schemas.openxmlformats.org/officeDocument/2006/relationships/image" Target="../media/image97.jpeg"/></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4.xml"/><Relationship Id="rId4" Type="http://schemas.openxmlformats.org/officeDocument/2006/relationships/image" Target="../media/image101.jpeg"/></Relationships>
</file>

<file path=ppt/slides/_rels/slide7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docid=4oov5TwaknxiCM&amp;tbnid=xgsc8PMXK5oDdM:&amp;ved=0CAUQjRw&amp;url=http://en.wikipedia.org/wiki/University_of_North_Carolina_at_Chapel_Hill&amp;ei=j8iVU9HaMpHisATup4CACQ&amp;psig=AFQjCNH9y5yg4e0xyebRBnz4PsCWf_thVQ&amp;ust=1402411307011263"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029200"/>
            <a:ext cx="6019800" cy="1384995"/>
          </a:xfrm>
          <a:prstGeom prst="rect">
            <a:avLst/>
          </a:prstGeom>
          <a:noFill/>
        </p:spPr>
        <p:txBody>
          <a:bodyPr wrap="square" rtlCol="0">
            <a:spAutoFit/>
          </a:bodyPr>
          <a:lstStyle/>
          <a:p>
            <a:r>
              <a:rPr lang="en-US" sz="1200" b="1" dirty="0" smtClean="0"/>
              <a:t>Professor Nicholas Didow</a:t>
            </a:r>
          </a:p>
          <a:p>
            <a:r>
              <a:rPr lang="en-US" sz="1200" b="1" dirty="0" smtClean="0"/>
              <a:t>Kenan Institute Faculty Fellow</a:t>
            </a:r>
          </a:p>
          <a:p>
            <a:r>
              <a:rPr lang="en-US" sz="1200" b="1" dirty="0" smtClean="0"/>
              <a:t>Kenan-Flagler Business School</a:t>
            </a:r>
          </a:p>
          <a:p>
            <a:r>
              <a:rPr lang="en-US" sz="1200" b="1" dirty="0" smtClean="0"/>
              <a:t>4516 McColl Building</a:t>
            </a:r>
          </a:p>
          <a:p>
            <a:r>
              <a:rPr lang="en-US" sz="1200" b="1" dirty="0" smtClean="0"/>
              <a:t>University of North Carolina</a:t>
            </a:r>
          </a:p>
          <a:p>
            <a:r>
              <a:rPr lang="en-US" sz="1200" b="1" dirty="0" smtClean="0"/>
              <a:t>Chapel Hill, NC 27599-3490</a:t>
            </a:r>
          </a:p>
          <a:p>
            <a:r>
              <a:rPr lang="en-US" sz="1200" b="1" dirty="0" smtClean="0"/>
              <a:t>919.962.3189   nick_didow@unc.edu</a:t>
            </a:r>
            <a:endParaRPr lang="en-US" sz="1200" b="1" dirty="0"/>
          </a:p>
        </p:txBody>
      </p:sp>
      <p:sp>
        <p:nvSpPr>
          <p:cNvPr id="3" name="TextBox 2"/>
          <p:cNvSpPr txBox="1"/>
          <p:nvPr/>
        </p:nvSpPr>
        <p:spPr>
          <a:xfrm>
            <a:off x="4343400" y="5410200"/>
            <a:ext cx="1905000" cy="369332"/>
          </a:xfrm>
          <a:prstGeom prst="rect">
            <a:avLst/>
          </a:prstGeom>
          <a:noFill/>
        </p:spPr>
        <p:txBody>
          <a:bodyPr wrap="square" rtlCol="0">
            <a:spAutoFit/>
          </a:bodyPr>
          <a:lstStyle/>
          <a:p>
            <a:r>
              <a:rPr lang="en-US" b="1" dirty="0" smtClean="0"/>
              <a:t>June 11, 2014</a:t>
            </a:r>
            <a:endParaRPr lang="en-US" b="1" dirty="0"/>
          </a:p>
        </p:txBody>
      </p:sp>
    </p:spTree>
    <p:extLst>
      <p:ext uri="{BB962C8B-B14F-4D97-AF65-F5344CB8AC3E}">
        <p14:creationId xmlns:p14="http://schemas.microsoft.com/office/powerpoint/2010/main" val="41750289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10</a:t>
            </a:fld>
            <a:endParaRPr lang="en-US" dirty="0"/>
          </a:p>
        </p:txBody>
      </p:sp>
      <p:sp>
        <p:nvSpPr>
          <p:cNvPr id="5" name="Title 4"/>
          <p:cNvSpPr>
            <a:spLocks noGrp="1"/>
          </p:cNvSpPr>
          <p:nvPr>
            <p:ph type="title"/>
          </p:nvPr>
        </p:nvSpPr>
        <p:spPr/>
        <p:txBody>
          <a:bodyPr/>
          <a:lstStyle/>
          <a:p>
            <a:r>
              <a:rPr lang="en-US" dirty="0" smtClean="0"/>
              <a:t>THE TARHEEL STATE</a:t>
            </a:r>
            <a:endParaRPr lang="en-US" dirty="0"/>
          </a:p>
        </p:txBody>
      </p:sp>
      <p:pic>
        <p:nvPicPr>
          <p:cNvPr id="6" name="Picture 2" descr="Newbern Civil War illustration"/>
          <p:cNvPicPr>
            <a:picLocks noChangeAspect="1" noChangeArrowheads="1"/>
          </p:cNvPicPr>
          <p:nvPr/>
        </p:nvPicPr>
        <p:blipFill rotWithShape="1">
          <a:blip r:embed="rId3">
            <a:extLst>
              <a:ext uri="{28A0092B-C50C-407E-A947-70E740481C1C}">
                <a14:useLocalDpi xmlns:a14="http://schemas.microsoft.com/office/drawing/2010/main" val="0"/>
              </a:ext>
            </a:extLst>
          </a:blip>
          <a:srcRect l="2326" r="1993" b="17105"/>
          <a:stretch/>
        </p:blipFill>
        <p:spPr bwMode="auto">
          <a:xfrm>
            <a:off x="141891" y="1095702"/>
            <a:ext cx="8839199" cy="5305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00481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marL="0" indent="0">
              <a:buNone/>
            </a:pPr>
            <a:r>
              <a:rPr lang="en-US" sz="4000" b="1" dirty="0" smtClean="0"/>
              <a:t>Business</a:t>
            </a:r>
          </a:p>
          <a:p>
            <a:pPr marL="171450" indent="-171450">
              <a:buFont typeface="Arial" panose="020B0604020202020204" pitchFamily="34" charset="0"/>
              <a:buChar char="•"/>
            </a:pPr>
            <a:r>
              <a:rPr lang="en-US" dirty="0" smtClean="0"/>
              <a:t>“Best States for Business and Careers” Forbes – North Carolina #4</a:t>
            </a:r>
          </a:p>
          <a:p>
            <a:pPr marL="171450" indent="-171450">
              <a:buFont typeface="Arial" panose="020B0604020202020204" pitchFamily="34" charset="0"/>
              <a:buChar char="•"/>
            </a:pPr>
            <a:r>
              <a:rPr lang="en-US" dirty="0" smtClean="0"/>
              <a:t>“America’s Top States for Business” CNBC – 2013 (12), 2012 (4), 2011 (3)</a:t>
            </a:r>
          </a:p>
          <a:p>
            <a:pPr marL="171450" indent="-171450">
              <a:buFont typeface="Arial" panose="020B0604020202020204" pitchFamily="34" charset="0"/>
              <a:buChar char="•"/>
            </a:pPr>
            <a:r>
              <a:rPr lang="en-US" dirty="0" smtClean="0"/>
              <a:t>“Best Business Climate” – 2013 (2), 2012 (1), 2011 (3)</a:t>
            </a:r>
          </a:p>
          <a:p>
            <a:pPr marL="171450" indent="-171450">
              <a:buFont typeface="Arial" panose="020B0604020202020204" pitchFamily="34" charset="0"/>
              <a:buChar char="•"/>
            </a:pPr>
            <a:r>
              <a:rPr lang="en-US" dirty="0" smtClean="0"/>
              <a:t>“United States of Innovation” ranks North Carolina 24</a:t>
            </a:r>
            <a:r>
              <a:rPr lang="en-US" baseline="30000" dirty="0" smtClean="0"/>
              <a:t>th</a:t>
            </a:r>
            <a:r>
              <a:rPr lang="en-US" dirty="0" smtClean="0"/>
              <a:t> </a:t>
            </a:r>
          </a:p>
          <a:p>
            <a:pPr marL="171450" indent="-171450">
              <a:buFont typeface="Arial" panose="020B0604020202020204" pitchFamily="34" charset="0"/>
              <a:buChar char="•"/>
            </a:pPr>
            <a:r>
              <a:rPr lang="en-US" dirty="0" smtClean="0"/>
              <a:t>“Top 200 Cities to Do Business “– Raleigh (3), Durham (10), Charlotte (19), Asheville (29), Winston-Salem (70), Greensboro (71), Fayetteville (179), Hickory (195)</a:t>
            </a:r>
          </a:p>
          <a:p>
            <a:pPr marL="171450" indent="-171450">
              <a:buFont typeface="Arial" panose="020B0604020202020204" pitchFamily="34" charset="0"/>
              <a:buChar char="•"/>
            </a:pPr>
            <a:r>
              <a:rPr lang="en-US" dirty="0" smtClean="0"/>
              <a:t>“Best Small Places for Business and Careers” – Greenville (6), Goldsboro (82), Burlington (93), Jacksonville (99), Rocky Mount (157)</a:t>
            </a:r>
          </a:p>
          <a:p>
            <a:pPr marL="171450" indent="-171450">
              <a:buFont typeface="Arial" panose="020B0604020202020204" pitchFamily="34" charset="0"/>
              <a:buChar char="•"/>
            </a:pPr>
            <a:r>
              <a:rPr lang="en-US" dirty="0" smtClean="0"/>
              <a:t>“Top 200 Worst Cities for Jobs” – Hickory (196)</a:t>
            </a:r>
          </a:p>
          <a:p>
            <a:pPr marL="0" indent="0">
              <a:buNone/>
            </a:pPr>
            <a:endParaRPr lang="en-US" dirty="0"/>
          </a:p>
        </p:txBody>
      </p:sp>
      <p:sp>
        <p:nvSpPr>
          <p:cNvPr id="4" name="Slide Number Placeholder 3"/>
          <p:cNvSpPr>
            <a:spLocks noGrp="1"/>
          </p:cNvSpPr>
          <p:nvPr>
            <p:ph type="sldNum" sz="quarter" idx="12"/>
          </p:nvPr>
        </p:nvSpPr>
        <p:spPr/>
        <p:txBody>
          <a:bodyPr/>
          <a:lstStyle/>
          <a:p>
            <a:endParaRPr lang="en-US" dirty="0"/>
          </a:p>
        </p:txBody>
      </p:sp>
      <p:sp>
        <p:nvSpPr>
          <p:cNvPr id="5" name="Title 4"/>
          <p:cNvSpPr>
            <a:spLocks noGrp="1"/>
          </p:cNvSpPr>
          <p:nvPr>
            <p:ph type="title"/>
          </p:nvPr>
        </p:nvSpPr>
        <p:spPr/>
        <p:txBody>
          <a:bodyPr>
            <a:normAutofit fontScale="90000"/>
          </a:bodyPr>
          <a:lstStyle/>
          <a:p>
            <a:r>
              <a:rPr lang="en-US" dirty="0" smtClean="0"/>
              <a:t>Abridged Rankings of the State of North Carolina (Cont.)</a:t>
            </a:r>
            <a:endParaRPr lang="en-US" dirty="0"/>
          </a:p>
        </p:txBody>
      </p:sp>
    </p:spTree>
    <p:extLst>
      <p:ext uri="{BB962C8B-B14F-4D97-AF65-F5344CB8AC3E}">
        <p14:creationId xmlns:p14="http://schemas.microsoft.com/office/powerpoint/2010/main" val="24898504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Abridged Rankings of the State of North Carolina (Cont.)</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sz="4000" b="1" dirty="0" smtClean="0"/>
              <a:t>Tourism</a:t>
            </a:r>
          </a:p>
          <a:p>
            <a:pPr marL="171450" indent="-171450">
              <a:buFont typeface="Arial" panose="020B0604020202020204" pitchFamily="34" charset="0"/>
              <a:buChar char="•"/>
            </a:pPr>
            <a:r>
              <a:rPr lang="en-US" dirty="0" smtClean="0"/>
              <a:t>Top 6 States for Domestic Travel</a:t>
            </a:r>
          </a:p>
          <a:p>
            <a:pPr marL="171450" indent="-171450">
              <a:buFont typeface="Arial" panose="020B0604020202020204" pitchFamily="34" charset="0"/>
              <a:buChar char="•"/>
            </a:pPr>
            <a:r>
              <a:rPr lang="en-US" dirty="0" smtClean="0"/>
              <a:t>North Carolina boasts 6 of the top 100 greatest golf courses according to Golf Digest</a:t>
            </a:r>
          </a:p>
          <a:p>
            <a:pPr marL="171450" indent="-171450">
              <a:buFont typeface="Arial" panose="020B0604020202020204" pitchFamily="34" charset="0"/>
              <a:buChar char="•"/>
            </a:pPr>
            <a:r>
              <a:rPr lang="en-US" dirty="0" smtClean="0"/>
              <a:t>Ranked as a top “beautiful place to visit” with the Blue Ridge Parkway</a:t>
            </a:r>
          </a:p>
          <a:p>
            <a:pPr marL="171450" indent="-171450">
              <a:buFont typeface="Arial" panose="020B0604020202020204" pitchFamily="34" charset="0"/>
              <a:buChar char="•"/>
            </a:pPr>
            <a:r>
              <a:rPr lang="en-US" dirty="0" smtClean="0"/>
              <a:t>Asheville ranks among the “Top 20 Cities to Visit in Your 20s”, the “Top Cities for </a:t>
            </a:r>
            <a:r>
              <a:rPr lang="en-US" dirty="0" err="1" smtClean="0"/>
              <a:t>Locavores</a:t>
            </a:r>
            <a:r>
              <a:rPr lang="en-US" dirty="0" smtClean="0"/>
              <a:t>”, and the “Top 10 Mountain Biking Towns”</a:t>
            </a:r>
          </a:p>
          <a:p>
            <a:pPr marL="171450" indent="-171450">
              <a:buFont typeface="Arial" panose="020B0604020202020204" pitchFamily="34" charset="0"/>
              <a:buChar char="•"/>
            </a:pPr>
            <a:r>
              <a:rPr lang="en-US" dirty="0" smtClean="0"/>
              <a:t>“Essential Southern Road Trip Stops” – Wrightsville Beach, Asheville, Biltmore House, Bernardsville </a:t>
            </a:r>
            <a:r>
              <a:rPr lang="en-US" dirty="0" err="1" smtClean="0"/>
              <a:t>Navitat</a:t>
            </a:r>
            <a:r>
              <a:rPr lang="en-US" dirty="0" smtClean="0"/>
              <a:t> Canopy Adventure, </a:t>
            </a:r>
            <a:r>
              <a:rPr lang="en-US" dirty="0" err="1" smtClean="0"/>
              <a:t>Penland</a:t>
            </a:r>
            <a:r>
              <a:rPr lang="en-US" dirty="0" smtClean="0"/>
              <a:t> School of Crafts, Blue Ridge Parkway</a:t>
            </a:r>
          </a:p>
          <a:p>
            <a:pPr marL="171450" indent="-171450">
              <a:buFont typeface="Arial" panose="020B0604020202020204" pitchFamily="34" charset="0"/>
              <a:buChar char="•"/>
            </a:pPr>
            <a:r>
              <a:rPr lang="en-US" dirty="0" smtClean="0"/>
              <a:t>Morehead City to be names the site of the newest luxury cruise port</a:t>
            </a:r>
          </a:p>
          <a:p>
            <a:pPr marL="171450" indent="-171450">
              <a:buFont typeface="Arial" panose="020B0604020202020204" pitchFamily="34" charset="0"/>
              <a:buChar char="•"/>
            </a:pPr>
            <a:r>
              <a:rPr lang="en-US" dirty="0" smtClean="0"/>
              <a:t>Great place for beer, wine, and cider</a:t>
            </a:r>
          </a:p>
          <a:p>
            <a:endParaRPr lang="en-US" dirty="0"/>
          </a:p>
        </p:txBody>
      </p:sp>
    </p:spTree>
    <p:extLst>
      <p:ext uri="{BB962C8B-B14F-4D97-AF65-F5344CB8AC3E}">
        <p14:creationId xmlns:p14="http://schemas.microsoft.com/office/powerpoint/2010/main" val="3807945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Abridged Rankings of the State of North Carolina (Cont.)</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sz="4000" b="1" dirty="0" smtClean="0"/>
              <a:t>Housing</a:t>
            </a:r>
          </a:p>
          <a:p>
            <a:pPr marL="171450" indent="-171450">
              <a:buFont typeface="Arial" panose="020B0604020202020204" pitchFamily="34" charset="0"/>
              <a:buChar char="•"/>
            </a:pPr>
            <a:r>
              <a:rPr lang="en-US" dirty="0" smtClean="0"/>
              <a:t>North Carolina ranks 6</a:t>
            </a:r>
            <a:r>
              <a:rPr lang="en-US" baseline="30000" dirty="0" smtClean="0"/>
              <a:t>th</a:t>
            </a:r>
            <a:r>
              <a:rPr lang="en-US" dirty="0" smtClean="0"/>
              <a:t> on states with biggest drops in foreclosures</a:t>
            </a:r>
          </a:p>
          <a:p>
            <a:endParaRPr lang="en-US" sz="4000" dirty="0" smtClean="0"/>
          </a:p>
          <a:p>
            <a:pPr marL="0" indent="0">
              <a:buNone/>
            </a:pPr>
            <a:r>
              <a:rPr lang="en-US" sz="4000" b="1" dirty="0" smtClean="0"/>
              <a:t>Health</a:t>
            </a:r>
            <a:endParaRPr lang="en-US" sz="4000" dirty="0" smtClean="0"/>
          </a:p>
          <a:p>
            <a:pPr marL="171450" indent="-171450">
              <a:buFont typeface="Arial" panose="020B0604020202020204" pitchFamily="34" charset="0"/>
              <a:buChar char="•"/>
            </a:pPr>
            <a:r>
              <a:rPr lang="en-US" dirty="0" smtClean="0"/>
              <a:t>Four hospitals are nationally ranked</a:t>
            </a:r>
          </a:p>
          <a:p>
            <a:pPr marL="171450" indent="-171450">
              <a:buFont typeface="Arial" panose="020B0604020202020204" pitchFamily="34" charset="0"/>
              <a:buChar char="•"/>
            </a:pPr>
            <a:r>
              <a:rPr lang="en-US" dirty="0" smtClean="0"/>
              <a:t>Seventeen other hospitals met standards for strong performance within the state</a:t>
            </a:r>
          </a:p>
          <a:p>
            <a:pPr marL="171450" indent="-171450">
              <a:buFont typeface="Arial" panose="020B0604020202020204" pitchFamily="34" charset="0"/>
              <a:buChar char="•"/>
            </a:pPr>
            <a:r>
              <a:rPr lang="en-US" dirty="0" smtClean="0"/>
              <a:t>33</a:t>
            </a:r>
            <a:r>
              <a:rPr lang="en-US" baseline="30000" dirty="0" smtClean="0"/>
              <a:t>rd</a:t>
            </a:r>
            <a:r>
              <a:rPr lang="en-US" dirty="0" smtClean="0"/>
              <a:t> in overall health rankings (up from 35</a:t>
            </a:r>
            <a:r>
              <a:rPr lang="en-US" baseline="30000" dirty="0" smtClean="0"/>
              <a:t>th</a:t>
            </a:r>
            <a:r>
              <a:rPr lang="en-US" dirty="0" smtClean="0"/>
              <a:t> in 2011)</a:t>
            </a:r>
          </a:p>
          <a:p>
            <a:pPr marL="0" indent="0">
              <a:buNone/>
            </a:pPr>
            <a:endParaRPr lang="en-US" dirty="0"/>
          </a:p>
          <a:p>
            <a:pPr marL="0" indent="0">
              <a:buNone/>
            </a:pPr>
            <a:r>
              <a:rPr lang="en-US" sz="4000" b="1" dirty="0" smtClean="0"/>
              <a:t>Quality of Life</a:t>
            </a:r>
          </a:p>
          <a:p>
            <a:pPr marL="171450" indent="-171450">
              <a:buFont typeface="Arial" panose="020B0604020202020204" pitchFamily="34" charset="0"/>
              <a:buChar char="•"/>
            </a:pPr>
            <a:r>
              <a:rPr lang="en-US" dirty="0" smtClean="0"/>
              <a:t>Charlotte #32 on the Top 40 Cities for Singles</a:t>
            </a:r>
          </a:p>
          <a:p>
            <a:pPr marL="171450" indent="-171450">
              <a:buFont typeface="Arial" panose="020B0604020202020204" pitchFamily="34" charset="0"/>
              <a:buChar char="•"/>
            </a:pPr>
            <a:r>
              <a:rPr lang="en-US" dirty="0" smtClean="0"/>
              <a:t>“Most Expensive Zip Codes” – Wrightsville Beach (292), Charlotte (390)</a:t>
            </a:r>
          </a:p>
          <a:p>
            <a:pPr marL="0" indent="0">
              <a:buNone/>
            </a:pPr>
            <a:endParaRPr lang="en-US" dirty="0" smtClean="0"/>
          </a:p>
          <a:p>
            <a:pPr marL="171450" indent="-171450">
              <a:buFont typeface="Arial" panose="020B0604020202020204" pitchFamily="34" charset="0"/>
              <a:buChar char="•"/>
            </a:pPr>
            <a:endParaRPr lang="en-US"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300528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6634" y="1066800"/>
            <a:ext cx="8839200" cy="533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11</a:t>
            </a:fld>
            <a:endParaRPr lang="en-US" dirty="0"/>
          </a:p>
        </p:txBody>
      </p:sp>
      <p:sp>
        <p:nvSpPr>
          <p:cNvPr id="5" name="Title 4"/>
          <p:cNvSpPr>
            <a:spLocks noGrp="1"/>
          </p:cNvSpPr>
          <p:nvPr>
            <p:ph type="title"/>
          </p:nvPr>
        </p:nvSpPr>
        <p:spPr/>
        <p:txBody>
          <a:bodyPr/>
          <a:lstStyle/>
          <a:p>
            <a:r>
              <a:rPr lang="en-US" dirty="0" smtClean="0"/>
              <a:t>RECONSTRUCTING NORTH CAROLINA</a:t>
            </a:r>
            <a:endParaRPr lang="en-US" dirty="0"/>
          </a:p>
        </p:txBody>
      </p:sp>
      <p:pic>
        <p:nvPicPr>
          <p:cNvPr id="11" name="Picture 2" descr="An 1868 engraving of “James's Plantation School” in North Carolina. This freedmen's school is possibly one of those established by Horace James on the Yankee or Avon Hall plantations in Pitt County in 1866. North Carolina Collection, University of North Carolina at Chapel Hill Libr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37" y="1085194"/>
            <a:ext cx="8470793"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473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12</a:t>
            </a:fld>
            <a:endParaRPr lang="en-US" dirty="0"/>
          </a:p>
        </p:txBody>
      </p:sp>
      <p:sp>
        <p:nvSpPr>
          <p:cNvPr id="5" name="Title 4"/>
          <p:cNvSpPr>
            <a:spLocks noGrp="1"/>
          </p:cNvSpPr>
          <p:nvPr>
            <p:ph type="title"/>
          </p:nvPr>
        </p:nvSpPr>
        <p:spPr/>
        <p:txBody>
          <a:bodyPr/>
          <a:lstStyle/>
          <a:p>
            <a:r>
              <a:rPr lang="en-US" dirty="0" smtClean="0"/>
              <a:t>NORTH CAROLINA TAKES FLIGHT </a:t>
            </a:r>
            <a:endParaRPr lang="en-US" dirty="0"/>
          </a:p>
        </p:txBody>
      </p:sp>
      <p:pic>
        <p:nvPicPr>
          <p:cNvPr id="1026" name="Picture 2" descr="http://www.nytstore.com/assets/images/extralarge/NSAPTR18_EXTR.jpg"/>
          <p:cNvPicPr>
            <a:picLocks noChangeAspect="1" noChangeArrowheads="1"/>
          </p:cNvPicPr>
          <p:nvPr/>
        </p:nvPicPr>
        <p:blipFill rotWithShape="1">
          <a:blip r:embed="rId3">
            <a:extLst>
              <a:ext uri="{28A0092B-C50C-407E-A947-70E740481C1C}">
                <a14:useLocalDpi xmlns:a14="http://schemas.microsoft.com/office/drawing/2010/main" val="0"/>
              </a:ext>
            </a:extLst>
          </a:blip>
          <a:srcRect l="-78" t="-22623" r="78" b="23014"/>
          <a:stretch/>
        </p:blipFill>
        <p:spPr bwMode="auto">
          <a:xfrm>
            <a:off x="138550" y="-445175"/>
            <a:ext cx="8836025" cy="6832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4247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6634" y="1066800"/>
            <a:ext cx="8839200" cy="533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13</a:t>
            </a:fld>
            <a:endParaRPr lang="en-US" dirty="0"/>
          </a:p>
        </p:txBody>
      </p:sp>
      <p:sp>
        <p:nvSpPr>
          <p:cNvPr id="5" name="Title 4"/>
          <p:cNvSpPr>
            <a:spLocks noGrp="1"/>
          </p:cNvSpPr>
          <p:nvPr>
            <p:ph type="title"/>
          </p:nvPr>
        </p:nvSpPr>
        <p:spPr/>
        <p:txBody>
          <a:bodyPr/>
          <a:lstStyle/>
          <a:p>
            <a:r>
              <a:rPr lang="en-US" dirty="0" smtClean="0"/>
              <a:t>THE GOOD ROADS STATE</a:t>
            </a:r>
            <a:endParaRPr lang="en-US" dirty="0"/>
          </a:p>
        </p:txBody>
      </p:sp>
      <p:pic>
        <p:nvPicPr>
          <p:cNvPr id="1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7951"/>
          <a:stretch/>
        </p:blipFill>
        <p:spPr bwMode="auto">
          <a:xfrm>
            <a:off x="361929" y="1429407"/>
            <a:ext cx="3977390" cy="1417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29" y="3048000"/>
            <a:ext cx="397739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9077"/>
          <a:stretch/>
        </p:blipFill>
        <p:spPr bwMode="auto">
          <a:xfrm>
            <a:off x="4459412" y="1447799"/>
            <a:ext cx="4379788" cy="4648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0257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Civilian Conservation Corps workers in front of the barracks in which they were housed at Globe, 1934. Courtesy of North Carolina Office of Archives and History, Raleigh."/>
          <p:cNvPicPr>
            <a:picLocks noChangeAspect="1" noChangeArrowheads="1"/>
          </p:cNvPicPr>
          <p:nvPr/>
        </p:nvPicPr>
        <p:blipFill rotWithShape="1">
          <a:blip r:embed="rId3">
            <a:extLst>
              <a:ext uri="{28A0092B-C50C-407E-A947-70E740481C1C}">
                <a14:useLocalDpi xmlns:a14="http://schemas.microsoft.com/office/drawing/2010/main" val="0"/>
              </a:ext>
            </a:extLst>
          </a:blip>
          <a:srcRect l="3087" t="-698" r="3087" b="698"/>
          <a:stretch/>
        </p:blipFill>
        <p:spPr bwMode="auto">
          <a:xfrm>
            <a:off x="1864828" y="1095702"/>
            <a:ext cx="7097989" cy="530509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8EBE3D34-2256-4C32-A715-6CAD5B952B42}" type="slidenum">
              <a:rPr lang="en-US" smtClean="0"/>
              <a:t>14</a:t>
            </a:fld>
            <a:endParaRPr lang="en-US" dirty="0"/>
          </a:p>
        </p:txBody>
      </p:sp>
      <p:sp>
        <p:nvSpPr>
          <p:cNvPr id="2" name="Title 1"/>
          <p:cNvSpPr>
            <a:spLocks noGrp="1"/>
          </p:cNvSpPr>
          <p:nvPr>
            <p:ph type="title"/>
          </p:nvPr>
        </p:nvSpPr>
        <p:spPr/>
        <p:txBody>
          <a:bodyPr>
            <a:normAutofit/>
          </a:bodyPr>
          <a:lstStyle/>
          <a:p>
            <a:r>
              <a:rPr lang="en-US" dirty="0" smtClean="0"/>
              <a:t>CREATING LEGACY OF HOSPITALITY </a:t>
            </a:r>
            <a:endParaRPr lang="en-US" dirty="0"/>
          </a:p>
        </p:txBody>
      </p:sp>
      <p:sp>
        <p:nvSpPr>
          <p:cNvPr id="17" name="Date Placeholder 3"/>
          <p:cNvSpPr>
            <a:spLocks noGrp="1"/>
          </p:cNvSpPr>
          <p:nvPr>
            <p:ph type="dt" sz="half" idx="10"/>
          </p:nvPr>
        </p:nvSpPr>
        <p:spPr>
          <a:xfrm>
            <a:off x="152399" y="6375953"/>
            <a:ext cx="2133600" cy="365125"/>
          </a:xfrm>
        </p:spPr>
        <p:txBody>
          <a:bodyPr/>
          <a:lstStyle>
            <a:lvl1pPr>
              <a:defRPr>
                <a:solidFill>
                  <a:schemeClr val="bg1"/>
                </a:solidFill>
              </a:defRPr>
            </a:lvl1p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pic>
        <p:nvPicPr>
          <p:cNvPr id="10" name="Picture 2" descr="Interior, Crawford Mill, c.1920, Lincolnton, NC. From Carolina Power and Light (CP&amp;L) Photograph Collection, North Carolina State Archives, call #: PhC68_1_307."/>
          <p:cNvPicPr>
            <a:picLocks noChangeAspect="1" noChangeArrowheads="1"/>
          </p:cNvPicPr>
          <p:nvPr/>
        </p:nvPicPr>
        <p:blipFill rotWithShape="1">
          <a:blip r:embed="rId4">
            <a:extLst>
              <a:ext uri="{28A0092B-C50C-407E-A947-70E740481C1C}">
                <a14:useLocalDpi xmlns:a14="http://schemas.microsoft.com/office/drawing/2010/main" val="0"/>
              </a:ext>
            </a:extLst>
          </a:blip>
          <a:srcRect l="31156"/>
          <a:stretch/>
        </p:blipFill>
        <p:spPr bwMode="auto">
          <a:xfrm>
            <a:off x="147144" y="3924991"/>
            <a:ext cx="2199290" cy="24758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enoir Chair Company, Lenoir, NC (Caldwell County); final assembly and sanding, c.1943 (ConDev317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634" y="1064170"/>
            <a:ext cx="2209800" cy="2990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8371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15</a:t>
            </a:fld>
            <a:endParaRPr lang="en-US" dirty="0"/>
          </a:p>
        </p:txBody>
      </p:sp>
      <p:sp>
        <p:nvSpPr>
          <p:cNvPr id="5" name="Title 4"/>
          <p:cNvSpPr>
            <a:spLocks noGrp="1"/>
          </p:cNvSpPr>
          <p:nvPr>
            <p:ph type="title"/>
          </p:nvPr>
        </p:nvSpPr>
        <p:spPr/>
        <p:txBody>
          <a:bodyPr/>
          <a:lstStyle/>
          <a:p>
            <a:r>
              <a:rPr lang="en-US" dirty="0" smtClean="0"/>
              <a:t>VARIETY VACATIONLAND </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1071976"/>
            <a:ext cx="4263241" cy="493205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TextBox 6"/>
          <p:cNvSpPr txBox="1"/>
          <p:nvPr/>
        </p:nvSpPr>
        <p:spPr>
          <a:xfrm>
            <a:off x="4732284" y="2049380"/>
            <a:ext cx="3937032"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latin typeface="Century Gothic" panose="020B0502020202020204" pitchFamily="34" charset="0"/>
              </a:rPr>
              <a:t>Commissioned Hospitality Committee</a:t>
            </a:r>
          </a:p>
          <a:p>
            <a:pPr marL="285750" indent="-285750">
              <a:buFont typeface="Arial" panose="020B0604020202020204" pitchFamily="34" charset="0"/>
              <a:buChar char="•"/>
            </a:pPr>
            <a:endParaRPr lang="en-US" sz="2000" dirty="0" smtClean="0">
              <a:latin typeface="Century Gothic" panose="020B0502020202020204" pitchFamily="34" charset="0"/>
            </a:endParaRPr>
          </a:p>
          <a:p>
            <a:pPr marL="285750" indent="-285750">
              <a:buFont typeface="Arial" panose="020B0604020202020204" pitchFamily="34" charset="0"/>
              <a:buChar char="•"/>
            </a:pPr>
            <a:r>
              <a:rPr lang="en-US" sz="2000" dirty="0" smtClean="0">
                <a:latin typeface="Century Gothic" panose="020B0502020202020204" pitchFamily="34" charset="0"/>
              </a:rPr>
              <a:t>Employed ad agency that would develop “Variety Vacationland”</a:t>
            </a:r>
          </a:p>
          <a:p>
            <a:pPr marL="285750" indent="-285750">
              <a:buFont typeface="Arial" panose="020B0604020202020204" pitchFamily="34" charset="0"/>
              <a:buChar char="•"/>
            </a:pPr>
            <a:endParaRPr lang="en-US" sz="2000" dirty="0" smtClean="0">
              <a:latin typeface="Century Gothic" panose="020B0502020202020204" pitchFamily="34" charset="0"/>
            </a:endParaRPr>
          </a:p>
          <a:p>
            <a:pPr marL="285750" indent="-285750">
              <a:buFont typeface="Arial" panose="020B0604020202020204" pitchFamily="34" charset="0"/>
              <a:buChar char="•"/>
            </a:pPr>
            <a:r>
              <a:rPr lang="en-US" sz="2000" dirty="0" smtClean="0">
                <a:latin typeface="Century Gothic" panose="020B0502020202020204" pitchFamily="34" charset="0"/>
              </a:rPr>
              <a:t>Developed state tours for business leaders </a:t>
            </a:r>
            <a:endParaRPr lang="en-US" sz="2000" dirty="0">
              <a:latin typeface="Century Gothic" panose="020B0502020202020204" pitchFamily="34" charset="0"/>
            </a:endParaRPr>
          </a:p>
        </p:txBody>
      </p:sp>
      <p:sp>
        <p:nvSpPr>
          <p:cNvPr id="8" name="TextBox 7"/>
          <p:cNvSpPr txBox="1"/>
          <p:nvPr/>
        </p:nvSpPr>
        <p:spPr>
          <a:xfrm>
            <a:off x="168166" y="6022428"/>
            <a:ext cx="4247475" cy="338554"/>
          </a:xfrm>
          <a:prstGeom prst="rect">
            <a:avLst/>
          </a:prstGeom>
          <a:solidFill>
            <a:schemeClr val="tx1"/>
          </a:solidFill>
        </p:spPr>
        <p:txBody>
          <a:bodyPr wrap="square" rtlCol="0">
            <a:spAutoFit/>
          </a:bodyPr>
          <a:lstStyle/>
          <a:p>
            <a:pPr algn="ctr"/>
            <a:r>
              <a:rPr lang="en-US" sz="1600" b="1" dirty="0" smtClean="0">
                <a:solidFill>
                  <a:schemeClr val="bg1"/>
                </a:solidFill>
                <a:latin typeface="Century Gothic" panose="020B0502020202020204" pitchFamily="34" charset="0"/>
              </a:rPr>
              <a:t>Governor Clyde Roark </a:t>
            </a:r>
            <a:r>
              <a:rPr lang="en-US" sz="1600" b="1" dirty="0" err="1" smtClean="0">
                <a:solidFill>
                  <a:schemeClr val="bg1"/>
                </a:solidFill>
                <a:latin typeface="Century Gothic" panose="020B0502020202020204" pitchFamily="34" charset="0"/>
              </a:rPr>
              <a:t>Hoey</a:t>
            </a:r>
            <a:r>
              <a:rPr lang="en-US" sz="1600" b="1" dirty="0" smtClean="0">
                <a:solidFill>
                  <a:schemeClr val="bg1"/>
                </a:solidFill>
                <a:latin typeface="Century Gothic" panose="020B0502020202020204" pitchFamily="34" charset="0"/>
              </a:rPr>
              <a:t> </a:t>
            </a:r>
            <a:endParaRPr lang="en-US" sz="1600" b="1" dirty="0">
              <a:solidFill>
                <a:schemeClr val="bg1"/>
              </a:solidFill>
              <a:latin typeface="Century Gothic" panose="020B0502020202020204" pitchFamily="34" charset="0"/>
            </a:endParaRPr>
          </a:p>
        </p:txBody>
      </p:sp>
      <p:pic>
        <p:nvPicPr>
          <p:cNvPr id="9" name="Picture 2" descr="http://www.ncbusinesslitigationreport.com/uploads/image/Variety%20Vacationlan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687" y="1071976"/>
            <a:ext cx="4538785" cy="5273240"/>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8118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16</a:t>
            </a:fld>
            <a:endParaRPr lang="en-US" dirty="0"/>
          </a:p>
        </p:txBody>
      </p:sp>
      <p:sp>
        <p:nvSpPr>
          <p:cNvPr id="5" name="Title 4"/>
          <p:cNvSpPr>
            <a:spLocks noGrp="1"/>
          </p:cNvSpPr>
          <p:nvPr>
            <p:ph type="title"/>
          </p:nvPr>
        </p:nvSpPr>
        <p:spPr/>
        <p:txBody>
          <a:bodyPr/>
          <a:lstStyle/>
          <a:p>
            <a:r>
              <a:rPr lang="en-US" dirty="0" smtClean="0"/>
              <a:t>PROGRESS IN THE PROGRESSIVE STATE</a:t>
            </a:r>
            <a:endParaRPr lang="en-US" dirty="0"/>
          </a:p>
        </p:txBody>
      </p:sp>
      <p:pic>
        <p:nvPicPr>
          <p:cNvPr id="6" name="Picture 2" descr="Students from North Carolina Agricultural and Technical College sit in at the whites-only lunch counter at the F. W. Woolworth store in downtown Greensboro on 1 Feb. 1960. Left to right: Ezell Blair, Franklin McCain, David Richmond, and Joseph McNeil. Greensboro News and Rec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266" y="1061543"/>
            <a:ext cx="6264334" cy="53234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woolworth sit-ins"/>
          <p:cNvPicPr>
            <a:picLocks noChangeAspect="1" noChangeArrowheads="1"/>
          </p:cNvPicPr>
          <p:nvPr/>
        </p:nvPicPr>
        <p:blipFill rotWithShape="1">
          <a:blip r:embed="rId4">
            <a:extLst>
              <a:ext uri="{28A0092B-C50C-407E-A947-70E740481C1C}">
                <a14:useLocalDpi xmlns:a14="http://schemas.microsoft.com/office/drawing/2010/main" val="0"/>
              </a:ext>
            </a:extLst>
          </a:blip>
          <a:srcRect l="26047" t="-444" r="-26047" b="444"/>
          <a:stretch/>
        </p:blipFill>
        <p:spPr bwMode="auto">
          <a:xfrm>
            <a:off x="152400" y="1061544"/>
            <a:ext cx="3571172" cy="5323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458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6634" y="1066800"/>
            <a:ext cx="8839200" cy="533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17</a:t>
            </a:fld>
            <a:endParaRPr lang="en-US" dirty="0"/>
          </a:p>
        </p:txBody>
      </p:sp>
      <p:sp>
        <p:nvSpPr>
          <p:cNvPr id="5" name="Title 4"/>
          <p:cNvSpPr>
            <a:spLocks noGrp="1"/>
          </p:cNvSpPr>
          <p:nvPr>
            <p:ph type="title"/>
          </p:nvPr>
        </p:nvSpPr>
        <p:spPr/>
        <p:txBody>
          <a:bodyPr/>
          <a:lstStyle/>
          <a:p>
            <a:r>
              <a:rPr lang="en-US" dirty="0" smtClean="0"/>
              <a:t>GROWING TO THE FUTURE</a:t>
            </a:r>
            <a:endParaRPr lang="en-US" dirty="0"/>
          </a:p>
        </p:txBody>
      </p:sp>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1" y="1312867"/>
            <a:ext cx="4057146" cy="2431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962400"/>
            <a:ext cx="8315319"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2435" y="1302357"/>
            <a:ext cx="4063885" cy="2431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79906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4294967295"/>
          </p:nvPr>
        </p:nvSpPr>
        <p:spPr>
          <a:xfrm>
            <a:off x="0" y="6375400"/>
            <a:ext cx="2133600" cy="365125"/>
          </a:xfrm>
        </p:spPr>
        <p:txBody>
          <a:bodyPr/>
          <a:lstStyle/>
          <a:p>
            <a:r>
              <a:rPr lang="en-US" smtClean="0"/>
              <a:t>brand   NC</a:t>
            </a:r>
            <a:endParaRPr lang="en-US"/>
          </a:p>
        </p:txBody>
      </p:sp>
      <p:sp>
        <p:nvSpPr>
          <p:cNvPr id="5" name="Slide Number Placeholder 4"/>
          <p:cNvSpPr>
            <a:spLocks noGrp="1"/>
          </p:cNvSpPr>
          <p:nvPr>
            <p:ph type="sldNum" sz="quarter" idx="4294967295"/>
          </p:nvPr>
        </p:nvSpPr>
        <p:spPr>
          <a:xfrm>
            <a:off x="7010400" y="6400800"/>
            <a:ext cx="2133600" cy="320675"/>
          </a:xfrm>
        </p:spPr>
        <p:txBody>
          <a:bodyPr/>
          <a:lstStyle/>
          <a:p>
            <a:fld id="{8EBE3D34-2256-4C32-A715-6CAD5B952B42}" type="slidenum">
              <a:rPr lang="en-US" smtClean="0"/>
              <a:t>18</a:t>
            </a:fld>
            <a:endParaRPr lang="en-US"/>
          </a:p>
        </p:txBody>
      </p:sp>
      <p:sp>
        <p:nvSpPr>
          <p:cNvPr id="10" name="Title 1"/>
          <p:cNvSpPr txBox="1">
            <a:spLocks/>
          </p:cNvSpPr>
          <p:nvPr/>
        </p:nvSpPr>
        <p:spPr>
          <a:xfrm>
            <a:off x="533400" y="2399805"/>
            <a:ext cx="5139574" cy="83919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3200" kern="1200">
                <a:solidFill>
                  <a:schemeClr val="bg1"/>
                </a:solidFill>
                <a:latin typeface="Century Gothic" panose="020B0502020202020204" pitchFamily="34" charset="0"/>
                <a:ea typeface="+mj-ea"/>
                <a:cs typeface="+mj-cs"/>
              </a:defRPr>
            </a:lvl1pPr>
          </a:lstStyle>
          <a:p>
            <a:pPr algn="r"/>
            <a:r>
              <a:rPr lang="en-US" dirty="0" smtClean="0">
                <a:solidFill>
                  <a:schemeClr val="tx1"/>
                </a:solidFill>
              </a:rPr>
              <a:t>COMPETITIVE LANDSCAPE</a:t>
            </a:r>
            <a:endParaRPr lang="en-US" dirty="0">
              <a:solidFill>
                <a:schemeClr val="tx1"/>
              </a:solidFill>
            </a:endParaRPr>
          </a:p>
        </p:txBody>
      </p:sp>
    </p:spTree>
    <p:extLst>
      <p:ext uri="{BB962C8B-B14F-4D97-AF65-F5344CB8AC3E}">
        <p14:creationId xmlns:p14="http://schemas.microsoft.com/office/powerpoint/2010/main" val="4364429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EBE3D34-2256-4C32-A715-6CAD5B952B42}" type="slidenum">
              <a:rPr lang="en-US" smtClean="0"/>
              <a:t>19</a:t>
            </a:fld>
            <a:endParaRPr lang="en-US"/>
          </a:p>
        </p:txBody>
      </p:sp>
      <p:sp>
        <p:nvSpPr>
          <p:cNvPr id="8" name="Date Placeholder 4"/>
          <p:cNvSpPr>
            <a:spLocks noGrp="1"/>
          </p:cNvSpPr>
          <p:nvPr>
            <p:ph type="dt" sz="half" idx="10"/>
          </p:nvPr>
        </p:nvSpPr>
        <p:spPr>
          <a:xfrm>
            <a:off x="152399" y="6375953"/>
            <a:ext cx="2133600" cy="365125"/>
          </a:xfrm>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pic>
        <p:nvPicPr>
          <p:cNvPr id="9" name="Content Placeholder 8"/>
          <p:cNvPicPr>
            <a:picLocks noGrp="1"/>
          </p:cNvPicPr>
          <p:nvPr>
            <p:ph idx="1"/>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587" b="-3610"/>
          <a:stretch/>
        </p:blipFill>
        <p:spPr bwMode="auto">
          <a:xfrm>
            <a:off x="344214" y="1143000"/>
            <a:ext cx="4648200" cy="1981200"/>
          </a:xfrm>
          <a:prstGeom prst="rect">
            <a:avLst/>
          </a:prstGeom>
          <a:noFill/>
          <a:ln>
            <a:noFill/>
          </a:ln>
        </p:spPr>
      </p:pic>
      <p:sp>
        <p:nvSpPr>
          <p:cNvPr id="3" name="TextBox 2"/>
          <p:cNvSpPr txBox="1"/>
          <p:nvPr/>
        </p:nvSpPr>
        <p:spPr>
          <a:xfrm>
            <a:off x="5410200" y="1524000"/>
            <a:ext cx="3200400" cy="4247317"/>
          </a:xfrm>
          <a:prstGeom prst="rect">
            <a:avLst/>
          </a:prstGeom>
          <a:noFill/>
        </p:spPr>
        <p:txBody>
          <a:bodyPr wrap="square" rtlCol="0">
            <a:spAutoFit/>
          </a:bodyPr>
          <a:lstStyle/>
          <a:p>
            <a:r>
              <a:rPr lang="en-US" u="sng" dirty="0" smtClean="0"/>
              <a:t>Elements:</a:t>
            </a:r>
          </a:p>
          <a:p>
            <a:pPr marL="285750" indent="-285750">
              <a:buFont typeface="Arial"/>
              <a:buChar char="•"/>
            </a:pPr>
            <a:r>
              <a:rPr lang="en-US" dirty="0" smtClean="0"/>
              <a:t>History</a:t>
            </a:r>
          </a:p>
          <a:p>
            <a:pPr marL="285750" indent="-285750">
              <a:buFont typeface="Arial"/>
              <a:buChar char="•"/>
            </a:pPr>
            <a:r>
              <a:rPr lang="en-US" dirty="0" smtClean="0"/>
              <a:t>Tradition</a:t>
            </a:r>
          </a:p>
          <a:p>
            <a:pPr marL="285750" indent="-285750">
              <a:buFont typeface="Arial"/>
              <a:buChar char="•"/>
            </a:pPr>
            <a:r>
              <a:rPr lang="en-US" dirty="0" smtClean="0"/>
              <a:t>Adventure</a:t>
            </a:r>
          </a:p>
          <a:p>
            <a:pPr marL="285750" indent="-285750">
              <a:buFont typeface="Arial"/>
              <a:buChar char="•"/>
            </a:pPr>
            <a:r>
              <a:rPr lang="en-US" dirty="0" smtClean="0"/>
              <a:t>Arts and Culture</a:t>
            </a:r>
          </a:p>
          <a:p>
            <a:endParaRPr lang="en-US" dirty="0"/>
          </a:p>
          <a:p>
            <a:r>
              <a:rPr lang="en-US" u="sng" dirty="0" smtClean="0"/>
              <a:t>Take </a:t>
            </a:r>
            <a:r>
              <a:rPr lang="en-US" u="sng" dirty="0" err="1" smtClean="0"/>
              <a:t>Aways</a:t>
            </a:r>
            <a:r>
              <a:rPr lang="en-US" u="sng" dirty="0"/>
              <a:t>:</a:t>
            </a:r>
          </a:p>
          <a:p>
            <a:r>
              <a:rPr lang="en-US" dirty="0"/>
              <a:t>Current developments don’t connect to the historical ties of the </a:t>
            </a:r>
            <a:r>
              <a:rPr lang="en-US" dirty="0" smtClean="0"/>
              <a:t>brand.</a:t>
            </a:r>
            <a:endParaRPr lang="en-US" dirty="0"/>
          </a:p>
          <a:p>
            <a:endParaRPr lang="en-US" dirty="0" smtClean="0"/>
          </a:p>
          <a:p>
            <a:r>
              <a:rPr lang="en-US" dirty="0" smtClean="0"/>
              <a:t>In developing a brand for North Carolina, we need to make sure it is something we can continue to uphold in the future.</a:t>
            </a:r>
            <a:endParaRPr lang="en-US" dirty="0"/>
          </a:p>
        </p:txBody>
      </p:sp>
      <p:sp>
        <p:nvSpPr>
          <p:cNvPr id="10" name="Title 9"/>
          <p:cNvSpPr>
            <a:spLocks noGrp="1"/>
          </p:cNvSpPr>
          <p:nvPr>
            <p:ph type="title"/>
          </p:nvPr>
        </p:nvSpPr>
        <p:spPr/>
        <p:txBody>
          <a:bodyPr/>
          <a:lstStyle/>
          <a:p>
            <a:r>
              <a:rPr lang="en-US" dirty="0" smtClean="0"/>
              <a:t>History can add to authenticity </a:t>
            </a:r>
            <a:endParaRPr lang="en-US" dirty="0"/>
          </a:p>
        </p:txBody>
      </p:sp>
      <p:pic>
        <p:nvPicPr>
          <p:cNvPr id="2050" name="Picture 2" descr="http://www.cronheimmortgage.com/deals/2010/Meriden.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8145" y="3200400"/>
            <a:ext cx="38608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0015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
        <p:nvSpPr>
          <p:cNvPr id="5" name="Slide Number Placeholder 4"/>
          <p:cNvSpPr>
            <a:spLocks noGrp="1"/>
          </p:cNvSpPr>
          <p:nvPr>
            <p:ph type="sldNum" sz="quarter" idx="12"/>
          </p:nvPr>
        </p:nvSpPr>
        <p:spPr/>
        <p:txBody>
          <a:bodyPr/>
          <a:lstStyle/>
          <a:p>
            <a:fld id="{8EBE3D34-2256-4C32-A715-6CAD5B952B42}" type="slidenum">
              <a:rPr lang="en-US" smtClean="0"/>
              <a:pPr/>
              <a:t>2</a:t>
            </a:fld>
            <a:endParaRPr lang="en-US" dirty="0"/>
          </a:p>
        </p:txBody>
      </p:sp>
      <p:sp>
        <p:nvSpPr>
          <p:cNvPr id="6" name="Title 5"/>
          <p:cNvSpPr>
            <a:spLocks noGrp="1"/>
          </p:cNvSpPr>
          <p:nvPr>
            <p:ph type="title"/>
          </p:nvPr>
        </p:nvSpPr>
        <p:spPr/>
        <p:txBody>
          <a:bodyPr/>
          <a:lstStyle/>
          <a:p>
            <a:r>
              <a:rPr lang="en-US" dirty="0" smtClean="0"/>
              <a:t>THE TEAM</a:t>
            </a:r>
            <a:endParaRPr lang="en-US" dirty="0"/>
          </a:p>
        </p:txBody>
      </p:sp>
      <p:pic>
        <p:nvPicPr>
          <p:cNvPr id="15362" name="Picture 2" descr="C:\Users\slhollan\AppData\Local\Microsoft\Windows\Temporary Internet Files\Content.Outlook\YF9QCXSR\brandNC2.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8310" y="1447800"/>
            <a:ext cx="5943600" cy="4457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3010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EBE3D34-2256-4C32-A715-6CAD5B952B42}" type="slidenum">
              <a:rPr lang="en-US" smtClean="0"/>
              <a:t>20</a:t>
            </a:fld>
            <a:endParaRPr lang="en-US"/>
          </a:p>
        </p:txBody>
      </p:sp>
      <p:sp>
        <p:nvSpPr>
          <p:cNvPr id="2" name="Title 1"/>
          <p:cNvSpPr>
            <a:spLocks noGrp="1"/>
          </p:cNvSpPr>
          <p:nvPr>
            <p:ph type="title"/>
          </p:nvPr>
        </p:nvSpPr>
        <p:spPr/>
        <p:txBody>
          <a:bodyPr>
            <a:noAutofit/>
          </a:bodyPr>
          <a:lstStyle/>
          <a:p>
            <a:r>
              <a:rPr lang="en-US" sz="3000" dirty="0" smtClean="0"/>
              <a:t>Frequent campaigns increase relevance</a:t>
            </a:r>
            <a:endParaRPr lang="en-US" sz="3000" dirty="0"/>
          </a:p>
        </p:txBody>
      </p:sp>
      <p:sp>
        <p:nvSpPr>
          <p:cNvPr id="8" name="Date Placeholder 4"/>
          <p:cNvSpPr>
            <a:spLocks noGrp="1"/>
          </p:cNvSpPr>
          <p:nvPr>
            <p:ph type="dt" sz="half" idx="10"/>
          </p:nvPr>
        </p:nvSpPr>
        <p:spPr>
          <a:xfrm>
            <a:off x="152399" y="6375953"/>
            <a:ext cx="2133600" cy="365125"/>
          </a:xfrm>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pic>
        <p:nvPicPr>
          <p:cNvPr id="6" name="Content Placeholder 5"/>
          <p:cNvPicPr>
            <a:picLocks noGrp="1"/>
          </p:cNvPicPr>
          <p:nvPr>
            <p:ph idx="1"/>
          </p:nvPr>
        </p:nvPicPr>
        <p:blipFill rotWithShape="1">
          <a:blip r:embed="rId3">
            <a:extLst>
              <a:ext uri="{28A0092B-C50C-407E-A947-70E740481C1C}">
                <a14:useLocalDpi xmlns:a14="http://schemas.microsoft.com/office/drawing/2010/main" val="0"/>
              </a:ext>
            </a:extLst>
          </a:blip>
          <a:srcRect l="4720" t="7177" r="799" b="-346"/>
          <a:stretch/>
        </p:blipFill>
        <p:spPr bwMode="auto">
          <a:xfrm>
            <a:off x="228600" y="1219200"/>
            <a:ext cx="3365500" cy="3407832"/>
          </a:xfrm>
          <a:prstGeom prst="rect">
            <a:avLst/>
          </a:prstGeom>
          <a:noFill/>
          <a:ln>
            <a:noFill/>
          </a:ln>
        </p:spPr>
      </p:pic>
      <p:sp>
        <p:nvSpPr>
          <p:cNvPr id="9" name="TextBox 8"/>
          <p:cNvSpPr txBox="1"/>
          <p:nvPr/>
        </p:nvSpPr>
        <p:spPr>
          <a:xfrm>
            <a:off x="5410200" y="1371600"/>
            <a:ext cx="3276600" cy="4524316"/>
          </a:xfrm>
          <a:prstGeom prst="rect">
            <a:avLst/>
          </a:prstGeom>
          <a:noFill/>
        </p:spPr>
        <p:txBody>
          <a:bodyPr wrap="square" rtlCol="0">
            <a:spAutoFit/>
          </a:bodyPr>
          <a:lstStyle/>
          <a:p>
            <a:r>
              <a:rPr lang="en-US" u="sng" dirty="0" smtClean="0"/>
              <a:t>Elements:</a:t>
            </a:r>
          </a:p>
          <a:p>
            <a:pPr marL="285750" indent="-285750">
              <a:buFont typeface="Arial"/>
              <a:buChar char="•"/>
            </a:pPr>
            <a:r>
              <a:rPr lang="en-US" dirty="0" smtClean="0"/>
              <a:t>Business oriented</a:t>
            </a:r>
          </a:p>
          <a:p>
            <a:pPr marL="285750" indent="-285750">
              <a:buFont typeface="Arial"/>
              <a:buChar char="•"/>
            </a:pPr>
            <a:r>
              <a:rPr lang="en-US" dirty="0" smtClean="0"/>
              <a:t>A state of progress </a:t>
            </a:r>
          </a:p>
          <a:p>
            <a:pPr marL="285750" indent="-285750">
              <a:buFont typeface="Arial"/>
              <a:buChar char="•"/>
            </a:pPr>
            <a:r>
              <a:rPr lang="en-US" dirty="0" smtClean="0"/>
              <a:t>Incorporates smaller campaigns such as: The Year of Alabama Food</a:t>
            </a:r>
          </a:p>
          <a:p>
            <a:pPr marL="285750" indent="-285750">
              <a:buFont typeface="Arial"/>
              <a:buChar char="•"/>
            </a:pPr>
            <a:endParaRPr lang="en-US" dirty="0"/>
          </a:p>
          <a:p>
            <a:r>
              <a:rPr lang="en-US" u="sng" dirty="0" smtClean="0"/>
              <a:t>Take </a:t>
            </a:r>
            <a:r>
              <a:rPr lang="en-US" u="sng" dirty="0" err="1" smtClean="0"/>
              <a:t>Aways</a:t>
            </a:r>
            <a:r>
              <a:rPr lang="en-US" u="sng" dirty="0" smtClean="0"/>
              <a:t>:</a:t>
            </a:r>
          </a:p>
          <a:p>
            <a:r>
              <a:rPr lang="en-US" dirty="0" smtClean="0"/>
              <a:t>The Year of Alabama Food promoted tourism and business, while connecting to the “Made in Alabama” brand. </a:t>
            </a:r>
          </a:p>
          <a:p>
            <a:endParaRPr lang="en-US" dirty="0" smtClean="0"/>
          </a:p>
          <a:p>
            <a:r>
              <a:rPr lang="en-US" dirty="0" smtClean="0"/>
              <a:t>We should consider how smaller campaigns can be connected to North Carolina’s new brand.</a:t>
            </a:r>
            <a:endParaRPr lang="en-US" dirty="0"/>
          </a:p>
        </p:txBody>
      </p:sp>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743200"/>
            <a:ext cx="1600200" cy="3239135"/>
          </a:xfrm>
          <a:prstGeom prst="rect">
            <a:avLst/>
          </a:prstGeom>
          <a:noFill/>
          <a:ln>
            <a:noFill/>
          </a:ln>
        </p:spPr>
      </p:pic>
    </p:spTree>
    <p:extLst>
      <p:ext uri="{BB962C8B-B14F-4D97-AF65-F5344CB8AC3E}">
        <p14:creationId xmlns:p14="http://schemas.microsoft.com/office/powerpoint/2010/main" val="6431191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21</a:t>
            </a:fld>
            <a:endParaRPr lang="en-US"/>
          </a:p>
        </p:txBody>
      </p:sp>
      <p:sp>
        <p:nvSpPr>
          <p:cNvPr id="5" name="Title 4"/>
          <p:cNvSpPr>
            <a:spLocks noGrp="1"/>
          </p:cNvSpPr>
          <p:nvPr>
            <p:ph type="title"/>
          </p:nvPr>
        </p:nvSpPr>
        <p:spPr/>
        <p:txBody>
          <a:bodyPr>
            <a:noAutofit/>
          </a:bodyPr>
          <a:lstStyle/>
          <a:p>
            <a:r>
              <a:rPr lang="en-US" sz="3000" dirty="0" smtClean="0"/>
              <a:t>Emotional connections create traction</a:t>
            </a:r>
            <a:endParaRPr lang="en-US" sz="3000" dirty="0"/>
          </a:p>
        </p:txBody>
      </p:sp>
      <p:pic>
        <p:nvPicPr>
          <p:cNvPr id="6" name="Content Placeholder 5"/>
          <p:cNvPicPr>
            <a:picLocks noGrp="1"/>
          </p:cNvPicPr>
          <p:nvPr>
            <p:ph idx="1"/>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8702" b="-19654"/>
          <a:stretch/>
        </p:blipFill>
        <p:spPr bwMode="auto">
          <a:xfrm>
            <a:off x="381000" y="1371600"/>
            <a:ext cx="4724400" cy="1524000"/>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381000" y="3276600"/>
            <a:ext cx="4800600" cy="2700020"/>
          </a:xfrm>
          <a:prstGeom prst="rect">
            <a:avLst/>
          </a:prstGeom>
          <a:noFill/>
          <a:ln>
            <a:noFill/>
          </a:ln>
        </p:spPr>
      </p:pic>
      <p:sp>
        <p:nvSpPr>
          <p:cNvPr id="8" name="TextBox 7"/>
          <p:cNvSpPr txBox="1"/>
          <p:nvPr/>
        </p:nvSpPr>
        <p:spPr>
          <a:xfrm>
            <a:off x="5410200" y="1600200"/>
            <a:ext cx="3276600" cy="3970318"/>
          </a:xfrm>
          <a:prstGeom prst="rect">
            <a:avLst/>
          </a:prstGeom>
          <a:noFill/>
        </p:spPr>
        <p:txBody>
          <a:bodyPr wrap="square" rtlCol="0">
            <a:spAutoFit/>
          </a:bodyPr>
          <a:lstStyle/>
          <a:p>
            <a:r>
              <a:rPr lang="en-US" u="sng" dirty="0" smtClean="0"/>
              <a:t>Elements:</a:t>
            </a:r>
          </a:p>
          <a:p>
            <a:pPr marL="285750" indent="-285750">
              <a:buFont typeface="Arial"/>
              <a:buChar char="•"/>
            </a:pPr>
            <a:r>
              <a:rPr lang="en-US" dirty="0" smtClean="0"/>
              <a:t>Kentucky Derby</a:t>
            </a:r>
          </a:p>
          <a:p>
            <a:pPr marL="285750" indent="-285750">
              <a:buFont typeface="Arial"/>
              <a:buChar char="•"/>
            </a:pPr>
            <a:r>
              <a:rPr lang="en-US" dirty="0" smtClean="0"/>
              <a:t>Horse history</a:t>
            </a:r>
          </a:p>
          <a:p>
            <a:pPr marL="285750" indent="-285750">
              <a:buFont typeface="Arial"/>
              <a:buChar char="•"/>
            </a:pPr>
            <a:r>
              <a:rPr lang="en-US" dirty="0" smtClean="0"/>
              <a:t>Nature</a:t>
            </a:r>
          </a:p>
          <a:p>
            <a:pPr marL="285750" indent="-285750">
              <a:buFont typeface="Arial"/>
              <a:buChar char="•"/>
            </a:pPr>
            <a:r>
              <a:rPr lang="en-US" dirty="0" smtClean="0"/>
              <a:t>Metropolitan life</a:t>
            </a:r>
          </a:p>
          <a:p>
            <a:pPr marL="285750" indent="-285750">
              <a:buFont typeface="Arial"/>
              <a:buChar char="•"/>
            </a:pPr>
            <a:endParaRPr lang="en-US" dirty="0"/>
          </a:p>
          <a:p>
            <a:r>
              <a:rPr lang="en-US" u="sng" dirty="0" smtClean="0"/>
              <a:t>Take </a:t>
            </a:r>
            <a:r>
              <a:rPr lang="en-US" u="sng" dirty="0" err="1" smtClean="0"/>
              <a:t>Aways</a:t>
            </a:r>
            <a:r>
              <a:rPr lang="en-US" u="sng" dirty="0" smtClean="0"/>
              <a:t>:</a:t>
            </a:r>
          </a:p>
          <a:p>
            <a:r>
              <a:rPr lang="en-US" dirty="0" smtClean="0"/>
              <a:t>“Do the words Unbridled Spirit” mean anything to you?” </a:t>
            </a:r>
          </a:p>
          <a:p>
            <a:endParaRPr lang="en-US" dirty="0"/>
          </a:p>
          <a:p>
            <a:r>
              <a:rPr lang="en-US" dirty="0" smtClean="0"/>
              <a:t>New unofficial campaign: </a:t>
            </a:r>
          </a:p>
          <a:p>
            <a:r>
              <a:rPr lang="en-US" dirty="0" smtClean="0"/>
              <a:t>2013 Kentucky Kicks Ass attempts to showcase Kentucky pride.</a:t>
            </a:r>
          </a:p>
        </p:txBody>
      </p:sp>
    </p:spTree>
    <p:extLst>
      <p:ext uri="{BB962C8B-B14F-4D97-AF65-F5344CB8AC3E}">
        <p14:creationId xmlns:p14="http://schemas.microsoft.com/office/powerpoint/2010/main" val="18754788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EBE3D34-2256-4C32-A715-6CAD5B952B42}" type="slidenum">
              <a:rPr lang="en-US" smtClean="0"/>
              <a:t>22</a:t>
            </a:fld>
            <a:endParaRPr lang="en-US"/>
          </a:p>
        </p:txBody>
      </p:sp>
      <p:sp>
        <p:nvSpPr>
          <p:cNvPr id="2" name="Title 1"/>
          <p:cNvSpPr>
            <a:spLocks noGrp="1"/>
          </p:cNvSpPr>
          <p:nvPr>
            <p:ph type="title"/>
          </p:nvPr>
        </p:nvSpPr>
        <p:spPr/>
        <p:txBody>
          <a:bodyPr>
            <a:normAutofit fontScale="90000"/>
          </a:bodyPr>
          <a:lstStyle/>
          <a:p>
            <a:r>
              <a:rPr lang="en-US" sz="3000" dirty="0" smtClean="0"/>
              <a:t>Diversity properly executed brings cohesion</a:t>
            </a:r>
            <a:endParaRPr lang="en-US" sz="3000" dirty="0"/>
          </a:p>
        </p:txBody>
      </p:sp>
      <p:sp>
        <p:nvSpPr>
          <p:cNvPr id="8" name="Date Placeholder 4"/>
          <p:cNvSpPr>
            <a:spLocks noGrp="1"/>
          </p:cNvSpPr>
          <p:nvPr>
            <p:ph type="dt" sz="half" idx="10"/>
          </p:nvPr>
        </p:nvSpPr>
        <p:spPr>
          <a:xfrm>
            <a:off x="152399" y="6375953"/>
            <a:ext cx="2133600" cy="365125"/>
          </a:xfrm>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pic>
        <p:nvPicPr>
          <p:cNvPr id="6" name="Content Placeholder 5"/>
          <p:cNvPicPr>
            <a:picLocks noGrp="1"/>
          </p:cNvPicPr>
          <p:nvPr>
            <p:ph idx="1"/>
          </p:nvPr>
        </p:nvPicPr>
        <p:blipFill rotWithShape="1">
          <a:blip r:embed="rId3">
            <a:extLst>
              <a:ext uri="{28A0092B-C50C-407E-A947-70E740481C1C}">
                <a14:useLocalDpi xmlns:a14="http://schemas.microsoft.com/office/drawing/2010/main" val="0"/>
              </a:ext>
            </a:extLst>
          </a:blip>
          <a:srcRect l="614" r="1174" b="-269"/>
          <a:stretch/>
        </p:blipFill>
        <p:spPr bwMode="auto">
          <a:xfrm>
            <a:off x="508000" y="1600200"/>
            <a:ext cx="4445000" cy="4538133"/>
          </a:xfrm>
          <a:prstGeom prst="rect">
            <a:avLst/>
          </a:prstGeom>
          <a:noFill/>
          <a:ln>
            <a:noFill/>
          </a:ln>
        </p:spPr>
      </p:pic>
      <p:sp>
        <p:nvSpPr>
          <p:cNvPr id="9" name="TextBox 8"/>
          <p:cNvSpPr txBox="1"/>
          <p:nvPr/>
        </p:nvSpPr>
        <p:spPr>
          <a:xfrm>
            <a:off x="5410200" y="1600200"/>
            <a:ext cx="3276600" cy="3970318"/>
          </a:xfrm>
          <a:prstGeom prst="rect">
            <a:avLst/>
          </a:prstGeom>
          <a:noFill/>
        </p:spPr>
        <p:txBody>
          <a:bodyPr wrap="square" rtlCol="0">
            <a:spAutoFit/>
          </a:bodyPr>
          <a:lstStyle/>
          <a:p>
            <a:r>
              <a:rPr lang="en-US" u="sng" dirty="0" smtClean="0"/>
              <a:t>Elements:</a:t>
            </a:r>
          </a:p>
          <a:p>
            <a:pPr marL="285750" indent="-285750">
              <a:buFont typeface="Arial"/>
              <a:buChar char="•"/>
            </a:pPr>
            <a:r>
              <a:rPr lang="en-US" dirty="0" smtClean="0"/>
              <a:t>Natural</a:t>
            </a:r>
          </a:p>
          <a:p>
            <a:pPr marL="285750" indent="-285750">
              <a:buFont typeface="Arial"/>
              <a:buChar char="•"/>
            </a:pPr>
            <a:r>
              <a:rPr lang="en-US" dirty="0" smtClean="0"/>
              <a:t>Culture</a:t>
            </a:r>
          </a:p>
          <a:p>
            <a:pPr marL="285750" indent="-285750">
              <a:buFont typeface="Arial"/>
              <a:buChar char="•"/>
            </a:pPr>
            <a:r>
              <a:rPr lang="en-US" dirty="0" smtClean="0"/>
              <a:t>Business</a:t>
            </a:r>
          </a:p>
          <a:p>
            <a:pPr marL="285750" indent="-285750">
              <a:buFont typeface="Arial"/>
              <a:buChar char="•"/>
            </a:pPr>
            <a:r>
              <a:rPr lang="en-US" dirty="0" smtClean="0"/>
              <a:t>Unifying the State</a:t>
            </a:r>
          </a:p>
          <a:p>
            <a:pPr marL="285750" indent="-285750">
              <a:buFont typeface="Arial"/>
              <a:buChar char="•"/>
            </a:pPr>
            <a:r>
              <a:rPr lang="en-US" dirty="0" smtClean="0"/>
              <a:t>Celebrating contrasts</a:t>
            </a:r>
          </a:p>
          <a:p>
            <a:pPr marL="285750" indent="-285750">
              <a:buFont typeface="Arial"/>
              <a:buChar char="•"/>
            </a:pPr>
            <a:endParaRPr lang="en-US" dirty="0"/>
          </a:p>
          <a:p>
            <a:r>
              <a:rPr lang="en-US" u="sng" dirty="0" smtClean="0"/>
              <a:t>Take </a:t>
            </a:r>
            <a:r>
              <a:rPr lang="en-US" u="sng" dirty="0" err="1" smtClean="0"/>
              <a:t>Aways</a:t>
            </a:r>
            <a:r>
              <a:rPr lang="en-US" u="sng" dirty="0" smtClean="0"/>
              <a:t>:</a:t>
            </a:r>
          </a:p>
          <a:p>
            <a:r>
              <a:rPr lang="en-US" dirty="0" smtClean="0"/>
              <a:t>Nevada faces a similar challenge to North Carolina in that it has a diverse state that is known for many different things. It utilized this diversity into one cohesive brand.</a:t>
            </a:r>
          </a:p>
        </p:txBody>
      </p:sp>
    </p:spTree>
    <p:extLst>
      <p:ext uri="{BB962C8B-B14F-4D97-AF65-F5344CB8AC3E}">
        <p14:creationId xmlns:p14="http://schemas.microsoft.com/office/powerpoint/2010/main" val="38614853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23</a:t>
            </a:fld>
            <a:endParaRPr lang="en-US"/>
          </a:p>
        </p:txBody>
      </p:sp>
      <p:sp>
        <p:nvSpPr>
          <p:cNvPr id="5" name="Title 4"/>
          <p:cNvSpPr>
            <a:spLocks noGrp="1"/>
          </p:cNvSpPr>
          <p:nvPr>
            <p:ph type="title"/>
          </p:nvPr>
        </p:nvSpPr>
        <p:spPr/>
        <p:txBody>
          <a:bodyPr>
            <a:noAutofit/>
          </a:bodyPr>
          <a:lstStyle/>
          <a:p>
            <a:r>
              <a:rPr lang="en-US" sz="3000" dirty="0" smtClean="0"/>
              <a:t>Invite continuous participation</a:t>
            </a:r>
            <a:endParaRPr lang="en-US" sz="3000" dirty="0"/>
          </a:p>
        </p:txBody>
      </p:sp>
      <p:sp>
        <p:nvSpPr>
          <p:cNvPr id="8" name="TextBox 7"/>
          <p:cNvSpPr txBox="1"/>
          <p:nvPr/>
        </p:nvSpPr>
        <p:spPr>
          <a:xfrm>
            <a:off x="5410200" y="1600200"/>
            <a:ext cx="3276600" cy="4247317"/>
          </a:xfrm>
          <a:prstGeom prst="rect">
            <a:avLst/>
          </a:prstGeom>
          <a:noFill/>
        </p:spPr>
        <p:txBody>
          <a:bodyPr wrap="square" rtlCol="0">
            <a:spAutoFit/>
          </a:bodyPr>
          <a:lstStyle/>
          <a:p>
            <a:r>
              <a:rPr lang="en-US" u="sng" dirty="0" smtClean="0"/>
              <a:t>Elements:</a:t>
            </a:r>
          </a:p>
          <a:p>
            <a:pPr marL="285750" indent="-285750">
              <a:buFont typeface="Arial"/>
              <a:buChar char="•"/>
            </a:pPr>
            <a:r>
              <a:rPr lang="en-US" dirty="0" smtClean="0"/>
              <a:t>Business climate </a:t>
            </a:r>
          </a:p>
          <a:p>
            <a:pPr marL="285750" indent="-285750">
              <a:buFont typeface="Arial"/>
              <a:buChar char="•"/>
            </a:pPr>
            <a:r>
              <a:rPr lang="en-US" dirty="0" smtClean="0"/>
              <a:t>Satisfaction</a:t>
            </a:r>
          </a:p>
          <a:p>
            <a:pPr marL="285750" indent="-285750">
              <a:buFont typeface="Arial"/>
              <a:buChar char="•"/>
            </a:pPr>
            <a:r>
              <a:rPr lang="en-US" dirty="0" smtClean="0"/>
              <a:t>Ease</a:t>
            </a:r>
          </a:p>
          <a:p>
            <a:pPr marL="285750" indent="-285750">
              <a:buFont typeface="Arial"/>
              <a:buChar char="•"/>
            </a:pPr>
            <a:endParaRPr lang="en-US" dirty="0"/>
          </a:p>
          <a:p>
            <a:r>
              <a:rPr lang="en-US" u="sng" dirty="0" smtClean="0"/>
              <a:t>Take </a:t>
            </a:r>
            <a:r>
              <a:rPr lang="en-US" u="sng" dirty="0" err="1" smtClean="0"/>
              <a:t>Aways</a:t>
            </a:r>
            <a:r>
              <a:rPr lang="en-US" u="sng" dirty="0" smtClean="0"/>
              <a:t>:</a:t>
            </a:r>
          </a:p>
          <a:p>
            <a:r>
              <a:rPr lang="en-US" dirty="0" smtClean="0"/>
              <a:t>South Carolina ties the “Just right” campaign to several pro-business initiatives to create authenticity. </a:t>
            </a:r>
          </a:p>
          <a:p>
            <a:endParaRPr lang="en-US" dirty="0"/>
          </a:p>
          <a:p>
            <a:r>
              <a:rPr lang="en-US" dirty="0" smtClean="0"/>
              <a:t>The SC “Just right” page invites participation through brand website upload to create inclusion.</a:t>
            </a:r>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2209800"/>
            <a:ext cx="4762500"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40528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24</a:t>
            </a:fld>
            <a:endParaRPr lang="en-US"/>
          </a:p>
        </p:txBody>
      </p:sp>
      <p:sp>
        <p:nvSpPr>
          <p:cNvPr id="5" name="Title 4"/>
          <p:cNvSpPr>
            <a:spLocks noGrp="1"/>
          </p:cNvSpPr>
          <p:nvPr>
            <p:ph type="title"/>
          </p:nvPr>
        </p:nvSpPr>
        <p:spPr/>
        <p:txBody>
          <a:bodyPr>
            <a:noAutofit/>
          </a:bodyPr>
          <a:lstStyle/>
          <a:p>
            <a:r>
              <a:rPr lang="en-US" sz="3000" dirty="0" smtClean="0"/>
              <a:t>Multiple messages mean low recognition</a:t>
            </a:r>
            <a:endParaRPr lang="en-US" sz="3000" dirty="0"/>
          </a:p>
        </p:txBody>
      </p:sp>
      <p:sp>
        <p:nvSpPr>
          <p:cNvPr id="8" name="TextBox 7"/>
          <p:cNvSpPr txBox="1"/>
          <p:nvPr/>
        </p:nvSpPr>
        <p:spPr>
          <a:xfrm>
            <a:off x="5410200" y="1600200"/>
            <a:ext cx="3276600" cy="2862322"/>
          </a:xfrm>
          <a:prstGeom prst="rect">
            <a:avLst/>
          </a:prstGeom>
          <a:noFill/>
        </p:spPr>
        <p:txBody>
          <a:bodyPr wrap="square" rtlCol="0">
            <a:spAutoFit/>
          </a:bodyPr>
          <a:lstStyle/>
          <a:p>
            <a:r>
              <a:rPr lang="en-US" u="sng" dirty="0" smtClean="0"/>
              <a:t>Elements:</a:t>
            </a:r>
          </a:p>
          <a:p>
            <a:pPr marL="285750" indent="-285750">
              <a:buFont typeface="Arial"/>
              <a:buChar char="•"/>
            </a:pPr>
            <a:r>
              <a:rPr lang="en-US" dirty="0" smtClean="0"/>
              <a:t>Motto</a:t>
            </a:r>
          </a:p>
          <a:p>
            <a:pPr marL="285750" indent="-285750">
              <a:buFont typeface="Arial"/>
              <a:buChar char="•"/>
            </a:pPr>
            <a:r>
              <a:rPr lang="en-US" dirty="0" smtClean="0"/>
              <a:t>Peaches</a:t>
            </a:r>
          </a:p>
          <a:p>
            <a:pPr marL="285750" indent="-285750">
              <a:buFont typeface="Arial"/>
              <a:buChar char="•"/>
            </a:pPr>
            <a:r>
              <a:rPr lang="en-US" dirty="0" smtClean="0"/>
              <a:t>Individual merchandising</a:t>
            </a:r>
          </a:p>
          <a:p>
            <a:pPr marL="285750" indent="-285750">
              <a:buFont typeface="Arial"/>
              <a:buChar char="•"/>
            </a:pPr>
            <a:endParaRPr lang="en-US" dirty="0"/>
          </a:p>
          <a:p>
            <a:r>
              <a:rPr lang="en-US" u="sng" dirty="0" smtClean="0"/>
              <a:t>Take </a:t>
            </a:r>
            <a:r>
              <a:rPr lang="en-US" u="sng" dirty="0" err="1" smtClean="0"/>
              <a:t>Aways</a:t>
            </a:r>
            <a:r>
              <a:rPr lang="en-US" u="sng" dirty="0" smtClean="0"/>
              <a:t>:</a:t>
            </a:r>
          </a:p>
          <a:p>
            <a:r>
              <a:rPr lang="en-US" dirty="0" smtClean="0"/>
              <a:t>Leaving brand open for interpretation proves to be a missed opportunity. </a:t>
            </a:r>
          </a:p>
          <a:p>
            <a:endParaRPr lang="en-US" dirty="0"/>
          </a:p>
        </p:txBody>
      </p:sp>
      <p:pic>
        <p:nvPicPr>
          <p:cNvPr id="1028" name="Picture 4" descr="http://thmb.inkfrog.com/thumbn/jcs900/GEORGIA-LINDGREN.jpg=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340" y="1295400"/>
            <a:ext cx="3126460" cy="4826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0528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solidFill>
                  <a:prstClr val="white"/>
                </a:solidFill>
              </a:rPr>
              <a:pPr/>
              <a:t>25</a:t>
            </a:fld>
            <a:endParaRPr lang="en-US" dirty="0">
              <a:solidFill>
                <a:prstClr val="white"/>
              </a:solidFill>
            </a:endParaRPr>
          </a:p>
        </p:txBody>
      </p:sp>
      <p:sp>
        <p:nvSpPr>
          <p:cNvPr id="5" name="Title 4"/>
          <p:cNvSpPr>
            <a:spLocks noGrp="1"/>
          </p:cNvSpPr>
          <p:nvPr>
            <p:ph type="title"/>
          </p:nvPr>
        </p:nvSpPr>
        <p:spPr/>
        <p:txBody>
          <a:bodyPr/>
          <a:lstStyle/>
          <a:p>
            <a:r>
              <a:rPr lang="en-US" dirty="0" smtClean="0"/>
              <a:t>Long campaigns garner recognition </a:t>
            </a:r>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209800"/>
            <a:ext cx="3010436" cy="3010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5410200" y="1600200"/>
            <a:ext cx="3276600" cy="3693319"/>
          </a:xfrm>
          <a:prstGeom prst="rect">
            <a:avLst/>
          </a:prstGeom>
          <a:noFill/>
        </p:spPr>
        <p:txBody>
          <a:bodyPr wrap="square" rtlCol="0">
            <a:spAutoFit/>
          </a:bodyPr>
          <a:lstStyle/>
          <a:p>
            <a:r>
              <a:rPr lang="en-US" u="sng" dirty="0" smtClean="0"/>
              <a:t>Elements:</a:t>
            </a:r>
          </a:p>
          <a:p>
            <a:pPr marL="285750" indent="-285750">
              <a:buFont typeface="Arial"/>
              <a:buChar char="•"/>
            </a:pPr>
            <a:r>
              <a:rPr lang="en-US" dirty="0" smtClean="0"/>
              <a:t>Vacation</a:t>
            </a:r>
          </a:p>
          <a:p>
            <a:pPr marL="285750" indent="-285750">
              <a:buFont typeface="Arial"/>
              <a:buChar char="•"/>
            </a:pPr>
            <a:r>
              <a:rPr lang="en-US" dirty="0" smtClean="0"/>
              <a:t>Warmth</a:t>
            </a:r>
          </a:p>
          <a:p>
            <a:pPr marL="285750" indent="-285750">
              <a:buFont typeface="Arial"/>
              <a:buChar char="•"/>
            </a:pPr>
            <a:r>
              <a:rPr lang="en-US" dirty="0" smtClean="0"/>
              <a:t>History</a:t>
            </a:r>
          </a:p>
          <a:p>
            <a:pPr marL="285750" indent="-285750">
              <a:buFont typeface="Arial"/>
              <a:buChar char="•"/>
            </a:pPr>
            <a:endParaRPr lang="en-US" dirty="0"/>
          </a:p>
          <a:p>
            <a:r>
              <a:rPr lang="en-US" u="sng" dirty="0" smtClean="0"/>
              <a:t>Take </a:t>
            </a:r>
            <a:r>
              <a:rPr lang="en-US" u="sng" dirty="0" err="1" smtClean="0"/>
              <a:t>Aways</a:t>
            </a:r>
            <a:r>
              <a:rPr lang="en-US" u="sng" dirty="0" smtClean="0"/>
              <a:t>:</a:t>
            </a:r>
          </a:p>
          <a:p>
            <a:r>
              <a:rPr lang="en-US" dirty="0" smtClean="0"/>
              <a:t>40+ year tourism campaign (Martin Agency in Richmond) that remains relevant today.</a:t>
            </a:r>
          </a:p>
          <a:p>
            <a:endParaRPr lang="en-US" dirty="0"/>
          </a:p>
          <a:p>
            <a:r>
              <a:rPr lang="en-US" dirty="0" smtClean="0"/>
              <a:t>Branding package of fonts, photography, and traits drive consistent implementation</a:t>
            </a:r>
          </a:p>
        </p:txBody>
      </p:sp>
    </p:spTree>
    <p:extLst>
      <p:ext uri="{BB962C8B-B14F-4D97-AF65-F5344CB8AC3E}">
        <p14:creationId xmlns:p14="http://schemas.microsoft.com/office/powerpoint/2010/main" val="4116588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231139" y="11377202"/>
            <a:ext cx="2133600" cy="365125"/>
          </a:xfrm>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 </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26</a:t>
            </a:fld>
            <a:endParaRPr lang="en-US" dirty="0"/>
          </a:p>
        </p:txBody>
      </p:sp>
      <p:sp>
        <p:nvSpPr>
          <p:cNvPr id="5" name="Title 4"/>
          <p:cNvSpPr>
            <a:spLocks noGrp="1"/>
          </p:cNvSpPr>
          <p:nvPr>
            <p:ph type="title"/>
          </p:nvPr>
        </p:nvSpPr>
        <p:spPr/>
        <p:txBody>
          <a:bodyPr>
            <a:normAutofit fontScale="90000"/>
          </a:bodyPr>
          <a:lstStyle/>
          <a:p>
            <a:r>
              <a:rPr lang="en-US" dirty="0" smtClean="0"/>
              <a:t>4 NC Universities are ranked in the top 125 universities nationally</a:t>
            </a:r>
            <a:endParaRPr lang="en-US" dirty="0"/>
          </a:p>
        </p:txBody>
      </p:sp>
      <p:pic>
        <p:nvPicPr>
          <p:cNvPr id="1026" name="Picture 2" descr="http://www.tallahasseegrapevine.com/file/sns_uploads/1478/images/Duk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143000"/>
            <a:ext cx="2895599" cy="25652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qeschools.org/uploads/w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796" y="1219200"/>
            <a:ext cx="2889885" cy="26559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unc.edu/files/2012/06/ccm1_0326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699485"/>
            <a:ext cx="2907983" cy="265366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upload.wikimedia.org/wikipedia/commons/thumb/e/e1/North_Carolina_State_University_Athletic_logo.svg/120px-North_Carolina_State_University_Athletic_logo.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3923" y="3708222"/>
            <a:ext cx="2308151" cy="269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519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27</a:t>
            </a:fld>
            <a:endParaRPr lang="en-US" dirty="0"/>
          </a:p>
        </p:txBody>
      </p:sp>
      <p:sp>
        <p:nvSpPr>
          <p:cNvPr id="5" name="Title 4"/>
          <p:cNvSpPr>
            <a:spLocks noGrp="1"/>
          </p:cNvSpPr>
          <p:nvPr>
            <p:ph type="title"/>
          </p:nvPr>
        </p:nvSpPr>
        <p:spPr/>
        <p:txBody>
          <a:bodyPr>
            <a:normAutofit fontScale="90000"/>
          </a:bodyPr>
          <a:lstStyle/>
          <a:p>
            <a:r>
              <a:rPr lang="en-US" dirty="0" smtClean="0"/>
              <a:t>5 NC cities are in the top 100 cities to do business</a:t>
            </a:r>
            <a:endParaRPr lang="en-US" dirty="0"/>
          </a:p>
        </p:txBody>
      </p:sp>
      <p:pic>
        <p:nvPicPr>
          <p:cNvPr id="2050" name="Picture 2" descr="http://charmeck.org/city/charlotte/citymanager/AboutUs/PublishingImages/crow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987" y="1739286"/>
            <a:ext cx="1854775"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taxirducab.com/image/seal/raleigh_se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0052" y="1261568"/>
            <a:ext cx="29908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1.bp.blogspot.com/-yzFMCfsgHx8/TzlIvZ_Yw9I/AAAAAAAAAlQ/FtVc5-2jxOo/s1600/Flag+with+white+backgound+300+dp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4305" y="1119452"/>
            <a:ext cx="2119717" cy="289233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upload.wikimedia.org/wikipedia/en/a/a1/Seal_of_Asheville,_North_Carolin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3587" y="4008472"/>
            <a:ext cx="2261152" cy="226115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upload.wikimedia.org/wikipedia/en/0/0f/Winston-salem_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265" y="3328749"/>
            <a:ext cx="2857500" cy="281940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greensboro-nc.gov/modules/showimage.aspx?imageid=1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0164" y="4572000"/>
            <a:ext cx="1190625" cy="149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761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28</a:t>
            </a:fld>
            <a:endParaRPr lang="en-US" dirty="0"/>
          </a:p>
        </p:txBody>
      </p:sp>
      <p:sp>
        <p:nvSpPr>
          <p:cNvPr id="5" name="Title 4"/>
          <p:cNvSpPr>
            <a:spLocks noGrp="1"/>
          </p:cNvSpPr>
          <p:nvPr>
            <p:ph type="title"/>
          </p:nvPr>
        </p:nvSpPr>
        <p:spPr/>
        <p:txBody>
          <a:bodyPr>
            <a:normAutofit fontScale="90000"/>
          </a:bodyPr>
          <a:lstStyle/>
          <a:p>
            <a:r>
              <a:rPr lang="en-US" dirty="0" smtClean="0"/>
              <a:t>NC ranks #6 in top states for domestic travel</a:t>
            </a:r>
            <a:endParaRPr lang="en-US" dirty="0"/>
          </a:p>
        </p:txBody>
      </p:sp>
      <p:pic>
        <p:nvPicPr>
          <p:cNvPr id="3074" name="Picture 2" descr="http://farm4.static.flickr.com/3702/10601858884_a308441b7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1081002"/>
            <a:ext cx="8839201" cy="529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6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 y="2399805"/>
            <a:ext cx="5139574" cy="83919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chemeClr val="bg1"/>
                </a:solidFill>
                <a:latin typeface="Century Gothic" panose="020B0502020202020204" pitchFamily="34" charset="0"/>
                <a:ea typeface="+mj-ea"/>
                <a:cs typeface="+mj-cs"/>
              </a:defRPr>
            </a:lvl1pPr>
          </a:lstStyle>
          <a:p>
            <a:pPr algn="r"/>
            <a:r>
              <a:rPr lang="en-US" dirty="0" smtClean="0">
                <a:solidFill>
                  <a:schemeClr val="tx1"/>
                </a:solidFill>
              </a:rPr>
              <a:t>PERCEPTIONS</a:t>
            </a:r>
            <a:endParaRPr lang="en-US" dirty="0">
              <a:solidFill>
                <a:schemeClr val="tx1"/>
              </a:solidFill>
            </a:endParaRPr>
          </a:p>
        </p:txBody>
      </p:sp>
    </p:spTree>
    <p:extLst>
      <p:ext uri="{BB962C8B-B14F-4D97-AF65-F5344CB8AC3E}">
        <p14:creationId xmlns:p14="http://schemas.microsoft.com/office/powerpoint/2010/main" val="27041137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18"/>
          <p:cNvSpPr>
            <a:spLocks noGrp="1"/>
          </p:cNvSpPr>
          <p:nvPr>
            <p:ph type="dt" sz="half" idx="10"/>
          </p:nvPr>
        </p:nvSpPr>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
        <p:nvSpPr>
          <p:cNvPr id="21" name="Slide Number Placeholder 20"/>
          <p:cNvSpPr>
            <a:spLocks noGrp="1"/>
          </p:cNvSpPr>
          <p:nvPr>
            <p:ph type="sldNum" sz="quarter" idx="12"/>
          </p:nvPr>
        </p:nvSpPr>
        <p:spPr/>
        <p:txBody>
          <a:bodyPr/>
          <a:lstStyle/>
          <a:p>
            <a:fld id="{8EBE3D34-2256-4C32-A715-6CAD5B952B42}" type="slidenum">
              <a:rPr lang="en-US" smtClean="0"/>
              <a:pPr/>
              <a:t>3</a:t>
            </a:fld>
            <a:endParaRPr lang="en-US" dirty="0"/>
          </a:p>
        </p:txBody>
      </p:sp>
      <p:sp>
        <p:nvSpPr>
          <p:cNvPr id="2" name="Title 1"/>
          <p:cNvSpPr>
            <a:spLocks noGrp="1"/>
          </p:cNvSpPr>
          <p:nvPr>
            <p:ph type="title"/>
          </p:nvPr>
        </p:nvSpPr>
        <p:spPr/>
        <p:txBody>
          <a:bodyPr/>
          <a:lstStyle/>
          <a:p>
            <a:r>
              <a:rPr lang="en-US" dirty="0" smtClean="0"/>
              <a:t>WHAT WE’VE DONE</a:t>
            </a:r>
            <a:endParaRPr lang="en-US" dirty="0"/>
          </a:p>
        </p:txBody>
      </p:sp>
      <p:pic>
        <p:nvPicPr>
          <p:cNvPr id="4" name="Picture 3" descr="http://ntx.wish.org/~/media/Shared/312x214%20Icons/MAW_icon-vector-blue_01_person_312x214.ashx?w=312"/>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247926" y="2147714"/>
            <a:ext cx="1409148" cy="9665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ntx.wish.org/~/media/Shared/312x214%20Icons/MAW_icon-vector-blue_01_person_312x214.ashx?w=31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1326" y="2376314"/>
            <a:ext cx="1409148" cy="9665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1.bp.blogspot.com/-q_oQTk_Rv5I/TtDFt6igyiI/AAAAAAAAASk/kpIJwX_rDA8/s1600/notepad_vectoricon.png"/>
          <p:cNvPicPr>
            <a:picLocks noChangeAspect="1" noChangeArrowheads="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2654252" y="2196144"/>
            <a:ext cx="1066800" cy="13268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etc-mysitemyway.s3.amazonaws.com/icons/legacy-previews/icons/simple-black-square-icons-business/126715-simple-black-square-icon-business-magnifying-glass-ps.png"/>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4536543" y="2016401"/>
            <a:ext cx="1686354" cy="16863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38"/>
          <p:cNvSpPr txBox="1"/>
          <p:nvPr/>
        </p:nvSpPr>
        <p:spPr>
          <a:xfrm>
            <a:off x="396240" y="3954036"/>
            <a:ext cx="1600200" cy="3810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Century Gothic" panose="020B0502020202020204" pitchFamily="34" charset="0"/>
              </a:rPr>
              <a:t>INTERVIEW</a:t>
            </a:r>
            <a:endParaRPr lang="en-US" dirty="0">
              <a:latin typeface="Century Gothic" panose="020B0502020202020204" pitchFamily="34" charset="0"/>
            </a:endParaRPr>
          </a:p>
        </p:txBody>
      </p:sp>
      <p:sp>
        <p:nvSpPr>
          <p:cNvPr id="11" name="TextBox 39"/>
          <p:cNvSpPr txBox="1"/>
          <p:nvPr/>
        </p:nvSpPr>
        <p:spPr>
          <a:xfrm>
            <a:off x="2392680" y="3964722"/>
            <a:ext cx="16002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Century Gothic" panose="020B0502020202020204" pitchFamily="34" charset="0"/>
              </a:rPr>
              <a:t>SURVEYS</a:t>
            </a:r>
            <a:endParaRPr lang="en-US" dirty="0">
              <a:latin typeface="Century Gothic" panose="020B0502020202020204" pitchFamily="34" charset="0"/>
            </a:endParaRPr>
          </a:p>
        </p:txBody>
      </p:sp>
      <p:sp>
        <p:nvSpPr>
          <p:cNvPr id="12" name="TextBox 40"/>
          <p:cNvSpPr txBox="1"/>
          <p:nvPr/>
        </p:nvSpPr>
        <p:spPr>
          <a:xfrm>
            <a:off x="4389120" y="3963561"/>
            <a:ext cx="19812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Century Gothic" panose="020B0502020202020204" pitchFamily="34" charset="0"/>
              </a:rPr>
              <a:t>SECONDARY RESEARCH</a:t>
            </a:r>
            <a:endParaRPr lang="en-US" dirty="0">
              <a:latin typeface="Century Gothic" panose="020B0502020202020204" pitchFamily="34" charset="0"/>
            </a:endParaRPr>
          </a:p>
        </p:txBody>
      </p:sp>
      <p:sp>
        <p:nvSpPr>
          <p:cNvPr id="13" name="TextBox 41"/>
          <p:cNvSpPr txBox="1"/>
          <p:nvPr/>
        </p:nvSpPr>
        <p:spPr>
          <a:xfrm>
            <a:off x="6766560" y="3821370"/>
            <a:ext cx="19812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Century Gothic" panose="020B0502020202020204" pitchFamily="34" charset="0"/>
              </a:rPr>
              <a:t>CONTESTS</a:t>
            </a:r>
            <a:endParaRPr lang="en-US" dirty="0">
              <a:latin typeface="Century Gothic" panose="020B0502020202020204" pitchFamily="34" charset="0"/>
            </a:endParaRPr>
          </a:p>
        </p:txBody>
      </p:sp>
      <p:pic>
        <p:nvPicPr>
          <p:cNvPr id="1027"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3783" y="1680056"/>
            <a:ext cx="1991229" cy="2358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59247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381000" y="609600"/>
            <a:ext cx="8229600" cy="4906963"/>
          </a:xfrm>
        </p:spPr>
        <p:txBody>
          <a:bodyPr>
            <a:normAutofit fontScale="62500" lnSpcReduction="20000"/>
          </a:bodyPr>
          <a:lstStyle/>
          <a:p>
            <a:pPr marL="0" indent="0">
              <a:buNone/>
            </a:pPr>
            <a:r>
              <a:rPr lang="en-US" sz="3600" dirty="0" smtClean="0">
                <a:solidFill>
                  <a:schemeClr val="accent1"/>
                </a:solidFill>
              </a:rPr>
              <a:t>Anecdotal evidence</a:t>
            </a:r>
            <a:r>
              <a:rPr lang="en-US" sz="3600" dirty="0" smtClean="0"/>
              <a:t>, along with </a:t>
            </a:r>
            <a:r>
              <a:rPr lang="en-US" sz="3600" dirty="0" smtClean="0">
                <a:solidFill>
                  <a:schemeClr val="accent1"/>
                </a:solidFill>
              </a:rPr>
              <a:t>lack of awareness found in the 2009 </a:t>
            </a:r>
            <a:r>
              <a:rPr lang="en-US" sz="3600" dirty="0" err="1" smtClean="0">
                <a:solidFill>
                  <a:schemeClr val="accent1"/>
                </a:solidFill>
              </a:rPr>
              <a:t>Trone</a:t>
            </a:r>
            <a:r>
              <a:rPr lang="en-US" sz="3600" dirty="0" smtClean="0">
                <a:solidFill>
                  <a:schemeClr val="accent1"/>
                </a:solidFill>
              </a:rPr>
              <a:t> study</a:t>
            </a:r>
            <a:r>
              <a:rPr lang="en-US" sz="3600" dirty="0" smtClean="0"/>
              <a:t>,</a:t>
            </a:r>
            <a:r>
              <a:rPr lang="en-US" sz="3600" dirty="0" smtClean="0">
                <a:solidFill>
                  <a:schemeClr val="tx2"/>
                </a:solidFill>
              </a:rPr>
              <a:t> plus the arguments for the benefits of branding and integrated marketing communications statewide – all </a:t>
            </a:r>
            <a:r>
              <a:rPr lang="en-US" sz="3600" dirty="0" smtClean="0"/>
              <a:t>support the need for a new state branding effort.</a:t>
            </a:r>
          </a:p>
          <a:p>
            <a:pPr marL="0" indent="0">
              <a:buNone/>
            </a:pPr>
            <a:r>
              <a:rPr lang="en-US" sz="3600" dirty="0" smtClean="0"/>
              <a:t> </a:t>
            </a:r>
          </a:p>
          <a:p>
            <a:pPr marL="0" indent="0">
              <a:buNone/>
            </a:pPr>
            <a:r>
              <a:rPr lang="en-US" sz="3600" dirty="0" smtClean="0"/>
              <a:t>Over the past three months, the </a:t>
            </a:r>
            <a:r>
              <a:rPr lang="en-US" sz="3600" dirty="0" err="1" smtClean="0"/>
              <a:t>brandNC</a:t>
            </a:r>
            <a:r>
              <a:rPr lang="en-US" sz="3600" dirty="0" smtClean="0"/>
              <a:t> Project team has</a:t>
            </a:r>
          </a:p>
          <a:p>
            <a:r>
              <a:rPr lang="en-US" sz="3600" dirty="0" smtClean="0"/>
              <a:t> conducted </a:t>
            </a:r>
            <a:r>
              <a:rPr lang="en-US" sz="3600" dirty="0" smtClean="0">
                <a:solidFill>
                  <a:srgbClr val="4F81BD"/>
                </a:solidFill>
              </a:rPr>
              <a:t>three national </a:t>
            </a:r>
            <a:r>
              <a:rPr lang="en-US" sz="3600" dirty="0" smtClean="0">
                <a:solidFill>
                  <a:schemeClr val="accent1"/>
                </a:solidFill>
              </a:rPr>
              <a:t>general public and executives state perceptions surveys about NC, VA, SC, and GA </a:t>
            </a:r>
            <a:r>
              <a:rPr lang="en-US" sz="3600" dirty="0" smtClean="0"/>
              <a:t>(total N=1,945) </a:t>
            </a:r>
          </a:p>
          <a:p>
            <a:r>
              <a:rPr lang="en-US" sz="3600" dirty="0" smtClean="0"/>
              <a:t>interviewed N=401 c-suite </a:t>
            </a:r>
            <a:r>
              <a:rPr lang="en-US" sz="3600" dirty="0" smtClean="0">
                <a:solidFill>
                  <a:schemeClr val="accent1"/>
                </a:solidFill>
              </a:rPr>
              <a:t>business executives about site selection in general and experience with NC in particular</a:t>
            </a:r>
          </a:p>
          <a:p>
            <a:r>
              <a:rPr lang="en-US" sz="3600" dirty="0" smtClean="0"/>
              <a:t>tested </a:t>
            </a:r>
            <a:r>
              <a:rPr lang="en-US" sz="3600" dirty="0" smtClean="0">
                <a:solidFill>
                  <a:schemeClr val="accent1"/>
                </a:solidFill>
              </a:rPr>
              <a:t>NC’s state map shape recognition among </a:t>
            </a:r>
            <a:r>
              <a:rPr lang="en-US" sz="3600" dirty="0" smtClean="0"/>
              <a:t>N=1,001 </a:t>
            </a:r>
            <a:r>
              <a:rPr lang="en-US" sz="3600" dirty="0" smtClean="0">
                <a:solidFill>
                  <a:schemeClr val="accent1"/>
                </a:solidFill>
              </a:rPr>
              <a:t>people</a:t>
            </a:r>
            <a:endParaRPr lang="en-US" sz="3600" dirty="0"/>
          </a:p>
          <a:p>
            <a:r>
              <a:rPr lang="en-US" sz="3600" dirty="0" smtClean="0"/>
              <a:t>polled N=806 North Carolinians about the state’s </a:t>
            </a:r>
            <a:r>
              <a:rPr lang="en-US" sz="3600" dirty="0" smtClean="0">
                <a:solidFill>
                  <a:schemeClr val="accent1"/>
                </a:solidFill>
              </a:rPr>
              <a:t>enduring core values</a:t>
            </a:r>
            <a:r>
              <a:rPr lang="en-US" sz="3600" dirty="0" smtClean="0"/>
              <a:t>.</a:t>
            </a:r>
            <a:endParaRPr lang="en-US" sz="3600" dirty="0"/>
          </a:p>
        </p:txBody>
      </p:sp>
      <p:sp>
        <p:nvSpPr>
          <p:cNvPr id="4" name="Slide Number Placeholder 3"/>
          <p:cNvSpPr>
            <a:spLocks noGrp="1"/>
          </p:cNvSpPr>
          <p:nvPr>
            <p:ph type="sldNum" sz="quarter" idx="4294967295"/>
          </p:nvPr>
        </p:nvSpPr>
        <p:spPr>
          <a:xfrm>
            <a:off x="7010400" y="6400800"/>
            <a:ext cx="2133600" cy="320675"/>
          </a:xfrm>
        </p:spPr>
        <p:txBody>
          <a:bodyPr/>
          <a:lstStyle/>
          <a:p>
            <a:fld id="{8EBE3D34-2256-4C32-A715-6CAD5B952B42}" type="slidenum">
              <a:rPr lang="en-US" smtClean="0"/>
              <a:pPr/>
              <a:t>30</a:t>
            </a:fld>
            <a:endParaRPr lang="en-US" dirty="0"/>
          </a:p>
        </p:txBody>
      </p:sp>
    </p:spTree>
    <p:extLst>
      <p:ext uri="{BB962C8B-B14F-4D97-AF65-F5344CB8AC3E}">
        <p14:creationId xmlns:p14="http://schemas.microsoft.com/office/powerpoint/2010/main" val="22385448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BE3D34-2256-4C32-A715-6CAD5B952B42}" type="slidenum">
              <a:rPr lang="en-US" smtClean="0"/>
              <a:pPr/>
              <a:t>31</a:t>
            </a:fld>
            <a:endParaRPr lang="en-US" dirty="0"/>
          </a:p>
        </p:txBody>
      </p:sp>
      <p:sp>
        <p:nvSpPr>
          <p:cNvPr id="9" name="Title 8"/>
          <p:cNvSpPr>
            <a:spLocks noGrp="1"/>
          </p:cNvSpPr>
          <p:nvPr>
            <p:ph type="title"/>
          </p:nvPr>
        </p:nvSpPr>
        <p:spPr/>
        <p:txBody>
          <a:bodyPr/>
          <a:lstStyle/>
          <a:p>
            <a:r>
              <a:rPr lang="en-US" dirty="0" smtClean="0"/>
              <a:t>2009 North Carolina Brand Awareness</a:t>
            </a:r>
            <a:endParaRPr lang="en-US" dirty="0"/>
          </a:p>
        </p:txBody>
      </p:sp>
      <p:sp>
        <p:nvSpPr>
          <p:cNvPr id="6" name="Rectangle 5"/>
          <p:cNvSpPr/>
          <p:nvPr/>
        </p:nvSpPr>
        <p:spPr>
          <a:xfrm>
            <a:off x="1066800" y="1752600"/>
            <a:ext cx="7239000" cy="2862322"/>
          </a:xfrm>
          <a:prstGeom prst="rect">
            <a:avLst/>
          </a:prstGeom>
        </p:spPr>
        <p:txBody>
          <a:bodyPr wrap="square">
            <a:spAutoFit/>
          </a:bodyPr>
          <a:lstStyle/>
          <a:p>
            <a:r>
              <a:rPr lang="en-US" altLang="en-US" sz="3600" dirty="0"/>
              <a:t>2009 </a:t>
            </a:r>
            <a:r>
              <a:rPr lang="en-US" altLang="en-US" sz="3600" dirty="0" err="1"/>
              <a:t>Trone</a:t>
            </a:r>
            <a:r>
              <a:rPr lang="en-US" altLang="en-US" sz="3600" dirty="0"/>
              <a:t> study of “1,900 people across the US who had never lived, worked or vacationed in North Carolina” found that </a:t>
            </a:r>
            <a:r>
              <a:rPr lang="en-US" altLang="en-US" sz="3600" b="1" dirty="0">
                <a:solidFill>
                  <a:schemeClr val="accent5"/>
                </a:solidFill>
              </a:rPr>
              <a:t>42% </a:t>
            </a:r>
            <a:r>
              <a:rPr lang="en-US" altLang="en-US" sz="3600" dirty="0"/>
              <a:t>said they knew nothing about the </a:t>
            </a:r>
            <a:r>
              <a:rPr lang="en-US" altLang="en-US" sz="3600" dirty="0" smtClean="0"/>
              <a:t>state</a:t>
            </a:r>
            <a:r>
              <a:rPr lang="en-US" altLang="en-US" sz="3600" dirty="0"/>
              <a:t>.</a:t>
            </a:r>
            <a:endParaRPr lang="en-US" sz="3600" dirty="0"/>
          </a:p>
        </p:txBody>
      </p:sp>
      <p:sp>
        <p:nvSpPr>
          <p:cNvPr id="11" name="Date Placeholder 2"/>
          <p:cNvSpPr>
            <a:spLocks noGrp="1"/>
          </p:cNvSpPr>
          <p:nvPr>
            <p:ph type="dt" sz="half" idx="10"/>
          </p:nvPr>
        </p:nvSpPr>
        <p:spPr>
          <a:xfrm>
            <a:off x="152399" y="6375953"/>
            <a:ext cx="2133600" cy="365125"/>
          </a:xfrm>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Tree>
    <p:extLst>
      <p:ext uri="{BB962C8B-B14F-4D97-AF65-F5344CB8AC3E}">
        <p14:creationId xmlns:p14="http://schemas.microsoft.com/office/powerpoint/2010/main" val="33448479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32</a:t>
            </a:fld>
            <a:endParaRPr lang="en-US"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570" t="18424" r="23550" b="6356"/>
          <a:stretch/>
        </p:blipFill>
        <p:spPr bwMode="auto">
          <a:xfrm>
            <a:off x="914400" y="1258784"/>
            <a:ext cx="7261313"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8841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33</a:t>
            </a:fld>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264" t="16207" r="22597" b="9126"/>
          <a:stretch/>
        </p:blipFill>
        <p:spPr bwMode="auto">
          <a:xfrm>
            <a:off x="1066800" y="1143000"/>
            <a:ext cx="7343188"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0516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In the absence of proactively communicating who North Carolina is, others can, and will, fill that messaging gap</a:t>
            </a:r>
            <a:endParaRPr lang="en-US" sz="2000" dirty="0"/>
          </a:p>
        </p:txBody>
      </p:sp>
      <p:sp>
        <p:nvSpPr>
          <p:cNvPr id="3" name="Content Placeholder 2"/>
          <p:cNvSpPr>
            <a:spLocks noGrp="1"/>
          </p:cNvSpPr>
          <p:nvPr>
            <p:ph idx="1"/>
          </p:nvPr>
        </p:nvSpPr>
        <p:spPr>
          <a:xfrm>
            <a:off x="457200" y="1259629"/>
            <a:ext cx="8229600" cy="4525963"/>
          </a:xfrm>
        </p:spPr>
        <p:txBody>
          <a:bodyPr>
            <a:normAutofit/>
          </a:bodyPr>
          <a:lstStyle/>
          <a:p>
            <a:pPr marL="0" indent="0">
              <a:buNone/>
            </a:pPr>
            <a:r>
              <a:rPr lang="en-US" sz="2000" dirty="0" smtClean="0"/>
              <a:t>Recent opinion editorial pieces in national news media and satirical television programs may have begun to establish a “brand” for North Carolina.</a:t>
            </a:r>
            <a:endParaRPr lang="en-US" sz="2000" dirty="0"/>
          </a:p>
        </p:txBody>
      </p:sp>
      <p:pic>
        <p:nvPicPr>
          <p:cNvPr id="4" name="Picture 3" descr="Screen Shot 2014-02-05 at 7.56.54 A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2535" y="2423624"/>
            <a:ext cx="4114800" cy="666765"/>
          </a:xfrm>
          <a:prstGeom prst="rect">
            <a:avLst/>
          </a:prstGeom>
          <a:ln>
            <a:noFill/>
          </a:ln>
          <a:effectLst>
            <a:outerShdw blurRad="292100" dist="139700" dir="2700000" algn="tl" rotWithShape="0">
              <a:srgbClr val="333333">
                <a:alpha val="65000"/>
              </a:srgbClr>
            </a:outerShdw>
          </a:effectLst>
        </p:spPr>
      </p:pic>
      <p:pic>
        <p:nvPicPr>
          <p:cNvPr id="5" name="Picture 4" descr="Screen Shot 2014-02-07 at 10.29.43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2535" y="3581936"/>
            <a:ext cx="4114800" cy="885150"/>
          </a:xfrm>
          <a:prstGeom prst="rect">
            <a:avLst/>
          </a:prstGeom>
          <a:ln>
            <a:noFill/>
          </a:ln>
          <a:effectLst>
            <a:outerShdw blurRad="292100" dist="139700" dir="2700000" algn="tl" rotWithShape="0">
              <a:srgbClr val="333333">
                <a:alpha val="65000"/>
              </a:srgbClr>
            </a:outerShdw>
          </a:effectLst>
        </p:spPr>
      </p:pic>
      <p:pic>
        <p:nvPicPr>
          <p:cNvPr id="6" name="Picture 5" descr="Screen Shot 2014-02-07 at 10.37.0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535" y="4958633"/>
            <a:ext cx="4114800" cy="832275"/>
          </a:xfrm>
          <a:prstGeom prst="rect">
            <a:avLst/>
          </a:prstGeom>
          <a:ln>
            <a:noFill/>
          </a:ln>
          <a:effectLst>
            <a:outerShdw blurRad="292100" dist="139700" dir="2700000" algn="tl" rotWithShape="0">
              <a:srgbClr val="333333">
                <a:alpha val="65000"/>
              </a:srgbClr>
            </a:outerShdw>
          </a:effectLst>
        </p:spPr>
      </p:pic>
      <p:pic>
        <p:nvPicPr>
          <p:cNvPr id="7170" name="Picture 2" descr="http://www.verbicidemagazine.com/wp-content/uploads/2012/05/colbert-nc.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47458" y="2205258"/>
            <a:ext cx="4012260" cy="21812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747458" y="4495651"/>
            <a:ext cx="4012260" cy="1361912"/>
          </a:xfrm>
          <a:prstGeom prst="rect">
            <a:avLst/>
          </a:prstGeom>
          <a:noFill/>
        </p:spPr>
        <p:txBody>
          <a:bodyPr wrap="square" rtlCol="0">
            <a:spAutoFit/>
          </a:bodyPr>
          <a:lstStyle/>
          <a:p>
            <a:r>
              <a:rPr lang="en-US" sz="1600" i="1" dirty="0" smtClean="0"/>
              <a:t>“</a:t>
            </a:r>
            <a:r>
              <a:rPr lang="en-US" sz="1600" i="1" dirty="0"/>
              <a:t>Scientists predict an economy-destroying, 39-inch sea level rise, but North Carolina drafts a law to make it eight inches</a:t>
            </a:r>
            <a:r>
              <a:rPr lang="en-US" sz="1600" i="1" dirty="0" smtClean="0"/>
              <a:t>.”</a:t>
            </a:r>
          </a:p>
          <a:p>
            <a:endParaRPr lang="en-US" sz="1600" i="1" dirty="0" smtClean="0"/>
          </a:p>
          <a:p>
            <a:r>
              <a:rPr lang="en-US" sz="1600" dirty="0" smtClean="0">
                <a:hlinkClick r:id="rId6"/>
              </a:rPr>
              <a:t>Video</a:t>
            </a:r>
            <a:endParaRPr lang="en-US" sz="1600" dirty="0"/>
          </a:p>
        </p:txBody>
      </p:sp>
      <p:sp>
        <p:nvSpPr>
          <p:cNvPr id="10" name="Date Placeholder 2"/>
          <p:cNvSpPr>
            <a:spLocks noGrp="1"/>
          </p:cNvSpPr>
          <p:nvPr>
            <p:ph type="dt" sz="half" idx="10"/>
          </p:nvPr>
        </p:nvSpPr>
        <p:spPr>
          <a:xfrm>
            <a:off x="152399" y="6375953"/>
            <a:ext cx="2133600" cy="365125"/>
          </a:xfrm>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Tree>
    <p:extLst>
      <p:ext uri="{BB962C8B-B14F-4D97-AF65-F5344CB8AC3E}">
        <p14:creationId xmlns:p14="http://schemas.microsoft.com/office/powerpoint/2010/main" val="10753239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2399805"/>
            <a:ext cx="5562600" cy="83919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3200" kern="1200">
                <a:solidFill>
                  <a:schemeClr val="bg1"/>
                </a:solidFill>
                <a:latin typeface="Century Gothic" panose="020B0502020202020204" pitchFamily="34" charset="0"/>
                <a:ea typeface="+mj-ea"/>
                <a:cs typeface="+mj-cs"/>
              </a:defRPr>
            </a:lvl1pPr>
          </a:lstStyle>
          <a:p>
            <a:pPr algn="r"/>
            <a:r>
              <a:rPr lang="en-US" dirty="0" smtClean="0">
                <a:solidFill>
                  <a:schemeClr val="tx1"/>
                </a:solidFill>
              </a:rPr>
              <a:t>PUBLIC PERCEPTION SURVEY</a:t>
            </a:r>
            <a:endParaRPr lang="en-US" dirty="0">
              <a:solidFill>
                <a:schemeClr val="tx1"/>
              </a:solidFill>
            </a:endParaRPr>
          </a:p>
        </p:txBody>
      </p:sp>
    </p:spTree>
    <p:extLst>
      <p:ext uri="{BB962C8B-B14F-4D97-AF65-F5344CB8AC3E}">
        <p14:creationId xmlns:p14="http://schemas.microsoft.com/office/powerpoint/2010/main" val="30557143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3" name="Slide Number Placeholder 2"/>
          <p:cNvSpPr>
            <a:spLocks noGrp="1"/>
          </p:cNvSpPr>
          <p:nvPr>
            <p:ph type="sldNum" sz="quarter" idx="12"/>
          </p:nvPr>
        </p:nvSpPr>
        <p:spPr/>
        <p:txBody>
          <a:bodyPr/>
          <a:lstStyle/>
          <a:p>
            <a:fld id="{8EBE3D34-2256-4C32-A715-6CAD5B952B42}" type="slidenum">
              <a:rPr lang="en-US" smtClean="0"/>
              <a:pPr/>
              <a:t>36</a:t>
            </a:fld>
            <a:endParaRPr lang="en-US" dirty="0"/>
          </a:p>
        </p:txBody>
      </p:sp>
      <p:sp>
        <p:nvSpPr>
          <p:cNvPr id="7" name="Title 6"/>
          <p:cNvSpPr>
            <a:spLocks noGrp="1"/>
          </p:cNvSpPr>
          <p:nvPr>
            <p:ph type="title"/>
          </p:nvPr>
        </p:nvSpPr>
        <p:spPr/>
        <p:txBody>
          <a:bodyPr>
            <a:noAutofit/>
          </a:bodyPr>
          <a:lstStyle/>
          <a:p>
            <a:r>
              <a:rPr lang="en-US" altLang="en-US" sz="2000" dirty="0"/>
              <a:t>This </a:t>
            </a:r>
            <a:r>
              <a:rPr lang="en-US" altLang="en-US" sz="2000" dirty="0" smtClean="0"/>
              <a:t>nationwide General Public study with 789 respondents replicated </a:t>
            </a:r>
            <a:r>
              <a:rPr lang="en-US" altLang="en-US" sz="2000" dirty="0"/>
              <a:t>the 2009 </a:t>
            </a:r>
            <a:r>
              <a:rPr lang="en-US" altLang="en-US" sz="2000" dirty="0" err="1"/>
              <a:t>Trone</a:t>
            </a:r>
            <a:r>
              <a:rPr lang="en-US" altLang="en-US" sz="2000" dirty="0"/>
              <a:t> “NC awareness” study and addressed four other key </a:t>
            </a:r>
            <a:r>
              <a:rPr lang="en-US" altLang="en-US" sz="2000" dirty="0" smtClean="0"/>
              <a:t>questions:</a:t>
            </a:r>
            <a:endParaRPr lang="en-US" sz="2000" dirty="0"/>
          </a:p>
        </p:txBody>
      </p:sp>
      <p:sp>
        <p:nvSpPr>
          <p:cNvPr id="5" name="TextBox 4"/>
          <p:cNvSpPr txBox="1">
            <a:spLocks noChangeArrowheads="1"/>
          </p:cNvSpPr>
          <p:nvPr/>
        </p:nvSpPr>
        <p:spPr bwMode="auto">
          <a:xfrm>
            <a:off x="202326" y="1349845"/>
            <a:ext cx="4267200"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t>1. To what extent do people nationwide have positive, negative or mixed overall thoughts about North Carolina?</a:t>
            </a:r>
          </a:p>
          <a:p>
            <a:pPr eaLnBrk="1" hangingPunct="1">
              <a:spcBef>
                <a:spcPct val="0"/>
              </a:spcBef>
              <a:buFontTx/>
              <a:buNone/>
            </a:pPr>
            <a:endParaRPr lang="en-US" altLang="en-US" sz="1600" b="1" dirty="0"/>
          </a:p>
          <a:p>
            <a:pPr eaLnBrk="1" hangingPunct="1">
              <a:spcBef>
                <a:spcPct val="0"/>
              </a:spcBef>
              <a:buFontTx/>
              <a:buNone/>
            </a:pPr>
            <a:endParaRPr lang="en-US" altLang="en-US" sz="1600" b="1" dirty="0"/>
          </a:p>
          <a:p>
            <a:pPr eaLnBrk="1" hangingPunct="1">
              <a:spcBef>
                <a:spcPct val="0"/>
              </a:spcBef>
              <a:buFontTx/>
              <a:buNone/>
            </a:pPr>
            <a:r>
              <a:rPr lang="en-US" altLang="en-US" sz="1600" b="1" dirty="0"/>
              <a:t>2. How do overall thoughts about North Carolina compare to those about Virginia, South Carolina and Georgia?</a:t>
            </a:r>
          </a:p>
          <a:p>
            <a:pPr eaLnBrk="1" hangingPunct="1">
              <a:spcBef>
                <a:spcPct val="0"/>
              </a:spcBef>
              <a:buFontTx/>
              <a:buNone/>
            </a:pPr>
            <a:endParaRPr lang="en-US" altLang="en-US" sz="1600" b="1" dirty="0"/>
          </a:p>
          <a:p>
            <a:pPr eaLnBrk="1" hangingPunct="1">
              <a:spcBef>
                <a:spcPct val="0"/>
              </a:spcBef>
              <a:buFontTx/>
              <a:buNone/>
            </a:pPr>
            <a:endParaRPr lang="en-US" altLang="en-US" sz="1600" b="1" dirty="0"/>
          </a:p>
          <a:p>
            <a:pPr eaLnBrk="1" hangingPunct="1">
              <a:spcBef>
                <a:spcPct val="0"/>
              </a:spcBef>
              <a:buFontTx/>
              <a:buNone/>
            </a:pPr>
            <a:r>
              <a:rPr lang="en-US" altLang="en-US" sz="1600" b="1" dirty="0"/>
              <a:t>3. How many people inexperienced with North Carolina know something versus know nothing about the state?</a:t>
            </a:r>
          </a:p>
          <a:p>
            <a:pPr eaLnBrk="1" hangingPunct="1">
              <a:spcBef>
                <a:spcPct val="0"/>
              </a:spcBef>
              <a:buFontTx/>
              <a:buNone/>
            </a:pPr>
            <a:endParaRPr lang="en-US" altLang="en-US" sz="1600" b="1" dirty="0"/>
          </a:p>
          <a:p>
            <a:pPr eaLnBrk="1" hangingPunct="1">
              <a:spcBef>
                <a:spcPct val="0"/>
              </a:spcBef>
              <a:buFontTx/>
              <a:buNone/>
            </a:pPr>
            <a:endParaRPr lang="en-US" altLang="en-US" sz="1600" b="1" dirty="0"/>
          </a:p>
          <a:p>
            <a:pPr eaLnBrk="1" hangingPunct="1">
              <a:spcBef>
                <a:spcPct val="0"/>
              </a:spcBef>
              <a:buFontTx/>
              <a:buNone/>
            </a:pPr>
            <a:r>
              <a:rPr lang="en-US" altLang="en-US" sz="1600" b="1" dirty="0"/>
              <a:t>4. To what extent have perceptions of North Carolina changed in the past year or so and, if perceptions have changed, have they become more positive or more negative?</a:t>
            </a:r>
          </a:p>
        </p:txBody>
      </p:sp>
      <p:pic>
        <p:nvPicPr>
          <p:cNvPr id="6" name="Picture 6" descr="http://fleetcotrailers.com/images/map.jpg"/>
          <p:cNvPicPr>
            <a:picLocks noChangeAspect="1" noChangeArrowheads="1"/>
          </p:cNvPicPr>
          <p:nvPr/>
        </p:nvPicPr>
        <p:blipFill rotWithShape="1">
          <a:blip r:embed="rId2">
            <a:extLst>
              <a:ext uri="{28A0092B-C50C-407E-A947-70E740481C1C}">
                <a14:useLocalDpi xmlns:a14="http://schemas.microsoft.com/office/drawing/2010/main" val="0"/>
              </a:ext>
            </a:extLst>
          </a:blip>
          <a:srcRect l="14243" t="2122" r="3265" b="2387"/>
          <a:stretch/>
        </p:blipFill>
        <p:spPr bwMode="auto">
          <a:xfrm>
            <a:off x="4603531" y="1093076"/>
            <a:ext cx="4382813" cy="528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4587240" y="1077310"/>
            <a:ext cx="16291" cy="5299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2967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170" y="1734920"/>
            <a:ext cx="320040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09600" y="152400"/>
            <a:ext cx="8153400" cy="839190"/>
          </a:xfrm>
        </p:spPr>
        <p:txBody>
          <a:bodyPr>
            <a:noAutofit/>
          </a:bodyPr>
          <a:lstStyle/>
          <a:p>
            <a:r>
              <a:rPr lang="en-US" altLang="en-US" sz="1800" b="1" dirty="0"/>
              <a:t>We surveyed 789 respondents, diverse and representative in terms of education, geography, gender and age, nationwide </a:t>
            </a:r>
            <a:r>
              <a:rPr lang="en-US" altLang="en-US" sz="1800" b="1" dirty="0" smtClean="0"/>
              <a:t>using general </a:t>
            </a:r>
            <a:r>
              <a:rPr lang="en-US" altLang="en-US" sz="1800" b="1" dirty="0"/>
              <a:t>p</a:t>
            </a:r>
            <a:r>
              <a:rPr lang="en-US" altLang="en-US" sz="1800" b="1" dirty="0" smtClean="0"/>
              <a:t>ublic </a:t>
            </a:r>
            <a:r>
              <a:rPr lang="en-US" altLang="en-US" sz="1800" b="1" dirty="0"/>
              <a:t>online panel.</a:t>
            </a:r>
            <a:endParaRPr lang="en-US" sz="1800" b="1" dirty="0"/>
          </a:p>
        </p:txBody>
      </p:sp>
      <p:cxnSp>
        <p:nvCxnSpPr>
          <p:cNvPr id="61" name="iBar:31/270"/>
          <p:cNvCxnSpPr/>
          <p:nvPr/>
        </p:nvCxnSpPr>
        <p:spPr>
          <a:xfrm flipV="1">
            <a:off x="457200" y="1506649"/>
            <a:ext cx="36576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2" name="TxtBox:31/270"/>
          <p:cNvSpPr/>
          <p:nvPr/>
        </p:nvSpPr>
        <p:spPr bwMode="gray">
          <a:xfrm>
            <a:off x="1658268" y="1376166"/>
            <a:ext cx="1255472" cy="260969"/>
          </a:xfrm>
          <a:prstGeom prst="rect">
            <a:avLst/>
          </a:prstGeom>
          <a:solidFill>
            <a:schemeClr val="bg1">
              <a:lumMod val="95000"/>
            </a:schemeClr>
          </a:solidFill>
          <a:ln w="19050" algn="ctr">
            <a:noFill/>
            <a:miter lim="800000"/>
            <a:headEnd/>
            <a:tailEnd/>
          </a:ln>
        </p:spPr>
        <p:txBody>
          <a:bodyPr wrap="none" lIns="91440" tIns="0" rIns="91440" bIns="0" rtlCol="0" anchor="ctr">
            <a:spAutoFit/>
          </a:bodyPr>
          <a:lstStyle/>
          <a:p>
            <a:pPr algn="ctr">
              <a:lnSpc>
                <a:spcPct val="106000"/>
              </a:lnSpc>
              <a:buFont typeface="Wingdings 2" pitchFamily="18" charset="2"/>
              <a:buNone/>
            </a:pPr>
            <a:r>
              <a:rPr lang="en-US" sz="1600" b="1" dirty="0" smtClean="0">
                <a:solidFill>
                  <a:srgbClr val="000000"/>
                </a:solidFill>
              </a:rPr>
              <a:t>Base Sizes</a:t>
            </a:r>
          </a:p>
        </p:txBody>
      </p:sp>
      <p:sp>
        <p:nvSpPr>
          <p:cNvPr id="65" name="TextBox 64"/>
          <p:cNvSpPr txBox="1"/>
          <p:nvPr/>
        </p:nvSpPr>
        <p:spPr>
          <a:xfrm>
            <a:off x="1255231" y="2295549"/>
            <a:ext cx="1227344" cy="461665"/>
          </a:xfrm>
          <a:prstGeom prst="rect">
            <a:avLst/>
          </a:prstGeom>
          <a:noFill/>
        </p:spPr>
        <p:txBody>
          <a:bodyPr wrap="square" rtlCol="0">
            <a:spAutoFit/>
          </a:bodyPr>
          <a:lstStyle/>
          <a:p>
            <a:pPr algn="ctr"/>
            <a:r>
              <a:rPr lang="en-US" sz="2400" b="1" dirty="0" smtClean="0"/>
              <a:t>N=789</a:t>
            </a:r>
            <a:endParaRPr lang="en-US" sz="2400" b="1" dirty="0"/>
          </a:p>
        </p:txBody>
      </p:sp>
      <p:sp>
        <p:nvSpPr>
          <p:cNvPr id="68" name="New shape"/>
          <p:cNvSpPr/>
          <p:nvPr/>
        </p:nvSpPr>
        <p:spPr>
          <a:xfrm>
            <a:off x="143228" y="5917440"/>
            <a:ext cx="6978211" cy="401472"/>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en-US" sz="900" i="1" dirty="0" smtClean="0">
                <a:solidFill>
                  <a:srgbClr val="424242"/>
                </a:solidFill>
              </a:rPr>
              <a:t>Source: Primary Research</a:t>
            </a:r>
          </a:p>
        </p:txBody>
      </p:sp>
      <p:cxnSp>
        <p:nvCxnSpPr>
          <p:cNvPr id="69" name="iBar:31/270"/>
          <p:cNvCxnSpPr/>
          <p:nvPr/>
        </p:nvCxnSpPr>
        <p:spPr>
          <a:xfrm flipV="1">
            <a:off x="5011749" y="1506649"/>
            <a:ext cx="36576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70" name="TxtBox:31/270"/>
          <p:cNvSpPr/>
          <p:nvPr/>
        </p:nvSpPr>
        <p:spPr bwMode="gray">
          <a:xfrm>
            <a:off x="6586598" y="1381712"/>
            <a:ext cx="507896" cy="249877"/>
          </a:xfrm>
          <a:prstGeom prst="rect">
            <a:avLst/>
          </a:prstGeom>
          <a:solidFill>
            <a:schemeClr val="bg1">
              <a:lumMod val="95000"/>
            </a:schemeClr>
          </a:solidFill>
          <a:ln w="19050" algn="ctr">
            <a:noFill/>
            <a:miter lim="800000"/>
            <a:headEnd/>
            <a:tailEnd/>
          </a:ln>
        </p:spPr>
        <p:txBody>
          <a:bodyPr wrap="none" lIns="91440" tIns="0" rIns="91440" bIns="0" rtlCol="0" anchor="ctr">
            <a:spAutoFit/>
          </a:bodyPr>
          <a:lstStyle/>
          <a:p>
            <a:pPr algn="ctr">
              <a:lnSpc>
                <a:spcPct val="106000"/>
              </a:lnSpc>
              <a:buFont typeface="Wingdings 2" pitchFamily="18" charset="2"/>
              <a:buNone/>
            </a:pPr>
            <a:r>
              <a:rPr lang="en-US" sz="1600" b="1" dirty="0" smtClean="0">
                <a:solidFill>
                  <a:srgbClr val="000000"/>
                </a:solidFill>
              </a:rPr>
              <a:t>Age</a:t>
            </a:r>
          </a:p>
        </p:txBody>
      </p:sp>
      <p:sp>
        <p:nvSpPr>
          <p:cNvPr id="128" name="Date Placeholder 2"/>
          <p:cNvSpPr>
            <a:spLocks noGrp="1"/>
          </p:cNvSpPr>
          <p:nvPr>
            <p:ph type="dt" sz="half" idx="10"/>
          </p:nvPr>
        </p:nvSpPr>
        <p:spPr>
          <a:xfrm>
            <a:off x="152399" y="6375953"/>
            <a:ext cx="2133600" cy="365125"/>
          </a:xfrm>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cxnSp>
        <p:nvCxnSpPr>
          <p:cNvPr id="23" name="iBar:31/270"/>
          <p:cNvCxnSpPr/>
          <p:nvPr/>
        </p:nvCxnSpPr>
        <p:spPr>
          <a:xfrm flipV="1">
            <a:off x="5029200" y="4037725"/>
            <a:ext cx="36576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TxtBox:31/270"/>
          <p:cNvSpPr/>
          <p:nvPr/>
        </p:nvSpPr>
        <p:spPr bwMode="gray">
          <a:xfrm>
            <a:off x="6449879" y="3912788"/>
            <a:ext cx="816249" cy="249877"/>
          </a:xfrm>
          <a:prstGeom prst="rect">
            <a:avLst/>
          </a:prstGeom>
          <a:solidFill>
            <a:schemeClr val="bg1">
              <a:lumMod val="95000"/>
            </a:schemeClr>
          </a:solidFill>
          <a:ln w="19050" algn="ctr">
            <a:noFill/>
            <a:miter lim="800000"/>
            <a:headEnd/>
            <a:tailEnd/>
          </a:ln>
        </p:spPr>
        <p:txBody>
          <a:bodyPr wrap="none" lIns="91440" tIns="0" rIns="91440" bIns="0" rtlCol="0" anchor="ctr">
            <a:spAutoFit/>
          </a:bodyPr>
          <a:lstStyle/>
          <a:p>
            <a:pPr algn="ctr">
              <a:lnSpc>
                <a:spcPct val="106000"/>
              </a:lnSpc>
              <a:buFont typeface="Wingdings 2" pitchFamily="18" charset="2"/>
              <a:buNone/>
            </a:pPr>
            <a:r>
              <a:rPr lang="en-US" sz="1600" b="1" dirty="0" smtClean="0">
                <a:solidFill>
                  <a:srgbClr val="000000"/>
                </a:solidFill>
              </a:rPr>
              <a:t>Gender</a:t>
            </a:r>
          </a:p>
        </p:txBody>
      </p:sp>
      <p:cxnSp>
        <p:nvCxnSpPr>
          <p:cNvPr id="170" name="iBar:31/270"/>
          <p:cNvCxnSpPr/>
          <p:nvPr/>
        </p:nvCxnSpPr>
        <p:spPr>
          <a:xfrm flipV="1">
            <a:off x="517634" y="4037725"/>
            <a:ext cx="36576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71" name="TxtBox:31/270"/>
          <p:cNvSpPr/>
          <p:nvPr/>
        </p:nvSpPr>
        <p:spPr bwMode="gray">
          <a:xfrm>
            <a:off x="1832384" y="3912788"/>
            <a:ext cx="1028102" cy="249877"/>
          </a:xfrm>
          <a:prstGeom prst="rect">
            <a:avLst/>
          </a:prstGeom>
          <a:solidFill>
            <a:schemeClr val="bg1">
              <a:lumMod val="95000"/>
            </a:schemeClr>
          </a:solidFill>
          <a:ln w="19050" algn="ctr">
            <a:noFill/>
            <a:miter lim="800000"/>
            <a:headEnd/>
            <a:tailEnd/>
          </a:ln>
        </p:spPr>
        <p:txBody>
          <a:bodyPr wrap="none" lIns="91440" tIns="0" rIns="91440" bIns="0" rtlCol="0" anchor="ctr">
            <a:spAutoFit/>
          </a:bodyPr>
          <a:lstStyle/>
          <a:p>
            <a:pPr algn="ctr">
              <a:lnSpc>
                <a:spcPct val="106000"/>
              </a:lnSpc>
              <a:buFont typeface="Wingdings 2" pitchFamily="18" charset="2"/>
              <a:buNone/>
            </a:pPr>
            <a:r>
              <a:rPr lang="en-US" sz="1600" b="1" dirty="0" smtClean="0">
                <a:solidFill>
                  <a:srgbClr val="000000"/>
                </a:solidFill>
              </a:rPr>
              <a:t>Education</a:t>
            </a:r>
          </a:p>
        </p:txBody>
      </p:sp>
      <p:graphicFrame>
        <p:nvGraphicFramePr>
          <p:cNvPr id="224" name="Chart 223"/>
          <p:cNvGraphicFramePr/>
          <p:nvPr>
            <p:extLst>
              <p:ext uri="{D42A27DB-BD31-4B8C-83A1-F6EECF244321}">
                <p14:modId xmlns:p14="http://schemas.microsoft.com/office/powerpoint/2010/main" val="2861494681"/>
              </p:ext>
            </p:extLst>
          </p:nvPr>
        </p:nvGraphicFramePr>
        <p:xfrm>
          <a:off x="457200" y="3897095"/>
          <a:ext cx="3954189" cy="22292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5" name="Chart 224"/>
          <p:cNvGraphicFramePr/>
          <p:nvPr>
            <p:extLst>
              <p:ext uri="{D42A27DB-BD31-4B8C-83A1-F6EECF244321}">
                <p14:modId xmlns:p14="http://schemas.microsoft.com/office/powerpoint/2010/main" val="580113321"/>
              </p:ext>
            </p:extLst>
          </p:nvPr>
        </p:nvGraphicFramePr>
        <p:xfrm>
          <a:off x="4562728" y="1506649"/>
          <a:ext cx="4267200" cy="1955800"/>
        </p:xfrm>
        <a:graphic>
          <a:graphicData uri="http://schemas.openxmlformats.org/drawingml/2006/chart">
            <c:chart xmlns:c="http://schemas.openxmlformats.org/drawingml/2006/chart" xmlns:r="http://schemas.openxmlformats.org/officeDocument/2006/relationships" r:id="rId5"/>
          </a:graphicData>
        </a:graphic>
      </p:graphicFrame>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8798" y="4419600"/>
            <a:ext cx="3844896" cy="1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33972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1066800"/>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blip>
          <a:stretch>
            <a:fillRect/>
          </a:stretch>
        </p:blipFill>
        <p:spPr>
          <a:xfrm>
            <a:off x="228600" y="5943600"/>
            <a:ext cx="747577" cy="640080"/>
          </a:xfrm>
          <a:prstGeom prst="rect">
            <a:avLst/>
          </a:prstGeom>
          <a:ln w="88900" cap="sq" cmpd="thickThin">
            <a:solidFill>
              <a:srgbClr val="000000"/>
            </a:solidFill>
            <a:prstDash val="solid"/>
            <a:miter lim="800000"/>
          </a:ln>
          <a:effectLst>
            <a:innerShdw blurRad="76200">
              <a:srgbClr val="000000"/>
            </a:innerShdw>
          </a:effectLst>
        </p:spPr>
      </p:pic>
      <p:pic>
        <p:nvPicPr>
          <p:cNvPr id="5124" name="Picture 2" descr="http://profiles.kenan-flagler.unc.edu/wp-content/themes/KenanFlagler/images/unc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5973763"/>
            <a:ext cx="15113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9"/>
          <p:cNvSpPr txBox="1">
            <a:spLocks noChangeArrowheads="1"/>
          </p:cNvSpPr>
          <p:nvPr/>
        </p:nvSpPr>
        <p:spPr bwMode="auto">
          <a:xfrm>
            <a:off x="152400" y="152400"/>
            <a:ext cx="883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a:t>2009 Trone study of “1,900 people across the US who had never lived, worked or vacationed in North Carolina” found that 42% said they knew nothing about the state; today we find that to be about 26% to 27% of the General Public inexperienced with the state who know nothing about North Carolina.</a:t>
            </a:r>
          </a:p>
        </p:txBody>
      </p:sp>
      <p:sp>
        <p:nvSpPr>
          <p:cNvPr id="5126" name="TextBox 10"/>
          <p:cNvSpPr txBox="1">
            <a:spLocks noChangeArrowheads="1"/>
          </p:cNvSpPr>
          <p:nvPr/>
        </p:nvSpPr>
        <p:spPr bwMode="auto">
          <a:xfrm>
            <a:off x="1295400" y="5486400"/>
            <a:ext cx="6096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a:t>Overall thoughts about NC by those inexperienced with the state are somewhat more positive than neighboring states.</a:t>
            </a:r>
          </a:p>
          <a:p>
            <a:pPr eaLnBrk="1" hangingPunct="1">
              <a:spcBef>
                <a:spcPct val="0"/>
              </a:spcBef>
              <a:buFontTx/>
              <a:buNone/>
            </a:pPr>
            <a:endParaRPr lang="en-US" altLang="en-US" sz="1600" b="1"/>
          </a:p>
          <a:p>
            <a:pPr eaLnBrk="1" hangingPunct="1">
              <a:spcBef>
                <a:spcPct val="0"/>
              </a:spcBef>
              <a:buFontTx/>
              <a:buNone/>
            </a:pPr>
            <a:r>
              <a:rPr lang="en-US" altLang="en-US" sz="1600" b="1"/>
              <a:t>Perceptions of NC have changed minimally in the past year or so, becoming somewhat equally more positive AND more negative.</a:t>
            </a:r>
          </a:p>
        </p:txBody>
      </p:sp>
      <p:graphicFrame>
        <p:nvGraphicFramePr>
          <p:cNvPr id="12" name="Table 11"/>
          <p:cNvGraphicFramePr>
            <a:graphicFrameLocks noGrp="1"/>
          </p:cNvGraphicFramePr>
          <p:nvPr/>
        </p:nvGraphicFramePr>
        <p:xfrm>
          <a:off x="1524000" y="1531938"/>
          <a:ext cx="6096001" cy="3794133"/>
        </p:xfrm>
        <a:graphic>
          <a:graphicData uri="http://schemas.openxmlformats.org/drawingml/2006/table">
            <a:tbl>
              <a:tblPr/>
              <a:tblGrid>
                <a:gridCol w="2527462"/>
                <a:gridCol w="421244"/>
                <a:gridCol w="424253"/>
                <a:gridCol w="84249"/>
                <a:gridCol w="421244"/>
                <a:gridCol w="421244"/>
                <a:gridCol w="72213"/>
                <a:gridCol w="397173"/>
                <a:gridCol w="421244"/>
                <a:gridCol w="84249"/>
                <a:gridCol w="397173"/>
                <a:gridCol w="424253"/>
              </a:tblGrid>
              <a:tr h="180673">
                <a:tc>
                  <a:txBody>
                    <a:bodyPr/>
                    <a:lstStyle/>
                    <a:p>
                      <a:pPr algn="l" fontAlgn="b"/>
                      <a:r>
                        <a:rPr lang="en-US" sz="1000" b="1" i="0" u="none" strike="noStrike">
                          <a:solidFill>
                            <a:srgbClr val="000000"/>
                          </a:solidFill>
                          <a:latin typeface="Calibri"/>
                        </a:rPr>
                        <a:t>(ALL 789 RESPONDENTS NATIONWIDE)</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r>
              <a:tr h="180673">
                <a:tc>
                  <a:txBody>
                    <a:bodyPr/>
                    <a:lstStyle/>
                    <a:p>
                      <a:pPr algn="l" fontAlgn="b"/>
                      <a:r>
                        <a:rPr lang="en-US" sz="1000" b="1" i="0" u="none" strike="noStrike">
                          <a:solidFill>
                            <a:srgbClr val="000000"/>
                          </a:solidFill>
                          <a:latin typeface="Calibri"/>
                        </a:rPr>
                        <a:t>…overall thoughts about (STATE)</a:t>
                      </a: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NC</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r>
                        <a:rPr lang="en-US" sz="1000" b="1" i="0" u="none" strike="noStrike">
                          <a:solidFill>
                            <a:srgbClr val="000000"/>
                          </a:solidFill>
                          <a:latin typeface="Calibri"/>
                        </a:rPr>
                        <a:t>VA</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r>
                        <a:rPr lang="en-US" sz="1000" b="1" i="0" u="none" strike="noStrike">
                          <a:solidFill>
                            <a:srgbClr val="000000"/>
                          </a:solidFill>
                          <a:latin typeface="Calibri"/>
                        </a:rPr>
                        <a:t>SC</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r>
                        <a:rPr lang="en-US" sz="1000" b="1" i="0" u="none" strike="noStrike">
                          <a:solidFill>
                            <a:srgbClr val="000000"/>
                          </a:solidFill>
                          <a:latin typeface="Calibri"/>
                        </a:rPr>
                        <a:t>GA</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r>
              <a:tr h="180673">
                <a:tc>
                  <a:txBody>
                    <a:bodyPr/>
                    <a:lstStyle/>
                    <a:p>
                      <a:pPr algn="l" fontAlgn="b"/>
                      <a:r>
                        <a:rPr lang="en-US" sz="1000" b="1" i="0" u="none" strike="noStrike">
                          <a:solidFill>
                            <a:srgbClr val="000000"/>
                          </a:solidFill>
                          <a:latin typeface="Calibri"/>
                        </a:rPr>
                        <a:t>generally positive</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55</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48</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41</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42</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r>
              <a:tr h="180673">
                <a:tc>
                  <a:txBody>
                    <a:bodyPr/>
                    <a:lstStyle/>
                    <a:p>
                      <a:pPr algn="l" fontAlgn="b"/>
                      <a:r>
                        <a:rPr lang="en-US" sz="1000" b="1" i="0" u="none" strike="noStrike">
                          <a:solidFill>
                            <a:srgbClr val="000000"/>
                          </a:solidFill>
                          <a:latin typeface="Calibri"/>
                        </a:rPr>
                        <a:t>mixed</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23</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28</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25</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35</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r>
              <a:tr h="180673">
                <a:tc>
                  <a:txBody>
                    <a:bodyPr/>
                    <a:lstStyle/>
                    <a:p>
                      <a:pPr algn="l" fontAlgn="b"/>
                      <a:r>
                        <a:rPr lang="en-US" sz="1000" b="1" i="0" u="none" strike="noStrike">
                          <a:solidFill>
                            <a:srgbClr val="000000"/>
                          </a:solidFill>
                          <a:latin typeface="Calibri"/>
                        </a:rPr>
                        <a:t>generally negative</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7</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6</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13</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13</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r>
              <a:tr h="180673">
                <a:tc>
                  <a:txBody>
                    <a:bodyPr/>
                    <a:lstStyle/>
                    <a:p>
                      <a:pPr algn="l" fontAlgn="b"/>
                      <a:r>
                        <a:rPr lang="en-US" sz="1000" b="1" i="0" u="none" strike="noStrike">
                          <a:solidFill>
                            <a:srgbClr val="000000"/>
                          </a:solidFill>
                          <a:latin typeface="Calibri"/>
                        </a:rPr>
                        <a:t>know nothing about the state</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16</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18</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21</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10</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r>
              <a:tr h="180673">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r>
              <a:tr h="180673">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r>
              <a:tr h="180673">
                <a:tc>
                  <a:txBody>
                    <a:bodyPr/>
                    <a:lstStyle/>
                    <a:p>
                      <a:pPr algn="l" fontAlgn="b"/>
                      <a:r>
                        <a:rPr lang="en-US" sz="1000" b="1" i="0" u="none" strike="noStrike">
                          <a:solidFill>
                            <a:srgbClr val="000000"/>
                          </a:solidFill>
                          <a:latin typeface="Calibri"/>
                        </a:rPr>
                        <a:t>ever lived, worked vacationed in (STATE)?</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Y= 322</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N= 463</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Y= 342</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N= 437</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Y= 262</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N= 516</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Y= 318</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N= 465</a:t>
                      </a:r>
                    </a:p>
                  </a:txBody>
                  <a:tcPr marL="9036" marR="9036" marT="9034" marB="0" anchor="b">
                    <a:lnL>
                      <a:noFill/>
                    </a:lnL>
                    <a:lnR>
                      <a:noFill/>
                    </a:lnR>
                    <a:lnT>
                      <a:noFill/>
                    </a:lnT>
                    <a:lnB>
                      <a:noFill/>
                    </a:lnB>
                  </a:tcPr>
                </a:tc>
              </a:tr>
              <a:tr h="180673">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r>
              <a:tr h="180673">
                <a:tc>
                  <a:txBody>
                    <a:bodyPr/>
                    <a:lstStyle/>
                    <a:p>
                      <a:pPr algn="l" fontAlgn="b"/>
                      <a:r>
                        <a:rPr lang="en-US" sz="1000" b="1" i="0" u="none" strike="noStrike">
                          <a:solidFill>
                            <a:srgbClr val="000000"/>
                          </a:solidFill>
                          <a:latin typeface="Calibri"/>
                        </a:rPr>
                        <a:t>…overall thoughts about (STATE)</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r>
              <a:tr h="180673">
                <a:tc>
                  <a:txBody>
                    <a:bodyPr/>
                    <a:lstStyle/>
                    <a:p>
                      <a:pPr algn="l" fontAlgn="b"/>
                      <a:r>
                        <a:rPr lang="en-US" sz="1000" b="1" i="0" u="none" strike="noStrike">
                          <a:solidFill>
                            <a:srgbClr val="000000"/>
                          </a:solidFill>
                          <a:latin typeface="Calibri"/>
                        </a:rPr>
                        <a:t>generally positive</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72</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43</a:t>
                      </a: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61</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39</a:t>
                      </a: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55</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34</a:t>
                      </a: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50</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37</a:t>
                      </a:r>
                    </a:p>
                  </a:txBody>
                  <a:tcPr marL="9036" marR="9036" marT="9034" marB="0" anchor="b">
                    <a:lnL>
                      <a:noFill/>
                    </a:lnL>
                    <a:lnR>
                      <a:noFill/>
                    </a:lnR>
                    <a:lnT>
                      <a:noFill/>
                    </a:lnT>
                    <a:lnB>
                      <a:noFill/>
                    </a:lnB>
                  </a:tcPr>
                </a:tc>
              </a:tr>
              <a:tr h="180673">
                <a:tc>
                  <a:txBody>
                    <a:bodyPr/>
                    <a:lstStyle/>
                    <a:p>
                      <a:pPr algn="l" fontAlgn="b"/>
                      <a:r>
                        <a:rPr lang="en-US" sz="1000" b="1" i="0" u="none" strike="noStrike">
                          <a:solidFill>
                            <a:srgbClr val="000000"/>
                          </a:solidFill>
                          <a:latin typeface="Calibri"/>
                        </a:rPr>
                        <a:t>mixed</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20</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24</a:t>
                      </a: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33</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25</a:t>
                      </a: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30</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23</a:t>
                      </a: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36</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35</a:t>
                      </a:r>
                    </a:p>
                  </a:txBody>
                  <a:tcPr marL="9036" marR="9036" marT="9034" marB="0" anchor="b">
                    <a:lnL>
                      <a:noFill/>
                    </a:lnL>
                    <a:lnR>
                      <a:noFill/>
                    </a:lnR>
                    <a:lnT>
                      <a:noFill/>
                    </a:lnT>
                    <a:lnB>
                      <a:noFill/>
                    </a:lnB>
                  </a:tcPr>
                </a:tc>
              </a:tr>
              <a:tr h="180673">
                <a:tc>
                  <a:txBody>
                    <a:bodyPr/>
                    <a:lstStyle/>
                    <a:p>
                      <a:pPr algn="l" fontAlgn="b"/>
                      <a:r>
                        <a:rPr lang="en-US" sz="1000" b="1" i="0" u="none" strike="noStrike">
                          <a:solidFill>
                            <a:srgbClr val="000000"/>
                          </a:solidFill>
                          <a:latin typeface="Calibri"/>
                        </a:rPr>
                        <a:t>generally negative</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7</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7</a:t>
                      </a: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6</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6</a:t>
                      </a: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14</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12</a:t>
                      </a: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14</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12</a:t>
                      </a:r>
                    </a:p>
                  </a:txBody>
                  <a:tcPr marL="9036" marR="9036" marT="9034" marB="0" anchor="b">
                    <a:lnL>
                      <a:noFill/>
                    </a:lnL>
                    <a:lnR>
                      <a:noFill/>
                    </a:lnR>
                    <a:lnT>
                      <a:noFill/>
                    </a:lnT>
                    <a:lnB>
                      <a:noFill/>
                    </a:lnB>
                  </a:tcPr>
                </a:tc>
              </a:tr>
              <a:tr h="180673">
                <a:tc>
                  <a:txBody>
                    <a:bodyPr/>
                    <a:lstStyle/>
                    <a:p>
                      <a:pPr algn="l" fontAlgn="b"/>
                      <a:r>
                        <a:rPr lang="en-US" sz="1000" b="1" i="0" u="none" strike="noStrike">
                          <a:solidFill>
                            <a:srgbClr val="000000"/>
                          </a:solidFill>
                          <a:latin typeface="Calibri"/>
                        </a:rPr>
                        <a:t>know nothing about the state</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1</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26</a:t>
                      </a:r>
                    </a:p>
                  </a:txBody>
                  <a:tcPr marL="9036" marR="9036" marT="9034" marB="0" anchor="b">
                    <a:lnL>
                      <a:noFill/>
                    </a:lnL>
                    <a:lnR>
                      <a:noFill/>
                    </a:lnR>
                    <a:lnT>
                      <a:noFill/>
                    </a:lnT>
                    <a:lnB>
                      <a:noFill/>
                    </a:lnB>
                    <a:solidFill>
                      <a:srgbClr val="FFFF00"/>
                    </a:solidFill>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1</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31</a:t>
                      </a: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1</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31</a:t>
                      </a: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r" fontAlgn="b"/>
                      <a:r>
                        <a:rPr lang="en-US" sz="1000" b="1" i="0" u="none" strike="noStrike">
                          <a:solidFill>
                            <a:srgbClr val="000000"/>
                          </a:solidFill>
                          <a:latin typeface="Calibri"/>
                        </a:rPr>
                        <a:t>1</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17</a:t>
                      </a:r>
                    </a:p>
                  </a:txBody>
                  <a:tcPr marL="9036" marR="9036" marT="9034" marB="0" anchor="b">
                    <a:lnL>
                      <a:noFill/>
                    </a:lnL>
                    <a:lnR>
                      <a:noFill/>
                    </a:lnR>
                    <a:lnT>
                      <a:noFill/>
                    </a:lnT>
                    <a:lnB>
                      <a:noFill/>
                    </a:lnB>
                  </a:tcPr>
                </a:tc>
              </a:tr>
              <a:tr h="180673">
                <a:tc>
                  <a:txBody>
                    <a:bodyPr/>
                    <a:lstStyle/>
                    <a:p>
                      <a:pPr algn="r"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r>
              <a:tr h="180673">
                <a:tc>
                  <a:txBody>
                    <a:bodyPr/>
                    <a:lstStyle/>
                    <a:p>
                      <a:pPr algn="l" fontAlgn="b"/>
                      <a:r>
                        <a:rPr lang="en-US" sz="1000" b="1" i="0" u="none" strike="noStrike">
                          <a:solidFill>
                            <a:srgbClr val="000000"/>
                          </a:solidFill>
                          <a:latin typeface="Calibri"/>
                        </a:rPr>
                        <a:t>…perceptions changed in past year or so?</a:t>
                      </a: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r>
              <a:tr h="180673">
                <a:tc>
                  <a:txBody>
                    <a:bodyPr/>
                    <a:lstStyle/>
                    <a:p>
                      <a:pPr algn="l" fontAlgn="b"/>
                      <a:r>
                        <a:rPr lang="en-US" sz="1000" b="1" i="0" u="none" strike="noStrike">
                          <a:solidFill>
                            <a:srgbClr val="000000"/>
                          </a:solidFill>
                          <a:latin typeface="Calibri"/>
                        </a:rPr>
                        <a:t>more positive</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13</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7</a:t>
                      </a: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r>
              <a:tr h="180673">
                <a:tc>
                  <a:txBody>
                    <a:bodyPr/>
                    <a:lstStyle/>
                    <a:p>
                      <a:pPr algn="l" fontAlgn="b"/>
                      <a:r>
                        <a:rPr lang="en-US" sz="1000" b="1" i="0" u="none" strike="noStrike">
                          <a:solidFill>
                            <a:srgbClr val="000000"/>
                          </a:solidFill>
                          <a:latin typeface="Calibri"/>
                        </a:rPr>
                        <a:t>unchanged</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72</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58</a:t>
                      </a: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r>
              <a:tr h="180673">
                <a:tc>
                  <a:txBody>
                    <a:bodyPr/>
                    <a:lstStyle/>
                    <a:p>
                      <a:pPr algn="l" fontAlgn="b"/>
                      <a:r>
                        <a:rPr lang="en-US" sz="1000" b="1" i="0" u="none" strike="noStrike">
                          <a:solidFill>
                            <a:srgbClr val="000000"/>
                          </a:solidFill>
                          <a:latin typeface="Calibri"/>
                        </a:rPr>
                        <a:t>more negative</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14</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7</a:t>
                      </a: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r>
              <a:tr h="180673">
                <a:tc>
                  <a:txBody>
                    <a:bodyPr/>
                    <a:lstStyle/>
                    <a:p>
                      <a:pPr algn="l" fontAlgn="b"/>
                      <a:r>
                        <a:rPr lang="en-US" sz="1000" b="1" i="0" u="none" strike="noStrike">
                          <a:solidFill>
                            <a:srgbClr val="000000"/>
                          </a:solidFill>
                          <a:latin typeface="Calibri"/>
                        </a:rPr>
                        <a:t>still know nothing about the state</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1</a:t>
                      </a:r>
                    </a:p>
                  </a:txBody>
                  <a:tcPr marL="9036" marR="9036" marT="9034" marB="0" anchor="b">
                    <a:lnL>
                      <a:noFill/>
                    </a:lnL>
                    <a:lnR>
                      <a:noFill/>
                    </a:lnR>
                    <a:lnT>
                      <a:noFill/>
                    </a:lnT>
                    <a:lnB>
                      <a:noFill/>
                    </a:lnB>
                  </a:tcPr>
                </a:tc>
                <a:tc>
                  <a:txBody>
                    <a:bodyPr/>
                    <a:lstStyle/>
                    <a:p>
                      <a:pPr algn="r" fontAlgn="b"/>
                      <a:r>
                        <a:rPr lang="en-US" sz="1000" b="1" i="0" u="none" strike="noStrike">
                          <a:solidFill>
                            <a:srgbClr val="000000"/>
                          </a:solidFill>
                          <a:latin typeface="Calibri"/>
                        </a:rPr>
                        <a:t>27</a:t>
                      </a:r>
                    </a:p>
                  </a:txBody>
                  <a:tcPr marL="9036" marR="9036" marT="9034" marB="0" anchor="b">
                    <a:lnL>
                      <a:noFill/>
                    </a:lnL>
                    <a:lnR>
                      <a:noFill/>
                    </a:lnR>
                    <a:lnT>
                      <a:noFill/>
                    </a:lnT>
                    <a:lnB>
                      <a:noFill/>
                    </a:lnB>
                    <a:solidFill>
                      <a:srgbClr val="FFFF00"/>
                    </a:solidFill>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r>
                        <a:rPr lang="en-US" sz="1000" b="1" i="0" u="none" strike="noStrike">
                          <a:solidFill>
                            <a:srgbClr val="000000"/>
                          </a:solidFill>
                          <a:latin typeface="Calibri"/>
                        </a:rPr>
                        <a:t> </a:t>
                      </a:r>
                    </a:p>
                  </a:txBody>
                  <a:tcPr marL="9036" marR="9036" marT="9034" marB="0" anchor="b">
                    <a:lnL>
                      <a:noFill/>
                    </a:lnL>
                    <a:lnR>
                      <a:noFill/>
                    </a:lnR>
                    <a:lnT>
                      <a:noFill/>
                    </a:lnT>
                    <a:lnB>
                      <a:noFill/>
                    </a:lnB>
                    <a:solidFill>
                      <a:srgbClr val="FFFF00"/>
                    </a:solidFill>
                  </a:tcPr>
                </a:tc>
                <a:tc>
                  <a:txBody>
                    <a:bodyPr/>
                    <a:lstStyle/>
                    <a:p>
                      <a:pPr algn="l" fontAlgn="b"/>
                      <a:endParaRPr lang="en-US" sz="1000" b="1" i="0" u="none" strike="noStrike">
                        <a:solidFill>
                          <a:srgbClr val="000000"/>
                        </a:solidFill>
                        <a:latin typeface="Calibri"/>
                      </a:endParaRPr>
                    </a:p>
                  </a:txBody>
                  <a:tcPr marL="9036" marR="9036" marT="9034" marB="0" anchor="b">
                    <a:lnL>
                      <a:noFill/>
                    </a:lnL>
                    <a:lnR>
                      <a:noFill/>
                    </a:lnR>
                    <a:lnT>
                      <a:noFill/>
                    </a:lnT>
                    <a:lnB>
                      <a:noFill/>
                    </a:lnB>
                  </a:tcPr>
                </a:tc>
                <a:tc>
                  <a:txBody>
                    <a:bodyPr/>
                    <a:lstStyle/>
                    <a:p>
                      <a:pPr algn="l" fontAlgn="b"/>
                      <a:endParaRPr lang="en-US" sz="1000" b="1" i="0" u="none" strike="noStrike" dirty="0">
                        <a:solidFill>
                          <a:srgbClr val="000000"/>
                        </a:solidFill>
                        <a:latin typeface="Calibri"/>
                      </a:endParaRPr>
                    </a:p>
                  </a:txBody>
                  <a:tcPr marL="9036" marR="9036" marT="9034" marB="0" anchor="b">
                    <a:lnL>
                      <a:noFill/>
                    </a:lnL>
                    <a:lnR>
                      <a:noFill/>
                    </a:lnR>
                    <a:lnT>
                      <a:noFill/>
                    </a:lnT>
                    <a:lnB>
                      <a:noFill/>
                    </a:lnB>
                  </a:tcPr>
                </a:tc>
              </a:tr>
            </a:tbl>
          </a:graphicData>
        </a:graphic>
      </p:graphicFrame>
    </p:spTree>
    <p:extLst>
      <p:ext uri="{BB962C8B-B14F-4D97-AF65-F5344CB8AC3E}">
        <p14:creationId xmlns:p14="http://schemas.microsoft.com/office/powerpoint/2010/main" val="16625681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39</a:t>
            </a:fld>
            <a:endParaRPr lang="en-US" dirty="0"/>
          </a:p>
        </p:txBody>
      </p:sp>
      <p:sp>
        <p:nvSpPr>
          <p:cNvPr id="5" name="Title 4"/>
          <p:cNvSpPr>
            <a:spLocks noGrp="1"/>
          </p:cNvSpPr>
          <p:nvPr>
            <p:ph type="title"/>
          </p:nvPr>
        </p:nvSpPr>
        <p:spPr/>
        <p:txBody>
          <a:bodyPr>
            <a:noAutofit/>
          </a:bodyPr>
          <a:lstStyle/>
          <a:p>
            <a:pPr>
              <a:defRPr/>
            </a:pPr>
            <a:r>
              <a:rPr lang="en-US" sz="2000" dirty="0"/>
              <a:t>Those inexperienced with North Carolina who do have thoughts about the state think about “beaches” and “basketball”…</a:t>
            </a:r>
          </a:p>
        </p:txBody>
      </p:sp>
      <p:graphicFrame>
        <p:nvGraphicFramePr>
          <p:cNvPr id="6" name="Table 5"/>
          <p:cNvGraphicFramePr>
            <a:graphicFrameLocks noGrp="1"/>
          </p:cNvGraphicFramePr>
          <p:nvPr>
            <p:extLst>
              <p:ext uri="{D42A27DB-BD31-4B8C-83A1-F6EECF244321}">
                <p14:modId xmlns:p14="http://schemas.microsoft.com/office/powerpoint/2010/main" val="210453187"/>
              </p:ext>
            </p:extLst>
          </p:nvPr>
        </p:nvGraphicFramePr>
        <p:xfrm>
          <a:off x="5360272" y="1484764"/>
          <a:ext cx="3429000" cy="4861560"/>
        </p:xfrm>
        <a:graphic>
          <a:graphicData uri="http://schemas.openxmlformats.org/drawingml/2006/table">
            <a:tbl>
              <a:tblPr firstRow="1" firstCol="1" bandRow="1">
                <a:tableStyleId>{5C22544A-7EE6-4342-B048-85BDC9FD1C3A}</a:tableStyleId>
              </a:tblPr>
              <a:tblGrid>
                <a:gridCol w="2009015"/>
                <a:gridCol w="1419985"/>
              </a:tblGrid>
              <a:tr h="221524">
                <a:tc>
                  <a:txBody>
                    <a:bodyPr/>
                    <a:lstStyle/>
                    <a:p>
                      <a:pPr marL="0" marR="0">
                        <a:spcBef>
                          <a:spcPts val="0"/>
                        </a:spcBef>
                        <a:spcAft>
                          <a:spcPts val="0"/>
                        </a:spcAft>
                      </a:pPr>
                      <a:r>
                        <a:rPr lang="en-US" sz="1100" dirty="0" smtClean="0">
                          <a:effectLst/>
                          <a:latin typeface="Calibri"/>
                          <a:ea typeface="Calibri"/>
                          <a:cs typeface="Times New Roman"/>
                        </a:rPr>
                        <a:t>463 adults who have never lived, worked,</a:t>
                      </a:r>
                      <a:r>
                        <a:rPr lang="en-US" sz="1100" baseline="0" dirty="0" smtClean="0">
                          <a:effectLst/>
                          <a:latin typeface="Calibri"/>
                          <a:ea typeface="Calibri"/>
                          <a:cs typeface="Times New Roman"/>
                        </a:rPr>
                        <a:t> or vacationed in North Carolina</a:t>
                      </a:r>
                      <a:endParaRPr lang="en-US" sz="1100" dirty="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dirty="0">
                          <a:effectLst/>
                        </a:rPr>
                        <a:t> </a:t>
                      </a:r>
                      <a:endParaRPr lang="en-US" sz="1100" dirty="0">
                        <a:effectLst/>
                        <a:latin typeface="Calibri"/>
                        <a:ea typeface="Calibri"/>
                        <a:cs typeface="Times New Roman"/>
                      </a:endParaRPr>
                    </a:p>
                  </a:txBody>
                  <a:tcPr marL="66120" marR="66120" marT="0" marB="0"/>
                </a:tc>
              </a:tr>
              <a:tr h="480808">
                <a:tc>
                  <a:txBody>
                    <a:bodyPr/>
                    <a:lstStyle/>
                    <a:p>
                      <a:pPr marL="0" marR="0">
                        <a:spcBef>
                          <a:spcPts val="0"/>
                        </a:spcBef>
                        <a:spcAft>
                          <a:spcPts val="0"/>
                        </a:spcAft>
                      </a:pPr>
                      <a:r>
                        <a:rPr lang="en-US" sz="1100">
                          <a:effectLst/>
                        </a:rPr>
                        <a:t>“What three things come to mind when you think of North Carolina?”</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FREQUENCY MENTION</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Nothing</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120</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Beaches</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71</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Basketball</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45</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Mountains</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36</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Southern</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33</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Ocean</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28</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Tar Heels</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27</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South Carolina</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25</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East Coast</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22</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Humid</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18</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Beautiful</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18</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Green</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17</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Accent</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16</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Trees</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15</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Outer Banks</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13</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Nice</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13</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Charlotte</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12</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Conservative</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11</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Michael Jordan</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9</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BBQ</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9</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Warm Weather</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8</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Duke University</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8</a:t>
                      </a:r>
                      <a:endParaRPr lang="en-US" sz="1100">
                        <a:effectLst/>
                        <a:latin typeface="Calibri"/>
                        <a:ea typeface="Calibri"/>
                        <a:cs typeface="Times New Roman"/>
                      </a:endParaRPr>
                    </a:p>
                  </a:txBody>
                  <a:tcPr marL="66120" marR="66120" marT="0" marB="0"/>
                </a:tc>
              </a:tr>
              <a:tr h="160269">
                <a:tc>
                  <a:txBody>
                    <a:bodyPr/>
                    <a:lstStyle/>
                    <a:p>
                      <a:pPr marL="0" marR="0">
                        <a:spcBef>
                          <a:spcPts val="0"/>
                        </a:spcBef>
                        <a:spcAft>
                          <a:spcPts val="0"/>
                        </a:spcAft>
                      </a:pPr>
                      <a:r>
                        <a:rPr lang="en-US" sz="1100">
                          <a:effectLst/>
                        </a:rPr>
                        <a:t>Chapel Hill</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dirty="0">
                          <a:effectLst/>
                        </a:rPr>
                        <a:t>6</a:t>
                      </a:r>
                      <a:endParaRPr lang="en-US" sz="1100" dirty="0">
                        <a:effectLst/>
                        <a:latin typeface="Calibri"/>
                        <a:ea typeface="Calibri"/>
                        <a:cs typeface="Times New Roman"/>
                      </a:endParaRPr>
                    </a:p>
                  </a:txBody>
                  <a:tcPr marL="66120" marR="66120" marT="0" marB="0"/>
                </a:tc>
              </a:tr>
            </a:tbl>
          </a:graphicData>
        </a:graphic>
      </p:graphicFrame>
      <p:pic>
        <p:nvPicPr>
          <p:cNvPr id="7" name="Picture 5"/>
          <p:cNvPicPr>
            <a:picLocks noChangeAspect="1" noChangeArrowheads="1"/>
          </p:cNvPicPr>
          <p:nvPr/>
        </p:nvPicPr>
        <p:blipFill>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a:off x="381000" y="1447800"/>
            <a:ext cx="5029200" cy="2424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4161812"/>
            <a:ext cx="3300385" cy="2010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3047" y="4250728"/>
            <a:ext cx="1225506" cy="1921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73429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biLevel thresh="50000"/>
            <a:extLst>
              <a:ext uri="{BEBA8EAE-BF5A-486C-A8C5-ECC9F3942E4B}">
                <a14:imgProps xmlns:a14="http://schemas.microsoft.com/office/drawing/2010/main">
                  <a14:imgLayer r:embed="rId4">
                    <a14:imgEffect>
                      <a14:backgroundRemoval t="3145" b="99371" l="437" r="100000"/>
                    </a14:imgEffect>
                  </a14:imgLayer>
                </a14:imgProps>
              </a:ext>
              <a:ext uri="{28A0092B-C50C-407E-A947-70E740481C1C}">
                <a14:useLocalDpi xmlns:a14="http://schemas.microsoft.com/office/drawing/2010/main" val="0"/>
              </a:ext>
            </a:extLst>
          </a:blip>
          <a:srcRect/>
          <a:stretch>
            <a:fillRect/>
          </a:stretch>
        </p:blipFill>
        <p:spPr bwMode="auto">
          <a:xfrm>
            <a:off x="2895600" y="2268123"/>
            <a:ext cx="3135812" cy="2177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ate Placeholder 4"/>
          <p:cNvSpPr>
            <a:spLocks noGrp="1"/>
          </p:cNvSpPr>
          <p:nvPr>
            <p:ph type="dt" sz="half" idx="10"/>
          </p:nvPr>
        </p:nvSpPr>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
        <p:nvSpPr>
          <p:cNvPr id="7" name="Slide Number Placeholder 6"/>
          <p:cNvSpPr>
            <a:spLocks noGrp="1"/>
          </p:cNvSpPr>
          <p:nvPr>
            <p:ph type="sldNum" sz="quarter" idx="12"/>
          </p:nvPr>
        </p:nvSpPr>
        <p:spPr/>
        <p:txBody>
          <a:bodyPr/>
          <a:lstStyle/>
          <a:p>
            <a:fld id="{8EBE3D34-2256-4C32-A715-6CAD5B952B42}" type="slidenum">
              <a:rPr lang="en-US" smtClean="0"/>
              <a:pPr/>
              <a:t>4</a:t>
            </a:fld>
            <a:endParaRPr lang="en-US" dirty="0"/>
          </a:p>
        </p:txBody>
      </p:sp>
      <p:sp>
        <p:nvSpPr>
          <p:cNvPr id="3" name="Title 2"/>
          <p:cNvSpPr>
            <a:spLocks noGrp="1"/>
          </p:cNvSpPr>
          <p:nvPr>
            <p:ph type="title"/>
          </p:nvPr>
        </p:nvSpPr>
        <p:spPr/>
        <p:txBody>
          <a:bodyPr/>
          <a:lstStyle/>
          <a:p>
            <a:r>
              <a:rPr lang="en-US" dirty="0" smtClean="0"/>
              <a:t>OUR FOCUS</a:t>
            </a:r>
            <a:endParaRPr lang="en-US" dirty="0"/>
          </a:p>
        </p:txBody>
      </p:sp>
      <p:sp>
        <p:nvSpPr>
          <p:cNvPr id="8" name="TextBox 38"/>
          <p:cNvSpPr txBox="1"/>
          <p:nvPr/>
        </p:nvSpPr>
        <p:spPr>
          <a:xfrm>
            <a:off x="885825" y="4419600"/>
            <a:ext cx="1600200" cy="3810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Century Gothic" panose="020B0502020202020204" pitchFamily="34" charset="0"/>
              </a:rPr>
              <a:t>HISTORY</a:t>
            </a:r>
            <a:endParaRPr lang="en-US" dirty="0">
              <a:latin typeface="Century Gothic" panose="020B0502020202020204" pitchFamily="34" charset="0"/>
            </a:endParaRPr>
          </a:p>
        </p:txBody>
      </p:sp>
      <p:sp>
        <p:nvSpPr>
          <p:cNvPr id="9" name="TextBox 39"/>
          <p:cNvSpPr txBox="1"/>
          <p:nvPr/>
        </p:nvSpPr>
        <p:spPr>
          <a:xfrm>
            <a:off x="3371850" y="4430286"/>
            <a:ext cx="20193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Century Gothic" panose="020B0502020202020204" pitchFamily="34" charset="0"/>
              </a:rPr>
              <a:t>COMPETITIVE </a:t>
            </a:r>
            <a:br>
              <a:rPr lang="en-US" dirty="0" smtClean="0">
                <a:latin typeface="Century Gothic" panose="020B0502020202020204" pitchFamily="34" charset="0"/>
              </a:rPr>
            </a:br>
            <a:r>
              <a:rPr lang="en-US" dirty="0" smtClean="0">
                <a:latin typeface="Century Gothic" panose="020B0502020202020204" pitchFamily="34" charset="0"/>
              </a:rPr>
              <a:t>LANDSCAPE</a:t>
            </a:r>
            <a:endParaRPr lang="en-US" dirty="0">
              <a:latin typeface="Century Gothic" panose="020B0502020202020204" pitchFamily="34" charset="0"/>
            </a:endParaRPr>
          </a:p>
        </p:txBody>
      </p:sp>
      <p:sp>
        <p:nvSpPr>
          <p:cNvPr id="10" name="TextBox 40"/>
          <p:cNvSpPr txBox="1"/>
          <p:nvPr/>
        </p:nvSpPr>
        <p:spPr>
          <a:xfrm>
            <a:off x="6276975" y="4429125"/>
            <a:ext cx="19812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Century Gothic" panose="020B0502020202020204" pitchFamily="34" charset="0"/>
              </a:rPr>
              <a:t>PERCEPTIONS</a:t>
            </a:r>
            <a:endParaRPr lang="en-US" dirty="0">
              <a:latin typeface="Century Gothic" panose="020B0502020202020204" pitchFamily="34" charset="0"/>
            </a:endParaRPr>
          </a:p>
        </p:txBody>
      </p:sp>
      <p:pic>
        <p:nvPicPr>
          <p:cNvPr id="1026" name="Picture 2" descr="https://encrypted-tbn2.gstatic.com/images?q=tbn:ANd9GcQuwOURpS26x9Yb7x_gdGyN6A_mcclvewh1UhnqFSCzCjBnJ-8E">
            <a:hlinkClick r:id="rId5"/>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rot="20910146">
            <a:off x="758026" y="2489554"/>
            <a:ext cx="1798647" cy="148388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138" b="39226"/>
          <a:stretch/>
        </p:blipFill>
        <p:spPr bwMode="auto">
          <a:xfrm>
            <a:off x="3695700" y="2638425"/>
            <a:ext cx="1175294" cy="1110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647" b="90000" l="1684" r="97980"/>
                    </a14:imgEffect>
                  </a14:imgLayer>
                </a14:imgProps>
              </a:ext>
              <a:ext uri="{28A0092B-C50C-407E-A947-70E740481C1C}">
                <a14:useLocalDpi xmlns:a14="http://schemas.microsoft.com/office/drawing/2010/main" val="0"/>
              </a:ext>
            </a:extLst>
          </a:blip>
          <a:srcRect/>
          <a:stretch>
            <a:fillRect/>
          </a:stretch>
        </p:blipFill>
        <p:spPr bwMode="auto">
          <a:xfrm>
            <a:off x="6006335" y="2895600"/>
            <a:ext cx="2522480" cy="1443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04792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40</a:t>
            </a:fld>
            <a:endParaRPr lang="en-US" dirty="0"/>
          </a:p>
        </p:txBody>
      </p:sp>
      <p:sp>
        <p:nvSpPr>
          <p:cNvPr id="5" name="Title 4"/>
          <p:cNvSpPr>
            <a:spLocks noGrp="1"/>
          </p:cNvSpPr>
          <p:nvPr>
            <p:ph type="title"/>
          </p:nvPr>
        </p:nvSpPr>
        <p:spPr>
          <a:xfrm>
            <a:off x="609600" y="381000"/>
            <a:ext cx="7955280" cy="686790"/>
          </a:xfrm>
        </p:spPr>
        <p:txBody>
          <a:bodyPr>
            <a:noAutofit/>
          </a:bodyPr>
          <a:lstStyle/>
          <a:p>
            <a:r>
              <a:rPr lang="en-US" sz="2000" dirty="0"/>
              <a:t>Those experienced with North Carolina think about “beaches” and “mountains”…</a:t>
            </a:r>
            <a:br>
              <a:rPr lang="en-US" sz="2000" dirty="0"/>
            </a:br>
            <a:endParaRPr lang="en-US" sz="2000" dirty="0"/>
          </a:p>
        </p:txBody>
      </p:sp>
      <p:graphicFrame>
        <p:nvGraphicFramePr>
          <p:cNvPr id="6" name="Table 5"/>
          <p:cNvGraphicFramePr>
            <a:graphicFrameLocks noGrp="1"/>
          </p:cNvGraphicFramePr>
          <p:nvPr>
            <p:extLst>
              <p:ext uri="{D42A27DB-BD31-4B8C-83A1-F6EECF244321}">
                <p14:modId xmlns:p14="http://schemas.microsoft.com/office/powerpoint/2010/main" val="60011457"/>
              </p:ext>
            </p:extLst>
          </p:nvPr>
        </p:nvGraphicFramePr>
        <p:xfrm>
          <a:off x="5257800" y="1295400"/>
          <a:ext cx="3592512" cy="4861560"/>
        </p:xfrm>
        <a:graphic>
          <a:graphicData uri="http://schemas.openxmlformats.org/drawingml/2006/table">
            <a:tbl>
              <a:tblPr firstRow="1" firstCol="1" bandRow="1">
                <a:tableStyleId>{5C22544A-7EE6-4342-B048-85BDC9FD1C3A}</a:tableStyleId>
              </a:tblPr>
              <a:tblGrid>
                <a:gridCol w="2104815"/>
                <a:gridCol w="1487697"/>
              </a:tblGrid>
              <a:tr h="502854">
                <a:tc>
                  <a:txBody>
                    <a:bodyPr/>
                    <a:lstStyle/>
                    <a:p>
                      <a:pPr marL="0" marR="0">
                        <a:spcBef>
                          <a:spcPts val="0"/>
                        </a:spcBef>
                        <a:spcAft>
                          <a:spcPts val="0"/>
                        </a:spcAft>
                      </a:pPr>
                      <a:r>
                        <a:rPr lang="en-US" sz="1100" dirty="0" smtClean="0">
                          <a:effectLst/>
                        </a:rPr>
                        <a:t>322 </a:t>
                      </a:r>
                      <a:r>
                        <a:rPr lang="en-US" sz="1100" dirty="0">
                          <a:effectLst/>
                        </a:rPr>
                        <a:t>ADULTS WHO DO OR HAVE LIVED, WORKED OR VACATIONED IN NORTH CAROLINA</a:t>
                      </a:r>
                      <a:endParaRPr lang="en-US" sz="1100" dirty="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dirty="0">
                          <a:effectLst/>
                        </a:rPr>
                        <a:t> </a:t>
                      </a:r>
                      <a:endParaRPr lang="en-US" sz="1100" dirty="0">
                        <a:effectLst/>
                        <a:latin typeface="Calibri"/>
                        <a:ea typeface="Calibri"/>
                        <a:cs typeface="Times New Roman"/>
                      </a:endParaRPr>
                    </a:p>
                  </a:txBody>
                  <a:tcPr marL="66120" marR="66120" marT="0" marB="0"/>
                </a:tc>
              </a:tr>
              <a:tr h="502854">
                <a:tc>
                  <a:txBody>
                    <a:bodyPr/>
                    <a:lstStyle/>
                    <a:p>
                      <a:pPr marL="0" marR="0">
                        <a:spcBef>
                          <a:spcPts val="0"/>
                        </a:spcBef>
                        <a:spcAft>
                          <a:spcPts val="0"/>
                        </a:spcAft>
                      </a:pPr>
                      <a:r>
                        <a:rPr lang="en-US" sz="1100">
                          <a:effectLst/>
                        </a:rPr>
                        <a:t>“What three things come to mind when you think of North Carolina?”</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FREQUENCY MENTION</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Beaches</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79</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Mountains</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77</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Outer Banks</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31</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Beautiful</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24</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Tar Heels</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19</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Southern</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19</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Basketball</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18</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Trees</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18</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Charlotte</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14</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Duke University</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10</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BBQ</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10</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Research Triangle</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8</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Family</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8</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Food</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7</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Warm</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7</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Friendly People</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6</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Racists</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6</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UNC</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6</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College</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5</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Bible Belt</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4</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Backwards</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4</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Nice</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a:effectLst/>
                        </a:rPr>
                        <a:t>4</a:t>
                      </a:r>
                      <a:endParaRPr lang="en-US" sz="1100">
                        <a:effectLst/>
                        <a:latin typeface="Calibri"/>
                        <a:ea typeface="Calibri"/>
                        <a:cs typeface="Times New Roman"/>
                      </a:endParaRPr>
                    </a:p>
                  </a:txBody>
                  <a:tcPr marL="66120" marR="66120" marT="0" marB="0"/>
                </a:tc>
              </a:tr>
              <a:tr h="167618">
                <a:tc>
                  <a:txBody>
                    <a:bodyPr/>
                    <a:lstStyle/>
                    <a:p>
                      <a:pPr marL="0" marR="0">
                        <a:spcBef>
                          <a:spcPts val="0"/>
                        </a:spcBef>
                        <a:spcAft>
                          <a:spcPts val="0"/>
                        </a:spcAft>
                      </a:pPr>
                      <a:r>
                        <a:rPr lang="en-US" sz="1100">
                          <a:effectLst/>
                        </a:rPr>
                        <a:t>Snow</a:t>
                      </a:r>
                      <a:endParaRPr lang="en-US" sz="1100">
                        <a:effectLst/>
                        <a:latin typeface="Calibri"/>
                        <a:ea typeface="Calibri"/>
                        <a:cs typeface="Times New Roman"/>
                      </a:endParaRPr>
                    </a:p>
                  </a:txBody>
                  <a:tcPr marL="66120" marR="66120" marT="0" marB="0"/>
                </a:tc>
                <a:tc>
                  <a:txBody>
                    <a:bodyPr/>
                    <a:lstStyle/>
                    <a:p>
                      <a:pPr marL="0" marR="0">
                        <a:spcBef>
                          <a:spcPts val="0"/>
                        </a:spcBef>
                        <a:spcAft>
                          <a:spcPts val="0"/>
                        </a:spcAft>
                      </a:pPr>
                      <a:r>
                        <a:rPr lang="en-US" sz="1100" dirty="0">
                          <a:effectLst/>
                        </a:rPr>
                        <a:t>4</a:t>
                      </a:r>
                      <a:endParaRPr lang="en-US" sz="1100" dirty="0">
                        <a:effectLst/>
                        <a:latin typeface="Calibri"/>
                        <a:ea typeface="Calibri"/>
                        <a:cs typeface="Times New Roman"/>
                      </a:endParaRPr>
                    </a:p>
                  </a:txBody>
                  <a:tcPr marL="66120" marR="66120" marT="0" marB="0"/>
                </a:tc>
              </a:tr>
            </a:tbl>
          </a:graphicData>
        </a:graphic>
      </p:graphicFrame>
      <p:grpSp>
        <p:nvGrpSpPr>
          <p:cNvPr id="7" name="Group 3"/>
          <p:cNvGrpSpPr>
            <a:grpSpLocks/>
          </p:cNvGrpSpPr>
          <p:nvPr/>
        </p:nvGrpSpPr>
        <p:grpSpPr bwMode="auto">
          <a:xfrm>
            <a:off x="277469" y="1408367"/>
            <a:ext cx="4910137" cy="2590800"/>
            <a:chOff x="228600" y="1371600"/>
            <a:chExt cx="5734050" cy="2990168"/>
          </a:xfrm>
        </p:grpSpPr>
        <p:pic>
          <p:nvPicPr>
            <p:cNvPr id="8" name="Picture 1"/>
            <p:cNvPicPr>
              <a:picLocks noChangeAspect="1" noChangeArrowheads="1"/>
            </p:cNvPicPr>
            <p:nvPr/>
          </p:nvPicPr>
          <p:blipFill>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a:off x="228600" y="1371600"/>
              <a:ext cx="573405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a:off x="261257" y="3933143"/>
              <a:ext cx="2295525"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448" y="4267200"/>
            <a:ext cx="300228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2621" y="4323694"/>
            <a:ext cx="2350497" cy="1874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17792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 y="2399805"/>
            <a:ext cx="5638800" cy="83919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bg1"/>
                </a:solidFill>
                <a:latin typeface="Century Gothic" panose="020B0502020202020204" pitchFamily="34" charset="0"/>
                <a:ea typeface="+mj-ea"/>
                <a:cs typeface="+mj-cs"/>
              </a:defRPr>
            </a:lvl1pPr>
          </a:lstStyle>
          <a:p>
            <a:pPr algn="r"/>
            <a:r>
              <a:rPr lang="en-US" sz="2800" dirty="0" smtClean="0">
                <a:solidFill>
                  <a:schemeClr val="tx1"/>
                </a:solidFill>
              </a:rPr>
              <a:t>C-SUITE EXECUTIVE PERCEPTIONS SURVEY (N=155)</a:t>
            </a:r>
            <a:endParaRPr lang="en-US" sz="2800" dirty="0">
              <a:solidFill>
                <a:schemeClr val="tx1"/>
              </a:solidFill>
            </a:endParaRPr>
          </a:p>
        </p:txBody>
      </p:sp>
    </p:spTree>
    <p:extLst>
      <p:ext uri="{BB962C8B-B14F-4D97-AF65-F5344CB8AC3E}">
        <p14:creationId xmlns:p14="http://schemas.microsoft.com/office/powerpoint/2010/main" val="31217319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1066800"/>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blip>
          <a:stretch>
            <a:fillRect/>
          </a:stretch>
        </p:blipFill>
        <p:spPr>
          <a:xfrm>
            <a:off x="228600" y="5943600"/>
            <a:ext cx="747577" cy="640080"/>
          </a:xfrm>
          <a:prstGeom prst="rect">
            <a:avLst/>
          </a:prstGeom>
          <a:ln w="88900" cap="sq" cmpd="thickThin">
            <a:solidFill>
              <a:srgbClr val="000000"/>
            </a:solidFill>
            <a:prstDash val="solid"/>
            <a:miter lim="800000"/>
          </a:ln>
          <a:effectLst>
            <a:innerShdw blurRad="76200">
              <a:srgbClr val="000000"/>
            </a:innerShdw>
          </a:effectLst>
        </p:spPr>
      </p:pic>
      <p:pic>
        <p:nvPicPr>
          <p:cNvPr id="3076" name="Picture 2" descr="http://profiles.kenan-flagler.unc.edu/wp-content/themes/KenanFlagler/images/unc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5973763"/>
            <a:ext cx="15113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Box 4"/>
          <p:cNvSpPr txBox="1">
            <a:spLocks noChangeArrowheads="1"/>
          </p:cNvSpPr>
          <p:nvPr/>
        </p:nvSpPr>
        <p:spPr bwMode="auto">
          <a:xfrm>
            <a:off x="533400" y="1295400"/>
            <a:ext cx="4876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a:t>1. To what extent do executives nationwide have positive, negative or mixed overall thoughts about North Carolina?</a:t>
            </a:r>
          </a:p>
          <a:p>
            <a:pPr eaLnBrk="1" hangingPunct="1">
              <a:spcBef>
                <a:spcPct val="0"/>
              </a:spcBef>
              <a:buFontTx/>
              <a:buNone/>
            </a:pPr>
            <a:endParaRPr lang="en-US" altLang="en-US" sz="1600" b="1"/>
          </a:p>
          <a:p>
            <a:pPr eaLnBrk="1" hangingPunct="1">
              <a:spcBef>
                <a:spcPct val="0"/>
              </a:spcBef>
              <a:buFontTx/>
              <a:buNone/>
            </a:pPr>
            <a:endParaRPr lang="en-US" altLang="en-US" sz="1600" b="1"/>
          </a:p>
          <a:p>
            <a:pPr eaLnBrk="1" hangingPunct="1">
              <a:spcBef>
                <a:spcPct val="0"/>
              </a:spcBef>
              <a:buFontTx/>
              <a:buNone/>
            </a:pPr>
            <a:r>
              <a:rPr lang="en-US" altLang="en-US" sz="1600" b="1"/>
              <a:t>2. How do overall thoughts about North Carolina compare to those about Virginia, South Carolina and Georgia?</a:t>
            </a:r>
          </a:p>
          <a:p>
            <a:pPr eaLnBrk="1" hangingPunct="1">
              <a:spcBef>
                <a:spcPct val="0"/>
              </a:spcBef>
              <a:buFontTx/>
              <a:buNone/>
            </a:pPr>
            <a:endParaRPr lang="en-US" altLang="en-US" sz="1600" b="1"/>
          </a:p>
          <a:p>
            <a:pPr eaLnBrk="1" hangingPunct="1">
              <a:spcBef>
                <a:spcPct val="0"/>
              </a:spcBef>
              <a:buFontTx/>
              <a:buNone/>
            </a:pPr>
            <a:endParaRPr lang="en-US" altLang="en-US" sz="1600" b="1"/>
          </a:p>
          <a:p>
            <a:pPr eaLnBrk="1" hangingPunct="1">
              <a:spcBef>
                <a:spcPct val="0"/>
              </a:spcBef>
              <a:buFontTx/>
              <a:buNone/>
            </a:pPr>
            <a:r>
              <a:rPr lang="en-US" altLang="en-US" sz="1600" b="1"/>
              <a:t>3. How many executives inexperienced with North Carolina know something versus know nothing about the state?</a:t>
            </a:r>
          </a:p>
          <a:p>
            <a:pPr eaLnBrk="1" hangingPunct="1">
              <a:spcBef>
                <a:spcPct val="0"/>
              </a:spcBef>
              <a:buFontTx/>
              <a:buNone/>
            </a:pPr>
            <a:endParaRPr lang="en-US" altLang="en-US" sz="1600" b="1"/>
          </a:p>
          <a:p>
            <a:pPr eaLnBrk="1" hangingPunct="1">
              <a:spcBef>
                <a:spcPct val="0"/>
              </a:spcBef>
              <a:buFontTx/>
              <a:buNone/>
            </a:pPr>
            <a:endParaRPr lang="en-US" altLang="en-US" sz="1600" b="1"/>
          </a:p>
          <a:p>
            <a:pPr eaLnBrk="1" hangingPunct="1">
              <a:spcBef>
                <a:spcPct val="0"/>
              </a:spcBef>
              <a:buFontTx/>
              <a:buNone/>
            </a:pPr>
            <a:r>
              <a:rPr lang="en-US" altLang="en-US" sz="1600" b="1"/>
              <a:t>4. What – if anything – do executives find distinctive and unique about North Carolina compared to other states like Virginia, South Carolina and Georgia?</a:t>
            </a:r>
          </a:p>
        </p:txBody>
      </p:sp>
      <p:sp>
        <p:nvSpPr>
          <p:cNvPr id="3078" name="TextBox 5"/>
          <p:cNvSpPr txBox="1">
            <a:spLocks noChangeArrowheads="1"/>
          </p:cNvSpPr>
          <p:nvPr/>
        </p:nvSpPr>
        <p:spPr bwMode="auto">
          <a:xfrm>
            <a:off x="381000" y="381000"/>
            <a:ext cx="861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a:t>This study replicated the 2009 Trone “NC awareness” study with executives and addressed four other key questions:</a:t>
            </a:r>
          </a:p>
        </p:txBody>
      </p:sp>
      <p:pic>
        <p:nvPicPr>
          <p:cNvPr id="3079" name="Picture 6" descr="http://fleetcotrailers.com/images/m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819275"/>
            <a:ext cx="25431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3542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1066800"/>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blip>
          <a:stretch>
            <a:fillRect/>
          </a:stretch>
        </p:blipFill>
        <p:spPr>
          <a:xfrm>
            <a:off x="228600" y="5943600"/>
            <a:ext cx="747577" cy="640080"/>
          </a:xfrm>
          <a:prstGeom prst="rect">
            <a:avLst/>
          </a:prstGeom>
          <a:ln w="88900" cap="sq" cmpd="thickThin">
            <a:solidFill>
              <a:srgbClr val="000000"/>
            </a:solidFill>
            <a:prstDash val="solid"/>
            <a:miter lim="800000"/>
          </a:ln>
          <a:effectLst>
            <a:innerShdw blurRad="76200">
              <a:srgbClr val="000000"/>
            </a:innerShdw>
          </a:effectLst>
        </p:spPr>
      </p:pic>
      <p:pic>
        <p:nvPicPr>
          <p:cNvPr id="4100" name="Picture 2" descr="http://profiles.kenan-flagler.unc.edu/wp-content/themes/KenanFlagler/images/unc_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0300" y="5973763"/>
            <a:ext cx="15113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10"/>
          <p:cNvSpPr txBox="1">
            <a:spLocks noChangeArrowheads="1"/>
          </p:cNvSpPr>
          <p:nvPr/>
        </p:nvSpPr>
        <p:spPr bwMode="auto">
          <a:xfrm>
            <a:off x="152400" y="76200"/>
            <a:ext cx="883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a:t>The 154 executive respondents to our May 2014 survey using Survey Monkey’s c-suite executive and business owner online panel were reasonably diverse and representative in terms of education, geography, gender and age.</a:t>
            </a:r>
          </a:p>
        </p:txBody>
      </p:sp>
      <p:pic>
        <p:nvPicPr>
          <p:cNvPr id="4102" name="Picture 10"/>
          <p:cNvPicPr>
            <a:picLocks noChangeAspect="1" noChangeArrowheads="1"/>
          </p:cNvPicPr>
          <p:nvPr/>
        </p:nvPicPr>
        <p:blipFill>
          <a:blip r:embed="rId5">
            <a:extLst>
              <a:ext uri="{28A0092B-C50C-407E-A947-70E740481C1C}">
                <a14:useLocalDpi xmlns:a14="http://schemas.microsoft.com/office/drawing/2010/main" val="0"/>
              </a:ext>
            </a:extLst>
          </a:blip>
          <a:srcRect l="37750" t="20305" r="16705" b="33080"/>
          <a:stretch>
            <a:fillRect/>
          </a:stretch>
        </p:blipFill>
        <p:spPr bwMode="auto">
          <a:xfrm>
            <a:off x="4460875" y="1295400"/>
            <a:ext cx="4287838"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11"/>
          <p:cNvPicPr>
            <a:picLocks noChangeAspect="1" noChangeArrowheads="1"/>
          </p:cNvPicPr>
          <p:nvPr/>
        </p:nvPicPr>
        <p:blipFill>
          <a:blip r:embed="rId6">
            <a:extLst>
              <a:ext uri="{28A0092B-C50C-407E-A947-70E740481C1C}">
                <a14:useLocalDpi xmlns:a14="http://schemas.microsoft.com/office/drawing/2010/main" val="0"/>
              </a:ext>
            </a:extLst>
          </a:blip>
          <a:srcRect l="38033" t="18481" r="41647" b="44891"/>
          <a:stretch>
            <a:fillRect/>
          </a:stretch>
        </p:blipFill>
        <p:spPr bwMode="auto">
          <a:xfrm>
            <a:off x="965200" y="1295400"/>
            <a:ext cx="243522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15"/>
          <p:cNvPicPr>
            <a:picLocks noChangeAspect="1" noChangeArrowheads="1"/>
          </p:cNvPicPr>
          <p:nvPr/>
        </p:nvPicPr>
        <p:blipFill>
          <a:blip r:embed="rId6">
            <a:extLst>
              <a:ext uri="{28A0092B-C50C-407E-A947-70E740481C1C}">
                <a14:useLocalDpi xmlns:a14="http://schemas.microsoft.com/office/drawing/2010/main" val="0"/>
              </a:ext>
            </a:extLst>
          </a:blip>
          <a:srcRect l="38072" t="58412" r="16948" b="4514"/>
          <a:stretch>
            <a:fillRect/>
          </a:stretch>
        </p:blipFill>
        <p:spPr bwMode="auto">
          <a:xfrm>
            <a:off x="1219200" y="4435475"/>
            <a:ext cx="35496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16"/>
          <p:cNvPicPr>
            <a:picLocks noChangeAspect="1" noChangeArrowheads="1"/>
          </p:cNvPicPr>
          <p:nvPr/>
        </p:nvPicPr>
        <p:blipFill>
          <a:blip r:embed="rId6">
            <a:extLst>
              <a:ext uri="{28A0092B-C50C-407E-A947-70E740481C1C}">
                <a14:useLocalDpi xmlns:a14="http://schemas.microsoft.com/office/drawing/2010/main" val="0"/>
              </a:ext>
            </a:extLst>
          </a:blip>
          <a:srcRect l="60201" t="18481" r="17778" b="50000"/>
          <a:stretch>
            <a:fillRect/>
          </a:stretch>
        </p:blipFill>
        <p:spPr bwMode="auto">
          <a:xfrm>
            <a:off x="5105400" y="4435475"/>
            <a:ext cx="20447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41235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1219200"/>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blip>
          <a:stretch>
            <a:fillRect/>
          </a:stretch>
        </p:blipFill>
        <p:spPr>
          <a:xfrm>
            <a:off x="228600" y="5943600"/>
            <a:ext cx="747577" cy="640080"/>
          </a:xfrm>
          <a:prstGeom prst="rect">
            <a:avLst/>
          </a:prstGeom>
          <a:ln w="88900" cap="sq" cmpd="thickThin">
            <a:solidFill>
              <a:srgbClr val="000000"/>
            </a:solidFill>
            <a:prstDash val="solid"/>
            <a:miter lim="800000"/>
          </a:ln>
          <a:effectLst>
            <a:innerShdw blurRad="76200">
              <a:srgbClr val="000000"/>
            </a:innerShdw>
          </a:effectLst>
        </p:spPr>
      </p:pic>
      <p:pic>
        <p:nvPicPr>
          <p:cNvPr id="5124" name="Picture 2" descr="http://profiles.kenan-flagler.unc.edu/wp-content/themes/KenanFlagler/images/unc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5973763"/>
            <a:ext cx="15113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9"/>
          <p:cNvSpPr txBox="1">
            <a:spLocks noChangeArrowheads="1"/>
          </p:cNvSpPr>
          <p:nvPr/>
        </p:nvSpPr>
        <p:spPr bwMode="auto">
          <a:xfrm>
            <a:off x="76200" y="76200"/>
            <a:ext cx="891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a:t>2009 Trone General Public study of “1,900 people across the US who had never lived, worked or vacationed in North Carolina” found that 42% said they knew nothing about the state; today we find that about 14% of Executives inexperienced with the state know nothing about North Carolina.</a:t>
            </a:r>
          </a:p>
        </p:txBody>
      </p:sp>
      <p:sp>
        <p:nvSpPr>
          <p:cNvPr id="5126" name="TextBox 10"/>
          <p:cNvSpPr txBox="1">
            <a:spLocks noChangeArrowheads="1"/>
          </p:cNvSpPr>
          <p:nvPr/>
        </p:nvSpPr>
        <p:spPr bwMode="auto">
          <a:xfrm>
            <a:off x="1295400" y="5486400"/>
            <a:ext cx="6096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a:t>Overall thoughts about NC by those Executives inexperienced with the state are somewhat more positive than neighboring states.</a:t>
            </a:r>
          </a:p>
          <a:p>
            <a:pPr eaLnBrk="1" hangingPunct="1">
              <a:spcBef>
                <a:spcPct val="0"/>
              </a:spcBef>
              <a:buFontTx/>
              <a:buNone/>
            </a:pPr>
            <a:endParaRPr lang="en-US" altLang="en-US" sz="1600" b="1"/>
          </a:p>
          <a:p>
            <a:pPr eaLnBrk="1" hangingPunct="1">
              <a:spcBef>
                <a:spcPct val="0"/>
              </a:spcBef>
              <a:buFontTx/>
              <a:buNone/>
            </a:pPr>
            <a:r>
              <a:rPr lang="en-US" altLang="en-US" sz="1600" b="1"/>
              <a:t>Perceptions of NC have changed minimally in the past year or so, becoming somewhat more positive than more negative.</a:t>
            </a:r>
          </a:p>
        </p:txBody>
      </p:sp>
      <p:pic>
        <p:nvPicPr>
          <p:cNvPr id="5127" name="Picture 2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838" y="1371600"/>
            <a:ext cx="6410325"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09258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1066800"/>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1000" y="228600"/>
            <a:ext cx="8610600" cy="584200"/>
          </a:xfrm>
          <a:prstGeom prst="rect">
            <a:avLst/>
          </a:prstGeom>
          <a:noFill/>
        </p:spPr>
        <p:txBody>
          <a:bodyPr>
            <a:spAutoFit/>
          </a:bodyPr>
          <a:lstStyle/>
          <a:p>
            <a:pPr>
              <a:defRPr/>
            </a:pPr>
            <a:r>
              <a:rPr lang="en-US" sz="1600" b="1" dirty="0">
                <a:latin typeface="+mn-lt"/>
              </a:rPr>
              <a:t>Those Executives inexperienced with North Carolina who do have thoughts about the state think about “beaches” and “basketball”…</a:t>
            </a:r>
          </a:p>
        </p:txBody>
      </p:sp>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851" y="3915549"/>
            <a:ext cx="3749119" cy="2283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950" y="3276600"/>
            <a:ext cx="1758950" cy="2757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1881" y="1447800"/>
            <a:ext cx="811725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US" sz="2400" dirty="0" smtClean="0"/>
              <a:t>Many executives point to beaches and basketball when thinking about North Carolina</a:t>
            </a:r>
            <a:endParaRPr lang="en-US" sz="2400" b="1" dirty="0"/>
          </a:p>
        </p:txBody>
      </p:sp>
    </p:spTree>
    <p:extLst>
      <p:ext uri="{BB962C8B-B14F-4D97-AF65-F5344CB8AC3E}">
        <p14:creationId xmlns:p14="http://schemas.microsoft.com/office/powerpoint/2010/main" val="27584833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1066800"/>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28600" y="228600"/>
            <a:ext cx="8686800" cy="338138"/>
          </a:xfrm>
          <a:prstGeom prst="rect">
            <a:avLst/>
          </a:prstGeom>
          <a:noFill/>
        </p:spPr>
        <p:txBody>
          <a:bodyPr>
            <a:spAutoFit/>
          </a:bodyPr>
          <a:lstStyle/>
          <a:p>
            <a:pPr>
              <a:defRPr/>
            </a:pPr>
            <a:r>
              <a:rPr lang="en-US" sz="1600" b="1" dirty="0">
                <a:latin typeface="+mn-lt"/>
              </a:rPr>
              <a:t>Those Executives experienced with North Carolina think about “mountains”, “beaches” and “Duke”…</a:t>
            </a:r>
          </a:p>
        </p:txBody>
      </p:sp>
      <p:pic>
        <p:nvPicPr>
          <p:cNvPr id="7259" name="Picture 9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88403" y="1676400"/>
            <a:ext cx="7967193"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US" sz="2400" dirty="0"/>
              <a:t>Those Executives experienced with North Carolina think about “mountains”, “beaches” and “Duke”…</a:t>
            </a:r>
          </a:p>
        </p:txBody>
      </p:sp>
    </p:spTree>
    <p:extLst>
      <p:ext uri="{BB962C8B-B14F-4D97-AF65-F5344CB8AC3E}">
        <p14:creationId xmlns:p14="http://schemas.microsoft.com/office/powerpoint/2010/main" val="22467569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1066800"/>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8197" name="TextBox 1"/>
          <p:cNvSpPr txBox="1">
            <a:spLocks noChangeArrowheads="1"/>
          </p:cNvSpPr>
          <p:nvPr/>
        </p:nvSpPr>
        <p:spPr bwMode="auto">
          <a:xfrm>
            <a:off x="228600" y="152400"/>
            <a:ext cx="8686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b="1">
                <a:latin typeface="Garamond" pitchFamily="18" charset="0"/>
              </a:rPr>
              <a:t>14% of Executives experienced with North Carolina say that “nothing” is distinctive and unique about NC compared to VA, SC and GA; others say (11%) “beaches”, (11%) “mountains”, (7%) “universities”, and (6%) “progressive” is distinctive and unique about NC</a:t>
            </a:r>
          </a:p>
        </p:txBody>
      </p:sp>
      <p:pic>
        <p:nvPicPr>
          <p:cNvPr id="81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398" y="3190496"/>
            <a:ext cx="3377203" cy="273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sz="2000" dirty="0"/>
              <a:t>14% of Executives experienced with North Carolina say that “nothing” is distinctive and unique about NC compared to VA, SC and GA</a:t>
            </a:r>
          </a:p>
        </p:txBody>
      </p:sp>
      <p:sp>
        <p:nvSpPr>
          <p:cNvPr id="3" name="Content Placeholder 2"/>
          <p:cNvSpPr>
            <a:spLocks noGrp="1"/>
          </p:cNvSpPr>
          <p:nvPr>
            <p:ph idx="1"/>
          </p:nvPr>
        </p:nvSpPr>
        <p:spPr>
          <a:xfrm>
            <a:off x="457200" y="1417637"/>
            <a:ext cx="8229600" cy="4525963"/>
          </a:xfrm>
        </p:spPr>
        <p:txBody>
          <a:bodyPr/>
          <a:lstStyle/>
          <a:p>
            <a:pPr marL="0" indent="0">
              <a:buNone/>
            </a:pPr>
            <a:r>
              <a:rPr lang="en-US" dirty="0" smtClean="0"/>
              <a:t>11% say “beaches”, 11% “mountains”, 7% “universities”, and 6% “progressive” are distinctive and unique about North Carolina</a:t>
            </a:r>
            <a:endParaRPr lang="en-US" dirty="0"/>
          </a:p>
        </p:txBody>
      </p:sp>
    </p:spTree>
    <p:extLst>
      <p:ext uri="{BB962C8B-B14F-4D97-AF65-F5344CB8AC3E}">
        <p14:creationId xmlns:p14="http://schemas.microsoft.com/office/powerpoint/2010/main" val="5515459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1066800"/>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pPr marL="0" indent="0">
              <a:buNone/>
            </a:pPr>
            <a:r>
              <a:rPr lang="en-US" altLang="en-US" b="1" dirty="0">
                <a:solidFill>
                  <a:srgbClr val="000000"/>
                </a:solidFill>
                <a:latin typeface="+mj-lt"/>
              </a:rPr>
              <a:t>34% of Executives inexperienced with North Carolina say that “nothing” is distinctive and unique about NC compared to VA, SC and GA; other responses are all across the board…</a:t>
            </a:r>
          </a:p>
          <a:p>
            <a:pPr marL="0" indent="0">
              <a:buNone/>
            </a:pPr>
            <a:endParaRPr lang="en-US" dirty="0"/>
          </a:p>
        </p:txBody>
      </p:sp>
      <p:sp>
        <p:nvSpPr>
          <p:cNvPr id="4" name="Title 3"/>
          <p:cNvSpPr>
            <a:spLocks noGrp="1"/>
          </p:cNvSpPr>
          <p:nvPr>
            <p:ph type="title"/>
          </p:nvPr>
        </p:nvSpPr>
        <p:spPr/>
        <p:txBody>
          <a:bodyPr>
            <a:normAutofit fontScale="90000"/>
          </a:bodyPr>
          <a:lstStyle/>
          <a:p>
            <a:r>
              <a:rPr lang="en-US" sz="2800" dirty="0" smtClean="0"/>
              <a:t>Lastly, many executives inexperienced with NC lack knowledge of North Carolina’s unique assets</a:t>
            </a:r>
            <a:endParaRPr lang="en-US" sz="4000" dirty="0"/>
          </a:p>
        </p:txBody>
      </p:sp>
    </p:spTree>
    <p:extLst>
      <p:ext uri="{BB962C8B-B14F-4D97-AF65-F5344CB8AC3E}">
        <p14:creationId xmlns:p14="http://schemas.microsoft.com/office/powerpoint/2010/main" val="4779747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2399805"/>
            <a:ext cx="5562600" cy="839190"/>
          </a:xfrm>
          <a:prstGeom prst="rect">
            <a:avLst/>
          </a:prstGeom>
        </p:spPr>
        <p:txBody>
          <a:bodyPr vert="horz" lIns="91440" tIns="45720" rIns="91440" bIns="45720" rtlCol="0" anchor="ctr">
            <a:normAutofit fontScale="70000" lnSpcReduction="20000"/>
          </a:bodyPr>
          <a:lstStyle>
            <a:lvl1pPr algn="l" defTabSz="914400" rtl="0" eaLnBrk="1" latinLnBrk="0" hangingPunct="1">
              <a:spcBef>
                <a:spcPct val="0"/>
              </a:spcBef>
              <a:buNone/>
              <a:defRPr sz="3200" kern="1200">
                <a:solidFill>
                  <a:schemeClr val="bg1"/>
                </a:solidFill>
                <a:latin typeface="Century Gothic" panose="020B0502020202020204" pitchFamily="34" charset="0"/>
                <a:ea typeface="+mj-ea"/>
                <a:cs typeface="+mj-cs"/>
              </a:defRPr>
            </a:lvl1pPr>
          </a:lstStyle>
          <a:p>
            <a:pPr algn="r"/>
            <a:r>
              <a:rPr lang="en-US" dirty="0" smtClean="0">
                <a:solidFill>
                  <a:schemeClr val="tx1"/>
                </a:solidFill>
              </a:rPr>
              <a:t>C-SUITE EXEC AND BUSINESS OWNER SITE SELECTION DECISION SURVEY (N=401)</a:t>
            </a:r>
            <a:endParaRPr lang="en-US" dirty="0">
              <a:solidFill>
                <a:schemeClr val="tx1"/>
              </a:solidFill>
            </a:endParaRPr>
          </a:p>
        </p:txBody>
      </p:sp>
    </p:spTree>
    <p:extLst>
      <p:ext uri="{BB962C8B-B14F-4D97-AF65-F5344CB8AC3E}">
        <p14:creationId xmlns:p14="http://schemas.microsoft.com/office/powerpoint/2010/main" val="13076256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 y="2399805"/>
            <a:ext cx="5139574" cy="83919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chemeClr val="bg1"/>
                </a:solidFill>
                <a:latin typeface="Century Gothic" panose="020B0502020202020204" pitchFamily="34" charset="0"/>
                <a:ea typeface="+mj-ea"/>
                <a:cs typeface="+mj-cs"/>
              </a:defRPr>
            </a:lvl1pPr>
          </a:lstStyle>
          <a:p>
            <a:pPr algn="r"/>
            <a:r>
              <a:rPr lang="en-US" dirty="0" smtClean="0">
                <a:solidFill>
                  <a:schemeClr val="tx1"/>
                </a:solidFill>
              </a:rPr>
              <a:t>HISTORY</a:t>
            </a:r>
            <a:endParaRPr lang="en-US" dirty="0">
              <a:solidFill>
                <a:schemeClr val="tx1"/>
              </a:solidFill>
            </a:endParaRPr>
          </a:p>
        </p:txBody>
      </p:sp>
    </p:spTree>
    <p:extLst>
      <p:ext uri="{BB962C8B-B14F-4D97-AF65-F5344CB8AC3E}">
        <p14:creationId xmlns:p14="http://schemas.microsoft.com/office/powerpoint/2010/main" val="26993482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170" y="1734920"/>
            <a:ext cx="320040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09600" y="152400"/>
            <a:ext cx="8153400" cy="839190"/>
          </a:xfrm>
        </p:spPr>
        <p:txBody>
          <a:bodyPr>
            <a:noAutofit/>
          </a:bodyPr>
          <a:lstStyle/>
          <a:p>
            <a:r>
              <a:rPr lang="en-US" sz="2000" dirty="0" smtClean="0"/>
              <a:t>We surveyed 401executives using a nationwide research panel to gain perceptions of North Carolina through site selection.</a:t>
            </a:r>
            <a:endParaRPr lang="en-US" sz="2000" dirty="0"/>
          </a:p>
        </p:txBody>
      </p:sp>
      <p:cxnSp>
        <p:nvCxnSpPr>
          <p:cNvPr id="9" name="iBar:31/270"/>
          <p:cNvCxnSpPr/>
          <p:nvPr/>
        </p:nvCxnSpPr>
        <p:spPr>
          <a:xfrm>
            <a:off x="457200" y="3810000"/>
            <a:ext cx="82296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xtBox:31/270"/>
          <p:cNvSpPr/>
          <p:nvPr/>
        </p:nvSpPr>
        <p:spPr bwMode="gray">
          <a:xfrm>
            <a:off x="3397664" y="3733800"/>
            <a:ext cx="2348720" cy="246221"/>
          </a:xfrm>
          <a:prstGeom prst="rect">
            <a:avLst/>
          </a:prstGeom>
          <a:solidFill>
            <a:schemeClr val="bg1">
              <a:lumMod val="95000"/>
            </a:schemeClr>
          </a:solidFill>
          <a:ln w="19050" algn="ctr">
            <a:noFill/>
            <a:miter lim="800000"/>
            <a:headEnd/>
            <a:tailEnd/>
          </a:ln>
        </p:spPr>
        <p:txBody>
          <a:bodyPr wrap="none" lIns="91440" tIns="0" rIns="91440" bIns="0" rtlCol="0" anchor="ctr">
            <a:spAutoFit/>
          </a:bodyPr>
          <a:lstStyle/>
          <a:p>
            <a:pPr algn="ctr">
              <a:defRPr sz="1600" b="1" i="0" u="none" strike="noStrike" kern="1200" baseline="0">
                <a:solidFill>
                  <a:srgbClr val="000000"/>
                </a:solidFill>
                <a:latin typeface="+mn-lt"/>
                <a:ea typeface="+mn-ea"/>
                <a:cs typeface="+mn-cs"/>
              </a:defRPr>
            </a:pPr>
            <a:r>
              <a:rPr lang="en-US" sz="1600" dirty="0" smtClean="0"/>
              <a:t>National Respondents</a:t>
            </a:r>
            <a:endParaRPr lang="en-US" sz="1600" dirty="0"/>
          </a:p>
        </p:txBody>
      </p:sp>
      <p:cxnSp>
        <p:nvCxnSpPr>
          <p:cNvPr id="61" name="iBar:31/270"/>
          <p:cNvCxnSpPr/>
          <p:nvPr/>
        </p:nvCxnSpPr>
        <p:spPr>
          <a:xfrm flipV="1">
            <a:off x="457200" y="1506649"/>
            <a:ext cx="36576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2" name="TxtBox:31/270"/>
          <p:cNvSpPr/>
          <p:nvPr/>
        </p:nvSpPr>
        <p:spPr bwMode="gray">
          <a:xfrm>
            <a:off x="1658268" y="1376166"/>
            <a:ext cx="1255472" cy="260969"/>
          </a:xfrm>
          <a:prstGeom prst="rect">
            <a:avLst/>
          </a:prstGeom>
          <a:solidFill>
            <a:schemeClr val="bg1">
              <a:lumMod val="95000"/>
            </a:schemeClr>
          </a:solidFill>
          <a:ln w="19050" algn="ctr">
            <a:noFill/>
            <a:miter lim="800000"/>
            <a:headEnd/>
            <a:tailEnd/>
          </a:ln>
        </p:spPr>
        <p:txBody>
          <a:bodyPr wrap="none" lIns="91440" tIns="0" rIns="91440" bIns="0" rtlCol="0" anchor="ctr">
            <a:spAutoFit/>
          </a:bodyPr>
          <a:lstStyle/>
          <a:p>
            <a:pPr algn="ctr">
              <a:lnSpc>
                <a:spcPct val="106000"/>
              </a:lnSpc>
              <a:buFont typeface="Wingdings 2" pitchFamily="18" charset="2"/>
              <a:buNone/>
            </a:pPr>
            <a:r>
              <a:rPr lang="en-US" sz="1600" b="1" dirty="0" smtClean="0">
                <a:solidFill>
                  <a:srgbClr val="000000"/>
                </a:solidFill>
              </a:rPr>
              <a:t>Base Sizes</a:t>
            </a:r>
          </a:p>
        </p:txBody>
      </p:sp>
      <p:sp>
        <p:nvSpPr>
          <p:cNvPr id="65" name="TextBox 64"/>
          <p:cNvSpPr txBox="1"/>
          <p:nvPr/>
        </p:nvSpPr>
        <p:spPr>
          <a:xfrm>
            <a:off x="1255231" y="2295549"/>
            <a:ext cx="1227344" cy="461665"/>
          </a:xfrm>
          <a:prstGeom prst="rect">
            <a:avLst/>
          </a:prstGeom>
          <a:noFill/>
        </p:spPr>
        <p:txBody>
          <a:bodyPr wrap="square" rtlCol="0">
            <a:spAutoFit/>
          </a:bodyPr>
          <a:lstStyle/>
          <a:p>
            <a:pPr algn="ctr"/>
            <a:r>
              <a:rPr lang="en-US" sz="2400" b="1" dirty="0" smtClean="0"/>
              <a:t>N=401</a:t>
            </a:r>
            <a:endParaRPr lang="en-US" sz="2400" b="1" dirty="0"/>
          </a:p>
        </p:txBody>
      </p:sp>
      <p:sp>
        <p:nvSpPr>
          <p:cNvPr id="68" name="New shape"/>
          <p:cNvSpPr/>
          <p:nvPr/>
        </p:nvSpPr>
        <p:spPr>
          <a:xfrm>
            <a:off x="143228" y="6136840"/>
            <a:ext cx="6978211" cy="401472"/>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en-US" sz="900" i="1" dirty="0" smtClean="0">
                <a:solidFill>
                  <a:srgbClr val="424242"/>
                </a:solidFill>
              </a:rPr>
              <a:t>Source: Primary Research</a:t>
            </a:r>
          </a:p>
        </p:txBody>
      </p:sp>
      <p:cxnSp>
        <p:nvCxnSpPr>
          <p:cNvPr id="69" name="iBar:31/270"/>
          <p:cNvCxnSpPr/>
          <p:nvPr/>
        </p:nvCxnSpPr>
        <p:spPr>
          <a:xfrm flipV="1">
            <a:off x="5011749" y="1506649"/>
            <a:ext cx="36576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70" name="TxtBox:31/270"/>
          <p:cNvSpPr/>
          <p:nvPr/>
        </p:nvSpPr>
        <p:spPr bwMode="gray">
          <a:xfrm>
            <a:off x="6139877" y="1381712"/>
            <a:ext cx="1401346" cy="249877"/>
          </a:xfrm>
          <a:prstGeom prst="rect">
            <a:avLst/>
          </a:prstGeom>
          <a:solidFill>
            <a:schemeClr val="bg1">
              <a:lumMod val="95000"/>
            </a:schemeClr>
          </a:solidFill>
          <a:ln w="19050" algn="ctr">
            <a:noFill/>
            <a:miter lim="800000"/>
            <a:headEnd/>
            <a:tailEnd/>
          </a:ln>
        </p:spPr>
        <p:txBody>
          <a:bodyPr wrap="none" lIns="91440" tIns="0" rIns="91440" bIns="0" rtlCol="0" anchor="ctr">
            <a:spAutoFit/>
          </a:bodyPr>
          <a:lstStyle/>
          <a:p>
            <a:pPr algn="ctr">
              <a:lnSpc>
                <a:spcPct val="106000"/>
              </a:lnSpc>
              <a:buFont typeface="Wingdings 2" pitchFamily="18" charset="2"/>
              <a:buNone/>
            </a:pPr>
            <a:r>
              <a:rPr lang="en-US" sz="1600" b="1" dirty="0" smtClean="0">
                <a:solidFill>
                  <a:srgbClr val="000000"/>
                </a:solidFill>
              </a:rPr>
              <a:t>Miscellaneous</a:t>
            </a:r>
          </a:p>
        </p:txBody>
      </p:sp>
      <p:grpSp>
        <p:nvGrpSpPr>
          <p:cNvPr id="71" name="Group 70"/>
          <p:cNvGrpSpPr/>
          <p:nvPr/>
        </p:nvGrpSpPr>
        <p:grpSpPr>
          <a:xfrm>
            <a:off x="4434934" y="1880372"/>
            <a:ext cx="4811231" cy="1745227"/>
            <a:chOff x="3201855" y="3415468"/>
            <a:chExt cx="4811231" cy="1745227"/>
          </a:xfrm>
        </p:grpSpPr>
        <p:graphicFrame>
          <p:nvGraphicFramePr>
            <p:cNvPr id="72" name="Chart 71"/>
            <p:cNvGraphicFramePr/>
            <p:nvPr>
              <p:extLst>
                <p:ext uri="{D42A27DB-BD31-4B8C-83A1-F6EECF244321}">
                  <p14:modId xmlns:p14="http://schemas.microsoft.com/office/powerpoint/2010/main" val="3798102929"/>
                </p:ext>
              </p:extLst>
            </p:nvPr>
          </p:nvGraphicFramePr>
          <p:xfrm>
            <a:off x="3201855" y="3415468"/>
            <a:ext cx="1828800" cy="174522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3" name="Chart 72"/>
            <p:cNvGraphicFramePr/>
            <p:nvPr>
              <p:extLst>
                <p:ext uri="{D42A27DB-BD31-4B8C-83A1-F6EECF244321}">
                  <p14:modId xmlns:p14="http://schemas.microsoft.com/office/powerpoint/2010/main" val="1792888011"/>
                </p:ext>
              </p:extLst>
            </p:nvPr>
          </p:nvGraphicFramePr>
          <p:xfrm>
            <a:off x="4693070" y="3415468"/>
            <a:ext cx="1828800" cy="174522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4" name="Chart 73"/>
            <p:cNvGraphicFramePr/>
            <p:nvPr>
              <p:extLst>
                <p:ext uri="{D42A27DB-BD31-4B8C-83A1-F6EECF244321}">
                  <p14:modId xmlns:p14="http://schemas.microsoft.com/office/powerpoint/2010/main" val="44263626"/>
                </p:ext>
              </p:extLst>
            </p:nvPr>
          </p:nvGraphicFramePr>
          <p:xfrm>
            <a:off x="6184286" y="3415468"/>
            <a:ext cx="1828800" cy="1745227"/>
          </p:xfrm>
          <a:graphic>
            <a:graphicData uri="http://schemas.openxmlformats.org/drawingml/2006/chart">
              <c:chart xmlns:c="http://schemas.openxmlformats.org/drawingml/2006/chart" xmlns:r="http://schemas.openxmlformats.org/officeDocument/2006/relationships" r:id="rId6"/>
            </a:graphicData>
          </a:graphic>
        </p:graphicFrame>
        <p:sp>
          <p:nvSpPr>
            <p:cNvPr id="75" name="TextBox 74"/>
            <p:cNvSpPr txBox="1"/>
            <p:nvPr/>
          </p:nvSpPr>
          <p:spPr>
            <a:xfrm>
              <a:off x="3863286" y="4314817"/>
              <a:ext cx="548640" cy="307777"/>
            </a:xfrm>
            <a:prstGeom prst="rect">
              <a:avLst/>
            </a:prstGeom>
            <a:noFill/>
          </p:spPr>
          <p:txBody>
            <a:bodyPr wrap="square" rtlCol="0">
              <a:spAutoFit/>
            </a:bodyPr>
            <a:lstStyle/>
            <a:p>
              <a:pPr algn="ctr"/>
              <a:r>
                <a:rPr lang="en-US" sz="1400" b="1" dirty="0" smtClean="0"/>
                <a:t>8%</a:t>
              </a:r>
              <a:endParaRPr lang="en-US" sz="1400" b="1" dirty="0"/>
            </a:p>
          </p:txBody>
        </p:sp>
        <p:sp>
          <p:nvSpPr>
            <p:cNvPr id="76" name="TextBox 75"/>
            <p:cNvSpPr txBox="1"/>
            <p:nvPr/>
          </p:nvSpPr>
          <p:spPr>
            <a:xfrm>
              <a:off x="5370468" y="4308564"/>
              <a:ext cx="548640" cy="307777"/>
            </a:xfrm>
            <a:prstGeom prst="rect">
              <a:avLst/>
            </a:prstGeom>
            <a:noFill/>
          </p:spPr>
          <p:txBody>
            <a:bodyPr wrap="square" rtlCol="0">
              <a:spAutoFit/>
            </a:bodyPr>
            <a:lstStyle/>
            <a:p>
              <a:pPr algn="ctr"/>
              <a:r>
                <a:rPr lang="en-US" sz="1400" b="1" dirty="0" smtClean="0"/>
                <a:t>41%</a:t>
              </a:r>
              <a:endParaRPr lang="en-US" sz="1400" b="1" dirty="0"/>
            </a:p>
          </p:txBody>
        </p:sp>
        <p:sp>
          <p:nvSpPr>
            <p:cNvPr id="77" name="TextBox 76"/>
            <p:cNvSpPr txBox="1"/>
            <p:nvPr/>
          </p:nvSpPr>
          <p:spPr>
            <a:xfrm>
              <a:off x="6836266" y="4322737"/>
              <a:ext cx="548640" cy="307777"/>
            </a:xfrm>
            <a:prstGeom prst="rect">
              <a:avLst/>
            </a:prstGeom>
            <a:noFill/>
          </p:spPr>
          <p:txBody>
            <a:bodyPr wrap="square" rtlCol="0">
              <a:spAutoFit/>
            </a:bodyPr>
            <a:lstStyle/>
            <a:p>
              <a:pPr algn="ctr"/>
              <a:r>
                <a:rPr lang="en-US" sz="1400" b="1" dirty="0" smtClean="0"/>
                <a:t>6%</a:t>
              </a:r>
              <a:endParaRPr lang="en-US" sz="1400" b="1" dirty="0"/>
            </a:p>
          </p:txBody>
        </p:sp>
      </p:grpSp>
      <p:sp>
        <p:nvSpPr>
          <p:cNvPr id="128" name="Date Placeholder 2"/>
          <p:cNvSpPr>
            <a:spLocks noGrp="1"/>
          </p:cNvSpPr>
          <p:nvPr>
            <p:ph type="dt" sz="half" idx="10"/>
          </p:nvPr>
        </p:nvSpPr>
        <p:spPr>
          <a:xfrm>
            <a:off x="152399" y="6375953"/>
            <a:ext cx="2133600" cy="365125"/>
          </a:xfrm>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graphicFrame>
        <p:nvGraphicFramePr>
          <p:cNvPr id="21" name="Chart 20"/>
          <p:cNvGraphicFramePr/>
          <p:nvPr>
            <p:extLst>
              <p:ext uri="{D42A27DB-BD31-4B8C-83A1-F6EECF244321}">
                <p14:modId xmlns:p14="http://schemas.microsoft.com/office/powerpoint/2010/main" val="1096256261"/>
              </p:ext>
            </p:extLst>
          </p:nvPr>
        </p:nvGraphicFramePr>
        <p:xfrm>
          <a:off x="723900" y="3932645"/>
          <a:ext cx="7696200" cy="248135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9395682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EBE3D34-2256-4C32-A715-6CAD5B952B42}" type="slidenum">
              <a:rPr lang="en-US" smtClean="0"/>
              <a:t>51</a:t>
            </a:fld>
            <a:endParaRPr lang="en-US" dirty="0"/>
          </a:p>
        </p:txBody>
      </p:sp>
      <p:sp>
        <p:nvSpPr>
          <p:cNvPr id="6" name="Rectangle 5"/>
          <p:cNvSpPr/>
          <p:nvPr/>
        </p:nvSpPr>
        <p:spPr>
          <a:xfrm>
            <a:off x="0" y="3276600"/>
            <a:ext cx="4495800" cy="914400"/>
          </a:xfrm>
          <a:prstGeom prst="rect">
            <a:avLst/>
          </a:prstGeom>
          <a:solidFill>
            <a:srgbClr val="85A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86.7% Were in contact with state or local governments</a:t>
            </a:r>
          </a:p>
        </p:txBody>
      </p:sp>
    </p:spTree>
    <p:extLst>
      <p:ext uri="{BB962C8B-B14F-4D97-AF65-F5344CB8AC3E}">
        <p14:creationId xmlns:p14="http://schemas.microsoft.com/office/powerpoint/2010/main" val="32571660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19600" y="0"/>
            <a:ext cx="4572000" cy="6400800"/>
          </a:xfrm>
          <a:prstGeom prst="rect">
            <a:avLst/>
          </a:prstGeom>
          <a:solidFill>
            <a:srgbClr val="91AA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772" y="1564958"/>
            <a:ext cx="4417828" cy="3046988"/>
          </a:xfrm>
          <a:prstGeom prst="rect">
            <a:avLst/>
          </a:prstGeom>
        </p:spPr>
        <p:txBody>
          <a:bodyPr wrap="square" anchor="ctr">
            <a:spAutoFit/>
          </a:bodyPr>
          <a:lstStyle/>
          <a:p>
            <a:pPr algn="ctr"/>
            <a:r>
              <a:rPr lang="en-US" sz="3200" dirty="0" smtClean="0">
                <a:solidFill>
                  <a:schemeClr val="tx1">
                    <a:lumMod val="75000"/>
                    <a:lumOff val="25000"/>
                  </a:schemeClr>
                </a:solidFill>
                <a:latin typeface="Century Gothic" panose="020B0502020202020204" pitchFamily="34" charset="0"/>
              </a:rPr>
              <a:t>Only 36% made use of state or local government economic or development resources.</a:t>
            </a:r>
            <a:endParaRPr lang="en-US" sz="3200" dirty="0">
              <a:solidFill>
                <a:schemeClr val="tx1">
                  <a:lumMod val="75000"/>
                  <a:lumOff val="25000"/>
                </a:schemeClr>
              </a:solidFill>
              <a:latin typeface="Century Gothic" panose="020B0502020202020204" pitchFamily="34" charset="0"/>
            </a:endParaRPr>
          </a:p>
        </p:txBody>
      </p:sp>
      <p:pic>
        <p:nvPicPr>
          <p:cNvPr id="1026" name="Picture 2" descr="http://i.gyazo.com/7c6a7efa74c3bd90dc9a8731a4f660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638425"/>
            <a:ext cx="3581400" cy="1123950"/>
          </a:xfrm>
          <a:prstGeom prst="rect">
            <a:avLst/>
          </a:prstGeom>
          <a:noFill/>
          <a:effectLst>
            <a:outerShdw blurRad="50800" dist="50800" dir="5400000" algn="ctr" rotWithShape="0">
              <a:srgbClr val="000000">
                <a:alpha val="0"/>
              </a:srgbClr>
            </a:outerShdw>
            <a:softEdge rad="152400"/>
          </a:effectLst>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4419600" y="0"/>
            <a:ext cx="0" cy="6400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7304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5" name="Slide Number Placeholder 4"/>
          <p:cNvSpPr>
            <a:spLocks noGrp="1"/>
          </p:cNvSpPr>
          <p:nvPr>
            <p:ph type="sldNum" sz="quarter" idx="12"/>
          </p:nvPr>
        </p:nvSpPr>
        <p:spPr/>
        <p:txBody>
          <a:bodyPr/>
          <a:lstStyle/>
          <a:p>
            <a:fld id="{8EBE3D34-2256-4C32-A715-6CAD5B952B42}" type="slidenum">
              <a:rPr lang="en-US" smtClean="0"/>
              <a:t>53</a:t>
            </a:fld>
            <a:endParaRPr lang="en-US" dirty="0"/>
          </a:p>
        </p:txBody>
      </p:sp>
      <p:sp>
        <p:nvSpPr>
          <p:cNvPr id="2" name="Title 1"/>
          <p:cNvSpPr>
            <a:spLocks noGrp="1"/>
          </p:cNvSpPr>
          <p:nvPr>
            <p:ph type="title"/>
          </p:nvPr>
        </p:nvSpPr>
        <p:spPr/>
        <p:txBody>
          <a:bodyPr>
            <a:normAutofit/>
          </a:bodyPr>
          <a:lstStyle/>
          <a:p>
            <a:r>
              <a:rPr lang="en-US" sz="2000" dirty="0" smtClean="0"/>
              <a:t>Taxes were the most cited factor in determining site selection.</a:t>
            </a:r>
            <a:endParaRPr lang="en-US" sz="2000" dirty="0"/>
          </a:p>
        </p:txBody>
      </p:sp>
      <p:sp>
        <p:nvSpPr>
          <p:cNvPr id="9" name="TextBox 8"/>
          <p:cNvSpPr txBox="1"/>
          <p:nvPr/>
        </p:nvSpPr>
        <p:spPr>
          <a:xfrm>
            <a:off x="609600" y="1764774"/>
            <a:ext cx="3048000" cy="3785652"/>
          </a:xfrm>
          <a:prstGeom prst="rect">
            <a:avLst/>
          </a:prstGeom>
          <a:noFill/>
        </p:spPr>
        <p:txBody>
          <a:bodyPr wrap="square" rtlCol="0">
            <a:spAutoFit/>
          </a:bodyPr>
          <a:lstStyle/>
          <a:p>
            <a:pPr algn="ctr"/>
            <a:r>
              <a:rPr lang="en-US" sz="7200" dirty="0" smtClean="0">
                <a:latin typeface="Century Gothic" panose="020B0502020202020204" pitchFamily="34" charset="0"/>
              </a:rPr>
              <a:t>22%</a:t>
            </a:r>
            <a:endParaRPr lang="en-US" sz="3200" dirty="0" smtClean="0">
              <a:latin typeface="Century Gothic" panose="020B0502020202020204" pitchFamily="34" charset="0"/>
            </a:endParaRPr>
          </a:p>
          <a:p>
            <a:pPr algn="ctr"/>
            <a:r>
              <a:rPr lang="en-US" sz="3200" dirty="0" smtClean="0">
                <a:latin typeface="Century Gothic" panose="020B0502020202020204" pitchFamily="34" charset="0"/>
              </a:rPr>
              <a:t>of those surveyed cited </a:t>
            </a:r>
            <a:r>
              <a:rPr lang="en-US" sz="7200" dirty="0" smtClean="0">
                <a:latin typeface="Century Gothic" panose="020B0502020202020204" pitchFamily="34" charset="0"/>
              </a:rPr>
              <a:t>Taxes</a:t>
            </a:r>
            <a:endParaRPr lang="en-US" sz="7200" dirty="0">
              <a:latin typeface="Century Gothic" panose="020B0502020202020204" pitchFamily="34" charset="0"/>
            </a:endParaRPr>
          </a:p>
        </p:txBody>
      </p:sp>
      <p:sp>
        <p:nvSpPr>
          <p:cNvPr id="11" name="TextBox 10"/>
          <p:cNvSpPr txBox="1"/>
          <p:nvPr/>
        </p:nvSpPr>
        <p:spPr>
          <a:xfrm>
            <a:off x="4639340" y="1949440"/>
            <a:ext cx="4038600" cy="3416320"/>
          </a:xfrm>
          <a:prstGeom prst="rect">
            <a:avLst/>
          </a:prstGeom>
          <a:noFill/>
        </p:spPr>
        <p:txBody>
          <a:bodyPr wrap="square" rtlCol="0">
            <a:spAutoFit/>
          </a:bodyPr>
          <a:lstStyle/>
          <a:p>
            <a:r>
              <a:rPr lang="en-US" i="1" dirty="0" smtClean="0">
                <a:latin typeface="Century Gothic" panose="020B0502020202020204" pitchFamily="34" charset="0"/>
              </a:rPr>
              <a:t>Other factors cited as important </a:t>
            </a:r>
          </a:p>
          <a:p>
            <a:r>
              <a:rPr lang="en-US" i="1" dirty="0" smtClean="0">
                <a:latin typeface="Century Gothic" panose="020B0502020202020204" pitchFamily="34" charset="0"/>
              </a:rPr>
              <a:t>in site selection included:</a:t>
            </a:r>
            <a:r>
              <a:rPr lang="en-US" dirty="0" smtClean="0">
                <a:latin typeface="Century Gothic" panose="020B0502020202020204" pitchFamily="34" charset="0"/>
              </a:rPr>
              <a:t/>
            </a:r>
            <a:br>
              <a:rPr lang="en-US" dirty="0" smtClean="0">
                <a:latin typeface="Century Gothic" panose="020B0502020202020204" pitchFamily="34" charset="0"/>
              </a:rPr>
            </a:br>
            <a:endParaRPr lang="en-US" dirty="0" smtClean="0">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Primary and secondary </a:t>
            </a:r>
            <a:r>
              <a:rPr lang="en-US" dirty="0" smtClean="0">
                <a:latin typeface="Century Gothic" panose="020B0502020202020204" pitchFamily="34" charset="0"/>
              </a:rPr>
              <a:t>education</a:t>
            </a:r>
            <a:br>
              <a:rPr lang="en-US" dirty="0" smtClean="0">
                <a:latin typeface="Century Gothic" panose="020B0502020202020204" pitchFamily="34" charset="0"/>
              </a:rPr>
            </a:br>
            <a:endParaRPr lang="en-US" dirty="0">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Higher education </a:t>
            </a:r>
            <a:r>
              <a:rPr lang="en-US" dirty="0" smtClean="0">
                <a:latin typeface="Century Gothic" panose="020B0502020202020204" pitchFamily="34" charset="0"/>
              </a:rPr>
              <a:t/>
            </a:r>
            <a:br>
              <a:rPr lang="en-US" dirty="0" smtClean="0">
                <a:latin typeface="Century Gothic" panose="020B0502020202020204" pitchFamily="34" charset="0"/>
              </a:rPr>
            </a:br>
            <a:endParaRPr lang="en-US" dirty="0">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Cost of </a:t>
            </a:r>
            <a:r>
              <a:rPr lang="en-US" dirty="0" smtClean="0">
                <a:latin typeface="Century Gothic" panose="020B0502020202020204" pitchFamily="34" charset="0"/>
              </a:rPr>
              <a:t>Living</a:t>
            </a:r>
            <a:br>
              <a:rPr lang="en-US" dirty="0" smtClean="0">
                <a:latin typeface="Century Gothic" panose="020B0502020202020204" pitchFamily="34" charset="0"/>
              </a:rPr>
            </a:br>
            <a:endParaRPr lang="en-US" dirty="0">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Workforce Demographics </a:t>
            </a:r>
          </a:p>
          <a:p>
            <a:endParaRPr lang="en-US" dirty="0">
              <a:latin typeface="Century Gothic" panose="020B0502020202020204" pitchFamily="34" charset="0"/>
            </a:endParaRPr>
          </a:p>
        </p:txBody>
      </p:sp>
    </p:spTree>
    <p:extLst>
      <p:ext uri="{BB962C8B-B14F-4D97-AF65-F5344CB8AC3E}">
        <p14:creationId xmlns:p14="http://schemas.microsoft.com/office/powerpoint/2010/main" val="24650124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43725879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5" name="Slide Number Placeholder 4"/>
          <p:cNvSpPr>
            <a:spLocks noGrp="1"/>
          </p:cNvSpPr>
          <p:nvPr>
            <p:ph type="sldNum" sz="quarter" idx="12"/>
          </p:nvPr>
        </p:nvSpPr>
        <p:spPr/>
        <p:txBody>
          <a:bodyPr/>
          <a:lstStyle/>
          <a:p>
            <a:fld id="{8EBE3D34-2256-4C32-A715-6CAD5B952B42}" type="slidenum">
              <a:rPr lang="en-US" smtClean="0"/>
              <a:t>54</a:t>
            </a:fld>
            <a:endParaRPr lang="en-US" dirty="0"/>
          </a:p>
        </p:txBody>
      </p:sp>
      <p:sp>
        <p:nvSpPr>
          <p:cNvPr id="4" name="Title 3"/>
          <p:cNvSpPr>
            <a:spLocks noGrp="1"/>
          </p:cNvSpPr>
          <p:nvPr>
            <p:ph type="title"/>
          </p:nvPr>
        </p:nvSpPr>
        <p:spPr/>
        <p:txBody>
          <a:bodyPr>
            <a:normAutofit/>
          </a:bodyPr>
          <a:lstStyle/>
          <a:p>
            <a:r>
              <a:rPr lang="en-US" sz="2000" dirty="0" smtClean="0"/>
              <a:t>NCs most valuable asset is its low cost of living</a:t>
            </a:r>
            <a:endParaRPr lang="en-US" sz="2000" dirty="0"/>
          </a:p>
        </p:txBody>
      </p:sp>
      <p:pic>
        <p:nvPicPr>
          <p:cNvPr id="2054" name="Picture 6" descr="https://encrypted-tbn3.gstatic.com/images?q=tbn:ANd9GcQufQo9uwuYMMfWgcgFKk7rzFHBOARo2vNNDE1zygEgPz46cWw4W3ub-qn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4191000"/>
            <a:ext cx="2948647" cy="160069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lliance Member The North Carolina Port Authorit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6399" y="1835665"/>
            <a:ext cx="2948647" cy="1848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7368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67" y="1058930"/>
            <a:ext cx="4953000" cy="532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https://encrypted-tbn2.gstatic.com/images?q=tbn:ANd9GcQLGxRAPK8406nitLXa8fCj5ui6nZlV-1uagR0n6DrPg1fk7rw4qA">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476" r="35576"/>
          <a:stretch/>
        </p:blipFill>
        <p:spPr bwMode="auto">
          <a:xfrm>
            <a:off x="5105401" y="588333"/>
            <a:ext cx="3879736" cy="5791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48474" y="2362200"/>
            <a:ext cx="5791200" cy="914400"/>
          </a:xfrm>
          <a:prstGeom prst="rect">
            <a:avLst/>
          </a:prstGeom>
          <a:solidFill>
            <a:srgbClr val="85A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txBox="1">
            <a:spLocks/>
          </p:cNvSpPr>
          <p:nvPr/>
        </p:nvSpPr>
        <p:spPr>
          <a:xfrm>
            <a:off x="152400" y="2438400"/>
            <a:ext cx="5787274" cy="876795"/>
          </a:xfrm>
          <a:prstGeom prst="rect">
            <a:avLst/>
          </a:prstGeom>
        </p:spPr>
        <p:txBody>
          <a:bodyPr vert="horz" lIns="91440" tIns="45720" rIns="91440" bIns="45720" rtlCol="0" anchor="t">
            <a:normAutofit/>
          </a:bodyPr>
          <a:lstStyle>
            <a:lvl1pPr algn="l" defTabSz="914400" rtl="0" eaLnBrk="1" latinLnBrk="0" hangingPunct="1">
              <a:spcBef>
                <a:spcPct val="0"/>
              </a:spcBef>
              <a:buNone/>
              <a:defRPr sz="3200" kern="1200">
                <a:solidFill>
                  <a:schemeClr val="bg1"/>
                </a:solidFill>
                <a:latin typeface="Century Gothic" panose="020B0502020202020204" pitchFamily="34" charset="0"/>
                <a:ea typeface="+mj-ea"/>
                <a:cs typeface="+mj-cs"/>
              </a:defRPr>
            </a:lvl1pPr>
          </a:lstStyle>
          <a:p>
            <a:pPr algn="r"/>
            <a:r>
              <a:rPr lang="en-US" sz="2000" dirty="0"/>
              <a:t>Responders were concerned about </a:t>
            </a:r>
            <a:endParaRPr lang="en-US" sz="2000" dirty="0" smtClean="0"/>
          </a:p>
          <a:p>
            <a:pPr algn="r"/>
            <a:r>
              <a:rPr lang="en-US" sz="2000" dirty="0" smtClean="0"/>
              <a:t>NC’s workforce </a:t>
            </a:r>
            <a:r>
              <a:rPr lang="en-US" sz="2000" dirty="0"/>
              <a:t>and </a:t>
            </a:r>
            <a:r>
              <a:rPr lang="en-US" sz="2000" dirty="0" smtClean="0"/>
              <a:t>weather.</a:t>
            </a:r>
            <a:endParaRPr lang="en-US" sz="2000" dirty="0"/>
          </a:p>
          <a:p>
            <a:pPr algn="r"/>
            <a:endParaRPr lang="en-US" sz="2000" dirty="0"/>
          </a:p>
        </p:txBody>
      </p:sp>
      <p:sp>
        <p:nvSpPr>
          <p:cNvPr id="11" name="Rectangle 10"/>
          <p:cNvSpPr/>
          <p:nvPr/>
        </p:nvSpPr>
        <p:spPr>
          <a:xfrm>
            <a:off x="152399" y="153390"/>
            <a:ext cx="8839201" cy="914400"/>
          </a:xfrm>
          <a:prstGeom prst="rect">
            <a:avLst/>
          </a:prstGeom>
          <a:gradFill>
            <a:gsLst>
              <a:gs pos="92000">
                <a:schemeClr val="tx1"/>
              </a:gs>
              <a:gs pos="100000">
                <a:schemeClr val="accent1">
                  <a:tint val="44500"/>
                  <a:satMod val="160000"/>
                </a:schemeClr>
              </a:gs>
              <a:gs pos="100000">
                <a:schemeClr val="accent1">
                  <a:tint val="23500"/>
                  <a:satMod val="16000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12" name="Straight Connector 11"/>
          <p:cNvCxnSpPr/>
          <p:nvPr/>
        </p:nvCxnSpPr>
        <p:spPr>
          <a:xfrm>
            <a:off x="148475" y="1021279"/>
            <a:ext cx="8836661" cy="0"/>
          </a:xfrm>
          <a:prstGeom prst="line">
            <a:avLst/>
          </a:prstGeom>
          <a:ln w="38100">
            <a:solidFill>
              <a:srgbClr val="85AE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4456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4771"/>
          <a:stretch/>
        </p:blipFill>
        <p:spPr bwMode="auto">
          <a:xfrm>
            <a:off x="175435" y="598966"/>
            <a:ext cx="4364668" cy="5801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4724400" y="609600"/>
            <a:ext cx="4114799" cy="5791200"/>
          </a:xfrm>
          <a:solidFill>
            <a:schemeClr val="bg1">
              <a:lumMod val="95000"/>
            </a:schemeClr>
          </a:solidFill>
        </p:spPr>
        <p:txBody>
          <a:bodyPr anchor="ctr"/>
          <a:lstStyle/>
          <a:p>
            <a:pPr marL="0" indent="0">
              <a:buNone/>
            </a:pPr>
            <a:r>
              <a:rPr lang="en-US" dirty="0">
                <a:latin typeface="Century Gothic" panose="020B0502020202020204" pitchFamily="34" charset="0"/>
              </a:rPr>
              <a:t>Responders claimed that NC public primary and secondary education has created an untrained / unskilled </a:t>
            </a:r>
            <a:r>
              <a:rPr lang="en-US" dirty="0" smtClean="0">
                <a:latin typeface="Century Gothic" panose="020B0502020202020204" pitchFamily="34" charset="0"/>
              </a:rPr>
              <a:t>workforce.</a:t>
            </a:r>
            <a:endParaRPr lang="en-US" dirty="0">
              <a:latin typeface="Century Gothic" panose="020B0502020202020204" pitchFamily="34" charset="0"/>
            </a:endParaRPr>
          </a:p>
          <a:p>
            <a:endParaRPr lang="en-US" dirty="0">
              <a:latin typeface="Century Gothic" panose="020B0502020202020204" pitchFamily="34" charset="0"/>
            </a:endParaRPr>
          </a:p>
        </p:txBody>
      </p:sp>
      <p:sp>
        <p:nvSpPr>
          <p:cNvPr id="3" name="Date Placeholder 2"/>
          <p:cNvSpPr>
            <a:spLocks noGrp="1"/>
          </p:cNvSpPr>
          <p:nvPr>
            <p:ph type="dt" sz="half" idx="10"/>
          </p:nvPr>
        </p:nvSpPr>
        <p:spPr>
          <a:xfrm>
            <a:off x="152399" y="6375953"/>
            <a:ext cx="2133600" cy="365125"/>
          </a:xfrm>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56</a:t>
            </a:fld>
            <a:endParaRPr lang="en-US" dirty="0"/>
          </a:p>
        </p:txBody>
      </p:sp>
      <p:sp>
        <p:nvSpPr>
          <p:cNvPr id="6" name="AutoShape 2" descr="data:image/jpeg;base64,/9j/4AAQSkZJRgABAQAAAQABAAD/2wCEAAkGBxQTEhUUExQVFRUWFxcYFxQWFBQVFRQXFBQWFxYXFRQYHCggGBolHBQUITEhJSksLi4uFx8zODMsNygtLisBCgoKDg0OGxAQGiwkHyQsLCwsLCwsLCwsLCwsLCwsLCwsLCwsLCwsLCwsLCwsLCwsLCwsLCwsLCwsLCwsLCwsLP/AABEIAOEA4QMBIgACEQEDEQH/xAAcAAABBQEBAQAAAAAAAAAAAAAGAAMEBQcCAQj/xABKEAABAwIEAwUEBQgGCQUAAAABAAIDBBEFEiExBkFRImFxgZETMqGxB1JywdEUFSNCU2KS8DNDgrLC4SREVGODk6LS8RYXNXOj/8QAGQEAAwEBAQAAAAAAAAAAAAAAAAECAwQF/8QAIxEBAQACAgICAgMBAAAAAAAAAAECEQMhEjEiQQRxEzJRM//aAAwDAQACEQMRAD8AyIyPkdqXPc48yXOJPxJWicGfRo6bLJU3Dd8nXxKJeCeAI6cCSXtydTsPALQ6RoGgS2fo3huFRwNayNoaANABZXLdlEfobnQDmdgqbEuN6WK7WOM7xuyEB4H2pLhjfMpkJVCxbGIKZueeVkY5Zj2nfZaO04+AWZYzx9Uy9mMiFp5Q2lkt+9O4ZG/2QT3oSqZZCS/tZju83kld4yuOb0sE9HpqDPpbws7zSN8YJvuaVLh+k7Cnf620fajmb/eYF8+4nTtuXEOa4nUhpsSeZHVU8gI2IPiLJDT6kZ9IOGHatg83EfMJ+PjbD3bVtN/zmD5lfKGbuXmZBPrxnEVIdqqnP/Hi/wC5ONxqmO1RAf8AjR/9y+Prd3wSzID7IbXRHaWM+EjD96YxTGYKeJ0ssjGsaLk5m/AX1Pcvj7P4r257/RAfZcEzXtDmODmuALXNIIcCLggjcEJzKvjYzvFrEjwJ5L1uIyftH/xu/FAfZGVLKvjxmMTjaaUeEj/xTv5+qP8AaJv+Y/8AFAfX9l5ZfIbeIKnlPN/G5P02PVr3Bkc1Q9x2Y18jnHwaNUB9a2Xll884PwZjdTYn2kLTrmqJTH/0av8AVq2XgXhyShpzFLUOqHucXucb5WkgDLGCSQ3TzJJ02QBCklZJAJJJJAJJJJAJJJJAUIXlRJI2J7oWCSQDsMLsoce8/HyXoCjzY9TQf0s0bT9XMC7yYLn4JRVAmNYZiNQ79LDNP+65zI4G/Zha/XxcSoTuD8RcADSnKNmmWFjB4Ma4BFOIfSfA0n2MUsp5E2jafW7vgqNn0lVucu9nDk+oQ7QfaBvdUSGeCcQH+rN8pIz/AIk27guv50/pkPyKJ2fSi63aphfulIHxauH/AErnlTtv/wDaT/hQAJxHwtNFC6SeN0TBbtlmlybNFx1Nh5oCewXWpcZcVyYjGyN7PZRtdmIa89t1rNzX3AudOpvyQi7Cov3vIoIM+zSLETnDowPdt9pxUeT8nZuAT3XQA65tt11TxAu16XA6q1kq4z7kI8SF457zrla0dco+aAhvkYE/g+HCpmbC12UuzEuIJDWsY57iRfXRpUWdw63T+D4oad73sa0ufFJECb9j2rcrni36wBNvFK710c9nMZwz8mbCHOGaSFs3Zvo2Quyh1+fZ9CFXQWcRm253/EKz4ixL8qn9plDBkjY1gNw1sUbWAX06E+ahwMCJ67FS8GwCWrmMVIx0rrZrXa2zQQCSXECwJHqj/CPoRq36zzwwjozNM/8AwtHqVTcCYiaKpFQwAkAtcw7PY4jML8joCD1HQlblT8ZUj2hwlFnAHXfXr3pkH8H+h/DobGQSVDh+1fZv/LjygjuN0bYdh0UDckEUcTfqxsawejQoTOJqY/1rPUJ0Y9T/ALVn8Q/FILJJV358p/2rP4m/inGYtCdpGH+0PxQE1JMCsYf1h6hRZMcp2uyOlYHH9Uubf0ugLFJM/lTPrD1XXtm9R6oBxeLwSDqF1dAJJJJAfO9XjlRJ79RIR0zkD0FgoLso1cQPFVn5vcd3kLp9LGNXvJPe5Uaf+XNHugnv2CZkrur2t+JVfJUwN2Gb1Kiy11/dYB5JBYuxGPmXv8Nkm4wwfqEBVDpHnnYegTEjb73PhqjZL841H3k9FGkxSR3uNyhVtM2wJ25a7ryoqyWkdLWt10/Eo2Et7HHWSSw56r39A0XuX7aNG9+8qsc42d33H/Vf8UibC387WSCwGKa2jja0dT2iotdUOcG3JN7n49E2N2jYAX8SuJDe3QAfJANtC9TlMO0L7bnwTbjqgHnmwHgPknIH3TLgTYAX0HyUumpA03e4Duvr5phd4XINvitX+jCOGRkkMjGlzTnYCBfK73wO4Osf7ayTDa2NrxpcbXRvw1VGGrheDbtAH7LtHA+RKYa2eHKb9kz+ELx3DtOAbRM2+qExifFcEWjT7R3Ru3rshHGOM5XA9oRN6N1efP8ABSGb41+WGqmY2NrWtkcBpplBOXXnpZS6SjkYA6d7fstbYp3FMeDA5zQd9XHVxJ+SEK3Fny31sPHU+JTC+xTiFkdwy9+jTr5nkh6fHnu7vv8AE81EEV79yjub0QE9/EEx/WcfEnT4p+PiWp/aP/jf+KrYqfrsnY487wANAgLdnFtW05hNKHDnncfgTZa1wUytrKZswriCbgtyMdYjke9Zjw5hUc1THHILsLtRtdaDhNazDq98UekDst230aSPeCny+Wj0KvzBiH+3f/i1JEP52j+sPVepk+UKitk2c63dsojpm8zdEeLYSJW5mboTmiLTY7phKgJebNGnMqQ5wjFzqVDpqssBAG/NciS511JSBx0xfv6KzoIbJl0AjZc7nZNxV7rEeiYWtJDHK94Iva3koeMYaYtQLtPPoe9SOFcPqHukfHG9zIxeVwAswG+pv4HZE4Y17S1wuCNQjqmzzPf+QErn+SrSvwsxSWOx1aeoUNzNVOz0YF13qP8Ax+Cca0WvfbZOwMub8t/AJbHijix/kfJMu3P89FcRwh5cbDQ7d3X5qmJ1KcuxcdJhJt2Tbr1XEDBmGcnLzKL4uDjI1rmSC5ANnt6jYOaRZRKzhCqj19k5zfrRkSD+HR3oEpnjfs7x5Q1QtZ/Vhh9b/FWtBWEyta4EG+g8EKfk5DsuocN2nsu82OsQrOhrJm2Ac3TYOJBHgd/S6vaF7WY4+OaSGRuoPYIvYtIuOz1sQimswOOCL2kpdK8tDtAbNzC9gBus+x6P9IyYu1OXObk3J3t5K4ixJznDtOf3uJI+KIFDXVjbu3s42LT+Cp5W2OiPa3DY6hpBGV/Jw6/ggupw17HljxYjn94St17OTaJn3XjCpkVDfwXX5IL2CnzivCob5L7aBO08+XZTxhgXkVKwPAcNEecP+OuKmvcA0sJa4HcGxCtaCuJcHvcXE7km5K84lo4mQMcwWJK0Lhzg2mlpYnOb2nNBJBN7kImc9j+PvQd/O37x9V6jD/27purvUpJ+cH8dZbDiTRsVXYpRCTtNOqqo3lT4JjzuntCjkZY2UrDoxfO7ZvxK8rIe14puWXTKNggndZVF7rnbkvaUag96jNCcDtEBsf0ZTNNBiZzNzZeo29k63xJQ1h8twEDUM5adCQDuASAR0I5q7oMS66BThj4qt2J62lErC078j0KBJ4S1xaRqDr5BGtHWC1yd1T8SUhc72rNQQA4D9W3NVl/ok30o4rZgOSce8208z/PgmzER3J5rdLcyoXI9jfZpcNzy7tbqrCK48ODaeaR3KN1vG2nxKG8OjzSRt6vaPVwRjd7Gc1pr+HNygDuRLQ6hDftQzUr2l4oYw6tcbd1h/muSe3XZ0LKrDYphlmiZIP32g+h5Kvd9G1I83Y6WLUGweJG6fuyh1h4Kvg4/gz5XWb43HxKM8MxBkga9jgQei3xunPlGQcTYAX4iaMuyRtLQH5G9q8Qc3siwvc2XnF+DtoHxxROe9j4mSMe+2Yh973IFtwfULr6V8Re3E3OjdlMbYnNI17QaDfy0QtLxDPOGCeR0mS4bfLdrSblosBpcrab3v6Y3QippiMo5rnGGe1sQ05hpfqFVUuIO17OviE9DizhyAv1OqqyWaEujRcPd2tuok1UG7bq4gpI6h1jJkLuY2VVi+BSwPt7zdw8cwsPGS6rfvKbhllU4qTT0bpXCyj0VE4nUFG2A0QbZTldKwx2oeNKIxQwgnUn7ite4V0pYR+435LL/AKUD/QDx+SOMMdJ7CPtBgDB8kb+MGvlRlmSQX+Wyfth8EkeUPwY9huXmEeYJhUcg1aFnNE/tBarwm64CuztnjelBxtwfkjMsQ23A6LN7L6fqKISQuaRuPuXz5jeEiKofHfZx07jsql0ys2pmBevGivnYWyNl3DU9+11CxGFgju0a3RM5RcLFVDupzB4qDB7w8VqOG8I072glp1A2cUZZzH2MMLkD6bEnsFtCB1Ck0GIZy5pjJLuQOg06LQWfR1TkdmSVh+0CPQhdVPA4pozMZs4ZsDGAddNx4ouc0qYXcCVVw8TTB/67Rfy5qjw2Dt6i+ht43WhR3MNv3Ss+p2kSWHJ1t+R71jjdx0Z46q9xtpbQSk88o073tCEOGo81VAP9434XP3Ir4vltRBp/WkYPQF3+FDnBo/0yHuLj6Mcr4/6WsuSfOT9NX/MzntJtm6Dqh6owSofEX7C7gY2ghwFtNR0KP8El5KxnpG3vaxPMc/HqssJ9tc73qsIqsGfCB7QXDtRfe3eDqCj7A60UeGzVLQXFmXs32LnBgJ7gXJcSYbmec2w2HTT71zwy1rQ6GQZopWlj28i1wsfAo8t3tfh8bpl+M4xJUyulkN3Ot4AAWACgwu1UnHsLfS1EkD9TG4gO+u06sePFpB81BDl1xwVMge4HRFPCFNFLNaa1rXAJAFxvfqhKM2cD5oi4fqIg60jGvBvYkXIUZ710vDW+23Ydg9OW2EUdrcmhVeI4OGAsIu0atvr2TsFA+jrFmhvsy46u7I1IaDoBdE3GUpiYyS1wTld3Ai4PqPisdbjomWsv2AnYcLmw0TtKMrgFMkcCLhVl/wBIFm6NKj6TReSmaOf3kD71oUGBH2TQ4m2UfJZpx3Lesph0yf32rcojeNv2R8lt9Ry2/Khb8zNSV7oklpXlXzTSPsQtM4Ql0Cy6M2RxwpijWWzLTJlj6bNQG7VjfHFGG4jfkQCe+xWs4JXse0ZSCgf6UKJoe2XmLi/ii+kxn+P1gLg0clSVcnZUmYXNyolYLAJYyHlvSND7w8QtkwXE2MY0vIGg81jTNwtQ4c9mGtJFyQN9Uub6VwfbRsJxiGSwDhfoVN4mbekltrZhIHXLr9yznGKQAh0JAdvYFFtPWuNIGyaueMviLarPy61Wnh3LA41+eDMNLt5dSg7DcNdmOZrrXHI662JC0NlO1rABoByUd5CnG6isu6COPdIIWnQl9/4WEf4lT8EN/wBKB6Mcfg0ferP6SZLugb3SH1LAPkVE4CjvNIejLerm/gtp1xsb3ytQwmoIIRVBKSEI4a0BE9M8ZVhg6OTsOcaVAbY9dPFDlHUEOBKuePMPlk9m+NpcGOOYDU2I3tzQvV1kjQ1scQeTu4mwb3Wty53VWdrw6xTPpMwr21KytaO1DljkP1o3usw+LXm39vuWYWR/jfEkcdDLSseJZZsodlOZkTWvDj2ti7s2sNroCOy6OPfj24ebXndOxqFOoJMpab8wCLqBAL6In4bwgOJL2k20LbeaM7qJwm60XAMAFo6iN1naODf1bog4mxAuo2+0ADnPAt4f+EP4fPNG6OJgayNwFm3zutzF9m+CseOInCKE8g837iRp9659306ZJbKpmkBuiapY8z1G9torDBBd10nQCeNP/kIh0Mf98LdKQ3jA/dHyWE8VuzYq0dHRj/qW1wz5Wg9APktvqOb3b+zHsJEk5+dW9D6JKV/L/HzfBFcohiia1neh2KexU2pmkABIsFdlrCWQZcC4g9kuUk5VO+kzEM8bWg87od4RnLn+Sj8YVTi8NP6oU7q9RRNcmMS5LsFMV7tQqxnaM/6ooRlglL7QNLnmwt2L5bi+1/BB8W4W7YFwzE6KJ1tcoRyJ457CP5OISXMBDXuuLkmw6XKL8Vf7NsPQsvfvvqveJaEWGgsEpofb0haNZIu03vHMei577dc9QxJUaBQpZ1Bhrbt7woVRWXKUFgc48lzTM7ox8Xu/BTPo8HamPcwfF91R8SzZp79GNH94/ervgWWzZfFp+a6L/wA3NP8AqOIZiCr7DqrkhmCbVXuGMuHa20tcb68/Fc09uu+ly2pbexshD6W6cDD2uZYA1DA+3MFslh62PkvYcHa19jLLrzLgb/xDUoW+lmGSJ8EXtc8RZ7RrLZSHXLSX66m2x5a95O/H3WPLj4472BI043RNtToF/wAV0OSFARm02utq4HDDDe3acbvv1sAAO6wCxKE2d5/etU4LqrE66WFvO5Kw5/Tfg7202KmZl0A9E1XUrXsdHJ7rh6HkQvcOqAbKFjtdaZsWwLcxPmsblPHbXHG26A+K4c+F+V23J3Jw6qZg0oCIqqrgqaZwYc+U2DtdHA62uhSWncwoXKCq9+fFAf8Aet+FludJHmFu5YZJQyMrGSHUGQG62ChxhgtdwHmtr9McZe/2vPzeUlV/+roP2jf4gkmN3/XzpTx3VxXSOdGGkefgvMLwdznDTREOIYR2NByTuaJgHMCrTDIDy2PgrTiSD2g9o3XTXwVJUx5TZW+BVgN43bHZRb9tJJ6Dd0xUnVW2M0BiefqnZVFRutcO2Oc104h3C+juEp7wsB+qPkvnGAdoeI+a3HhysytaO4fJRy5asXw4+Uq44rrI4x2zqdh1QrhONCOa/I7juKHOKMbfLVu3sw5QPmV3HMJHMA9/oNSVhd+3VjJJpZcT0Rif7Rn9HJq09OoVA55KNa97nUzYXWJBuO7TZBNRGWORjpOQZxQkzOv1t6BXfCJsH9+UegP4qBW4eS9zr76+d9vRWGDQZGkX1Jvp6LoysuOnLjjZnsUQyW2/FEeFyHQIJZUEK5wrFQDYrDxdHkPIMMDhd2wBJ8tSsBxvF31UzppDqfdbyYwe6xvcB8STzX0LgmKtLbusGtF3E7ADe6+bDYklvu3OW++W+l/Ky345I5+W29Ur6p6PkmQE40E2stKyjh2jj/PNaJwvOMosD4ncrOnjtHz+a1HCqZrY225gX8bBYfkX4uj8efKjHB6kq9mhY8hxaC4C1+duiF8MdZT5qt50YQOp5+i5sK6Msbb0nzUYFsoAadgAgP6T8S9ixkTDZ79TbcAfyFotOzJCHON7AknwXz9xVihqamSQnS9m9zRt+PmurHHthndbirkrZPrH1Tbqt53e4+ZXLwmwttOe7OpLnMvE07aZwxI1w1V7VxDKb9FnnD+IZXBHFfU5oCRvZcvp2+2cY28e1cB1UemJBuo0zyXEne5UqlnGxWtnTOXsZ0VEKuIg+8AgDF6R0UrmO3ai/hrF/ZSaat5of4wrRLUFw6WS4+roc3c2qaMXe0d4+a2PCSGNFzrZY5Rf0jftBaPJBNcZHtAtfW97qeabsivx/VGA4fjmcCWjXnZQayiZFK5rGhuXTQa7JYTDV+zMgcHBovlY7taa21Q5RcVGaQmewLjo4aN6AOHLpfZRlhddNdzG6tERjuEP4zQc0UwtvZdYjh94yQspTrOnUZcbLnHIhSxtBF5ZLkD6jdsx7+QHieWp1hOHMbeWQ2ZGC9xOwDRcn0Cy7GcTNTI+VwsXPJAJ91mgY23c0AeS6OKeXbn5brqI7cWkG5DvEa+oUmHHCNcmvTN/kql2h1XJK28Yw8qv8S4sqJIzDcRxu0c1t7uHRzjrbuFlTQi/JNOKepHG+gT9QS7vb32a6v8ABd+OmnzXDmm/UfNLZmXOu4nqtNw+e7W+A+SzAnUosw7EC211j+RjuRt+PdWtAoJSrKKkdI4DbvQrhGKjqivDMT7W9huT0XJjO+3VfXSu4rx9kVLJAxzvaZixwJ1HU+nzWP1QsUWYjWxz1cryf0b5Dr3bX+F1UcUYaIX2abtOrT3dF6Ex04sstqJxTRXbtl5ZWyrxJJJBJ1FJYo4wufPHYoChOqJsIrQ1uqwynbqwvTuo4fY5xIXR4O7BcCdE3+eAHbokwHF2vu0ndEtGozv2pYS3mDZVdQ67jdEPE0TRUOy89UOS7laYsuSnaD+kZ9oLSGRPcRb0WbURtI09CFquBYg0EXWPP7jb8b1XuLYsaKnNifbSgta3kBzcfBAFLJcIz+ladhdTEDXI+/hdtvvQNCbG425rXj/qy5srcuxtwtjWUiKQ9nZrifd7ienfy8NtDDLxFY7DyIRhw/xj7OMRzNLmg2zDVzO4g7jv32U58W+4eHL9V39JFQYaIRs/rnAPI5MbqfV2QevVZRHqVpfHeIRyywSRua+Jsb2yt19x5aSbHpv/AGED4thxp5Mtrsdqx33eOvyKvDHxxRnlvJUTC5XIanJBqvY1aDYCfgB5BNujUmlKVOTtIpoDI62Vx+yCSPIIhw/BjHE+SUEBoc6xGoAGl09wFWMbLkdYE7k/BEX0jVLYqfLzlcALdG6nyXPllbl4t8ZJjtkmXqpza432FkzJJcHZR2FdGtufdnpf01U7dtlJqK+dzbF/ZOhDdPVU9FLYq2L7JzGHc8r9ozO5dYld7QSSbJSt1uNjunYxcJ6LYekK5DlMxKlyuvyKgXSDpJcpIJIYVZtp3mO7VVMKtKCvI7PJZ2Nsar2sN9UccDYMJr2dYoTnhJOiKOFoHw/pGuI7uRSuUXjNKPinC5IKlzHHNfUHuQ1JufFG2PVmeQyzHYHKOZ8kEPNyrxc+VdQHtBF1BijIxmJzAcm63PQnkhCPdSI3lpu0/wCaMsJl7VhyXD0scYxV9TKXv05NbyaByUNptqnXMDhcDKRv0HiOneE0NDY/z4Jya6TbvtZ007bXbp9Zu5He3qFMftmHn9x+7zVGLg3G42KsaOpHlzH1b/4T8EwsaRhlGVoJJBBaASdtQAN1aYbTiambHMO0y7HfWaYyWX7iCFSU87oJmyRuLSCCCNwRqD4q9pasmSWSwGeR0lht+kOZ1vMu0TuWyk0Ecawd0DrO90nsvGx7iORVMWEfitYqoGyMLSA5pGx5j8Qs+xnDHQPsCcjvdcQP4T3/ADSNWRTW31UyhlaCCdeqZEdxsLje2x8uR7l3GAErDlH2E0DXiF4Au3MQBvbMLA99lX/SJW+1la1vuxj4u3UrgmNz2OLH2cHWyN1c0EdDyJQzxJdk0jCTmDyDffXX71z8c+db8l+Cjc5eA6rm6QK6XMlkaXCtMPqQ9tjuFCp23CjMeY3933JhdjTTkdl1TnWyYY8HTkdQVy9xCAs5aL2jbIWqqcseWnkinB6i4IJ1UbiKjzASN3GjkUw57NervRJSOnLSn4XaqKCnWOSsXKJcHhD3AFaLHhIbE2yyjDKstcLLSWYzkpy9+zW387aBY1rf67ZrjtSZJZHHqQO4A2ColY1T82Y9ST6lVxC6I5nURF9U8BromGhdA2QF3JAcrZG+aXsA5txtzbzYeo7l5gVZqY3bHbxU99OBct07kBTviINr+f4p2NltWm/87ELitZ+sNHN37x4dygTPc02vbwQBBEMzTbYcju3u7x0KscNksB0KHMGq3B4BN2nRw7j3q6h7Lyw+I/yQBJQz65T5LnF6FsrHAjQ79QeTh3gqC95Aa4b8/JWtPMHNuOfzHI+KDZq8Oie5rt2mxI1+HQ6FdTNAs9pu03v3HorXjCjyStkGjHixPNrh/l8lVU4u4xu0J0vyJG3896CTcNqXMcHxuLHjYj5HqF1xHWuqZTI9oa5wFy3YkC1/AqF7FzDspsZDxY7pam9q31pSSMINiuVcTUocMrtCPdP3eCqHtINimlaUuw8ExiLOadoT2V1KLtKf0DdDJmbl5jUKTJJdt+YVVTyZXXVnMOY2cEB1HUZXtcNjuiQWcCOTh8UIOb2T3WKIMJnzMA58vFARvzT3JK59sei8T0AqcOcmvyY9EQVdYxkoFxy0UmBkUmgIB7iFz+V0vLq9KzCcOdcOI0RPiUjDGIHD3gHdNuhUvDqNrWZSbgqPxHGHU5LB+kjsWEb3uBYdbqZl8uyuV1oHYjhTo9R2m9eY8R96qJwi+gxASs10e3RzTuD4KtrsKa++Qhr/AKpNmnw6LpSHWFOlt03UwljrOFiOR3/8LxsqQdsu0gjdEsU+YNd1Hx5oazjqPVXftQGMsRa3VMOKncn17wVW1zNB3aX7jqCpskwzaka9/NRqsi1rjUW35jVv3+qAhRSkFEdNJ7aMOB/SR7/vN/y39ULhym4VX+yeDfTmkBbUV4jY3M11uoF75hcfIqLQY6I3kZXFp1tYAjv1Kdq52CPUj2btj9W/4H4FCtbIWyXuLjodNfusUAW49Vskiewg3HUH3h7rh8kOU0GdrTs9ptr1bt58vREeAVbZcpNrgZSOt7fgFCliDKp8ZtaRoePEXF/O10wcqmmOW/IhrvUag+YK8qw0kHa+x+4prHJ8j4XE9lzXMd4NcCD5Z03LaxYSNdjfTuIQHTxfsnQ/zsoNZSX+0OfVe0tWHNLJD2m7G+uik59LOIPRwKQQcP2IO4XTXdohTm0psXW8+veqyoeA7ceqYRaplipuHyZhlPko9W4EA3HqFHgmykG6Ati33h3LzB6ggEcwvRICc1xYjrzUOllAk3Fj3oAm/ObV6qPKOo9Ukw2yXdex7r1JZfR32tqbZeT7JJLMlb/WOXXNJJbz0DdbuPBR0kkAk9+r5pJIDkrxySSAbSXqSAkP9z+e5MO+4LxJASaHdd1Hvt+z+KSSA4rNh5/cuTsPBJJANcynW7JJICU33fRQZdykkgPDsuCvUkA43Zcc14kgHkkkkyf/2Q==">
            <a:hlinkClick r:id="rId4"/>
          </p:cNvPr>
          <p:cNvSpPr>
            <a:spLocks noChangeAspect="1" noChangeArrowheads="1"/>
          </p:cNvSpPr>
          <p:nvPr/>
        </p:nvSpPr>
        <p:spPr bwMode="auto">
          <a:xfrm>
            <a:off x="114300" y="-2560638"/>
            <a:ext cx="5334000" cy="533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443900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3.bp.blogspot.com/-sglLsYC93xo/T8Iou4yf3YI/AAAAAAAAAHo/4pjVRhwJKMI/s1600/opheliasat%2Bhurricane.jpg"/>
          <p:cNvPicPr>
            <a:picLocks noChangeAspect="1" noChangeArrowheads="1"/>
          </p:cNvPicPr>
          <p:nvPr/>
        </p:nvPicPr>
        <p:blipFill rotWithShape="1">
          <a:blip r:embed="rId3">
            <a:extLst>
              <a:ext uri="{28A0092B-C50C-407E-A947-70E740481C1C}">
                <a14:useLocalDpi xmlns:a14="http://schemas.microsoft.com/office/drawing/2010/main" val="0"/>
              </a:ext>
            </a:extLst>
          </a:blip>
          <a:srcRect l="11415"/>
          <a:stretch/>
        </p:blipFill>
        <p:spPr bwMode="auto">
          <a:xfrm>
            <a:off x="4540472" y="625364"/>
            <a:ext cx="4419600" cy="5766354"/>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57</a:t>
            </a:fld>
            <a:endParaRPr lang="en-US" dirty="0"/>
          </a:p>
        </p:txBody>
      </p:sp>
      <p:sp>
        <p:nvSpPr>
          <p:cNvPr id="2" name="Content Placeholder 1"/>
          <p:cNvSpPr>
            <a:spLocks noGrp="1"/>
          </p:cNvSpPr>
          <p:nvPr>
            <p:ph idx="4294967295"/>
          </p:nvPr>
        </p:nvSpPr>
        <p:spPr>
          <a:xfrm>
            <a:off x="381000" y="609600"/>
            <a:ext cx="4114800" cy="5791200"/>
          </a:xfrm>
        </p:spPr>
        <p:txBody>
          <a:bodyPr anchor="ctr"/>
          <a:lstStyle/>
          <a:p>
            <a:pPr marL="0" indent="0">
              <a:buNone/>
            </a:pPr>
            <a:r>
              <a:rPr lang="en-US" dirty="0">
                <a:latin typeface="Century Gothic" panose="020B0502020202020204" pitchFamily="34" charset="0"/>
              </a:rPr>
              <a:t>Responders also cited storms and hurricanes as a negative trait of </a:t>
            </a:r>
            <a:r>
              <a:rPr lang="en-US" dirty="0" smtClean="0">
                <a:latin typeface="Century Gothic" panose="020B0502020202020204" pitchFamily="34" charset="0"/>
              </a:rPr>
              <a:t>NC.</a:t>
            </a:r>
            <a:endParaRPr lang="en-US" dirty="0">
              <a:latin typeface="Century Gothic" panose="020B0502020202020204" pitchFamily="34" charset="0"/>
            </a:endParaRPr>
          </a:p>
        </p:txBody>
      </p:sp>
      <p:cxnSp>
        <p:nvCxnSpPr>
          <p:cNvPr id="6" name="Straight Connector 5"/>
          <p:cNvCxnSpPr/>
          <p:nvPr/>
        </p:nvCxnSpPr>
        <p:spPr>
          <a:xfrm>
            <a:off x="8949435" y="535987"/>
            <a:ext cx="0" cy="5561610"/>
          </a:xfrm>
          <a:prstGeom prst="line">
            <a:avLst/>
          </a:prstGeom>
          <a:ln w="6350">
            <a:gradFill>
              <a:gsLst>
                <a:gs pos="0">
                  <a:schemeClr val="bg1">
                    <a:lumMod val="50000"/>
                  </a:schemeClr>
                </a:gs>
                <a:gs pos="50000">
                  <a:schemeClr val="accent1">
                    <a:tint val="44500"/>
                    <a:satMod val="16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49717" y="533400"/>
            <a:ext cx="0" cy="5561610"/>
          </a:xfrm>
          <a:prstGeom prst="line">
            <a:avLst/>
          </a:prstGeom>
          <a:ln w="6350">
            <a:gradFill>
              <a:gsLst>
                <a:gs pos="0">
                  <a:schemeClr val="bg1">
                    <a:lumMod val="50000"/>
                  </a:schemeClr>
                </a:gs>
                <a:gs pos="50000">
                  <a:schemeClr val="accent1">
                    <a:tint val="44500"/>
                    <a:satMod val="16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txBox="1">
            <a:spLocks/>
          </p:cNvSpPr>
          <p:nvPr/>
        </p:nvSpPr>
        <p:spPr>
          <a:xfrm>
            <a:off x="6858000" y="6400800"/>
            <a:ext cx="2133600" cy="320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BE3D34-2256-4C32-A715-6CAD5B952B42}" type="slidenum">
              <a:rPr lang="en-US" smtClean="0"/>
              <a:pPr/>
              <a:t>57</a:t>
            </a:fld>
            <a:endParaRPr lang="en-US" dirty="0"/>
          </a:p>
        </p:txBody>
      </p:sp>
      <p:cxnSp>
        <p:nvCxnSpPr>
          <p:cNvPr id="10" name="Straight Connector 9"/>
          <p:cNvCxnSpPr>
            <a:endCxn id="13" idx="0"/>
          </p:cNvCxnSpPr>
          <p:nvPr/>
        </p:nvCxnSpPr>
        <p:spPr>
          <a:xfrm flipH="1">
            <a:off x="4562759" y="381990"/>
            <a:ext cx="9241" cy="60188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48476" y="153390"/>
            <a:ext cx="8836660" cy="457200"/>
          </a:xfrm>
          <a:prstGeom prst="rect">
            <a:avLst/>
          </a:prstGeom>
          <a:gradFill>
            <a:gsLst>
              <a:gs pos="92000">
                <a:schemeClr val="tx1"/>
              </a:gs>
              <a:gs pos="100000">
                <a:schemeClr val="accent1">
                  <a:tint val="44500"/>
                  <a:satMod val="160000"/>
                </a:schemeClr>
              </a:gs>
              <a:gs pos="100000">
                <a:schemeClr val="accent1">
                  <a:tint val="23500"/>
                  <a:satMod val="16000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12" name="Straight Connector 11"/>
          <p:cNvCxnSpPr/>
          <p:nvPr/>
        </p:nvCxnSpPr>
        <p:spPr>
          <a:xfrm>
            <a:off x="148475" y="565299"/>
            <a:ext cx="8836661" cy="0"/>
          </a:xfrm>
          <a:prstGeom prst="line">
            <a:avLst/>
          </a:prstGeom>
          <a:ln w="38100">
            <a:solidFill>
              <a:srgbClr val="85AEFF"/>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48475" y="6400800"/>
            <a:ext cx="8828568" cy="315433"/>
          </a:xfrm>
          <a:prstGeom prst="rect">
            <a:avLst/>
          </a:prstGeom>
          <a:solidFill>
            <a:srgbClr val="85AEFF"/>
          </a:solidFill>
          <a:ln>
            <a:solidFill>
              <a:srgbClr val="85A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Date Placeholder 3"/>
          <p:cNvSpPr txBox="1">
            <a:spLocks/>
          </p:cNvSpPr>
          <p:nvPr/>
        </p:nvSpPr>
        <p:spPr>
          <a:xfrm>
            <a:off x="152399" y="6375953"/>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15" name="5-Point Star 14"/>
          <p:cNvSpPr/>
          <p:nvPr/>
        </p:nvSpPr>
        <p:spPr>
          <a:xfrm>
            <a:off x="642783" y="6519087"/>
            <a:ext cx="76200" cy="7885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31521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455650647"/>
              </p:ext>
            </p:extLst>
          </p:nvPr>
        </p:nvGraphicFramePr>
        <p:xfrm>
          <a:off x="3733800" y="1600200"/>
          <a:ext cx="50292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2"/>
          <p:cNvSpPr>
            <a:spLocks noGrp="1"/>
          </p:cNvSpPr>
          <p:nvPr>
            <p:ph type="dt" sz="half" idx="10"/>
          </p:nvPr>
        </p:nvSpPr>
        <p:spPr/>
        <p:txBody>
          <a:bodyPr/>
          <a:lstStyle/>
          <a:p>
            <a:r>
              <a:rPr lang="en-US" dirty="0" smtClean="0"/>
              <a:t>brand   NC</a:t>
            </a:r>
            <a:endParaRPr lang="en-US" dirty="0"/>
          </a:p>
        </p:txBody>
      </p:sp>
      <p:sp>
        <p:nvSpPr>
          <p:cNvPr id="5" name="Slide Number Placeholder 4"/>
          <p:cNvSpPr>
            <a:spLocks noGrp="1"/>
          </p:cNvSpPr>
          <p:nvPr>
            <p:ph type="sldNum" sz="quarter" idx="12"/>
          </p:nvPr>
        </p:nvSpPr>
        <p:spPr/>
        <p:txBody>
          <a:bodyPr/>
          <a:lstStyle/>
          <a:p>
            <a:fld id="{8EBE3D34-2256-4C32-A715-6CAD5B952B42}" type="slidenum">
              <a:rPr lang="en-US" smtClean="0"/>
              <a:t>58</a:t>
            </a:fld>
            <a:endParaRPr lang="en-US" dirty="0"/>
          </a:p>
        </p:txBody>
      </p:sp>
      <p:sp>
        <p:nvSpPr>
          <p:cNvPr id="2" name="Title 1"/>
          <p:cNvSpPr>
            <a:spLocks noGrp="1"/>
          </p:cNvSpPr>
          <p:nvPr>
            <p:ph type="title"/>
          </p:nvPr>
        </p:nvSpPr>
        <p:spPr/>
        <p:txBody>
          <a:bodyPr>
            <a:normAutofit/>
          </a:bodyPr>
          <a:lstStyle/>
          <a:p>
            <a:r>
              <a:rPr lang="en-US" sz="2000" dirty="0" smtClean="0"/>
              <a:t>Over half of respondents considered NC to be in the </a:t>
            </a:r>
            <a:r>
              <a:rPr lang="en-US" sz="2000" dirty="0"/>
              <a:t>T</a:t>
            </a:r>
            <a:r>
              <a:rPr lang="en-US" sz="2000" dirty="0" smtClean="0"/>
              <a:t>op 25% of business friendly states.</a:t>
            </a:r>
            <a:endParaRPr lang="en-US" sz="2000" dirty="0"/>
          </a:p>
        </p:txBody>
      </p:sp>
      <p:sp>
        <p:nvSpPr>
          <p:cNvPr id="4" name="Rectangle 3"/>
          <p:cNvSpPr/>
          <p:nvPr/>
        </p:nvSpPr>
        <p:spPr>
          <a:xfrm>
            <a:off x="8456428" y="5447414"/>
            <a:ext cx="304800" cy="381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1888" y="1907984"/>
            <a:ext cx="3505200" cy="3539430"/>
          </a:xfrm>
          <a:prstGeom prst="rect">
            <a:avLst/>
          </a:prstGeom>
          <a:noFill/>
        </p:spPr>
        <p:txBody>
          <a:bodyPr wrap="square" rtlCol="0">
            <a:spAutoFit/>
          </a:bodyPr>
          <a:lstStyle/>
          <a:p>
            <a:pPr algn="ctr"/>
            <a:r>
              <a:rPr lang="en-US" sz="2800" dirty="0" smtClean="0">
                <a:solidFill>
                  <a:schemeClr val="tx1">
                    <a:lumMod val="65000"/>
                    <a:lumOff val="35000"/>
                  </a:schemeClr>
                </a:solidFill>
                <a:latin typeface="Century Gothic" panose="020B0502020202020204" pitchFamily="34" charset="0"/>
              </a:rPr>
              <a:t>Over </a:t>
            </a:r>
            <a:r>
              <a:rPr lang="en-US" sz="2800" b="1" dirty="0" smtClean="0">
                <a:latin typeface="Century Gothic" panose="020B0502020202020204" pitchFamily="34" charset="0"/>
              </a:rPr>
              <a:t>45%</a:t>
            </a:r>
            <a:r>
              <a:rPr lang="en-US" sz="2800" b="1" dirty="0" smtClean="0">
                <a:solidFill>
                  <a:schemeClr val="tx1">
                    <a:lumMod val="65000"/>
                    <a:lumOff val="35000"/>
                  </a:schemeClr>
                </a:solidFill>
                <a:latin typeface="Century Gothic" panose="020B0502020202020204" pitchFamily="34" charset="0"/>
              </a:rPr>
              <a:t> </a:t>
            </a:r>
            <a:r>
              <a:rPr lang="en-US" sz="2800" dirty="0" smtClean="0">
                <a:solidFill>
                  <a:schemeClr val="tx1">
                    <a:lumMod val="65000"/>
                    <a:lumOff val="35000"/>
                  </a:schemeClr>
                </a:solidFill>
                <a:latin typeface="Century Gothic" panose="020B0502020202020204" pitchFamily="34" charset="0"/>
              </a:rPr>
              <a:t>of respondents considered </a:t>
            </a:r>
          </a:p>
          <a:p>
            <a:pPr algn="ctr"/>
            <a:r>
              <a:rPr lang="en-US" sz="2800" dirty="0" smtClean="0">
                <a:latin typeface="Century Gothic" panose="020B0502020202020204" pitchFamily="34" charset="0"/>
              </a:rPr>
              <a:t>North Carolina </a:t>
            </a:r>
          </a:p>
          <a:p>
            <a:pPr algn="ctr"/>
            <a:r>
              <a:rPr lang="en-US" sz="2800" dirty="0" smtClean="0">
                <a:solidFill>
                  <a:schemeClr val="tx1">
                    <a:lumMod val="65000"/>
                    <a:lumOff val="35000"/>
                  </a:schemeClr>
                </a:solidFill>
                <a:latin typeface="Century Gothic" panose="020B0502020202020204" pitchFamily="34" charset="0"/>
              </a:rPr>
              <a:t>in the to be in the</a:t>
            </a:r>
          </a:p>
          <a:p>
            <a:pPr algn="ctr"/>
            <a:r>
              <a:rPr lang="en-US" sz="2800" b="1" dirty="0" smtClean="0">
                <a:latin typeface="Century Gothic" panose="020B0502020202020204" pitchFamily="34" charset="0"/>
              </a:rPr>
              <a:t>Top 10 </a:t>
            </a:r>
          </a:p>
          <a:p>
            <a:pPr algn="ctr"/>
            <a:r>
              <a:rPr lang="en-US" sz="2800" b="1" dirty="0" smtClean="0">
                <a:latin typeface="Century Gothic" panose="020B0502020202020204" pitchFamily="34" charset="0"/>
              </a:rPr>
              <a:t>Business Friendly States</a:t>
            </a:r>
            <a:endParaRPr lang="en-US" sz="2800" b="1" dirty="0">
              <a:latin typeface="Century Gothic" panose="020B0502020202020204" pitchFamily="34" charset="0"/>
            </a:endParaRPr>
          </a:p>
        </p:txBody>
      </p:sp>
    </p:spTree>
    <p:extLst>
      <p:ext uri="{BB962C8B-B14F-4D97-AF65-F5344CB8AC3E}">
        <p14:creationId xmlns:p14="http://schemas.microsoft.com/office/powerpoint/2010/main" val="22696660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4800" y="609600"/>
            <a:ext cx="4114799" cy="5791199"/>
          </a:xfrm>
        </p:spPr>
        <p:txBody>
          <a:bodyPr anchor="ctr"/>
          <a:lstStyle/>
          <a:p>
            <a:pPr marL="0" indent="0" algn="ctr">
              <a:buNone/>
            </a:pPr>
            <a:r>
              <a:rPr lang="en-US" dirty="0" smtClean="0"/>
              <a:t>C-Suite Executives </a:t>
            </a:r>
          </a:p>
          <a:p>
            <a:pPr marL="0" indent="0" algn="ctr">
              <a:buNone/>
            </a:pPr>
            <a:r>
              <a:rPr lang="en-US" dirty="0" smtClean="0"/>
              <a:t>were involved in every step of the process from creating the list to narrowing it down.</a:t>
            </a:r>
          </a:p>
        </p:txBody>
      </p:sp>
      <p:sp>
        <p:nvSpPr>
          <p:cNvPr id="6" name="Date Placeholder 2"/>
          <p:cNvSpPr>
            <a:spLocks noGrp="1"/>
          </p:cNvSpPr>
          <p:nvPr>
            <p:ph type="dt" sz="half" idx="10"/>
          </p:nvPr>
        </p:nvSpPr>
        <p:spPr>
          <a:xfrm>
            <a:off x="152399" y="6375953"/>
            <a:ext cx="2133600" cy="365125"/>
          </a:xfrm>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
        <p:nvSpPr>
          <p:cNvPr id="5" name="Slide Number Placeholder 4"/>
          <p:cNvSpPr>
            <a:spLocks noGrp="1"/>
          </p:cNvSpPr>
          <p:nvPr>
            <p:ph type="sldNum" sz="quarter" idx="12"/>
          </p:nvPr>
        </p:nvSpPr>
        <p:spPr/>
        <p:txBody>
          <a:bodyPr/>
          <a:lstStyle/>
          <a:p>
            <a:fld id="{8EBE3D34-2256-4C32-A715-6CAD5B952B42}" type="slidenum">
              <a:rPr lang="en-US" smtClean="0"/>
              <a:t>59</a:t>
            </a:fld>
            <a:endParaRPr lang="en-US" dirty="0"/>
          </a:p>
        </p:txBody>
      </p:sp>
      <p:pic>
        <p:nvPicPr>
          <p:cNvPr id="7" name="Picture 6" descr="http://1.bp.blogspot.com/-q_oQTk_Rv5I/TtDFt6igyiI/AAAAAAAAASk/kpIJwX_rDA8/s1600/notepad_vectoricon.png"/>
          <p:cNvPicPr>
            <a:picLocks noChangeAspect="1" noChangeArrowheads="1"/>
          </p:cNvPicPr>
          <p:nvPr/>
        </p:nvPicPr>
        <p:blipFill>
          <a:blip r:embed="rId2" cstate="print">
            <a:biLevel thresh="75000"/>
            <a:extLst>
              <a:ext uri="{28A0092B-C50C-407E-A947-70E740481C1C}">
                <a14:useLocalDpi xmlns:a14="http://schemas.microsoft.com/office/drawing/2010/main" val="0"/>
              </a:ext>
            </a:extLst>
          </a:blip>
          <a:srcRect/>
          <a:stretch>
            <a:fillRect/>
          </a:stretch>
        </p:blipFill>
        <p:spPr bwMode="auto">
          <a:xfrm rot="966362">
            <a:off x="5641856" y="1806648"/>
            <a:ext cx="2511850" cy="31242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rot="1015522">
            <a:off x="5744624" y="2525923"/>
            <a:ext cx="2545958" cy="85581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25313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6</a:t>
            </a:fld>
            <a:endParaRPr lang="en-US" dirty="0"/>
          </a:p>
        </p:txBody>
      </p:sp>
      <p:sp>
        <p:nvSpPr>
          <p:cNvPr id="5" name="Title 4"/>
          <p:cNvSpPr>
            <a:spLocks noGrp="1"/>
          </p:cNvSpPr>
          <p:nvPr>
            <p:ph type="title"/>
          </p:nvPr>
        </p:nvSpPr>
        <p:spPr/>
        <p:txBody>
          <a:bodyPr/>
          <a:lstStyle/>
          <a:p>
            <a:r>
              <a:rPr lang="en-US" dirty="0" smtClean="0"/>
              <a:t>THE LAND OF SKY </a:t>
            </a:r>
            <a:endParaRPr lang="en-US" dirty="0"/>
          </a:p>
        </p:txBody>
      </p:sp>
      <p:pic>
        <p:nvPicPr>
          <p:cNvPr id="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3795" t="591" r="16285" b="-591"/>
          <a:stretch/>
        </p:blipFill>
        <p:spPr bwMode="auto">
          <a:xfrm>
            <a:off x="157655" y="1066800"/>
            <a:ext cx="8812924"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02869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0600" y="609600"/>
            <a:ext cx="4114799" cy="5791200"/>
          </a:xfrm>
        </p:spPr>
        <p:txBody>
          <a:bodyPr anchor="ctr"/>
          <a:lstStyle/>
          <a:p>
            <a:pPr marL="0" indent="0" algn="ctr">
              <a:buNone/>
            </a:pPr>
            <a:r>
              <a:rPr lang="en-US" dirty="0"/>
              <a:t>Most said they did not utilize a site selection consultant but did mention the use of real estate </a:t>
            </a:r>
            <a:r>
              <a:rPr lang="en-US" dirty="0" smtClean="0"/>
              <a:t>agents.</a:t>
            </a:r>
            <a:endParaRPr lang="en-US" dirty="0"/>
          </a:p>
          <a:p>
            <a:endParaRPr lang="en-US" dirty="0"/>
          </a:p>
        </p:txBody>
      </p:sp>
      <p:sp>
        <p:nvSpPr>
          <p:cNvPr id="3" name="Date Placeholder 2"/>
          <p:cNvSpPr>
            <a:spLocks noGrp="1"/>
          </p:cNvSpPr>
          <p:nvPr>
            <p:ph type="dt" sz="half" idx="10"/>
          </p:nvPr>
        </p:nvSpPr>
        <p:spPr>
          <a:xfrm>
            <a:off x="152399" y="6375953"/>
            <a:ext cx="2133600" cy="365125"/>
          </a:xfrm>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60</a:t>
            </a:fld>
            <a:endParaRPr lang="en-US"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638" r="22758"/>
          <a:stretch/>
        </p:blipFill>
        <p:spPr bwMode="auto">
          <a:xfrm>
            <a:off x="147085" y="609600"/>
            <a:ext cx="4424915"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82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 y="2399805"/>
            <a:ext cx="5638800" cy="839190"/>
          </a:xfrm>
          <a:prstGeom prst="rect">
            <a:avLst/>
          </a:prstGeom>
        </p:spPr>
        <p:txBody>
          <a:bodyPr vert="horz" lIns="91440" tIns="45720" rIns="91440" bIns="45720" rtlCol="0" anchor="ctr">
            <a:normAutofit fontScale="92500" lnSpcReduction="20000"/>
          </a:bodyPr>
          <a:lstStyle>
            <a:lvl1pPr algn="l" defTabSz="914400" rtl="0" eaLnBrk="1" latinLnBrk="0" hangingPunct="1">
              <a:spcBef>
                <a:spcPct val="0"/>
              </a:spcBef>
              <a:buNone/>
              <a:defRPr sz="3200" kern="1200">
                <a:solidFill>
                  <a:schemeClr val="bg1"/>
                </a:solidFill>
                <a:latin typeface="Century Gothic" panose="020B0502020202020204" pitchFamily="34" charset="0"/>
                <a:ea typeface="+mj-ea"/>
                <a:cs typeface="+mj-cs"/>
              </a:defRPr>
            </a:lvl1pPr>
          </a:lstStyle>
          <a:p>
            <a:pPr algn="r"/>
            <a:r>
              <a:rPr lang="en-US" dirty="0" smtClean="0">
                <a:solidFill>
                  <a:schemeClr val="tx1"/>
                </a:solidFill>
              </a:rPr>
              <a:t>STATE SHAPE RECOGNITION SURVEY</a:t>
            </a:r>
            <a:endParaRPr lang="en-US" dirty="0">
              <a:solidFill>
                <a:schemeClr val="tx1"/>
              </a:solidFill>
            </a:endParaRPr>
          </a:p>
        </p:txBody>
      </p:sp>
    </p:spTree>
    <p:extLst>
      <p:ext uri="{BB962C8B-B14F-4D97-AF65-F5344CB8AC3E}">
        <p14:creationId xmlns:p14="http://schemas.microsoft.com/office/powerpoint/2010/main" val="29307251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8" y="1719805"/>
            <a:ext cx="321310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09600" y="152400"/>
            <a:ext cx="8153400" cy="839190"/>
          </a:xfrm>
        </p:spPr>
        <p:txBody>
          <a:bodyPr>
            <a:noAutofit/>
          </a:bodyPr>
          <a:lstStyle/>
          <a:p>
            <a:r>
              <a:rPr lang="en-US" sz="2000" dirty="0" smtClean="0"/>
              <a:t>We surveyed 1,001 respondents, divided between NC Residents and Non-Residents, using a nationwide online research panel</a:t>
            </a:r>
            <a:endParaRPr lang="en-US" sz="2000" dirty="0"/>
          </a:p>
        </p:txBody>
      </p:sp>
      <p:graphicFrame>
        <p:nvGraphicFramePr>
          <p:cNvPr id="8" name="Content Placeholder 11"/>
          <p:cNvGraphicFramePr>
            <a:graphicFrameLocks/>
          </p:cNvGraphicFramePr>
          <p:nvPr>
            <p:extLst>
              <p:ext uri="{D42A27DB-BD31-4B8C-83A1-F6EECF244321}">
                <p14:modId xmlns:p14="http://schemas.microsoft.com/office/powerpoint/2010/main" val="2929527644"/>
              </p:ext>
            </p:extLst>
          </p:nvPr>
        </p:nvGraphicFramePr>
        <p:xfrm>
          <a:off x="228600" y="3985189"/>
          <a:ext cx="8643603" cy="2224544"/>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iBar:31/270"/>
          <p:cNvCxnSpPr/>
          <p:nvPr/>
        </p:nvCxnSpPr>
        <p:spPr>
          <a:xfrm>
            <a:off x="457200" y="4000951"/>
            <a:ext cx="82296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xtBox:31/270"/>
          <p:cNvSpPr/>
          <p:nvPr/>
        </p:nvSpPr>
        <p:spPr bwMode="gray">
          <a:xfrm>
            <a:off x="3397664" y="3877844"/>
            <a:ext cx="2348720" cy="246221"/>
          </a:xfrm>
          <a:prstGeom prst="rect">
            <a:avLst/>
          </a:prstGeom>
          <a:solidFill>
            <a:schemeClr val="bg1">
              <a:lumMod val="95000"/>
            </a:schemeClr>
          </a:solidFill>
          <a:ln w="19050" algn="ctr">
            <a:noFill/>
            <a:miter lim="800000"/>
            <a:headEnd/>
            <a:tailEnd/>
          </a:ln>
        </p:spPr>
        <p:txBody>
          <a:bodyPr wrap="none" lIns="91440" tIns="0" rIns="91440" bIns="0" rtlCol="0" anchor="ctr">
            <a:spAutoFit/>
          </a:bodyPr>
          <a:lstStyle/>
          <a:p>
            <a:pPr algn="ctr">
              <a:defRPr sz="1600" b="1" i="0" u="none" strike="noStrike" kern="1200" baseline="0">
                <a:solidFill>
                  <a:srgbClr val="000000"/>
                </a:solidFill>
                <a:latin typeface="+mn-lt"/>
                <a:ea typeface="+mn-ea"/>
                <a:cs typeface="+mn-cs"/>
              </a:defRPr>
            </a:pPr>
            <a:r>
              <a:rPr lang="en-US" sz="1600" dirty="0" smtClean="0"/>
              <a:t>National Respondents</a:t>
            </a:r>
            <a:endParaRPr lang="en-US" sz="1600" dirty="0"/>
          </a:p>
        </p:txBody>
      </p:sp>
      <p:cxnSp>
        <p:nvCxnSpPr>
          <p:cNvPr id="61" name="iBar:31/270"/>
          <p:cNvCxnSpPr/>
          <p:nvPr/>
        </p:nvCxnSpPr>
        <p:spPr>
          <a:xfrm flipV="1">
            <a:off x="457200" y="1506649"/>
            <a:ext cx="36576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2" name="TxtBox:31/270"/>
          <p:cNvSpPr/>
          <p:nvPr/>
        </p:nvSpPr>
        <p:spPr bwMode="gray">
          <a:xfrm>
            <a:off x="1658268" y="1376166"/>
            <a:ext cx="1255472" cy="260969"/>
          </a:xfrm>
          <a:prstGeom prst="rect">
            <a:avLst/>
          </a:prstGeom>
          <a:solidFill>
            <a:schemeClr val="bg1">
              <a:lumMod val="95000"/>
            </a:schemeClr>
          </a:solidFill>
          <a:ln w="19050" algn="ctr">
            <a:noFill/>
            <a:miter lim="800000"/>
            <a:headEnd/>
            <a:tailEnd/>
          </a:ln>
        </p:spPr>
        <p:txBody>
          <a:bodyPr wrap="none" lIns="91440" tIns="0" rIns="91440" bIns="0" rtlCol="0" anchor="ctr">
            <a:spAutoFit/>
          </a:bodyPr>
          <a:lstStyle/>
          <a:p>
            <a:pPr algn="ctr">
              <a:lnSpc>
                <a:spcPct val="106000"/>
              </a:lnSpc>
              <a:buFont typeface="Wingdings 2" pitchFamily="18" charset="2"/>
              <a:buNone/>
            </a:pPr>
            <a:r>
              <a:rPr lang="en-US" sz="1600" b="1" dirty="0" smtClean="0">
                <a:solidFill>
                  <a:srgbClr val="000000"/>
                </a:solidFill>
              </a:rPr>
              <a:t>Base Sizes</a:t>
            </a:r>
          </a:p>
        </p:txBody>
      </p:sp>
      <p:sp>
        <p:nvSpPr>
          <p:cNvPr id="65" name="TextBox 64"/>
          <p:cNvSpPr txBox="1"/>
          <p:nvPr/>
        </p:nvSpPr>
        <p:spPr>
          <a:xfrm>
            <a:off x="1255231" y="2295549"/>
            <a:ext cx="1227344" cy="461665"/>
          </a:xfrm>
          <a:prstGeom prst="rect">
            <a:avLst/>
          </a:prstGeom>
          <a:noFill/>
        </p:spPr>
        <p:txBody>
          <a:bodyPr wrap="square" rtlCol="0">
            <a:spAutoFit/>
          </a:bodyPr>
          <a:lstStyle/>
          <a:p>
            <a:pPr algn="ctr"/>
            <a:r>
              <a:rPr lang="en-US" sz="2400" b="1" dirty="0" smtClean="0"/>
              <a:t>501</a:t>
            </a:r>
            <a:endParaRPr lang="en-US" sz="2400" b="1" dirty="0"/>
          </a:p>
        </p:txBody>
      </p:sp>
      <p:sp>
        <p:nvSpPr>
          <p:cNvPr id="66" name="TextBox 65"/>
          <p:cNvSpPr txBox="1"/>
          <p:nvPr/>
        </p:nvSpPr>
        <p:spPr>
          <a:xfrm>
            <a:off x="3225716" y="2605365"/>
            <a:ext cx="1227344" cy="461665"/>
          </a:xfrm>
          <a:prstGeom prst="rect">
            <a:avLst/>
          </a:prstGeom>
          <a:noFill/>
        </p:spPr>
        <p:txBody>
          <a:bodyPr wrap="square" rtlCol="0">
            <a:spAutoFit/>
          </a:bodyPr>
          <a:lstStyle/>
          <a:p>
            <a:pPr algn="ctr"/>
            <a:r>
              <a:rPr lang="en-US" sz="2400" b="1" dirty="0" smtClean="0">
                <a:solidFill>
                  <a:schemeClr val="accent1"/>
                </a:solidFill>
              </a:rPr>
              <a:t>500</a:t>
            </a:r>
            <a:endParaRPr lang="en-US" sz="2400" b="1" dirty="0">
              <a:solidFill>
                <a:schemeClr val="accent1"/>
              </a:solidFill>
            </a:endParaRPr>
          </a:p>
        </p:txBody>
      </p:sp>
      <p:sp>
        <p:nvSpPr>
          <p:cNvPr id="68" name="New shape"/>
          <p:cNvSpPr/>
          <p:nvPr/>
        </p:nvSpPr>
        <p:spPr>
          <a:xfrm>
            <a:off x="143228" y="5917440"/>
            <a:ext cx="6978211" cy="401472"/>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en-US" sz="900" i="1" dirty="0" smtClean="0">
                <a:solidFill>
                  <a:srgbClr val="424242"/>
                </a:solidFill>
              </a:rPr>
              <a:t>Source: Primary Research</a:t>
            </a:r>
          </a:p>
        </p:txBody>
      </p:sp>
      <p:cxnSp>
        <p:nvCxnSpPr>
          <p:cNvPr id="69" name="iBar:31/270"/>
          <p:cNvCxnSpPr/>
          <p:nvPr/>
        </p:nvCxnSpPr>
        <p:spPr>
          <a:xfrm flipV="1">
            <a:off x="5011749" y="1506649"/>
            <a:ext cx="36576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70" name="TxtBox:31/270"/>
          <p:cNvSpPr/>
          <p:nvPr/>
        </p:nvSpPr>
        <p:spPr bwMode="gray">
          <a:xfrm>
            <a:off x="6025262" y="1376166"/>
            <a:ext cx="1630575" cy="260969"/>
          </a:xfrm>
          <a:prstGeom prst="rect">
            <a:avLst/>
          </a:prstGeom>
          <a:solidFill>
            <a:schemeClr val="bg1">
              <a:lumMod val="95000"/>
            </a:schemeClr>
          </a:solidFill>
          <a:ln w="19050" algn="ctr">
            <a:noFill/>
            <a:miter lim="800000"/>
            <a:headEnd/>
            <a:tailEnd/>
          </a:ln>
        </p:spPr>
        <p:txBody>
          <a:bodyPr wrap="none" lIns="91440" tIns="0" rIns="91440" bIns="0" rtlCol="0" anchor="ctr">
            <a:spAutoFit/>
          </a:bodyPr>
          <a:lstStyle/>
          <a:p>
            <a:pPr algn="ctr">
              <a:lnSpc>
                <a:spcPct val="106000"/>
              </a:lnSpc>
              <a:buFont typeface="Wingdings 2" pitchFamily="18" charset="2"/>
              <a:buNone/>
            </a:pPr>
            <a:r>
              <a:rPr lang="en-US" sz="1600" b="1" dirty="0" smtClean="0">
                <a:solidFill>
                  <a:srgbClr val="000000"/>
                </a:solidFill>
              </a:rPr>
              <a:t>NC Experience</a:t>
            </a:r>
          </a:p>
        </p:txBody>
      </p:sp>
      <p:grpSp>
        <p:nvGrpSpPr>
          <p:cNvPr id="71" name="Group 70"/>
          <p:cNvGrpSpPr/>
          <p:nvPr/>
        </p:nvGrpSpPr>
        <p:grpSpPr>
          <a:xfrm>
            <a:off x="4434934" y="1880372"/>
            <a:ext cx="4811231" cy="1745227"/>
            <a:chOff x="3201855" y="3415468"/>
            <a:chExt cx="4811231" cy="1745227"/>
          </a:xfrm>
        </p:grpSpPr>
        <p:graphicFrame>
          <p:nvGraphicFramePr>
            <p:cNvPr id="72" name="Chart 71"/>
            <p:cNvGraphicFramePr/>
            <p:nvPr>
              <p:extLst>
                <p:ext uri="{D42A27DB-BD31-4B8C-83A1-F6EECF244321}">
                  <p14:modId xmlns:p14="http://schemas.microsoft.com/office/powerpoint/2010/main" val="4164376785"/>
                </p:ext>
              </p:extLst>
            </p:nvPr>
          </p:nvGraphicFramePr>
          <p:xfrm>
            <a:off x="3201855" y="3415468"/>
            <a:ext cx="1828800" cy="174522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3" name="Chart 72"/>
            <p:cNvGraphicFramePr/>
            <p:nvPr>
              <p:extLst>
                <p:ext uri="{D42A27DB-BD31-4B8C-83A1-F6EECF244321}">
                  <p14:modId xmlns:p14="http://schemas.microsoft.com/office/powerpoint/2010/main" val="3047093260"/>
                </p:ext>
              </p:extLst>
            </p:nvPr>
          </p:nvGraphicFramePr>
          <p:xfrm>
            <a:off x="4693070" y="3415468"/>
            <a:ext cx="1828800" cy="174522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4" name="Chart 73"/>
            <p:cNvGraphicFramePr/>
            <p:nvPr>
              <p:extLst>
                <p:ext uri="{D42A27DB-BD31-4B8C-83A1-F6EECF244321}">
                  <p14:modId xmlns:p14="http://schemas.microsoft.com/office/powerpoint/2010/main" val="1113607616"/>
                </p:ext>
              </p:extLst>
            </p:nvPr>
          </p:nvGraphicFramePr>
          <p:xfrm>
            <a:off x="6184286" y="3415468"/>
            <a:ext cx="1828800" cy="1745227"/>
          </p:xfrm>
          <a:graphic>
            <a:graphicData uri="http://schemas.openxmlformats.org/drawingml/2006/chart">
              <c:chart xmlns:c="http://schemas.openxmlformats.org/drawingml/2006/chart" xmlns:r="http://schemas.openxmlformats.org/officeDocument/2006/relationships" r:id="rId7"/>
            </a:graphicData>
          </a:graphic>
        </p:graphicFrame>
        <p:sp>
          <p:nvSpPr>
            <p:cNvPr id="75" name="TextBox 74"/>
            <p:cNvSpPr txBox="1"/>
            <p:nvPr/>
          </p:nvSpPr>
          <p:spPr>
            <a:xfrm>
              <a:off x="3863286" y="4314817"/>
              <a:ext cx="548640" cy="307777"/>
            </a:xfrm>
            <a:prstGeom prst="rect">
              <a:avLst/>
            </a:prstGeom>
            <a:noFill/>
          </p:spPr>
          <p:txBody>
            <a:bodyPr wrap="square" rtlCol="0">
              <a:spAutoFit/>
            </a:bodyPr>
            <a:lstStyle/>
            <a:p>
              <a:pPr algn="ctr"/>
              <a:r>
                <a:rPr lang="en-US" sz="1400" b="1" dirty="0" smtClean="0"/>
                <a:t>8%</a:t>
              </a:r>
              <a:endParaRPr lang="en-US" sz="1400" b="1" dirty="0"/>
            </a:p>
          </p:txBody>
        </p:sp>
        <p:sp>
          <p:nvSpPr>
            <p:cNvPr id="76" name="TextBox 75"/>
            <p:cNvSpPr txBox="1"/>
            <p:nvPr/>
          </p:nvSpPr>
          <p:spPr>
            <a:xfrm>
              <a:off x="5370468" y="4308564"/>
              <a:ext cx="548640" cy="307777"/>
            </a:xfrm>
            <a:prstGeom prst="rect">
              <a:avLst/>
            </a:prstGeom>
            <a:noFill/>
          </p:spPr>
          <p:txBody>
            <a:bodyPr wrap="square" rtlCol="0">
              <a:spAutoFit/>
            </a:bodyPr>
            <a:lstStyle/>
            <a:p>
              <a:pPr algn="ctr"/>
              <a:r>
                <a:rPr lang="en-US" sz="1400" b="1" dirty="0" smtClean="0"/>
                <a:t>41%</a:t>
              </a:r>
              <a:endParaRPr lang="en-US" sz="1400" b="1" dirty="0"/>
            </a:p>
          </p:txBody>
        </p:sp>
        <p:sp>
          <p:nvSpPr>
            <p:cNvPr id="77" name="TextBox 76"/>
            <p:cNvSpPr txBox="1"/>
            <p:nvPr/>
          </p:nvSpPr>
          <p:spPr>
            <a:xfrm>
              <a:off x="6836266" y="4322737"/>
              <a:ext cx="548640" cy="307777"/>
            </a:xfrm>
            <a:prstGeom prst="rect">
              <a:avLst/>
            </a:prstGeom>
            <a:noFill/>
          </p:spPr>
          <p:txBody>
            <a:bodyPr wrap="square" rtlCol="0">
              <a:spAutoFit/>
            </a:bodyPr>
            <a:lstStyle/>
            <a:p>
              <a:pPr algn="ctr"/>
              <a:r>
                <a:rPr lang="en-US" sz="1400" b="1" dirty="0" smtClean="0"/>
                <a:t>6%</a:t>
              </a:r>
              <a:endParaRPr lang="en-US" sz="1400" b="1" dirty="0"/>
            </a:p>
          </p:txBody>
        </p:sp>
      </p:grpSp>
      <p:sp>
        <p:nvSpPr>
          <p:cNvPr id="128" name="Date Placeholder 2"/>
          <p:cNvSpPr>
            <a:spLocks noGrp="1"/>
          </p:cNvSpPr>
          <p:nvPr>
            <p:ph type="dt" sz="half" idx="10"/>
          </p:nvPr>
        </p:nvSpPr>
        <p:spPr>
          <a:xfrm>
            <a:off x="152399" y="6375953"/>
            <a:ext cx="2133600" cy="365125"/>
          </a:xfrm>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Tree>
    <p:extLst>
      <p:ext uri="{BB962C8B-B14F-4D97-AF65-F5344CB8AC3E}">
        <p14:creationId xmlns:p14="http://schemas.microsoft.com/office/powerpoint/2010/main" val="6451247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p:txBody>
          <a:bodyPr>
            <a:normAutofit/>
          </a:bodyPr>
          <a:lstStyle/>
          <a:p>
            <a:r>
              <a:rPr lang="en-US" sz="2000" dirty="0" smtClean="0"/>
              <a:t>Survey respondents were a fairly representative sample with a skew in favor of female and middle age participants</a:t>
            </a:r>
            <a:endParaRPr lang="en-US" sz="2000" dirty="0"/>
          </a:p>
        </p:txBody>
      </p:sp>
      <p:grpSp>
        <p:nvGrpSpPr>
          <p:cNvPr id="14" name="Group 13"/>
          <p:cNvGrpSpPr/>
          <p:nvPr/>
        </p:nvGrpSpPr>
        <p:grpSpPr>
          <a:xfrm>
            <a:off x="1789941" y="2058994"/>
            <a:ext cx="144729" cy="1258848"/>
            <a:chOff x="2302917" y="4024487"/>
            <a:chExt cx="144729" cy="1258848"/>
          </a:xfrm>
        </p:grpSpPr>
        <p:pic>
          <p:nvPicPr>
            <p:cNvPr id="136" name="Picture 135"/>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137" name="Picture 136"/>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138" name="Picture 137"/>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139" name="Picture 138"/>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140" name="Picture 139"/>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15" name="Group 14"/>
          <p:cNvGrpSpPr/>
          <p:nvPr/>
        </p:nvGrpSpPr>
        <p:grpSpPr>
          <a:xfrm>
            <a:off x="875939" y="2058994"/>
            <a:ext cx="137160" cy="1258848"/>
            <a:chOff x="2080582" y="4024487"/>
            <a:chExt cx="137160" cy="1258848"/>
          </a:xfrm>
        </p:grpSpPr>
        <p:pic>
          <p:nvPicPr>
            <p:cNvPr id="131" name="Picture 130"/>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024487"/>
              <a:ext cx="137160" cy="274320"/>
            </a:xfrm>
            <a:prstGeom prst="rect">
              <a:avLst/>
            </a:prstGeom>
            <a:noFill/>
            <a:ln>
              <a:noFill/>
            </a:ln>
          </p:spPr>
        </p:pic>
        <p:pic>
          <p:nvPicPr>
            <p:cNvPr id="132" name="Picture 131"/>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270619"/>
              <a:ext cx="137160" cy="274320"/>
            </a:xfrm>
            <a:prstGeom prst="rect">
              <a:avLst/>
            </a:prstGeom>
            <a:noFill/>
            <a:ln>
              <a:noFill/>
            </a:ln>
          </p:spPr>
        </p:pic>
        <p:pic>
          <p:nvPicPr>
            <p:cNvPr id="133" name="Picture 132"/>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516751"/>
              <a:ext cx="137160" cy="274320"/>
            </a:xfrm>
            <a:prstGeom prst="rect">
              <a:avLst/>
            </a:prstGeom>
            <a:noFill/>
            <a:ln>
              <a:noFill/>
            </a:ln>
          </p:spPr>
        </p:pic>
        <p:pic>
          <p:nvPicPr>
            <p:cNvPr id="134" name="Picture 133"/>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5009015"/>
              <a:ext cx="137160" cy="274320"/>
            </a:xfrm>
            <a:prstGeom prst="rect">
              <a:avLst/>
            </a:prstGeom>
            <a:noFill/>
            <a:ln>
              <a:noFill/>
            </a:ln>
          </p:spPr>
        </p:pic>
        <p:pic>
          <p:nvPicPr>
            <p:cNvPr id="135" name="Picture 134"/>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762883"/>
              <a:ext cx="137160" cy="274320"/>
            </a:xfrm>
            <a:prstGeom prst="rect">
              <a:avLst/>
            </a:prstGeom>
            <a:noFill/>
            <a:ln>
              <a:noFill/>
            </a:ln>
          </p:spPr>
        </p:pic>
      </p:grpSp>
      <p:grpSp>
        <p:nvGrpSpPr>
          <p:cNvPr id="16" name="Group 15"/>
          <p:cNvGrpSpPr/>
          <p:nvPr/>
        </p:nvGrpSpPr>
        <p:grpSpPr>
          <a:xfrm>
            <a:off x="1946731" y="2058994"/>
            <a:ext cx="144729" cy="1258848"/>
            <a:chOff x="2302917" y="4024487"/>
            <a:chExt cx="144729" cy="1258848"/>
          </a:xfrm>
        </p:grpSpPr>
        <p:pic>
          <p:nvPicPr>
            <p:cNvPr id="126" name="Picture 125"/>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127" name="Picture 126"/>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128" name="Picture 127"/>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129" name="Picture 128"/>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130" name="Picture 129"/>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17" name="Group 16"/>
          <p:cNvGrpSpPr/>
          <p:nvPr/>
        </p:nvGrpSpPr>
        <p:grpSpPr>
          <a:xfrm>
            <a:off x="2103521" y="2058994"/>
            <a:ext cx="144729" cy="1258848"/>
            <a:chOff x="2302917" y="4024487"/>
            <a:chExt cx="144729" cy="1258848"/>
          </a:xfrm>
        </p:grpSpPr>
        <p:pic>
          <p:nvPicPr>
            <p:cNvPr id="121" name="Picture 120"/>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122" name="Picture 121"/>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123" name="Picture 122"/>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124" name="Picture 123"/>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125" name="Picture 124"/>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18" name="Group 17"/>
          <p:cNvGrpSpPr/>
          <p:nvPr/>
        </p:nvGrpSpPr>
        <p:grpSpPr>
          <a:xfrm>
            <a:off x="2260311" y="2058994"/>
            <a:ext cx="144729" cy="1258848"/>
            <a:chOff x="2302917" y="4024487"/>
            <a:chExt cx="144729" cy="1258848"/>
          </a:xfrm>
        </p:grpSpPr>
        <p:pic>
          <p:nvPicPr>
            <p:cNvPr id="116" name="Picture 115"/>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117" name="Picture 116"/>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118" name="Picture 117"/>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119" name="Picture 118"/>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120" name="Picture 119"/>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19" name="Group 18"/>
          <p:cNvGrpSpPr/>
          <p:nvPr/>
        </p:nvGrpSpPr>
        <p:grpSpPr>
          <a:xfrm>
            <a:off x="2417101" y="2058994"/>
            <a:ext cx="144729" cy="1258848"/>
            <a:chOff x="2302917" y="4024487"/>
            <a:chExt cx="144729" cy="1258848"/>
          </a:xfrm>
        </p:grpSpPr>
        <p:pic>
          <p:nvPicPr>
            <p:cNvPr id="111" name="Picture 110"/>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112" name="Picture 111"/>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113" name="Picture 112"/>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114" name="Picture 113"/>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115" name="Picture 114"/>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21" name="Group 20"/>
          <p:cNvGrpSpPr/>
          <p:nvPr/>
        </p:nvGrpSpPr>
        <p:grpSpPr>
          <a:xfrm>
            <a:off x="2573891" y="2058994"/>
            <a:ext cx="144729" cy="1258848"/>
            <a:chOff x="2302917" y="4024487"/>
            <a:chExt cx="144729" cy="1258848"/>
          </a:xfrm>
        </p:grpSpPr>
        <p:pic>
          <p:nvPicPr>
            <p:cNvPr id="106" name="Picture 105"/>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107" name="Picture 106"/>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108" name="Picture 107"/>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109" name="Picture 108"/>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110" name="Picture 109"/>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22" name="Group 21"/>
          <p:cNvGrpSpPr/>
          <p:nvPr/>
        </p:nvGrpSpPr>
        <p:grpSpPr>
          <a:xfrm>
            <a:off x="2730681" y="2058994"/>
            <a:ext cx="144729" cy="1258848"/>
            <a:chOff x="2302917" y="4024487"/>
            <a:chExt cx="144729" cy="1258848"/>
          </a:xfrm>
        </p:grpSpPr>
        <p:pic>
          <p:nvPicPr>
            <p:cNvPr id="101" name="Picture 100"/>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102" name="Picture 101"/>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103" name="Picture 102"/>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104" name="Picture 103"/>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105" name="Picture 104"/>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23" name="Group 22"/>
          <p:cNvGrpSpPr/>
          <p:nvPr/>
        </p:nvGrpSpPr>
        <p:grpSpPr>
          <a:xfrm>
            <a:off x="2887471" y="2058994"/>
            <a:ext cx="144729" cy="1258848"/>
            <a:chOff x="2302917" y="4024487"/>
            <a:chExt cx="144729" cy="1258848"/>
          </a:xfrm>
        </p:grpSpPr>
        <p:pic>
          <p:nvPicPr>
            <p:cNvPr id="96" name="Picture 95"/>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97" name="Picture 96"/>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98" name="Picture 97"/>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99" name="Picture 98"/>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100" name="Picture 99"/>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24" name="Group 23"/>
          <p:cNvGrpSpPr/>
          <p:nvPr/>
        </p:nvGrpSpPr>
        <p:grpSpPr>
          <a:xfrm>
            <a:off x="3044261" y="2058994"/>
            <a:ext cx="144729" cy="1258848"/>
            <a:chOff x="2302917" y="4024487"/>
            <a:chExt cx="144729" cy="1258848"/>
          </a:xfrm>
        </p:grpSpPr>
        <p:pic>
          <p:nvPicPr>
            <p:cNvPr id="91" name="Picture 90"/>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92" name="Picture 91"/>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93" name="Picture 92"/>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94" name="Picture 93"/>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95" name="Picture 94"/>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25" name="Group 24"/>
          <p:cNvGrpSpPr/>
          <p:nvPr/>
        </p:nvGrpSpPr>
        <p:grpSpPr>
          <a:xfrm>
            <a:off x="3201051" y="2058994"/>
            <a:ext cx="144729" cy="1258848"/>
            <a:chOff x="2302917" y="4024487"/>
            <a:chExt cx="144729" cy="1258848"/>
          </a:xfrm>
        </p:grpSpPr>
        <p:pic>
          <p:nvPicPr>
            <p:cNvPr id="86" name="Picture 85"/>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87" name="Picture 86"/>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88" name="Picture 87"/>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89" name="Picture 88"/>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90" name="Picture 89"/>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26" name="Group 25"/>
          <p:cNvGrpSpPr/>
          <p:nvPr/>
        </p:nvGrpSpPr>
        <p:grpSpPr>
          <a:xfrm>
            <a:off x="3357841" y="2058994"/>
            <a:ext cx="144729" cy="1258848"/>
            <a:chOff x="2302917" y="4024487"/>
            <a:chExt cx="144729" cy="1258848"/>
          </a:xfrm>
        </p:grpSpPr>
        <p:pic>
          <p:nvPicPr>
            <p:cNvPr id="81" name="Picture 80"/>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82" name="Picture 81"/>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83" name="Picture 82"/>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84" name="Picture 83"/>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85" name="Picture 84"/>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27" name="Group 26"/>
          <p:cNvGrpSpPr/>
          <p:nvPr/>
        </p:nvGrpSpPr>
        <p:grpSpPr>
          <a:xfrm>
            <a:off x="3514631" y="2058994"/>
            <a:ext cx="144729" cy="1258848"/>
            <a:chOff x="2302917" y="4024487"/>
            <a:chExt cx="144729" cy="1258848"/>
          </a:xfrm>
        </p:grpSpPr>
        <p:pic>
          <p:nvPicPr>
            <p:cNvPr id="76" name="Picture 75"/>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77" name="Picture 76"/>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78" name="Picture 77"/>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79" name="Picture 78"/>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80" name="Picture 79"/>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28" name="Group 27"/>
          <p:cNvGrpSpPr/>
          <p:nvPr/>
        </p:nvGrpSpPr>
        <p:grpSpPr>
          <a:xfrm>
            <a:off x="3671421" y="2058994"/>
            <a:ext cx="144729" cy="1258848"/>
            <a:chOff x="2302917" y="4024487"/>
            <a:chExt cx="144729" cy="1258848"/>
          </a:xfrm>
        </p:grpSpPr>
        <p:pic>
          <p:nvPicPr>
            <p:cNvPr id="71" name="Picture 70"/>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72" name="Picture 71"/>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73" name="Picture 72"/>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74" name="Picture 73"/>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75" name="Picture 74"/>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29" name="Group 28"/>
          <p:cNvGrpSpPr/>
          <p:nvPr/>
        </p:nvGrpSpPr>
        <p:grpSpPr>
          <a:xfrm>
            <a:off x="3828211" y="2058994"/>
            <a:ext cx="144729" cy="1258848"/>
            <a:chOff x="2302917" y="4024487"/>
            <a:chExt cx="144729" cy="1258848"/>
          </a:xfrm>
        </p:grpSpPr>
        <p:pic>
          <p:nvPicPr>
            <p:cNvPr id="66" name="Picture 65"/>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67" name="Picture 66"/>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68" name="Picture 67"/>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69" name="Picture 68"/>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70" name="Picture 69"/>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30" name="Group 29"/>
          <p:cNvGrpSpPr/>
          <p:nvPr/>
        </p:nvGrpSpPr>
        <p:grpSpPr>
          <a:xfrm>
            <a:off x="3985007" y="2058994"/>
            <a:ext cx="144729" cy="1258848"/>
            <a:chOff x="2302917" y="4024487"/>
            <a:chExt cx="144729" cy="1258848"/>
          </a:xfrm>
        </p:grpSpPr>
        <p:pic>
          <p:nvPicPr>
            <p:cNvPr id="61" name="Picture 60"/>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62" name="Picture 61"/>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63" name="Picture 62"/>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64" name="Picture 63"/>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65" name="Picture 64"/>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31" name="Group 30"/>
          <p:cNvGrpSpPr/>
          <p:nvPr/>
        </p:nvGrpSpPr>
        <p:grpSpPr>
          <a:xfrm>
            <a:off x="1025160" y="2058994"/>
            <a:ext cx="137160" cy="1258848"/>
            <a:chOff x="2080582" y="4024487"/>
            <a:chExt cx="137160" cy="1258848"/>
          </a:xfrm>
        </p:grpSpPr>
        <p:pic>
          <p:nvPicPr>
            <p:cNvPr id="56" name="Picture 55"/>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024487"/>
              <a:ext cx="137160" cy="274320"/>
            </a:xfrm>
            <a:prstGeom prst="rect">
              <a:avLst/>
            </a:prstGeom>
            <a:noFill/>
            <a:ln>
              <a:noFill/>
            </a:ln>
          </p:spPr>
        </p:pic>
        <p:pic>
          <p:nvPicPr>
            <p:cNvPr id="57" name="Picture 56"/>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270619"/>
              <a:ext cx="137160" cy="274320"/>
            </a:xfrm>
            <a:prstGeom prst="rect">
              <a:avLst/>
            </a:prstGeom>
            <a:noFill/>
            <a:ln>
              <a:noFill/>
            </a:ln>
          </p:spPr>
        </p:pic>
        <p:pic>
          <p:nvPicPr>
            <p:cNvPr id="58" name="Picture 57"/>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516751"/>
              <a:ext cx="137160" cy="274320"/>
            </a:xfrm>
            <a:prstGeom prst="rect">
              <a:avLst/>
            </a:prstGeom>
            <a:noFill/>
            <a:ln>
              <a:noFill/>
            </a:ln>
          </p:spPr>
        </p:pic>
        <p:pic>
          <p:nvPicPr>
            <p:cNvPr id="59" name="Picture 58"/>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5009015"/>
              <a:ext cx="137160" cy="274320"/>
            </a:xfrm>
            <a:prstGeom prst="rect">
              <a:avLst/>
            </a:prstGeom>
            <a:noFill/>
            <a:ln>
              <a:noFill/>
            </a:ln>
          </p:spPr>
        </p:pic>
        <p:pic>
          <p:nvPicPr>
            <p:cNvPr id="60" name="Picture 59"/>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762883"/>
              <a:ext cx="137160" cy="274320"/>
            </a:xfrm>
            <a:prstGeom prst="rect">
              <a:avLst/>
            </a:prstGeom>
            <a:noFill/>
            <a:ln>
              <a:noFill/>
            </a:ln>
          </p:spPr>
        </p:pic>
      </p:grpSp>
      <p:grpSp>
        <p:nvGrpSpPr>
          <p:cNvPr id="32" name="Group 31"/>
          <p:cNvGrpSpPr/>
          <p:nvPr/>
        </p:nvGrpSpPr>
        <p:grpSpPr>
          <a:xfrm>
            <a:off x="1174381" y="2058994"/>
            <a:ext cx="137160" cy="1258848"/>
            <a:chOff x="2080582" y="4024487"/>
            <a:chExt cx="137160" cy="1258848"/>
          </a:xfrm>
        </p:grpSpPr>
        <p:pic>
          <p:nvPicPr>
            <p:cNvPr id="51" name="Picture 50"/>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024487"/>
              <a:ext cx="137160" cy="274320"/>
            </a:xfrm>
            <a:prstGeom prst="rect">
              <a:avLst/>
            </a:prstGeom>
            <a:noFill/>
            <a:ln>
              <a:noFill/>
            </a:ln>
          </p:spPr>
        </p:pic>
        <p:pic>
          <p:nvPicPr>
            <p:cNvPr id="52" name="Picture 51"/>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270619"/>
              <a:ext cx="137160" cy="274320"/>
            </a:xfrm>
            <a:prstGeom prst="rect">
              <a:avLst/>
            </a:prstGeom>
            <a:noFill/>
            <a:ln>
              <a:noFill/>
            </a:ln>
          </p:spPr>
        </p:pic>
        <p:pic>
          <p:nvPicPr>
            <p:cNvPr id="53" name="Picture 52"/>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516751"/>
              <a:ext cx="137160" cy="274320"/>
            </a:xfrm>
            <a:prstGeom prst="rect">
              <a:avLst/>
            </a:prstGeom>
            <a:noFill/>
            <a:ln>
              <a:noFill/>
            </a:ln>
          </p:spPr>
        </p:pic>
        <p:pic>
          <p:nvPicPr>
            <p:cNvPr id="54" name="Picture 53"/>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5009015"/>
              <a:ext cx="137160" cy="274320"/>
            </a:xfrm>
            <a:prstGeom prst="rect">
              <a:avLst/>
            </a:prstGeom>
            <a:noFill/>
            <a:ln>
              <a:noFill/>
            </a:ln>
          </p:spPr>
        </p:pic>
        <p:pic>
          <p:nvPicPr>
            <p:cNvPr id="55" name="Picture 54"/>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762883"/>
              <a:ext cx="137160" cy="274320"/>
            </a:xfrm>
            <a:prstGeom prst="rect">
              <a:avLst/>
            </a:prstGeom>
            <a:noFill/>
            <a:ln>
              <a:noFill/>
            </a:ln>
          </p:spPr>
        </p:pic>
      </p:grpSp>
      <p:grpSp>
        <p:nvGrpSpPr>
          <p:cNvPr id="33" name="Group 32"/>
          <p:cNvGrpSpPr/>
          <p:nvPr/>
        </p:nvGrpSpPr>
        <p:grpSpPr>
          <a:xfrm>
            <a:off x="1323602" y="2058994"/>
            <a:ext cx="137160" cy="1258848"/>
            <a:chOff x="2080582" y="4024487"/>
            <a:chExt cx="137160" cy="1258848"/>
          </a:xfrm>
        </p:grpSpPr>
        <p:pic>
          <p:nvPicPr>
            <p:cNvPr id="46" name="Picture 45"/>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024487"/>
              <a:ext cx="137160" cy="274320"/>
            </a:xfrm>
            <a:prstGeom prst="rect">
              <a:avLst/>
            </a:prstGeom>
            <a:noFill/>
            <a:ln>
              <a:noFill/>
            </a:ln>
          </p:spPr>
        </p:pic>
        <p:pic>
          <p:nvPicPr>
            <p:cNvPr id="47" name="Picture 46"/>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270619"/>
              <a:ext cx="137160" cy="274320"/>
            </a:xfrm>
            <a:prstGeom prst="rect">
              <a:avLst/>
            </a:prstGeom>
            <a:noFill/>
            <a:ln>
              <a:noFill/>
            </a:ln>
          </p:spPr>
        </p:pic>
        <p:pic>
          <p:nvPicPr>
            <p:cNvPr id="48" name="Picture 47"/>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516751"/>
              <a:ext cx="137160" cy="274320"/>
            </a:xfrm>
            <a:prstGeom prst="rect">
              <a:avLst/>
            </a:prstGeom>
            <a:noFill/>
            <a:ln>
              <a:noFill/>
            </a:ln>
          </p:spPr>
        </p:pic>
        <p:pic>
          <p:nvPicPr>
            <p:cNvPr id="49" name="Picture 48"/>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5009015"/>
              <a:ext cx="137160" cy="274320"/>
            </a:xfrm>
            <a:prstGeom prst="rect">
              <a:avLst/>
            </a:prstGeom>
            <a:noFill/>
            <a:ln>
              <a:noFill/>
            </a:ln>
          </p:spPr>
        </p:pic>
        <p:pic>
          <p:nvPicPr>
            <p:cNvPr id="50" name="Picture 49"/>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762883"/>
              <a:ext cx="137160" cy="274320"/>
            </a:xfrm>
            <a:prstGeom prst="rect">
              <a:avLst/>
            </a:prstGeom>
            <a:noFill/>
            <a:ln>
              <a:noFill/>
            </a:ln>
          </p:spPr>
        </p:pic>
      </p:grpSp>
      <p:grpSp>
        <p:nvGrpSpPr>
          <p:cNvPr id="34" name="Group 33"/>
          <p:cNvGrpSpPr/>
          <p:nvPr/>
        </p:nvGrpSpPr>
        <p:grpSpPr>
          <a:xfrm>
            <a:off x="1472823" y="2058994"/>
            <a:ext cx="137160" cy="1258848"/>
            <a:chOff x="2080582" y="4024487"/>
            <a:chExt cx="137160" cy="1258848"/>
          </a:xfrm>
        </p:grpSpPr>
        <p:pic>
          <p:nvPicPr>
            <p:cNvPr id="41" name="Picture 40"/>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024487"/>
              <a:ext cx="137160" cy="274320"/>
            </a:xfrm>
            <a:prstGeom prst="rect">
              <a:avLst/>
            </a:prstGeom>
            <a:noFill/>
            <a:ln>
              <a:noFill/>
            </a:ln>
          </p:spPr>
        </p:pic>
        <p:pic>
          <p:nvPicPr>
            <p:cNvPr id="42" name="Picture 41"/>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270619"/>
              <a:ext cx="137160" cy="274320"/>
            </a:xfrm>
            <a:prstGeom prst="rect">
              <a:avLst/>
            </a:prstGeom>
            <a:noFill/>
            <a:ln>
              <a:noFill/>
            </a:ln>
          </p:spPr>
        </p:pic>
        <p:pic>
          <p:nvPicPr>
            <p:cNvPr id="43" name="Picture 42"/>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516751"/>
              <a:ext cx="137160" cy="274320"/>
            </a:xfrm>
            <a:prstGeom prst="rect">
              <a:avLst/>
            </a:prstGeom>
            <a:noFill/>
            <a:ln>
              <a:noFill/>
            </a:ln>
          </p:spPr>
        </p:pic>
        <p:pic>
          <p:nvPicPr>
            <p:cNvPr id="44" name="Picture 43"/>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5009015"/>
              <a:ext cx="137160" cy="274320"/>
            </a:xfrm>
            <a:prstGeom prst="rect">
              <a:avLst/>
            </a:prstGeom>
            <a:noFill/>
            <a:ln>
              <a:noFill/>
            </a:ln>
          </p:spPr>
        </p:pic>
        <p:pic>
          <p:nvPicPr>
            <p:cNvPr id="45" name="Picture 44"/>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762883"/>
              <a:ext cx="137160" cy="274320"/>
            </a:xfrm>
            <a:prstGeom prst="rect">
              <a:avLst/>
            </a:prstGeom>
            <a:noFill/>
            <a:ln>
              <a:noFill/>
            </a:ln>
          </p:spPr>
        </p:pic>
      </p:grpSp>
      <p:pic>
        <p:nvPicPr>
          <p:cNvPr id="36" name="Picture 35"/>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1633151" y="2559385"/>
            <a:ext cx="144729" cy="274320"/>
          </a:xfrm>
          <a:prstGeom prst="rect">
            <a:avLst/>
          </a:prstGeom>
          <a:noFill/>
          <a:ln>
            <a:noFill/>
          </a:ln>
        </p:spPr>
      </p:pic>
      <p:pic>
        <p:nvPicPr>
          <p:cNvPr id="37" name="Picture 36"/>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1633151" y="2313253"/>
            <a:ext cx="144729" cy="274320"/>
          </a:xfrm>
          <a:prstGeom prst="rect">
            <a:avLst/>
          </a:prstGeom>
          <a:noFill/>
          <a:ln>
            <a:noFill/>
          </a:ln>
        </p:spPr>
      </p:pic>
      <p:pic>
        <p:nvPicPr>
          <p:cNvPr id="38" name="Picture 37"/>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1633151" y="2067121"/>
            <a:ext cx="144729" cy="274320"/>
          </a:xfrm>
          <a:prstGeom prst="rect">
            <a:avLst/>
          </a:prstGeom>
          <a:noFill/>
          <a:ln>
            <a:noFill/>
          </a:ln>
        </p:spPr>
      </p:pic>
      <p:pic>
        <p:nvPicPr>
          <p:cNvPr id="39" name="Picture 38"/>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1622044" y="3053422"/>
            <a:ext cx="137160" cy="274320"/>
          </a:xfrm>
          <a:prstGeom prst="rect">
            <a:avLst/>
          </a:prstGeom>
          <a:noFill/>
          <a:ln>
            <a:noFill/>
          </a:ln>
        </p:spPr>
      </p:pic>
      <p:pic>
        <p:nvPicPr>
          <p:cNvPr id="40" name="Picture 39"/>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1622044" y="2807290"/>
            <a:ext cx="137160" cy="274320"/>
          </a:xfrm>
          <a:prstGeom prst="rect">
            <a:avLst/>
          </a:prstGeom>
          <a:noFill/>
          <a:ln>
            <a:noFill/>
          </a:ln>
        </p:spPr>
      </p:pic>
      <p:sp>
        <p:nvSpPr>
          <p:cNvPr id="11" name="TextBox 10"/>
          <p:cNvSpPr txBox="1"/>
          <p:nvPr/>
        </p:nvSpPr>
        <p:spPr>
          <a:xfrm>
            <a:off x="580857" y="1608192"/>
            <a:ext cx="3843961" cy="338554"/>
          </a:xfrm>
          <a:prstGeom prst="rect">
            <a:avLst/>
          </a:prstGeom>
          <a:noFill/>
        </p:spPr>
        <p:txBody>
          <a:bodyPr wrap="square" rtlCol="0">
            <a:spAutoFit/>
          </a:bodyPr>
          <a:lstStyle/>
          <a:p>
            <a:pPr algn="ctr"/>
            <a:r>
              <a:rPr lang="en-US" sz="1600" b="1" u="sng" dirty="0" smtClean="0">
                <a:solidFill>
                  <a:srgbClr val="85AEFF"/>
                </a:solidFill>
              </a:rPr>
              <a:t>NC Resident </a:t>
            </a:r>
            <a:r>
              <a:rPr lang="en-US" sz="1600" b="1" dirty="0" smtClean="0"/>
              <a:t>Gender Breakdown</a:t>
            </a:r>
            <a:endParaRPr lang="en-US" sz="1600" b="1" dirty="0"/>
          </a:p>
        </p:txBody>
      </p:sp>
      <p:sp>
        <p:nvSpPr>
          <p:cNvPr id="12" name="TextBox 11"/>
          <p:cNvSpPr txBox="1"/>
          <p:nvPr/>
        </p:nvSpPr>
        <p:spPr>
          <a:xfrm>
            <a:off x="923439" y="2943110"/>
            <a:ext cx="548640" cy="307777"/>
          </a:xfrm>
          <a:prstGeom prst="rect">
            <a:avLst/>
          </a:prstGeom>
          <a:solidFill>
            <a:schemeClr val="bg1">
              <a:alpha val="85000"/>
            </a:schemeClr>
          </a:solidFill>
        </p:spPr>
        <p:txBody>
          <a:bodyPr wrap="square" rtlCol="0">
            <a:spAutoFit/>
          </a:bodyPr>
          <a:lstStyle/>
          <a:p>
            <a:pPr algn="ctr"/>
            <a:r>
              <a:rPr lang="en-US" sz="1400" b="1" dirty="0" smtClean="0"/>
              <a:t>27%</a:t>
            </a:r>
            <a:endParaRPr lang="en-US" sz="1400" b="1" dirty="0"/>
          </a:p>
        </p:txBody>
      </p:sp>
      <p:sp>
        <p:nvSpPr>
          <p:cNvPr id="13" name="TextBox 12"/>
          <p:cNvSpPr txBox="1"/>
          <p:nvPr/>
        </p:nvSpPr>
        <p:spPr>
          <a:xfrm>
            <a:off x="3499176" y="2943110"/>
            <a:ext cx="548640" cy="307777"/>
          </a:xfrm>
          <a:prstGeom prst="rect">
            <a:avLst/>
          </a:prstGeom>
          <a:solidFill>
            <a:schemeClr val="bg1">
              <a:alpha val="85000"/>
            </a:schemeClr>
          </a:solidFill>
        </p:spPr>
        <p:txBody>
          <a:bodyPr wrap="square" rtlCol="0">
            <a:spAutoFit/>
          </a:bodyPr>
          <a:lstStyle/>
          <a:p>
            <a:pPr algn="ctr"/>
            <a:r>
              <a:rPr lang="en-US" sz="1400" b="1" dirty="0" smtClean="0"/>
              <a:t>73%</a:t>
            </a:r>
            <a:endParaRPr lang="en-US" sz="1400" b="1" dirty="0"/>
          </a:p>
        </p:txBody>
      </p:sp>
      <p:sp>
        <p:nvSpPr>
          <p:cNvPr id="142" name="TextBox 141"/>
          <p:cNvSpPr txBox="1"/>
          <p:nvPr/>
        </p:nvSpPr>
        <p:spPr>
          <a:xfrm>
            <a:off x="4694591" y="1603858"/>
            <a:ext cx="3843961" cy="338554"/>
          </a:xfrm>
          <a:prstGeom prst="rect">
            <a:avLst/>
          </a:prstGeom>
          <a:noFill/>
        </p:spPr>
        <p:txBody>
          <a:bodyPr wrap="square" rtlCol="0">
            <a:spAutoFit/>
          </a:bodyPr>
          <a:lstStyle/>
          <a:p>
            <a:pPr algn="ctr"/>
            <a:r>
              <a:rPr lang="en-US" sz="1600" b="1" u="sng" dirty="0" smtClean="0">
                <a:solidFill>
                  <a:srgbClr val="002060"/>
                </a:solidFill>
              </a:rPr>
              <a:t>Non-Resident</a:t>
            </a:r>
            <a:r>
              <a:rPr lang="en-US" sz="1600" b="1" dirty="0" smtClean="0">
                <a:solidFill>
                  <a:srgbClr val="C00000"/>
                </a:solidFill>
              </a:rPr>
              <a:t> </a:t>
            </a:r>
            <a:r>
              <a:rPr lang="en-US" sz="1600" b="1" dirty="0" smtClean="0"/>
              <a:t>Gender Breakdown</a:t>
            </a:r>
            <a:endParaRPr lang="en-US" sz="1600" b="1" dirty="0"/>
          </a:p>
        </p:txBody>
      </p:sp>
      <p:grpSp>
        <p:nvGrpSpPr>
          <p:cNvPr id="146" name="Group 145"/>
          <p:cNvGrpSpPr/>
          <p:nvPr/>
        </p:nvGrpSpPr>
        <p:grpSpPr>
          <a:xfrm>
            <a:off x="4989673" y="2056576"/>
            <a:ext cx="137160" cy="1258848"/>
            <a:chOff x="2080582" y="4024487"/>
            <a:chExt cx="137160" cy="1258848"/>
          </a:xfrm>
        </p:grpSpPr>
        <p:pic>
          <p:nvPicPr>
            <p:cNvPr id="266" name="Picture 265"/>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024487"/>
              <a:ext cx="137160" cy="274320"/>
            </a:xfrm>
            <a:prstGeom prst="rect">
              <a:avLst/>
            </a:prstGeom>
            <a:noFill/>
            <a:ln>
              <a:noFill/>
            </a:ln>
          </p:spPr>
        </p:pic>
        <p:pic>
          <p:nvPicPr>
            <p:cNvPr id="267" name="Picture 266"/>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270619"/>
              <a:ext cx="137160" cy="274320"/>
            </a:xfrm>
            <a:prstGeom prst="rect">
              <a:avLst/>
            </a:prstGeom>
            <a:noFill/>
            <a:ln>
              <a:noFill/>
            </a:ln>
          </p:spPr>
        </p:pic>
        <p:pic>
          <p:nvPicPr>
            <p:cNvPr id="268" name="Picture 267"/>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516751"/>
              <a:ext cx="137160" cy="274320"/>
            </a:xfrm>
            <a:prstGeom prst="rect">
              <a:avLst/>
            </a:prstGeom>
            <a:noFill/>
            <a:ln>
              <a:noFill/>
            </a:ln>
          </p:spPr>
        </p:pic>
        <p:pic>
          <p:nvPicPr>
            <p:cNvPr id="269" name="Picture 268"/>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5009015"/>
              <a:ext cx="137160" cy="274320"/>
            </a:xfrm>
            <a:prstGeom prst="rect">
              <a:avLst/>
            </a:prstGeom>
            <a:noFill/>
            <a:ln>
              <a:noFill/>
            </a:ln>
          </p:spPr>
        </p:pic>
        <p:pic>
          <p:nvPicPr>
            <p:cNvPr id="270" name="Picture 269"/>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762883"/>
              <a:ext cx="137160" cy="274320"/>
            </a:xfrm>
            <a:prstGeom prst="rect">
              <a:avLst/>
            </a:prstGeom>
            <a:noFill/>
            <a:ln>
              <a:noFill/>
            </a:ln>
          </p:spPr>
        </p:pic>
      </p:grpSp>
      <p:grpSp>
        <p:nvGrpSpPr>
          <p:cNvPr id="147" name="Group 146"/>
          <p:cNvGrpSpPr/>
          <p:nvPr/>
        </p:nvGrpSpPr>
        <p:grpSpPr>
          <a:xfrm>
            <a:off x="6208173" y="2056576"/>
            <a:ext cx="144729" cy="1258848"/>
            <a:chOff x="2302917" y="4024487"/>
            <a:chExt cx="144729" cy="1258848"/>
          </a:xfrm>
        </p:grpSpPr>
        <p:pic>
          <p:nvPicPr>
            <p:cNvPr id="261" name="Picture 260"/>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262" name="Picture 261"/>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263" name="Picture 262"/>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264" name="Picture 263"/>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265" name="Picture 264"/>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148" name="Group 147"/>
          <p:cNvGrpSpPr/>
          <p:nvPr/>
        </p:nvGrpSpPr>
        <p:grpSpPr>
          <a:xfrm>
            <a:off x="6365720" y="2056576"/>
            <a:ext cx="144729" cy="1258848"/>
            <a:chOff x="2302917" y="4024487"/>
            <a:chExt cx="144729" cy="1258848"/>
          </a:xfrm>
        </p:grpSpPr>
        <p:pic>
          <p:nvPicPr>
            <p:cNvPr id="256" name="Picture 255"/>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257" name="Picture 256"/>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258" name="Picture 257"/>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259" name="Picture 258"/>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260" name="Picture 259"/>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149" name="Group 148"/>
          <p:cNvGrpSpPr/>
          <p:nvPr/>
        </p:nvGrpSpPr>
        <p:grpSpPr>
          <a:xfrm>
            <a:off x="6523267" y="2056576"/>
            <a:ext cx="144729" cy="1258848"/>
            <a:chOff x="2302917" y="4024487"/>
            <a:chExt cx="144729" cy="1258848"/>
          </a:xfrm>
        </p:grpSpPr>
        <p:pic>
          <p:nvPicPr>
            <p:cNvPr id="251" name="Picture 250"/>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252" name="Picture 251"/>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253" name="Picture 252"/>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254" name="Picture 253"/>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255" name="Picture 254"/>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150" name="Group 149"/>
          <p:cNvGrpSpPr/>
          <p:nvPr/>
        </p:nvGrpSpPr>
        <p:grpSpPr>
          <a:xfrm>
            <a:off x="6680814" y="2056576"/>
            <a:ext cx="144729" cy="1258848"/>
            <a:chOff x="2302917" y="4024487"/>
            <a:chExt cx="144729" cy="1258848"/>
          </a:xfrm>
        </p:grpSpPr>
        <p:pic>
          <p:nvPicPr>
            <p:cNvPr id="246" name="Picture 245"/>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247" name="Picture 246"/>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248" name="Picture 247"/>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249" name="Picture 248"/>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250" name="Picture 249"/>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151" name="Group 150"/>
          <p:cNvGrpSpPr/>
          <p:nvPr/>
        </p:nvGrpSpPr>
        <p:grpSpPr>
          <a:xfrm>
            <a:off x="6838361" y="2056576"/>
            <a:ext cx="144729" cy="1258848"/>
            <a:chOff x="2302917" y="4024487"/>
            <a:chExt cx="144729" cy="1258848"/>
          </a:xfrm>
        </p:grpSpPr>
        <p:pic>
          <p:nvPicPr>
            <p:cNvPr id="241" name="Picture 240"/>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242" name="Picture 241"/>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243" name="Picture 242"/>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244" name="Picture 243"/>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245" name="Picture 244"/>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152" name="Group 151"/>
          <p:cNvGrpSpPr/>
          <p:nvPr/>
        </p:nvGrpSpPr>
        <p:grpSpPr>
          <a:xfrm>
            <a:off x="6995908" y="2056576"/>
            <a:ext cx="144729" cy="1258848"/>
            <a:chOff x="2302917" y="4024487"/>
            <a:chExt cx="144729" cy="1258848"/>
          </a:xfrm>
        </p:grpSpPr>
        <p:pic>
          <p:nvPicPr>
            <p:cNvPr id="236" name="Picture 235"/>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237" name="Picture 236"/>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238" name="Picture 237"/>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239" name="Picture 238"/>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240" name="Picture 239"/>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153" name="Group 152"/>
          <p:cNvGrpSpPr/>
          <p:nvPr/>
        </p:nvGrpSpPr>
        <p:grpSpPr>
          <a:xfrm>
            <a:off x="7153455" y="2056576"/>
            <a:ext cx="144729" cy="1258848"/>
            <a:chOff x="2302917" y="4024487"/>
            <a:chExt cx="144729" cy="1258848"/>
          </a:xfrm>
        </p:grpSpPr>
        <p:pic>
          <p:nvPicPr>
            <p:cNvPr id="231" name="Picture 230"/>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232" name="Picture 231"/>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233" name="Picture 232"/>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234" name="Picture 233"/>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235" name="Picture 234"/>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154" name="Group 153"/>
          <p:cNvGrpSpPr/>
          <p:nvPr/>
        </p:nvGrpSpPr>
        <p:grpSpPr>
          <a:xfrm>
            <a:off x="7311002" y="2056576"/>
            <a:ext cx="144729" cy="1258848"/>
            <a:chOff x="2302917" y="4024487"/>
            <a:chExt cx="144729" cy="1258848"/>
          </a:xfrm>
        </p:grpSpPr>
        <p:pic>
          <p:nvPicPr>
            <p:cNvPr id="226" name="Picture 225"/>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227" name="Picture 226"/>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228" name="Picture 227"/>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229" name="Picture 228"/>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230" name="Picture 229"/>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155" name="Group 154"/>
          <p:cNvGrpSpPr/>
          <p:nvPr/>
        </p:nvGrpSpPr>
        <p:grpSpPr>
          <a:xfrm>
            <a:off x="7468549" y="2056576"/>
            <a:ext cx="144729" cy="1258848"/>
            <a:chOff x="2302917" y="4024487"/>
            <a:chExt cx="144729" cy="1258848"/>
          </a:xfrm>
        </p:grpSpPr>
        <p:pic>
          <p:nvPicPr>
            <p:cNvPr id="221" name="Picture 220"/>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222" name="Picture 221"/>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223" name="Picture 222"/>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224" name="Picture 223"/>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225" name="Picture 224"/>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156" name="Group 155"/>
          <p:cNvGrpSpPr/>
          <p:nvPr/>
        </p:nvGrpSpPr>
        <p:grpSpPr>
          <a:xfrm>
            <a:off x="7626096" y="2056576"/>
            <a:ext cx="144729" cy="1258848"/>
            <a:chOff x="2302917" y="4024487"/>
            <a:chExt cx="144729" cy="1258848"/>
          </a:xfrm>
        </p:grpSpPr>
        <p:pic>
          <p:nvPicPr>
            <p:cNvPr id="216" name="Picture 215"/>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217" name="Picture 216"/>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218" name="Picture 217"/>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219" name="Picture 218"/>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220" name="Picture 219"/>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157" name="Group 156"/>
          <p:cNvGrpSpPr/>
          <p:nvPr/>
        </p:nvGrpSpPr>
        <p:grpSpPr>
          <a:xfrm>
            <a:off x="7783643" y="2056576"/>
            <a:ext cx="144729" cy="1258848"/>
            <a:chOff x="2302917" y="4024487"/>
            <a:chExt cx="144729" cy="1258848"/>
          </a:xfrm>
        </p:grpSpPr>
        <p:pic>
          <p:nvPicPr>
            <p:cNvPr id="211" name="Picture 210"/>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212" name="Picture 211"/>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213" name="Picture 212"/>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214" name="Picture 213"/>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215" name="Picture 214"/>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158" name="Group 157"/>
          <p:cNvGrpSpPr/>
          <p:nvPr/>
        </p:nvGrpSpPr>
        <p:grpSpPr>
          <a:xfrm>
            <a:off x="7941190" y="2056576"/>
            <a:ext cx="144729" cy="1258848"/>
            <a:chOff x="2302917" y="4024487"/>
            <a:chExt cx="144729" cy="1258848"/>
          </a:xfrm>
        </p:grpSpPr>
        <p:pic>
          <p:nvPicPr>
            <p:cNvPr id="206" name="Picture 205"/>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207" name="Picture 206"/>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208" name="Picture 207"/>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209" name="Picture 208"/>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210" name="Picture 209"/>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159" name="Group 158"/>
          <p:cNvGrpSpPr/>
          <p:nvPr/>
        </p:nvGrpSpPr>
        <p:grpSpPr>
          <a:xfrm>
            <a:off x="8098741" y="2056576"/>
            <a:ext cx="144729" cy="1258848"/>
            <a:chOff x="2302917" y="4024487"/>
            <a:chExt cx="144729" cy="1258848"/>
          </a:xfrm>
        </p:grpSpPr>
        <p:pic>
          <p:nvPicPr>
            <p:cNvPr id="201" name="Picture 200"/>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5009015"/>
              <a:ext cx="144729" cy="274320"/>
            </a:xfrm>
            <a:prstGeom prst="rect">
              <a:avLst/>
            </a:prstGeom>
            <a:noFill/>
            <a:ln>
              <a:noFill/>
            </a:ln>
          </p:spPr>
        </p:pic>
        <p:pic>
          <p:nvPicPr>
            <p:cNvPr id="202" name="Picture 201"/>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762883"/>
              <a:ext cx="144729" cy="274320"/>
            </a:xfrm>
            <a:prstGeom prst="rect">
              <a:avLst/>
            </a:prstGeom>
            <a:noFill/>
            <a:ln>
              <a:noFill/>
            </a:ln>
          </p:spPr>
        </p:pic>
        <p:pic>
          <p:nvPicPr>
            <p:cNvPr id="203" name="Picture 202"/>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516751"/>
              <a:ext cx="144729" cy="274320"/>
            </a:xfrm>
            <a:prstGeom prst="rect">
              <a:avLst/>
            </a:prstGeom>
            <a:noFill/>
            <a:ln>
              <a:noFill/>
            </a:ln>
          </p:spPr>
        </p:pic>
        <p:pic>
          <p:nvPicPr>
            <p:cNvPr id="204" name="Picture 203"/>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270619"/>
              <a:ext cx="144729" cy="274320"/>
            </a:xfrm>
            <a:prstGeom prst="rect">
              <a:avLst/>
            </a:prstGeom>
            <a:noFill/>
            <a:ln>
              <a:noFill/>
            </a:ln>
          </p:spPr>
        </p:pic>
        <p:pic>
          <p:nvPicPr>
            <p:cNvPr id="205" name="Picture 204"/>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2302917" y="4024487"/>
              <a:ext cx="144729" cy="274320"/>
            </a:xfrm>
            <a:prstGeom prst="rect">
              <a:avLst/>
            </a:prstGeom>
            <a:noFill/>
            <a:ln>
              <a:noFill/>
            </a:ln>
          </p:spPr>
        </p:pic>
      </p:grpSp>
      <p:grpSp>
        <p:nvGrpSpPr>
          <p:cNvPr id="160" name="Group 159"/>
          <p:cNvGrpSpPr/>
          <p:nvPr/>
        </p:nvGrpSpPr>
        <p:grpSpPr>
          <a:xfrm>
            <a:off x="5139651" y="2056576"/>
            <a:ext cx="137160" cy="1258848"/>
            <a:chOff x="2080582" y="4024487"/>
            <a:chExt cx="137160" cy="1258848"/>
          </a:xfrm>
        </p:grpSpPr>
        <p:pic>
          <p:nvPicPr>
            <p:cNvPr id="196" name="Picture 195"/>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024487"/>
              <a:ext cx="137160" cy="274320"/>
            </a:xfrm>
            <a:prstGeom prst="rect">
              <a:avLst/>
            </a:prstGeom>
            <a:noFill/>
            <a:ln>
              <a:noFill/>
            </a:ln>
          </p:spPr>
        </p:pic>
        <p:pic>
          <p:nvPicPr>
            <p:cNvPr id="197" name="Picture 196"/>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270619"/>
              <a:ext cx="137160" cy="274320"/>
            </a:xfrm>
            <a:prstGeom prst="rect">
              <a:avLst/>
            </a:prstGeom>
            <a:noFill/>
            <a:ln>
              <a:noFill/>
            </a:ln>
          </p:spPr>
        </p:pic>
        <p:pic>
          <p:nvPicPr>
            <p:cNvPr id="198" name="Picture 197"/>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516751"/>
              <a:ext cx="137160" cy="274320"/>
            </a:xfrm>
            <a:prstGeom prst="rect">
              <a:avLst/>
            </a:prstGeom>
            <a:noFill/>
            <a:ln>
              <a:noFill/>
            </a:ln>
          </p:spPr>
        </p:pic>
        <p:pic>
          <p:nvPicPr>
            <p:cNvPr id="199" name="Picture 198"/>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5009015"/>
              <a:ext cx="137160" cy="274320"/>
            </a:xfrm>
            <a:prstGeom prst="rect">
              <a:avLst/>
            </a:prstGeom>
            <a:noFill/>
            <a:ln>
              <a:noFill/>
            </a:ln>
          </p:spPr>
        </p:pic>
        <p:pic>
          <p:nvPicPr>
            <p:cNvPr id="200" name="Picture 199"/>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762883"/>
              <a:ext cx="137160" cy="274320"/>
            </a:xfrm>
            <a:prstGeom prst="rect">
              <a:avLst/>
            </a:prstGeom>
            <a:noFill/>
            <a:ln>
              <a:noFill/>
            </a:ln>
          </p:spPr>
        </p:pic>
      </p:grpSp>
      <p:grpSp>
        <p:nvGrpSpPr>
          <p:cNvPr id="161" name="Group 160"/>
          <p:cNvGrpSpPr/>
          <p:nvPr/>
        </p:nvGrpSpPr>
        <p:grpSpPr>
          <a:xfrm>
            <a:off x="5289629" y="2056576"/>
            <a:ext cx="137160" cy="1258848"/>
            <a:chOff x="2080582" y="4024487"/>
            <a:chExt cx="137160" cy="1258848"/>
          </a:xfrm>
        </p:grpSpPr>
        <p:pic>
          <p:nvPicPr>
            <p:cNvPr id="191" name="Picture 190"/>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024487"/>
              <a:ext cx="137160" cy="274320"/>
            </a:xfrm>
            <a:prstGeom prst="rect">
              <a:avLst/>
            </a:prstGeom>
            <a:noFill/>
            <a:ln>
              <a:noFill/>
            </a:ln>
          </p:spPr>
        </p:pic>
        <p:pic>
          <p:nvPicPr>
            <p:cNvPr id="192" name="Picture 191"/>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270619"/>
              <a:ext cx="137160" cy="274320"/>
            </a:xfrm>
            <a:prstGeom prst="rect">
              <a:avLst/>
            </a:prstGeom>
            <a:noFill/>
            <a:ln>
              <a:noFill/>
            </a:ln>
          </p:spPr>
        </p:pic>
        <p:pic>
          <p:nvPicPr>
            <p:cNvPr id="193" name="Picture 192"/>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516751"/>
              <a:ext cx="137160" cy="274320"/>
            </a:xfrm>
            <a:prstGeom prst="rect">
              <a:avLst/>
            </a:prstGeom>
            <a:noFill/>
            <a:ln>
              <a:noFill/>
            </a:ln>
          </p:spPr>
        </p:pic>
        <p:pic>
          <p:nvPicPr>
            <p:cNvPr id="194" name="Picture 193"/>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5009015"/>
              <a:ext cx="137160" cy="274320"/>
            </a:xfrm>
            <a:prstGeom prst="rect">
              <a:avLst/>
            </a:prstGeom>
            <a:noFill/>
            <a:ln>
              <a:noFill/>
            </a:ln>
          </p:spPr>
        </p:pic>
        <p:pic>
          <p:nvPicPr>
            <p:cNvPr id="195" name="Picture 194"/>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762883"/>
              <a:ext cx="137160" cy="274320"/>
            </a:xfrm>
            <a:prstGeom prst="rect">
              <a:avLst/>
            </a:prstGeom>
            <a:noFill/>
            <a:ln>
              <a:noFill/>
            </a:ln>
          </p:spPr>
        </p:pic>
      </p:grpSp>
      <p:grpSp>
        <p:nvGrpSpPr>
          <p:cNvPr id="162" name="Group 161"/>
          <p:cNvGrpSpPr/>
          <p:nvPr/>
        </p:nvGrpSpPr>
        <p:grpSpPr>
          <a:xfrm>
            <a:off x="5439607" y="2056576"/>
            <a:ext cx="137160" cy="1258848"/>
            <a:chOff x="2080582" y="4024487"/>
            <a:chExt cx="137160" cy="1258848"/>
          </a:xfrm>
        </p:grpSpPr>
        <p:pic>
          <p:nvPicPr>
            <p:cNvPr id="186" name="Picture 185"/>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024487"/>
              <a:ext cx="137160" cy="274320"/>
            </a:xfrm>
            <a:prstGeom prst="rect">
              <a:avLst/>
            </a:prstGeom>
            <a:noFill/>
            <a:ln>
              <a:noFill/>
            </a:ln>
          </p:spPr>
        </p:pic>
        <p:pic>
          <p:nvPicPr>
            <p:cNvPr id="187" name="Picture 186"/>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270619"/>
              <a:ext cx="137160" cy="274320"/>
            </a:xfrm>
            <a:prstGeom prst="rect">
              <a:avLst/>
            </a:prstGeom>
            <a:noFill/>
            <a:ln>
              <a:noFill/>
            </a:ln>
          </p:spPr>
        </p:pic>
        <p:pic>
          <p:nvPicPr>
            <p:cNvPr id="188" name="Picture 187"/>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516751"/>
              <a:ext cx="137160" cy="274320"/>
            </a:xfrm>
            <a:prstGeom prst="rect">
              <a:avLst/>
            </a:prstGeom>
            <a:noFill/>
            <a:ln>
              <a:noFill/>
            </a:ln>
          </p:spPr>
        </p:pic>
        <p:pic>
          <p:nvPicPr>
            <p:cNvPr id="189" name="Picture 188"/>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5009015"/>
              <a:ext cx="137160" cy="274320"/>
            </a:xfrm>
            <a:prstGeom prst="rect">
              <a:avLst/>
            </a:prstGeom>
            <a:noFill/>
            <a:ln>
              <a:noFill/>
            </a:ln>
          </p:spPr>
        </p:pic>
        <p:pic>
          <p:nvPicPr>
            <p:cNvPr id="190" name="Picture 189"/>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762883"/>
              <a:ext cx="137160" cy="274320"/>
            </a:xfrm>
            <a:prstGeom prst="rect">
              <a:avLst/>
            </a:prstGeom>
            <a:noFill/>
            <a:ln>
              <a:noFill/>
            </a:ln>
          </p:spPr>
        </p:pic>
      </p:grpSp>
      <p:grpSp>
        <p:nvGrpSpPr>
          <p:cNvPr id="163" name="Group 162"/>
          <p:cNvGrpSpPr/>
          <p:nvPr/>
        </p:nvGrpSpPr>
        <p:grpSpPr>
          <a:xfrm>
            <a:off x="5589585" y="2056576"/>
            <a:ext cx="137160" cy="1258848"/>
            <a:chOff x="2080582" y="4024487"/>
            <a:chExt cx="137160" cy="1258848"/>
          </a:xfrm>
        </p:grpSpPr>
        <p:pic>
          <p:nvPicPr>
            <p:cNvPr id="181" name="Picture 180"/>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024487"/>
              <a:ext cx="137160" cy="274320"/>
            </a:xfrm>
            <a:prstGeom prst="rect">
              <a:avLst/>
            </a:prstGeom>
            <a:noFill/>
            <a:ln>
              <a:noFill/>
            </a:ln>
          </p:spPr>
        </p:pic>
        <p:pic>
          <p:nvPicPr>
            <p:cNvPr id="182" name="Picture 181"/>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270619"/>
              <a:ext cx="137160" cy="274320"/>
            </a:xfrm>
            <a:prstGeom prst="rect">
              <a:avLst/>
            </a:prstGeom>
            <a:noFill/>
            <a:ln>
              <a:noFill/>
            </a:ln>
          </p:spPr>
        </p:pic>
        <p:pic>
          <p:nvPicPr>
            <p:cNvPr id="183" name="Picture 182"/>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516751"/>
              <a:ext cx="137160" cy="274320"/>
            </a:xfrm>
            <a:prstGeom prst="rect">
              <a:avLst/>
            </a:prstGeom>
            <a:noFill/>
            <a:ln>
              <a:noFill/>
            </a:ln>
          </p:spPr>
        </p:pic>
        <p:pic>
          <p:nvPicPr>
            <p:cNvPr id="184" name="Picture 183"/>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5009015"/>
              <a:ext cx="137160" cy="274320"/>
            </a:xfrm>
            <a:prstGeom prst="rect">
              <a:avLst/>
            </a:prstGeom>
            <a:noFill/>
            <a:ln>
              <a:noFill/>
            </a:ln>
          </p:spPr>
        </p:pic>
        <p:pic>
          <p:nvPicPr>
            <p:cNvPr id="185" name="Picture 184"/>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762883"/>
              <a:ext cx="137160" cy="274320"/>
            </a:xfrm>
            <a:prstGeom prst="rect">
              <a:avLst/>
            </a:prstGeom>
            <a:noFill/>
            <a:ln>
              <a:noFill/>
            </a:ln>
          </p:spPr>
        </p:pic>
      </p:grpSp>
      <p:pic>
        <p:nvPicPr>
          <p:cNvPr id="177" name="Picture 176"/>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6050626" y="2301821"/>
            <a:ext cx="144729" cy="274320"/>
          </a:xfrm>
          <a:prstGeom prst="rect">
            <a:avLst/>
          </a:prstGeom>
          <a:noFill/>
          <a:ln>
            <a:noFill/>
          </a:ln>
        </p:spPr>
      </p:pic>
      <p:pic>
        <p:nvPicPr>
          <p:cNvPr id="178" name="Picture 177"/>
          <p:cNvPicPr>
            <a:picLocks noChangeAspect="1"/>
          </p:cNvPicPr>
          <p:nvPr/>
        </p:nvPicPr>
        <p:blipFill rotWithShape="1">
          <a:blip r:embed="rId2" cstate="print">
            <a:clrChange>
              <a:clrFrom>
                <a:srgbClr val="FFFFFC"/>
              </a:clrFrom>
              <a:clrTo>
                <a:srgbClr val="FFFFFC">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6050626" y="2055689"/>
            <a:ext cx="144729" cy="274320"/>
          </a:xfrm>
          <a:prstGeom prst="rect">
            <a:avLst/>
          </a:prstGeom>
          <a:noFill/>
          <a:ln>
            <a:noFill/>
          </a:ln>
        </p:spPr>
      </p:pic>
      <p:pic>
        <p:nvPicPr>
          <p:cNvPr id="179" name="Picture 178"/>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6039519" y="3041990"/>
            <a:ext cx="137160" cy="274320"/>
          </a:xfrm>
          <a:prstGeom prst="rect">
            <a:avLst/>
          </a:prstGeom>
          <a:noFill/>
          <a:ln>
            <a:noFill/>
          </a:ln>
        </p:spPr>
      </p:pic>
      <p:pic>
        <p:nvPicPr>
          <p:cNvPr id="180" name="Picture 179"/>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6039519" y="2795858"/>
            <a:ext cx="137160" cy="274320"/>
          </a:xfrm>
          <a:prstGeom prst="rect">
            <a:avLst/>
          </a:prstGeom>
          <a:noFill/>
          <a:ln>
            <a:noFill/>
          </a:ln>
        </p:spPr>
      </p:pic>
      <p:grpSp>
        <p:nvGrpSpPr>
          <p:cNvPr id="165" name="Group 164"/>
          <p:cNvGrpSpPr/>
          <p:nvPr/>
        </p:nvGrpSpPr>
        <p:grpSpPr>
          <a:xfrm>
            <a:off x="5739563" y="2056576"/>
            <a:ext cx="137160" cy="1258848"/>
            <a:chOff x="2080582" y="4024487"/>
            <a:chExt cx="137160" cy="1258848"/>
          </a:xfrm>
        </p:grpSpPr>
        <p:pic>
          <p:nvPicPr>
            <p:cNvPr id="172" name="Picture 171"/>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024487"/>
              <a:ext cx="137160" cy="274320"/>
            </a:xfrm>
            <a:prstGeom prst="rect">
              <a:avLst/>
            </a:prstGeom>
            <a:noFill/>
            <a:ln>
              <a:noFill/>
            </a:ln>
          </p:spPr>
        </p:pic>
        <p:pic>
          <p:nvPicPr>
            <p:cNvPr id="173" name="Picture 172"/>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270619"/>
              <a:ext cx="137160" cy="274320"/>
            </a:xfrm>
            <a:prstGeom prst="rect">
              <a:avLst/>
            </a:prstGeom>
            <a:noFill/>
            <a:ln>
              <a:noFill/>
            </a:ln>
          </p:spPr>
        </p:pic>
        <p:pic>
          <p:nvPicPr>
            <p:cNvPr id="174" name="Picture 173"/>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516751"/>
              <a:ext cx="137160" cy="274320"/>
            </a:xfrm>
            <a:prstGeom prst="rect">
              <a:avLst/>
            </a:prstGeom>
            <a:noFill/>
            <a:ln>
              <a:noFill/>
            </a:ln>
          </p:spPr>
        </p:pic>
        <p:pic>
          <p:nvPicPr>
            <p:cNvPr id="175" name="Picture 174"/>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5009015"/>
              <a:ext cx="137160" cy="274320"/>
            </a:xfrm>
            <a:prstGeom prst="rect">
              <a:avLst/>
            </a:prstGeom>
            <a:noFill/>
            <a:ln>
              <a:noFill/>
            </a:ln>
          </p:spPr>
        </p:pic>
        <p:pic>
          <p:nvPicPr>
            <p:cNvPr id="176" name="Picture 175"/>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762883"/>
              <a:ext cx="137160" cy="274320"/>
            </a:xfrm>
            <a:prstGeom prst="rect">
              <a:avLst/>
            </a:prstGeom>
            <a:noFill/>
            <a:ln>
              <a:noFill/>
            </a:ln>
          </p:spPr>
        </p:pic>
      </p:grpSp>
      <p:grpSp>
        <p:nvGrpSpPr>
          <p:cNvPr id="166" name="Group 165"/>
          <p:cNvGrpSpPr/>
          <p:nvPr/>
        </p:nvGrpSpPr>
        <p:grpSpPr>
          <a:xfrm>
            <a:off x="5889541" y="2056576"/>
            <a:ext cx="137160" cy="1258848"/>
            <a:chOff x="2080582" y="4024487"/>
            <a:chExt cx="137160" cy="1258848"/>
          </a:xfrm>
        </p:grpSpPr>
        <p:pic>
          <p:nvPicPr>
            <p:cNvPr id="167" name="Picture 166"/>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024487"/>
              <a:ext cx="137160" cy="274320"/>
            </a:xfrm>
            <a:prstGeom prst="rect">
              <a:avLst/>
            </a:prstGeom>
            <a:noFill/>
            <a:ln>
              <a:noFill/>
            </a:ln>
          </p:spPr>
        </p:pic>
        <p:pic>
          <p:nvPicPr>
            <p:cNvPr id="168" name="Picture 167"/>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270619"/>
              <a:ext cx="137160" cy="274320"/>
            </a:xfrm>
            <a:prstGeom prst="rect">
              <a:avLst/>
            </a:prstGeom>
            <a:noFill/>
            <a:ln>
              <a:noFill/>
            </a:ln>
          </p:spPr>
        </p:pic>
        <p:pic>
          <p:nvPicPr>
            <p:cNvPr id="169" name="Picture 168"/>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516751"/>
              <a:ext cx="137160" cy="274320"/>
            </a:xfrm>
            <a:prstGeom prst="rect">
              <a:avLst/>
            </a:prstGeom>
            <a:noFill/>
            <a:ln>
              <a:noFill/>
            </a:ln>
          </p:spPr>
        </p:pic>
        <p:pic>
          <p:nvPicPr>
            <p:cNvPr id="170" name="Picture 169"/>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5009015"/>
              <a:ext cx="137160" cy="274320"/>
            </a:xfrm>
            <a:prstGeom prst="rect">
              <a:avLst/>
            </a:prstGeom>
            <a:noFill/>
            <a:ln>
              <a:noFill/>
            </a:ln>
          </p:spPr>
        </p:pic>
        <p:pic>
          <p:nvPicPr>
            <p:cNvPr id="171" name="Picture 170"/>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080582" y="4762883"/>
              <a:ext cx="137160" cy="274320"/>
            </a:xfrm>
            <a:prstGeom prst="rect">
              <a:avLst/>
            </a:prstGeom>
            <a:noFill/>
            <a:ln>
              <a:noFill/>
            </a:ln>
          </p:spPr>
        </p:pic>
      </p:grpSp>
      <p:sp>
        <p:nvSpPr>
          <p:cNvPr id="144" name="TextBox 143"/>
          <p:cNvSpPr txBox="1"/>
          <p:nvPr/>
        </p:nvSpPr>
        <p:spPr>
          <a:xfrm>
            <a:off x="5017005" y="2933018"/>
            <a:ext cx="548640" cy="307777"/>
          </a:xfrm>
          <a:prstGeom prst="rect">
            <a:avLst/>
          </a:prstGeom>
          <a:solidFill>
            <a:schemeClr val="bg1">
              <a:alpha val="85000"/>
            </a:schemeClr>
          </a:solidFill>
        </p:spPr>
        <p:txBody>
          <a:bodyPr wrap="square" rtlCol="0">
            <a:spAutoFit/>
          </a:bodyPr>
          <a:lstStyle/>
          <a:p>
            <a:pPr algn="ctr"/>
            <a:r>
              <a:rPr lang="en-US" sz="1400" b="1" dirty="0" smtClean="0"/>
              <a:t>38%</a:t>
            </a:r>
            <a:endParaRPr lang="en-US" sz="1400" b="1" dirty="0"/>
          </a:p>
        </p:txBody>
      </p:sp>
      <p:sp>
        <p:nvSpPr>
          <p:cNvPr id="145" name="TextBox 144"/>
          <p:cNvSpPr txBox="1"/>
          <p:nvPr/>
        </p:nvSpPr>
        <p:spPr>
          <a:xfrm>
            <a:off x="7592742" y="2933018"/>
            <a:ext cx="548640" cy="307777"/>
          </a:xfrm>
          <a:prstGeom prst="rect">
            <a:avLst/>
          </a:prstGeom>
          <a:solidFill>
            <a:schemeClr val="bg1">
              <a:alpha val="85000"/>
            </a:schemeClr>
          </a:solidFill>
        </p:spPr>
        <p:txBody>
          <a:bodyPr wrap="square" rtlCol="0">
            <a:spAutoFit/>
          </a:bodyPr>
          <a:lstStyle/>
          <a:p>
            <a:pPr algn="ctr"/>
            <a:r>
              <a:rPr lang="en-US" sz="1400" b="1" dirty="0" smtClean="0"/>
              <a:t>62%</a:t>
            </a:r>
            <a:endParaRPr lang="en-US" sz="1400" b="1" dirty="0"/>
          </a:p>
        </p:txBody>
      </p:sp>
      <p:pic>
        <p:nvPicPr>
          <p:cNvPr id="271" name="Picture 270"/>
          <p:cNvPicPr>
            <a:picLocks noChangeAspect="1"/>
          </p:cNvPicPr>
          <p:nvPr/>
        </p:nvPicPr>
        <p:blipFill rotWithShape="1">
          <a:blip r:embed="rId3" cstate="print">
            <a:clrChange>
              <a:clrFrom>
                <a:srgbClr val="FFFFFC"/>
              </a:clrFrom>
              <a:clrTo>
                <a:srgbClr val="FFFFFC">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6034860" y="2547914"/>
            <a:ext cx="137160" cy="274320"/>
          </a:xfrm>
          <a:prstGeom prst="rect">
            <a:avLst/>
          </a:prstGeom>
          <a:noFill/>
          <a:ln>
            <a:noFill/>
          </a:ln>
        </p:spPr>
      </p:pic>
      <p:graphicFrame>
        <p:nvGraphicFramePr>
          <p:cNvPr id="273" name="Content Placeholder 11"/>
          <p:cNvGraphicFramePr>
            <a:graphicFrameLocks/>
          </p:cNvGraphicFramePr>
          <p:nvPr>
            <p:extLst>
              <p:ext uri="{D42A27DB-BD31-4B8C-83A1-F6EECF244321}">
                <p14:modId xmlns:p14="http://schemas.microsoft.com/office/powerpoint/2010/main" val="903227765"/>
              </p:ext>
            </p:extLst>
          </p:nvPr>
        </p:nvGraphicFramePr>
        <p:xfrm>
          <a:off x="993270" y="3673365"/>
          <a:ext cx="7157461" cy="2667537"/>
        </p:xfrm>
        <a:graphic>
          <a:graphicData uri="http://schemas.openxmlformats.org/drawingml/2006/chart">
            <c:chart xmlns:c="http://schemas.openxmlformats.org/drawingml/2006/chart" xmlns:r="http://schemas.openxmlformats.org/officeDocument/2006/relationships" r:id="rId4"/>
          </a:graphicData>
        </a:graphic>
      </p:graphicFrame>
      <p:sp>
        <p:nvSpPr>
          <p:cNvPr id="410" name="Date Placeholder 2"/>
          <p:cNvSpPr>
            <a:spLocks noGrp="1"/>
          </p:cNvSpPr>
          <p:nvPr>
            <p:ph type="dt" sz="half" idx="10"/>
          </p:nvPr>
        </p:nvSpPr>
        <p:spPr>
          <a:xfrm>
            <a:off x="152399" y="6375953"/>
            <a:ext cx="2133600" cy="365125"/>
          </a:xfrm>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Tree>
    <p:extLst>
      <p:ext uri="{BB962C8B-B14F-4D97-AF65-F5344CB8AC3E}">
        <p14:creationId xmlns:p14="http://schemas.microsoft.com/office/powerpoint/2010/main" val="13183506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Recognition of the state outline is strong for residents, but not “best-in-class” among non-residents</a:t>
            </a:r>
            <a:endParaRPr lang="en-US" sz="2000" dirty="0"/>
          </a:p>
        </p:txBody>
      </p:sp>
      <p:graphicFrame>
        <p:nvGraphicFramePr>
          <p:cNvPr id="18" name="Content Placeholder 11"/>
          <p:cNvGraphicFramePr>
            <a:graphicFrameLocks noGrp="1"/>
          </p:cNvGraphicFramePr>
          <p:nvPr>
            <p:ph idx="1"/>
            <p:extLst>
              <p:ext uri="{D42A27DB-BD31-4B8C-83A1-F6EECF244321}">
                <p14:modId xmlns:p14="http://schemas.microsoft.com/office/powerpoint/2010/main" val="3665937429"/>
              </p:ext>
            </p:extLst>
          </p:nvPr>
        </p:nvGraphicFramePr>
        <p:xfrm>
          <a:off x="495300" y="1844566"/>
          <a:ext cx="8153400" cy="4002197"/>
        </p:xfrm>
        <a:graphic>
          <a:graphicData uri="http://schemas.openxmlformats.org/drawingml/2006/chart">
            <c:chart xmlns:c="http://schemas.openxmlformats.org/drawingml/2006/chart" xmlns:r="http://schemas.openxmlformats.org/officeDocument/2006/relationships" r:id="rId2"/>
          </a:graphicData>
        </a:graphic>
      </p:graphicFrame>
      <p:pic>
        <p:nvPicPr>
          <p:cNvPr id="3074" name="Picture 2"/>
          <p:cNvPicPr>
            <a:picLocks noChangeAspect="1" noChangeArrowheads="1"/>
          </p:cNvPicPr>
          <p:nvPr/>
        </p:nvPicPr>
        <p:blipFill>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2064752" y="5282441"/>
            <a:ext cx="667780" cy="831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5231294" y="5402803"/>
            <a:ext cx="831228" cy="562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6324922" y="5390310"/>
            <a:ext cx="831228" cy="56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1064789" y="5249017"/>
            <a:ext cx="673968" cy="831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4168121" y="5409249"/>
            <a:ext cx="831227" cy="548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clrChange>
              <a:clrFrom>
                <a:srgbClr val="FEFEFE"/>
              </a:clrFrom>
              <a:clrTo>
                <a:srgbClr val="FEFEFE">
                  <a:alpha val="0"/>
                </a:srgbClr>
              </a:clrTo>
            </a:clrChange>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7562401" y="5323444"/>
            <a:ext cx="527621" cy="645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iBar:31/270"/>
          <p:cNvCxnSpPr/>
          <p:nvPr/>
        </p:nvCxnSpPr>
        <p:spPr>
          <a:xfrm>
            <a:off x="457200" y="1557221"/>
            <a:ext cx="82296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xtBox:31/270"/>
          <p:cNvSpPr/>
          <p:nvPr/>
        </p:nvSpPr>
        <p:spPr bwMode="gray">
          <a:xfrm>
            <a:off x="3223748" y="1434111"/>
            <a:ext cx="2696572" cy="246221"/>
          </a:xfrm>
          <a:prstGeom prst="rect">
            <a:avLst/>
          </a:prstGeom>
          <a:solidFill>
            <a:schemeClr val="bg1">
              <a:lumMod val="95000"/>
            </a:schemeClr>
          </a:solidFill>
          <a:ln w="19050" algn="ctr">
            <a:noFill/>
            <a:miter lim="800000"/>
            <a:headEnd/>
            <a:tailEnd/>
          </a:ln>
        </p:spPr>
        <p:txBody>
          <a:bodyPr wrap="none" lIns="91440" tIns="0" rIns="91440" bIns="0" rtlCol="0" anchor="ctr">
            <a:spAutoFit/>
          </a:bodyPr>
          <a:lstStyle/>
          <a:p>
            <a:pPr algn="ctr">
              <a:defRPr sz="1600" b="1" i="0" u="none" strike="noStrike" kern="1200" baseline="0">
                <a:solidFill>
                  <a:srgbClr val="000000"/>
                </a:solidFill>
                <a:latin typeface="+mn-lt"/>
                <a:ea typeface="+mn-ea"/>
                <a:cs typeface="+mn-cs"/>
              </a:defRPr>
            </a:pPr>
            <a:r>
              <a:rPr lang="en-US" sz="1600" dirty="0" smtClean="0">
                <a:latin typeface="Century Gothic" panose="020B0502020202020204" pitchFamily="34" charset="0"/>
              </a:rPr>
              <a:t>State Outline Recognition</a:t>
            </a:r>
            <a:endParaRPr lang="en-US" sz="1600" dirty="0">
              <a:latin typeface="Century Gothic" panose="020B0502020202020204" pitchFamily="34" charset="0"/>
            </a:endParaRPr>
          </a:p>
        </p:txBody>
      </p:sp>
      <p:sp>
        <p:nvSpPr>
          <p:cNvPr id="29" name="Freeform 974"/>
          <p:cNvSpPr>
            <a:spLocks noChangeAspect="1"/>
          </p:cNvSpPr>
          <p:nvPr/>
        </p:nvSpPr>
        <p:spPr bwMode="auto">
          <a:xfrm rot="423852">
            <a:off x="3055255" y="5488001"/>
            <a:ext cx="831228" cy="362725"/>
          </a:xfrm>
          <a:custGeom>
            <a:avLst/>
            <a:gdLst>
              <a:gd name="T0" fmla="*/ 0 w 932"/>
              <a:gd name="T1" fmla="*/ 87 h 407"/>
              <a:gd name="T2" fmla="*/ 33 w 932"/>
              <a:gd name="T3" fmla="*/ 83 h 407"/>
              <a:gd name="T4" fmla="*/ 53 w 932"/>
              <a:gd name="T5" fmla="*/ 73 h 407"/>
              <a:gd name="T6" fmla="*/ 90 w 932"/>
              <a:gd name="T7" fmla="*/ 69 h 407"/>
              <a:gd name="T8" fmla="*/ 105 w 932"/>
              <a:gd name="T9" fmla="*/ 79 h 407"/>
              <a:gd name="T10" fmla="*/ 129 w 932"/>
              <a:gd name="T11" fmla="*/ 76 h 407"/>
              <a:gd name="T12" fmla="*/ 166 w 932"/>
              <a:gd name="T13" fmla="*/ 101 h 407"/>
              <a:gd name="T14" fmla="*/ 180 w 932"/>
              <a:gd name="T15" fmla="*/ 98 h 407"/>
              <a:gd name="T16" fmla="*/ 200 w 932"/>
              <a:gd name="T17" fmla="*/ 68 h 407"/>
              <a:gd name="T18" fmla="*/ 217 w 932"/>
              <a:gd name="T19" fmla="*/ 62 h 407"/>
              <a:gd name="T20" fmla="*/ 222 w 932"/>
              <a:gd name="T21" fmla="*/ 54 h 407"/>
              <a:gd name="T22" fmla="*/ 204 w 932"/>
              <a:gd name="T23" fmla="*/ 57 h 407"/>
              <a:gd name="T24" fmla="*/ 200 w 932"/>
              <a:gd name="T25" fmla="*/ 51 h 407"/>
              <a:gd name="T26" fmla="*/ 210 w 932"/>
              <a:gd name="T27" fmla="*/ 48 h 407"/>
              <a:gd name="T28" fmla="*/ 210 w 932"/>
              <a:gd name="T29" fmla="*/ 44 h 407"/>
              <a:gd name="T30" fmla="*/ 198 w 932"/>
              <a:gd name="T31" fmla="*/ 40 h 407"/>
              <a:gd name="T32" fmla="*/ 214 w 932"/>
              <a:gd name="T33" fmla="*/ 34 h 407"/>
              <a:gd name="T34" fmla="*/ 213 w 932"/>
              <a:gd name="T35" fmla="*/ 40 h 407"/>
              <a:gd name="T36" fmla="*/ 223 w 932"/>
              <a:gd name="T37" fmla="*/ 40 h 407"/>
              <a:gd name="T38" fmla="*/ 228 w 932"/>
              <a:gd name="T39" fmla="*/ 30 h 407"/>
              <a:gd name="T40" fmla="*/ 232 w 932"/>
              <a:gd name="T41" fmla="*/ 30 h 407"/>
              <a:gd name="T42" fmla="*/ 230 w 932"/>
              <a:gd name="T43" fmla="*/ 20 h 407"/>
              <a:gd name="T44" fmla="*/ 223 w 932"/>
              <a:gd name="T45" fmla="*/ 30 h 407"/>
              <a:gd name="T46" fmla="*/ 216 w 932"/>
              <a:gd name="T47" fmla="*/ 9 h 407"/>
              <a:gd name="T48" fmla="*/ 220 w 932"/>
              <a:gd name="T49" fmla="*/ 8 h 407"/>
              <a:gd name="T50" fmla="*/ 227 w 932"/>
              <a:gd name="T51" fmla="*/ 13 h 407"/>
              <a:gd name="T52" fmla="*/ 222 w 932"/>
              <a:gd name="T53" fmla="*/ 4 h 407"/>
              <a:gd name="T54" fmla="*/ 217 w 932"/>
              <a:gd name="T55" fmla="*/ 0 h 407"/>
              <a:gd name="T56" fmla="*/ 134 w 932"/>
              <a:gd name="T57" fmla="*/ 15 h 407"/>
              <a:gd name="T58" fmla="*/ 66 w 932"/>
              <a:gd name="T59" fmla="*/ 24 h 407"/>
              <a:gd name="T60" fmla="*/ 56 w 932"/>
              <a:gd name="T61" fmla="*/ 42 h 407"/>
              <a:gd name="T62" fmla="*/ 41 w 932"/>
              <a:gd name="T63" fmla="*/ 46 h 407"/>
              <a:gd name="T64" fmla="*/ 34 w 932"/>
              <a:gd name="T65" fmla="*/ 55 h 407"/>
              <a:gd name="T66" fmla="*/ 8 w 932"/>
              <a:gd name="T67" fmla="*/ 70 h 407"/>
              <a:gd name="T68" fmla="*/ 6 w 932"/>
              <a:gd name="T69" fmla="*/ 76 h 407"/>
              <a:gd name="T70" fmla="*/ 0 w 932"/>
              <a:gd name="T71" fmla="*/ 79 h 407"/>
              <a:gd name="T72" fmla="*/ 0 w 932"/>
              <a:gd name="T73" fmla="*/ 87 h 407"/>
              <a:gd name="T74" fmla="*/ 0 w 932"/>
              <a:gd name="T75" fmla="*/ 87 h 4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32"/>
              <a:gd name="T115" fmla="*/ 0 h 407"/>
              <a:gd name="T116" fmla="*/ 932 w 932"/>
              <a:gd name="T117" fmla="*/ 407 h 4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32" h="407">
                <a:moveTo>
                  <a:pt x="0" y="350"/>
                </a:moveTo>
                <a:lnTo>
                  <a:pt x="135" y="332"/>
                </a:lnTo>
                <a:lnTo>
                  <a:pt x="213" y="294"/>
                </a:lnTo>
                <a:lnTo>
                  <a:pt x="361" y="279"/>
                </a:lnTo>
                <a:lnTo>
                  <a:pt x="422" y="317"/>
                </a:lnTo>
                <a:lnTo>
                  <a:pt x="519" y="304"/>
                </a:lnTo>
                <a:lnTo>
                  <a:pt x="666" y="407"/>
                </a:lnTo>
                <a:lnTo>
                  <a:pt x="723" y="393"/>
                </a:lnTo>
                <a:lnTo>
                  <a:pt x="804" y="275"/>
                </a:lnTo>
                <a:lnTo>
                  <a:pt x="871" y="251"/>
                </a:lnTo>
                <a:lnTo>
                  <a:pt x="892" y="217"/>
                </a:lnTo>
                <a:lnTo>
                  <a:pt x="820" y="230"/>
                </a:lnTo>
                <a:lnTo>
                  <a:pt x="801" y="205"/>
                </a:lnTo>
                <a:lnTo>
                  <a:pt x="844" y="194"/>
                </a:lnTo>
                <a:lnTo>
                  <a:pt x="844" y="179"/>
                </a:lnTo>
                <a:lnTo>
                  <a:pt x="795" y="161"/>
                </a:lnTo>
                <a:lnTo>
                  <a:pt x="858" y="139"/>
                </a:lnTo>
                <a:lnTo>
                  <a:pt x="854" y="163"/>
                </a:lnTo>
                <a:lnTo>
                  <a:pt x="894" y="163"/>
                </a:lnTo>
                <a:lnTo>
                  <a:pt x="916" y="122"/>
                </a:lnTo>
                <a:lnTo>
                  <a:pt x="932" y="120"/>
                </a:lnTo>
                <a:lnTo>
                  <a:pt x="922" y="82"/>
                </a:lnTo>
                <a:lnTo>
                  <a:pt x="894" y="120"/>
                </a:lnTo>
                <a:lnTo>
                  <a:pt x="865" y="36"/>
                </a:lnTo>
                <a:lnTo>
                  <a:pt x="884" y="32"/>
                </a:lnTo>
                <a:lnTo>
                  <a:pt x="911" y="55"/>
                </a:lnTo>
                <a:lnTo>
                  <a:pt x="892" y="17"/>
                </a:lnTo>
                <a:lnTo>
                  <a:pt x="871" y="0"/>
                </a:lnTo>
                <a:lnTo>
                  <a:pt x="540" y="63"/>
                </a:lnTo>
                <a:lnTo>
                  <a:pt x="264" y="97"/>
                </a:lnTo>
                <a:lnTo>
                  <a:pt x="226" y="171"/>
                </a:lnTo>
                <a:lnTo>
                  <a:pt x="167" y="184"/>
                </a:lnTo>
                <a:lnTo>
                  <a:pt x="139" y="222"/>
                </a:lnTo>
                <a:lnTo>
                  <a:pt x="32" y="283"/>
                </a:lnTo>
                <a:lnTo>
                  <a:pt x="27" y="306"/>
                </a:lnTo>
                <a:lnTo>
                  <a:pt x="0" y="319"/>
                </a:lnTo>
                <a:lnTo>
                  <a:pt x="0" y="350"/>
                </a:lnTo>
                <a:close/>
              </a:path>
            </a:pathLst>
          </a:custGeom>
          <a:solidFill>
            <a:schemeClr val="accent1"/>
          </a:solidFill>
          <a:ln w="9525">
            <a:solidFill>
              <a:srgbClr val="002060"/>
            </a:solidFill>
            <a:round/>
            <a:headEnd/>
            <a:tailEnd/>
          </a:ln>
        </p:spPr>
        <p:txBody>
          <a:bodyPr/>
          <a:lstStyle/>
          <a:p>
            <a:endParaRPr lang="en-US"/>
          </a:p>
        </p:txBody>
      </p:sp>
      <p:sp>
        <p:nvSpPr>
          <p:cNvPr id="31" name="New shape"/>
          <p:cNvSpPr/>
          <p:nvPr/>
        </p:nvSpPr>
        <p:spPr>
          <a:xfrm>
            <a:off x="143227" y="6075528"/>
            <a:ext cx="6978210" cy="401472"/>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en-US" sz="900" i="1" dirty="0" smtClean="0">
                <a:solidFill>
                  <a:srgbClr val="424242"/>
                </a:solidFill>
              </a:rPr>
              <a:t>Source: Primary Research</a:t>
            </a:r>
          </a:p>
        </p:txBody>
      </p:sp>
      <p:sp>
        <p:nvSpPr>
          <p:cNvPr id="15" name="Date Placeholder 2"/>
          <p:cNvSpPr>
            <a:spLocks noGrp="1"/>
          </p:cNvSpPr>
          <p:nvPr>
            <p:ph type="dt" sz="half" idx="10"/>
          </p:nvPr>
        </p:nvSpPr>
        <p:spPr>
          <a:xfrm>
            <a:off x="152399" y="6375953"/>
            <a:ext cx="2133600" cy="365125"/>
          </a:xfrm>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Tree>
    <p:extLst>
      <p:ext uri="{BB962C8B-B14F-4D97-AF65-F5344CB8AC3E}">
        <p14:creationId xmlns:p14="http://schemas.microsoft.com/office/powerpoint/2010/main" val="28037929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 y="2399805"/>
            <a:ext cx="5257800" cy="839190"/>
          </a:xfrm>
          <a:prstGeom prst="rect">
            <a:avLst/>
          </a:prstGeom>
        </p:spPr>
        <p:txBody>
          <a:bodyPr vert="horz" lIns="91440" tIns="45720" rIns="91440" bIns="45720" rtlCol="0" anchor="ctr">
            <a:normAutofit fontScale="92500" lnSpcReduction="20000"/>
          </a:bodyPr>
          <a:lstStyle>
            <a:lvl1pPr algn="l" defTabSz="914400" rtl="0" eaLnBrk="1" latinLnBrk="0" hangingPunct="1">
              <a:spcBef>
                <a:spcPct val="0"/>
              </a:spcBef>
              <a:buNone/>
              <a:defRPr sz="3200" kern="1200">
                <a:solidFill>
                  <a:schemeClr val="bg1"/>
                </a:solidFill>
                <a:latin typeface="Century Gothic" panose="020B0502020202020204" pitchFamily="34" charset="0"/>
                <a:ea typeface="+mj-ea"/>
                <a:cs typeface="+mj-cs"/>
              </a:defRPr>
            </a:lvl1pPr>
          </a:lstStyle>
          <a:p>
            <a:pPr algn="r"/>
            <a:r>
              <a:rPr lang="en-US" dirty="0" smtClean="0">
                <a:solidFill>
                  <a:schemeClr val="tx1"/>
                </a:solidFill>
              </a:rPr>
              <a:t>NC ENDURING CORE VALUES SURVEY</a:t>
            </a:r>
            <a:endParaRPr lang="en-US" dirty="0">
              <a:solidFill>
                <a:schemeClr val="tx1"/>
              </a:solidFill>
            </a:endParaRPr>
          </a:p>
        </p:txBody>
      </p:sp>
    </p:spTree>
    <p:extLst>
      <p:ext uri="{BB962C8B-B14F-4D97-AF65-F5344CB8AC3E}">
        <p14:creationId xmlns:p14="http://schemas.microsoft.com/office/powerpoint/2010/main" val="24319332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170" y="1734920"/>
            <a:ext cx="320040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09600" y="152400"/>
            <a:ext cx="8153400" cy="839190"/>
          </a:xfrm>
        </p:spPr>
        <p:txBody>
          <a:bodyPr>
            <a:noAutofit/>
          </a:bodyPr>
          <a:lstStyle/>
          <a:p>
            <a:r>
              <a:rPr lang="en-US" sz="2000" dirty="0" smtClean="0"/>
              <a:t>We surveyed 806 respondents, primarily in North Carolina, and asked them for their opinion of the state’s enduring core values.</a:t>
            </a:r>
            <a:endParaRPr lang="en-US" sz="2000" dirty="0"/>
          </a:p>
        </p:txBody>
      </p:sp>
      <p:cxnSp>
        <p:nvCxnSpPr>
          <p:cNvPr id="9" name="iBar:31/270"/>
          <p:cNvCxnSpPr/>
          <p:nvPr/>
        </p:nvCxnSpPr>
        <p:spPr>
          <a:xfrm>
            <a:off x="457200" y="4000951"/>
            <a:ext cx="82296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xtBox:31/270"/>
          <p:cNvSpPr/>
          <p:nvPr/>
        </p:nvSpPr>
        <p:spPr bwMode="gray">
          <a:xfrm>
            <a:off x="4118183" y="3877844"/>
            <a:ext cx="907685" cy="246221"/>
          </a:xfrm>
          <a:prstGeom prst="rect">
            <a:avLst/>
          </a:prstGeom>
          <a:solidFill>
            <a:schemeClr val="bg1">
              <a:lumMod val="95000"/>
            </a:schemeClr>
          </a:solidFill>
          <a:ln w="19050" algn="ctr">
            <a:noFill/>
            <a:miter lim="800000"/>
            <a:headEnd/>
            <a:tailEnd/>
          </a:ln>
        </p:spPr>
        <p:txBody>
          <a:bodyPr wrap="none" lIns="91440" tIns="0" rIns="91440" bIns="0" rtlCol="0" anchor="ctr">
            <a:spAutoFit/>
          </a:bodyPr>
          <a:lstStyle/>
          <a:p>
            <a:pPr algn="ctr">
              <a:defRPr sz="1600" b="1" i="0" u="none" strike="noStrike" kern="1200" baseline="0">
                <a:solidFill>
                  <a:srgbClr val="000000"/>
                </a:solidFill>
                <a:latin typeface="+mn-lt"/>
                <a:ea typeface="+mn-ea"/>
                <a:cs typeface="+mn-cs"/>
              </a:defRPr>
            </a:pPr>
            <a:r>
              <a:rPr lang="en-US" sz="1600" dirty="0" smtClean="0"/>
              <a:t>Location</a:t>
            </a:r>
            <a:endParaRPr lang="en-US" sz="1600" dirty="0"/>
          </a:p>
        </p:txBody>
      </p:sp>
      <p:cxnSp>
        <p:nvCxnSpPr>
          <p:cNvPr id="61" name="iBar:31/270"/>
          <p:cNvCxnSpPr/>
          <p:nvPr/>
        </p:nvCxnSpPr>
        <p:spPr>
          <a:xfrm flipV="1">
            <a:off x="457200" y="1506649"/>
            <a:ext cx="36576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2" name="TxtBox:31/270"/>
          <p:cNvSpPr/>
          <p:nvPr/>
        </p:nvSpPr>
        <p:spPr bwMode="gray">
          <a:xfrm>
            <a:off x="1658268" y="1376166"/>
            <a:ext cx="1255472" cy="260969"/>
          </a:xfrm>
          <a:prstGeom prst="rect">
            <a:avLst/>
          </a:prstGeom>
          <a:solidFill>
            <a:schemeClr val="bg1">
              <a:lumMod val="95000"/>
            </a:schemeClr>
          </a:solidFill>
          <a:ln w="19050" algn="ctr">
            <a:noFill/>
            <a:miter lim="800000"/>
            <a:headEnd/>
            <a:tailEnd/>
          </a:ln>
        </p:spPr>
        <p:txBody>
          <a:bodyPr wrap="none" lIns="91440" tIns="0" rIns="91440" bIns="0" rtlCol="0" anchor="ctr">
            <a:spAutoFit/>
          </a:bodyPr>
          <a:lstStyle/>
          <a:p>
            <a:pPr algn="ctr">
              <a:lnSpc>
                <a:spcPct val="106000"/>
              </a:lnSpc>
              <a:buFont typeface="Wingdings 2" pitchFamily="18" charset="2"/>
              <a:buNone/>
            </a:pPr>
            <a:r>
              <a:rPr lang="en-US" sz="1600" b="1" dirty="0" smtClean="0">
                <a:solidFill>
                  <a:srgbClr val="000000"/>
                </a:solidFill>
              </a:rPr>
              <a:t>Base Sizes</a:t>
            </a:r>
          </a:p>
        </p:txBody>
      </p:sp>
      <p:sp>
        <p:nvSpPr>
          <p:cNvPr id="65" name="TextBox 64"/>
          <p:cNvSpPr txBox="1"/>
          <p:nvPr/>
        </p:nvSpPr>
        <p:spPr>
          <a:xfrm>
            <a:off x="1255231" y="2295549"/>
            <a:ext cx="1227344" cy="461665"/>
          </a:xfrm>
          <a:prstGeom prst="rect">
            <a:avLst/>
          </a:prstGeom>
          <a:noFill/>
        </p:spPr>
        <p:txBody>
          <a:bodyPr wrap="square" rtlCol="0">
            <a:spAutoFit/>
          </a:bodyPr>
          <a:lstStyle/>
          <a:p>
            <a:pPr algn="ctr"/>
            <a:r>
              <a:rPr lang="en-US" sz="2400" b="1" dirty="0" smtClean="0"/>
              <a:t>806</a:t>
            </a:r>
            <a:endParaRPr lang="en-US" sz="2400" b="1" dirty="0"/>
          </a:p>
        </p:txBody>
      </p:sp>
      <p:sp>
        <p:nvSpPr>
          <p:cNvPr id="68" name="New shape"/>
          <p:cNvSpPr/>
          <p:nvPr/>
        </p:nvSpPr>
        <p:spPr>
          <a:xfrm>
            <a:off x="143228" y="5917440"/>
            <a:ext cx="6978211" cy="401472"/>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en-US" sz="900" i="1" dirty="0" smtClean="0">
                <a:solidFill>
                  <a:srgbClr val="424242"/>
                </a:solidFill>
              </a:rPr>
              <a:t>Source: Primary Research</a:t>
            </a:r>
          </a:p>
        </p:txBody>
      </p:sp>
      <p:cxnSp>
        <p:nvCxnSpPr>
          <p:cNvPr id="69" name="iBar:31/270"/>
          <p:cNvCxnSpPr/>
          <p:nvPr/>
        </p:nvCxnSpPr>
        <p:spPr>
          <a:xfrm flipV="1">
            <a:off x="5011749" y="1506649"/>
            <a:ext cx="36576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70" name="TxtBox:31/270"/>
          <p:cNvSpPr/>
          <p:nvPr/>
        </p:nvSpPr>
        <p:spPr bwMode="gray">
          <a:xfrm>
            <a:off x="6049277" y="1381712"/>
            <a:ext cx="1582549" cy="249877"/>
          </a:xfrm>
          <a:prstGeom prst="rect">
            <a:avLst/>
          </a:prstGeom>
          <a:solidFill>
            <a:schemeClr val="bg1">
              <a:lumMod val="95000"/>
            </a:schemeClr>
          </a:solidFill>
          <a:ln w="19050" algn="ctr">
            <a:noFill/>
            <a:miter lim="800000"/>
            <a:headEnd/>
            <a:tailEnd/>
          </a:ln>
        </p:spPr>
        <p:txBody>
          <a:bodyPr wrap="none" lIns="91440" tIns="0" rIns="91440" bIns="0" rtlCol="0" anchor="ctr">
            <a:spAutoFit/>
          </a:bodyPr>
          <a:lstStyle/>
          <a:p>
            <a:pPr algn="ctr">
              <a:lnSpc>
                <a:spcPct val="106000"/>
              </a:lnSpc>
              <a:buFont typeface="Wingdings 2" pitchFamily="18" charset="2"/>
              <a:buNone/>
            </a:pPr>
            <a:r>
              <a:rPr lang="en-US" sz="1600" b="1" dirty="0" smtClean="0">
                <a:solidFill>
                  <a:srgbClr val="000000"/>
                </a:solidFill>
              </a:rPr>
              <a:t>Type of Location</a:t>
            </a:r>
          </a:p>
        </p:txBody>
      </p:sp>
      <p:sp>
        <p:nvSpPr>
          <p:cNvPr id="128" name="Date Placeholder 2"/>
          <p:cNvSpPr>
            <a:spLocks noGrp="1"/>
          </p:cNvSpPr>
          <p:nvPr>
            <p:ph type="dt" sz="half" idx="10"/>
          </p:nvPr>
        </p:nvSpPr>
        <p:spPr>
          <a:xfrm>
            <a:off x="152399" y="6375953"/>
            <a:ext cx="2133600" cy="365125"/>
          </a:xfrm>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graphicFrame>
        <p:nvGraphicFramePr>
          <p:cNvPr id="27" name="Chart 26"/>
          <p:cNvGraphicFramePr/>
          <p:nvPr>
            <p:extLst>
              <p:ext uri="{D42A27DB-BD31-4B8C-83A1-F6EECF244321}">
                <p14:modId xmlns:p14="http://schemas.microsoft.com/office/powerpoint/2010/main" val="3419715721"/>
              </p:ext>
            </p:extLst>
          </p:nvPr>
        </p:nvGraphicFramePr>
        <p:xfrm>
          <a:off x="4800600" y="1734920"/>
          <a:ext cx="1736460" cy="18032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Chart 27"/>
          <p:cNvGraphicFramePr/>
          <p:nvPr>
            <p:extLst>
              <p:ext uri="{D42A27DB-BD31-4B8C-83A1-F6EECF244321}">
                <p14:modId xmlns:p14="http://schemas.microsoft.com/office/powerpoint/2010/main" val="2230648486"/>
              </p:ext>
            </p:extLst>
          </p:nvPr>
        </p:nvGraphicFramePr>
        <p:xfrm>
          <a:off x="6049277" y="2093804"/>
          <a:ext cx="1688226" cy="144440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Chart 28"/>
          <p:cNvGraphicFramePr/>
          <p:nvPr>
            <p:extLst>
              <p:ext uri="{D42A27DB-BD31-4B8C-83A1-F6EECF244321}">
                <p14:modId xmlns:p14="http://schemas.microsoft.com/office/powerpoint/2010/main" val="2496799023"/>
              </p:ext>
            </p:extLst>
          </p:nvPr>
        </p:nvGraphicFramePr>
        <p:xfrm>
          <a:off x="7455774" y="2093803"/>
          <a:ext cx="1688226" cy="144440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0" name="Chart 29"/>
          <p:cNvGraphicFramePr/>
          <p:nvPr>
            <p:extLst>
              <p:ext uri="{D42A27DB-BD31-4B8C-83A1-F6EECF244321}">
                <p14:modId xmlns:p14="http://schemas.microsoft.com/office/powerpoint/2010/main" val="2607362753"/>
              </p:ext>
            </p:extLst>
          </p:nvPr>
        </p:nvGraphicFramePr>
        <p:xfrm>
          <a:off x="609625" y="4124065"/>
          <a:ext cx="7924800" cy="2094013"/>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3303153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p:txBody>
          <a:bodyPr>
            <a:normAutofit/>
          </a:bodyPr>
          <a:lstStyle/>
          <a:p>
            <a:r>
              <a:rPr lang="en-US" sz="2000" dirty="0" smtClean="0"/>
              <a:t>Survey respondents were a fairly representative sample with a skew in favor of females and participants age 18-29.</a:t>
            </a:r>
            <a:endParaRPr lang="en-US" sz="2000" dirty="0"/>
          </a:p>
        </p:txBody>
      </p:sp>
      <p:sp>
        <p:nvSpPr>
          <p:cNvPr id="11" name="TextBox 10"/>
          <p:cNvSpPr txBox="1"/>
          <p:nvPr/>
        </p:nvSpPr>
        <p:spPr>
          <a:xfrm>
            <a:off x="234357" y="1295400"/>
            <a:ext cx="3843961" cy="338554"/>
          </a:xfrm>
          <a:prstGeom prst="rect">
            <a:avLst/>
          </a:prstGeom>
          <a:noFill/>
        </p:spPr>
        <p:txBody>
          <a:bodyPr wrap="square" rtlCol="0">
            <a:spAutoFit/>
          </a:bodyPr>
          <a:lstStyle/>
          <a:p>
            <a:pPr algn="ctr"/>
            <a:r>
              <a:rPr lang="en-US" sz="1600" b="1" dirty="0" smtClean="0"/>
              <a:t>Gender Breakdown</a:t>
            </a:r>
            <a:endParaRPr lang="en-US" sz="1600" b="1" dirty="0"/>
          </a:p>
        </p:txBody>
      </p:sp>
      <p:sp>
        <p:nvSpPr>
          <p:cNvPr id="410" name="Date Placeholder 2"/>
          <p:cNvSpPr>
            <a:spLocks noGrp="1"/>
          </p:cNvSpPr>
          <p:nvPr>
            <p:ph type="dt" sz="half" idx="10"/>
          </p:nvPr>
        </p:nvSpPr>
        <p:spPr>
          <a:xfrm>
            <a:off x="152399" y="6375953"/>
            <a:ext cx="2133600" cy="365125"/>
          </a:xfrm>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cxnSp>
        <p:nvCxnSpPr>
          <p:cNvPr id="274" name="iBar:31/270"/>
          <p:cNvCxnSpPr/>
          <p:nvPr/>
        </p:nvCxnSpPr>
        <p:spPr>
          <a:xfrm>
            <a:off x="457200" y="4191000"/>
            <a:ext cx="82296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1905000"/>
            <a:ext cx="3048001" cy="1713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91" name="Chart 190"/>
          <p:cNvGraphicFramePr/>
          <p:nvPr>
            <p:extLst>
              <p:ext uri="{D42A27DB-BD31-4B8C-83A1-F6EECF244321}">
                <p14:modId xmlns:p14="http://schemas.microsoft.com/office/powerpoint/2010/main" val="1686890662"/>
              </p:ext>
            </p:extLst>
          </p:nvPr>
        </p:nvGraphicFramePr>
        <p:xfrm>
          <a:off x="394062" y="4343400"/>
          <a:ext cx="8292738" cy="1955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2" name="Chart 191"/>
          <p:cNvGraphicFramePr/>
          <p:nvPr>
            <p:extLst>
              <p:ext uri="{D42A27DB-BD31-4B8C-83A1-F6EECF244321}">
                <p14:modId xmlns:p14="http://schemas.microsoft.com/office/powerpoint/2010/main" val="1126889989"/>
              </p:ext>
            </p:extLst>
          </p:nvPr>
        </p:nvGraphicFramePr>
        <p:xfrm>
          <a:off x="3765176" y="1077048"/>
          <a:ext cx="5105400" cy="30001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599787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68</a:t>
            </a:fld>
            <a:endParaRPr lang="en-US"/>
          </a:p>
        </p:txBody>
      </p:sp>
      <p:sp>
        <p:nvSpPr>
          <p:cNvPr id="5" name="Title 4"/>
          <p:cNvSpPr>
            <a:spLocks noGrp="1"/>
          </p:cNvSpPr>
          <p:nvPr>
            <p:ph type="title"/>
          </p:nvPr>
        </p:nvSpPr>
        <p:spPr/>
        <p:txBody>
          <a:bodyPr>
            <a:normAutofit fontScale="90000"/>
          </a:bodyPr>
          <a:lstStyle/>
          <a:p>
            <a:r>
              <a:rPr lang="en-US" dirty="0" smtClean="0"/>
              <a:t>ENDURING CORE VALUES SURVEY RESULTS</a:t>
            </a:r>
            <a:br>
              <a:rPr lang="en-US" dirty="0" smtClean="0"/>
            </a:br>
            <a:r>
              <a:rPr lang="en-US" dirty="0" smtClean="0"/>
              <a:t>(SA=5, SD=1) </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2410530047"/>
              </p:ext>
            </p:extLst>
          </p:nvPr>
        </p:nvGraphicFramePr>
        <p:xfrm>
          <a:off x="152400" y="1905000"/>
          <a:ext cx="8610600" cy="4191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333214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69</a:t>
            </a:fld>
            <a:endParaRPr lang="en-US"/>
          </a:p>
        </p:txBody>
      </p:sp>
      <p:sp>
        <p:nvSpPr>
          <p:cNvPr id="5" name="Title 4"/>
          <p:cNvSpPr>
            <a:spLocks noGrp="1"/>
          </p:cNvSpPr>
          <p:nvPr>
            <p:ph type="title"/>
          </p:nvPr>
        </p:nvSpPr>
        <p:spPr/>
        <p:txBody>
          <a:bodyPr>
            <a:noAutofit/>
          </a:bodyPr>
          <a:lstStyle/>
          <a:p>
            <a:r>
              <a:rPr lang="en-US" sz="2000" b="1" dirty="0" smtClean="0"/>
              <a:t>North </a:t>
            </a:r>
            <a:r>
              <a:rPr lang="en-US" sz="2000" b="1" dirty="0"/>
              <a:t>Carolinians </a:t>
            </a:r>
            <a:r>
              <a:rPr lang="en-US" sz="2000" b="1" dirty="0" smtClean="0"/>
              <a:t>strongly agree our enduring core values are ‘hospitality</a:t>
            </a:r>
            <a:r>
              <a:rPr lang="en-US" sz="2000" b="1" dirty="0"/>
              <a:t>”, “friendliness”, “courtesy”, “community”, </a:t>
            </a:r>
            <a:r>
              <a:rPr lang="en-US" sz="2000" b="1" dirty="0" smtClean="0"/>
              <a:t>and </a:t>
            </a:r>
            <a:r>
              <a:rPr lang="en-US" sz="2000" b="1" dirty="0"/>
              <a:t>“</a:t>
            </a:r>
            <a:r>
              <a:rPr lang="en-US" sz="2000" b="1" dirty="0" smtClean="0"/>
              <a:t>kindness.”</a:t>
            </a:r>
            <a:endParaRPr lang="en-US" sz="2000" b="1" dirty="0"/>
          </a:p>
        </p:txBody>
      </p:sp>
      <p:sp>
        <p:nvSpPr>
          <p:cNvPr id="6" name="TextBox 5"/>
          <p:cNvSpPr txBox="1"/>
          <p:nvPr/>
        </p:nvSpPr>
        <p:spPr>
          <a:xfrm>
            <a:off x="6019800" y="1447800"/>
            <a:ext cx="2667000" cy="4524315"/>
          </a:xfrm>
          <a:prstGeom prst="rect">
            <a:avLst/>
          </a:prstGeom>
          <a:noFill/>
        </p:spPr>
        <p:txBody>
          <a:bodyPr wrap="square" rtlCol="0">
            <a:spAutoFit/>
          </a:bodyPr>
          <a:lstStyle/>
          <a:p>
            <a:pPr algn="r"/>
            <a:r>
              <a:rPr lang="en-US" sz="3200" dirty="0" smtClean="0">
                <a:ln>
                  <a:solidFill>
                    <a:sysClr val="windowText" lastClr="000000"/>
                  </a:solidFill>
                </a:ln>
                <a:solidFill>
                  <a:srgbClr val="85AEFF"/>
                </a:solidFill>
                <a:latin typeface="Century Gothic" panose="020B0502020202020204" pitchFamily="34" charset="0"/>
              </a:rPr>
              <a:t>Hospitality</a:t>
            </a:r>
            <a:br>
              <a:rPr lang="en-US" sz="3200" dirty="0" smtClean="0">
                <a:ln>
                  <a:solidFill>
                    <a:sysClr val="windowText" lastClr="000000"/>
                  </a:solidFill>
                </a:ln>
                <a:solidFill>
                  <a:srgbClr val="85AEFF"/>
                </a:solidFill>
                <a:latin typeface="Century Gothic" panose="020B0502020202020204" pitchFamily="34" charset="0"/>
              </a:rPr>
            </a:br>
            <a:endParaRPr lang="en-US" sz="3200" dirty="0" smtClean="0">
              <a:ln>
                <a:solidFill>
                  <a:sysClr val="windowText" lastClr="000000"/>
                </a:solidFill>
              </a:ln>
              <a:solidFill>
                <a:srgbClr val="85AEFF"/>
              </a:solidFill>
              <a:latin typeface="Century Gothic" panose="020B0502020202020204" pitchFamily="34" charset="0"/>
            </a:endParaRPr>
          </a:p>
          <a:p>
            <a:pPr algn="r"/>
            <a:r>
              <a:rPr lang="en-US" sz="3200" dirty="0" smtClean="0">
                <a:ln>
                  <a:solidFill>
                    <a:sysClr val="windowText" lastClr="000000"/>
                  </a:solidFill>
                </a:ln>
                <a:solidFill>
                  <a:srgbClr val="85AEFF"/>
                </a:solidFill>
                <a:latin typeface="Century Gothic" panose="020B0502020202020204" pitchFamily="34" charset="0"/>
              </a:rPr>
              <a:t>Friendliness</a:t>
            </a:r>
          </a:p>
          <a:p>
            <a:pPr algn="r"/>
            <a:endParaRPr lang="en-US" sz="3200" dirty="0">
              <a:ln>
                <a:solidFill>
                  <a:sysClr val="windowText" lastClr="000000"/>
                </a:solidFill>
              </a:ln>
              <a:solidFill>
                <a:srgbClr val="85AEFF"/>
              </a:solidFill>
              <a:latin typeface="Century Gothic" panose="020B0502020202020204" pitchFamily="34" charset="0"/>
            </a:endParaRPr>
          </a:p>
          <a:p>
            <a:pPr algn="r"/>
            <a:r>
              <a:rPr lang="en-US" sz="3200" dirty="0" smtClean="0">
                <a:ln>
                  <a:solidFill>
                    <a:sysClr val="windowText" lastClr="000000"/>
                  </a:solidFill>
                </a:ln>
                <a:solidFill>
                  <a:srgbClr val="85AEFF"/>
                </a:solidFill>
                <a:latin typeface="Century Gothic" panose="020B0502020202020204" pitchFamily="34" charset="0"/>
              </a:rPr>
              <a:t>Courtesy </a:t>
            </a:r>
          </a:p>
          <a:p>
            <a:pPr algn="r"/>
            <a:endParaRPr lang="en-US" sz="3200" dirty="0" smtClean="0">
              <a:ln>
                <a:solidFill>
                  <a:sysClr val="windowText" lastClr="000000"/>
                </a:solidFill>
              </a:ln>
              <a:solidFill>
                <a:srgbClr val="85AEFF"/>
              </a:solidFill>
              <a:latin typeface="Century Gothic" panose="020B0502020202020204" pitchFamily="34" charset="0"/>
            </a:endParaRPr>
          </a:p>
          <a:p>
            <a:pPr algn="r"/>
            <a:r>
              <a:rPr lang="en-US" sz="3200" dirty="0" smtClean="0">
                <a:ln>
                  <a:solidFill>
                    <a:sysClr val="windowText" lastClr="000000"/>
                  </a:solidFill>
                </a:ln>
                <a:solidFill>
                  <a:srgbClr val="85AEFF"/>
                </a:solidFill>
                <a:latin typeface="Century Gothic" panose="020B0502020202020204" pitchFamily="34" charset="0"/>
              </a:rPr>
              <a:t>Community</a:t>
            </a:r>
          </a:p>
          <a:p>
            <a:pPr algn="r"/>
            <a:endParaRPr lang="en-US" sz="3200" dirty="0" smtClean="0">
              <a:ln>
                <a:solidFill>
                  <a:sysClr val="windowText" lastClr="000000"/>
                </a:solidFill>
              </a:ln>
              <a:solidFill>
                <a:srgbClr val="85AEFF"/>
              </a:solidFill>
              <a:latin typeface="Century Gothic" panose="020B0502020202020204" pitchFamily="34" charset="0"/>
            </a:endParaRPr>
          </a:p>
          <a:p>
            <a:pPr algn="r"/>
            <a:r>
              <a:rPr lang="en-US" sz="3200" dirty="0" smtClean="0">
                <a:ln>
                  <a:solidFill>
                    <a:sysClr val="windowText" lastClr="000000"/>
                  </a:solidFill>
                </a:ln>
                <a:solidFill>
                  <a:srgbClr val="85AEFF"/>
                </a:solidFill>
                <a:latin typeface="Century Gothic" panose="020B0502020202020204" pitchFamily="34" charset="0"/>
              </a:rPr>
              <a:t>Kindness</a:t>
            </a:r>
            <a:endParaRPr lang="en-US" sz="3200" dirty="0">
              <a:ln>
                <a:solidFill>
                  <a:sysClr val="windowText" lastClr="000000"/>
                </a:solidFill>
              </a:ln>
              <a:solidFill>
                <a:srgbClr val="85AEFF"/>
              </a:solidFill>
              <a:latin typeface="Century Gothic" panose="020B0502020202020204" pitchFamily="34" charset="0"/>
            </a:endParaRPr>
          </a:p>
        </p:txBody>
      </p:sp>
      <p:sp>
        <p:nvSpPr>
          <p:cNvPr id="8" name="5-Point Star 7"/>
          <p:cNvSpPr/>
          <p:nvPr/>
        </p:nvSpPr>
        <p:spPr>
          <a:xfrm>
            <a:off x="838200" y="133350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1752600" y="133350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2667000" y="133350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3581400" y="133350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4495800" y="1333500"/>
            <a:ext cx="685800" cy="609600"/>
          </a:xfrm>
          <a:prstGeom prst="star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838200" y="236220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1752600" y="236220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2667000" y="236220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3581400" y="236220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4495800" y="2362200"/>
            <a:ext cx="685800" cy="609600"/>
          </a:xfrm>
          <a:prstGeom prst="star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838200" y="327660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1752600" y="327660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2667000" y="327660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3581400" y="327660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4495800" y="3276600"/>
            <a:ext cx="685800" cy="609600"/>
          </a:xfrm>
          <a:prstGeom prst="star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838200" y="434340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1752600" y="434340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2667000" y="434340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3581400" y="434340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4495800" y="4343400"/>
            <a:ext cx="685800" cy="609600"/>
          </a:xfrm>
          <a:prstGeom prst="star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838200" y="533400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1752600" y="533400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2667000" y="533400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3581400" y="533400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4495800" y="5334000"/>
            <a:ext cx="685800" cy="609600"/>
          </a:xfrm>
          <a:prstGeom prst="star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918"/>
          <a:stretch/>
        </p:blipFill>
        <p:spPr bwMode="auto">
          <a:xfrm>
            <a:off x="4450402" y="1283119"/>
            <a:ext cx="307975" cy="468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38155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7</a:t>
            </a:fld>
            <a:endParaRPr lang="en-US" dirty="0"/>
          </a:p>
        </p:txBody>
      </p:sp>
      <p:sp>
        <p:nvSpPr>
          <p:cNvPr id="5" name="Title 4"/>
          <p:cNvSpPr>
            <a:spLocks noGrp="1"/>
          </p:cNvSpPr>
          <p:nvPr>
            <p:ph type="title"/>
          </p:nvPr>
        </p:nvSpPr>
        <p:spPr/>
        <p:txBody>
          <a:bodyPr/>
          <a:lstStyle/>
          <a:p>
            <a:r>
              <a:rPr lang="en-US" dirty="0" smtClean="0"/>
              <a:t>ROANOKE SETTLEMENT </a:t>
            </a:r>
            <a:endParaRPr lang="en-US" dirty="0"/>
          </a:p>
        </p:txBody>
      </p:sp>
      <p:pic>
        <p:nvPicPr>
          <p:cNvPr id="6" name="Picture 2" descr="http://ncpedia.org/sites/default/files/roano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17" y="1069428"/>
            <a:ext cx="6674576" cy="47822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ir Walter Raleigh"/>
          <p:cNvPicPr>
            <a:picLocks noChangeAspect="1" noChangeArrowheads="1"/>
          </p:cNvPicPr>
          <p:nvPr/>
        </p:nvPicPr>
        <p:blipFill rotWithShape="1">
          <a:blip r:embed="rId4">
            <a:extLst>
              <a:ext uri="{28A0092B-C50C-407E-A947-70E740481C1C}">
                <a14:useLocalDpi xmlns:a14="http://schemas.microsoft.com/office/drawing/2010/main" val="0"/>
              </a:ext>
            </a:extLst>
          </a:blip>
          <a:srcRect l="17322" t="7256" r="15958" b="7459"/>
          <a:stretch/>
        </p:blipFill>
        <p:spPr bwMode="auto">
          <a:xfrm>
            <a:off x="6813330" y="1069428"/>
            <a:ext cx="2185991" cy="527619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8717" y="5851634"/>
            <a:ext cx="6654616" cy="4939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4"/>
          <p:cNvSpPr txBox="1">
            <a:spLocks/>
          </p:cNvSpPr>
          <p:nvPr/>
        </p:nvSpPr>
        <p:spPr>
          <a:xfrm>
            <a:off x="152400" y="5714010"/>
            <a:ext cx="7955280" cy="83919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chemeClr val="bg1"/>
                </a:solidFill>
                <a:latin typeface="Century Gothic" panose="020B0502020202020204" pitchFamily="34" charset="0"/>
                <a:ea typeface="+mj-ea"/>
                <a:cs typeface="+mj-cs"/>
              </a:defRPr>
            </a:lvl1pPr>
          </a:lstStyle>
          <a:p>
            <a:r>
              <a:rPr lang="en-US" sz="2800" dirty="0" smtClean="0"/>
              <a:t>The First Settlement</a:t>
            </a:r>
            <a:endParaRPr lang="en-US" sz="2800" dirty="0"/>
          </a:p>
        </p:txBody>
      </p:sp>
    </p:spTree>
    <p:extLst>
      <p:ext uri="{BB962C8B-B14F-4D97-AF65-F5344CB8AC3E}">
        <p14:creationId xmlns:p14="http://schemas.microsoft.com/office/powerpoint/2010/main" val="34081470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70</a:t>
            </a:fld>
            <a:endParaRPr lang="en-US" dirty="0"/>
          </a:p>
        </p:txBody>
      </p:sp>
      <p:sp>
        <p:nvSpPr>
          <p:cNvPr id="5" name="Title 4"/>
          <p:cNvSpPr>
            <a:spLocks noGrp="1"/>
          </p:cNvSpPr>
          <p:nvPr>
            <p:ph type="title"/>
          </p:nvPr>
        </p:nvSpPr>
        <p:spPr/>
        <p:txBody>
          <a:bodyPr>
            <a:normAutofit fontScale="90000"/>
          </a:bodyPr>
          <a:lstStyle/>
          <a:p>
            <a:r>
              <a:rPr lang="en-US" sz="2400" dirty="0" smtClean="0"/>
              <a:t>North Carolinians less strongly agree we have core values of “equality”, “inclusiveness”, “fairness”, and “diversity.”</a:t>
            </a:r>
            <a:endParaRPr lang="en-US" sz="2400" dirty="0"/>
          </a:p>
        </p:txBody>
      </p:sp>
      <p:sp>
        <p:nvSpPr>
          <p:cNvPr id="6" name="TextBox 5"/>
          <p:cNvSpPr txBox="1"/>
          <p:nvPr/>
        </p:nvSpPr>
        <p:spPr>
          <a:xfrm>
            <a:off x="685800" y="1841801"/>
            <a:ext cx="2857500" cy="4031873"/>
          </a:xfrm>
          <a:prstGeom prst="rect">
            <a:avLst/>
          </a:prstGeom>
          <a:noFill/>
        </p:spPr>
        <p:txBody>
          <a:bodyPr wrap="square" rtlCol="0">
            <a:spAutoFit/>
          </a:bodyPr>
          <a:lstStyle/>
          <a:p>
            <a:r>
              <a:rPr lang="en-US" sz="3200" dirty="0" smtClean="0">
                <a:ln>
                  <a:solidFill>
                    <a:sysClr val="windowText" lastClr="000000"/>
                  </a:solidFill>
                </a:ln>
                <a:solidFill>
                  <a:srgbClr val="85AEFF"/>
                </a:solidFill>
                <a:latin typeface="Century Gothic" panose="020B0502020202020204" pitchFamily="34" charset="0"/>
              </a:rPr>
              <a:t>Equality</a:t>
            </a:r>
            <a:br>
              <a:rPr lang="en-US" sz="3200" dirty="0" smtClean="0">
                <a:ln>
                  <a:solidFill>
                    <a:sysClr val="windowText" lastClr="000000"/>
                  </a:solidFill>
                </a:ln>
                <a:solidFill>
                  <a:srgbClr val="85AEFF"/>
                </a:solidFill>
                <a:latin typeface="Century Gothic" panose="020B0502020202020204" pitchFamily="34" charset="0"/>
              </a:rPr>
            </a:br>
            <a:endParaRPr lang="en-US" sz="3200" dirty="0" smtClean="0">
              <a:ln>
                <a:solidFill>
                  <a:sysClr val="windowText" lastClr="000000"/>
                </a:solidFill>
              </a:ln>
              <a:solidFill>
                <a:srgbClr val="85AEFF"/>
              </a:solidFill>
              <a:latin typeface="Century Gothic" panose="020B0502020202020204" pitchFamily="34" charset="0"/>
            </a:endParaRPr>
          </a:p>
          <a:p>
            <a:r>
              <a:rPr lang="en-US" sz="3200" dirty="0" smtClean="0">
                <a:ln>
                  <a:solidFill>
                    <a:sysClr val="windowText" lastClr="000000"/>
                  </a:solidFill>
                </a:ln>
                <a:solidFill>
                  <a:srgbClr val="85AEFF"/>
                </a:solidFill>
                <a:latin typeface="Century Gothic" panose="020B0502020202020204" pitchFamily="34" charset="0"/>
              </a:rPr>
              <a:t>Inclusiveness</a:t>
            </a:r>
          </a:p>
          <a:p>
            <a:endParaRPr lang="en-US" sz="3200" dirty="0">
              <a:ln>
                <a:solidFill>
                  <a:sysClr val="windowText" lastClr="000000"/>
                </a:solidFill>
              </a:ln>
              <a:solidFill>
                <a:srgbClr val="85AEFF"/>
              </a:solidFill>
              <a:latin typeface="Century Gothic" panose="020B0502020202020204" pitchFamily="34" charset="0"/>
            </a:endParaRPr>
          </a:p>
          <a:p>
            <a:r>
              <a:rPr lang="en-US" sz="3200" dirty="0" smtClean="0">
                <a:ln>
                  <a:solidFill>
                    <a:sysClr val="windowText" lastClr="000000"/>
                  </a:solidFill>
                </a:ln>
                <a:solidFill>
                  <a:srgbClr val="85AEFF"/>
                </a:solidFill>
                <a:latin typeface="Century Gothic" panose="020B0502020202020204" pitchFamily="34" charset="0"/>
              </a:rPr>
              <a:t>Fairness</a:t>
            </a:r>
          </a:p>
          <a:p>
            <a:endParaRPr lang="en-US" sz="3200" dirty="0">
              <a:ln>
                <a:solidFill>
                  <a:sysClr val="windowText" lastClr="000000"/>
                </a:solidFill>
              </a:ln>
              <a:solidFill>
                <a:srgbClr val="85AEFF"/>
              </a:solidFill>
              <a:latin typeface="Century Gothic" panose="020B0502020202020204" pitchFamily="34" charset="0"/>
            </a:endParaRPr>
          </a:p>
          <a:p>
            <a:r>
              <a:rPr lang="en-US" sz="3200" dirty="0" smtClean="0">
                <a:ln>
                  <a:solidFill>
                    <a:sysClr val="windowText" lastClr="000000"/>
                  </a:solidFill>
                </a:ln>
                <a:solidFill>
                  <a:srgbClr val="85AEFF"/>
                </a:solidFill>
                <a:latin typeface="Century Gothic" panose="020B0502020202020204" pitchFamily="34" charset="0"/>
              </a:rPr>
              <a:t>Diversity </a:t>
            </a:r>
          </a:p>
          <a:p>
            <a:endParaRPr lang="en-US" sz="3200" dirty="0" smtClean="0">
              <a:ln>
                <a:solidFill>
                  <a:sysClr val="windowText" lastClr="000000"/>
                </a:solidFill>
              </a:ln>
              <a:solidFill>
                <a:srgbClr val="85AEFF"/>
              </a:solidFill>
              <a:latin typeface="Century Gothic" panose="020B0502020202020204" pitchFamily="34" charset="0"/>
            </a:endParaRPr>
          </a:p>
        </p:txBody>
      </p:sp>
      <p:sp>
        <p:nvSpPr>
          <p:cNvPr id="8" name="5-Point Star 7"/>
          <p:cNvSpPr/>
          <p:nvPr/>
        </p:nvSpPr>
        <p:spPr>
          <a:xfrm>
            <a:off x="4114800" y="175266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5-Point Star 8"/>
          <p:cNvSpPr/>
          <p:nvPr/>
        </p:nvSpPr>
        <p:spPr>
          <a:xfrm>
            <a:off x="5029200" y="175266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5-Point Star 9"/>
          <p:cNvSpPr/>
          <p:nvPr/>
        </p:nvSpPr>
        <p:spPr>
          <a:xfrm>
            <a:off x="5943600" y="175266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5-Point Star 10"/>
          <p:cNvSpPr/>
          <p:nvPr/>
        </p:nvSpPr>
        <p:spPr>
          <a:xfrm>
            <a:off x="6858000" y="1752660"/>
            <a:ext cx="685800" cy="609600"/>
          </a:xfrm>
          <a:prstGeom prst="star5">
            <a:avLst/>
          </a:prstGeom>
          <a:solidFill>
            <a:srgbClr val="4F81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F81BD"/>
              </a:solidFill>
            </a:endParaRPr>
          </a:p>
        </p:txBody>
      </p:sp>
      <p:sp>
        <p:nvSpPr>
          <p:cNvPr id="12" name="5-Point Star 11"/>
          <p:cNvSpPr/>
          <p:nvPr/>
        </p:nvSpPr>
        <p:spPr>
          <a:xfrm>
            <a:off x="7772400" y="1752660"/>
            <a:ext cx="685800" cy="609600"/>
          </a:xfrm>
          <a:prstGeom prst="star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5-Point Star 12"/>
          <p:cNvSpPr/>
          <p:nvPr/>
        </p:nvSpPr>
        <p:spPr>
          <a:xfrm>
            <a:off x="4114800" y="278136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5-Point Star 13"/>
          <p:cNvSpPr/>
          <p:nvPr/>
        </p:nvSpPr>
        <p:spPr>
          <a:xfrm>
            <a:off x="5029200" y="278136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5-Point Star 14"/>
          <p:cNvSpPr/>
          <p:nvPr/>
        </p:nvSpPr>
        <p:spPr>
          <a:xfrm>
            <a:off x="5943600" y="278136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5-Point Star 15"/>
          <p:cNvSpPr/>
          <p:nvPr/>
        </p:nvSpPr>
        <p:spPr>
          <a:xfrm>
            <a:off x="6858000" y="2781360"/>
            <a:ext cx="685800" cy="609600"/>
          </a:xfrm>
          <a:prstGeom prst="star5">
            <a:avLst/>
          </a:prstGeom>
          <a:solidFill>
            <a:srgbClr val="4F81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F81BD"/>
              </a:solidFill>
            </a:endParaRPr>
          </a:p>
        </p:txBody>
      </p:sp>
      <p:sp>
        <p:nvSpPr>
          <p:cNvPr id="17" name="5-Point Star 16"/>
          <p:cNvSpPr/>
          <p:nvPr/>
        </p:nvSpPr>
        <p:spPr>
          <a:xfrm>
            <a:off x="7772400" y="2781360"/>
            <a:ext cx="685800" cy="609600"/>
          </a:xfrm>
          <a:prstGeom prst="star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5-Point Star 17"/>
          <p:cNvSpPr/>
          <p:nvPr/>
        </p:nvSpPr>
        <p:spPr>
          <a:xfrm>
            <a:off x="4114800" y="369576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5-Point Star 18"/>
          <p:cNvSpPr/>
          <p:nvPr/>
        </p:nvSpPr>
        <p:spPr>
          <a:xfrm>
            <a:off x="5029200" y="369576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5-Point Star 19"/>
          <p:cNvSpPr/>
          <p:nvPr/>
        </p:nvSpPr>
        <p:spPr>
          <a:xfrm>
            <a:off x="5943600" y="369576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5-Point Star 20"/>
          <p:cNvSpPr/>
          <p:nvPr/>
        </p:nvSpPr>
        <p:spPr>
          <a:xfrm>
            <a:off x="6858000" y="3695760"/>
            <a:ext cx="685800" cy="609600"/>
          </a:xfrm>
          <a:prstGeom prst="star5">
            <a:avLst/>
          </a:prstGeom>
          <a:solidFill>
            <a:srgbClr val="4F81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F81BD"/>
              </a:solidFill>
            </a:endParaRPr>
          </a:p>
        </p:txBody>
      </p:sp>
      <p:sp>
        <p:nvSpPr>
          <p:cNvPr id="22" name="5-Point Star 21"/>
          <p:cNvSpPr/>
          <p:nvPr/>
        </p:nvSpPr>
        <p:spPr>
          <a:xfrm>
            <a:off x="7772400" y="3695760"/>
            <a:ext cx="685800" cy="609600"/>
          </a:xfrm>
          <a:prstGeom prst="star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5-Point Star 22"/>
          <p:cNvSpPr/>
          <p:nvPr/>
        </p:nvSpPr>
        <p:spPr>
          <a:xfrm>
            <a:off x="4114800" y="476256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5-Point Star 23"/>
          <p:cNvSpPr/>
          <p:nvPr/>
        </p:nvSpPr>
        <p:spPr>
          <a:xfrm>
            <a:off x="5029200" y="476256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5-Point Star 24"/>
          <p:cNvSpPr/>
          <p:nvPr/>
        </p:nvSpPr>
        <p:spPr>
          <a:xfrm>
            <a:off x="5943600" y="4762560"/>
            <a:ext cx="685800" cy="609600"/>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p:cNvSpPr/>
          <p:nvPr/>
        </p:nvSpPr>
        <p:spPr>
          <a:xfrm>
            <a:off x="6858000" y="4762560"/>
            <a:ext cx="685800" cy="609600"/>
          </a:xfrm>
          <a:prstGeom prst="star5">
            <a:avLst/>
          </a:prstGeom>
          <a:solidFill>
            <a:srgbClr val="4F81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F81BD"/>
              </a:solidFill>
            </a:endParaRPr>
          </a:p>
        </p:txBody>
      </p:sp>
      <p:sp>
        <p:nvSpPr>
          <p:cNvPr id="27" name="5-Point Star 26"/>
          <p:cNvSpPr/>
          <p:nvPr/>
        </p:nvSpPr>
        <p:spPr>
          <a:xfrm>
            <a:off x="7772400" y="4762560"/>
            <a:ext cx="685800" cy="609600"/>
          </a:xfrm>
          <a:prstGeom prst="star5">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918"/>
          <a:stretch/>
        </p:blipFill>
        <p:spPr bwMode="auto">
          <a:xfrm flipH="1">
            <a:off x="5448300" y="1712912"/>
            <a:ext cx="307975" cy="468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105400" y="5657850"/>
            <a:ext cx="914400" cy="71767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918"/>
          <a:stretch/>
        </p:blipFill>
        <p:spPr bwMode="auto">
          <a:xfrm>
            <a:off x="6815617" y="1709897"/>
            <a:ext cx="307975" cy="468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35"/>
          <p:cNvSpPr/>
          <p:nvPr/>
        </p:nvSpPr>
        <p:spPr>
          <a:xfrm>
            <a:off x="6705600" y="5657850"/>
            <a:ext cx="914400" cy="71767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72641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 y="2399805"/>
            <a:ext cx="5139574" cy="839190"/>
          </a:xfrm>
          <a:prstGeom prst="rect">
            <a:avLst/>
          </a:prstGeom>
        </p:spPr>
        <p:txBody>
          <a:bodyPr vert="horz" lIns="91440" tIns="45720" rIns="91440" bIns="45720" rtlCol="0" anchor="ctr">
            <a:normAutofit fontScale="85000" lnSpcReduction="10000"/>
          </a:bodyPr>
          <a:lstStyle>
            <a:lvl1pPr algn="l" defTabSz="914400" rtl="0" eaLnBrk="1" latinLnBrk="0" hangingPunct="1">
              <a:spcBef>
                <a:spcPct val="0"/>
              </a:spcBef>
              <a:buNone/>
              <a:defRPr sz="3200" kern="1200">
                <a:solidFill>
                  <a:schemeClr val="bg1"/>
                </a:solidFill>
                <a:latin typeface="Century Gothic" panose="020B0502020202020204" pitchFamily="34" charset="0"/>
                <a:ea typeface="+mj-ea"/>
                <a:cs typeface="+mj-cs"/>
              </a:defRPr>
            </a:lvl1pPr>
          </a:lstStyle>
          <a:p>
            <a:pPr algn="r"/>
            <a:r>
              <a:rPr lang="en-US" dirty="0" smtClean="0">
                <a:solidFill>
                  <a:schemeClr val="tx1"/>
                </a:solidFill>
              </a:rPr>
              <a:t>CONCLUSION: Emerging Themes and Core Concepts</a:t>
            </a:r>
            <a:endParaRPr lang="en-US" dirty="0">
              <a:solidFill>
                <a:schemeClr val="tx1"/>
              </a:solidFill>
            </a:endParaRPr>
          </a:p>
        </p:txBody>
      </p:sp>
    </p:spTree>
    <p:extLst>
      <p:ext uri="{BB962C8B-B14F-4D97-AF65-F5344CB8AC3E}">
        <p14:creationId xmlns:p14="http://schemas.microsoft.com/office/powerpoint/2010/main" val="20780349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bianc.net/images/charlotte-sky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58091"/>
            <a:ext cx="7620000" cy="53231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107680" cy="839190"/>
          </a:xfrm>
        </p:spPr>
        <p:txBody>
          <a:bodyPr>
            <a:normAutofit fontScale="90000"/>
          </a:bodyPr>
          <a:lstStyle/>
          <a:p>
            <a:r>
              <a:rPr lang="en-US" dirty="0" smtClean="0"/>
              <a:t>RECOGNITION OF DIVERSE NC GEOGRAPHY</a:t>
            </a:r>
            <a:endParaRPr lang="en-US" dirty="0"/>
          </a:p>
        </p:txBody>
      </p:sp>
      <p:sp>
        <p:nvSpPr>
          <p:cNvPr id="6" name="Slide Number Placeholder 5"/>
          <p:cNvSpPr>
            <a:spLocks noGrp="1"/>
          </p:cNvSpPr>
          <p:nvPr>
            <p:ph type="sldNum" sz="quarter" idx="12"/>
          </p:nvPr>
        </p:nvSpPr>
        <p:spPr/>
        <p:txBody>
          <a:bodyPr/>
          <a:lstStyle/>
          <a:p>
            <a:fld id="{8EBE3D34-2256-4C32-A715-6CAD5B952B42}" type="slidenum">
              <a:rPr lang="en-US" smtClean="0"/>
              <a:pPr/>
              <a:t>72</a:t>
            </a:fld>
            <a:endParaRPr lang="en-US" dirty="0"/>
          </a:p>
        </p:txBody>
      </p:sp>
      <p:sp>
        <p:nvSpPr>
          <p:cNvPr id="8" name="Date Placeholder 4"/>
          <p:cNvSpPr>
            <a:spLocks noGrp="1"/>
          </p:cNvSpPr>
          <p:nvPr>
            <p:ph type="dt" sz="half" idx="10"/>
          </p:nvPr>
        </p:nvSpPr>
        <p:spPr>
          <a:xfrm>
            <a:off x="152399" y="6375953"/>
            <a:ext cx="2133600" cy="365125"/>
          </a:xfrm>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pic>
        <p:nvPicPr>
          <p:cNvPr id="1026" name="Picture 2" descr="http://www.risingmoonphotos.com/Galleries/Recent-Work/i-cMCrFNV/0/L/NC%20Mountains%20Fall%20Color-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 y="1055321"/>
            <a:ext cx="2819401" cy="53286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sloanevacations.com/userfiles/image/nc%20beach%20view%201.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101000"/>
                    </a14:imgEffect>
                    <a14:imgEffect>
                      <a14:brightnessContrast bright="27000"/>
                    </a14:imgEffect>
                  </a14:imgLayer>
                </a14:imgProps>
              </a:ext>
              <a:ext uri="{28A0092B-C50C-407E-A947-70E740481C1C}">
                <a14:useLocalDpi xmlns:a14="http://schemas.microsoft.com/office/drawing/2010/main" val="0"/>
              </a:ext>
            </a:extLst>
          </a:blip>
          <a:srcRect r="52045"/>
          <a:stretch/>
        </p:blipFill>
        <p:spPr bwMode="auto">
          <a:xfrm flipH="1">
            <a:off x="5928362" y="1055321"/>
            <a:ext cx="3063238" cy="534194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971800" y="1055321"/>
            <a:ext cx="0" cy="5328655"/>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928362" y="1055321"/>
            <a:ext cx="0" cy="5328655"/>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6068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RENAISSANCE – WE HAVE IT ALL! </a:t>
            </a:r>
            <a:endParaRPr lang="en-US" dirty="0"/>
          </a:p>
        </p:txBody>
      </p:sp>
      <p:sp>
        <p:nvSpPr>
          <p:cNvPr id="6" name="Slide Number Placeholder 5"/>
          <p:cNvSpPr>
            <a:spLocks noGrp="1"/>
          </p:cNvSpPr>
          <p:nvPr>
            <p:ph type="sldNum" sz="quarter" idx="12"/>
          </p:nvPr>
        </p:nvSpPr>
        <p:spPr/>
        <p:txBody>
          <a:bodyPr/>
          <a:lstStyle/>
          <a:p>
            <a:fld id="{8EBE3D34-2256-4C32-A715-6CAD5B952B42}" type="slidenum">
              <a:rPr lang="en-US" smtClean="0"/>
              <a:pPr/>
              <a:t>73</a:t>
            </a:fld>
            <a:endParaRPr lang="en-US" dirty="0"/>
          </a:p>
        </p:txBody>
      </p:sp>
      <p:sp>
        <p:nvSpPr>
          <p:cNvPr id="8" name="Date Placeholder 4"/>
          <p:cNvSpPr>
            <a:spLocks noGrp="1"/>
          </p:cNvSpPr>
          <p:nvPr>
            <p:ph type="dt" sz="half" idx="10"/>
          </p:nvPr>
        </p:nvSpPr>
        <p:spPr>
          <a:xfrm>
            <a:off x="152399" y="6375953"/>
            <a:ext cx="2133600" cy="365125"/>
          </a:xfrm>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pic>
        <p:nvPicPr>
          <p:cNvPr id="10" name="Picture 9"/>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l="8546" t="8381" b="1088"/>
          <a:stretch/>
        </p:blipFill>
        <p:spPr>
          <a:xfrm>
            <a:off x="5235388" y="1407420"/>
            <a:ext cx="3733800" cy="4928153"/>
          </a:xfrm>
          <a:prstGeom prst="rect">
            <a:avLst/>
          </a:prstGeom>
        </p:spPr>
      </p:pic>
      <p:pic>
        <p:nvPicPr>
          <p:cNvPr id="2050" name="Picture 2" descr="http://thumbs.gograph.com/gg58835243.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153" r="12957" b="9299"/>
          <a:stretch/>
        </p:blipFill>
        <p:spPr bwMode="auto">
          <a:xfrm>
            <a:off x="3314140" y="2948037"/>
            <a:ext cx="1990276" cy="33866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t="1557" r="12000"/>
          <a:stretch/>
        </p:blipFill>
        <p:spPr>
          <a:xfrm>
            <a:off x="152399" y="1184216"/>
            <a:ext cx="3352800" cy="4990146"/>
          </a:xfrm>
          <a:prstGeom prst="rect">
            <a:avLst/>
          </a:prstGeom>
        </p:spPr>
      </p:pic>
    </p:spTree>
    <p:extLst>
      <p:ext uri="{BB962C8B-B14F-4D97-AF65-F5344CB8AC3E}">
        <p14:creationId xmlns:p14="http://schemas.microsoft.com/office/powerpoint/2010/main" val="18293095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HOSPITALITY, FRIENDLINESS, COURTESY, COMMUNITY, KINDNESS </a:t>
            </a:r>
            <a:endParaRPr lang="en-US" dirty="0"/>
          </a:p>
        </p:txBody>
      </p:sp>
      <p:sp>
        <p:nvSpPr>
          <p:cNvPr id="6" name="Slide Number Placeholder 5"/>
          <p:cNvSpPr>
            <a:spLocks noGrp="1"/>
          </p:cNvSpPr>
          <p:nvPr>
            <p:ph type="sldNum" sz="quarter" idx="12"/>
          </p:nvPr>
        </p:nvSpPr>
        <p:spPr/>
        <p:txBody>
          <a:bodyPr/>
          <a:lstStyle/>
          <a:p>
            <a:fld id="{8EBE3D34-2256-4C32-A715-6CAD5B952B42}" type="slidenum">
              <a:rPr lang="en-US" smtClean="0"/>
              <a:pPr/>
              <a:t>74</a:t>
            </a:fld>
            <a:endParaRPr lang="en-US" dirty="0"/>
          </a:p>
        </p:txBody>
      </p:sp>
      <p:sp>
        <p:nvSpPr>
          <p:cNvPr id="8" name="Date Placeholder 4"/>
          <p:cNvSpPr>
            <a:spLocks noGrp="1"/>
          </p:cNvSpPr>
          <p:nvPr>
            <p:ph type="dt" sz="half" idx="10"/>
          </p:nvPr>
        </p:nvSpPr>
        <p:spPr>
          <a:xfrm>
            <a:off x="152399" y="6375953"/>
            <a:ext cx="2133600" cy="365125"/>
          </a:xfrm>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pic>
        <p:nvPicPr>
          <p:cNvPr id="3076" name="Picture 4" descr="http://www.rantlifestyle.com/wp-content/uploads/2014/01/Southern-hospitality-is-hard-to-fi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1066800"/>
            <a:ext cx="8839201" cy="5309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0124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75</a:t>
            </a:fld>
            <a:endParaRPr lang="en-US" dirty="0"/>
          </a:p>
        </p:txBody>
      </p:sp>
      <p:sp>
        <p:nvSpPr>
          <p:cNvPr id="5" name="Title 4"/>
          <p:cNvSpPr>
            <a:spLocks noGrp="1"/>
          </p:cNvSpPr>
          <p:nvPr>
            <p:ph type="title"/>
          </p:nvPr>
        </p:nvSpPr>
        <p:spPr/>
        <p:txBody>
          <a:bodyPr>
            <a:noAutofit/>
          </a:bodyPr>
          <a:lstStyle/>
          <a:p>
            <a:r>
              <a:rPr lang="en-US" sz="1600" b="1" dirty="0" smtClean="0"/>
              <a:t>NC DIVERSITY PARADOX? – GEOGRAPHY, ECONOMY, PEOPLE, POLITICS, HISTORY… -- WE ARE ALL SO INCREDIBALY DIFFERENT AND YET WE GENERALLY RESPECT EACH OTHER AND GET ALONG JUST FINE, THANK YOU.</a:t>
            </a:r>
            <a:endParaRPr lang="en-US" sz="1600" b="1" dirty="0"/>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5785" b="27479"/>
          <a:stretch/>
        </p:blipFill>
        <p:spPr bwMode="auto">
          <a:xfrm>
            <a:off x="381000" y="1295400"/>
            <a:ext cx="8382000" cy="2008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429000"/>
            <a:ext cx="8382000" cy="2831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39302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76</a:t>
            </a:fld>
            <a:endParaRPr lang="en-US" dirty="0"/>
          </a:p>
        </p:txBody>
      </p:sp>
      <p:sp>
        <p:nvSpPr>
          <p:cNvPr id="5" name="Title 4"/>
          <p:cNvSpPr>
            <a:spLocks noGrp="1"/>
          </p:cNvSpPr>
          <p:nvPr>
            <p:ph type="title"/>
          </p:nvPr>
        </p:nvSpPr>
        <p:spPr/>
        <p:txBody>
          <a:bodyPr/>
          <a:lstStyle/>
          <a:p>
            <a:r>
              <a:rPr lang="en-US" dirty="0" smtClean="0"/>
              <a:t>ASPIRATIONS</a:t>
            </a:r>
            <a:endParaRPr lang="en-US" dirty="0"/>
          </a:p>
        </p:txBody>
      </p:sp>
      <p:pic>
        <p:nvPicPr>
          <p:cNvPr id="4101" name="Picture 5" descr="http://www.ncpolicywatch.com/wp-content/uploads/2012/07/Mustread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76399"/>
            <a:ext cx="5943600" cy="4396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230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77</a:t>
            </a:fld>
            <a:endParaRPr lang="en-US" dirty="0"/>
          </a:p>
        </p:txBody>
      </p:sp>
      <p:sp>
        <p:nvSpPr>
          <p:cNvPr id="5" name="Title 4"/>
          <p:cNvSpPr>
            <a:spLocks noGrp="1"/>
          </p:cNvSpPr>
          <p:nvPr>
            <p:ph type="title"/>
          </p:nvPr>
        </p:nvSpPr>
        <p:spPr/>
        <p:txBody>
          <a:bodyPr/>
          <a:lstStyle/>
          <a:p>
            <a:r>
              <a:rPr lang="en-US" dirty="0" smtClean="0"/>
              <a:t>“EASY”</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867435" cy="4753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69980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78</a:t>
            </a:fld>
            <a:endParaRPr lang="en-US" dirty="0"/>
          </a:p>
        </p:txBody>
      </p:sp>
      <p:sp>
        <p:nvSpPr>
          <p:cNvPr id="5" name="Title 4"/>
          <p:cNvSpPr>
            <a:spLocks noGrp="1"/>
          </p:cNvSpPr>
          <p:nvPr>
            <p:ph type="title"/>
          </p:nvPr>
        </p:nvSpPr>
        <p:spPr/>
        <p:txBody>
          <a:bodyPr>
            <a:normAutofit/>
          </a:bodyPr>
          <a:lstStyle/>
          <a:p>
            <a:r>
              <a:rPr lang="en-US" sz="2400" b="1" dirty="0" smtClean="0"/>
              <a:t>GENUINE, REAL, AUTHENTIC – “TO BE, RATHER THAN TO SEEM”</a:t>
            </a:r>
            <a:endParaRPr lang="en-US" sz="2400" b="1"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46117" y="1600200"/>
            <a:ext cx="445176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10947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79</a:t>
            </a:fld>
            <a:endParaRPr lang="en-US" dirty="0"/>
          </a:p>
        </p:txBody>
      </p:sp>
      <p:sp>
        <p:nvSpPr>
          <p:cNvPr id="5" name="Title 4"/>
          <p:cNvSpPr>
            <a:spLocks noGrp="1"/>
          </p:cNvSpPr>
          <p:nvPr>
            <p:ph type="title"/>
          </p:nvPr>
        </p:nvSpPr>
        <p:spPr/>
        <p:txBody>
          <a:bodyPr/>
          <a:lstStyle/>
          <a:p>
            <a:r>
              <a:rPr lang="en-US" dirty="0" smtClean="0"/>
              <a:t>WELCOME HOME…</a:t>
            </a:r>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286699"/>
            <a:ext cx="8229600" cy="3152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5535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6634" y="1066800"/>
            <a:ext cx="8839200" cy="533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8</a:t>
            </a:fld>
            <a:endParaRPr lang="en-US" dirty="0"/>
          </a:p>
        </p:txBody>
      </p:sp>
      <p:sp>
        <p:nvSpPr>
          <p:cNvPr id="5" name="Title 4"/>
          <p:cNvSpPr>
            <a:spLocks noGrp="1"/>
          </p:cNvSpPr>
          <p:nvPr>
            <p:ph type="title"/>
          </p:nvPr>
        </p:nvSpPr>
        <p:spPr>
          <a:xfrm>
            <a:off x="609600" y="152400"/>
            <a:ext cx="8229600" cy="839190"/>
          </a:xfrm>
        </p:spPr>
        <p:txBody>
          <a:bodyPr>
            <a:normAutofit/>
          </a:bodyPr>
          <a:lstStyle/>
          <a:p>
            <a:r>
              <a:rPr lang="en-US" dirty="0" smtClean="0"/>
              <a:t>A FOCUS ON FREEDOM AND LEADERSHIP</a:t>
            </a:r>
            <a:endParaRPr lang="en-US" dirty="0"/>
          </a:p>
        </p:txBody>
      </p:sp>
      <p:pic>
        <p:nvPicPr>
          <p:cNvPr id="6" name="Picture 5" descr="https://encrypted-tbn0.gstatic.com/images?q=tbn:ANd9GcREAQhkdHCNpBfIpV2_Dm41QB14IE-ihsSTL-4LoBvBxqt3Pjo4">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98333">
                        <a14:foregroundMark x1="97222" y1="47222" x2="97222" y2="47222"/>
                        <a14:backgroundMark x1="556" y1="40556" x2="556"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5105400" y="1781815"/>
            <a:ext cx="3405983" cy="34059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59514">
            <a:off x="933140" y="1634692"/>
            <a:ext cx="3347178" cy="4163156"/>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511273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7010400" y="6400800"/>
            <a:ext cx="2133600" cy="320675"/>
          </a:xfrm>
        </p:spPr>
        <p:txBody>
          <a:bodyPr/>
          <a:lstStyle/>
          <a:p>
            <a:fld id="{8EBE3D34-2256-4C32-A715-6CAD5B952B42}" type="slidenum">
              <a:rPr lang="en-US" smtClean="0"/>
              <a:pPr/>
              <a:t>80</a:t>
            </a:fld>
            <a:endParaRPr lang="en-US" dirty="0"/>
          </a:p>
        </p:txBody>
      </p:sp>
      <p:sp>
        <p:nvSpPr>
          <p:cNvPr id="8" name="Title 1"/>
          <p:cNvSpPr txBox="1">
            <a:spLocks/>
          </p:cNvSpPr>
          <p:nvPr/>
        </p:nvSpPr>
        <p:spPr>
          <a:xfrm>
            <a:off x="533400" y="2399805"/>
            <a:ext cx="5139574" cy="83919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chemeClr val="bg1"/>
                </a:solidFill>
                <a:latin typeface="Century Gothic" panose="020B0502020202020204" pitchFamily="34" charset="0"/>
                <a:ea typeface="+mj-ea"/>
                <a:cs typeface="+mj-cs"/>
              </a:defRPr>
            </a:lvl1pPr>
          </a:lstStyle>
          <a:p>
            <a:pPr algn="r"/>
            <a:r>
              <a:rPr lang="en-US" dirty="0" smtClean="0">
                <a:solidFill>
                  <a:schemeClr val="tx1"/>
                </a:solidFill>
              </a:rPr>
              <a:t>APPENDIX </a:t>
            </a:r>
            <a:endParaRPr lang="en-US" dirty="0">
              <a:solidFill>
                <a:schemeClr val="tx1"/>
              </a:solidFill>
            </a:endParaRPr>
          </a:p>
        </p:txBody>
      </p:sp>
    </p:spTree>
    <p:extLst>
      <p:ext uri="{BB962C8B-B14F-4D97-AF65-F5344CB8AC3E}">
        <p14:creationId xmlns:p14="http://schemas.microsoft.com/office/powerpoint/2010/main" val="17345471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marL="0" indent="0">
              <a:buNone/>
            </a:pPr>
            <a:r>
              <a:rPr lang="en-US" dirty="0" smtClean="0"/>
              <a:t>Seal</a:t>
            </a:r>
            <a:r>
              <a:rPr lang="en-US" dirty="0"/>
              <a:t>:	</a:t>
            </a:r>
            <a:r>
              <a:rPr lang="en-US" dirty="0" smtClean="0"/>
              <a:t>1871</a:t>
            </a:r>
            <a:r>
              <a:rPr lang="en-US" dirty="0"/>
              <a:t>, revised 1971 and 1983</a:t>
            </a:r>
          </a:p>
          <a:p>
            <a:pPr marL="0" indent="0">
              <a:buNone/>
            </a:pPr>
            <a:endParaRPr lang="en-US" dirty="0"/>
          </a:p>
          <a:p>
            <a:pPr marL="0" indent="0">
              <a:buNone/>
            </a:pPr>
            <a:r>
              <a:rPr lang="en-US" dirty="0"/>
              <a:t>Flag:	</a:t>
            </a:r>
            <a:r>
              <a:rPr lang="en-US" dirty="0" smtClean="0"/>
              <a:t>1885</a:t>
            </a:r>
            <a:endParaRPr lang="en-US" dirty="0"/>
          </a:p>
          <a:p>
            <a:endParaRPr lang="en-US" dirty="0"/>
          </a:p>
          <a:p>
            <a:r>
              <a:rPr lang="en-US" dirty="0"/>
              <a:t>Motto:		1893	</a:t>
            </a:r>
            <a:r>
              <a:rPr lang="en-US" dirty="0" err="1"/>
              <a:t>Esse</a:t>
            </a:r>
            <a:r>
              <a:rPr lang="en-US" dirty="0"/>
              <a:t> quam </a:t>
            </a:r>
            <a:r>
              <a:rPr lang="en-US" dirty="0" err="1"/>
              <a:t>videri</a:t>
            </a:r>
            <a:r>
              <a:rPr lang="en-US" dirty="0"/>
              <a:t> (To be, rather than to seem)</a:t>
            </a:r>
          </a:p>
          <a:p>
            <a:endParaRPr lang="en-US" dirty="0"/>
          </a:p>
          <a:p>
            <a:r>
              <a:rPr lang="en-US" dirty="0"/>
              <a:t>Song:		1927	“The Old North State”</a:t>
            </a:r>
          </a:p>
          <a:p>
            <a:endParaRPr lang="en-US" dirty="0"/>
          </a:p>
          <a:p>
            <a:r>
              <a:rPr lang="en-US" dirty="0"/>
              <a:t>Colors:		1945	Red and Blue</a:t>
            </a:r>
          </a:p>
          <a:p>
            <a:endParaRPr lang="en-US" dirty="0"/>
          </a:p>
          <a:p>
            <a:r>
              <a:rPr lang="en-US" dirty="0"/>
              <a:t>Toast:		1957	The Tar Heel Toast*</a:t>
            </a:r>
          </a:p>
          <a:p>
            <a:endParaRPr lang="en-US" dirty="0"/>
          </a:p>
        </p:txBody>
      </p:sp>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81</a:t>
            </a:fld>
            <a:endParaRPr lang="en-US" dirty="0"/>
          </a:p>
        </p:txBody>
      </p:sp>
      <p:sp>
        <p:nvSpPr>
          <p:cNvPr id="5" name="Title 4"/>
          <p:cNvSpPr>
            <a:spLocks noGrp="1"/>
          </p:cNvSpPr>
          <p:nvPr>
            <p:ph type="title"/>
          </p:nvPr>
        </p:nvSpPr>
        <p:spPr/>
        <p:txBody>
          <a:bodyPr>
            <a:normAutofit/>
          </a:bodyPr>
          <a:lstStyle/>
          <a:p>
            <a:r>
              <a:rPr lang="en-US" dirty="0" smtClean="0"/>
              <a:t>Exhibit 1: State of North State Carolina</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6999" y="1066800"/>
            <a:ext cx="1457325"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57400"/>
            <a:ext cx="15795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62543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47500" lnSpcReduction="20000"/>
          </a:bodyPr>
          <a:lstStyle/>
          <a:p>
            <a:pPr marL="0" indent="0">
              <a:buNone/>
            </a:pPr>
            <a:r>
              <a:rPr lang="en-US" dirty="0"/>
              <a:t>Nicknames, slogans, and sayings:	Old North State</a:t>
            </a:r>
          </a:p>
          <a:p>
            <a:pPr marL="0" indent="0">
              <a:buNone/>
            </a:pPr>
            <a:r>
              <a:rPr lang="en-US" dirty="0"/>
              <a:t>			Tar Heel State/</a:t>
            </a:r>
            <a:r>
              <a:rPr lang="en-US" dirty="0" err="1"/>
              <a:t>Tarheel</a:t>
            </a:r>
            <a:r>
              <a:rPr lang="en-US" dirty="0"/>
              <a:t> State</a:t>
            </a:r>
          </a:p>
          <a:p>
            <a:pPr marL="0" indent="0">
              <a:buNone/>
            </a:pPr>
            <a:r>
              <a:rPr lang="en-US" dirty="0"/>
              <a:t>			The Goodliest Land (Under the Cope of Heaven)</a:t>
            </a:r>
          </a:p>
          <a:p>
            <a:pPr marL="0" indent="0">
              <a:buNone/>
            </a:pPr>
            <a:r>
              <a:rPr lang="en-US" dirty="0"/>
              <a:t>			Vale of Humility between Two Mountains of Conceit</a:t>
            </a:r>
          </a:p>
          <a:p>
            <a:pPr marL="0" indent="0">
              <a:buNone/>
            </a:pPr>
            <a:r>
              <a:rPr lang="en-US" dirty="0"/>
              <a:t>			Variety Vacationland</a:t>
            </a:r>
          </a:p>
          <a:p>
            <a:pPr marL="0" indent="0">
              <a:buNone/>
            </a:pPr>
            <a:r>
              <a:rPr lang="en-US" dirty="0"/>
              <a:t>			First in Flight</a:t>
            </a:r>
          </a:p>
          <a:p>
            <a:pPr marL="0" indent="0">
              <a:buNone/>
            </a:pPr>
            <a:r>
              <a:rPr lang="en-US" dirty="0"/>
              <a:t>			First in Freedom</a:t>
            </a:r>
          </a:p>
          <a:p>
            <a:pPr marL="0" indent="0">
              <a:buNone/>
            </a:pPr>
            <a:r>
              <a:rPr lang="en-US" dirty="0"/>
              <a:t>			A Better Place to Be</a:t>
            </a:r>
          </a:p>
          <a:p>
            <a:pPr marL="0" indent="0">
              <a:buNone/>
            </a:pPr>
            <a:r>
              <a:rPr lang="en-US" dirty="0"/>
              <a:t>			</a:t>
            </a:r>
            <a:r>
              <a:rPr lang="en-US" dirty="0" err="1"/>
              <a:t>Cackalacky</a:t>
            </a:r>
            <a:r>
              <a:rPr lang="en-US" dirty="0"/>
              <a:t> (or North </a:t>
            </a:r>
            <a:r>
              <a:rPr lang="en-US" dirty="0" err="1"/>
              <a:t>Cackalacky</a:t>
            </a:r>
            <a:r>
              <a:rPr lang="en-US" dirty="0"/>
              <a:t>)</a:t>
            </a:r>
          </a:p>
          <a:p>
            <a:pPr marL="0" indent="0">
              <a:buNone/>
            </a:pPr>
            <a:r>
              <a:rPr lang="en-US" dirty="0"/>
              <a:t>			The Rip Van Winkle State</a:t>
            </a:r>
          </a:p>
          <a:p>
            <a:pPr marL="0" indent="0">
              <a:buNone/>
            </a:pPr>
            <a:r>
              <a:rPr lang="en-US" dirty="0"/>
              <a:t>			Southern Part of Heaven</a:t>
            </a:r>
          </a:p>
          <a:p>
            <a:pPr marL="0" indent="0">
              <a:buNone/>
            </a:pPr>
            <a:r>
              <a:rPr lang="en-US" dirty="0"/>
              <a:t>			The Good Roads State</a:t>
            </a:r>
          </a:p>
          <a:p>
            <a:pPr marL="0" indent="0">
              <a:buNone/>
            </a:pPr>
            <a:r>
              <a:rPr lang="en-US" dirty="0"/>
              <a:t>			Turpentine State/ Naval Stores State</a:t>
            </a:r>
          </a:p>
          <a:p>
            <a:pPr marL="0" indent="0">
              <a:buNone/>
            </a:pPr>
            <a:r>
              <a:rPr lang="en-US" dirty="0"/>
              <a:t>			Tobacco Road</a:t>
            </a:r>
          </a:p>
          <a:p>
            <a:pPr marL="0" indent="0">
              <a:buNone/>
            </a:pPr>
            <a:r>
              <a:rPr lang="en-US" dirty="0"/>
              <a:t>			</a:t>
            </a:r>
            <a:r>
              <a:rPr lang="en-US" dirty="0" err="1"/>
              <a:t>Furnitureland</a:t>
            </a:r>
            <a:endParaRPr lang="en-US" dirty="0"/>
          </a:p>
          <a:p>
            <a:pPr marL="0" indent="0">
              <a:buNone/>
            </a:pPr>
            <a:r>
              <a:rPr lang="en-US" dirty="0"/>
              <a:t>			Graveyard of the Atlantic</a:t>
            </a:r>
          </a:p>
          <a:p>
            <a:pPr marL="0" indent="0">
              <a:buNone/>
            </a:pPr>
            <a:r>
              <a:rPr lang="en-US" dirty="0"/>
              <a:t>			Land of the Sky</a:t>
            </a:r>
          </a:p>
          <a:p>
            <a:pPr marL="0" indent="0">
              <a:buNone/>
            </a:pPr>
            <a:r>
              <a:rPr lang="en-US" dirty="0"/>
              <a:t>			Manteo to Murphy</a:t>
            </a:r>
          </a:p>
          <a:p>
            <a:pPr marL="0" indent="0">
              <a:buNone/>
            </a:pPr>
            <a:r>
              <a:rPr lang="en-US" dirty="0"/>
              <a:t>			The Progressive Plutocracy	</a:t>
            </a:r>
          </a:p>
          <a:p>
            <a:pPr marL="0" indent="0">
              <a:buNone/>
            </a:pPr>
            <a:endParaRPr lang="en-US" dirty="0"/>
          </a:p>
        </p:txBody>
      </p:sp>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82</a:t>
            </a:fld>
            <a:endParaRPr lang="en-US" dirty="0"/>
          </a:p>
        </p:txBody>
      </p:sp>
      <p:sp>
        <p:nvSpPr>
          <p:cNvPr id="5" name="Title 4"/>
          <p:cNvSpPr>
            <a:spLocks noGrp="1"/>
          </p:cNvSpPr>
          <p:nvPr>
            <p:ph type="title"/>
          </p:nvPr>
        </p:nvSpPr>
        <p:spPr/>
        <p:txBody>
          <a:bodyPr/>
          <a:lstStyle/>
          <a:p>
            <a:r>
              <a:rPr lang="en-US" dirty="0" smtClean="0"/>
              <a:t>Exhibit I: State of North Carolina</a:t>
            </a:r>
            <a:endParaRPr lang="en-US" dirty="0"/>
          </a:p>
        </p:txBody>
      </p:sp>
    </p:spTree>
    <p:extLst>
      <p:ext uri="{BB962C8B-B14F-4D97-AF65-F5344CB8AC3E}">
        <p14:creationId xmlns:p14="http://schemas.microsoft.com/office/powerpoint/2010/main" val="31042736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2440" y="1408367"/>
            <a:ext cx="8229600" cy="4525963"/>
          </a:xfrm>
        </p:spPr>
        <p:txBody>
          <a:bodyPr>
            <a:normAutofit/>
          </a:bodyPr>
          <a:lstStyle/>
          <a:p>
            <a:r>
              <a:rPr lang="en-US" sz="2000" dirty="0"/>
              <a:t>Flower:	</a:t>
            </a:r>
            <a:r>
              <a:rPr lang="en-US" sz="2000" dirty="0" smtClean="0"/>
              <a:t>1941</a:t>
            </a:r>
            <a:r>
              <a:rPr lang="en-US" sz="2000" dirty="0"/>
              <a:t>	</a:t>
            </a:r>
            <a:r>
              <a:rPr lang="en-US" sz="2000" dirty="0" smtClean="0"/>
              <a:t>American </a:t>
            </a:r>
            <a:r>
              <a:rPr lang="en-US" sz="2000" dirty="0"/>
              <a:t>Dogwood (</a:t>
            </a:r>
            <a:r>
              <a:rPr lang="en-US" sz="2000" dirty="0" err="1"/>
              <a:t>Cornus</a:t>
            </a:r>
            <a:r>
              <a:rPr lang="en-US" sz="2000" dirty="0"/>
              <a:t> Florida)</a:t>
            </a:r>
          </a:p>
          <a:p>
            <a:r>
              <a:rPr lang="en-US" sz="2000" dirty="0"/>
              <a:t>Tree:		1963	</a:t>
            </a:r>
            <a:r>
              <a:rPr lang="en-US" sz="2000" dirty="0" smtClean="0"/>
              <a:t>Pine </a:t>
            </a:r>
            <a:r>
              <a:rPr lang="en-US" sz="2000" dirty="0"/>
              <a:t>(</a:t>
            </a:r>
            <a:r>
              <a:rPr lang="en-US" sz="2000" dirty="0" err="1"/>
              <a:t>Pinus</a:t>
            </a:r>
            <a:r>
              <a:rPr lang="en-US" sz="2000" dirty="0"/>
              <a:t>)</a:t>
            </a:r>
          </a:p>
          <a:p>
            <a:r>
              <a:rPr lang="en-US" sz="2000" dirty="0"/>
              <a:t>Wildflower:	</a:t>
            </a:r>
            <a:r>
              <a:rPr lang="en-US" sz="2000" dirty="0" smtClean="0"/>
              <a:t>2003</a:t>
            </a:r>
            <a:r>
              <a:rPr lang="en-US" sz="2000" dirty="0"/>
              <a:t>	</a:t>
            </a:r>
            <a:r>
              <a:rPr lang="en-US" sz="2000" dirty="0" smtClean="0"/>
              <a:t>Carolina </a:t>
            </a:r>
            <a:r>
              <a:rPr lang="en-US" sz="2000" dirty="0"/>
              <a:t>Lily (</a:t>
            </a:r>
            <a:r>
              <a:rPr lang="en-US" sz="2000" dirty="0" err="1"/>
              <a:t>Lilium</a:t>
            </a:r>
            <a:r>
              <a:rPr lang="en-US" sz="2000" dirty="0"/>
              <a:t> </a:t>
            </a:r>
            <a:r>
              <a:rPr lang="en-US" sz="2000" dirty="0" err="1"/>
              <a:t>michauxii</a:t>
            </a:r>
            <a:r>
              <a:rPr lang="en-US" sz="2000" dirty="0"/>
              <a:t>)</a:t>
            </a:r>
          </a:p>
          <a:p>
            <a:r>
              <a:rPr lang="en-US" sz="2000" dirty="0"/>
              <a:t>Christmas </a:t>
            </a:r>
            <a:r>
              <a:rPr lang="en-US" sz="2000" dirty="0" smtClean="0"/>
              <a:t>Tree:2005</a:t>
            </a:r>
            <a:r>
              <a:rPr lang="en-US" sz="2000" dirty="0"/>
              <a:t>	</a:t>
            </a:r>
            <a:r>
              <a:rPr lang="en-US" sz="2000" dirty="0" smtClean="0"/>
              <a:t>Fraser </a:t>
            </a:r>
            <a:r>
              <a:rPr lang="en-US" sz="2000" dirty="0"/>
              <a:t>Fir</a:t>
            </a:r>
          </a:p>
          <a:p>
            <a:r>
              <a:rPr lang="en-US" sz="2000" dirty="0"/>
              <a:t>Carnivorous </a:t>
            </a:r>
            <a:r>
              <a:rPr lang="en-US" sz="2000" dirty="0" smtClean="0"/>
              <a:t>plant:2005</a:t>
            </a:r>
            <a:r>
              <a:rPr lang="en-US" sz="2000" dirty="0"/>
              <a:t>	</a:t>
            </a:r>
            <a:r>
              <a:rPr lang="en-US" sz="2000" dirty="0" smtClean="0"/>
              <a:t>Venus Flytrap</a:t>
            </a:r>
            <a:endParaRPr lang="en-US" sz="2000" dirty="0"/>
          </a:p>
          <a:p>
            <a:r>
              <a:rPr lang="en-US" sz="2000" dirty="0"/>
              <a:t>Bird:		1943	</a:t>
            </a:r>
            <a:r>
              <a:rPr lang="en-US" sz="2000" dirty="0" smtClean="0"/>
              <a:t>Cardinal </a:t>
            </a:r>
            <a:r>
              <a:rPr lang="en-US" sz="2000" dirty="0"/>
              <a:t>(</a:t>
            </a:r>
            <a:r>
              <a:rPr lang="en-US" sz="2000" dirty="0" err="1"/>
              <a:t>Cardinalis</a:t>
            </a:r>
            <a:r>
              <a:rPr lang="en-US" sz="2000" dirty="0"/>
              <a:t> </a:t>
            </a:r>
            <a:r>
              <a:rPr lang="en-US" sz="2000" dirty="0" err="1"/>
              <a:t>cardinalis</a:t>
            </a:r>
            <a:r>
              <a:rPr lang="en-US" sz="2000" dirty="0"/>
              <a:t>)</a:t>
            </a:r>
          </a:p>
          <a:p>
            <a:r>
              <a:rPr lang="en-US" sz="2000" dirty="0"/>
              <a:t>Shell:		1965	</a:t>
            </a:r>
            <a:r>
              <a:rPr lang="en-US" sz="2000" dirty="0" smtClean="0"/>
              <a:t>Scotch </a:t>
            </a:r>
            <a:r>
              <a:rPr lang="en-US" sz="2000" dirty="0"/>
              <a:t>Bonnet </a:t>
            </a:r>
          </a:p>
          <a:p>
            <a:r>
              <a:rPr lang="en-US" sz="2000" dirty="0" smtClean="0"/>
              <a:t>Mammal:	1969	Eastern Gray Squirrel</a:t>
            </a:r>
          </a:p>
          <a:p>
            <a:r>
              <a:rPr lang="en-US" sz="2000" dirty="0" smtClean="0"/>
              <a:t>Salt </a:t>
            </a:r>
            <a:r>
              <a:rPr lang="en-US" sz="2000" dirty="0"/>
              <a:t>Water </a:t>
            </a:r>
            <a:r>
              <a:rPr lang="en-US" sz="2000" dirty="0" smtClean="0"/>
              <a:t>Fish:1971</a:t>
            </a:r>
            <a:r>
              <a:rPr lang="en-US" sz="2000" dirty="0"/>
              <a:t>	</a:t>
            </a:r>
            <a:r>
              <a:rPr lang="en-US" sz="2000" dirty="0" smtClean="0"/>
              <a:t>Channel </a:t>
            </a:r>
            <a:r>
              <a:rPr lang="en-US" sz="2000" dirty="0"/>
              <a:t>Bass (</a:t>
            </a:r>
            <a:r>
              <a:rPr lang="en-US" sz="2000" dirty="0" err="1"/>
              <a:t>Sciaenops</a:t>
            </a:r>
            <a:r>
              <a:rPr lang="en-US" sz="2000" dirty="0"/>
              <a:t> </a:t>
            </a:r>
            <a:r>
              <a:rPr lang="en-US" sz="2000" dirty="0" err="1"/>
              <a:t>ocellatus</a:t>
            </a:r>
            <a:r>
              <a:rPr lang="en-US" sz="2000" dirty="0"/>
              <a:t>)</a:t>
            </a:r>
          </a:p>
          <a:p>
            <a:r>
              <a:rPr lang="en-US" sz="2000" dirty="0"/>
              <a:t>Insect:	</a:t>
            </a:r>
            <a:r>
              <a:rPr lang="en-US" sz="2000" dirty="0" smtClean="0"/>
              <a:t>1973</a:t>
            </a:r>
            <a:r>
              <a:rPr lang="en-US" sz="2000" dirty="0"/>
              <a:t>	</a:t>
            </a:r>
            <a:r>
              <a:rPr lang="en-US" sz="2000" dirty="0" smtClean="0"/>
              <a:t>Honey </a:t>
            </a:r>
            <a:r>
              <a:rPr lang="en-US" sz="2000" dirty="0"/>
              <a:t>Bee (</a:t>
            </a:r>
            <a:r>
              <a:rPr lang="en-US" sz="2000" dirty="0" err="1"/>
              <a:t>Apis</a:t>
            </a:r>
            <a:r>
              <a:rPr lang="en-US" sz="2000" dirty="0"/>
              <a:t> </a:t>
            </a:r>
            <a:r>
              <a:rPr lang="en-US" sz="2000" dirty="0" err="1"/>
              <a:t>Mellifera</a:t>
            </a:r>
            <a:r>
              <a:rPr lang="en-US" sz="2000" dirty="0"/>
              <a:t>)</a:t>
            </a:r>
          </a:p>
          <a:p>
            <a:r>
              <a:rPr lang="en-US" sz="2000" dirty="0"/>
              <a:t>Reptile:	</a:t>
            </a:r>
            <a:r>
              <a:rPr lang="en-US" sz="2000" dirty="0" smtClean="0"/>
              <a:t>1979</a:t>
            </a:r>
            <a:r>
              <a:rPr lang="en-US" sz="2000" dirty="0"/>
              <a:t>	</a:t>
            </a:r>
            <a:r>
              <a:rPr lang="en-US" sz="2000" dirty="0" smtClean="0"/>
              <a:t>Eastern </a:t>
            </a:r>
            <a:r>
              <a:rPr lang="en-US" sz="2000" dirty="0"/>
              <a:t>Box Turtle</a:t>
            </a:r>
          </a:p>
          <a:p>
            <a:r>
              <a:rPr lang="en-US" sz="2000" dirty="0"/>
              <a:t>Dog:		1989	</a:t>
            </a:r>
            <a:r>
              <a:rPr lang="en-US" sz="2000" dirty="0" err="1" smtClean="0"/>
              <a:t>Plott</a:t>
            </a:r>
            <a:r>
              <a:rPr lang="en-US" sz="2000" dirty="0" smtClean="0"/>
              <a:t> </a:t>
            </a:r>
            <a:r>
              <a:rPr lang="en-US" sz="2000" dirty="0"/>
              <a:t>Hound</a:t>
            </a:r>
          </a:p>
          <a:p>
            <a:endParaRPr lang="en-US" sz="2000" dirty="0"/>
          </a:p>
        </p:txBody>
      </p:sp>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83</a:t>
            </a:fld>
            <a:endParaRPr lang="en-US" dirty="0"/>
          </a:p>
        </p:txBody>
      </p:sp>
      <p:sp>
        <p:nvSpPr>
          <p:cNvPr id="5" name="Title 4"/>
          <p:cNvSpPr>
            <a:spLocks noGrp="1"/>
          </p:cNvSpPr>
          <p:nvPr>
            <p:ph type="title"/>
          </p:nvPr>
        </p:nvSpPr>
        <p:spPr/>
        <p:txBody>
          <a:bodyPr/>
          <a:lstStyle/>
          <a:p>
            <a:r>
              <a:rPr lang="en-US" dirty="0" smtClean="0"/>
              <a:t>Exhibit II: Official Symbols</a:t>
            </a:r>
            <a:endParaRPr lang="en-US" dirty="0"/>
          </a:p>
        </p:txBody>
      </p:sp>
    </p:spTree>
    <p:extLst>
      <p:ext uri="{BB962C8B-B14F-4D97-AF65-F5344CB8AC3E}">
        <p14:creationId xmlns:p14="http://schemas.microsoft.com/office/powerpoint/2010/main" val="17146848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84</a:t>
            </a:fld>
            <a:endParaRPr lang="en-US" dirty="0"/>
          </a:p>
        </p:txBody>
      </p:sp>
      <p:sp>
        <p:nvSpPr>
          <p:cNvPr id="5" name="Title 4"/>
          <p:cNvSpPr>
            <a:spLocks noGrp="1"/>
          </p:cNvSpPr>
          <p:nvPr>
            <p:ph type="title"/>
          </p:nvPr>
        </p:nvSpPr>
        <p:spPr/>
        <p:txBody>
          <a:bodyPr/>
          <a:lstStyle/>
          <a:p>
            <a:r>
              <a:rPr lang="en-US" dirty="0" smtClean="0"/>
              <a:t>State Symbols Cont.</a:t>
            </a:r>
            <a:endParaRPr lang="en-US" dirty="0"/>
          </a:p>
        </p:txBody>
      </p:sp>
      <p:sp>
        <p:nvSpPr>
          <p:cNvPr id="6" name="Rectangle 5"/>
          <p:cNvSpPr/>
          <p:nvPr/>
        </p:nvSpPr>
        <p:spPr>
          <a:xfrm>
            <a:off x="609600" y="1076265"/>
            <a:ext cx="8362122" cy="5324535"/>
          </a:xfrm>
          <a:prstGeom prst="rect">
            <a:avLst/>
          </a:prstGeom>
        </p:spPr>
        <p:txBody>
          <a:bodyPr wrap="square">
            <a:spAutoFit/>
          </a:bodyPr>
          <a:lstStyle/>
          <a:p>
            <a:r>
              <a:rPr lang="en-US" sz="2000" dirty="0"/>
              <a:t>Freshwater Fish:	2005	Southern Appalachian Brook Trout </a:t>
            </a:r>
          </a:p>
          <a:p>
            <a:r>
              <a:rPr lang="en-US" sz="2000" dirty="0"/>
              <a:t>Horse:		2010	Colonial Spanish Mustang</a:t>
            </a:r>
          </a:p>
          <a:p>
            <a:r>
              <a:rPr lang="en-US" sz="2000" dirty="0"/>
              <a:t>Butterfly:	</a:t>
            </a:r>
            <a:r>
              <a:rPr lang="en-US" sz="2000" dirty="0" smtClean="0"/>
              <a:t>2012</a:t>
            </a:r>
            <a:r>
              <a:rPr lang="en-US" sz="2000" dirty="0"/>
              <a:t>	Eastern Tiger Swallowtail </a:t>
            </a:r>
          </a:p>
          <a:p>
            <a:r>
              <a:rPr lang="en-US" sz="2000" dirty="0"/>
              <a:t>Gemstone:	</a:t>
            </a:r>
            <a:r>
              <a:rPr lang="en-US" sz="2000" dirty="0" smtClean="0"/>
              <a:t>1973</a:t>
            </a:r>
            <a:r>
              <a:rPr lang="en-US" sz="2000" dirty="0"/>
              <a:t>	Emerald</a:t>
            </a:r>
          </a:p>
          <a:p>
            <a:r>
              <a:rPr lang="en-US" sz="2000" dirty="0"/>
              <a:t>Rock:		1979	Granite</a:t>
            </a:r>
          </a:p>
          <a:p>
            <a:r>
              <a:rPr lang="en-US" sz="2000" dirty="0"/>
              <a:t>Mineral:		2011	Gold</a:t>
            </a:r>
          </a:p>
          <a:p>
            <a:r>
              <a:rPr lang="en-US" sz="2000" dirty="0"/>
              <a:t>Beverage:	</a:t>
            </a:r>
            <a:r>
              <a:rPr lang="en-US" sz="2000" dirty="0" smtClean="0"/>
              <a:t>1987</a:t>
            </a:r>
            <a:r>
              <a:rPr lang="en-US" sz="2000" dirty="0"/>
              <a:t>	Milk</a:t>
            </a:r>
          </a:p>
          <a:p>
            <a:r>
              <a:rPr lang="en-US" sz="2000" dirty="0"/>
              <a:t>Vegetable:	</a:t>
            </a:r>
            <a:r>
              <a:rPr lang="en-US" sz="2000" dirty="0" smtClean="0"/>
              <a:t>1995</a:t>
            </a:r>
            <a:r>
              <a:rPr lang="en-US" sz="2000" dirty="0"/>
              <a:t>	Sweet potato</a:t>
            </a:r>
          </a:p>
          <a:p>
            <a:r>
              <a:rPr lang="en-US" sz="2000" dirty="0"/>
              <a:t>Red berry:	</a:t>
            </a:r>
            <a:r>
              <a:rPr lang="en-US" sz="2000" dirty="0" smtClean="0"/>
              <a:t>2001</a:t>
            </a:r>
            <a:r>
              <a:rPr lang="en-US" sz="2000" dirty="0"/>
              <a:t>	Strawberry</a:t>
            </a:r>
          </a:p>
          <a:p>
            <a:r>
              <a:rPr lang="en-US" sz="2000" dirty="0"/>
              <a:t>Blue berry:	</a:t>
            </a:r>
            <a:r>
              <a:rPr lang="en-US" sz="2000" dirty="0" smtClean="0"/>
              <a:t>2001</a:t>
            </a:r>
            <a:r>
              <a:rPr lang="en-US" sz="2000" dirty="0"/>
              <a:t>	Blueberry</a:t>
            </a:r>
          </a:p>
          <a:p>
            <a:r>
              <a:rPr lang="en-US" sz="2000" dirty="0"/>
              <a:t>Fruit:		2001	Scuppernong grape</a:t>
            </a:r>
          </a:p>
          <a:p>
            <a:r>
              <a:rPr lang="en-US" sz="2000" dirty="0"/>
              <a:t>Folk dance:	</a:t>
            </a:r>
            <a:r>
              <a:rPr lang="en-US" sz="2000" dirty="0" smtClean="0"/>
              <a:t>2005</a:t>
            </a:r>
            <a:r>
              <a:rPr lang="en-US" sz="2000" dirty="0"/>
              <a:t>	Clogging</a:t>
            </a:r>
          </a:p>
          <a:p>
            <a:r>
              <a:rPr lang="en-US" sz="2000" dirty="0"/>
              <a:t>Popular dance	2005	Shag</a:t>
            </a:r>
          </a:p>
          <a:p>
            <a:r>
              <a:rPr lang="en-US" sz="2000" dirty="0"/>
              <a:t>Historical boat	1987	Shad boat</a:t>
            </a:r>
          </a:p>
          <a:p>
            <a:r>
              <a:rPr lang="en-US" sz="2000" dirty="0"/>
              <a:t>Sport:		2011	Stock car racing</a:t>
            </a:r>
          </a:p>
          <a:p>
            <a:r>
              <a:rPr lang="en-US" sz="2000" dirty="0"/>
              <a:t>Tartan:		1991	Carolina Tartan</a:t>
            </a:r>
          </a:p>
          <a:p>
            <a:r>
              <a:rPr lang="en-US" sz="2000" dirty="0"/>
              <a:t>State Birthplace of Traditional Pottery:	2005	Seagrove</a:t>
            </a:r>
          </a:p>
        </p:txBody>
      </p:sp>
    </p:spTree>
    <p:extLst>
      <p:ext uri="{BB962C8B-B14F-4D97-AF65-F5344CB8AC3E}">
        <p14:creationId xmlns:p14="http://schemas.microsoft.com/office/powerpoint/2010/main" val="27462460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47500" lnSpcReduction="20000"/>
          </a:bodyPr>
          <a:lstStyle/>
          <a:p>
            <a:pPr marL="0" indent="0">
              <a:buNone/>
            </a:pPr>
            <a:r>
              <a:rPr lang="en-US" dirty="0"/>
              <a:t>State Song: The Old North State (William Gaston; Collected and Arranged by Mrs. E. E. Randolph)</a:t>
            </a:r>
          </a:p>
          <a:p>
            <a:pPr marL="0" indent="0">
              <a:buNone/>
            </a:pPr>
            <a:endParaRPr lang="en-US" dirty="0"/>
          </a:p>
          <a:p>
            <a:pPr marL="0" indent="0">
              <a:buNone/>
            </a:pPr>
            <a:r>
              <a:rPr lang="en-US" dirty="0"/>
              <a:t>Carolina! Carolina! heaven's blessings attend her,</a:t>
            </a:r>
            <a:br>
              <a:rPr lang="en-US" dirty="0"/>
            </a:br>
            <a:r>
              <a:rPr lang="en-US" dirty="0"/>
              <a:t>While we live we will cherish, protect and defend her,</a:t>
            </a:r>
            <a:br>
              <a:rPr lang="en-US" dirty="0"/>
            </a:br>
            <a:r>
              <a:rPr lang="en-US" dirty="0" err="1"/>
              <a:t>Tho</a:t>
            </a:r>
            <a:r>
              <a:rPr lang="en-US" dirty="0"/>
              <a:t>' the scorner may sneer at and witlings defame her,</a:t>
            </a:r>
            <a:br>
              <a:rPr lang="en-US" dirty="0"/>
            </a:br>
            <a:r>
              <a:rPr lang="en-US" dirty="0"/>
              <a:t>Still our hearts swell with gladness whenever we name her.</a:t>
            </a:r>
            <a:br>
              <a:rPr lang="en-US" dirty="0"/>
            </a:br>
            <a:r>
              <a:rPr lang="en-US" dirty="0"/>
              <a:t>Hurrah! Hurrah! the Old North State forever,</a:t>
            </a:r>
            <a:br>
              <a:rPr lang="en-US" dirty="0"/>
            </a:br>
            <a:r>
              <a:rPr lang="en-US" dirty="0"/>
              <a:t>Hurrah! Hurrah! the good Old North State. </a:t>
            </a:r>
          </a:p>
          <a:p>
            <a:pPr marL="0" indent="0">
              <a:buNone/>
            </a:pPr>
            <a:endParaRPr lang="en-US" dirty="0"/>
          </a:p>
          <a:p>
            <a:pPr marL="0" indent="0">
              <a:buNone/>
            </a:pPr>
            <a:r>
              <a:rPr lang="en-US" dirty="0" err="1"/>
              <a:t>Tho</a:t>
            </a:r>
            <a:r>
              <a:rPr lang="en-US" dirty="0"/>
              <a:t>' she envies not others, their merited glory,</a:t>
            </a:r>
            <a:br>
              <a:rPr lang="en-US" dirty="0"/>
            </a:br>
            <a:r>
              <a:rPr lang="en-US" dirty="0"/>
              <a:t>Say whose name stands the foremost, in liberty's story,</a:t>
            </a:r>
            <a:br>
              <a:rPr lang="en-US" dirty="0"/>
            </a:br>
            <a:r>
              <a:rPr lang="en-US" dirty="0" err="1"/>
              <a:t>Tho</a:t>
            </a:r>
            <a:r>
              <a:rPr lang="en-US" dirty="0"/>
              <a:t>' too true to herself </a:t>
            </a:r>
            <a:r>
              <a:rPr lang="en-US" dirty="0" err="1"/>
              <a:t>e'er</a:t>
            </a:r>
            <a:r>
              <a:rPr lang="en-US" dirty="0"/>
              <a:t> to crouch to oppression, </a:t>
            </a:r>
            <a:br>
              <a:rPr lang="en-US" dirty="0"/>
            </a:br>
            <a:r>
              <a:rPr lang="en-US" dirty="0"/>
              <a:t>Who can yield to just rule a more loyal submission.</a:t>
            </a:r>
            <a:br>
              <a:rPr lang="en-US" dirty="0"/>
            </a:br>
            <a:r>
              <a:rPr lang="en-US" dirty="0"/>
              <a:t>Hurrah! Hurrah! the Old North State forever,</a:t>
            </a:r>
            <a:br>
              <a:rPr lang="en-US" dirty="0"/>
            </a:br>
            <a:r>
              <a:rPr lang="en-US" dirty="0"/>
              <a:t>Hurrah! Hurrah! the good Old North State. </a:t>
            </a:r>
          </a:p>
          <a:p>
            <a:pPr marL="0" indent="0">
              <a:buNone/>
            </a:pPr>
            <a:endParaRPr lang="en-US" dirty="0"/>
          </a:p>
          <a:p>
            <a:pPr marL="0" indent="0">
              <a:buNone/>
            </a:pPr>
            <a:r>
              <a:rPr lang="en-US" dirty="0"/>
              <a:t>Then let all those who love us, love the land that we live in,</a:t>
            </a:r>
            <a:br>
              <a:rPr lang="en-US" dirty="0"/>
            </a:br>
            <a:r>
              <a:rPr lang="en-US" dirty="0"/>
              <a:t>As happy a region as on this side of heaven,</a:t>
            </a:r>
            <a:br>
              <a:rPr lang="en-US" dirty="0"/>
            </a:br>
            <a:r>
              <a:rPr lang="en-US" dirty="0"/>
              <a:t>Where plenty and peace, love and joy smile before us,</a:t>
            </a:r>
            <a:br>
              <a:rPr lang="en-US" dirty="0"/>
            </a:br>
            <a:r>
              <a:rPr lang="en-US" dirty="0"/>
              <a:t>Raise aloud, raise together the heart thrilling chorus.</a:t>
            </a:r>
            <a:br>
              <a:rPr lang="en-US" dirty="0"/>
            </a:br>
            <a:r>
              <a:rPr lang="en-US" dirty="0"/>
              <a:t>Hurrah! Hurrah! the Old North State forever,</a:t>
            </a:r>
            <a:br>
              <a:rPr lang="en-US" dirty="0"/>
            </a:br>
            <a:r>
              <a:rPr lang="en-US" dirty="0"/>
              <a:t>Hurrah! Hurrah! the good Old North State. </a:t>
            </a:r>
          </a:p>
          <a:p>
            <a:pPr marL="0" indent="0">
              <a:buNone/>
            </a:pPr>
            <a:endParaRPr lang="en-US" dirty="0"/>
          </a:p>
        </p:txBody>
      </p:sp>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85</a:t>
            </a:fld>
            <a:endParaRPr lang="en-US" dirty="0"/>
          </a:p>
        </p:txBody>
      </p:sp>
      <p:sp>
        <p:nvSpPr>
          <p:cNvPr id="5" name="Title 4"/>
          <p:cNvSpPr>
            <a:spLocks noGrp="1"/>
          </p:cNvSpPr>
          <p:nvPr>
            <p:ph type="title"/>
          </p:nvPr>
        </p:nvSpPr>
        <p:spPr/>
        <p:txBody>
          <a:bodyPr/>
          <a:lstStyle/>
          <a:p>
            <a:r>
              <a:rPr lang="en-US" dirty="0" smtClean="0"/>
              <a:t>Exhibit III: North Carolina State Song </a:t>
            </a:r>
            <a:endParaRPr lang="en-US" dirty="0"/>
          </a:p>
        </p:txBody>
      </p:sp>
    </p:spTree>
    <p:extLst>
      <p:ext uri="{BB962C8B-B14F-4D97-AF65-F5344CB8AC3E}">
        <p14:creationId xmlns:p14="http://schemas.microsoft.com/office/powerpoint/2010/main" val="6495516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47500" lnSpcReduction="20000"/>
          </a:bodyPr>
          <a:lstStyle/>
          <a:p>
            <a:pPr marL="0" indent="0">
              <a:buNone/>
            </a:pPr>
            <a:r>
              <a:rPr lang="en-US" dirty="0"/>
              <a:t>The following toast was officially adopted as the State Toast of North Carolina by the General Assembly of 1957.</a:t>
            </a:r>
          </a:p>
          <a:p>
            <a:pPr marL="0" indent="0">
              <a:buNone/>
            </a:pPr>
            <a:endParaRPr lang="en-US" dirty="0"/>
          </a:p>
          <a:p>
            <a:pPr marL="0" indent="0">
              <a:buNone/>
            </a:pPr>
            <a:r>
              <a:rPr lang="en-US" dirty="0"/>
              <a:t>Here's to the land of the long leaf pine,</a:t>
            </a:r>
            <a:br>
              <a:rPr lang="en-US" dirty="0"/>
            </a:br>
            <a:r>
              <a:rPr lang="en-US" dirty="0"/>
              <a:t>The summer land where the sun doth shine,</a:t>
            </a:r>
            <a:br>
              <a:rPr lang="en-US" dirty="0"/>
            </a:br>
            <a:r>
              <a:rPr lang="en-US" dirty="0"/>
              <a:t>Where the weak grow strong and the strong grow great,</a:t>
            </a:r>
            <a:br>
              <a:rPr lang="en-US" dirty="0"/>
            </a:br>
            <a:r>
              <a:rPr lang="en-US" dirty="0"/>
              <a:t>Here's to "Down Home," the Old North State! </a:t>
            </a:r>
          </a:p>
          <a:p>
            <a:pPr marL="0" indent="0">
              <a:buNone/>
            </a:pPr>
            <a:endParaRPr lang="en-US" dirty="0"/>
          </a:p>
          <a:p>
            <a:pPr marL="0" indent="0">
              <a:buNone/>
            </a:pPr>
            <a:r>
              <a:rPr lang="en-US" dirty="0"/>
              <a:t>Here's to the land of the cotton bloom white,</a:t>
            </a:r>
            <a:br>
              <a:rPr lang="en-US" dirty="0"/>
            </a:br>
            <a:r>
              <a:rPr lang="en-US" dirty="0"/>
              <a:t>Where the scuppernong perfumes the breeze at night,</a:t>
            </a:r>
            <a:br>
              <a:rPr lang="en-US" dirty="0"/>
            </a:br>
            <a:r>
              <a:rPr lang="en-US" dirty="0"/>
              <a:t>Where the soft southern moss and jessamine mate,</a:t>
            </a:r>
            <a:br>
              <a:rPr lang="en-US" dirty="0"/>
            </a:br>
            <a:r>
              <a:rPr lang="en-US" dirty="0"/>
              <a:t>'Neath the murmuring pines of the Old North State! </a:t>
            </a:r>
          </a:p>
          <a:p>
            <a:pPr marL="0" indent="0">
              <a:buNone/>
            </a:pPr>
            <a:endParaRPr lang="en-US" dirty="0"/>
          </a:p>
          <a:p>
            <a:pPr marL="0" indent="0">
              <a:buNone/>
            </a:pPr>
            <a:r>
              <a:rPr lang="en-US" dirty="0"/>
              <a:t>Here's to the land where the </a:t>
            </a:r>
            <a:r>
              <a:rPr lang="en-US" dirty="0" err="1"/>
              <a:t>galax</a:t>
            </a:r>
            <a:r>
              <a:rPr lang="en-US" dirty="0"/>
              <a:t> grows,</a:t>
            </a:r>
            <a:br>
              <a:rPr lang="en-US" dirty="0"/>
            </a:br>
            <a:r>
              <a:rPr lang="en-US" dirty="0"/>
              <a:t>Where the rhododendron's rosette glows,</a:t>
            </a:r>
            <a:br>
              <a:rPr lang="en-US" dirty="0"/>
            </a:br>
            <a:r>
              <a:rPr lang="en-US" dirty="0"/>
              <a:t>Where soars Mount Mitchell's summit great,</a:t>
            </a:r>
            <a:br>
              <a:rPr lang="en-US" dirty="0"/>
            </a:br>
            <a:r>
              <a:rPr lang="en-US" dirty="0"/>
              <a:t>In the "Land of the Sky," in the Old North State! </a:t>
            </a:r>
          </a:p>
          <a:p>
            <a:pPr marL="0" indent="0">
              <a:buNone/>
            </a:pPr>
            <a:endParaRPr lang="en-US" dirty="0"/>
          </a:p>
          <a:p>
            <a:pPr marL="0" indent="0">
              <a:buNone/>
            </a:pPr>
            <a:r>
              <a:rPr lang="en-US" dirty="0"/>
              <a:t>Here's to the land where maidens are fair,</a:t>
            </a:r>
            <a:br>
              <a:rPr lang="en-US" dirty="0"/>
            </a:br>
            <a:r>
              <a:rPr lang="en-US" dirty="0"/>
              <a:t>Where friends are true and cold hearts rare,</a:t>
            </a:r>
            <a:br>
              <a:rPr lang="en-US" dirty="0"/>
            </a:br>
            <a:r>
              <a:rPr lang="en-US" dirty="0"/>
              <a:t>The near land, the dear land, whatever fate,</a:t>
            </a:r>
            <a:br>
              <a:rPr lang="en-US" dirty="0"/>
            </a:br>
            <a:r>
              <a:rPr lang="en-US" dirty="0"/>
              <a:t>The blest land, the best land, the Old North State!</a:t>
            </a:r>
          </a:p>
          <a:p>
            <a:endParaRPr lang="en-US" dirty="0"/>
          </a:p>
        </p:txBody>
      </p:sp>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86</a:t>
            </a:fld>
            <a:endParaRPr lang="en-US" dirty="0"/>
          </a:p>
        </p:txBody>
      </p:sp>
      <p:sp>
        <p:nvSpPr>
          <p:cNvPr id="5" name="Title 4"/>
          <p:cNvSpPr>
            <a:spLocks noGrp="1"/>
          </p:cNvSpPr>
          <p:nvPr>
            <p:ph type="title"/>
          </p:nvPr>
        </p:nvSpPr>
        <p:spPr/>
        <p:txBody>
          <a:bodyPr/>
          <a:lstStyle/>
          <a:p>
            <a:r>
              <a:rPr lang="en-US" dirty="0" smtClean="0"/>
              <a:t>Exhibit IV: North Carolina Toast</a:t>
            </a:r>
            <a:endParaRPr lang="en-US" dirty="0"/>
          </a:p>
        </p:txBody>
      </p:sp>
    </p:spTree>
    <p:extLst>
      <p:ext uri="{BB962C8B-B14F-4D97-AF65-F5344CB8AC3E}">
        <p14:creationId xmlns:p14="http://schemas.microsoft.com/office/powerpoint/2010/main" val="15367805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40000" lnSpcReduction="20000"/>
          </a:bodyPr>
          <a:lstStyle/>
          <a:p>
            <a:pPr marL="0" indent="0">
              <a:buNone/>
            </a:pPr>
            <a:r>
              <a:rPr lang="en-US" dirty="0"/>
              <a:t>North Carolina. The Old North State. The home of the </a:t>
            </a:r>
            <a:r>
              <a:rPr lang="en-US" dirty="0" err="1"/>
              <a:t>Tarheels</a:t>
            </a:r>
            <a:r>
              <a:rPr lang="en-US" dirty="0"/>
              <a:t>. The Goodliest Land with Good Roads. Since 1585, when Ralph Lace convinced the Queen and Sir Walter Raleigh to forge the first settlement at Roanoke Island, North Carolina has remained a place of abundance and beauty.  Rich in resources, North Carolina’s tourism, history, culture, and arts have been shaped by its geological wealth. Today, North Carolina is the sixth most recognized state in the world. However, the diverse state that contains mountain ranges, white, sandy beaches, and strong research, education, and financial centers, currently lacks a cohesive image, giving birth to The North Carolina Brand Project. </a:t>
            </a:r>
          </a:p>
          <a:p>
            <a:pPr marL="0" indent="0">
              <a:buNone/>
            </a:pPr>
            <a:endParaRPr lang="en-US" dirty="0"/>
          </a:p>
          <a:p>
            <a:pPr marL="0" indent="0">
              <a:buNone/>
            </a:pPr>
            <a:r>
              <a:rPr lang="en-US" dirty="0"/>
              <a:t>Named for King Charles I, Carolina, from the </a:t>
            </a:r>
            <a:r>
              <a:rPr lang="en-US" dirty="0" err="1"/>
              <a:t>latin</a:t>
            </a:r>
            <a:r>
              <a:rPr lang="en-US" dirty="0"/>
              <a:t> </a:t>
            </a:r>
            <a:r>
              <a:rPr lang="en-US" dirty="0" err="1"/>
              <a:t>Carolus</a:t>
            </a:r>
            <a:r>
              <a:rPr lang="en-US" dirty="0"/>
              <a:t>,  comprised the land between the modern day state boarders of North and South Carolina. These boarders were redrawn in 1600s, splitting the state into two states. From this point forward, the “northern state” was often referred to as the Old North State. Since this time, North Carolina has been transformed and branded as a wonderful location to settle down, siting the numerous natural resources and temperate weather as a perfect location for businesses and multiple industries, military training, artisans, and a place to make home. </a:t>
            </a:r>
          </a:p>
          <a:p>
            <a:pPr marL="0" indent="0">
              <a:buNone/>
            </a:pPr>
            <a:endParaRPr lang="en-US" dirty="0"/>
          </a:p>
          <a:p>
            <a:pPr marL="0" indent="0">
              <a:buNone/>
            </a:pPr>
            <a:r>
              <a:rPr lang="en-US" dirty="0"/>
              <a:t>Even though the Old North State has been seen as progressive in the last century, North Carolina has stayed true to its roots and its motto “rather to be than to seem.” The state has forged its own path and consistently made decisions based on the needs and people of the state and not on national trends. </a:t>
            </a:r>
          </a:p>
          <a:p>
            <a:pPr marL="0" indent="0">
              <a:buNone/>
            </a:pPr>
            <a:endParaRPr lang="en-US" dirty="0"/>
          </a:p>
          <a:p>
            <a:pPr marL="0" indent="0">
              <a:buNone/>
            </a:pPr>
            <a:r>
              <a:rPr lang="en-US" dirty="0"/>
              <a:t>In the past decade, North Carolina has sought to unify the state image—initially through a new slogan “A Better Place to Be” in the early 2000s and now again through The Brand North Carolina Project. Though the state seeks a unified, concise image, the culture of North Carolina has been well documented through our numerous natives—from Andy Griffith to Charles </a:t>
            </a:r>
            <a:r>
              <a:rPr lang="en-US" dirty="0" err="1"/>
              <a:t>Kuralt</a:t>
            </a:r>
            <a:r>
              <a:rPr lang="en-US" dirty="0"/>
              <a:t>—and this body of work illustrates the cultural and historical evolution of North Carolina over the past five centuries. </a:t>
            </a:r>
          </a:p>
          <a:p>
            <a:pPr marL="0" indent="0">
              <a:buNone/>
            </a:pPr>
            <a:endParaRPr lang="en-US" dirty="0"/>
          </a:p>
        </p:txBody>
      </p:sp>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87</a:t>
            </a:fld>
            <a:endParaRPr lang="en-US" dirty="0"/>
          </a:p>
        </p:txBody>
      </p:sp>
      <p:sp>
        <p:nvSpPr>
          <p:cNvPr id="5" name="Title 4"/>
          <p:cNvSpPr>
            <a:spLocks noGrp="1"/>
          </p:cNvSpPr>
          <p:nvPr>
            <p:ph type="title"/>
          </p:nvPr>
        </p:nvSpPr>
        <p:spPr/>
        <p:txBody>
          <a:bodyPr/>
          <a:lstStyle/>
          <a:p>
            <a:r>
              <a:rPr lang="en-US" dirty="0" smtClean="0"/>
              <a:t>Exhibit V: Abridged History</a:t>
            </a:r>
            <a:endParaRPr lang="en-US" dirty="0"/>
          </a:p>
        </p:txBody>
      </p:sp>
    </p:spTree>
    <p:extLst>
      <p:ext uri="{BB962C8B-B14F-4D97-AF65-F5344CB8AC3E}">
        <p14:creationId xmlns:p14="http://schemas.microsoft.com/office/powerpoint/2010/main" val="12570728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40000" lnSpcReduction="20000"/>
          </a:bodyPr>
          <a:lstStyle/>
          <a:p>
            <a:pPr marL="0" indent="0">
              <a:buNone/>
            </a:pPr>
            <a:r>
              <a:rPr lang="en-US" dirty="0"/>
              <a:t>1500s</a:t>
            </a:r>
          </a:p>
          <a:p>
            <a:pPr marL="0" indent="0">
              <a:buNone/>
            </a:pPr>
            <a:endParaRPr lang="en-US" dirty="0"/>
          </a:p>
          <a:p>
            <a:pPr marL="0" indent="0">
              <a:buNone/>
            </a:pPr>
            <a:r>
              <a:rPr lang="en-US" dirty="0"/>
              <a:t>In 1585, Ralph Lane, leader of one of Sir Walter Raleigh’s Roanoke voyages, describes Roanoke Island as “the Goodliest Land Under the Cope of Heaven” to Sir Walter Raleigh and Queen Elizabeth I. Eventually, Roanoke Island, famed for the mythical “Lost Colony,” would expand to include both North and South Carolina, as far as modern day Daytona, Florida, until the mid-1600s.  </a:t>
            </a:r>
          </a:p>
          <a:p>
            <a:pPr marL="0" indent="0">
              <a:buNone/>
            </a:pPr>
            <a:endParaRPr lang="en-US" dirty="0"/>
          </a:p>
          <a:p>
            <a:pPr marL="0" indent="0">
              <a:buNone/>
            </a:pPr>
            <a:r>
              <a:rPr lang="en-US" dirty="0"/>
              <a:t>1600s</a:t>
            </a:r>
          </a:p>
          <a:p>
            <a:pPr marL="0" indent="0">
              <a:buNone/>
            </a:pPr>
            <a:endParaRPr lang="en-US" dirty="0"/>
          </a:p>
          <a:p>
            <a:pPr marL="0" indent="0">
              <a:buNone/>
            </a:pPr>
            <a:r>
              <a:rPr lang="en-US" dirty="0"/>
              <a:t>In 1663, King Charles II splits Carolina or </a:t>
            </a:r>
            <a:r>
              <a:rPr lang="en-US" dirty="0" err="1"/>
              <a:t>Carolus</a:t>
            </a:r>
            <a:r>
              <a:rPr lang="en-US" dirty="0"/>
              <a:t>, creating two separate colonies—now called North and South Carolina. Though some of the land was given to other states, the older “northern” settlement of Carolina is referred to as “the Old North State,” a title that continues even today. </a:t>
            </a:r>
            <a:endParaRPr lang="en-US" dirty="0" smtClean="0"/>
          </a:p>
          <a:p>
            <a:pPr marL="0" indent="0">
              <a:buNone/>
            </a:pPr>
            <a:r>
              <a:rPr lang="en-US" dirty="0"/>
              <a:t>1700s</a:t>
            </a:r>
          </a:p>
          <a:p>
            <a:pPr marL="0" indent="0">
              <a:buNone/>
            </a:pPr>
            <a:endParaRPr lang="en-US" dirty="0"/>
          </a:p>
          <a:p>
            <a:pPr marL="0" indent="0">
              <a:buNone/>
            </a:pPr>
            <a:r>
              <a:rPr lang="en-US" dirty="0"/>
              <a:t>In 1775, revolution was brewing. North Carolina, a site for military training, becomes the first state to declare their independence from the crown. This becomes known as the Mecklenburg Declaration and precedes the national declaration by almost a full year.</a:t>
            </a:r>
          </a:p>
          <a:p>
            <a:pPr marL="0" indent="0">
              <a:buNone/>
            </a:pPr>
            <a:endParaRPr lang="en-US" dirty="0"/>
          </a:p>
          <a:p>
            <a:pPr marL="0" indent="0">
              <a:buNone/>
            </a:pPr>
            <a:r>
              <a:rPr lang="en-US" dirty="0"/>
              <a:t>Though the first to succeed from England, our state would be the second to last colony to ratify the constitution on 1789, signing the document only after a complete set of Bill of Rights was attached to the document. North Carolina becomes the 12th state on November 21st, 1789.</a:t>
            </a:r>
          </a:p>
          <a:p>
            <a:pPr marL="0" indent="0">
              <a:buNone/>
            </a:pPr>
            <a:endParaRPr lang="en-US" dirty="0"/>
          </a:p>
          <a:p>
            <a:pPr marL="0" indent="0">
              <a:buNone/>
            </a:pPr>
            <a:r>
              <a:rPr lang="en-US" dirty="0"/>
              <a:t>On December 21, 1789, North Carolina would propose the first state university, siting the need to provide educated citizens to leadership that would serve their community, state, and nation. The University of North Carolina is formed.</a:t>
            </a:r>
          </a:p>
          <a:p>
            <a:pPr marL="0" indent="0">
              <a:buNone/>
            </a:pPr>
            <a:endParaRPr lang="en-US" dirty="0"/>
          </a:p>
        </p:txBody>
      </p:sp>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88</a:t>
            </a:fld>
            <a:endParaRPr lang="en-US" dirty="0"/>
          </a:p>
        </p:txBody>
      </p:sp>
      <p:sp>
        <p:nvSpPr>
          <p:cNvPr id="5" name="Title 4"/>
          <p:cNvSpPr>
            <a:spLocks noGrp="1"/>
          </p:cNvSpPr>
          <p:nvPr>
            <p:ph type="title"/>
          </p:nvPr>
        </p:nvSpPr>
        <p:spPr/>
        <p:txBody>
          <a:bodyPr/>
          <a:lstStyle/>
          <a:p>
            <a:r>
              <a:rPr lang="en-US" dirty="0"/>
              <a:t>Exhibit V: Abridged History</a:t>
            </a:r>
          </a:p>
        </p:txBody>
      </p:sp>
    </p:spTree>
    <p:extLst>
      <p:ext uri="{BB962C8B-B14F-4D97-AF65-F5344CB8AC3E}">
        <p14:creationId xmlns:p14="http://schemas.microsoft.com/office/powerpoint/2010/main" val="17637718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40000" lnSpcReduction="20000"/>
          </a:bodyPr>
          <a:lstStyle/>
          <a:p>
            <a:pPr marL="0" indent="0">
              <a:buNone/>
            </a:pPr>
            <a:r>
              <a:rPr lang="en-US" b="1" dirty="0"/>
              <a:t>1800s</a:t>
            </a:r>
          </a:p>
          <a:p>
            <a:pPr marL="0" indent="0">
              <a:buNone/>
            </a:pPr>
            <a:endParaRPr lang="en-US" dirty="0"/>
          </a:p>
          <a:p>
            <a:pPr marL="0" indent="0">
              <a:buNone/>
            </a:pPr>
            <a:r>
              <a:rPr lang="en-US" dirty="0"/>
              <a:t>In the early part of the 1800s, North Carolina advances slowly and is coined “The Rip Van Winkle State” as it appeared to be as comatose as Rip Van Winkle due to its lack of progress. The state, described as “a state without foreign commerce, for want of seaports or a staple; without internal communication by rivers, roads, or canals; without a cash market for any article of agricultural product; without manufactures; in short, without any object to which native industry and active enterprise could be directed" (1830 Legislative Report). This period ended in 1835 after constitutional reforms lifted the “general political apathy under the state's Democrat-controlled one-party system” (NCpedia.org), and “paved the way for a quarter-century of remarkable development in the state” (NCpedia.org). </a:t>
            </a:r>
          </a:p>
          <a:p>
            <a:pPr marL="0" indent="0">
              <a:buNone/>
            </a:pPr>
            <a:endParaRPr lang="en-US" dirty="0"/>
          </a:p>
          <a:p>
            <a:pPr marL="0" indent="0">
              <a:buNone/>
            </a:pPr>
            <a:r>
              <a:rPr lang="en-US" dirty="0"/>
              <a:t>Developments, including the building of a state system of railroads and plank roads; support for a statewide system of public schools; the establishment of institutions for the care of the blind, deaf, and mentally ill; a reformed tax system; changes in the legal status of women; the improvement of agricultural and manufacturing conditions; and the growth of the University of North Carolina and other colleges, academies, and religious agencies, would provide the foundation for North Carolina to progress during this period of progress. However, the state would become the last state to succeed from the union in 1861, through constitutional amendment, and reconstruction would erode some of the progression made during this period. </a:t>
            </a:r>
          </a:p>
          <a:p>
            <a:pPr marL="0" indent="0">
              <a:buNone/>
            </a:pPr>
            <a:endParaRPr lang="en-US" dirty="0"/>
          </a:p>
          <a:p>
            <a:pPr marL="0" indent="0">
              <a:buNone/>
            </a:pPr>
            <a:r>
              <a:rPr lang="en-US" dirty="0"/>
              <a:t>During the civil war, North Carolina provided more soldiers than any other state—as it had in previous national wars—and would remain a training site for the confederacy until surrender. During this time, a new nickname would be attributed to the Old North State—The </a:t>
            </a:r>
            <a:r>
              <a:rPr lang="en-US" dirty="0" err="1"/>
              <a:t>Tarheel</a:t>
            </a:r>
            <a:r>
              <a:rPr lang="en-US" dirty="0"/>
              <a:t> State. It is said that “upon learning of the leading role of the North Carolina brigades in that signal Confederate victory, Gen. Robert E. Lee reportedly cried out, "Thank God for the Tar Heel boys" (NCpedia.org). However, this was initially a derogatory term used by union soldiers, referring to the main naval industries of tar, pitch, and turpentine in North Carolina and is dated back to 1862 during an exchange between the Northern Army of Virginia and North Carolina soldiers. </a:t>
            </a:r>
          </a:p>
          <a:p>
            <a:pPr marL="0" indent="0">
              <a:buNone/>
            </a:pPr>
            <a:endParaRPr lang="en-US" dirty="0"/>
          </a:p>
        </p:txBody>
      </p:sp>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89</a:t>
            </a:fld>
            <a:endParaRPr lang="en-US" dirty="0"/>
          </a:p>
        </p:txBody>
      </p:sp>
      <p:sp>
        <p:nvSpPr>
          <p:cNvPr id="5" name="Title 4"/>
          <p:cNvSpPr>
            <a:spLocks noGrp="1"/>
          </p:cNvSpPr>
          <p:nvPr>
            <p:ph type="title"/>
          </p:nvPr>
        </p:nvSpPr>
        <p:spPr/>
        <p:txBody>
          <a:bodyPr/>
          <a:lstStyle/>
          <a:p>
            <a:r>
              <a:rPr lang="en-US" dirty="0" smtClean="0"/>
              <a:t>Exhibit V: Abridged History</a:t>
            </a:r>
            <a:endParaRPr lang="en-US" dirty="0"/>
          </a:p>
        </p:txBody>
      </p:sp>
    </p:spTree>
    <p:extLst>
      <p:ext uri="{BB962C8B-B14F-4D97-AF65-F5344CB8AC3E}">
        <p14:creationId xmlns:p14="http://schemas.microsoft.com/office/powerpoint/2010/main" val="3482677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 y="1058285"/>
            <a:ext cx="8839200" cy="53425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dirty="0" smtClean="0">
                <a:solidFill>
                  <a:srgbClr val="C00000"/>
                </a:solidFill>
                <a:latin typeface="Berlin Sans FB" panose="020E0602020502020306" pitchFamily="34" charset="0"/>
              </a:rPr>
              <a:t>brand   </a:t>
            </a:r>
            <a:r>
              <a:rPr lang="en-US" dirty="0"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9</a:t>
            </a:fld>
            <a:endParaRPr lang="en-US" dirty="0"/>
          </a:p>
        </p:txBody>
      </p:sp>
      <p:sp>
        <p:nvSpPr>
          <p:cNvPr id="5" name="Title 4"/>
          <p:cNvSpPr>
            <a:spLocks noGrp="1"/>
          </p:cNvSpPr>
          <p:nvPr>
            <p:ph type="title"/>
          </p:nvPr>
        </p:nvSpPr>
        <p:spPr/>
        <p:txBody>
          <a:bodyPr/>
          <a:lstStyle/>
          <a:p>
            <a:r>
              <a:rPr lang="en-US" dirty="0" smtClean="0"/>
              <a:t>THE OLD NORTH STATE</a:t>
            </a:r>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422" y="1058285"/>
            <a:ext cx="8361156" cy="5342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36446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32500" lnSpcReduction="20000"/>
          </a:bodyPr>
          <a:lstStyle/>
          <a:p>
            <a:pPr marL="0" indent="0">
              <a:buNone/>
            </a:pPr>
            <a:r>
              <a:rPr lang="en-US" dirty="0"/>
              <a:t>1900s</a:t>
            </a:r>
          </a:p>
          <a:p>
            <a:pPr marL="0" indent="0">
              <a:buNone/>
            </a:pPr>
            <a:endParaRPr lang="en-US" dirty="0"/>
          </a:p>
          <a:p>
            <a:pPr marL="0" indent="0">
              <a:buNone/>
            </a:pPr>
            <a:r>
              <a:rPr lang="en-US" dirty="0"/>
              <a:t>At the turn of the century, North Carolina had undergone significant changes following reconstruction. The Wright Brothers discover flight in 1903. Prohibition was enacted over a decade before national prohibition in January of 1909. North Carolina entered its industrial period that would continue until 1929. Overall, North Carolina’s course would change drastically in the upcoming decades.</a:t>
            </a:r>
          </a:p>
          <a:p>
            <a:pPr marL="0" indent="0">
              <a:buNone/>
            </a:pPr>
            <a:endParaRPr lang="en-US" dirty="0"/>
          </a:p>
          <a:p>
            <a:pPr marL="0" indent="0">
              <a:buNone/>
            </a:pPr>
            <a:r>
              <a:rPr lang="en-US" dirty="0"/>
              <a:t>In 1937, the Governor commissioned a Hospitality Committee, a State Advertising Agency under the direction of the Department of Conservation and Development, and a state tour to promote the state for tourism and business investment. At the time, furniture and agriculture (namely tobacco) were the primary industries—both hit hard by the Great Depression. From this commission, Scott, Eastman, and Co. would create “Variety Vacationland”—the first branding and advertising effort to promote North Carolina. This campaign would continue until the 1960s, at which time, the government would overhaul the state constitution for a third time, concluding in 1971.</a:t>
            </a:r>
          </a:p>
          <a:p>
            <a:pPr marL="0" indent="0">
              <a:buNone/>
            </a:pPr>
            <a:endParaRPr lang="en-US" dirty="0"/>
          </a:p>
          <a:p>
            <a:pPr marL="0" indent="0">
              <a:buNone/>
            </a:pPr>
            <a:r>
              <a:rPr lang="en-US" dirty="0"/>
              <a:t>In the 1950s, plans for the RTP commenced and by the 1980s and 1990s, North Carolina would again be noted as an educational and research center. In addition, The University of North Carolina would provide multiple stars to the national basketball court in the 1984, 1988, and 1992 Olympics. Cities, such as Raleigh, Chapel Hill, Cary, and others would be placed in the top 20 as some of the “Best Places to Live” in the country. Charles </a:t>
            </a:r>
            <a:r>
              <a:rPr lang="en-US" dirty="0" err="1"/>
              <a:t>Kuralt</a:t>
            </a:r>
            <a:r>
              <a:rPr lang="en-US" dirty="0"/>
              <a:t> would provide a taste of his home state through his work “North Carolina is my Home” and James Taylor songs would continue to resonate that indeed Carolina was on the nation’s mind. </a:t>
            </a:r>
          </a:p>
          <a:p>
            <a:pPr marL="0" indent="0">
              <a:buNone/>
            </a:pPr>
            <a:endParaRPr lang="en-US" dirty="0"/>
          </a:p>
          <a:p>
            <a:pPr marL="0" indent="0">
              <a:buNone/>
            </a:pPr>
            <a:r>
              <a:rPr lang="en-US" dirty="0"/>
              <a:t>2000s</a:t>
            </a:r>
          </a:p>
          <a:p>
            <a:pPr marL="0" indent="0">
              <a:buNone/>
            </a:pPr>
            <a:endParaRPr lang="en-US" dirty="0"/>
          </a:p>
          <a:p>
            <a:pPr marL="0" indent="0">
              <a:buNone/>
            </a:pPr>
            <a:r>
              <a:rPr lang="en-US" dirty="0"/>
              <a:t>In the early part of the new century, North Carolina continued to rank high in best places to live, secondary education, and would prosper from the technology and pharmaceutical booms of the late 1990s. At this time, tourism and the government began using the slogan “A Better Place to Be.”</a:t>
            </a:r>
          </a:p>
          <a:p>
            <a:pPr marL="0" indent="0">
              <a:buNone/>
            </a:pPr>
            <a:endParaRPr lang="en-US" dirty="0"/>
          </a:p>
          <a:p>
            <a:pPr marL="0" indent="0">
              <a:buNone/>
            </a:pPr>
            <a:r>
              <a:rPr lang="en-US" dirty="0"/>
              <a:t>Currently, the state uses the brand and message platform “Beauty Amplified” to market the state as a tourist location (see example at www.visitnc.com) and “Thrive in North Carolina” to market the state as a business location (see example at www.ThriveNC.com). </a:t>
            </a:r>
          </a:p>
          <a:p>
            <a:pPr marL="0" indent="0">
              <a:buNone/>
            </a:pPr>
            <a:endParaRPr lang="en-US" dirty="0"/>
          </a:p>
        </p:txBody>
      </p:sp>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90</a:t>
            </a:fld>
            <a:endParaRPr lang="en-US" dirty="0"/>
          </a:p>
        </p:txBody>
      </p:sp>
      <p:sp>
        <p:nvSpPr>
          <p:cNvPr id="5" name="Title 4"/>
          <p:cNvSpPr>
            <a:spLocks noGrp="1"/>
          </p:cNvSpPr>
          <p:nvPr>
            <p:ph type="title"/>
          </p:nvPr>
        </p:nvSpPr>
        <p:spPr/>
        <p:txBody>
          <a:bodyPr/>
          <a:lstStyle/>
          <a:p>
            <a:r>
              <a:rPr lang="en-US" dirty="0"/>
              <a:t>Exhibit V: Abridged History</a:t>
            </a:r>
          </a:p>
        </p:txBody>
      </p:sp>
    </p:spTree>
    <p:extLst>
      <p:ext uri="{BB962C8B-B14F-4D97-AF65-F5344CB8AC3E}">
        <p14:creationId xmlns:p14="http://schemas.microsoft.com/office/powerpoint/2010/main" val="13222571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91</a:t>
            </a:fld>
            <a:endParaRPr lang="en-US" dirty="0"/>
          </a:p>
        </p:txBody>
      </p:sp>
      <p:sp>
        <p:nvSpPr>
          <p:cNvPr id="5" name="Title 4"/>
          <p:cNvSpPr>
            <a:spLocks noGrp="1"/>
          </p:cNvSpPr>
          <p:nvPr>
            <p:ph type="title"/>
          </p:nvPr>
        </p:nvSpPr>
        <p:spPr/>
        <p:txBody>
          <a:bodyPr/>
          <a:lstStyle/>
          <a:p>
            <a:r>
              <a:rPr lang="en-US" dirty="0" smtClean="0"/>
              <a:t>Exhibit VI: Historical Timeline</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399" y="991590"/>
            <a:ext cx="8839201" cy="538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61727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47500" lnSpcReduction="20000"/>
          </a:bodyPr>
          <a:lstStyle/>
          <a:p>
            <a:pPr marL="0" indent="0">
              <a:buNone/>
            </a:pPr>
            <a:r>
              <a:rPr lang="en-US" b="1" dirty="0"/>
              <a:t>Population:</a:t>
            </a:r>
          </a:p>
          <a:p>
            <a:pPr marL="0" indent="0">
              <a:buNone/>
            </a:pPr>
            <a:r>
              <a:rPr lang="en-US" dirty="0"/>
              <a:t>9.8 Million (ranked 10</a:t>
            </a:r>
            <a:r>
              <a:rPr lang="en-US" baseline="30000" dirty="0"/>
              <a:t>th</a:t>
            </a:r>
            <a:r>
              <a:rPr lang="en-US" dirty="0"/>
              <a:t> in the United States)</a:t>
            </a:r>
          </a:p>
          <a:p>
            <a:pPr marL="0" indent="0">
              <a:buNone/>
            </a:pPr>
            <a:r>
              <a:rPr lang="en-US" dirty="0"/>
              <a:t>66% net migration</a:t>
            </a:r>
          </a:p>
          <a:p>
            <a:pPr marL="0" indent="0">
              <a:buNone/>
            </a:pPr>
            <a:r>
              <a:rPr lang="en-US" dirty="0"/>
              <a:t>196.1 persons per square mile</a:t>
            </a:r>
          </a:p>
          <a:p>
            <a:pPr marL="0" indent="0">
              <a:buNone/>
            </a:pPr>
            <a:endParaRPr lang="en-US" dirty="0"/>
          </a:p>
          <a:p>
            <a:pPr marL="0" indent="0">
              <a:buNone/>
            </a:pPr>
            <a:r>
              <a:rPr lang="en-US" b="1" dirty="0"/>
              <a:t>GDP:</a:t>
            </a:r>
          </a:p>
          <a:p>
            <a:pPr marL="0" indent="0">
              <a:buNone/>
            </a:pPr>
            <a:r>
              <a:rPr lang="en-US" dirty="0"/>
              <a:t>$455.9 B (ranked 9</a:t>
            </a:r>
            <a:r>
              <a:rPr lang="en-US" baseline="30000" dirty="0"/>
              <a:t>th</a:t>
            </a:r>
            <a:r>
              <a:rPr lang="en-US" dirty="0"/>
              <a:t> in the United States)</a:t>
            </a:r>
          </a:p>
          <a:p>
            <a:pPr marL="0" indent="0">
              <a:buNone/>
            </a:pPr>
            <a:endParaRPr lang="en-US" dirty="0"/>
          </a:p>
          <a:p>
            <a:pPr marL="0" indent="0">
              <a:buNone/>
            </a:pPr>
            <a:r>
              <a:rPr lang="en-US" b="1" dirty="0"/>
              <a:t>Geography:</a:t>
            </a:r>
            <a:endParaRPr lang="en-US" dirty="0"/>
          </a:p>
          <a:p>
            <a:pPr marL="0" indent="0">
              <a:buNone/>
            </a:pPr>
            <a:r>
              <a:rPr lang="en-US" dirty="0"/>
              <a:t>48,710 square miles</a:t>
            </a:r>
          </a:p>
          <a:p>
            <a:pPr marL="0" indent="0">
              <a:buNone/>
            </a:pPr>
            <a:r>
              <a:rPr lang="en-US" dirty="0"/>
              <a:t>Relative Location: “North Carolina is located in the Southeast region of the United States. The state is bordered by Virginia to the north, Tennessee to the west, South Carolina to the south and Georgia to the southwest. The Atlantic Ocean forms North Carolina’s eastern border.”</a:t>
            </a:r>
          </a:p>
          <a:p>
            <a:pPr marL="0" indent="0">
              <a:buNone/>
            </a:pPr>
            <a:r>
              <a:rPr lang="en-US" dirty="0"/>
              <a:t>Landforms: “There are three distinct landforms of the Southeast and of North Carolina: </a:t>
            </a:r>
            <a:r>
              <a:rPr lang="en-US" b="1" dirty="0"/>
              <a:t>the Coastal Plain, the Piedmont and the Appalachian Mountains</a:t>
            </a:r>
            <a:r>
              <a:rPr lang="en-US" dirty="0"/>
              <a:t>. </a:t>
            </a:r>
            <a:r>
              <a:rPr lang="en-US" b="1" dirty="0"/>
              <a:t>The Coastal Plain</a:t>
            </a:r>
            <a:r>
              <a:rPr lang="en-US" dirty="0"/>
              <a:t> is low, flat to gently sloping land that extends along the Atlantic Ocean and the Gulf of Mexico. Much of the Southeast lies within the Coastal Plain. </a:t>
            </a:r>
            <a:r>
              <a:rPr lang="en-US" b="1" dirty="0"/>
              <a:t>The Piedmont</a:t>
            </a:r>
            <a:r>
              <a:rPr lang="en-US" dirty="0"/>
              <a:t>, characterized by hilly, rolling land, borders the Coastal Plain. The Piedmont extends from Virginia to Alabama. </a:t>
            </a:r>
            <a:r>
              <a:rPr lang="en-US" b="1" dirty="0"/>
              <a:t>The Appalachian Mountains</a:t>
            </a:r>
            <a:r>
              <a:rPr lang="en-US" dirty="0"/>
              <a:t>, the largest range in the eastern United States, stretch from Canada to northern Alabama.”</a:t>
            </a:r>
          </a:p>
          <a:p>
            <a:pPr marL="0" indent="0">
              <a:buNone/>
            </a:pPr>
            <a:endParaRPr lang="en-US" dirty="0"/>
          </a:p>
        </p:txBody>
      </p:sp>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92</a:t>
            </a:fld>
            <a:endParaRPr lang="en-US" dirty="0"/>
          </a:p>
        </p:txBody>
      </p:sp>
      <p:sp>
        <p:nvSpPr>
          <p:cNvPr id="5" name="Title 4"/>
          <p:cNvSpPr>
            <a:spLocks noGrp="1"/>
          </p:cNvSpPr>
          <p:nvPr>
            <p:ph type="title"/>
          </p:nvPr>
        </p:nvSpPr>
        <p:spPr/>
        <p:txBody>
          <a:bodyPr/>
          <a:lstStyle/>
          <a:p>
            <a:r>
              <a:rPr lang="en-US" dirty="0" smtClean="0"/>
              <a:t>Exhibit VII: Quick Facts </a:t>
            </a:r>
            <a:endParaRPr lang="en-US" dirty="0"/>
          </a:p>
        </p:txBody>
      </p:sp>
    </p:spTree>
    <p:extLst>
      <p:ext uri="{BB962C8B-B14F-4D97-AF65-F5344CB8AC3E}">
        <p14:creationId xmlns:p14="http://schemas.microsoft.com/office/powerpoint/2010/main" val="38279131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2899" y="1219200"/>
            <a:ext cx="3886200" cy="4525963"/>
          </a:xfrm>
        </p:spPr>
        <p:txBody>
          <a:bodyPr>
            <a:noAutofit/>
          </a:bodyPr>
          <a:lstStyle/>
          <a:p>
            <a:pPr marL="0" indent="0">
              <a:buNone/>
            </a:pPr>
            <a:r>
              <a:rPr lang="en-US" sz="1600" b="1" dirty="0"/>
              <a:t>Business:</a:t>
            </a:r>
          </a:p>
          <a:p>
            <a:pPr marL="171450" indent="-171450"/>
            <a:r>
              <a:rPr lang="en-US" sz="1600" dirty="0"/>
              <a:t>Private nonfarm establishments (2010) 218,104</a:t>
            </a:r>
          </a:p>
          <a:p>
            <a:pPr marL="171450" indent="-171450"/>
            <a:r>
              <a:rPr lang="en-US" sz="1600" dirty="0"/>
              <a:t>Private nonfarm employment (2010) 3,234,595</a:t>
            </a:r>
          </a:p>
          <a:p>
            <a:pPr marL="171450" indent="-171450"/>
            <a:r>
              <a:rPr lang="en-US" sz="1600" dirty="0"/>
              <a:t>Private nonfarm employment, percent change (2000–2010) - 4.5%</a:t>
            </a:r>
          </a:p>
          <a:p>
            <a:pPr marL="171450" indent="-171450"/>
            <a:r>
              <a:rPr lang="en-US" sz="1600" dirty="0" err="1"/>
              <a:t>Nonemployer</a:t>
            </a:r>
            <a:r>
              <a:rPr lang="en-US" sz="1600" dirty="0"/>
              <a:t> establishments (2010) 640,686</a:t>
            </a:r>
          </a:p>
          <a:p>
            <a:pPr marL="171450" indent="-171450"/>
            <a:r>
              <a:rPr lang="en-US" sz="1600" dirty="0"/>
              <a:t>Total number of firms (2007) 798,791</a:t>
            </a:r>
          </a:p>
          <a:p>
            <a:pPr marL="171450" indent="-171450"/>
            <a:r>
              <a:rPr lang="en-US" sz="1600" dirty="0"/>
              <a:t>Black-owned firms, percent (2007) 10.5%</a:t>
            </a:r>
          </a:p>
          <a:p>
            <a:pPr marL="171450" indent="-171450"/>
            <a:r>
              <a:rPr lang="en-US" sz="1600" dirty="0"/>
              <a:t>American Indian- and Alaska Native-owned firms, percent (2007) 1.0%</a:t>
            </a:r>
          </a:p>
          <a:p>
            <a:pPr marL="171450" indent="-171450"/>
            <a:r>
              <a:rPr lang="en-US" sz="1600" dirty="0"/>
              <a:t>Asian-owned firms, percent (2007) 2.5%</a:t>
            </a:r>
          </a:p>
          <a:p>
            <a:pPr marL="171450" indent="-171450"/>
            <a:r>
              <a:rPr lang="en-US" sz="1600" dirty="0"/>
              <a:t>Native Hawaiian- and Other Pacific Islander-owned firms, percent (2007) 0.1%</a:t>
            </a:r>
          </a:p>
          <a:p>
            <a:pPr marL="171450" indent="-171450"/>
            <a:r>
              <a:rPr lang="en-US" sz="1600" dirty="0"/>
              <a:t>Hispanic-owned firms, percent (2007) 2.7</a:t>
            </a:r>
            <a:r>
              <a:rPr lang="en-US" sz="1600" dirty="0" smtClean="0"/>
              <a:t>%</a:t>
            </a:r>
            <a:endParaRPr lang="en-US" sz="1600" dirty="0"/>
          </a:p>
        </p:txBody>
      </p:sp>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93</a:t>
            </a:fld>
            <a:endParaRPr lang="en-US" dirty="0"/>
          </a:p>
        </p:txBody>
      </p:sp>
      <p:sp>
        <p:nvSpPr>
          <p:cNvPr id="5" name="Title 4"/>
          <p:cNvSpPr>
            <a:spLocks noGrp="1"/>
          </p:cNvSpPr>
          <p:nvPr>
            <p:ph type="title"/>
          </p:nvPr>
        </p:nvSpPr>
        <p:spPr/>
        <p:txBody>
          <a:bodyPr/>
          <a:lstStyle/>
          <a:p>
            <a:r>
              <a:rPr lang="en-US" dirty="0"/>
              <a:t>Exhibit VII: Quick Facts </a:t>
            </a:r>
          </a:p>
        </p:txBody>
      </p:sp>
      <p:sp>
        <p:nvSpPr>
          <p:cNvPr id="6" name="TextBox 5"/>
          <p:cNvSpPr txBox="1"/>
          <p:nvPr/>
        </p:nvSpPr>
        <p:spPr>
          <a:xfrm>
            <a:off x="4587240" y="1295400"/>
            <a:ext cx="3977640" cy="5016758"/>
          </a:xfrm>
          <a:prstGeom prst="rect">
            <a:avLst/>
          </a:prstGeom>
          <a:noFill/>
        </p:spPr>
        <p:txBody>
          <a:bodyPr wrap="square" rtlCol="0">
            <a:spAutoFit/>
          </a:bodyPr>
          <a:lstStyle/>
          <a:p>
            <a:pPr marL="285750" indent="-285750">
              <a:buFont typeface="Arial" panose="020B0604020202020204" pitchFamily="34" charset="0"/>
              <a:buChar char="•"/>
            </a:pPr>
            <a:r>
              <a:rPr lang="en-US" sz="1600" dirty="0"/>
              <a:t>Women-owned firms, percent (2007) 28.2%</a:t>
            </a:r>
          </a:p>
          <a:p>
            <a:pPr marL="285750" indent="-285750">
              <a:buFont typeface="Arial" panose="020B0604020202020204" pitchFamily="34" charset="0"/>
              <a:buChar char="•"/>
            </a:pPr>
            <a:r>
              <a:rPr lang="en-US" sz="1600" dirty="0"/>
              <a:t>Manufacturer’s shipments, (2007) ($1,000) 205,867,299</a:t>
            </a:r>
          </a:p>
          <a:p>
            <a:pPr marL="285750" indent="-285750">
              <a:buFont typeface="Arial" panose="020B0604020202020204" pitchFamily="34" charset="0"/>
              <a:buChar char="•"/>
            </a:pPr>
            <a:r>
              <a:rPr lang="en-US" sz="1600" dirty="0"/>
              <a:t>Merchant wholesaler sales, (2007) ($1,000) 88,795,885</a:t>
            </a:r>
          </a:p>
          <a:p>
            <a:pPr marL="285750" indent="-285750">
              <a:buFont typeface="Arial" panose="020B0604020202020204" pitchFamily="34" charset="0"/>
              <a:buChar char="•"/>
            </a:pPr>
            <a:r>
              <a:rPr lang="en-US" sz="1600" dirty="0"/>
              <a:t>Retail sales, (2007) ($1,000) 114,578,173</a:t>
            </a:r>
          </a:p>
          <a:p>
            <a:pPr marL="285750" indent="-285750">
              <a:buFont typeface="Arial" panose="020B0604020202020204" pitchFamily="34" charset="0"/>
              <a:buChar char="•"/>
            </a:pPr>
            <a:r>
              <a:rPr lang="en-US" sz="1600" dirty="0"/>
              <a:t>Retail sales per capita (2007) $12,641</a:t>
            </a:r>
          </a:p>
          <a:p>
            <a:pPr marL="285750" indent="-285750">
              <a:buFont typeface="Arial" panose="020B0604020202020204" pitchFamily="34" charset="0"/>
              <a:buChar char="•"/>
            </a:pPr>
            <a:r>
              <a:rPr lang="en-US" sz="1600" dirty="0"/>
              <a:t>Accommodation and food services sales, (2007) ($1,000) 16,126,939</a:t>
            </a:r>
          </a:p>
          <a:p>
            <a:pPr marL="285750" indent="-285750">
              <a:buFont typeface="Arial" panose="020B0604020202020204" pitchFamily="34" charset="0"/>
              <a:buChar char="•"/>
            </a:pPr>
            <a:r>
              <a:rPr lang="en-US" sz="1600" dirty="0"/>
              <a:t>Building permits, (2011) 32,804</a:t>
            </a:r>
          </a:p>
          <a:p>
            <a:pPr marL="285750" indent="-285750">
              <a:buFont typeface="Arial" panose="020B0604020202020204" pitchFamily="34" charset="0"/>
              <a:buChar char="•"/>
            </a:pPr>
            <a:r>
              <a:rPr lang="en-US" sz="1600" dirty="0"/>
              <a:t>Federal spending, (2009) ($1,000) 85,843,896</a:t>
            </a:r>
          </a:p>
          <a:p>
            <a:pPr marL="285750" indent="-285750">
              <a:buFont typeface="Arial" panose="020B0604020202020204" pitchFamily="34" charset="0"/>
              <a:buChar char="•"/>
            </a:pPr>
            <a:r>
              <a:rPr lang="en-US" sz="1600" dirty="0"/>
              <a:t>Gross state product, (2012) $40,289 (per capita) </a:t>
            </a:r>
          </a:p>
          <a:p>
            <a:pPr marL="285750" indent="-285750">
              <a:buFont typeface="Arial" panose="020B0604020202020204" pitchFamily="34" charset="0"/>
              <a:buChar char="•"/>
            </a:pPr>
            <a:r>
              <a:rPr lang="en-US" sz="1600" dirty="0"/>
              <a:t>Percent change in state real GDP, 2011–12: +2.7%</a:t>
            </a:r>
          </a:p>
          <a:p>
            <a:pPr marL="285750" indent="-285750">
              <a:buFont typeface="Arial" panose="020B0604020202020204" pitchFamily="34" charset="0"/>
              <a:buChar char="•"/>
            </a:pPr>
            <a:r>
              <a:rPr lang="en-US" sz="1600" dirty="0"/>
              <a:t>Unemployment rate, December 2013: 6.9%</a:t>
            </a:r>
            <a:endParaRPr lang="en-US" sz="1600" b="1" dirty="0"/>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39712510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4648200" cy="4525963"/>
          </a:xfrm>
        </p:spPr>
        <p:txBody>
          <a:bodyPr>
            <a:normAutofit fontScale="55000" lnSpcReduction="20000"/>
          </a:bodyPr>
          <a:lstStyle/>
          <a:p>
            <a:pPr marL="0" indent="0">
              <a:buNone/>
            </a:pPr>
            <a:r>
              <a:rPr lang="en-US" dirty="0" smtClean="0"/>
              <a:t>The Pure Michigan Campaign was launched regionally in 2006 to bordering states and promoted nationally beginning in 2009. Currently, the Michigan Branding effort has produced $3 for very $1 spent. However, the branding effort has impacted more than just tourism in the state. Research has shown that Pure Michigan has value beyond the pure economic results, citing The </a:t>
            </a:r>
            <a:r>
              <a:rPr lang="en-US" dirty="0" err="1" smtClean="0"/>
              <a:t>Longwoods</a:t>
            </a:r>
            <a:r>
              <a:rPr lang="en-US" dirty="0" smtClean="0"/>
              <a:t> International data, based on interviews with travelers to the state, that has shown improvement in Michigan’s image across the nation. Improvements in the state’s image can also help to attract talent and business investments. The Michigan Economic Development Corp. now uses Pure Michigan is its business development efforts as well. </a:t>
            </a:r>
          </a:p>
          <a:p>
            <a:endParaRPr lang="en-US" dirty="0"/>
          </a:p>
        </p:txBody>
      </p:sp>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94</a:t>
            </a:fld>
            <a:endParaRPr lang="en-US" dirty="0"/>
          </a:p>
        </p:txBody>
      </p:sp>
      <p:sp>
        <p:nvSpPr>
          <p:cNvPr id="5" name="Title 4"/>
          <p:cNvSpPr>
            <a:spLocks noGrp="1"/>
          </p:cNvSpPr>
          <p:nvPr>
            <p:ph type="title"/>
          </p:nvPr>
        </p:nvSpPr>
        <p:spPr/>
        <p:txBody>
          <a:bodyPr/>
          <a:lstStyle/>
          <a:p>
            <a:r>
              <a:rPr lang="en-US" dirty="0" smtClean="0"/>
              <a:t>Exhibit IX: State Branding Examples</a:t>
            </a:r>
            <a:endParaRPr lang="en-US" dirty="0"/>
          </a:p>
        </p:txBody>
      </p:sp>
      <p:sp>
        <p:nvSpPr>
          <p:cNvPr id="6" name="Rectangle 5"/>
          <p:cNvSpPr/>
          <p:nvPr/>
        </p:nvSpPr>
        <p:spPr>
          <a:xfrm>
            <a:off x="589500" y="1143000"/>
            <a:ext cx="3982500" cy="385939"/>
          </a:xfrm>
          <a:prstGeom prst="rect">
            <a:avLst/>
          </a:prstGeom>
        </p:spPr>
        <p:txBody>
          <a:bodyPr wrap="none">
            <a:spAutoFit/>
          </a:bodyPr>
          <a:lstStyle/>
          <a:p>
            <a:pPr marL="1588" fontAlgn="base">
              <a:lnSpc>
                <a:spcPct val="106000"/>
              </a:lnSpc>
              <a:spcBef>
                <a:spcPct val="80000"/>
              </a:spcBef>
              <a:spcAft>
                <a:spcPct val="0"/>
              </a:spcAft>
              <a:buClr>
                <a:srgbClr val="000000"/>
              </a:buClr>
            </a:pPr>
            <a:r>
              <a:rPr lang="en-US" b="1" dirty="0">
                <a:solidFill>
                  <a:srgbClr val="000000"/>
                </a:solidFill>
                <a:latin typeface="Arial"/>
              </a:rPr>
              <a:t>Michigan: </a:t>
            </a:r>
            <a:r>
              <a:rPr lang="en-US" i="1" dirty="0">
                <a:solidFill>
                  <a:srgbClr val="000000"/>
                </a:solidFill>
                <a:latin typeface="Arial"/>
              </a:rPr>
              <a:t>Pure Michigan Campaign </a:t>
            </a:r>
          </a:p>
        </p:txBody>
      </p:sp>
      <p:pic>
        <p:nvPicPr>
          <p:cNvPr id="7" name="Picture 2" descr="http://www.michigan.org/blog/wp-content/uploads/puremichiganlog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905000"/>
            <a:ext cx="3002609" cy="30877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1255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5029200" cy="4525963"/>
          </a:xfrm>
        </p:spPr>
        <p:txBody>
          <a:bodyPr>
            <a:normAutofit fontScale="62500" lnSpcReduction="20000"/>
          </a:bodyPr>
          <a:lstStyle/>
          <a:p>
            <a:pPr marL="0" indent="0">
              <a:buNone/>
            </a:pPr>
            <a:r>
              <a:rPr lang="en-US" dirty="0"/>
              <a:t>The 40 year old campaign “Virginia is for Lovers,” launched in the 1970s, is now the longest running state tourism slogan in the country. The campaign was  recently inducted into the National Advertising Walk of Fame in 2009. The overall message is: “Love is at the heart of every Virginia vacation.” The Love campaign is a great example of leveraging an existing brand or brand elements and creating a unified message. Virginia has also outlined the brand personality and traits associated with the brand.  Elements from photography to font are outlined for those who want to use the brand for their purposes. Virginia’s branding package illustrates how a strong place branding concept would be implemented. </a:t>
            </a:r>
          </a:p>
          <a:p>
            <a:pPr marL="0" indent="0">
              <a:buNone/>
            </a:pPr>
            <a:endParaRPr lang="en-US" dirty="0"/>
          </a:p>
        </p:txBody>
      </p:sp>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95</a:t>
            </a:fld>
            <a:endParaRPr lang="en-US" dirty="0"/>
          </a:p>
        </p:txBody>
      </p:sp>
      <p:sp>
        <p:nvSpPr>
          <p:cNvPr id="5" name="Title 4"/>
          <p:cNvSpPr>
            <a:spLocks noGrp="1"/>
          </p:cNvSpPr>
          <p:nvPr>
            <p:ph type="title"/>
          </p:nvPr>
        </p:nvSpPr>
        <p:spPr/>
        <p:txBody>
          <a:bodyPr/>
          <a:lstStyle/>
          <a:p>
            <a:r>
              <a:rPr lang="en-US" dirty="0"/>
              <a:t>Exhibit IX: State Branding Examples</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286000"/>
            <a:ext cx="3010436" cy="3010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518524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5181600" cy="4525963"/>
          </a:xfrm>
        </p:spPr>
        <p:txBody>
          <a:bodyPr>
            <a:normAutofit fontScale="62500" lnSpcReduction="20000"/>
          </a:bodyPr>
          <a:lstStyle/>
          <a:p>
            <a:pPr marL="0" indent="0">
              <a:buNone/>
            </a:pPr>
            <a:r>
              <a:rPr lang="en-US" dirty="0" err="1"/>
              <a:t>BrandColorado</a:t>
            </a:r>
            <a:r>
              <a:rPr lang="en-US" dirty="0"/>
              <a:t>, initially </a:t>
            </a:r>
            <a:r>
              <a:rPr lang="en-US" dirty="0" err="1"/>
              <a:t>MakingColorado</a:t>
            </a:r>
            <a:r>
              <a:rPr lang="en-US" dirty="0"/>
              <a:t>, was a branding effort put forth by the Governor to unify the state, creating a more efficient government and a shared vision developed by the state.  In the past, due to new legislation, marketing for the state was cut drastically, which damaged the Colorado economy over time. To regain their tourism industry, photography and slogans were submitted by the state natives themselves to develop a new brand image. Extensive research was conducted and this  helped inform those drafting the new concepts for Colorado’s brand image. Overall, the concept appeared to be headed for success, but lack of pre-testing has left many natives of Colorado unsatisfied with the new concept.  </a:t>
            </a:r>
          </a:p>
          <a:p>
            <a:endParaRPr lang="en-US" dirty="0"/>
          </a:p>
        </p:txBody>
      </p:sp>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96</a:t>
            </a:fld>
            <a:endParaRPr lang="en-US" dirty="0"/>
          </a:p>
        </p:txBody>
      </p:sp>
      <p:sp>
        <p:nvSpPr>
          <p:cNvPr id="5" name="Title 4"/>
          <p:cNvSpPr>
            <a:spLocks noGrp="1"/>
          </p:cNvSpPr>
          <p:nvPr>
            <p:ph type="title"/>
          </p:nvPr>
        </p:nvSpPr>
        <p:spPr/>
        <p:txBody>
          <a:bodyPr/>
          <a:lstStyle/>
          <a:p>
            <a:r>
              <a:rPr lang="en-US" dirty="0"/>
              <a:t>Exhibit IX: State Branding Examples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757363"/>
            <a:ext cx="3041650" cy="334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79630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4800600" cy="4525963"/>
          </a:xfrm>
        </p:spPr>
        <p:txBody>
          <a:bodyPr>
            <a:normAutofit fontScale="62500" lnSpcReduction="20000"/>
          </a:bodyPr>
          <a:lstStyle/>
          <a:p>
            <a:pPr marL="0" indent="0">
              <a:buNone/>
            </a:pPr>
            <a:r>
              <a:rPr lang="en-US" dirty="0"/>
              <a:t>Visit California sought to focus its strategy on “recall” or the ability for different people to “recall” or remember some element of the advertising for California. Another large component of the campaign is a focus on bridging the gap between the actual drivers of visits and why individuals truly travel there. There is little on brand personality. However, consistent promotion appears to have achieved significant ROI for the already well known state.  The literature and research indicate that most individuals and/or families pick  between one and two places when determining where to travel, therefore recall is extremely important in the moment someone is willing to invest time in to considering an area for travel, business, or home life. </a:t>
            </a:r>
          </a:p>
          <a:p>
            <a:pPr marL="0" indent="0">
              <a:buNone/>
            </a:pPr>
            <a:endParaRPr lang="en-US" dirty="0"/>
          </a:p>
        </p:txBody>
      </p:sp>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97</a:t>
            </a:fld>
            <a:endParaRPr lang="en-US" dirty="0"/>
          </a:p>
        </p:txBody>
      </p:sp>
      <p:sp>
        <p:nvSpPr>
          <p:cNvPr id="5" name="Title 4"/>
          <p:cNvSpPr>
            <a:spLocks noGrp="1"/>
          </p:cNvSpPr>
          <p:nvPr>
            <p:ph type="title"/>
          </p:nvPr>
        </p:nvSpPr>
        <p:spPr/>
        <p:txBody>
          <a:bodyPr/>
          <a:lstStyle/>
          <a:p>
            <a:r>
              <a:rPr lang="en-US" dirty="0"/>
              <a:t>Exhibit IX: State Branding Examples</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946" r="14098"/>
          <a:stretch/>
        </p:blipFill>
        <p:spPr bwMode="auto">
          <a:xfrm>
            <a:off x="5562600" y="2362200"/>
            <a:ext cx="3007866"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639150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077200" cy="2057400"/>
          </a:xfrm>
        </p:spPr>
        <p:txBody>
          <a:bodyPr>
            <a:normAutofit fontScale="47500" lnSpcReduction="20000"/>
          </a:bodyPr>
          <a:lstStyle/>
          <a:p>
            <a:pPr marL="0" indent="0">
              <a:buNone/>
            </a:pPr>
            <a:r>
              <a:rPr lang="en-US" dirty="0"/>
              <a:t>Kentucky recently conducted their own branding effort a few years ago, voting for “Unbridled Spirit” in 2004, thus creating the first  multipurpose state branding campaign (differentiated from simply tourism). Kentucky  defines its slogan “Unbridled Spirit” as “a place where spirits are free to soar and big dreams can be fulfilled. We relish competition and cherish our champions for their willingness to push beyond conventional boundaries to reach new heights of success.“ This has proven successful in improving the state’s image, and recall has succeeded among its citizens with 90% identifying the state brand correctly. This effort also has been successful on a budget. Though the brand is used for merchandise, advertising, and more, the cost of development was only $650,000.  The main takeaway from the Kentucky branding campaign was the ability to differentiate themselves from other states. This was their primary focus and most successful part of the campaign. </a:t>
            </a:r>
          </a:p>
          <a:p>
            <a:pPr marL="0" indent="0">
              <a:buNone/>
            </a:pPr>
            <a:endParaRPr lang="en-US" dirty="0"/>
          </a:p>
        </p:txBody>
      </p:sp>
      <p:sp>
        <p:nvSpPr>
          <p:cNvPr id="3" name="Date Placeholder 2"/>
          <p:cNvSpPr>
            <a:spLocks noGrp="1"/>
          </p:cNvSpPr>
          <p:nvPr>
            <p:ph type="dt" sz="half" idx="10"/>
          </p:nvPr>
        </p:nvSpPr>
        <p:spPr/>
        <p:txBody>
          <a:bodyPr/>
          <a:lstStyle/>
          <a:p>
            <a:r>
              <a:rPr lang="en-US" smtClean="0">
                <a:solidFill>
                  <a:srgbClr val="C00000"/>
                </a:solidFill>
                <a:latin typeface="Berlin Sans FB" panose="020E0602020502020306" pitchFamily="34" charset="0"/>
              </a:rPr>
              <a:t>brand   </a:t>
            </a:r>
            <a:r>
              <a:rPr lang="en-US" smtClean="0">
                <a:solidFill>
                  <a:srgbClr val="002060"/>
                </a:solidFill>
                <a:latin typeface="Berlin Sans FB" panose="020E0602020502020306" pitchFamily="34" charset="0"/>
              </a:rPr>
              <a:t>NC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8EBE3D34-2256-4C32-A715-6CAD5B952B42}" type="slidenum">
              <a:rPr lang="en-US" smtClean="0"/>
              <a:pPr/>
              <a:t>98</a:t>
            </a:fld>
            <a:endParaRPr lang="en-US" dirty="0"/>
          </a:p>
        </p:txBody>
      </p:sp>
      <p:sp>
        <p:nvSpPr>
          <p:cNvPr id="5" name="Title 4"/>
          <p:cNvSpPr>
            <a:spLocks noGrp="1"/>
          </p:cNvSpPr>
          <p:nvPr>
            <p:ph type="title"/>
          </p:nvPr>
        </p:nvSpPr>
        <p:spPr/>
        <p:txBody>
          <a:bodyPr/>
          <a:lstStyle/>
          <a:p>
            <a:r>
              <a:rPr lang="en-US" dirty="0"/>
              <a:t>Exhibit IX: State Branding Examples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321" y="3581400"/>
            <a:ext cx="6400800" cy="270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00141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Abridged Rankings of the State of North Carolina</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sz="4500" b="1" dirty="0" smtClean="0"/>
              <a:t>Education</a:t>
            </a:r>
            <a:endParaRPr lang="en-US" b="1" dirty="0" smtClean="0"/>
          </a:p>
          <a:p>
            <a:pPr marL="171450" indent="-171450">
              <a:buFont typeface="Arial" panose="020B0604020202020204" pitchFamily="34" charset="0"/>
              <a:buChar char="•"/>
            </a:pPr>
            <a:r>
              <a:rPr lang="en-US" dirty="0" smtClean="0"/>
              <a:t>On a ranking of the “National Best Universities” – Duke (7), Wake Forest University (23), UNC Chapel Hill (30), North Carolina State University (101)</a:t>
            </a:r>
          </a:p>
          <a:p>
            <a:pPr marL="171450" indent="-171450">
              <a:buFont typeface="Arial" panose="020B0604020202020204" pitchFamily="34" charset="0"/>
              <a:buChar char="•"/>
            </a:pPr>
            <a:r>
              <a:rPr lang="en-US" dirty="0" smtClean="0"/>
              <a:t>On a ranking of the best “Public Universities” – UNC Chapel Hill (5)</a:t>
            </a:r>
          </a:p>
          <a:p>
            <a:pPr marL="171450" indent="-171450">
              <a:buFont typeface="Arial" panose="020B0604020202020204" pitchFamily="34" charset="0"/>
              <a:buChar char="•"/>
            </a:pPr>
            <a:r>
              <a:rPr lang="en-US" dirty="0" smtClean="0"/>
              <a:t>On a ranking of the best “National Liberal Arts Colleges” – Davidson (9)</a:t>
            </a:r>
          </a:p>
          <a:p>
            <a:pPr marL="171450" indent="-171450">
              <a:buFont typeface="Arial" panose="020B0604020202020204" pitchFamily="34" charset="0"/>
              <a:buChar char="•"/>
            </a:pPr>
            <a:r>
              <a:rPr lang="en-US" dirty="0" smtClean="0"/>
              <a:t>On a ranking of the best universities “In the South” – </a:t>
            </a:r>
            <a:r>
              <a:rPr lang="en-US" dirty="0" err="1" smtClean="0"/>
              <a:t>Elon</a:t>
            </a:r>
            <a:r>
              <a:rPr lang="en-US" dirty="0" smtClean="0"/>
              <a:t> University (1), Appalachian State University (9), UNC Wilmington (15), Queens University (18), Campbell University (27)</a:t>
            </a:r>
          </a:p>
          <a:p>
            <a:pPr marL="171450" indent="-171450">
              <a:buFont typeface="Arial" panose="020B0604020202020204" pitchFamily="34" charset="0"/>
              <a:buChar char="•"/>
            </a:pPr>
            <a:r>
              <a:rPr lang="en-US" dirty="0" smtClean="0"/>
              <a:t>On a ranking of the best universities  in the “Regional Market” – High Point University (1), Meredith College (2)</a:t>
            </a:r>
          </a:p>
          <a:p>
            <a:pPr marL="171450" indent="-171450">
              <a:buFont typeface="Arial" panose="020B0604020202020204" pitchFamily="34" charset="0"/>
              <a:buChar char="•"/>
            </a:pPr>
            <a:r>
              <a:rPr lang="en-US" dirty="0" smtClean="0"/>
              <a:t>On a ranking of the best “Historically Black Colleges” – seven schools ranked in North Carolina, including North Carolina A&amp;T (8), North Carolina Central (12)</a:t>
            </a:r>
          </a:p>
          <a:p>
            <a:pPr marL="171450" indent="-171450">
              <a:buFont typeface="Arial" panose="020B0604020202020204" pitchFamily="34" charset="0"/>
              <a:buChar char="•"/>
            </a:pPr>
            <a:r>
              <a:rPr lang="en-US" dirty="0" smtClean="0"/>
              <a:t>North Carolina ranks 48/51 on per-student support for public schools</a:t>
            </a:r>
          </a:p>
          <a:p>
            <a:endParaRPr lang="en-US" dirty="0"/>
          </a:p>
        </p:txBody>
      </p:sp>
    </p:spTree>
    <p:extLst>
      <p:ext uri="{BB962C8B-B14F-4D97-AF65-F5344CB8AC3E}">
        <p14:creationId xmlns:p14="http://schemas.microsoft.com/office/powerpoint/2010/main" val="39755547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1623</TotalTime>
  <Words>7531</Words>
  <Application>Microsoft Office PowerPoint</Application>
  <PresentationFormat>On-screen Show (4:3)</PresentationFormat>
  <Paragraphs>1058</Paragraphs>
  <Slides>102</Slides>
  <Notes>49</Notes>
  <HiddenSlides>0</HiddenSlides>
  <MMClips>0</MMClips>
  <ScaleCrop>false</ScaleCrop>
  <HeadingPairs>
    <vt:vector size="4" baseType="variant">
      <vt:variant>
        <vt:lpstr>Theme</vt:lpstr>
      </vt:variant>
      <vt:variant>
        <vt:i4>2</vt:i4>
      </vt:variant>
      <vt:variant>
        <vt:lpstr>Slide Titles</vt:lpstr>
      </vt:variant>
      <vt:variant>
        <vt:i4>102</vt:i4>
      </vt:variant>
    </vt:vector>
  </HeadingPairs>
  <TitlesOfParts>
    <vt:vector size="104" baseType="lpstr">
      <vt:lpstr>Office Theme</vt:lpstr>
      <vt:lpstr>1_Office Theme</vt:lpstr>
      <vt:lpstr>PowerPoint Presentation</vt:lpstr>
      <vt:lpstr>THE TEAM</vt:lpstr>
      <vt:lpstr>WHAT WE’VE DONE</vt:lpstr>
      <vt:lpstr>OUR FOCUS</vt:lpstr>
      <vt:lpstr>PowerPoint Presentation</vt:lpstr>
      <vt:lpstr>THE LAND OF SKY </vt:lpstr>
      <vt:lpstr>ROANOKE SETTLEMENT </vt:lpstr>
      <vt:lpstr>A FOCUS ON FREEDOM AND LEADERSHIP</vt:lpstr>
      <vt:lpstr>THE OLD NORTH STATE</vt:lpstr>
      <vt:lpstr>THE TARHEEL STATE</vt:lpstr>
      <vt:lpstr>RECONSTRUCTING NORTH CAROLINA</vt:lpstr>
      <vt:lpstr>NORTH CAROLINA TAKES FLIGHT </vt:lpstr>
      <vt:lpstr>THE GOOD ROADS STATE</vt:lpstr>
      <vt:lpstr>CREATING LEGACY OF HOSPITALITY </vt:lpstr>
      <vt:lpstr>VARIETY VACATIONLAND </vt:lpstr>
      <vt:lpstr>PROGRESS IN THE PROGRESSIVE STATE</vt:lpstr>
      <vt:lpstr>GROWING TO THE FUTURE</vt:lpstr>
      <vt:lpstr>PowerPoint Presentation</vt:lpstr>
      <vt:lpstr>History can add to authenticity </vt:lpstr>
      <vt:lpstr>Frequent campaigns increase relevance</vt:lpstr>
      <vt:lpstr>Emotional connections create traction</vt:lpstr>
      <vt:lpstr>Diversity properly executed brings cohesion</vt:lpstr>
      <vt:lpstr>Invite continuous participation</vt:lpstr>
      <vt:lpstr>Multiple messages mean low recognition</vt:lpstr>
      <vt:lpstr>Long campaigns garner recognition </vt:lpstr>
      <vt:lpstr>4 NC Universities are ranked in the top 125 universities nationally</vt:lpstr>
      <vt:lpstr>5 NC cities are in the top 100 cities to do business</vt:lpstr>
      <vt:lpstr>NC ranks #6 in top states for domestic travel</vt:lpstr>
      <vt:lpstr>PowerPoint Presentation</vt:lpstr>
      <vt:lpstr>PowerPoint Presentation</vt:lpstr>
      <vt:lpstr>2009 North Carolina Brand Awareness</vt:lpstr>
      <vt:lpstr>PowerPoint Presentation</vt:lpstr>
      <vt:lpstr>PowerPoint Presentation</vt:lpstr>
      <vt:lpstr>In the absence of proactively communicating who North Carolina is, others can, and will, fill that messaging gap</vt:lpstr>
      <vt:lpstr>PowerPoint Presentation</vt:lpstr>
      <vt:lpstr>This nationwide General Public study with 789 respondents replicated the 2009 Trone “NC awareness” study and addressed four other key questions:</vt:lpstr>
      <vt:lpstr>We surveyed 789 respondents, diverse and representative in terms of education, geography, gender and age, nationwide using general public online panel.</vt:lpstr>
      <vt:lpstr>PowerPoint Presentation</vt:lpstr>
      <vt:lpstr>Those inexperienced with North Carolina who do have thoughts about the state think about “beaches” and “basketball”…</vt:lpstr>
      <vt:lpstr>Those experienced with North Carolina think about “beaches” and “mountains”… </vt:lpstr>
      <vt:lpstr>PowerPoint Presentation</vt:lpstr>
      <vt:lpstr>PowerPoint Presentation</vt:lpstr>
      <vt:lpstr>PowerPoint Presentation</vt:lpstr>
      <vt:lpstr>PowerPoint Presentation</vt:lpstr>
      <vt:lpstr>Many executives point to beaches and basketball when thinking about North Carolina</vt:lpstr>
      <vt:lpstr>Those Executives experienced with North Carolina think about “mountains”, “beaches” and “Duke”…</vt:lpstr>
      <vt:lpstr>14% of Executives experienced with North Carolina say that “nothing” is distinctive and unique about NC compared to VA, SC and GA</vt:lpstr>
      <vt:lpstr>Lastly, many executives inexperienced with NC lack knowledge of North Carolina’s unique assets</vt:lpstr>
      <vt:lpstr>PowerPoint Presentation</vt:lpstr>
      <vt:lpstr>We surveyed 401executives using a nationwide research panel to gain perceptions of North Carolina through site selection.</vt:lpstr>
      <vt:lpstr>PowerPoint Presentation</vt:lpstr>
      <vt:lpstr>PowerPoint Presentation</vt:lpstr>
      <vt:lpstr>Taxes were the most cited factor in determining site selection.</vt:lpstr>
      <vt:lpstr>NCs most valuable asset is its low cost of living</vt:lpstr>
      <vt:lpstr>PowerPoint Presentation</vt:lpstr>
      <vt:lpstr>PowerPoint Presentation</vt:lpstr>
      <vt:lpstr>PowerPoint Presentation</vt:lpstr>
      <vt:lpstr>Over half of respondents considered NC to be in the Top 25% of business friendly states.</vt:lpstr>
      <vt:lpstr>PowerPoint Presentation</vt:lpstr>
      <vt:lpstr>PowerPoint Presentation</vt:lpstr>
      <vt:lpstr>PowerPoint Presentation</vt:lpstr>
      <vt:lpstr>We surveyed 1,001 respondents, divided between NC Residents and Non-Residents, using a nationwide online research panel</vt:lpstr>
      <vt:lpstr>Survey respondents were a fairly representative sample with a skew in favor of female and middle age participants</vt:lpstr>
      <vt:lpstr>Recognition of the state outline is strong for residents, but not “best-in-class” among non-residents</vt:lpstr>
      <vt:lpstr>PowerPoint Presentation</vt:lpstr>
      <vt:lpstr>We surveyed 806 respondents, primarily in North Carolina, and asked them for their opinion of the state’s enduring core values.</vt:lpstr>
      <vt:lpstr>Survey respondents were a fairly representative sample with a skew in favor of females and participants age 18-29.</vt:lpstr>
      <vt:lpstr>ENDURING CORE VALUES SURVEY RESULTS (SA=5, SD=1) </vt:lpstr>
      <vt:lpstr>North Carolinians strongly agree our enduring core values are ‘hospitality”, “friendliness”, “courtesy”, “community”, and “kindness.”</vt:lpstr>
      <vt:lpstr>North Carolinians less strongly agree we have core values of “equality”, “inclusiveness”, “fairness”, and “diversity.”</vt:lpstr>
      <vt:lpstr>PowerPoint Presentation</vt:lpstr>
      <vt:lpstr>RECOGNITION OF DIVERSE NC GEOGRAPHY</vt:lpstr>
      <vt:lpstr>RENAISSANCE – WE HAVE IT ALL! </vt:lpstr>
      <vt:lpstr>HOSPITALITY, FRIENDLINESS, COURTESY, COMMUNITY, KINDNESS </vt:lpstr>
      <vt:lpstr>NC DIVERSITY PARADOX? – GEOGRAPHY, ECONOMY, PEOPLE, POLITICS, HISTORY… -- WE ARE ALL SO INCREDIBALY DIFFERENT AND YET WE GENERALLY RESPECT EACH OTHER AND GET ALONG JUST FINE, THANK YOU.</vt:lpstr>
      <vt:lpstr>ASPIRATIONS</vt:lpstr>
      <vt:lpstr>“EASY”</vt:lpstr>
      <vt:lpstr>GENUINE, REAL, AUTHENTIC – “TO BE, RATHER THAN TO SEEM”</vt:lpstr>
      <vt:lpstr>WELCOME HOME…</vt:lpstr>
      <vt:lpstr>PowerPoint Presentation</vt:lpstr>
      <vt:lpstr>Exhibit 1: State of North State Carolina</vt:lpstr>
      <vt:lpstr>Exhibit I: State of North Carolina</vt:lpstr>
      <vt:lpstr>Exhibit II: Official Symbols</vt:lpstr>
      <vt:lpstr>State Symbols Cont.</vt:lpstr>
      <vt:lpstr>Exhibit III: North Carolina State Song </vt:lpstr>
      <vt:lpstr>Exhibit IV: North Carolina Toast</vt:lpstr>
      <vt:lpstr>Exhibit V: Abridged History</vt:lpstr>
      <vt:lpstr>Exhibit V: Abridged History</vt:lpstr>
      <vt:lpstr>Exhibit V: Abridged History</vt:lpstr>
      <vt:lpstr>Exhibit V: Abridged History</vt:lpstr>
      <vt:lpstr>Exhibit VI: Historical Timeline</vt:lpstr>
      <vt:lpstr>Exhibit VII: Quick Facts </vt:lpstr>
      <vt:lpstr>Exhibit VII: Quick Facts </vt:lpstr>
      <vt:lpstr>Exhibit IX: State Branding Examples</vt:lpstr>
      <vt:lpstr>Exhibit IX: State Branding Examples</vt:lpstr>
      <vt:lpstr>Exhibit IX: State Branding Examples</vt:lpstr>
      <vt:lpstr>Exhibit IX: State Branding Examples</vt:lpstr>
      <vt:lpstr>Exhibit IX: State Branding Examples</vt:lpstr>
      <vt:lpstr>Abridged Rankings of the State of North Carolina</vt:lpstr>
      <vt:lpstr>Abridged Rankings of the State of North Carolina (Cont.)</vt:lpstr>
      <vt:lpstr>Abridged Rankings of the State of North Carolina (Cont.)</vt:lpstr>
      <vt:lpstr>Abridged Rankings of the State of North Carolina (Cont.)</vt:lpstr>
    </vt:vector>
  </TitlesOfParts>
  <Company>Kenan Flagler Business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Administrator</dc:creator>
  <cp:lastModifiedBy>Nick Didow</cp:lastModifiedBy>
  <cp:revision>143</cp:revision>
  <dcterms:created xsi:type="dcterms:W3CDTF">2014-06-06T15:14:32Z</dcterms:created>
  <dcterms:modified xsi:type="dcterms:W3CDTF">2014-06-15T19:07:11Z</dcterms:modified>
</cp:coreProperties>
</file>