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23"/>
  </p:notesMasterIdLst>
  <p:handoutMasterIdLst>
    <p:handoutMasterId r:id="rId24"/>
  </p:handoutMasterIdLst>
  <p:sldIdLst>
    <p:sldId id="385" r:id="rId3"/>
    <p:sldId id="440" r:id="rId4"/>
    <p:sldId id="441" r:id="rId5"/>
    <p:sldId id="444" r:id="rId6"/>
    <p:sldId id="446" r:id="rId7"/>
    <p:sldId id="464" r:id="rId8"/>
    <p:sldId id="447" r:id="rId9"/>
    <p:sldId id="448" r:id="rId10"/>
    <p:sldId id="449" r:id="rId11"/>
    <p:sldId id="450" r:id="rId12"/>
    <p:sldId id="451" r:id="rId13"/>
    <p:sldId id="445" r:id="rId14"/>
    <p:sldId id="461" r:id="rId15"/>
    <p:sldId id="460" r:id="rId16"/>
    <p:sldId id="452" r:id="rId17"/>
    <p:sldId id="462" r:id="rId18"/>
    <p:sldId id="456" r:id="rId19"/>
    <p:sldId id="455" r:id="rId20"/>
    <p:sldId id="458" r:id="rId21"/>
    <p:sldId id="459" r:id="rId2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Jackson" initials="MJ" lastIdx="6" clrIdx="0">
    <p:extLst>
      <p:ext uri="{19B8F6BF-5375-455C-9EA6-DF929625EA0E}">
        <p15:presenceInfo xmlns:p15="http://schemas.microsoft.com/office/powerpoint/2012/main" userId="S-1-5-21-2149558826-3324038498-27948981-265601" providerId="AD"/>
      </p:ext>
    </p:extLst>
  </p:cmAuthor>
  <p:cmAuthor id="2" name="Anna Dufur" initials="AD" lastIdx="7" clrIdx="1">
    <p:extLst>
      <p:ext uri="{19B8F6BF-5375-455C-9EA6-DF929625EA0E}">
        <p15:presenceInfo xmlns:p15="http://schemas.microsoft.com/office/powerpoint/2012/main" userId="S-1-5-21-2149558826-3324038498-27948981-381523" providerId="AD"/>
      </p:ext>
    </p:extLst>
  </p:cmAuthor>
  <p:cmAuthor id="3" name="Nakia Towns" initials="NT" lastIdx="5" clrIdx="2">
    <p:extLst>
      <p:ext uri="{19B8F6BF-5375-455C-9EA6-DF929625EA0E}">
        <p15:presenceInfo xmlns:p15="http://schemas.microsoft.com/office/powerpoint/2012/main" userId="S-1-5-21-2149558826-3324038498-27948981-2927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174A7C"/>
    <a:srgbClr val="1B365D"/>
    <a:srgbClr val="000000"/>
    <a:srgbClr val="002D72"/>
    <a:srgbClr val="6E7073"/>
    <a:srgbClr val="CDCDCD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775" autoAdjust="0"/>
  </p:normalViewPr>
  <p:slideViewPr>
    <p:cSldViewPr>
      <p:cViewPr varScale="1">
        <p:scale>
          <a:sx n="70" d="100"/>
          <a:sy n="70" d="100"/>
        </p:scale>
        <p:origin x="1046" y="5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3953D86-1EE9-447B-890C-2A435031AC52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F54FD33-043B-48FF-94B1-9819B995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61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70764A-B111-44B3-AE37-A9C6790043FE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F3C1CD0-D833-4B0D-BF33-74A8E63C0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6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2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I’d like</a:t>
            </a:r>
            <a:r>
              <a:rPr lang="en-US" baseline="0" dirty="0" smtClean="0"/>
              <a:t> to start by talking about general district technology and then we’ll focus in a few areas of interest.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2D1E-153C-4A31-86F2-4ACF1A6A0A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91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Consolidating 23 state apps into 4, with single sign-on credentials (NOT 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72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that every district user</a:t>
            </a:r>
            <a:r>
              <a:rPr lang="en-US" baseline="0" dirty="0"/>
              <a:t> who uses this portal needs to take this step-EIS/SIS admin; Tech admin; Instructional Supervisors; DOS – you may not have logged in because you have not had a helpdesk issue. We still need you to log in to set up your credentials so that you will show up as a contact should you need to open a ticket. I believe it also gives you visibility into past tickets and resolution,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09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NEEDS ASSESSMENT – YOUR input!!!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00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choices to come besides</a:t>
            </a:r>
            <a:r>
              <a:rPr lang="en-US" baseline="0" dirty="0"/>
              <a:t> Lenovo and Microsoft. Procurement process Spring,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76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B95B6-524F-4FCF-8C43-6BF8664EE50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41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B95B6-524F-4FCF-8C43-6BF8664EE50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12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your district currently use for LMS? Procurement is about to begin at state level. Go back to buckets of services slide…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C1CD0-D833-4B0D-BF33-74A8E63C0B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2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06" y="35052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522787"/>
            <a:ext cx="7772400" cy="708025"/>
          </a:xfrm>
        </p:spPr>
        <p:txBody>
          <a:bodyPr>
            <a:noAutofit/>
          </a:bodyPr>
          <a:lstStyle>
            <a:lvl1pPr algn="ctr">
              <a:defRPr sz="4200" b="1" baseline="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1" y="6390274"/>
            <a:ext cx="7772399" cy="325851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| Job Title | Team/Office/Division Name | Date</a:t>
            </a:r>
          </a:p>
        </p:txBody>
      </p:sp>
      <p:pic>
        <p:nvPicPr>
          <p:cNvPr id="2050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8059"/>
            <a:ext cx="5181600" cy="204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1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06" y="35052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522787"/>
            <a:ext cx="7772400" cy="708025"/>
          </a:xfrm>
        </p:spPr>
        <p:txBody>
          <a:bodyPr>
            <a:noAutofit/>
          </a:bodyPr>
          <a:lstStyle>
            <a:lvl1pPr algn="ctr">
              <a:defRPr sz="4200" b="1" baseline="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1" y="6390274"/>
            <a:ext cx="7772399" cy="325851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| Job Title | Team/Office/Division Name | Date</a:t>
            </a:r>
          </a:p>
        </p:txBody>
      </p:sp>
      <p:pic>
        <p:nvPicPr>
          <p:cNvPr id="2050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8059"/>
            <a:ext cx="5181600" cy="204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22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06" y="35052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597" y="38100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334000"/>
            <a:ext cx="6400800" cy="685800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chemeClr val="bg1"/>
                </a:solidFill>
                <a:latin typeface="PermianSlabSerifTypeface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If applicable, insert sub-title</a:t>
            </a:r>
          </a:p>
        </p:txBody>
      </p:sp>
      <p:pic>
        <p:nvPicPr>
          <p:cNvPr id="2050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8059"/>
            <a:ext cx="5181600" cy="204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56799" y="6400800"/>
            <a:ext cx="5030403" cy="3810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3524"/>
              </a:buClr>
              <a:buSzTx/>
              <a:buFont typeface="Wingdings" panose="05000000000000000000" pitchFamily="2" charset="2"/>
              <a:buNone/>
              <a:tabLst/>
              <a:defRPr lang="en-US" sz="1400" smtClean="0">
                <a:solidFill>
                  <a:schemeClr val="tx2"/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352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Presenter Name | Job Title | Team/Office/Division | Date</a:t>
            </a:r>
          </a:p>
        </p:txBody>
      </p:sp>
    </p:spTree>
    <p:extLst>
      <p:ext uri="{BB962C8B-B14F-4D97-AF65-F5344CB8AC3E}">
        <p14:creationId xmlns:p14="http://schemas.microsoft.com/office/powerpoint/2010/main" val="22978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06" y="35052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597" y="38100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Insert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334000"/>
            <a:ext cx="6400800" cy="685800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chemeClr val="bg1"/>
                </a:solidFill>
                <a:latin typeface="PermianSlabSerifTypeface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If applicable, insert sub-title</a:t>
            </a:r>
          </a:p>
        </p:txBody>
      </p:sp>
      <p:pic>
        <p:nvPicPr>
          <p:cNvPr id="2050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8059"/>
            <a:ext cx="5181600" cy="204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56799" y="6400800"/>
            <a:ext cx="5030403" cy="3810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3524"/>
              </a:buClr>
              <a:buSzTx/>
              <a:buFont typeface="Wingdings" panose="05000000000000000000" pitchFamily="2" charset="2"/>
              <a:buNone/>
              <a:tabLst/>
              <a:defRPr lang="en-US" sz="1400" smtClean="0">
                <a:solidFill>
                  <a:schemeClr val="tx2"/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352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Presenter Name | Job Title | Team/Office/Division | Date</a:t>
            </a:r>
          </a:p>
        </p:txBody>
      </p:sp>
    </p:spTree>
    <p:extLst>
      <p:ext uri="{BB962C8B-B14F-4D97-AF65-F5344CB8AC3E}">
        <p14:creationId xmlns:p14="http://schemas.microsoft.com/office/powerpoint/2010/main" val="2216435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33475"/>
            <a:ext cx="5029200" cy="27432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33475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95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346960" cy="1280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3469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0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6394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48100" y="6308725"/>
            <a:ext cx="1447800" cy="39687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4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56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88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9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95400"/>
            <a:ext cx="8382000" cy="45259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Level 1 bullet points (default is 24-point font)</a:t>
            </a:r>
          </a:p>
          <a:p>
            <a:pPr lvl="1"/>
            <a:r>
              <a:rPr lang="en-US" dirty="0"/>
              <a:t>Level 2 bullet points (default is 22-point font)</a:t>
            </a:r>
          </a:p>
          <a:p>
            <a:pPr lvl="2"/>
            <a:r>
              <a:rPr lang="en-US" dirty="0"/>
              <a:t>Level 3 bullet points (default is 20-point font)</a:t>
            </a:r>
          </a:p>
          <a:p>
            <a:pPr lvl="3"/>
            <a:r>
              <a:rPr lang="en-US" dirty="0"/>
              <a:t>Level 4 bullet points (default is 18-point font)</a:t>
            </a:r>
          </a:p>
          <a:p>
            <a:pPr lvl="4"/>
            <a:r>
              <a:rPr lang="en-US" dirty="0"/>
              <a:t>Level 5 bullet points (default is 16-point font)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05800" cy="914400"/>
          </a:xfrm>
        </p:spPr>
        <p:txBody>
          <a:bodyPr/>
          <a:lstStyle>
            <a:lvl1pPr>
              <a:defRPr baseline="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Insert Slide Heading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02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65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48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55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02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18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24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44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840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19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7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800" y="1295400"/>
            <a:ext cx="4114800" cy="4525963"/>
          </a:xfrm>
        </p:spPr>
        <p:txBody>
          <a:bodyPr/>
          <a:lstStyle>
            <a:lvl1pPr>
              <a:defRPr sz="22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Level 1 bullet points (default is 22-point font for two-column layout)</a:t>
            </a:r>
          </a:p>
          <a:p>
            <a:pPr lvl="1"/>
            <a:r>
              <a:rPr lang="en-US" dirty="0"/>
              <a:t>Level 2 bullet points (default is 20-point font)</a:t>
            </a:r>
          </a:p>
          <a:p>
            <a:pPr lvl="2"/>
            <a:r>
              <a:rPr lang="en-US" dirty="0"/>
              <a:t>Level 3 bullet points (default is 18-point font)</a:t>
            </a:r>
          </a:p>
          <a:p>
            <a:pPr lvl="3"/>
            <a:r>
              <a:rPr lang="en-US" dirty="0"/>
              <a:t>Level 4 bullet points (default is 16-point font)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05800" cy="91440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Insert Slide Heading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495800" y="1295400"/>
            <a:ext cx="4114800" cy="4525963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Level 1 bullet points (default is 22-point font for two-column layout)</a:t>
            </a:r>
          </a:p>
          <a:p>
            <a:pPr lvl="1"/>
            <a:r>
              <a:rPr lang="en-US" dirty="0"/>
              <a:t>Level 2 bullet points (default is 20-point font)</a:t>
            </a:r>
          </a:p>
          <a:p>
            <a:pPr lvl="2"/>
            <a:r>
              <a:rPr lang="en-US" dirty="0"/>
              <a:t>Level 3 bullet points (default is 18-point font)</a:t>
            </a:r>
          </a:p>
          <a:p>
            <a:pPr lvl="3"/>
            <a:r>
              <a:rPr lang="en-US" dirty="0"/>
              <a:t>Level 4 bullet points (default is 16-point font)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92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33475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30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3469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47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577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53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84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11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32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146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75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3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91435" y="3810000"/>
            <a:ext cx="5952565" cy="2438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9000" y="4038600"/>
            <a:ext cx="5562600" cy="2019300"/>
          </a:xfrm>
        </p:spPr>
        <p:txBody>
          <a:bodyPr>
            <a:normAutofit/>
          </a:bodyPr>
          <a:lstStyle>
            <a:lvl1pPr algn="r">
              <a:defRPr sz="3800" baseline="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Insert Section Heading</a:t>
            </a:r>
          </a:p>
        </p:txBody>
      </p:sp>
      <p:pic>
        <p:nvPicPr>
          <p:cNvPr id="1026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0"/>
          <a:stretch/>
        </p:blipFill>
        <p:spPr bwMode="auto">
          <a:xfrm>
            <a:off x="818180" y="3810000"/>
            <a:ext cx="238222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770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vi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ackgroundBlueFullPa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387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95400"/>
            <a:ext cx="8382000" cy="45259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 baseline="0"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1"/>
                </a:solidFill>
              </a:defRPr>
            </a:lvl3pPr>
            <a:lvl4pPr>
              <a:defRPr baseline="0">
                <a:solidFill>
                  <a:schemeClr val="accent1"/>
                </a:solidFill>
              </a:defRPr>
            </a:lvl4pPr>
            <a:lvl5pPr>
              <a:defRPr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Level 1 bullet points (default is 24-point font)</a:t>
            </a:r>
          </a:p>
          <a:p>
            <a:pPr lvl="1"/>
            <a:r>
              <a:rPr lang="en-US" dirty="0" smtClean="0"/>
              <a:t>Level 2 bullet points (default is 22-point font)</a:t>
            </a:r>
          </a:p>
          <a:p>
            <a:pPr lvl="2"/>
            <a:r>
              <a:rPr lang="en-US" dirty="0" smtClean="0"/>
              <a:t>Level 3 bullet points (default is 20-point font)</a:t>
            </a:r>
          </a:p>
          <a:p>
            <a:pPr lvl="3"/>
            <a:r>
              <a:rPr lang="en-US" dirty="0" smtClean="0"/>
              <a:t>Level 4 bullet points (default is 18-point font)</a:t>
            </a:r>
          </a:p>
          <a:p>
            <a:pPr lvl="4"/>
            <a:r>
              <a:rPr lang="en-US" dirty="0" smtClean="0"/>
              <a:t>Level 5 bullet points (default is 16-point font)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05800" cy="914400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 smtClean="0"/>
              <a:t>Insert Slide Heading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76200"/>
          </a:xfrm>
          <a:prstGeom prst="rect">
            <a:avLst/>
          </a:prstGeom>
          <a:solidFill>
            <a:srgbClr val="EE3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6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Heading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305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00976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9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295400"/>
            <a:ext cx="8382000" cy="452596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Presenter Name, Job Title, Team/Office/Division Name</a:t>
            </a:r>
          </a:p>
          <a:p>
            <a:pPr lvl="1"/>
            <a:r>
              <a:rPr lang="en-US" dirty="0"/>
              <a:t>Email Address</a:t>
            </a:r>
          </a:p>
          <a:p>
            <a:pPr lvl="1"/>
            <a:r>
              <a:rPr lang="en-US" dirty="0"/>
              <a:t>Phone Number</a:t>
            </a:r>
          </a:p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999375"/>
            <a:ext cx="9144000" cy="858625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08904"/>
            <a:ext cx="1616967" cy="6395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6E707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04800" y="4058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45575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406" y="3429000"/>
            <a:ext cx="9146406" cy="27432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08397" y="3898900"/>
            <a:ext cx="7924800" cy="180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PermianSlabSerifTypeface"/>
              </a:rPr>
              <a:t>Districts and schools in Tennessee will exemplify excellence and equity such that all students are equipped with the knowledge and skills to successfully embark on their chosen path in life.</a:t>
            </a:r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0" y="6172200"/>
            <a:ext cx="9144000" cy="48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1B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 | Optimism | Judgment | Courage | Teamwork</a:t>
            </a:r>
          </a:p>
        </p:txBody>
      </p:sp>
      <p:pic>
        <p:nvPicPr>
          <p:cNvPr id="14" name="Picture 2" descr="C:\Users\CA19029\Documents\Brand and Style Rollout\Updated dept logo\TN Dept of Education ColorPMS -«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8059"/>
            <a:ext cx="5181600" cy="204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8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41437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2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55" r:id="rId5"/>
    <p:sldLayoutId id="2147483658" r:id="rId6"/>
    <p:sldLayoutId id="2147483662" r:id="rId7"/>
    <p:sldLayoutId id="2147483663" r:id="rId8"/>
    <p:sldLayoutId id="2147483660" r:id="rId9"/>
    <p:sldLayoutId id="2147483694" r:id="rId10"/>
    <p:sldLayoutId id="2147483703" r:id="rId11"/>
    <p:sldLayoutId id="214748370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E3524"/>
        </a:buClr>
        <a:buFont typeface="Wingdings" panose="05000000000000000000" pitchFamily="2" charset="2"/>
        <a:buChar char="§"/>
        <a:defRPr sz="24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–"/>
        <a:defRPr sz="22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E3524"/>
        </a:buClr>
        <a:buFont typeface="Courier New" panose="02070309020205020404" pitchFamily="49" charset="0"/>
        <a:buChar char="o"/>
        <a:defRPr sz="18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E3524"/>
        </a:buClr>
        <a:buFont typeface="Arial" panose="020B0604020202020204" pitchFamily="34" charset="0"/>
        <a:buChar char="»"/>
        <a:defRPr sz="1600" kern="120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315A7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2451E-3285-438B-B188-C22B2A012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7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ndoe.microsoftcrmportals.com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EIS.Help@tn.gov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T.Support@tn.gov" TargetMode="External"/><Relationship Id="rId2" Type="http://schemas.openxmlformats.org/officeDocument/2006/relationships/hyperlink" Target="mailto:EIS.Help@tn.gov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State Technology Updates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Spring 2018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Steven Sanders, Director of District Technology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61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8845" y="345743"/>
            <a:ext cx="8713573" cy="685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Email Domains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2BA448-EA04-4546-901E-C83A6395DEE6}"/>
              </a:ext>
            </a:extLst>
          </p:cNvPr>
          <p:cNvSpPr txBox="1"/>
          <p:nvPr/>
        </p:nvSpPr>
        <p:spPr>
          <a:xfrm>
            <a:off x="885046" y="1592042"/>
            <a:ext cx="749953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b="1" dirty="0">
                <a:solidFill>
                  <a:srgbClr val="1B365D"/>
                </a:solidFill>
              </a:rPr>
              <a:t>2017-18</a:t>
            </a:r>
          </a:p>
          <a:p>
            <a:pPr>
              <a:buClr>
                <a:srgbClr val="FF0000"/>
              </a:buClr>
            </a:pPr>
            <a:endParaRPr lang="en-US" sz="2000" dirty="0" smtClean="0">
              <a:solidFill>
                <a:srgbClr val="1B365D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1B365D"/>
                </a:solidFill>
              </a:rPr>
              <a:t>We </a:t>
            </a:r>
            <a:r>
              <a:rPr lang="en-US" sz="2000" dirty="0">
                <a:solidFill>
                  <a:srgbClr val="1B365D"/>
                </a:solidFill>
              </a:rPr>
              <a:t>have been working with districts to obtain official district staff email domains.  Beginning </a:t>
            </a:r>
            <a:r>
              <a:rPr lang="en-US" sz="2000" dirty="0" smtClean="0">
                <a:solidFill>
                  <a:srgbClr val="1B365D"/>
                </a:solidFill>
              </a:rPr>
              <a:t>this spring, </a:t>
            </a:r>
            <a:r>
              <a:rPr lang="en-US" sz="2000" b="1" dirty="0" smtClean="0">
                <a:solidFill>
                  <a:srgbClr val="C00000"/>
                </a:solidFill>
              </a:rPr>
              <a:t>all email </a:t>
            </a:r>
            <a:r>
              <a:rPr lang="en-US" sz="2000" b="1" dirty="0">
                <a:solidFill>
                  <a:srgbClr val="C00000"/>
                </a:solidFill>
              </a:rPr>
              <a:t>addresses sent to EIS that are not on the valid domain list will be rejected in extract 60</a:t>
            </a:r>
            <a:r>
              <a:rPr lang="en-US" sz="2000" dirty="0">
                <a:solidFill>
                  <a:srgbClr val="1B365D"/>
                </a:solidFill>
              </a:rPr>
              <a:t>. Please review the information sent to EIS to ensure your data is accurate and on the valid domain list.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1B365D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400" b="1" dirty="0">
                <a:solidFill>
                  <a:srgbClr val="1B365D"/>
                </a:solidFill>
              </a:rPr>
              <a:t>2018-19</a:t>
            </a:r>
          </a:p>
          <a:p>
            <a:pPr>
              <a:buClr>
                <a:srgbClr val="FF0000"/>
              </a:buClr>
            </a:pPr>
            <a:endParaRPr lang="en-US" sz="2000" dirty="0" smtClean="0">
              <a:solidFill>
                <a:srgbClr val="1B365D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1B365D"/>
                </a:solidFill>
              </a:rPr>
              <a:t>Additional </a:t>
            </a:r>
            <a:r>
              <a:rPr lang="en-US" sz="2000" dirty="0">
                <a:solidFill>
                  <a:srgbClr val="1B365D"/>
                </a:solidFill>
              </a:rPr>
              <a:t>Email Domain Requirements</a:t>
            </a:r>
          </a:p>
          <a:p>
            <a:pPr>
              <a:buClr>
                <a:srgbClr val="FF0000"/>
              </a:buClr>
            </a:pPr>
            <a:endParaRPr lang="en-US" sz="2000" b="1" dirty="0" smtClean="0">
              <a:solidFill>
                <a:srgbClr val="1B365D"/>
              </a:solidFill>
            </a:endParaRPr>
          </a:p>
          <a:p>
            <a:pPr>
              <a:buClr>
                <a:srgbClr val="FF0000"/>
              </a:buClr>
            </a:pPr>
            <a:endParaRPr lang="en-US" sz="2000" b="1" dirty="0">
              <a:solidFill>
                <a:srgbClr val="1B365D"/>
              </a:solidFill>
            </a:endParaRPr>
          </a:p>
          <a:p>
            <a:pPr algn="ctr">
              <a:buClr>
                <a:srgbClr val="FF0000"/>
              </a:buClr>
            </a:pPr>
            <a:r>
              <a:rPr lang="en-US" sz="2000" b="1" dirty="0">
                <a:solidFill>
                  <a:srgbClr val="C00000"/>
                </a:solidFill>
              </a:rPr>
              <a:t>Why are we requiring this?</a:t>
            </a:r>
          </a:p>
          <a:p>
            <a:endParaRPr lang="en-US" b="1" dirty="0">
              <a:solidFill>
                <a:srgbClr val="2F5EA3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Partnering for Success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78675"/>
            <a:ext cx="755972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</a:rPr>
              <a:t>The Existing </a:t>
            </a:r>
            <a:r>
              <a:rPr lang="en-US" sz="2400" dirty="0">
                <a:solidFill>
                  <a:schemeClr val="accent1"/>
                </a:solidFill>
              </a:rPr>
              <a:t>contracts </a:t>
            </a:r>
            <a:r>
              <a:rPr lang="en-US" sz="2400" dirty="0" smtClean="0">
                <a:solidFill>
                  <a:schemeClr val="accent1"/>
                </a:solidFill>
              </a:rPr>
              <a:t>which expire in June 2018 have already been renewed with the existing terms and condition through June 2019.  No changes to the contracts for next year.</a:t>
            </a:r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</a:rPr>
              <a:t>The </a:t>
            </a:r>
            <a:r>
              <a:rPr lang="en-US" sz="2400" dirty="0">
                <a:solidFill>
                  <a:schemeClr val="accent1"/>
                </a:solidFill>
              </a:rPr>
              <a:t>state will continue to offer a free hosting service in 2018-19</a:t>
            </a:r>
            <a:r>
              <a:rPr lang="en-US" sz="2000" dirty="0" smtClean="0">
                <a:solidFill>
                  <a:schemeClr val="accent1"/>
                </a:solidFill>
              </a:rPr>
              <a:t>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1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</a:rPr>
              <a:t>Internally, the department has kicked-off the 2019-2020 procurement process, which will take through the 2021-2022 school year.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5A72B8-C287-4820-AFA5-985C4CD84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62" y="5862614"/>
            <a:ext cx="1388561" cy="824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7A5E9E-7E21-41BC-ADA9-62A3BDCB3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53337"/>
            <a:ext cx="1388609" cy="406026"/>
          </a:xfrm>
          <a:prstGeom prst="rect">
            <a:avLst/>
          </a:prstGeo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xmlns="" id="{05553C34-352A-424C-8B41-2C2BFA917B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2" b="32718"/>
          <a:stretch/>
        </p:blipFill>
        <p:spPr>
          <a:xfrm>
            <a:off x="3962400" y="6053069"/>
            <a:ext cx="2467800" cy="485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04C6D4-533B-4A0A-AF14-8978E73E0A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637" y1="33217" x2="5637" y2="33217"/>
                        <a14:foregroundMark x1="25000" y1="44056" x2="25000" y2="44056"/>
                        <a14:foregroundMark x1="47304" y1="37063" x2="47304" y2="37063"/>
                        <a14:foregroundMark x1="57353" y1="37762" x2="57353" y2="37762"/>
                        <a14:foregroundMark x1="65931" y1="56993" x2="65931" y2="56993"/>
                        <a14:foregroundMark x1="68382" y1="46503" x2="68382" y2="46503"/>
                        <a14:foregroundMark x1="82108" y1="50350" x2="82108" y2="50350"/>
                        <a14:foregroundMark x1="93873" y1="44755" x2="93873" y2="44755"/>
                        <a14:foregroundMark x1="61520" y1="10490" x2="61520" y2="10490"/>
                        <a14:foregroundMark x1="45833" y1="50699" x2="45833" y2="50699"/>
                        <a14:foregroundMark x1="37010" y1="47902" x2="37010" y2="47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04" y="5918493"/>
            <a:ext cx="1143000" cy="80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0208" y="1524000"/>
            <a:ext cx="8593540" cy="4525963"/>
          </a:xfrm>
        </p:spPr>
        <p:txBody>
          <a:bodyPr/>
          <a:lstStyle/>
          <a:p>
            <a:r>
              <a:rPr lang="en-US" dirty="0" err="1" smtClean="0"/>
              <a:t>ImpactTN</a:t>
            </a:r>
            <a:r>
              <a:rPr lang="en-US" dirty="0" smtClean="0"/>
              <a:t> is an </a:t>
            </a:r>
            <a:r>
              <a:rPr lang="en-US" b="1" dirty="0" smtClean="0">
                <a:solidFill>
                  <a:srgbClr val="174A7C"/>
                </a:solidFill>
              </a:rPr>
              <a:t>online dashboard </a:t>
            </a:r>
            <a:r>
              <a:rPr lang="en-US" dirty="0" smtClean="0"/>
              <a:t>for teachers and administrators that provides a </a:t>
            </a:r>
            <a:r>
              <a:rPr lang="en-US" b="1" dirty="0" smtClean="0">
                <a:solidFill>
                  <a:srgbClr val="174A7C"/>
                </a:solidFill>
              </a:rPr>
              <a:t>cumulative look </a:t>
            </a:r>
            <a:r>
              <a:rPr lang="en-US" dirty="0" smtClean="0"/>
              <a:t>at a student’s academic performance and credits, as well as their attendance and discipline records.  </a:t>
            </a:r>
          </a:p>
          <a:p>
            <a:r>
              <a:rPr lang="en-US" b="1" dirty="0" smtClean="0">
                <a:solidFill>
                  <a:srgbClr val="174A7C"/>
                </a:solidFill>
              </a:rPr>
              <a:t>General student information</a:t>
            </a:r>
            <a:r>
              <a:rPr lang="en-US" dirty="0" smtClean="0"/>
              <a:t>, such as parent contact information. </a:t>
            </a:r>
            <a:endParaRPr lang="en-US" dirty="0"/>
          </a:p>
          <a:p>
            <a:r>
              <a:rPr lang="en-US" b="1" dirty="0" smtClean="0">
                <a:solidFill>
                  <a:srgbClr val="174A7C"/>
                </a:solidFill>
              </a:rPr>
              <a:t>One-stop-shop</a:t>
            </a:r>
            <a:r>
              <a:rPr lang="en-US" dirty="0" smtClean="0"/>
              <a:t> for educators to access real-time information about students in order to make decisions and provide support more efficiently.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March 12, we turned </a:t>
            </a:r>
            <a:r>
              <a:rPr lang="en-US" b="1" dirty="0" err="1" smtClean="0">
                <a:solidFill>
                  <a:srgbClr val="C00000"/>
                </a:solidFill>
              </a:rPr>
              <a:t>ImpactTN</a:t>
            </a:r>
            <a:r>
              <a:rPr lang="en-US" b="1" dirty="0" smtClean="0">
                <a:solidFill>
                  <a:srgbClr val="C00000"/>
                </a:solidFill>
              </a:rPr>
              <a:t> on for all </a:t>
            </a:r>
            <a:r>
              <a:rPr lang="en-US" b="1" dirty="0" err="1" smtClean="0">
                <a:solidFill>
                  <a:srgbClr val="C00000"/>
                </a:solidFill>
              </a:rPr>
              <a:t>Edfi</a:t>
            </a:r>
            <a:r>
              <a:rPr lang="en-US" b="1" dirty="0" smtClean="0">
                <a:solidFill>
                  <a:srgbClr val="C00000"/>
                </a:solidFill>
              </a:rPr>
              <a:t> submitting districts.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3213"/>
            <a:ext cx="8305800" cy="914400"/>
          </a:xfrm>
        </p:spPr>
        <p:txBody>
          <a:bodyPr/>
          <a:lstStyle/>
          <a:p>
            <a:r>
              <a:rPr lang="en-US" dirty="0" err="1" smtClean="0"/>
              <a:t>EdFi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ImpactTN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1"/>
            <a:ext cx="8382000" cy="3352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TEDS work is still underway, the reference architecture is complete, and it’s currently in the design and ‘component testing’ phase.</a:t>
            </a:r>
          </a:p>
          <a:p>
            <a:endParaRPr lang="en-US" dirty="0"/>
          </a:p>
          <a:p>
            <a:r>
              <a:rPr lang="en-US" dirty="0" smtClean="0"/>
              <a:t>The name will not be TEDS!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data system (TEDS)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78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33600"/>
            <a:ext cx="8382000" cy="22860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Always try to use SIS package first!  This will ensure that the data will not be overwritten by the normal extract process.</a:t>
            </a:r>
          </a:p>
          <a:p>
            <a:endParaRPr lang="en-US" dirty="0" smtClean="0"/>
          </a:p>
          <a:p>
            <a:r>
              <a:rPr lang="en-US" dirty="0" smtClean="0"/>
              <a:t>Enhanced Data Entry will be available for last resort data correction next school year.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Data Entry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16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3" y="283191"/>
            <a:ext cx="830580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Laptop Rental Program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" y="1509169"/>
            <a:ext cx="8939285" cy="482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2017-2018 </a:t>
            </a:r>
            <a:r>
              <a:rPr lang="en-US" dirty="0" err="1" smtClean="0"/>
              <a:t>Erate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20574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Trebuchet MS" panose="020B0603020202020204"/>
              </a:rPr>
              <a:t>136 Public </a:t>
            </a:r>
            <a:r>
              <a:rPr lang="en-US" sz="2400" dirty="0">
                <a:solidFill>
                  <a:prstClr val="black"/>
                </a:solidFill>
                <a:latin typeface="Trebuchet MS" panose="020B0603020202020204"/>
              </a:rPr>
              <a:t>School District Applicants	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Trebuchet MS" panose="020B0603020202020204"/>
              </a:rPr>
              <a:t>10   Charter </a:t>
            </a:r>
            <a:r>
              <a:rPr lang="en-US" sz="2400" dirty="0">
                <a:solidFill>
                  <a:prstClr val="black"/>
                </a:solidFill>
                <a:latin typeface="Trebuchet MS" panose="020B0603020202020204"/>
              </a:rPr>
              <a:t>School Consortia				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Trebuchet MS" panose="020B0603020202020204"/>
              </a:rPr>
              <a:t>38   Private/Charter/Special Schools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457200">
              <a:defRPr/>
            </a:pPr>
            <a:r>
              <a:rPr lang="en-US" sz="2400" dirty="0">
                <a:solidFill>
                  <a:prstClr val="black"/>
                </a:solidFill>
                <a:latin typeface="Trebuchet MS" panose="020B0603020202020204"/>
              </a:rPr>
              <a:t>Total E-Rate Support Requested:  </a:t>
            </a:r>
            <a:r>
              <a:rPr lang="en-US" sz="2400" b="1" dirty="0">
                <a:solidFill>
                  <a:prstClr val="black"/>
                </a:solidFill>
                <a:latin typeface="Trebuchet MS" panose="020B0603020202020204"/>
              </a:rPr>
              <a:t>$77,623,616.64</a:t>
            </a:r>
          </a:p>
          <a:p>
            <a:pPr lvl="0" defTabSz="457200">
              <a:defRPr/>
            </a:pPr>
            <a:r>
              <a:rPr lang="en-US" sz="2400" dirty="0">
                <a:solidFill>
                  <a:prstClr val="black"/>
                </a:solidFill>
                <a:latin typeface="Trebuchet MS" panose="020B060302020202020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47072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1836"/>
            <a:ext cx="8305800" cy="914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District Technology Integration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343400"/>
            <a:ext cx="8047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School Districts are asking for </a:t>
            </a:r>
            <a:r>
              <a:rPr lang="en-US" sz="2400" b="1" dirty="0">
                <a:solidFill>
                  <a:schemeClr val="tx2"/>
                </a:solidFill>
              </a:rPr>
              <a:t>more focused </a:t>
            </a:r>
            <a:r>
              <a:rPr lang="en-US" sz="2400" dirty="0">
                <a:solidFill>
                  <a:schemeClr val="tx2"/>
                </a:solidFill>
              </a:rPr>
              <a:t>educational and professional development opportunities for </a:t>
            </a:r>
            <a:r>
              <a:rPr lang="en-US" sz="2400" b="1" dirty="0">
                <a:solidFill>
                  <a:schemeClr val="tx2"/>
                </a:solidFill>
              </a:rPr>
              <a:t>specific school </a:t>
            </a:r>
            <a:r>
              <a:rPr lang="en-US" sz="2400" b="1" dirty="0" smtClean="0">
                <a:solidFill>
                  <a:schemeClr val="tx2"/>
                </a:solidFill>
              </a:rPr>
              <a:t>technologies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and </a:t>
            </a:r>
            <a:r>
              <a:rPr lang="en-US" sz="2400" b="1" dirty="0">
                <a:solidFill>
                  <a:schemeClr val="tx2"/>
                </a:solidFill>
              </a:rPr>
              <a:t>best </a:t>
            </a:r>
            <a:r>
              <a:rPr lang="en-US" sz="2400" b="1" dirty="0" smtClean="0">
                <a:solidFill>
                  <a:schemeClr val="tx2"/>
                </a:solidFill>
              </a:rPr>
              <a:t>practices.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01456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</a:rPr>
              <a:t>Learning from Lighthouse Districts all across Tennessee</a:t>
            </a:r>
          </a:p>
          <a:p>
            <a:pPr>
              <a:buClr>
                <a:srgbClr val="FF0000"/>
              </a:buClr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</a:rPr>
              <a:t>Engage with thought </a:t>
            </a:r>
            <a:r>
              <a:rPr lang="en-US" sz="2400" dirty="0">
                <a:solidFill>
                  <a:schemeClr val="accent1"/>
                </a:solidFill>
              </a:rPr>
              <a:t>Leaders from </a:t>
            </a:r>
            <a:r>
              <a:rPr lang="en-US" sz="2400" dirty="0" smtClean="0">
                <a:solidFill>
                  <a:schemeClr val="accent1"/>
                </a:solidFill>
              </a:rPr>
              <a:t>districts and organizations </a:t>
            </a:r>
            <a:r>
              <a:rPr lang="en-US" sz="2400" dirty="0">
                <a:solidFill>
                  <a:schemeClr val="accent1"/>
                </a:solidFill>
              </a:rPr>
              <a:t>driving innovation in K12 technology and </a:t>
            </a:r>
            <a:r>
              <a:rPr lang="en-US" sz="2400" dirty="0" smtClean="0">
                <a:solidFill>
                  <a:schemeClr val="accent1"/>
                </a:solidFill>
              </a:rPr>
              <a:t>integration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50524"/>
            <a:ext cx="8305800" cy="914400"/>
          </a:xfrm>
        </p:spPr>
        <p:txBody>
          <a:bodyPr/>
          <a:lstStyle/>
          <a:p>
            <a:r>
              <a:rPr lang="en-US" dirty="0"/>
              <a:t>Types of Technology Integration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19716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</a:rPr>
              <a:t>Online Learning and Blended Learning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</a:rPr>
              <a:t>Game-Based Learning and Assessment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</a:rPr>
              <a:t>Learning with Mobile and Handheld </a:t>
            </a:r>
            <a:r>
              <a:rPr lang="en-US" sz="2800" dirty="0" smtClean="0">
                <a:solidFill>
                  <a:schemeClr val="accent1"/>
                </a:solidFill>
              </a:rPr>
              <a:t>Devices</a:t>
            </a:r>
            <a:endParaRPr lang="en-US" sz="2800" dirty="0">
              <a:solidFill>
                <a:schemeClr val="accent1"/>
              </a:solidFill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</a:rPr>
              <a:t>Collaborative Online Tools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1"/>
                </a:solidFill>
              </a:rPr>
              <a:t>Project-Based Activities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</a:rPr>
              <a:t>Tennessee thought leaders who “get IT</a:t>
            </a:r>
            <a:r>
              <a:rPr lang="en-US" sz="2800" dirty="0" smtClean="0">
                <a:solidFill>
                  <a:schemeClr val="accent1"/>
                </a:solidFill>
              </a:rPr>
              <a:t>”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</a:rPr>
              <a:t>Connecting the dots</a:t>
            </a:r>
          </a:p>
          <a:p>
            <a:pPr>
              <a:buClr>
                <a:srgbClr val="FF0000"/>
              </a:buClr>
            </a:pPr>
            <a:endParaRPr lang="en-US" sz="2800" dirty="0">
              <a:solidFill>
                <a:schemeClr val="accent1"/>
              </a:solidFill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5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Other Support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303115"/>
            <a:ext cx="76375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You Decide!</a:t>
            </a:r>
          </a:p>
          <a:p>
            <a:pPr algn="ctr"/>
            <a:endParaRPr lang="en-US" sz="3200" dirty="0"/>
          </a:p>
          <a:p>
            <a:pPr algn="ctr"/>
            <a:r>
              <a:rPr lang="en-US" sz="4000" dirty="0"/>
              <a:t>Stakeholder Input!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7300" y="578596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For more information, contact 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2D72"/>
                </a:solidFill>
              </a:rPr>
              <a:t>district.technology@tn.gov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District </a:t>
            </a:r>
            <a:r>
              <a:rPr lang="en-US" sz="3600" dirty="0" smtClean="0"/>
              <a:t>Technology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10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6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Technology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600200" y="2514600"/>
            <a:ext cx="6147581" cy="3152335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1B365D"/>
              </a:solidFill>
              <a:latin typeface="Arial"/>
              <a:ea typeface="+mn-ea"/>
              <a:cs typeface="+mn-cs"/>
            </a:endParaRP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2400" b="1" dirty="0">
                <a:solidFill>
                  <a:srgbClr val="1B365D"/>
                </a:solidFill>
                <a:latin typeface="+mn-lt"/>
                <a:ea typeface="+mn-ea"/>
                <a:cs typeface="+mn-cs"/>
              </a:rPr>
              <a:t>Director of Schools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2400" b="1" dirty="0">
                <a:solidFill>
                  <a:srgbClr val="1B365D"/>
                </a:solidFill>
                <a:latin typeface="+mn-lt"/>
                <a:ea typeface="+mn-ea"/>
                <a:cs typeface="+mn-cs"/>
              </a:rPr>
              <a:t>Technology Director / Coordinator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2400" b="1" dirty="0">
                <a:solidFill>
                  <a:srgbClr val="1B365D"/>
                </a:solidFill>
                <a:latin typeface="+mn-lt"/>
                <a:ea typeface="+mn-ea"/>
                <a:cs typeface="+mn-cs"/>
              </a:rPr>
              <a:t>Instructional Technology Coordinator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2400" b="1" dirty="0">
                <a:solidFill>
                  <a:srgbClr val="1B365D"/>
                </a:solidFill>
                <a:latin typeface="+mn-lt"/>
                <a:ea typeface="+mn-ea"/>
                <a:cs typeface="+mn-cs"/>
              </a:rPr>
              <a:t>EIS Administrator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2400" b="1" dirty="0">
                <a:solidFill>
                  <a:srgbClr val="1B365D"/>
                </a:solidFill>
                <a:latin typeface="+mn-lt"/>
                <a:ea typeface="+mn-ea"/>
                <a:cs typeface="+mn-cs"/>
              </a:rPr>
              <a:t>Infrastructure Manager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en-US" sz="2400" b="1" dirty="0">
                <a:solidFill>
                  <a:srgbClr val="1B365D"/>
                </a:solidFill>
                <a:latin typeface="+mn-lt"/>
                <a:ea typeface="+mn-ea"/>
                <a:cs typeface="+mn-cs"/>
              </a:rPr>
              <a:t>Other district leadership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38C18B-5215-400A-BFF5-15DD32EABB76}"/>
              </a:ext>
            </a:extLst>
          </p:cNvPr>
          <p:cNvSpPr txBox="1"/>
          <p:nvPr/>
        </p:nvSpPr>
        <p:spPr>
          <a:xfrm>
            <a:off x="533400" y="1556805"/>
            <a:ext cx="4642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Primary Customers</a:t>
            </a:r>
            <a:r>
              <a:rPr lang="en-US" sz="32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928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Sign 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412" y="1646458"/>
            <a:ext cx="8410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Single Sign On (SSO) </a:t>
            </a:r>
            <a:r>
              <a:rPr lang="en-US" sz="2400" dirty="0">
                <a:solidFill>
                  <a:schemeClr val="accent1"/>
                </a:solidFill>
              </a:rPr>
              <a:t>is a program that provides everyone in districts with a single set of credentials that provide access to every state system.  The goal is to make it simpler to interact with state systems while improving overall security.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76600"/>
            <a:ext cx="4572000" cy="26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District Tech Portal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009336" y="1378633"/>
          <a:ext cx="4572000" cy="423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Acrobat Document" r:id="rId4" imgW="5829210" imgH="7543564" progId="Acrobat.Document.2015">
                  <p:embed/>
                </p:oleObj>
              </mc:Choice>
              <mc:Fallback>
                <p:oleObj name="Acrobat Document" r:id="rId4" imgW="5829210" imgH="7543564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9336" y="1378633"/>
                        <a:ext cx="4572000" cy="4234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06103" y="5856042"/>
            <a:ext cx="4855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First time sign on instructions</a:t>
            </a:r>
          </a:p>
        </p:txBody>
      </p:sp>
    </p:spTree>
    <p:extLst>
      <p:ext uri="{BB962C8B-B14F-4D97-AF65-F5344CB8AC3E}">
        <p14:creationId xmlns:p14="http://schemas.microsoft.com/office/powerpoint/2010/main" val="15361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 of Products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4540" y="1610969"/>
            <a:ext cx="468040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IT Planning and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Policy – 25%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050" dirty="0">
                <a:solidFill>
                  <a:srgbClr val="1B365D">
                    <a:lumMod val="65000"/>
                    <a:lumOff val="35000"/>
                  </a:srgbClr>
                </a:solidFill>
              </a:rPr>
              <a:t>Tech Planning Assistance (AUP, Best Practices, etc.)</a:t>
            </a:r>
          </a:p>
          <a:p>
            <a:r>
              <a:rPr lang="en-US" sz="1050" dirty="0" err="1">
                <a:solidFill>
                  <a:srgbClr val="1B365D">
                    <a:lumMod val="65000"/>
                    <a:lumOff val="35000"/>
                  </a:srgbClr>
                </a:solidFill>
              </a:rPr>
              <a:t>Erate</a:t>
            </a:r>
            <a:r>
              <a:rPr lang="en-US" sz="1050" dirty="0">
                <a:solidFill>
                  <a:srgbClr val="1B365D">
                    <a:lumMod val="65000"/>
                    <a:lumOff val="35000"/>
                  </a:srgbClr>
                </a:solidFill>
              </a:rPr>
              <a:t> Planning and Support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58" y="1691517"/>
            <a:ext cx="612743" cy="612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4540" y="2438673"/>
            <a:ext cx="525686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Infrastructure Management and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Support – 10%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Helping districts with urgent or critical need where System, Network, Server or Critical Application is down and the situation is severely impacting district or school-wide operations or instruction.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92" y="2489389"/>
            <a:ext cx="617309" cy="6173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9312" y="3343747"/>
            <a:ext cx="468040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Strategic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Procurements – 50%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Statewide Contracts (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(32), Laptop Rental (2), SIS Contracts (5)   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81" y="3345893"/>
            <a:ext cx="534860" cy="534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9312" y="4005041"/>
            <a:ext cx="468040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State Technology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Support – 75%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District support and Help Desk (SSO, EIS,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EdFi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ImpactTN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TNReady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0" y="4038940"/>
            <a:ext cx="549221" cy="5492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50639" y="4684769"/>
            <a:ext cx="468040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Training and Skills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Development – 10%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Professional development opportunities, online trainings (EIS, Tech Integration)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24" y="4801419"/>
            <a:ext cx="437444" cy="4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State Communication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2220" y="2177146"/>
            <a:ext cx="46704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District Technology Portal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Monthly district newsletters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Training webinars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List serve communications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Conferences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Organizational meetings (TETA)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4572000"/>
            <a:ext cx="3467100" cy="1723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B365D"/>
                </a:solidFill>
                <a:latin typeface="Permian Slab"/>
              </a:rPr>
              <a:t>Contact:</a:t>
            </a:r>
          </a:p>
          <a:p>
            <a:endParaRPr lang="en-US" sz="800" dirty="0">
              <a:solidFill>
                <a:srgbClr val="1B365D"/>
              </a:solidFill>
              <a:latin typeface="Permian Slab"/>
            </a:endParaRPr>
          </a:p>
          <a:p>
            <a:pPr algn="ctr"/>
            <a:r>
              <a:rPr lang="en-US" sz="1400" dirty="0">
                <a:solidFill>
                  <a:srgbClr val="131E29"/>
                </a:solidFill>
                <a:latin typeface="Permian Slab"/>
              </a:rPr>
              <a:t>District Technology Service Desk</a:t>
            </a:r>
          </a:p>
          <a:p>
            <a:pPr algn="ctr"/>
            <a:r>
              <a:rPr lang="en-US" sz="1400" dirty="0">
                <a:solidFill>
                  <a:srgbClr val="131E29"/>
                </a:solidFill>
                <a:latin typeface="Permian Slab"/>
              </a:rPr>
              <a:t>(800) 495-4154 or (615) 532-6215</a:t>
            </a:r>
          </a:p>
          <a:p>
            <a:pPr algn="ctr"/>
            <a:endParaRPr lang="en-US" sz="1400" dirty="0">
              <a:solidFill>
                <a:srgbClr val="131E29"/>
              </a:solidFill>
              <a:latin typeface="Permian Slab"/>
            </a:endParaRPr>
          </a:p>
          <a:p>
            <a:pPr algn="ctr"/>
            <a:r>
              <a:rPr lang="en-US" sz="1400" u="sng" dirty="0">
                <a:solidFill>
                  <a:srgbClr val="1B365D"/>
                </a:solidFill>
                <a:latin typeface="Permian Slab"/>
                <a:hlinkClick r:id="rId2"/>
              </a:rPr>
              <a:t>Direct </a:t>
            </a:r>
            <a:r>
              <a:rPr lang="en-US" sz="1400" u="sng" dirty="0" smtClean="0">
                <a:solidFill>
                  <a:srgbClr val="1B365D"/>
                </a:solidFill>
                <a:latin typeface="Permian Slab"/>
                <a:hlinkClick r:id="rId2"/>
              </a:rPr>
              <a:t>Login</a:t>
            </a:r>
            <a:endParaRPr lang="en-US" sz="1400" u="sng" dirty="0" smtClean="0">
              <a:solidFill>
                <a:srgbClr val="1B365D"/>
              </a:solidFill>
              <a:latin typeface="Permian Slab"/>
            </a:endParaRPr>
          </a:p>
          <a:p>
            <a:pPr algn="ctr"/>
            <a:endParaRPr lang="en-US" sz="1400" b="0" i="0" u="sng" dirty="0">
              <a:solidFill>
                <a:srgbClr val="1B365D"/>
              </a:solidFill>
              <a:effectLst/>
              <a:latin typeface="Permian Slab"/>
            </a:endParaRPr>
          </a:p>
          <a:p>
            <a:pPr algn="ctr"/>
            <a:r>
              <a:rPr lang="en-US" sz="1400" u="sng" dirty="0" smtClean="0">
                <a:solidFill>
                  <a:srgbClr val="1B365D"/>
                </a:solidFill>
                <a:latin typeface="Permian Slab"/>
              </a:rPr>
              <a:t>DT.support@tn.gov</a:t>
            </a:r>
            <a:endParaRPr lang="en-US" sz="1400" b="0" i="0" dirty="0">
              <a:solidFill>
                <a:srgbClr val="131E29"/>
              </a:solidFill>
              <a:effectLst/>
              <a:latin typeface="Permian Slab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9266" y="1435387"/>
            <a:ext cx="7329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Office of District Technology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5005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451E-3285-438B-B188-C22B2A012BF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75" y="1071540"/>
            <a:ext cx="6229350" cy="685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EIS Help Desk Rebranding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009" y="2229550"/>
            <a:ext cx="6631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 an effort to provide additional services and products to districts, TDOE is expanding the EIS Help Desk to District Technology Support</a:t>
            </a:r>
            <a:r>
              <a:rPr lang="en-US" sz="210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4009" y="3845526"/>
            <a:ext cx="559899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 make it more easily understood that the scope of the Help Desk has broadened, we are changing the email address from  </a:t>
            </a:r>
            <a:r>
              <a:rPr lang="en-US" sz="210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EIS.Help@tn.gov</a:t>
            </a:r>
            <a:r>
              <a:rPr lang="en-US" sz="210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en-US" sz="2100" u="sng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DT.Support@tn.gov</a:t>
            </a:r>
            <a:r>
              <a:rPr lang="en-US" sz="210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n-US" sz="1500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286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PermianSlabSerifTypeface" pitchFamily="50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+mj-lt"/>
              </a:rPr>
              <a:t>District Technology Service Desk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17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12" y="1028700"/>
            <a:ext cx="8305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EIS Help Desk Rebranding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4009" y="2119746"/>
            <a:ext cx="6444962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Currently, </a:t>
            </a:r>
            <a:r>
              <a:rPr lang="en-US" sz="240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EIS.Help@tn.gov</a:t>
            </a:r>
            <a:r>
              <a:rPr lang="en-US" sz="240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is being forwarded to </a:t>
            </a:r>
            <a:r>
              <a:rPr lang="en-US" sz="240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DT.Support@tn.gov</a:t>
            </a:r>
            <a:r>
              <a:rPr lang="en-US" sz="240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but </a:t>
            </a:r>
          </a:p>
          <a:p>
            <a:pPr algn="ctr"/>
            <a:r>
              <a:rPr lang="en-US" sz="2400" b="1" i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beginning July 1, </a:t>
            </a:r>
            <a:r>
              <a:rPr lang="en-US" sz="2400" b="1" i="1" dirty="0" smtClean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2018</a:t>
            </a:r>
            <a:r>
              <a:rPr lang="en-US" sz="2400" b="1" i="1" dirty="0" smtClean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EIS.Help@tn.gov</a:t>
            </a:r>
            <a:r>
              <a:rPr lang="en-US" sz="2400" b="1" i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will no longer be supported</a:t>
            </a:r>
            <a:r>
              <a:rPr lang="en-US" sz="2400" b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n-US" sz="1350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9041" y="4279318"/>
            <a:ext cx="7574973" cy="4154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Districts can begin using </a:t>
            </a:r>
            <a:r>
              <a:rPr lang="en-US" sz="210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DT.Support@tn.gov</a:t>
            </a:r>
            <a:r>
              <a:rPr lang="en-US" sz="210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100" b="1" i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immediately</a:t>
            </a:r>
            <a:r>
              <a:rPr lang="en-US" sz="1350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286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PermianSlabSerifTypeface" pitchFamily="50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+mj-lt"/>
              </a:rPr>
              <a:t>All Technology Help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31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DOE Template - Editing">
  <a:themeElements>
    <a:clrScheme name="TDOE Colors">
      <a:dk1>
        <a:srgbClr val="1B365D"/>
      </a:dk1>
      <a:lt1>
        <a:srgbClr val="FFFFFF"/>
      </a:lt1>
      <a:dk2>
        <a:srgbClr val="6E7073"/>
      </a:dk2>
      <a:lt2>
        <a:srgbClr val="EEEEEE"/>
      </a:lt2>
      <a:accent1>
        <a:srgbClr val="000000"/>
      </a:accent1>
      <a:accent2>
        <a:srgbClr val="1B365D"/>
      </a:accent2>
      <a:accent3>
        <a:srgbClr val="2DCCD3"/>
      </a:accent3>
      <a:accent4>
        <a:srgbClr val="D2D755"/>
      </a:accent4>
      <a:accent5>
        <a:srgbClr val="E87722"/>
      </a:accent5>
      <a:accent6>
        <a:srgbClr val="5D7975"/>
      </a:accent6>
      <a:hlink>
        <a:srgbClr val="0000FF"/>
      </a:hlink>
      <a:folHlink>
        <a:srgbClr val="800080"/>
      </a:folHlink>
    </a:clrScheme>
    <a:fontScheme name="TDO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061CFA7-5784-4816-8865-3D363482387D}" vid="{3FE5B953-5DEC-4335-BBB5-E60459355A33}"/>
    </a:ext>
  </a:extLst>
</a:theme>
</file>

<file path=ppt/theme/theme2.xml><?xml version="1.0" encoding="utf-8"?>
<a:theme xmlns:a="http://schemas.openxmlformats.org/drawingml/2006/main" name="1_TDOE template 2015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DOE template 2015" id="{7B3754DA-3D52-4CAB-A0D2-DE2D9311D1DB}" vid="{914E284C-F738-4719-BEE3-F0752486738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TDOE PowerPoint 2017</Template>
  <TotalTime>22147</TotalTime>
  <Words>881</Words>
  <Application>Microsoft Office PowerPoint</Application>
  <PresentationFormat>On-screen Show (4:3)</PresentationFormat>
  <Paragraphs>141</Paragraphs>
  <Slides>20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Courier New</vt:lpstr>
      <vt:lpstr>Georgia</vt:lpstr>
      <vt:lpstr>Open Sans</vt:lpstr>
      <vt:lpstr>Permian Slab</vt:lpstr>
      <vt:lpstr>PermianSlabSerifTypeface</vt:lpstr>
      <vt:lpstr>Trebuchet MS</vt:lpstr>
      <vt:lpstr>Wingdings</vt:lpstr>
      <vt:lpstr>TDOE Template - Editing</vt:lpstr>
      <vt:lpstr>1_TDOE template 2015</vt:lpstr>
      <vt:lpstr>Acrobat Document</vt:lpstr>
      <vt:lpstr>State Technology Updates</vt:lpstr>
      <vt:lpstr>District Technology</vt:lpstr>
      <vt:lpstr>District Technology</vt:lpstr>
      <vt:lpstr>Single Sign On</vt:lpstr>
      <vt:lpstr>District Tech Portal</vt:lpstr>
      <vt:lpstr>Summary of Products</vt:lpstr>
      <vt:lpstr>State Communication</vt:lpstr>
      <vt:lpstr>EIS Help Desk Rebranding</vt:lpstr>
      <vt:lpstr>EIS Help Desk Rebranding</vt:lpstr>
      <vt:lpstr>Email Domains</vt:lpstr>
      <vt:lpstr>Partnering for Success</vt:lpstr>
      <vt:lpstr>EdFi / ImpactTN</vt:lpstr>
      <vt:lpstr>Education data system (TEDS)</vt:lpstr>
      <vt:lpstr>Enhanced Data Entry</vt:lpstr>
      <vt:lpstr>Laptop Rental Program</vt:lpstr>
      <vt:lpstr>2017-2018 Erate Program</vt:lpstr>
      <vt:lpstr>District Technology Integration</vt:lpstr>
      <vt:lpstr>Types of Technology Integration</vt:lpstr>
      <vt:lpstr>Other Support</vt:lpstr>
      <vt:lpstr>PowerPoint Presentation</vt:lpstr>
    </vt:vector>
  </TitlesOfParts>
  <Company>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Assessment: EIS Scheduling Information</dc:title>
  <dc:creator>Mark Jackson</dc:creator>
  <cp:lastModifiedBy>Steven Sanders</cp:lastModifiedBy>
  <cp:revision>219</cp:revision>
  <cp:lastPrinted>2018-02-24T00:13:02Z</cp:lastPrinted>
  <dcterms:created xsi:type="dcterms:W3CDTF">2017-08-24T13:02:33Z</dcterms:created>
  <dcterms:modified xsi:type="dcterms:W3CDTF">2018-04-19T13:08:42Z</dcterms:modified>
</cp:coreProperties>
</file>