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 id="2147483674" r:id="rId3"/>
    <p:sldMasterId id="2147483684" r:id="rId4"/>
    <p:sldMasterId id="2147483697" r:id="rId5"/>
  </p:sldMasterIdLst>
  <p:notesMasterIdLst>
    <p:notesMasterId r:id="rId33"/>
  </p:notesMasterIdLst>
  <p:handoutMasterIdLst>
    <p:handoutMasterId r:id="rId34"/>
  </p:handoutMasterIdLst>
  <p:sldIdLst>
    <p:sldId id="256" r:id="rId6"/>
    <p:sldId id="259" r:id="rId7"/>
    <p:sldId id="261" r:id="rId8"/>
    <p:sldId id="260" r:id="rId9"/>
    <p:sldId id="262" r:id="rId10"/>
    <p:sldId id="263" r:id="rId11"/>
    <p:sldId id="264" r:id="rId12"/>
    <p:sldId id="265" r:id="rId13"/>
    <p:sldId id="288" r:id="rId14"/>
    <p:sldId id="257" r:id="rId15"/>
    <p:sldId id="258" r:id="rId16"/>
    <p:sldId id="266" r:id="rId17"/>
    <p:sldId id="268" r:id="rId18"/>
    <p:sldId id="270" r:id="rId19"/>
    <p:sldId id="308" r:id="rId20"/>
    <p:sldId id="310" r:id="rId21"/>
    <p:sldId id="311" r:id="rId22"/>
    <p:sldId id="293" r:id="rId23"/>
    <p:sldId id="303" r:id="rId24"/>
    <p:sldId id="297" r:id="rId25"/>
    <p:sldId id="304" r:id="rId26"/>
    <p:sldId id="305" r:id="rId27"/>
    <p:sldId id="316" r:id="rId28"/>
    <p:sldId id="312" r:id="rId29"/>
    <p:sldId id="317" r:id="rId30"/>
    <p:sldId id="287" r:id="rId31"/>
    <p:sldId id="290" r:id="rId3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B365D"/>
    <a:srgbClr val="6E7073"/>
    <a:srgbClr val="CDCDCD"/>
    <a:srgbClr val="EEEEEE"/>
    <a:srgbClr val="174A7C"/>
    <a:srgbClr val="002D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5" autoAdjust="0"/>
    <p:restoredTop sz="74456" autoAdjust="0"/>
  </p:normalViewPr>
  <p:slideViewPr>
    <p:cSldViewPr>
      <p:cViewPr varScale="1">
        <p:scale>
          <a:sx n="68" d="100"/>
          <a:sy n="68" d="100"/>
        </p:scale>
        <p:origin x="197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42C1F089-2896-43B5-851F-B3B85DC2537B}" type="datetimeFigureOut">
              <a:rPr lang="en-US" smtClean="0"/>
              <a:t>4/18/2017</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2917277A-7145-4DE6-929F-CF1826FE9564}" type="slidenum">
              <a:rPr lang="en-US" smtClean="0"/>
              <a:t>‹#›</a:t>
            </a:fld>
            <a:endParaRPr lang="en-US"/>
          </a:p>
        </p:txBody>
      </p:sp>
    </p:spTree>
    <p:extLst>
      <p:ext uri="{BB962C8B-B14F-4D97-AF65-F5344CB8AC3E}">
        <p14:creationId xmlns:p14="http://schemas.microsoft.com/office/powerpoint/2010/main" val="3211045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8D70764A-B111-44B3-AE37-A9C6790043FE}" type="datetimeFigureOut">
              <a:rPr lang="en-US" smtClean="0"/>
              <a:t>4/18/2017</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EF3C1CD0-D833-4B0D-BF33-74A8E63C0BDA}" type="slidenum">
              <a:rPr lang="en-US" smtClean="0"/>
              <a:t>‹#›</a:t>
            </a:fld>
            <a:endParaRPr lang="en-US"/>
          </a:p>
        </p:txBody>
      </p:sp>
    </p:spTree>
    <p:extLst>
      <p:ext uri="{BB962C8B-B14F-4D97-AF65-F5344CB8AC3E}">
        <p14:creationId xmlns:p14="http://schemas.microsoft.com/office/powerpoint/2010/main" val="209776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1</a:t>
            </a:fld>
            <a:endParaRPr lang="en-US"/>
          </a:p>
        </p:txBody>
      </p:sp>
    </p:spTree>
    <p:extLst>
      <p:ext uri="{BB962C8B-B14F-4D97-AF65-F5344CB8AC3E}">
        <p14:creationId xmlns:p14="http://schemas.microsoft.com/office/powerpoint/2010/main" val="2114286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10</a:t>
            </a:fld>
            <a:endParaRPr lang="en-US"/>
          </a:p>
        </p:txBody>
      </p:sp>
    </p:spTree>
    <p:extLst>
      <p:ext uri="{BB962C8B-B14F-4D97-AF65-F5344CB8AC3E}">
        <p14:creationId xmlns:p14="http://schemas.microsoft.com/office/powerpoint/2010/main" val="1968532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spirit of ESSA, the federal education</a:t>
            </a:r>
            <a:r>
              <a:rPr lang="en-US" baseline="0" dirty="0" smtClean="0"/>
              <a:t> law, is to </a:t>
            </a:r>
            <a:r>
              <a:rPr lang="en-US" dirty="0"/>
              <a:t>shine a light on inequity and ensure equity for all students. By drafting our state plan aligned to our strategic plan, you can see that equity is a theme throughout every section. </a:t>
            </a:r>
          </a:p>
          <a:p>
            <a:r>
              <a:rPr lang="en-US" dirty="0"/>
              <a:t>Today, I’m going to walk through the five priority areas and highlight some of the ways in which we are supporting equity as a state. </a:t>
            </a:r>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08379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Key differences – highlight the shift to more control</a:t>
            </a:r>
            <a:r>
              <a:rPr lang="en-US" baseline="0" dirty="0" smtClean="0"/>
              <a:t> and decision making at the state and local level. New requirement for school quality and student success indicator in the accountability framework. </a:t>
            </a:r>
          </a:p>
          <a:p>
            <a:pPr defTabSz="924916">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186705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062969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599784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15</a:t>
            </a:fld>
            <a:endParaRPr lang="en-US"/>
          </a:p>
        </p:txBody>
      </p:sp>
    </p:spTree>
    <p:extLst>
      <p:ext uri="{BB962C8B-B14F-4D97-AF65-F5344CB8AC3E}">
        <p14:creationId xmlns:p14="http://schemas.microsoft.com/office/powerpoint/2010/main" val="1732896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pathways on the chronically</a:t>
            </a:r>
            <a:r>
              <a:rPr lang="en-US" baseline="0" dirty="0" smtClean="0"/>
              <a:t> out of school measures—rate and growth (reducing rate)</a:t>
            </a:r>
            <a:endParaRPr lang="en-US" dirty="0" smtClean="0"/>
          </a:p>
          <a:p>
            <a:endParaRPr lang="en-US" dirty="0" smtClean="0"/>
          </a:p>
          <a:p>
            <a:r>
              <a:rPr lang="en-US" dirty="0" smtClean="0"/>
              <a:t>ESSA requires school-level accountability to include a new measure of </a:t>
            </a:r>
            <a:r>
              <a:rPr lang="en-US" b="1" dirty="0" smtClean="0"/>
              <a:t>school quality and student success. </a:t>
            </a:r>
          </a:p>
          <a:p>
            <a:r>
              <a:rPr lang="en-US" dirty="0" smtClean="0"/>
              <a:t>The new measure is in addition to academic indicators.</a:t>
            </a:r>
          </a:p>
          <a:p>
            <a:pPr lvl="1"/>
            <a:endParaRPr lang="en-US" sz="2400" dirty="0" smtClean="0"/>
          </a:p>
          <a:p>
            <a:pPr lvl="1"/>
            <a:r>
              <a:rPr lang="en-US" sz="2400" dirty="0" smtClean="0"/>
              <a:t>The </a:t>
            </a:r>
            <a:r>
              <a:rPr lang="en-US" sz="2400" dirty="0" smtClean="0"/>
              <a:t>department will continue to review ways to improve and incorporate discipline data</a:t>
            </a:r>
          </a:p>
          <a:p>
            <a:pPr lvl="2"/>
            <a:r>
              <a:rPr lang="en-US" sz="2400" dirty="0" smtClean="0"/>
              <a:t>Students cannot learn if they are not in school. It is important we continue to refine school discipline practices and the collection of data</a:t>
            </a:r>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158048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Graph:</a:t>
            </a:r>
            <a:r>
              <a:rPr lang="en-US" baseline="0" dirty="0" smtClean="0"/>
              <a:t> Average of all students (all grades) in 2014-15. All students =14.8 % and non ED and EL have lower rates. </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Multiple research studies link poor attendance with reduced academic outcomes. Harmful effects of poor attendance are cumulative and only looking at overall average daily attendance rates tend to mask attendance problems, particularly within subgroups. In fact, economically disadvantaged students are 3x more likely to be chronically absent than non-economically disadvantaged students. Similar trends exist with other historically underserved student groups including students with disabilities.</a:t>
            </a:r>
          </a:p>
          <a:p>
            <a:pPr marL="171450" indent="-171450">
              <a:buFont typeface="Arial" panose="020B0604020202020204" pitchFamily="34" charset="0"/>
              <a:buChar char="•"/>
            </a:pPr>
            <a:r>
              <a:rPr lang="en-US" dirty="0" smtClean="0"/>
              <a:t>Tennessee attendance data for 2014-15 showed that 23.6% of P–4 students are chronically absent, and 25.4%</a:t>
            </a:r>
            <a:r>
              <a:rPr lang="en-US" baseline="0" dirty="0" smtClean="0"/>
              <a:t> </a:t>
            </a:r>
            <a:r>
              <a:rPr lang="en-US" dirty="0" smtClean="0"/>
              <a:t>of seniors are chronically absent. In addition, as absences increase in freshman year, the likelihood that a student will graduate on time decreases. 62% of ninth grade students were chronically absent. The data also showed that some student groups are overrepresented in the chronically-absent student population that includes students with disabilities 16.5%, economically disadvantaged 17.5%, and African American 17%.  </a:t>
            </a:r>
          </a:p>
          <a:p>
            <a:pPr marL="171450" indent="-171450">
              <a:buFont typeface="Arial" panose="020B0604020202020204" pitchFamily="34" charset="0"/>
              <a:buChar char="•"/>
            </a:pPr>
            <a:r>
              <a:rPr lang="en-US" dirty="0" smtClean="0"/>
              <a:t>As illustrated in the chart, during the 2014-15 school year, economically disadvantaged students in the third grade were chronically absent at a rate three-times higher than their non-economically disadvantaged peers. While around three percent of non-economically disadvantaged students are chronically absent in third grade, around 11%</a:t>
            </a:r>
            <a:r>
              <a:rPr lang="en-US" baseline="0" dirty="0" smtClean="0"/>
              <a:t> </a:t>
            </a:r>
            <a:r>
              <a:rPr lang="en-US" dirty="0" smtClean="0"/>
              <a:t>of economically disadvantaged students are chronically absent. Students with disabilities are also more likely to be chronically absent; over 12%</a:t>
            </a:r>
            <a:r>
              <a:rPr lang="en-US" baseline="0" dirty="0" smtClean="0"/>
              <a:t> </a:t>
            </a:r>
            <a:r>
              <a:rPr lang="en-US" dirty="0" smtClean="0"/>
              <a:t>of students who are classified as having a disability are chronically absent relative to 7% of non-SWD students. </a:t>
            </a:r>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181060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a:t>
            </a:r>
            <a:r>
              <a:rPr lang="en-US" baseline="0" dirty="0" smtClean="0"/>
              <a:t> areas aren’t the same as indicators. Pathways are similar to indicators. </a:t>
            </a: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832798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19</a:t>
            </a:fld>
            <a:endParaRPr lang="en-US"/>
          </a:p>
        </p:txBody>
      </p:sp>
    </p:spTree>
    <p:extLst>
      <p:ext uri="{BB962C8B-B14F-4D97-AF65-F5344CB8AC3E}">
        <p14:creationId xmlns:p14="http://schemas.microsoft.com/office/powerpoint/2010/main" val="3948832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614781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587320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21</a:t>
            </a:fld>
            <a:endParaRPr lang="en-US"/>
          </a:p>
        </p:txBody>
      </p:sp>
    </p:spTree>
    <p:extLst>
      <p:ext uri="{BB962C8B-B14F-4D97-AF65-F5344CB8AC3E}">
        <p14:creationId xmlns:p14="http://schemas.microsoft.com/office/powerpoint/2010/main" val="4213107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releasing this framework and an accompanying</a:t>
            </a:r>
            <a:r>
              <a:rPr lang="en-US" baseline="0" dirty="0" smtClean="0"/>
              <a:t> online toolkit on April 26.  Note that this is </a:t>
            </a:r>
            <a:r>
              <a:rPr lang="en-US" b="1" baseline="0" dirty="0" smtClean="0"/>
              <a:t>not</a:t>
            </a:r>
            <a:r>
              <a:rPr lang="en-US" b="0" baseline="0" dirty="0" smtClean="0"/>
              <a:t> a new requirement; rather, it is a way to think about our existing strategies to support all students in a holistic fashion.  As we know from RTI2, Tier I is appropriate for and benefits all students while Tiers II and III are designed to meet the needs of specific student groups.  We can think about that in terms of academics, like we do with RTI2, or other topics like attendance.  Positive school attendance norms benefit all students.  Students who are chronically out of school for different reasons need different types of supports and interventions in a </a:t>
            </a:r>
            <a:r>
              <a:rPr lang="en-US" b="0" baseline="0" smtClean="0"/>
              <a:t>multi-tiered system.</a:t>
            </a: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22</a:t>
            </a:fld>
            <a:endParaRPr lang="en-US"/>
          </a:p>
        </p:txBody>
      </p:sp>
    </p:spTree>
    <p:extLst>
      <p:ext uri="{BB962C8B-B14F-4D97-AF65-F5344CB8AC3E}">
        <p14:creationId xmlns:p14="http://schemas.microsoft.com/office/powerpoint/2010/main" val="4204407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programs</a:t>
            </a:r>
            <a:r>
              <a:rPr lang="en-US" baseline="0" dirty="0" smtClean="0"/>
              <a:t> and initiatives you already do fall under the MTSS framework – some are instructional in nature, others are supports for well-rounded students.  This list is </a:t>
            </a:r>
            <a:r>
              <a:rPr lang="en-US" b="1" baseline="0" dirty="0" smtClean="0"/>
              <a:t>not</a:t>
            </a:r>
            <a:r>
              <a:rPr lang="en-US" b="0" baseline="0" dirty="0" smtClean="0"/>
              <a:t> exhaustive – every school and district will prioritize different programs for each tier of the MTSS.  The most important point is to intentionally use data about your students’ needs to tailor your suite of programs over time and use data and evidence to refine your practices.  For example, you may review your existing programs and determine you have several character and leadership building programs in Tier I but lack critical tiered interventions for students who are chronically out of school.  Perhaps you could limit your focus to the most effective Tier I programming and turn further attention to your tiered attendance supports.  </a:t>
            </a: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23</a:t>
            </a:fld>
            <a:endParaRPr lang="en-US"/>
          </a:p>
        </p:txBody>
      </p:sp>
    </p:spTree>
    <p:extLst>
      <p:ext uri="{BB962C8B-B14F-4D97-AF65-F5344CB8AC3E}">
        <p14:creationId xmlns:p14="http://schemas.microsoft.com/office/powerpoint/2010/main" val="1513626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u="none" dirty="0" smtClean="0"/>
              <a:t>When</a:t>
            </a:r>
            <a:r>
              <a:rPr lang="en-US" u="none" baseline="0" dirty="0" smtClean="0"/>
              <a:t> a school or district reviews the MTSS framework and determines how to implement it in their own context, there are three guiding principles.</a:t>
            </a:r>
            <a:endParaRPr lang="en-US" u="none" dirty="0" smtClean="0"/>
          </a:p>
          <a:p>
            <a:pPr lvl="0"/>
            <a:endParaRPr lang="en-US" u="sng" dirty="0" smtClean="0"/>
          </a:p>
          <a:p>
            <a:pPr lvl="0"/>
            <a:r>
              <a:rPr lang="en-US" u="sng" dirty="0" smtClean="0"/>
              <a:t>Coherence is key</a:t>
            </a:r>
            <a:r>
              <a:rPr lang="en-US" dirty="0" smtClean="0"/>
              <a:t>.  The MTSS framework will help schools organize and refine their existing practices within the MTSS umbrella to come to a coherent vision and strategy for supporting all students on their path to postsecondary success.</a:t>
            </a:r>
          </a:p>
          <a:p>
            <a:pPr lvl="0"/>
            <a:endParaRPr lang="en-US" dirty="0" smtClean="0"/>
          </a:p>
          <a:p>
            <a:pPr lvl="0"/>
            <a:r>
              <a:rPr lang="en-US" u="sng" dirty="0" smtClean="0"/>
              <a:t>Effective, engaging instruction is THE most important factor in supporting student success</a:t>
            </a:r>
            <a:r>
              <a:rPr lang="en-US" dirty="0" smtClean="0"/>
              <a:t>.  Strong Tier I practices are the backbone of an effective system of supports.  Tier I encompasses all the work schools do with all students: standards-aligned academic instruction, school culture, attendance norms, behavior expectations, and more.</a:t>
            </a:r>
          </a:p>
          <a:p>
            <a:pPr lvl="0"/>
            <a:endParaRPr lang="en-US" dirty="0" smtClean="0"/>
          </a:p>
          <a:p>
            <a:pPr lvl="0"/>
            <a:r>
              <a:rPr lang="en-US" u="sng" dirty="0" smtClean="0"/>
              <a:t>Implementation that is student-focused can and should vary in design between schools and even over time</a:t>
            </a:r>
            <a:r>
              <a:rPr lang="en-US" dirty="0" smtClean="0"/>
              <a:t>. School teams must review their data to determine focus areas each year to ensure that they continue to meet students’ needs, and district teams must ensure adequate time and resources for school teams to reflect and flexibly adjust their programming. </a:t>
            </a:r>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24</a:t>
            </a:fld>
            <a:endParaRPr lang="en-US"/>
          </a:p>
        </p:txBody>
      </p:sp>
    </p:spTree>
    <p:extLst>
      <p:ext uri="{BB962C8B-B14F-4D97-AF65-F5344CB8AC3E}">
        <p14:creationId xmlns:p14="http://schemas.microsoft.com/office/powerpoint/2010/main" val="3903508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25</a:t>
            </a:fld>
            <a:endParaRPr lang="en-US"/>
          </a:p>
        </p:txBody>
      </p:sp>
    </p:spTree>
    <p:extLst>
      <p:ext uri="{BB962C8B-B14F-4D97-AF65-F5344CB8AC3E}">
        <p14:creationId xmlns:p14="http://schemas.microsoft.com/office/powerpoint/2010/main" val="625009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26</a:t>
            </a:fld>
            <a:endParaRPr lang="en-US" dirty="0"/>
          </a:p>
        </p:txBody>
      </p:sp>
    </p:spTree>
    <p:extLst>
      <p:ext uri="{BB962C8B-B14F-4D97-AF65-F5344CB8AC3E}">
        <p14:creationId xmlns:p14="http://schemas.microsoft.com/office/powerpoint/2010/main" val="1079485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27</a:t>
            </a:fld>
            <a:endParaRPr lang="en-US"/>
          </a:p>
        </p:txBody>
      </p:sp>
    </p:spTree>
    <p:extLst>
      <p:ext uri="{BB962C8B-B14F-4D97-AF65-F5344CB8AC3E}">
        <p14:creationId xmlns:p14="http://schemas.microsoft.com/office/powerpoint/2010/main" val="2225369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107869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048542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Science</a:t>
            </a:r>
            <a:r>
              <a:rPr lang="en-US" baseline="0" dirty="0" smtClean="0"/>
              <a:t> </a:t>
            </a:r>
          </a:p>
          <a:p>
            <a:r>
              <a:rPr lang="en-US" baseline="0" dirty="0" smtClean="0"/>
              <a:t>4</a:t>
            </a:r>
            <a:r>
              <a:rPr lang="en-US" baseline="30000" dirty="0" smtClean="0"/>
              <a:t>th</a:t>
            </a:r>
            <a:r>
              <a:rPr lang="en-US" baseline="0" dirty="0" smtClean="0"/>
              <a:t> grade—19</a:t>
            </a:r>
            <a:r>
              <a:rPr lang="en-US" baseline="30000" dirty="0" smtClean="0"/>
              <a:t>th</a:t>
            </a:r>
            <a:r>
              <a:rPr lang="en-US" baseline="0" dirty="0" smtClean="0"/>
              <a:t> </a:t>
            </a:r>
          </a:p>
          <a:p>
            <a:r>
              <a:rPr lang="en-US" baseline="0" dirty="0" smtClean="0"/>
              <a:t>8</a:t>
            </a:r>
            <a:r>
              <a:rPr lang="en-US" baseline="30000" dirty="0" smtClean="0"/>
              <a:t>th</a:t>
            </a:r>
            <a:r>
              <a:rPr lang="en-US" baseline="0" dirty="0" smtClean="0"/>
              <a:t> grade—21</a:t>
            </a:r>
            <a:r>
              <a:rPr lang="en-US" baseline="30000" dirty="0" smtClean="0"/>
              <a:t>st</a:t>
            </a:r>
            <a:r>
              <a:rPr lang="en-US" baseline="0" dirty="0" smtClean="0"/>
              <a:t> </a:t>
            </a:r>
          </a:p>
          <a:p>
            <a:endParaRPr lang="en-US" baseline="0" dirty="0" smtClean="0"/>
          </a:p>
          <a:p>
            <a:r>
              <a:rPr lang="en-US" baseline="0" dirty="0" smtClean="0"/>
              <a:t>Closed the achievement gap for male and female students </a:t>
            </a:r>
          </a:p>
          <a:p>
            <a:endParaRPr lang="en-US" baseline="0" dirty="0" smtClean="0"/>
          </a:p>
          <a:p>
            <a:r>
              <a:rPr lang="en-US" baseline="0" dirty="0" smtClean="0"/>
              <a:t>RBTR</a:t>
            </a:r>
          </a:p>
          <a:p>
            <a:pPr marL="171450" indent="-171450">
              <a:buFont typeface="Arial" panose="020B0604020202020204" pitchFamily="34" charset="0"/>
              <a:buChar char="•"/>
            </a:pPr>
            <a:r>
              <a:rPr lang="en-US" baseline="0" dirty="0" smtClean="0"/>
              <a:t>Summer grant program—20 programs, more than 100 programs</a:t>
            </a:r>
          </a:p>
          <a:p>
            <a:pPr marL="171450" indent="-171450">
              <a:buFont typeface="Arial" panose="020B0604020202020204" pitchFamily="34" charset="0"/>
              <a:buChar char="•"/>
            </a:pPr>
            <a:r>
              <a:rPr lang="en-US" baseline="0" dirty="0" smtClean="0"/>
              <a:t>Coaching network in about 83 districts more than 200 coaches 330 schools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058574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dirty="0" smtClean="0"/>
              <a:t>Increased to </a:t>
            </a:r>
            <a:r>
              <a:rPr lang="en-US" b="1" dirty="0" smtClean="0"/>
              <a:t>19.9 </a:t>
            </a:r>
            <a:r>
              <a:rPr lang="en-US" dirty="0"/>
              <a:t>average ACT score with </a:t>
            </a:r>
            <a:r>
              <a:rPr lang="en-US" b="1" dirty="0"/>
              <a:t>3,000 more test takers</a:t>
            </a:r>
            <a:r>
              <a:rPr lang="en-US" dirty="0"/>
              <a:t> - nationally scores declined as more students participated</a:t>
            </a:r>
          </a:p>
          <a:p>
            <a:pPr>
              <a:lnSpc>
                <a:spcPct val="120000"/>
              </a:lnSpc>
            </a:pPr>
            <a:endParaRPr lang="en-US" dirty="0"/>
          </a:p>
          <a:p>
            <a:pPr>
              <a:lnSpc>
                <a:spcPct val="120000"/>
              </a:lnSpc>
            </a:pPr>
            <a:r>
              <a:rPr lang="en-US" dirty="0"/>
              <a:t>Nearly </a:t>
            </a:r>
            <a:r>
              <a:rPr lang="en-US" b="1" dirty="0"/>
              <a:t>1,300 more students </a:t>
            </a:r>
            <a:r>
              <a:rPr lang="en-US" dirty="0"/>
              <a:t>achieved</a:t>
            </a:r>
            <a:r>
              <a:rPr lang="en-US" b="1" dirty="0"/>
              <a:t> 21</a:t>
            </a:r>
            <a:r>
              <a:rPr lang="en-US" dirty="0"/>
              <a:t> </a:t>
            </a:r>
            <a:r>
              <a:rPr lang="en-US" b="1" dirty="0"/>
              <a:t>or </a:t>
            </a:r>
            <a:r>
              <a:rPr lang="en-US" b="1" dirty="0" smtClean="0"/>
              <a:t>higher</a:t>
            </a:r>
          </a:p>
          <a:p>
            <a:pPr>
              <a:lnSpc>
                <a:spcPct val="120000"/>
              </a:lnSpc>
            </a:pPr>
            <a:endParaRPr lang="en-US" b="1" dirty="0" smtClean="0"/>
          </a:p>
          <a:p>
            <a:pPr>
              <a:lnSpc>
                <a:spcPct val="120000"/>
              </a:lnSpc>
            </a:pPr>
            <a:r>
              <a:rPr lang="en-US" b="1" dirty="0" smtClean="0"/>
              <a:t>Almost 26,000 students participated in the ACT retake </a:t>
            </a:r>
            <a:endParaRPr lang="en-US" b="1" dirty="0"/>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72718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time high on grad rate</a:t>
            </a:r>
          </a:p>
          <a:p>
            <a:endParaRPr lang="en-US" dirty="0" smtClean="0"/>
          </a:p>
          <a:p>
            <a:r>
              <a:rPr lang="en-US" dirty="0" smtClean="0"/>
              <a:t>Continuing to improve the college</a:t>
            </a:r>
            <a:r>
              <a:rPr lang="en-US" baseline="0" dirty="0" smtClean="0"/>
              <a:t> going rate, less likely to need than in previous years </a:t>
            </a:r>
            <a:r>
              <a:rPr lang="en-US" baseline="0" dirty="0" err="1" smtClean="0"/>
              <a:t>remdiation</a:t>
            </a:r>
            <a:r>
              <a:rPr lang="en-US" baseline="0" dirty="0" smtClean="0"/>
              <a:t> in previous years </a:t>
            </a: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7</a:t>
            </a:fld>
            <a:endParaRPr lang="en-US" dirty="0">
              <a:solidFill>
                <a:prstClr val="black"/>
              </a:solidFill>
            </a:endParaRPr>
          </a:p>
        </p:txBody>
      </p:sp>
      <p:pic>
        <p:nvPicPr>
          <p:cNvPr id="5" name="Picture 4" descr="FAFSA_2016_Infographi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224" y="4624894"/>
            <a:ext cx="3928506" cy="3918476"/>
          </a:xfrm>
          <a:prstGeom prst="rect">
            <a:avLst/>
          </a:prstGeom>
        </p:spPr>
      </p:pic>
    </p:spTree>
    <p:extLst>
      <p:ext uri="{BB962C8B-B14F-4D97-AF65-F5344CB8AC3E}">
        <p14:creationId xmlns:p14="http://schemas.microsoft.com/office/powerpoint/2010/main" val="1107489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8</a:t>
            </a:fld>
            <a:endParaRPr lang="en-US"/>
          </a:p>
        </p:txBody>
      </p:sp>
    </p:spTree>
    <p:extLst>
      <p:ext uri="{BB962C8B-B14F-4D97-AF65-F5344CB8AC3E}">
        <p14:creationId xmlns:p14="http://schemas.microsoft.com/office/powerpoint/2010/main" val="54540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9</a:t>
            </a:fld>
            <a:endParaRPr lang="en-US"/>
          </a:p>
        </p:txBody>
      </p:sp>
    </p:spTree>
    <p:extLst>
      <p:ext uri="{BB962C8B-B14F-4D97-AF65-F5344CB8AC3E}">
        <p14:creationId xmlns:p14="http://schemas.microsoft.com/office/powerpoint/2010/main" val="2567360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7" name="Rectangle 6"/>
          <p:cNvSpPr/>
          <p:nvPr userDrawn="1"/>
        </p:nvSpPr>
        <p:spPr>
          <a:xfrm>
            <a:off x="-2406" y="35052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4597" y="3810000"/>
            <a:ext cx="7772400" cy="1470025"/>
          </a:xfrm>
        </p:spPr>
        <p:txBody>
          <a:bodyPr>
            <a:normAutofit/>
          </a:bodyPr>
          <a:lstStyle>
            <a:lvl1pPr algn="ctr">
              <a:defRPr sz="4000"/>
            </a:lvl1pPr>
          </a:lstStyle>
          <a:p>
            <a:r>
              <a:rPr lang="en-US" dirty="0" smtClean="0"/>
              <a:t>Insert Presentation Title</a:t>
            </a:r>
            <a:endParaRPr lang="en-US" dirty="0"/>
          </a:p>
        </p:txBody>
      </p:sp>
      <p:sp>
        <p:nvSpPr>
          <p:cNvPr id="3" name="Subtitle 2"/>
          <p:cNvSpPr>
            <a:spLocks noGrp="1"/>
          </p:cNvSpPr>
          <p:nvPr>
            <p:ph type="subTitle" idx="1" hasCustomPrompt="1"/>
          </p:nvPr>
        </p:nvSpPr>
        <p:spPr>
          <a:xfrm>
            <a:off x="1371600" y="5334000"/>
            <a:ext cx="6400800" cy="685800"/>
          </a:xfrm>
        </p:spPr>
        <p:txBody>
          <a:bodyPr>
            <a:noAutofit/>
          </a:bodyPr>
          <a:lstStyle>
            <a:lvl1pPr marL="0" indent="0" algn="ctr">
              <a:buNone/>
              <a:defRPr sz="3000" baseline="0">
                <a:solidFill>
                  <a:schemeClr val="bg1"/>
                </a:solidFill>
                <a:latin typeface="PermianSlabSerifTypeface"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applicable, insert sub-title</a:t>
            </a:r>
            <a:endParaRPr lang="en-US" dirty="0"/>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0" hasCustomPrompt="1"/>
          </p:nvPr>
        </p:nvSpPr>
        <p:spPr>
          <a:xfrm>
            <a:off x="2056799" y="6400800"/>
            <a:ext cx="5030403" cy="381000"/>
          </a:xfrm>
        </p:spPr>
        <p:txBody>
          <a:bodyPr>
            <a:normAutofit/>
          </a:bodyPr>
          <a:lstStyle>
            <a:lvl1pPr marL="0" marR="0" indent="0" algn="ctr"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lang="en-US" sz="1400" smtClean="0">
                <a:solidFill>
                  <a:schemeClr val="tx2"/>
                </a:solidFill>
              </a:defRPr>
            </a:lvl1pPr>
            <a:lvl5pPr marL="1828800" indent="0">
              <a:buNone/>
              <a:defRPr/>
            </a:lvl5pPr>
          </a:lstStyle>
          <a:p>
            <a:pPr marL="0" marR="0" lvl="0" indent="0" algn="l"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pPr>
            <a:r>
              <a:rPr lang="en-US" sz="1400" dirty="0" smtClean="0">
                <a:solidFill>
                  <a:schemeClr val="tx2"/>
                </a:solidFill>
                <a:latin typeface="+mn-lt"/>
              </a:rPr>
              <a:t>Presenter Name | Job Title | Team/Office/Division | Date</a:t>
            </a:r>
          </a:p>
        </p:txBody>
      </p:sp>
    </p:spTree>
    <p:extLst>
      <p:ext uri="{BB962C8B-B14F-4D97-AF65-F5344CB8AC3E}">
        <p14:creationId xmlns:p14="http://schemas.microsoft.com/office/powerpoint/2010/main" val="473013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dirty="0" smtClean="0"/>
              <a:t>Level 1 bullet points (default is 24-point font)</a:t>
            </a:r>
          </a:p>
          <a:p>
            <a:pPr lvl="1"/>
            <a:r>
              <a:rPr lang="en-US" dirty="0" smtClean="0"/>
              <a:t>Level 2 bullet points (default is 22-point font)</a:t>
            </a:r>
          </a:p>
          <a:p>
            <a:pPr lvl="2"/>
            <a:r>
              <a:rPr lang="en-US" dirty="0" smtClean="0"/>
              <a:t>Level 3 bullet points (default is 20-point font)</a:t>
            </a:r>
          </a:p>
          <a:p>
            <a:pPr lvl="3"/>
            <a:r>
              <a:rPr lang="en-US" dirty="0" smtClean="0"/>
              <a:t>Level 4 bullet points (default is 18-point font)</a:t>
            </a:r>
          </a:p>
          <a:p>
            <a:pPr lvl="4"/>
            <a:r>
              <a:rPr lang="en-US" dirty="0" smtClean="0"/>
              <a:t>Level 5 bullet points (default is 16-point font)</a:t>
            </a:r>
            <a:endParaRPr lang="en-US" dirty="0"/>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304800" y="228600"/>
            <a:ext cx="8305800" cy="914400"/>
          </a:xfrm>
        </p:spPr>
        <p:txBody>
          <a:bodyPr/>
          <a:lstStyle>
            <a:lvl1pPr>
              <a:defRPr baseline="0">
                <a:latin typeface="Georgia" panose="02040502050405020303" pitchFamily="18" charset="0"/>
              </a:defRPr>
            </a:lvl1pPr>
          </a:lstStyle>
          <a:p>
            <a:r>
              <a:rPr lang="en-US" dirty="0" smtClean="0"/>
              <a:t>Insert Slide Heading </a:t>
            </a:r>
            <a:endParaRPr lang="en-US" dirty="0"/>
          </a:p>
        </p:txBody>
      </p:sp>
      <p:sp>
        <p:nvSpPr>
          <p:cNvPr id="8" name="Rectangle 7"/>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6"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37328468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04800" y="1295400"/>
            <a:ext cx="4114800" cy="4525963"/>
          </a:xfrm>
        </p:spPr>
        <p:txBody>
          <a:bodyPr/>
          <a:lstStyle>
            <a:lvl1pPr>
              <a:defRPr sz="2200" baseline="0">
                <a:solidFill>
                  <a:schemeClr val="accent1"/>
                </a:solidFill>
                <a:latin typeface="Arial" panose="020B0604020202020204" pitchFamily="34" charset="0"/>
                <a:cs typeface="Arial" panose="020B0604020202020204" pitchFamily="34" charset="0"/>
              </a:defRPr>
            </a:lvl1pPr>
            <a:lvl2pPr>
              <a:defRPr sz="2000">
                <a:solidFill>
                  <a:schemeClr val="accent1"/>
                </a:solidFill>
                <a:latin typeface="Arial" panose="020B0604020202020204" pitchFamily="34" charset="0"/>
                <a:cs typeface="Arial" panose="020B0604020202020204" pitchFamily="34" charset="0"/>
              </a:defRPr>
            </a:lvl2pPr>
            <a:lvl3pPr>
              <a:defRPr sz="1800">
                <a:solidFill>
                  <a:schemeClr val="accent1"/>
                </a:solidFill>
                <a:latin typeface="Arial" panose="020B0604020202020204" pitchFamily="34" charset="0"/>
                <a:cs typeface="Arial" panose="020B0604020202020204" pitchFamily="34" charset="0"/>
              </a:defRPr>
            </a:lvl3pPr>
            <a:lvl4pPr>
              <a:defRPr sz="1600">
                <a:solidFill>
                  <a:schemeClr val="accent1"/>
                </a:solidFill>
                <a:latin typeface="Arial" panose="020B0604020202020204" pitchFamily="34" charset="0"/>
                <a:cs typeface="Arial" panose="020B0604020202020204" pitchFamily="34" charset="0"/>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9" name="Rectangle 8"/>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304800" y="228600"/>
            <a:ext cx="8305800" cy="914400"/>
          </a:xfrm>
        </p:spPr>
        <p:txBody>
          <a:bodyPr/>
          <a:lstStyle>
            <a:lvl1pPr>
              <a:defRPr>
                <a:latin typeface="Georgia" panose="02040502050405020303" pitchFamily="18" charset="0"/>
              </a:defRPr>
            </a:lvl1pPr>
          </a:lstStyle>
          <a:p>
            <a:r>
              <a:rPr lang="en-US" dirty="0" smtClean="0"/>
              <a:t>Insert Slide Heading</a:t>
            </a:r>
            <a:endParaRPr lang="en-US" dirty="0"/>
          </a:p>
        </p:txBody>
      </p:sp>
      <p:sp>
        <p:nvSpPr>
          <p:cNvPr id="10" name="Content Placeholder 2"/>
          <p:cNvSpPr>
            <a:spLocks noGrp="1"/>
          </p:cNvSpPr>
          <p:nvPr>
            <p:ph sz="half" idx="13" hasCustomPrompt="1"/>
          </p:nvPr>
        </p:nvSpPr>
        <p:spPr>
          <a:xfrm>
            <a:off x="4495800" y="1295400"/>
            <a:ext cx="4114800" cy="4525963"/>
          </a:xfrm>
        </p:spPr>
        <p:txBody>
          <a:bodyPr/>
          <a:lstStyle>
            <a:lvl1pPr>
              <a:defRPr sz="2200">
                <a:solidFill>
                  <a:schemeClr val="accent1"/>
                </a:solidFill>
                <a:latin typeface="Arial" panose="020B0604020202020204" pitchFamily="34" charset="0"/>
                <a:cs typeface="Arial" panose="020B0604020202020204" pitchFamily="34" charset="0"/>
              </a:defRPr>
            </a:lvl1pPr>
            <a:lvl2pPr>
              <a:defRPr sz="2000">
                <a:solidFill>
                  <a:schemeClr val="accent1"/>
                </a:solidFill>
                <a:latin typeface="Arial" panose="020B0604020202020204" pitchFamily="34" charset="0"/>
                <a:cs typeface="Arial" panose="020B0604020202020204" pitchFamily="34" charset="0"/>
              </a:defRPr>
            </a:lvl2pPr>
            <a:lvl3pPr>
              <a:defRPr sz="1800">
                <a:solidFill>
                  <a:schemeClr val="accent1"/>
                </a:solidFill>
                <a:latin typeface="Arial" panose="020B0604020202020204" pitchFamily="34" charset="0"/>
                <a:cs typeface="Arial" panose="020B0604020202020204" pitchFamily="34" charset="0"/>
              </a:defRPr>
            </a:lvl3pPr>
            <a:lvl4pPr>
              <a:defRPr sz="1600">
                <a:solidFill>
                  <a:schemeClr val="accent1"/>
                </a:solidFill>
                <a:latin typeface="Arial" panose="020B0604020202020204" pitchFamily="34" charset="0"/>
                <a:cs typeface="Arial" panose="020B0604020202020204" pitchFamily="34" charset="0"/>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11" name="Rectangle 10"/>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13"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292562639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3191435" y="3810000"/>
            <a:ext cx="5952565"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title" hasCustomPrompt="1"/>
          </p:nvPr>
        </p:nvSpPr>
        <p:spPr>
          <a:xfrm>
            <a:off x="3429000" y="4038600"/>
            <a:ext cx="5562600" cy="2019300"/>
          </a:xfrm>
        </p:spPr>
        <p:txBody>
          <a:bodyPr>
            <a:normAutofit/>
          </a:bodyPr>
          <a:lstStyle>
            <a:lvl1pPr algn="r">
              <a:defRPr sz="3800" baseline="0">
                <a:latin typeface="Georgia" panose="02040502050405020303" pitchFamily="18" charset="0"/>
              </a:defRPr>
            </a:lvl1pPr>
          </a:lstStyle>
          <a:p>
            <a:r>
              <a:rPr lang="en-US" dirty="0" smtClean="0"/>
              <a:t>Insert Section Heading</a:t>
            </a:r>
            <a:endParaRPr lang="en-US" dirty="0"/>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1350"/>
          <a:stretch/>
        </p:blipFill>
        <p:spPr bwMode="auto">
          <a:xfrm>
            <a:off x="818180" y="3810000"/>
            <a:ext cx="2382220" cy="243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894149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with Gray Bar">
    <p:spTree>
      <p:nvGrpSpPr>
        <p:cNvPr id="1" name=""/>
        <p:cNvGrpSpPr/>
        <p:nvPr/>
      </p:nvGrpSpPr>
      <p:grpSpPr>
        <a:xfrm>
          <a:off x="0" y="0"/>
          <a:ext cx="0" cy="0"/>
          <a:chOff x="0" y="0"/>
          <a:chExt cx="0" cy="0"/>
        </a:xfrm>
      </p:grpSpPr>
      <p:sp>
        <p:nvSpPr>
          <p:cNvPr id="5" name="Rectangle 4"/>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23574670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title" hasCustomPrompt="1"/>
          </p:nvPr>
        </p:nvSpPr>
        <p:spPr>
          <a:xfrm>
            <a:off x="304800" y="228600"/>
            <a:ext cx="8305800" cy="914400"/>
          </a:xfrm>
        </p:spPr>
        <p:txBody>
          <a:bodyPr/>
          <a:lstStyle>
            <a:lvl1pPr>
              <a:defRPr/>
            </a:lvl1pPr>
          </a:lstStyle>
          <a:p>
            <a:r>
              <a:rPr lang="en-US" dirty="0" smtClean="0"/>
              <a:t>Insert Slide Heading</a:t>
            </a:r>
            <a:endParaRPr lang="en-US" dirty="0"/>
          </a:p>
        </p:txBody>
      </p:sp>
    </p:spTree>
    <p:extLst>
      <p:ext uri="{BB962C8B-B14F-4D97-AF65-F5344CB8AC3E}">
        <p14:creationId xmlns:p14="http://schemas.microsoft.com/office/powerpoint/2010/main" val="363563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331342921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dirty="0" smtClean="0"/>
              <a:t>Presenter Name, Job Title, Team/Office/Division Name</a:t>
            </a:r>
          </a:p>
          <a:p>
            <a:pPr lvl="1"/>
            <a:r>
              <a:rPr lang="en-US" dirty="0" smtClean="0"/>
              <a:t>Email Address</a:t>
            </a:r>
          </a:p>
          <a:p>
            <a:pPr lvl="1"/>
            <a:r>
              <a:rPr lang="en-US" dirty="0" smtClean="0"/>
              <a:t>Phone Number</a:t>
            </a:r>
          </a:p>
          <a:p>
            <a:pPr lvl="0"/>
            <a:endParaRPr lang="en-US" dirty="0"/>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6"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4" name="TextBox 3"/>
          <p:cNvSpPr txBox="1"/>
          <p:nvPr userDrawn="1"/>
        </p:nvSpPr>
        <p:spPr>
          <a:xfrm>
            <a:off x="304800" y="405825"/>
            <a:ext cx="8382000" cy="584775"/>
          </a:xfrm>
          <a:prstGeom prst="rect">
            <a:avLst/>
          </a:prstGeom>
          <a:noFill/>
        </p:spPr>
        <p:txBody>
          <a:bodyPr wrap="square" rtlCol="0">
            <a:spAutoFit/>
          </a:bodyPr>
          <a:lstStyle/>
          <a:p>
            <a:r>
              <a:rPr lang="en-US" sz="3200" b="1" dirty="0" smtClean="0">
                <a:solidFill>
                  <a:srgbClr val="FFFFFF"/>
                </a:solidFill>
                <a:latin typeface="Georgia"/>
              </a:rPr>
              <a:t>Contact Information</a:t>
            </a:r>
            <a:endParaRPr lang="en-US" sz="3200" b="1" dirty="0">
              <a:solidFill>
                <a:srgbClr val="FFFFFF"/>
              </a:solidFill>
              <a:latin typeface="Georgia"/>
            </a:endParaRPr>
          </a:p>
        </p:txBody>
      </p:sp>
    </p:spTree>
    <p:extLst>
      <p:ext uri="{BB962C8B-B14F-4D97-AF65-F5344CB8AC3E}">
        <p14:creationId xmlns:p14="http://schemas.microsoft.com/office/powerpoint/2010/main" val="5930074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txBox="1">
            <a:spLocks/>
          </p:cNvSpPr>
          <p:nvPr userDrawn="1"/>
        </p:nvSpPr>
        <p:spPr>
          <a:xfrm>
            <a:off x="608397" y="3898900"/>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smtClean="0">
                <a:solidFill>
                  <a:srgbClr val="FFFFFF"/>
                </a:solidFill>
                <a:effectLst>
                  <a:outerShdw blurRad="38100" dist="38100" dir="2700000" algn="tl">
                    <a:srgbClr val="000000">
                      <a:alpha val="43137"/>
                    </a:srgbClr>
                  </a:outerShdw>
                </a:effectLst>
                <a:cs typeface="PermianSlabSerifTypeface"/>
              </a:rPr>
              <a:t>Districts and schools in Tennessee will exemplify excellence and equity such that all students are equipped with the knowledge and skills to successfully embark on their chosen path in life.</a:t>
            </a:r>
            <a:endParaRPr lang="en-US" sz="2600" b="1" i="1" dirty="0">
              <a:solidFill>
                <a:srgbClr val="FFFFFF"/>
              </a:solidFill>
              <a:effectLst>
                <a:outerShdw blurRad="38100" dist="38100" dir="2700000" algn="tl">
                  <a:srgbClr val="000000">
                    <a:alpha val="43137"/>
                  </a:srgbClr>
                </a:outerShdw>
              </a:effectLst>
              <a:cs typeface="PermianSlabSerifTypeface"/>
            </a:endParaRPr>
          </a:p>
        </p:txBody>
      </p:sp>
      <p:sp>
        <p:nvSpPr>
          <p:cNvPr id="13" name="Text Placeholder 2"/>
          <p:cNvSpPr txBox="1">
            <a:spLocks/>
          </p:cNvSpPr>
          <p:nvPr userDrawn="1"/>
        </p:nvSpPr>
        <p:spPr>
          <a:xfrm>
            <a:off x="0" y="6172200"/>
            <a:ext cx="9144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rgbClr val="1B365D"/>
                </a:solidFill>
                <a:cs typeface="Arial" panose="020B0604020202020204" pitchFamily="34" charset="0"/>
              </a:rPr>
              <a:t>Excellence | Optimism | Judgment | Courage | Teamwork</a:t>
            </a:r>
            <a:endParaRPr lang="en-US" sz="2400" b="1" dirty="0">
              <a:solidFill>
                <a:srgbClr val="1B365D"/>
              </a:solidFill>
              <a:cs typeface="Arial" panose="020B0604020202020204" pitchFamily="34" charset="0"/>
            </a:endParaRP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601753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Body - TN Mark">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
        <p:nvSpPr>
          <p:cNvPr id="6" name="Rectangle 5"/>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781825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7209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defRPr>
            </a:lvl1pPr>
            <a:lvl2pPr>
              <a:defRPr baseline="0">
                <a:solidFill>
                  <a:schemeClr val="accent1"/>
                </a:solidFill>
              </a:defRPr>
            </a:lvl2pPr>
            <a:lvl3pPr>
              <a:defRPr baseline="0">
                <a:solidFill>
                  <a:schemeClr val="accent1"/>
                </a:solidFill>
              </a:defRPr>
            </a:lvl3pPr>
            <a:lvl4pPr>
              <a:defRPr baseline="0">
                <a:solidFill>
                  <a:schemeClr val="accent1"/>
                </a:solidFill>
              </a:defRPr>
            </a:lvl4pPr>
            <a:lvl5pPr>
              <a:defRPr baseline="0">
                <a:solidFill>
                  <a:schemeClr val="accent1"/>
                </a:solidFill>
              </a:defRPr>
            </a:lvl5pPr>
          </a:lstStyle>
          <a:p>
            <a:pPr lvl="0"/>
            <a:r>
              <a:rPr lang="en-US" dirty="0" smtClean="0"/>
              <a:t>Level 1 bullet points (default is 24-point font)</a:t>
            </a:r>
          </a:p>
          <a:p>
            <a:pPr lvl="1"/>
            <a:r>
              <a:rPr lang="en-US" dirty="0" smtClean="0"/>
              <a:t>Level 2 bullet points (default is 22-point font)</a:t>
            </a:r>
          </a:p>
          <a:p>
            <a:pPr lvl="2"/>
            <a:r>
              <a:rPr lang="en-US" dirty="0" smtClean="0"/>
              <a:t>Level 3 bullet points (default is 20-point font)</a:t>
            </a:r>
          </a:p>
          <a:p>
            <a:pPr lvl="3"/>
            <a:r>
              <a:rPr lang="en-US" dirty="0" smtClean="0"/>
              <a:t>Level 4 bullet points (default is 18-point font)</a:t>
            </a:r>
          </a:p>
          <a:p>
            <a:pPr lvl="4"/>
            <a:r>
              <a:rPr lang="en-US" dirty="0" smtClean="0"/>
              <a:t>Level 5 bullet points (default is 16-point font)</a:t>
            </a:r>
            <a:endParaRPr lang="en-US" dirty="0"/>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04800" y="228600"/>
            <a:ext cx="8305800" cy="914400"/>
          </a:xfrm>
        </p:spPr>
        <p:txBody>
          <a:bodyPr/>
          <a:lstStyle>
            <a:lvl1pPr>
              <a:defRPr baseline="0"/>
            </a:lvl1pPr>
          </a:lstStyle>
          <a:p>
            <a:r>
              <a:rPr lang="en-US" dirty="0" smtClean="0"/>
              <a:t>Insert Slide Heading </a:t>
            </a:r>
            <a:endParaRPr lang="en-US" dirty="0"/>
          </a:p>
        </p:txBody>
      </p:sp>
      <p:sp>
        <p:nvSpPr>
          <p:cNvPr id="8" name="Rectangle 7"/>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6"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202702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7" name="Rectangle 6"/>
          <p:cNvSpPr/>
          <p:nvPr userDrawn="1"/>
        </p:nvSpPr>
        <p:spPr>
          <a:xfrm>
            <a:off x="-2406" y="35052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sp>
        <p:nvSpPr>
          <p:cNvPr id="2" name="Title 1"/>
          <p:cNvSpPr>
            <a:spLocks noGrp="1"/>
          </p:cNvSpPr>
          <p:nvPr>
            <p:ph type="ctrTitle" hasCustomPrompt="1"/>
          </p:nvPr>
        </p:nvSpPr>
        <p:spPr>
          <a:xfrm>
            <a:off x="684597" y="3810000"/>
            <a:ext cx="7772400" cy="1470025"/>
          </a:xfrm>
        </p:spPr>
        <p:txBody>
          <a:bodyPr>
            <a:normAutofit/>
          </a:bodyPr>
          <a:lstStyle>
            <a:lvl1pPr algn="ctr">
              <a:defRPr sz="4000"/>
            </a:lvl1pPr>
          </a:lstStyle>
          <a:p>
            <a:r>
              <a:rPr lang="en-US" dirty="0" smtClean="0"/>
              <a:t>Insert Presentation Title</a:t>
            </a:r>
            <a:endParaRPr lang="en-US" dirty="0"/>
          </a:p>
        </p:txBody>
      </p:sp>
      <p:sp>
        <p:nvSpPr>
          <p:cNvPr id="3" name="Subtitle 2"/>
          <p:cNvSpPr>
            <a:spLocks noGrp="1"/>
          </p:cNvSpPr>
          <p:nvPr>
            <p:ph type="subTitle" idx="1" hasCustomPrompt="1"/>
          </p:nvPr>
        </p:nvSpPr>
        <p:spPr>
          <a:xfrm>
            <a:off x="1371600" y="5334000"/>
            <a:ext cx="6400800" cy="685800"/>
          </a:xfrm>
        </p:spPr>
        <p:txBody>
          <a:bodyPr>
            <a:noAutofit/>
          </a:bodyPr>
          <a:lstStyle>
            <a:lvl1pPr marL="0" indent="0" algn="ctr">
              <a:buNone/>
              <a:defRPr sz="3000" baseline="0">
                <a:solidFill>
                  <a:schemeClr val="bg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applicable, insert sub-title</a:t>
            </a:r>
            <a:endParaRPr lang="en-US" dirty="0"/>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8"/>
          <p:cNvSpPr>
            <a:spLocks noGrp="1"/>
          </p:cNvSpPr>
          <p:nvPr>
            <p:ph type="body" sz="quarter" idx="10" hasCustomPrompt="1"/>
          </p:nvPr>
        </p:nvSpPr>
        <p:spPr>
          <a:xfrm>
            <a:off x="2056799" y="6400800"/>
            <a:ext cx="5030403" cy="381000"/>
          </a:xfrm>
        </p:spPr>
        <p:txBody>
          <a:bodyPr>
            <a:normAutofit/>
          </a:bodyPr>
          <a:lstStyle>
            <a:lvl1pPr marL="0" marR="0" indent="0" algn="ctr"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lang="en-US" sz="1400" smtClean="0">
                <a:solidFill>
                  <a:schemeClr val="tx2"/>
                </a:solidFill>
                <a:latin typeface="Arial" panose="020B0604020202020204" pitchFamily="34" charset="0"/>
              </a:defRPr>
            </a:lvl1pPr>
            <a:lvl5pPr marL="1828800" indent="0">
              <a:buNone/>
              <a:defRPr/>
            </a:lvl5pPr>
          </a:lstStyle>
          <a:p>
            <a:pPr marL="0" marR="0" lvl="0" indent="0" algn="l"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pPr>
            <a:r>
              <a:rPr lang="en-US" sz="1400" dirty="0" smtClean="0">
                <a:solidFill>
                  <a:schemeClr val="tx2"/>
                </a:solidFill>
                <a:latin typeface="+mn-lt"/>
              </a:rPr>
              <a:t>Presenter Name | Job Title | Team/Office/Division | Date</a:t>
            </a:r>
          </a:p>
        </p:txBody>
      </p:sp>
    </p:spTree>
    <p:extLst>
      <p:ext uri="{BB962C8B-B14F-4D97-AF65-F5344CB8AC3E}">
        <p14:creationId xmlns:p14="http://schemas.microsoft.com/office/powerpoint/2010/main" val="1498309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defRPr>
            </a:lvl1pPr>
            <a:lvl2pPr>
              <a:defRPr baseline="0">
                <a:solidFill>
                  <a:schemeClr val="accent1"/>
                </a:solidFill>
              </a:defRPr>
            </a:lvl2pPr>
            <a:lvl3pPr>
              <a:defRPr baseline="0">
                <a:solidFill>
                  <a:schemeClr val="accent1"/>
                </a:solidFill>
              </a:defRPr>
            </a:lvl3pPr>
            <a:lvl4pPr>
              <a:defRPr baseline="0">
                <a:solidFill>
                  <a:schemeClr val="accent1"/>
                </a:solidFill>
              </a:defRPr>
            </a:lvl4pPr>
            <a:lvl5pPr>
              <a:defRPr baseline="0">
                <a:solidFill>
                  <a:schemeClr val="accent1"/>
                </a:solidFill>
              </a:defRPr>
            </a:lvl5pPr>
          </a:lstStyle>
          <a:p>
            <a:pPr lvl="0"/>
            <a:r>
              <a:rPr lang="en-US" dirty="0" smtClean="0"/>
              <a:t>Level 1 bullet points (default is 24-point font)</a:t>
            </a:r>
          </a:p>
          <a:p>
            <a:pPr lvl="1"/>
            <a:r>
              <a:rPr lang="en-US" dirty="0" smtClean="0"/>
              <a:t>Level 2 bullet points (default is 22-point font)</a:t>
            </a:r>
          </a:p>
          <a:p>
            <a:pPr lvl="2"/>
            <a:r>
              <a:rPr lang="en-US" dirty="0" smtClean="0"/>
              <a:t>Level 3 bullet points (default is 20-point font)</a:t>
            </a:r>
          </a:p>
          <a:p>
            <a:pPr lvl="3"/>
            <a:r>
              <a:rPr lang="en-US" dirty="0" smtClean="0"/>
              <a:t>Level 4 bullet points (default is 18-point font)</a:t>
            </a:r>
          </a:p>
          <a:p>
            <a:pPr lvl="4"/>
            <a:r>
              <a:rPr lang="en-US" dirty="0" smtClean="0"/>
              <a:t>Level 5 bullet points (default is 16-point font)</a:t>
            </a:r>
            <a:endParaRPr lang="en-US" dirty="0"/>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sp>
        <p:nvSpPr>
          <p:cNvPr id="2" name="Title 1"/>
          <p:cNvSpPr>
            <a:spLocks noGrp="1"/>
          </p:cNvSpPr>
          <p:nvPr>
            <p:ph type="title" hasCustomPrompt="1"/>
          </p:nvPr>
        </p:nvSpPr>
        <p:spPr>
          <a:xfrm>
            <a:off x="304800" y="228600"/>
            <a:ext cx="8305800" cy="914400"/>
          </a:xfrm>
        </p:spPr>
        <p:txBody>
          <a:bodyPr/>
          <a:lstStyle>
            <a:lvl1pPr>
              <a:defRPr baseline="0"/>
            </a:lvl1pPr>
          </a:lstStyle>
          <a:p>
            <a:r>
              <a:rPr lang="en-US" dirty="0" smtClean="0"/>
              <a:t>Insert Slide Heading </a:t>
            </a:r>
            <a:endParaRPr lang="en-US" dirty="0"/>
          </a:p>
        </p:txBody>
      </p:sp>
      <p:sp>
        <p:nvSpPr>
          <p:cNvPr id="8" name="Rectangle 7"/>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6108904"/>
            <a:ext cx="1616967" cy="639563"/>
          </a:xfrm>
          <a:prstGeom prst="rect">
            <a:avLst/>
          </a:prstGeom>
        </p:spPr>
      </p:pic>
      <p:sp>
        <p:nvSpPr>
          <p:cNvPr id="6"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Arial" panose="020B0604020202020204" pitchFamily="34" charset="0"/>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3031232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81000" y="1295400"/>
            <a:ext cx="4114800" cy="4525963"/>
          </a:xfrm>
        </p:spPr>
        <p:txBody>
          <a:bodyPr/>
          <a:lstStyle>
            <a:lvl1pPr>
              <a:defRPr sz="2200" baseline="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9" name="Rectangle 8"/>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sp>
        <p:nvSpPr>
          <p:cNvPr id="2" name="Title 1"/>
          <p:cNvSpPr>
            <a:spLocks noGrp="1"/>
          </p:cNvSpPr>
          <p:nvPr>
            <p:ph type="title" hasCustomPrompt="1"/>
          </p:nvPr>
        </p:nvSpPr>
        <p:spPr/>
        <p:txBody>
          <a:bodyPr/>
          <a:lstStyle>
            <a:lvl1pPr>
              <a:defRPr/>
            </a:lvl1pPr>
          </a:lstStyle>
          <a:p>
            <a:r>
              <a:rPr lang="en-US" dirty="0" smtClean="0"/>
              <a:t>Insert Slide Heading</a:t>
            </a:r>
            <a:endParaRPr lang="en-US" dirty="0"/>
          </a:p>
        </p:txBody>
      </p:sp>
      <p:sp>
        <p:nvSpPr>
          <p:cNvPr id="10" name="Content Placeholder 2"/>
          <p:cNvSpPr>
            <a:spLocks noGrp="1"/>
          </p:cNvSpPr>
          <p:nvPr>
            <p:ph sz="half" idx="13" hasCustomPrompt="1"/>
          </p:nvPr>
        </p:nvSpPr>
        <p:spPr>
          <a:xfrm>
            <a:off x="4572000" y="1295400"/>
            <a:ext cx="4114800" cy="4525963"/>
          </a:xfrm>
        </p:spPr>
        <p:txBody>
          <a:bodyPr/>
          <a:lstStyle>
            <a:lvl1pPr>
              <a:defRPr sz="220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11" name="Rectangle 10"/>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6108904"/>
            <a:ext cx="1616967" cy="639563"/>
          </a:xfrm>
          <a:prstGeom prst="rect">
            <a:avLst/>
          </a:prstGeom>
        </p:spPr>
      </p:pic>
      <p:sp>
        <p:nvSpPr>
          <p:cNvPr id="13"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Arial" panose="020B0604020202020204" pitchFamily="34" charset="0"/>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2055818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3191435" y="3810000"/>
            <a:ext cx="5952565"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sp>
        <p:nvSpPr>
          <p:cNvPr id="9" name="Title 1"/>
          <p:cNvSpPr>
            <a:spLocks noGrp="1"/>
          </p:cNvSpPr>
          <p:nvPr>
            <p:ph type="title" hasCustomPrompt="1"/>
          </p:nvPr>
        </p:nvSpPr>
        <p:spPr>
          <a:xfrm>
            <a:off x="3429000" y="4038600"/>
            <a:ext cx="5562600" cy="2019300"/>
          </a:xfrm>
        </p:spPr>
        <p:txBody>
          <a:bodyPr>
            <a:normAutofit/>
          </a:bodyPr>
          <a:lstStyle>
            <a:lvl1pPr algn="r">
              <a:defRPr sz="3500" baseline="0"/>
            </a:lvl1pPr>
          </a:lstStyle>
          <a:p>
            <a:r>
              <a:rPr lang="en-US" dirty="0" smtClean="0"/>
              <a:t>Insert Section Heading</a:t>
            </a:r>
            <a:endParaRPr lang="en-US" dirty="0"/>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818180" y="3810000"/>
            <a:ext cx="2382220" cy="243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30586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Slide with Gray Bar">
    <p:spTree>
      <p:nvGrpSpPr>
        <p:cNvPr id="1" name=""/>
        <p:cNvGrpSpPr/>
        <p:nvPr/>
      </p:nvGrpSpPr>
      <p:grpSpPr>
        <a:xfrm>
          <a:off x="0" y="0"/>
          <a:ext cx="0" cy="0"/>
          <a:chOff x="0" y="0"/>
          <a:chExt cx="0" cy="0"/>
        </a:xfrm>
      </p:grpSpPr>
      <p:sp>
        <p:nvSpPr>
          <p:cNvPr id="5" name="Rectangle 4"/>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6108904"/>
            <a:ext cx="1616967" cy="639563"/>
          </a:xfrm>
          <a:prstGeom prst="rect">
            <a:avLst/>
          </a:prstGeom>
        </p:spPr>
      </p:pic>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Arial" panose="020B0604020202020204" pitchFamily="34" charset="0"/>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3352979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Arial" panose="020B0604020202020204" pitchFamily="34" charset="0"/>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sp>
        <p:nvSpPr>
          <p:cNvPr id="9" name="Title 1"/>
          <p:cNvSpPr>
            <a:spLocks noGrp="1"/>
          </p:cNvSpPr>
          <p:nvPr>
            <p:ph type="title" hasCustomPrompt="1"/>
          </p:nvPr>
        </p:nvSpPr>
        <p:spPr>
          <a:xfrm>
            <a:off x="381000" y="228600"/>
            <a:ext cx="8305800" cy="914400"/>
          </a:xfrm>
        </p:spPr>
        <p:txBody>
          <a:bodyPr/>
          <a:lstStyle>
            <a:lvl1pPr>
              <a:defRPr/>
            </a:lvl1pPr>
          </a:lstStyle>
          <a:p>
            <a:r>
              <a:rPr lang="en-US" dirty="0" smtClean="0"/>
              <a:t>Insert Slide Heading</a:t>
            </a:r>
            <a:endParaRPr lang="en-US" dirty="0"/>
          </a:p>
        </p:txBody>
      </p:sp>
    </p:spTree>
    <p:extLst>
      <p:ext uri="{BB962C8B-B14F-4D97-AF65-F5344CB8AC3E}">
        <p14:creationId xmlns:p14="http://schemas.microsoft.com/office/powerpoint/2010/main" val="2072301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sp>
        <p:nvSpPr>
          <p:cNvPr id="12" name="Title 1"/>
          <p:cNvSpPr txBox="1">
            <a:spLocks/>
          </p:cNvSpPr>
          <p:nvPr userDrawn="1"/>
        </p:nvSpPr>
        <p:spPr>
          <a:xfrm>
            <a:off x="608397" y="3898900"/>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dirty="0" smtClean="0">
                <a:solidFill>
                  <a:srgbClr val="FFFFFF"/>
                </a:solidFill>
                <a:latin typeface="Georgia" panose="02040502050405020303" pitchFamily="18" charset="0"/>
                <a:cs typeface="PermianSlabSerifTypeface"/>
              </a:rPr>
              <a:t>Presenter Name</a:t>
            </a:r>
            <a:br>
              <a:rPr lang="en-US" sz="3000" b="1" dirty="0" smtClean="0">
                <a:solidFill>
                  <a:srgbClr val="FFFFFF"/>
                </a:solidFill>
                <a:latin typeface="Georgia" panose="02040502050405020303" pitchFamily="18" charset="0"/>
                <a:cs typeface="PermianSlabSerifTypeface"/>
              </a:rPr>
            </a:br>
            <a:r>
              <a:rPr lang="en-US" sz="3000" b="1" dirty="0" smtClean="0">
                <a:solidFill>
                  <a:srgbClr val="FFFFFF"/>
                </a:solidFill>
                <a:latin typeface="Georgia" panose="02040502050405020303" pitchFamily="18" charset="0"/>
                <a:cs typeface="PermianSlabSerifTypeface"/>
              </a:rPr>
              <a:t>Title</a:t>
            </a:r>
            <a:br>
              <a:rPr lang="en-US" sz="3000" b="1" dirty="0" smtClean="0">
                <a:solidFill>
                  <a:srgbClr val="FFFFFF"/>
                </a:solidFill>
                <a:latin typeface="Georgia" panose="02040502050405020303" pitchFamily="18" charset="0"/>
                <a:cs typeface="PermianSlabSerifTypeface"/>
              </a:rPr>
            </a:br>
            <a:r>
              <a:rPr lang="en-US" sz="3000" b="1" dirty="0" smtClean="0">
                <a:solidFill>
                  <a:srgbClr val="FFFFFF"/>
                </a:solidFill>
                <a:latin typeface="Georgia" panose="02040502050405020303" pitchFamily="18" charset="0"/>
                <a:cs typeface="PermianSlabSerifTypeface"/>
              </a:rPr>
              <a:t>Team/Office/Division</a:t>
            </a:r>
          </a:p>
          <a:p>
            <a:r>
              <a:rPr lang="en-US" sz="3000" b="1" dirty="0" smtClean="0">
                <a:solidFill>
                  <a:srgbClr val="FFFFFF"/>
                </a:solidFill>
                <a:latin typeface="Georgia" panose="02040502050405020303" pitchFamily="18" charset="0"/>
                <a:cs typeface="PermianSlabSerifTypeface"/>
              </a:rPr>
              <a:t>Email Address</a:t>
            </a:r>
          </a:p>
          <a:p>
            <a:r>
              <a:rPr lang="en-US" sz="3000" b="1" dirty="0" smtClean="0">
                <a:solidFill>
                  <a:srgbClr val="FFFFFF"/>
                </a:solidFill>
                <a:latin typeface="Georgia" panose="02040502050405020303" pitchFamily="18" charset="0"/>
                <a:cs typeface="PermianSlabSerifTypeface"/>
              </a:rPr>
              <a:t>Phone Number</a:t>
            </a:r>
            <a:endParaRPr lang="en-US" sz="3000" b="1" dirty="0">
              <a:solidFill>
                <a:srgbClr val="FFFFFF"/>
              </a:solidFill>
              <a:latin typeface="Georgia" panose="02040502050405020303" pitchFamily="18" charset="0"/>
              <a:cs typeface="PermianSlabSerifTypeface"/>
            </a:endParaRP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73296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sp>
        <p:nvSpPr>
          <p:cNvPr id="12" name="Title 1"/>
          <p:cNvSpPr txBox="1">
            <a:spLocks/>
          </p:cNvSpPr>
          <p:nvPr userDrawn="1"/>
        </p:nvSpPr>
        <p:spPr>
          <a:xfrm>
            <a:off x="608397" y="3898900"/>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smtClean="0">
                <a:solidFill>
                  <a:srgbClr val="FFFFFF"/>
                </a:solidFill>
                <a:effectLst>
                  <a:outerShdw blurRad="38100" dist="38100" dir="2700000" algn="tl">
                    <a:srgbClr val="000000">
                      <a:alpha val="43137"/>
                    </a:srgbClr>
                  </a:outerShdw>
                </a:effectLst>
                <a:latin typeface="Georgia" panose="02040502050405020303" pitchFamily="18" charset="0"/>
                <a:cs typeface="PermianSlabSerifTypeface"/>
              </a:rPr>
              <a:t>Districts and schools in Tennessee will exemplify excellence and equity such that all students are equipped with the knowledge and skills to successfully embark on their chosen path in life.</a:t>
            </a:r>
            <a:endParaRPr lang="en-US" sz="2600" b="1" i="1" dirty="0">
              <a:solidFill>
                <a:srgbClr val="FFFFFF"/>
              </a:solidFill>
              <a:effectLst>
                <a:outerShdw blurRad="38100" dist="38100" dir="2700000" algn="tl">
                  <a:srgbClr val="000000">
                    <a:alpha val="43137"/>
                  </a:srgbClr>
                </a:outerShdw>
              </a:effectLst>
              <a:latin typeface="Georgia" panose="02040502050405020303" pitchFamily="18" charset="0"/>
              <a:cs typeface="PermianSlabSerifTypeface"/>
            </a:endParaRPr>
          </a:p>
        </p:txBody>
      </p:sp>
      <p:sp>
        <p:nvSpPr>
          <p:cNvPr id="13" name="Text Placeholder 2"/>
          <p:cNvSpPr txBox="1">
            <a:spLocks/>
          </p:cNvSpPr>
          <p:nvPr userDrawn="1"/>
        </p:nvSpPr>
        <p:spPr>
          <a:xfrm>
            <a:off x="0" y="6172200"/>
            <a:ext cx="9144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rgbClr val="1B365D"/>
                </a:solidFill>
                <a:latin typeface="Arial" panose="020B0604020202020204" pitchFamily="34" charset="0"/>
                <a:cs typeface="Arial" panose="020B0604020202020204" pitchFamily="34" charset="0"/>
              </a:rPr>
              <a:t>Excellence | Optimism | Judgment | Courage | Teamwork</a:t>
            </a:r>
            <a:endParaRPr lang="en-US" sz="2400" b="1" dirty="0">
              <a:solidFill>
                <a:srgbClr val="1B365D"/>
              </a:solidFill>
              <a:latin typeface="Arial" panose="020B0604020202020204" pitchFamily="34" charset="0"/>
              <a:cs typeface="Arial" panose="020B0604020202020204" pitchFamily="34" charset="0"/>
            </a:endParaRP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79171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7" name="Rectangle 6"/>
          <p:cNvSpPr/>
          <p:nvPr userDrawn="1"/>
        </p:nvSpPr>
        <p:spPr>
          <a:xfrm>
            <a:off x="-2406" y="35052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sp>
        <p:nvSpPr>
          <p:cNvPr id="2" name="Title 1"/>
          <p:cNvSpPr>
            <a:spLocks noGrp="1"/>
          </p:cNvSpPr>
          <p:nvPr>
            <p:ph type="ctrTitle" hasCustomPrompt="1"/>
          </p:nvPr>
        </p:nvSpPr>
        <p:spPr>
          <a:xfrm>
            <a:off x="684597" y="3810004"/>
            <a:ext cx="7772400" cy="1470025"/>
          </a:xfrm>
        </p:spPr>
        <p:txBody>
          <a:bodyPr>
            <a:normAutofit/>
          </a:bodyPr>
          <a:lstStyle>
            <a:lvl1pPr algn="ctr">
              <a:defRPr sz="4000"/>
            </a:lvl1pPr>
          </a:lstStyle>
          <a:p>
            <a:r>
              <a:rPr lang="en-US" dirty="0"/>
              <a:t>Insert Presentation Title</a:t>
            </a:r>
          </a:p>
        </p:txBody>
      </p:sp>
      <p:sp>
        <p:nvSpPr>
          <p:cNvPr id="3" name="Subtitle 2"/>
          <p:cNvSpPr>
            <a:spLocks noGrp="1"/>
          </p:cNvSpPr>
          <p:nvPr>
            <p:ph type="subTitle" idx="1" hasCustomPrompt="1"/>
          </p:nvPr>
        </p:nvSpPr>
        <p:spPr>
          <a:xfrm>
            <a:off x="1371600" y="5334000"/>
            <a:ext cx="6400800" cy="685800"/>
          </a:xfrm>
        </p:spPr>
        <p:txBody>
          <a:bodyPr>
            <a:noAutofit/>
          </a:bodyPr>
          <a:lstStyle>
            <a:lvl1pPr marL="0" indent="0" algn="ctr">
              <a:buNone/>
              <a:defRPr sz="3000" baseline="0">
                <a:solidFill>
                  <a:schemeClr val="bg1"/>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If applicable, insert sub-title</a:t>
            </a:r>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61"/>
            <a:ext cx="5181600" cy="204994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8"/>
          <p:cNvSpPr>
            <a:spLocks noGrp="1"/>
          </p:cNvSpPr>
          <p:nvPr>
            <p:ph type="body" sz="quarter" idx="10" hasCustomPrompt="1"/>
          </p:nvPr>
        </p:nvSpPr>
        <p:spPr>
          <a:xfrm>
            <a:off x="2056799" y="6400800"/>
            <a:ext cx="5030403" cy="381000"/>
          </a:xfrm>
        </p:spPr>
        <p:txBody>
          <a:bodyPr>
            <a:normAutofit/>
          </a:bodyPr>
          <a:lstStyle>
            <a:lvl1pPr marL="0" marR="0" indent="0" algn="ctr"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lang="en-US" sz="1400" smtClean="0">
                <a:solidFill>
                  <a:schemeClr val="tx2"/>
                </a:solidFill>
                <a:latin typeface="Arial" panose="020B0604020202020204" pitchFamily="34" charset="0"/>
              </a:defRPr>
            </a:lvl1pPr>
            <a:lvl5pPr marL="1828800" indent="0">
              <a:buNone/>
              <a:defRPr/>
            </a:lvl5pPr>
          </a:lstStyle>
          <a:p>
            <a:pPr marL="0" marR="0" lvl="0" indent="0" algn="l"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pPr>
            <a:r>
              <a:rPr lang="en-US" sz="1400" dirty="0">
                <a:solidFill>
                  <a:schemeClr val="tx2"/>
                </a:solidFill>
                <a:latin typeface="+mn-lt"/>
              </a:rPr>
              <a:t>Presenter Name | Job Title | Team/Office/Division | Date</a:t>
            </a:r>
          </a:p>
        </p:txBody>
      </p:sp>
    </p:spTree>
    <p:extLst>
      <p:ext uri="{BB962C8B-B14F-4D97-AF65-F5344CB8AC3E}">
        <p14:creationId xmlns:p14="http://schemas.microsoft.com/office/powerpoint/2010/main" val="31625110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defRPr>
            </a:lvl1pPr>
            <a:lvl2pPr>
              <a:defRPr baseline="0">
                <a:solidFill>
                  <a:schemeClr val="accent1"/>
                </a:solidFill>
              </a:defRPr>
            </a:lvl2pPr>
            <a:lvl3pPr>
              <a:defRPr baseline="0">
                <a:solidFill>
                  <a:schemeClr val="accent1"/>
                </a:solidFill>
              </a:defRPr>
            </a:lvl3pPr>
            <a:lvl4pPr>
              <a:defRPr baseline="0">
                <a:solidFill>
                  <a:schemeClr val="accent1"/>
                </a:solidFill>
              </a:defRPr>
            </a:lvl4pPr>
            <a:lvl5pPr>
              <a:defRPr baseline="0">
                <a:solidFill>
                  <a:schemeClr val="accent1"/>
                </a:solidFill>
              </a:defRPr>
            </a:lvl5pPr>
          </a:lstStyle>
          <a:p>
            <a:pPr lvl="0"/>
            <a:r>
              <a:rPr lang="en-US" dirty="0"/>
              <a:t>Level 1 bullet points (default is 24-point font)</a:t>
            </a:r>
          </a:p>
          <a:p>
            <a:pPr lvl="1"/>
            <a:r>
              <a:rPr lang="en-US" dirty="0"/>
              <a:t>Level 2 bullet points (default is 22-point font)</a:t>
            </a:r>
          </a:p>
          <a:p>
            <a:pPr lvl="2"/>
            <a:r>
              <a:rPr lang="en-US" dirty="0"/>
              <a:t>Level 3 bullet points (default is 20-point font)</a:t>
            </a:r>
          </a:p>
          <a:p>
            <a:pPr lvl="3"/>
            <a:r>
              <a:rPr lang="en-US" dirty="0"/>
              <a:t>Level 4 bullet points (default is 18-point font)</a:t>
            </a:r>
          </a:p>
          <a:p>
            <a:pPr lvl="4"/>
            <a:r>
              <a:rPr lang="en-US" dirty="0"/>
              <a:t>Level 5 bullet points (default is 16-point font)</a:t>
            </a:r>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sp>
        <p:nvSpPr>
          <p:cNvPr id="2" name="Title 1"/>
          <p:cNvSpPr>
            <a:spLocks noGrp="1"/>
          </p:cNvSpPr>
          <p:nvPr>
            <p:ph type="title" hasCustomPrompt="1"/>
          </p:nvPr>
        </p:nvSpPr>
        <p:spPr>
          <a:xfrm>
            <a:off x="304800" y="228600"/>
            <a:ext cx="8305800" cy="914400"/>
          </a:xfrm>
        </p:spPr>
        <p:txBody>
          <a:bodyPr/>
          <a:lstStyle>
            <a:lvl1pPr>
              <a:defRPr baseline="0"/>
            </a:lvl1pPr>
          </a:lstStyle>
          <a:p>
            <a:r>
              <a:rPr lang="en-US" dirty="0"/>
              <a:t>Insert Slide Heading </a:t>
            </a:r>
          </a:p>
        </p:txBody>
      </p:sp>
      <p:sp>
        <p:nvSpPr>
          <p:cNvPr id="8" name="Rectangle 7"/>
          <p:cNvSpPr/>
          <p:nvPr userDrawn="1"/>
        </p:nvSpPr>
        <p:spPr>
          <a:xfrm>
            <a:off x="0" y="5999379"/>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2" y="6108908"/>
            <a:ext cx="1616967" cy="639563"/>
          </a:xfrm>
          <a:prstGeom prst="rect">
            <a:avLst/>
          </a:prstGeom>
        </p:spPr>
      </p:pic>
      <p:sp>
        <p:nvSpPr>
          <p:cNvPr id="6" name="Slide Number Placeholder 5"/>
          <p:cNvSpPr>
            <a:spLocks noGrp="1"/>
          </p:cNvSpPr>
          <p:nvPr>
            <p:ph type="sldNum" sz="quarter" idx="12"/>
          </p:nvPr>
        </p:nvSpPr>
        <p:spPr>
          <a:xfrm>
            <a:off x="8229600" y="6356354"/>
            <a:ext cx="457200" cy="365125"/>
          </a:xfrm>
          <a:prstGeom prst="rect">
            <a:avLst/>
          </a:prstGeom>
        </p:spPr>
        <p:txBody>
          <a:bodyPr/>
          <a:lstStyle>
            <a:lvl1pPr algn="r">
              <a:defRPr sz="1400">
                <a:solidFill>
                  <a:srgbClr val="6E7073"/>
                </a:solidFill>
                <a:latin typeface="Arial" panose="020B0604020202020204" pitchFamily="34" charset="0"/>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2818936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81000" y="1295400"/>
            <a:ext cx="4114800" cy="4525963"/>
          </a:xfrm>
        </p:spPr>
        <p:txBody>
          <a:bodyPr/>
          <a:lstStyle>
            <a:lvl1pPr>
              <a:defRPr sz="2200" baseline="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9" name="Rectangle 8"/>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lvl1pPr>
          </a:lstStyle>
          <a:p>
            <a:r>
              <a:rPr lang="en-US" dirty="0" smtClean="0"/>
              <a:t>Insert Slide Heading</a:t>
            </a:r>
            <a:endParaRPr lang="en-US" dirty="0"/>
          </a:p>
        </p:txBody>
      </p:sp>
      <p:sp>
        <p:nvSpPr>
          <p:cNvPr id="10" name="Content Placeholder 2"/>
          <p:cNvSpPr>
            <a:spLocks noGrp="1"/>
          </p:cNvSpPr>
          <p:nvPr>
            <p:ph sz="half" idx="13" hasCustomPrompt="1"/>
          </p:nvPr>
        </p:nvSpPr>
        <p:spPr>
          <a:xfrm>
            <a:off x="4572000" y="1295400"/>
            <a:ext cx="4114800" cy="4525963"/>
          </a:xfrm>
        </p:spPr>
        <p:txBody>
          <a:bodyPr/>
          <a:lstStyle>
            <a:lvl1pPr>
              <a:defRPr sz="220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11" name="Rectangle 10"/>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13"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929592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81000" y="1295400"/>
            <a:ext cx="4114800" cy="4525963"/>
          </a:xfrm>
        </p:spPr>
        <p:txBody>
          <a:bodyPr/>
          <a:lstStyle>
            <a:lvl1pPr>
              <a:defRPr sz="2200" baseline="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a:t>Level 1 bullet points (default is 22-point font for two-column layout)</a:t>
            </a:r>
          </a:p>
          <a:p>
            <a:pPr lvl="1"/>
            <a:r>
              <a:rPr lang="en-US" dirty="0"/>
              <a:t>Level 2 bullet points (default is 20-point font)</a:t>
            </a:r>
          </a:p>
          <a:p>
            <a:pPr lvl="2"/>
            <a:r>
              <a:rPr lang="en-US" dirty="0"/>
              <a:t>Level 3 bullet points (default is 18-point font)</a:t>
            </a:r>
          </a:p>
          <a:p>
            <a:pPr lvl="3"/>
            <a:r>
              <a:rPr lang="en-US" dirty="0"/>
              <a:t>Level 4 bullet points (default is 16-point font)</a:t>
            </a:r>
          </a:p>
        </p:txBody>
      </p:sp>
      <p:sp>
        <p:nvSpPr>
          <p:cNvPr id="9" name="Rectangle 8"/>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sp>
        <p:nvSpPr>
          <p:cNvPr id="2" name="Title 1"/>
          <p:cNvSpPr>
            <a:spLocks noGrp="1"/>
          </p:cNvSpPr>
          <p:nvPr>
            <p:ph type="title" hasCustomPrompt="1"/>
          </p:nvPr>
        </p:nvSpPr>
        <p:spPr/>
        <p:txBody>
          <a:bodyPr/>
          <a:lstStyle>
            <a:lvl1pPr>
              <a:defRPr/>
            </a:lvl1pPr>
          </a:lstStyle>
          <a:p>
            <a:r>
              <a:rPr lang="en-US" dirty="0"/>
              <a:t>Insert Slide Heading</a:t>
            </a:r>
          </a:p>
        </p:txBody>
      </p:sp>
      <p:sp>
        <p:nvSpPr>
          <p:cNvPr id="10" name="Content Placeholder 2"/>
          <p:cNvSpPr>
            <a:spLocks noGrp="1"/>
          </p:cNvSpPr>
          <p:nvPr>
            <p:ph sz="half" idx="13" hasCustomPrompt="1"/>
          </p:nvPr>
        </p:nvSpPr>
        <p:spPr>
          <a:xfrm>
            <a:off x="4572000" y="1295400"/>
            <a:ext cx="4114800" cy="4525963"/>
          </a:xfrm>
        </p:spPr>
        <p:txBody>
          <a:bodyPr/>
          <a:lstStyle>
            <a:lvl1pPr>
              <a:defRPr sz="220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a:t>Level 1 bullet points (default is 22-point font for two-column layout)</a:t>
            </a:r>
          </a:p>
          <a:p>
            <a:pPr lvl="1"/>
            <a:r>
              <a:rPr lang="en-US" dirty="0"/>
              <a:t>Level 2 bullet points (default is 20-point font)</a:t>
            </a:r>
          </a:p>
          <a:p>
            <a:pPr lvl="2"/>
            <a:r>
              <a:rPr lang="en-US" dirty="0"/>
              <a:t>Level 3 bullet points (default is 18-point font)</a:t>
            </a:r>
          </a:p>
          <a:p>
            <a:pPr lvl="3"/>
            <a:r>
              <a:rPr lang="en-US" dirty="0"/>
              <a:t>Level 4 bullet points (default is 16-point font)</a:t>
            </a:r>
          </a:p>
        </p:txBody>
      </p:sp>
      <p:sp>
        <p:nvSpPr>
          <p:cNvPr id="11" name="Rectangle 10"/>
          <p:cNvSpPr/>
          <p:nvPr userDrawn="1"/>
        </p:nvSpPr>
        <p:spPr>
          <a:xfrm>
            <a:off x="0" y="5999379"/>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2" y="6108908"/>
            <a:ext cx="1616967" cy="639563"/>
          </a:xfrm>
          <a:prstGeom prst="rect">
            <a:avLst/>
          </a:prstGeom>
        </p:spPr>
      </p:pic>
      <p:sp>
        <p:nvSpPr>
          <p:cNvPr id="13" name="Slide Number Placeholder 5"/>
          <p:cNvSpPr>
            <a:spLocks noGrp="1"/>
          </p:cNvSpPr>
          <p:nvPr>
            <p:ph type="sldNum" sz="quarter" idx="12"/>
          </p:nvPr>
        </p:nvSpPr>
        <p:spPr>
          <a:xfrm>
            <a:off x="8229600" y="6356354"/>
            <a:ext cx="457200" cy="365125"/>
          </a:xfrm>
          <a:prstGeom prst="rect">
            <a:avLst/>
          </a:prstGeom>
        </p:spPr>
        <p:txBody>
          <a:bodyPr/>
          <a:lstStyle>
            <a:lvl1pPr algn="r">
              <a:defRPr sz="1400">
                <a:solidFill>
                  <a:srgbClr val="6E7073"/>
                </a:solidFill>
                <a:latin typeface="Arial" panose="020B0604020202020204" pitchFamily="34" charset="0"/>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35258547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3191437" y="3810000"/>
            <a:ext cx="5952565"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sp>
        <p:nvSpPr>
          <p:cNvPr id="9" name="Title 1"/>
          <p:cNvSpPr>
            <a:spLocks noGrp="1"/>
          </p:cNvSpPr>
          <p:nvPr>
            <p:ph type="title" hasCustomPrompt="1"/>
          </p:nvPr>
        </p:nvSpPr>
        <p:spPr>
          <a:xfrm>
            <a:off x="3429000" y="4038600"/>
            <a:ext cx="5562600" cy="2019300"/>
          </a:xfrm>
        </p:spPr>
        <p:txBody>
          <a:bodyPr>
            <a:normAutofit/>
          </a:bodyPr>
          <a:lstStyle>
            <a:lvl1pPr algn="r">
              <a:defRPr sz="3500" baseline="0"/>
            </a:lvl1pPr>
          </a:lstStyle>
          <a:p>
            <a:r>
              <a:rPr lang="en-US" dirty="0"/>
              <a:t>Insert Section Heading</a:t>
            </a:r>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1350"/>
          <a:stretch/>
        </p:blipFill>
        <p:spPr bwMode="auto">
          <a:xfrm>
            <a:off x="818181" y="3810000"/>
            <a:ext cx="2382220" cy="243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19994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Slide with Gray Bar">
    <p:spTree>
      <p:nvGrpSpPr>
        <p:cNvPr id="1" name=""/>
        <p:cNvGrpSpPr/>
        <p:nvPr/>
      </p:nvGrpSpPr>
      <p:grpSpPr>
        <a:xfrm>
          <a:off x="0" y="0"/>
          <a:ext cx="0" cy="0"/>
          <a:chOff x="0" y="0"/>
          <a:chExt cx="0" cy="0"/>
        </a:xfrm>
      </p:grpSpPr>
      <p:sp>
        <p:nvSpPr>
          <p:cNvPr id="5" name="Rectangle 4"/>
          <p:cNvSpPr/>
          <p:nvPr userDrawn="1"/>
        </p:nvSpPr>
        <p:spPr>
          <a:xfrm>
            <a:off x="0" y="5999379"/>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2" y="6108908"/>
            <a:ext cx="1616967" cy="639563"/>
          </a:xfrm>
          <a:prstGeom prst="rect">
            <a:avLst/>
          </a:prstGeom>
        </p:spPr>
      </p:pic>
      <p:sp>
        <p:nvSpPr>
          <p:cNvPr id="7" name="Slide Number Placeholder 5"/>
          <p:cNvSpPr>
            <a:spLocks noGrp="1"/>
          </p:cNvSpPr>
          <p:nvPr>
            <p:ph type="sldNum" sz="quarter" idx="12"/>
          </p:nvPr>
        </p:nvSpPr>
        <p:spPr>
          <a:xfrm>
            <a:off x="8229600" y="6356354"/>
            <a:ext cx="457200" cy="365125"/>
          </a:xfrm>
          <a:prstGeom prst="rect">
            <a:avLst/>
          </a:prstGeom>
        </p:spPr>
        <p:txBody>
          <a:bodyPr/>
          <a:lstStyle>
            <a:lvl1pPr algn="r">
              <a:defRPr sz="1400">
                <a:solidFill>
                  <a:srgbClr val="6E7073"/>
                </a:solidFill>
                <a:latin typeface="Arial" panose="020B0604020202020204" pitchFamily="34" charset="0"/>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4256443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229600" y="6356354"/>
            <a:ext cx="457200" cy="365125"/>
          </a:xfrm>
          <a:prstGeom prst="rect">
            <a:avLst/>
          </a:prstGeom>
        </p:spPr>
        <p:txBody>
          <a:bodyPr/>
          <a:lstStyle>
            <a:lvl1pPr algn="r">
              <a:defRPr sz="1400">
                <a:solidFill>
                  <a:srgbClr val="6E7073"/>
                </a:solidFill>
                <a:latin typeface="Arial" panose="020B0604020202020204" pitchFamily="34" charset="0"/>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sp>
        <p:nvSpPr>
          <p:cNvPr id="9" name="Title 1"/>
          <p:cNvSpPr>
            <a:spLocks noGrp="1"/>
          </p:cNvSpPr>
          <p:nvPr>
            <p:ph type="title" hasCustomPrompt="1"/>
          </p:nvPr>
        </p:nvSpPr>
        <p:spPr>
          <a:xfrm>
            <a:off x="381000" y="228600"/>
            <a:ext cx="8305800" cy="914400"/>
          </a:xfrm>
        </p:spPr>
        <p:txBody>
          <a:bodyPr/>
          <a:lstStyle>
            <a:lvl1pPr>
              <a:defRPr/>
            </a:lvl1pPr>
          </a:lstStyle>
          <a:p>
            <a:r>
              <a:rPr lang="en-US" dirty="0"/>
              <a:t>Insert Slide Heading</a:t>
            </a:r>
          </a:p>
        </p:txBody>
      </p:sp>
    </p:spTree>
    <p:extLst>
      <p:ext uri="{BB962C8B-B14F-4D97-AF65-F5344CB8AC3E}">
        <p14:creationId xmlns:p14="http://schemas.microsoft.com/office/powerpoint/2010/main" val="20767352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61"/>
            <a:ext cx="5181600" cy="20499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709187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sp>
        <p:nvSpPr>
          <p:cNvPr id="12" name="Title 1"/>
          <p:cNvSpPr txBox="1">
            <a:spLocks/>
          </p:cNvSpPr>
          <p:nvPr userDrawn="1"/>
        </p:nvSpPr>
        <p:spPr>
          <a:xfrm>
            <a:off x="608397" y="3898904"/>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a:solidFill>
                  <a:srgbClr val="FFFFFF"/>
                </a:solidFill>
                <a:effectLst>
                  <a:outerShdw blurRad="38100" dist="38100" dir="2700000" algn="tl">
                    <a:srgbClr val="000000">
                      <a:alpha val="43137"/>
                    </a:srgbClr>
                  </a:outerShdw>
                </a:effectLst>
                <a:latin typeface="Arial" panose="020B0604020202020204" pitchFamily="34" charset="0"/>
                <a:cs typeface="PermianSlabSerifTypeface"/>
              </a:rPr>
              <a:t>Districts and schools in Tennessee will exemplify excellence and equity such that all students are equipped with the knowledge and skills to successfully embark on their chosen path in life.</a:t>
            </a:r>
          </a:p>
        </p:txBody>
      </p:sp>
      <p:sp>
        <p:nvSpPr>
          <p:cNvPr id="13" name="Text Placeholder 2"/>
          <p:cNvSpPr txBox="1">
            <a:spLocks/>
          </p:cNvSpPr>
          <p:nvPr userDrawn="1"/>
        </p:nvSpPr>
        <p:spPr>
          <a:xfrm>
            <a:off x="0" y="6172204"/>
            <a:ext cx="9144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1B365D"/>
                </a:solidFill>
                <a:latin typeface="Arial" panose="020B0604020202020204" pitchFamily="34" charset="0"/>
                <a:cs typeface="Arial" panose="020B0604020202020204" pitchFamily="34" charset="0"/>
              </a:rPr>
              <a:t>Excellence | Optimism | Judgment | Courage | Teamwork</a:t>
            </a: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61"/>
            <a:ext cx="5181600" cy="20499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330706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dirty="0"/>
              <a:t>Click to edit Master title style</a:t>
            </a:r>
          </a:p>
        </p:txBody>
      </p:sp>
      <p:sp>
        <p:nvSpPr>
          <p:cNvPr id="14" name="Content Placeholder 2"/>
          <p:cNvSpPr>
            <a:spLocks noGrp="1"/>
          </p:cNvSpPr>
          <p:nvPr>
            <p:ph idx="1"/>
          </p:nvPr>
        </p:nvSpPr>
        <p:spPr>
          <a:xfrm>
            <a:off x="228600" y="1193804"/>
            <a:ext cx="8763000" cy="4958465"/>
          </a:xfrm>
        </p:spPr>
        <p:txBody>
          <a:bodyPr>
            <a:normAutofit/>
          </a:bodyPr>
          <a:lstStyle>
            <a:lvl1pPr>
              <a:buClr>
                <a:schemeClr val="accent3"/>
              </a:buClr>
              <a:defRPr sz="2400">
                <a:latin typeface="Arial" panose="020B0604020202020204" pitchFamily="34" charset="0"/>
                <a:ea typeface="Open Sans" panose="020B0606030504020204" pitchFamily="34" charset="0"/>
                <a:cs typeface="Arial" panose="020B0604020202020204" pitchFamily="34" charset="0"/>
              </a:defRPr>
            </a:lvl1pPr>
            <a:lvl2pPr>
              <a:buClr>
                <a:schemeClr val="accent3"/>
              </a:buClr>
              <a:defRPr sz="2000">
                <a:latin typeface="Arial" panose="020B0604020202020204" pitchFamily="34" charset="0"/>
                <a:ea typeface="Open Sans" panose="020B0606030504020204" pitchFamily="34" charset="0"/>
                <a:cs typeface="Arial" panose="020B0604020202020204" pitchFamily="34" charset="0"/>
              </a:defRPr>
            </a:lvl2pPr>
            <a:lvl3pPr>
              <a:buClr>
                <a:schemeClr val="accent3"/>
              </a:buClr>
              <a:defRPr sz="1800">
                <a:latin typeface="Arial" panose="020B0604020202020204" pitchFamily="34" charset="0"/>
                <a:ea typeface="Open Sans" panose="020B0606030504020204" pitchFamily="34" charset="0"/>
                <a:cs typeface="Arial" panose="020B0604020202020204" pitchFamily="34" charset="0"/>
              </a:defRPr>
            </a:lvl3pPr>
            <a:lvl4pPr>
              <a:buClr>
                <a:schemeClr val="accent3"/>
              </a:buClr>
              <a:defRPr sz="1600">
                <a:latin typeface="Arial" panose="020B0604020202020204" pitchFamily="34" charset="0"/>
                <a:ea typeface="Open Sans" panose="020B0606030504020204" pitchFamily="34" charset="0"/>
                <a:cs typeface="Arial" panose="020B0604020202020204" pitchFamily="34" charset="0"/>
              </a:defRPr>
            </a:lvl4pPr>
            <a:lvl5pPr>
              <a:buClr>
                <a:schemeClr val="accent3"/>
              </a:buClr>
              <a:defRPr sz="1600">
                <a:latin typeface="Arial" panose="020B0604020202020204" pitchFamily="34" charset="0"/>
                <a:ea typeface="Open Sans" panose="020B06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1" name="Rectangle 10"/>
          <p:cNvSpPr/>
          <p:nvPr userDrawn="1"/>
        </p:nvSpPr>
        <p:spPr>
          <a:xfrm>
            <a:off x="0" y="6152270"/>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5" name="Footer Placeholder 4"/>
          <p:cNvSpPr>
            <a:spLocks noGrp="1"/>
          </p:cNvSpPr>
          <p:nvPr>
            <p:ph type="ftr" sz="quarter" idx="11"/>
          </p:nvPr>
        </p:nvSpPr>
        <p:spPr>
          <a:xfrm>
            <a:off x="3124200" y="6375404"/>
            <a:ext cx="2895600" cy="365125"/>
          </a:xfrm>
        </p:spPr>
        <p:txBody>
          <a:bodyPr anchor="b"/>
          <a:lstStyle>
            <a:lvl1pPr>
              <a:defRPr sz="1000">
                <a:solidFill>
                  <a:schemeClr val="tx2"/>
                </a:solidFill>
                <a:latin typeface="Arial" panose="020B0604020202020204" pitchFamily="34" charset="0"/>
                <a:ea typeface="Open Sans" panose="020B0606030504020204" pitchFamily="34" charset="0"/>
                <a:cs typeface="Arial" panose="020B0604020202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4"/>
            <a:ext cx="2133600" cy="365125"/>
          </a:xfrm>
          <a:prstGeom prst="rect">
            <a:avLst/>
          </a:prstGeom>
        </p:spPr>
        <p:txBody>
          <a:bodyPr anchor="b"/>
          <a:lstStyle>
            <a:lvl1pPr>
              <a:defRPr sz="1000">
                <a:solidFill>
                  <a:schemeClr val="tx2"/>
                </a:solidFill>
                <a:latin typeface="Arial" panose="020B0604020202020204" pitchFamily="34" charset="0"/>
                <a:ea typeface="Open Sans" panose="020B0606030504020204" pitchFamily="34" charset="0"/>
                <a:cs typeface="Arial" panose="020B0604020202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11345593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sp>
        <p:nvSpPr>
          <p:cNvPr id="2" name="Title 1"/>
          <p:cNvSpPr>
            <a:spLocks noGrp="1"/>
          </p:cNvSpPr>
          <p:nvPr>
            <p:ph type="ctrTitle"/>
          </p:nvPr>
        </p:nvSpPr>
        <p:spPr>
          <a:xfrm>
            <a:off x="152400" y="4038607"/>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dirty="0"/>
              <a:t>Click to edit Master title style</a:t>
            </a:r>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Arial" panose="020B0604020202020204" pitchFamily="34"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33475"/>
            <a:ext cx="5029200" cy="2743200"/>
          </a:xfrm>
          <a:prstGeom prst="rect">
            <a:avLst/>
          </a:prstGeom>
        </p:spPr>
      </p:pic>
    </p:spTree>
    <p:extLst>
      <p:ext uri="{BB962C8B-B14F-4D97-AF65-F5344CB8AC3E}">
        <p14:creationId xmlns:p14="http://schemas.microsoft.com/office/powerpoint/2010/main" val="31775468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dirty="0"/>
              <a:t>Click to edit Master title style</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1836654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Arial" panose="020B0604020202020204" pitchFamily="34" charset="0"/>
                <a:ea typeface="Open Sans" panose="020B0606030504020204" pitchFamily="34" charset="0"/>
                <a:cs typeface="Arial" panose="020B0604020202020204" pitchFamily="34" charset="0"/>
              </a:defRPr>
            </a:lvl1pPr>
            <a:lvl2pPr>
              <a:buClr>
                <a:schemeClr val="bg2"/>
              </a:buClr>
              <a:defRPr sz="2000">
                <a:latin typeface="Arial" panose="020B0604020202020204" pitchFamily="34" charset="0"/>
                <a:ea typeface="Open Sans" panose="020B0606030504020204" pitchFamily="34" charset="0"/>
                <a:cs typeface="Arial" panose="020B0604020202020204" pitchFamily="34" charset="0"/>
              </a:defRPr>
            </a:lvl2pPr>
            <a:lvl3pPr>
              <a:buClr>
                <a:schemeClr val="bg2"/>
              </a:buClr>
              <a:defRPr sz="1800">
                <a:latin typeface="Arial" panose="020B0604020202020204" pitchFamily="34" charset="0"/>
                <a:ea typeface="Open Sans" panose="020B0606030504020204" pitchFamily="34" charset="0"/>
                <a:cs typeface="Arial" panose="020B0604020202020204" pitchFamily="34" charset="0"/>
              </a:defRPr>
            </a:lvl3pPr>
            <a:lvl4pPr>
              <a:buClr>
                <a:schemeClr val="bg2"/>
              </a:buClr>
              <a:defRPr sz="1600">
                <a:latin typeface="Arial" panose="020B0604020202020204" pitchFamily="34" charset="0"/>
                <a:ea typeface="Open Sans" panose="020B0606030504020204" pitchFamily="34" charset="0"/>
                <a:cs typeface="Arial" panose="020B0604020202020204" pitchFamily="34" charset="0"/>
              </a:defRPr>
            </a:lvl4pPr>
            <a:lvl5pPr>
              <a:buClr>
                <a:schemeClr val="bg2"/>
              </a:buClr>
              <a:defRPr sz="1600">
                <a:latin typeface="Arial" panose="020B0604020202020204" pitchFamily="34" charset="0"/>
                <a:ea typeface="Open Sans" panose="020B06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05801" y="6019800"/>
            <a:ext cx="866774" cy="866774"/>
          </a:xfrm>
          <a:prstGeom prst="rect">
            <a:avLst/>
          </a:prstGeom>
        </p:spPr>
      </p:pic>
    </p:spTree>
    <p:extLst>
      <p:ext uri="{BB962C8B-B14F-4D97-AF65-F5344CB8AC3E}">
        <p14:creationId xmlns:p14="http://schemas.microsoft.com/office/powerpoint/2010/main" val="1129526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3191435" y="3810000"/>
            <a:ext cx="5952565"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3429000" y="4038600"/>
            <a:ext cx="5562600" cy="2019300"/>
          </a:xfrm>
        </p:spPr>
        <p:txBody>
          <a:bodyPr>
            <a:normAutofit/>
          </a:bodyPr>
          <a:lstStyle>
            <a:lvl1pPr algn="r">
              <a:defRPr sz="3500" baseline="0"/>
            </a:lvl1pPr>
          </a:lstStyle>
          <a:p>
            <a:r>
              <a:rPr lang="en-US" dirty="0" smtClean="0"/>
              <a:t>Insert Section Heading</a:t>
            </a:r>
            <a:endParaRPr lang="en-US" dirty="0"/>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1350"/>
          <a:stretch/>
        </p:blipFill>
        <p:spPr bwMode="auto">
          <a:xfrm>
            <a:off x="818180" y="3810000"/>
            <a:ext cx="238222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8770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7" name="Rectangle 6"/>
          <p:cNvSpPr/>
          <p:nvPr userDrawn="1"/>
        </p:nvSpPr>
        <p:spPr>
          <a:xfrm>
            <a:off x="-2406" y="35052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684597" y="3810000"/>
            <a:ext cx="7772400" cy="1470025"/>
          </a:xfrm>
        </p:spPr>
        <p:txBody>
          <a:bodyPr>
            <a:normAutofit/>
          </a:bodyPr>
          <a:lstStyle>
            <a:lvl1pPr algn="ctr">
              <a:defRPr sz="4000"/>
            </a:lvl1pPr>
          </a:lstStyle>
          <a:p>
            <a:r>
              <a:rPr lang="en-US" dirty="0" smtClean="0"/>
              <a:t>Insert Presentation Title</a:t>
            </a:r>
            <a:endParaRPr lang="en-US" dirty="0"/>
          </a:p>
        </p:txBody>
      </p:sp>
      <p:sp>
        <p:nvSpPr>
          <p:cNvPr id="3" name="Subtitle 2"/>
          <p:cNvSpPr>
            <a:spLocks noGrp="1"/>
          </p:cNvSpPr>
          <p:nvPr>
            <p:ph type="subTitle" idx="1" hasCustomPrompt="1"/>
          </p:nvPr>
        </p:nvSpPr>
        <p:spPr>
          <a:xfrm>
            <a:off x="1371600" y="5334000"/>
            <a:ext cx="6400800" cy="685800"/>
          </a:xfrm>
        </p:spPr>
        <p:txBody>
          <a:bodyPr>
            <a:noAutofit/>
          </a:bodyPr>
          <a:lstStyle>
            <a:lvl1pPr marL="0" indent="0" algn="ctr">
              <a:buNone/>
              <a:defRPr sz="3000" baseline="0">
                <a:solidFill>
                  <a:schemeClr val="bg1"/>
                </a:solidFill>
                <a:latin typeface="PermianSlabSerifTypeface"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applicable, insert sub-title</a:t>
            </a:r>
            <a:endParaRPr lang="en-US" dirty="0"/>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8"/>
          <p:cNvSpPr>
            <a:spLocks noGrp="1"/>
          </p:cNvSpPr>
          <p:nvPr>
            <p:ph type="body" sz="quarter" idx="10" hasCustomPrompt="1"/>
          </p:nvPr>
        </p:nvSpPr>
        <p:spPr>
          <a:xfrm>
            <a:off x="2056799" y="6400800"/>
            <a:ext cx="5030403" cy="381000"/>
          </a:xfrm>
        </p:spPr>
        <p:txBody>
          <a:bodyPr>
            <a:normAutofit/>
          </a:bodyPr>
          <a:lstStyle>
            <a:lvl1pPr marL="0" marR="0" indent="0" algn="ctr"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lang="en-US" sz="1400" smtClean="0">
                <a:solidFill>
                  <a:schemeClr val="tx2"/>
                </a:solidFill>
              </a:defRPr>
            </a:lvl1pPr>
            <a:lvl5pPr marL="1828800" indent="0">
              <a:buNone/>
              <a:defRPr/>
            </a:lvl5pPr>
          </a:lstStyle>
          <a:p>
            <a:pPr marL="0" marR="0" lvl="0" indent="0" algn="l"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pPr>
            <a:r>
              <a:rPr lang="en-US" sz="1400" dirty="0" smtClean="0">
                <a:solidFill>
                  <a:schemeClr val="tx2"/>
                </a:solidFill>
                <a:latin typeface="+mn-lt"/>
              </a:rPr>
              <a:t>Presenter Name | Job Title | Team/Office/Division | Date</a:t>
            </a:r>
          </a:p>
        </p:txBody>
      </p:sp>
    </p:spTree>
    <p:extLst>
      <p:ext uri="{BB962C8B-B14F-4D97-AF65-F5344CB8AC3E}">
        <p14:creationId xmlns:p14="http://schemas.microsoft.com/office/powerpoint/2010/main" val="38923793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defRPr>
            </a:lvl1pPr>
            <a:lvl2pPr>
              <a:defRPr baseline="0">
                <a:solidFill>
                  <a:schemeClr val="accent1"/>
                </a:solidFill>
              </a:defRPr>
            </a:lvl2pPr>
            <a:lvl3pPr>
              <a:defRPr baseline="0">
                <a:solidFill>
                  <a:schemeClr val="accent1"/>
                </a:solidFill>
              </a:defRPr>
            </a:lvl3pPr>
            <a:lvl4pPr>
              <a:defRPr baseline="0">
                <a:solidFill>
                  <a:schemeClr val="accent1"/>
                </a:solidFill>
              </a:defRPr>
            </a:lvl4pPr>
            <a:lvl5pPr>
              <a:defRPr baseline="0">
                <a:solidFill>
                  <a:schemeClr val="accent1"/>
                </a:solidFill>
              </a:defRPr>
            </a:lvl5pPr>
          </a:lstStyle>
          <a:p>
            <a:pPr lvl="0"/>
            <a:r>
              <a:rPr lang="en-US" dirty="0" smtClean="0"/>
              <a:t>Level 1 bullet points (default is 24-point font)</a:t>
            </a:r>
          </a:p>
          <a:p>
            <a:pPr lvl="1"/>
            <a:r>
              <a:rPr lang="en-US" dirty="0" smtClean="0"/>
              <a:t>Level 2 bullet points (default is 22-point font)</a:t>
            </a:r>
          </a:p>
          <a:p>
            <a:pPr lvl="2"/>
            <a:r>
              <a:rPr lang="en-US" dirty="0" smtClean="0"/>
              <a:t>Level 3 bullet points (default is 20-point font)</a:t>
            </a:r>
          </a:p>
          <a:p>
            <a:pPr lvl="3"/>
            <a:r>
              <a:rPr lang="en-US" dirty="0" smtClean="0"/>
              <a:t>Level 4 bullet points (default is 18-point font)</a:t>
            </a:r>
          </a:p>
          <a:p>
            <a:pPr lvl="4"/>
            <a:r>
              <a:rPr lang="en-US" dirty="0" smtClean="0"/>
              <a:t>Level 5 bullet points (default is 16-point font)</a:t>
            </a:r>
            <a:endParaRPr lang="en-US" dirty="0"/>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hasCustomPrompt="1"/>
          </p:nvPr>
        </p:nvSpPr>
        <p:spPr>
          <a:xfrm>
            <a:off x="304800" y="228600"/>
            <a:ext cx="8305800" cy="914400"/>
          </a:xfrm>
        </p:spPr>
        <p:txBody>
          <a:bodyPr/>
          <a:lstStyle>
            <a:lvl1pPr>
              <a:defRPr baseline="0"/>
            </a:lvl1pPr>
          </a:lstStyle>
          <a:p>
            <a:r>
              <a:rPr lang="en-US" dirty="0" smtClean="0"/>
              <a:t>Insert Slide Heading </a:t>
            </a:r>
            <a:endParaRPr lang="en-US" dirty="0"/>
          </a:p>
        </p:txBody>
      </p:sp>
      <p:sp>
        <p:nvSpPr>
          <p:cNvPr id="8" name="Rectangle 7"/>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6"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38534711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81000" y="1295400"/>
            <a:ext cx="4114800" cy="4525963"/>
          </a:xfrm>
        </p:spPr>
        <p:txBody>
          <a:bodyPr/>
          <a:lstStyle>
            <a:lvl1pPr>
              <a:defRPr sz="2200" baseline="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9" name="Rectangle 8"/>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hasCustomPrompt="1"/>
          </p:nvPr>
        </p:nvSpPr>
        <p:spPr/>
        <p:txBody>
          <a:bodyPr/>
          <a:lstStyle>
            <a:lvl1pPr>
              <a:defRPr/>
            </a:lvl1pPr>
          </a:lstStyle>
          <a:p>
            <a:r>
              <a:rPr lang="en-US" dirty="0" smtClean="0"/>
              <a:t>Insert Slide Heading</a:t>
            </a:r>
            <a:endParaRPr lang="en-US" dirty="0"/>
          </a:p>
        </p:txBody>
      </p:sp>
      <p:sp>
        <p:nvSpPr>
          <p:cNvPr id="10" name="Content Placeholder 2"/>
          <p:cNvSpPr>
            <a:spLocks noGrp="1"/>
          </p:cNvSpPr>
          <p:nvPr>
            <p:ph sz="half" idx="13" hasCustomPrompt="1"/>
          </p:nvPr>
        </p:nvSpPr>
        <p:spPr>
          <a:xfrm>
            <a:off x="4572000" y="1295400"/>
            <a:ext cx="4114800" cy="4525963"/>
          </a:xfrm>
        </p:spPr>
        <p:txBody>
          <a:bodyPr/>
          <a:lstStyle>
            <a:lvl1pPr>
              <a:defRPr sz="220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11" name="Rectangle 10"/>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13"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21551314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3191435" y="3810000"/>
            <a:ext cx="5952565"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1"/>
          <p:cNvSpPr>
            <a:spLocks noGrp="1"/>
          </p:cNvSpPr>
          <p:nvPr>
            <p:ph type="title" hasCustomPrompt="1"/>
          </p:nvPr>
        </p:nvSpPr>
        <p:spPr>
          <a:xfrm>
            <a:off x="3429000" y="4038600"/>
            <a:ext cx="5562600" cy="2019300"/>
          </a:xfrm>
        </p:spPr>
        <p:txBody>
          <a:bodyPr>
            <a:normAutofit/>
          </a:bodyPr>
          <a:lstStyle>
            <a:lvl1pPr algn="r">
              <a:defRPr sz="3500" baseline="0"/>
            </a:lvl1pPr>
          </a:lstStyle>
          <a:p>
            <a:r>
              <a:rPr lang="en-US" dirty="0" smtClean="0"/>
              <a:t>Insert Section Heading</a:t>
            </a:r>
            <a:endParaRPr lang="en-US" dirty="0"/>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1350"/>
          <a:stretch/>
        </p:blipFill>
        <p:spPr bwMode="auto">
          <a:xfrm>
            <a:off x="818180" y="3810000"/>
            <a:ext cx="2382220" cy="2438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98128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Slide with Gray Bar">
    <p:spTree>
      <p:nvGrpSpPr>
        <p:cNvPr id="1" name=""/>
        <p:cNvGrpSpPr/>
        <p:nvPr/>
      </p:nvGrpSpPr>
      <p:grpSpPr>
        <a:xfrm>
          <a:off x="0" y="0"/>
          <a:ext cx="0" cy="0"/>
          <a:chOff x="0" y="0"/>
          <a:chExt cx="0" cy="0"/>
        </a:xfrm>
      </p:grpSpPr>
      <p:sp>
        <p:nvSpPr>
          <p:cNvPr id="5" name="Rectangle 4"/>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31966624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1"/>
          <p:cNvSpPr>
            <a:spLocks noGrp="1"/>
          </p:cNvSpPr>
          <p:nvPr>
            <p:ph type="title" hasCustomPrompt="1"/>
          </p:nvPr>
        </p:nvSpPr>
        <p:spPr>
          <a:xfrm>
            <a:off x="381000" y="228600"/>
            <a:ext cx="8305800" cy="914400"/>
          </a:xfrm>
        </p:spPr>
        <p:txBody>
          <a:bodyPr/>
          <a:lstStyle>
            <a:lvl1pPr>
              <a:defRPr/>
            </a:lvl1pPr>
          </a:lstStyle>
          <a:p>
            <a:r>
              <a:rPr lang="en-US" dirty="0" smtClean="0"/>
              <a:t>Insert Slide Heading</a:t>
            </a:r>
            <a:endParaRPr lang="en-US" dirty="0"/>
          </a:p>
        </p:txBody>
      </p:sp>
    </p:spTree>
    <p:extLst>
      <p:ext uri="{BB962C8B-B14F-4D97-AF65-F5344CB8AC3E}">
        <p14:creationId xmlns:p14="http://schemas.microsoft.com/office/powerpoint/2010/main" val="28624752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itle 1"/>
          <p:cNvSpPr txBox="1">
            <a:spLocks/>
          </p:cNvSpPr>
          <p:nvPr userDrawn="1"/>
        </p:nvSpPr>
        <p:spPr>
          <a:xfrm>
            <a:off x="608397" y="3898900"/>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dirty="0" smtClean="0">
                <a:solidFill>
                  <a:srgbClr val="FFFFFF"/>
                </a:solidFill>
                <a:cs typeface="PermianSlabSerifTypeface"/>
              </a:rPr>
              <a:t>Presenter Name</a:t>
            </a:r>
            <a:br>
              <a:rPr lang="en-US" sz="3000" b="1" dirty="0" smtClean="0">
                <a:solidFill>
                  <a:srgbClr val="FFFFFF"/>
                </a:solidFill>
                <a:cs typeface="PermianSlabSerifTypeface"/>
              </a:rPr>
            </a:br>
            <a:r>
              <a:rPr lang="en-US" sz="3000" b="1" dirty="0" smtClean="0">
                <a:solidFill>
                  <a:srgbClr val="FFFFFF"/>
                </a:solidFill>
                <a:cs typeface="PermianSlabSerifTypeface"/>
              </a:rPr>
              <a:t>Title</a:t>
            </a:r>
            <a:br>
              <a:rPr lang="en-US" sz="3000" b="1" dirty="0" smtClean="0">
                <a:solidFill>
                  <a:srgbClr val="FFFFFF"/>
                </a:solidFill>
                <a:cs typeface="PermianSlabSerifTypeface"/>
              </a:rPr>
            </a:br>
            <a:r>
              <a:rPr lang="en-US" sz="3000" b="1" dirty="0" smtClean="0">
                <a:solidFill>
                  <a:srgbClr val="FFFFFF"/>
                </a:solidFill>
                <a:cs typeface="PermianSlabSerifTypeface"/>
              </a:rPr>
              <a:t>Team/Office/Division</a:t>
            </a:r>
          </a:p>
          <a:p>
            <a:r>
              <a:rPr lang="en-US" sz="3000" b="1" dirty="0" smtClean="0">
                <a:solidFill>
                  <a:srgbClr val="FFFFFF"/>
                </a:solidFill>
                <a:cs typeface="PermianSlabSerifTypeface"/>
              </a:rPr>
              <a:t>Email Address</a:t>
            </a:r>
          </a:p>
          <a:p>
            <a:r>
              <a:rPr lang="en-US" sz="3000" b="1" dirty="0" smtClean="0">
                <a:solidFill>
                  <a:srgbClr val="FFFFFF"/>
                </a:solidFill>
                <a:cs typeface="PermianSlabSerifTypeface"/>
              </a:rPr>
              <a:t>Phone Number</a:t>
            </a:r>
            <a:endParaRPr lang="en-US" sz="3000" b="1" dirty="0">
              <a:solidFill>
                <a:srgbClr val="FFFFFF"/>
              </a:solidFill>
              <a:cs typeface="PermianSlabSerifTypeface"/>
            </a:endParaRP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519764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itle 1"/>
          <p:cNvSpPr txBox="1">
            <a:spLocks/>
          </p:cNvSpPr>
          <p:nvPr userDrawn="1"/>
        </p:nvSpPr>
        <p:spPr>
          <a:xfrm>
            <a:off x="608397" y="3898900"/>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smtClean="0">
                <a:solidFill>
                  <a:srgbClr val="FFFFFF"/>
                </a:solidFill>
                <a:effectLst>
                  <a:outerShdw blurRad="38100" dist="38100" dir="2700000" algn="tl">
                    <a:srgbClr val="000000">
                      <a:alpha val="43137"/>
                    </a:srgbClr>
                  </a:outerShdw>
                </a:effectLst>
                <a:cs typeface="PermianSlabSerifTypeface"/>
              </a:rPr>
              <a:t>Districts and schools in Tennessee will exemplify excellence and equity such that all students are equipped with the knowledge and skills to successfully embark on their chosen path in life.</a:t>
            </a:r>
            <a:endParaRPr lang="en-US" sz="2600" b="1" i="1" dirty="0">
              <a:solidFill>
                <a:srgbClr val="FFFFFF"/>
              </a:solidFill>
              <a:effectLst>
                <a:outerShdw blurRad="38100" dist="38100" dir="2700000" algn="tl">
                  <a:srgbClr val="000000">
                    <a:alpha val="43137"/>
                  </a:srgbClr>
                </a:outerShdw>
              </a:effectLst>
              <a:cs typeface="PermianSlabSerifTypeface"/>
            </a:endParaRPr>
          </a:p>
        </p:txBody>
      </p:sp>
      <p:sp>
        <p:nvSpPr>
          <p:cNvPr id="13" name="Text Placeholder 2"/>
          <p:cNvSpPr txBox="1">
            <a:spLocks/>
          </p:cNvSpPr>
          <p:nvPr userDrawn="1"/>
        </p:nvSpPr>
        <p:spPr>
          <a:xfrm>
            <a:off x="0" y="6172200"/>
            <a:ext cx="9144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rgbClr val="1B365D"/>
                </a:solidFill>
                <a:cs typeface="Open Sans"/>
              </a:rPr>
              <a:t>Excellence | Optimism | Judgment | Courage | Teamwork</a:t>
            </a:r>
            <a:endParaRPr lang="en-US" sz="2400" b="1" dirty="0">
              <a:solidFill>
                <a:srgbClr val="1B365D"/>
              </a:solidFill>
              <a:cs typeface="Open Sans"/>
            </a:endParaRP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77830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Slide with Gray Bar">
    <p:spTree>
      <p:nvGrpSpPr>
        <p:cNvPr id="1" name=""/>
        <p:cNvGrpSpPr/>
        <p:nvPr/>
      </p:nvGrpSpPr>
      <p:grpSpPr>
        <a:xfrm>
          <a:off x="0" y="0"/>
          <a:ext cx="0" cy="0"/>
          <a:chOff x="0" y="0"/>
          <a:chExt cx="0" cy="0"/>
        </a:xfrm>
      </p:grpSpPr>
      <p:sp>
        <p:nvSpPr>
          <p:cNvPr id="5" name="Rectangle 4"/>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432668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381000" y="228600"/>
            <a:ext cx="8305800" cy="914400"/>
          </a:xfrm>
        </p:spPr>
        <p:txBody>
          <a:bodyPr/>
          <a:lstStyle>
            <a:lvl1pPr>
              <a:defRPr/>
            </a:lvl1pPr>
          </a:lstStyle>
          <a:p>
            <a:r>
              <a:rPr lang="en-US" dirty="0" smtClean="0"/>
              <a:t>Insert Slide Heading</a:t>
            </a:r>
            <a:endParaRPr lang="en-US" dirty="0"/>
          </a:p>
        </p:txBody>
      </p:sp>
    </p:spTree>
    <p:extLst>
      <p:ext uri="{BB962C8B-B14F-4D97-AF65-F5344CB8AC3E}">
        <p14:creationId xmlns:p14="http://schemas.microsoft.com/office/powerpoint/2010/main" val="200976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userDrawn="1"/>
        </p:nvSpPr>
        <p:spPr>
          <a:xfrm>
            <a:off x="608397" y="3898900"/>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i="0" dirty="0" smtClean="0">
                <a:solidFill>
                  <a:schemeClr val="bg1"/>
                </a:solidFill>
                <a:effectLst/>
                <a:latin typeface="PermianSlabSerifTypeface"/>
                <a:cs typeface="PermianSlabSerifTypeface"/>
              </a:rPr>
              <a:t>Presenter</a:t>
            </a:r>
            <a:r>
              <a:rPr lang="en-US" sz="3000" b="1" i="0" baseline="0" dirty="0" smtClean="0">
                <a:solidFill>
                  <a:schemeClr val="bg1"/>
                </a:solidFill>
                <a:effectLst/>
                <a:latin typeface="PermianSlabSerifTypeface"/>
                <a:cs typeface="PermianSlabSerifTypeface"/>
              </a:rPr>
              <a:t> Name</a:t>
            </a:r>
            <a:br>
              <a:rPr lang="en-US" sz="3000" b="1" i="0" baseline="0" dirty="0" smtClean="0">
                <a:solidFill>
                  <a:schemeClr val="bg1"/>
                </a:solidFill>
                <a:effectLst/>
                <a:latin typeface="PermianSlabSerifTypeface"/>
                <a:cs typeface="PermianSlabSerifTypeface"/>
              </a:rPr>
            </a:br>
            <a:r>
              <a:rPr lang="en-US" sz="3000" b="1" i="0" baseline="0" dirty="0" smtClean="0">
                <a:solidFill>
                  <a:schemeClr val="bg1"/>
                </a:solidFill>
                <a:effectLst/>
                <a:latin typeface="PermianSlabSerifTypeface"/>
                <a:cs typeface="PermianSlabSerifTypeface"/>
              </a:rPr>
              <a:t>Title</a:t>
            </a:r>
            <a:br>
              <a:rPr lang="en-US" sz="3000" b="1" i="0" baseline="0" dirty="0" smtClean="0">
                <a:solidFill>
                  <a:schemeClr val="bg1"/>
                </a:solidFill>
                <a:effectLst/>
                <a:latin typeface="PermianSlabSerifTypeface"/>
                <a:cs typeface="PermianSlabSerifTypeface"/>
              </a:rPr>
            </a:br>
            <a:r>
              <a:rPr lang="en-US" sz="3000" b="1" i="0" baseline="0" dirty="0" smtClean="0">
                <a:solidFill>
                  <a:schemeClr val="bg1"/>
                </a:solidFill>
                <a:effectLst/>
                <a:latin typeface="PermianSlabSerifTypeface"/>
                <a:cs typeface="PermianSlabSerifTypeface"/>
              </a:rPr>
              <a:t>Team/Office/Division</a:t>
            </a:r>
          </a:p>
          <a:p>
            <a:r>
              <a:rPr lang="en-US" sz="3000" b="1" i="0" baseline="0" dirty="0" smtClean="0">
                <a:solidFill>
                  <a:schemeClr val="bg1"/>
                </a:solidFill>
                <a:effectLst/>
                <a:latin typeface="PermianSlabSerifTypeface"/>
                <a:cs typeface="PermianSlabSerifTypeface"/>
              </a:rPr>
              <a:t>Email Address</a:t>
            </a:r>
          </a:p>
          <a:p>
            <a:r>
              <a:rPr lang="en-US" sz="3000" b="1" i="0" baseline="0" dirty="0" smtClean="0">
                <a:solidFill>
                  <a:schemeClr val="bg1"/>
                </a:solidFill>
                <a:effectLst/>
                <a:latin typeface="PermianSlabSerifTypeface"/>
                <a:cs typeface="PermianSlabSerifTypeface"/>
              </a:rPr>
              <a:t>Phone Number</a:t>
            </a:r>
            <a:endParaRPr lang="en-US" sz="3000" b="1" i="0" dirty="0">
              <a:solidFill>
                <a:schemeClr val="bg1"/>
              </a:solidFill>
              <a:effectLst/>
              <a:latin typeface="PermianSlabSerifTypeface"/>
              <a:cs typeface="PermianSlabSerifTypeface"/>
            </a:endParaRP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190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userDrawn="1"/>
        </p:nvSpPr>
        <p:spPr>
          <a:xfrm>
            <a:off x="608397" y="3898900"/>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smtClean="0">
                <a:solidFill>
                  <a:schemeClr val="bg1"/>
                </a:solidFill>
                <a:effectLst>
                  <a:outerShdw blurRad="38100" dist="38100" dir="2700000" algn="tl">
                    <a:srgbClr val="000000">
                      <a:alpha val="43137"/>
                    </a:srgbClr>
                  </a:outerShdw>
                </a:effectLst>
                <a:latin typeface="PermianSlabSerifTypeface"/>
                <a:cs typeface="PermianSlabSerifTypeface"/>
              </a:rPr>
              <a:t>Districts and schools in Tennessee will exemplify excellence and equity such that all students are equipped with the knowledge and skills to successfully embark on their chosen path in life.</a:t>
            </a:r>
            <a:endParaRPr lang="en-US" sz="2600" b="1" i="1" dirty="0">
              <a:solidFill>
                <a:schemeClr val="bg1"/>
              </a:solidFill>
              <a:effectLst>
                <a:outerShdw blurRad="38100" dist="38100" dir="2700000" algn="tl">
                  <a:srgbClr val="000000">
                    <a:alpha val="43137"/>
                  </a:srgbClr>
                </a:outerShdw>
              </a:effectLst>
              <a:latin typeface="PermianSlabSerifTypeface"/>
              <a:cs typeface="PermianSlabSerifTypeface"/>
            </a:endParaRPr>
          </a:p>
        </p:txBody>
      </p:sp>
      <p:sp>
        <p:nvSpPr>
          <p:cNvPr id="13" name="Text Placeholder 2"/>
          <p:cNvSpPr txBox="1">
            <a:spLocks/>
          </p:cNvSpPr>
          <p:nvPr userDrawn="1"/>
        </p:nvSpPr>
        <p:spPr>
          <a:xfrm>
            <a:off x="0" y="6172200"/>
            <a:ext cx="9144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rgbClr val="1B365D"/>
                </a:solidFill>
                <a:latin typeface="Open Sans"/>
                <a:cs typeface="Open Sans"/>
              </a:rPr>
              <a:t>Excellence | Optimism | Judgment | Courage | Teamwork</a:t>
            </a:r>
            <a:endParaRPr lang="en-US" sz="2400" b="1" dirty="0">
              <a:solidFill>
                <a:srgbClr val="1B365D"/>
              </a:solidFill>
              <a:latin typeface="Open Sans"/>
              <a:cs typeface="Open Sans"/>
            </a:endParaRP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889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7" name="Rectangle 6"/>
          <p:cNvSpPr/>
          <p:nvPr userDrawn="1"/>
        </p:nvSpPr>
        <p:spPr>
          <a:xfrm>
            <a:off x="-2406" y="35052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hasCustomPrompt="1"/>
          </p:nvPr>
        </p:nvSpPr>
        <p:spPr>
          <a:xfrm>
            <a:off x="685800" y="4522787"/>
            <a:ext cx="7772400" cy="708025"/>
          </a:xfrm>
        </p:spPr>
        <p:txBody>
          <a:bodyPr>
            <a:noAutofit/>
          </a:bodyPr>
          <a:lstStyle>
            <a:lvl1pPr algn="ctr">
              <a:defRPr sz="4200" b="1" baseline="0">
                <a:latin typeface="Georgia" panose="02040502050405020303" pitchFamily="18" charset="0"/>
              </a:defRPr>
            </a:lvl1pPr>
          </a:lstStyle>
          <a:p>
            <a:r>
              <a:rPr lang="en-US" dirty="0" smtClean="0"/>
              <a:t>Insert Presentation Title</a:t>
            </a:r>
            <a:endParaRPr lang="en-US" dirty="0"/>
          </a:p>
        </p:txBody>
      </p:sp>
      <p:sp>
        <p:nvSpPr>
          <p:cNvPr id="3" name="Subtitle 2"/>
          <p:cNvSpPr>
            <a:spLocks noGrp="1"/>
          </p:cNvSpPr>
          <p:nvPr>
            <p:ph type="subTitle" idx="1" hasCustomPrompt="1"/>
          </p:nvPr>
        </p:nvSpPr>
        <p:spPr>
          <a:xfrm>
            <a:off x="685801" y="6390274"/>
            <a:ext cx="7772399" cy="325851"/>
          </a:xfrm>
        </p:spPr>
        <p:txBody>
          <a:bodyPr>
            <a:noAutofit/>
          </a:bodyPr>
          <a:lstStyle>
            <a:lvl1pPr marL="0" indent="0" algn="ctr">
              <a:buNone/>
              <a:defRPr sz="1600" baseline="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 Job Title | Team/Office/Division Name | Date</a:t>
            </a:r>
            <a:endParaRPr lang="en-US" dirty="0"/>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048466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41437"/>
            <a:ext cx="8305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381000" y="228600"/>
            <a:ext cx="83058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05426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9" r:id="rId4"/>
    <p:sldLayoutId id="2147483655" r:id="rId5"/>
    <p:sldLayoutId id="2147483658" r:id="rId6"/>
    <p:sldLayoutId id="2147483661" r:id="rId7"/>
    <p:sldLayoutId id="2147483660" r:id="rId8"/>
  </p:sldLayoutIdLst>
  <p:hf hdr="0" ftr="0" dt="0"/>
  <p:txStyles>
    <p:titleStyle>
      <a:lvl1pPr algn="l" defTabSz="914400" rtl="0" eaLnBrk="1" latinLnBrk="0" hangingPunct="1">
        <a:spcBef>
          <a:spcPct val="0"/>
        </a:spcBef>
        <a:buNone/>
        <a:defRPr sz="3200" b="1" kern="1200">
          <a:solidFill>
            <a:schemeClr val="bg1"/>
          </a:solidFill>
          <a:latin typeface="PermianSlabSerifTypeface" pitchFamily="50" charset="0"/>
          <a:ea typeface="+mj-ea"/>
          <a:cs typeface="+mj-cs"/>
        </a:defRPr>
      </a:lvl1pPr>
    </p:titleStyle>
    <p:bodyStyle>
      <a:lvl1pPr marL="342900" indent="-342900" algn="l" defTabSz="914400" rtl="0" eaLnBrk="1" latinLnBrk="0" hangingPunct="1">
        <a:spcBef>
          <a:spcPct val="20000"/>
        </a:spcBef>
        <a:buClr>
          <a:srgbClr val="EE3524"/>
        </a:buClr>
        <a:buFont typeface="Wingdings" panose="05000000000000000000" pitchFamily="2" charset="2"/>
        <a:buChar char="§"/>
        <a:defRPr sz="24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41437"/>
            <a:ext cx="8305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381000" y="228600"/>
            <a:ext cx="83058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29745043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a:solidFill>
            <a:schemeClr val="bg1"/>
          </a:solidFill>
          <a:latin typeface="Georgia" panose="02040502050405020303" pitchFamily="18" charset="0"/>
          <a:ea typeface="+mj-ea"/>
          <a:cs typeface="+mj-cs"/>
        </a:defRPr>
      </a:lvl1pPr>
    </p:titleStyle>
    <p:bodyStyle>
      <a:lvl1pPr marL="342900" indent="-342900" algn="l" defTabSz="914400" rtl="0" eaLnBrk="1" latinLnBrk="0" hangingPunct="1">
        <a:spcBef>
          <a:spcPct val="20000"/>
        </a:spcBef>
        <a:buClr>
          <a:srgbClr val="EE3524"/>
        </a:buClr>
        <a:buFont typeface="Wingdings" panose="05000000000000000000" pitchFamily="2" charset="2"/>
        <a:buChar char="§"/>
        <a:defRPr sz="2400" kern="1200">
          <a:solidFill>
            <a:schemeClr val="accent1"/>
          </a:solidFill>
          <a:latin typeface="Arial" panose="020B0604020202020204" pitchFamily="34" charset="0"/>
          <a:ea typeface="Open Sans" panose="020B0606030504020204" pitchFamily="34" charset="0"/>
          <a:cs typeface="Arial" panose="020B0604020202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a:solidFill>
            <a:schemeClr val="accent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a:solidFill>
            <a:schemeClr val="accent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a:solidFill>
            <a:schemeClr val="accent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a:solidFill>
            <a:schemeClr val="accent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41437"/>
            <a:ext cx="8305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381000" y="228600"/>
            <a:ext cx="83058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8667238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hf sldNum="0" hdr="0" ftr="0" dt="0"/>
  <p:txStyles>
    <p:titleStyle>
      <a:lvl1pPr algn="l" defTabSz="914400" rtl="0" eaLnBrk="1" latinLnBrk="0" hangingPunct="1">
        <a:spcBef>
          <a:spcPct val="0"/>
        </a:spcBef>
        <a:buNone/>
        <a:defRPr sz="3200" b="1" kern="1200">
          <a:solidFill>
            <a:schemeClr val="bg1"/>
          </a:solidFill>
          <a:latin typeface="Georgia" panose="02040502050405020303" pitchFamily="18" charset="0"/>
          <a:ea typeface="+mj-ea"/>
          <a:cs typeface="+mj-cs"/>
        </a:defRPr>
      </a:lvl1pPr>
    </p:titleStyle>
    <p:bodyStyle>
      <a:lvl1pPr marL="342900" indent="-342900" algn="l" defTabSz="914400" rtl="0" eaLnBrk="1" latinLnBrk="0" hangingPunct="1">
        <a:spcBef>
          <a:spcPct val="20000"/>
        </a:spcBef>
        <a:buClr>
          <a:srgbClr val="EE3524"/>
        </a:buClr>
        <a:buFont typeface="Wingdings" panose="05000000000000000000" pitchFamily="2" charset="2"/>
        <a:buChar char="§"/>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a:solidFill>
            <a:srgbClr val="000000"/>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a:solidFill>
            <a:srgbClr val="000000"/>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a:solidFill>
            <a:srgbClr val="000000"/>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a:solidFill>
            <a:srgbClr val="000000"/>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41439"/>
            <a:ext cx="8305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81000" y="228600"/>
            <a:ext cx="8305800" cy="9144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210680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defTabSz="914400" rtl="0" eaLnBrk="1" latinLnBrk="0" hangingPunct="1">
        <a:spcBef>
          <a:spcPct val="0"/>
        </a:spcBef>
        <a:buNone/>
        <a:defRPr sz="3200" b="1" kern="1200">
          <a:solidFill>
            <a:schemeClr val="bg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Clr>
          <a:srgbClr val="EE3524"/>
        </a:buClr>
        <a:buFont typeface="Wingdings" panose="05000000000000000000" pitchFamily="2" charset="2"/>
        <a:buChar char="§"/>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a:solidFill>
            <a:srgbClr val="000000"/>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a:solidFill>
            <a:srgbClr val="000000"/>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a:solidFill>
            <a:srgbClr val="000000"/>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a:solidFill>
            <a:srgbClr val="000000"/>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41437"/>
            <a:ext cx="8305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381000" y="228600"/>
            <a:ext cx="83058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19510731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Lst>
  <p:hf hdr="0" ftr="0" dt="0"/>
  <p:txStyles>
    <p:titleStyle>
      <a:lvl1pPr algn="l" defTabSz="914400" rtl="0" eaLnBrk="1" latinLnBrk="0" hangingPunct="1">
        <a:spcBef>
          <a:spcPct val="0"/>
        </a:spcBef>
        <a:buNone/>
        <a:defRPr sz="3200" b="1" kern="1200">
          <a:solidFill>
            <a:schemeClr val="bg1"/>
          </a:solidFill>
          <a:latin typeface="PermianSlabSerifTypeface" pitchFamily="50" charset="0"/>
          <a:ea typeface="+mj-ea"/>
          <a:cs typeface="+mj-cs"/>
        </a:defRPr>
      </a:lvl1pPr>
    </p:titleStyle>
    <p:bodyStyle>
      <a:lvl1pPr marL="342900" indent="-342900" algn="l" defTabSz="914400" rtl="0" eaLnBrk="1" latinLnBrk="0" hangingPunct="1">
        <a:spcBef>
          <a:spcPct val="20000"/>
        </a:spcBef>
        <a:buClr>
          <a:srgbClr val="EE3524"/>
        </a:buClr>
        <a:buFont typeface="Wingdings" panose="05000000000000000000" pitchFamily="2" charset="2"/>
        <a:buChar char="§"/>
        <a:defRPr sz="24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www.tn.gov/education/ESSA"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5.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Tennessee Succeeds: </a:t>
            </a:r>
            <a:br>
              <a:rPr lang="en-US" dirty="0" smtClean="0"/>
            </a:br>
            <a:r>
              <a:rPr lang="en-US" dirty="0" smtClean="0"/>
              <a:t>ESSA in Tennessee</a:t>
            </a:r>
            <a:endParaRPr lang="en-US" dirty="0"/>
          </a:p>
        </p:txBody>
      </p:sp>
      <p:sp>
        <p:nvSpPr>
          <p:cNvPr id="3" name="Subtitle 2"/>
          <p:cNvSpPr>
            <a:spLocks noGrp="1"/>
          </p:cNvSpPr>
          <p:nvPr>
            <p:ph type="subTitle" idx="1"/>
          </p:nvPr>
        </p:nvSpPr>
        <p:spPr/>
        <p:txBody>
          <a:bodyPr/>
          <a:lstStyle/>
          <a:p>
            <a:r>
              <a:rPr lang="en-US" dirty="0" smtClean="0"/>
              <a:t>Attendance </a:t>
            </a:r>
            <a:r>
              <a:rPr lang="en-US" dirty="0" smtClean="0"/>
              <a:t>Conference</a:t>
            </a:r>
            <a:endParaRPr lang="en-US" dirty="0"/>
          </a:p>
        </p:txBody>
      </p:sp>
      <p:sp>
        <p:nvSpPr>
          <p:cNvPr id="4" name="Text Placeholder 3"/>
          <p:cNvSpPr>
            <a:spLocks noGrp="1"/>
          </p:cNvSpPr>
          <p:nvPr>
            <p:ph type="body" sz="quarter" idx="10"/>
          </p:nvPr>
        </p:nvSpPr>
        <p:spPr>
          <a:xfrm>
            <a:off x="1865396" y="6324600"/>
            <a:ext cx="5410802" cy="381000"/>
          </a:xfrm>
        </p:spPr>
        <p:txBody>
          <a:bodyPr>
            <a:normAutofit/>
          </a:bodyPr>
          <a:lstStyle/>
          <a:p>
            <a:r>
              <a:rPr lang="en-US" dirty="0" smtClean="0"/>
              <a:t>Laura Encalade I Chief of Staff I </a:t>
            </a:r>
            <a:r>
              <a:rPr lang="en-US" dirty="0" smtClean="0"/>
              <a:t>April </a:t>
            </a:r>
            <a:r>
              <a:rPr lang="en-US" dirty="0" smtClean="0"/>
              <a:t>20</a:t>
            </a:r>
            <a:r>
              <a:rPr lang="en-US" dirty="0" smtClean="0"/>
              <a:t>, 2017</a:t>
            </a:r>
            <a:endParaRPr lang="en-US" dirty="0"/>
          </a:p>
        </p:txBody>
      </p:sp>
    </p:spTree>
    <p:extLst>
      <p:ext uri="{BB962C8B-B14F-4D97-AF65-F5344CB8AC3E}">
        <p14:creationId xmlns:p14="http://schemas.microsoft.com/office/powerpoint/2010/main" val="3534085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24000"/>
            <a:ext cx="9144000" cy="3791540"/>
          </a:xfrm>
          <a:prstGeom prst="rect">
            <a:avLst/>
          </a:prstGeom>
        </p:spPr>
      </p:pic>
    </p:spTree>
    <p:extLst>
      <p:ext uri="{BB962C8B-B14F-4D97-AF65-F5344CB8AC3E}">
        <p14:creationId xmlns:p14="http://schemas.microsoft.com/office/powerpoint/2010/main" val="320878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600200" y="228600"/>
            <a:ext cx="5638800" cy="5638800"/>
          </a:xfrm>
          <a:prstGeom prst="rect">
            <a:avLst/>
          </a:prstGeom>
        </p:spPr>
      </p:pic>
    </p:spTree>
    <p:extLst>
      <p:ext uri="{BB962C8B-B14F-4D97-AF65-F5344CB8AC3E}">
        <p14:creationId xmlns:p14="http://schemas.microsoft.com/office/powerpoint/2010/main" val="183937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spcBef>
                <a:spcPts val="0"/>
              </a:spcBef>
            </a:pPr>
            <a:r>
              <a:rPr lang="en-US" dirty="0" smtClean="0"/>
              <a:t>The Every Student Succeeds Act was signed into law Dec. 2015 and replaced No Child Left Behind.</a:t>
            </a:r>
          </a:p>
          <a:p>
            <a:pPr>
              <a:spcBef>
                <a:spcPts val="0"/>
              </a:spcBef>
            </a:pPr>
            <a:endParaRPr lang="en-US" dirty="0" smtClean="0"/>
          </a:p>
          <a:p>
            <a:pPr>
              <a:spcBef>
                <a:spcPts val="0"/>
              </a:spcBef>
            </a:pPr>
            <a:r>
              <a:rPr lang="en-US" dirty="0" smtClean="0"/>
              <a:t>ESSA provides increased flexibility and contains </a:t>
            </a:r>
            <a:r>
              <a:rPr lang="en-US" dirty="0"/>
              <a:t>new policies that will affect existing systems and structures for assessment, accountability, and reporting in </a:t>
            </a:r>
            <a:r>
              <a:rPr lang="en-US" dirty="0" smtClean="0"/>
              <a:t>Tennessee.</a:t>
            </a:r>
          </a:p>
          <a:p>
            <a:pPr>
              <a:spcBef>
                <a:spcPts val="0"/>
              </a:spcBef>
            </a:pPr>
            <a:endParaRPr lang="en-US" dirty="0" smtClean="0"/>
          </a:p>
          <a:p>
            <a:pPr>
              <a:spcBef>
                <a:spcPts val="0"/>
              </a:spcBef>
            </a:pPr>
            <a:r>
              <a:rPr lang="en-US" dirty="0" smtClean="0"/>
              <a:t>TDOE released a draft plan in Dec. 2016, based on stakeholder input, that aligns to </a:t>
            </a:r>
            <a:r>
              <a:rPr lang="en-US" i="1" dirty="0" smtClean="0"/>
              <a:t>Tennessee Succeeds.</a:t>
            </a:r>
          </a:p>
          <a:p>
            <a:pPr>
              <a:spcBef>
                <a:spcPts val="0"/>
              </a:spcBef>
            </a:pPr>
            <a:endParaRPr lang="en-US" dirty="0" smtClean="0"/>
          </a:p>
          <a:p>
            <a:pPr>
              <a:spcBef>
                <a:spcPts val="0"/>
              </a:spcBef>
            </a:pPr>
            <a:r>
              <a:rPr lang="en-US" dirty="0" smtClean="0"/>
              <a:t>Tennessee submitted its finalized ESSA plan on April 3, 2017. </a:t>
            </a:r>
            <a:endParaRPr lang="en-US" dirty="0"/>
          </a:p>
          <a:p>
            <a:pPr marL="0" indent="0">
              <a:buNone/>
            </a:pPr>
            <a:endParaRPr lang="en-US" dirty="0"/>
          </a:p>
        </p:txBody>
      </p:sp>
      <p:sp>
        <p:nvSpPr>
          <p:cNvPr id="3" name="Title 2"/>
          <p:cNvSpPr>
            <a:spLocks noGrp="1"/>
          </p:cNvSpPr>
          <p:nvPr>
            <p:ph type="title"/>
          </p:nvPr>
        </p:nvSpPr>
        <p:spPr/>
        <p:txBody>
          <a:bodyPr/>
          <a:lstStyle/>
          <a:p>
            <a:r>
              <a:rPr lang="en-US" dirty="0">
                <a:latin typeface="Georgia" charset="0"/>
                <a:ea typeface="Georgia" charset="0"/>
                <a:cs typeface="Georgia" charset="0"/>
              </a:rPr>
              <a:t>Every Student Succeeds Act</a:t>
            </a:r>
          </a:p>
        </p:txBody>
      </p:sp>
    </p:spTree>
    <p:extLst>
      <p:ext uri="{BB962C8B-B14F-4D97-AF65-F5344CB8AC3E}">
        <p14:creationId xmlns:p14="http://schemas.microsoft.com/office/powerpoint/2010/main" val="3136078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90" y="228600"/>
            <a:ext cx="8639910" cy="914400"/>
          </a:xfrm>
        </p:spPr>
        <p:txBody>
          <a:bodyPr>
            <a:noAutofit/>
          </a:bodyPr>
          <a:lstStyle/>
          <a:p>
            <a:r>
              <a:rPr lang="en-US" dirty="0" smtClean="0">
                <a:latin typeface="Georgia" charset="0"/>
                <a:ea typeface="Georgia" charset="0"/>
                <a:cs typeface="Georgia" charset="0"/>
              </a:rPr>
              <a:t>Timeline for Developing TN’s ESSA Plan</a:t>
            </a:r>
            <a:endParaRPr lang="en-US" dirty="0">
              <a:latin typeface="Georgia" charset="0"/>
              <a:ea typeface="Georgia" charset="0"/>
              <a:cs typeface="Georgia" charset="0"/>
            </a:endParaRPr>
          </a:p>
        </p:txBody>
      </p:sp>
      <p:sp>
        <p:nvSpPr>
          <p:cNvPr id="4" name="Rectangle 3"/>
          <p:cNvSpPr/>
          <p:nvPr/>
        </p:nvSpPr>
        <p:spPr>
          <a:xfrm>
            <a:off x="-1" y="2175008"/>
            <a:ext cx="784177" cy="984650"/>
          </a:xfrm>
          <a:prstGeom prst="rect">
            <a:avLst/>
          </a:pr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sp>
        <p:nvSpPr>
          <p:cNvPr id="6" name="Rectangle 5"/>
          <p:cNvSpPr/>
          <p:nvPr/>
        </p:nvSpPr>
        <p:spPr>
          <a:xfrm>
            <a:off x="784176" y="2175008"/>
            <a:ext cx="2500891" cy="984649"/>
          </a:xfrm>
          <a:prstGeom prst="rect">
            <a:avLst/>
          </a:prstGeom>
          <a:solidFill>
            <a:srgbClr val="2DC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sp>
        <p:nvSpPr>
          <p:cNvPr id="7" name="Rectangle 6"/>
          <p:cNvSpPr/>
          <p:nvPr/>
        </p:nvSpPr>
        <p:spPr>
          <a:xfrm>
            <a:off x="3285067" y="2175008"/>
            <a:ext cx="2438401" cy="979349"/>
          </a:xfrm>
          <a:prstGeom prst="rect">
            <a:avLst/>
          </a:prstGeom>
          <a:solidFill>
            <a:srgbClr val="D2D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sp>
        <p:nvSpPr>
          <p:cNvPr id="8" name="Rectangle 7"/>
          <p:cNvSpPr/>
          <p:nvPr/>
        </p:nvSpPr>
        <p:spPr>
          <a:xfrm>
            <a:off x="5725126" y="2175008"/>
            <a:ext cx="1708607" cy="979349"/>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sp>
        <p:nvSpPr>
          <p:cNvPr id="9" name="Rectangle 8"/>
          <p:cNvSpPr/>
          <p:nvPr/>
        </p:nvSpPr>
        <p:spPr>
          <a:xfrm>
            <a:off x="7433734" y="2175008"/>
            <a:ext cx="1710266" cy="979349"/>
          </a:xfrm>
          <a:prstGeom prst="rect">
            <a:avLst/>
          </a:prstGeom>
          <a:solidFill>
            <a:srgbClr val="5D7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sp>
        <p:nvSpPr>
          <p:cNvPr id="10" name="TextBox 9"/>
          <p:cNvSpPr txBox="1"/>
          <p:nvPr/>
        </p:nvSpPr>
        <p:spPr>
          <a:xfrm>
            <a:off x="18472" y="3159656"/>
            <a:ext cx="720437" cy="646331"/>
          </a:xfrm>
          <a:prstGeom prst="rect">
            <a:avLst/>
          </a:prstGeom>
          <a:noFill/>
        </p:spPr>
        <p:txBody>
          <a:bodyPr wrap="square" rtlCol="0">
            <a:spAutoFit/>
          </a:bodyPr>
          <a:lstStyle/>
          <a:p>
            <a:pPr algn="ctr"/>
            <a:r>
              <a:rPr lang="en-US" dirty="0" smtClean="0">
                <a:solidFill>
                  <a:srgbClr val="FFFFFF">
                    <a:lumMod val="65000"/>
                  </a:srgbClr>
                </a:solidFill>
                <a:latin typeface="Arial" panose="020B0604020202020204" pitchFamily="34" charset="0"/>
                <a:ea typeface="Arial Regular" charset="0"/>
                <a:cs typeface="Arial" panose="020B0604020202020204" pitchFamily="34" charset="0"/>
              </a:rPr>
              <a:t>May </a:t>
            </a:r>
            <a:br>
              <a:rPr lang="en-US" dirty="0" smtClean="0">
                <a:solidFill>
                  <a:srgbClr val="FFFFFF">
                    <a:lumMod val="65000"/>
                  </a:srgbClr>
                </a:solidFill>
                <a:latin typeface="Arial" panose="020B0604020202020204" pitchFamily="34" charset="0"/>
                <a:ea typeface="Arial Regular" charset="0"/>
                <a:cs typeface="Arial" panose="020B0604020202020204" pitchFamily="34" charset="0"/>
              </a:rPr>
            </a:br>
            <a:r>
              <a:rPr lang="en-US" dirty="0" smtClean="0">
                <a:solidFill>
                  <a:srgbClr val="FFFFFF">
                    <a:lumMod val="65000"/>
                  </a:srgbClr>
                </a:solidFill>
                <a:latin typeface="Arial" panose="020B0604020202020204" pitchFamily="34" charset="0"/>
                <a:ea typeface="Arial Regular" charset="0"/>
                <a:cs typeface="Arial" panose="020B0604020202020204" pitchFamily="34" charset="0"/>
              </a:rPr>
              <a:t>2016</a:t>
            </a:r>
            <a:endParaRPr lang="en-US" dirty="0">
              <a:solidFill>
                <a:srgbClr val="FFFFFF">
                  <a:lumMod val="65000"/>
                </a:srgbClr>
              </a:solidFill>
              <a:latin typeface="Arial" panose="020B0604020202020204" pitchFamily="34" charset="0"/>
              <a:ea typeface="Arial Regular" charset="0"/>
              <a:cs typeface="Arial" panose="020B0604020202020204" pitchFamily="34" charset="0"/>
            </a:endParaRPr>
          </a:p>
        </p:txBody>
      </p:sp>
      <p:sp>
        <p:nvSpPr>
          <p:cNvPr id="11" name="TextBox 10"/>
          <p:cNvSpPr txBox="1"/>
          <p:nvPr/>
        </p:nvSpPr>
        <p:spPr>
          <a:xfrm>
            <a:off x="784177" y="3180200"/>
            <a:ext cx="2500890" cy="646331"/>
          </a:xfrm>
          <a:prstGeom prst="rect">
            <a:avLst/>
          </a:prstGeom>
          <a:noFill/>
        </p:spPr>
        <p:txBody>
          <a:bodyPr wrap="square" rtlCol="0">
            <a:spAutoFit/>
          </a:bodyPr>
          <a:lstStyle/>
          <a:p>
            <a:pPr algn="ctr"/>
            <a:r>
              <a:rPr lang="en-US" dirty="0" smtClean="0">
                <a:solidFill>
                  <a:srgbClr val="FFFFFF">
                    <a:lumMod val="65000"/>
                  </a:srgbClr>
                </a:solidFill>
                <a:latin typeface="Arial" panose="020B0604020202020204" pitchFamily="34" charset="0"/>
                <a:ea typeface="Arial Regular" charset="0"/>
                <a:cs typeface="Arial" panose="020B0604020202020204" pitchFamily="34" charset="0"/>
              </a:rPr>
              <a:t>June–Sept.</a:t>
            </a:r>
            <a:br>
              <a:rPr lang="en-US" dirty="0" smtClean="0">
                <a:solidFill>
                  <a:srgbClr val="FFFFFF">
                    <a:lumMod val="65000"/>
                  </a:srgbClr>
                </a:solidFill>
                <a:latin typeface="Arial" panose="020B0604020202020204" pitchFamily="34" charset="0"/>
                <a:ea typeface="Arial Regular" charset="0"/>
                <a:cs typeface="Arial" panose="020B0604020202020204" pitchFamily="34" charset="0"/>
              </a:rPr>
            </a:br>
            <a:r>
              <a:rPr lang="en-US" dirty="0" smtClean="0">
                <a:solidFill>
                  <a:srgbClr val="FFFFFF">
                    <a:lumMod val="65000"/>
                  </a:srgbClr>
                </a:solidFill>
                <a:latin typeface="Arial" panose="020B0604020202020204" pitchFamily="34" charset="0"/>
                <a:ea typeface="Arial Regular" charset="0"/>
                <a:cs typeface="Arial" panose="020B0604020202020204" pitchFamily="34" charset="0"/>
              </a:rPr>
              <a:t>2016</a:t>
            </a:r>
            <a:endParaRPr lang="en-US" dirty="0">
              <a:solidFill>
                <a:srgbClr val="FFFFFF">
                  <a:lumMod val="65000"/>
                </a:srgbClr>
              </a:solidFill>
              <a:latin typeface="Arial" panose="020B0604020202020204" pitchFamily="34" charset="0"/>
              <a:ea typeface="Arial Regular" charset="0"/>
              <a:cs typeface="Arial" panose="020B0604020202020204" pitchFamily="34" charset="0"/>
            </a:endParaRPr>
          </a:p>
        </p:txBody>
      </p:sp>
      <p:sp>
        <p:nvSpPr>
          <p:cNvPr id="15" name="TextBox 14"/>
          <p:cNvSpPr txBox="1"/>
          <p:nvPr/>
        </p:nvSpPr>
        <p:spPr>
          <a:xfrm>
            <a:off x="3285066" y="3186832"/>
            <a:ext cx="2438401" cy="646331"/>
          </a:xfrm>
          <a:prstGeom prst="rect">
            <a:avLst/>
          </a:prstGeom>
          <a:noFill/>
        </p:spPr>
        <p:txBody>
          <a:bodyPr wrap="square" rtlCol="0">
            <a:spAutoFit/>
          </a:bodyPr>
          <a:lstStyle/>
          <a:p>
            <a:pPr algn="ctr"/>
            <a:r>
              <a:rPr lang="en-US" dirty="0" smtClean="0">
                <a:solidFill>
                  <a:srgbClr val="FFFFFF">
                    <a:lumMod val="65000"/>
                  </a:srgbClr>
                </a:solidFill>
                <a:latin typeface="Arial" panose="020B0604020202020204" pitchFamily="34" charset="0"/>
                <a:ea typeface="Arial Regular" charset="0"/>
                <a:cs typeface="Arial" panose="020B0604020202020204" pitchFamily="34" charset="0"/>
              </a:rPr>
              <a:t>Sept.–Nov.</a:t>
            </a:r>
          </a:p>
          <a:p>
            <a:pPr algn="ctr"/>
            <a:r>
              <a:rPr lang="en-US" dirty="0" smtClean="0">
                <a:solidFill>
                  <a:srgbClr val="FFFFFF">
                    <a:lumMod val="65000"/>
                  </a:srgbClr>
                </a:solidFill>
                <a:latin typeface="Arial" panose="020B0604020202020204" pitchFamily="34" charset="0"/>
                <a:ea typeface="Arial Regular" charset="0"/>
                <a:cs typeface="Arial" panose="020B0604020202020204" pitchFamily="34" charset="0"/>
              </a:rPr>
              <a:t>2016</a:t>
            </a:r>
            <a:endParaRPr lang="en-US" dirty="0">
              <a:solidFill>
                <a:srgbClr val="FFFFFF">
                  <a:lumMod val="65000"/>
                </a:srgbClr>
              </a:solidFill>
              <a:latin typeface="Arial" panose="020B0604020202020204" pitchFamily="34" charset="0"/>
              <a:ea typeface="Arial Regular" charset="0"/>
              <a:cs typeface="Arial" panose="020B0604020202020204" pitchFamily="34" charset="0"/>
            </a:endParaRPr>
          </a:p>
        </p:txBody>
      </p:sp>
      <p:sp>
        <p:nvSpPr>
          <p:cNvPr id="18" name="TextBox 17"/>
          <p:cNvSpPr txBox="1"/>
          <p:nvPr/>
        </p:nvSpPr>
        <p:spPr>
          <a:xfrm>
            <a:off x="5723468" y="3162824"/>
            <a:ext cx="1710266" cy="646331"/>
          </a:xfrm>
          <a:prstGeom prst="rect">
            <a:avLst/>
          </a:prstGeom>
          <a:noFill/>
        </p:spPr>
        <p:txBody>
          <a:bodyPr wrap="square" rtlCol="0">
            <a:spAutoFit/>
          </a:bodyPr>
          <a:lstStyle/>
          <a:p>
            <a:pPr algn="ctr"/>
            <a:r>
              <a:rPr lang="en-US" dirty="0" smtClean="0">
                <a:solidFill>
                  <a:srgbClr val="FFFFFF">
                    <a:lumMod val="65000"/>
                  </a:srgbClr>
                </a:solidFill>
                <a:latin typeface="Arial" panose="020B0604020202020204" pitchFamily="34" charset="0"/>
                <a:ea typeface="Arial Regular" charset="0"/>
                <a:cs typeface="Arial" panose="020B0604020202020204" pitchFamily="34" charset="0"/>
              </a:rPr>
              <a:t>Dec. 2016–</a:t>
            </a:r>
            <a:br>
              <a:rPr lang="en-US" dirty="0" smtClean="0">
                <a:solidFill>
                  <a:srgbClr val="FFFFFF">
                    <a:lumMod val="65000"/>
                  </a:srgbClr>
                </a:solidFill>
                <a:latin typeface="Arial" panose="020B0604020202020204" pitchFamily="34" charset="0"/>
                <a:ea typeface="Arial Regular" charset="0"/>
                <a:cs typeface="Arial" panose="020B0604020202020204" pitchFamily="34" charset="0"/>
              </a:rPr>
            </a:br>
            <a:r>
              <a:rPr lang="en-US" dirty="0" smtClean="0">
                <a:solidFill>
                  <a:srgbClr val="FFFFFF">
                    <a:lumMod val="65000"/>
                  </a:srgbClr>
                </a:solidFill>
                <a:latin typeface="Arial" panose="020B0604020202020204" pitchFamily="34" charset="0"/>
                <a:ea typeface="Arial Regular" charset="0"/>
                <a:cs typeface="Arial" panose="020B0604020202020204" pitchFamily="34" charset="0"/>
              </a:rPr>
              <a:t>Jan. 2017</a:t>
            </a:r>
            <a:endParaRPr lang="en-US" dirty="0">
              <a:solidFill>
                <a:srgbClr val="FFFFFF">
                  <a:lumMod val="65000"/>
                </a:srgbClr>
              </a:solidFill>
              <a:latin typeface="Arial" panose="020B0604020202020204" pitchFamily="34" charset="0"/>
              <a:ea typeface="Arial Regular" charset="0"/>
              <a:cs typeface="Arial" panose="020B0604020202020204" pitchFamily="34" charset="0"/>
            </a:endParaRPr>
          </a:p>
        </p:txBody>
      </p:sp>
      <p:sp>
        <p:nvSpPr>
          <p:cNvPr id="20" name="TextBox 19"/>
          <p:cNvSpPr txBox="1"/>
          <p:nvPr/>
        </p:nvSpPr>
        <p:spPr>
          <a:xfrm>
            <a:off x="7433733" y="3179798"/>
            <a:ext cx="1701798" cy="646331"/>
          </a:xfrm>
          <a:prstGeom prst="rect">
            <a:avLst/>
          </a:prstGeom>
          <a:noFill/>
        </p:spPr>
        <p:txBody>
          <a:bodyPr wrap="square" rtlCol="0">
            <a:spAutoFit/>
          </a:bodyPr>
          <a:lstStyle/>
          <a:p>
            <a:pPr algn="ctr"/>
            <a:r>
              <a:rPr lang="en-US" dirty="0" smtClean="0">
                <a:solidFill>
                  <a:srgbClr val="FFFFFF">
                    <a:lumMod val="65000"/>
                  </a:srgbClr>
                </a:solidFill>
                <a:latin typeface="Arial" panose="020B0604020202020204" pitchFamily="34" charset="0"/>
                <a:ea typeface="Arial Regular" charset="0"/>
                <a:cs typeface="Arial" panose="020B0604020202020204" pitchFamily="34" charset="0"/>
              </a:rPr>
              <a:t>Feb.–March.</a:t>
            </a:r>
            <a:br>
              <a:rPr lang="en-US" dirty="0" smtClean="0">
                <a:solidFill>
                  <a:srgbClr val="FFFFFF">
                    <a:lumMod val="65000"/>
                  </a:srgbClr>
                </a:solidFill>
                <a:latin typeface="Arial" panose="020B0604020202020204" pitchFamily="34" charset="0"/>
                <a:ea typeface="Arial Regular" charset="0"/>
                <a:cs typeface="Arial" panose="020B0604020202020204" pitchFamily="34" charset="0"/>
              </a:rPr>
            </a:br>
            <a:r>
              <a:rPr lang="en-US" dirty="0" smtClean="0">
                <a:solidFill>
                  <a:srgbClr val="FFFFFF">
                    <a:lumMod val="65000"/>
                  </a:srgbClr>
                </a:solidFill>
                <a:latin typeface="Arial" panose="020B0604020202020204" pitchFamily="34" charset="0"/>
                <a:ea typeface="Arial Regular" charset="0"/>
                <a:cs typeface="Arial" panose="020B0604020202020204" pitchFamily="34" charset="0"/>
              </a:rPr>
              <a:t>2017</a:t>
            </a:r>
            <a:endParaRPr lang="en-US" dirty="0">
              <a:solidFill>
                <a:srgbClr val="FFFFFF">
                  <a:lumMod val="65000"/>
                </a:srgbClr>
              </a:solidFill>
              <a:latin typeface="Arial" panose="020B0604020202020204" pitchFamily="34" charset="0"/>
              <a:ea typeface="Arial Regular" charset="0"/>
              <a:cs typeface="Arial" panose="020B0604020202020204" pitchFamily="34" charset="0"/>
            </a:endParaRPr>
          </a:p>
        </p:txBody>
      </p:sp>
      <p:sp>
        <p:nvSpPr>
          <p:cNvPr id="22" name="TextBox 21"/>
          <p:cNvSpPr txBox="1"/>
          <p:nvPr/>
        </p:nvSpPr>
        <p:spPr>
          <a:xfrm>
            <a:off x="-701515" y="2396421"/>
            <a:ext cx="2160410" cy="615553"/>
          </a:xfrm>
          <a:prstGeom prst="rect">
            <a:avLst/>
          </a:prstGeom>
          <a:noFill/>
        </p:spPr>
        <p:txBody>
          <a:bodyPr wrap="square" rtlCol="0">
            <a:spAutoFit/>
          </a:bodyPr>
          <a:lstStyle/>
          <a:p>
            <a:pPr algn="ctr"/>
            <a:r>
              <a:rPr lang="en-US" sz="1700" dirty="0" smtClean="0">
                <a:solidFill>
                  <a:srgbClr val="FFFFFF"/>
                </a:solidFill>
                <a:latin typeface="Arial" panose="020B0604020202020204" pitchFamily="34" charset="0"/>
                <a:ea typeface="Arial Regular" charset="0"/>
                <a:cs typeface="Arial" panose="020B0604020202020204" pitchFamily="34" charset="0"/>
              </a:rPr>
              <a:t>Kick-</a:t>
            </a:r>
            <a:br>
              <a:rPr lang="en-US" sz="1700" dirty="0" smtClean="0">
                <a:solidFill>
                  <a:srgbClr val="FFFFFF"/>
                </a:solidFill>
                <a:latin typeface="Arial" panose="020B0604020202020204" pitchFamily="34" charset="0"/>
                <a:ea typeface="Arial Regular" charset="0"/>
                <a:cs typeface="Arial" panose="020B0604020202020204" pitchFamily="34" charset="0"/>
              </a:rPr>
            </a:br>
            <a:r>
              <a:rPr lang="en-US" sz="1700" dirty="0" smtClean="0">
                <a:solidFill>
                  <a:srgbClr val="FFFFFF"/>
                </a:solidFill>
                <a:latin typeface="Arial" panose="020B0604020202020204" pitchFamily="34" charset="0"/>
                <a:ea typeface="Arial Regular" charset="0"/>
                <a:cs typeface="Arial" panose="020B0604020202020204" pitchFamily="34" charset="0"/>
              </a:rPr>
              <a:t>off</a:t>
            </a:r>
            <a:endParaRPr lang="en-US" sz="1700" dirty="0">
              <a:solidFill>
                <a:srgbClr val="FFFFFF"/>
              </a:solidFill>
              <a:latin typeface="Arial" panose="020B0604020202020204" pitchFamily="34" charset="0"/>
              <a:ea typeface="Arial Regular" charset="0"/>
              <a:cs typeface="Arial" panose="020B0604020202020204" pitchFamily="34" charset="0"/>
            </a:endParaRPr>
          </a:p>
        </p:txBody>
      </p:sp>
      <p:sp>
        <p:nvSpPr>
          <p:cNvPr id="23" name="TextBox 22"/>
          <p:cNvSpPr txBox="1"/>
          <p:nvPr/>
        </p:nvSpPr>
        <p:spPr>
          <a:xfrm>
            <a:off x="784177" y="2396420"/>
            <a:ext cx="2500890" cy="615553"/>
          </a:xfrm>
          <a:prstGeom prst="rect">
            <a:avLst/>
          </a:prstGeom>
          <a:noFill/>
        </p:spPr>
        <p:txBody>
          <a:bodyPr wrap="square" rtlCol="0">
            <a:spAutoFit/>
          </a:bodyPr>
          <a:lstStyle/>
          <a:p>
            <a:pPr algn="ctr"/>
            <a:r>
              <a:rPr lang="en-US" sz="1700" dirty="0" smtClean="0">
                <a:solidFill>
                  <a:srgbClr val="FFFFFF"/>
                </a:solidFill>
                <a:latin typeface="Arial" panose="020B0604020202020204" pitchFamily="34" charset="0"/>
                <a:ea typeface="Arial Regular" charset="0"/>
                <a:cs typeface="Arial" panose="020B0604020202020204" pitchFamily="34" charset="0"/>
              </a:rPr>
              <a:t>Stakeholder </a:t>
            </a:r>
            <a:br>
              <a:rPr lang="en-US" sz="1700" dirty="0" smtClean="0">
                <a:solidFill>
                  <a:srgbClr val="FFFFFF"/>
                </a:solidFill>
                <a:latin typeface="Arial" panose="020B0604020202020204" pitchFamily="34" charset="0"/>
                <a:ea typeface="Arial Regular" charset="0"/>
                <a:cs typeface="Arial" panose="020B0604020202020204" pitchFamily="34" charset="0"/>
              </a:rPr>
            </a:br>
            <a:r>
              <a:rPr lang="en-US" sz="1700" dirty="0" smtClean="0">
                <a:solidFill>
                  <a:srgbClr val="FFFFFF"/>
                </a:solidFill>
                <a:latin typeface="Arial" panose="020B0604020202020204" pitchFamily="34" charset="0"/>
                <a:ea typeface="Arial Regular" charset="0"/>
                <a:cs typeface="Arial" panose="020B0604020202020204" pitchFamily="34" charset="0"/>
              </a:rPr>
              <a:t>Input</a:t>
            </a:r>
            <a:endParaRPr lang="en-US" sz="1700" dirty="0">
              <a:solidFill>
                <a:srgbClr val="FFFFFF"/>
              </a:solidFill>
              <a:latin typeface="Arial" panose="020B0604020202020204" pitchFamily="34" charset="0"/>
              <a:ea typeface="Arial Regular" charset="0"/>
              <a:cs typeface="Arial" panose="020B0604020202020204" pitchFamily="34" charset="0"/>
            </a:endParaRPr>
          </a:p>
        </p:txBody>
      </p:sp>
      <p:sp>
        <p:nvSpPr>
          <p:cNvPr id="24" name="TextBox 23"/>
          <p:cNvSpPr txBox="1"/>
          <p:nvPr/>
        </p:nvSpPr>
        <p:spPr>
          <a:xfrm>
            <a:off x="3285067" y="2396421"/>
            <a:ext cx="2440058" cy="615553"/>
          </a:xfrm>
          <a:prstGeom prst="rect">
            <a:avLst/>
          </a:prstGeom>
          <a:noFill/>
        </p:spPr>
        <p:txBody>
          <a:bodyPr wrap="square" rtlCol="0">
            <a:spAutoFit/>
          </a:bodyPr>
          <a:lstStyle/>
          <a:p>
            <a:pPr algn="ctr"/>
            <a:r>
              <a:rPr lang="en-US" sz="1700" dirty="0" smtClean="0">
                <a:solidFill>
                  <a:srgbClr val="FFFFFF"/>
                </a:solidFill>
                <a:latin typeface="Arial" panose="020B0604020202020204" pitchFamily="34" charset="0"/>
                <a:ea typeface="Arial Regular" charset="0"/>
                <a:cs typeface="Arial" panose="020B0604020202020204" pitchFamily="34" charset="0"/>
              </a:rPr>
              <a:t>Writing the </a:t>
            </a:r>
            <a:br>
              <a:rPr lang="en-US" sz="1700" dirty="0" smtClean="0">
                <a:solidFill>
                  <a:srgbClr val="FFFFFF"/>
                </a:solidFill>
                <a:latin typeface="Arial" panose="020B0604020202020204" pitchFamily="34" charset="0"/>
                <a:ea typeface="Arial Regular" charset="0"/>
                <a:cs typeface="Arial" panose="020B0604020202020204" pitchFamily="34" charset="0"/>
              </a:rPr>
            </a:br>
            <a:r>
              <a:rPr lang="en-US" sz="1700" dirty="0" smtClean="0">
                <a:solidFill>
                  <a:srgbClr val="FFFFFF"/>
                </a:solidFill>
                <a:latin typeface="Arial" panose="020B0604020202020204" pitchFamily="34" charset="0"/>
                <a:ea typeface="Arial Regular" charset="0"/>
                <a:cs typeface="Arial" panose="020B0604020202020204" pitchFamily="34" charset="0"/>
              </a:rPr>
              <a:t>Plan</a:t>
            </a:r>
            <a:endParaRPr lang="en-US" sz="1700" dirty="0">
              <a:solidFill>
                <a:srgbClr val="FFFFFF"/>
              </a:solidFill>
              <a:latin typeface="Arial" panose="020B0604020202020204" pitchFamily="34" charset="0"/>
              <a:ea typeface="Arial Regular" charset="0"/>
              <a:cs typeface="Arial" panose="020B0604020202020204" pitchFamily="34" charset="0"/>
            </a:endParaRPr>
          </a:p>
        </p:txBody>
      </p:sp>
      <p:sp>
        <p:nvSpPr>
          <p:cNvPr id="25" name="TextBox 24"/>
          <p:cNvSpPr txBox="1"/>
          <p:nvPr/>
        </p:nvSpPr>
        <p:spPr>
          <a:xfrm>
            <a:off x="7433734" y="2383058"/>
            <a:ext cx="1710266" cy="615553"/>
          </a:xfrm>
          <a:prstGeom prst="rect">
            <a:avLst/>
          </a:prstGeom>
          <a:noFill/>
        </p:spPr>
        <p:txBody>
          <a:bodyPr wrap="square" rtlCol="0">
            <a:spAutoFit/>
          </a:bodyPr>
          <a:lstStyle/>
          <a:p>
            <a:pPr algn="ctr"/>
            <a:r>
              <a:rPr lang="en-US" sz="1700" dirty="0" smtClean="0">
                <a:solidFill>
                  <a:srgbClr val="FFFFFF"/>
                </a:solidFill>
                <a:latin typeface="Arial" panose="020B0604020202020204" pitchFamily="34" charset="0"/>
                <a:ea typeface="Arial Regular" charset="0"/>
                <a:cs typeface="Arial" panose="020B0604020202020204" pitchFamily="34" charset="0"/>
              </a:rPr>
              <a:t>Approving the </a:t>
            </a:r>
            <a:br>
              <a:rPr lang="en-US" sz="1700" dirty="0" smtClean="0">
                <a:solidFill>
                  <a:srgbClr val="FFFFFF"/>
                </a:solidFill>
                <a:latin typeface="Arial" panose="020B0604020202020204" pitchFamily="34" charset="0"/>
                <a:ea typeface="Arial Regular" charset="0"/>
                <a:cs typeface="Arial" panose="020B0604020202020204" pitchFamily="34" charset="0"/>
              </a:rPr>
            </a:br>
            <a:r>
              <a:rPr lang="en-US" sz="1700" dirty="0" smtClean="0">
                <a:solidFill>
                  <a:srgbClr val="FFFFFF"/>
                </a:solidFill>
                <a:latin typeface="Arial" panose="020B0604020202020204" pitchFamily="34" charset="0"/>
                <a:ea typeface="Arial Regular" charset="0"/>
                <a:cs typeface="Arial" panose="020B0604020202020204" pitchFamily="34" charset="0"/>
              </a:rPr>
              <a:t>Plan</a:t>
            </a:r>
            <a:endParaRPr lang="en-US" sz="1700" dirty="0">
              <a:solidFill>
                <a:srgbClr val="FFFFFF"/>
              </a:solidFill>
              <a:latin typeface="Arial" panose="020B0604020202020204" pitchFamily="34" charset="0"/>
              <a:ea typeface="Arial Regular" charset="0"/>
              <a:cs typeface="Arial" panose="020B0604020202020204" pitchFamily="34" charset="0"/>
            </a:endParaRPr>
          </a:p>
        </p:txBody>
      </p:sp>
      <p:sp>
        <p:nvSpPr>
          <p:cNvPr id="26" name="TextBox 25"/>
          <p:cNvSpPr txBox="1"/>
          <p:nvPr/>
        </p:nvSpPr>
        <p:spPr>
          <a:xfrm>
            <a:off x="5725126" y="2383057"/>
            <a:ext cx="1710265" cy="615553"/>
          </a:xfrm>
          <a:prstGeom prst="rect">
            <a:avLst/>
          </a:prstGeom>
          <a:noFill/>
        </p:spPr>
        <p:txBody>
          <a:bodyPr wrap="square" rtlCol="0">
            <a:spAutoFit/>
          </a:bodyPr>
          <a:lstStyle/>
          <a:p>
            <a:pPr algn="ctr"/>
            <a:r>
              <a:rPr lang="en-US" sz="1700" dirty="0" smtClean="0">
                <a:solidFill>
                  <a:srgbClr val="FFFFFF"/>
                </a:solidFill>
                <a:latin typeface="Arial" panose="020B0604020202020204" pitchFamily="34" charset="0"/>
                <a:ea typeface="Arial Regular" charset="0"/>
                <a:cs typeface="Arial" panose="020B0604020202020204" pitchFamily="34" charset="0"/>
              </a:rPr>
              <a:t>Stakeholder Feedback</a:t>
            </a:r>
            <a:endParaRPr lang="en-US" sz="1700" dirty="0">
              <a:solidFill>
                <a:srgbClr val="FFFFFF"/>
              </a:solidFill>
              <a:latin typeface="Arial" panose="020B0604020202020204" pitchFamily="34" charset="0"/>
              <a:ea typeface="Arial Regular" charset="0"/>
              <a:cs typeface="Arial" panose="020B0604020202020204" pitchFamily="34" charset="0"/>
            </a:endParaRPr>
          </a:p>
        </p:txBody>
      </p:sp>
      <p:sp>
        <p:nvSpPr>
          <p:cNvPr id="19" name="TextBox 18"/>
          <p:cNvSpPr txBox="1"/>
          <p:nvPr/>
        </p:nvSpPr>
        <p:spPr>
          <a:xfrm>
            <a:off x="617471" y="4324364"/>
            <a:ext cx="7993129" cy="1200329"/>
          </a:xfrm>
          <a:prstGeom prst="rect">
            <a:avLst/>
          </a:prstGeom>
          <a:ln w="38100">
            <a:solidFill>
              <a:schemeClr val="tx2"/>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smtClean="0">
                <a:solidFill>
                  <a:srgbClr val="FFFFFF">
                    <a:lumMod val="50000"/>
                  </a:srgbClr>
                </a:solidFill>
                <a:latin typeface="Arial" panose="020B0604020202020204" pitchFamily="34" charset="0"/>
              </a:rPr>
              <a:t>Stakeholders included </a:t>
            </a:r>
            <a:r>
              <a:rPr lang="en-US" dirty="0" smtClean="0">
                <a:solidFill>
                  <a:srgbClr val="FFFFFF">
                    <a:lumMod val="50000"/>
                  </a:srgbClr>
                </a:solidFill>
                <a:latin typeface="Arial" panose="020B0604020202020204" pitchFamily="34" charset="0"/>
              </a:rPr>
              <a:t>directors of schools, principals, educators, parents and students, legislators, governor’s office, state board of education, school board members, </a:t>
            </a:r>
            <a:r>
              <a:rPr lang="en-US" dirty="0">
                <a:solidFill>
                  <a:srgbClr val="FFFFFF">
                    <a:lumMod val="50000"/>
                  </a:srgbClr>
                </a:solidFill>
                <a:latin typeface="Arial" panose="020B0604020202020204" pitchFamily="34" charset="0"/>
              </a:rPr>
              <a:t>CORE offices, </a:t>
            </a:r>
            <a:r>
              <a:rPr lang="en-US" dirty="0" smtClean="0">
                <a:solidFill>
                  <a:srgbClr val="FFFFFF">
                    <a:lumMod val="50000"/>
                  </a:srgbClr>
                </a:solidFill>
                <a:latin typeface="Arial" panose="020B0604020202020204" pitchFamily="34" charset="0"/>
              </a:rPr>
              <a:t>community organizations, and advocacy groups. </a:t>
            </a:r>
          </a:p>
        </p:txBody>
      </p:sp>
    </p:spTree>
    <p:extLst>
      <p:ext uri="{BB962C8B-B14F-4D97-AF65-F5344CB8AC3E}">
        <p14:creationId xmlns:p14="http://schemas.microsoft.com/office/powerpoint/2010/main" val="2097000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smtClean="0"/>
              <a:t>Six </a:t>
            </a:r>
            <a:r>
              <a:rPr lang="en-US" dirty="0"/>
              <a:t>working groups with 67 members across the state</a:t>
            </a:r>
          </a:p>
          <a:p>
            <a:r>
              <a:rPr lang="en-US" dirty="0"/>
              <a:t>3,000+ stakeholders provided </a:t>
            </a:r>
            <a:r>
              <a:rPr lang="en-US" dirty="0" smtClean="0"/>
              <a:t>input over the summer</a:t>
            </a:r>
            <a:endParaRPr lang="en-US" dirty="0"/>
          </a:p>
          <a:p>
            <a:r>
              <a:rPr lang="en-US" dirty="0"/>
              <a:t>Dozens of listening sessions and informational meetings with teachers, parents, community members, advocates, and </a:t>
            </a:r>
            <a:r>
              <a:rPr lang="en-US" dirty="0" smtClean="0"/>
              <a:t>legislators</a:t>
            </a:r>
          </a:p>
          <a:p>
            <a:r>
              <a:rPr lang="en-US" dirty="0" smtClean="0"/>
              <a:t>Six town hall meetings over December and January</a:t>
            </a:r>
          </a:p>
          <a:p>
            <a:pPr lvl="1"/>
            <a:r>
              <a:rPr lang="en-US" dirty="0" smtClean="0"/>
              <a:t>1,000+ stakeholders attended town halls</a:t>
            </a:r>
          </a:p>
          <a:p>
            <a:r>
              <a:rPr lang="en-US" dirty="0" smtClean="0"/>
              <a:t>2,000+ comments received through online and written feedback</a:t>
            </a:r>
          </a:p>
        </p:txBody>
      </p:sp>
      <p:sp>
        <p:nvSpPr>
          <p:cNvPr id="3" name="Title 2"/>
          <p:cNvSpPr>
            <a:spLocks noGrp="1"/>
          </p:cNvSpPr>
          <p:nvPr>
            <p:ph type="title"/>
          </p:nvPr>
        </p:nvSpPr>
        <p:spPr/>
        <p:txBody>
          <a:bodyPr/>
          <a:lstStyle/>
          <a:p>
            <a:r>
              <a:rPr lang="en-US" dirty="0" smtClean="0">
                <a:latin typeface="Georgia" panose="02040502050405020303" pitchFamily="18" charset="0"/>
              </a:rPr>
              <a:t>Stakeholder Engagement</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14</a:t>
            </a:fld>
            <a:endParaRPr lang="en-US" dirty="0"/>
          </a:p>
        </p:txBody>
      </p:sp>
    </p:spTree>
    <p:extLst>
      <p:ext uri="{BB962C8B-B14F-4D97-AF65-F5344CB8AC3E}">
        <p14:creationId xmlns:p14="http://schemas.microsoft.com/office/powerpoint/2010/main" val="834997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Measure of School Quality and Student Success</a:t>
            </a:r>
            <a:endParaRPr lang="en-US" dirty="0"/>
          </a:p>
        </p:txBody>
      </p:sp>
    </p:spTree>
    <p:extLst>
      <p:ext uri="{BB962C8B-B14F-4D97-AF65-F5344CB8AC3E}">
        <p14:creationId xmlns:p14="http://schemas.microsoft.com/office/powerpoint/2010/main" val="886080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Chronically out of school </a:t>
            </a:r>
            <a:r>
              <a:rPr lang="en-US" dirty="0" smtClean="0"/>
              <a:t>indicator measures chronic absenteeism rate, including out of school suspension. </a:t>
            </a:r>
          </a:p>
          <a:p>
            <a:pPr lvl="1"/>
            <a:r>
              <a:rPr lang="en-US" dirty="0" smtClean="0"/>
              <a:t>Schools will be measured based on either </a:t>
            </a:r>
            <a:r>
              <a:rPr lang="en-US" b="1" dirty="0" smtClean="0"/>
              <a:t>low chronic absenteeism rate </a:t>
            </a:r>
            <a:r>
              <a:rPr lang="en-US" dirty="0" smtClean="0"/>
              <a:t>or </a:t>
            </a:r>
            <a:r>
              <a:rPr lang="en-US" b="1" dirty="0" smtClean="0"/>
              <a:t>reducing the rate</a:t>
            </a:r>
            <a:endParaRPr lang="en-US" dirty="0" smtClean="0"/>
          </a:p>
          <a:p>
            <a:pPr lvl="2"/>
            <a:r>
              <a:rPr lang="en-US" dirty="0" smtClean="0"/>
              <a:t>A student is chronically absent if he/she misses 18 or more days of school, or about 10% of the school year</a:t>
            </a:r>
          </a:p>
          <a:p>
            <a:pPr lvl="1"/>
            <a:r>
              <a:rPr lang="en-US" dirty="0" smtClean="0"/>
              <a:t>Additional measures for this indicator will continue to be reviewed for use in future years</a:t>
            </a:r>
          </a:p>
        </p:txBody>
      </p:sp>
      <p:sp>
        <p:nvSpPr>
          <p:cNvPr id="3" name="Title 2"/>
          <p:cNvSpPr>
            <a:spLocks noGrp="1"/>
          </p:cNvSpPr>
          <p:nvPr>
            <p:ph type="title"/>
          </p:nvPr>
        </p:nvSpPr>
        <p:spPr/>
        <p:txBody>
          <a:bodyPr>
            <a:normAutofit fontScale="90000"/>
          </a:bodyPr>
          <a:lstStyle/>
          <a:p>
            <a:r>
              <a:rPr lang="en-US" smtClean="0"/>
              <a:t>Indicator: Measure of School Quality and Student Success</a:t>
            </a:r>
            <a:endParaRPr lang="en-US" dirty="0"/>
          </a:p>
        </p:txBody>
      </p:sp>
    </p:spTree>
    <p:extLst>
      <p:ext uri="{BB962C8B-B14F-4D97-AF65-F5344CB8AC3E}">
        <p14:creationId xmlns:p14="http://schemas.microsoft.com/office/powerpoint/2010/main" val="2922940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2014-15 Chronic Absent Rate</a:t>
            </a:r>
            <a:endParaRPr lang="en-US" dirty="0"/>
          </a:p>
        </p:txBody>
      </p:sp>
      <p:pic>
        <p:nvPicPr>
          <p:cNvPr id="2" name="Picture 1"/>
          <p:cNvPicPr>
            <a:picLocks noChangeAspect="1"/>
          </p:cNvPicPr>
          <p:nvPr/>
        </p:nvPicPr>
        <p:blipFill>
          <a:blip r:embed="rId3"/>
          <a:stretch>
            <a:fillRect/>
          </a:stretch>
        </p:blipFill>
        <p:spPr>
          <a:xfrm>
            <a:off x="187075" y="1447800"/>
            <a:ext cx="8693649" cy="5261304"/>
          </a:xfrm>
          <a:prstGeom prst="rect">
            <a:avLst/>
          </a:prstGeom>
        </p:spPr>
      </p:pic>
    </p:spTree>
    <p:extLst>
      <p:ext uri="{BB962C8B-B14F-4D97-AF65-F5344CB8AC3E}">
        <p14:creationId xmlns:p14="http://schemas.microsoft.com/office/powerpoint/2010/main" val="1583969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latin typeface="Georgia" charset="0"/>
                <a:ea typeface="Georgia" charset="0"/>
                <a:cs typeface="Georgia" charset="0"/>
              </a:rPr>
              <a:t>District Accountability Areas</a:t>
            </a:r>
            <a:endParaRPr lang="en-US" dirty="0">
              <a:latin typeface="Georgia" charset="0"/>
              <a:ea typeface="Georgia" charset="0"/>
              <a:cs typeface="Georgia" charset="0"/>
            </a:endParaRPr>
          </a:p>
        </p:txBody>
      </p:sp>
      <p:sp>
        <p:nvSpPr>
          <p:cNvPr id="7" name="Slide Number Placeholder 6"/>
          <p:cNvSpPr>
            <a:spLocks noGrp="1"/>
          </p:cNvSpPr>
          <p:nvPr>
            <p:ph type="sldNum" sz="quarter" idx="12"/>
          </p:nvPr>
        </p:nvSpPr>
        <p:spPr/>
        <p:txBody>
          <a:bodyPr/>
          <a:lstStyle/>
          <a:p>
            <a:fld id="{86D2451E-3285-438B-B188-C22B2A012BF6}" type="slidenum">
              <a:rPr lang="en-US" smtClean="0"/>
              <a:pPr/>
              <a:t>18</a:t>
            </a:fld>
            <a:endParaRPr lang="en-US" dirty="0"/>
          </a:p>
        </p:txBody>
      </p:sp>
      <p:graphicFrame>
        <p:nvGraphicFramePr>
          <p:cNvPr id="6" name="Table 5"/>
          <p:cNvGraphicFramePr>
            <a:graphicFrameLocks noGrp="1"/>
          </p:cNvGraphicFramePr>
          <p:nvPr>
            <p:extLst/>
          </p:nvPr>
        </p:nvGraphicFramePr>
        <p:xfrm>
          <a:off x="114299" y="1628775"/>
          <a:ext cx="8915401" cy="3370217"/>
        </p:xfrm>
        <a:graphic>
          <a:graphicData uri="http://schemas.openxmlformats.org/drawingml/2006/table">
            <a:tbl>
              <a:tblPr firstRow="1" bandRow="1">
                <a:tableStyleId>{073A0DAA-6AF3-43AB-8588-CEC1D06C72B9}</a:tableStyleId>
              </a:tblPr>
              <a:tblGrid>
                <a:gridCol w="2781301"/>
                <a:gridCol w="3238500"/>
                <a:gridCol w="2895600"/>
              </a:tblGrid>
              <a:tr h="381000">
                <a:tc gridSpan="3">
                  <a:txBody>
                    <a:bodyPr/>
                    <a:lstStyle/>
                    <a:p>
                      <a:pPr algn="ctr"/>
                      <a:r>
                        <a:rPr lang="en-US" sz="2400" dirty="0" smtClean="0">
                          <a:latin typeface="Arial" charset="0"/>
                          <a:ea typeface="Arial" charset="0"/>
                          <a:cs typeface="Arial" charset="0"/>
                        </a:rPr>
                        <a:t>Six </a:t>
                      </a:r>
                      <a:r>
                        <a:rPr lang="en-US" sz="2400" baseline="0" dirty="0" smtClean="0">
                          <a:latin typeface="Arial" charset="0"/>
                          <a:ea typeface="Arial" charset="0"/>
                          <a:cs typeface="Arial" charset="0"/>
                        </a:rPr>
                        <a:t>Areas</a:t>
                      </a:r>
                      <a:endParaRPr lang="en-US" sz="2400" b="0" dirty="0" smtClean="0">
                        <a:latin typeface="Arial" charset="0"/>
                        <a:ea typeface="Arial" charset="0"/>
                        <a:cs typeface="Arial" charset="0"/>
                      </a:endParaRPr>
                    </a:p>
                  </a:txBody>
                  <a:tcPr anchor="ctr"/>
                </a:tc>
                <a:tc hMerge="1">
                  <a:txBody>
                    <a:bodyPr/>
                    <a:lstStyle/>
                    <a:p>
                      <a:pPr algn="ctr"/>
                      <a:endParaRPr lang="en-US" sz="2400" b="0" dirty="0" smtClean="0">
                        <a:latin typeface="Arial" panose="020B0604020202020204" pitchFamily="34" charset="0"/>
                        <a:cs typeface="Arial" panose="020B0604020202020204" pitchFamily="34" charset="0"/>
                      </a:endParaRPr>
                    </a:p>
                  </a:txBody>
                  <a:tcPr anchor="ctr"/>
                </a:tc>
                <a:tc hMerge="1">
                  <a:txBody>
                    <a:bodyPr/>
                    <a:lstStyle/>
                    <a:p>
                      <a:pPr algn="ctr"/>
                      <a:endParaRPr lang="en-US" sz="2400" b="0" dirty="0">
                        <a:latin typeface="Arial" panose="020B0604020202020204" pitchFamily="34" charset="0"/>
                        <a:cs typeface="Arial" panose="020B0604020202020204" pitchFamily="34" charset="0"/>
                      </a:endParaRPr>
                    </a:p>
                  </a:txBody>
                  <a:tcPr anchor="ctr"/>
                </a:tc>
              </a:tr>
              <a:tr h="1132114">
                <a:tc>
                  <a:txBody>
                    <a:bodyPr/>
                    <a:lstStyle/>
                    <a:p>
                      <a:pPr algn="ctr"/>
                      <a:r>
                        <a:rPr lang="en-US" sz="2200" dirty="0" smtClean="0">
                          <a:latin typeface="Arial" charset="0"/>
                          <a:ea typeface="Arial" charset="0"/>
                          <a:cs typeface="Arial" charset="0"/>
                        </a:rPr>
                        <a:t>3-5</a:t>
                      </a:r>
                      <a:r>
                        <a:rPr lang="en-US" sz="2200" baseline="0" dirty="0" smtClean="0">
                          <a:latin typeface="Arial" charset="0"/>
                          <a:ea typeface="Arial" charset="0"/>
                          <a:cs typeface="Arial" charset="0"/>
                        </a:rPr>
                        <a:t> Success Rate*</a:t>
                      </a:r>
                      <a:endParaRPr lang="en-US" sz="2200" b="1" dirty="0" smtClean="0">
                        <a:latin typeface="Arial" charset="0"/>
                        <a:ea typeface="Arial" charset="0"/>
                        <a:cs typeface="Arial" charset="0"/>
                      </a:endParaRPr>
                    </a:p>
                  </a:txBody>
                  <a:tcPr anchor="ctr"/>
                </a:tc>
                <a:tc>
                  <a:txBody>
                    <a:bodyPr/>
                    <a:lstStyle/>
                    <a:p>
                      <a:pPr algn="ctr"/>
                      <a:endParaRPr lang="en-US" sz="2200" dirty="0" smtClean="0">
                        <a:latin typeface="Arial" charset="0"/>
                        <a:ea typeface="Arial" charset="0"/>
                        <a:cs typeface="Arial" charset="0"/>
                      </a:endParaRPr>
                    </a:p>
                    <a:p>
                      <a:pPr algn="ctr"/>
                      <a:r>
                        <a:rPr lang="en-US" sz="2200" dirty="0" smtClean="0">
                          <a:latin typeface="Arial" charset="0"/>
                          <a:ea typeface="Arial" charset="0"/>
                          <a:cs typeface="Arial" charset="0"/>
                        </a:rPr>
                        <a:t>6-8 Success </a:t>
                      </a:r>
                    </a:p>
                    <a:p>
                      <a:pPr algn="ctr"/>
                      <a:r>
                        <a:rPr lang="en-US" sz="2200" dirty="0" smtClean="0">
                          <a:latin typeface="Arial" charset="0"/>
                          <a:ea typeface="Arial" charset="0"/>
                          <a:cs typeface="Arial" charset="0"/>
                        </a:rPr>
                        <a:t>Rate*</a:t>
                      </a:r>
                    </a:p>
                    <a:p>
                      <a:pPr algn="ctr"/>
                      <a:endParaRPr lang="en-US" sz="2200" b="1" dirty="0" smtClean="0">
                        <a:latin typeface="Arial" charset="0"/>
                        <a:ea typeface="Arial" charset="0"/>
                        <a:cs typeface="Arial" charset="0"/>
                      </a:endParaRPr>
                    </a:p>
                  </a:txBody>
                  <a:tcPr anchor="ctr"/>
                </a:tc>
                <a:tc>
                  <a:txBody>
                    <a:bodyPr/>
                    <a:lstStyle/>
                    <a:p>
                      <a:pPr algn="ctr"/>
                      <a:r>
                        <a:rPr lang="en-US" sz="2200" dirty="0" smtClean="0">
                          <a:latin typeface="Arial" charset="0"/>
                          <a:ea typeface="Arial" charset="0"/>
                          <a:cs typeface="Arial" charset="0"/>
                        </a:rPr>
                        <a:t>9-12 Success Rate*</a:t>
                      </a:r>
                      <a:endParaRPr lang="en-US" sz="2200" b="1" dirty="0">
                        <a:latin typeface="Arial" charset="0"/>
                        <a:ea typeface="Arial" charset="0"/>
                        <a:cs typeface="Arial" charset="0"/>
                      </a:endParaRPr>
                    </a:p>
                  </a:txBody>
                  <a:tcPr anchor="ctr"/>
                </a:tc>
              </a:tr>
              <a:tr h="14804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smtClean="0">
                          <a:latin typeface="Arial" charset="0"/>
                          <a:ea typeface="Arial" charset="0"/>
                          <a:cs typeface="Arial" charset="0"/>
                        </a:rPr>
                        <a:t>Chronically Out of School</a:t>
                      </a:r>
                      <a:endParaRPr lang="en-US" sz="2200" b="0" dirty="0" smtClean="0">
                        <a:latin typeface="Arial" charset="0"/>
                        <a:ea typeface="Arial" charset="0"/>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smtClean="0">
                          <a:latin typeface="Arial" charset="0"/>
                          <a:ea typeface="Arial" charset="0"/>
                          <a:cs typeface="Arial" charset="0"/>
                        </a:rPr>
                        <a:t>Graduation Rate</a:t>
                      </a:r>
                      <a:endParaRPr lang="en-US" sz="2200" b="0" dirty="0" smtClean="0">
                        <a:latin typeface="Arial" charset="0"/>
                        <a:ea typeface="Arial" charset="0"/>
                        <a:cs typeface="Arial"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smtClean="0">
                          <a:latin typeface="Arial" charset="0"/>
                          <a:ea typeface="Arial" charset="0"/>
                          <a:cs typeface="Arial" charset="0"/>
                        </a:rPr>
                        <a:t> + Ready</a:t>
                      </a:r>
                      <a:r>
                        <a:rPr lang="en-US" sz="2200" baseline="0" dirty="0" smtClean="0">
                          <a:latin typeface="Arial" charset="0"/>
                          <a:ea typeface="Arial" charset="0"/>
                          <a:cs typeface="Arial" charset="0"/>
                        </a:rPr>
                        <a:t> Graduate</a:t>
                      </a:r>
                      <a:endParaRPr lang="en-US" sz="2200" b="0" dirty="0" smtClean="0">
                        <a:latin typeface="Arial" charset="0"/>
                        <a:ea typeface="Arial" charset="0"/>
                        <a:cs typeface="Arial" charset="0"/>
                      </a:endParaRPr>
                    </a:p>
                  </a:txBody>
                  <a:tcPr anchor="ctr"/>
                </a:tc>
                <a:tc>
                  <a:txBody>
                    <a:bodyPr/>
                    <a:lstStyle/>
                    <a:p>
                      <a:pPr algn="ctr"/>
                      <a:r>
                        <a:rPr lang="en-US" sz="2200" dirty="0" smtClean="0">
                          <a:latin typeface="Arial" charset="0"/>
                          <a:ea typeface="Arial" charset="0"/>
                          <a:cs typeface="Arial" charset="0"/>
                        </a:rPr>
                        <a:t>K-12 English</a:t>
                      </a:r>
                      <a:r>
                        <a:rPr lang="en-US" sz="2200" baseline="0" dirty="0" smtClean="0">
                          <a:latin typeface="Arial" charset="0"/>
                          <a:ea typeface="Arial" charset="0"/>
                          <a:cs typeface="Arial" charset="0"/>
                        </a:rPr>
                        <a:t> Language Proficiency Assessment (ELPA)</a:t>
                      </a:r>
                      <a:endParaRPr lang="en-US" sz="2200" b="0" dirty="0">
                        <a:latin typeface="Arial" charset="0"/>
                        <a:ea typeface="Arial" charset="0"/>
                        <a:cs typeface="Arial" charset="0"/>
                      </a:endParaRPr>
                    </a:p>
                  </a:txBody>
                  <a:tcPr anchor="ctr"/>
                </a:tc>
              </a:tr>
            </a:tbl>
          </a:graphicData>
        </a:graphic>
      </p:graphicFrame>
      <p:sp>
        <p:nvSpPr>
          <p:cNvPr id="4" name="TextBox 3"/>
          <p:cNvSpPr txBox="1"/>
          <p:nvPr/>
        </p:nvSpPr>
        <p:spPr>
          <a:xfrm>
            <a:off x="1905000" y="6096000"/>
            <a:ext cx="6705600" cy="646331"/>
          </a:xfrm>
          <a:prstGeom prst="rect">
            <a:avLst/>
          </a:prstGeom>
          <a:noFill/>
        </p:spPr>
        <p:txBody>
          <a:bodyPr wrap="square" rtlCol="0">
            <a:spAutoFit/>
          </a:bodyPr>
          <a:lstStyle/>
          <a:p>
            <a:r>
              <a:rPr lang="en-US" dirty="0" smtClean="0">
                <a:solidFill>
                  <a:srgbClr val="000000"/>
                </a:solidFill>
                <a:latin typeface="Arial" charset="0"/>
                <a:ea typeface="Arial" charset="0"/>
                <a:cs typeface="Arial" charset="0"/>
              </a:rPr>
              <a:t>*Success rate includes science, ELA, math </a:t>
            </a:r>
            <a:r>
              <a:rPr lang="en-US" b="1" u="sng" dirty="0" smtClean="0">
                <a:solidFill>
                  <a:srgbClr val="000000"/>
                </a:solidFill>
                <a:latin typeface="Arial" charset="0"/>
                <a:ea typeface="Arial" charset="0"/>
                <a:cs typeface="Arial" charset="0"/>
              </a:rPr>
              <a:t>and</a:t>
            </a:r>
            <a:r>
              <a:rPr lang="en-US" dirty="0" smtClean="0">
                <a:solidFill>
                  <a:srgbClr val="000000"/>
                </a:solidFill>
                <a:latin typeface="Arial" charset="0"/>
                <a:ea typeface="Arial" charset="0"/>
                <a:cs typeface="Arial" charset="0"/>
              </a:rPr>
              <a:t> ACT/SAT composite. It may also include social studies in future years.</a:t>
            </a:r>
            <a:endParaRPr lang="en-US" dirty="0">
              <a:solidFill>
                <a:srgbClr val="000000"/>
              </a:solidFill>
              <a:latin typeface="Arial" charset="0"/>
              <a:ea typeface="Arial" charset="0"/>
              <a:cs typeface="Arial" charset="0"/>
            </a:endParaRPr>
          </a:p>
        </p:txBody>
      </p:sp>
      <p:sp>
        <p:nvSpPr>
          <p:cNvPr id="2" name="Rectangle 1"/>
          <p:cNvSpPr/>
          <p:nvPr/>
        </p:nvSpPr>
        <p:spPr>
          <a:xfrm>
            <a:off x="114299" y="3505200"/>
            <a:ext cx="2705101" cy="14937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3464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382000" cy="4724400"/>
          </a:xfrm>
        </p:spPr>
        <p:txBody>
          <a:bodyPr>
            <a:normAutofit lnSpcReduction="10000"/>
          </a:bodyPr>
          <a:lstStyle/>
          <a:p>
            <a:r>
              <a:rPr lang="en-US" b="1" dirty="0">
                <a:latin typeface="Open Sans" panose="020B0606030504020204" pitchFamily="34" charset="0"/>
                <a:cs typeface="Open Sans" panose="020B0606030504020204" pitchFamily="34" charset="0"/>
              </a:rPr>
              <a:t>Absolute </a:t>
            </a:r>
            <a:r>
              <a:rPr lang="en-US" b="1" dirty="0" smtClean="0">
                <a:latin typeface="Open Sans" panose="020B0606030504020204" pitchFamily="34" charset="0"/>
                <a:cs typeface="Open Sans" panose="020B0606030504020204" pitchFamily="34" charset="0"/>
              </a:rPr>
              <a:t>Performance: </a:t>
            </a:r>
            <a:r>
              <a:rPr lang="en-US" dirty="0" smtClean="0">
                <a:latin typeface="Open Sans" panose="020B0606030504020204" pitchFamily="34" charset="0"/>
                <a:cs typeface="Open Sans" panose="020B0606030504020204" pitchFamily="34" charset="0"/>
              </a:rPr>
              <a:t>Percent of students who are chronically absent in the district</a:t>
            </a:r>
          </a:p>
          <a:p>
            <a:pPr marL="0" indent="0" algn="ctr">
              <a:buNone/>
            </a:pPr>
            <a:r>
              <a:rPr lang="en-US" b="1" dirty="0" smtClean="0"/>
              <a:t>or</a:t>
            </a:r>
            <a:endParaRPr lang="en-US" b="1" dirty="0">
              <a:latin typeface="Open Sans" panose="020B0606030504020204" pitchFamily="34" charset="0"/>
              <a:cs typeface="Open Sans" panose="020B0606030504020204" pitchFamily="34" charset="0"/>
            </a:endParaRPr>
          </a:p>
          <a:p>
            <a:r>
              <a:rPr lang="en-US" b="1" dirty="0">
                <a:latin typeface="Open Sans" panose="020B0606030504020204" pitchFamily="34" charset="0"/>
                <a:cs typeface="Open Sans" panose="020B0606030504020204" pitchFamily="34" charset="0"/>
              </a:rPr>
              <a:t>AMO </a:t>
            </a:r>
            <a:r>
              <a:rPr lang="en-US" b="1" dirty="0" smtClean="0">
                <a:latin typeface="Open Sans" panose="020B0606030504020204" pitchFamily="34" charset="0"/>
                <a:cs typeface="Open Sans" panose="020B0606030504020204" pitchFamily="34" charset="0"/>
              </a:rPr>
              <a:t>Targets: </a:t>
            </a:r>
            <a:r>
              <a:rPr lang="en-US" dirty="0" smtClean="0">
                <a:latin typeface="Open Sans" panose="020B0606030504020204" pitchFamily="34" charset="0"/>
                <a:cs typeface="Open Sans" panose="020B0606030504020204" pitchFamily="34" charset="0"/>
              </a:rPr>
              <a:t>Target to reduce the percent of students who are chronically absent in the district (cohort-level comparison) </a:t>
            </a:r>
          </a:p>
          <a:p>
            <a:pPr marL="0" indent="0" algn="ctr">
              <a:buNone/>
            </a:pPr>
            <a:r>
              <a:rPr lang="en-US" b="1" dirty="0" smtClean="0">
                <a:latin typeface="Open Sans" panose="020B0606030504020204" pitchFamily="34" charset="0"/>
                <a:cs typeface="Open Sans" panose="020B0606030504020204" pitchFamily="34" charset="0"/>
              </a:rPr>
              <a:t>and</a:t>
            </a:r>
          </a:p>
          <a:p>
            <a:r>
              <a:rPr lang="en-US" b="1" dirty="0" smtClean="0">
                <a:latin typeface="Open Sans" panose="020B0606030504020204" pitchFamily="34" charset="0"/>
                <a:cs typeface="Open Sans" panose="020B0606030504020204" pitchFamily="34" charset="0"/>
              </a:rPr>
              <a:t>Value-Added: </a:t>
            </a:r>
            <a:r>
              <a:rPr lang="en-US" dirty="0" smtClean="0">
                <a:latin typeface="Open Sans" panose="020B0606030504020204" pitchFamily="34" charset="0"/>
                <a:cs typeface="Open Sans" panose="020B0606030504020204" pitchFamily="34" charset="0"/>
              </a:rPr>
              <a:t>Student-level comparison to measure reduction in chronic absenteeism for </a:t>
            </a:r>
            <a:r>
              <a:rPr lang="en-US" i="1" dirty="0" smtClean="0">
                <a:latin typeface="Open Sans" panose="020B0606030504020204" pitchFamily="34" charset="0"/>
                <a:cs typeface="Open Sans" panose="020B0606030504020204" pitchFamily="34" charset="0"/>
              </a:rPr>
              <a:t>specific students </a:t>
            </a:r>
            <a:r>
              <a:rPr lang="en-US" dirty="0" smtClean="0">
                <a:latin typeface="Open Sans" panose="020B0606030504020204" pitchFamily="34" charset="0"/>
                <a:cs typeface="Open Sans" panose="020B0606030504020204" pitchFamily="34" charset="0"/>
              </a:rPr>
              <a:t>who were chronically absent in the prior year</a:t>
            </a:r>
          </a:p>
          <a:p>
            <a:pPr lvl="1"/>
            <a:r>
              <a:rPr lang="en-US" dirty="0" smtClean="0">
                <a:latin typeface="Open Sans" panose="020B0606030504020204" pitchFamily="34" charset="0"/>
                <a:cs typeface="Open Sans" panose="020B0606030504020204" pitchFamily="34" charset="0"/>
              </a:rPr>
              <a:t>Growth expectation based on </a:t>
            </a:r>
            <a:r>
              <a:rPr lang="en-US" dirty="0">
                <a:latin typeface="Open Sans" panose="020B0606030504020204" pitchFamily="34" charset="0"/>
                <a:cs typeface="Open Sans" panose="020B0606030504020204" pitchFamily="34" charset="0"/>
              </a:rPr>
              <a:t>c</a:t>
            </a:r>
            <a:r>
              <a:rPr lang="en-US" dirty="0" smtClean="0">
                <a:latin typeface="Open Sans" panose="020B0606030504020204" pitchFamily="34" charset="0"/>
                <a:cs typeface="Open Sans" panose="020B0606030504020204" pitchFamily="34" charset="0"/>
              </a:rPr>
              <a:t>urrent year state performance</a:t>
            </a:r>
            <a:endParaRPr lang="en-US" dirty="0">
              <a:latin typeface="Open Sans" panose="020B0606030504020204" pitchFamily="34" charset="0"/>
              <a:cs typeface="Open Sans" panose="020B0606030504020204" pitchFamily="34" charset="0"/>
            </a:endParaRPr>
          </a:p>
          <a:p>
            <a:pPr marL="0" indent="0">
              <a:buNone/>
            </a:pPr>
            <a:endParaRPr lang="en-US" dirty="0">
              <a:latin typeface="Open Sans" panose="020B0606030504020204" pitchFamily="34" charset="0"/>
              <a:cs typeface="Open Sans" panose="020B0606030504020204" pitchFamily="34" charset="0"/>
            </a:endParaRPr>
          </a:p>
        </p:txBody>
      </p:sp>
      <p:sp>
        <p:nvSpPr>
          <p:cNvPr id="3" name="Title 2"/>
          <p:cNvSpPr>
            <a:spLocks noGrp="1"/>
          </p:cNvSpPr>
          <p:nvPr>
            <p:ph type="title"/>
          </p:nvPr>
        </p:nvSpPr>
        <p:spPr/>
        <p:txBody>
          <a:bodyPr/>
          <a:lstStyle/>
          <a:p>
            <a:r>
              <a:rPr lang="en-US" dirty="0" smtClean="0">
                <a:latin typeface="PermianSlabSerifTypeface" panose="02000000000000000000" pitchFamily="50" charset="0"/>
              </a:rPr>
              <a:t>Chronically Out of School Pathways</a:t>
            </a:r>
            <a:endParaRPr lang="en-US" dirty="0">
              <a:latin typeface="PermianSlabSerifTypeface" panose="02000000000000000000" pitchFamily="50" charset="0"/>
            </a:endParaRPr>
          </a:p>
        </p:txBody>
      </p:sp>
      <p:sp>
        <p:nvSpPr>
          <p:cNvPr id="5" name="Slide Number Placeholder 4"/>
          <p:cNvSpPr>
            <a:spLocks noGrp="1"/>
          </p:cNvSpPr>
          <p:nvPr>
            <p:ph type="sldNum" sz="quarter" idx="12"/>
          </p:nvPr>
        </p:nvSpPr>
        <p:spPr/>
        <p:txBody>
          <a:bodyPr/>
          <a:lstStyle/>
          <a:p>
            <a:fld id="{86D2451E-3285-438B-B188-C22B2A012BF6}" type="slidenum">
              <a:rPr lang="en-US" smtClean="0"/>
              <a:pPr/>
              <a:t>19</a:t>
            </a:fld>
            <a:endParaRPr lang="en-US" dirty="0"/>
          </a:p>
        </p:txBody>
      </p:sp>
    </p:spTree>
    <p:extLst>
      <p:ext uri="{BB962C8B-B14F-4D97-AF65-F5344CB8AC3E}">
        <p14:creationId xmlns:p14="http://schemas.microsoft.com/office/powerpoint/2010/main" val="2788922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Our Vision</a:t>
            </a:r>
            <a:endParaRPr lang="en-US" sz="3600" dirty="0"/>
          </a:p>
        </p:txBody>
      </p:sp>
      <p:pic>
        <p:nvPicPr>
          <p:cNvPr id="5" name="Picture 2" descr="C:\Users\CA19029\Desktop\Strat Plan\Arrows\All arrows plain - 50 percent.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07755" y="1142832"/>
            <a:ext cx="4699890" cy="579136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457200" y="1752600"/>
            <a:ext cx="8382000" cy="4401205"/>
          </a:xfrm>
          <a:prstGeom prst="rect">
            <a:avLst/>
          </a:prstGeom>
          <a:noFill/>
        </p:spPr>
        <p:txBody>
          <a:bodyPr wrap="square" rtlCol="0">
            <a:spAutoFit/>
          </a:bodyPr>
          <a:lstStyle/>
          <a:p>
            <a:r>
              <a:rPr lang="en-US" sz="4000" i="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Districts and schools in Tennessee will exemplify excellence and equity such that </a:t>
            </a:r>
            <a:r>
              <a:rPr lang="en-US" sz="4000" b="1" i="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all students </a:t>
            </a:r>
            <a:r>
              <a:rPr lang="en-US" sz="4000" i="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are equipped with the knowledge and skills to successfully embark upon their chosen path in life.</a:t>
            </a:r>
            <a:r>
              <a:rPr lang="en-US" sz="4000" dirty="0">
                <a:solidFill>
                  <a:prstClr val="black">
                    <a:lumMod val="65000"/>
                    <a:lumOff val="35000"/>
                  </a:prstClr>
                </a:solidFill>
                <a:latin typeface="Arial" panose="020B0604020202020204" pitchFamily="34" charset="0"/>
                <a:cs typeface="Arial" panose="020B0604020202020204" pitchFamily="34" charset="0"/>
              </a:rPr>
              <a:t/>
            </a:r>
            <a:br>
              <a:rPr lang="en-US" sz="4000" dirty="0">
                <a:solidFill>
                  <a:prstClr val="black">
                    <a:lumMod val="65000"/>
                    <a:lumOff val="35000"/>
                  </a:prstClr>
                </a:solidFill>
                <a:latin typeface="Arial" panose="020B0604020202020204" pitchFamily="34" charset="0"/>
                <a:cs typeface="Arial" panose="020B0604020202020204" pitchFamily="34" charset="0"/>
              </a:rPr>
            </a:br>
            <a:endParaRPr lang="en-US" sz="4000" dirty="0">
              <a:solidFill>
                <a:prstClr val="black"/>
              </a:solidFill>
              <a:latin typeface="Arial" panose="020B0604020202020204" pitchFamily="34" charset="0"/>
            </a:endParaRPr>
          </a:p>
        </p:txBody>
      </p:sp>
    </p:spTree>
    <p:extLst>
      <p:ext uri="{BB962C8B-B14F-4D97-AF65-F5344CB8AC3E}">
        <p14:creationId xmlns:p14="http://schemas.microsoft.com/office/powerpoint/2010/main" val="646768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4025973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All Students</a:t>
            </a:r>
            <a:endParaRPr lang="en-US" dirty="0"/>
          </a:p>
        </p:txBody>
      </p:sp>
    </p:spTree>
    <p:extLst>
      <p:ext uri="{BB962C8B-B14F-4D97-AF65-F5344CB8AC3E}">
        <p14:creationId xmlns:p14="http://schemas.microsoft.com/office/powerpoint/2010/main" val="1038557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Definition:</a:t>
            </a:r>
          </a:p>
          <a:p>
            <a:pPr lvl="1"/>
            <a:r>
              <a:rPr lang="en-US" dirty="0"/>
              <a:t>Tennessee’s multi-tiered systems of supports (MTSS) framework is an over-arching overview of practices, programs, and interventions that meet students’ needs both within an individual classroom and across the school building.</a:t>
            </a:r>
          </a:p>
          <a:p>
            <a:pPr lvl="1"/>
            <a:endParaRPr lang="en-US" dirty="0"/>
          </a:p>
        </p:txBody>
      </p:sp>
      <p:sp>
        <p:nvSpPr>
          <p:cNvPr id="3" name="Title 2"/>
          <p:cNvSpPr>
            <a:spLocks noGrp="1"/>
          </p:cNvSpPr>
          <p:nvPr>
            <p:ph type="title"/>
          </p:nvPr>
        </p:nvSpPr>
        <p:spPr/>
        <p:txBody>
          <a:bodyPr/>
          <a:lstStyle/>
          <a:p>
            <a:r>
              <a:rPr lang="en-US" dirty="0" smtClean="0"/>
              <a:t>Multi-Tiered Systems of Supports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22</a:t>
            </a:fld>
            <a:endParaRPr lang="en-US" dirty="0"/>
          </a:p>
        </p:txBody>
      </p:sp>
    </p:spTree>
    <p:extLst>
      <p:ext uri="{BB962C8B-B14F-4D97-AF65-F5344CB8AC3E}">
        <p14:creationId xmlns:p14="http://schemas.microsoft.com/office/powerpoint/2010/main" val="2377141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MTSS </a:t>
            </a:r>
            <a:r>
              <a:rPr lang="en-US" dirty="0" smtClean="0"/>
              <a:t>Encompasses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23</a:t>
            </a:fld>
            <a:endParaRPr lang="en-US" dirty="0"/>
          </a:p>
        </p:txBody>
      </p:sp>
      <p:pic>
        <p:nvPicPr>
          <p:cNvPr id="7" name="Content Placeholder 6"/>
          <p:cNvPicPr>
            <a:picLocks noGrp="1" noChangeAspect="1"/>
          </p:cNvPicPr>
          <p:nvPr>
            <p:ph idx="1"/>
          </p:nvPr>
        </p:nvPicPr>
        <p:blipFill rotWithShape="1">
          <a:blip r:embed="rId3"/>
          <a:srcRect l="33899" t="18520" r="11172" b="10767"/>
          <a:stretch/>
        </p:blipFill>
        <p:spPr>
          <a:xfrm>
            <a:off x="1524000" y="1447800"/>
            <a:ext cx="6172200" cy="4469524"/>
          </a:xfrm>
          <a:prstGeom prst="rect">
            <a:avLst/>
          </a:prstGeom>
        </p:spPr>
      </p:pic>
    </p:spTree>
    <p:extLst>
      <p:ext uri="{BB962C8B-B14F-4D97-AF65-F5344CB8AC3E}">
        <p14:creationId xmlns:p14="http://schemas.microsoft.com/office/powerpoint/2010/main" val="2560107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dirty="0"/>
              <a:t>Coherence is key.  </a:t>
            </a:r>
            <a:endParaRPr lang="en-US" dirty="0" smtClean="0"/>
          </a:p>
          <a:p>
            <a:pPr lvl="0"/>
            <a:endParaRPr lang="en-US" dirty="0"/>
          </a:p>
          <a:p>
            <a:pPr lvl="0"/>
            <a:r>
              <a:rPr lang="en-US" dirty="0"/>
              <a:t>Effective, engaging instruction is THE most important factor in supporting student success.  </a:t>
            </a:r>
            <a:endParaRPr lang="en-US" dirty="0" smtClean="0"/>
          </a:p>
          <a:p>
            <a:pPr lvl="0"/>
            <a:endParaRPr lang="en-US" dirty="0"/>
          </a:p>
          <a:p>
            <a:pPr lvl="0"/>
            <a:r>
              <a:rPr lang="en-US" dirty="0"/>
              <a:t>Implementation that is student-focused can and should vary intentionally in design between schools and even over </a:t>
            </a:r>
            <a:r>
              <a:rPr lang="en-US" dirty="0" smtClean="0"/>
              <a:t>time.</a:t>
            </a:r>
            <a:endParaRPr lang="en-US" dirty="0"/>
          </a:p>
        </p:txBody>
      </p:sp>
      <p:sp>
        <p:nvSpPr>
          <p:cNvPr id="3" name="Title 2"/>
          <p:cNvSpPr>
            <a:spLocks noGrp="1"/>
          </p:cNvSpPr>
          <p:nvPr>
            <p:ph type="title"/>
          </p:nvPr>
        </p:nvSpPr>
        <p:spPr/>
        <p:txBody>
          <a:bodyPr/>
          <a:lstStyle/>
          <a:p>
            <a:r>
              <a:rPr lang="en-US" dirty="0" smtClean="0"/>
              <a:t>Guiding Principles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24</a:t>
            </a:fld>
            <a:endParaRPr lang="en-US" dirty="0"/>
          </a:p>
        </p:txBody>
      </p:sp>
    </p:spTree>
    <p:extLst>
      <p:ext uri="{BB962C8B-B14F-4D97-AF65-F5344CB8AC3E}">
        <p14:creationId xmlns:p14="http://schemas.microsoft.com/office/powerpoint/2010/main" val="3996519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MTSS Framework and online toolkit will be available on April 26 on the department website.</a:t>
            </a:r>
          </a:p>
          <a:p>
            <a:r>
              <a:rPr lang="en-US" dirty="0" smtClean="0">
                <a:solidFill>
                  <a:srgbClr val="000000"/>
                </a:solidFill>
              </a:rPr>
              <a:t>ESSA and Student Supports Webinar:  April 26 at 2:00 pm. Access information is available:  </a:t>
            </a:r>
            <a:r>
              <a:rPr lang="en-US" dirty="0" smtClean="0">
                <a:solidFill>
                  <a:srgbClr val="FF0000"/>
                </a:solidFill>
                <a:hlinkClick r:id="rId3"/>
              </a:rPr>
              <a:t>www.tn.gov/education/ESSA</a:t>
            </a:r>
            <a:r>
              <a:rPr lang="en-US" dirty="0" smtClean="0">
                <a:solidFill>
                  <a:srgbClr val="FF0000"/>
                </a:solidFill>
              </a:rPr>
              <a:t> </a:t>
            </a:r>
            <a:endParaRPr lang="en-US" dirty="0" smtClean="0">
              <a:solidFill>
                <a:srgbClr val="000000"/>
              </a:solidFill>
            </a:endParaRPr>
          </a:p>
          <a:p>
            <a:r>
              <a:rPr lang="en-US" dirty="0" smtClean="0">
                <a:solidFill>
                  <a:srgbClr val="000000"/>
                </a:solidFill>
              </a:rPr>
              <a:t>Collaborate with your district and schools to ensure attendance is a priority and that clear, accurate data are available.</a:t>
            </a:r>
            <a:endParaRPr lang="en-US" dirty="0">
              <a:solidFill>
                <a:srgbClr val="FF0000"/>
              </a:solidFill>
            </a:endParaRPr>
          </a:p>
        </p:txBody>
      </p:sp>
      <p:sp>
        <p:nvSpPr>
          <p:cNvPr id="3" name="Title 2"/>
          <p:cNvSpPr>
            <a:spLocks noGrp="1"/>
          </p:cNvSpPr>
          <p:nvPr>
            <p:ph type="title"/>
          </p:nvPr>
        </p:nvSpPr>
        <p:spPr/>
        <p:txBody>
          <a:bodyPr>
            <a:normAutofit/>
          </a:bodyPr>
          <a:lstStyle/>
          <a:p>
            <a:r>
              <a:rPr lang="en-US" dirty="0" smtClean="0"/>
              <a:t>Next Steps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25</a:t>
            </a:fld>
            <a:endParaRPr lang="en-US" dirty="0"/>
          </a:p>
        </p:txBody>
      </p:sp>
    </p:spTree>
    <p:extLst>
      <p:ext uri="{BB962C8B-B14F-4D97-AF65-F5344CB8AC3E}">
        <p14:creationId xmlns:p14="http://schemas.microsoft.com/office/powerpoint/2010/main" val="38117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All of us ensure Tennessee Succeeds</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289" y="3857688"/>
            <a:ext cx="4427422" cy="2788490"/>
          </a:xfrm>
          <a:prstGeom prst="rect">
            <a:avLst/>
          </a:prstGeom>
          <a:ln>
            <a:solidFill>
              <a:schemeClr val="accent1"/>
            </a:solidFill>
          </a:ln>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86989" y="1287631"/>
            <a:ext cx="5604611" cy="3060186"/>
          </a:xfrm>
          <a:prstGeom prst="rect">
            <a:avLst/>
          </a:prstGeom>
          <a:ln>
            <a:solidFill>
              <a:schemeClr val="accent1"/>
            </a:solidFill>
          </a:ln>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289" y="1287631"/>
            <a:ext cx="3200400" cy="2425426"/>
          </a:xfrm>
          <a:prstGeom prst="rect">
            <a:avLst/>
          </a:prstGeom>
          <a:ln>
            <a:solidFill>
              <a:schemeClr val="accent1"/>
            </a:solidFill>
          </a:ln>
        </p:spPr>
      </p:pic>
      <p:pic>
        <p:nvPicPr>
          <p:cNvPr id="9" name="Picture 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48200" y="4492448"/>
            <a:ext cx="4343400" cy="2153730"/>
          </a:xfrm>
          <a:prstGeom prst="rect">
            <a:avLst/>
          </a:prstGeom>
          <a:ln>
            <a:solidFill>
              <a:schemeClr val="accent1"/>
            </a:solidFill>
          </a:ln>
        </p:spPr>
      </p:pic>
    </p:spTree>
    <p:extLst>
      <p:ext uri="{BB962C8B-B14F-4D97-AF65-F5344CB8AC3E}">
        <p14:creationId xmlns:p14="http://schemas.microsoft.com/office/powerpoint/2010/main" val="37536486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351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8305800" cy="914400"/>
          </a:xfrm>
        </p:spPr>
        <p:txBody>
          <a:bodyPr>
            <a:normAutofit/>
          </a:bodyPr>
          <a:lstStyle/>
          <a:p>
            <a:r>
              <a:rPr lang="en-US" sz="3600" dirty="0" smtClean="0"/>
              <a:t>Our Big Goals</a:t>
            </a:r>
            <a:endParaRPr lang="en-US" sz="3600" dirty="0"/>
          </a:p>
        </p:txBody>
      </p:sp>
      <p:pic>
        <p:nvPicPr>
          <p:cNvPr id="5" name="Content Placeholder 4"/>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342900" y="1143000"/>
            <a:ext cx="8382000" cy="1520825"/>
          </a:xfrm>
        </p:spPr>
      </p:pic>
      <p:pic>
        <p:nvPicPr>
          <p:cNvPr id="4" name="Content Placeholder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4672" y="2568723"/>
            <a:ext cx="8382000" cy="1514475"/>
          </a:xfrm>
          <a:prstGeom prst="rect">
            <a:avLst/>
          </a:prstGeom>
        </p:spPr>
      </p:pic>
      <p:pic>
        <p:nvPicPr>
          <p:cNvPr id="6" name="Content Placeholder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4672" y="3970073"/>
            <a:ext cx="8382000" cy="1525588"/>
          </a:xfrm>
          <a:prstGeom prst="rect">
            <a:avLst/>
          </a:prstGeom>
        </p:spPr>
      </p:pic>
      <p:pic>
        <p:nvPicPr>
          <p:cNvPr id="7" name="Content Placeholder 4"/>
          <p:cNvPicPr>
            <a:picLocks noChangeAspect="1"/>
          </p:cNvPicPr>
          <p:nvPr/>
        </p:nvPicPr>
        <p:blipFill rotWithShape="1">
          <a:blip r:embed="rId6" cstate="screen">
            <a:extLst>
              <a:ext uri="{28A0092B-C50C-407E-A947-70E740481C1C}">
                <a14:useLocalDpi xmlns:a14="http://schemas.microsoft.com/office/drawing/2010/main"/>
              </a:ext>
            </a:extLst>
          </a:blip>
          <a:srcRect t="3586" b="-3003"/>
          <a:stretch/>
        </p:blipFill>
        <p:spPr>
          <a:xfrm>
            <a:off x="342900" y="5403244"/>
            <a:ext cx="8382000" cy="1515538"/>
          </a:xfrm>
          <a:prstGeom prst="rect">
            <a:avLst/>
          </a:prstGeom>
        </p:spPr>
      </p:pic>
    </p:spTree>
    <p:extLst>
      <p:ext uri="{BB962C8B-B14F-4D97-AF65-F5344CB8AC3E}">
        <p14:creationId xmlns:p14="http://schemas.microsoft.com/office/powerpoint/2010/main" val="3658639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Our Priorities</a:t>
            </a:r>
            <a:endParaRPr lang="en-US" sz="3600" dirty="0"/>
          </a:p>
        </p:txBody>
      </p:sp>
      <p:pic>
        <p:nvPicPr>
          <p:cNvPr id="5" name="Picture 2" descr="C:\Users\CA19029\Documents\Strat Plan\Arrows\Priority Color Bands.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00200" y="1260858"/>
            <a:ext cx="6287359" cy="54606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29822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Highlights from the past year</a:t>
            </a:r>
            <a:endParaRPr lang="en-US" dirty="0"/>
          </a:p>
        </p:txBody>
      </p:sp>
      <p:sp>
        <p:nvSpPr>
          <p:cNvPr id="4" name="Content Placeholder 3"/>
          <p:cNvSpPr>
            <a:spLocks noGrp="1"/>
          </p:cNvSpPr>
          <p:nvPr>
            <p:ph sz="half" idx="4294967295"/>
          </p:nvPr>
        </p:nvSpPr>
        <p:spPr>
          <a:xfrm>
            <a:off x="228600" y="1295400"/>
            <a:ext cx="4648200" cy="3429000"/>
          </a:xfrm>
        </p:spPr>
        <p:txBody>
          <a:bodyPr>
            <a:normAutofit/>
          </a:bodyPr>
          <a:lstStyle/>
          <a:p>
            <a:r>
              <a:rPr lang="en-US" sz="2600" dirty="0" smtClean="0"/>
              <a:t>Launched </a:t>
            </a:r>
            <a:r>
              <a:rPr lang="en-US" sz="2600" b="1" i="1" dirty="0" smtClean="0"/>
              <a:t>Tennessee Succeeds </a:t>
            </a:r>
            <a:r>
              <a:rPr lang="en-US" sz="2600" dirty="0" smtClean="0"/>
              <a:t>&amp; </a:t>
            </a:r>
            <a:r>
              <a:rPr lang="en-US" sz="2600" b="1" i="1" dirty="0" smtClean="0"/>
              <a:t>Read to be Ready </a:t>
            </a:r>
          </a:p>
          <a:p>
            <a:pPr marL="0" indent="0">
              <a:buNone/>
            </a:pPr>
            <a:endParaRPr lang="en-US" sz="2600" b="1" i="1" dirty="0" smtClean="0"/>
          </a:p>
          <a:p>
            <a:r>
              <a:rPr lang="en-US" sz="2600" dirty="0" smtClean="0"/>
              <a:t>Continue to be </a:t>
            </a:r>
            <a:r>
              <a:rPr lang="en-US" sz="2600" b="1" dirty="0" smtClean="0"/>
              <a:t>fastest improving state </a:t>
            </a:r>
            <a:r>
              <a:rPr lang="en-US" sz="2600" dirty="0" smtClean="0"/>
              <a:t>on NAEP</a:t>
            </a:r>
          </a:p>
          <a:p>
            <a:pPr marL="0" indent="0">
              <a:buNone/>
            </a:pPr>
            <a:endParaRPr lang="en-US" dirty="0"/>
          </a:p>
          <a:p>
            <a:endParaRPr lang="en-US" dirty="0" smtClean="0"/>
          </a:p>
          <a:p>
            <a:pPr marL="0" indent="0">
              <a:buNone/>
            </a:pPr>
            <a:endParaRPr lang="en-US" dirty="0"/>
          </a:p>
          <a:p>
            <a:pPr marL="0" indent="0">
              <a:buNone/>
            </a:pPr>
            <a:endParaRPr lang="en-US" dirty="0" smtClean="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0" y="2362200"/>
            <a:ext cx="3009900" cy="4286250"/>
          </a:xfrm>
          <a:prstGeom prst="rect">
            <a:avLst/>
          </a:prstGeom>
          <a:solidFill>
            <a:srgbClr val="FFFFFF">
              <a:shade val="85000"/>
            </a:srgbClr>
          </a:solidFill>
          <a:ln w="12700" cap="sq" cmpd="sng">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lnRef>
          <a:fillRef idx="1">
            <a:schemeClr val="lt1"/>
          </a:fillRef>
          <a:effectRef idx="0">
            <a:schemeClr val="accent1"/>
          </a:effectRef>
          <a:fontRef idx="minor">
            <a:schemeClr val="dk1"/>
          </a:fontRef>
        </p:style>
      </p:pic>
      <p:pic>
        <p:nvPicPr>
          <p:cNvPr id="9" name="Picture 8"/>
          <p:cNvPicPr>
            <a:picLocks noChangeAspect="1"/>
          </p:cNvPicPr>
          <p:nvPr/>
        </p:nvPicPr>
        <p:blipFill>
          <a:blip r:embed="rId4"/>
          <a:stretch>
            <a:fillRect/>
          </a:stretch>
        </p:blipFill>
        <p:spPr>
          <a:xfrm>
            <a:off x="4572000" y="1432077"/>
            <a:ext cx="4419594" cy="701523"/>
          </a:xfrm>
          <a:prstGeom prst="rect">
            <a:avLst/>
          </a:prstGeom>
          <a:solidFill>
            <a:srgbClr val="FFFFFF">
              <a:shade val="85000"/>
            </a:srgbClr>
          </a:solidFill>
          <a:ln w="6350" cap="sq" cmpd="sng">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lnRef>
          <a:fillRef idx="1">
            <a:schemeClr val="lt1"/>
          </a:fillRef>
          <a:effectRef idx="0">
            <a:schemeClr val="accent1"/>
          </a:effectRef>
          <a:fontRef idx="minor">
            <a:schemeClr val="dk1"/>
          </a:fontRef>
        </p:style>
      </p:pic>
      <p:pic>
        <p:nvPicPr>
          <p:cNvPr id="7" name="Content Placeholder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200" y="4267200"/>
            <a:ext cx="2339055" cy="1612666"/>
          </a:xfrm>
          <a:prstGeom prst="rect">
            <a:avLst/>
          </a:prstGeom>
          <a:solidFill>
            <a:srgbClr val="FFFFFF">
              <a:shade val="85000"/>
            </a:srgbClr>
          </a:solidFill>
          <a:ln w="38100" cap="sq" cmpd="sng">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1489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Highlights from the past year</a:t>
            </a:r>
            <a:endParaRPr lang="en-US" dirty="0"/>
          </a:p>
        </p:txBody>
      </p:sp>
      <p:sp>
        <p:nvSpPr>
          <p:cNvPr id="8" name="Content Placeholder 7"/>
          <p:cNvSpPr>
            <a:spLocks noGrp="1"/>
          </p:cNvSpPr>
          <p:nvPr>
            <p:ph sz="half" idx="4294967295"/>
          </p:nvPr>
        </p:nvSpPr>
        <p:spPr>
          <a:xfrm>
            <a:off x="228600" y="1295400"/>
            <a:ext cx="4572000" cy="5181600"/>
          </a:xfrm>
        </p:spPr>
        <p:txBody>
          <a:bodyPr>
            <a:normAutofit/>
          </a:bodyPr>
          <a:lstStyle/>
          <a:p>
            <a:r>
              <a:rPr lang="en-US" sz="2600" b="1" dirty="0" smtClean="0"/>
              <a:t>Increased # of college credits attained </a:t>
            </a:r>
            <a:r>
              <a:rPr lang="en-US" sz="2600" dirty="0" smtClean="0"/>
              <a:t>among high school students – almost 7,500 more AP credits earned</a:t>
            </a:r>
          </a:p>
          <a:p>
            <a:pPr marL="0" indent="0">
              <a:buNone/>
            </a:pPr>
            <a:endParaRPr lang="en-US" sz="2600" b="1" dirty="0"/>
          </a:p>
          <a:p>
            <a:r>
              <a:rPr lang="en-US" sz="2600" b="1" dirty="0" smtClean="0"/>
              <a:t>7</a:t>
            </a:r>
            <a:r>
              <a:rPr lang="en-US" sz="2600" b="1" baseline="30000" dirty="0" smtClean="0"/>
              <a:t>th</a:t>
            </a:r>
            <a:r>
              <a:rPr lang="en-US" sz="2600" b="1" dirty="0" smtClean="0"/>
              <a:t> </a:t>
            </a:r>
            <a:r>
              <a:rPr lang="en-US" sz="2600" b="1" dirty="0"/>
              <a:t>among 18 states </a:t>
            </a:r>
            <a:r>
              <a:rPr lang="en-US" sz="2600" dirty="0"/>
              <a:t>that require ACT for all </a:t>
            </a:r>
            <a:r>
              <a:rPr lang="en-US" sz="2600" dirty="0" smtClean="0"/>
              <a:t>students — up </a:t>
            </a:r>
            <a:r>
              <a:rPr lang="en-US" sz="2600" dirty="0"/>
              <a:t>from 8</a:t>
            </a:r>
            <a:r>
              <a:rPr lang="en-US" sz="2600" baseline="30000" dirty="0"/>
              <a:t>th</a:t>
            </a:r>
            <a:r>
              <a:rPr lang="en-US" sz="2600" dirty="0"/>
              <a:t> among 13 states last </a:t>
            </a:r>
            <a:r>
              <a:rPr lang="en-US" sz="2600" dirty="0" smtClean="0"/>
              <a:t>year</a:t>
            </a:r>
            <a:endParaRPr lang="en-US" sz="2600" dirty="0"/>
          </a:p>
          <a:p>
            <a:endParaRPr lang="en-US" sz="2600" dirty="0"/>
          </a:p>
          <a:p>
            <a:pPr marL="0" indent="0">
              <a:buNone/>
            </a:pPr>
            <a:endParaRPr lang="en-US" sz="2600" dirty="0"/>
          </a:p>
        </p:txBody>
      </p:sp>
      <p:pic>
        <p:nvPicPr>
          <p:cNvPr id="10" name="Picture 9" descr="IMG_067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571875"/>
            <a:ext cx="4114800" cy="3086100"/>
          </a:xfrm>
          <a:prstGeom prst="rect">
            <a:avLst/>
          </a:prstGeom>
          <a:solidFill>
            <a:srgbClr val="FFFFFF">
              <a:shade val="85000"/>
            </a:srgbClr>
          </a:solidFill>
          <a:ln w="127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IMG_057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5883275" y="1195387"/>
            <a:ext cx="3022600" cy="2266950"/>
          </a:xfrm>
          <a:prstGeom prst="rect">
            <a:avLst/>
          </a:prstGeom>
          <a:solidFill>
            <a:srgbClr val="FFFFFF">
              <a:shade val="85000"/>
            </a:srgbClr>
          </a:solidFill>
          <a:ln w="127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40271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Highlights from the past year</a:t>
            </a:r>
            <a:endParaRPr lang="en-US" dirty="0"/>
          </a:p>
        </p:txBody>
      </p:sp>
      <p:sp>
        <p:nvSpPr>
          <p:cNvPr id="4" name="Content Placeholder 3"/>
          <p:cNvSpPr>
            <a:spLocks noGrp="1"/>
          </p:cNvSpPr>
          <p:nvPr>
            <p:ph sz="half" idx="4294967295"/>
          </p:nvPr>
        </p:nvSpPr>
        <p:spPr>
          <a:xfrm>
            <a:off x="152400" y="1295400"/>
            <a:ext cx="4114800" cy="5029200"/>
          </a:xfrm>
        </p:spPr>
        <p:txBody>
          <a:bodyPr>
            <a:normAutofit fontScale="85000" lnSpcReduction="20000"/>
          </a:bodyPr>
          <a:lstStyle/>
          <a:p>
            <a:pPr>
              <a:lnSpc>
                <a:spcPct val="120000"/>
              </a:lnSpc>
            </a:pPr>
            <a:r>
              <a:rPr lang="en-US" sz="3100" b="1" dirty="0"/>
              <a:t>Improved graduation rate for </a:t>
            </a:r>
            <a:r>
              <a:rPr lang="en-US" sz="3100" b="1" dirty="0" smtClean="0"/>
              <a:t>fourth </a:t>
            </a:r>
            <a:r>
              <a:rPr lang="en-US" sz="3100" b="1" dirty="0"/>
              <a:t>year </a:t>
            </a:r>
            <a:r>
              <a:rPr lang="en-US" sz="3100" dirty="0"/>
              <a:t>in a row to </a:t>
            </a:r>
            <a:r>
              <a:rPr lang="en-US" sz="3100" dirty="0" smtClean="0"/>
              <a:t>88.5%</a:t>
            </a:r>
          </a:p>
          <a:p>
            <a:pPr marL="0" indent="0">
              <a:buNone/>
            </a:pPr>
            <a:endParaRPr lang="en-US" sz="3100" dirty="0" smtClean="0"/>
          </a:p>
          <a:p>
            <a:pPr>
              <a:lnSpc>
                <a:spcPct val="120000"/>
              </a:lnSpc>
            </a:pPr>
            <a:r>
              <a:rPr lang="en-US" sz="3100" dirty="0" smtClean="0"/>
              <a:t>Leader </a:t>
            </a:r>
            <a:r>
              <a:rPr lang="en-US" sz="3100" dirty="0"/>
              <a:t>in </a:t>
            </a:r>
            <a:r>
              <a:rPr lang="en-US" sz="3100" b="1" dirty="0"/>
              <a:t>FAFSA completion </a:t>
            </a:r>
            <a:endParaRPr lang="en-US" sz="3100" b="1" dirty="0" smtClean="0"/>
          </a:p>
          <a:p>
            <a:pPr marL="0" indent="0">
              <a:buNone/>
            </a:pPr>
            <a:endParaRPr lang="en-US" sz="3100" b="1" dirty="0" smtClean="0"/>
          </a:p>
          <a:p>
            <a:pPr>
              <a:lnSpc>
                <a:spcPct val="120000"/>
              </a:lnSpc>
            </a:pPr>
            <a:r>
              <a:rPr lang="en-US" sz="3100" dirty="0" smtClean="0"/>
              <a:t>Improved </a:t>
            </a:r>
            <a:r>
              <a:rPr lang="en-US" sz="3100" dirty="0"/>
              <a:t>in </a:t>
            </a:r>
            <a:r>
              <a:rPr lang="en-US" sz="3100" b="1" dirty="0"/>
              <a:t>college-going by 5%</a:t>
            </a:r>
            <a:r>
              <a:rPr lang="en-US" sz="3100" dirty="0"/>
              <a:t> —</a:t>
            </a:r>
            <a:r>
              <a:rPr lang="en-US" sz="3100" dirty="0" smtClean="0"/>
              <a:t> </a:t>
            </a:r>
            <a:r>
              <a:rPr lang="en-US" sz="3100" dirty="0"/>
              <a:t>this </a:t>
            </a:r>
            <a:r>
              <a:rPr lang="en-US" sz="3100" dirty="0" smtClean="0"/>
              <a:t>represents more than combined % increase from past </a:t>
            </a:r>
            <a:r>
              <a:rPr lang="en-US" sz="3100" dirty="0"/>
              <a:t>7 years </a:t>
            </a:r>
          </a:p>
          <a:p>
            <a:endParaRPr lang="en-US" dirty="0" smtClean="0"/>
          </a:p>
          <a:p>
            <a:pPr marL="0" indent="0">
              <a:buNone/>
            </a:pPr>
            <a:endParaRPr lang="en-US" dirty="0"/>
          </a:p>
          <a:p>
            <a:pPr marL="0" indent="0">
              <a:buNone/>
            </a:pPr>
            <a:endParaRPr lang="en-US" dirty="0" smtClean="0"/>
          </a:p>
        </p:txBody>
      </p:sp>
      <p:pic>
        <p:nvPicPr>
          <p:cNvPr id="8" name="Content Placeholder 7" descr="IMG_3038.JPG"/>
          <p:cNvPicPr>
            <a:picLocks noGrp="1" noChangeAspect="1"/>
          </p:cNvPicPr>
          <p:nvPr>
            <p:ph sz="half" idx="4294967295"/>
          </p:nvPr>
        </p:nvPicPr>
        <p:blipFill>
          <a:blip r:embed="rId3">
            <a:extLst>
              <a:ext uri="{28A0092B-C50C-407E-A947-70E740481C1C}">
                <a14:useLocalDpi xmlns:a14="http://schemas.microsoft.com/office/drawing/2010/main" val="0"/>
              </a:ext>
            </a:extLst>
          </a:blip>
          <a:srcRect t="8753" b="8753"/>
          <a:stretch>
            <a:fillRect/>
          </a:stretch>
        </p:blipFill>
        <p:spPr>
          <a:xfrm>
            <a:off x="4267199" y="1295399"/>
            <a:ext cx="2481263" cy="2729723"/>
          </a:xfrm>
          <a:prstGeom prst="rect">
            <a:avLst/>
          </a:prstGeom>
          <a:solidFill>
            <a:srgbClr val="FFFFFF">
              <a:shade val="85000"/>
            </a:srgbClr>
          </a:solidFill>
          <a:ln w="127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IMG_312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199" y="4343400"/>
            <a:ext cx="4499429" cy="2362200"/>
          </a:xfrm>
          <a:prstGeom prst="rect">
            <a:avLst/>
          </a:prstGeom>
          <a:solidFill>
            <a:srgbClr val="FFFFFF">
              <a:shade val="85000"/>
            </a:srgbClr>
          </a:solidFill>
          <a:ln w="127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FullSizeRende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9262" y="2931022"/>
            <a:ext cx="3462338" cy="1818584"/>
          </a:xfrm>
          <a:prstGeom prst="rect">
            <a:avLst/>
          </a:prstGeom>
          <a:solidFill>
            <a:srgbClr val="FFFFFF">
              <a:shade val="85000"/>
            </a:srgbClr>
          </a:solidFill>
          <a:ln w="127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89420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Highlights from the past year</a:t>
            </a:r>
          </a:p>
        </p:txBody>
      </p:sp>
      <p:sp>
        <p:nvSpPr>
          <p:cNvPr id="4" name="Content Placeholder 3"/>
          <p:cNvSpPr>
            <a:spLocks noGrp="1"/>
          </p:cNvSpPr>
          <p:nvPr>
            <p:ph idx="4294967295"/>
          </p:nvPr>
        </p:nvSpPr>
        <p:spPr>
          <a:xfrm>
            <a:off x="103261" y="1295400"/>
            <a:ext cx="8812139" cy="3657600"/>
          </a:xfrm>
        </p:spPr>
        <p:txBody>
          <a:bodyPr>
            <a:normAutofit/>
          </a:bodyPr>
          <a:lstStyle/>
          <a:p>
            <a:r>
              <a:rPr lang="en-US" dirty="0"/>
              <a:t>Made historic </a:t>
            </a:r>
            <a:r>
              <a:rPr lang="en-US" b="1" dirty="0"/>
              <a:t>investment</a:t>
            </a:r>
            <a:r>
              <a:rPr lang="en-US" dirty="0"/>
              <a:t> in BEP</a:t>
            </a:r>
          </a:p>
          <a:p>
            <a:r>
              <a:rPr lang="en-US" dirty="0"/>
              <a:t>Approved </a:t>
            </a:r>
            <a:r>
              <a:rPr lang="en-US" b="1" dirty="0"/>
              <a:t>new math and ELA standards  </a:t>
            </a:r>
          </a:p>
          <a:p>
            <a:r>
              <a:rPr lang="en-US" dirty="0" smtClean="0"/>
              <a:t>Moved several </a:t>
            </a:r>
            <a:r>
              <a:rPr lang="en-US" dirty="0"/>
              <a:t>steps forward on </a:t>
            </a:r>
            <a:r>
              <a:rPr lang="en-US" b="1" dirty="0"/>
              <a:t>assessment</a:t>
            </a:r>
          </a:p>
          <a:p>
            <a:pPr lvl="1"/>
            <a:r>
              <a:rPr lang="en-US" dirty="0"/>
              <a:t>First year of TNReady; </a:t>
            </a:r>
            <a:r>
              <a:rPr lang="en-US" dirty="0" smtClean="0"/>
              <a:t>changed </a:t>
            </a:r>
            <a:r>
              <a:rPr lang="en-US" dirty="0"/>
              <a:t>baseline to match postsecondary and workforce expectations</a:t>
            </a:r>
          </a:p>
          <a:p>
            <a:pPr lvl="1"/>
            <a:r>
              <a:rPr lang="en-US" dirty="0"/>
              <a:t>Assessment Task </a:t>
            </a:r>
            <a:r>
              <a:rPr lang="en-US" dirty="0" smtClean="0"/>
              <a:t>Force: new </a:t>
            </a:r>
            <a:r>
              <a:rPr lang="en-US" dirty="0"/>
              <a:t>optional </a:t>
            </a:r>
            <a:r>
              <a:rPr lang="en-US" dirty="0" smtClean="0"/>
              <a:t>2</a:t>
            </a:r>
            <a:r>
              <a:rPr lang="en-US" baseline="30000" dirty="0" smtClean="0"/>
              <a:t>nd</a:t>
            </a:r>
            <a:r>
              <a:rPr lang="en-US" dirty="0" smtClean="0"/>
              <a:t> grade assessment, ACT Retake, reduced test time for this year</a:t>
            </a:r>
            <a:endParaRPr lang="en-US" dirty="0"/>
          </a:p>
          <a:p>
            <a:r>
              <a:rPr lang="en-US" dirty="0" smtClean="0"/>
              <a:t>Improved </a:t>
            </a:r>
            <a:r>
              <a:rPr lang="en-US" b="1" dirty="0" smtClean="0"/>
              <a:t>stakeholder feedback loops </a:t>
            </a:r>
            <a:r>
              <a:rPr lang="en-US" dirty="0" smtClean="0"/>
              <a:t>including CC Tour</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19" t="16152" r="982" b="3091"/>
          <a:stretch/>
        </p:blipFill>
        <p:spPr>
          <a:xfrm>
            <a:off x="-68580" y="4495800"/>
            <a:ext cx="9212580" cy="2362200"/>
          </a:xfrm>
          <a:prstGeom prst="rect">
            <a:avLst/>
          </a:prstGeom>
        </p:spPr>
      </p:pic>
    </p:spTree>
    <p:extLst>
      <p:ext uri="{BB962C8B-B14F-4D97-AF65-F5344CB8AC3E}">
        <p14:creationId xmlns:p14="http://schemas.microsoft.com/office/powerpoint/2010/main" val="3408499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ESSA </a:t>
            </a:r>
            <a:r>
              <a:rPr lang="en-US" smtClean="0"/>
              <a:t>in Tennessee</a:t>
            </a:r>
            <a:endParaRPr lang="en-US"/>
          </a:p>
        </p:txBody>
      </p:sp>
    </p:spTree>
    <p:extLst>
      <p:ext uri="{BB962C8B-B14F-4D97-AF65-F5344CB8AC3E}">
        <p14:creationId xmlns:p14="http://schemas.microsoft.com/office/powerpoint/2010/main" val="963271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DOE Template - Editing">
  <a:themeElements>
    <a:clrScheme name="Theme Colors for TDOE">
      <a:dk1>
        <a:srgbClr val="1B365D"/>
      </a:dk1>
      <a:lt1>
        <a:srgbClr val="FFFFFF"/>
      </a:lt1>
      <a:dk2>
        <a:srgbClr val="6E7073"/>
      </a:dk2>
      <a:lt2>
        <a:srgbClr val="EEEEEE"/>
      </a:lt2>
      <a:accent1>
        <a:srgbClr val="000000"/>
      </a:accent1>
      <a:accent2>
        <a:srgbClr val="174A7C"/>
      </a:accent2>
      <a:accent3>
        <a:srgbClr val="2DCCD3"/>
      </a:accent3>
      <a:accent4>
        <a:srgbClr val="D2D755"/>
      </a:accent4>
      <a:accent5>
        <a:srgbClr val="E87722"/>
      </a:accent5>
      <a:accent6>
        <a:srgbClr val="5D7975"/>
      </a:accent6>
      <a:hlink>
        <a:srgbClr val="0000FF"/>
      </a:hlink>
      <a:folHlink>
        <a:srgbClr val="800080"/>
      </a:folHlink>
    </a:clrScheme>
    <a:fontScheme name="Primary Fonts - Permian Slab and Open Sans">
      <a:majorFont>
        <a:latin typeface="PermianSlabSerifTypeface"/>
        <a:ea typeface=""/>
        <a:cs typeface=""/>
      </a:majorFont>
      <a:minorFont>
        <a:latin typeface="Open Sans"/>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TDOE Template - Editing">
  <a:themeElements>
    <a:clrScheme name="TDOE Colors">
      <a:dk1>
        <a:srgbClr val="1B365D"/>
      </a:dk1>
      <a:lt1>
        <a:srgbClr val="FFFFFF"/>
      </a:lt1>
      <a:dk2>
        <a:srgbClr val="6E7073"/>
      </a:dk2>
      <a:lt2>
        <a:srgbClr val="EEEEEE"/>
      </a:lt2>
      <a:accent1>
        <a:srgbClr val="000000"/>
      </a:accent1>
      <a:accent2>
        <a:srgbClr val="1B365D"/>
      </a:accent2>
      <a:accent3>
        <a:srgbClr val="2DCCD3"/>
      </a:accent3>
      <a:accent4>
        <a:srgbClr val="D2D755"/>
      </a:accent4>
      <a:accent5>
        <a:srgbClr val="E87722"/>
      </a:accent5>
      <a:accent6>
        <a:srgbClr val="5D7975"/>
      </a:accent6>
      <a:hlink>
        <a:srgbClr val="0000FF"/>
      </a:hlink>
      <a:folHlink>
        <a:srgbClr val="800080"/>
      </a:folHlink>
    </a:clrScheme>
    <a:fontScheme name="TDO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061CFA7-5784-4816-8865-3D363482387D}" vid="{3FE5B953-5DEC-4335-BBB5-E60459355A33}"/>
    </a:ext>
  </a:extLst>
</a:theme>
</file>

<file path=ppt/theme/theme3.xml><?xml version="1.0" encoding="utf-8"?>
<a:theme xmlns:a="http://schemas.openxmlformats.org/drawingml/2006/main" name="1_TDOE Template - Editing">
  <a:themeElements>
    <a:clrScheme name="Theme Colors for TDOE">
      <a:dk1>
        <a:srgbClr val="1B365D"/>
      </a:dk1>
      <a:lt1>
        <a:srgbClr val="FFFFFF"/>
      </a:lt1>
      <a:dk2>
        <a:srgbClr val="6E7073"/>
      </a:dk2>
      <a:lt2>
        <a:srgbClr val="EEEEEE"/>
      </a:lt2>
      <a:accent1>
        <a:srgbClr val="000000"/>
      </a:accent1>
      <a:accent2>
        <a:srgbClr val="174A7C"/>
      </a:accent2>
      <a:accent3>
        <a:srgbClr val="2DCCD3"/>
      </a:accent3>
      <a:accent4>
        <a:srgbClr val="D2D755"/>
      </a:accent4>
      <a:accent5>
        <a:srgbClr val="E87722"/>
      </a:accent5>
      <a:accent6>
        <a:srgbClr val="5D7975"/>
      </a:accent6>
      <a:hlink>
        <a:srgbClr val="0000FF"/>
      </a:hlink>
      <a:folHlink>
        <a:srgbClr val="800080"/>
      </a:folHlink>
    </a:clrScheme>
    <a:fontScheme name="Primary Fonts - Permian Slab and Open Sans">
      <a:majorFont>
        <a:latin typeface="PermianSlabSerifTypeface"/>
        <a:ea typeface=""/>
        <a:cs typeface=""/>
      </a:majorFont>
      <a:minorFont>
        <a:latin typeface="Open Sans"/>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DOE template powerpoint" id="{E7A62605-F959-8342-94B0-7AB821102ECD}" vid="{9471C017-ED39-AE46-92C3-100E65FACF0E}"/>
    </a:ext>
  </a:extLst>
</a:theme>
</file>

<file path=ppt/theme/theme4.xml><?xml version="1.0" encoding="utf-8"?>
<a:theme xmlns:a="http://schemas.openxmlformats.org/drawingml/2006/main" name="6_TDOE Template - Editing">
  <a:themeElements>
    <a:clrScheme name="Theme Colors for TDOE">
      <a:dk1>
        <a:srgbClr val="1B365D"/>
      </a:dk1>
      <a:lt1>
        <a:srgbClr val="FFFFFF"/>
      </a:lt1>
      <a:dk2>
        <a:srgbClr val="6E7073"/>
      </a:dk2>
      <a:lt2>
        <a:srgbClr val="EEEEEE"/>
      </a:lt2>
      <a:accent1>
        <a:srgbClr val="000000"/>
      </a:accent1>
      <a:accent2>
        <a:srgbClr val="174A7C"/>
      </a:accent2>
      <a:accent3>
        <a:srgbClr val="2DCCD3"/>
      </a:accent3>
      <a:accent4>
        <a:srgbClr val="D2D755"/>
      </a:accent4>
      <a:accent5>
        <a:srgbClr val="E87722"/>
      </a:accent5>
      <a:accent6>
        <a:srgbClr val="5D7975"/>
      </a:accent6>
      <a:hlink>
        <a:srgbClr val="0000FF"/>
      </a:hlink>
      <a:folHlink>
        <a:srgbClr val="800080"/>
      </a:folHlink>
    </a:clrScheme>
    <a:fontScheme name="Primary Fonts - Permian Slab and Open Sans">
      <a:majorFont>
        <a:latin typeface="PermianSlabSerifTypeface"/>
        <a:ea typeface=""/>
        <a:cs typeface=""/>
      </a:majorFont>
      <a:minorFont>
        <a:latin typeface="Open Sans"/>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TDOE Template - Editing">
  <a:themeElements>
    <a:clrScheme name="Theme Colors for TDOE">
      <a:dk1>
        <a:srgbClr val="1B365D"/>
      </a:dk1>
      <a:lt1>
        <a:srgbClr val="FFFFFF"/>
      </a:lt1>
      <a:dk2>
        <a:srgbClr val="6E7073"/>
      </a:dk2>
      <a:lt2>
        <a:srgbClr val="EEEEEE"/>
      </a:lt2>
      <a:accent1>
        <a:srgbClr val="000000"/>
      </a:accent1>
      <a:accent2>
        <a:srgbClr val="174A7C"/>
      </a:accent2>
      <a:accent3>
        <a:srgbClr val="2DCCD3"/>
      </a:accent3>
      <a:accent4>
        <a:srgbClr val="D2D755"/>
      </a:accent4>
      <a:accent5>
        <a:srgbClr val="E87722"/>
      </a:accent5>
      <a:accent6>
        <a:srgbClr val="5D7975"/>
      </a:accent6>
      <a:hlink>
        <a:srgbClr val="0000FF"/>
      </a:hlink>
      <a:folHlink>
        <a:srgbClr val="800080"/>
      </a:folHlink>
    </a:clrScheme>
    <a:fontScheme name="Primary Fonts - Permian Slab and Open Sans">
      <a:majorFont>
        <a:latin typeface="PermianSlabSerifTypeface"/>
        <a:ea typeface=""/>
        <a:cs typeface=""/>
      </a:majorFont>
      <a:minorFont>
        <a:latin typeface="Open Sans"/>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DOE template powerpoint" id="{E7A62605-F959-8342-94B0-7AB821102ECD}" vid="{9471C017-ED39-AE46-92C3-100E65FACF0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TDOE PowerPoint Template - Basic</Template>
  <TotalTime>2731</TotalTime>
  <Words>1851</Words>
  <Application>Microsoft Office PowerPoint</Application>
  <PresentationFormat>On-screen Show (4:3)</PresentationFormat>
  <Paragraphs>179</Paragraphs>
  <Slides>27</Slides>
  <Notes>27</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27</vt:i4>
      </vt:variant>
    </vt:vector>
  </HeadingPairs>
  <TitlesOfParts>
    <vt:vector size="40" baseType="lpstr">
      <vt:lpstr>Arial</vt:lpstr>
      <vt:lpstr>Arial Regular</vt:lpstr>
      <vt:lpstr>Calibri</vt:lpstr>
      <vt:lpstr>Courier New</vt:lpstr>
      <vt:lpstr>Georgia</vt:lpstr>
      <vt:lpstr>Open Sans</vt:lpstr>
      <vt:lpstr>PermianSlabSerifTypeface</vt:lpstr>
      <vt:lpstr>Wingdings</vt:lpstr>
      <vt:lpstr>TDOE Template - Editing</vt:lpstr>
      <vt:lpstr>4_TDOE Template - Editing</vt:lpstr>
      <vt:lpstr>1_TDOE Template - Editing</vt:lpstr>
      <vt:lpstr>6_TDOE Template - Editing</vt:lpstr>
      <vt:lpstr>3_TDOE Template - Editing</vt:lpstr>
      <vt:lpstr>Tennessee Succeeds:  ESSA in Tennessee</vt:lpstr>
      <vt:lpstr>Our Vision</vt:lpstr>
      <vt:lpstr>Our Big Goals</vt:lpstr>
      <vt:lpstr>Our Priorities</vt:lpstr>
      <vt:lpstr>Highlights from the past year</vt:lpstr>
      <vt:lpstr>Highlights from the past year</vt:lpstr>
      <vt:lpstr>Highlights from the past year</vt:lpstr>
      <vt:lpstr>Highlights from the past year</vt:lpstr>
      <vt:lpstr>ESSA in Tennessee</vt:lpstr>
      <vt:lpstr>PowerPoint Presentation</vt:lpstr>
      <vt:lpstr>PowerPoint Presentation</vt:lpstr>
      <vt:lpstr>Every Student Succeeds Act</vt:lpstr>
      <vt:lpstr>Timeline for Developing TN’s ESSA Plan</vt:lpstr>
      <vt:lpstr>Stakeholder Engagement</vt:lpstr>
      <vt:lpstr>New Measure of School Quality and Student Success</vt:lpstr>
      <vt:lpstr>Indicator: Measure of School Quality and Student Success</vt:lpstr>
      <vt:lpstr>2014-15 Chronic Absent Rate</vt:lpstr>
      <vt:lpstr>District Accountability Areas</vt:lpstr>
      <vt:lpstr>Chronically Out of School Pathways</vt:lpstr>
      <vt:lpstr>PowerPoint Presentation</vt:lpstr>
      <vt:lpstr>Supporting All Students</vt:lpstr>
      <vt:lpstr>Multi-Tiered Systems of Supports</vt:lpstr>
      <vt:lpstr>MTSS Encompasses</vt:lpstr>
      <vt:lpstr>Guiding Principles</vt:lpstr>
      <vt:lpstr>Next Steps</vt:lpstr>
      <vt:lpstr>All of us ensure Tennessee Succeeds</vt:lpstr>
      <vt:lpstr>PowerPoint Presentation</vt:lpstr>
    </vt:vector>
  </TitlesOfParts>
  <Company>State of Tennessee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Tennessee Succeeds:  ESSA in Tennessee</dc:title>
  <dc:creator>Hillary Knudson</dc:creator>
  <cp:lastModifiedBy>Laura Encalade</cp:lastModifiedBy>
  <cp:revision>16</cp:revision>
  <cp:lastPrinted>2017-04-19T21:37:01Z</cp:lastPrinted>
  <dcterms:created xsi:type="dcterms:W3CDTF">2017-04-13T14:40:49Z</dcterms:created>
  <dcterms:modified xsi:type="dcterms:W3CDTF">2017-04-20T12:08:24Z</dcterms:modified>
</cp:coreProperties>
</file>