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6" r:id="rId2"/>
    <p:sldId id="257" r:id="rId3"/>
    <p:sldId id="258" r:id="rId4"/>
    <p:sldId id="260" r:id="rId5"/>
    <p:sldId id="259" r:id="rId6"/>
    <p:sldId id="262"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1" r:id="rId26"/>
    <p:sldId id="28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500"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1A0000-60D3-45B4-B05A-5252E5279B29}" type="datetimeFigureOut">
              <a:rPr lang="en-IN" smtClean="0"/>
              <a:pPr/>
              <a:t>15-10-2017</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9E9DF-59FF-4865-AFBB-5A06EEA022EA}" type="slidenum">
              <a:rPr lang="en-IN" smtClean="0"/>
              <a:pPr/>
              <a:t>‹#›</a:t>
            </a:fld>
            <a:endParaRPr lang="en-IN"/>
          </a:p>
        </p:txBody>
      </p:sp>
    </p:spTree>
    <p:extLst>
      <p:ext uri="{BB962C8B-B14F-4D97-AF65-F5344CB8AC3E}">
        <p14:creationId xmlns:p14="http://schemas.microsoft.com/office/powerpoint/2010/main" val="1333048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6F15528-21DE-4FAA-801E-634DDDAF4B2B}"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15-Oct-2017</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B6F15528-21DE-4FAA-801E-634DDDAF4B2B}"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D8BD707-D9CF-40AE-B4C6-C98DA3205C09}" type="datetimeFigureOut">
              <a:rPr lang="en-US" smtClean="0"/>
              <a:pPr/>
              <a:t>15-Oct-2017</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en.wikipedia.org/wiki/Metadat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en.wikipedia.org/wiki/E-mail" TargetMode="External"/><Relationship Id="rId2" Type="http://schemas.openxmlformats.org/officeDocument/2006/relationships/hyperlink" Target="https://en.wikipedia.org/wiki/Office_suit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en.wikipedia.org/wiki/Multifunction_printer" TargetMode="External"/><Relationship Id="rId2" Type="http://schemas.openxmlformats.org/officeDocument/2006/relationships/hyperlink" Target="https://en.wikipedia.org/wiki/Image_scanner" TargetMode="External"/><Relationship Id="rId1" Type="http://schemas.openxmlformats.org/officeDocument/2006/relationships/slideLayout" Target="../slideLayouts/slideLayout2.xml"/><Relationship Id="rId5" Type="http://schemas.openxmlformats.org/officeDocument/2006/relationships/hyperlink" Target="https://en.wikipedia.org/wiki/Optical_mark_recognition" TargetMode="External"/><Relationship Id="rId4" Type="http://schemas.openxmlformats.org/officeDocument/2006/relationships/hyperlink" Target="https://en.wikipedia.org/wiki/Optical_character_recognition"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en.wikipedia.org/wiki/File_format" TargetMode="External"/><Relationship Id="rId2" Type="http://schemas.openxmlformats.org/officeDocument/2006/relationships/hyperlink" Target="https://en.wikipedia.org/wiki/File-system" TargetMode="External"/><Relationship Id="rId1" Type="http://schemas.openxmlformats.org/officeDocument/2006/relationships/slideLayout" Target="../slideLayouts/slideLayout2.xml"/><Relationship Id="rId5" Type="http://schemas.openxmlformats.org/officeDocument/2006/relationships/hyperlink" Target="https://en.wikipedia.org/wiki/Html" TargetMode="External"/><Relationship Id="rId4" Type="http://schemas.openxmlformats.org/officeDocument/2006/relationships/hyperlink" Target="https://en.wikipedia.org/wiki/Information_repository"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514600"/>
            <a:ext cx="8229600" cy="381001"/>
          </a:xfrm>
        </p:spPr>
        <p:txBody>
          <a:bodyPr>
            <a:normAutofit fontScale="90000"/>
          </a:bodyPr>
          <a:lstStyle/>
          <a:p>
            <a:r>
              <a:rPr lang="en-US" dirty="0" smtClean="0"/>
              <a:t>Document &amp; Workflow Management</a:t>
            </a:r>
            <a:r>
              <a:rPr dirty="0" smtClean="0"/>
              <a:t/>
            </a:r>
            <a:br>
              <a:rPr dirty="0" smtClean="0"/>
            </a:br>
            <a:r>
              <a:rPr dirty="0" smtClean="0"/>
              <a:t>BSBI613</a:t>
            </a:r>
            <a:br>
              <a:rPr dirty="0" smtClean="0"/>
            </a:br>
            <a:endParaRPr lang="en-US" dirty="0"/>
          </a:p>
        </p:txBody>
      </p:sp>
      <p:sp>
        <p:nvSpPr>
          <p:cNvPr id="5" name="Rectangle 4"/>
          <p:cNvSpPr/>
          <p:nvPr/>
        </p:nvSpPr>
        <p:spPr>
          <a:xfrm>
            <a:off x="4419600" y="3886200"/>
            <a:ext cx="4495800" cy="1846659"/>
          </a:xfrm>
          <a:prstGeom prst="rect">
            <a:avLst/>
          </a:prstGeom>
        </p:spPr>
        <p:txBody>
          <a:bodyPr wrap="square">
            <a:spAutoFit/>
          </a:bodyPr>
          <a:lstStyle/>
          <a:p>
            <a:r>
              <a:rPr lang="en-US" sz="2400" b="1" dirty="0" smtClean="0">
                <a:solidFill>
                  <a:schemeClr val="tx2">
                    <a:lumMod val="75000"/>
                  </a:schemeClr>
                </a:solidFill>
              </a:rPr>
              <a:t>Presented by:</a:t>
            </a:r>
          </a:p>
          <a:p>
            <a:r>
              <a:rPr lang="en-US" dirty="0" smtClean="0"/>
              <a:t/>
            </a:r>
            <a:br>
              <a:rPr lang="en-US" dirty="0" smtClean="0"/>
            </a:br>
            <a:r>
              <a:rPr lang="en-US" dirty="0" smtClean="0"/>
              <a:t>                                                                                                  </a:t>
            </a:r>
            <a:br>
              <a:rPr lang="en-US" dirty="0" smtClean="0"/>
            </a:br>
            <a:r>
              <a:rPr lang="en-US" dirty="0" smtClean="0"/>
              <a:t>                                                                                                  </a:t>
            </a:r>
            <a:br>
              <a:rPr lang="en-US" dirty="0" smtClean="0"/>
            </a:br>
            <a:r>
              <a:rPr lang="en-US" dirty="0" smtClean="0"/>
              <a:t/>
            </a:r>
            <a:br>
              <a:rPr lang="en-US" dirty="0" smtClean="0"/>
            </a:b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Metadata</a:t>
            </a:r>
            <a:endParaRPr lang="en-IN" dirty="0"/>
          </a:p>
        </p:txBody>
      </p:sp>
      <p:sp>
        <p:nvSpPr>
          <p:cNvPr id="3" name="Content Placeholder 2"/>
          <p:cNvSpPr>
            <a:spLocks noGrp="1"/>
          </p:cNvSpPr>
          <p:nvPr>
            <p:ph sz="quarter" idx="1"/>
          </p:nvPr>
        </p:nvSpPr>
        <p:spPr/>
        <p:txBody>
          <a:bodyPr>
            <a:normAutofit/>
          </a:bodyPr>
          <a:lstStyle/>
          <a:p>
            <a:r>
              <a:rPr lang="en-IN" u="sng" dirty="0" smtClean="0">
                <a:hlinkClick r:id="rId2" tooltip="Metadata"/>
              </a:rPr>
              <a:t>Metadata</a:t>
            </a:r>
            <a:r>
              <a:rPr lang="en-IN" dirty="0" smtClean="0"/>
              <a:t> :data about the data</a:t>
            </a:r>
          </a:p>
          <a:p>
            <a:r>
              <a:rPr lang="en-IN" dirty="0" smtClean="0"/>
              <a:t>Metadata typically stored for each document. </a:t>
            </a:r>
          </a:p>
          <a:p>
            <a:pPr>
              <a:buNone/>
            </a:pPr>
            <a:r>
              <a:rPr lang="en-IN" dirty="0" err="1" smtClean="0"/>
              <a:t>Eg:Date</a:t>
            </a:r>
            <a:r>
              <a:rPr lang="en-IN" dirty="0" smtClean="0"/>
              <a:t> the document will be stored </a:t>
            </a:r>
          </a:p>
          <a:p>
            <a:pPr>
              <a:buNone/>
            </a:pPr>
            <a:r>
              <a:rPr lang="en-IN" dirty="0" smtClean="0"/>
              <a:t>      Identity of the user storing it. </a:t>
            </a:r>
          </a:p>
          <a:p>
            <a:r>
              <a:rPr lang="en-IN" dirty="0" smtClean="0"/>
              <a:t>The DMS may also extract metadata from the document automatically or prompt the user to add metadata.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Integration</a:t>
            </a:r>
            <a:endParaRPr lang="en-IN" dirty="0"/>
          </a:p>
        </p:txBody>
      </p:sp>
      <p:sp>
        <p:nvSpPr>
          <p:cNvPr id="3" name="Content Placeholder 2"/>
          <p:cNvSpPr>
            <a:spLocks noGrp="1"/>
          </p:cNvSpPr>
          <p:nvPr>
            <p:ph sz="quarter" idx="1"/>
          </p:nvPr>
        </p:nvSpPr>
        <p:spPr/>
        <p:txBody>
          <a:bodyPr/>
          <a:lstStyle/>
          <a:p>
            <a:pPr algn="just"/>
            <a:r>
              <a:rPr lang="en-IN" dirty="0" smtClean="0"/>
              <a:t>Many DMS attempt to integrate document management directly into other applications, so that users may retrieve existing documents directly from the DMS repository, make changes, and save the changed document back to the repository as a new version, all without leaving the application. </a:t>
            </a:r>
          </a:p>
          <a:p>
            <a:pPr algn="just"/>
            <a:r>
              <a:rPr lang="en-IN" dirty="0" smtClean="0"/>
              <a:t>Such integration is commonly available for </a:t>
            </a:r>
            <a:r>
              <a:rPr lang="en-IN" dirty="0" smtClean="0">
                <a:hlinkClick r:id="rId2" tooltip="Office suite"/>
              </a:rPr>
              <a:t>office suites</a:t>
            </a:r>
            <a:r>
              <a:rPr lang="en-IN" dirty="0" smtClean="0"/>
              <a:t> and </a:t>
            </a:r>
            <a:r>
              <a:rPr lang="en-IN" dirty="0" smtClean="0">
                <a:hlinkClick r:id="rId3" tooltip="E-mail"/>
              </a:rPr>
              <a:t>e-mail</a:t>
            </a:r>
            <a:r>
              <a:rPr lang="en-IN" dirty="0" smtClean="0"/>
              <a:t> or collaboration/groupware software. </a:t>
            </a: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Capture</a:t>
            </a:r>
            <a:endParaRPr lang="en-IN" dirty="0"/>
          </a:p>
        </p:txBody>
      </p:sp>
      <p:sp>
        <p:nvSpPr>
          <p:cNvPr id="3" name="Content Placeholder 2"/>
          <p:cNvSpPr>
            <a:spLocks noGrp="1"/>
          </p:cNvSpPr>
          <p:nvPr>
            <p:ph sz="quarter" idx="1"/>
          </p:nvPr>
        </p:nvSpPr>
        <p:spPr/>
        <p:txBody>
          <a:bodyPr>
            <a:normAutofit lnSpcReduction="10000"/>
          </a:bodyPr>
          <a:lstStyle/>
          <a:p>
            <a:r>
              <a:rPr lang="en-IN" dirty="0" smtClean="0"/>
              <a:t>Capture primarily involves accepting and processing images of paper documents from </a:t>
            </a:r>
            <a:r>
              <a:rPr lang="en-IN" dirty="0" smtClean="0">
                <a:hlinkClick r:id="rId2" tooltip="Image scanner"/>
              </a:rPr>
              <a:t>scanners</a:t>
            </a:r>
            <a:r>
              <a:rPr lang="en-IN" dirty="0" smtClean="0"/>
              <a:t> or </a:t>
            </a:r>
            <a:r>
              <a:rPr lang="en-IN" dirty="0" smtClean="0">
                <a:hlinkClick r:id="rId3" tooltip="Multifunction printer"/>
              </a:rPr>
              <a:t>multifunction printers</a:t>
            </a:r>
            <a:r>
              <a:rPr lang="en-IN" dirty="0" smtClean="0"/>
              <a:t>. </a:t>
            </a:r>
          </a:p>
          <a:p>
            <a:r>
              <a:rPr lang="en-IN" dirty="0" smtClean="0">
                <a:hlinkClick r:id="rId4" tooltip="Optical character recognition"/>
              </a:rPr>
              <a:t>Optical character recognition</a:t>
            </a:r>
            <a:r>
              <a:rPr lang="en-IN" dirty="0" smtClean="0"/>
              <a:t> (OCR) software is often used, whether integrated into the hardware or as stand-alone software, in order to convert digital images into machine readable text. </a:t>
            </a:r>
          </a:p>
          <a:p>
            <a:r>
              <a:rPr lang="en-IN" dirty="0" smtClean="0">
                <a:hlinkClick r:id="rId5" tooltip="Optical mark recognition"/>
              </a:rPr>
              <a:t>Optical mark recognition</a:t>
            </a:r>
            <a:r>
              <a:rPr lang="en-IN" dirty="0" smtClean="0"/>
              <a:t> (OMR) software is sometimes used to extract values of check-boxes or bubbles. </a:t>
            </a:r>
          </a:p>
          <a:p>
            <a:r>
              <a:rPr lang="en-IN" dirty="0" smtClean="0"/>
              <a:t>Capture may also involve accepting electronic documents and other computer-based files.</a:t>
            </a: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Validation</a:t>
            </a:r>
            <a:endParaRPr lang="en-IN" dirty="0"/>
          </a:p>
        </p:txBody>
      </p:sp>
      <p:sp>
        <p:nvSpPr>
          <p:cNvPr id="3" name="Content Placeholder 2"/>
          <p:cNvSpPr>
            <a:spLocks noGrp="1"/>
          </p:cNvSpPr>
          <p:nvPr>
            <p:ph sz="quarter" idx="1"/>
          </p:nvPr>
        </p:nvSpPr>
        <p:spPr/>
        <p:txBody>
          <a:bodyPr/>
          <a:lstStyle/>
          <a:p>
            <a:r>
              <a:rPr lang="en-IN" dirty="0" smtClean="0"/>
              <a:t>Deals with error correction</a:t>
            </a:r>
          </a:p>
          <a:p>
            <a:r>
              <a:rPr lang="en-IN" dirty="0" smtClean="0"/>
              <a:t>Checks for document failures such as missing signatures, misspelled names etc.</a:t>
            </a:r>
          </a:p>
          <a:p>
            <a:pPr>
              <a:buNone/>
            </a:pP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Indexing</a:t>
            </a:r>
            <a:endParaRPr lang="en-IN" dirty="0"/>
          </a:p>
        </p:txBody>
      </p:sp>
      <p:sp>
        <p:nvSpPr>
          <p:cNvPr id="3" name="Content Placeholder 2"/>
          <p:cNvSpPr>
            <a:spLocks noGrp="1"/>
          </p:cNvSpPr>
          <p:nvPr>
            <p:ph sz="quarter" idx="1"/>
          </p:nvPr>
        </p:nvSpPr>
        <p:spPr/>
        <p:txBody>
          <a:bodyPr/>
          <a:lstStyle/>
          <a:p>
            <a:r>
              <a:rPr lang="en-IN" dirty="0" smtClean="0"/>
              <a:t>Indexing tracks electronic documents. </a:t>
            </a:r>
          </a:p>
          <a:p>
            <a:r>
              <a:rPr lang="en-IN" dirty="0" smtClean="0"/>
              <a:t>Indexing exists mainly to support retrieval.</a:t>
            </a:r>
          </a:p>
          <a:p>
            <a:r>
              <a:rPr lang="en-IN" dirty="0" smtClean="0"/>
              <a:t>Indexing may be as simple as keeping track of unique document identifiers</a:t>
            </a:r>
          </a:p>
          <a:p>
            <a:r>
              <a:rPr lang="en-IN" dirty="0" smtClean="0"/>
              <a:t>Often it takes a more complex form, providing classification through the documents' metadata or even through word indexes extracted from the documents' contents.</a:t>
            </a:r>
          </a:p>
          <a:p>
            <a:pPr>
              <a:buNone/>
            </a:pP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Storage</a:t>
            </a:r>
            <a:endParaRPr lang="en-IN" dirty="0"/>
          </a:p>
        </p:txBody>
      </p:sp>
      <p:sp>
        <p:nvSpPr>
          <p:cNvPr id="3" name="Content Placeholder 2"/>
          <p:cNvSpPr>
            <a:spLocks noGrp="1"/>
          </p:cNvSpPr>
          <p:nvPr>
            <p:ph sz="quarter" idx="1"/>
          </p:nvPr>
        </p:nvSpPr>
        <p:spPr/>
        <p:txBody>
          <a:bodyPr/>
          <a:lstStyle/>
          <a:p>
            <a:r>
              <a:rPr lang="en-IN" dirty="0" smtClean="0"/>
              <a:t>Deals with the storing of electronic documents.</a:t>
            </a:r>
          </a:p>
          <a:p>
            <a:r>
              <a:rPr lang="en-IN" dirty="0" smtClean="0"/>
              <a:t> Storage of the documents often includes management of those documents; </a:t>
            </a:r>
          </a:p>
          <a:p>
            <a:pPr>
              <a:buFont typeface="Wingdings" pitchFamily="2" charset="2"/>
              <a:buChar char="Ø"/>
            </a:pPr>
            <a:r>
              <a:rPr lang="en-IN" dirty="0" smtClean="0"/>
              <a:t>  Where they are stored, </a:t>
            </a:r>
          </a:p>
          <a:p>
            <a:pPr>
              <a:buFont typeface="Wingdings" pitchFamily="2" charset="2"/>
              <a:buChar char="Ø"/>
            </a:pPr>
            <a:r>
              <a:rPr lang="en-IN" dirty="0" smtClean="0"/>
              <a:t> For how long</a:t>
            </a:r>
          </a:p>
          <a:p>
            <a:pPr>
              <a:buFont typeface="Wingdings" pitchFamily="2" charset="2"/>
              <a:buChar char="Ø"/>
            </a:pPr>
            <a:r>
              <a:rPr lang="en-IN" dirty="0" smtClean="0"/>
              <a:t>Migration of the documents from one storage media to another </a:t>
            </a:r>
          </a:p>
          <a:p>
            <a:pPr>
              <a:buFont typeface="Wingdings" pitchFamily="2" charset="2"/>
              <a:buChar char="Ø"/>
            </a:pPr>
            <a:r>
              <a:rPr lang="en-IN" dirty="0" smtClean="0"/>
              <a:t>Eventual document destruction</a:t>
            </a:r>
            <a:endParaRPr lang="en-IN"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Retrieval</a:t>
            </a:r>
            <a:endParaRPr lang="en-IN" dirty="0"/>
          </a:p>
        </p:txBody>
      </p:sp>
      <p:sp>
        <p:nvSpPr>
          <p:cNvPr id="3" name="Content Placeholder 2"/>
          <p:cNvSpPr>
            <a:spLocks noGrp="1"/>
          </p:cNvSpPr>
          <p:nvPr>
            <p:ph sz="quarter" idx="1"/>
          </p:nvPr>
        </p:nvSpPr>
        <p:spPr/>
        <p:txBody>
          <a:bodyPr>
            <a:normAutofit fontScale="92500" lnSpcReduction="10000"/>
          </a:bodyPr>
          <a:lstStyle/>
          <a:p>
            <a:r>
              <a:rPr lang="en-IN" dirty="0" smtClean="0"/>
              <a:t>Retrieve the electronic documents from the storage. </a:t>
            </a:r>
          </a:p>
          <a:p>
            <a:r>
              <a:rPr lang="en-IN" dirty="0" smtClean="0"/>
              <a:t>Although the notion of retrieving a particular document is simple, retrieval in the electronic context can be quite complex and powerful. </a:t>
            </a:r>
          </a:p>
          <a:p>
            <a:r>
              <a:rPr lang="en-IN" dirty="0" smtClean="0"/>
              <a:t>Simple retrieval of individual documents can be supported by allowing the user to specify the unique document identifier, and having the system use the basic index to retrieve the document. </a:t>
            </a:r>
          </a:p>
          <a:p>
            <a:r>
              <a:rPr lang="en-IN" dirty="0" smtClean="0"/>
              <a:t>More flexible retrieval allows the user to specify partial search terms involving the document identifier and/or parts of the expected metadata. </a:t>
            </a:r>
          </a:p>
          <a:p>
            <a:pPr>
              <a:buNone/>
            </a:pPr>
            <a:r>
              <a:rPr lang="en-IN" dirty="0" smtClean="0"/>
              <a:t>      This would typically return a list of documents which match the user's search terms. </a:t>
            </a:r>
            <a:endParaRPr lang="en-IN"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Distribution</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t>A published document for distribution has to be in a format that can not be easily altered. </a:t>
            </a:r>
          </a:p>
          <a:p>
            <a:r>
              <a:rPr lang="en-IN" dirty="0" smtClean="0"/>
              <a:t>As a common practice in law regulated industries, an original master copy of the document is usually never used for distribution other than archiving.</a:t>
            </a:r>
          </a:p>
          <a:p>
            <a:r>
              <a:rPr lang="en-IN" dirty="0" smtClean="0"/>
              <a:t> If a document is to be distributed electronically in a regulatory environment, then the equipment tasking the job has to be quality endorsed and validated. </a:t>
            </a:r>
          </a:p>
          <a:p>
            <a:r>
              <a:rPr lang="en-IN" dirty="0" smtClean="0"/>
              <a:t>Similarly quality endorsed electronic distribution carriers have to be used.</a:t>
            </a:r>
          </a:p>
          <a:p>
            <a:r>
              <a:rPr lang="en-IN" dirty="0" smtClean="0"/>
              <a:t> This approach applies to both of the systems by which the document is to be inter-exchanged, if the integrity of the document is highly in demand.</a:t>
            </a:r>
            <a:endParaRPr lang="en-IN"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Security</a:t>
            </a:r>
            <a:endParaRPr lang="en-IN" dirty="0"/>
          </a:p>
        </p:txBody>
      </p:sp>
      <p:sp>
        <p:nvSpPr>
          <p:cNvPr id="3" name="Content Placeholder 2"/>
          <p:cNvSpPr>
            <a:spLocks noGrp="1"/>
          </p:cNvSpPr>
          <p:nvPr>
            <p:ph sz="quarter" idx="1"/>
          </p:nvPr>
        </p:nvSpPr>
        <p:spPr/>
        <p:txBody>
          <a:bodyPr>
            <a:normAutofit/>
          </a:bodyPr>
          <a:lstStyle/>
          <a:p>
            <a:pPr algn="just"/>
            <a:r>
              <a:rPr lang="en-IN" dirty="0" smtClean="0"/>
              <a:t>Document security is vital in many document management applications. </a:t>
            </a:r>
          </a:p>
          <a:p>
            <a:pPr algn="just"/>
            <a:r>
              <a:rPr lang="en-IN" dirty="0" smtClean="0"/>
              <a:t>Compliance requirements for certain documents can be quite complex depending on the type of documents. </a:t>
            </a:r>
          </a:p>
          <a:p>
            <a:pPr algn="just"/>
            <a:r>
              <a:rPr lang="en-IN" dirty="0" smtClean="0"/>
              <a:t>Some document management systems have a rights management module that allows an administrator to give    access to documents based on type to only certain people or groups of people. </a:t>
            </a:r>
            <a:endParaRPr lang="en-IN"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IN" dirty="0" smtClean="0"/>
              <a:t>Workflow</a:t>
            </a:r>
            <a:endParaRPr lang="en-IN" dirty="0"/>
          </a:p>
        </p:txBody>
      </p:sp>
      <p:sp>
        <p:nvSpPr>
          <p:cNvPr id="3" name="Content Placeholder 2"/>
          <p:cNvSpPr>
            <a:spLocks noGrp="1"/>
          </p:cNvSpPr>
          <p:nvPr>
            <p:ph sz="quarter" idx="1"/>
          </p:nvPr>
        </p:nvSpPr>
        <p:spPr>
          <a:xfrm>
            <a:off x="914400" y="1066800"/>
            <a:ext cx="7772400" cy="5791200"/>
          </a:xfrm>
        </p:spPr>
        <p:txBody>
          <a:bodyPr>
            <a:normAutofit fontScale="77500" lnSpcReduction="20000"/>
          </a:bodyPr>
          <a:lstStyle/>
          <a:p>
            <a:r>
              <a:rPr lang="en-IN" dirty="0" smtClean="0"/>
              <a:t>Workflow is a complex process </a:t>
            </a:r>
          </a:p>
          <a:p>
            <a:r>
              <a:rPr lang="en-IN" dirty="0" smtClean="0"/>
              <a:t>Some document management systems have a built-in workflow module. </a:t>
            </a:r>
          </a:p>
          <a:p>
            <a:pPr>
              <a:buNone/>
            </a:pPr>
            <a:endParaRPr lang="en-IN" dirty="0" smtClean="0"/>
          </a:p>
          <a:p>
            <a:r>
              <a:rPr lang="en-IN" dirty="0" smtClean="0"/>
              <a:t>There are different types of workflow.</a:t>
            </a:r>
          </a:p>
          <a:p>
            <a:pPr>
              <a:buNone/>
            </a:pPr>
            <a:endParaRPr lang="en-IN" dirty="0" smtClean="0"/>
          </a:p>
          <a:p>
            <a:pPr>
              <a:buFont typeface="Wingdings" pitchFamily="2" charset="2"/>
              <a:buChar char="Ø"/>
            </a:pPr>
            <a:r>
              <a:rPr lang="en-IN" b="1" dirty="0" smtClean="0"/>
              <a:t>Manual workflow </a:t>
            </a:r>
            <a:r>
              <a:rPr lang="en-IN" dirty="0" smtClean="0"/>
              <a:t>requires a user to view the document and decide whom  to send it to. </a:t>
            </a:r>
          </a:p>
          <a:p>
            <a:pPr>
              <a:buFont typeface="Wingdings" pitchFamily="2" charset="2"/>
              <a:buChar char="Ø"/>
            </a:pPr>
            <a:r>
              <a:rPr lang="en-IN" dirty="0" smtClean="0"/>
              <a:t> </a:t>
            </a:r>
            <a:r>
              <a:rPr lang="en-IN" b="1" dirty="0" smtClean="0"/>
              <a:t>Rules-based workflow </a:t>
            </a:r>
            <a:r>
              <a:rPr lang="en-IN" dirty="0" smtClean="0"/>
              <a:t>allows an administrator to create a rule that dictates the flow of the document through an organization</a:t>
            </a:r>
          </a:p>
          <a:p>
            <a:pPr>
              <a:buNone/>
            </a:pPr>
            <a:r>
              <a:rPr lang="en-IN" dirty="0" smtClean="0"/>
              <a:t>     </a:t>
            </a:r>
            <a:r>
              <a:rPr lang="en-IN" dirty="0" err="1" smtClean="0"/>
              <a:t>Eg</a:t>
            </a:r>
            <a:r>
              <a:rPr lang="en-IN" dirty="0" smtClean="0"/>
              <a:t>: An invoice passes through an approval process and then is routed to the accounts-payable department. Dynamic rules allow for branches to be created in a workflow process. A simple example would be to enter an invoice amount and if the amount is lower than a certain set amount, it follows different routes through the organization. </a:t>
            </a:r>
          </a:p>
          <a:p>
            <a:pPr>
              <a:buFont typeface="Wingdings" pitchFamily="2" charset="2"/>
              <a:buChar char="Ø"/>
            </a:pPr>
            <a:r>
              <a:rPr lang="en-IN" b="1" dirty="0" smtClean="0"/>
              <a:t>   Advanced workflow </a:t>
            </a:r>
            <a:r>
              <a:rPr lang="en-IN" dirty="0" smtClean="0"/>
              <a:t>mechanisms can manipulate content or signal external processes while these rules are in effect.</a:t>
            </a:r>
          </a:p>
          <a:p>
            <a:pPr>
              <a:buFont typeface="Wingdings" pitchFamily="2" charset="2"/>
              <a:buChar char="Ø"/>
            </a:pPr>
            <a:endParaRPr lang="en-IN" dirty="0" smtClean="0"/>
          </a:p>
          <a:p>
            <a:r>
              <a:rPr lang="en-IN" dirty="0" smtClean="0"/>
              <a:t> Usage depends on the environment to which the electronic document management system (EDMS) is applied. </a:t>
            </a:r>
            <a:endParaRPr lang="en-IN"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Contents</a:t>
            </a:r>
            <a:endParaRPr lang="en-IN" dirty="0"/>
          </a:p>
        </p:txBody>
      </p:sp>
      <p:sp>
        <p:nvSpPr>
          <p:cNvPr id="3" name="Content Placeholder 2"/>
          <p:cNvSpPr>
            <a:spLocks noGrp="1"/>
          </p:cNvSpPr>
          <p:nvPr>
            <p:ph sz="quarter" idx="1"/>
          </p:nvPr>
        </p:nvSpPr>
        <p:spPr/>
        <p:txBody>
          <a:bodyPr/>
          <a:lstStyle/>
          <a:p>
            <a:r>
              <a:rPr lang="en-IN" dirty="0" smtClean="0"/>
              <a:t>Introduction</a:t>
            </a:r>
          </a:p>
          <a:p>
            <a:r>
              <a:rPr lang="en-IN" dirty="0" smtClean="0"/>
              <a:t>Document Management</a:t>
            </a:r>
          </a:p>
          <a:p>
            <a:pPr>
              <a:buNone/>
            </a:pPr>
            <a:r>
              <a:rPr lang="en-IN" dirty="0" smtClean="0"/>
              <a:t>      History</a:t>
            </a:r>
          </a:p>
          <a:p>
            <a:pPr>
              <a:buNone/>
            </a:pPr>
            <a:r>
              <a:rPr lang="en-IN" dirty="0" smtClean="0"/>
              <a:t>      Components</a:t>
            </a:r>
          </a:p>
          <a:p>
            <a:r>
              <a:rPr lang="en-IN" dirty="0" smtClean="0"/>
              <a:t>Document Automation</a:t>
            </a:r>
            <a:endParaRPr lang="en-IN"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Collaboration</a:t>
            </a:r>
            <a:endParaRPr lang="en-IN" dirty="0"/>
          </a:p>
        </p:txBody>
      </p:sp>
      <p:sp>
        <p:nvSpPr>
          <p:cNvPr id="3" name="Content Placeholder 2"/>
          <p:cNvSpPr>
            <a:spLocks noGrp="1"/>
          </p:cNvSpPr>
          <p:nvPr>
            <p:ph sz="quarter" idx="1"/>
          </p:nvPr>
        </p:nvSpPr>
        <p:spPr/>
        <p:txBody>
          <a:bodyPr>
            <a:normAutofit fontScale="92500" lnSpcReduction="20000"/>
          </a:bodyPr>
          <a:lstStyle/>
          <a:p>
            <a:r>
              <a:rPr lang="en-IN" dirty="0" smtClean="0"/>
              <a:t>Collaboration (act of working together)should be inherent in an EDMS. </a:t>
            </a:r>
          </a:p>
          <a:p>
            <a:r>
              <a:rPr lang="en-IN" dirty="0" smtClean="0"/>
              <a:t>In its basic form, collaborative EDMS should allow documents to be retrieved and worked on by an authorized user. </a:t>
            </a:r>
          </a:p>
          <a:p>
            <a:r>
              <a:rPr lang="en-IN" dirty="0" smtClean="0"/>
              <a:t>Access should be blocked to other users while work is being performed on the document. </a:t>
            </a:r>
          </a:p>
          <a:p>
            <a:r>
              <a:rPr lang="en-IN" dirty="0" smtClean="0"/>
              <a:t>Other advanced forms of collaboration act in real time, allowing multiple users to view and modify (or </a:t>
            </a:r>
            <a:r>
              <a:rPr lang="en-IN" dirty="0" err="1" smtClean="0"/>
              <a:t>markup</a:t>
            </a:r>
            <a:r>
              <a:rPr lang="en-IN" dirty="0" smtClean="0"/>
              <a:t>) documents at the same time. </a:t>
            </a:r>
          </a:p>
          <a:p>
            <a:r>
              <a:rPr lang="en-IN" dirty="0" smtClean="0"/>
              <a:t>The resulting document is comprehensive, including all users additions. </a:t>
            </a:r>
          </a:p>
          <a:p>
            <a:r>
              <a:rPr lang="en-IN" dirty="0" smtClean="0"/>
              <a:t>Collaboration within Document Management Systems stores the various </a:t>
            </a:r>
            <a:r>
              <a:rPr lang="en-IN" dirty="0" err="1" smtClean="0"/>
              <a:t>markups</a:t>
            </a:r>
            <a:r>
              <a:rPr lang="en-IN" dirty="0" smtClean="0"/>
              <a:t> by each individual user during the collaboration session, allowing document history to be monitored</a:t>
            </a:r>
            <a:endParaRPr lang="en-IN"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Versioning</a:t>
            </a:r>
            <a:endParaRPr lang="en-IN" dirty="0"/>
          </a:p>
        </p:txBody>
      </p:sp>
      <p:sp>
        <p:nvSpPr>
          <p:cNvPr id="3" name="Content Placeholder 2"/>
          <p:cNvSpPr>
            <a:spLocks noGrp="1"/>
          </p:cNvSpPr>
          <p:nvPr>
            <p:ph sz="quarter" idx="1"/>
          </p:nvPr>
        </p:nvSpPr>
        <p:spPr/>
        <p:txBody>
          <a:bodyPr/>
          <a:lstStyle/>
          <a:p>
            <a:r>
              <a:rPr lang="en-IN" dirty="0" smtClean="0"/>
              <a:t>Versioning is a process by which documents are checked in or out of the document management system, allowing users to retrieve previous versions and to continue work from a selected point. </a:t>
            </a:r>
          </a:p>
          <a:p>
            <a:r>
              <a:rPr lang="en-IN" dirty="0" smtClean="0"/>
              <a:t>Versioning is useful for documents that change over time and require updating, but it may be necessary to go back to or reference a previous copy</a:t>
            </a:r>
            <a:endParaRPr lang="en-IN"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Searching</a:t>
            </a:r>
            <a:endParaRPr lang="en-IN" dirty="0"/>
          </a:p>
        </p:txBody>
      </p:sp>
      <p:sp>
        <p:nvSpPr>
          <p:cNvPr id="3" name="Content Placeholder 2"/>
          <p:cNvSpPr>
            <a:spLocks noGrp="1"/>
          </p:cNvSpPr>
          <p:nvPr>
            <p:ph sz="quarter" idx="1"/>
          </p:nvPr>
        </p:nvSpPr>
        <p:spPr/>
        <p:txBody>
          <a:bodyPr/>
          <a:lstStyle/>
          <a:p>
            <a:r>
              <a:rPr lang="en-IN" dirty="0" smtClean="0"/>
              <a:t>Searching finds documents and folders using template attributes or full text search. </a:t>
            </a:r>
          </a:p>
          <a:p>
            <a:r>
              <a:rPr lang="en-IN" dirty="0" smtClean="0"/>
              <a:t>Documents can be searched using various attributes and document content.</a:t>
            </a:r>
            <a:br>
              <a:rPr lang="en-IN" dirty="0" smtClean="0"/>
            </a:br>
            <a:endParaRPr lang="en-IN"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Publishing</a:t>
            </a:r>
            <a:endParaRPr lang="en-IN" dirty="0"/>
          </a:p>
        </p:txBody>
      </p:sp>
      <p:sp>
        <p:nvSpPr>
          <p:cNvPr id="3" name="Content Placeholder 2"/>
          <p:cNvSpPr>
            <a:spLocks noGrp="1"/>
          </p:cNvSpPr>
          <p:nvPr>
            <p:ph sz="quarter" idx="1"/>
          </p:nvPr>
        </p:nvSpPr>
        <p:spPr>
          <a:xfrm>
            <a:off x="914400" y="1447800"/>
            <a:ext cx="7772400" cy="4800600"/>
          </a:xfrm>
        </p:spPr>
        <p:txBody>
          <a:bodyPr>
            <a:normAutofit lnSpcReduction="10000"/>
          </a:bodyPr>
          <a:lstStyle/>
          <a:p>
            <a:r>
              <a:rPr lang="en-IN" dirty="0" smtClean="0"/>
              <a:t>Publishing a document involves the procedures of proof reading, peer or public reviewing, authorizing, printing and approving etc.</a:t>
            </a:r>
          </a:p>
          <a:p>
            <a:r>
              <a:rPr lang="en-IN" dirty="0" smtClean="0"/>
              <a:t>Any careless handling may result in the inaccuracy of the document and therefore mislead or upset its users and readers.</a:t>
            </a:r>
          </a:p>
          <a:p>
            <a:r>
              <a:rPr lang="en-IN" dirty="0" smtClean="0"/>
              <a:t> In law regulated industries, some of the procedures have to be completed as evidenced by their corresponding signatures and the date(s) on which the document was signed. </a:t>
            </a:r>
          </a:p>
          <a:p>
            <a:r>
              <a:rPr lang="en-IN" dirty="0" smtClean="0"/>
              <a:t>Published document should be in a format that is not easily altered without a specific knowledge or tools, and yet it is read-only or portable</a:t>
            </a:r>
          </a:p>
          <a:p>
            <a:endParaRPr lang="en-IN"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Reproduction</a:t>
            </a:r>
            <a:endParaRPr lang="en-IN" dirty="0"/>
          </a:p>
        </p:txBody>
      </p:sp>
      <p:sp>
        <p:nvSpPr>
          <p:cNvPr id="3" name="Content Placeholder 2"/>
          <p:cNvSpPr>
            <a:spLocks noGrp="1"/>
          </p:cNvSpPr>
          <p:nvPr>
            <p:ph sz="quarter" idx="1"/>
          </p:nvPr>
        </p:nvSpPr>
        <p:spPr/>
        <p:txBody>
          <a:bodyPr/>
          <a:lstStyle/>
          <a:p>
            <a:r>
              <a:rPr lang="en-IN" dirty="0" smtClean="0"/>
              <a:t>Document/image reproduction is key when thinking about implementing a system. </a:t>
            </a:r>
          </a:p>
          <a:p>
            <a:r>
              <a:rPr lang="en-IN" dirty="0" smtClean="0"/>
              <a:t>It deals with getting things we already stored</a:t>
            </a:r>
          </a:p>
          <a:p>
            <a:pPr>
              <a:buNone/>
            </a:pPr>
            <a:r>
              <a:rPr lang="en-IN" dirty="0" smtClean="0"/>
              <a:t>    Example :Building plans.</a:t>
            </a:r>
          </a:p>
          <a:p>
            <a:pPr>
              <a:buNone/>
            </a:pPr>
            <a:r>
              <a:rPr lang="en-IN" dirty="0" smtClean="0"/>
              <a:t>    The plans should be scanned and scaled properly during printing</a:t>
            </a:r>
          </a:p>
          <a:p>
            <a:pPr>
              <a:buNone/>
            </a:pPr>
            <a:endParaRPr lang="en-IN"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Conclusion</a:t>
            </a:r>
            <a:endParaRPr lang="en-IN" dirty="0"/>
          </a:p>
        </p:txBody>
      </p:sp>
      <p:sp>
        <p:nvSpPr>
          <p:cNvPr id="3" name="Content Placeholder 2"/>
          <p:cNvSpPr>
            <a:spLocks noGrp="1"/>
          </p:cNvSpPr>
          <p:nvPr>
            <p:ph sz="quarter" idx="1"/>
          </p:nvPr>
        </p:nvSpPr>
        <p:spPr/>
        <p:txBody>
          <a:bodyPr/>
          <a:lstStyle/>
          <a:p>
            <a:r>
              <a:rPr lang="en-IN" dirty="0" smtClean="0"/>
              <a:t>Discussed basic terms like </a:t>
            </a:r>
            <a:r>
              <a:rPr lang="en-IN" err="1" smtClean="0"/>
              <a:t>document</a:t>
            </a:r>
            <a:r>
              <a:rPr lang="en-IN" smtClean="0"/>
              <a:t>, workflow</a:t>
            </a:r>
            <a:r>
              <a:rPr lang="en-IN" dirty="0" smtClean="0"/>
              <a:t>, document management, document management system and its components.</a:t>
            </a:r>
            <a:endParaRPr lang="en-IN"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pPr algn="ctr">
              <a:buNone/>
            </a:pPr>
            <a:endParaRPr lang="en-IN" dirty="0" smtClean="0"/>
          </a:p>
          <a:p>
            <a:pPr algn="ctr">
              <a:buNone/>
            </a:pPr>
            <a:endParaRPr lang="en-IN" dirty="0" smtClean="0"/>
          </a:p>
          <a:p>
            <a:pPr algn="ctr">
              <a:buNone/>
            </a:pPr>
            <a:endParaRPr lang="en-IN" dirty="0" smtClean="0"/>
          </a:p>
          <a:p>
            <a:pPr algn="ctr">
              <a:buNone/>
            </a:pPr>
            <a:r>
              <a:rPr lang="en-IN" sz="6600" i="1" dirty="0" smtClean="0">
                <a:solidFill>
                  <a:schemeClr val="tx2">
                    <a:lumMod val="60000"/>
                    <a:lumOff val="40000"/>
                  </a:schemeClr>
                </a:solidFill>
                <a:latin typeface="Times New Roman" pitchFamily="18" charset="0"/>
                <a:cs typeface="Times New Roman" pitchFamily="18" charset="0"/>
              </a:rPr>
              <a:t>Thank You</a:t>
            </a:r>
            <a:endParaRPr lang="en-IN" sz="6600" i="1" dirty="0">
              <a:solidFill>
                <a:schemeClr val="tx2">
                  <a:lumMod val="60000"/>
                  <a:lumOff val="40000"/>
                </a:schemeClr>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Document</a:t>
            </a:r>
            <a:endParaRPr lang="en-IN" dirty="0"/>
          </a:p>
        </p:txBody>
      </p:sp>
      <p:sp>
        <p:nvSpPr>
          <p:cNvPr id="3" name="Content Placeholder 2"/>
          <p:cNvSpPr>
            <a:spLocks noGrp="1"/>
          </p:cNvSpPr>
          <p:nvPr>
            <p:ph sz="quarter" idx="1"/>
          </p:nvPr>
        </p:nvSpPr>
        <p:spPr/>
        <p:txBody>
          <a:bodyPr/>
          <a:lstStyle/>
          <a:p>
            <a:pPr algn="just">
              <a:buNone/>
            </a:pPr>
            <a:r>
              <a:rPr lang="en-IN" dirty="0" smtClean="0"/>
              <a:t>    A piece of written, printed, or electronic matter that provides information or evidence or that serves as an official record.</a:t>
            </a:r>
          </a:p>
          <a:p>
            <a:pPr>
              <a:buNone/>
            </a:pPr>
            <a:r>
              <a:rPr lang="en-IN" dirty="0" err="1" smtClean="0">
                <a:solidFill>
                  <a:schemeClr val="tx1">
                    <a:lumMod val="65000"/>
                    <a:lumOff val="35000"/>
                  </a:schemeClr>
                </a:solidFill>
              </a:rPr>
              <a:t>Eg</a:t>
            </a:r>
            <a:r>
              <a:rPr lang="en-IN" dirty="0" smtClean="0">
                <a:solidFill>
                  <a:schemeClr val="tx1">
                    <a:lumMod val="65000"/>
                    <a:lumOff val="35000"/>
                  </a:schemeClr>
                </a:solidFill>
              </a:rPr>
              <a:t>: Certificates, Legal agreements, emails etc</a:t>
            </a:r>
          </a:p>
          <a:p>
            <a:endParaRPr lang="en-IN"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Workflow</a:t>
            </a:r>
            <a:endParaRPr lang="en-IN" dirty="0"/>
          </a:p>
        </p:txBody>
      </p:sp>
      <p:sp>
        <p:nvSpPr>
          <p:cNvPr id="3" name="Content Placeholder 2"/>
          <p:cNvSpPr>
            <a:spLocks noGrp="1"/>
          </p:cNvSpPr>
          <p:nvPr>
            <p:ph sz="quarter" idx="1"/>
          </p:nvPr>
        </p:nvSpPr>
        <p:spPr/>
        <p:txBody>
          <a:bodyPr/>
          <a:lstStyle/>
          <a:p>
            <a:pPr>
              <a:buNone/>
            </a:pPr>
            <a:r>
              <a:rPr lang="en-IN" dirty="0" smtClean="0"/>
              <a:t>    The sequence of industrial, administrative, or other processes through which a piece of work passes from initiation to completion.</a:t>
            </a:r>
            <a:endParaRPr lang="en-IN"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  Document Management</a:t>
            </a:r>
            <a:endParaRPr lang="en-IN" dirty="0"/>
          </a:p>
        </p:txBody>
      </p:sp>
      <p:sp>
        <p:nvSpPr>
          <p:cNvPr id="3" name="Content Placeholder 2"/>
          <p:cNvSpPr>
            <a:spLocks noGrp="1"/>
          </p:cNvSpPr>
          <p:nvPr>
            <p:ph sz="quarter" idx="1"/>
          </p:nvPr>
        </p:nvSpPr>
        <p:spPr/>
        <p:txBody>
          <a:bodyPr/>
          <a:lstStyle/>
          <a:p>
            <a:pPr>
              <a:buNone/>
            </a:pPr>
            <a:r>
              <a:rPr lang="en-IN" b="1" dirty="0" smtClean="0"/>
              <a:t>    T</a:t>
            </a:r>
            <a:r>
              <a:rPr lang="en-IN" dirty="0" smtClean="0"/>
              <a:t>he process of storing, locating, updating, and sharing data for the purpose of workflow progression and business outcomes. </a:t>
            </a:r>
          </a:p>
          <a:p>
            <a:pPr>
              <a:buNone/>
            </a:pPr>
            <a:r>
              <a:rPr lang="en-IN" dirty="0" smtClean="0"/>
              <a:t>   </a:t>
            </a:r>
            <a:endParaRPr lang="en-IN"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772400" cy="579438"/>
          </a:xfrm>
        </p:spPr>
        <p:txBody>
          <a:bodyPr>
            <a:normAutofit fontScale="90000"/>
          </a:bodyPr>
          <a:lstStyle/>
          <a:p>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r>
            <a:br>
              <a:rPr lang="en-IN" dirty="0" smtClean="0"/>
            </a:br>
            <a:r>
              <a:rPr lang="en-IN" dirty="0" smtClean="0"/>
              <a:t> </a:t>
            </a:r>
            <a:r>
              <a:rPr lang="en-IN" dirty="0" smtClean="0">
                <a:latin typeface="Times New Roman" pitchFamily="18" charset="0"/>
                <a:cs typeface="Times New Roman" pitchFamily="18" charset="0"/>
              </a:rPr>
              <a:t>Document management system</a:t>
            </a:r>
            <a:endParaRPr lang="en-IN" dirty="0">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buNone/>
            </a:pPr>
            <a:r>
              <a:rPr lang="en-IN" dirty="0" smtClean="0"/>
              <a:t>    A </a:t>
            </a:r>
            <a:r>
              <a:rPr lang="en-IN" b="1" dirty="0" smtClean="0"/>
              <a:t>Document Management System</a:t>
            </a:r>
            <a:r>
              <a:rPr lang="en-IN" dirty="0" smtClean="0"/>
              <a:t> (</a:t>
            </a:r>
            <a:r>
              <a:rPr lang="en-IN" b="1" dirty="0" smtClean="0"/>
              <a:t>DMS</a:t>
            </a:r>
            <a:r>
              <a:rPr lang="en-IN" dirty="0" smtClean="0"/>
              <a:t>) is a system   used to track, manage and store documents and reduce paper.</a:t>
            </a:r>
            <a:endParaRPr lang="en-IN"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History</a:t>
            </a:r>
            <a:endParaRPr lang="en-IN" dirty="0"/>
          </a:p>
        </p:txBody>
      </p:sp>
      <p:sp>
        <p:nvSpPr>
          <p:cNvPr id="3" name="Content Placeholder 2"/>
          <p:cNvSpPr>
            <a:spLocks noGrp="1"/>
          </p:cNvSpPr>
          <p:nvPr>
            <p:ph sz="quarter" idx="1"/>
          </p:nvPr>
        </p:nvSpPr>
        <p:spPr/>
        <p:txBody>
          <a:bodyPr>
            <a:normAutofit fontScale="25000" lnSpcReduction="20000"/>
          </a:bodyPr>
          <a:lstStyle/>
          <a:p>
            <a:r>
              <a:rPr lang="en-IN" sz="7200" dirty="0" smtClean="0">
                <a:latin typeface="Times New Roman" pitchFamily="18" charset="0"/>
                <a:cs typeface="Times New Roman" pitchFamily="18" charset="0"/>
              </a:rPr>
              <a:t>In the 1980s, a number of vendors began developing software systems to manage paper-based document. </a:t>
            </a:r>
          </a:p>
          <a:p>
            <a:pPr>
              <a:buNone/>
            </a:pPr>
            <a:r>
              <a:rPr lang="en-IN" sz="7200" dirty="0" smtClean="0">
                <a:latin typeface="Times New Roman" pitchFamily="18" charset="0"/>
                <a:cs typeface="Times New Roman" pitchFamily="18" charset="0"/>
              </a:rPr>
              <a:t>        These systems dealt with paper documents, which included not only printed and published documents, but also photographs, prints, etc.</a:t>
            </a:r>
          </a:p>
          <a:p>
            <a:r>
              <a:rPr lang="en-IN" sz="7200" dirty="0" smtClean="0">
                <a:latin typeface="Times New Roman" pitchFamily="18" charset="0"/>
                <a:cs typeface="Times New Roman" pitchFamily="18" charset="0"/>
              </a:rPr>
              <a:t>Later developers began to write a second type of system which could manage electronic documents</a:t>
            </a:r>
          </a:p>
          <a:p>
            <a:pPr>
              <a:buNone/>
            </a:pPr>
            <a:r>
              <a:rPr lang="en-IN" sz="7200" dirty="0" smtClean="0">
                <a:latin typeface="Times New Roman" pitchFamily="18" charset="0"/>
                <a:cs typeface="Times New Roman" pitchFamily="18" charset="0"/>
              </a:rPr>
              <a:t>       i.e., all those documents, or files, created on computers, and often stored on users' local </a:t>
            </a:r>
            <a:r>
              <a:rPr lang="en-IN" sz="7200" dirty="0" smtClean="0">
                <a:latin typeface="Times New Roman" pitchFamily="18" charset="0"/>
                <a:cs typeface="Times New Roman" pitchFamily="18" charset="0"/>
                <a:hlinkClick r:id="rId2" tooltip="File-system"/>
              </a:rPr>
              <a:t>file-systems</a:t>
            </a:r>
            <a:r>
              <a:rPr lang="en-IN" sz="7200" dirty="0" smtClean="0">
                <a:latin typeface="Times New Roman" pitchFamily="18" charset="0"/>
                <a:cs typeface="Times New Roman" pitchFamily="18" charset="0"/>
              </a:rPr>
              <a:t>. </a:t>
            </a:r>
          </a:p>
          <a:p>
            <a:r>
              <a:rPr lang="en-IN" sz="7200" dirty="0" smtClean="0">
                <a:latin typeface="Times New Roman" pitchFamily="18" charset="0"/>
                <a:cs typeface="Times New Roman" pitchFamily="18" charset="0"/>
              </a:rPr>
              <a:t> The earliest electronic document management (EDM) systems managed either proprietary file types, or a limited number of </a:t>
            </a:r>
            <a:r>
              <a:rPr lang="en-IN" sz="7200" dirty="0" smtClean="0">
                <a:latin typeface="Times New Roman" pitchFamily="18" charset="0"/>
                <a:cs typeface="Times New Roman" pitchFamily="18" charset="0"/>
                <a:hlinkClick r:id="rId3" tooltip="File format"/>
              </a:rPr>
              <a:t>file formats</a:t>
            </a:r>
            <a:endParaRPr lang="en-IN" sz="7200" dirty="0" smtClean="0">
              <a:latin typeface="Times New Roman" pitchFamily="18" charset="0"/>
              <a:cs typeface="Times New Roman" pitchFamily="18" charset="0"/>
            </a:endParaRPr>
          </a:p>
          <a:p>
            <a:r>
              <a:rPr lang="en-IN" sz="7200" dirty="0" smtClean="0">
                <a:latin typeface="Times New Roman" pitchFamily="18" charset="0"/>
                <a:cs typeface="Times New Roman" pitchFamily="18" charset="0"/>
              </a:rPr>
              <a:t>EDM systems evolved to a point where systems could manage any type of file format that could be stored on the network. </a:t>
            </a:r>
          </a:p>
          <a:p>
            <a:r>
              <a:rPr lang="en-IN" sz="7200" dirty="0" smtClean="0">
                <a:latin typeface="Times New Roman" pitchFamily="18" charset="0"/>
                <a:cs typeface="Times New Roman" pitchFamily="18" charset="0"/>
              </a:rPr>
              <a:t>These systems enabled an organization to capture faxes and forms, to save copies of the documents as images, and to store the image files in the </a:t>
            </a:r>
            <a:r>
              <a:rPr lang="en-IN" sz="7200" dirty="0" smtClean="0">
                <a:latin typeface="Times New Roman" pitchFamily="18" charset="0"/>
                <a:cs typeface="Times New Roman" pitchFamily="18" charset="0"/>
                <a:hlinkClick r:id="rId4" tooltip="Information repository"/>
              </a:rPr>
              <a:t>repository</a:t>
            </a:r>
            <a:r>
              <a:rPr lang="en-IN" sz="7200" dirty="0" smtClean="0">
                <a:latin typeface="Times New Roman" pitchFamily="18" charset="0"/>
                <a:cs typeface="Times New Roman" pitchFamily="18" charset="0"/>
              </a:rPr>
              <a:t> for security and quick retrieval</a:t>
            </a:r>
          </a:p>
          <a:p>
            <a:r>
              <a:rPr lang="en-IN" sz="7200" dirty="0" smtClean="0">
                <a:latin typeface="Times New Roman" pitchFamily="18" charset="0"/>
                <a:cs typeface="Times New Roman" pitchFamily="18" charset="0"/>
              </a:rPr>
              <a:t>While many EDM systems store documents in their native file format (Microsoft Word or Excel, PDF), some web-based document management systems are beginning to store content in the form of </a:t>
            </a:r>
            <a:r>
              <a:rPr lang="en-IN" sz="7200" dirty="0" smtClean="0">
                <a:latin typeface="Times New Roman" pitchFamily="18" charset="0"/>
                <a:cs typeface="Times New Roman" pitchFamily="18" charset="0"/>
                <a:hlinkClick r:id="rId5" tooltip="Html"/>
              </a:rPr>
              <a:t>html</a:t>
            </a:r>
            <a:r>
              <a:rPr lang="en-IN" sz="7200" dirty="0" smtClean="0">
                <a:latin typeface="Times New Roman" pitchFamily="18" charset="0"/>
                <a:cs typeface="Times New Roman" pitchFamily="18" charset="0"/>
              </a:rPr>
              <a:t>. </a:t>
            </a:r>
          </a:p>
          <a:p>
            <a:endParaRPr lang="en-IN"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Components</a:t>
            </a:r>
            <a:endParaRPr lang="en-IN" dirty="0"/>
          </a:p>
        </p:txBody>
      </p:sp>
      <p:sp>
        <p:nvSpPr>
          <p:cNvPr id="3" name="Content Placeholder 2"/>
          <p:cNvSpPr>
            <a:spLocks noGrp="1"/>
          </p:cNvSpPr>
          <p:nvPr>
            <p:ph sz="quarter" idx="1"/>
          </p:nvPr>
        </p:nvSpPr>
        <p:spPr/>
        <p:txBody>
          <a:bodyPr>
            <a:normAutofit lnSpcReduction="10000"/>
          </a:bodyPr>
          <a:lstStyle/>
          <a:p>
            <a:pPr>
              <a:buNone/>
            </a:pPr>
            <a:r>
              <a:rPr lang="en-IN" dirty="0" smtClean="0"/>
              <a:t>    Document management systems commonly provide storage, versioning, metadata, security, as well as indexing and retrieval capabilities. </a:t>
            </a:r>
          </a:p>
          <a:p>
            <a:pPr lvl="1">
              <a:buNone/>
            </a:pPr>
            <a:r>
              <a:rPr lang="en-IN" b="1" dirty="0" smtClean="0"/>
              <a:t>Components:</a:t>
            </a:r>
          </a:p>
          <a:p>
            <a:pPr lvl="1">
              <a:buClr>
                <a:schemeClr val="accent1"/>
              </a:buClr>
            </a:pPr>
            <a:r>
              <a:rPr lang="en-IN" sz="2600" dirty="0" smtClean="0"/>
              <a:t>Metadata</a:t>
            </a:r>
          </a:p>
          <a:p>
            <a:pPr lvl="1">
              <a:buClr>
                <a:schemeClr val="accent1"/>
              </a:buClr>
            </a:pPr>
            <a:r>
              <a:rPr lang="en-IN" sz="2600" dirty="0" smtClean="0"/>
              <a:t>Integration</a:t>
            </a:r>
          </a:p>
          <a:p>
            <a:pPr lvl="1">
              <a:buClr>
                <a:schemeClr val="accent1"/>
              </a:buClr>
            </a:pPr>
            <a:r>
              <a:rPr lang="en-IN" sz="2600" dirty="0" smtClean="0"/>
              <a:t>Capture</a:t>
            </a:r>
          </a:p>
          <a:p>
            <a:pPr lvl="1">
              <a:buClr>
                <a:schemeClr val="accent1"/>
              </a:buClr>
            </a:pPr>
            <a:r>
              <a:rPr lang="en-IN" sz="2600" dirty="0" smtClean="0"/>
              <a:t>Validation</a:t>
            </a:r>
          </a:p>
          <a:p>
            <a:pPr lvl="1">
              <a:buClr>
                <a:schemeClr val="accent1"/>
              </a:buClr>
            </a:pPr>
            <a:r>
              <a:rPr lang="en-IN" sz="2600" dirty="0" smtClean="0"/>
              <a:t>Indexing</a:t>
            </a:r>
          </a:p>
          <a:p>
            <a:pPr lvl="1">
              <a:buClr>
                <a:schemeClr val="accent1"/>
              </a:buClr>
            </a:pPr>
            <a:r>
              <a:rPr lang="en-IN" sz="2600" dirty="0" smtClean="0"/>
              <a:t>Storage</a:t>
            </a:r>
          </a:p>
          <a:p>
            <a:pPr lvl="1">
              <a:buClr>
                <a:schemeClr val="accent1"/>
              </a:buClr>
            </a:pPr>
            <a:r>
              <a:rPr lang="en-IN" sz="2600" dirty="0" smtClean="0"/>
              <a:t>Retrieval</a:t>
            </a:r>
          </a:p>
          <a:p>
            <a:pPr>
              <a:buNone/>
            </a:pP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IN"/>
          </a:p>
        </p:txBody>
      </p:sp>
      <p:sp>
        <p:nvSpPr>
          <p:cNvPr id="3" name="Content Placeholder 2"/>
          <p:cNvSpPr>
            <a:spLocks noGrp="1"/>
          </p:cNvSpPr>
          <p:nvPr>
            <p:ph sz="quarter" idx="1"/>
          </p:nvPr>
        </p:nvSpPr>
        <p:spPr/>
        <p:txBody>
          <a:bodyPr/>
          <a:lstStyle/>
          <a:p>
            <a:r>
              <a:rPr lang="en-IN" dirty="0" smtClean="0"/>
              <a:t>Distribution</a:t>
            </a:r>
          </a:p>
          <a:p>
            <a:r>
              <a:rPr lang="en-IN" dirty="0" smtClean="0"/>
              <a:t>Security</a:t>
            </a:r>
          </a:p>
          <a:p>
            <a:r>
              <a:rPr lang="en-IN" dirty="0" smtClean="0"/>
              <a:t>Workflow</a:t>
            </a:r>
          </a:p>
          <a:p>
            <a:r>
              <a:rPr lang="en-IN" dirty="0" smtClean="0"/>
              <a:t>Collaboration</a:t>
            </a:r>
          </a:p>
          <a:p>
            <a:r>
              <a:rPr lang="en-IN" dirty="0" smtClean="0"/>
              <a:t>Versioning</a:t>
            </a:r>
          </a:p>
          <a:p>
            <a:r>
              <a:rPr lang="en-IN" dirty="0" smtClean="0"/>
              <a:t>Searching</a:t>
            </a:r>
          </a:p>
          <a:p>
            <a:r>
              <a:rPr lang="en-IN" dirty="0" smtClean="0"/>
              <a:t>Publishing</a:t>
            </a:r>
          </a:p>
          <a:p>
            <a:r>
              <a:rPr lang="en-IN" dirty="0" smtClean="0"/>
              <a:t>Reproduction</a:t>
            </a:r>
          </a:p>
          <a:p>
            <a:endParaRPr lang="en-IN" dirty="0" smtClean="0"/>
          </a:p>
          <a:p>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681</TotalTime>
  <Words>1102</Words>
  <Application>Microsoft Office PowerPoint</Application>
  <PresentationFormat>On-screen Show (4:3)</PresentationFormat>
  <Paragraphs>132</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Equity</vt:lpstr>
      <vt:lpstr>Document &amp; Workflow Management BSBI613 </vt:lpstr>
      <vt:lpstr>Contents</vt:lpstr>
      <vt:lpstr> Document</vt:lpstr>
      <vt:lpstr> Workflow</vt:lpstr>
      <vt:lpstr>  Document Management</vt:lpstr>
      <vt:lpstr>        Document management system</vt:lpstr>
      <vt:lpstr>History</vt:lpstr>
      <vt:lpstr>Components</vt:lpstr>
      <vt:lpstr>PowerPoint Presentation</vt:lpstr>
      <vt:lpstr>Metadata</vt:lpstr>
      <vt:lpstr>Integration</vt:lpstr>
      <vt:lpstr>Capture</vt:lpstr>
      <vt:lpstr>Validation</vt:lpstr>
      <vt:lpstr>Indexing</vt:lpstr>
      <vt:lpstr>Storage</vt:lpstr>
      <vt:lpstr>Retrieval</vt:lpstr>
      <vt:lpstr>Distribution</vt:lpstr>
      <vt:lpstr>Security</vt:lpstr>
      <vt:lpstr>Workflow</vt:lpstr>
      <vt:lpstr>Collaboration</vt:lpstr>
      <vt:lpstr>Versioning</vt:lpstr>
      <vt:lpstr>Searching</vt:lpstr>
      <vt:lpstr>Publishing</vt:lpstr>
      <vt:lpstr>Reproduction</vt:lpstr>
      <vt:lpstr>Conclusion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Distance Aware ZRP for Low Delay Transmission and Efficient Power Utilization in MANET</dc:title>
  <dc:creator>dhanya</dc:creator>
  <cp:lastModifiedBy>Ahmed Abdulla Shaalan</cp:lastModifiedBy>
  <cp:revision>126</cp:revision>
  <dcterms:created xsi:type="dcterms:W3CDTF">2006-08-16T00:00:00Z</dcterms:created>
  <dcterms:modified xsi:type="dcterms:W3CDTF">2017-10-15T10:21:49Z</dcterms:modified>
</cp:coreProperties>
</file>