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81"/>
  </p:notesMasterIdLst>
  <p:sldIdLst>
    <p:sldId id="259" r:id="rId2"/>
    <p:sldId id="260" r:id="rId3"/>
    <p:sldId id="261" r:id="rId4"/>
    <p:sldId id="539" r:id="rId5"/>
    <p:sldId id="424" r:id="rId6"/>
    <p:sldId id="741" r:id="rId7"/>
    <p:sldId id="423" r:id="rId8"/>
    <p:sldId id="793" r:id="rId9"/>
    <p:sldId id="408" r:id="rId10"/>
    <p:sldId id="409" r:id="rId11"/>
    <p:sldId id="671" r:id="rId12"/>
    <p:sldId id="598" r:id="rId13"/>
    <p:sldId id="774" r:id="rId14"/>
    <p:sldId id="792" r:id="rId15"/>
    <p:sldId id="680" r:id="rId16"/>
    <p:sldId id="807" r:id="rId17"/>
    <p:sldId id="742" r:id="rId18"/>
    <p:sldId id="681" r:id="rId19"/>
    <p:sldId id="806" r:id="rId20"/>
    <p:sldId id="766" r:id="rId21"/>
    <p:sldId id="808" r:id="rId22"/>
    <p:sldId id="656" r:id="rId23"/>
    <p:sldId id="786" r:id="rId24"/>
    <p:sldId id="805" r:id="rId25"/>
    <p:sldId id="692" r:id="rId26"/>
    <p:sldId id="708" r:id="rId27"/>
    <p:sldId id="709" r:id="rId28"/>
    <p:sldId id="794" r:id="rId29"/>
    <p:sldId id="760" r:id="rId30"/>
    <p:sldId id="712" r:id="rId31"/>
    <p:sldId id="761" r:id="rId32"/>
    <p:sldId id="701" r:id="rId33"/>
    <p:sldId id="663" r:id="rId34"/>
    <p:sldId id="789" r:id="rId35"/>
    <p:sldId id="775" r:id="rId36"/>
    <p:sldId id="446" r:id="rId37"/>
    <p:sldId id="783" r:id="rId38"/>
    <p:sldId id="767" r:id="rId39"/>
    <p:sldId id="790" r:id="rId40"/>
    <p:sldId id="684" r:id="rId41"/>
    <p:sldId id="699" r:id="rId42"/>
    <p:sldId id="284" r:id="rId43"/>
    <p:sldId id="287" r:id="rId44"/>
    <p:sldId id="754" r:id="rId45"/>
    <p:sldId id="289" r:id="rId46"/>
    <p:sldId id="750" r:id="rId47"/>
    <p:sldId id="716" r:id="rId48"/>
    <p:sldId id="780" r:id="rId49"/>
    <p:sldId id="795" r:id="rId50"/>
    <p:sldId id="796" r:id="rId51"/>
    <p:sldId id="797" r:id="rId52"/>
    <p:sldId id="798" r:id="rId53"/>
    <p:sldId id="776" r:id="rId54"/>
    <p:sldId id="777" r:id="rId55"/>
    <p:sldId id="778" r:id="rId56"/>
    <p:sldId id="756" r:id="rId57"/>
    <p:sldId id="292" r:id="rId58"/>
    <p:sldId id="532" r:id="rId59"/>
    <p:sldId id="803" r:id="rId60"/>
    <p:sldId id="804" r:id="rId61"/>
    <p:sldId id="745" r:id="rId62"/>
    <p:sldId id="698" r:id="rId63"/>
    <p:sldId id="799" r:id="rId64"/>
    <p:sldId id="787" r:id="rId65"/>
    <p:sldId id="785" r:id="rId66"/>
    <p:sldId id="686" r:id="rId67"/>
    <p:sldId id="764" r:id="rId68"/>
    <p:sldId id="809" r:id="rId69"/>
    <p:sldId id="762" r:id="rId70"/>
    <p:sldId id="763" r:id="rId71"/>
    <p:sldId id="802" r:id="rId72"/>
    <p:sldId id="800" r:id="rId73"/>
    <p:sldId id="801" r:id="rId74"/>
    <p:sldId id="765" r:id="rId75"/>
    <p:sldId id="268" r:id="rId76"/>
    <p:sldId id="469" r:id="rId77"/>
    <p:sldId id="736" r:id="rId78"/>
    <p:sldId id="739" r:id="rId79"/>
    <p:sldId id="740" r:id="rId8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7" autoAdjust="0"/>
    <p:restoredTop sz="94660"/>
  </p:normalViewPr>
  <p:slideViewPr>
    <p:cSldViewPr snapToGrid="0">
      <p:cViewPr varScale="1">
        <p:scale>
          <a:sx n="92" d="100"/>
          <a:sy n="92" d="100"/>
        </p:scale>
        <p:origin x="101"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Knoop" userId="fcde5b7a4fc8e8bd" providerId="LiveId" clId="{1457143A-481E-4680-A876-E17F4B1D152A}"/>
    <pc:docChg chg="undo custSel addSld modSld">
      <pc:chgData name="Teresa Knoop" userId="fcde5b7a4fc8e8bd" providerId="LiveId" clId="{1457143A-481E-4680-A876-E17F4B1D152A}" dt="2024-09-23T22:04:39.507" v="490" actId="113"/>
      <pc:docMkLst>
        <pc:docMk/>
      </pc:docMkLst>
      <pc:sldChg chg="modSp mod">
        <pc:chgData name="Teresa Knoop" userId="fcde5b7a4fc8e8bd" providerId="LiveId" clId="{1457143A-481E-4680-A876-E17F4B1D152A}" dt="2024-09-22T22:54:08.799" v="252" actId="20577"/>
        <pc:sldMkLst>
          <pc:docMk/>
          <pc:sldMk cId="3254267530" sldId="424"/>
        </pc:sldMkLst>
        <pc:spChg chg="mod">
          <ac:chgData name="Teresa Knoop" userId="fcde5b7a4fc8e8bd" providerId="LiveId" clId="{1457143A-481E-4680-A876-E17F4B1D152A}" dt="2024-09-22T22:54:08.799" v="252" actId="20577"/>
          <ac:spMkLst>
            <pc:docMk/>
            <pc:sldMk cId="3254267530" sldId="424"/>
            <ac:spMk id="3" creationId="{00000000-0000-0000-0000-000000000000}"/>
          </ac:spMkLst>
        </pc:spChg>
      </pc:sldChg>
      <pc:sldChg chg="modSp mod">
        <pc:chgData name="Teresa Knoop" userId="fcde5b7a4fc8e8bd" providerId="LiveId" clId="{1457143A-481E-4680-A876-E17F4B1D152A}" dt="2024-09-22T22:40:05.356" v="15" actId="20577"/>
        <pc:sldMkLst>
          <pc:docMk/>
          <pc:sldMk cId="3628203154" sldId="656"/>
        </pc:sldMkLst>
        <pc:spChg chg="mod">
          <ac:chgData name="Teresa Knoop" userId="fcde5b7a4fc8e8bd" providerId="LiveId" clId="{1457143A-481E-4680-A876-E17F4B1D152A}" dt="2024-09-22T22:40:05.356" v="15" actId="20577"/>
          <ac:spMkLst>
            <pc:docMk/>
            <pc:sldMk cId="3628203154" sldId="656"/>
            <ac:spMk id="3" creationId="{00000000-0000-0000-0000-000000000000}"/>
          </ac:spMkLst>
        </pc:spChg>
      </pc:sldChg>
      <pc:sldChg chg="modSp mod">
        <pc:chgData name="Teresa Knoop" userId="fcde5b7a4fc8e8bd" providerId="LiveId" clId="{1457143A-481E-4680-A876-E17F4B1D152A}" dt="2024-09-22T23:16:46.718" v="455" actId="6549"/>
        <pc:sldMkLst>
          <pc:docMk/>
          <pc:sldMk cId="2544414149" sldId="680"/>
        </pc:sldMkLst>
        <pc:spChg chg="mod">
          <ac:chgData name="Teresa Knoop" userId="fcde5b7a4fc8e8bd" providerId="LiveId" clId="{1457143A-481E-4680-A876-E17F4B1D152A}" dt="2024-09-22T23:16:46.718" v="455" actId="6549"/>
          <ac:spMkLst>
            <pc:docMk/>
            <pc:sldMk cId="2544414149" sldId="680"/>
            <ac:spMk id="3" creationId="{00000000-0000-0000-0000-000000000000}"/>
          </ac:spMkLst>
        </pc:spChg>
      </pc:sldChg>
      <pc:sldChg chg="addSp modSp mod">
        <pc:chgData name="Teresa Knoop" userId="fcde5b7a4fc8e8bd" providerId="LiveId" clId="{1457143A-481E-4680-A876-E17F4B1D152A}" dt="2024-09-23T22:04:39.507" v="490" actId="113"/>
        <pc:sldMkLst>
          <pc:docMk/>
          <pc:sldMk cId="1341929142" sldId="681"/>
        </pc:sldMkLst>
        <pc:spChg chg="mod">
          <ac:chgData name="Teresa Knoop" userId="fcde5b7a4fc8e8bd" providerId="LiveId" clId="{1457143A-481E-4680-A876-E17F4B1D152A}" dt="2024-09-23T22:04:39.507" v="490" actId="113"/>
          <ac:spMkLst>
            <pc:docMk/>
            <pc:sldMk cId="1341929142" sldId="681"/>
            <ac:spMk id="3" creationId="{00000000-0000-0000-0000-000000000000}"/>
          </ac:spMkLst>
        </pc:spChg>
        <pc:spChg chg="add mod">
          <ac:chgData name="Teresa Knoop" userId="fcde5b7a4fc8e8bd" providerId="LiveId" clId="{1457143A-481E-4680-A876-E17F4B1D152A}" dt="2024-09-22T22:49:52.250" v="109"/>
          <ac:spMkLst>
            <pc:docMk/>
            <pc:sldMk cId="1341929142" sldId="681"/>
            <ac:spMk id="6" creationId="{65FD3394-581F-BD17-3E54-8B42AFFCA3CA}"/>
          </ac:spMkLst>
        </pc:spChg>
        <pc:graphicFrameChg chg="add mod">
          <ac:chgData name="Teresa Knoop" userId="fcde5b7a4fc8e8bd" providerId="LiveId" clId="{1457143A-481E-4680-A876-E17F4B1D152A}" dt="2024-09-22T22:49:44.841" v="108"/>
          <ac:graphicFrameMkLst>
            <pc:docMk/>
            <pc:sldMk cId="1341929142" sldId="681"/>
            <ac:graphicFrameMk id="5" creationId="{447F2621-F00C-A5B0-7B0E-A191802BA0B4}"/>
          </ac:graphicFrameMkLst>
        </pc:graphicFrameChg>
      </pc:sldChg>
      <pc:sldChg chg="modSp mod">
        <pc:chgData name="Teresa Knoop" userId="fcde5b7a4fc8e8bd" providerId="LiveId" clId="{1457143A-481E-4680-A876-E17F4B1D152A}" dt="2024-09-22T22:59:06.959" v="255"/>
        <pc:sldMkLst>
          <pc:docMk/>
          <pc:sldMk cId="2628614517" sldId="684"/>
        </pc:sldMkLst>
        <pc:spChg chg="mod">
          <ac:chgData name="Teresa Knoop" userId="fcde5b7a4fc8e8bd" providerId="LiveId" clId="{1457143A-481E-4680-A876-E17F4B1D152A}" dt="2024-09-22T22:59:06.959" v="255"/>
          <ac:spMkLst>
            <pc:docMk/>
            <pc:sldMk cId="2628614517" sldId="684"/>
            <ac:spMk id="3" creationId="{00000000-0000-0000-0000-000000000000}"/>
          </ac:spMkLst>
        </pc:spChg>
      </pc:sldChg>
      <pc:sldChg chg="modSp mod">
        <pc:chgData name="Teresa Knoop" userId="fcde5b7a4fc8e8bd" providerId="LiveId" clId="{1457143A-481E-4680-A876-E17F4B1D152A}" dt="2024-09-22T22:42:19.688" v="46" actId="20577"/>
        <pc:sldMkLst>
          <pc:docMk/>
          <pc:sldMk cId="2957790408" sldId="766"/>
        </pc:sldMkLst>
        <pc:spChg chg="mod">
          <ac:chgData name="Teresa Knoop" userId="fcde5b7a4fc8e8bd" providerId="LiveId" clId="{1457143A-481E-4680-A876-E17F4B1D152A}" dt="2024-09-22T22:41:04.721" v="21" actId="1076"/>
          <ac:spMkLst>
            <pc:docMk/>
            <pc:sldMk cId="2957790408" sldId="766"/>
            <ac:spMk id="2" creationId="{D5E6359A-3495-6138-04CD-C642272454CF}"/>
          </ac:spMkLst>
        </pc:spChg>
        <pc:spChg chg="mod">
          <ac:chgData name="Teresa Knoop" userId="fcde5b7a4fc8e8bd" providerId="LiveId" clId="{1457143A-481E-4680-A876-E17F4B1D152A}" dt="2024-09-22T22:42:19.688" v="46" actId="20577"/>
          <ac:spMkLst>
            <pc:docMk/>
            <pc:sldMk cId="2957790408" sldId="766"/>
            <ac:spMk id="3" creationId="{05BFB492-3D23-7EE3-B061-BD9E1FD90BBF}"/>
          </ac:spMkLst>
        </pc:spChg>
        <pc:spChg chg="mod">
          <ac:chgData name="Teresa Knoop" userId="fcde5b7a4fc8e8bd" providerId="LiveId" clId="{1457143A-481E-4680-A876-E17F4B1D152A}" dt="2024-09-22T22:40:58.479" v="20" actId="1076"/>
          <ac:spMkLst>
            <pc:docMk/>
            <pc:sldMk cId="2957790408" sldId="766"/>
            <ac:spMk id="4" creationId="{9F7E5292-DE7F-539C-4474-11DD109C058A}"/>
          </ac:spMkLst>
        </pc:spChg>
      </pc:sldChg>
      <pc:sldChg chg="modSp add mod">
        <pc:chgData name="Teresa Knoop" userId="fcde5b7a4fc8e8bd" providerId="LiveId" clId="{1457143A-481E-4680-A876-E17F4B1D152A}" dt="2024-09-22T22:48:10.043" v="99" actId="6549"/>
        <pc:sldMkLst>
          <pc:docMk/>
          <pc:sldMk cId="4182638122" sldId="805"/>
        </pc:sldMkLst>
        <pc:spChg chg="mod">
          <ac:chgData name="Teresa Knoop" userId="fcde5b7a4fc8e8bd" providerId="LiveId" clId="{1457143A-481E-4680-A876-E17F4B1D152A}" dt="2024-09-22T22:48:10.043" v="99" actId="6549"/>
          <ac:spMkLst>
            <pc:docMk/>
            <pc:sldMk cId="4182638122" sldId="805"/>
            <ac:spMk id="3" creationId="{05BFB492-3D23-7EE3-B061-BD9E1FD90BBF}"/>
          </ac:spMkLst>
        </pc:spChg>
      </pc:sldChg>
      <pc:sldChg chg="add">
        <pc:chgData name="Teresa Knoop" userId="fcde5b7a4fc8e8bd" providerId="LiveId" clId="{1457143A-481E-4680-A876-E17F4B1D152A}" dt="2024-09-22T22:48:46.749" v="100" actId="2890"/>
        <pc:sldMkLst>
          <pc:docMk/>
          <pc:sldMk cId="1164723415" sldId="806"/>
        </pc:sldMkLst>
      </pc:sldChg>
      <pc:sldChg chg="modSp add mod">
        <pc:chgData name="Teresa Knoop" userId="fcde5b7a4fc8e8bd" providerId="LiveId" clId="{1457143A-481E-4680-A876-E17F4B1D152A}" dt="2024-09-22T23:20:45.216" v="486" actId="113"/>
        <pc:sldMkLst>
          <pc:docMk/>
          <pc:sldMk cId="3056492140" sldId="807"/>
        </pc:sldMkLst>
        <pc:spChg chg="mod">
          <ac:chgData name="Teresa Knoop" userId="fcde5b7a4fc8e8bd" providerId="LiveId" clId="{1457143A-481E-4680-A876-E17F4B1D152A}" dt="2024-09-22T23:20:45.216" v="486" actId="113"/>
          <ac:spMkLst>
            <pc:docMk/>
            <pc:sldMk cId="3056492140" sldId="807"/>
            <ac:spMk id="3" creationId="{00000000-0000-0000-0000-000000000000}"/>
          </ac:spMkLst>
        </pc:spChg>
      </pc:sldChg>
    </pc:docChg>
  </pc:docChgLst>
  <pc:docChgLst>
    <pc:chgData name="Teresa Knoop" userId="fcde5b7a4fc8e8bd" providerId="LiveId" clId="{E41312C6-A1B1-4C73-9CE7-2F06CF0D6B1E}"/>
    <pc:docChg chg="undo custSel addSld modSld">
      <pc:chgData name="Teresa Knoop" userId="fcde5b7a4fc8e8bd" providerId="LiveId" clId="{E41312C6-A1B1-4C73-9CE7-2F06CF0D6B1E}" dt="2024-09-27T02:01:05.760" v="886" actId="6549"/>
      <pc:docMkLst>
        <pc:docMk/>
      </pc:docMkLst>
      <pc:sldChg chg="modSp mod">
        <pc:chgData name="Teresa Knoop" userId="fcde5b7a4fc8e8bd" providerId="LiveId" clId="{E41312C6-A1B1-4C73-9CE7-2F06CF0D6B1E}" dt="2024-09-26T22:53:22.135" v="36" actId="20577"/>
        <pc:sldMkLst>
          <pc:docMk/>
          <pc:sldMk cId="1287024318" sldId="408"/>
        </pc:sldMkLst>
        <pc:spChg chg="mod">
          <ac:chgData name="Teresa Knoop" userId="fcde5b7a4fc8e8bd" providerId="LiveId" clId="{E41312C6-A1B1-4C73-9CE7-2F06CF0D6B1E}" dt="2024-09-26T22:53:22.135" v="36" actId="20577"/>
          <ac:spMkLst>
            <pc:docMk/>
            <pc:sldMk cId="1287024318" sldId="408"/>
            <ac:spMk id="3" creationId="{00000000-0000-0000-0000-000000000000}"/>
          </ac:spMkLst>
        </pc:spChg>
      </pc:sldChg>
      <pc:sldChg chg="modSp mod">
        <pc:chgData name="Teresa Knoop" userId="fcde5b7a4fc8e8bd" providerId="LiveId" clId="{E41312C6-A1B1-4C73-9CE7-2F06CF0D6B1E}" dt="2024-09-26T22:53:46.156" v="38" actId="113"/>
        <pc:sldMkLst>
          <pc:docMk/>
          <pc:sldMk cId="3153408699" sldId="409"/>
        </pc:sldMkLst>
        <pc:spChg chg="mod">
          <ac:chgData name="Teresa Knoop" userId="fcde5b7a4fc8e8bd" providerId="LiveId" clId="{E41312C6-A1B1-4C73-9CE7-2F06CF0D6B1E}" dt="2024-09-26T22:53:46.156" v="38" actId="113"/>
          <ac:spMkLst>
            <pc:docMk/>
            <pc:sldMk cId="3153408699" sldId="409"/>
            <ac:spMk id="3" creationId="{00000000-0000-0000-0000-000000000000}"/>
          </ac:spMkLst>
        </pc:spChg>
      </pc:sldChg>
      <pc:sldChg chg="modSp mod">
        <pc:chgData name="Teresa Knoop" userId="fcde5b7a4fc8e8bd" providerId="LiveId" clId="{E41312C6-A1B1-4C73-9CE7-2F06CF0D6B1E}" dt="2024-09-26T22:51:50.068" v="32" actId="20577"/>
        <pc:sldMkLst>
          <pc:docMk/>
          <pc:sldMk cId="3254267530" sldId="424"/>
        </pc:sldMkLst>
        <pc:spChg chg="mod">
          <ac:chgData name="Teresa Knoop" userId="fcde5b7a4fc8e8bd" providerId="LiveId" clId="{E41312C6-A1B1-4C73-9CE7-2F06CF0D6B1E}" dt="2024-09-26T22:51:50.068" v="32" actId="20577"/>
          <ac:spMkLst>
            <pc:docMk/>
            <pc:sldMk cId="3254267530" sldId="424"/>
            <ac:spMk id="3" creationId="{00000000-0000-0000-0000-000000000000}"/>
          </ac:spMkLst>
        </pc:spChg>
      </pc:sldChg>
      <pc:sldChg chg="modSp mod">
        <pc:chgData name="Teresa Knoop" userId="fcde5b7a4fc8e8bd" providerId="LiveId" clId="{E41312C6-A1B1-4C73-9CE7-2F06CF0D6B1E}" dt="2024-09-26T23:37:51.638" v="508" actId="255"/>
        <pc:sldMkLst>
          <pc:docMk/>
          <pc:sldMk cId="1965005149" sldId="532"/>
        </pc:sldMkLst>
        <pc:spChg chg="mod">
          <ac:chgData name="Teresa Knoop" userId="fcde5b7a4fc8e8bd" providerId="LiveId" clId="{E41312C6-A1B1-4C73-9CE7-2F06CF0D6B1E}" dt="2024-09-26T23:37:51.638" v="508" actId="255"/>
          <ac:spMkLst>
            <pc:docMk/>
            <pc:sldMk cId="1965005149" sldId="532"/>
            <ac:spMk id="3" creationId="{00000000-0000-0000-0000-000000000000}"/>
          </ac:spMkLst>
        </pc:spChg>
      </pc:sldChg>
      <pc:sldChg chg="modSp mod">
        <pc:chgData name="Teresa Knoop" userId="fcde5b7a4fc8e8bd" providerId="LiveId" clId="{E41312C6-A1B1-4C73-9CE7-2F06CF0D6B1E}" dt="2024-09-26T22:52:01.666" v="34" actId="20577"/>
        <pc:sldMkLst>
          <pc:docMk/>
          <pc:sldMk cId="1998440642" sldId="539"/>
        </pc:sldMkLst>
        <pc:spChg chg="mod">
          <ac:chgData name="Teresa Knoop" userId="fcde5b7a4fc8e8bd" providerId="LiveId" clId="{E41312C6-A1B1-4C73-9CE7-2F06CF0D6B1E}" dt="2024-09-26T22:52:01.666" v="34" actId="20577"/>
          <ac:spMkLst>
            <pc:docMk/>
            <pc:sldMk cId="1998440642" sldId="539"/>
            <ac:spMk id="7" creationId="{00000000-0000-0000-0000-000000000000}"/>
          </ac:spMkLst>
        </pc:spChg>
      </pc:sldChg>
      <pc:sldChg chg="modSp mod">
        <pc:chgData name="Teresa Knoop" userId="fcde5b7a4fc8e8bd" providerId="LiveId" clId="{E41312C6-A1B1-4C73-9CE7-2F06CF0D6B1E}" dt="2024-09-27T01:31:44.946" v="861" actId="20577"/>
        <pc:sldMkLst>
          <pc:docMk/>
          <pc:sldMk cId="508924918" sldId="598"/>
        </pc:sldMkLst>
        <pc:spChg chg="mod">
          <ac:chgData name="Teresa Knoop" userId="fcde5b7a4fc8e8bd" providerId="LiveId" clId="{E41312C6-A1B1-4C73-9CE7-2F06CF0D6B1E}" dt="2024-09-27T01:31:44.946" v="861" actId="20577"/>
          <ac:spMkLst>
            <pc:docMk/>
            <pc:sldMk cId="508924918" sldId="598"/>
            <ac:spMk id="3" creationId="{00000000-0000-0000-0000-000000000000}"/>
          </ac:spMkLst>
        </pc:spChg>
        <pc:spChg chg="mod">
          <ac:chgData name="Teresa Knoop" userId="fcde5b7a4fc8e8bd" providerId="LiveId" clId="{E41312C6-A1B1-4C73-9CE7-2F06CF0D6B1E}" dt="2024-09-26T23:11:25.718" v="249" actId="1076"/>
          <ac:spMkLst>
            <pc:docMk/>
            <pc:sldMk cId="508924918" sldId="598"/>
            <ac:spMk id="4" creationId="{00000000-0000-0000-0000-000000000000}"/>
          </ac:spMkLst>
        </pc:spChg>
      </pc:sldChg>
      <pc:sldChg chg="modSp mod">
        <pc:chgData name="Teresa Knoop" userId="fcde5b7a4fc8e8bd" providerId="LiveId" clId="{E41312C6-A1B1-4C73-9CE7-2F06CF0D6B1E}" dt="2024-09-27T02:00:19.281" v="875" actId="255"/>
        <pc:sldMkLst>
          <pc:docMk/>
          <pc:sldMk cId="2628614517" sldId="684"/>
        </pc:sldMkLst>
        <pc:spChg chg="mod">
          <ac:chgData name="Teresa Knoop" userId="fcde5b7a4fc8e8bd" providerId="LiveId" clId="{E41312C6-A1B1-4C73-9CE7-2F06CF0D6B1E}" dt="2024-09-27T02:00:19.281" v="875" actId="255"/>
          <ac:spMkLst>
            <pc:docMk/>
            <pc:sldMk cId="2628614517" sldId="684"/>
            <ac:spMk id="3" creationId="{00000000-0000-0000-0000-000000000000}"/>
          </ac:spMkLst>
        </pc:spChg>
      </pc:sldChg>
      <pc:sldChg chg="modSp mod">
        <pc:chgData name="Teresa Knoop" userId="fcde5b7a4fc8e8bd" providerId="LiveId" clId="{E41312C6-A1B1-4C73-9CE7-2F06CF0D6B1E}" dt="2024-09-27T02:01:05.760" v="886" actId="6549"/>
        <pc:sldMkLst>
          <pc:docMk/>
          <pc:sldMk cId="3979215270" sldId="750"/>
        </pc:sldMkLst>
        <pc:spChg chg="mod">
          <ac:chgData name="Teresa Knoop" userId="fcde5b7a4fc8e8bd" providerId="LiveId" clId="{E41312C6-A1B1-4C73-9CE7-2F06CF0D6B1E}" dt="2024-09-27T02:01:05.760" v="886" actId="6549"/>
          <ac:spMkLst>
            <pc:docMk/>
            <pc:sldMk cId="3979215270" sldId="750"/>
            <ac:spMk id="3" creationId="{C3C07277-7D75-739A-7BDE-60E9247E590A}"/>
          </ac:spMkLst>
        </pc:spChg>
      </pc:sldChg>
      <pc:sldChg chg="modSp mod">
        <pc:chgData name="Teresa Knoop" userId="fcde5b7a4fc8e8bd" providerId="LiveId" clId="{E41312C6-A1B1-4C73-9CE7-2F06CF0D6B1E}" dt="2024-09-27T01:49:31.324" v="873" actId="20577"/>
        <pc:sldMkLst>
          <pc:docMk/>
          <pc:sldMk cId="759002546" sldId="763"/>
        </pc:sldMkLst>
        <pc:spChg chg="mod">
          <ac:chgData name="Teresa Knoop" userId="fcde5b7a4fc8e8bd" providerId="LiveId" clId="{E41312C6-A1B1-4C73-9CE7-2F06CF0D6B1E}" dt="2024-09-27T00:03:23.625" v="714" actId="1076"/>
          <ac:spMkLst>
            <pc:docMk/>
            <pc:sldMk cId="759002546" sldId="763"/>
            <ac:spMk id="2" creationId="{638371A5-7967-48B3-8F24-172457C89C8D}"/>
          </ac:spMkLst>
        </pc:spChg>
        <pc:spChg chg="mod">
          <ac:chgData name="Teresa Knoop" userId="fcde5b7a4fc8e8bd" providerId="LiveId" clId="{E41312C6-A1B1-4C73-9CE7-2F06CF0D6B1E}" dt="2024-09-27T01:49:31.324" v="873" actId="20577"/>
          <ac:spMkLst>
            <pc:docMk/>
            <pc:sldMk cId="759002546" sldId="763"/>
            <ac:spMk id="3" creationId="{E12637C2-7350-08C9-F05D-9F4C0CA59BE5}"/>
          </ac:spMkLst>
        </pc:spChg>
      </pc:sldChg>
      <pc:sldChg chg="modSp mod">
        <pc:chgData name="Teresa Knoop" userId="fcde5b7a4fc8e8bd" providerId="LiveId" clId="{E41312C6-A1B1-4C73-9CE7-2F06CF0D6B1E}" dt="2024-09-26T23:51:21.195" v="603" actId="1076"/>
        <pc:sldMkLst>
          <pc:docMk/>
          <pc:sldMk cId="1687234235" sldId="764"/>
        </pc:sldMkLst>
        <pc:spChg chg="mod">
          <ac:chgData name="Teresa Knoop" userId="fcde5b7a4fc8e8bd" providerId="LiveId" clId="{E41312C6-A1B1-4C73-9CE7-2F06CF0D6B1E}" dt="2024-09-26T23:51:21.195" v="603" actId="1076"/>
          <ac:spMkLst>
            <pc:docMk/>
            <pc:sldMk cId="1687234235" sldId="764"/>
            <ac:spMk id="4" creationId="{559C58BF-5B05-619B-2655-D1DD7C198873}"/>
          </ac:spMkLst>
        </pc:spChg>
      </pc:sldChg>
      <pc:sldChg chg="modSp mod">
        <pc:chgData name="Teresa Knoop" userId="fcde5b7a4fc8e8bd" providerId="LiveId" clId="{E41312C6-A1B1-4C73-9CE7-2F06CF0D6B1E}" dt="2024-09-26T22:50:56.532" v="28" actId="1076"/>
        <pc:sldMkLst>
          <pc:docMk/>
          <pc:sldMk cId="2957790408" sldId="766"/>
        </pc:sldMkLst>
        <pc:spChg chg="mod">
          <ac:chgData name="Teresa Knoop" userId="fcde5b7a4fc8e8bd" providerId="LiveId" clId="{E41312C6-A1B1-4C73-9CE7-2F06CF0D6B1E}" dt="2024-09-26T22:50:56.532" v="28" actId="1076"/>
          <ac:spMkLst>
            <pc:docMk/>
            <pc:sldMk cId="2957790408" sldId="766"/>
            <ac:spMk id="3" creationId="{05BFB492-3D23-7EE3-B061-BD9E1FD90BBF}"/>
          </ac:spMkLst>
        </pc:spChg>
      </pc:sldChg>
      <pc:sldChg chg="modSp mod">
        <pc:chgData name="Teresa Knoop" userId="fcde5b7a4fc8e8bd" providerId="LiveId" clId="{E41312C6-A1B1-4C73-9CE7-2F06CF0D6B1E}" dt="2024-09-27T01:59:11.860" v="874" actId="113"/>
        <pc:sldMkLst>
          <pc:docMk/>
          <pc:sldMk cId="3481062006" sldId="789"/>
        </pc:sldMkLst>
        <pc:spChg chg="mod">
          <ac:chgData name="Teresa Knoop" userId="fcde5b7a4fc8e8bd" providerId="LiveId" clId="{E41312C6-A1B1-4C73-9CE7-2F06CF0D6B1E}" dt="2024-09-27T01:59:11.860" v="874" actId="113"/>
          <ac:spMkLst>
            <pc:docMk/>
            <pc:sldMk cId="3481062006" sldId="789"/>
            <ac:spMk id="3" creationId="{00000000-0000-0000-0000-000000000000}"/>
          </ac:spMkLst>
        </pc:spChg>
      </pc:sldChg>
      <pc:sldChg chg="modSp mod">
        <pc:chgData name="Teresa Knoop" userId="fcde5b7a4fc8e8bd" providerId="LiveId" clId="{E41312C6-A1B1-4C73-9CE7-2F06CF0D6B1E}" dt="2024-09-27T00:05:04.782" v="860" actId="20577"/>
        <pc:sldMkLst>
          <pc:docMk/>
          <pc:sldMk cId="978050415" sldId="802"/>
        </pc:sldMkLst>
        <pc:spChg chg="mod">
          <ac:chgData name="Teresa Knoop" userId="fcde5b7a4fc8e8bd" providerId="LiveId" clId="{E41312C6-A1B1-4C73-9CE7-2F06CF0D6B1E}" dt="2024-09-27T00:05:04.782" v="860" actId="20577"/>
          <ac:spMkLst>
            <pc:docMk/>
            <pc:sldMk cId="978050415" sldId="802"/>
            <ac:spMk id="3" creationId="{7FF87879-17AB-DB2D-A9FF-6E3BB509DDA9}"/>
          </ac:spMkLst>
        </pc:spChg>
      </pc:sldChg>
      <pc:sldChg chg="modSp mod">
        <pc:chgData name="Teresa Knoop" userId="fcde5b7a4fc8e8bd" providerId="LiveId" clId="{E41312C6-A1B1-4C73-9CE7-2F06CF0D6B1E}" dt="2024-09-26T23:15:25.872" v="251" actId="1076"/>
        <pc:sldMkLst>
          <pc:docMk/>
          <pc:sldMk cId="4182638122" sldId="805"/>
        </pc:sldMkLst>
        <pc:spChg chg="mod">
          <ac:chgData name="Teresa Knoop" userId="fcde5b7a4fc8e8bd" providerId="LiveId" clId="{E41312C6-A1B1-4C73-9CE7-2F06CF0D6B1E}" dt="2024-09-26T23:15:25.872" v="251" actId="1076"/>
          <ac:spMkLst>
            <pc:docMk/>
            <pc:sldMk cId="4182638122" sldId="805"/>
            <ac:spMk id="3" creationId="{05BFB492-3D23-7EE3-B061-BD9E1FD90BBF}"/>
          </ac:spMkLst>
        </pc:spChg>
      </pc:sldChg>
      <pc:sldChg chg="modSp mod">
        <pc:chgData name="Teresa Knoop" userId="fcde5b7a4fc8e8bd" providerId="LiveId" clId="{E41312C6-A1B1-4C73-9CE7-2F06CF0D6B1E}" dt="2024-09-26T22:50:49.018" v="27" actId="1076"/>
        <pc:sldMkLst>
          <pc:docMk/>
          <pc:sldMk cId="1164723415" sldId="806"/>
        </pc:sldMkLst>
        <pc:spChg chg="mod">
          <ac:chgData name="Teresa Knoop" userId="fcde5b7a4fc8e8bd" providerId="LiveId" clId="{E41312C6-A1B1-4C73-9CE7-2F06CF0D6B1E}" dt="2024-09-26T22:50:49.018" v="27" actId="1076"/>
          <ac:spMkLst>
            <pc:docMk/>
            <pc:sldMk cId="1164723415" sldId="806"/>
            <ac:spMk id="3" creationId="{00000000-0000-0000-0000-000000000000}"/>
          </ac:spMkLst>
        </pc:spChg>
      </pc:sldChg>
      <pc:sldChg chg="modSp add mod">
        <pc:chgData name="Teresa Knoop" userId="fcde5b7a4fc8e8bd" providerId="LiveId" clId="{E41312C6-A1B1-4C73-9CE7-2F06CF0D6B1E}" dt="2024-09-26T22:50:43.660" v="26" actId="1076"/>
        <pc:sldMkLst>
          <pc:docMk/>
          <pc:sldMk cId="610885859" sldId="808"/>
        </pc:sldMkLst>
        <pc:spChg chg="mod">
          <ac:chgData name="Teresa Knoop" userId="fcde5b7a4fc8e8bd" providerId="LiveId" clId="{E41312C6-A1B1-4C73-9CE7-2F06CF0D6B1E}" dt="2024-09-26T22:50:43.660" v="26" actId="1076"/>
          <ac:spMkLst>
            <pc:docMk/>
            <pc:sldMk cId="610885859" sldId="808"/>
            <ac:spMk id="3" creationId="{05BFB492-3D23-7EE3-B061-BD9E1FD90BBF}"/>
          </ac:spMkLst>
        </pc:spChg>
      </pc:sldChg>
      <pc:sldChg chg="addSp modSp new mod">
        <pc:chgData name="Teresa Knoop" userId="fcde5b7a4fc8e8bd" providerId="LiveId" clId="{E41312C6-A1B1-4C73-9CE7-2F06CF0D6B1E}" dt="2024-09-26T23:47:23.483" v="533" actId="255"/>
        <pc:sldMkLst>
          <pc:docMk/>
          <pc:sldMk cId="12059477" sldId="809"/>
        </pc:sldMkLst>
        <pc:spChg chg="add mod">
          <ac:chgData name="Teresa Knoop" userId="fcde5b7a4fc8e8bd" providerId="LiveId" clId="{E41312C6-A1B1-4C73-9CE7-2F06CF0D6B1E}" dt="2024-09-26T23:47:23.483" v="533" actId="255"/>
          <ac:spMkLst>
            <pc:docMk/>
            <pc:sldMk cId="12059477" sldId="809"/>
            <ac:spMk id="3" creationId="{109DAE39-9ED8-6FDE-8A44-6278883DF5DB}"/>
          </ac:spMkLst>
        </pc:spChg>
        <pc:picChg chg="add mod">
          <ac:chgData name="Teresa Knoop" userId="fcde5b7a4fc8e8bd" providerId="LiveId" clId="{E41312C6-A1B1-4C73-9CE7-2F06CF0D6B1E}" dt="2024-09-26T23:46:30.199" v="521" actId="1076"/>
          <ac:picMkLst>
            <pc:docMk/>
            <pc:sldMk cId="12059477" sldId="809"/>
            <ac:picMk id="2" creationId="{A5C587FD-832F-32A1-9825-5446C6FD49A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07B2F508-7CC8-4190-A45B-7EE1B2602418}" type="datetimeFigureOut">
              <a:rPr lang="en-US" smtClean="0"/>
              <a:t>9/26/2024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56462430-2B08-4F31-BB7C-2B8DC6DA9C75}" type="slidenum">
              <a:rPr lang="en-US" smtClean="0"/>
              <a:t>‹#›</a:t>
            </a:fld>
            <a:endParaRPr lang="en-US" dirty="0"/>
          </a:p>
        </p:txBody>
      </p:sp>
    </p:spTree>
    <p:extLst>
      <p:ext uri="{BB962C8B-B14F-4D97-AF65-F5344CB8AC3E}">
        <p14:creationId xmlns:p14="http://schemas.microsoft.com/office/powerpoint/2010/main" val="2270468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1</a:t>
            </a:fld>
            <a:endParaRPr lang="en-US" dirty="0"/>
          </a:p>
        </p:txBody>
      </p:sp>
    </p:spTree>
    <p:extLst>
      <p:ext uri="{BB962C8B-B14F-4D97-AF65-F5344CB8AC3E}">
        <p14:creationId xmlns:p14="http://schemas.microsoft.com/office/powerpoint/2010/main" val="1556818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32</a:t>
            </a:fld>
            <a:endParaRPr lang="en-US" dirty="0"/>
          </a:p>
        </p:txBody>
      </p:sp>
    </p:spTree>
    <p:extLst>
      <p:ext uri="{BB962C8B-B14F-4D97-AF65-F5344CB8AC3E}">
        <p14:creationId xmlns:p14="http://schemas.microsoft.com/office/powerpoint/2010/main" val="3734532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33</a:t>
            </a:fld>
            <a:endParaRPr lang="en-US" dirty="0"/>
          </a:p>
        </p:txBody>
      </p:sp>
    </p:spTree>
    <p:extLst>
      <p:ext uri="{BB962C8B-B14F-4D97-AF65-F5344CB8AC3E}">
        <p14:creationId xmlns:p14="http://schemas.microsoft.com/office/powerpoint/2010/main" val="3117117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34</a:t>
            </a:fld>
            <a:endParaRPr lang="en-US" dirty="0"/>
          </a:p>
        </p:txBody>
      </p:sp>
    </p:spTree>
    <p:extLst>
      <p:ext uri="{BB962C8B-B14F-4D97-AF65-F5344CB8AC3E}">
        <p14:creationId xmlns:p14="http://schemas.microsoft.com/office/powerpoint/2010/main" val="1820914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35</a:t>
            </a:fld>
            <a:endParaRPr lang="en-US" dirty="0"/>
          </a:p>
        </p:txBody>
      </p:sp>
    </p:spTree>
    <p:extLst>
      <p:ext uri="{BB962C8B-B14F-4D97-AF65-F5344CB8AC3E}">
        <p14:creationId xmlns:p14="http://schemas.microsoft.com/office/powerpoint/2010/main" val="2957758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42</a:t>
            </a:fld>
            <a:endParaRPr lang="en-US" dirty="0"/>
          </a:p>
        </p:txBody>
      </p:sp>
    </p:spTree>
    <p:extLst>
      <p:ext uri="{BB962C8B-B14F-4D97-AF65-F5344CB8AC3E}">
        <p14:creationId xmlns:p14="http://schemas.microsoft.com/office/powerpoint/2010/main" val="3021020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43</a:t>
            </a:fld>
            <a:endParaRPr lang="en-US" dirty="0"/>
          </a:p>
        </p:txBody>
      </p:sp>
    </p:spTree>
    <p:extLst>
      <p:ext uri="{BB962C8B-B14F-4D97-AF65-F5344CB8AC3E}">
        <p14:creationId xmlns:p14="http://schemas.microsoft.com/office/powerpoint/2010/main" val="4159550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45</a:t>
            </a:fld>
            <a:endParaRPr lang="en-US" dirty="0"/>
          </a:p>
        </p:txBody>
      </p:sp>
    </p:spTree>
    <p:extLst>
      <p:ext uri="{BB962C8B-B14F-4D97-AF65-F5344CB8AC3E}">
        <p14:creationId xmlns:p14="http://schemas.microsoft.com/office/powerpoint/2010/main" val="2103080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9F4B9-5A86-A5DF-4602-4190DBDF15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DDDB34-1B71-B2FC-2E8F-27210196D4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B72C26-844E-7F6D-0E96-096B6DBA8C3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AA163A7-90B2-BFD5-A666-E260AA6932B9}"/>
              </a:ext>
            </a:extLst>
          </p:cNvPr>
          <p:cNvSpPr>
            <a:spLocks noGrp="1"/>
          </p:cNvSpPr>
          <p:nvPr>
            <p:ph type="sldNum" sz="quarter" idx="5"/>
          </p:nvPr>
        </p:nvSpPr>
        <p:spPr/>
        <p:txBody>
          <a:bodyPr/>
          <a:lstStyle/>
          <a:p>
            <a:fld id="{2666BC14-75FD-4F47-A79B-700F92C6F3C9}" type="slidenum">
              <a:rPr lang="en-US" smtClean="0"/>
              <a:t>53</a:t>
            </a:fld>
            <a:endParaRPr lang="en-US" dirty="0"/>
          </a:p>
        </p:txBody>
      </p:sp>
    </p:spTree>
    <p:extLst>
      <p:ext uri="{BB962C8B-B14F-4D97-AF65-F5344CB8AC3E}">
        <p14:creationId xmlns:p14="http://schemas.microsoft.com/office/powerpoint/2010/main" val="2612403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58</a:t>
            </a:fld>
            <a:endParaRPr lang="en-US" dirty="0"/>
          </a:p>
        </p:txBody>
      </p:sp>
    </p:spTree>
    <p:extLst>
      <p:ext uri="{BB962C8B-B14F-4D97-AF65-F5344CB8AC3E}">
        <p14:creationId xmlns:p14="http://schemas.microsoft.com/office/powerpoint/2010/main" val="27393857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36498-B814-2E26-378E-D9AF8FE25D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0F16FE-11BF-9BB0-9463-9BB18C7C02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7CD769-E98D-0542-6254-2A435A42F3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40E9FC5-F0B6-4D6E-DFC8-F53EBEF44761}"/>
              </a:ext>
            </a:extLst>
          </p:cNvPr>
          <p:cNvSpPr>
            <a:spLocks noGrp="1"/>
          </p:cNvSpPr>
          <p:nvPr>
            <p:ph type="sldNum" sz="quarter" idx="5"/>
          </p:nvPr>
        </p:nvSpPr>
        <p:spPr/>
        <p:txBody>
          <a:bodyPr/>
          <a:lstStyle/>
          <a:p>
            <a:fld id="{2666BC14-75FD-4F47-A79B-700F92C6F3C9}" type="slidenum">
              <a:rPr lang="en-US" smtClean="0"/>
              <a:t>61</a:t>
            </a:fld>
            <a:endParaRPr lang="en-US" dirty="0"/>
          </a:p>
        </p:txBody>
      </p:sp>
    </p:spTree>
    <p:extLst>
      <p:ext uri="{BB962C8B-B14F-4D97-AF65-F5344CB8AC3E}">
        <p14:creationId xmlns:p14="http://schemas.microsoft.com/office/powerpoint/2010/main" val="1433512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4</a:t>
            </a:fld>
            <a:endParaRPr lang="en-US" dirty="0"/>
          </a:p>
        </p:txBody>
      </p:sp>
    </p:spTree>
    <p:extLst>
      <p:ext uri="{BB962C8B-B14F-4D97-AF65-F5344CB8AC3E}">
        <p14:creationId xmlns:p14="http://schemas.microsoft.com/office/powerpoint/2010/main" val="15773169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62</a:t>
            </a:fld>
            <a:endParaRPr lang="en-US" dirty="0"/>
          </a:p>
        </p:txBody>
      </p:sp>
    </p:spTree>
    <p:extLst>
      <p:ext uri="{BB962C8B-B14F-4D97-AF65-F5344CB8AC3E}">
        <p14:creationId xmlns:p14="http://schemas.microsoft.com/office/powerpoint/2010/main" val="1376843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3680E-F5DC-F3AA-73F4-A90C37580E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24BA10-AEFA-7E9D-A29B-0400846A1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975DEC-9EB5-636C-D974-B65569F8EA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328DA5E-2F69-E27C-3BE4-E082C2D3921C}"/>
              </a:ext>
            </a:extLst>
          </p:cNvPr>
          <p:cNvSpPr>
            <a:spLocks noGrp="1"/>
          </p:cNvSpPr>
          <p:nvPr>
            <p:ph type="sldNum" sz="quarter" idx="5"/>
          </p:nvPr>
        </p:nvSpPr>
        <p:spPr/>
        <p:txBody>
          <a:bodyPr/>
          <a:lstStyle/>
          <a:p>
            <a:fld id="{2666BC14-75FD-4F47-A79B-700F92C6F3C9}" type="slidenum">
              <a:rPr lang="en-US" smtClean="0"/>
              <a:t>67</a:t>
            </a:fld>
            <a:endParaRPr lang="en-US" dirty="0"/>
          </a:p>
        </p:txBody>
      </p:sp>
    </p:spTree>
    <p:extLst>
      <p:ext uri="{BB962C8B-B14F-4D97-AF65-F5344CB8AC3E}">
        <p14:creationId xmlns:p14="http://schemas.microsoft.com/office/powerpoint/2010/main" val="1694542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75</a:t>
            </a:fld>
            <a:endParaRPr lang="en-US" dirty="0"/>
          </a:p>
        </p:txBody>
      </p:sp>
    </p:spTree>
    <p:extLst>
      <p:ext uri="{BB962C8B-B14F-4D97-AF65-F5344CB8AC3E}">
        <p14:creationId xmlns:p14="http://schemas.microsoft.com/office/powerpoint/2010/main" val="3520080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6</a:t>
            </a:fld>
            <a:endParaRPr lang="en-US" dirty="0"/>
          </a:p>
        </p:txBody>
      </p:sp>
    </p:spTree>
    <p:extLst>
      <p:ext uri="{BB962C8B-B14F-4D97-AF65-F5344CB8AC3E}">
        <p14:creationId xmlns:p14="http://schemas.microsoft.com/office/powerpoint/2010/main" val="2280299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9</a:t>
            </a:fld>
            <a:endParaRPr lang="en-US" dirty="0"/>
          </a:p>
        </p:txBody>
      </p:sp>
    </p:spTree>
    <p:extLst>
      <p:ext uri="{BB962C8B-B14F-4D97-AF65-F5344CB8AC3E}">
        <p14:creationId xmlns:p14="http://schemas.microsoft.com/office/powerpoint/2010/main" val="876236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12</a:t>
            </a:fld>
            <a:endParaRPr lang="en-US" dirty="0"/>
          </a:p>
        </p:txBody>
      </p:sp>
    </p:spTree>
    <p:extLst>
      <p:ext uri="{BB962C8B-B14F-4D97-AF65-F5344CB8AC3E}">
        <p14:creationId xmlns:p14="http://schemas.microsoft.com/office/powerpoint/2010/main" val="2393028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18</a:t>
            </a:fld>
            <a:endParaRPr lang="en-US" dirty="0"/>
          </a:p>
        </p:txBody>
      </p:sp>
    </p:spTree>
    <p:extLst>
      <p:ext uri="{BB962C8B-B14F-4D97-AF65-F5344CB8AC3E}">
        <p14:creationId xmlns:p14="http://schemas.microsoft.com/office/powerpoint/2010/main" val="2580377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19</a:t>
            </a:fld>
            <a:endParaRPr lang="en-US" dirty="0"/>
          </a:p>
        </p:txBody>
      </p:sp>
    </p:spTree>
    <p:extLst>
      <p:ext uri="{BB962C8B-B14F-4D97-AF65-F5344CB8AC3E}">
        <p14:creationId xmlns:p14="http://schemas.microsoft.com/office/powerpoint/2010/main" val="873710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6BC14-75FD-4F47-A79B-700F92C6F3C9}" type="slidenum">
              <a:rPr lang="en-US" smtClean="0"/>
              <a:t>25</a:t>
            </a:fld>
            <a:endParaRPr lang="en-US" dirty="0"/>
          </a:p>
        </p:txBody>
      </p:sp>
    </p:spTree>
    <p:extLst>
      <p:ext uri="{BB962C8B-B14F-4D97-AF65-F5344CB8AC3E}">
        <p14:creationId xmlns:p14="http://schemas.microsoft.com/office/powerpoint/2010/main" val="48781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E89AF-BEE2-BA5E-943A-9E7364B963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34B840-16F8-A712-6507-02070733DB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3D2058-BF89-B64F-F676-699CA06F4E2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37300FE-EFEB-0861-E1C5-19E080AF9B33}"/>
              </a:ext>
            </a:extLst>
          </p:cNvPr>
          <p:cNvSpPr>
            <a:spLocks noGrp="1"/>
          </p:cNvSpPr>
          <p:nvPr>
            <p:ph type="sldNum" sz="quarter" idx="5"/>
          </p:nvPr>
        </p:nvSpPr>
        <p:spPr/>
        <p:txBody>
          <a:bodyPr/>
          <a:lstStyle/>
          <a:p>
            <a:fld id="{2666BC14-75FD-4F47-A79B-700F92C6F3C9}" type="slidenum">
              <a:rPr lang="en-US" smtClean="0"/>
              <a:t>31</a:t>
            </a:fld>
            <a:endParaRPr lang="en-US" dirty="0"/>
          </a:p>
        </p:txBody>
      </p:sp>
    </p:spTree>
    <p:extLst>
      <p:ext uri="{BB962C8B-B14F-4D97-AF65-F5344CB8AC3E}">
        <p14:creationId xmlns:p14="http://schemas.microsoft.com/office/powerpoint/2010/main" val="305847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013C0-9A42-DCAE-C22E-BC6E258189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1011B4-45E7-649A-3D3A-11B99A06B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A34278-1A93-43B5-FCF4-C013DA5E5E3E}"/>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5" name="Footer Placeholder 4">
            <a:extLst>
              <a:ext uri="{FF2B5EF4-FFF2-40B4-BE49-F238E27FC236}">
                <a16:creationId xmlns:a16="http://schemas.microsoft.com/office/drawing/2014/main" id="{03ECB9EF-3586-0106-C4C4-CBD8DE15C1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9AA48C-4E79-6A0D-0A34-D95B3E0FA337}"/>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337238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7739-0838-71F5-98C5-8303E45E35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8B7BDC-86AC-FF43-A6E8-9362CB76D6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033209-DEF7-EDAD-25A0-587F5C387AAF}"/>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5" name="Footer Placeholder 4">
            <a:extLst>
              <a:ext uri="{FF2B5EF4-FFF2-40B4-BE49-F238E27FC236}">
                <a16:creationId xmlns:a16="http://schemas.microsoft.com/office/drawing/2014/main" id="{25F2982C-502B-D8B0-3208-5ADAA5A90F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B9D25E-F31D-966D-BD13-E613511FD5CA}"/>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81606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4FB886-75DA-445F-AB4E-EEE01634FC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9B052D-E682-093A-AC41-6EF6B41A69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32215E-DFEC-4ADC-4ACD-A6CAF9334591}"/>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5" name="Footer Placeholder 4">
            <a:extLst>
              <a:ext uri="{FF2B5EF4-FFF2-40B4-BE49-F238E27FC236}">
                <a16:creationId xmlns:a16="http://schemas.microsoft.com/office/drawing/2014/main" id="{AD3377D2-E943-269A-4AE7-C365E1E72B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1BFCA2-F995-3950-8311-6CF1CE3A26F0}"/>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2175250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A05EE-0B73-50D8-C79B-B5B46AA85B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76A931-B29B-B9AE-5B03-8CA2523C50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03A27-76D5-84D2-E2A1-E51321FFE6C9}"/>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5" name="Footer Placeholder 4">
            <a:extLst>
              <a:ext uri="{FF2B5EF4-FFF2-40B4-BE49-F238E27FC236}">
                <a16:creationId xmlns:a16="http://schemas.microsoft.com/office/drawing/2014/main" id="{2796938B-B145-24B9-10F3-77159B7C9C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ECE88A-8527-D903-7B4E-5398974C00EA}"/>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102683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AC3B-AB64-779F-D15A-547CC9E4E4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95BB5C-375C-AB8F-2714-1929E6DCC9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4740E6-DEAE-9554-3FCD-92E0F021B213}"/>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5" name="Footer Placeholder 4">
            <a:extLst>
              <a:ext uri="{FF2B5EF4-FFF2-40B4-BE49-F238E27FC236}">
                <a16:creationId xmlns:a16="http://schemas.microsoft.com/office/drawing/2014/main" id="{3E3ED394-3241-78F2-63CE-C6A7CD1FAC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7ED4E4-3DBF-9F48-8BDA-FA8070142816}"/>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104822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2ACD3-165B-4214-73E3-0420E552BB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021296-A31D-6DF4-F2D5-CAA680D8BC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E49C81-BDBC-8DB1-FD36-FF01A787F5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EC74E3-0030-50A9-8DBD-69ACEE10CA59}"/>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6" name="Footer Placeholder 5">
            <a:extLst>
              <a:ext uri="{FF2B5EF4-FFF2-40B4-BE49-F238E27FC236}">
                <a16:creationId xmlns:a16="http://schemas.microsoft.com/office/drawing/2014/main" id="{3E7D271E-2A1A-560D-6823-D34D5B04D7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1D6A9D2-8450-6813-B098-EE9C2E9B856F}"/>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2939504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5A9EE-3610-BD6D-24CC-5E827C0E07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A7ADCA-A35F-B4B1-624E-5AC5B2E60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718A2-FE05-E6E3-9B16-8C0B432CB2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6EFAD3-CB09-257C-14FE-F592E621FB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8E1D86-5E83-06C9-D200-29835A617F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6F7F6D-0356-468A-8301-CEE84DC0CA40}"/>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8" name="Footer Placeholder 7">
            <a:extLst>
              <a:ext uri="{FF2B5EF4-FFF2-40B4-BE49-F238E27FC236}">
                <a16:creationId xmlns:a16="http://schemas.microsoft.com/office/drawing/2014/main" id="{C6A4B389-0580-5EB7-D6C3-2448238AEF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149F9F-19C0-0B56-4FAA-4D64C7DF36FA}"/>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89263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AAADE-65D1-DE7A-1B46-E2FB53C66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2CBF32-01A7-ED8E-95B4-15789FDF8A6F}"/>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4" name="Footer Placeholder 3">
            <a:extLst>
              <a:ext uri="{FF2B5EF4-FFF2-40B4-BE49-F238E27FC236}">
                <a16:creationId xmlns:a16="http://schemas.microsoft.com/office/drawing/2014/main" id="{53A008F9-468F-1654-74D2-F6C6752A576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05745FE-4CC8-2CDE-D2A0-B74EE4696C33}"/>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248903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2A7BF-D2B5-F8DD-AC81-1E551AEE7053}"/>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3" name="Footer Placeholder 2">
            <a:extLst>
              <a:ext uri="{FF2B5EF4-FFF2-40B4-BE49-F238E27FC236}">
                <a16:creationId xmlns:a16="http://schemas.microsoft.com/office/drawing/2014/main" id="{0B369078-8CC5-35A0-EBD0-5B3F6A5155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108E38F-87BA-3801-0657-9F2601537BE9}"/>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367431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4B686-3C1B-B3F6-159B-18B58B3E52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A4AA6D-0D53-8B9C-D948-7B3BD1E437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615C9C-8A9B-AD23-FD3F-832F6B06EA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868D4B-5FD0-98D6-3EEF-83649081EB30}"/>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6" name="Footer Placeholder 5">
            <a:extLst>
              <a:ext uri="{FF2B5EF4-FFF2-40B4-BE49-F238E27FC236}">
                <a16:creationId xmlns:a16="http://schemas.microsoft.com/office/drawing/2014/main" id="{14C216B6-311C-79FA-4E4F-E8AD4FB05C7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B6EC1B-1AED-AC3C-C24A-0AD6D474B195}"/>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248551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B14A5-0991-1167-D68C-10D6F36D3E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CB79CD-3C32-7732-1EFC-D61B583599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4378DE-BA05-1CC3-6C93-793B733ED3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9788B5-EBA7-048C-8338-F6EE65759B75}"/>
              </a:ext>
            </a:extLst>
          </p:cNvPr>
          <p:cNvSpPr>
            <a:spLocks noGrp="1"/>
          </p:cNvSpPr>
          <p:nvPr>
            <p:ph type="dt" sz="half" idx="10"/>
          </p:nvPr>
        </p:nvSpPr>
        <p:spPr/>
        <p:txBody>
          <a:bodyPr/>
          <a:lstStyle/>
          <a:p>
            <a:fld id="{9C983F71-5CC9-4E01-B274-F24913CA5476}" type="datetimeFigureOut">
              <a:rPr lang="en-US" smtClean="0"/>
              <a:t>9/26/2024</a:t>
            </a:fld>
            <a:endParaRPr lang="en-US" dirty="0"/>
          </a:p>
        </p:txBody>
      </p:sp>
      <p:sp>
        <p:nvSpPr>
          <p:cNvPr id="6" name="Footer Placeholder 5">
            <a:extLst>
              <a:ext uri="{FF2B5EF4-FFF2-40B4-BE49-F238E27FC236}">
                <a16:creationId xmlns:a16="http://schemas.microsoft.com/office/drawing/2014/main" id="{77DE1933-DA8A-1AB6-6BA5-2B6AB5E75AE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21628B-29B0-CCE3-920B-5CD99F6D1AC2}"/>
              </a:ext>
            </a:extLst>
          </p:cNvPr>
          <p:cNvSpPr>
            <a:spLocks noGrp="1"/>
          </p:cNvSpPr>
          <p:nvPr>
            <p:ph type="sldNum" sz="quarter" idx="12"/>
          </p:nvPr>
        </p:nvSpPr>
        <p:spPr/>
        <p:txBody>
          <a:bodyPr/>
          <a:lstStyle/>
          <a:p>
            <a:fld id="{1F412326-3081-4083-9542-86FD58A4A587}" type="slidenum">
              <a:rPr lang="en-US" smtClean="0"/>
              <a:t>‹#›</a:t>
            </a:fld>
            <a:endParaRPr lang="en-US" dirty="0"/>
          </a:p>
        </p:txBody>
      </p:sp>
    </p:spTree>
    <p:extLst>
      <p:ext uri="{BB962C8B-B14F-4D97-AF65-F5344CB8AC3E}">
        <p14:creationId xmlns:p14="http://schemas.microsoft.com/office/powerpoint/2010/main" val="1860866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907019-76BD-7E96-35C2-6232FB932E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AAFFF4-C7F5-7C81-E9DB-14139CAD55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526F73-ECFE-70EA-C813-0EE0A1ABB8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83F71-5CC9-4E01-B274-F24913CA5476}" type="datetimeFigureOut">
              <a:rPr lang="en-US" smtClean="0"/>
              <a:t>9/26/2024</a:t>
            </a:fld>
            <a:endParaRPr lang="en-US" dirty="0"/>
          </a:p>
        </p:txBody>
      </p:sp>
      <p:sp>
        <p:nvSpPr>
          <p:cNvPr id="5" name="Footer Placeholder 4">
            <a:extLst>
              <a:ext uri="{FF2B5EF4-FFF2-40B4-BE49-F238E27FC236}">
                <a16:creationId xmlns:a16="http://schemas.microsoft.com/office/drawing/2014/main" id="{EBF6ED50-27F5-1A05-F79A-8DE172C473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DEC763D-6FC2-102A-2155-BDF7B50C9D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12326-3081-4083-9542-86FD58A4A587}" type="slidenum">
              <a:rPr lang="en-US" smtClean="0"/>
              <a:t>‹#›</a:t>
            </a:fld>
            <a:endParaRPr lang="en-US" dirty="0"/>
          </a:p>
        </p:txBody>
      </p:sp>
    </p:spTree>
    <p:extLst>
      <p:ext uri="{BB962C8B-B14F-4D97-AF65-F5344CB8AC3E}">
        <p14:creationId xmlns:p14="http://schemas.microsoft.com/office/powerpoint/2010/main" val="287347057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cancer.gov/dictionar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fda.gov/Drugs/InformationOnDrugs/ApprovedDrugs/ucm279174.htm" TargetMode="External"/><Relationship Id="rId4" Type="http://schemas.openxmlformats.org/officeDocument/2006/relationships/hyperlink" Target="http://www.mycancergenome.org/content/molecular-medicine/overview-of-targeted-therapies-for-cancer/"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www.imdelltra.com/"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imdelltra.com/"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amtagvi.com/"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www.amtagvi.com/"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amtagvi.com/"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www.amtagvi.com/"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hyperlink" Target="https://www.cancer.gov/about-cancer/treatment/types/immunotherapy" TargetMode="External"/><Relationship Id="rId2" Type="http://schemas.openxmlformats.org/officeDocument/2006/relationships/hyperlink" Target="https://www.ama-assn.org/about/united-states-adopted-names/united-states-adopted-names-naming-guidelines"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www.mycancergenome.org/content/molecular-medicine/overview-of-targeted-therapies-for-cancer/" TargetMode="External"/><Relationship Id="rId2" Type="http://schemas.openxmlformats.org/officeDocument/2006/relationships/hyperlink" Target="http://www.fda.gov/Drugs/InformationOnDrugs/ApprovedDrugs/ucm279174.%20htm.%20Retrieved%20September%2011" TargetMode="External"/><Relationship Id="rId1" Type="http://schemas.openxmlformats.org/officeDocument/2006/relationships/slideLayout" Target="../slideLayouts/slideLayout2.xml"/><Relationship Id="rId6" Type="http://schemas.openxmlformats.org/officeDocument/2006/relationships/hyperlink" Target="http://www.anktiva.com/" TargetMode="External"/><Relationship Id="rId5" Type="http://schemas.openxmlformats.org/officeDocument/2006/relationships/hyperlink" Target="http://www.amtagvi.com/" TargetMode="External"/><Relationship Id="rId4" Type="http://schemas.openxmlformats.org/officeDocument/2006/relationships/hyperlink" Target="https://www.ons.org/genomics-taxonomy" TargetMode="External"/></Relationships>
</file>

<file path=ppt/slides/_rels/slide79.xml.rels><?xml version="1.0" encoding="UTF-8" standalone="yes"?>
<Relationships xmlns="http://schemas.openxmlformats.org/package/2006/relationships"><Relationship Id="rId8" Type="http://schemas.openxmlformats.org/officeDocument/2006/relationships/hyperlink" Target="http://www.vorangio.com/" TargetMode="External"/><Relationship Id="rId3" Type="http://schemas.openxmlformats.org/officeDocument/2006/relationships/hyperlink" Target="http://www.imdelltra.com/" TargetMode="External"/><Relationship Id="rId7" Type="http://schemas.openxmlformats.org/officeDocument/2006/relationships/hyperlink" Target="http://www.tecentriqhybreza.com/" TargetMode="External"/><Relationship Id="rId2" Type="http://schemas.openxmlformats.org/officeDocument/2006/relationships/hyperlink" Target="http://www.augtyro.com/" TargetMode="External"/><Relationship Id="rId1" Type="http://schemas.openxmlformats.org/officeDocument/2006/relationships/slideLayout" Target="../slideLayouts/slideLayout2.xml"/><Relationship Id="rId6" Type="http://schemas.openxmlformats.org/officeDocument/2006/relationships/hyperlink" Target="http://www.tecelra.com/" TargetMode="External"/><Relationship Id="rId5" Type="http://schemas.openxmlformats.org/officeDocument/2006/relationships/hyperlink" Target="http://www.lazcluze.com/" TargetMode="External"/><Relationship Id="rId4" Type="http://schemas.openxmlformats.org/officeDocument/2006/relationships/hyperlink" Target="http://www.ojemda.com/" TargetMode="External"/><Relationship Id="rId9" Type="http://schemas.openxmlformats.org/officeDocument/2006/relationships/hyperlink" Target="http://www.vanflyta.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8852D-E29A-B483-26B7-2EC6FD787AC2}"/>
              </a:ext>
            </a:extLst>
          </p:cNvPr>
          <p:cNvSpPr>
            <a:spLocks noGrp="1"/>
          </p:cNvSpPr>
          <p:nvPr>
            <p:ph type="ctrTitle"/>
          </p:nvPr>
        </p:nvSpPr>
        <p:spPr>
          <a:xfrm>
            <a:off x="778213" y="1040859"/>
            <a:ext cx="10790331" cy="2694561"/>
          </a:xfrm>
        </p:spPr>
        <p:txBody>
          <a:bodyPr>
            <a:normAutofit fontScale="90000"/>
          </a:bodyPr>
          <a:lstStyle/>
          <a:p>
            <a:r>
              <a:rPr lang="en-US" b="1" i="0" dirty="0">
                <a:solidFill>
                  <a:srgbClr val="222222"/>
                </a:solidFill>
                <a:effectLst/>
                <a:highlight>
                  <a:srgbClr val="FFFFFF"/>
                </a:highlight>
                <a:latin typeface="Helvetica" panose="020B0604020202020204" pitchFamily="34" charset="0"/>
                <a:cs typeface="Helvetica" panose="020B0604020202020204" pitchFamily="34" charset="0"/>
              </a:rPr>
              <a:t>Pharmacology update 2024: What’s New in Cancer Treatment</a:t>
            </a:r>
            <a:br>
              <a:rPr lang="en-US" dirty="0"/>
            </a:br>
            <a:r>
              <a:rPr lang="en-US" dirty="0"/>
              <a:t> </a:t>
            </a:r>
            <a:endParaRPr lang="en-US" sz="3100" dirty="0"/>
          </a:p>
        </p:txBody>
      </p:sp>
      <p:sp>
        <p:nvSpPr>
          <p:cNvPr id="3" name="Subtitle 2">
            <a:extLst>
              <a:ext uri="{FF2B5EF4-FFF2-40B4-BE49-F238E27FC236}">
                <a16:creationId xmlns:a16="http://schemas.microsoft.com/office/drawing/2014/main" id="{0193CB4B-5ABA-5DCC-EC50-C6F6E092BED4}"/>
              </a:ext>
            </a:extLst>
          </p:cNvPr>
          <p:cNvSpPr>
            <a:spLocks noGrp="1"/>
          </p:cNvSpPr>
          <p:nvPr>
            <p:ph type="subTitle" idx="1"/>
          </p:nvPr>
        </p:nvSpPr>
        <p:spPr/>
        <p:txBody>
          <a:bodyPr>
            <a:normAutofit/>
          </a:bodyPr>
          <a:lstStyle/>
          <a:p>
            <a:r>
              <a:rPr lang="en-US" dirty="0"/>
              <a:t>Teresa Knoop, MSN, RN, AOCN®-Emeritus</a:t>
            </a:r>
          </a:p>
          <a:p>
            <a:r>
              <a:rPr lang="en-US" dirty="0"/>
              <a:t>Independent Nurse Consultant</a:t>
            </a:r>
          </a:p>
          <a:p>
            <a:r>
              <a:rPr lang="en-US" dirty="0"/>
              <a:t>teresaknoop44@gmail.com</a:t>
            </a:r>
          </a:p>
        </p:txBody>
      </p:sp>
    </p:spTree>
    <p:extLst>
      <p:ext uri="{BB962C8B-B14F-4D97-AF65-F5344CB8AC3E}">
        <p14:creationId xmlns:p14="http://schemas.microsoft.com/office/powerpoint/2010/main" val="1798961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167" y="65903"/>
            <a:ext cx="9906557" cy="459998"/>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280086" y="664284"/>
            <a:ext cx="11471748" cy="6193716"/>
          </a:xfrm>
        </p:spPr>
        <p:txBody>
          <a:bodyPr>
            <a:normAutofit fontScale="40000" lnSpcReduction="20000"/>
          </a:bodyPr>
          <a:lstStyle/>
          <a:p>
            <a:pPr marL="802176" indent="-457189" defTabSz="1206470">
              <a:lnSpc>
                <a:spcPct val="120000"/>
              </a:lnSpc>
              <a:spcBef>
                <a:spcPts val="533"/>
              </a:spcBef>
              <a:buClr>
                <a:srgbClr val="0F6FC6"/>
              </a:buClr>
              <a:buSzPct val="100000"/>
              <a:defRPr/>
            </a:pPr>
            <a:r>
              <a:rPr lang="en-US" altLang="en-US" sz="6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Cellular Therapies</a:t>
            </a:r>
          </a:p>
          <a:p>
            <a:pPr marL="1354611" lvl="1" indent="-457189" defTabSz="1206470">
              <a:lnSpc>
                <a:spcPct val="120000"/>
              </a:lnSpc>
              <a:spcBef>
                <a:spcPts val="533"/>
              </a:spcBef>
              <a:buClr>
                <a:srgbClr val="0F6FC6"/>
              </a:buClr>
              <a:buSzPct val="100000"/>
              <a:defRPr/>
            </a:pPr>
            <a:r>
              <a:rPr lang="en-US" altLang="en-US" sz="6000" dirty="0">
                <a:latin typeface="Helvetica" panose="020B0604020202020204" pitchFamily="34" charset="0"/>
                <a:ea typeface="Constantia" pitchFamily="18" charset="0"/>
                <a:cs typeface="Helvetica" panose="020B0604020202020204" pitchFamily="34" charset="0"/>
                <a:sym typeface="Constantia" pitchFamily="18" charset="0"/>
              </a:rPr>
              <a:t>8 new therapies FDA approved for cancer treatment since 2017, with expanding indications; more in clinical trials development: tisagenlecleucel, axicabtagene ciloleucel, brexucabtagene autoleucel, lisocabtagene maraleucel, idecabtagene vicleucel, ciltacabtagene autoleucel, </a:t>
            </a:r>
            <a:r>
              <a:rPr lang="en-US" sz="6000" b="1" i="0" dirty="0" err="1">
                <a:effectLst/>
                <a:latin typeface="Helvetica" panose="020B0604020202020204" pitchFamily="34" charset="0"/>
                <a:cs typeface="Helvetica" panose="020B0604020202020204" pitchFamily="34" charset="0"/>
              </a:rPr>
              <a:t>lifileucel</a:t>
            </a:r>
            <a:r>
              <a:rPr lang="en-US" sz="6000" b="1" i="0" dirty="0">
                <a:effectLst/>
                <a:latin typeface="Helvetica" panose="020B0604020202020204" pitchFamily="34" charset="0"/>
                <a:cs typeface="Helvetica" panose="020B0604020202020204" pitchFamily="34" charset="0"/>
              </a:rPr>
              <a:t>, afamitresgene </a:t>
            </a:r>
            <a:r>
              <a:rPr lang="en-US" sz="6000" b="1" i="0" dirty="0" err="1">
                <a:effectLst/>
                <a:latin typeface="Helvetica" panose="020B0604020202020204" pitchFamily="34" charset="0"/>
                <a:cs typeface="Helvetica" panose="020B0604020202020204" pitchFamily="34" charset="0"/>
              </a:rPr>
              <a:t>autoleucel</a:t>
            </a:r>
            <a:r>
              <a:rPr lang="en-US" sz="6000" b="1" i="0" dirty="0">
                <a:effectLst/>
                <a:latin typeface="Helvetica" panose="020B0604020202020204" pitchFamily="34" charset="0"/>
                <a:cs typeface="Helvetica" panose="020B0604020202020204" pitchFamily="34" charset="0"/>
              </a:rPr>
              <a:t> </a:t>
            </a:r>
          </a:p>
          <a:p>
            <a:pPr marL="1354611" lvl="1" indent="-457189" defTabSz="1206470">
              <a:lnSpc>
                <a:spcPct val="120000"/>
              </a:lnSpc>
              <a:spcBef>
                <a:spcPts val="533"/>
              </a:spcBef>
              <a:buClr>
                <a:srgbClr val="0F6FC6"/>
              </a:buClr>
              <a:buSzPct val="100000"/>
              <a:defRPr/>
            </a:pPr>
            <a:endParaRPr lang="en-US" sz="6000" b="1" i="0" dirty="0">
              <a:effectLst/>
              <a:latin typeface="Helvetica" panose="020B0604020202020204" pitchFamily="34" charset="0"/>
              <a:cs typeface="Helvetica" panose="020B0604020202020204" pitchFamily="34" charset="0"/>
            </a:endParaRPr>
          </a:p>
          <a:p>
            <a:pPr marL="1354611" lvl="1" indent="-457189" defTabSz="1206470">
              <a:lnSpc>
                <a:spcPct val="120000"/>
              </a:lnSpc>
              <a:spcBef>
                <a:spcPts val="533"/>
              </a:spcBef>
              <a:buClr>
                <a:srgbClr val="0F6FC6"/>
              </a:buClr>
              <a:buSzPct val="100000"/>
              <a:defRPr/>
            </a:pPr>
            <a:r>
              <a:rPr lang="en-US" altLang="en-US" sz="6000" dirty="0">
                <a:latin typeface="Helvetica" panose="020B0604020202020204" pitchFamily="34" charset="0"/>
                <a:ea typeface="Constantia" pitchFamily="18" charset="0"/>
                <a:cs typeface="Helvetica" panose="020B0604020202020204" pitchFamily="34" charset="0"/>
                <a:sym typeface="Constantia" pitchFamily="18" charset="0"/>
              </a:rPr>
              <a:t>Stem is “</a:t>
            </a:r>
            <a:r>
              <a:rPr lang="en-US" altLang="en-US" sz="6000" b="1" dirty="0">
                <a:latin typeface="Helvetica" panose="020B0604020202020204" pitchFamily="34" charset="0"/>
                <a:ea typeface="Constantia" pitchFamily="18" charset="0"/>
                <a:cs typeface="Helvetica" panose="020B0604020202020204" pitchFamily="34" charset="0"/>
                <a:sym typeface="Constantia" pitchFamily="18" charset="0"/>
              </a:rPr>
              <a:t>leucel</a:t>
            </a:r>
            <a:r>
              <a:rPr lang="en-US" altLang="en-US" sz="6000" dirty="0">
                <a:latin typeface="Helvetica" panose="020B0604020202020204" pitchFamily="34" charset="0"/>
                <a:ea typeface="Constantia" pitchFamily="18" charset="0"/>
                <a:cs typeface="Helvetica" panose="020B0604020202020204" pitchFamily="34" charset="0"/>
                <a:sym typeface="Constantia" pitchFamily="18" charset="0"/>
              </a:rPr>
              <a:t>”</a:t>
            </a:r>
          </a:p>
          <a:p>
            <a:pPr marL="1354611" lvl="1" indent="-457189" defTabSz="1206470">
              <a:lnSpc>
                <a:spcPct val="120000"/>
              </a:lnSpc>
              <a:spcBef>
                <a:spcPts val="533"/>
              </a:spcBef>
              <a:buClr>
                <a:srgbClr val="0F6FC6"/>
              </a:buClr>
              <a:buSzPct val="100000"/>
              <a:defRPr/>
            </a:pPr>
            <a:endParaRPr lang="en-US" altLang="en-US" sz="6000" dirty="0">
              <a:latin typeface="Helvetica" panose="020B0604020202020204" pitchFamily="34" charset="0"/>
              <a:ea typeface="Constantia" pitchFamily="18" charset="0"/>
              <a:cs typeface="Helvetica" panose="020B0604020202020204" pitchFamily="34" charset="0"/>
              <a:sym typeface="Constantia" pitchFamily="18" charset="0"/>
            </a:endParaRPr>
          </a:p>
          <a:p>
            <a:pPr marL="1811811" lvl="2" indent="-457189" defTabSz="1206470">
              <a:lnSpc>
                <a:spcPct val="120000"/>
              </a:lnSpc>
              <a:spcBef>
                <a:spcPts val="533"/>
              </a:spcBef>
              <a:buClr>
                <a:srgbClr val="0F6FC6"/>
              </a:buClr>
              <a:buSzPct val="100000"/>
              <a:defRPr/>
            </a:pPr>
            <a:r>
              <a:rPr lang="en-US" sz="6000" dirty="0">
                <a:latin typeface="Helvetica" panose="020B0604020202020204" pitchFamily="34" charset="0"/>
                <a:cs typeface="Helvetica" panose="020B0604020202020204" pitchFamily="34" charset="0"/>
              </a:rPr>
              <a:t>First cellular therapy for a </a:t>
            </a:r>
            <a:r>
              <a:rPr lang="en-US" sz="6000" b="1" dirty="0">
                <a:latin typeface="Helvetica" panose="020B0604020202020204" pitchFamily="34" charset="0"/>
                <a:cs typeface="Helvetica" panose="020B0604020202020204" pitchFamily="34" charset="0"/>
              </a:rPr>
              <a:t>solid tumor </a:t>
            </a:r>
            <a:r>
              <a:rPr lang="en-US" sz="6000" dirty="0">
                <a:latin typeface="Helvetica" panose="020B0604020202020204" pitchFamily="34" charset="0"/>
                <a:cs typeface="Helvetica" panose="020B0604020202020204" pitchFamily="34" charset="0"/>
              </a:rPr>
              <a:t>(melanoma) approved in </a:t>
            </a:r>
            <a:r>
              <a:rPr lang="en-US" sz="6000" b="1" dirty="0">
                <a:latin typeface="Helvetica" panose="020B0604020202020204" pitchFamily="34" charset="0"/>
                <a:cs typeface="Helvetica" panose="020B0604020202020204" pitchFamily="34" charset="0"/>
              </a:rPr>
              <a:t>2024:</a:t>
            </a:r>
            <a:r>
              <a:rPr lang="en-US" sz="6000" dirty="0">
                <a:latin typeface="Helvetica" panose="020B0604020202020204" pitchFamily="34" charset="0"/>
                <a:cs typeface="Helvetica" panose="020B0604020202020204" pitchFamily="34" charset="0"/>
              </a:rPr>
              <a:t> Tumor-derived autologous T cell immunotherapy </a:t>
            </a:r>
            <a:r>
              <a:rPr lang="en-US" sz="6000" b="1" i="0" dirty="0">
                <a:effectLst/>
                <a:latin typeface="Helvetica" panose="020B0604020202020204" pitchFamily="34" charset="0"/>
                <a:cs typeface="Helvetica" panose="020B0604020202020204" pitchFamily="34" charset="0"/>
              </a:rPr>
              <a:t>lifileucel </a:t>
            </a:r>
            <a:r>
              <a:rPr lang="en-US" sz="6000" b="1" i="0" dirty="0" err="1">
                <a:effectLst/>
                <a:latin typeface="Helvetica" panose="020B0604020202020204" pitchFamily="34" charset="0"/>
                <a:cs typeface="Helvetica" panose="020B0604020202020204" pitchFamily="34" charset="0"/>
              </a:rPr>
              <a:t>Amtagvi</a:t>
            </a:r>
            <a:r>
              <a:rPr lang="en-US" sz="6000" b="1" i="0" dirty="0">
                <a:effectLst/>
                <a:latin typeface="Helvetica" panose="020B0604020202020204" pitchFamily="34" charset="0"/>
                <a:cs typeface="Helvetica" panose="020B0604020202020204" pitchFamily="34" charset="0"/>
              </a:rPr>
              <a:t>™</a:t>
            </a:r>
          </a:p>
          <a:p>
            <a:pPr marL="1811811" lvl="2" indent="-457189" defTabSz="1206470">
              <a:lnSpc>
                <a:spcPct val="120000"/>
              </a:lnSpc>
              <a:spcBef>
                <a:spcPts val="533"/>
              </a:spcBef>
              <a:buClr>
                <a:srgbClr val="0F6FC6"/>
              </a:buClr>
              <a:buSzPct val="100000"/>
              <a:defRPr/>
            </a:pPr>
            <a:r>
              <a:rPr lang="en-US" sz="6000" i="0" dirty="0">
                <a:effectLst/>
                <a:latin typeface="Helvetica" panose="020B0604020202020204" pitchFamily="34" charset="0"/>
                <a:cs typeface="Helvetica" panose="020B0604020202020204" pitchFamily="34" charset="0"/>
              </a:rPr>
              <a:t>Second cellular therapy for </a:t>
            </a:r>
            <a:r>
              <a:rPr lang="en-US" sz="6000" b="1" i="0" dirty="0">
                <a:effectLst/>
                <a:latin typeface="Helvetica" panose="020B0604020202020204" pitchFamily="34" charset="0"/>
                <a:cs typeface="Helvetica" panose="020B0604020202020204" pitchFamily="34" charset="0"/>
              </a:rPr>
              <a:t>solid tumor </a:t>
            </a:r>
            <a:r>
              <a:rPr lang="en-US" sz="6000" i="0" dirty="0">
                <a:effectLst/>
                <a:latin typeface="Helvetica" panose="020B0604020202020204" pitchFamily="34" charset="0"/>
                <a:cs typeface="Helvetica" panose="020B0604020202020204" pitchFamily="34" charset="0"/>
              </a:rPr>
              <a:t>(sarcoma) approved in </a:t>
            </a:r>
            <a:r>
              <a:rPr lang="en-US" sz="6000" b="1" i="0" dirty="0">
                <a:effectLst/>
                <a:latin typeface="Helvetica" panose="020B0604020202020204" pitchFamily="34" charset="0"/>
                <a:cs typeface="Helvetica" panose="020B0604020202020204" pitchFamily="34" charset="0"/>
              </a:rPr>
              <a:t>2024</a:t>
            </a:r>
            <a:r>
              <a:rPr lang="en-US" sz="6000" i="0" dirty="0">
                <a:effectLst/>
                <a:latin typeface="Helvetica" panose="020B0604020202020204" pitchFamily="34" charset="0"/>
                <a:cs typeface="Helvetica" panose="020B0604020202020204" pitchFamily="34" charset="0"/>
              </a:rPr>
              <a:t>: </a:t>
            </a:r>
            <a:r>
              <a:rPr lang="en-US" sz="6000" dirty="0">
                <a:latin typeface="Helvetica" panose="020B0604020202020204" pitchFamily="34" charset="0"/>
                <a:cs typeface="Helvetica" panose="020B0604020202020204" pitchFamily="34" charset="0"/>
              </a:rPr>
              <a:t>Tumor-derived autologous T cell immunotherapy </a:t>
            </a:r>
            <a:r>
              <a:rPr lang="en-US" sz="6000" b="1" i="0" dirty="0">
                <a:effectLst/>
                <a:latin typeface="Helvetica" panose="020B0604020202020204" pitchFamily="34" charset="0"/>
                <a:cs typeface="Helvetica" panose="020B0604020202020204" pitchFamily="34" charset="0"/>
              </a:rPr>
              <a:t>afamitresgene </a:t>
            </a:r>
            <a:r>
              <a:rPr lang="en-US" sz="6000" b="1" i="0" dirty="0" err="1">
                <a:effectLst/>
                <a:latin typeface="Helvetica" panose="020B0604020202020204" pitchFamily="34" charset="0"/>
                <a:cs typeface="Helvetica" panose="020B0604020202020204" pitchFamily="34" charset="0"/>
              </a:rPr>
              <a:t>autoleucel</a:t>
            </a:r>
            <a:r>
              <a:rPr lang="en-US" sz="6000" b="1" i="0" dirty="0">
                <a:effectLst/>
                <a:latin typeface="Helvetica" panose="020B0604020202020204" pitchFamily="34" charset="0"/>
                <a:cs typeface="Helvetica" panose="020B0604020202020204" pitchFamily="34" charset="0"/>
              </a:rPr>
              <a:t> TECELRA®</a:t>
            </a:r>
            <a:r>
              <a:rPr lang="en-US" sz="5100" b="1" i="0" dirty="0">
                <a:effectLst/>
                <a:latin typeface="Helvetica" panose="020B0604020202020204" pitchFamily="34" charset="0"/>
                <a:cs typeface="Helvetica" panose="020B0604020202020204" pitchFamily="34" charset="0"/>
              </a:rPr>
              <a:t> </a:t>
            </a:r>
          </a:p>
          <a:p>
            <a:pPr marL="0" indent="0">
              <a:buNone/>
            </a:pPr>
            <a:endParaRPr lang="en-US" sz="3200" dirty="0"/>
          </a:p>
        </p:txBody>
      </p:sp>
      <p:sp>
        <p:nvSpPr>
          <p:cNvPr id="4" name="TextBox 3"/>
          <p:cNvSpPr txBox="1"/>
          <p:nvPr/>
        </p:nvSpPr>
        <p:spPr>
          <a:xfrm>
            <a:off x="-96819" y="6523947"/>
            <a:ext cx="2074927" cy="472437"/>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3153408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787400" y="1581367"/>
            <a:ext cx="10566400" cy="3861364"/>
          </a:xfrm>
        </p:spPr>
        <p:txBody>
          <a:bodyPr>
            <a:normAutofit/>
          </a:bodyPr>
          <a:lstStyle/>
          <a:p>
            <a:pPr marL="1602276"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667" b="1" dirty="0">
              <a:latin typeface="Constantia" pitchFamily="18" charset="0"/>
              <a:ea typeface="Constantia" pitchFamily="18" charset="0"/>
              <a:cs typeface="Constantia" pitchFamily="18" charset="0"/>
              <a:sym typeface="Constantia" pitchFamily="18" charset="0"/>
            </a:endParaRPr>
          </a:p>
          <a:p>
            <a:pPr marL="1011711"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Bispecific Immunomodulatory Drugs</a:t>
            </a:r>
          </a:p>
          <a:p>
            <a:pPr marL="1011711" indent="-457189" defTabSz="1206470">
              <a:lnSpc>
                <a:spcPct val="80000"/>
              </a:lnSpc>
              <a:spcBef>
                <a:spcPts val="533"/>
              </a:spcBef>
              <a:buClr>
                <a:srgbClr val="0F6FC6"/>
              </a:buClr>
              <a:buSzPct val="100000"/>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354611" lvl="1"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Fusion Proteins</a:t>
            </a:r>
          </a:p>
          <a:p>
            <a:pPr marL="1354611"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354611" lvl="1"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Monoclonal Antibodies</a:t>
            </a:r>
          </a:p>
          <a:p>
            <a:pPr marL="1754672" lvl="3" indent="0" defTabSz="1206470">
              <a:lnSpc>
                <a:spcPct val="80000"/>
              </a:lnSpc>
              <a:spcBef>
                <a:spcPts val="533"/>
              </a:spcBef>
              <a:buClr>
                <a:srgbClr val="0F6FC6"/>
              </a:buClr>
              <a:buSzPct val="85000"/>
              <a:buNone/>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p>
          <a:p>
            <a:pPr marL="1754672" lvl="3" indent="0" defTabSz="1206470">
              <a:lnSpc>
                <a:spcPct val="80000"/>
              </a:lnSpc>
              <a:spcBef>
                <a:spcPts val="533"/>
              </a:spcBef>
              <a:buClr>
                <a:srgbClr val="0F6FC6"/>
              </a:buClr>
              <a:buSzPct val="85000"/>
              <a:buNone/>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p>
          <a:p>
            <a:pPr marL="1754672" lvl="3" indent="0" defTabSz="1206470">
              <a:lnSpc>
                <a:spcPct val="80000"/>
              </a:lnSpc>
              <a:spcBef>
                <a:spcPts val="533"/>
              </a:spcBef>
              <a:buClr>
                <a:srgbClr val="0F6FC6"/>
              </a:buClr>
              <a:buSzPct val="85000"/>
              <a:buNone/>
              <a:defRPr/>
            </a:pPr>
            <a:r>
              <a:rPr lang="en-US" altLang="en-US" sz="2000" b="1" dirty="0">
                <a:latin typeface="+mn-lt"/>
                <a:ea typeface="Constantia" pitchFamily="18" charset="0"/>
                <a:cs typeface="Constantia" pitchFamily="18" charset="0"/>
                <a:sym typeface="Constantia" pitchFamily="18" charset="0"/>
              </a:rPr>
              <a:t>                              </a:t>
            </a:r>
          </a:p>
          <a:p>
            <a:pPr marL="0" indent="0">
              <a:buNone/>
            </a:pPr>
            <a:endParaRPr lang="en-US" sz="3200" dirty="0"/>
          </a:p>
        </p:txBody>
      </p:sp>
      <p:sp>
        <p:nvSpPr>
          <p:cNvPr id="4" name="TextBox 3"/>
          <p:cNvSpPr txBox="1"/>
          <p:nvPr/>
        </p:nvSpPr>
        <p:spPr>
          <a:xfrm>
            <a:off x="0" y="6232291"/>
            <a:ext cx="2074927" cy="472437"/>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1595400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989" y="0"/>
            <a:ext cx="10424021" cy="823491"/>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407325" y="726448"/>
            <a:ext cx="11163992" cy="5777322"/>
          </a:xfrm>
        </p:spPr>
        <p:txBody>
          <a:bodyPr>
            <a:noAutofit/>
          </a:bodyPr>
          <a:lstStyle/>
          <a:p>
            <a:pPr marL="802176"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Genomic Taxonomy: Use of appropriate terminology to ensure patient safety and quality</a:t>
            </a:r>
          </a:p>
          <a:p>
            <a:pPr marL="802176" indent="-457189"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02226" lvl="1"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 shift from use of “mutation”  to “variant” Use of the term “mutation” can cause confusion and medical errors. A shift to “Biomarkers and Biomarker Testing” rather than terms such as molecular, tumor or genomic profiling</a:t>
            </a:r>
          </a:p>
          <a:p>
            <a:pPr marL="1202226"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02226" lvl="1"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Biomarker may or may not be “actionable” which means there is a drug designed to target that biomarker</a:t>
            </a:r>
          </a:p>
          <a:p>
            <a:pPr marL="1202226"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02226" lvl="1"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DNA sequencing technology has evolved rapidly and can detect multiple types of genomic variations which  can be:</a:t>
            </a:r>
          </a:p>
          <a:p>
            <a:pPr marL="1659426" lvl="2"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Benign </a:t>
            </a:r>
          </a:p>
          <a:p>
            <a:pPr marL="1659426" lvl="2"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Likely benign</a:t>
            </a:r>
          </a:p>
          <a:p>
            <a:pPr marL="1659426" lvl="2"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Of uncertain significance</a:t>
            </a:r>
          </a:p>
          <a:p>
            <a:pPr marL="1659426" lvl="2"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Likely pathogenic</a:t>
            </a:r>
          </a:p>
          <a:p>
            <a:pPr marL="1659426" lvl="2" indent="-457189" defTabSz="1206470">
              <a:lnSpc>
                <a:spcPct val="80000"/>
              </a:lnSpc>
              <a:spcBef>
                <a:spcPts val="533"/>
              </a:spcBef>
              <a:buClr>
                <a:srgbClr val="0F6FC6"/>
              </a:buClr>
              <a:buSzPct val="100000"/>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Pathogenic (disease causing)</a:t>
            </a:r>
          </a:p>
          <a:p>
            <a:pPr marL="1659426" lvl="2"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59426" lvl="2"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02226"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02226"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59426" lvl="2" indent="-457189"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116626" lvl="3" indent="-457189"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4" name="TextBox 3"/>
          <p:cNvSpPr txBox="1"/>
          <p:nvPr/>
        </p:nvSpPr>
        <p:spPr>
          <a:xfrm>
            <a:off x="0" y="6503770"/>
            <a:ext cx="2028440" cy="488788"/>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333" dirty="0">
                <a:sym typeface="Helvetica" charset="0"/>
              </a:rPr>
              <a:t>ONS 2024</a:t>
            </a: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508924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647" y="0"/>
            <a:ext cx="10515600" cy="1024732"/>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0" y="912807"/>
            <a:ext cx="10884348" cy="5561702"/>
          </a:xfrm>
        </p:spPr>
        <p:txBody>
          <a:bodyPr>
            <a:normAutofit/>
          </a:bodyPr>
          <a:lstStyle/>
          <a:p>
            <a:pPr marL="802176" indent="-457189" defTabSz="1206470">
              <a:lnSpc>
                <a:spcPct val="10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Tumor Agnostic Drugs</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Drugs designed to treat Biomarkers; not tumor histology specific</a:t>
            </a:r>
          </a:p>
          <a:p>
            <a:pPr marL="802176" indent="-457189" defTabSz="1206470">
              <a:lnSpc>
                <a:spcPct val="100000"/>
              </a:lnSpc>
              <a:spcBef>
                <a:spcPts val="533"/>
              </a:spcBef>
              <a:buClr>
                <a:srgbClr val="0F6FC6"/>
              </a:buClr>
              <a:buSzPct val="85000"/>
              <a:defRPr/>
            </a:pPr>
            <a:endParaRPr lang="en-US" altLang="en-US" sz="24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310174" lvl="2" indent="-260344" defTabSz="1206470">
              <a:lnSpc>
                <a:spcPct val="100000"/>
              </a:lnSpc>
              <a:spcBef>
                <a:spcPts val="533"/>
              </a:spcBef>
              <a:buClr>
                <a:srgbClr val="0F6FC6"/>
              </a:buClr>
              <a:buSzPct val="85000"/>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selpercatinib Retevmo™ </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Eli Lilly and Company: locally advanced or metastatic solid tumors with a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RET gene fusion</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that have progressed on or following prior systemic treatment or who have no satisfactory alternative treatment options (2024)</a:t>
            </a:r>
          </a:p>
          <a:p>
            <a:pPr marL="1310174" lvl="2" indent="-260344" defTabSz="1206470">
              <a:lnSpc>
                <a:spcPct val="10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310174" lvl="2" indent="-260344" defTabSz="1206470">
              <a:lnSpc>
                <a:spcPct val="100000"/>
              </a:lnSpc>
              <a:spcBef>
                <a:spcPts val="533"/>
              </a:spcBef>
              <a:buClr>
                <a:srgbClr val="0F6FC6"/>
              </a:buClr>
              <a:buSzPct val="85000"/>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fam-trastuzumab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deruxtecan-nxki</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Enhertu</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Daiichi Sankyo, Inc.: adult patients with unresectable or metastatic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HER2-positive (IHC3+) solid tumors </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who have received prior systemic treatment and have no satisfactory alternative treatment options (2024)</a:t>
            </a:r>
          </a:p>
          <a:p>
            <a:pPr marL="1310174" lvl="2" indent="-260344" defTabSz="1206470">
              <a:lnSpc>
                <a:spcPct val="100000"/>
              </a:lnSpc>
              <a:spcBef>
                <a:spcPts val="533"/>
              </a:spcBef>
              <a:buClr>
                <a:srgbClr val="0F6FC6"/>
              </a:buClr>
              <a:buSzPct val="85000"/>
              <a:defRPr/>
            </a:pPr>
            <a:endParaRPr lang="en-US" altLang="en-US" sz="2400" i="1"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310174" lvl="2" indent="-260344" defTabSz="1206470">
              <a:lnSpc>
                <a:spcPct val="100000"/>
              </a:lnSpc>
              <a:spcBef>
                <a:spcPts val="533"/>
              </a:spcBef>
              <a:buClr>
                <a:srgbClr val="0F6FC6"/>
              </a:buClr>
              <a:buSzPct val="85000"/>
              <a:defRPr/>
            </a:pPr>
            <a:endParaRPr lang="en-US" altLang="en-US" sz="26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310174" lvl="2" indent="-260344" defTabSz="1206470">
              <a:lnSpc>
                <a:spcPct val="10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52974" lvl="1" indent="-260344" defTabSz="1206470">
              <a:lnSpc>
                <a:spcPct val="10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059476" lvl="3" indent="-457189" defTabSz="1206470">
              <a:lnSpc>
                <a:spcPct val="10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2211861"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000" b="1" dirty="0">
              <a:latin typeface="+mn-lt"/>
              <a:ea typeface="Constantia" pitchFamily="18" charset="0"/>
              <a:cs typeface="Constantia" pitchFamily="18" charset="0"/>
              <a:sym typeface="Constantia" pitchFamily="18" charset="0"/>
            </a:endParaRPr>
          </a:p>
          <a:p>
            <a:pPr marL="0" indent="0">
              <a:buNone/>
            </a:pPr>
            <a:endParaRPr lang="en-US" sz="3200" dirty="0"/>
          </a:p>
        </p:txBody>
      </p:sp>
      <p:sp>
        <p:nvSpPr>
          <p:cNvPr id="4" name="TextBox 3"/>
          <p:cNvSpPr txBox="1"/>
          <p:nvPr/>
        </p:nvSpPr>
        <p:spPr>
          <a:xfrm>
            <a:off x="0" y="6474509"/>
            <a:ext cx="2023183" cy="240066"/>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4189355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647" y="0"/>
            <a:ext cx="10515600" cy="1024732"/>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0" y="980108"/>
            <a:ext cx="12192000" cy="5561702"/>
          </a:xfrm>
        </p:spPr>
        <p:txBody>
          <a:bodyPr>
            <a:normAutofit/>
          </a:bodyPr>
          <a:lstStyle/>
          <a:p>
            <a:pPr marL="802176" indent="-457189" defTabSz="1206470">
              <a:lnSpc>
                <a:spcPct val="10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Tumor Agnostic Drugs (cont)</a:t>
            </a:r>
          </a:p>
          <a:p>
            <a:pPr marL="802176" indent="-457189" defTabSz="1206470">
              <a:lnSpc>
                <a:spcPct val="10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b="1" dirty="0">
                <a:effectLst/>
                <a:latin typeface="Helvetica" panose="020B0604020202020204" pitchFamily="34" charset="0"/>
              </a:rPr>
              <a:t>repotrectinib AUGTYRO™ </a:t>
            </a:r>
            <a:r>
              <a:rPr lang="en-US" b="0" dirty="0">
                <a:effectLst/>
                <a:latin typeface="Helvetica" panose="020B0604020202020204" pitchFamily="34" charset="0"/>
              </a:rPr>
              <a:t>Bristol-Myers Squibb Company: for adult and pediatric patients 12 years and older with solid tumors that have a </a:t>
            </a:r>
            <a:r>
              <a:rPr lang="en-US" b="1" dirty="0">
                <a:effectLst/>
                <a:latin typeface="Helvetica" panose="020B0604020202020204" pitchFamily="34" charset="0"/>
              </a:rPr>
              <a:t>neurotrophic tyrosine receptor kinase (NTRK) gene fusion</a:t>
            </a:r>
            <a:r>
              <a:rPr lang="en-US" b="0" dirty="0">
                <a:effectLst/>
                <a:latin typeface="Helvetica" panose="020B0604020202020204" pitchFamily="34" charset="0"/>
              </a:rPr>
              <a:t>, are locally advanced or metastatic or where surgical resection is likely to result in severe morbidity, and that have progressed following treatment or have no satisfactory alternative therapy. (2</a:t>
            </a: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024)</a:t>
            </a:r>
          </a:p>
          <a:p>
            <a:pPr marL="0" indent="0">
              <a:buNone/>
            </a:pPr>
            <a:endParaRPr lang="en-US" sz="3200" dirty="0"/>
          </a:p>
        </p:txBody>
      </p:sp>
      <p:sp>
        <p:nvSpPr>
          <p:cNvPr id="4" name="TextBox 3"/>
          <p:cNvSpPr txBox="1"/>
          <p:nvPr/>
        </p:nvSpPr>
        <p:spPr>
          <a:xfrm>
            <a:off x="0" y="6362583"/>
            <a:ext cx="2023183" cy="240066"/>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3537178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647" y="0"/>
            <a:ext cx="10515600" cy="1024732"/>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0" y="844306"/>
            <a:ext cx="12192000" cy="5561702"/>
          </a:xfrm>
        </p:spPr>
        <p:txBody>
          <a:bodyPr>
            <a:normAutofit/>
          </a:bodyPr>
          <a:lstStyle/>
          <a:p>
            <a:pPr marL="802176" indent="-457189" defTabSz="1206470">
              <a:lnSpc>
                <a:spcPct val="10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Tumor Agnostic Drugs (cont)</a:t>
            </a:r>
          </a:p>
          <a:p>
            <a:pPr marL="802176" indent="-457189" defTabSz="1206470">
              <a:lnSpc>
                <a:spcPct val="10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entrectinib</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Rozlytrek</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Genentech Inc.: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neurotrophic tyrosine receptor kinase (NTRK) gene fusion without a known acquired resistance mutation</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p>
          <a:p>
            <a:pPr marL="1145076" lvl="1" indent="-457189" defTabSz="1206470">
              <a:lnSpc>
                <a:spcPct val="100000"/>
              </a:lnSpc>
              <a:spcBef>
                <a:spcPts val="533"/>
              </a:spcBef>
              <a:buClr>
                <a:srgbClr val="0F6FC6"/>
              </a:buClr>
              <a:buSzPct val="85000"/>
              <a:defRPr/>
            </a:pPr>
            <a:endParaRPr lang="en-US" altLang="en-US"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altLang="en-US" b="1" dirty="0" err="1">
                <a:latin typeface="Helvetica" panose="020B0604020202020204" pitchFamily="34" charset="0"/>
                <a:ea typeface="Constantia" pitchFamily="18" charset="0"/>
                <a:cs typeface="Helvetica" panose="020B0604020202020204" pitchFamily="34" charset="0"/>
                <a:sym typeface="Constantia" pitchFamily="18" charset="0"/>
              </a:rPr>
              <a:t>larotrectinib</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 Vitrakvi</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Bayer Healthcare:  </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neurotrophic receptor tyrosine kinase (NTRK) gene fusion without a known acquired resistance mutation</a:t>
            </a:r>
          </a:p>
          <a:p>
            <a:pPr marL="1145076" lvl="1" indent="-457189" defTabSz="1206470">
              <a:lnSpc>
                <a:spcPct val="100000"/>
              </a:lnSpc>
              <a:spcBef>
                <a:spcPts val="533"/>
              </a:spcBef>
              <a:buClr>
                <a:srgbClr val="0F6FC6"/>
              </a:buClr>
              <a:buSzPct val="85000"/>
              <a:defRPr/>
            </a:pPr>
            <a:endParaRPr lang="en-US" altLang="en-US" b="1"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alpelisib</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Vijoice</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Novartis Pharmaceuticals: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PIK3CA-related overgrowth spectrum (PROS)</a:t>
            </a:r>
          </a:p>
          <a:p>
            <a:pPr marL="1145076" lvl="1" indent="-457189" defTabSz="1206470">
              <a:lnSpc>
                <a:spcPct val="10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dabrafenib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Tafinlar</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Novartis:  in combination with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trametinib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Mekinist</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Novartis: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BRAF V600E mutation</a:t>
            </a:r>
            <a:endParaRPr lang="en-US" altLang="en-US"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endParaRPr lang="en-US" altLang="en-US" b="1"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endParaRPr lang="en-US" altLang="en-US"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0" indent="0">
              <a:buNone/>
            </a:pPr>
            <a:endParaRPr lang="en-US" sz="3200" dirty="0"/>
          </a:p>
        </p:txBody>
      </p:sp>
      <p:sp>
        <p:nvSpPr>
          <p:cNvPr id="4" name="TextBox 3"/>
          <p:cNvSpPr txBox="1"/>
          <p:nvPr/>
        </p:nvSpPr>
        <p:spPr>
          <a:xfrm>
            <a:off x="0" y="6362583"/>
            <a:ext cx="2023183" cy="240066"/>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254441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647" y="0"/>
            <a:ext cx="10515600" cy="1024732"/>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122662" y="980108"/>
            <a:ext cx="12069337" cy="5186516"/>
          </a:xfrm>
        </p:spPr>
        <p:txBody>
          <a:bodyPr>
            <a:normAutofit/>
          </a:bodyPr>
          <a:lstStyle/>
          <a:p>
            <a:pPr marL="802176" indent="-457189" defTabSz="1206470">
              <a:lnSpc>
                <a:spcPct val="10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Tumor Agnostic Drugs (cont)</a:t>
            </a:r>
          </a:p>
          <a:p>
            <a:pPr marL="802176" indent="-457189" defTabSz="1206470">
              <a:lnSpc>
                <a:spcPct val="10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altLang="en-US" b="1" dirty="0" err="1">
                <a:latin typeface="Helvetica" panose="020B0604020202020204" pitchFamily="34" charset="0"/>
                <a:ea typeface="Constantia" pitchFamily="18" charset="0"/>
                <a:cs typeface="Helvetica" panose="020B0604020202020204" pitchFamily="34" charset="0"/>
                <a:sym typeface="Constantia" pitchFamily="18" charset="0"/>
              </a:rPr>
              <a:t>dostarlimab</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b="1" dirty="0" err="1">
                <a:latin typeface="Helvetica" panose="020B0604020202020204" pitchFamily="34" charset="0"/>
                <a:ea typeface="Constantia" pitchFamily="18" charset="0"/>
                <a:cs typeface="Helvetica" panose="020B0604020202020204" pitchFamily="34" charset="0"/>
                <a:sym typeface="Constantia" pitchFamily="18" charset="0"/>
              </a:rPr>
              <a:t>Jemperli</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GlaxoSmithKline</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a:t>
            </a: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defect in  mismatch repair gene (</a:t>
            </a:r>
            <a:r>
              <a:rPr lang="en-US" altLang="en-US" b="1" dirty="0" err="1">
                <a:latin typeface="Helvetica" panose="020B0604020202020204" pitchFamily="34" charset="0"/>
                <a:ea typeface="Constantia" pitchFamily="18" charset="0"/>
                <a:cs typeface="Helvetica" panose="020B0604020202020204" pitchFamily="34" charset="0"/>
                <a:sym typeface="Constantia" pitchFamily="18" charset="0"/>
              </a:rPr>
              <a:t>dMMR</a:t>
            </a: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a:t>
            </a:r>
          </a:p>
          <a:p>
            <a:pPr marL="1145076" lvl="1" indent="-457189" defTabSz="1206470">
              <a:lnSpc>
                <a:spcPct val="100000"/>
              </a:lnSpc>
              <a:spcBef>
                <a:spcPts val="533"/>
              </a:spcBef>
              <a:buClr>
                <a:srgbClr val="0F6FC6"/>
              </a:buClr>
              <a:buSzPct val="85000"/>
              <a:defRPr/>
            </a:pPr>
            <a:endParaRPr lang="en-US" altLang="en-US"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r>
              <a:rPr lang="en-US" altLang="en-US" b="1" dirty="0">
                <a:latin typeface="Helvetica" panose="020B0604020202020204" pitchFamily="34" charset="0"/>
                <a:ea typeface="Constantia" pitchFamily="18" charset="0"/>
                <a:cs typeface="Helvetica" panose="020B0604020202020204" pitchFamily="34" charset="0"/>
                <a:sym typeface="Constantia" pitchFamily="18" charset="0"/>
              </a:rPr>
              <a:t>pembrolizumab Keytruda</a:t>
            </a:r>
            <a:r>
              <a:rPr lang="en-US" sz="2400" b="1" dirty="0">
                <a:solidFill>
                  <a:srgbClr val="333333"/>
                </a:solidFill>
                <a:effectLst/>
                <a:latin typeface="Helvetica" panose="020B0604020202020204" pitchFamily="34" charset="0"/>
              </a:rPr>
              <a:t> ® </a:t>
            </a:r>
            <a:r>
              <a:rPr lang="en-US" sz="2400" dirty="0">
                <a:solidFill>
                  <a:srgbClr val="333333"/>
                </a:solidFill>
                <a:effectLst/>
                <a:latin typeface="Helvetica" panose="020B0604020202020204" pitchFamily="34" charset="0"/>
              </a:rPr>
              <a:t>Merck</a:t>
            </a: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a:t>
            </a:r>
          </a:p>
          <a:p>
            <a:pPr marL="1602276" lvl="2" indent="-457189" defTabSz="1206470">
              <a:lnSpc>
                <a:spcPct val="100000"/>
              </a:lnSpc>
              <a:spcBef>
                <a:spcPts val="533"/>
              </a:spcBef>
              <a:buClr>
                <a:srgbClr val="0F6FC6"/>
              </a:buClr>
              <a:buSzPct val="85000"/>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A high level of microsatellite instability (MSI-H) or a defect in a mismatch repair gene (</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dMMR</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a:t>
            </a:r>
          </a:p>
          <a:p>
            <a:pPr marL="1602276" lvl="2" indent="-457189" defTabSz="1206470">
              <a:lnSpc>
                <a:spcPct val="100000"/>
              </a:lnSpc>
              <a:spcBef>
                <a:spcPts val="533"/>
              </a:spcBef>
              <a:buClr>
                <a:srgbClr val="0F6FC6"/>
              </a:buClr>
              <a:buSzPct val="85000"/>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A high tumor mutational burden (TMB-H), meaning the cancer cells have many gene mutations</a:t>
            </a:r>
          </a:p>
          <a:p>
            <a:pPr marL="1145076" lvl="1" indent="-457189" defTabSz="1206470">
              <a:lnSpc>
                <a:spcPct val="100000"/>
              </a:lnSpc>
              <a:spcBef>
                <a:spcPts val="533"/>
              </a:spcBef>
              <a:buClr>
                <a:srgbClr val="0F6FC6"/>
              </a:buClr>
              <a:buSzPct val="85000"/>
              <a:defRPr/>
            </a:pPr>
            <a:endParaRPr lang="en-US" altLang="en-US"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endParaRPr lang="en-US" altLang="en-US" b="1"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76" lvl="1" indent="-457189" defTabSz="1206470">
              <a:lnSpc>
                <a:spcPct val="100000"/>
              </a:lnSpc>
              <a:spcBef>
                <a:spcPts val="533"/>
              </a:spcBef>
              <a:buClr>
                <a:srgbClr val="0F6FC6"/>
              </a:buClr>
              <a:buSzPct val="85000"/>
              <a:defRPr/>
            </a:pPr>
            <a:endParaRPr lang="en-US" altLang="en-US"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0" indent="0">
              <a:buNone/>
            </a:pPr>
            <a:endParaRPr lang="en-US" sz="3200" dirty="0"/>
          </a:p>
        </p:txBody>
      </p:sp>
      <p:sp>
        <p:nvSpPr>
          <p:cNvPr id="4" name="TextBox 3"/>
          <p:cNvSpPr txBox="1"/>
          <p:nvPr/>
        </p:nvSpPr>
        <p:spPr>
          <a:xfrm>
            <a:off x="0" y="6362583"/>
            <a:ext cx="2023183" cy="240066"/>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3056492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D301E-E087-8329-A760-0E9E48F0948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21E10A1-F9E1-7AA8-ED62-CA0CAF0C2879}"/>
              </a:ext>
            </a:extLst>
          </p:cNvPr>
          <p:cNvSpPr>
            <a:spLocks noGrp="1"/>
          </p:cNvSpPr>
          <p:nvPr>
            <p:ph type="title"/>
          </p:nvPr>
        </p:nvSpPr>
        <p:spPr>
          <a:xfrm>
            <a:off x="838200" y="1200916"/>
            <a:ext cx="10515600" cy="2852737"/>
          </a:xfrm>
        </p:spPr>
        <p:txBody>
          <a:bodyPr/>
          <a:lstStyle/>
          <a:p>
            <a:r>
              <a:rPr lang="en-US" dirty="0">
                <a:solidFill>
                  <a:srgbClr val="000000"/>
                </a:solidFill>
                <a:latin typeface="Helvetica" panose="020B0604020202020204" pitchFamily="34" charset="0"/>
                <a:cs typeface="Helvetica" panose="020B0604020202020204" pitchFamily="34" charset="0"/>
              </a:rPr>
              <a:t>Disease-Specific Progress</a:t>
            </a:r>
            <a:endParaRPr lang="en-US" dirty="0">
              <a:solidFill>
                <a:srgbClr val="000000"/>
              </a:solidFill>
            </a:endParaRPr>
          </a:p>
        </p:txBody>
      </p:sp>
    </p:spTree>
    <p:extLst>
      <p:ext uri="{BB962C8B-B14F-4D97-AF65-F5344CB8AC3E}">
        <p14:creationId xmlns:p14="http://schemas.microsoft.com/office/powerpoint/2010/main" val="1076208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712" y="0"/>
            <a:ext cx="10722740"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497712" y="1328340"/>
            <a:ext cx="10917570" cy="4201320"/>
          </a:xfrm>
        </p:spPr>
        <p:txBody>
          <a:bodyPr>
            <a:noAutofit/>
          </a:bodyPr>
          <a:lstStyle/>
          <a:p>
            <a:pPr marL="383095" indent="-342900"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Breast</a:t>
            </a:r>
          </a:p>
          <a:p>
            <a:pPr marL="630738" lvl="1" defTabSz="1206470">
              <a:lnSpc>
                <a:spcPct val="80000"/>
              </a:lnSpc>
              <a:spcBef>
                <a:spcPts val="533"/>
              </a:spcBef>
              <a:buClr>
                <a:srgbClr val="0F6FC6"/>
              </a:buClr>
              <a:buSzPct val="100000"/>
              <a:defRPr/>
            </a:pPr>
            <a:endPar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30738" lvl="1" defTabSz="1206470">
              <a:lnSpc>
                <a:spcPct val="80000"/>
              </a:lnSpc>
              <a:spcBef>
                <a:spcPts val="533"/>
              </a:spcBef>
              <a:buClr>
                <a:srgbClr val="0F6FC6"/>
              </a:buClr>
              <a:buSzPct val="100000"/>
              <a:defRPr/>
            </a:pP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ribociclib</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Kisqali</a:t>
            </a:r>
            <a:r>
              <a:rPr lang="en-US" b="1"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Novartis Pharmaceuticals Corporation: with an aromatase inhibitor for the adjuvant treatment of adults with hormone receptor (HR)-positive, human epidermal growth factor receptor 2 (HER2)-negative stage II and III early breast cancer at high risk of recurrence. Additionally, FDA also approved the </a:t>
            </a:r>
            <a:r>
              <a:rPr lang="en-US" altLang="en-US"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ribociclib</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and letrozole co-pack </a:t>
            </a:r>
            <a:r>
              <a:rPr lang="en-US" altLang="en-US"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Kisqali</a:t>
            </a:r>
            <a:r>
              <a:rPr lang="en-US" dirty="0">
                <a:solidFill>
                  <a:srgbClr val="000000"/>
                </a:solidFill>
                <a:effectLst/>
                <a:latin typeface="Helvetica" panose="020B0604020202020204" pitchFamily="34" charset="0"/>
                <a:cs typeface="Helvetica" panose="020B0604020202020204" pitchFamily="34"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Femara</a:t>
            </a:r>
            <a:r>
              <a:rPr lang="en-US" dirty="0">
                <a:solidFill>
                  <a:srgbClr val="000000"/>
                </a:solidFill>
                <a:effectLst/>
                <a:latin typeface="Helvetica" panose="020B0604020202020204" pitchFamily="34" charset="0"/>
                <a:cs typeface="Helvetica" panose="020B0604020202020204" pitchFamily="34"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Co-Pack, Novartis Pharmaceuticals Corporation) for the same indication (2024)</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p>
          <a:p>
            <a:pPr marL="630738" lvl="1" defTabSz="1206470">
              <a:lnSpc>
                <a:spcPct val="80000"/>
              </a:lnSpc>
              <a:spcBef>
                <a:spcPts val="533"/>
              </a:spcBef>
              <a:buClr>
                <a:srgbClr val="0F6FC6"/>
              </a:buClr>
              <a:buSzPct val="100000"/>
              <a:defRPr/>
            </a:pPr>
            <a:endParaRPr lang="en-US" altLang="en-US"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defRPr/>
            </a:pPr>
            <a:endParaRPr lang="en-US" sz="2400" dirty="0">
              <a:solidFill>
                <a:schemeClr val="tx1"/>
              </a:solidFill>
              <a:latin typeface="Helvetica" panose="020B0604020202020204" pitchFamily="34" charset="0"/>
              <a:cs typeface="Helvetica" panose="020B0604020202020204" pitchFamily="34"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C0C0C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361509"/>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2133" b="1" dirty="0">
                <a:latin typeface="Constantia" pitchFamily="18" charset="0"/>
                <a:ea typeface="Constantia" pitchFamily="18" charset="0"/>
                <a:cs typeface="Constantia" pitchFamily="18" charset="0"/>
                <a:sym typeface="Constantia" pitchFamily="18" charset="0"/>
              </a:rPr>
              <a:t>	</a:t>
            </a: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p:txBody>
      </p:sp>
    </p:spTree>
    <p:extLst>
      <p:ext uri="{BB962C8B-B14F-4D97-AF65-F5344CB8AC3E}">
        <p14:creationId xmlns:p14="http://schemas.microsoft.com/office/powerpoint/2010/main" val="1341929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712" y="0"/>
            <a:ext cx="10722740"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495778" y="1285080"/>
            <a:ext cx="11200443" cy="5311980"/>
          </a:xfrm>
        </p:spPr>
        <p:txBody>
          <a:bodyPr>
            <a:noAutofit/>
          </a:bodyPr>
          <a:lstStyle/>
          <a:p>
            <a:pPr marL="383095" indent="-342900"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Non-Small Cell Lung Cancer (NSCLC)</a:t>
            </a:r>
          </a:p>
          <a:p>
            <a:pPr marL="383095" indent="-342900"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30738" lvl="1" defTabSz="1206470">
              <a:lnSpc>
                <a:spcPct val="80000"/>
              </a:lnSpc>
              <a:spcBef>
                <a:spcPts val="533"/>
              </a:spcBef>
              <a:buClr>
                <a:srgbClr val="0F6FC6"/>
              </a:buClr>
              <a:buSzPct val="100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lazertinib </a:t>
            </a: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Lazcluze</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Janssen Biotech, Inc.: in combination with </a:t>
            </a:r>
            <a:r>
              <a:rPr lang="en-US" altLang="en-US"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amivantamab-vmjw</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Rybrevant® Janssen Biotech, Inc.: for the first-line treatment of locally advanced or metastatic non-small cell lung cancer (NSCLC) with epidermal growth factor receptor (EGFR) exon 19 deletions or exon 21 L858R substitution mutations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630738" lvl="1"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30738" lvl="1"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atezolizumab and hyaluronidase-</a:t>
            </a:r>
            <a:r>
              <a:rPr lang="en-US" b="1" i="0" dirty="0" err="1">
                <a:solidFill>
                  <a:srgbClr val="333333"/>
                </a:solidFill>
                <a:effectLst/>
                <a:latin typeface="Helvetica" panose="020B0604020202020204" pitchFamily="34" charset="0"/>
              </a:rPr>
              <a:t>tqjs</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Tecentriq</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Hybreza</a:t>
            </a:r>
            <a:r>
              <a:rPr lang="en-US" b="1" i="0" dirty="0">
                <a:solidFill>
                  <a:srgbClr val="333333"/>
                </a:solidFill>
                <a:effectLst/>
                <a:latin typeface="Helvetica" panose="020B0604020202020204" pitchFamily="34" charset="0"/>
              </a:rPr>
              <a:t>™</a:t>
            </a:r>
            <a:r>
              <a:rPr lang="en-US"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b="0" i="0" dirty="0" err="1">
                <a:solidFill>
                  <a:srgbClr val="333333"/>
                </a:solidFill>
                <a:effectLst/>
                <a:latin typeface="Helvetica" panose="020B0604020202020204" pitchFamily="34" charset="0"/>
              </a:rPr>
              <a:t>Tecentriq</a:t>
            </a:r>
            <a:r>
              <a:rPr lang="en-US" b="0" i="0" dirty="0">
                <a:solidFill>
                  <a:srgbClr val="333333"/>
                </a:solidFill>
                <a:effectLst/>
                <a:latin typeface="Helvetica" panose="020B0604020202020204" pitchFamily="34" charset="0"/>
              </a:rPr>
              <a:t>®, Genentech, Inc.), including non-small cell lung cancer (NSCLC) (</a:t>
            </a:r>
            <a:r>
              <a:rPr lang="en-US" b="1" i="0" dirty="0">
                <a:solidFill>
                  <a:srgbClr val="333333"/>
                </a:solidFill>
                <a:effectLst/>
                <a:latin typeface="Helvetica" panose="020B0604020202020204" pitchFamily="34" charset="0"/>
              </a:rPr>
              <a:t>NEW 2024</a:t>
            </a:r>
            <a:r>
              <a:rPr lang="en-US" b="0" i="0" dirty="0">
                <a:solidFill>
                  <a:srgbClr val="333333"/>
                </a:solidFill>
                <a:effectLst/>
                <a:latin typeface="Helvetica" panose="020B0604020202020204" pitchFamily="34" charset="0"/>
              </a:rPr>
              <a:t>)</a:t>
            </a: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30738" lvl="1" defTabSz="1206470">
              <a:lnSpc>
                <a:spcPct val="80000"/>
              </a:lnSpc>
              <a:spcBef>
                <a:spcPts val="533"/>
              </a:spcBef>
              <a:buClr>
                <a:srgbClr val="0F6FC6"/>
              </a:buClr>
              <a:buSzPct val="100000"/>
              <a:defRPr/>
            </a:pPr>
            <a:endParaRPr lang="en-US" altLang="en-US"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defRPr/>
            </a:pPr>
            <a:endParaRPr lang="en-US" sz="2400" dirty="0">
              <a:solidFill>
                <a:schemeClr val="tx1"/>
              </a:solidFill>
              <a:latin typeface="Helvetica" panose="020B0604020202020204" pitchFamily="34" charset="0"/>
              <a:cs typeface="Helvetica" panose="020B0604020202020204" pitchFamily="34"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C0C0C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361509"/>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2133" b="1" dirty="0">
                <a:latin typeface="Constantia" pitchFamily="18" charset="0"/>
                <a:ea typeface="Constantia" pitchFamily="18" charset="0"/>
                <a:cs typeface="Constantia" pitchFamily="18" charset="0"/>
                <a:sym typeface="Constantia" pitchFamily="18" charset="0"/>
              </a:rPr>
              <a:t>	</a:t>
            </a: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p:txBody>
      </p:sp>
    </p:spTree>
    <p:extLst>
      <p:ext uri="{BB962C8B-B14F-4D97-AF65-F5344CB8AC3E}">
        <p14:creationId xmlns:p14="http://schemas.microsoft.com/office/powerpoint/2010/main" val="116472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9D3D-A0A5-A147-2572-7EFE61422B24}"/>
              </a:ext>
            </a:extLst>
          </p:cNvPr>
          <p:cNvSpPr>
            <a:spLocks noGrp="1"/>
          </p:cNvSpPr>
          <p:nvPr>
            <p:ph type="title"/>
          </p:nvPr>
        </p:nvSpPr>
        <p:spPr/>
        <p:txBody>
          <a:bodyPr/>
          <a:lstStyle/>
          <a:p>
            <a:r>
              <a:rPr lang="en-US" b="1" dirty="0">
                <a:latin typeface="Helvetica" panose="020B0604020202020204" pitchFamily="34" charset="0"/>
                <a:cs typeface="Helvetica" panose="020B0604020202020204" pitchFamily="34" charset="0"/>
              </a:rPr>
              <a:t>Disclosures</a:t>
            </a:r>
            <a:endParaRPr lang="en-US" sz="3200" b="1"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B61EA420-EA67-0861-1E6D-525FD6DA913A}"/>
              </a:ext>
            </a:extLst>
          </p:cNvPr>
          <p:cNvSpPr>
            <a:spLocks noGrp="1"/>
          </p:cNvSpPr>
          <p:nvPr>
            <p:ph idx="1"/>
          </p:nvPr>
        </p:nvSpPr>
        <p:spPr/>
        <p:txBody>
          <a:bodyPr/>
          <a:lstStyle/>
          <a:p>
            <a:pPr marL="0" indent="0" algn="ctr" rtl="0" fontAlgn="base">
              <a:buNone/>
            </a:pPr>
            <a:endParaRPr lang="en-US" b="0" i="0" dirty="0">
              <a:solidFill>
                <a:srgbClr val="000000"/>
              </a:solidFill>
              <a:effectLst/>
              <a:latin typeface="Segoe UI" panose="020B0502040204020203" pitchFamily="34" charset="0"/>
            </a:endParaRPr>
          </a:p>
          <a:p>
            <a:pPr algn="l" rtl="0" fontAlgn="base">
              <a:buFont typeface="Arial" panose="020B0604020202020204" pitchFamily="34" charset="0"/>
              <a:buChar char="•"/>
            </a:pPr>
            <a:endParaRPr lang="en-US" sz="1800" b="0" i="0" u="none" strike="noStrike" dirty="0">
              <a:solidFill>
                <a:srgbClr val="000000"/>
              </a:solidFill>
              <a:effectLst/>
              <a:latin typeface="Helvetica" panose="020B0604020202020204" pitchFamily="34" charset="0"/>
            </a:endParaRPr>
          </a:p>
          <a:p>
            <a:pPr algn="l" rtl="0" fontAlgn="base">
              <a:buFont typeface="Arial" panose="020B0604020202020204" pitchFamily="34" charset="0"/>
              <a:buChar char="•"/>
            </a:pPr>
            <a:r>
              <a:rPr lang="en-US" sz="2400" b="0" i="0" u="none" strike="noStrike" dirty="0">
                <a:solidFill>
                  <a:srgbClr val="000000"/>
                </a:solidFill>
                <a:effectLst/>
                <a:latin typeface="Helvetica" panose="020B0604020202020204" pitchFamily="34" charset="0"/>
              </a:rPr>
              <a:t>Teresa Knoop is on the advisory board for Frenesius-Kabi and is</a:t>
            </a:r>
            <a:r>
              <a:rPr lang="en-US" sz="2400" dirty="0">
                <a:solidFill>
                  <a:srgbClr val="000000"/>
                </a:solidFill>
                <a:latin typeface="Helvetica" panose="020B0604020202020204" pitchFamily="34" charset="0"/>
              </a:rPr>
              <a:t> a speaker receiving honoraria for McKesson, </a:t>
            </a:r>
            <a:r>
              <a:rPr lang="en-US" sz="2400" b="0" i="0" dirty="0">
                <a:solidFill>
                  <a:srgbClr val="000000"/>
                </a:solidFill>
                <a:effectLst/>
                <a:latin typeface="Helvetica" panose="020B0604020202020204" pitchFamily="34" charset="0"/>
              </a:rPr>
              <a:t>​ION AmeriSource Bergen, and Physicians Education Resource</a:t>
            </a:r>
            <a:endParaRPr lang="en-US" sz="2400" b="0" i="0" dirty="0">
              <a:solidFill>
                <a:srgbClr val="000000"/>
              </a:solidFill>
              <a:effectLst/>
              <a:latin typeface="Arial" panose="020B0604020202020204" pitchFamily="34" charset="0"/>
            </a:endParaRPr>
          </a:p>
          <a:p>
            <a:pPr lvl="1" fontAlgn="base"/>
            <a:r>
              <a:rPr lang="en-US" sz="2000" b="0" i="0" u="none" strike="noStrike" dirty="0">
                <a:solidFill>
                  <a:srgbClr val="000000"/>
                </a:solidFill>
                <a:effectLst/>
                <a:latin typeface="Helvetica" panose="020B0604020202020204" pitchFamily="34" charset="0"/>
              </a:rPr>
              <a:t>Relevant financial relationships have been mitigated.</a:t>
            </a:r>
            <a:r>
              <a:rPr lang="en-US" sz="2000" b="0" i="0" dirty="0">
                <a:solidFill>
                  <a:srgbClr val="000000"/>
                </a:solidFill>
                <a:effectLst/>
                <a:latin typeface="Helvetica" panose="020B0604020202020204" pitchFamily="34" charset="0"/>
              </a:rPr>
              <a:t>​</a:t>
            </a:r>
            <a:endParaRPr lang="en-US" sz="2000" b="0" i="0" dirty="0">
              <a:solidFill>
                <a:srgbClr val="000000"/>
              </a:solidFill>
              <a:effectLst/>
              <a:latin typeface="Arial" panose="020B0604020202020204" pitchFamily="34" charset="0"/>
            </a:endParaRPr>
          </a:p>
          <a:p>
            <a:pPr marL="0" indent="0" algn="l" rtl="0" fontAlgn="base">
              <a:buNone/>
            </a:pPr>
            <a:endParaRPr lang="en-US" b="0" i="0" dirty="0">
              <a:solidFill>
                <a:srgbClr val="000000"/>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3963544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DAB8F-6052-10F3-15AB-4EBBC3F459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E6359A-3495-6138-04CD-C642272454CF}"/>
              </a:ext>
            </a:extLst>
          </p:cNvPr>
          <p:cNvSpPr>
            <a:spLocks noGrp="1"/>
          </p:cNvSpPr>
          <p:nvPr>
            <p:ph type="title"/>
          </p:nvPr>
        </p:nvSpPr>
        <p:spPr>
          <a:xfrm>
            <a:off x="441064" y="-85903"/>
            <a:ext cx="10779387"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05BFB492-3D23-7EE3-B061-BD9E1FD90BBF}"/>
              </a:ext>
            </a:extLst>
          </p:cNvPr>
          <p:cNvSpPr>
            <a:spLocks noGrp="1"/>
          </p:cNvSpPr>
          <p:nvPr>
            <p:ph idx="1"/>
          </p:nvPr>
        </p:nvSpPr>
        <p:spPr>
          <a:xfrm>
            <a:off x="441064" y="1226634"/>
            <a:ext cx="11322364" cy="5631366"/>
          </a:xfrm>
        </p:spPr>
        <p:txBody>
          <a:bodyPr>
            <a:noAutofit/>
          </a:bodyPr>
          <a:lstStyle/>
          <a:p>
            <a:pPr marL="300539" indent="-260344"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Non-Small Cell Lung Cancer (NSCLC cont)</a:t>
            </a: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100000"/>
              <a:defRPr/>
            </a:pPr>
            <a:r>
              <a:rPr lang="en-US" b="1" dirty="0">
                <a:solidFill>
                  <a:srgbClr val="000000"/>
                </a:solidFill>
                <a:effectLst/>
                <a:latin typeface="Helvetica" panose="020B0604020202020204" pitchFamily="34" charset="0"/>
                <a:cs typeface="Helvetica" panose="020B0604020202020204" pitchFamily="34" charset="0"/>
              </a:rPr>
              <a:t>osimertinib Tagrisso® </a:t>
            </a:r>
            <a:r>
              <a:rPr lang="en-US" b="0" dirty="0">
                <a:solidFill>
                  <a:srgbClr val="000000"/>
                </a:solidFill>
                <a:effectLst/>
                <a:latin typeface="Helvetica" panose="020B0604020202020204" pitchFamily="34" charset="0"/>
                <a:cs typeface="Helvetica" panose="020B0604020202020204" pitchFamily="34" charset="0"/>
              </a:rPr>
              <a:t>AstraZeneca Pharmaceuticals LP: with platinum-based chemotherapy for patients with locally advanced or metastatic non-small cell lung cancer (la/mNSCLC) whose tumors have EGFR exon 19 deletions or exon 21 L858R mutations (</a:t>
            </a:r>
            <a:r>
              <a:rPr lang="en-US" dirty="0">
                <a:solidFill>
                  <a:srgbClr val="000000"/>
                </a:solidFill>
                <a:effectLst/>
                <a:latin typeface="Helvetica" panose="020B0604020202020204" pitchFamily="34" charset="0"/>
                <a:cs typeface="Helvetica" panose="020B0604020202020204" pitchFamily="34" charset="0"/>
              </a:rPr>
              <a:t>2024</a:t>
            </a:r>
            <a:r>
              <a:rPr lang="en-US" b="0" dirty="0">
                <a:solidFill>
                  <a:srgbClr val="000000"/>
                </a:solidFill>
                <a:effectLst/>
                <a:latin typeface="Helvetica" panose="020B0604020202020204" pitchFamily="34" charset="0"/>
                <a:cs typeface="Helvetica" panose="020B0604020202020204" pitchFamily="34" charset="0"/>
              </a:rPr>
              <a:t>)</a:t>
            </a:r>
          </a:p>
          <a:p>
            <a:pPr marL="548182" lvl="1" indent="-260344"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548182" lvl="1" indent="-260344"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osimertinib </a:t>
            </a:r>
            <a:r>
              <a:rPr lang="en-US" b="1" i="0" dirty="0" err="1">
                <a:solidFill>
                  <a:srgbClr val="333333"/>
                </a:solidFill>
                <a:effectLst/>
                <a:latin typeface="Helvetica" panose="020B0604020202020204" pitchFamily="34" charset="0"/>
              </a:rPr>
              <a:t>Tagrisso</a:t>
            </a:r>
            <a:r>
              <a:rPr lang="en-US" b="1" dirty="0">
                <a:solidFill>
                  <a:srgbClr val="000000"/>
                </a:solidFill>
                <a:effectLst/>
                <a:latin typeface="Helvetica" panose="020B0604020202020204" pitchFamily="34" charset="0"/>
                <a:cs typeface="Helvetica" panose="020B0604020202020204" pitchFamily="34" charset="0"/>
              </a:rPr>
              <a:t>®</a:t>
            </a:r>
            <a:r>
              <a:rPr lang="en-US" b="1" i="0" dirty="0">
                <a:solidFill>
                  <a:srgbClr val="333333"/>
                </a:solidFill>
                <a:effectLst/>
                <a:latin typeface="Helvetica" panose="020B0604020202020204" pitchFamily="34" charset="0"/>
              </a:rPr>
              <a:t> </a:t>
            </a:r>
            <a:r>
              <a:rPr lang="en-US" b="0" i="0" dirty="0">
                <a:solidFill>
                  <a:srgbClr val="333333"/>
                </a:solidFill>
                <a:effectLst/>
                <a:latin typeface="Helvetica" panose="020B0604020202020204" pitchFamily="34" charset="0"/>
              </a:rPr>
              <a:t>AstraZeneca Pharmaceuticals: adult patients with locally advanced, unresectable (stage III) non-small cell lung cancer (NSCLC) whose disease has not progressed during or following concurrent or sequential platinum-based chemoradiation therapy and whose tumors have EGFR exon 19 deletions or exon 21 L858R mutations (2024)</a:t>
            </a:r>
            <a:b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b="1"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highlight>
                <a:srgbClr val="C0C0C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9F7E5292-DE7F-539C-4474-11DD109C058A}"/>
              </a:ext>
            </a:extLst>
          </p:cNvPr>
          <p:cNvSpPr txBox="1"/>
          <p:nvPr/>
        </p:nvSpPr>
        <p:spPr>
          <a:xfrm>
            <a:off x="-78059" y="6530747"/>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2957790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DAB8F-6052-10F3-15AB-4EBBC3F459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E6359A-3495-6138-04CD-C642272454CF}"/>
              </a:ext>
            </a:extLst>
          </p:cNvPr>
          <p:cNvSpPr>
            <a:spLocks noGrp="1"/>
          </p:cNvSpPr>
          <p:nvPr>
            <p:ph type="title"/>
          </p:nvPr>
        </p:nvSpPr>
        <p:spPr>
          <a:xfrm>
            <a:off x="441064" y="-85903"/>
            <a:ext cx="10779387"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05BFB492-3D23-7EE3-B061-BD9E1FD90BBF}"/>
              </a:ext>
            </a:extLst>
          </p:cNvPr>
          <p:cNvSpPr>
            <a:spLocks noGrp="1"/>
          </p:cNvSpPr>
          <p:nvPr>
            <p:ph idx="1"/>
          </p:nvPr>
        </p:nvSpPr>
        <p:spPr>
          <a:xfrm>
            <a:off x="441064" y="1141948"/>
            <a:ext cx="11322364" cy="5631366"/>
          </a:xfrm>
        </p:spPr>
        <p:txBody>
          <a:bodyPr>
            <a:noAutofit/>
          </a:bodyPr>
          <a:lstStyle/>
          <a:p>
            <a:pPr marL="300539" indent="-260344"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Non-Small Cell Lung Cancer (NSCLC cont)</a:t>
            </a: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100000"/>
              <a:defRPr/>
            </a:pPr>
            <a:r>
              <a:rPr lang="en-US" b="1" dirty="0" err="1">
                <a:solidFill>
                  <a:srgbClr val="000000"/>
                </a:solidFill>
                <a:latin typeface="Helvetica" panose="020B0604020202020204" pitchFamily="34" charset="0"/>
                <a:cs typeface="Helvetica" panose="020B0604020202020204" pitchFamily="34" charset="0"/>
              </a:rPr>
              <a:t>amivantamab-vmjw</a:t>
            </a:r>
            <a:r>
              <a:rPr lang="en-US" b="1" dirty="0">
                <a:solidFill>
                  <a:srgbClr val="000000"/>
                </a:solidFill>
                <a:latin typeface="Helvetica" panose="020B0604020202020204" pitchFamily="34" charset="0"/>
                <a:cs typeface="Helvetica" panose="020B0604020202020204" pitchFamily="34" charset="0"/>
              </a:rPr>
              <a:t> Rybrevant™ </a:t>
            </a:r>
            <a:r>
              <a:rPr lang="en-US" dirty="0">
                <a:solidFill>
                  <a:srgbClr val="000000"/>
                </a:solidFill>
                <a:latin typeface="Helvetica" panose="020B0604020202020204" pitchFamily="34" charset="0"/>
                <a:cs typeface="Helvetica" panose="020B0604020202020204" pitchFamily="34" charset="0"/>
              </a:rPr>
              <a:t>Janssen Biotech, Inc.: with carboplatin and pemetrexed for the first-line treatment of locally advanced or metastatic non-small cell lung cancer (NSCLC) with epidermal growth factor receptor (EGFR) exon 20 insertion mutations (2024)</a:t>
            </a: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100000"/>
              <a:defRPr/>
            </a:pPr>
            <a:r>
              <a:rPr lang="en-US" b="1" i="0" dirty="0" err="1">
                <a:solidFill>
                  <a:srgbClr val="333333"/>
                </a:solidFill>
                <a:effectLst/>
                <a:latin typeface="Helvetica" panose="020B0604020202020204" pitchFamily="34" charset="0"/>
              </a:rPr>
              <a:t>amivantamab-vmjw</a:t>
            </a:r>
            <a:r>
              <a:rPr lang="en-US" b="1" i="0" dirty="0">
                <a:solidFill>
                  <a:srgbClr val="333333"/>
                </a:solidFill>
                <a:effectLst/>
                <a:latin typeface="Helvetica" panose="020B0604020202020204" pitchFamily="34" charset="0"/>
              </a:rPr>
              <a:t> </a:t>
            </a:r>
            <a:r>
              <a:rPr lang="en-US" b="1" dirty="0">
                <a:solidFill>
                  <a:srgbClr val="000000"/>
                </a:solidFill>
                <a:latin typeface="Helvetica" panose="020B0604020202020204" pitchFamily="34" charset="0"/>
                <a:cs typeface="Helvetica" panose="020B0604020202020204" pitchFamily="34" charset="0"/>
              </a:rPr>
              <a:t>Rybrevant™ </a:t>
            </a:r>
            <a:r>
              <a:rPr lang="en-US" b="0" i="0" dirty="0">
                <a:solidFill>
                  <a:srgbClr val="333333"/>
                </a:solidFill>
                <a:effectLst/>
                <a:latin typeface="Helvetica" panose="020B0604020202020204" pitchFamily="34" charset="0"/>
              </a:rPr>
              <a:t> Janssen Biotech, Inc.: with carboplatin and pemetrexed for adult patients with locally advanced or metastatic non-small cell lung cancer (NSCLC) with epidermal growth factor receptor (EGFR) exon 19 deletions or exon 21 L858R substitution mutations whose disease has progressed on or after treatment with an EGFR tyrosine kinase inhibitor (2024)</a:t>
            </a: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b="1"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highlight>
                <a:srgbClr val="C0C0C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9F7E5292-DE7F-539C-4474-11DD109C058A}"/>
              </a:ext>
            </a:extLst>
          </p:cNvPr>
          <p:cNvSpPr txBox="1"/>
          <p:nvPr/>
        </p:nvSpPr>
        <p:spPr>
          <a:xfrm>
            <a:off x="-78059" y="6530747"/>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610885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64" y="0"/>
            <a:ext cx="10779387"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67268" y="1083483"/>
            <a:ext cx="11535079" cy="5067916"/>
          </a:xfrm>
        </p:spPr>
        <p:txBody>
          <a:bodyPr>
            <a:noAutofit/>
          </a:bodyPr>
          <a:lstStyle/>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Non-Small Cell Lung Cancer (NSCLC cont)</a:t>
            </a:r>
          </a:p>
          <a:p>
            <a:pPr marL="548182" lvl="1" indent="-260344" defTabSz="1206470">
              <a:lnSpc>
                <a:spcPct val="80000"/>
              </a:lnSpc>
              <a:spcBef>
                <a:spcPts val="533"/>
              </a:spcBef>
              <a:buClr>
                <a:srgbClr val="0F6FC6"/>
              </a:buClr>
              <a:buSzPct val="85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85000"/>
              <a:defRPr/>
            </a:pPr>
            <a:r>
              <a:rPr lang="en-US" b="1" dirty="0" err="1">
                <a:solidFill>
                  <a:srgbClr val="333333"/>
                </a:solidFill>
                <a:effectLst/>
                <a:latin typeface="Helvetica" panose="020B0604020202020204" pitchFamily="34" charset="0"/>
                <a:cs typeface="Helvetica" panose="020B0604020202020204" pitchFamily="34" charset="0"/>
              </a:rPr>
              <a:t>alectinib</a:t>
            </a:r>
            <a:r>
              <a:rPr lang="en-US" b="1" dirty="0">
                <a:solidFill>
                  <a:srgbClr val="333333"/>
                </a:solidFill>
                <a:effectLst/>
                <a:latin typeface="Helvetica" panose="020B0604020202020204" pitchFamily="34" charset="0"/>
                <a:cs typeface="Helvetica" panose="020B0604020202020204" pitchFamily="34" charset="0"/>
              </a:rPr>
              <a:t> </a:t>
            </a:r>
            <a:r>
              <a:rPr lang="en-US" b="1" dirty="0" err="1">
                <a:solidFill>
                  <a:srgbClr val="333333"/>
                </a:solidFill>
                <a:effectLst/>
                <a:latin typeface="Helvetica" panose="020B0604020202020204" pitchFamily="34" charset="0"/>
                <a:cs typeface="Helvetica" panose="020B0604020202020204" pitchFamily="34" charset="0"/>
              </a:rPr>
              <a:t>Alecensa</a:t>
            </a:r>
            <a:r>
              <a:rPr lang="en-US" b="1" dirty="0">
                <a:solidFill>
                  <a:srgbClr val="333333"/>
                </a:solidFill>
                <a:effectLst/>
                <a:latin typeface="Helvetica" panose="020B0604020202020204" pitchFamily="34" charset="0"/>
                <a:cs typeface="Helvetica" panose="020B0604020202020204" pitchFamily="34" charset="0"/>
              </a:rPr>
              <a:t>® </a:t>
            </a:r>
            <a:r>
              <a:rPr lang="en-US" b="0" dirty="0">
                <a:solidFill>
                  <a:srgbClr val="333333"/>
                </a:solidFill>
                <a:effectLst/>
                <a:latin typeface="Helvetica" panose="020B0604020202020204" pitchFamily="34" charset="0"/>
                <a:cs typeface="Helvetica" panose="020B0604020202020204" pitchFamily="34" charset="0"/>
              </a:rPr>
              <a:t>Genentech, Inc: adjuvant treatment following tumor resection in patients with anaplastic lymphoma kinase (ALK)-positive non-small cell lung cancer (NSCLC) (2024)</a:t>
            </a:r>
          </a:p>
          <a:p>
            <a:pPr marL="548182" lvl="1" indent="-260344" defTabSz="1206470">
              <a:lnSpc>
                <a:spcPct val="80000"/>
              </a:lnSpc>
              <a:spcBef>
                <a:spcPts val="533"/>
              </a:spcBef>
              <a:buClr>
                <a:srgbClr val="0F6FC6"/>
              </a:buClr>
              <a:buSzPct val="85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85000"/>
              <a:defRPr/>
            </a:pPr>
            <a:r>
              <a:rPr lang="en-US" b="1" dirty="0" err="1">
                <a:solidFill>
                  <a:srgbClr val="000000"/>
                </a:solidFill>
                <a:effectLst/>
                <a:latin typeface="Helvetica" panose="020B0604020202020204" pitchFamily="34" charset="0"/>
                <a:cs typeface="Helvetica" panose="020B0604020202020204" pitchFamily="34" charset="0"/>
              </a:rPr>
              <a:t>tepotinib</a:t>
            </a:r>
            <a:r>
              <a:rPr lang="en-US" b="1" dirty="0">
                <a:solidFill>
                  <a:srgbClr val="000000"/>
                </a:solidFill>
                <a:effectLst/>
                <a:latin typeface="Helvetica" panose="020B0604020202020204" pitchFamily="34" charset="0"/>
                <a:cs typeface="Helvetica" panose="020B0604020202020204" pitchFamily="34" charset="0"/>
              </a:rPr>
              <a:t> Tepmetko® </a:t>
            </a:r>
            <a:r>
              <a:rPr lang="en-US" b="0" dirty="0">
                <a:solidFill>
                  <a:srgbClr val="000000"/>
                </a:solidFill>
                <a:effectLst/>
                <a:latin typeface="Helvetica" panose="020B0604020202020204" pitchFamily="34" charset="0"/>
                <a:cs typeface="Helvetica" panose="020B0604020202020204" pitchFamily="34" charset="0"/>
              </a:rPr>
              <a:t>EMD Serono, Inc.: adult patients with metastatic non-small cell lung cancer (NSCLC) harboring mesenchymal-epithelial transition (MET) exon 14 skipping alterations (</a:t>
            </a:r>
            <a:r>
              <a:rPr lang="en-US" dirty="0">
                <a:solidFill>
                  <a:srgbClr val="000000"/>
                </a:solidFill>
                <a:effectLst/>
                <a:latin typeface="Helvetica" panose="020B0604020202020204" pitchFamily="34" charset="0"/>
                <a:cs typeface="Helvetica" panose="020B0604020202020204" pitchFamily="34" charset="0"/>
              </a:rPr>
              <a:t>2024</a:t>
            </a:r>
            <a:r>
              <a:rPr lang="en-US" b="0" dirty="0">
                <a:solidFill>
                  <a:srgbClr val="000000"/>
                </a:solidFill>
                <a:effectLst/>
                <a:latin typeface="Helvetica" panose="020B0604020202020204" pitchFamily="34" charset="0"/>
                <a:cs typeface="Helvetica" panose="020B0604020202020204" pitchFamily="34" charset="0"/>
              </a:rPr>
              <a:t>)</a:t>
            </a:r>
          </a:p>
          <a:p>
            <a:pPr marL="548182" lvl="1" indent="-260344" defTabSz="1206470">
              <a:lnSpc>
                <a:spcPct val="80000"/>
              </a:lnSpc>
              <a:spcBef>
                <a:spcPts val="533"/>
              </a:spcBef>
              <a:buClr>
                <a:srgbClr val="0F6FC6"/>
              </a:buClr>
              <a:buSzPct val="85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85000"/>
              <a:defRPr/>
            </a:pPr>
            <a:r>
              <a:rPr lang="en-US" b="1" dirty="0">
                <a:solidFill>
                  <a:srgbClr val="333333"/>
                </a:solidFill>
                <a:effectLst/>
                <a:latin typeface="Helvetica" panose="020B0604020202020204" pitchFamily="34" charset="0"/>
              </a:rPr>
              <a:t>durvalumab Imfinzi® </a:t>
            </a:r>
            <a:r>
              <a:rPr lang="en-US" b="0" dirty="0">
                <a:solidFill>
                  <a:srgbClr val="333333"/>
                </a:solidFill>
                <a:effectLst/>
                <a:latin typeface="Helvetica" panose="020B0604020202020204" pitchFamily="34" charset="0"/>
              </a:rPr>
              <a:t>AstraZeneca: with platinum-containing chemotherapy as neoadjuvant treatment, followed by single-agent durvalumab as adjuvant treatment after surgery for adults with </a:t>
            </a:r>
            <a:r>
              <a:rPr lang="en-US" b="0" dirty="0" err="1">
                <a:solidFill>
                  <a:srgbClr val="333333"/>
                </a:solidFill>
                <a:effectLst/>
                <a:latin typeface="Helvetica" panose="020B0604020202020204" pitchFamily="34" charset="0"/>
              </a:rPr>
              <a:t>resectable</a:t>
            </a:r>
            <a:r>
              <a:rPr lang="en-US" b="0" dirty="0">
                <a:solidFill>
                  <a:srgbClr val="333333"/>
                </a:solidFill>
                <a:effectLst/>
                <a:latin typeface="Helvetica" panose="020B0604020202020204" pitchFamily="34" charset="0"/>
              </a:rPr>
              <a:t> (tumors ≥ 4 cm and/or node positive) non-small cell lung cancer (NSCLC) and no known epidermal growth factor receptor (EGFR) mutations or anaplastic lymphoma kinase (ALK) rearrangements (2024)</a:t>
            </a:r>
          </a:p>
          <a:p>
            <a:pPr marL="548182" lvl="1" indent="-260344" defTabSz="1206470">
              <a:lnSpc>
                <a:spcPct val="80000"/>
              </a:lnSpc>
              <a:spcBef>
                <a:spcPts val="533"/>
              </a:spcBef>
              <a:buClr>
                <a:srgbClr val="0F6FC6"/>
              </a:buClr>
              <a:buSzPct val="85000"/>
              <a:defRPr/>
            </a:pPr>
            <a:endParaRPr lang="en-US" dirty="0">
              <a:solidFill>
                <a:srgbClr val="333333"/>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85000"/>
              <a:defRPr/>
            </a:pPr>
            <a:endParaRPr lang="en-US" b="0" i="1" dirty="0">
              <a:solidFill>
                <a:srgbClr val="000000"/>
              </a:solidFill>
              <a:effectLst/>
              <a:latin typeface="Helvetica" panose="020B0604020202020204" pitchFamily="34" charset="0"/>
              <a:cs typeface="Helvetica" panose="020B0604020202020204" pitchFamily="34" charset="0"/>
            </a:endParaRPr>
          </a:p>
          <a:p>
            <a:pPr marL="1145088" lvl="3" indent="0" defTabSz="1206470">
              <a:lnSpc>
                <a:spcPct val="80000"/>
              </a:lnSpc>
              <a:spcBef>
                <a:spcPts val="533"/>
              </a:spcBef>
              <a:buClr>
                <a:srgbClr val="0F6FC6"/>
              </a:buClr>
              <a:buSzPct val="85000"/>
              <a:buNone/>
              <a:defRPr/>
            </a:pPr>
            <a:endParaRPr lang="en-US" altLang="en-US" sz="2000" b="1" i="1" dirty="0">
              <a:latin typeface="+mn-lt"/>
              <a:ea typeface="Constantia" pitchFamily="18" charset="0"/>
              <a:cs typeface="Constantia" pitchFamily="18" charset="0"/>
              <a:sym typeface="Constantia" pitchFamily="18" charset="0"/>
            </a:endParaRPr>
          </a:p>
          <a:p>
            <a:pPr marL="1145088" lvl="3" indent="0" defTabSz="1206470">
              <a:lnSpc>
                <a:spcPct val="80000"/>
              </a:lnSpc>
              <a:spcBef>
                <a:spcPts val="533"/>
              </a:spcBef>
              <a:buClr>
                <a:srgbClr val="0F6FC6"/>
              </a:buClr>
              <a:buSzPct val="85000"/>
              <a:buNone/>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C0C0C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3628203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DAB8F-6052-10F3-15AB-4EBBC3F459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E6359A-3495-6138-04CD-C642272454CF}"/>
              </a:ext>
            </a:extLst>
          </p:cNvPr>
          <p:cNvSpPr>
            <a:spLocks noGrp="1"/>
          </p:cNvSpPr>
          <p:nvPr>
            <p:ph type="title"/>
          </p:nvPr>
        </p:nvSpPr>
        <p:spPr>
          <a:xfrm>
            <a:off x="441064" y="0"/>
            <a:ext cx="10779387"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05BFB492-3D23-7EE3-B061-BD9E1FD90BBF}"/>
              </a:ext>
            </a:extLst>
          </p:cNvPr>
          <p:cNvSpPr>
            <a:spLocks noGrp="1"/>
          </p:cNvSpPr>
          <p:nvPr>
            <p:ph idx="1"/>
          </p:nvPr>
        </p:nvSpPr>
        <p:spPr>
          <a:xfrm>
            <a:off x="434818" y="1145766"/>
            <a:ext cx="11322364" cy="5157788"/>
          </a:xfrm>
        </p:spPr>
        <p:txBody>
          <a:bodyPr>
            <a:noAutofit/>
          </a:bodyPr>
          <a:lstStyle/>
          <a:p>
            <a:pPr marL="300539" indent="-260344"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Small Cell Lung Cancer (SCLC)</a:t>
            </a: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100000"/>
              <a:defRPr/>
            </a:pPr>
            <a:r>
              <a:rPr lang="en-US" b="1" dirty="0">
                <a:solidFill>
                  <a:srgbClr val="2E2925"/>
                </a:solidFill>
                <a:effectLst/>
                <a:highlight>
                  <a:srgbClr val="FFFFFF"/>
                </a:highlight>
                <a:latin typeface="Helvetica" panose="020B0604020202020204" pitchFamily="34" charset="0"/>
                <a:cs typeface="Helvetica" panose="020B0604020202020204" pitchFamily="34" charset="0"/>
              </a:rPr>
              <a:t>tarlatamab-dlle Imdelltra™ </a:t>
            </a:r>
            <a:r>
              <a:rPr lang="en-US" b="0" dirty="0">
                <a:solidFill>
                  <a:srgbClr val="2E2925"/>
                </a:solidFill>
                <a:effectLst/>
                <a:highlight>
                  <a:srgbClr val="FFFFFF"/>
                </a:highlight>
                <a:latin typeface="Helvetica" panose="020B0604020202020204" pitchFamily="34" charset="0"/>
                <a:cs typeface="Helvetica" panose="020B0604020202020204" pitchFamily="34" charset="0"/>
              </a:rPr>
              <a:t>Amgen, Inc.:  extensive stage small cell lung cancer (ES-SCLC) with disease progression on or after platinum-based chemotherapy </a:t>
            </a:r>
            <a:r>
              <a:rPr lang="en-US" b="1" dirty="0">
                <a:solidFill>
                  <a:srgbClr val="2E2925"/>
                </a:solidFill>
                <a:effectLst/>
                <a:highlight>
                  <a:srgbClr val="FFFFFF"/>
                </a:highlight>
                <a:latin typeface="Helvetica" panose="020B0604020202020204" pitchFamily="34" charset="0"/>
                <a:cs typeface="Helvetica" panose="020B0604020202020204" pitchFamily="34" charset="0"/>
              </a:rPr>
              <a:t>(NEW 2024)</a:t>
            </a:r>
          </a:p>
          <a:p>
            <a:pPr marL="548182" lvl="1" indent="-260344" defTabSz="1206470">
              <a:lnSpc>
                <a:spcPct val="80000"/>
              </a:lnSpc>
              <a:spcBef>
                <a:spcPts val="533"/>
              </a:spcBef>
              <a:buClr>
                <a:srgbClr val="0F6FC6"/>
              </a:buClr>
              <a:buSzPct val="100000"/>
              <a:defRPr/>
            </a:pPr>
            <a:endParaRPr lang="en-US" altLang="en-US" b="1" dirty="0">
              <a:solidFill>
                <a:srgbClr val="2E2925"/>
              </a:solidFill>
              <a:highlight>
                <a:srgbClr val="FFFFFF"/>
              </a:highlight>
              <a:latin typeface="Helvetica" panose="020B0604020202020204" pitchFamily="34" charset="0"/>
              <a:ea typeface="Constantia" pitchFamily="18" charset="0"/>
              <a:cs typeface="Helvetica" panose="020B0604020202020204" pitchFamily="34" charset="0"/>
              <a:sym typeface="Constantia" pitchFamily="18" charset="0"/>
            </a:endParaRPr>
          </a:p>
          <a:p>
            <a:pPr marL="548182" lvl="1" indent="-260344"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atezolizumab and hyaluronidase-</a:t>
            </a:r>
            <a:r>
              <a:rPr lang="en-US" b="1" i="0" dirty="0" err="1">
                <a:solidFill>
                  <a:srgbClr val="333333"/>
                </a:solidFill>
                <a:effectLst/>
                <a:latin typeface="Helvetica" panose="020B0604020202020204" pitchFamily="34" charset="0"/>
              </a:rPr>
              <a:t>tqjs</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Tecentriq</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Hybreza</a:t>
            </a:r>
            <a:r>
              <a:rPr lang="en-US" b="1" i="0" dirty="0">
                <a:solidFill>
                  <a:srgbClr val="333333"/>
                </a:solidFill>
                <a:effectLst/>
                <a:latin typeface="Helvetica" panose="020B0604020202020204" pitchFamily="34" charset="0"/>
              </a:rPr>
              <a:t>™</a:t>
            </a:r>
            <a:r>
              <a:rPr lang="en-US"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b="0" i="0" dirty="0" err="1">
                <a:solidFill>
                  <a:srgbClr val="333333"/>
                </a:solidFill>
                <a:effectLst/>
                <a:latin typeface="Helvetica" panose="020B0604020202020204" pitchFamily="34" charset="0"/>
              </a:rPr>
              <a:t>Tecentriq</a:t>
            </a:r>
            <a:r>
              <a:rPr lang="en-US" b="0" i="0" dirty="0">
                <a:solidFill>
                  <a:srgbClr val="333333"/>
                </a:solidFill>
                <a:effectLst/>
                <a:latin typeface="Helvetica" panose="020B0604020202020204" pitchFamily="34" charset="0"/>
              </a:rPr>
              <a:t>, Genentech, Inc.), including small cell lung cancer (SCLC) (</a:t>
            </a:r>
            <a:r>
              <a:rPr lang="en-US" b="1" i="0" dirty="0">
                <a:solidFill>
                  <a:srgbClr val="333333"/>
                </a:solidFill>
                <a:effectLst/>
                <a:latin typeface="Helvetica" panose="020B0604020202020204" pitchFamily="34" charset="0"/>
              </a:rPr>
              <a:t>NEW 2024</a:t>
            </a:r>
            <a:r>
              <a:rPr lang="en-US" b="0" i="0" dirty="0">
                <a:solidFill>
                  <a:srgbClr val="333333"/>
                </a:solidFill>
                <a:effectLst/>
                <a:latin typeface="Helvetica" panose="020B0604020202020204" pitchFamily="34" charset="0"/>
              </a:rPr>
              <a:t>)</a:t>
            </a: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87838" lvl="1" indent="0" defTabSz="1206470">
              <a:lnSpc>
                <a:spcPct val="80000"/>
              </a:lnSpc>
              <a:spcBef>
                <a:spcPts val="533"/>
              </a:spcBef>
              <a:buClr>
                <a:srgbClr val="0F6FC6"/>
              </a:buClr>
              <a:buSzPct val="100000"/>
              <a:buNone/>
              <a:defRPr/>
            </a:pPr>
            <a:b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b="1"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highlight>
                <a:srgbClr val="C0C0C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9F7E5292-DE7F-539C-4474-11DD109C058A}"/>
              </a:ext>
            </a:extLst>
          </p:cNvPr>
          <p:cNvSpPr txBox="1"/>
          <p:nvPr/>
        </p:nvSpPr>
        <p:spPr>
          <a:xfrm>
            <a:off x="0" y="6416306"/>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2528463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DAB8F-6052-10F3-15AB-4EBBC3F459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E6359A-3495-6138-04CD-C642272454CF}"/>
              </a:ext>
            </a:extLst>
          </p:cNvPr>
          <p:cNvSpPr>
            <a:spLocks noGrp="1"/>
          </p:cNvSpPr>
          <p:nvPr>
            <p:ph type="title"/>
          </p:nvPr>
        </p:nvSpPr>
        <p:spPr>
          <a:xfrm>
            <a:off x="441064" y="0"/>
            <a:ext cx="10779387" cy="818576"/>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05BFB492-3D23-7EE3-B061-BD9E1FD90BBF}"/>
              </a:ext>
            </a:extLst>
          </p:cNvPr>
          <p:cNvSpPr>
            <a:spLocks noGrp="1"/>
          </p:cNvSpPr>
          <p:nvPr>
            <p:ph idx="1"/>
          </p:nvPr>
        </p:nvSpPr>
        <p:spPr>
          <a:xfrm>
            <a:off x="434818" y="1320333"/>
            <a:ext cx="11322364" cy="5157788"/>
          </a:xfrm>
        </p:spPr>
        <p:txBody>
          <a:bodyPr>
            <a:noAutofit/>
          </a:bodyPr>
          <a:lstStyle/>
          <a:p>
            <a:pPr marL="300539" indent="-260344"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Pleural Mesothelioma</a:t>
            </a:r>
          </a:p>
          <a:p>
            <a:pPr marL="548182" lvl="1" indent="-260344"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548182" lvl="1" indent="-260344"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pembrolizumab </a:t>
            </a:r>
            <a:r>
              <a:rPr lang="en-US" sz="2400" b="1" dirty="0">
                <a:solidFill>
                  <a:srgbClr val="333333"/>
                </a:solidFill>
                <a:effectLst/>
                <a:latin typeface="Helvetica" panose="020B0604020202020204" pitchFamily="34" charset="0"/>
              </a:rPr>
              <a:t>Keytruda®</a:t>
            </a:r>
            <a:r>
              <a:rPr lang="en-US" b="0" i="0" dirty="0">
                <a:solidFill>
                  <a:srgbClr val="333333"/>
                </a:solidFill>
                <a:effectLst/>
                <a:latin typeface="Helvetica" panose="020B0604020202020204" pitchFamily="34" charset="0"/>
              </a:rPr>
              <a:t> Merck: with pemetrexed and platinum chemotherapy as first-line treatment of unresectable advanced or metastatic malignant pleural mesothelioma (MPM) (2024)</a:t>
            </a:r>
            <a:endParaRPr lang="en-US" b="1" dirty="0">
              <a:solidFill>
                <a:srgbClr val="2E2925"/>
              </a:solidFill>
              <a:effectLst/>
              <a:highlight>
                <a:srgbClr val="FFFFFF"/>
              </a:highlight>
              <a:latin typeface="Helvetica" panose="020B0604020202020204" pitchFamily="34" charset="0"/>
              <a:cs typeface="Helvetica" panose="020B0604020202020204" pitchFamily="34" charset="0"/>
            </a:endParaRPr>
          </a:p>
          <a:p>
            <a:pPr marL="287838" lvl="1" indent="0" defTabSz="1206470">
              <a:lnSpc>
                <a:spcPct val="80000"/>
              </a:lnSpc>
              <a:spcBef>
                <a:spcPts val="533"/>
              </a:spcBef>
              <a:buClr>
                <a:srgbClr val="0F6FC6"/>
              </a:buClr>
              <a:buSzPct val="100000"/>
              <a:buNone/>
              <a:defRPr/>
            </a:pPr>
            <a:b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b="1"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highlight>
                <a:srgbClr val="C0C0C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9F7E5292-DE7F-539C-4474-11DD109C058A}"/>
              </a:ext>
            </a:extLst>
          </p:cNvPr>
          <p:cNvSpPr txBox="1"/>
          <p:nvPr/>
        </p:nvSpPr>
        <p:spPr>
          <a:xfrm>
            <a:off x="0" y="6416306"/>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4182638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038" y="-249792"/>
            <a:ext cx="8957733" cy="898761"/>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sz="3600" dirty="0">
                <a:latin typeface="+mn-lt"/>
              </a:rPr>
            </a:br>
            <a:endParaRPr lang="en-US" sz="3600" dirty="0">
              <a:latin typeface="+mn-lt"/>
            </a:endParaRPr>
          </a:p>
        </p:txBody>
      </p:sp>
      <p:sp>
        <p:nvSpPr>
          <p:cNvPr id="3" name="Content Placeholder 2"/>
          <p:cNvSpPr>
            <a:spLocks noGrp="1"/>
          </p:cNvSpPr>
          <p:nvPr>
            <p:ph idx="1"/>
          </p:nvPr>
        </p:nvSpPr>
        <p:spPr>
          <a:xfrm>
            <a:off x="125730" y="975906"/>
            <a:ext cx="11392988" cy="5621154"/>
          </a:xfrm>
        </p:spPr>
        <p:txBody>
          <a:bodyPr>
            <a:noAutofit/>
          </a:bodyPr>
          <a:lstStyle/>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Endometrial</a:t>
            </a:r>
          </a:p>
          <a:p>
            <a:pPr marL="497384" indent="-457189"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r>
              <a:rPr lang="en-US" sz="2400" b="1" dirty="0">
                <a:solidFill>
                  <a:srgbClr val="333333"/>
                </a:solidFill>
                <a:effectLst/>
                <a:latin typeface="Helvetica" panose="020B0604020202020204" pitchFamily="34" charset="0"/>
              </a:rPr>
              <a:t>durvalumab Imfinzi®</a:t>
            </a:r>
            <a:r>
              <a:rPr lang="en-US" sz="2400" b="0" dirty="0">
                <a:solidFill>
                  <a:srgbClr val="333333"/>
                </a:solidFill>
                <a:effectLst/>
                <a:latin typeface="Helvetica" panose="020B0604020202020204" pitchFamily="34" charset="0"/>
              </a:rPr>
              <a:t>, AstraZeneca UK Limited: with carboplatin plus paclitaxel followed by single-agent durvalumab for adult patients with primary advanced or recurrent endometrial cancer that is mismatch repair deficient (</a:t>
            </a:r>
            <a:r>
              <a:rPr lang="en-US" sz="2400" b="0" dirty="0" err="1">
                <a:solidFill>
                  <a:srgbClr val="333333"/>
                </a:solidFill>
                <a:effectLst/>
                <a:latin typeface="Helvetica" panose="020B0604020202020204" pitchFamily="34" charset="0"/>
              </a:rPr>
              <a:t>dMMR</a:t>
            </a:r>
            <a:r>
              <a:rPr lang="en-US" sz="2400" b="0" dirty="0">
                <a:solidFill>
                  <a:srgbClr val="333333"/>
                </a:solidFill>
                <a:effectLst/>
                <a:latin typeface="Helvetica" panose="020B0604020202020204" pitchFamily="34" charset="0"/>
              </a:rPr>
              <a:t>) (2024)</a:t>
            </a:r>
            <a:endParaRPr lang="en-US" altLang="en-US" sz="2400"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r>
              <a:rPr lang="en-US" sz="2400" b="1" dirty="0">
                <a:solidFill>
                  <a:srgbClr val="333333"/>
                </a:solidFill>
                <a:effectLst/>
                <a:latin typeface="Helvetica" panose="020B0604020202020204" pitchFamily="34" charset="0"/>
              </a:rPr>
              <a:t>pembrolizumab Keytruda®, </a:t>
            </a:r>
            <a:r>
              <a:rPr lang="en-US" sz="2400" b="0" dirty="0">
                <a:solidFill>
                  <a:srgbClr val="333333"/>
                </a:solidFill>
                <a:effectLst/>
                <a:latin typeface="Helvetica" panose="020B0604020202020204" pitchFamily="34" charset="0"/>
              </a:rPr>
              <a:t>Merck:  with carboplatin and paclitaxel, followed by single-agent pembrolizumab, for adult patients with primary advanced or recurrent endometrial carcinoma (2024)</a:t>
            </a:r>
          </a:p>
          <a:p>
            <a:pPr marL="1754684"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solidFill>
                <a:srgbClr val="333333"/>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r>
              <a:rPr lang="en-US" sz="2400" b="1" dirty="0" err="1">
                <a:solidFill>
                  <a:srgbClr val="333333"/>
                </a:solidFill>
                <a:effectLst/>
                <a:latin typeface="Helvetica" panose="020B0604020202020204" pitchFamily="34" charset="0"/>
              </a:rPr>
              <a:t>dostarlimab-gxly</a:t>
            </a:r>
            <a:r>
              <a:rPr lang="en-US" sz="2400" b="1" dirty="0">
                <a:solidFill>
                  <a:srgbClr val="333333"/>
                </a:solidFill>
                <a:effectLst/>
                <a:latin typeface="Helvetica" panose="020B0604020202020204" pitchFamily="34" charset="0"/>
              </a:rPr>
              <a:t> </a:t>
            </a:r>
            <a:r>
              <a:rPr lang="en-US" sz="2400" b="1" dirty="0" err="1">
                <a:solidFill>
                  <a:srgbClr val="333333"/>
                </a:solidFill>
                <a:effectLst/>
                <a:latin typeface="Helvetica" panose="020B0604020202020204" pitchFamily="34" charset="0"/>
              </a:rPr>
              <a:t>Jemperli</a:t>
            </a:r>
            <a:r>
              <a:rPr lang="en-US" sz="2400" b="0" dirty="0">
                <a:solidFill>
                  <a:srgbClr val="333333"/>
                </a:solidFill>
                <a:effectLst/>
                <a:latin typeface="Helvetica" panose="020B0604020202020204" pitchFamily="34" charset="0"/>
              </a:rPr>
              <a:t>, GSK: with carboplatin and paclitaxel, followed by single-agent </a:t>
            </a:r>
            <a:r>
              <a:rPr lang="en-US" sz="2400" b="0" dirty="0" err="1">
                <a:solidFill>
                  <a:srgbClr val="333333"/>
                </a:solidFill>
                <a:effectLst/>
                <a:latin typeface="Helvetica" panose="020B0604020202020204" pitchFamily="34" charset="0"/>
              </a:rPr>
              <a:t>dostarlimab-gxly</a:t>
            </a:r>
            <a:r>
              <a:rPr lang="en-US" sz="2400" b="0" dirty="0">
                <a:solidFill>
                  <a:srgbClr val="333333"/>
                </a:solidFill>
                <a:effectLst/>
                <a:latin typeface="Helvetica" panose="020B0604020202020204" pitchFamily="34" charset="0"/>
              </a:rPr>
              <a:t>, for adult patients with primary advanced or recurrent endometrial cancer (EC) (2024)</a:t>
            </a:r>
            <a:endParaRPr lang="en-US" altLang="en-US" sz="2400"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297484"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602288" lvl="4" indent="0" defTabSz="1206470">
              <a:lnSpc>
                <a:spcPct val="80000"/>
              </a:lnSpc>
              <a:spcBef>
                <a:spcPts val="533"/>
              </a:spcBef>
              <a:buClr>
                <a:srgbClr val="0F6FC6"/>
              </a:buClr>
              <a:buSzPct val="85000"/>
              <a:buNone/>
              <a:defRPr/>
            </a:pPr>
            <a:endParaRPr lang="en-US" altLang="en-US" sz="2000" b="1" i="1" dirty="0">
              <a:solidFill>
                <a:srgbClr val="7030A0"/>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C0C0C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279699" y="6597060"/>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4005785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178" y="-250254"/>
            <a:ext cx="9296885" cy="898761"/>
          </a:xfrm>
        </p:spPr>
        <p:txBody>
          <a:bodyPr>
            <a:noAutofit/>
          </a:bodyPr>
          <a:lstStyle/>
          <a:p>
            <a:br>
              <a:rPr lang="en-US" sz="3600" dirty="0">
                <a:latin typeface="+mn-lt"/>
              </a:rPr>
            </a:br>
            <a:br>
              <a:rPr lang="en-US" sz="3600" dirty="0">
                <a:latin typeface="+mn-lt"/>
              </a:rPr>
            </a:br>
            <a:r>
              <a:rPr lang="en-US" b="1" dirty="0">
                <a:solidFill>
                  <a:schemeClr val="tx1"/>
                </a:solidFill>
                <a:latin typeface="Helvetica" panose="020B0604020202020204" pitchFamily="34" charset="0"/>
                <a:cs typeface="Helvetica" panose="020B0604020202020204" pitchFamily="34" charset="0"/>
              </a:rPr>
              <a:t>Progress</a:t>
            </a:r>
            <a:r>
              <a:rPr lang="en-US" b="1" dirty="0">
                <a:latin typeface="Helvetica" panose="020B0604020202020204" pitchFamily="34" charset="0"/>
                <a:cs typeface="Helvetica" panose="020B0604020202020204" pitchFamily="34" charset="0"/>
              </a:rPr>
              <a:t> in Cancer Therapy</a:t>
            </a:r>
            <a:br>
              <a:rPr lang="en-US" sz="3600" dirty="0">
                <a:latin typeface="+mn-lt"/>
              </a:rPr>
            </a:br>
            <a:endParaRPr lang="en-US" sz="3600" dirty="0">
              <a:latin typeface="+mn-lt"/>
            </a:endParaRPr>
          </a:p>
        </p:txBody>
      </p:sp>
      <p:sp>
        <p:nvSpPr>
          <p:cNvPr id="3" name="Content Placeholder 2"/>
          <p:cNvSpPr>
            <a:spLocks noGrp="1"/>
          </p:cNvSpPr>
          <p:nvPr>
            <p:ph idx="1"/>
          </p:nvPr>
        </p:nvSpPr>
        <p:spPr>
          <a:xfrm>
            <a:off x="326555" y="870568"/>
            <a:ext cx="11163829" cy="5323676"/>
          </a:xfrm>
        </p:spPr>
        <p:txBody>
          <a:bodyPr>
            <a:noAutofit/>
          </a:bodyPr>
          <a:lstStyle/>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Cervical </a:t>
            </a:r>
          </a:p>
          <a:p>
            <a:pPr marL="89743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97434" lvl="1" indent="-457189" defTabSz="1206470">
              <a:lnSpc>
                <a:spcPct val="80000"/>
              </a:lnSpc>
              <a:spcBef>
                <a:spcPts val="533"/>
              </a:spcBef>
              <a:buClr>
                <a:srgbClr val="0F6FC6"/>
              </a:buClr>
              <a:buSzPct val="100000"/>
              <a:defRPr/>
            </a:pPr>
            <a:r>
              <a:rPr lang="en-US" b="1" dirty="0">
                <a:solidFill>
                  <a:srgbClr val="000000"/>
                </a:solidFill>
                <a:effectLst/>
                <a:latin typeface="Helvetica" panose="020B0604020202020204" pitchFamily="34" charset="0"/>
                <a:cs typeface="Helvetica" panose="020B0604020202020204" pitchFamily="34" charset="0"/>
              </a:rPr>
              <a:t>pembrolizumab Keytruda</a:t>
            </a:r>
            <a:r>
              <a:rPr lang="en-US" b="1" dirty="0">
                <a:solidFill>
                  <a:srgbClr val="000000"/>
                </a:solidFill>
                <a:latin typeface="Helvetica" panose="020B0604020202020204" pitchFamily="34" charset="0"/>
                <a:cs typeface="Helvetica" panose="020B0604020202020204" pitchFamily="34" charset="0"/>
              </a:rPr>
              <a:t>®</a:t>
            </a:r>
            <a:r>
              <a:rPr lang="en-US" b="1" dirty="0">
                <a:solidFill>
                  <a:srgbClr val="000000"/>
                </a:solidFill>
                <a:effectLst/>
                <a:latin typeface="Helvetica" panose="020B0604020202020204" pitchFamily="34" charset="0"/>
                <a:cs typeface="Helvetica" panose="020B0604020202020204" pitchFamily="34" charset="0"/>
              </a:rPr>
              <a:t> </a:t>
            </a:r>
            <a:r>
              <a:rPr lang="en-US" dirty="0">
                <a:solidFill>
                  <a:srgbClr val="000000"/>
                </a:solidFill>
                <a:effectLst/>
                <a:latin typeface="Helvetica" panose="020B0604020202020204" pitchFamily="34" charset="0"/>
                <a:cs typeface="Helvetica" panose="020B0604020202020204" pitchFamily="34" charset="0"/>
              </a:rPr>
              <a:t>Merck: with chemoradiotherapy (CRT) for patients with FIGO 2014 Stage III-IVA cervical cancer (2024)</a:t>
            </a:r>
          </a:p>
          <a:p>
            <a:pPr marL="897434" lvl="1" indent="-457189" defTabSz="1206470">
              <a:lnSpc>
                <a:spcPct val="80000"/>
              </a:lnSpc>
              <a:spcBef>
                <a:spcPts val="533"/>
              </a:spcBef>
              <a:buClr>
                <a:srgbClr val="0F6FC6"/>
              </a:buClr>
              <a:buSzPct val="100000"/>
              <a:defRPr/>
            </a:pPr>
            <a:endParaRPr lang="en-US" dirty="0">
              <a:solidFill>
                <a:srgbClr val="000000"/>
              </a:solidFill>
              <a:latin typeface="Helvetica" panose="020B0604020202020204" pitchFamily="34" charset="0"/>
              <a:cs typeface="Helvetica" panose="020B0604020202020204" pitchFamily="34" charset="0"/>
            </a:endParaRPr>
          </a:p>
          <a:p>
            <a:pPr marL="897434" lvl="1" indent="-457189" defTabSz="1206470">
              <a:lnSpc>
                <a:spcPct val="80000"/>
              </a:lnSpc>
              <a:spcBef>
                <a:spcPts val="533"/>
              </a:spcBef>
              <a:buClr>
                <a:srgbClr val="0F6FC6"/>
              </a:buClr>
              <a:buSzPct val="100000"/>
              <a:defRPr/>
            </a:pPr>
            <a:r>
              <a:rPr lang="en-US" b="1" dirty="0">
                <a:solidFill>
                  <a:srgbClr val="2E2925"/>
                </a:solidFill>
                <a:effectLst/>
                <a:highlight>
                  <a:srgbClr val="FFFFFF"/>
                </a:highlight>
                <a:latin typeface="Helvetica" panose="020B0604020202020204" pitchFamily="34" charset="0"/>
                <a:cs typeface="Helvetica" panose="020B0604020202020204" pitchFamily="34" charset="0"/>
              </a:rPr>
              <a:t>tisotumab vedotin-tftv Tivdak</a:t>
            </a:r>
            <a:r>
              <a:rPr lang="en-US" dirty="0">
                <a:solidFill>
                  <a:srgbClr val="2E2925"/>
                </a:solidFill>
                <a:effectLst/>
                <a:highlight>
                  <a:srgbClr val="FFFFFF"/>
                </a:highlight>
                <a:latin typeface="Helvetica" panose="020B0604020202020204" pitchFamily="34" charset="0"/>
                <a:cs typeface="Helvetica" panose="020B0604020202020204" pitchFamily="34" charset="0"/>
              </a:rPr>
              <a:t>®</a:t>
            </a:r>
            <a:r>
              <a:rPr lang="en-US" b="1" dirty="0">
                <a:solidFill>
                  <a:srgbClr val="2E2925"/>
                </a:solidFill>
                <a:effectLst/>
                <a:highlight>
                  <a:srgbClr val="FFFFFF"/>
                </a:highlight>
                <a:latin typeface="Helvetica" panose="020B0604020202020204" pitchFamily="34" charset="0"/>
                <a:cs typeface="Helvetica" panose="020B0604020202020204" pitchFamily="34" charset="0"/>
              </a:rPr>
              <a:t> </a:t>
            </a:r>
            <a:r>
              <a:rPr lang="en-US" b="0" dirty="0">
                <a:solidFill>
                  <a:srgbClr val="2E2925"/>
                </a:solidFill>
                <a:effectLst/>
                <a:highlight>
                  <a:srgbClr val="FFFFFF"/>
                </a:highlight>
                <a:latin typeface="Helvetica" panose="020B0604020202020204" pitchFamily="34" charset="0"/>
                <a:cs typeface="Helvetica" panose="020B0604020202020204" pitchFamily="34" charset="0"/>
              </a:rPr>
              <a:t>Seagen Inc.:[now a part of Pfizer Inc.]):  recurrent or metastatic cervical cancer with disease progression on or after chemotherapy (2024 traditional approval)</a:t>
            </a:r>
            <a:endParaRPr lang="en-US" dirty="0">
              <a:solidFill>
                <a:srgbClr val="000000"/>
              </a:solidFill>
              <a:effectLst/>
              <a:latin typeface="Helvetica" panose="020B0604020202020204" pitchFamily="34" charset="0"/>
              <a:cs typeface="Helvetica" panose="020B0604020202020204" pitchFamily="34" charset="0"/>
            </a:endParaRPr>
          </a:p>
          <a:p>
            <a:pPr marL="897434" lvl="1" indent="-457189" defTabSz="1206470">
              <a:lnSpc>
                <a:spcPct val="80000"/>
              </a:lnSpc>
              <a:spcBef>
                <a:spcPts val="533"/>
              </a:spcBef>
              <a:buClr>
                <a:srgbClr val="0F6FC6"/>
              </a:buClr>
              <a:buSzPct val="100000"/>
              <a:defRPr/>
            </a:pPr>
            <a:endParaRPr lang="en-US" altLang="en-US"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497384" indent="-457189"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Ovarian</a:t>
            </a:r>
          </a:p>
          <a:p>
            <a:pPr marL="497384" indent="-457189" defTabSz="1206470">
              <a:lnSpc>
                <a:spcPct val="80000"/>
              </a:lnSpc>
              <a:spcBef>
                <a:spcPts val="533"/>
              </a:spcBef>
              <a:buClr>
                <a:srgbClr val="0F6FC6"/>
              </a:buClr>
              <a:buSzPct val="100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40284" lvl="1" indent="-457189" defTabSz="1206470">
              <a:lnSpc>
                <a:spcPct val="80000"/>
              </a:lnSpc>
              <a:spcBef>
                <a:spcPts val="533"/>
              </a:spcBef>
              <a:buClr>
                <a:srgbClr val="0F6FC6"/>
              </a:buClr>
              <a:buSzPct val="100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mirvetuximab soravtansine-gynx Elahere™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ImmunoGen, Inc.(now a part of AbbVie]): adult patients with FR</a:t>
            </a:r>
            <a:r>
              <a:rPr lang="el-GR"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α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positive, platinum-resistant epithelial ovarian, fallopian tube, or primary peritoneal cancer, who have received one to three prior systemic treatment regimens (2024)</a:t>
            </a:r>
          </a:p>
          <a:p>
            <a:pPr marL="89743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7484" lvl="2" indent="-457189" defTabSz="1206470">
              <a:lnSpc>
                <a:spcPct val="80000"/>
              </a:lnSpc>
              <a:spcBef>
                <a:spcPts val="533"/>
              </a:spcBef>
              <a:buClr>
                <a:srgbClr val="0F6FC6"/>
              </a:buClr>
              <a:buSzPct val="85000"/>
              <a:buFont typeface="Arial" panose="020B0604020202020204" pitchFamily="34" charset="0"/>
              <a:buChar char="•"/>
              <a:defRPr/>
            </a:pPr>
            <a:endParaRPr lang="en-US" altLang="en-US" b="1" dirty="0">
              <a:latin typeface="+mn-lt"/>
              <a:ea typeface="Constantia" pitchFamily="18" charset="0"/>
              <a:cs typeface="Constantia" pitchFamily="18"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00B0F0"/>
              </a:solidFill>
              <a:latin typeface="+mn-lt"/>
              <a:ea typeface="Constantia" pitchFamily="18" charset="0"/>
              <a:cs typeface="Constantia" pitchFamily="18"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C0C0C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861971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323" y="146386"/>
            <a:ext cx="8957733" cy="898761"/>
          </a:xfrm>
        </p:spPr>
        <p:txBody>
          <a:bodyPr>
            <a:noAutofit/>
          </a:bodyPr>
          <a:lstStyle/>
          <a:p>
            <a:br>
              <a:rPr lang="en-US" sz="3600" dirty="0">
                <a:latin typeface="+mn-lt"/>
              </a:rPr>
            </a:br>
            <a:br>
              <a:rPr lang="en-US" sz="3600" dirty="0">
                <a:latin typeface="+mn-lt"/>
              </a:rPr>
            </a:br>
            <a:r>
              <a:rPr lang="en-US" b="1" dirty="0">
                <a:solidFill>
                  <a:schemeClr val="tx1"/>
                </a:solidFill>
                <a:latin typeface="Helvetica" panose="020B0604020202020204" pitchFamily="34" charset="0"/>
                <a:cs typeface="Helvetica" panose="020B0604020202020204" pitchFamily="34" charset="0"/>
              </a:rPr>
              <a:t>Progress</a:t>
            </a:r>
            <a:r>
              <a:rPr lang="en-US" b="1" dirty="0">
                <a:latin typeface="Helvetica" panose="020B0604020202020204" pitchFamily="34" charset="0"/>
                <a:cs typeface="Helvetica" panose="020B0604020202020204" pitchFamily="34" charset="0"/>
              </a:rPr>
              <a:t> in Cancer Therapy</a:t>
            </a:r>
            <a:br>
              <a:rPr lang="en-US" dirty="0">
                <a:latin typeface="Helvetica" panose="020B0604020202020204" pitchFamily="34" charset="0"/>
                <a:cs typeface="Helvetica" panose="020B0604020202020204" pitchFamily="34" charset="0"/>
              </a:rPr>
            </a:br>
            <a:br>
              <a:rPr lang="en-US" i="1" dirty="0">
                <a:latin typeface="Helvetica" panose="020B0604020202020204" pitchFamily="34" charset="0"/>
                <a:cs typeface="Helvetica" panose="020B0604020202020204" pitchFamily="34" charset="0"/>
              </a:rPr>
            </a:br>
            <a:endParaRPr lang="en-US" i="1"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45282" y="1188873"/>
            <a:ext cx="11376659" cy="6058499"/>
          </a:xfrm>
        </p:spPr>
        <p:txBody>
          <a:bodyPr>
            <a:noAutofit/>
          </a:bodyPr>
          <a:lstStyle/>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Pancreatic</a:t>
            </a:r>
          </a:p>
          <a:p>
            <a:pPr marL="84028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40284" lvl="1" indent="-457189" defTabSz="1206470">
              <a:lnSpc>
                <a:spcPct val="80000"/>
              </a:lnSpc>
              <a:spcBef>
                <a:spcPts val="533"/>
              </a:spcBef>
              <a:buClr>
                <a:srgbClr val="0F6FC6"/>
              </a:buClr>
              <a:buSzPct val="100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irinotecan liposome </a:t>
            </a: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Onivyde</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Ipsen Biopharmaceuticals, Inc.: with oxaliplatin, fluorouracil, and leucovorin, for the first-line treatment of metastatic pancreatic adenocarcinoma (2024)</a:t>
            </a:r>
          </a:p>
          <a:p>
            <a:pPr marL="497384" indent="-457189" defTabSz="1206470">
              <a:lnSpc>
                <a:spcPct val="80000"/>
              </a:lnSpc>
              <a:spcBef>
                <a:spcPts val="533"/>
              </a:spcBef>
              <a:buClr>
                <a:srgbClr val="0F6FC6"/>
              </a:buClr>
              <a:buSzPct val="100000"/>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497384" indent="-457189" defTabSz="1206470">
              <a:lnSpc>
                <a:spcPct val="80000"/>
              </a:lnSpc>
              <a:spcBef>
                <a:spcPts val="533"/>
              </a:spcBef>
              <a:buClr>
                <a:srgbClr val="0F6FC6"/>
              </a:buClr>
              <a:buSzPct val="100000"/>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Colorectal</a:t>
            </a:r>
          </a:p>
          <a:p>
            <a:pPr marL="95458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954584" lvl="1" indent="-457189" defTabSz="1206470">
              <a:lnSpc>
                <a:spcPct val="80000"/>
              </a:lnSpc>
              <a:spcBef>
                <a:spcPts val="533"/>
              </a:spcBef>
              <a:buClr>
                <a:srgbClr val="0F6FC6"/>
              </a:buClr>
              <a:buSzPct val="100000"/>
              <a:defRPr/>
            </a:pP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adagrasib</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Krazati</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Mirati</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Therapeutics, Inc. plus cetuximab for adults with KRAS G12C-mutated locally advanced or metastatic colorectal cancer (CRC), who have received prior treatment with fluoropyrimidine-, oxaliplatin-, and irinotecan-based chemotherapy (2024)</a:t>
            </a: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dirty="0">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58727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2133" b="1" dirty="0">
                <a:latin typeface="Constantia" pitchFamily="18" charset="0"/>
                <a:ea typeface="Constantia" pitchFamily="18" charset="0"/>
                <a:cs typeface="Constantia" pitchFamily="18" charset="0"/>
                <a:sym typeface="Constantia" pitchFamily="18" charset="0"/>
              </a:rPr>
              <a:t>	</a:t>
            </a: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435323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323" y="146386"/>
            <a:ext cx="8957733" cy="898761"/>
          </a:xfrm>
        </p:spPr>
        <p:txBody>
          <a:bodyPr>
            <a:noAutofit/>
          </a:bodyPr>
          <a:lstStyle/>
          <a:p>
            <a:br>
              <a:rPr lang="en-US" sz="3600" dirty="0">
                <a:latin typeface="+mn-lt"/>
              </a:rPr>
            </a:br>
            <a:br>
              <a:rPr lang="en-US" sz="3600" dirty="0">
                <a:latin typeface="+mn-lt"/>
              </a:rPr>
            </a:br>
            <a:r>
              <a:rPr lang="en-US" b="1" dirty="0">
                <a:solidFill>
                  <a:schemeClr val="tx1"/>
                </a:solidFill>
                <a:latin typeface="Helvetica" panose="020B0604020202020204" pitchFamily="34" charset="0"/>
                <a:cs typeface="Helvetica" panose="020B0604020202020204" pitchFamily="34" charset="0"/>
              </a:rPr>
              <a:t>Progress</a:t>
            </a:r>
            <a:r>
              <a:rPr lang="en-US" b="1" dirty="0">
                <a:latin typeface="Helvetica" panose="020B0604020202020204" pitchFamily="34" charset="0"/>
                <a:cs typeface="Helvetica" panose="020B0604020202020204" pitchFamily="34" charset="0"/>
              </a:rPr>
              <a:t> in Cancer Therapy</a:t>
            </a:r>
            <a:br>
              <a:rPr lang="en-US" dirty="0">
                <a:latin typeface="Helvetica" panose="020B0604020202020204" pitchFamily="34" charset="0"/>
                <a:cs typeface="Helvetica" panose="020B0604020202020204" pitchFamily="34" charset="0"/>
              </a:rPr>
            </a:br>
            <a:br>
              <a:rPr lang="en-US" i="1" dirty="0">
                <a:latin typeface="Helvetica" panose="020B0604020202020204" pitchFamily="34" charset="0"/>
                <a:cs typeface="Helvetica" panose="020B0604020202020204" pitchFamily="34" charset="0"/>
              </a:rPr>
            </a:br>
            <a:endParaRPr lang="en-US" i="1"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45282" y="1188873"/>
            <a:ext cx="11376659" cy="6058499"/>
          </a:xfrm>
        </p:spPr>
        <p:txBody>
          <a:bodyPr>
            <a:noAutofit/>
          </a:bodyPr>
          <a:lstStyle/>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Hepatocellular</a:t>
            </a:r>
          </a:p>
          <a:p>
            <a:pPr marL="84028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40284" lvl="1" indent="-457189"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atezolizumab and hyaluronidase-</a:t>
            </a:r>
            <a:r>
              <a:rPr lang="en-US" b="1" i="0" dirty="0" err="1">
                <a:solidFill>
                  <a:srgbClr val="333333"/>
                </a:solidFill>
                <a:effectLst/>
                <a:latin typeface="Helvetica" panose="020B0604020202020204" pitchFamily="34" charset="0"/>
              </a:rPr>
              <a:t>tqjs</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Tecentriq</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Hybreza</a:t>
            </a:r>
            <a:r>
              <a:rPr lang="en-US" b="1" i="0" dirty="0">
                <a:solidFill>
                  <a:srgbClr val="333333"/>
                </a:solidFill>
                <a:effectLst/>
                <a:latin typeface="Helvetica" panose="020B0604020202020204" pitchFamily="34" charset="0"/>
              </a:rPr>
              <a:t>™</a:t>
            </a:r>
            <a:r>
              <a:rPr lang="en-US"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b="0" i="0" dirty="0" err="1">
                <a:solidFill>
                  <a:srgbClr val="333333"/>
                </a:solidFill>
                <a:effectLst/>
                <a:latin typeface="Helvetica" panose="020B0604020202020204" pitchFamily="34" charset="0"/>
              </a:rPr>
              <a:t>Tecentriq</a:t>
            </a:r>
            <a:r>
              <a:rPr lang="en-US" b="0" i="0" dirty="0">
                <a:solidFill>
                  <a:srgbClr val="333333"/>
                </a:solidFill>
                <a:effectLst/>
                <a:latin typeface="Helvetica" panose="020B0604020202020204" pitchFamily="34" charset="0"/>
              </a:rPr>
              <a:t>, Genentech, Inc.), including hepatocellular carcinoma (HCC) (</a:t>
            </a:r>
            <a:r>
              <a:rPr lang="en-US" b="1" i="0" dirty="0">
                <a:solidFill>
                  <a:srgbClr val="333333"/>
                </a:solidFill>
                <a:effectLst/>
                <a:latin typeface="Helvetica" panose="020B0604020202020204" pitchFamily="34" charset="0"/>
              </a:rPr>
              <a:t>NEW 2024)</a:t>
            </a: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dirty="0">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400" b="1" i="1"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58727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2133" b="1" dirty="0">
                <a:latin typeface="Constantia" pitchFamily="18" charset="0"/>
                <a:ea typeface="Constantia" pitchFamily="18" charset="0"/>
                <a:cs typeface="Constantia" pitchFamily="18" charset="0"/>
                <a:sym typeface="Constantia" pitchFamily="18" charset="0"/>
              </a:rPr>
              <a:t>	</a:t>
            </a: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2775994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D40B0-2895-5CBE-D1D2-F709E45DA9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6C5E4D-898E-7E77-DD60-FE3AAC0BE75E}"/>
              </a:ext>
            </a:extLst>
          </p:cNvPr>
          <p:cNvSpPr>
            <a:spLocks noGrp="1"/>
          </p:cNvSpPr>
          <p:nvPr>
            <p:ph type="title"/>
          </p:nvPr>
        </p:nvSpPr>
        <p:spPr>
          <a:xfrm>
            <a:off x="664249" y="-49617"/>
            <a:ext cx="8957733" cy="898761"/>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EDE631F5-20F7-85FB-BECD-735467174EFC}"/>
              </a:ext>
            </a:extLst>
          </p:cNvPr>
          <p:cNvSpPr>
            <a:spLocks noGrp="1"/>
          </p:cNvSpPr>
          <p:nvPr>
            <p:ph idx="1"/>
          </p:nvPr>
        </p:nvSpPr>
        <p:spPr>
          <a:xfrm>
            <a:off x="394581" y="1086049"/>
            <a:ext cx="11402838" cy="5330257"/>
          </a:xfrm>
        </p:spPr>
        <p:txBody>
          <a:bodyPr>
            <a:noAutofit/>
          </a:bodyPr>
          <a:lstStyle/>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Urothelial Carcinoma</a:t>
            </a:r>
          </a:p>
          <a:p>
            <a:pPr marL="89743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97434" lvl="1" indent="-457189" defTabSz="1206470">
              <a:lnSpc>
                <a:spcPct val="80000"/>
              </a:lnSpc>
              <a:spcBef>
                <a:spcPts val="533"/>
              </a:spcBef>
              <a:buClr>
                <a:srgbClr val="0F6FC6"/>
              </a:buClr>
              <a:buSzPct val="100000"/>
              <a:defRPr/>
            </a:pPr>
            <a:r>
              <a:rPr lang="en-US" b="1" dirty="0">
                <a:solidFill>
                  <a:srgbClr val="000000"/>
                </a:solidFill>
                <a:effectLst/>
                <a:latin typeface="Helvetica" panose="020B0604020202020204" pitchFamily="34" charset="0"/>
                <a:cs typeface="Helvetica" panose="020B0604020202020204" pitchFamily="34" charset="0"/>
              </a:rPr>
              <a:t>erdafitinib Balversa® </a:t>
            </a:r>
            <a:r>
              <a:rPr lang="en-US" b="0" dirty="0">
                <a:solidFill>
                  <a:srgbClr val="000000"/>
                </a:solidFill>
                <a:effectLst/>
                <a:latin typeface="Helvetica" panose="020B0604020202020204" pitchFamily="34" charset="0"/>
                <a:cs typeface="Helvetica" panose="020B0604020202020204" pitchFamily="34" charset="0"/>
              </a:rPr>
              <a:t>Janssen Biotech: adult patients with locally advanced or metastatic urothelial carcinoma (mUC) with susceptible FGFR3 genetic alterations, whose disease has progressed on or after at least one line of prior systemic therapy. Erdafitinib is not recommended for the treatment of patients who are eligible for and have not received prior PD-1 or PD-L1 inhibitor therapy. This approval amends the indication previously granted under accelerated approval for patients with mUC with susceptible FGFR3 or FGFR2 alterations after prior platinum-containing chemotherapy (</a:t>
            </a:r>
            <a:r>
              <a:rPr lang="en-US" dirty="0">
                <a:solidFill>
                  <a:srgbClr val="000000"/>
                </a:solidFill>
                <a:effectLst/>
                <a:latin typeface="Helvetica" panose="020B0604020202020204" pitchFamily="34" charset="0"/>
                <a:cs typeface="Helvetica" panose="020B0604020202020204" pitchFamily="34" charset="0"/>
              </a:rPr>
              <a:t>2024)</a:t>
            </a:r>
          </a:p>
          <a:p>
            <a:pPr marL="89743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97434" lvl="1" indent="-457189" defTabSz="1206470">
              <a:lnSpc>
                <a:spcPct val="80000"/>
              </a:lnSpc>
              <a:spcBef>
                <a:spcPts val="533"/>
              </a:spcBef>
              <a:buClr>
                <a:srgbClr val="0F6FC6"/>
              </a:buClr>
              <a:buSzPct val="100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nivolumab </a:t>
            </a: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Opdivo</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Bristol-Myers Squibb Company:  in combination with cisplatin and gemcitabine for first-line treatment of adult patients with unresectable or metastatic urothelial carcinoma (UC) (2024)</a:t>
            </a:r>
          </a:p>
          <a:p>
            <a:pPr marL="897434" lvl="1" indent="-457189" defTabSz="1206470">
              <a:lnSpc>
                <a:spcPct val="80000"/>
              </a:lnSpc>
              <a:spcBef>
                <a:spcPts val="533"/>
              </a:spcBef>
              <a:buClr>
                <a:srgbClr val="0F6FC6"/>
              </a:buClr>
              <a:buSzPct val="100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54684"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7484"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297484" lvl="2" indent="-457189" defTabSz="1206470">
              <a:lnSpc>
                <a:spcPct val="80000"/>
              </a:lnSpc>
              <a:spcBef>
                <a:spcPts val="533"/>
              </a:spcBef>
              <a:buClr>
                <a:srgbClr val="0F6FC6"/>
              </a:buClr>
              <a:buSzPct val="85000"/>
              <a:buFont typeface="Arial" panose="020B0604020202020204" pitchFamily="34" charset="0"/>
              <a:buChar char="•"/>
              <a:defRPr/>
            </a:pPr>
            <a:endParaRPr lang="en-US" altLang="en-US" b="1" dirty="0">
              <a:latin typeface="+mn-lt"/>
              <a:ea typeface="Constantia" pitchFamily="18" charset="0"/>
              <a:cs typeface="Constantia" pitchFamily="18"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C0C0C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highlight>
                <a:srgbClr val="FFFF00"/>
              </a:highlight>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srgbClr val="7030A0"/>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58169379-D792-25F3-E172-1B035A2C1713}"/>
              </a:ext>
            </a:extLst>
          </p:cNvPr>
          <p:cNvSpPr txBox="1"/>
          <p:nvPr/>
        </p:nvSpPr>
        <p:spPr>
          <a:xfrm>
            <a:off x="0" y="6416306"/>
            <a:ext cx="7656575" cy="24256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sym typeface="Helvetica" charset="0"/>
            </a:endParaRPr>
          </a:p>
        </p:txBody>
      </p:sp>
    </p:spTree>
    <p:extLst>
      <p:ext uri="{BB962C8B-B14F-4D97-AF65-F5344CB8AC3E}">
        <p14:creationId xmlns:p14="http://schemas.microsoft.com/office/powerpoint/2010/main" val="3656975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928CC-C4B4-E250-9315-5A88CA523238}"/>
              </a:ext>
            </a:extLst>
          </p:cNvPr>
          <p:cNvSpPr>
            <a:spLocks noGrp="1"/>
          </p:cNvSpPr>
          <p:nvPr>
            <p:ph type="title"/>
          </p:nvPr>
        </p:nvSpPr>
        <p:spPr/>
        <p:txBody>
          <a:bodyPr/>
          <a:lstStyle/>
          <a:p>
            <a:r>
              <a:rPr lang="en-US" b="1" dirty="0">
                <a:latin typeface="Helvetica" panose="020B0604020202020204" pitchFamily="34" charset="0"/>
                <a:cs typeface="Helvetica" panose="020B0604020202020204" pitchFamily="34" charset="0"/>
              </a:rPr>
              <a:t>Session Objectives</a:t>
            </a:r>
            <a:endParaRPr lang="en-US" sz="3200" b="1"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A1482624-3E56-51DC-673C-D77AAC389E7D}"/>
              </a:ext>
            </a:extLst>
          </p:cNvPr>
          <p:cNvSpPr>
            <a:spLocks noGrp="1"/>
          </p:cNvSpPr>
          <p:nvPr>
            <p:ph idx="1"/>
          </p:nvPr>
        </p:nvSpPr>
        <p:spPr/>
        <p:txBody>
          <a:bodyPr>
            <a:normAutofit/>
          </a:bodyPr>
          <a:lstStyle/>
          <a:p>
            <a:pPr rtl="0" fontAlgn="base">
              <a:buFont typeface="Arial" panose="020B0604020202020204" pitchFamily="34" charset="0"/>
              <a:buChar char="•"/>
            </a:pPr>
            <a:r>
              <a:rPr lang="en-US" sz="2400" b="0" i="0" u="none" strike="noStrike" dirty="0">
                <a:solidFill>
                  <a:srgbClr val="000000"/>
                </a:solidFill>
                <a:effectLst/>
                <a:latin typeface="Helvetica" panose="020B0604020202020204" pitchFamily="34" charset="0"/>
              </a:rPr>
              <a:t>Recognize current  trends in cancer treatment</a:t>
            </a:r>
          </a:p>
          <a:p>
            <a:pPr rtl="0" fontAlgn="base">
              <a:buFont typeface="Arial" panose="020B0604020202020204" pitchFamily="34" charset="0"/>
              <a:buChar char="•"/>
            </a:pPr>
            <a:endParaRPr lang="en-US" sz="2400" b="0" i="0" u="none" strike="noStrike" dirty="0">
              <a:solidFill>
                <a:srgbClr val="000000"/>
              </a:solidFill>
              <a:effectLst/>
              <a:latin typeface="Helvetica" panose="020B0604020202020204" pitchFamily="34" charset="0"/>
            </a:endParaRPr>
          </a:p>
          <a:p>
            <a:pPr rtl="0" fontAlgn="base">
              <a:buFont typeface="Arial" panose="020B0604020202020204" pitchFamily="34" charset="0"/>
              <a:buChar char="•"/>
            </a:pPr>
            <a:r>
              <a:rPr lang="en-US" sz="2400" b="0" i="0" u="none" strike="noStrike" dirty="0">
                <a:solidFill>
                  <a:srgbClr val="000000"/>
                </a:solidFill>
                <a:effectLst/>
                <a:latin typeface="Helvetica" panose="020B0604020202020204" pitchFamily="34" charset="0"/>
              </a:rPr>
              <a:t>Identify new  drugs/agents that have been FDA approved for cancer treatment in 2024</a:t>
            </a:r>
          </a:p>
          <a:p>
            <a:pPr algn="l" rtl="0" fontAlgn="base">
              <a:buFont typeface="Arial" panose="020B0604020202020204" pitchFamily="34" charset="0"/>
              <a:buChar char="•"/>
            </a:pPr>
            <a:endParaRPr lang="en-US" sz="2400" b="0" i="0" u="none" strike="noStrike" dirty="0">
              <a:solidFill>
                <a:srgbClr val="000000"/>
              </a:solidFill>
              <a:effectLst/>
              <a:latin typeface="Helvetica" panose="020B0604020202020204" pitchFamily="34" charset="0"/>
            </a:endParaRPr>
          </a:p>
          <a:p>
            <a:pPr algn="l" rtl="0" fontAlgn="base">
              <a:buFont typeface="Arial" panose="020B0604020202020204" pitchFamily="34" charset="0"/>
              <a:buChar char="•"/>
            </a:pPr>
            <a:r>
              <a:rPr lang="en-US" sz="2400" b="0" i="0" u="none" strike="noStrike" dirty="0">
                <a:solidFill>
                  <a:srgbClr val="000000"/>
                </a:solidFill>
                <a:effectLst/>
                <a:latin typeface="Helvetica" panose="020B0604020202020204" pitchFamily="34" charset="0"/>
              </a:rPr>
              <a:t>Identify how to gain information about new drugs based on the generic (non-proprietary) naming system</a:t>
            </a:r>
          </a:p>
          <a:p>
            <a:pPr marL="0" indent="0" algn="l" rtl="0" fontAlgn="base">
              <a:buNone/>
            </a:pPr>
            <a:endParaRPr lang="en-US" sz="2000" b="0" i="0" dirty="0">
              <a:solidFill>
                <a:srgbClr val="000000"/>
              </a:solidFill>
              <a:effectLst/>
              <a:latin typeface="Arial" panose="020B0604020202020204" pitchFamily="34" charset="0"/>
            </a:endParaRPr>
          </a:p>
          <a:p>
            <a:r>
              <a:rPr lang="en-US" b="0" i="0" dirty="0">
                <a:solidFill>
                  <a:srgbClr val="222222"/>
                </a:solidFill>
                <a:effectLst/>
                <a:highlight>
                  <a:srgbClr val="FFFFFF"/>
                </a:highlight>
                <a:latin typeface="Calibri" panose="020F0502020204030204" pitchFamily="34" charset="0"/>
              </a:rPr>
              <a:t>Recognize how new drugs/agents are given generic names, and how to gain information based on the naming system.</a:t>
            </a:r>
            <a:endParaRPr lang="en-US" dirty="0"/>
          </a:p>
        </p:txBody>
      </p:sp>
    </p:spTree>
    <p:extLst>
      <p:ext uri="{BB962C8B-B14F-4D97-AF65-F5344CB8AC3E}">
        <p14:creationId xmlns:p14="http://schemas.microsoft.com/office/powerpoint/2010/main" val="457838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76" y="137688"/>
            <a:ext cx="9055413" cy="857075"/>
          </a:xfrm>
        </p:spPr>
        <p:txBody>
          <a:bodyPr>
            <a:noAutofit/>
          </a:bodyPr>
          <a:lstStyle/>
          <a:p>
            <a:br>
              <a:rPr lang="en-US" sz="3600" dirty="0">
                <a:latin typeface="+mn-lt"/>
              </a:rPr>
            </a:br>
            <a:br>
              <a:rPr lang="en-US" sz="3600" dirty="0">
                <a:latin typeface="+mn-lt"/>
              </a:rPr>
            </a:b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0" y="1296020"/>
            <a:ext cx="11143293" cy="4819029"/>
          </a:xfrm>
        </p:spPr>
        <p:txBody>
          <a:bodyPr>
            <a:noAutofit/>
          </a:bodyPr>
          <a:lstStyle/>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Bladder</a:t>
            </a:r>
          </a:p>
          <a:p>
            <a:pPr marL="300539"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57789" lvl="2" indent="-260344" defTabSz="1206470">
              <a:lnSpc>
                <a:spcPct val="80000"/>
              </a:lnSpc>
              <a:spcBef>
                <a:spcPts val="533"/>
              </a:spcBef>
              <a:buClr>
                <a:srgbClr val="0F6FC6"/>
              </a:buClr>
              <a:buSzPct val="85000"/>
              <a:defRPr/>
            </a:pPr>
            <a:r>
              <a:rPr lang="en-US" sz="2400" b="1" dirty="0">
                <a:solidFill>
                  <a:srgbClr val="333333"/>
                </a:solidFill>
                <a:effectLst/>
                <a:latin typeface="Helvetica" panose="020B0604020202020204" pitchFamily="34" charset="0"/>
                <a:cs typeface="Helvetica" panose="020B0604020202020204" pitchFamily="34" charset="0"/>
              </a:rPr>
              <a:t>nogapendekin alfa inbakicept-pmln Anktiva®</a:t>
            </a:r>
            <a:r>
              <a:rPr lang="en-US" sz="2400" b="0" dirty="0">
                <a:solidFill>
                  <a:srgbClr val="333333"/>
                </a:solidFill>
                <a:effectLst/>
                <a:latin typeface="Helvetica" panose="020B0604020202020204" pitchFamily="34" charset="0"/>
                <a:cs typeface="Helvetica" panose="020B0604020202020204" pitchFamily="34" charset="0"/>
              </a:rPr>
              <a:t>, Altor BioScience, LLC: with Bacillus Calmette-Guérin (BCG) for adult patients with BCG-unresponsive non-muscle invasive bladder cancer (NMIBC) with carcinoma in situ (CIS) with or without papillary tumors (</a:t>
            </a:r>
            <a:r>
              <a:rPr lang="en-US" sz="2400" b="1" dirty="0">
                <a:solidFill>
                  <a:schemeClr val="tx1"/>
                </a:solidFill>
                <a:effectLst/>
                <a:latin typeface="Helvetica" panose="020B0604020202020204" pitchFamily="34" charset="0"/>
                <a:cs typeface="Helvetica" panose="020B0604020202020204" pitchFamily="34" charset="0"/>
              </a:rPr>
              <a:t>NEW 2024</a:t>
            </a:r>
            <a:r>
              <a:rPr lang="en-US" sz="2400" b="0" dirty="0">
                <a:solidFill>
                  <a:srgbClr val="333333"/>
                </a:solidFill>
                <a:effectLst/>
                <a:latin typeface="Helvetica" panose="020B0604020202020204" pitchFamily="34" charset="0"/>
                <a:cs typeface="Helvetica" panose="020B0604020202020204" pitchFamily="34" charset="0"/>
              </a:rPr>
              <a:t>)</a:t>
            </a: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005382" lvl="2" indent="-260344" defTabSz="1206470">
              <a:lnSpc>
                <a:spcPct val="80000"/>
              </a:lnSpc>
              <a:spcBef>
                <a:spcPts val="533"/>
              </a:spcBef>
              <a:buClr>
                <a:srgbClr val="0F6FC6"/>
              </a:buClr>
              <a:buSzPct val="100000"/>
              <a:defRPr/>
            </a:pPr>
            <a:endParaRPr lang="en-US" altLang="en-US" sz="24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400"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400" b="1"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400" b="1"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000" b="1" dirty="0">
              <a:latin typeface="+mn-lt"/>
              <a:ea typeface="Constantia" pitchFamily="18" charset="0"/>
              <a:cs typeface="Constantia" pitchFamily="18"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000" b="1" dirty="0">
              <a:latin typeface="+mn-lt"/>
              <a:ea typeface="Constantia" pitchFamily="18" charset="0"/>
              <a:cs typeface="Constantia" pitchFamily="18"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dirty="0">
              <a:highlight>
                <a:srgbClr val="FFFF00"/>
              </a:highlight>
              <a:latin typeface="+mn-lt"/>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p:txBody>
      </p:sp>
    </p:spTree>
    <p:extLst>
      <p:ext uri="{BB962C8B-B14F-4D97-AF65-F5344CB8AC3E}">
        <p14:creationId xmlns:p14="http://schemas.microsoft.com/office/powerpoint/2010/main" val="2624236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AC055-783A-43E4-2AE1-73DE5B7314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7FF97-6A2D-F606-1DE9-962B6262A20D}"/>
              </a:ext>
            </a:extLst>
          </p:cNvPr>
          <p:cNvSpPr>
            <a:spLocks noGrp="1"/>
          </p:cNvSpPr>
          <p:nvPr>
            <p:ph type="title"/>
          </p:nvPr>
        </p:nvSpPr>
        <p:spPr>
          <a:xfrm>
            <a:off x="2985597" y="188300"/>
            <a:ext cx="6031403" cy="873949"/>
          </a:xfrm>
        </p:spPr>
        <p:txBody>
          <a:bodyPr>
            <a:noAutofit/>
          </a:bodyPr>
          <a:lstStyle/>
          <a:p>
            <a:r>
              <a:rPr lang="en-US" sz="3600" b="1" dirty="0">
                <a:latin typeface="+mn-lt"/>
              </a:rPr>
              <a:t> </a:t>
            </a:r>
          </a:p>
        </p:txBody>
      </p:sp>
      <p:sp>
        <p:nvSpPr>
          <p:cNvPr id="3" name="Content Placeholder 2">
            <a:extLst>
              <a:ext uri="{FF2B5EF4-FFF2-40B4-BE49-F238E27FC236}">
                <a16:creationId xmlns:a16="http://schemas.microsoft.com/office/drawing/2014/main" id="{88DF73F9-5835-9973-5F25-4B67E22C6A4B}"/>
              </a:ext>
            </a:extLst>
          </p:cNvPr>
          <p:cNvSpPr>
            <a:spLocks noGrp="1"/>
          </p:cNvSpPr>
          <p:nvPr>
            <p:ph idx="1"/>
          </p:nvPr>
        </p:nvSpPr>
        <p:spPr>
          <a:xfrm>
            <a:off x="610059" y="1481470"/>
            <a:ext cx="10313446" cy="5119183"/>
          </a:xfrm>
        </p:spPr>
        <p:txBody>
          <a:bodyPr>
            <a:normAutofit/>
          </a:bodyPr>
          <a:lstStyle/>
          <a:p>
            <a:pPr marL="300539" indent="-260344"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Melanoma</a:t>
            </a:r>
          </a:p>
          <a:p>
            <a:pPr marL="300539" indent="-260344" defTabSz="1206470">
              <a:lnSpc>
                <a:spcPct val="80000"/>
              </a:lnSpc>
              <a:spcBef>
                <a:spcPts val="533"/>
              </a:spcBef>
              <a:buClr>
                <a:srgbClr val="0F6FC6"/>
              </a:buClr>
              <a:buSzPct val="100000"/>
              <a:defRPr/>
            </a:pPr>
            <a:endParaRPr lang="en-US" altLang="en-US"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52974" lvl="1" indent="-260344" defTabSz="1206470">
              <a:lnSpc>
                <a:spcPct val="80000"/>
              </a:lnSpc>
              <a:spcBef>
                <a:spcPts val="533"/>
              </a:spcBef>
              <a:buClr>
                <a:srgbClr val="0F6FC6"/>
              </a:buClr>
              <a:buSzPct val="100000"/>
              <a:defRPr/>
            </a:pPr>
            <a:r>
              <a:rPr lang="en-US" b="1" dirty="0">
                <a:solidFill>
                  <a:srgbClr val="000000"/>
                </a:solidFill>
                <a:effectLst/>
                <a:latin typeface="Helvetica" panose="020B0604020202020204" pitchFamily="34" charset="0"/>
                <a:cs typeface="Helvetica" panose="020B0604020202020204" pitchFamily="34" charset="0"/>
              </a:rPr>
              <a:t>lifileucel Amtagvi™ </a:t>
            </a:r>
            <a:r>
              <a:rPr lang="en-US" b="0" dirty="0">
                <a:solidFill>
                  <a:srgbClr val="000000"/>
                </a:solidFill>
                <a:effectLst/>
                <a:latin typeface="Helvetica" panose="020B0604020202020204" pitchFamily="34" charset="0"/>
                <a:cs typeface="Helvetica" panose="020B0604020202020204" pitchFamily="34" charset="0"/>
              </a:rPr>
              <a:t>Iovance Biotherapeutics, Inc.: a tumor-derived autologous T cell immunotherapy, for adult patients with unresectable or metastatic melanoma previously treated with a PD-1 blocking antibody, and if BRAF V600 positive, a BRAF inhibitor with or without a MEK inhibitor </a:t>
            </a:r>
            <a:r>
              <a:rPr lang="en-US" b="1" dirty="0">
                <a:solidFill>
                  <a:srgbClr val="000000"/>
                </a:solidFill>
                <a:effectLst/>
                <a:latin typeface="Helvetica" panose="020B0604020202020204" pitchFamily="34" charset="0"/>
                <a:cs typeface="Helvetica" panose="020B0604020202020204" pitchFamily="34" charset="0"/>
              </a:rPr>
              <a:t>(NEW 2024)</a:t>
            </a:r>
          </a:p>
          <a:p>
            <a:pPr marL="852974" lvl="1" indent="-260344" defTabSz="1206470">
              <a:lnSpc>
                <a:spcPct val="80000"/>
              </a:lnSpc>
              <a:spcBef>
                <a:spcPts val="533"/>
              </a:spcBef>
              <a:buClr>
                <a:srgbClr val="0F6FC6"/>
              </a:buClr>
              <a:buSzPct val="100000"/>
              <a:defRPr/>
            </a:pPr>
            <a:endPar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52974" lvl="1" indent="-260344"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atezolizumab and hyaluronidase-</a:t>
            </a:r>
            <a:r>
              <a:rPr lang="en-US" b="1" i="0" dirty="0" err="1">
                <a:solidFill>
                  <a:srgbClr val="333333"/>
                </a:solidFill>
                <a:effectLst/>
                <a:latin typeface="Helvetica" panose="020B0604020202020204" pitchFamily="34" charset="0"/>
              </a:rPr>
              <a:t>tqjs</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Tecentriq</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Hybreza</a:t>
            </a:r>
            <a:r>
              <a:rPr lang="en-US" b="1" i="0" dirty="0">
                <a:solidFill>
                  <a:srgbClr val="333333"/>
                </a:solidFill>
                <a:effectLst/>
                <a:latin typeface="Helvetica" panose="020B0604020202020204" pitchFamily="34" charset="0"/>
              </a:rPr>
              <a:t>™</a:t>
            </a:r>
            <a:r>
              <a:rPr lang="en-US"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b="0" i="0" dirty="0" err="1">
                <a:solidFill>
                  <a:srgbClr val="333333"/>
                </a:solidFill>
                <a:effectLst/>
                <a:latin typeface="Helvetica" panose="020B0604020202020204" pitchFamily="34" charset="0"/>
              </a:rPr>
              <a:t>Tecentriq</a:t>
            </a:r>
            <a:r>
              <a:rPr lang="en-US" b="0" i="0" dirty="0">
                <a:solidFill>
                  <a:srgbClr val="333333"/>
                </a:solidFill>
                <a:effectLst/>
                <a:latin typeface="Helvetica" panose="020B0604020202020204" pitchFamily="34" charset="0"/>
              </a:rPr>
              <a:t>, Genentech, Inc.), including melanoma (</a:t>
            </a:r>
            <a:r>
              <a:rPr lang="en-US" b="1" i="0" dirty="0">
                <a:solidFill>
                  <a:srgbClr val="333333"/>
                </a:solidFill>
                <a:effectLst/>
                <a:latin typeface="Helvetica" panose="020B0604020202020204" pitchFamily="34" charset="0"/>
              </a:rPr>
              <a:t>NEW 2024)</a:t>
            </a:r>
            <a:endPar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0" indent="0">
              <a:buNone/>
            </a:pPr>
            <a:endParaRPr lang="en-US" dirty="0"/>
          </a:p>
        </p:txBody>
      </p:sp>
      <p:sp>
        <p:nvSpPr>
          <p:cNvPr id="4" name="TextBox 3">
            <a:extLst>
              <a:ext uri="{FF2B5EF4-FFF2-40B4-BE49-F238E27FC236}">
                <a16:creationId xmlns:a16="http://schemas.microsoft.com/office/drawing/2014/main" id="{B4EA3283-ACDD-C04D-9CA1-6833332A2828}"/>
              </a:ext>
            </a:extLst>
          </p:cNvPr>
          <p:cNvSpPr txBox="1"/>
          <p:nvPr/>
        </p:nvSpPr>
        <p:spPr>
          <a:xfrm>
            <a:off x="0" y="6444480"/>
            <a:ext cx="8270240" cy="47243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
        <p:nvSpPr>
          <p:cNvPr id="10" name="TextBox 9">
            <a:extLst>
              <a:ext uri="{FF2B5EF4-FFF2-40B4-BE49-F238E27FC236}">
                <a16:creationId xmlns:a16="http://schemas.microsoft.com/office/drawing/2014/main" id="{0692E0C8-DA6A-2E8C-0B61-36C459FAC61A}"/>
              </a:ext>
            </a:extLst>
          </p:cNvPr>
          <p:cNvSpPr txBox="1"/>
          <p:nvPr/>
        </p:nvSpPr>
        <p:spPr>
          <a:xfrm>
            <a:off x="498138" y="357370"/>
            <a:ext cx="8020050" cy="769441"/>
          </a:xfrm>
          <a:prstGeom prst="rect">
            <a:avLst/>
          </a:prstGeom>
          <a:noFill/>
        </p:spPr>
        <p:txBody>
          <a:bodyPr wrap="square">
            <a:spAutoFit/>
          </a:bodyPr>
          <a:lstStyle/>
          <a:p>
            <a:r>
              <a:rPr lang="en-US" sz="4400" b="1" dirty="0">
                <a:latin typeface="Helvetica" panose="020B0604020202020204" pitchFamily="34" charset="0"/>
                <a:cs typeface="Helvetica" panose="020B0604020202020204" pitchFamily="34" charset="0"/>
              </a:rPr>
              <a:t>Progress in Cancer Therapy</a:t>
            </a:r>
            <a:endParaRPr lang="en-US" sz="4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8569621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5597" y="188300"/>
            <a:ext cx="6031403" cy="873949"/>
          </a:xfrm>
        </p:spPr>
        <p:txBody>
          <a:bodyPr>
            <a:noAutofit/>
          </a:bodyPr>
          <a:lstStyle/>
          <a:p>
            <a:r>
              <a:rPr lang="en-US" sz="3600" b="1" dirty="0">
                <a:latin typeface="+mn-lt"/>
              </a:rPr>
              <a:t> </a:t>
            </a:r>
          </a:p>
        </p:txBody>
      </p:sp>
      <p:sp>
        <p:nvSpPr>
          <p:cNvPr id="3" name="Content Placeholder 2"/>
          <p:cNvSpPr>
            <a:spLocks noGrp="1"/>
          </p:cNvSpPr>
          <p:nvPr>
            <p:ph idx="1"/>
          </p:nvPr>
        </p:nvSpPr>
        <p:spPr>
          <a:xfrm>
            <a:off x="474133" y="1358758"/>
            <a:ext cx="10607523" cy="5165354"/>
          </a:xfrm>
        </p:spPr>
        <p:txBody>
          <a:bodyPr>
            <a:normAutofit lnSpcReduction="10000"/>
          </a:bodyPr>
          <a:lstStyle/>
          <a:p>
            <a:pPr marL="497384" indent="-457189" defTabSz="1206470">
              <a:lnSpc>
                <a:spcPct val="80000"/>
              </a:lnSpc>
              <a:spcBef>
                <a:spcPts val="533"/>
              </a:spcBef>
              <a:buClr>
                <a:srgbClr val="0F6FC6"/>
              </a:buClr>
              <a:buSzPct val="100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Alveolar Soft Part Sarcoma</a:t>
            </a:r>
          </a:p>
          <a:p>
            <a:pPr marL="497384" indent="-457189" defTabSz="1206470">
              <a:lnSpc>
                <a:spcPct val="80000"/>
              </a:lnSpc>
              <a:spcBef>
                <a:spcPts val="533"/>
              </a:spcBef>
              <a:buClr>
                <a:srgbClr val="0F6FC6"/>
              </a:buClr>
              <a:buSzPct val="100000"/>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954584" lvl="1" indent="-457189" defTabSz="1206470">
              <a:lnSpc>
                <a:spcPct val="80000"/>
              </a:lnSpc>
              <a:spcBef>
                <a:spcPts val="533"/>
              </a:spcBef>
              <a:buClr>
                <a:srgbClr val="0F6FC6"/>
              </a:buClr>
              <a:buSzPct val="100000"/>
              <a:defRPr/>
            </a:pPr>
            <a:r>
              <a:rPr lang="en-US" b="1" i="0" dirty="0">
                <a:solidFill>
                  <a:srgbClr val="333333"/>
                </a:solidFill>
                <a:effectLst/>
                <a:latin typeface="Helvetica" panose="020B0604020202020204" pitchFamily="34" charset="0"/>
              </a:rPr>
              <a:t>atezolizumab and hyaluronidase-</a:t>
            </a:r>
            <a:r>
              <a:rPr lang="en-US" b="1" i="0" dirty="0" err="1">
                <a:solidFill>
                  <a:srgbClr val="333333"/>
                </a:solidFill>
                <a:effectLst/>
                <a:latin typeface="Helvetica" panose="020B0604020202020204" pitchFamily="34" charset="0"/>
              </a:rPr>
              <a:t>tqjs</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Tecentriq</a:t>
            </a:r>
            <a:r>
              <a:rPr lang="en-US" b="1" i="0" dirty="0">
                <a:solidFill>
                  <a:srgbClr val="333333"/>
                </a:solidFill>
                <a:effectLst/>
                <a:latin typeface="Helvetica" panose="020B0604020202020204" pitchFamily="34" charset="0"/>
              </a:rPr>
              <a:t> </a:t>
            </a:r>
            <a:r>
              <a:rPr lang="en-US" b="1" i="0" dirty="0" err="1">
                <a:solidFill>
                  <a:srgbClr val="333333"/>
                </a:solidFill>
                <a:effectLst/>
                <a:latin typeface="Helvetica" panose="020B0604020202020204" pitchFamily="34" charset="0"/>
              </a:rPr>
              <a:t>Hybreza</a:t>
            </a:r>
            <a:r>
              <a:rPr lang="en-US" b="1" i="0" dirty="0">
                <a:solidFill>
                  <a:srgbClr val="333333"/>
                </a:solidFill>
                <a:effectLst/>
                <a:latin typeface="Helvetica" panose="020B0604020202020204" pitchFamily="34" charset="0"/>
              </a:rPr>
              <a:t>™</a:t>
            </a:r>
            <a:r>
              <a:rPr lang="en-US"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b="0" i="0" dirty="0" err="1">
                <a:solidFill>
                  <a:srgbClr val="333333"/>
                </a:solidFill>
                <a:effectLst/>
                <a:latin typeface="Helvetica" panose="020B0604020202020204" pitchFamily="34" charset="0"/>
              </a:rPr>
              <a:t>Tecentriq</a:t>
            </a:r>
            <a:r>
              <a:rPr lang="en-US" b="0" i="0" dirty="0">
                <a:solidFill>
                  <a:srgbClr val="333333"/>
                </a:solidFill>
                <a:effectLst/>
                <a:latin typeface="Helvetica" panose="020B0604020202020204" pitchFamily="34" charset="0"/>
              </a:rPr>
              <a:t>, Genentech, Inc.), including alveolar soft part sarcoma (ASPS) (</a:t>
            </a:r>
            <a:r>
              <a:rPr lang="en-US" b="1" i="0" dirty="0">
                <a:solidFill>
                  <a:srgbClr val="333333"/>
                </a:solidFill>
                <a:effectLst/>
                <a:latin typeface="Helvetica" panose="020B0604020202020204" pitchFamily="34" charset="0"/>
              </a:rPr>
              <a:t>NEW 2024)</a:t>
            </a:r>
            <a:endPar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00539"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Sarcoma</a:t>
            </a:r>
          </a:p>
          <a:p>
            <a:pPr marL="300539"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757739" lvl="1" indent="-260344" defTabSz="1206470">
              <a:lnSpc>
                <a:spcPct val="80000"/>
              </a:lnSpc>
              <a:spcBef>
                <a:spcPts val="533"/>
              </a:spcBef>
              <a:buClr>
                <a:srgbClr val="0F6FC6"/>
              </a:buClr>
              <a:buSzPct val="85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afamitresgene </a:t>
            </a: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autoleucel</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TECELRA®, </a:t>
            </a:r>
            <a:r>
              <a:rPr lang="en-US" altLang="en-US"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Adaptimmune</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LLC: a melanoma-associated antigen A4 (MAGE-A4)-directed genetically modified autologous T cell immunotherapy, for adults with unresectable or metastatic synovial sarcoma who have received prior chemotherapy, are HLA-A*02:01P, -A*02:02P, -A*02:03P, or -A*02:06P positive and whose tumor expresses the MAGE-A4 antigen as determined by FDA-approved or cleared companion diagnostic devices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300539"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700589" lvl="1" indent="-260344" defTabSz="1206470">
              <a:lnSpc>
                <a:spcPct val="8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buFont typeface="Arial"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19509EC3-A2E8-4D10-A197-668ED468B641}"/>
              </a:ext>
            </a:extLst>
          </p:cNvPr>
          <p:cNvSpPr txBox="1"/>
          <p:nvPr/>
        </p:nvSpPr>
        <p:spPr>
          <a:xfrm>
            <a:off x="0" y="6444480"/>
            <a:ext cx="8270240" cy="264688"/>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a:t>
            </a:r>
            <a:r>
              <a:rPr lang="en-US" altLang="en-US" sz="1400" dirty="0">
                <a:latin typeface="Helvetica" panose="020B0604020202020204" pitchFamily="34" charset="0"/>
                <a:ea typeface="Constantia" pitchFamily="18" charset="0"/>
                <a:cs typeface="Helvetica" panose="020B0604020202020204" pitchFamily="34" charset="0"/>
                <a:sym typeface="Constantia" pitchFamily="18" charset="0"/>
              </a:rPr>
              <a:t> 2024</a:t>
            </a:r>
            <a:endParaRPr lang="en-US" altLang="en-US" sz="1400" dirty="0">
              <a:latin typeface="Helvetica" panose="020B0604020202020204" pitchFamily="34" charset="0"/>
              <a:cs typeface="Helvetica" panose="020B0604020202020204" pitchFamily="34" charset="0"/>
              <a:sym typeface="Helvetica" charset="0"/>
            </a:endParaRPr>
          </a:p>
        </p:txBody>
      </p:sp>
      <p:sp>
        <p:nvSpPr>
          <p:cNvPr id="10" name="TextBox 9">
            <a:extLst>
              <a:ext uri="{FF2B5EF4-FFF2-40B4-BE49-F238E27FC236}">
                <a16:creationId xmlns:a16="http://schemas.microsoft.com/office/drawing/2014/main" id="{C9DA0148-C0D6-A020-0CE1-9759D6B1DD83}"/>
              </a:ext>
            </a:extLst>
          </p:cNvPr>
          <p:cNvSpPr txBox="1"/>
          <p:nvPr/>
        </p:nvSpPr>
        <p:spPr>
          <a:xfrm>
            <a:off x="391755" y="188300"/>
            <a:ext cx="8886331" cy="769441"/>
          </a:xfrm>
          <a:prstGeom prst="rect">
            <a:avLst/>
          </a:prstGeom>
          <a:noFill/>
        </p:spPr>
        <p:txBody>
          <a:bodyPr wrap="square">
            <a:spAutoFit/>
          </a:bodyPr>
          <a:lstStyle/>
          <a:p>
            <a:r>
              <a:rPr lang="en-US" sz="4400" b="1" dirty="0">
                <a:latin typeface="Helvetica" panose="020B0604020202020204" pitchFamily="34" charset="0"/>
                <a:cs typeface="Helvetica" panose="020B0604020202020204" pitchFamily="34" charset="0"/>
              </a:rPr>
              <a:t>Progress in Cancer Therapy</a:t>
            </a:r>
            <a:endParaRPr lang="en-US" sz="4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092885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60" y="95824"/>
            <a:ext cx="12111990" cy="666004"/>
          </a:xfrm>
        </p:spPr>
        <p:txBody>
          <a:bodyPr>
            <a:noAutofit/>
          </a:bodyPr>
          <a:lstStyle/>
          <a:p>
            <a:br>
              <a:rPr lang="en-US" sz="3600" dirty="0">
                <a:latin typeface="+mn-lt"/>
              </a:rPr>
            </a:br>
            <a:br>
              <a:rPr lang="en-US" sz="3600" dirty="0">
                <a:latin typeface="+mn-lt"/>
              </a:rPr>
            </a:br>
            <a:r>
              <a:rPr lang="en-US" sz="3600" dirty="0">
                <a:latin typeface="+mn-lt"/>
              </a:rPr>
              <a:t>  </a:t>
            </a: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418204" y="1122302"/>
            <a:ext cx="11452861" cy="5534070"/>
          </a:xfrm>
        </p:spPr>
        <p:txBody>
          <a:bodyPr>
            <a:noAutofit/>
          </a:bodyPr>
          <a:lstStyle/>
          <a:p>
            <a:pPr marL="1005382" lvl="2"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Pediatric low grade glioma</a:t>
            </a:r>
          </a:p>
          <a:p>
            <a:pPr marL="1005382" lvl="2"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defRPr/>
            </a:pPr>
            <a:r>
              <a:rPr lang="en-US" sz="2400" b="1" dirty="0" err="1">
                <a:solidFill>
                  <a:srgbClr val="333333"/>
                </a:solidFill>
                <a:effectLst/>
                <a:latin typeface="Helvetica" panose="020B0604020202020204" pitchFamily="34" charset="0"/>
                <a:cs typeface="Helvetica" panose="020B0604020202020204" pitchFamily="34" charset="0"/>
              </a:rPr>
              <a:t>tovorafenib</a:t>
            </a:r>
            <a:r>
              <a:rPr lang="en-US" sz="2400" b="1" dirty="0">
                <a:solidFill>
                  <a:srgbClr val="333333"/>
                </a:solidFill>
                <a:effectLst/>
                <a:latin typeface="Helvetica" panose="020B0604020202020204" pitchFamily="34" charset="0"/>
                <a:cs typeface="Helvetica" panose="020B0604020202020204" pitchFamily="34" charset="0"/>
              </a:rPr>
              <a:t> </a:t>
            </a:r>
            <a:r>
              <a:rPr lang="en-US" sz="2400" b="1" dirty="0" err="1">
                <a:solidFill>
                  <a:srgbClr val="333333"/>
                </a:solidFill>
                <a:effectLst/>
                <a:latin typeface="Helvetica" panose="020B0604020202020204" pitchFamily="34" charset="0"/>
                <a:cs typeface="Helvetica" panose="020B0604020202020204" pitchFamily="34" charset="0"/>
              </a:rPr>
              <a:t>Ojemda</a:t>
            </a:r>
            <a:r>
              <a:rPr lang="en-US" sz="2400" b="1" dirty="0">
                <a:solidFill>
                  <a:srgbClr val="333333"/>
                </a:solidFill>
                <a:effectLst/>
                <a:latin typeface="Helvetica" panose="020B0604020202020204" pitchFamily="34" charset="0"/>
                <a:cs typeface="Helvetica" panose="020B0604020202020204" pitchFamily="34" charset="0"/>
              </a:rPr>
              <a:t>™ </a:t>
            </a:r>
            <a:r>
              <a:rPr lang="en-US" sz="2400" b="0" dirty="0">
                <a:solidFill>
                  <a:srgbClr val="333333"/>
                </a:solidFill>
                <a:effectLst/>
                <a:latin typeface="Helvetica" panose="020B0604020202020204" pitchFamily="34" charset="0"/>
                <a:cs typeface="Helvetica" panose="020B0604020202020204" pitchFamily="34" charset="0"/>
              </a:rPr>
              <a:t>Day One Biopharmaceuticals, Inc.:  patients 6 months of age and older with relapsed or refractory pediatric low-grade glioma (LGG) harboring a BRAF fusion or rearrangement, or BRAF V600 mutation </a:t>
            </a:r>
            <a:r>
              <a:rPr lang="en-US" sz="2400" b="1" dirty="0">
                <a:solidFill>
                  <a:srgbClr val="333333"/>
                </a:solidFill>
                <a:effectLst/>
                <a:latin typeface="Helvetica" panose="020B0604020202020204" pitchFamily="34" charset="0"/>
                <a:cs typeface="Helvetica" panose="020B0604020202020204" pitchFamily="34" charset="0"/>
              </a:rPr>
              <a:t>(NEW 2024)</a:t>
            </a:r>
          </a:p>
          <a:p>
            <a:pPr marL="1405432" lvl="3"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005382" lvl="2"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Astrocytoma or Oligodendroglioma</a:t>
            </a:r>
          </a:p>
          <a:p>
            <a:pPr marL="1005382" lvl="2"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62582" lvl="3" indent="-260344" defTabSz="1206470">
              <a:lnSpc>
                <a:spcPct val="80000"/>
              </a:lnSpc>
              <a:spcBef>
                <a:spcPts val="533"/>
              </a:spcBef>
              <a:buClr>
                <a:srgbClr val="0F6FC6"/>
              </a:buClr>
              <a:buSzPct val="85000"/>
              <a:defRPr/>
            </a:pPr>
            <a:r>
              <a:rPr lang="en-US" sz="2400" b="1" dirty="0">
                <a:effectLst/>
                <a:latin typeface="Helvetica" panose="020B0604020202020204" pitchFamily="34" charset="0"/>
              </a:rPr>
              <a:t>vorasidenib </a:t>
            </a:r>
            <a:r>
              <a:rPr lang="en-US" sz="2400" b="1" dirty="0" err="1">
                <a:effectLst/>
                <a:latin typeface="Helvetica" panose="020B0604020202020204" pitchFamily="34" charset="0"/>
              </a:rPr>
              <a:t>Voranigo</a:t>
            </a:r>
            <a:r>
              <a:rPr lang="en-US" sz="2400" b="1" dirty="0">
                <a:effectLst/>
                <a:latin typeface="Helvetica" panose="020B0604020202020204" pitchFamily="34" charset="0"/>
              </a:rPr>
              <a:t>®, </a:t>
            </a:r>
            <a:r>
              <a:rPr lang="en-US" sz="2400" b="0" dirty="0" err="1">
                <a:effectLst/>
                <a:latin typeface="Helvetica" panose="020B0604020202020204" pitchFamily="34" charset="0"/>
              </a:rPr>
              <a:t>Servier</a:t>
            </a:r>
            <a:r>
              <a:rPr lang="en-US" sz="2400" b="0" dirty="0">
                <a:effectLst/>
                <a:latin typeface="Helvetica" panose="020B0604020202020204" pitchFamily="34" charset="0"/>
              </a:rPr>
              <a:t> Pharmaceuticals LLC: an isocitrate dehydrogenase-1 (IDH1) and isocitrate dehydrogenase-2 (IDH2) inhibitor, for adult and pediatric patients 12 years and older with Grade 2 astrocytoma or oligodendroglioma with a susceptible IDH1 or IDH2 mutation, following surgery including biopsy, sub-total resection, or gross total resection (</a:t>
            </a:r>
            <a:r>
              <a:rPr lang="en-US" sz="2400" b="1" dirty="0">
                <a:effectLst/>
                <a:latin typeface="Helvetica" panose="020B0604020202020204" pitchFamily="34" charset="0"/>
              </a:rPr>
              <a:t>NEW 2024</a:t>
            </a:r>
            <a:r>
              <a:rPr lang="en-US" sz="2400" b="0" dirty="0">
                <a:effectLst/>
                <a:latin typeface="Helvetica" panose="020B0604020202020204" pitchFamily="34" charset="0"/>
              </a:rPr>
              <a:t>)</a:t>
            </a:r>
            <a:endParaRPr lang="en-US" altLang="en-US" sz="2200" dirty="0">
              <a:latin typeface="Helvetica" panose="020B0604020202020204" pitchFamily="34" charset="0"/>
              <a:ea typeface="Constantia" pitchFamily="18" charset="0"/>
              <a:cs typeface="Helvetica" panose="020B0604020202020204" pitchFamily="34" charset="0"/>
              <a:sym typeface="Constantia" pitchFamily="18" charset="0"/>
            </a:endParaRPr>
          </a:p>
          <a:p>
            <a:pPr marL="1005382" lvl="2"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000" b="1" dirty="0">
              <a:solidFill>
                <a:srgbClr val="FF0000"/>
              </a:solidFill>
              <a:latin typeface="+mn-lt"/>
              <a:ea typeface="Constantia" pitchFamily="18" charset="0"/>
              <a:cs typeface="Constantia" pitchFamily="18"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dirty="0">
              <a:highlight>
                <a:srgbClr val="FFFF00"/>
              </a:highlight>
              <a:latin typeface="+mn-lt"/>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p:txBody>
      </p:sp>
    </p:spTree>
    <p:extLst>
      <p:ext uri="{BB962C8B-B14F-4D97-AF65-F5344CB8AC3E}">
        <p14:creationId xmlns:p14="http://schemas.microsoft.com/office/powerpoint/2010/main" val="1215533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60" y="95824"/>
            <a:ext cx="12111990" cy="666004"/>
          </a:xfrm>
        </p:spPr>
        <p:txBody>
          <a:bodyPr>
            <a:noAutofit/>
          </a:bodyPr>
          <a:lstStyle/>
          <a:p>
            <a:br>
              <a:rPr lang="en-US" sz="3600" dirty="0">
                <a:latin typeface="+mn-lt"/>
              </a:rPr>
            </a:br>
            <a:br>
              <a:rPr lang="en-US" sz="3600" dirty="0">
                <a:latin typeface="+mn-lt"/>
              </a:rPr>
            </a:br>
            <a:r>
              <a:rPr lang="en-US" sz="3600" dirty="0">
                <a:latin typeface="+mn-lt"/>
              </a:rPr>
              <a:t>  </a:t>
            </a:r>
            <a:r>
              <a:rPr lang="en-US" b="1" dirty="0">
                <a:latin typeface="Helvetica" panose="020B0604020202020204" pitchFamily="34" charset="0"/>
                <a:cs typeface="Helvetica" panose="020B0604020202020204" pitchFamily="34" charset="0"/>
              </a:rPr>
              <a:t>Progress in Cancer Therapy</a:t>
            </a:r>
            <a:br>
              <a:rPr lang="en-US"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418204" y="1122302"/>
            <a:ext cx="11452861" cy="5534070"/>
          </a:xfrm>
        </p:spPr>
        <p:txBody>
          <a:bodyPr>
            <a:noAutofit/>
          </a:bodyPr>
          <a:lstStyle/>
          <a:p>
            <a:pPr marL="1005382" lvl="2"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Thyroid </a:t>
            </a:r>
          </a:p>
          <a:p>
            <a:pPr marL="1005382" lvl="2"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05432" lvl="3"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selpercatinib Retevmo® </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Eli Lilly and Company: pediatric patients two years of age and older with the following (2024):</a:t>
            </a:r>
          </a:p>
          <a:p>
            <a:pPr marL="1405432" lvl="3"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862632" lvl="4" indent="-260344" defTabSz="1206470">
              <a:lnSpc>
                <a:spcPct val="80000"/>
              </a:lnSpc>
              <a:spcBef>
                <a:spcPts val="533"/>
              </a:spcBef>
              <a:buClr>
                <a:srgbClr val="0F6FC6"/>
              </a:buClr>
              <a:buSzPct val="85000"/>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advanced or metastatic medullary thyroid cancer (MTC) with a RET mutation, as detected by an FDA-approved test, who require systemic therapy;</a:t>
            </a:r>
          </a:p>
          <a:p>
            <a:pPr marL="1862632" lvl="4" indent="-260344" defTabSz="1206470">
              <a:lnSpc>
                <a:spcPct val="80000"/>
              </a:lnSpc>
              <a:spcBef>
                <a:spcPts val="533"/>
              </a:spcBef>
              <a:buClr>
                <a:srgbClr val="0F6FC6"/>
              </a:buClr>
              <a:buSzPct val="85000"/>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advanced or metastatic thyroid cancer with a RET gene fusion, as detected by an FDA-approved test, who require systemic therapy and who are radioactive iodine-refractory (if radioactive iodine is appropriate); and</a:t>
            </a:r>
          </a:p>
          <a:p>
            <a:pPr marL="1862632" lvl="4" indent="-260344" defTabSz="1206470">
              <a:lnSpc>
                <a:spcPct val="80000"/>
              </a:lnSpc>
              <a:spcBef>
                <a:spcPts val="533"/>
              </a:spcBef>
              <a:buClr>
                <a:srgbClr val="0F6FC6"/>
              </a:buClr>
              <a:buSzPct val="85000"/>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locally advanced or metastatic solid tumors with a RET gene fusion, as detected by an FDA-approved test, that have progressed on or following prior systemic treatment or who have no satisfactory alternative treatment options.</a:t>
            </a:r>
          </a:p>
          <a:p>
            <a:pPr marL="1405432" lvl="3"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62582" lvl="3"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2319832" lvl="5" indent="-260344" defTabSz="1206470">
              <a:lnSpc>
                <a:spcPct val="80000"/>
              </a:lnSpc>
              <a:spcBef>
                <a:spcPts val="533"/>
              </a:spcBef>
              <a:buClr>
                <a:srgbClr val="0F6FC6"/>
              </a:buClr>
              <a:buSzPct val="85000"/>
              <a:buFont typeface="Arial" pitchFamily="34" charset="0"/>
              <a:buChar char="•"/>
              <a:defRPr/>
            </a:pPr>
            <a:endParaRPr lang="en-US" altLang="en-US" sz="2000" b="1" dirty="0">
              <a:solidFill>
                <a:srgbClr val="FF0000"/>
              </a:solidFill>
              <a:latin typeface="+mn-lt"/>
              <a:ea typeface="Constantia" pitchFamily="18" charset="0"/>
              <a:cs typeface="Constantia" pitchFamily="18" charset="0"/>
              <a:sym typeface="Constantia" pitchFamily="18" charset="0"/>
            </a:endParaRPr>
          </a:p>
          <a:p>
            <a:pPr marL="1862632" lvl="4" indent="-260344" defTabSz="1206470">
              <a:lnSpc>
                <a:spcPct val="80000"/>
              </a:lnSpc>
              <a:spcBef>
                <a:spcPts val="533"/>
              </a:spcBef>
              <a:buClr>
                <a:srgbClr val="0F6FC6"/>
              </a:buClr>
              <a:buSzPct val="85000"/>
              <a:buFont typeface="Arial" pitchFamily="34" charset="0"/>
              <a:buChar char="•"/>
              <a:defRPr/>
            </a:pPr>
            <a:endParaRPr lang="en-US" altLang="en-US" sz="2000" b="1" dirty="0">
              <a:highlight>
                <a:srgbClr val="FFFF00"/>
              </a:highlight>
              <a:latin typeface="+mn-lt"/>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sz="2000" b="1" i="1" dirty="0">
              <a:solidFill>
                <a:prstClr val="black"/>
              </a:solidFill>
              <a:latin typeface="+mn-lt"/>
              <a:ea typeface="Constantia" pitchFamily="18" charset="0"/>
              <a:cs typeface="Constantia" pitchFamily="18" charset="0"/>
              <a:sym typeface="Constantia" pitchFamily="18" charset="0"/>
            </a:endParaRPr>
          </a:p>
          <a:p>
            <a:pPr marL="1405432" lvl="3" indent="-260344" defTabSz="1206470">
              <a:lnSpc>
                <a:spcPct val="80000"/>
              </a:lnSpc>
              <a:spcBef>
                <a:spcPts val="533"/>
              </a:spcBef>
              <a:buClr>
                <a:srgbClr val="0F6FC6"/>
              </a:buClr>
              <a:buSzPct val="85000"/>
              <a:buFont typeface="Arial" pitchFamily="34" charset="0"/>
              <a:buChar char="•"/>
              <a:defRPr/>
            </a:pPr>
            <a:endParaRPr lang="en-US" altLang="en-US" b="1" i="1" dirty="0">
              <a:solidFill>
                <a:prstClr val="black"/>
              </a:solidFill>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0" y="6416306"/>
            <a:ext cx="7656575"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p:txBody>
      </p:sp>
    </p:spTree>
    <p:extLst>
      <p:ext uri="{BB962C8B-B14F-4D97-AF65-F5344CB8AC3E}">
        <p14:creationId xmlns:p14="http://schemas.microsoft.com/office/powerpoint/2010/main" val="3481062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5597" y="188300"/>
            <a:ext cx="6031403" cy="873949"/>
          </a:xfrm>
        </p:spPr>
        <p:txBody>
          <a:bodyPr>
            <a:noAutofit/>
          </a:bodyPr>
          <a:lstStyle/>
          <a:p>
            <a:r>
              <a:rPr lang="en-US" sz="3600" b="1" dirty="0">
                <a:latin typeface="+mn-lt"/>
              </a:rPr>
              <a:t> </a:t>
            </a:r>
          </a:p>
        </p:txBody>
      </p:sp>
      <p:sp>
        <p:nvSpPr>
          <p:cNvPr id="3" name="Content Placeholder 2"/>
          <p:cNvSpPr>
            <a:spLocks noGrp="1"/>
          </p:cNvSpPr>
          <p:nvPr>
            <p:ph idx="1"/>
          </p:nvPr>
        </p:nvSpPr>
        <p:spPr>
          <a:xfrm>
            <a:off x="474133" y="1405931"/>
            <a:ext cx="10607523" cy="5119183"/>
          </a:xfrm>
        </p:spPr>
        <p:txBody>
          <a:bodyPr>
            <a:normAutofit/>
          </a:bodyPr>
          <a:lstStyle/>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Gastroenteropancreatic neuroendocrine tumors (GEP-NETs)</a:t>
            </a:r>
          </a:p>
          <a:p>
            <a:pPr marL="300539"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lutetium Lu 177 dotatate Lutathera®</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Advanced Accelerator Applications USA, Inc., a Novartis company): pediatric patients 12 years and older with somatostatin receptor (SSTR)-positive gastroenteropancreatic neuroendocrine tumors (GEP-NETs), including foregut, midgut, and hindgut neuroendocrine tumors. Lutetium Lu 177 dotatate received approval for this indication for adults in 2018 (2024)</a:t>
            </a:r>
          </a:p>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buFont typeface="Arial"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buFont typeface="Arial" pitchFamily="34" charset="0"/>
              <a:buChar char="•"/>
              <a:defRPr/>
            </a:pPr>
            <a:endParaRPr lang="en-US" altLang="en-US" sz="2000" b="1" i="1" dirty="0">
              <a:latin typeface="+mn-lt"/>
              <a:ea typeface="Constantia" pitchFamily="18" charset="0"/>
              <a:cs typeface="Constantia" pitchFamily="18" charset="0"/>
              <a:sym typeface="Constantia" pitchFamily="18" charset="0"/>
            </a:endParaRPr>
          </a:p>
        </p:txBody>
      </p:sp>
      <p:sp>
        <p:nvSpPr>
          <p:cNvPr id="4" name="TextBox 3">
            <a:extLst>
              <a:ext uri="{FF2B5EF4-FFF2-40B4-BE49-F238E27FC236}">
                <a16:creationId xmlns:a16="http://schemas.microsoft.com/office/drawing/2014/main" id="{19509EC3-A2E8-4D10-A197-668ED468B641}"/>
              </a:ext>
            </a:extLst>
          </p:cNvPr>
          <p:cNvSpPr txBox="1"/>
          <p:nvPr/>
        </p:nvSpPr>
        <p:spPr>
          <a:xfrm>
            <a:off x="0" y="6444480"/>
            <a:ext cx="8270240" cy="264688"/>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a:t>
            </a:r>
            <a:r>
              <a:rPr lang="en-US" altLang="en-US" sz="1400" dirty="0">
                <a:latin typeface="Helvetica" panose="020B0604020202020204" pitchFamily="34" charset="0"/>
                <a:ea typeface="Constantia" pitchFamily="18" charset="0"/>
                <a:cs typeface="Helvetica" panose="020B0604020202020204" pitchFamily="34" charset="0"/>
                <a:sym typeface="Constantia" pitchFamily="18" charset="0"/>
              </a:rPr>
              <a:t> 2024</a:t>
            </a:r>
            <a:endParaRPr lang="en-US" altLang="en-US" sz="1400" dirty="0">
              <a:latin typeface="Helvetica" panose="020B0604020202020204" pitchFamily="34" charset="0"/>
              <a:cs typeface="Helvetica" panose="020B0604020202020204" pitchFamily="34" charset="0"/>
              <a:sym typeface="Helvetica" charset="0"/>
            </a:endParaRPr>
          </a:p>
        </p:txBody>
      </p:sp>
      <p:sp>
        <p:nvSpPr>
          <p:cNvPr id="10" name="TextBox 9">
            <a:extLst>
              <a:ext uri="{FF2B5EF4-FFF2-40B4-BE49-F238E27FC236}">
                <a16:creationId xmlns:a16="http://schemas.microsoft.com/office/drawing/2014/main" id="{C9DA0148-C0D6-A020-0CE1-9759D6B1DD83}"/>
              </a:ext>
            </a:extLst>
          </p:cNvPr>
          <p:cNvSpPr txBox="1"/>
          <p:nvPr/>
        </p:nvSpPr>
        <p:spPr>
          <a:xfrm>
            <a:off x="474133" y="388808"/>
            <a:ext cx="8886331" cy="769441"/>
          </a:xfrm>
          <a:prstGeom prst="rect">
            <a:avLst/>
          </a:prstGeom>
          <a:noFill/>
        </p:spPr>
        <p:txBody>
          <a:bodyPr wrap="square">
            <a:spAutoFit/>
          </a:bodyPr>
          <a:lstStyle/>
          <a:p>
            <a:r>
              <a:rPr lang="en-US" sz="4400" b="1" dirty="0">
                <a:latin typeface="Helvetica" panose="020B0604020202020204" pitchFamily="34" charset="0"/>
                <a:cs typeface="Helvetica" panose="020B0604020202020204" pitchFamily="34" charset="0"/>
              </a:rPr>
              <a:t>Progress in Cancer Therapy</a:t>
            </a:r>
            <a:endParaRPr lang="en-US" sz="4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002090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32" y="31187"/>
            <a:ext cx="8661399" cy="762229"/>
          </a:xfrm>
        </p:spPr>
        <p:txBody>
          <a:bodyPr>
            <a:noAutofit/>
          </a:bodyPr>
          <a:lstStyle/>
          <a:p>
            <a:r>
              <a:rPr lang="en-US" b="1" dirty="0">
                <a:latin typeface="Helvetica" panose="020B0604020202020204" pitchFamily="34" charset="0"/>
                <a:cs typeface="Helvetica" panose="020B0604020202020204" pitchFamily="34" charset="0"/>
              </a:rPr>
              <a:t>Progress in Cancer Therapy</a:t>
            </a:r>
          </a:p>
        </p:txBody>
      </p:sp>
      <p:sp>
        <p:nvSpPr>
          <p:cNvPr id="3" name="Content Placeholder 2"/>
          <p:cNvSpPr>
            <a:spLocks noGrp="1"/>
          </p:cNvSpPr>
          <p:nvPr>
            <p:ph idx="1"/>
          </p:nvPr>
        </p:nvSpPr>
        <p:spPr>
          <a:xfrm>
            <a:off x="157163" y="914400"/>
            <a:ext cx="11112069" cy="5693576"/>
          </a:xfrm>
        </p:spPr>
        <p:txBody>
          <a:bodyPr>
            <a:normAutofit/>
          </a:bodyPr>
          <a:lstStyle/>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Acute Lymphoblastic Lymphoma</a:t>
            </a:r>
          </a:p>
          <a:p>
            <a:pPr marL="300539" indent="-260344" defTabSz="1206470">
              <a:lnSpc>
                <a:spcPct val="8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b="1" dirty="0">
                <a:solidFill>
                  <a:srgbClr val="333333"/>
                </a:solidFill>
                <a:effectLst/>
                <a:latin typeface="Helvetica" panose="020B0604020202020204" pitchFamily="34" charset="0"/>
                <a:cs typeface="Helvetica" panose="020B0604020202020204" pitchFamily="34" charset="0"/>
              </a:rPr>
              <a:t>inotuzumab ozogamicin Besponsa®, </a:t>
            </a:r>
            <a:r>
              <a:rPr lang="en-US" b="0" dirty="0">
                <a:solidFill>
                  <a:srgbClr val="333333"/>
                </a:solidFill>
                <a:effectLst/>
                <a:latin typeface="Helvetica" panose="020B0604020202020204" pitchFamily="34" charset="0"/>
                <a:cs typeface="Helvetica" panose="020B0604020202020204" pitchFamily="34" charset="0"/>
              </a:rPr>
              <a:t>Pfizer: pediatric patients 1 year and older with relapsed or refractory CD22-positive B-cell precursor acute lymphoblastic leukemia (ALL) (2024)</a:t>
            </a:r>
          </a:p>
          <a:p>
            <a:pPr marL="643439" lvl="1" indent="-260344" defTabSz="1206470">
              <a:lnSpc>
                <a:spcPct val="80000"/>
              </a:lnSpc>
              <a:spcBef>
                <a:spcPts val="533"/>
              </a:spcBef>
              <a:buClr>
                <a:srgbClr val="0F6FC6"/>
              </a:buClr>
              <a:buSzPct val="85000"/>
              <a:defRPr/>
            </a:pPr>
            <a:endParaRPr lang="en-US" altLang="en-US" b="1"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altLang="en-US" b="1"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rPr>
              <a:t>ponatinib Iclusig®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Takeda Pharmaceuticals U.S.A., Inc.: with chemotherapy for adult patients with newly diagnosed Philadelphia chromosome-positive acute lymphoblastic leukemia (Ph+ ALL) (2024)</a:t>
            </a:r>
          </a:p>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b="1" dirty="0">
                <a:solidFill>
                  <a:srgbClr val="333333"/>
                </a:solidFill>
                <a:effectLst/>
                <a:latin typeface="Helvetica" panose="020B0604020202020204" pitchFamily="34" charset="0"/>
                <a:cs typeface="Helvetica" panose="020B0604020202020204" pitchFamily="34" charset="0"/>
              </a:rPr>
              <a:t>blinatumomab </a:t>
            </a:r>
            <a:r>
              <a:rPr lang="en-US" b="1" dirty="0" err="1">
                <a:solidFill>
                  <a:srgbClr val="333333"/>
                </a:solidFill>
                <a:effectLst/>
                <a:latin typeface="Helvetica" panose="020B0604020202020204" pitchFamily="34" charset="0"/>
                <a:cs typeface="Helvetica" panose="020B0604020202020204" pitchFamily="34" charset="0"/>
              </a:rPr>
              <a:t>Blincyto</a:t>
            </a:r>
            <a:r>
              <a:rPr lang="en-US" b="1" dirty="0">
                <a:solidFill>
                  <a:srgbClr val="333333"/>
                </a:solidFill>
                <a:effectLst/>
                <a:latin typeface="Helvetica" panose="020B0604020202020204" pitchFamily="34" charset="0"/>
                <a:cs typeface="Helvetica" panose="020B0604020202020204" pitchFamily="34" charset="0"/>
              </a:rPr>
              <a:t>® </a:t>
            </a:r>
            <a:r>
              <a:rPr lang="en-US" b="0" dirty="0">
                <a:solidFill>
                  <a:srgbClr val="333333"/>
                </a:solidFill>
                <a:effectLst/>
                <a:latin typeface="Helvetica" panose="020B0604020202020204" pitchFamily="34" charset="0"/>
                <a:cs typeface="Helvetica" panose="020B0604020202020204" pitchFamily="34" charset="0"/>
              </a:rPr>
              <a:t>Amgen Inc.: adult and pediatric patients one month and older with CD19-positive Philadelphia chromosome-negative B-cell precursor acute lymphoblastic leukemia (Ph-negative BCP ALL) in the consolidation phase of multiphase chemotherapy (2024)</a:t>
            </a: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b="1" dirty="0">
              <a:latin typeface="Constantia" pitchFamily="18" charset="0"/>
              <a:ea typeface="Constantia" pitchFamily="18" charset="0"/>
              <a:cs typeface="Constantia" pitchFamily="18" charset="0"/>
              <a:sym typeface="Constantia" pitchFamily="18" charset="0"/>
            </a:endParaRPr>
          </a:p>
          <a:p>
            <a:pPr marL="0" indent="0">
              <a:buNone/>
            </a:pPr>
            <a:endParaRPr lang="en-US" dirty="0"/>
          </a:p>
        </p:txBody>
      </p:sp>
      <p:sp>
        <p:nvSpPr>
          <p:cNvPr id="5" name="TextBox 4">
            <a:extLst>
              <a:ext uri="{FF2B5EF4-FFF2-40B4-BE49-F238E27FC236}">
                <a16:creationId xmlns:a16="http://schemas.microsoft.com/office/drawing/2014/main" id="{79552A02-491B-43A8-ABF6-4CF8D63EA4C2}"/>
              </a:ext>
            </a:extLst>
          </p:cNvPr>
          <p:cNvSpPr txBox="1"/>
          <p:nvPr/>
        </p:nvSpPr>
        <p:spPr>
          <a:xfrm>
            <a:off x="296332" y="6485123"/>
            <a:ext cx="7394787" cy="47243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42326700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32" y="31187"/>
            <a:ext cx="8661399" cy="762229"/>
          </a:xfrm>
        </p:spPr>
        <p:txBody>
          <a:bodyPr>
            <a:noAutofit/>
          </a:bodyPr>
          <a:lstStyle/>
          <a:p>
            <a:r>
              <a:rPr lang="en-US" b="1" dirty="0">
                <a:latin typeface="Helvetica" panose="020B0604020202020204" pitchFamily="34" charset="0"/>
                <a:cs typeface="Helvetica" panose="020B0604020202020204" pitchFamily="34" charset="0"/>
              </a:rPr>
              <a:t>Progress in Cancer Therapy</a:t>
            </a:r>
          </a:p>
        </p:txBody>
      </p:sp>
      <p:sp>
        <p:nvSpPr>
          <p:cNvPr id="3" name="Content Placeholder 2"/>
          <p:cNvSpPr>
            <a:spLocks noGrp="1"/>
          </p:cNvSpPr>
          <p:nvPr>
            <p:ph idx="1"/>
          </p:nvPr>
        </p:nvSpPr>
        <p:spPr>
          <a:xfrm>
            <a:off x="157163" y="914400"/>
            <a:ext cx="11112069" cy="5693576"/>
          </a:xfrm>
        </p:spPr>
        <p:txBody>
          <a:bodyPr>
            <a:normAutofit/>
          </a:bodyPr>
          <a:lstStyle/>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Acute Lymphoblastic Lymphoma (</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cont</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300539" indent="-260344" defTabSz="1206470">
              <a:lnSpc>
                <a:spcPct val="80000"/>
              </a:lnSpc>
              <a:spcBef>
                <a:spcPts val="533"/>
              </a:spcBef>
              <a:buClr>
                <a:srgbClr val="0F6FC6"/>
              </a:buClr>
              <a:buSzPct val="85000"/>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altLang="en-US" b="1"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rPr>
              <a:t>ponatinib Iclusig®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Takeda Pharmaceuticals U.S.A., Inc.: with chemotherapy for adult patients with newly diagnosed Philadelphia chromosome-positive acute lymphoblastic leukemia (Ph+ ALL) (2024)</a:t>
            </a:r>
          </a:p>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Acute Myeloid Leukemia</a:t>
            </a:r>
          </a:p>
          <a:p>
            <a:pPr marL="70058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700589" lvl="1" indent="-260344" defTabSz="1206470">
              <a:lnSpc>
                <a:spcPct val="80000"/>
              </a:lnSpc>
              <a:spcBef>
                <a:spcPts val="533"/>
              </a:spcBef>
              <a:buClr>
                <a:srgbClr val="0F6FC6"/>
              </a:buClr>
              <a:buSzPct val="85000"/>
              <a:defRPr/>
            </a:pP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inotuzumab ozogamicin Besponsa™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Pfizer: pediatric patients 1 year and older with relapsed or refractory CD22-positive B-cell precursor acute lymphoblastic leukemia (ALL) (2024)</a:t>
            </a: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b="1" dirty="0">
              <a:latin typeface="Constantia" pitchFamily="18" charset="0"/>
              <a:ea typeface="Constantia" pitchFamily="18" charset="0"/>
              <a:cs typeface="Constantia" pitchFamily="18" charset="0"/>
              <a:sym typeface="Constantia" pitchFamily="18" charset="0"/>
            </a:endParaRPr>
          </a:p>
          <a:p>
            <a:pPr marL="0" indent="0">
              <a:buNone/>
            </a:pPr>
            <a:endParaRPr lang="en-US" dirty="0"/>
          </a:p>
        </p:txBody>
      </p:sp>
      <p:sp>
        <p:nvSpPr>
          <p:cNvPr id="5" name="TextBox 4">
            <a:extLst>
              <a:ext uri="{FF2B5EF4-FFF2-40B4-BE49-F238E27FC236}">
                <a16:creationId xmlns:a16="http://schemas.microsoft.com/office/drawing/2014/main" id="{79552A02-491B-43A8-ABF6-4CF8D63EA4C2}"/>
              </a:ext>
            </a:extLst>
          </p:cNvPr>
          <p:cNvSpPr txBox="1"/>
          <p:nvPr/>
        </p:nvSpPr>
        <p:spPr>
          <a:xfrm>
            <a:off x="296332" y="6485123"/>
            <a:ext cx="7394787" cy="47243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1807363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93C25-404E-ACEA-43DF-76F133B6A2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8D80A1-89E3-2260-F0BE-99EB1E621776}"/>
              </a:ext>
            </a:extLst>
          </p:cNvPr>
          <p:cNvSpPr>
            <a:spLocks noGrp="1"/>
          </p:cNvSpPr>
          <p:nvPr>
            <p:ph type="title"/>
          </p:nvPr>
        </p:nvSpPr>
        <p:spPr>
          <a:xfrm>
            <a:off x="296332" y="135724"/>
            <a:ext cx="8661399" cy="762229"/>
          </a:xfrm>
        </p:spPr>
        <p:txBody>
          <a:bodyPr>
            <a:noAutofit/>
          </a:bodyPr>
          <a:lstStyle/>
          <a:p>
            <a:r>
              <a:rPr lang="en-US" b="1" dirty="0">
                <a:latin typeface="Helvetica" panose="020B0604020202020204" pitchFamily="34" charset="0"/>
                <a:cs typeface="Helvetica" panose="020B0604020202020204" pitchFamily="34" charset="0"/>
              </a:rPr>
              <a:t>Progress in Cancer Therapy</a:t>
            </a:r>
          </a:p>
        </p:txBody>
      </p:sp>
      <p:sp>
        <p:nvSpPr>
          <p:cNvPr id="3" name="Content Placeholder 2">
            <a:extLst>
              <a:ext uri="{FF2B5EF4-FFF2-40B4-BE49-F238E27FC236}">
                <a16:creationId xmlns:a16="http://schemas.microsoft.com/office/drawing/2014/main" id="{879D48BB-D3F9-CEBB-DD5E-E5F05E21211F}"/>
              </a:ext>
            </a:extLst>
          </p:cNvPr>
          <p:cNvSpPr>
            <a:spLocks noGrp="1"/>
          </p:cNvSpPr>
          <p:nvPr>
            <p:ph idx="1"/>
          </p:nvPr>
        </p:nvSpPr>
        <p:spPr>
          <a:xfrm>
            <a:off x="442452" y="1143000"/>
            <a:ext cx="11209275" cy="5228303"/>
          </a:xfrm>
        </p:spPr>
        <p:txBody>
          <a:bodyPr>
            <a:normAutofit/>
          </a:bodyPr>
          <a:lstStyle/>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Follicular Lymphoma</a:t>
            </a:r>
          </a:p>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b="1" dirty="0">
                <a:solidFill>
                  <a:srgbClr val="333333"/>
                </a:solidFill>
                <a:effectLst/>
                <a:latin typeface="Helvetica" panose="020B0604020202020204" pitchFamily="34" charset="0"/>
                <a:cs typeface="Helvetica" panose="020B0604020202020204" pitchFamily="34" charset="0"/>
              </a:rPr>
              <a:t>zanubrutinib Brukinsa® </a:t>
            </a:r>
            <a:r>
              <a:rPr lang="en-US" b="0" dirty="0">
                <a:solidFill>
                  <a:srgbClr val="333333"/>
                </a:solidFill>
                <a:effectLst/>
                <a:latin typeface="Helvetica" panose="020B0604020202020204" pitchFamily="34" charset="0"/>
                <a:cs typeface="Helvetica" panose="020B0604020202020204" pitchFamily="34" charset="0"/>
              </a:rPr>
              <a:t>BeiGene USA, Inc.: with obinutuzumab for relapsed or refractory follicular lymphoma (FL) after two or more lines of systemic therapy (2024)</a:t>
            </a:r>
          </a:p>
          <a:p>
            <a:pPr marL="643439" lvl="1" indent="-260344" defTabSz="1206470">
              <a:lnSpc>
                <a:spcPct val="80000"/>
              </a:lnSpc>
              <a:spcBef>
                <a:spcPts val="533"/>
              </a:spcBef>
              <a:buClr>
                <a:srgbClr val="0F6FC6"/>
              </a:buClr>
              <a:buSzPct val="85000"/>
              <a:defRPr/>
            </a:pPr>
            <a:endParaRPr lang="en-US" dirty="0">
              <a:solidFill>
                <a:srgbClr val="333333"/>
              </a:solidFill>
              <a:latin typeface="Helvetica" panose="020B0604020202020204" pitchFamily="34" charset="0"/>
              <a:cs typeface="Helvetica" panose="020B0604020202020204" pitchFamily="34" charset="0"/>
            </a:endParaRPr>
          </a:p>
          <a:p>
            <a:pPr marL="643439" lvl="1" indent="-260344" defTabSz="1206470">
              <a:lnSpc>
                <a:spcPct val="80000"/>
              </a:lnSpc>
              <a:spcBef>
                <a:spcPts val="533"/>
              </a:spcBef>
              <a:buClr>
                <a:srgbClr val="0F6FC6"/>
              </a:buClr>
              <a:buSzPct val="85000"/>
              <a:defRPr/>
            </a:pPr>
            <a:r>
              <a:rPr lang="en-US" b="1" dirty="0">
                <a:solidFill>
                  <a:srgbClr val="2E2925"/>
                </a:solidFill>
                <a:effectLst/>
                <a:highlight>
                  <a:srgbClr val="FFFFFF"/>
                </a:highlight>
                <a:latin typeface="Helvetica" panose="020B0604020202020204" pitchFamily="34" charset="0"/>
                <a:cs typeface="Helvetica" panose="020B0604020202020204" pitchFamily="34" charset="0"/>
              </a:rPr>
              <a:t>lisocabtagene maraleucel Breyanzi® </a:t>
            </a:r>
            <a:r>
              <a:rPr lang="en-US" b="0" dirty="0">
                <a:solidFill>
                  <a:srgbClr val="2E2925"/>
                </a:solidFill>
                <a:effectLst/>
                <a:highlight>
                  <a:srgbClr val="FFFFFF"/>
                </a:highlight>
                <a:latin typeface="Helvetica" panose="020B0604020202020204" pitchFamily="34" charset="0"/>
                <a:cs typeface="Helvetica" panose="020B0604020202020204" pitchFamily="34" charset="0"/>
              </a:rPr>
              <a:t>Juno Therapeutics, Inc.: for adults with relapsed or refractory follicular lymphoma (FL) who have received two or more prior lines of systemic therapy (2024)</a:t>
            </a:r>
            <a:endParaRPr lang="en-US" b="0" dirty="0">
              <a:solidFill>
                <a:srgbClr val="333333"/>
              </a:solidFill>
              <a:effectLst/>
              <a:latin typeface="Helvetica" panose="020B0604020202020204" pitchFamily="34" charset="0"/>
              <a:cs typeface="Helvetica" panose="020B0604020202020204" pitchFamily="34" charset="0"/>
            </a:endParaRPr>
          </a:p>
          <a:p>
            <a:pPr marL="643439" lvl="1" indent="-260344" defTabSz="1206470">
              <a:lnSpc>
                <a:spcPct val="80000"/>
              </a:lnSpc>
              <a:spcBef>
                <a:spcPts val="533"/>
              </a:spcBef>
              <a:buClr>
                <a:srgbClr val="0F6FC6"/>
              </a:buClr>
              <a:buSzPct val="85000"/>
              <a:defRPr/>
            </a:pPr>
            <a:endParaRPr lang="en-US" altLang="en-US" dirty="0">
              <a:solidFill>
                <a:srgbClr val="333333"/>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r>
              <a:rPr lang="en-US" b="1" dirty="0">
                <a:solidFill>
                  <a:srgbClr val="333333"/>
                </a:solidFill>
                <a:effectLst/>
                <a:latin typeface="Helvetica" panose="020B0604020202020204" pitchFamily="34" charset="0"/>
              </a:rPr>
              <a:t>epcoritamab-bysp </a:t>
            </a:r>
            <a:r>
              <a:rPr lang="en-US" b="1" dirty="0" err="1">
                <a:solidFill>
                  <a:srgbClr val="333333"/>
                </a:solidFill>
                <a:effectLst/>
                <a:latin typeface="Helvetica" panose="020B0604020202020204" pitchFamily="34" charset="0"/>
              </a:rPr>
              <a:t>Epkinly</a:t>
            </a:r>
            <a:r>
              <a:rPr lang="en-US" b="1" dirty="0">
                <a:solidFill>
                  <a:srgbClr val="333333"/>
                </a:solidFill>
                <a:effectLst/>
                <a:latin typeface="Helvetica" panose="020B0604020202020204" pitchFamily="34" charset="0"/>
              </a:rPr>
              <a:t>™</a:t>
            </a:r>
            <a:r>
              <a:rPr lang="en-US" b="0" dirty="0">
                <a:solidFill>
                  <a:srgbClr val="333333"/>
                </a:solidFill>
                <a:effectLst/>
                <a:latin typeface="Helvetica" panose="020B0604020202020204" pitchFamily="34" charset="0"/>
              </a:rPr>
              <a:t> Genmab US, Inc.: a bispecific CD20-directed CD3 T-cell engager, for adult patients with relapsed or refractory follicular lymphoma (FL) after two or more lines of systemic therapy  (2024)</a:t>
            </a:r>
            <a:endParaRPr lang="en-US" altLang="en-US" dirty="0">
              <a:solidFill>
                <a:srgbClr val="333333"/>
              </a:solidFill>
              <a:latin typeface="Helvetica" panose="020B0604020202020204" pitchFamily="34" charset="0"/>
              <a:ea typeface="Constantia" pitchFamily="18" charset="0"/>
              <a:cs typeface="Helvetica" panose="020B0604020202020204" pitchFamily="34" charset="0"/>
              <a:sym typeface="Constantia" pitchFamily="18" charset="0"/>
            </a:endParaRPr>
          </a:p>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buFont typeface="Arial"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b="1" dirty="0">
              <a:latin typeface="Constantia" pitchFamily="18" charset="0"/>
              <a:ea typeface="Constantia" pitchFamily="18" charset="0"/>
              <a:cs typeface="Constantia" pitchFamily="18" charset="0"/>
              <a:sym typeface="Constantia" pitchFamily="18" charset="0"/>
            </a:endParaRPr>
          </a:p>
          <a:p>
            <a:pPr marL="0" indent="0">
              <a:buNone/>
            </a:pPr>
            <a:endParaRPr lang="en-US" dirty="0"/>
          </a:p>
        </p:txBody>
      </p:sp>
      <p:sp>
        <p:nvSpPr>
          <p:cNvPr id="5" name="TextBox 4">
            <a:extLst>
              <a:ext uri="{FF2B5EF4-FFF2-40B4-BE49-F238E27FC236}">
                <a16:creationId xmlns:a16="http://schemas.microsoft.com/office/drawing/2014/main" id="{103BACAD-4C31-D380-FFAF-5401D36DF0A8}"/>
              </a:ext>
            </a:extLst>
          </p:cNvPr>
          <p:cNvSpPr txBox="1"/>
          <p:nvPr/>
        </p:nvSpPr>
        <p:spPr>
          <a:xfrm>
            <a:off x="296332" y="6485123"/>
            <a:ext cx="7394787" cy="47243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883970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93C25-404E-ACEA-43DF-76F133B6A2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8D80A1-89E3-2260-F0BE-99EB1E621776}"/>
              </a:ext>
            </a:extLst>
          </p:cNvPr>
          <p:cNvSpPr>
            <a:spLocks noGrp="1"/>
          </p:cNvSpPr>
          <p:nvPr>
            <p:ph type="title"/>
          </p:nvPr>
        </p:nvSpPr>
        <p:spPr>
          <a:xfrm>
            <a:off x="296332" y="135724"/>
            <a:ext cx="8661399" cy="762229"/>
          </a:xfrm>
        </p:spPr>
        <p:txBody>
          <a:bodyPr>
            <a:noAutofit/>
          </a:bodyPr>
          <a:lstStyle/>
          <a:p>
            <a:r>
              <a:rPr lang="en-US" b="1" dirty="0">
                <a:latin typeface="Helvetica" panose="020B0604020202020204" pitchFamily="34" charset="0"/>
                <a:cs typeface="Helvetica" panose="020B0604020202020204" pitchFamily="34" charset="0"/>
              </a:rPr>
              <a:t>Progress in Cancer Therapy</a:t>
            </a:r>
          </a:p>
        </p:txBody>
      </p:sp>
      <p:sp>
        <p:nvSpPr>
          <p:cNvPr id="3" name="Content Placeholder 2">
            <a:extLst>
              <a:ext uri="{FF2B5EF4-FFF2-40B4-BE49-F238E27FC236}">
                <a16:creationId xmlns:a16="http://schemas.microsoft.com/office/drawing/2014/main" id="{879D48BB-D3F9-CEBB-DD5E-E5F05E21211F}"/>
              </a:ext>
            </a:extLst>
          </p:cNvPr>
          <p:cNvSpPr>
            <a:spLocks noGrp="1"/>
          </p:cNvSpPr>
          <p:nvPr>
            <p:ph idx="1"/>
          </p:nvPr>
        </p:nvSpPr>
        <p:spPr>
          <a:xfrm>
            <a:off x="442452" y="1143000"/>
            <a:ext cx="11209275" cy="5228303"/>
          </a:xfrm>
        </p:spPr>
        <p:txBody>
          <a:bodyPr>
            <a:normAutofit/>
          </a:bodyPr>
          <a:lstStyle/>
          <a:p>
            <a:pPr marL="64343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00539" indent="-260344" defTabSz="1206470">
              <a:lnSpc>
                <a:spcPct val="8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Mantle Cell Lymphoma</a:t>
            </a:r>
          </a:p>
          <a:p>
            <a:pPr marL="70058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700589" lvl="1" indent="-260344" defTabSz="1206470">
              <a:lnSpc>
                <a:spcPct val="80000"/>
              </a:lnSpc>
              <a:spcBef>
                <a:spcPts val="533"/>
              </a:spcBef>
              <a:buClr>
                <a:srgbClr val="0F6FC6"/>
              </a:buClr>
              <a:buSzPct val="85000"/>
              <a:defRPr/>
            </a:pP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lisocabtagene</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maraleucel Breyanzi®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Juno Therapeutics, Inc.: adult patients with relapsed or refractory mantle cell lymphoma (MCL) who have received at least two prior lines of systemic therapy, including a Bruton tyrosine kinase inhibitor (BTKi) (2024)</a:t>
            </a:r>
          </a:p>
          <a:p>
            <a:pPr marL="70058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700589" lvl="1" indent="-260344" defTabSz="1206470">
              <a:lnSpc>
                <a:spcPct val="80000"/>
              </a:lnSpc>
              <a:spcBef>
                <a:spcPts val="533"/>
              </a:spcBef>
              <a:buClr>
                <a:srgbClr val="0F6FC6"/>
              </a:buClr>
              <a:buSzPct val="85000"/>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buFont typeface="Arial" pitchFamily="34" charset="0"/>
              <a:buChar char="•"/>
              <a:defRPr/>
            </a:pPr>
            <a:endParaRPr lang="en-US" altLang="en-US" sz="2400" i="1"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80000"/>
              </a:lnSpc>
              <a:spcBef>
                <a:spcPts val="533"/>
              </a:spcBef>
              <a:buClr>
                <a:srgbClr val="0F6FC6"/>
              </a:buClr>
              <a:buSzPct val="85000"/>
              <a:buFont typeface="Arial" pitchFamily="34" charset="0"/>
              <a:buChar char="•"/>
              <a:defRPr/>
            </a:pPr>
            <a:endParaRPr lang="en-US" altLang="en-US" sz="24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b="1" dirty="0">
              <a:latin typeface="Constantia" pitchFamily="18" charset="0"/>
              <a:ea typeface="Constantia" pitchFamily="18" charset="0"/>
              <a:cs typeface="Constantia" pitchFamily="18" charset="0"/>
              <a:sym typeface="Constantia" pitchFamily="18" charset="0"/>
            </a:endParaRPr>
          </a:p>
          <a:p>
            <a:pPr marL="0" indent="0">
              <a:buNone/>
            </a:pPr>
            <a:endParaRPr lang="en-US" dirty="0"/>
          </a:p>
        </p:txBody>
      </p:sp>
      <p:sp>
        <p:nvSpPr>
          <p:cNvPr id="5" name="TextBox 4">
            <a:extLst>
              <a:ext uri="{FF2B5EF4-FFF2-40B4-BE49-F238E27FC236}">
                <a16:creationId xmlns:a16="http://schemas.microsoft.com/office/drawing/2014/main" id="{103BACAD-4C31-D380-FFAF-5401D36DF0A8}"/>
              </a:ext>
            </a:extLst>
          </p:cNvPr>
          <p:cNvSpPr txBox="1"/>
          <p:nvPr/>
        </p:nvSpPr>
        <p:spPr>
          <a:xfrm>
            <a:off x="296332" y="6485123"/>
            <a:ext cx="7394787" cy="472437"/>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ea typeface="Constantia" pitchFamily="18" charset="0"/>
                <a:cs typeface="Helvetica" panose="020B0604020202020204" pitchFamily="34" charset="0"/>
                <a:sym typeface="Constantia" pitchFamily="18" charset="0"/>
              </a:rPr>
              <a:t>FDA 2024</a:t>
            </a:r>
            <a:endParaRPr lang="en-US" altLang="en-US" sz="1200" dirty="0">
              <a:latin typeface="Helvetica" panose="020B0604020202020204" pitchFamily="34" charset="0"/>
              <a:cs typeface="Helvetica" panose="020B0604020202020204" pitchFamily="34" charset="0"/>
              <a:sym typeface="Helvetica" charset="0"/>
            </a:endParaRPr>
          </a:p>
          <a:p>
            <a:pPr marL="1145087" lvl="3" defTabSz="1206470">
              <a:lnSpc>
                <a:spcPct val="80000"/>
              </a:lnSpc>
              <a:spcBef>
                <a:spcPts val="533"/>
              </a:spcBef>
              <a:buClr>
                <a:srgbClr val="0F6FC6"/>
              </a:buClr>
              <a:buSzPct val="85000"/>
              <a:defRPr/>
            </a:pPr>
            <a:endParaRPr lang="en-US" altLang="en-US" sz="1333" dirty="0">
              <a:sym typeface="Helvetica" charset="0"/>
            </a:endParaRPr>
          </a:p>
        </p:txBody>
      </p:sp>
    </p:spTree>
    <p:extLst>
      <p:ext uri="{BB962C8B-B14F-4D97-AF65-F5344CB8AC3E}">
        <p14:creationId xmlns:p14="http://schemas.microsoft.com/office/powerpoint/2010/main" val="347212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686" y="120598"/>
            <a:ext cx="9772650" cy="1457191"/>
          </a:xfrm>
        </p:spPr>
        <p:txBody>
          <a:bodyPr>
            <a:noAutofit/>
          </a:bodyPr>
          <a:lstStyle/>
          <a:p>
            <a:r>
              <a:rPr lang="en-US" sz="3600" dirty="0"/>
              <a:t>   </a:t>
            </a:r>
            <a:r>
              <a:rPr lang="en-US" b="1" dirty="0">
                <a:latin typeface="Helvetica" panose="020B0604020202020204" pitchFamily="34" charset="0"/>
                <a:cs typeface="Helvetica" panose="020B0604020202020204" pitchFamily="34" charset="0"/>
              </a:rPr>
              <a:t>Progress in Cancer Therapy</a:t>
            </a:r>
            <a:endParaRPr lang="en-US" b="1" dirty="0">
              <a:solidFill>
                <a:srgbClr val="FF0000"/>
              </a:solidFill>
              <a:latin typeface="Helvetica" panose="020B0604020202020204" pitchFamily="34" charset="0"/>
              <a:cs typeface="Helvetica" panose="020B0604020202020204" pitchFamily="34" charset="0"/>
            </a:endParaRPr>
          </a:p>
        </p:txBody>
      </p:sp>
      <p:sp>
        <p:nvSpPr>
          <p:cNvPr id="7" name="Content Placeholder 6"/>
          <p:cNvSpPr>
            <a:spLocks noGrp="1"/>
          </p:cNvSpPr>
          <p:nvPr>
            <p:ph idx="1"/>
          </p:nvPr>
        </p:nvSpPr>
        <p:spPr>
          <a:xfrm>
            <a:off x="841972" y="1311216"/>
            <a:ext cx="10688290" cy="4830792"/>
          </a:xfrm>
        </p:spPr>
        <p:txBody>
          <a:bodyPr>
            <a:normAutofit/>
          </a:bodyPr>
          <a:lstStyle/>
          <a:p>
            <a:pPr marL="992691" lvl="1" indent="-457189" defTabSz="1206470">
              <a:lnSpc>
                <a:spcPct val="80000"/>
              </a:lnSpc>
              <a:spcBef>
                <a:spcPts val="533"/>
              </a:spcBef>
              <a:buClr>
                <a:srgbClr val="0F6FC6"/>
              </a:buClr>
              <a:buSzPct val="85000"/>
              <a:buFont typeface="Arial" panose="020B0604020202020204" pitchFamily="34" charset="0"/>
              <a:buChar char="•"/>
              <a:defRPr/>
            </a:pPr>
            <a:endParaRPr lang="en-US" altLang="en-US" sz="2800" b="1" dirty="0">
              <a:solidFill>
                <a:srgbClr val="FF0000"/>
              </a:solidFill>
              <a:latin typeface="+mn-lt"/>
              <a:ea typeface="Constantia" pitchFamily="18" charset="0"/>
              <a:cs typeface="Constantia" pitchFamily="18" charset="0"/>
              <a:sym typeface="Constantia" pitchFamily="18" charset="0"/>
            </a:endParaRPr>
          </a:p>
          <a:p>
            <a:pPr marL="992702" lvl="1" indent="-457200" defTabSz="1206470">
              <a:lnSpc>
                <a:spcPct val="80000"/>
              </a:lnSpc>
              <a:spcBef>
                <a:spcPts val="533"/>
              </a:spcBef>
              <a:buClr>
                <a:srgbClr val="0F6FC6"/>
              </a:buClr>
              <a:buSzPct val="100000"/>
              <a:defRPr/>
            </a:pP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New FDA Approved Cancer Treatment Agents (1/1/2024 to 9/26/2024)</a:t>
            </a:r>
          </a:p>
          <a:p>
            <a:pPr marL="1449902" lvl="2" indent="-457200" defTabSz="1206470">
              <a:lnSpc>
                <a:spcPct val="80000"/>
              </a:lnSpc>
              <a:spcBef>
                <a:spcPts val="533"/>
              </a:spcBef>
              <a:buClr>
                <a:srgbClr val="0F6FC6"/>
              </a:buClr>
              <a:buSzPct val="100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8 new drugs  </a:t>
            </a:r>
          </a:p>
          <a:p>
            <a:pPr marL="1449902" lvl="2" indent="-457200" defTabSz="1206470">
              <a:lnSpc>
                <a:spcPct val="80000"/>
              </a:lnSpc>
              <a:spcBef>
                <a:spcPts val="533"/>
              </a:spcBef>
              <a:buClr>
                <a:srgbClr val="0F6FC6"/>
              </a:buClr>
              <a:buSzPct val="100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8 solid tumor indications; 0 hematologic indications</a:t>
            </a:r>
          </a:p>
          <a:p>
            <a:pPr marL="992702" lvl="1" indent="-457200" defTabSz="1206470">
              <a:lnSpc>
                <a:spcPct val="80000"/>
              </a:lnSpc>
              <a:spcBef>
                <a:spcPts val="533"/>
              </a:spcBef>
              <a:buClr>
                <a:srgbClr val="0F6FC6"/>
              </a:buClr>
              <a:buSzPct val="100000"/>
              <a:defRPr/>
            </a:pPr>
            <a:endParaRPr lang="en-US" altLang="en-US" dirty="0">
              <a:latin typeface="Helvetica" panose="020B0604020202020204" pitchFamily="34" charset="0"/>
              <a:ea typeface="Constantia" pitchFamily="18" charset="0"/>
              <a:cs typeface="Helvetica" panose="020B0604020202020204" pitchFamily="34" charset="0"/>
              <a:sym typeface="Constantia" pitchFamily="18" charset="0"/>
            </a:endParaRPr>
          </a:p>
          <a:p>
            <a:pPr marL="992702" lvl="1" indent="-457200" defTabSz="1206470">
              <a:lnSpc>
                <a:spcPct val="80000"/>
              </a:lnSpc>
              <a:spcBef>
                <a:spcPts val="533"/>
              </a:spcBef>
              <a:buClr>
                <a:srgbClr val="0F6FC6"/>
              </a:buClr>
              <a:buSzPct val="100000"/>
              <a:defRPr/>
            </a:pP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     5 Molecularly Targeted/Immunotherapy</a:t>
            </a:r>
          </a:p>
          <a:p>
            <a:pPr marL="992702" lvl="1" indent="-457200" defTabSz="1206470">
              <a:lnSpc>
                <a:spcPct val="80000"/>
              </a:lnSpc>
              <a:spcBef>
                <a:spcPts val="533"/>
              </a:spcBef>
              <a:buClr>
                <a:srgbClr val="0F6FC6"/>
              </a:buClr>
              <a:buSzPct val="100000"/>
              <a:defRPr/>
            </a:pP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     1 </a:t>
            </a:r>
            <a:r>
              <a:rPr lang="en-US" dirty="0">
                <a:latin typeface="Helvetica" panose="020B0604020202020204" pitchFamily="34" charset="0"/>
                <a:cs typeface="Helvetica" panose="020B0604020202020204" pitchFamily="34" charset="0"/>
              </a:rPr>
              <a:t>IL-15 agonist immunotherapy</a:t>
            </a:r>
            <a:endParaRPr lang="en-US" altLang="en-US" dirty="0">
              <a:latin typeface="Helvetica" panose="020B0604020202020204" pitchFamily="34" charset="0"/>
              <a:ea typeface="Constantia" pitchFamily="18" charset="0"/>
              <a:cs typeface="Helvetica" panose="020B0604020202020204" pitchFamily="34" charset="0"/>
              <a:sym typeface="Constantia" pitchFamily="18" charset="0"/>
            </a:endParaRPr>
          </a:p>
          <a:p>
            <a:pPr marL="992702" lvl="1" indent="-457200" defTabSz="1206470">
              <a:lnSpc>
                <a:spcPct val="80000"/>
              </a:lnSpc>
              <a:spcBef>
                <a:spcPts val="533"/>
              </a:spcBef>
              <a:buClr>
                <a:srgbClr val="0F6FC6"/>
              </a:buClr>
              <a:buSzPct val="100000"/>
              <a:defRPr/>
            </a:pP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     2 Cellular Therapies  </a:t>
            </a:r>
            <a:r>
              <a:rPr lang="en-US" altLang="en-US" dirty="0">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latin typeface="Helvetica" panose="020B0604020202020204" pitchFamily="34" charset="0"/>
                <a:ea typeface="Constantia" pitchFamily="18" charset="0"/>
                <a:cs typeface="Helvetica" panose="020B0604020202020204" pitchFamily="34" charset="0"/>
                <a:sym typeface="Constantia" pitchFamily="18" charset="0"/>
              </a:rPr>
              <a:t> </a:t>
            </a:r>
          </a:p>
          <a:p>
            <a:pPr marL="2211861"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754672" lvl="3" indent="0" defTabSz="1206470">
              <a:lnSpc>
                <a:spcPct val="80000"/>
              </a:lnSpc>
              <a:spcBef>
                <a:spcPts val="533"/>
              </a:spcBef>
              <a:buClr>
                <a:srgbClr val="0F6FC6"/>
              </a:buClr>
              <a:buSzPct val="85000"/>
              <a:buNone/>
              <a:defRPr/>
            </a:pPr>
            <a:r>
              <a:rPr lang="en-US" altLang="en-US" sz="26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rPr>
              <a:t> </a:t>
            </a:r>
          </a:p>
          <a:p>
            <a:pPr marL="2211861"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533" b="1" dirty="0">
              <a:solidFill>
                <a:prstClr val="black"/>
              </a:solidFill>
              <a:latin typeface="Constantia" pitchFamily="18" charset="0"/>
              <a:ea typeface="Constantia" pitchFamily="18" charset="0"/>
              <a:cs typeface="Constantia" pitchFamily="18" charset="0"/>
              <a:sym typeface="Constantia" pitchFamily="18" charset="0"/>
            </a:endParaRPr>
          </a:p>
          <a:p>
            <a:pPr marL="2211861"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533" b="1" dirty="0">
              <a:solidFill>
                <a:prstClr val="black"/>
              </a:solidFill>
              <a:latin typeface="Constantia" pitchFamily="18" charset="0"/>
              <a:ea typeface="Constantia" pitchFamily="18" charset="0"/>
              <a:cs typeface="Constantia" pitchFamily="18" charset="0"/>
              <a:sym typeface="Constantia" pitchFamily="18" charset="0"/>
            </a:endParaRPr>
          </a:p>
          <a:p>
            <a:pPr marL="1754672" lvl="3" indent="0" defTabSz="1206470">
              <a:lnSpc>
                <a:spcPct val="80000"/>
              </a:lnSpc>
              <a:spcBef>
                <a:spcPts val="533"/>
              </a:spcBef>
              <a:buClr>
                <a:srgbClr val="0F6FC6"/>
              </a:buClr>
              <a:buSzPct val="85000"/>
              <a:buNone/>
              <a:defRPr/>
            </a:pPr>
            <a:endParaRPr lang="en-US" altLang="en-US" sz="2533" b="1" dirty="0">
              <a:solidFill>
                <a:prstClr val="black"/>
              </a:solidFill>
              <a:latin typeface="Constantia" pitchFamily="18" charset="0"/>
              <a:ea typeface="Constantia" pitchFamily="18" charset="0"/>
              <a:cs typeface="Constantia" pitchFamily="18" charset="0"/>
              <a:sym typeface="Constantia" pitchFamily="18" charset="0"/>
            </a:endParaRPr>
          </a:p>
          <a:p>
            <a:pPr marL="2211861"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3067" b="1" dirty="0">
              <a:solidFill>
                <a:prstClr val="black"/>
              </a:solidFill>
              <a:latin typeface="Constantia" pitchFamily="18" charset="0"/>
              <a:ea typeface="Constantia" pitchFamily="18" charset="0"/>
              <a:cs typeface="Constantia" pitchFamily="18" charset="0"/>
              <a:sym typeface="Constantia" pitchFamily="18" charset="0"/>
            </a:endParaRPr>
          </a:p>
          <a:p>
            <a:pPr marL="2821445"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3067" b="1" dirty="0">
              <a:solidFill>
                <a:prstClr val="black"/>
              </a:solidFill>
              <a:latin typeface="Constantia" pitchFamily="18" charset="0"/>
              <a:ea typeface="Constantia" pitchFamily="18" charset="0"/>
              <a:cs typeface="Constantia" pitchFamily="18" charset="0"/>
              <a:sym typeface="Constantia" pitchFamily="18" charset="0"/>
            </a:endParaRPr>
          </a:p>
          <a:p>
            <a:pPr marL="2821445"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533" b="1" dirty="0">
              <a:solidFill>
                <a:prstClr val="black"/>
              </a:solidFill>
              <a:latin typeface="Constantia" pitchFamily="18" charset="0"/>
              <a:ea typeface="Constantia" pitchFamily="18" charset="0"/>
              <a:cs typeface="Constantia" pitchFamily="18" charset="0"/>
              <a:sym typeface="Constantia" pitchFamily="18" charset="0"/>
            </a:endParaRPr>
          </a:p>
          <a:p>
            <a:endParaRPr lang="en-US" dirty="0"/>
          </a:p>
        </p:txBody>
      </p:sp>
      <p:sp>
        <p:nvSpPr>
          <p:cNvPr id="4" name="TextBox 3"/>
          <p:cNvSpPr txBox="1"/>
          <p:nvPr/>
        </p:nvSpPr>
        <p:spPr>
          <a:xfrm>
            <a:off x="-255754" y="6349030"/>
            <a:ext cx="8675827"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19984406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266018"/>
            <a:ext cx="10332720" cy="762229"/>
          </a:xfrm>
        </p:spPr>
        <p:txBody>
          <a:bodyPr>
            <a:noAutofit/>
          </a:bodyPr>
          <a:lstStyle/>
          <a:p>
            <a:r>
              <a:rPr lang="en-US" b="1" dirty="0">
                <a:latin typeface="Helvetica" panose="020B0604020202020204" pitchFamily="34" charset="0"/>
                <a:cs typeface="Helvetica" panose="020B0604020202020204" pitchFamily="34" charset="0"/>
              </a:rPr>
              <a:t>Progress in Cancer Therapy</a:t>
            </a:r>
          </a:p>
        </p:txBody>
      </p:sp>
      <p:sp>
        <p:nvSpPr>
          <p:cNvPr id="3" name="Content Placeholder 2"/>
          <p:cNvSpPr>
            <a:spLocks noGrp="1"/>
          </p:cNvSpPr>
          <p:nvPr>
            <p:ph idx="1"/>
          </p:nvPr>
        </p:nvSpPr>
        <p:spPr>
          <a:xfrm>
            <a:off x="225911" y="935915"/>
            <a:ext cx="11181875" cy="5430847"/>
          </a:xfrm>
        </p:spPr>
        <p:txBody>
          <a:bodyPr>
            <a:normAutofit/>
          </a:bodyPr>
          <a:lstStyle/>
          <a:p>
            <a:pPr marL="1100639" lvl="2" indent="-260344" defTabSz="1206470">
              <a:lnSpc>
                <a:spcPct val="80000"/>
              </a:lnSpc>
              <a:spcBef>
                <a:spcPts val="533"/>
              </a:spcBef>
              <a:buClr>
                <a:srgbClr val="0F6FC6"/>
              </a:buClr>
              <a:buSzPct val="85000"/>
              <a:buFont typeface="Arial" pitchFamily="34" charset="0"/>
              <a:buChar char="•"/>
              <a:defRPr/>
            </a:pPr>
            <a:endParaRPr lang="en-US" altLang="en-US" b="1" dirty="0">
              <a:latin typeface="+mn-lt"/>
              <a:ea typeface="Constantia" pitchFamily="18" charset="0"/>
              <a:cs typeface="Constantia" pitchFamily="18" charset="0"/>
              <a:sym typeface="Constantia" pitchFamily="18" charset="0"/>
            </a:endParaRPr>
          </a:p>
          <a:p>
            <a:pPr marL="643439" lvl="1" indent="-260344" defTabSz="1206470">
              <a:lnSpc>
                <a:spcPct val="100000"/>
              </a:lnSpc>
              <a:spcBef>
                <a:spcPts val="533"/>
              </a:spcBef>
              <a:buClr>
                <a:srgbClr val="0F6FC6"/>
              </a:buClr>
              <a:buSzPct val="85000"/>
              <a:defRPr/>
            </a:pPr>
            <a:r>
              <a:rPr lang="en-US" altLang="en-US" sz="26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Multiple Myeloma</a:t>
            </a:r>
          </a:p>
          <a:p>
            <a:pPr marL="1100639" lvl="2" indent="-260344" defTabSz="1206470">
              <a:lnSpc>
                <a:spcPct val="100000"/>
              </a:lnSpc>
              <a:spcBef>
                <a:spcPts val="533"/>
              </a:spcBef>
              <a:buClr>
                <a:srgbClr val="0F6FC6"/>
              </a:buClr>
              <a:buSzPct val="85000"/>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100000"/>
              </a:lnSpc>
              <a:spcBef>
                <a:spcPts val="533"/>
              </a:spcBef>
              <a:buClr>
                <a:srgbClr val="0F6FC6"/>
              </a:buClr>
              <a:buSzPct val="85000"/>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daratumumab and hyaluronidase-</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fihj</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Darzalex</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Faspro</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Janssen Research &amp; Development, LLC: in combination with bortezomib, lenalidomide, and dexamethasone for induction and consolidation in patients with newly diagnosed multiple myeloma who are eligible for autologous stem cell transplant (ASCT) (2024)</a:t>
            </a:r>
          </a:p>
          <a:p>
            <a:pPr marL="1100639" lvl="2" indent="-260344" defTabSz="1206470">
              <a:lnSpc>
                <a:spcPct val="100000"/>
              </a:lnSpc>
              <a:spcBef>
                <a:spcPts val="533"/>
              </a:spcBef>
              <a:buClr>
                <a:srgbClr val="0F6FC6"/>
              </a:buClr>
              <a:buSzPct val="85000"/>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00639" lvl="2" indent="-260344" defTabSz="1206470">
              <a:lnSpc>
                <a:spcPct val="100000"/>
              </a:lnSpc>
              <a:spcBef>
                <a:spcPts val="533"/>
              </a:spcBef>
              <a:buClr>
                <a:srgbClr val="0F6FC6"/>
              </a:buClr>
              <a:buSzPct val="85000"/>
              <a:defRPr/>
            </a:pP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isatuximab-irfc</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Sarclisa</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Sanofi-Aventis U.S. LLC) with bortezomib, lenalidomide, and dexamethasone for adults with newly diagnosed multiple myeloma who are not eligible for autologous stem cell transplant (ASCT) (2024)</a:t>
            </a:r>
          </a:p>
          <a:p>
            <a:pPr marL="1310174" lvl="2" indent="-260344" defTabSz="1206470">
              <a:lnSpc>
                <a:spcPct val="10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310174" lvl="2" indent="-260344" defTabSz="1206470">
              <a:lnSpc>
                <a:spcPct val="10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defRPr/>
            </a:pPr>
            <a:endParaRPr lang="en-US" altLang="en-US" sz="2400"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defRPr/>
            </a:pPr>
            <a:endParaRPr lang="en-US" altLang="en-US" sz="2000" b="1" dirty="0">
              <a:solidFill>
                <a:srgbClr val="FF0000"/>
              </a:solidFill>
              <a:latin typeface="+mn-lt"/>
              <a:ea typeface="Constantia" pitchFamily="18" charset="0"/>
              <a:cs typeface="Constantia" pitchFamily="18" charset="0"/>
              <a:sym typeface="Constantia" pitchFamily="18" charset="0"/>
            </a:endParaRPr>
          </a:p>
          <a:p>
            <a:pPr marL="1557839" lvl="3" indent="-260344" defTabSz="1206470">
              <a:lnSpc>
                <a:spcPct val="80000"/>
              </a:lnSpc>
              <a:spcBef>
                <a:spcPts val="533"/>
              </a:spcBef>
              <a:buClr>
                <a:srgbClr val="0F6FC6"/>
              </a:buClr>
              <a:buSzPct val="85000"/>
              <a:defRPr/>
            </a:pPr>
            <a:endParaRPr lang="en-US" altLang="en-US" sz="2000" b="1" dirty="0">
              <a:solidFill>
                <a:srgbClr val="FF0000"/>
              </a:solidFill>
              <a:latin typeface="+mn-lt"/>
              <a:ea typeface="Constantia" pitchFamily="18" charset="0"/>
              <a:cs typeface="Constantia" pitchFamily="18" charset="0"/>
              <a:sym typeface="Constantia" pitchFamily="18" charset="0"/>
            </a:endParaRPr>
          </a:p>
          <a:p>
            <a:pPr marL="1449880" lvl="3" indent="0" defTabSz="1206470">
              <a:lnSpc>
                <a:spcPct val="80000"/>
              </a:lnSpc>
              <a:spcBef>
                <a:spcPts val="533"/>
              </a:spcBef>
              <a:buClr>
                <a:srgbClr val="0F6FC6"/>
              </a:buClr>
              <a:buSzPct val="85000"/>
              <a:buNone/>
              <a:defRPr/>
            </a:pPr>
            <a:endParaRPr lang="en-US" altLang="en-US" sz="2000" b="1" i="1" dirty="0">
              <a:latin typeface="+mn-lt"/>
              <a:ea typeface="Constantia" pitchFamily="18" charset="0"/>
              <a:cs typeface="Constantia" pitchFamily="18"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1867" b="1" dirty="0">
              <a:latin typeface="Constantia" pitchFamily="18" charset="0"/>
              <a:ea typeface="Constantia" pitchFamily="18" charset="0"/>
              <a:cs typeface="Constantia" pitchFamily="18"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b="1" dirty="0">
              <a:latin typeface="Constantia" pitchFamily="18" charset="0"/>
              <a:ea typeface="Constantia" pitchFamily="18" charset="0"/>
              <a:cs typeface="Constantia" pitchFamily="18" charset="0"/>
              <a:sym typeface="Constantia" pitchFamily="18" charset="0"/>
            </a:endParaRPr>
          </a:p>
          <a:p>
            <a:pPr marL="0" indent="0">
              <a:buNone/>
            </a:pPr>
            <a:endParaRPr lang="en-US" dirty="0"/>
          </a:p>
        </p:txBody>
      </p:sp>
      <p:sp>
        <p:nvSpPr>
          <p:cNvPr id="5" name="TextBox 4">
            <a:extLst>
              <a:ext uri="{FF2B5EF4-FFF2-40B4-BE49-F238E27FC236}">
                <a16:creationId xmlns:a16="http://schemas.microsoft.com/office/drawing/2014/main" id="{79552A02-491B-43A8-ABF6-4CF8D63EA4C2}"/>
              </a:ext>
            </a:extLst>
          </p:cNvPr>
          <p:cNvSpPr txBox="1"/>
          <p:nvPr/>
        </p:nvSpPr>
        <p:spPr>
          <a:xfrm>
            <a:off x="-273823" y="6485123"/>
            <a:ext cx="7394787" cy="260584"/>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333" dirty="0">
                <a:sym typeface="Helvetica" charset="0"/>
              </a:rPr>
              <a:t>FDA 2024</a:t>
            </a:r>
          </a:p>
        </p:txBody>
      </p:sp>
    </p:spTree>
    <p:extLst>
      <p:ext uri="{BB962C8B-B14F-4D97-AF65-F5344CB8AC3E}">
        <p14:creationId xmlns:p14="http://schemas.microsoft.com/office/powerpoint/2010/main" val="26286145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45" y="266018"/>
            <a:ext cx="9871106" cy="762229"/>
          </a:xfrm>
        </p:spPr>
        <p:txBody>
          <a:bodyPr>
            <a:noAutofit/>
          </a:bodyPr>
          <a:lstStyle/>
          <a:p>
            <a:r>
              <a:rPr lang="en-US" b="1" dirty="0">
                <a:latin typeface="Helvetica" panose="020B0604020202020204" pitchFamily="34" charset="0"/>
                <a:cs typeface="Helvetica" panose="020B0604020202020204" pitchFamily="34" charset="0"/>
              </a:rPr>
              <a:t>Progress in Cancer Therapy</a:t>
            </a:r>
          </a:p>
        </p:txBody>
      </p:sp>
      <p:sp>
        <p:nvSpPr>
          <p:cNvPr id="3" name="Content Placeholder 2"/>
          <p:cNvSpPr>
            <a:spLocks noGrp="1"/>
          </p:cNvSpPr>
          <p:nvPr>
            <p:ph idx="1"/>
          </p:nvPr>
        </p:nvSpPr>
        <p:spPr>
          <a:xfrm>
            <a:off x="236825" y="1027794"/>
            <a:ext cx="11111454" cy="5220154"/>
          </a:xfrm>
        </p:spPr>
        <p:txBody>
          <a:bodyPr>
            <a:normAutofit/>
          </a:bodyPr>
          <a:lstStyle/>
          <a:p>
            <a:pPr marL="1100639" lvl="2" indent="-260344" defTabSz="1206470">
              <a:lnSpc>
                <a:spcPct val="80000"/>
              </a:lnSpc>
              <a:spcBef>
                <a:spcPts val="533"/>
              </a:spcBef>
              <a:buClr>
                <a:srgbClr val="0F6FC6"/>
              </a:buClr>
              <a:buSzPct val="85000"/>
              <a:buFont typeface="Arial" pitchFamily="34" charset="0"/>
              <a:buChar char="•"/>
              <a:defRPr/>
            </a:pPr>
            <a:endParaRPr lang="en-US" altLang="en-US" b="1" dirty="0">
              <a:latin typeface="+mn-lt"/>
              <a:ea typeface="Constantia" pitchFamily="18" charset="0"/>
              <a:cs typeface="Constantia" pitchFamily="18" charset="0"/>
              <a:sym typeface="Constantia" pitchFamily="18" charset="0"/>
            </a:endParaRPr>
          </a:p>
          <a:p>
            <a:pPr marL="643439" lvl="1" indent="-260344" defTabSz="1206470">
              <a:lnSpc>
                <a:spcPct val="80000"/>
              </a:lnSpc>
              <a:spcBef>
                <a:spcPts val="533"/>
              </a:spcBef>
              <a:buClr>
                <a:srgbClr val="0F6FC6"/>
              </a:buClr>
              <a:buSzPct val="85000"/>
              <a:defRPr/>
            </a:pPr>
            <a:r>
              <a:rPr lang="en-US" altLang="en-US" sz="28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Project Renewal</a:t>
            </a:r>
          </a:p>
          <a:p>
            <a:pPr marL="643439" lvl="1" indent="-260344" defTabSz="1206470">
              <a:lnSpc>
                <a:spcPct val="80000"/>
              </a:lnSpc>
              <a:spcBef>
                <a:spcPts val="533"/>
              </a:spcBef>
              <a:buClr>
                <a:srgbClr val="0F6FC6"/>
              </a:buClr>
              <a:buSzPct val="85000"/>
              <a:defRPr/>
            </a:pPr>
            <a:endParaRPr lang="en-US" altLang="en-US" sz="28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57789" lvl="2" indent="-260344" defTabSz="1206470">
              <a:lnSpc>
                <a:spcPct val="80000"/>
              </a:lnSpc>
              <a:spcBef>
                <a:spcPts val="533"/>
              </a:spcBef>
              <a:buClr>
                <a:srgbClr val="0F6FC6"/>
              </a:buClr>
              <a:buSzPct val="85000"/>
              <a:defRPr/>
            </a:pPr>
            <a:r>
              <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An Oncology Center of Excellence (OCE) pilot project initiative aimed at updating labeling information for older oncology drugs to ensure information is clinically meaningful and scientifically up-to-date.</a:t>
            </a:r>
          </a:p>
          <a:p>
            <a:pPr marL="1310174" lvl="2" indent="-260344" defTabSz="1206470">
              <a:lnSpc>
                <a:spcPct val="8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The first drug that received approval under Project Renewal was capecitabine Xeloda® Hoffman La Roche (2022</a:t>
            </a:r>
            <a:r>
              <a:rPr lang="en-US" altLang="en-US" sz="24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1557839" lvl="3" indent="-260344" defTabSz="1206470">
              <a:lnSpc>
                <a:spcPct val="80000"/>
              </a:lnSpc>
              <a:spcBef>
                <a:spcPts val="533"/>
              </a:spcBef>
              <a:buClr>
                <a:srgbClr val="0F6FC6"/>
              </a:buClr>
              <a:buSzPct val="85000"/>
              <a:defRPr/>
            </a:pPr>
            <a:endParaRPr lang="en-US" altLang="en-US" sz="24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Updated labeling for temozolomide Temodar® Merck (2023)</a:t>
            </a:r>
          </a:p>
          <a:p>
            <a:pPr marL="1157789" lvl="2" indent="-260344" defTabSz="1206470">
              <a:lnSpc>
                <a:spcPct val="80000"/>
              </a:lnSpc>
              <a:spcBef>
                <a:spcPts val="533"/>
              </a:spcBef>
              <a:buClr>
                <a:srgbClr val="0F6FC6"/>
              </a:buClr>
              <a:buSzPct val="85000"/>
              <a:defRPr/>
            </a:pPr>
            <a:endParaRPr lang="en-US" altLang="en-US" sz="26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defRPr/>
            </a:pPr>
            <a:endParaRPr lang="en-US" altLang="en-US" sz="2400" b="1"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557839" lvl="3" indent="-260344" defTabSz="1206470">
              <a:lnSpc>
                <a:spcPct val="80000"/>
              </a:lnSpc>
              <a:spcBef>
                <a:spcPts val="533"/>
              </a:spcBef>
              <a:buClr>
                <a:srgbClr val="0F6FC6"/>
              </a:buClr>
              <a:buSzPct val="85000"/>
              <a:defRPr/>
            </a:pPr>
            <a:endParaRPr lang="en-US" altLang="en-US" sz="2400" b="1"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449880" lvl="3" indent="0" defTabSz="1206470">
              <a:lnSpc>
                <a:spcPct val="80000"/>
              </a:lnSpc>
              <a:spcBef>
                <a:spcPts val="533"/>
              </a:spcBef>
              <a:buClr>
                <a:srgbClr val="0F6FC6"/>
              </a:buClr>
              <a:buSzPct val="85000"/>
              <a:buNone/>
              <a:defRPr/>
            </a:pPr>
            <a:endParaRPr lang="en-US" altLang="en-US" sz="2400" b="1" i="1"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0" indent="0">
              <a:buNone/>
            </a:pPr>
            <a:endParaRPr lang="en-US" dirty="0"/>
          </a:p>
        </p:txBody>
      </p:sp>
      <p:sp>
        <p:nvSpPr>
          <p:cNvPr id="5" name="TextBox 4">
            <a:extLst>
              <a:ext uri="{FF2B5EF4-FFF2-40B4-BE49-F238E27FC236}">
                <a16:creationId xmlns:a16="http://schemas.microsoft.com/office/drawing/2014/main" id="{79552A02-491B-43A8-ABF6-4CF8D63EA4C2}"/>
              </a:ext>
            </a:extLst>
          </p:cNvPr>
          <p:cNvSpPr txBox="1"/>
          <p:nvPr/>
        </p:nvSpPr>
        <p:spPr>
          <a:xfrm>
            <a:off x="-269905" y="6461690"/>
            <a:ext cx="7294274"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34550629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24" y="130252"/>
            <a:ext cx="11774848" cy="1300161"/>
          </a:xfrm>
        </p:spPr>
        <p:txBody>
          <a:bodyPr>
            <a:noAutofit/>
          </a:bodyPr>
          <a:lstStyle/>
          <a:p>
            <a:br>
              <a:rPr lang="en-US" sz="3600" dirty="0">
                <a:solidFill>
                  <a:schemeClr val="accent1"/>
                </a:solidFill>
                <a:latin typeface="+mn-lt"/>
              </a:rPr>
            </a:br>
            <a:r>
              <a:rPr lang="en-US" b="1" dirty="0">
                <a:solidFill>
                  <a:srgbClr val="000000"/>
                </a:solidFill>
                <a:latin typeface="Helvetica" panose="020B0604020202020204" pitchFamily="34" charset="0"/>
                <a:cs typeface="Helvetica" panose="020B0604020202020204" pitchFamily="34" charset="0"/>
              </a:rPr>
              <a:t>Tips for Learning about New Cancer Therapies</a:t>
            </a:r>
            <a:br>
              <a:rPr lang="en-US" b="1" dirty="0">
                <a:solidFill>
                  <a:schemeClr val="tx1"/>
                </a:solidFill>
                <a:latin typeface="Helvetica" panose="020B0604020202020204" pitchFamily="34" charset="0"/>
                <a:cs typeface="Helvetica" panose="020B0604020202020204" pitchFamily="34" charset="0"/>
              </a:rPr>
            </a:br>
            <a:endParaRPr lang="en-US" b="1" dirty="0">
              <a:solidFill>
                <a:schemeClr val="tx1"/>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802048" y="1655903"/>
            <a:ext cx="10972800" cy="4421764"/>
          </a:xfrm>
        </p:spPr>
        <p:txBody>
          <a:bodyPr>
            <a:normAutofit/>
          </a:bodyPr>
          <a:lstStyle/>
          <a:p>
            <a:pPr>
              <a:spcBef>
                <a:spcPts val="533"/>
              </a:spcBef>
              <a:buClr>
                <a:srgbClr val="0BD0D9"/>
              </a:buClr>
              <a:buSzPct val="95000"/>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Know the type of drug/agent</a:t>
            </a:r>
          </a:p>
          <a:p>
            <a:pPr marL="979991" lvl="1" indent="-457189">
              <a:spcBef>
                <a:spcPts val="533"/>
              </a:spcBef>
              <a:buClr>
                <a:srgbClr val="0F6FC6"/>
              </a:buClr>
              <a:buSzPct val="85000"/>
              <a:buFont typeface="Arial" panose="020B0604020202020204" pitchFamily="34" charset="0"/>
              <a:buChar char="•"/>
              <a:defRPr/>
            </a:pP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Small molecule, monoclonal antibody, cellular gene therapy, vaccine, cytotoxic, fusion protein</a:t>
            </a:r>
          </a:p>
          <a:p>
            <a:pPr marL="979991" lvl="1" indent="-457189">
              <a:spcBef>
                <a:spcPts val="667"/>
              </a:spcBef>
              <a:buClr>
                <a:srgbClr val="0F6FC6"/>
              </a:buClr>
              <a:buSzPct val="85000"/>
              <a:buFont typeface="Arial" panose="020B0604020202020204" pitchFamily="34" charset="0"/>
              <a:buChar char="•"/>
              <a:defRPr/>
            </a:pPr>
            <a:endPar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a:spcBef>
                <a:spcPts val="533"/>
              </a:spcBef>
              <a:buClr>
                <a:srgbClr val="0BD0D9"/>
              </a:buClr>
              <a:buSzPct val="95000"/>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Know the generic (non-proprietary) name</a:t>
            </a:r>
          </a:p>
          <a:p>
            <a:pPr>
              <a:spcBef>
                <a:spcPts val="800"/>
              </a:spcBef>
              <a:buClr>
                <a:srgbClr val="0BD0D9"/>
              </a:buClr>
              <a:buSzPct val="95000"/>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a:spcBef>
                <a:spcPts val="533"/>
              </a:spcBef>
              <a:buClr>
                <a:srgbClr val="0BD0D9"/>
              </a:buClr>
              <a:buSzPct val="95000"/>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Know the target and what is does normally in the body/what other FDA approved drugs are similar</a:t>
            </a:r>
          </a:p>
          <a:p>
            <a:pPr>
              <a:spcBef>
                <a:spcPts val="800"/>
              </a:spcBef>
              <a:buClr>
                <a:srgbClr val="0BD0D9"/>
              </a:buClr>
              <a:buSzPct val="95000"/>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a:spcBef>
                <a:spcPts val="533"/>
              </a:spcBef>
              <a:buClr>
                <a:srgbClr val="0BD0D9"/>
              </a:buClr>
              <a:buSzPct val="95000"/>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Know if the drug is genomically specific to an actionable variant and if biomarker testing is needed before administration</a:t>
            </a:r>
            <a:endParaRPr lang="en-US" altLang="en-US" sz="2400" dirty="0">
              <a:solidFill>
                <a:srgbClr val="000000"/>
              </a:solidFill>
              <a:latin typeface="Helvetica" panose="020B0604020202020204" pitchFamily="34" charset="0"/>
              <a:cs typeface="Helvetica" panose="020B0604020202020204" pitchFamily="34" charset="0"/>
              <a:sym typeface="Helvetica" charset="0"/>
            </a:endParaRPr>
          </a:p>
          <a:p>
            <a:pPr marL="0" indent="0">
              <a:buNone/>
            </a:pPr>
            <a:endParaRPr lang="en-US" b="1" dirty="0"/>
          </a:p>
        </p:txBody>
      </p:sp>
    </p:spTree>
    <p:extLst>
      <p:ext uri="{BB962C8B-B14F-4D97-AF65-F5344CB8AC3E}">
        <p14:creationId xmlns:p14="http://schemas.microsoft.com/office/powerpoint/2010/main" val="36819989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539" y="0"/>
            <a:ext cx="11006244" cy="1809475"/>
          </a:xfrm>
        </p:spPr>
        <p:txBody>
          <a:bodyPr>
            <a:noAutofit/>
          </a:bodyPr>
          <a:lstStyle/>
          <a:p>
            <a:pPr algn="just"/>
            <a:r>
              <a:rPr lang="en-US" altLang="en-US" b="1" dirty="0">
                <a:solidFill>
                  <a:srgbClr val="000000"/>
                </a:solidFill>
                <a:latin typeface="Helvetica" panose="020B0604020202020204" pitchFamily="34" charset="0"/>
                <a:cs typeface="Helvetica" panose="020B0604020202020204" pitchFamily="34" charset="0"/>
                <a:sym typeface="Calibri" panose="020F0502020204030204" pitchFamily="34" charset="0"/>
              </a:rPr>
              <a:t>I know the generic name; but how do I pronounce it and how do I learn more?</a:t>
            </a:r>
            <a:endParaRPr lang="en-US" b="1"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890016" y="2011680"/>
            <a:ext cx="10325777" cy="3600449"/>
          </a:xfrm>
        </p:spPr>
        <p:txBody>
          <a:bodyPr>
            <a:normAutofit/>
          </a:bodyPr>
          <a:lstStyle/>
          <a:p>
            <a:pPr fontAlgn="base" hangingPunct="0">
              <a:spcBef>
                <a:spcPts val="800"/>
              </a:spcBef>
              <a:spcAft>
                <a:spcPct val="0"/>
              </a:spcAft>
              <a:buClr>
                <a:srgbClr val="0BD0D9"/>
              </a:buClr>
              <a:buSzPct val="95000"/>
              <a:defRPr/>
            </a:pPr>
            <a:r>
              <a:rPr lang="en-US" altLang="en-US" sz="2400" kern="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hlinkClick r:id="rId3">
                  <a:extLst>
                    <a:ext uri="{A12FA001-AC4F-418D-AE19-62706E023703}">
                      <ahyp:hlinkClr xmlns:ahyp="http://schemas.microsoft.com/office/drawing/2018/hyperlinkcolor" val="tx"/>
                    </a:ext>
                  </a:extLst>
                </a:hlinkClick>
              </a:rPr>
              <a:t>http://www.cancer.gov/dictionary</a:t>
            </a:r>
            <a:endParaRPr lang="en-US" altLang="en-US" sz="2400" kern="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fontAlgn="base" hangingPunct="0">
              <a:spcBef>
                <a:spcPts val="800"/>
              </a:spcBef>
              <a:spcAft>
                <a:spcPct val="0"/>
              </a:spcAft>
              <a:buClr>
                <a:srgbClr val="0BD0D9"/>
              </a:buClr>
              <a:buSzPct val="95000"/>
              <a:defRPr/>
            </a:pPr>
            <a:endParaRPr lang="en-US" altLang="en-US" sz="2400" kern="0" dirty="0">
              <a:solidFill>
                <a:srgbClr val="000000"/>
              </a:solidFill>
              <a:latin typeface="Helvetica" panose="020B0604020202020204" pitchFamily="34" charset="0"/>
              <a:cs typeface="Helvetica" panose="020B0604020202020204" pitchFamily="34" charset="0"/>
              <a:sym typeface="Constantia" pitchFamily="18" charset="0"/>
              <a:hlinkClick r:id="rId4">
                <a:extLst>
                  <a:ext uri="{A12FA001-AC4F-418D-AE19-62706E023703}">
                    <ahyp:hlinkClr xmlns:ahyp="http://schemas.microsoft.com/office/drawing/2018/hyperlinkcolor" val="tx"/>
                  </a:ext>
                </a:extLst>
              </a:hlinkClick>
            </a:endParaRPr>
          </a:p>
          <a:p>
            <a:pPr fontAlgn="base" hangingPunct="0">
              <a:spcBef>
                <a:spcPts val="800"/>
              </a:spcBef>
              <a:spcAft>
                <a:spcPct val="0"/>
              </a:spcAft>
              <a:buClr>
                <a:srgbClr val="0BD0D9"/>
              </a:buClr>
              <a:buSzPct val="95000"/>
              <a:defRPr/>
            </a:pPr>
            <a:r>
              <a:rPr lang="en-US" altLang="en-US" sz="2400" u="sng" dirty="0">
                <a:solidFill>
                  <a:srgbClr val="000000"/>
                </a:solidFill>
                <a:sym typeface="Helvetica" charset="0"/>
                <a:hlinkClick r:id="rId5">
                  <a:extLst>
                    <a:ext uri="{A12FA001-AC4F-418D-AE19-62706E023703}">
                      <ahyp:hlinkClr xmlns:ahyp="http://schemas.microsoft.com/office/drawing/2018/hyperlinkcolor" val="tx"/>
                    </a:ext>
                  </a:extLst>
                </a:hlinkClick>
              </a:rPr>
              <a:t>http://www.fda.gov/Drugs/InformationOnDrugs/ApprovedDrugs/ucm279174.htm</a:t>
            </a:r>
            <a:r>
              <a:rPr lang="en-US" altLang="en-US" sz="2400" u="sng" dirty="0">
                <a:solidFill>
                  <a:srgbClr val="000000"/>
                </a:solidFill>
                <a:sym typeface="Helvetica" charset="0"/>
              </a:rPr>
              <a:t>  (you can sign up for alerts)</a:t>
            </a:r>
          </a:p>
          <a:p>
            <a:pPr fontAlgn="base" hangingPunct="0">
              <a:spcBef>
                <a:spcPts val="800"/>
              </a:spcBef>
              <a:spcAft>
                <a:spcPct val="0"/>
              </a:spcAft>
              <a:buClr>
                <a:srgbClr val="0BD0D9"/>
              </a:buClr>
              <a:buSzPct val="95000"/>
              <a:defRPr/>
            </a:pPr>
            <a:endParaRPr lang="en-US" altLang="en-US" sz="2400" dirty="0">
              <a:solidFill>
                <a:srgbClr val="000000"/>
              </a:solidFill>
              <a:sym typeface="Helvetica" charset="0"/>
            </a:endParaRPr>
          </a:p>
          <a:p>
            <a:pPr fontAlgn="base" hangingPunct="0">
              <a:spcBef>
                <a:spcPts val="800"/>
              </a:spcBef>
              <a:spcAft>
                <a:spcPct val="0"/>
              </a:spcAft>
              <a:buClr>
                <a:srgbClr val="0BD0D9"/>
              </a:buClr>
              <a:buSzPct val="95000"/>
              <a:defRPr/>
            </a:pPr>
            <a:r>
              <a:rPr lang="en-US" altLang="en-US" sz="2400" kern="0" dirty="0">
                <a:solidFill>
                  <a:srgbClr val="000000"/>
                </a:solidFill>
                <a:latin typeface="Helvetica" panose="020B0604020202020204" pitchFamily="34" charset="0"/>
                <a:cs typeface="Helvetica" panose="020B0604020202020204" pitchFamily="34" charset="0"/>
                <a:sym typeface="Constantia" pitchFamily="18" charset="0"/>
                <a:hlinkClick r:id="" action="ppaction://noaction">
                  <a:extLst>
                    <a:ext uri="{A12FA001-AC4F-418D-AE19-62706E023703}">
                      <ahyp:hlinkClr xmlns:ahyp="http://schemas.microsoft.com/office/drawing/2018/hyperlinkcolor" val="tx"/>
                    </a:ext>
                  </a:extLst>
                </a:hlinkClick>
              </a:rPr>
              <a:t>https://www.ons.org/learning-libraries/drug-development</a:t>
            </a:r>
          </a:p>
          <a:p>
            <a:pPr fontAlgn="base" hangingPunct="0">
              <a:spcBef>
                <a:spcPts val="800"/>
              </a:spcBef>
              <a:spcAft>
                <a:spcPct val="0"/>
              </a:spcAft>
              <a:buClr>
                <a:srgbClr val="0BD0D9"/>
              </a:buClr>
              <a:buSzPct val="95000"/>
              <a:defRPr/>
            </a:pPr>
            <a:endParaRPr lang="en-US" altLang="en-US" sz="2400" kern="0" dirty="0">
              <a:solidFill>
                <a:srgbClr val="000000"/>
              </a:solidFill>
              <a:latin typeface="Helvetica" panose="020B0604020202020204" pitchFamily="34" charset="0"/>
              <a:cs typeface="Helvetica" panose="020B0604020202020204" pitchFamily="34" charset="0"/>
              <a:sym typeface="Constantia" pitchFamily="18" charset="0"/>
              <a:hlinkClick r:id="" action="ppaction://noaction">
                <a:extLst>
                  <a:ext uri="{A12FA001-AC4F-418D-AE19-62706E023703}">
                    <ahyp:hlinkClr xmlns:ahyp="http://schemas.microsoft.com/office/drawing/2018/hyperlinkcolor" val="tx"/>
                  </a:ext>
                </a:extLst>
              </a:hlinkClick>
            </a:endParaRPr>
          </a:p>
          <a:p>
            <a:pPr fontAlgn="base" hangingPunct="0">
              <a:spcBef>
                <a:spcPts val="800"/>
              </a:spcBef>
              <a:spcAft>
                <a:spcPct val="0"/>
              </a:spcAft>
              <a:buClr>
                <a:srgbClr val="0BD0D9"/>
              </a:buClr>
              <a:buSzPct val="95000"/>
              <a:defRPr/>
            </a:pPr>
            <a:r>
              <a:rPr lang="en-US" altLang="en-US" sz="2400" kern="0" dirty="0">
                <a:solidFill>
                  <a:srgbClr val="000000"/>
                </a:solidFill>
                <a:latin typeface="Helvetica" panose="020B0604020202020204" pitchFamily="34" charset="0"/>
                <a:cs typeface="Helvetica" panose="020B0604020202020204" pitchFamily="34" charset="0"/>
                <a:sym typeface="Helvetica" charset="0"/>
              </a:rPr>
              <a:t>Search and “2 click” method for any drug</a:t>
            </a:r>
          </a:p>
          <a:p>
            <a:pPr marL="0" indent="0">
              <a:buNone/>
            </a:pPr>
            <a:endParaRPr lang="en-US" dirty="0"/>
          </a:p>
        </p:txBody>
      </p:sp>
    </p:spTree>
    <p:extLst>
      <p:ext uri="{BB962C8B-B14F-4D97-AF65-F5344CB8AC3E}">
        <p14:creationId xmlns:p14="http://schemas.microsoft.com/office/powerpoint/2010/main" val="35308646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05173-6E01-15FC-E033-04D0F9880CD6}"/>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F172E198-876B-1E36-1F14-C8DD2CAB69A8}"/>
              </a:ext>
            </a:extLst>
          </p:cNvPr>
          <p:cNvPicPr>
            <a:picLocks noChangeAspect="1"/>
          </p:cNvPicPr>
          <p:nvPr/>
        </p:nvPicPr>
        <p:blipFill>
          <a:blip r:embed="rId2"/>
          <a:stretch>
            <a:fillRect/>
          </a:stretch>
        </p:blipFill>
        <p:spPr>
          <a:xfrm>
            <a:off x="2347909" y="2066800"/>
            <a:ext cx="7496182" cy="3391373"/>
          </a:xfrm>
          <a:prstGeom prst="rect">
            <a:avLst/>
          </a:prstGeom>
        </p:spPr>
      </p:pic>
      <p:sp>
        <p:nvSpPr>
          <p:cNvPr id="4" name="TextBox 3">
            <a:extLst>
              <a:ext uri="{FF2B5EF4-FFF2-40B4-BE49-F238E27FC236}">
                <a16:creationId xmlns:a16="http://schemas.microsoft.com/office/drawing/2014/main" id="{7F572950-3F71-80D4-AC16-C8233DCA8AE0}"/>
              </a:ext>
            </a:extLst>
          </p:cNvPr>
          <p:cNvSpPr txBox="1"/>
          <p:nvPr/>
        </p:nvSpPr>
        <p:spPr>
          <a:xfrm>
            <a:off x="-537882" y="98151"/>
            <a:ext cx="12192000" cy="1717393"/>
          </a:xfrm>
          <a:prstGeom prst="rect">
            <a:avLst/>
          </a:prstGeom>
          <a:noFill/>
        </p:spPr>
        <p:txBody>
          <a:bodyPr wrap="square" rtlCol="0">
            <a:spAutoFit/>
          </a:bodyPr>
          <a:lstStyle/>
          <a:p>
            <a:pPr marL="1145087" defTabSz="1206470">
              <a:lnSpc>
                <a:spcPct val="80000"/>
              </a:lnSpc>
              <a:spcBef>
                <a:spcPts val="533"/>
              </a:spcBef>
              <a:buClr>
                <a:srgbClr val="0F6FC6"/>
              </a:buClr>
              <a:buSzPct val="85000"/>
            </a:pPr>
            <a:r>
              <a:rPr lang="en-US" sz="4400" b="1" dirty="0">
                <a:solidFill>
                  <a:srgbClr val="000000"/>
                </a:solidFill>
                <a:latin typeface="Helvetica" panose="020B0604020202020204" pitchFamily="34" charset="0"/>
                <a:cs typeface="Helvetica" panose="020B0604020202020204" pitchFamily="34" charset="0"/>
                <a:sym typeface="Helvetica" charset="0"/>
              </a:rPr>
              <a:t>Once potential targets are identified, drugs are designed to best attack the tumor</a:t>
            </a:r>
          </a:p>
        </p:txBody>
      </p:sp>
      <p:sp>
        <p:nvSpPr>
          <p:cNvPr id="5" name="TextBox 4">
            <a:extLst>
              <a:ext uri="{FF2B5EF4-FFF2-40B4-BE49-F238E27FC236}">
                <a16:creationId xmlns:a16="http://schemas.microsoft.com/office/drawing/2014/main" id="{3DF77831-1E33-D623-39F5-44103AB32594}"/>
              </a:ext>
            </a:extLst>
          </p:cNvPr>
          <p:cNvSpPr txBox="1"/>
          <p:nvPr/>
        </p:nvSpPr>
        <p:spPr>
          <a:xfrm>
            <a:off x="-376518" y="6379285"/>
            <a:ext cx="1988365" cy="240066"/>
          </a:xfrm>
          <a:prstGeom prst="rect">
            <a:avLst/>
          </a:prstGeom>
          <a:noFill/>
        </p:spPr>
        <p:txBody>
          <a:bodyPr wrap="none" rtlCol="0">
            <a:spAutoFit/>
          </a:bodyPr>
          <a:lstStyle/>
          <a:p>
            <a:pPr marL="1145087" algn="l" defTabSz="1206470">
              <a:lnSpc>
                <a:spcPct val="80000"/>
              </a:lnSpc>
              <a:spcBef>
                <a:spcPts val="533"/>
              </a:spcBef>
              <a:buClr>
                <a:srgbClr val="0F6FC6"/>
              </a:buClr>
              <a:buSzPct val="85000"/>
            </a:pPr>
            <a:r>
              <a:rPr lang="en-US" sz="1200" dirty="0">
                <a:latin typeface="Helvetica" panose="020B0604020202020204" pitchFamily="34" charset="0"/>
                <a:cs typeface="Helvetica" panose="020B0604020202020204" pitchFamily="34" charset="0"/>
                <a:sym typeface="Helvetica" charset="0"/>
              </a:rPr>
              <a:t>NCI 2024</a:t>
            </a:r>
          </a:p>
        </p:txBody>
      </p:sp>
    </p:spTree>
    <p:extLst>
      <p:ext uri="{BB962C8B-B14F-4D97-AF65-F5344CB8AC3E}">
        <p14:creationId xmlns:p14="http://schemas.microsoft.com/office/powerpoint/2010/main" val="18638243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476" y="172573"/>
            <a:ext cx="8254703" cy="903641"/>
          </a:xfrm>
        </p:spPr>
        <p:txBody>
          <a:bodyPr>
            <a:normAutofit/>
          </a:bodyPr>
          <a:lstStyle/>
          <a:p>
            <a:r>
              <a:rPr lang="en-US" altLang="en-US" b="1" dirty="0">
                <a:solidFill>
                  <a:srgbClr val="000000"/>
                </a:solidFill>
                <a:latin typeface="Helvetica" panose="020B0604020202020204" pitchFamily="34" charset="0"/>
                <a:cs typeface="Helvetica" panose="020B0604020202020204" pitchFamily="34" charset="0"/>
                <a:sym typeface="Calibri" panose="020F0502020204030204" pitchFamily="34" charset="0"/>
              </a:rPr>
              <a:t>Small Molecules</a:t>
            </a:r>
            <a:endParaRPr lang="en-US" b="1"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848106" y="1238250"/>
            <a:ext cx="9010203" cy="4381500"/>
          </a:xfrm>
        </p:spPr>
        <p:txBody>
          <a:bodyPr>
            <a:noAutofit/>
          </a:bodyPr>
          <a:lstStyle/>
          <a:p>
            <a:pPr>
              <a:spcBef>
                <a:spcPts val="667"/>
              </a:spcBef>
              <a:buClr>
                <a:srgbClr val="0BD0D9"/>
              </a:buClr>
              <a:buSzPct val="95000"/>
              <a:buFontTx/>
              <a:buChar char="•"/>
            </a:pP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Majority are oral, although a few are IV or subcutaneous</a:t>
            </a:r>
          </a:p>
          <a:p>
            <a:pPr>
              <a:spcBef>
                <a:spcPts val="667"/>
              </a:spcBef>
              <a:buClr>
                <a:srgbClr val="0BD0D9"/>
              </a:buClr>
              <a:buSzPct val="95000"/>
              <a:buFontTx/>
              <a:buChar char="•"/>
            </a:pPr>
            <a:endPar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Implications for orals:</a:t>
            </a:r>
          </a:p>
          <a:p>
            <a:pPr marL="977876" lvl="1" indent="-457189">
              <a:spcBef>
                <a:spcPts val="667"/>
              </a:spcBef>
              <a:buClr>
                <a:srgbClr val="0F6FC6"/>
              </a:buClr>
              <a:buSzPct val="85000"/>
              <a:buFont typeface="Arial" panose="020B0604020202020204" pitchFamily="34" charset="0"/>
              <a:buChar char="•"/>
            </a:pP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Adherence</a:t>
            </a:r>
          </a:p>
          <a:p>
            <a:pPr marL="977876" lvl="1" indent="-457189">
              <a:spcBef>
                <a:spcPts val="667"/>
              </a:spcBef>
              <a:buClr>
                <a:srgbClr val="0F6FC6"/>
              </a:buClr>
              <a:buSzPct val="85000"/>
              <a:buFont typeface="Arial" panose="020B0604020202020204" pitchFamily="34" charset="0"/>
              <a:buChar char="•"/>
            </a:pP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Possible drug/food , drug/drug interactions</a:t>
            </a:r>
          </a:p>
          <a:p>
            <a:pPr marL="977876" lvl="1" indent="-457189">
              <a:spcBef>
                <a:spcPts val="667"/>
              </a:spcBef>
              <a:buClr>
                <a:srgbClr val="0F6FC6"/>
              </a:buClr>
              <a:buSzPct val="85000"/>
              <a:buFont typeface="Arial" panose="020B0604020202020204" pitchFamily="34" charset="0"/>
              <a:buChar char="•"/>
            </a:pP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Patient education regarding taking medication correctly</a:t>
            </a:r>
          </a:p>
          <a:p>
            <a:pPr marL="977876" lvl="1" indent="-457189">
              <a:spcBef>
                <a:spcPts val="667"/>
              </a:spcBef>
              <a:buClr>
                <a:srgbClr val="0F6FC6"/>
              </a:buClr>
              <a:buSzPct val="85000"/>
              <a:buFont typeface="Arial" panose="020B0604020202020204" pitchFamily="34" charset="0"/>
              <a:buChar char="•"/>
            </a:pPr>
            <a:endPar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Targets vary and side effects are related to targets</a:t>
            </a:r>
          </a:p>
          <a:p>
            <a:pPr>
              <a:spcBef>
                <a:spcPts val="667"/>
              </a:spcBef>
              <a:buClr>
                <a:srgbClr val="0BD0D9"/>
              </a:buClr>
              <a:buSzPct val="95000"/>
              <a:buFontTx/>
              <a:buChar char="•"/>
            </a:pPr>
            <a:endPar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Chemically made</a:t>
            </a:r>
          </a:p>
          <a:p>
            <a:pPr>
              <a:spcBef>
                <a:spcPts val="667"/>
              </a:spcBef>
              <a:buClr>
                <a:srgbClr val="0BD0D9"/>
              </a:buClr>
              <a:buSzPct val="95000"/>
              <a:buFontTx/>
              <a:buChar char="•"/>
            </a:pPr>
            <a:endParaRPr lang="en-US" altLang="en-US" sz="2400" b="1" dirty="0">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endParaRPr lang="en-US" altLang="en-US" sz="2400" b="1" dirty="0">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endParaRPr lang="en-US" altLang="en-US" sz="2133" b="1" dirty="0">
              <a:latin typeface="Constantia" panose="02030602050306030303" pitchFamily="18" charset="0"/>
              <a:sym typeface="Constantia" panose="02030602050306030303" pitchFamily="18" charset="0"/>
            </a:endParaRPr>
          </a:p>
        </p:txBody>
      </p:sp>
      <p:sp>
        <p:nvSpPr>
          <p:cNvPr id="4" name="TextBox 3">
            <a:extLst>
              <a:ext uri="{FF2B5EF4-FFF2-40B4-BE49-F238E27FC236}">
                <a16:creationId xmlns:a16="http://schemas.microsoft.com/office/drawing/2014/main" id="{EC6650F3-C1EA-4C7D-9928-9BC4F94A3385}"/>
              </a:ext>
            </a:extLst>
          </p:cNvPr>
          <p:cNvSpPr txBox="1"/>
          <p:nvPr/>
        </p:nvSpPr>
        <p:spPr>
          <a:xfrm>
            <a:off x="549131" y="6242904"/>
            <a:ext cx="11950263" cy="707694"/>
          </a:xfrm>
          <a:prstGeom prst="rect">
            <a:avLst/>
          </a:prstGeom>
          <a:noFill/>
        </p:spPr>
        <p:txBody>
          <a:bodyPr wrap="square" rtlCol="0">
            <a:spAutoFit/>
          </a:bodyPr>
          <a:lstStyle/>
          <a:p>
            <a:pPr lvl="0"/>
            <a:r>
              <a:rPr lang="en-US" sz="1200" dirty="0">
                <a:solidFill>
                  <a:prstClr val="black"/>
                </a:solidFill>
                <a:latin typeface="Helvetica" panose="020B0604020202020204" pitchFamily="34" charset="0"/>
                <a:cs typeface="Helvetica" panose="020B0604020202020204" pitchFamily="34" charset="0"/>
              </a:rPr>
              <a:t>AMA 2024</a:t>
            </a:r>
          </a:p>
          <a:p>
            <a:pPr lvl="0"/>
            <a:endParaRPr lang="en-US" sz="1333" dirty="0">
              <a:solidFill>
                <a:prstClr val="black"/>
              </a:solidFill>
            </a:endParaRPr>
          </a:p>
          <a:p>
            <a:pPr lvl="0"/>
            <a:endParaRPr lang="en-US" sz="1333" dirty="0">
              <a:solidFill>
                <a:prstClr val="black"/>
              </a:solidFill>
            </a:endParaRPr>
          </a:p>
        </p:txBody>
      </p:sp>
    </p:spTree>
    <p:extLst>
      <p:ext uri="{BB962C8B-B14F-4D97-AF65-F5344CB8AC3E}">
        <p14:creationId xmlns:p14="http://schemas.microsoft.com/office/powerpoint/2010/main" val="23791355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7A5D7-10CE-3B0D-EA3C-6F600A80F1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C0A29C-27A4-83D1-64BB-F5B42BF42FCF}"/>
              </a:ext>
            </a:extLst>
          </p:cNvPr>
          <p:cNvSpPr>
            <a:spLocks noGrp="1"/>
          </p:cNvSpPr>
          <p:nvPr>
            <p:ph type="title"/>
          </p:nvPr>
        </p:nvSpPr>
        <p:spPr>
          <a:xfrm>
            <a:off x="384501" y="59487"/>
            <a:ext cx="10951633" cy="791080"/>
          </a:xfrm>
        </p:spPr>
        <p:txBody>
          <a:bodyPr>
            <a:noAutofit/>
          </a:bodyPr>
          <a:lstStyle/>
          <a:p>
            <a:r>
              <a:rPr lang="en-US" altLang="en-US" b="1" dirty="0">
                <a:solidFill>
                  <a:srgbClr val="000000"/>
                </a:solidFill>
                <a:latin typeface="Helvetica" panose="020B0604020202020204" pitchFamily="34" charset="0"/>
                <a:cs typeface="Helvetica" panose="020B0604020202020204" pitchFamily="34" charset="0"/>
                <a:sym typeface="Calibri" panose="020F0502020204030204" pitchFamily="34" charset="0"/>
              </a:rPr>
              <a:t>Small Molecules Naming Conventions</a:t>
            </a:r>
            <a:endParaRPr lang="en-US" b="1" dirty="0">
              <a:solidFill>
                <a:srgbClr val="000000"/>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C3C07277-7D75-739A-7BDE-60E9247E590A}"/>
              </a:ext>
            </a:extLst>
          </p:cNvPr>
          <p:cNvSpPr>
            <a:spLocks noGrp="1"/>
          </p:cNvSpPr>
          <p:nvPr>
            <p:ph idx="1"/>
          </p:nvPr>
        </p:nvSpPr>
        <p:spPr>
          <a:xfrm>
            <a:off x="384501" y="753341"/>
            <a:ext cx="11693817" cy="5827659"/>
          </a:xfrm>
        </p:spPr>
        <p:txBody>
          <a:bodyPr>
            <a:noAutofit/>
          </a:bodyPr>
          <a:lstStyle/>
          <a:p>
            <a:pPr>
              <a:spcBef>
                <a:spcPts val="667"/>
              </a:spcBef>
              <a:buClr>
                <a:srgbClr val="0BD0D9"/>
              </a:buClr>
              <a:buSzPct val="95000"/>
              <a:buFontTx/>
              <a:buChar char="•"/>
            </a:pP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tin</a:t>
            </a:r>
            <a:r>
              <a:rPr lang="en-US" altLang="en-US" sz="2400" b="1" dirty="0">
                <a:solidFill>
                  <a:srgbClr val="000000"/>
                </a:solidFill>
                <a:latin typeface="Helvetica" panose="020B0604020202020204" pitchFamily="34" charset="0"/>
                <a:cs typeface="Helvetica" panose="020B0604020202020204" pitchFamily="34" charset="0"/>
                <a:sym typeface="Constantia" panose="02030602050306030303" pitchFamily="18" charset="0"/>
              </a:rPr>
              <a:t>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s:</a:t>
            </a:r>
          </a:p>
          <a:p>
            <a:pPr lvl="1">
              <a:spcBef>
                <a:spcPts val="667"/>
              </a:spcBef>
              <a:buClr>
                <a:srgbClr val="0BD0D9"/>
              </a:buClr>
              <a:buSzPct val="95000"/>
              <a:buFontTx/>
              <a:buChar char="•"/>
            </a:pP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kinase inhibitors </a:t>
            </a:r>
          </a:p>
          <a:p>
            <a:pPr lvl="2">
              <a:spcBef>
                <a:spcPts val="667"/>
              </a:spcBef>
              <a:buClr>
                <a:srgbClr val="0BD0D9"/>
              </a:buClr>
              <a:buSzPct val="95000"/>
              <a:buFontTx/>
              <a:buChar char="•"/>
            </a:pP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erlotinib, sunitinib, ponatinib, imatinib,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dasatinib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ruxolitinib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dacomitinib,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lorlatinib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larotrectinib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gilteritinib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neratinib, erdafitinib,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pexidartinib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fedratinib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entrectinib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avapritinib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tucatinib,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pemigatinib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ripretinib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selpercatinib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pralsetinib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cabozantinib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tepotinib</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sz="2400" dirty="0" err="1">
                <a:solidFill>
                  <a:srgbClr val="000000"/>
                </a:solidFill>
                <a:latin typeface="Helvetica" panose="020B0604020202020204" pitchFamily="34" charset="0"/>
                <a:cs typeface="Helvetica" panose="020B0604020202020204" pitchFamily="34" charset="0"/>
              </a:rPr>
              <a:t>infigratinib</a:t>
            </a:r>
            <a:r>
              <a:rPr lang="en-US" sz="2400" dirty="0">
                <a:solidFill>
                  <a:srgbClr val="000000"/>
                </a:solidFill>
                <a:latin typeface="Helvetica" panose="020B0604020202020204" pitchFamily="34" charset="0"/>
                <a:cs typeface="Helvetica" panose="020B0604020202020204" pitchFamily="34" charset="0"/>
              </a:rPr>
              <a:t>, </a:t>
            </a:r>
            <a:r>
              <a:rPr lang="en-US" sz="2400" dirty="0" err="1">
                <a:solidFill>
                  <a:srgbClr val="000000"/>
                </a:solidFill>
                <a:latin typeface="Helvetica" panose="020B0604020202020204" pitchFamily="34" charset="0"/>
                <a:cs typeface="Helvetica" panose="020B0604020202020204" pitchFamily="34" charset="0"/>
              </a:rPr>
              <a:t>mobocertinib</a:t>
            </a:r>
            <a:r>
              <a:rPr lang="en-US" sz="2400" dirty="0">
                <a:solidFill>
                  <a:srgbClr val="000000"/>
                </a:solidFill>
                <a:latin typeface="Helvetica" panose="020B0604020202020204" pitchFamily="34" charset="0"/>
                <a:cs typeface="Helvetica" panose="020B0604020202020204" pitchFamily="34" charset="0"/>
              </a:rPr>
              <a:t> , </a:t>
            </a:r>
            <a:r>
              <a:rPr lang="en-US" sz="2400" dirty="0" err="1">
                <a:solidFill>
                  <a:srgbClr val="000000"/>
                </a:solidFill>
                <a:latin typeface="Helvetica" panose="020B0604020202020204" pitchFamily="34" charset="0"/>
                <a:cs typeface="Helvetica" panose="020B0604020202020204" pitchFamily="34" charset="0"/>
              </a:rPr>
              <a:t>pacritinib</a:t>
            </a:r>
            <a:r>
              <a:rPr lang="en-US" sz="2400" dirty="0">
                <a:solidFill>
                  <a:srgbClr val="000000"/>
                </a:solidFill>
                <a:latin typeface="Helvetica" panose="020B0604020202020204" pitchFamily="34" charset="0"/>
                <a:cs typeface="Helvetica" panose="020B0604020202020204" pitchFamily="34" charset="0"/>
              </a:rPr>
              <a:t>,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futibatinib</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quizartinib</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fruquitinib</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repotrectinib</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lazertinib</a:t>
            </a:r>
          </a:p>
          <a:p>
            <a:pPr lvl="2">
              <a:spcBef>
                <a:spcPts val="667"/>
              </a:spcBef>
              <a:buClr>
                <a:srgbClr val="0BD0D9"/>
              </a:buClr>
              <a:buSzPct val="95000"/>
              <a:buFontTx/>
              <a:buChar cha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a:spcBef>
                <a:spcPts val="667"/>
              </a:spcBef>
              <a:buClr>
                <a:srgbClr val="0BD0D9"/>
              </a:buClr>
              <a:buSzPct val="95000"/>
              <a:buFontTx/>
              <a:buChar char="•"/>
            </a:pP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rafen</a:t>
            </a:r>
            <a:r>
              <a:rPr lang="en-US" altLang="en-US" sz="2400" b="1"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ib</a:t>
            </a:r>
            <a:endParaRPr lang="en-US" altLang="en-US" sz="2400" b="1"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lvl="1">
              <a:spcBef>
                <a:spcPts val="667"/>
              </a:spcBef>
              <a:buClr>
                <a:srgbClr val="0BD0D9"/>
              </a:buClr>
              <a:buSzPct val="95000"/>
              <a:buFontTx/>
              <a:buChar char="•"/>
            </a:pPr>
            <a:r>
              <a:rPr lang="en-US" altLang="en-US"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raf</a:t>
            </a: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 inhibitors</a:t>
            </a:r>
          </a:p>
          <a:p>
            <a:pPr lvl="1">
              <a:spcBef>
                <a:spcPts val="667"/>
              </a:spcBef>
              <a:buClr>
                <a:srgbClr val="0BD0D9"/>
              </a:buClr>
              <a:buSzPct val="95000"/>
              <a:buFontTx/>
              <a:buChar char="•"/>
            </a:pP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  	</a:t>
            </a:r>
            <a:r>
              <a:rPr lang="en-US" altLang="en-US" b="1"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tovorafenib</a:t>
            </a:r>
            <a:endParaRPr lang="en-US" altLang="en-US" b="1"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endPar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a:spcBef>
                <a:spcPts val="667"/>
              </a:spcBef>
              <a:buClr>
                <a:srgbClr val="0BD0D9"/>
              </a:buClr>
              <a:buSzPct val="95000"/>
              <a:buFontTx/>
              <a:buChar char="•"/>
            </a:pP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siden</a:t>
            </a:r>
            <a:r>
              <a:rPr lang="en-US" altLang="en-US" sz="2400" b="1"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ib</a:t>
            </a:r>
            <a:r>
              <a:rPr lang="en-US" altLang="en-US" sz="2400" dirty="0" err="1">
                <a:solidFill>
                  <a:srgbClr val="000000"/>
                </a:solidFill>
                <a:latin typeface="Helvetica" panose="020B0604020202020204" pitchFamily="34" charset="0"/>
                <a:cs typeface="Helvetica" panose="020B0604020202020204" pitchFamily="34" charset="0"/>
                <a:sym typeface="Constantia" panose="02030602050306030303" pitchFamily="18" charset="0"/>
              </a:rPr>
              <a:t>s</a:t>
            </a:r>
            <a:r>
              <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rPr>
              <a:t>:</a:t>
            </a:r>
          </a:p>
          <a:p>
            <a:pPr lvl="1">
              <a:spcBef>
                <a:spcPts val="667"/>
              </a:spcBef>
              <a:buClr>
                <a:srgbClr val="0BD0D9"/>
              </a:buClr>
              <a:buSzPct val="95000"/>
              <a:buFontTx/>
              <a:buChar char="•"/>
            </a:pPr>
            <a:r>
              <a:rPr lang="en-US" altLang="en-US" dirty="0">
                <a:solidFill>
                  <a:srgbClr val="000000"/>
                </a:solidFill>
                <a:latin typeface="Helvetica" panose="020B0604020202020204" pitchFamily="34" charset="0"/>
                <a:cs typeface="Helvetica" panose="020B0604020202020204" pitchFamily="34" charset="0"/>
                <a:sym typeface="Constantia" panose="02030602050306030303" pitchFamily="18" charset="0"/>
              </a:rPr>
              <a:t>IDH inhibitors</a:t>
            </a:r>
          </a:p>
          <a:p>
            <a:pPr lvl="2">
              <a:spcBef>
                <a:spcPts val="667"/>
              </a:spcBef>
              <a:buClr>
                <a:srgbClr val="0BD0D9"/>
              </a:buClr>
              <a:buSzPct val="95000"/>
              <a:buFontTx/>
              <a:buChar char="•"/>
            </a:pPr>
            <a:r>
              <a:rPr lang="en-US" altLang="en-US" sz="2400" b="1" dirty="0">
                <a:solidFill>
                  <a:srgbClr val="000000"/>
                </a:solidFill>
                <a:latin typeface="Helvetica" panose="020B0604020202020204" pitchFamily="34" charset="0"/>
                <a:cs typeface="Helvetica" panose="020B0604020202020204" pitchFamily="34" charset="0"/>
                <a:sym typeface="Constantia" panose="02030602050306030303" pitchFamily="18" charset="0"/>
              </a:rPr>
              <a:t>vorasidenib</a:t>
            </a:r>
          </a:p>
          <a:p>
            <a:pPr>
              <a:spcBef>
                <a:spcPts val="667"/>
              </a:spcBef>
              <a:buClr>
                <a:srgbClr val="0BD0D9"/>
              </a:buClr>
              <a:buSzPct val="95000"/>
              <a:buFontTx/>
              <a:buChar char="•"/>
            </a:pPr>
            <a:endParaRPr lang="en-US" altLang="en-US" sz="2400" dirty="0">
              <a:solidFill>
                <a:srgbClr val="000000"/>
              </a:solidFill>
              <a:latin typeface="Helvetica" panose="020B0604020202020204" pitchFamily="34" charset="0"/>
              <a:cs typeface="Helvetica" panose="020B0604020202020204" pitchFamily="34" charset="0"/>
              <a:sym typeface="Constantia" panose="02030602050306030303" pitchFamily="18" charset="0"/>
            </a:endParaRPr>
          </a:p>
          <a:p>
            <a:pPr lvl="2">
              <a:spcBef>
                <a:spcPts val="667"/>
              </a:spcBef>
              <a:buClr>
                <a:srgbClr val="0BD0D9"/>
              </a:buClr>
              <a:buSzPct val="95000"/>
              <a:buFontTx/>
              <a:buChar cha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lvl="2">
              <a:spcBef>
                <a:spcPts val="667"/>
              </a:spcBef>
              <a:buClr>
                <a:srgbClr val="0BD0D9"/>
              </a:buClr>
              <a:buSzPct val="95000"/>
              <a:buFontTx/>
              <a:buChar char="•"/>
            </a:pPr>
            <a:endParaRPr lang="en-US" sz="1400" b="1" dirty="0">
              <a:latin typeface="+mn-lt"/>
              <a:sym typeface="Constantia" panose="02030602050306030303" pitchFamily="18" charset="0"/>
            </a:endParaRPr>
          </a:p>
          <a:p>
            <a:pPr lvl="2">
              <a:spcBef>
                <a:spcPts val="667"/>
              </a:spcBef>
              <a:buClr>
                <a:srgbClr val="0BD0D9"/>
              </a:buClr>
              <a:buSzPct val="95000"/>
              <a:buFontTx/>
              <a:buChar char="•"/>
            </a:pPr>
            <a:endParaRPr lang="en-US" sz="1400" b="1" dirty="0">
              <a:latin typeface="+mn-lt"/>
              <a:sym typeface="Constantia" panose="02030602050306030303" pitchFamily="18" charset="0"/>
            </a:endParaRPr>
          </a:p>
          <a:p>
            <a:pPr lvl="2">
              <a:spcBef>
                <a:spcPts val="667"/>
              </a:spcBef>
              <a:buClr>
                <a:srgbClr val="0BD0D9"/>
              </a:buClr>
              <a:buSzPct val="95000"/>
              <a:buFontTx/>
              <a:buChar char="•"/>
            </a:pPr>
            <a:endParaRPr lang="en-US" altLang="en-US" sz="1333" b="1" dirty="0">
              <a:latin typeface="Constantia" panose="02030602050306030303" pitchFamily="18" charset="0"/>
              <a:sym typeface="Constantia" panose="02030602050306030303" pitchFamily="18" charset="0"/>
            </a:endParaRPr>
          </a:p>
          <a:p>
            <a:pPr lvl="2">
              <a:spcBef>
                <a:spcPts val="667"/>
              </a:spcBef>
              <a:buClr>
                <a:srgbClr val="0BD0D9"/>
              </a:buClr>
              <a:buSzPct val="95000"/>
              <a:buFontTx/>
              <a:buChar char="•"/>
            </a:pPr>
            <a:endParaRPr lang="en-US" sz="1400" dirty="0"/>
          </a:p>
          <a:p>
            <a:pPr lvl="2">
              <a:spcBef>
                <a:spcPts val="667"/>
              </a:spcBef>
              <a:buClr>
                <a:srgbClr val="0BD0D9"/>
              </a:buClr>
              <a:buSzPct val="95000"/>
              <a:buFontTx/>
              <a:buChar char="•"/>
            </a:pPr>
            <a:endParaRPr lang="en-US" altLang="en-US" sz="1333" b="1" dirty="0">
              <a:latin typeface="Constantia" panose="02030602050306030303" pitchFamily="18" charset="0"/>
              <a:sym typeface="Constantia" panose="02030602050306030303" pitchFamily="18" charset="0"/>
            </a:endParaRPr>
          </a:p>
          <a:p>
            <a:pPr lvl="2">
              <a:spcBef>
                <a:spcPts val="667"/>
              </a:spcBef>
              <a:buClr>
                <a:srgbClr val="0BD0D9"/>
              </a:buClr>
              <a:buSzPct val="95000"/>
              <a:buFontTx/>
              <a:buChar char="•"/>
            </a:pPr>
            <a:endParaRPr lang="en-US" altLang="en-US" sz="1333" b="1" dirty="0">
              <a:latin typeface="Constantia" panose="02030602050306030303" pitchFamily="18" charset="0"/>
              <a:sym typeface="Constantia" panose="02030602050306030303" pitchFamily="18" charset="0"/>
            </a:endParaRPr>
          </a:p>
          <a:p>
            <a:pPr lvl="1">
              <a:spcBef>
                <a:spcPts val="667"/>
              </a:spcBef>
              <a:buClr>
                <a:srgbClr val="0BD0D9"/>
              </a:buClr>
              <a:buSzPct val="95000"/>
              <a:buFontTx/>
              <a:buChar char="•"/>
            </a:pPr>
            <a:endParaRPr lang="en-US" altLang="en-US" sz="1733" b="1" dirty="0">
              <a:latin typeface="Constantia" panose="02030602050306030303" pitchFamily="18" charset="0"/>
              <a:sym typeface="Constantia" panose="02030602050306030303" pitchFamily="18" charset="0"/>
            </a:endParaRPr>
          </a:p>
          <a:p>
            <a:pPr>
              <a:spcBef>
                <a:spcPts val="667"/>
              </a:spcBef>
              <a:buClr>
                <a:srgbClr val="0BD0D9"/>
              </a:buClr>
              <a:buSzPct val="95000"/>
              <a:buFontTx/>
              <a:buChar char="•"/>
            </a:pPr>
            <a:endParaRPr lang="en-US" altLang="en-US" sz="2133" b="1" dirty="0">
              <a:latin typeface="Constantia" panose="02030602050306030303" pitchFamily="18" charset="0"/>
              <a:sym typeface="Constantia" panose="02030602050306030303" pitchFamily="18" charset="0"/>
            </a:endParaRPr>
          </a:p>
        </p:txBody>
      </p:sp>
      <p:sp>
        <p:nvSpPr>
          <p:cNvPr id="4" name="TextBox 3">
            <a:extLst>
              <a:ext uri="{FF2B5EF4-FFF2-40B4-BE49-F238E27FC236}">
                <a16:creationId xmlns:a16="http://schemas.microsoft.com/office/drawing/2014/main" id="{A05C4612-DC47-45EC-FF65-8D869D936609}"/>
              </a:ext>
            </a:extLst>
          </p:cNvPr>
          <p:cNvSpPr txBox="1"/>
          <p:nvPr/>
        </p:nvSpPr>
        <p:spPr>
          <a:xfrm>
            <a:off x="384501" y="6581001"/>
            <a:ext cx="11950263" cy="276999"/>
          </a:xfrm>
          <a:prstGeom prst="rect">
            <a:avLst/>
          </a:prstGeom>
          <a:noFill/>
        </p:spPr>
        <p:txBody>
          <a:bodyPr wrap="square" rtlCol="0">
            <a:spAutoFit/>
          </a:bodyPr>
          <a:lstStyle/>
          <a:p>
            <a:pPr lvl="0"/>
            <a:r>
              <a:rPr lang="en-US" sz="1200" dirty="0">
                <a:solidFill>
                  <a:prstClr val="black"/>
                </a:solidFill>
                <a:latin typeface="Helvetica" panose="020B0604020202020204" pitchFamily="34" charset="0"/>
                <a:cs typeface="Helvetica" panose="020B0604020202020204" pitchFamily="34" charset="0"/>
              </a:rPr>
              <a:t>AMA 2024</a:t>
            </a:r>
          </a:p>
        </p:txBody>
      </p:sp>
    </p:spTree>
    <p:extLst>
      <p:ext uri="{BB962C8B-B14F-4D97-AF65-F5344CB8AC3E}">
        <p14:creationId xmlns:p14="http://schemas.microsoft.com/office/powerpoint/2010/main" val="39792152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A034-35AF-475D-ADB1-9B719C56697A}"/>
              </a:ext>
            </a:extLst>
          </p:cNvPr>
          <p:cNvSpPr>
            <a:spLocks noGrp="1"/>
          </p:cNvSpPr>
          <p:nvPr>
            <p:ph type="title"/>
          </p:nvPr>
        </p:nvSpPr>
        <p:spPr>
          <a:xfrm>
            <a:off x="1111505" y="1666390"/>
            <a:ext cx="9557210" cy="3941741"/>
          </a:xfrm>
        </p:spPr>
        <p:txBody>
          <a:bodyPr>
            <a:normAutofit/>
          </a:bodyPr>
          <a:lstStyle/>
          <a:p>
            <a:pPr marL="1405432" lvl="3" indent="-260344" defTabSz="1206470">
              <a:lnSpc>
                <a:spcPct val="80000"/>
              </a:lnSpc>
              <a:spcBef>
                <a:spcPts val="533"/>
              </a:spcBef>
              <a:buClr>
                <a:srgbClr val="0F6FC6"/>
              </a:buClr>
              <a:buSzPct val="85000"/>
              <a:defRPr/>
            </a:pPr>
            <a:r>
              <a:rPr lang="en-US" sz="2000" b="1" i="0" dirty="0">
                <a:solidFill>
                  <a:srgbClr val="333333"/>
                </a:solidFill>
                <a:effectLst/>
                <a:latin typeface="Helvetica" panose="020B0604020202020204" pitchFamily="34" charset="0"/>
                <a:cs typeface="Helvetica" panose="020B0604020202020204" pitchFamily="34" charset="0"/>
              </a:rPr>
              <a:t>	</a:t>
            </a:r>
            <a:r>
              <a:rPr lang="en-US" sz="2400" b="1" i="0" dirty="0">
                <a:solidFill>
                  <a:srgbClr val="333333"/>
                </a:solidFill>
                <a:effectLst/>
                <a:latin typeface="Helvetica" panose="020B0604020202020204" pitchFamily="34" charset="0"/>
                <a:cs typeface="Helvetica" panose="020B0604020202020204" pitchFamily="34" charset="0"/>
              </a:rPr>
              <a:t>tovorafenib Ojemda™ </a:t>
            </a:r>
            <a:r>
              <a:rPr lang="en-US" sz="2400" b="0" i="0" dirty="0">
                <a:solidFill>
                  <a:srgbClr val="333333"/>
                </a:solidFill>
                <a:effectLst/>
                <a:latin typeface="Helvetica" panose="020B0604020202020204" pitchFamily="34" charset="0"/>
                <a:cs typeface="Helvetica" panose="020B0604020202020204" pitchFamily="34" charset="0"/>
              </a:rPr>
              <a:t>Day One Biopharmaceuticals, Inc.:  patients 6 months of age and older with relapsed or refractory pediatric low-grade glioma (LGG) harboring a BRAF fusion or rearrangement, or BRAF V600 mutation </a:t>
            </a:r>
            <a:r>
              <a:rPr lang="en-US" sz="2400" b="1" i="0" dirty="0">
                <a:solidFill>
                  <a:srgbClr val="333333"/>
                </a:solidFill>
                <a:effectLst/>
                <a:latin typeface="Helvetica" panose="020B0604020202020204" pitchFamily="34" charset="0"/>
                <a:cs typeface="Helvetica" panose="020B0604020202020204" pitchFamily="34" charset="0"/>
              </a:rPr>
              <a:t>(NEW 2024)</a:t>
            </a:r>
            <a:br>
              <a:rPr lang="en-US" sz="2400" b="1" i="0" dirty="0">
                <a:solidFill>
                  <a:srgbClr val="333333"/>
                </a:solidFill>
                <a:effectLst/>
                <a:latin typeface="Helvetica" panose="020B0604020202020204" pitchFamily="34" charset="0"/>
                <a:cs typeface="Helvetica" panose="020B0604020202020204" pitchFamily="34" charset="0"/>
              </a:rPr>
            </a:br>
            <a:br>
              <a:rPr lang="en-US" altLang="en-US" sz="2000" dirty="0">
                <a:solidFill>
                  <a:srgbClr val="333333"/>
                </a:solidFill>
                <a:latin typeface="Helvetica" panose="020B0604020202020204" pitchFamily="34" charset="0"/>
                <a:ea typeface="Constantia" pitchFamily="18" charset="0"/>
                <a:cs typeface="Helvetica" panose="020B0604020202020204" pitchFamily="34" charset="0"/>
                <a:sym typeface="Constantia" pitchFamily="18" charset="0"/>
              </a:rPr>
            </a:br>
            <a:br>
              <a:rPr lang="en-US" altLang="en-US" sz="2000" b="1" dirty="0">
                <a:solidFill>
                  <a:srgbClr val="000000"/>
                </a:solidFill>
                <a:latin typeface="+mn-lt"/>
                <a:ea typeface="Constantia" pitchFamily="18" charset="0"/>
                <a:cs typeface="Constantia" pitchFamily="18" charset="0"/>
                <a:sym typeface="Constantia" pitchFamily="18" charset="0"/>
              </a:rPr>
            </a:br>
            <a:endParaRPr lang="en-US" sz="2000" dirty="0">
              <a:solidFill>
                <a:srgbClr val="000000"/>
              </a:solidFill>
              <a:highlight>
                <a:srgbClr val="FFFF00"/>
              </a:highlight>
              <a:latin typeface="+mn-lt"/>
            </a:endParaRPr>
          </a:p>
        </p:txBody>
      </p:sp>
      <p:sp>
        <p:nvSpPr>
          <p:cNvPr id="3" name="TextBox 2">
            <a:extLst>
              <a:ext uri="{FF2B5EF4-FFF2-40B4-BE49-F238E27FC236}">
                <a16:creationId xmlns:a16="http://schemas.microsoft.com/office/drawing/2014/main" id="{59260574-CF0F-4597-B030-D7785E846D21}"/>
              </a:ext>
            </a:extLst>
          </p:cNvPr>
          <p:cNvSpPr txBox="1"/>
          <p:nvPr/>
        </p:nvSpPr>
        <p:spPr>
          <a:xfrm>
            <a:off x="1156208" y="5941775"/>
            <a:ext cx="5603476" cy="276999"/>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www.ojemda.com</a:t>
            </a:r>
          </a:p>
        </p:txBody>
      </p:sp>
    </p:spTree>
    <p:extLst>
      <p:ext uri="{BB962C8B-B14F-4D97-AF65-F5344CB8AC3E}">
        <p14:creationId xmlns:p14="http://schemas.microsoft.com/office/powerpoint/2010/main" val="630081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6" y="272645"/>
            <a:ext cx="10505829" cy="522146"/>
          </a:xfrm>
        </p:spPr>
        <p:txBody>
          <a:bodyPr>
            <a:noAutofit/>
          </a:bodyPr>
          <a:lstStyle/>
          <a:p>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tovorafenib Ojemda™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i="0" dirty="0">
                <a:solidFill>
                  <a:srgbClr val="000000"/>
                </a:solidFill>
                <a:effectLst/>
                <a:latin typeface="Helvetica" panose="020B0604020202020204" pitchFamily="34" charset="0"/>
                <a:cs typeface="Helvetica" panose="020B0604020202020204" pitchFamily="34"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38198" y="853308"/>
            <a:ext cx="11232708" cy="5863712"/>
          </a:xfrm>
        </p:spPr>
        <p:txBody>
          <a:bodyPr>
            <a:noAutofit/>
          </a:bodyPr>
          <a:lstStyle/>
          <a:p>
            <a:pPr marL="1145087" lvl="3" indent="0" defTabSz="1206470">
              <a:lnSpc>
                <a:spcPct val="80000"/>
              </a:lnSpc>
              <a:spcBef>
                <a:spcPts val="533"/>
              </a:spcBef>
              <a:buClr>
                <a:srgbClr val="0F6FC6"/>
              </a:buClr>
              <a:buSzPct val="85000"/>
              <a:buNone/>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45087" lvl="3" indent="0" defTabSz="1206470">
              <a:lnSpc>
                <a:spcPct val="80000"/>
              </a:lnSpc>
              <a:spcBef>
                <a:spcPts val="533"/>
              </a:spcBef>
              <a:buClr>
                <a:srgbClr val="0F6FC6"/>
              </a:buClr>
              <a:buSzPct val="85000"/>
              <a:buNone/>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tovorafenib Ojemda™ </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Day One Biopharmaceuticals, Inc.:  patients 6 months of age and older with relapsed or refractory pediatric low-grade glioma (LGG) harboring a BRAF fusion or rearrangement, or BRAF V600 mutation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1145087" lvl="3" indent="0" defTabSz="1206470">
              <a:lnSpc>
                <a:spcPct val="80000"/>
              </a:lnSpc>
              <a:spcBef>
                <a:spcPts val="533"/>
              </a:spcBef>
              <a:buClr>
                <a:srgbClr val="0F6FC6"/>
              </a:buClr>
              <a:buSzPct val="85000"/>
              <a:buNone/>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Oral kinase inhibitor, small molecule</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Drug interactions with strong and moderate CYP3A inhibitors, plus strong and moderate CYP3A inducers, certain CYP3A substrates, and hormonal contraceptives</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Targets BRAF fusion or rearrangement or BRAF V600 mutation</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Biomarker testing needed prior to administration</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endParaRPr lang="en-US" altLang="en-US" sz="2000" i="1"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5" name="TextBox 4">
            <a:extLst>
              <a:ext uri="{FF2B5EF4-FFF2-40B4-BE49-F238E27FC236}">
                <a16:creationId xmlns:a16="http://schemas.microsoft.com/office/drawing/2014/main" id="{9A07ED64-D1FD-3288-9BBB-40EF0F98844D}"/>
              </a:ext>
            </a:extLst>
          </p:cNvPr>
          <p:cNvSpPr txBox="1"/>
          <p:nvPr/>
        </p:nvSpPr>
        <p:spPr>
          <a:xfrm>
            <a:off x="821094" y="6273481"/>
            <a:ext cx="1386470" cy="276999"/>
          </a:xfrm>
          <a:prstGeom prst="rect">
            <a:avLst/>
          </a:prstGeom>
          <a:noFill/>
        </p:spPr>
        <p:txBody>
          <a:bodyPr wrap="none" rtlCol="0">
            <a:spAutoFit/>
          </a:bodyPr>
          <a:lstStyle/>
          <a:p>
            <a:r>
              <a:rPr lang="en-US" sz="1200" dirty="0">
                <a:latin typeface="Helvetica" panose="020B0604020202020204" pitchFamily="34" charset="0"/>
                <a:cs typeface="Helvetica" panose="020B0604020202020204" pitchFamily="34" charset="0"/>
              </a:rPr>
              <a:t>www.ojemda.com</a:t>
            </a:r>
          </a:p>
        </p:txBody>
      </p:sp>
    </p:spTree>
    <p:extLst>
      <p:ext uri="{BB962C8B-B14F-4D97-AF65-F5344CB8AC3E}">
        <p14:creationId xmlns:p14="http://schemas.microsoft.com/office/powerpoint/2010/main" val="41271033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A034-35AF-475D-ADB1-9B719C56697A}"/>
              </a:ext>
            </a:extLst>
          </p:cNvPr>
          <p:cNvSpPr>
            <a:spLocks noGrp="1"/>
          </p:cNvSpPr>
          <p:nvPr>
            <p:ph type="title"/>
          </p:nvPr>
        </p:nvSpPr>
        <p:spPr>
          <a:xfrm>
            <a:off x="1005017" y="2144186"/>
            <a:ext cx="9647223" cy="3342215"/>
          </a:xfrm>
        </p:spPr>
        <p:txBody>
          <a:bodyPr>
            <a:normAutofit/>
          </a:bodyPr>
          <a:lstStyle/>
          <a:p>
            <a:pPr marL="1405432" lvl="3" indent="-260344" defTabSz="1206470">
              <a:lnSpc>
                <a:spcPct val="80000"/>
              </a:lnSpc>
              <a:spcBef>
                <a:spcPts val="533"/>
              </a:spcBef>
              <a:buClr>
                <a:srgbClr val="0F6FC6"/>
              </a:buClr>
              <a:buSzPct val="85000"/>
              <a:defRPr/>
            </a:pPr>
            <a:r>
              <a:rPr lang="en-US" sz="2000" b="1" i="0" dirty="0">
                <a:solidFill>
                  <a:srgbClr val="333333"/>
                </a:solidFill>
                <a:effectLst/>
                <a:latin typeface="Helvetica" panose="020B0604020202020204" pitchFamily="34" charset="0"/>
                <a:cs typeface="Helvetica" panose="020B0604020202020204" pitchFamily="34" charset="0"/>
              </a:rPr>
              <a:t>	</a:t>
            </a:r>
            <a:br>
              <a:rPr lang="en-US" sz="2000" b="1" i="0" dirty="0">
                <a:solidFill>
                  <a:srgbClr val="333333"/>
                </a:solidFill>
                <a:effectLst/>
                <a:latin typeface="Helvetica" panose="020B0604020202020204" pitchFamily="34" charset="0"/>
                <a:cs typeface="Helvetica" panose="020B0604020202020204" pitchFamily="34" charset="0"/>
              </a:rPr>
            </a:b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lazertinib </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Lazcluze</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Janssen Biotech, Inc.: in combination with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amivantamab-vmjw</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Rybrevant® Janssen Biotech, Inc.: for the first-line treatment of locally advanced or metastatic non-small cell lung cancer (NSCLC) with epidermal growth factor receptor (EGFR) exon 19 deletions or exon 21 L858R substitution mutations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b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br>
              <a:rPr lang="en-US" altLang="en-US" sz="2000" dirty="0">
                <a:solidFill>
                  <a:srgbClr val="333333"/>
                </a:solidFill>
                <a:latin typeface="Helvetica" panose="020B0604020202020204" pitchFamily="34" charset="0"/>
                <a:ea typeface="Constantia" pitchFamily="18" charset="0"/>
                <a:cs typeface="Helvetica" panose="020B0604020202020204" pitchFamily="34" charset="0"/>
                <a:sym typeface="Constantia" pitchFamily="18" charset="0"/>
              </a:rPr>
            </a:br>
            <a:br>
              <a:rPr lang="en-US" altLang="en-US" sz="2000" b="1" dirty="0">
                <a:solidFill>
                  <a:srgbClr val="000000"/>
                </a:solidFill>
                <a:latin typeface="+mn-lt"/>
                <a:ea typeface="Constantia" pitchFamily="18" charset="0"/>
                <a:cs typeface="Constantia" pitchFamily="18" charset="0"/>
                <a:sym typeface="Constantia" pitchFamily="18" charset="0"/>
              </a:rPr>
            </a:br>
            <a:endParaRPr lang="en-US" sz="2000" dirty="0">
              <a:solidFill>
                <a:srgbClr val="000000"/>
              </a:solidFill>
              <a:highlight>
                <a:srgbClr val="FFFF00"/>
              </a:highlight>
              <a:latin typeface="+mn-lt"/>
            </a:endParaRPr>
          </a:p>
        </p:txBody>
      </p:sp>
      <p:sp>
        <p:nvSpPr>
          <p:cNvPr id="3" name="TextBox 2">
            <a:extLst>
              <a:ext uri="{FF2B5EF4-FFF2-40B4-BE49-F238E27FC236}">
                <a16:creationId xmlns:a16="http://schemas.microsoft.com/office/drawing/2014/main" id="{59260574-CF0F-4597-B030-D7785E846D21}"/>
              </a:ext>
            </a:extLst>
          </p:cNvPr>
          <p:cNvSpPr txBox="1"/>
          <p:nvPr/>
        </p:nvSpPr>
        <p:spPr>
          <a:xfrm>
            <a:off x="1156208" y="5941775"/>
            <a:ext cx="5603476" cy="276999"/>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www.lazcluze.com</a:t>
            </a:r>
          </a:p>
        </p:txBody>
      </p:sp>
    </p:spTree>
    <p:extLst>
      <p:ext uri="{BB962C8B-B14F-4D97-AF65-F5344CB8AC3E}">
        <p14:creationId xmlns:p14="http://schemas.microsoft.com/office/powerpoint/2010/main" val="70214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045" y="409270"/>
            <a:ext cx="7900595" cy="881023"/>
          </a:xfrm>
        </p:spPr>
        <p:txBody>
          <a:bodyPr>
            <a:noAutofit/>
          </a:bodyPr>
          <a:lstStyle/>
          <a:p>
            <a:pPr algn="ctr"/>
            <a:r>
              <a:rPr lang="en-US" b="1" dirty="0">
                <a:latin typeface="Helvetica" panose="020B0604020202020204" pitchFamily="34" charset="0"/>
                <a:cs typeface="Helvetica" panose="020B0604020202020204" pitchFamily="34" charset="0"/>
              </a:rPr>
              <a:t>Progress in Cancer Therapy</a:t>
            </a:r>
          </a:p>
        </p:txBody>
      </p:sp>
      <p:sp>
        <p:nvSpPr>
          <p:cNvPr id="3" name="Content Placeholder 2"/>
          <p:cNvSpPr>
            <a:spLocks noGrp="1"/>
          </p:cNvSpPr>
          <p:nvPr>
            <p:ph idx="1"/>
          </p:nvPr>
        </p:nvSpPr>
        <p:spPr>
          <a:xfrm>
            <a:off x="609600" y="1690689"/>
            <a:ext cx="10972800" cy="4040156"/>
          </a:xfrm>
        </p:spPr>
        <p:txBody>
          <a:bodyPr>
            <a:normAutofit/>
          </a:bodyPr>
          <a:lstStyle/>
          <a:p>
            <a:pPr marL="992691" lvl="1" indent="-457189" defTabSz="1206470">
              <a:lnSpc>
                <a:spcPct val="80000"/>
              </a:lnSpc>
              <a:spcBef>
                <a:spcPts val="533"/>
              </a:spcBef>
              <a:buClr>
                <a:srgbClr val="0F6FC6"/>
              </a:buClr>
              <a:buSzPct val="85000"/>
              <a:defRPr/>
            </a:pPr>
            <a:endParaRPr lang="en-US" altLang="en-US" sz="2667" b="1" dirty="0">
              <a:solidFill>
                <a:srgbClr val="00B0F0"/>
              </a:solidFill>
              <a:latin typeface="Constantia" pitchFamily="18" charset="0"/>
              <a:ea typeface="Constantia" pitchFamily="18" charset="0"/>
              <a:cs typeface="Constantia" pitchFamily="18" charset="0"/>
              <a:sym typeface="Constantia" pitchFamily="18" charset="0"/>
            </a:endParaRPr>
          </a:p>
          <a:p>
            <a:pPr marL="992702" lvl="1" indent="-457200" defTabSz="1206470">
              <a:lnSpc>
                <a:spcPct val="80000"/>
              </a:lnSpc>
              <a:spcBef>
                <a:spcPts val="533"/>
              </a:spcBef>
              <a:buClr>
                <a:srgbClr val="0F6FC6"/>
              </a:buClr>
              <a:buSzPct val="100000"/>
              <a:defRPr/>
            </a:pPr>
            <a:r>
              <a:rPr lang="en-US" altLang="en-US" sz="28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Additional FDA Approved Cancer Treatment Agent Indications (1/1/2024 to 9/26/24)</a:t>
            </a:r>
          </a:p>
          <a:p>
            <a:pPr marL="992702" lvl="1" indent="-457200" defTabSz="1206470">
              <a:lnSpc>
                <a:spcPct val="80000"/>
              </a:lnSpc>
              <a:spcBef>
                <a:spcPts val="533"/>
              </a:spcBef>
              <a:buClr>
                <a:srgbClr val="0F6FC6"/>
              </a:buClr>
              <a:buSzPct val="100000"/>
              <a:defRPr/>
            </a:pPr>
            <a:endParaRPr lang="en-US" altLang="en-US" sz="2800" dirty="0">
              <a:solidFill>
                <a:schemeClr val="tx1"/>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02287" lvl="2" indent="-457200" defTabSz="1206470">
              <a:lnSpc>
                <a:spcPct val="80000"/>
              </a:lnSpc>
              <a:spcBef>
                <a:spcPts val="533"/>
              </a:spcBef>
              <a:buClr>
                <a:srgbClr val="0F6FC6"/>
              </a:buClr>
              <a:buSzPct val="100000"/>
              <a:defRPr/>
            </a:pPr>
            <a:r>
              <a:rPr lang="en-US" altLang="en-US" sz="2800" dirty="0">
                <a:latin typeface="Helvetica" panose="020B0604020202020204" pitchFamily="34" charset="0"/>
                <a:ea typeface="Constantia" pitchFamily="18" charset="0"/>
                <a:cs typeface="Helvetica" panose="020B0604020202020204" pitchFamily="34" charset="0"/>
                <a:sym typeface="Constantia" pitchFamily="18" charset="0"/>
              </a:rPr>
              <a:t>26 drugs with 33 additional disease indications</a:t>
            </a:r>
          </a:p>
          <a:p>
            <a:pPr marL="1145087" lvl="2" indent="0" defTabSz="1206470">
              <a:lnSpc>
                <a:spcPct val="80000"/>
              </a:lnSpc>
              <a:spcBef>
                <a:spcPts val="533"/>
              </a:spcBef>
              <a:buClr>
                <a:srgbClr val="0F6FC6"/>
              </a:buClr>
              <a:buSzPct val="85000"/>
              <a:buNone/>
              <a:defRPr/>
            </a:pPr>
            <a:endParaRPr lang="en-US" altLang="en-US" sz="2667" b="1" dirty="0">
              <a:latin typeface="Constantia" pitchFamily="18" charset="0"/>
              <a:ea typeface="Constantia" pitchFamily="18" charset="0"/>
              <a:cs typeface="Constantia" pitchFamily="18" charset="0"/>
              <a:sym typeface="Constantia" pitchFamily="18" charset="0"/>
            </a:endParaRPr>
          </a:p>
        </p:txBody>
      </p:sp>
      <p:sp>
        <p:nvSpPr>
          <p:cNvPr id="4" name="TextBox 3"/>
          <p:cNvSpPr txBox="1"/>
          <p:nvPr/>
        </p:nvSpPr>
        <p:spPr>
          <a:xfrm>
            <a:off x="-118334" y="6208664"/>
            <a:ext cx="2140772"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32542675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6" y="272645"/>
            <a:ext cx="10505829" cy="522146"/>
          </a:xfrm>
        </p:spPr>
        <p:txBody>
          <a:bodyPr>
            <a:noAutofit/>
          </a:bodyPr>
          <a:lstStyle/>
          <a:p>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lazertinib </a:t>
            </a:r>
            <a:r>
              <a:rPr lang="en-US" altLang="en-US" sz="4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Lazcluze</a:t>
            </a:r>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i="0" dirty="0">
                <a:solidFill>
                  <a:srgbClr val="000000"/>
                </a:solidFill>
                <a:effectLst/>
                <a:latin typeface="Helvetica" panose="020B0604020202020204" pitchFamily="34" charset="0"/>
                <a:cs typeface="Helvetica" panose="020B0604020202020204" pitchFamily="34"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38198" y="853308"/>
            <a:ext cx="11232708" cy="5863712"/>
          </a:xfrm>
        </p:spPr>
        <p:txBody>
          <a:bodyPr>
            <a:noAutofit/>
          </a:bodyPr>
          <a:lstStyle/>
          <a:p>
            <a:pPr marL="1145087" lvl="3" indent="0" defTabSz="1206470">
              <a:lnSpc>
                <a:spcPct val="80000"/>
              </a:lnSpc>
              <a:spcBef>
                <a:spcPts val="533"/>
              </a:spcBef>
              <a:buClr>
                <a:srgbClr val="0F6FC6"/>
              </a:buClr>
              <a:buSzPct val="85000"/>
              <a:buNone/>
              <a:defRPr/>
            </a:pP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45087" lvl="3" indent="0" defTabSz="1206470">
              <a:lnSpc>
                <a:spcPct val="80000"/>
              </a:lnSpc>
              <a:spcBef>
                <a:spcPts val="533"/>
              </a:spcBef>
              <a:buClr>
                <a:srgbClr val="0F6FC6"/>
              </a:buClr>
              <a:buSzPct val="85000"/>
              <a:buNone/>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lazertinib </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Lazcluze</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Janssen Biotech, Inc.: in combination with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amivantamab-vmjw</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Rybrevant® Janssen Biotech, Inc.: for the first-line treatment of locally advanced or metastatic non-small cell lung cancer (NSCLC) with epidermal growth factor receptor (EGFR) exon 19 deletions or exon 21 L858R substitution mutations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b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Oral kinase inhibitor, small molecule</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Drug interactions strong and moderate CYP3A inducers</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Targets epidermal growth factor receptor (EGFR) exon 19 deletions or exon 21 L858R substitution mutations</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Biomarker testing needed prior to administration</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endParaRPr lang="en-US" altLang="en-US" sz="2000" i="1"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5" name="TextBox 4">
            <a:extLst>
              <a:ext uri="{FF2B5EF4-FFF2-40B4-BE49-F238E27FC236}">
                <a16:creationId xmlns:a16="http://schemas.microsoft.com/office/drawing/2014/main" id="{9A07ED64-D1FD-3288-9BBB-40EF0F98844D}"/>
              </a:ext>
            </a:extLst>
          </p:cNvPr>
          <p:cNvSpPr txBox="1"/>
          <p:nvPr/>
        </p:nvSpPr>
        <p:spPr>
          <a:xfrm>
            <a:off x="821094" y="6308356"/>
            <a:ext cx="1437766" cy="276999"/>
          </a:xfrm>
          <a:prstGeom prst="rect">
            <a:avLst/>
          </a:prstGeom>
          <a:noFill/>
        </p:spPr>
        <p:txBody>
          <a:bodyPr wrap="none" rtlCol="0">
            <a:spAutoFit/>
          </a:bodyPr>
          <a:lstStyle/>
          <a:p>
            <a:r>
              <a:rPr lang="en-US" sz="1200" dirty="0">
                <a:latin typeface="Helvetica" panose="020B0604020202020204" pitchFamily="34" charset="0"/>
                <a:cs typeface="Helvetica" panose="020B0604020202020204" pitchFamily="34" charset="0"/>
              </a:rPr>
              <a:t>www.lazcluze.com</a:t>
            </a:r>
          </a:p>
        </p:txBody>
      </p:sp>
    </p:spTree>
    <p:extLst>
      <p:ext uri="{BB962C8B-B14F-4D97-AF65-F5344CB8AC3E}">
        <p14:creationId xmlns:p14="http://schemas.microsoft.com/office/powerpoint/2010/main" val="29556110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A034-35AF-475D-ADB1-9B719C56697A}"/>
              </a:ext>
            </a:extLst>
          </p:cNvPr>
          <p:cNvSpPr>
            <a:spLocks noGrp="1"/>
          </p:cNvSpPr>
          <p:nvPr>
            <p:ph type="title"/>
          </p:nvPr>
        </p:nvSpPr>
        <p:spPr>
          <a:xfrm>
            <a:off x="1005017" y="2144186"/>
            <a:ext cx="9647223" cy="3342215"/>
          </a:xfrm>
        </p:spPr>
        <p:txBody>
          <a:bodyPr>
            <a:normAutofit/>
          </a:bodyPr>
          <a:lstStyle/>
          <a:p>
            <a:pPr marL="1405432" lvl="3" indent="-260344" defTabSz="1206470">
              <a:lnSpc>
                <a:spcPct val="80000"/>
              </a:lnSpc>
              <a:spcBef>
                <a:spcPts val="533"/>
              </a:spcBef>
              <a:buClr>
                <a:srgbClr val="0F6FC6"/>
              </a:buClr>
              <a:buSzPct val="85000"/>
              <a:defRPr/>
            </a:pPr>
            <a:r>
              <a:rPr lang="en-US" sz="2000" b="1" i="0" dirty="0">
                <a:solidFill>
                  <a:srgbClr val="333333"/>
                </a:solidFill>
                <a:effectLst/>
                <a:latin typeface="Helvetica" panose="020B0604020202020204" pitchFamily="34" charset="0"/>
                <a:cs typeface="Helvetica" panose="020B0604020202020204" pitchFamily="34" charset="0"/>
              </a:rPr>
              <a:t>	</a:t>
            </a:r>
            <a:br>
              <a:rPr lang="en-US" sz="2000" b="1" i="0" dirty="0">
                <a:solidFill>
                  <a:srgbClr val="333333"/>
                </a:solidFill>
                <a:effectLst/>
                <a:latin typeface="Helvetica" panose="020B0604020202020204" pitchFamily="34" charset="0"/>
                <a:cs typeface="Helvetica" panose="020B0604020202020204" pitchFamily="34" charset="0"/>
              </a:rPr>
            </a:br>
            <a:r>
              <a:rPr lang="en-US" sz="2400" b="1" dirty="0">
                <a:effectLst/>
                <a:latin typeface="Helvetica" panose="020B0604020202020204" pitchFamily="34" charset="0"/>
              </a:rPr>
              <a:t>vorasidenib </a:t>
            </a:r>
            <a:r>
              <a:rPr lang="en-US" sz="2400" b="1" dirty="0" err="1">
                <a:effectLst/>
                <a:latin typeface="Helvetica" panose="020B0604020202020204" pitchFamily="34" charset="0"/>
              </a:rPr>
              <a:t>Voranigo</a:t>
            </a:r>
            <a:r>
              <a:rPr lang="en-US" sz="2400" b="1" dirty="0">
                <a:effectLst/>
                <a:latin typeface="Helvetica" panose="020B0604020202020204" pitchFamily="34" charset="0"/>
              </a:rPr>
              <a:t>®, </a:t>
            </a:r>
            <a:r>
              <a:rPr lang="en-US" sz="2400" b="0" dirty="0" err="1">
                <a:effectLst/>
                <a:latin typeface="Helvetica" panose="020B0604020202020204" pitchFamily="34" charset="0"/>
              </a:rPr>
              <a:t>Servier</a:t>
            </a:r>
            <a:r>
              <a:rPr lang="en-US" sz="2400" b="0" dirty="0">
                <a:effectLst/>
                <a:latin typeface="Helvetica" panose="020B0604020202020204" pitchFamily="34" charset="0"/>
              </a:rPr>
              <a:t> Pharmaceuticals LLC: an isocitrate dehydrogenase-1 (IDH1) and isocitrate dehydrogenase-2 (IDH2) inhibitor, for adult and pediatric patients 12 years and older with Grade 2 astrocytoma or oligodendroglioma with a susceptible IDH1 or IDH2 mutation, following surgery including biopsy, sub-total resection, or gross total resection (</a:t>
            </a:r>
            <a:r>
              <a:rPr lang="en-US" sz="2400" b="1" dirty="0">
                <a:effectLst/>
                <a:latin typeface="Helvetica" panose="020B0604020202020204" pitchFamily="34" charset="0"/>
              </a:rPr>
              <a:t>NEW 2024</a:t>
            </a:r>
            <a:r>
              <a:rPr lang="en-US" sz="2400" b="0" dirty="0">
                <a:effectLst/>
                <a:latin typeface="Helvetica" panose="020B0604020202020204" pitchFamily="34" charset="0"/>
              </a:rPr>
              <a:t>)</a:t>
            </a:r>
            <a:br>
              <a:rPr lang="en-US" altLang="en-US" sz="2200" dirty="0">
                <a:latin typeface="Helvetica" panose="020B0604020202020204" pitchFamily="34" charset="0"/>
                <a:ea typeface="Constantia" pitchFamily="18" charset="0"/>
                <a:cs typeface="Helvetica" panose="020B0604020202020204" pitchFamily="34" charset="0"/>
                <a:sym typeface="Constantia" pitchFamily="18" charset="0"/>
              </a:rPr>
            </a:br>
            <a:br>
              <a:rPr lang="en-US" altLang="en-US" sz="2000" dirty="0">
                <a:solidFill>
                  <a:srgbClr val="333333"/>
                </a:solidFill>
                <a:latin typeface="Helvetica" panose="020B0604020202020204" pitchFamily="34" charset="0"/>
                <a:ea typeface="Constantia" pitchFamily="18" charset="0"/>
                <a:cs typeface="Helvetica" panose="020B0604020202020204" pitchFamily="34" charset="0"/>
                <a:sym typeface="Constantia" pitchFamily="18" charset="0"/>
              </a:rPr>
            </a:br>
            <a:br>
              <a:rPr lang="en-US" altLang="en-US" sz="2000" b="1" dirty="0">
                <a:solidFill>
                  <a:srgbClr val="000000"/>
                </a:solidFill>
                <a:latin typeface="+mn-lt"/>
                <a:ea typeface="Constantia" pitchFamily="18" charset="0"/>
                <a:cs typeface="Constantia" pitchFamily="18" charset="0"/>
                <a:sym typeface="Constantia" pitchFamily="18" charset="0"/>
              </a:rPr>
            </a:br>
            <a:endParaRPr lang="en-US" sz="2000" dirty="0">
              <a:solidFill>
                <a:srgbClr val="000000"/>
              </a:solidFill>
              <a:highlight>
                <a:srgbClr val="FFFF00"/>
              </a:highlight>
              <a:latin typeface="+mn-lt"/>
            </a:endParaRPr>
          </a:p>
        </p:txBody>
      </p:sp>
      <p:sp>
        <p:nvSpPr>
          <p:cNvPr id="3" name="TextBox 2">
            <a:extLst>
              <a:ext uri="{FF2B5EF4-FFF2-40B4-BE49-F238E27FC236}">
                <a16:creationId xmlns:a16="http://schemas.microsoft.com/office/drawing/2014/main" id="{59260574-CF0F-4597-B030-D7785E846D21}"/>
              </a:ext>
            </a:extLst>
          </p:cNvPr>
          <p:cNvSpPr txBox="1"/>
          <p:nvPr/>
        </p:nvSpPr>
        <p:spPr>
          <a:xfrm>
            <a:off x="1156208" y="5941775"/>
            <a:ext cx="5603476" cy="276999"/>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www.voranigo.com</a:t>
            </a:r>
          </a:p>
        </p:txBody>
      </p:sp>
    </p:spTree>
    <p:extLst>
      <p:ext uri="{BB962C8B-B14F-4D97-AF65-F5344CB8AC3E}">
        <p14:creationId xmlns:p14="http://schemas.microsoft.com/office/powerpoint/2010/main" val="19904246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949" y="116126"/>
            <a:ext cx="10505829" cy="522146"/>
          </a:xfrm>
        </p:spPr>
        <p:txBody>
          <a:bodyPr>
            <a:noAutofit/>
          </a:bodyPr>
          <a:lstStyle/>
          <a:p>
            <a:r>
              <a:rPr lang="en-US" sz="4400" b="1" dirty="0">
                <a:effectLst/>
                <a:latin typeface="Helvetica" panose="020B0604020202020204" pitchFamily="34" charset="0"/>
              </a:rPr>
              <a:t>vorasidenib </a:t>
            </a:r>
            <a:r>
              <a:rPr lang="en-US" sz="4400" b="1" dirty="0" err="1">
                <a:effectLst/>
                <a:latin typeface="Helvetica" panose="020B0604020202020204" pitchFamily="34" charset="0"/>
              </a:rPr>
              <a:t>Voranigo</a:t>
            </a:r>
            <a:r>
              <a:rPr lang="en-US" sz="4400" b="1" dirty="0">
                <a:effectLst/>
                <a:latin typeface="Helvetica" panose="020B0604020202020204" pitchFamily="34" charset="0"/>
              </a:rPr>
              <a:t>®</a:t>
            </a:r>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i="0" dirty="0">
                <a:solidFill>
                  <a:srgbClr val="000000"/>
                </a:solidFill>
                <a:effectLst/>
                <a:latin typeface="Helvetica" panose="020B0604020202020204" pitchFamily="34" charset="0"/>
                <a:cs typeface="Helvetica" panose="020B0604020202020204" pitchFamily="34" charset="0"/>
              </a:rPr>
              <a:t> </a:t>
            </a:r>
            <a:r>
              <a:rPr lang="en-US" altLang="en-US"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38198" y="721643"/>
            <a:ext cx="11232708" cy="5863712"/>
          </a:xfrm>
        </p:spPr>
        <p:txBody>
          <a:bodyPr>
            <a:noAutofit/>
          </a:bodyPr>
          <a:lstStyle/>
          <a:p>
            <a:pPr marL="1145087" lvl="3" indent="0" defTabSz="1206470">
              <a:lnSpc>
                <a:spcPct val="80000"/>
              </a:lnSpc>
              <a:spcBef>
                <a:spcPts val="533"/>
              </a:spcBef>
              <a:buClr>
                <a:srgbClr val="0F6FC6"/>
              </a:buClr>
              <a:buSzPct val="85000"/>
              <a:buNone/>
              <a:defRPr/>
            </a:pPr>
            <a:r>
              <a:rPr lang="en-US" sz="2400" b="1" dirty="0">
                <a:effectLst/>
                <a:latin typeface="Helvetica" panose="020B0604020202020204" pitchFamily="34" charset="0"/>
              </a:rPr>
              <a:t>vorasidenib </a:t>
            </a:r>
            <a:r>
              <a:rPr lang="en-US" sz="2400" b="1" dirty="0" err="1">
                <a:effectLst/>
                <a:latin typeface="Helvetica" panose="020B0604020202020204" pitchFamily="34" charset="0"/>
              </a:rPr>
              <a:t>Voranigo</a:t>
            </a:r>
            <a:r>
              <a:rPr lang="en-US" sz="2400" b="1" dirty="0">
                <a:effectLst/>
                <a:latin typeface="Helvetica" panose="020B0604020202020204" pitchFamily="34" charset="0"/>
              </a:rPr>
              <a:t>®, </a:t>
            </a:r>
            <a:r>
              <a:rPr lang="en-US" sz="2400" b="0" dirty="0" err="1">
                <a:effectLst/>
                <a:latin typeface="Helvetica" panose="020B0604020202020204" pitchFamily="34" charset="0"/>
              </a:rPr>
              <a:t>Servier</a:t>
            </a:r>
            <a:r>
              <a:rPr lang="en-US" sz="2400" b="0" dirty="0">
                <a:effectLst/>
                <a:latin typeface="Helvetica" panose="020B0604020202020204" pitchFamily="34" charset="0"/>
              </a:rPr>
              <a:t> Pharmaceuticals LLC: an isocitrate dehydrogenase-1 (IDH1) and isocitrate dehydrogenase-2 (IDH2) inhibitor, for adult and pediatric patients 12 years and older with Grade 2 astrocytoma or oligodendroglioma with a susceptible IDH1 or IDH2 mutation, following surgery including biopsy, sub-total resection, or gross total resection (</a:t>
            </a:r>
            <a:r>
              <a:rPr lang="en-US" sz="2400" b="1" dirty="0">
                <a:effectLst/>
                <a:latin typeface="Helvetica" panose="020B0604020202020204" pitchFamily="34" charset="0"/>
              </a:rPr>
              <a:t>NEW 2024</a:t>
            </a:r>
            <a:r>
              <a:rPr lang="en-US" sz="2400" b="0" dirty="0">
                <a:effectLst/>
                <a:latin typeface="Helvetica" panose="020B0604020202020204" pitchFamily="34" charset="0"/>
              </a:rPr>
              <a:t>)</a:t>
            </a:r>
            <a:endParaRPr lang="en-US" altLang="en-US" sz="2200" dirty="0">
              <a:latin typeface="Helvetica" panose="020B0604020202020204" pitchFamily="34" charset="0"/>
              <a:ea typeface="Constantia" pitchFamily="18" charset="0"/>
              <a:cs typeface="Helvetica" panose="020B0604020202020204" pitchFamily="34" charset="0"/>
              <a:sym typeface="Constantia" pitchFamily="18" charset="0"/>
            </a:endParaRPr>
          </a:p>
          <a:p>
            <a:pPr marL="1145087" lvl="3" indent="0" defTabSz="1206470">
              <a:lnSpc>
                <a:spcPct val="80000"/>
              </a:lnSpc>
              <a:spcBef>
                <a:spcPts val="533"/>
              </a:spcBef>
              <a:buClr>
                <a:srgbClr val="0F6FC6"/>
              </a:buClr>
              <a:buSzPct val="85000"/>
              <a:buNone/>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Oral IDH1 and IDH2 inhibitor, small molecule</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Drug interactions with strong and moderate CYP1A2 inhibitors, moderate CYP1A2  inducers, smoking tobacco,  certain CYP3A substrates, and hormonal contraceptives</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Targets </a:t>
            </a:r>
            <a:r>
              <a:rPr lang="en-US" sz="2400" b="0" dirty="0">
                <a:effectLst/>
                <a:latin typeface="Helvetica" panose="020B0604020202020204" pitchFamily="34" charset="0"/>
              </a:rPr>
              <a:t>isocitrate dehydrogenase-1 (IDH1) and isocitrate dehydrogenase-2 (IDH2) </a:t>
            </a: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Biomarker testing needed prior to administration</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endParaRPr lang="en-US" altLang="en-US" sz="2000" i="1"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5" name="TextBox 4">
            <a:extLst>
              <a:ext uri="{FF2B5EF4-FFF2-40B4-BE49-F238E27FC236}">
                <a16:creationId xmlns:a16="http://schemas.microsoft.com/office/drawing/2014/main" id="{9A07ED64-D1FD-3288-9BBB-40EF0F98844D}"/>
              </a:ext>
            </a:extLst>
          </p:cNvPr>
          <p:cNvSpPr txBox="1"/>
          <p:nvPr/>
        </p:nvSpPr>
        <p:spPr>
          <a:xfrm>
            <a:off x="590434" y="6530226"/>
            <a:ext cx="1471428" cy="276999"/>
          </a:xfrm>
          <a:prstGeom prst="rect">
            <a:avLst/>
          </a:prstGeom>
          <a:noFill/>
        </p:spPr>
        <p:txBody>
          <a:bodyPr wrap="none" rtlCol="0">
            <a:spAutoFit/>
          </a:bodyPr>
          <a:lstStyle/>
          <a:p>
            <a:r>
              <a:rPr lang="en-US" sz="1200" dirty="0">
                <a:latin typeface="Helvetica" panose="020B0604020202020204" pitchFamily="34" charset="0"/>
                <a:cs typeface="Helvetica" panose="020B0604020202020204" pitchFamily="34" charset="0"/>
              </a:rPr>
              <a:t>www.voranigo.com</a:t>
            </a:r>
          </a:p>
        </p:txBody>
      </p:sp>
    </p:spTree>
    <p:extLst>
      <p:ext uri="{BB962C8B-B14F-4D97-AF65-F5344CB8AC3E}">
        <p14:creationId xmlns:p14="http://schemas.microsoft.com/office/powerpoint/2010/main" val="5544431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549B1-A10F-F396-6FDE-E74B3707D95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B010B18-5E8F-7DD5-3003-F3A4092E489A}"/>
              </a:ext>
            </a:extLst>
          </p:cNvPr>
          <p:cNvSpPr>
            <a:spLocks noGrp="1"/>
          </p:cNvSpPr>
          <p:nvPr>
            <p:ph type="title"/>
          </p:nvPr>
        </p:nvSpPr>
        <p:spPr>
          <a:xfrm>
            <a:off x="670560" y="2194560"/>
            <a:ext cx="11289792" cy="3395425"/>
          </a:xfrm>
        </p:spPr>
        <p:txBody>
          <a:bodyPr>
            <a:normAutofit fontScale="90000"/>
          </a:bodyPr>
          <a:lstStyle/>
          <a:p>
            <a:br>
              <a:rPr lang="en-US" sz="6000" b="1" dirty="0">
                <a:solidFill>
                  <a:schemeClr val="tx1"/>
                </a:solidFill>
                <a:latin typeface="Helvetica" panose="020B0604020202020204" pitchFamily="34" charset="0"/>
                <a:cs typeface="Helvetica" panose="020B0604020202020204" pitchFamily="34" charset="0"/>
              </a:rPr>
            </a:br>
            <a:br>
              <a:rPr lang="en-US" sz="6000" b="1" dirty="0">
                <a:solidFill>
                  <a:schemeClr val="tx1"/>
                </a:solidFill>
                <a:latin typeface="Helvetica" panose="020B0604020202020204" pitchFamily="34" charset="0"/>
                <a:cs typeface="Helvetica" panose="020B0604020202020204" pitchFamily="34" charset="0"/>
              </a:rPr>
            </a:br>
            <a:r>
              <a:rPr lang="en-US" sz="6700" b="1" dirty="0">
                <a:solidFill>
                  <a:srgbClr val="000000"/>
                </a:solidFill>
                <a:latin typeface="Helvetica" panose="020B0604020202020204" pitchFamily="34" charset="0"/>
                <a:cs typeface="Helvetica" panose="020B0604020202020204" pitchFamily="34" charset="0"/>
              </a:rPr>
              <a:t>IL-15 agonist immunotherapy</a:t>
            </a:r>
            <a:br>
              <a:rPr lang="en-US" sz="7200" b="1" dirty="0">
                <a:solidFill>
                  <a:schemeClr val="tx1"/>
                </a:solidFill>
                <a:latin typeface="Helvetica" panose="020B0604020202020204" pitchFamily="34" charset="0"/>
                <a:cs typeface="Helvetica" panose="020B0604020202020204" pitchFamily="34" charset="0"/>
              </a:rPr>
            </a:br>
            <a:br>
              <a:rPr lang="en-US" sz="6000" b="1" dirty="0">
                <a:solidFill>
                  <a:schemeClr val="tx1"/>
                </a:solidFill>
                <a:latin typeface="Helvetica" panose="020B0604020202020204" pitchFamily="34" charset="0"/>
                <a:cs typeface="Helvetica" panose="020B0604020202020204" pitchFamily="34" charset="0"/>
              </a:rPr>
            </a:br>
            <a:endParaRPr lang="en-US" dirty="0">
              <a:solidFill>
                <a:schemeClr val="tx1"/>
              </a:solidFill>
            </a:endParaRPr>
          </a:p>
        </p:txBody>
      </p:sp>
    </p:spTree>
    <p:extLst>
      <p:ext uri="{BB962C8B-B14F-4D97-AF65-F5344CB8AC3E}">
        <p14:creationId xmlns:p14="http://schemas.microsoft.com/office/powerpoint/2010/main" val="1173570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A034-35AF-475D-ADB1-9B719C56697A}"/>
              </a:ext>
            </a:extLst>
          </p:cNvPr>
          <p:cNvSpPr>
            <a:spLocks noGrp="1"/>
          </p:cNvSpPr>
          <p:nvPr>
            <p:ph type="title"/>
          </p:nvPr>
        </p:nvSpPr>
        <p:spPr>
          <a:xfrm>
            <a:off x="1111505" y="1666390"/>
            <a:ext cx="9557210" cy="3941741"/>
          </a:xfrm>
        </p:spPr>
        <p:txBody>
          <a:bodyPr>
            <a:normAutofit/>
          </a:bodyPr>
          <a:lstStyle/>
          <a:p>
            <a:pPr marL="1297495" lvl="3" defTabSz="1206470">
              <a:spcBef>
                <a:spcPts val="533"/>
              </a:spcBef>
              <a:buClr>
                <a:srgbClr val="0F6FC6"/>
              </a:buClr>
              <a:buSzPct val="85000"/>
              <a:defRPr/>
            </a:pPr>
            <a:r>
              <a:rPr lang="en-US" sz="2400" b="1" i="0" dirty="0">
                <a:solidFill>
                  <a:srgbClr val="333333"/>
                </a:solidFill>
                <a:effectLst/>
                <a:latin typeface="Helvetica" panose="020B0604020202020204" pitchFamily="34" charset="0"/>
                <a:cs typeface="Helvetica" panose="020B0604020202020204" pitchFamily="34" charset="0"/>
              </a:rPr>
              <a:t>nogapendekin alfa inbakicept-pmln Anktiva®</a:t>
            </a:r>
            <a:r>
              <a:rPr lang="en-US" sz="2400" b="0" i="0" dirty="0">
                <a:solidFill>
                  <a:srgbClr val="333333"/>
                </a:solidFill>
                <a:effectLst/>
                <a:latin typeface="Helvetica" panose="020B0604020202020204" pitchFamily="34" charset="0"/>
                <a:cs typeface="Helvetica" panose="020B0604020202020204" pitchFamily="34" charset="0"/>
              </a:rPr>
              <a:t>, Altor BioScience, LLC: with Bacillus Calmette-Guérin (BCG) for adult patients with BCG-unresponsive non-muscle invasive bladder cancer (NMIBC) with carcinoma in situ (CIS) with or without papillary tumors (</a:t>
            </a:r>
            <a:r>
              <a:rPr lang="en-US" sz="2400" b="1" i="0" dirty="0">
                <a:solidFill>
                  <a:srgbClr val="333333"/>
                </a:solidFill>
                <a:effectLst/>
                <a:latin typeface="Helvetica" panose="020B0604020202020204" pitchFamily="34" charset="0"/>
                <a:cs typeface="Helvetica" panose="020B0604020202020204" pitchFamily="34" charset="0"/>
              </a:rPr>
              <a:t>NEW 2024</a:t>
            </a:r>
            <a:r>
              <a:rPr lang="en-US" sz="2400" b="0" i="0" dirty="0">
                <a:solidFill>
                  <a:srgbClr val="333333"/>
                </a:solidFill>
                <a:effectLst/>
                <a:latin typeface="Helvetica" panose="020B0604020202020204" pitchFamily="34" charset="0"/>
                <a:cs typeface="Helvetica" panose="020B0604020202020204" pitchFamily="34" charset="0"/>
              </a:rPr>
              <a:t>)</a:t>
            </a:r>
            <a:b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sz="2400" dirty="0">
              <a:solidFill>
                <a:srgbClr val="000000"/>
              </a:solidFill>
              <a:highlight>
                <a:srgbClr val="FFFF00"/>
              </a:highlight>
              <a:latin typeface="Helvetica" panose="020B0604020202020204" pitchFamily="34" charset="0"/>
              <a:cs typeface="Helvetica" panose="020B0604020202020204" pitchFamily="34" charset="0"/>
            </a:endParaRPr>
          </a:p>
        </p:txBody>
      </p:sp>
      <p:sp>
        <p:nvSpPr>
          <p:cNvPr id="3" name="TextBox 2">
            <a:extLst>
              <a:ext uri="{FF2B5EF4-FFF2-40B4-BE49-F238E27FC236}">
                <a16:creationId xmlns:a16="http://schemas.microsoft.com/office/drawing/2014/main" id="{59260574-CF0F-4597-B030-D7785E846D21}"/>
              </a:ext>
            </a:extLst>
          </p:cNvPr>
          <p:cNvSpPr txBox="1"/>
          <p:nvPr/>
        </p:nvSpPr>
        <p:spPr>
          <a:xfrm>
            <a:off x="1156208" y="5941775"/>
            <a:ext cx="5603476" cy="769441"/>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www.anktiva.com</a:t>
            </a:r>
          </a:p>
          <a:p>
            <a:endParaRPr lang="en-US" sz="1600" dirty="0"/>
          </a:p>
          <a:p>
            <a:endParaRPr lang="en-US" sz="1600" dirty="0"/>
          </a:p>
        </p:txBody>
      </p:sp>
    </p:spTree>
    <p:extLst>
      <p:ext uri="{BB962C8B-B14F-4D97-AF65-F5344CB8AC3E}">
        <p14:creationId xmlns:p14="http://schemas.microsoft.com/office/powerpoint/2010/main" val="20574654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000" y="171450"/>
            <a:ext cx="11837000" cy="1061387"/>
          </a:xfrm>
        </p:spPr>
        <p:txBody>
          <a:bodyPr>
            <a:noAutofit/>
          </a:bodyPr>
          <a:lstStyle/>
          <a:p>
            <a:r>
              <a:rPr lang="en-US" sz="4400" b="1" i="0" dirty="0">
                <a:solidFill>
                  <a:srgbClr val="333333"/>
                </a:solidFill>
                <a:effectLst/>
                <a:latin typeface="Helvetica" panose="020B0604020202020204" pitchFamily="34" charset="0"/>
                <a:cs typeface="Helvetica" panose="020B0604020202020204" pitchFamily="34" charset="0"/>
              </a:rPr>
              <a:t>nogapendekin alfa inbakicept-pmln Anktiva®</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355000" y="1232838"/>
            <a:ext cx="11103171" cy="5349205"/>
          </a:xfrm>
        </p:spPr>
        <p:txBody>
          <a:bodyPr>
            <a:noAutofit/>
          </a:bodyPr>
          <a:lstStyle/>
          <a:p>
            <a:pPr marL="1145087" lvl="3" indent="0" defTabSz="1206470">
              <a:lnSpc>
                <a:spcPct val="80000"/>
              </a:lnSpc>
              <a:spcBef>
                <a:spcPts val="533"/>
              </a:spcBef>
              <a:buClr>
                <a:srgbClr val="0F6FC6"/>
              </a:buClr>
              <a:buSzPct val="85000"/>
              <a:buNone/>
              <a:defRPr/>
            </a:pPr>
            <a:endParaRPr lang="en-US" sz="3200" b="1" i="0" dirty="0">
              <a:solidFill>
                <a:srgbClr val="333333"/>
              </a:solidFill>
              <a:effectLst/>
              <a:latin typeface="Helvetica" panose="020B0604020202020204" pitchFamily="34" charset="0"/>
              <a:cs typeface="Helvetica" panose="020B0604020202020204" pitchFamily="34" charset="0"/>
            </a:endParaRPr>
          </a:p>
          <a:p>
            <a:pPr marL="1145087" lvl="3" indent="0" defTabSz="1206470">
              <a:lnSpc>
                <a:spcPct val="80000"/>
              </a:lnSpc>
              <a:spcBef>
                <a:spcPts val="533"/>
              </a:spcBef>
              <a:buClr>
                <a:srgbClr val="0F6FC6"/>
              </a:buClr>
              <a:buSzPct val="85000"/>
              <a:buNone/>
              <a:defRPr/>
            </a:pPr>
            <a:r>
              <a:rPr lang="en-US" sz="2400" b="1" i="0" dirty="0">
                <a:solidFill>
                  <a:srgbClr val="333333"/>
                </a:solidFill>
                <a:effectLst/>
                <a:latin typeface="Helvetica" panose="020B0604020202020204" pitchFamily="34" charset="0"/>
                <a:cs typeface="Helvetica" panose="020B0604020202020204" pitchFamily="34" charset="0"/>
              </a:rPr>
              <a:t>nogapendekin alfa inbakicept-pmln Anktiva®</a:t>
            </a:r>
            <a:r>
              <a:rPr lang="en-US" sz="2400" b="0" i="0" dirty="0">
                <a:solidFill>
                  <a:srgbClr val="333333"/>
                </a:solidFill>
                <a:effectLst/>
                <a:latin typeface="Helvetica" panose="020B0604020202020204" pitchFamily="34" charset="0"/>
                <a:cs typeface="Helvetica" panose="020B0604020202020204" pitchFamily="34" charset="0"/>
              </a:rPr>
              <a:t>, Altor BioScience, LLC: with Bacillus Calmette-Guérin (BCG) for adult patients with BCG-unresponsive non-muscle invasive bladder cancer (NMIBC) with carcinoma in situ (CIS) with or without papillary tumors (</a:t>
            </a:r>
            <a:r>
              <a:rPr lang="en-US" sz="2400" b="1" i="0" dirty="0">
                <a:solidFill>
                  <a:srgbClr val="333333"/>
                </a:solidFill>
                <a:effectLst/>
                <a:latin typeface="Helvetica" panose="020B0604020202020204" pitchFamily="34" charset="0"/>
                <a:cs typeface="Helvetica" panose="020B0604020202020204" pitchFamily="34" charset="0"/>
              </a:rPr>
              <a:t>NEW 2024</a:t>
            </a:r>
            <a:r>
              <a:rPr lang="en-US" sz="2400" b="0" i="0" dirty="0">
                <a:solidFill>
                  <a:srgbClr val="333333"/>
                </a:solidFill>
                <a:effectLst/>
                <a:latin typeface="Helvetica" panose="020B0604020202020204" pitchFamily="34" charset="0"/>
                <a:cs typeface="Helvetica" panose="020B0604020202020204" pitchFamily="34" charset="0"/>
              </a:rPr>
              <a:t>)</a:t>
            </a: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145087" lvl="3" indent="0" defTabSz="1206470">
              <a:lnSpc>
                <a:spcPct val="80000"/>
              </a:lnSpc>
              <a:spcBef>
                <a:spcPts val="533"/>
              </a:spcBef>
              <a:buClr>
                <a:srgbClr val="0F6FC6"/>
              </a:buClr>
              <a:buSzPct val="85000"/>
              <a:buNone/>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First in class Interleukin-15 (IL-15) receptor agonist immunotherapy, intravesical</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IL-15 receptor agonist that generates IL-15 activated natural killer cells, killer T cells and memory T cells, without proliferation of immune-suppressive Treg cells</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 biomarker testing needed prior to administration</a:t>
            </a:r>
          </a:p>
          <a:p>
            <a:pPr marL="914378" lvl="4" indent="0">
              <a:spcBef>
                <a:spcPts val="400"/>
              </a:spcBef>
              <a:buClr>
                <a:srgbClr val="0BD0D9"/>
              </a:buClr>
              <a:buNone/>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endParaRPr lang="en-US" altLang="en-US" sz="2000" i="1"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endParaRPr>
          </a:p>
        </p:txBody>
      </p:sp>
      <p:sp>
        <p:nvSpPr>
          <p:cNvPr id="5" name="TextBox 4">
            <a:extLst>
              <a:ext uri="{FF2B5EF4-FFF2-40B4-BE49-F238E27FC236}">
                <a16:creationId xmlns:a16="http://schemas.microsoft.com/office/drawing/2014/main" id="{9A07ED64-D1FD-3288-9BBB-40EF0F98844D}"/>
              </a:ext>
            </a:extLst>
          </p:cNvPr>
          <p:cNvSpPr txBox="1"/>
          <p:nvPr/>
        </p:nvSpPr>
        <p:spPr>
          <a:xfrm>
            <a:off x="733829" y="6394162"/>
            <a:ext cx="1370440" cy="523220"/>
          </a:xfrm>
          <a:prstGeom prst="rect">
            <a:avLst/>
          </a:prstGeom>
          <a:noFill/>
        </p:spPr>
        <p:txBody>
          <a:bodyPr wrap="none" rtlCol="0">
            <a:spAutoFit/>
          </a:bodyPr>
          <a:lstStyle/>
          <a:p>
            <a:r>
              <a:rPr lang="en-US" sz="1200" dirty="0">
                <a:latin typeface="Helvetica" panose="020B0604020202020204" pitchFamily="34" charset="0"/>
                <a:cs typeface="Helvetica" panose="020B0604020202020204" pitchFamily="34" charset="0"/>
              </a:rPr>
              <a:t>www.anktiva.com</a:t>
            </a:r>
          </a:p>
          <a:p>
            <a:endParaRPr lang="en-US" sz="1600" dirty="0"/>
          </a:p>
        </p:txBody>
      </p:sp>
    </p:spTree>
    <p:extLst>
      <p:ext uri="{BB962C8B-B14F-4D97-AF65-F5344CB8AC3E}">
        <p14:creationId xmlns:p14="http://schemas.microsoft.com/office/powerpoint/2010/main" val="17759556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2824F-2F55-1FF4-2B63-1E6BDE83E86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2238C01-E436-FD29-DA30-124733F8C933}"/>
              </a:ext>
            </a:extLst>
          </p:cNvPr>
          <p:cNvSpPr txBox="1"/>
          <p:nvPr/>
        </p:nvSpPr>
        <p:spPr>
          <a:xfrm>
            <a:off x="-537882" y="98151"/>
            <a:ext cx="12192000" cy="1717393"/>
          </a:xfrm>
          <a:prstGeom prst="rect">
            <a:avLst/>
          </a:prstGeom>
          <a:noFill/>
        </p:spPr>
        <p:txBody>
          <a:bodyPr wrap="square" rtlCol="0">
            <a:spAutoFit/>
          </a:bodyPr>
          <a:lstStyle/>
          <a:p>
            <a:pPr marL="1145087" defTabSz="1206470">
              <a:lnSpc>
                <a:spcPct val="80000"/>
              </a:lnSpc>
              <a:spcBef>
                <a:spcPts val="533"/>
              </a:spcBef>
              <a:buClr>
                <a:srgbClr val="0F6FC6"/>
              </a:buClr>
              <a:buSzPct val="85000"/>
            </a:pPr>
            <a:r>
              <a:rPr lang="en-US" sz="4400" b="1" dirty="0">
                <a:solidFill>
                  <a:srgbClr val="000000"/>
                </a:solidFill>
                <a:latin typeface="Helvetica" panose="020B0604020202020204" pitchFamily="34" charset="0"/>
                <a:cs typeface="Helvetica" panose="020B0604020202020204" pitchFamily="34" charset="0"/>
                <a:sym typeface="Helvetica" charset="0"/>
              </a:rPr>
              <a:t>Once potential targets are identified, drugs are designed to best attack the tumor</a:t>
            </a:r>
          </a:p>
        </p:txBody>
      </p:sp>
      <p:sp>
        <p:nvSpPr>
          <p:cNvPr id="5" name="TextBox 4">
            <a:extLst>
              <a:ext uri="{FF2B5EF4-FFF2-40B4-BE49-F238E27FC236}">
                <a16:creationId xmlns:a16="http://schemas.microsoft.com/office/drawing/2014/main" id="{48CA0280-6B40-5A49-6289-D40916713B43}"/>
              </a:ext>
            </a:extLst>
          </p:cNvPr>
          <p:cNvSpPr txBox="1"/>
          <p:nvPr/>
        </p:nvSpPr>
        <p:spPr>
          <a:xfrm>
            <a:off x="-376518" y="6379285"/>
            <a:ext cx="1988365" cy="240066"/>
          </a:xfrm>
          <a:prstGeom prst="rect">
            <a:avLst/>
          </a:prstGeom>
          <a:noFill/>
        </p:spPr>
        <p:txBody>
          <a:bodyPr wrap="none" rtlCol="0">
            <a:spAutoFit/>
          </a:bodyPr>
          <a:lstStyle/>
          <a:p>
            <a:pPr marL="1145087" algn="l" defTabSz="1206470">
              <a:lnSpc>
                <a:spcPct val="80000"/>
              </a:lnSpc>
              <a:spcBef>
                <a:spcPts val="533"/>
              </a:spcBef>
              <a:buClr>
                <a:srgbClr val="0F6FC6"/>
              </a:buClr>
              <a:buSzPct val="85000"/>
            </a:pPr>
            <a:r>
              <a:rPr lang="en-US" sz="1200" dirty="0">
                <a:latin typeface="Helvetica" panose="020B0604020202020204" pitchFamily="34" charset="0"/>
                <a:cs typeface="Helvetica" panose="020B0604020202020204" pitchFamily="34" charset="0"/>
                <a:sym typeface="Helvetica" charset="0"/>
              </a:rPr>
              <a:t>NCI 2024</a:t>
            </a:r>
          </a:p>
        </p:txBody>
      </p:sp>
      <p:pic>
        <p:nvPicPr>
          <p:cNvPr id="6" name="Picture 5">
            <a:extLst>
              <a:ext uri="{FF2B5EF4-FFF2-40B4-BE49-F238E27FC236}">
                <a16:creationId xmlns:a16="http://schemas.microsoft.com/office/drawing/2014/main" id="{B34A59A2-BBFD-677E-5E26-7BF7D6079389}"/>
              </a:ext>
            </a:extLst>
          </p:cNvPr>
          <p:cNvPicPr>
            <a:picLocks noChangeAspect="1"/>
          </p:cNvPicPr>
          <p:nvPr/>
        </p:nvPicPr>
        <p:blipFill>
          <a:blip r:embed="rId2"/>
          <a:stretch>
            <a:fillRect/>
          </a:stretch>
        </p:blipFill>
        <p:spPr>
          <a:xfrm>
            <a:off x="1948747" y="1919076"/>
            <a:ext cx="8120411" cy="4028434"/>
          </a:xfrm>
          <a:prstGeom prst="rect">
            <a:avLst/>
          </a:prstGeom>
        </p:spPr>
      </p:pic>
    </p:spTree>
    <p:extLst>
      <p:ext uri="{BB962C8B-B14F-4D97-AF65-F5344CB8AC3E}">
        <p14:creationId xmlns:p14="http://schemas.microsoft.com/office/powerpoint/2010/main" val="10520490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12" y="121034"/>
            <a:ext cx="12275372" cy="1539595"/>
          </a:xfrm>
        </p:spPr>
        <p:txBody>
          <a:bodyPr>
            <a:noAutofit/>
          </a:bodyPr>
          <a:lstStyle/>
          <a:p>
            <a:r>
              <a:rPr lang="en-US" altLang="en-US" b="1" dirty="0">
                <a:latin typeface="Helvetica" panose="020B0604020202020204" pitchFamily="34" charset="0"/>
                <a:cs typeface="Helvetica" panose="020B0604020202020204" pitchFamily="34" charset="0"/>
                <a:sym typeface="Calibri" panose="020F0502020204030204" pitchFamily="34" charset="0"/>
              </a:rPr>
              <a:t>Monoclonal Antibody Naming Conventions</a:t>
            </a:r>
            <a:br>
              <a:rPr lang="en-US" altLang="en-US" sz="3600" b="1" dirty="0">
                <a:latin typeface="Helvetica" panose="020B0604020202020204" pitchFamily="34" charset="0"/>
                <a:cs typeface="Helvetica" panose="020B0604020202020204" pitchFamily="34" charset="0"/>
                <a:sym typeface="Calibri" panose="020F0502020204030204" pitchFamily="34" charset="0"/>
              </a:rPr>
            </a:br>
            <a:endParaRPr lang="en-US" sz="3600" dirty="0">
              <a:solidFill>
                <a:schemeClr val="accent4">
                  <a:lumMod val="75000"/>
                </a:schemeClr>
              </a:solidFill>
              <a:latin typeface="+mn-lt"/>
            </a:endParaRPr>
          </a:p>
        </p:txBody>
      </p:sp>
      <p:sp>
        <p:nvSpPr>
          <p:cNvPr id="3" name="Content Placeholder 2"/>
          <p:cNvSpPr>
            <a:spLocks noGrp="1"/>
          </p:cNvSpPr>
          <p:nvPr>
            <p:ph idx="1"/>
          </p:nvPr>
        </p:nvSpPr>
        <p:spPr/>
        <p:txBody>
          <a:bodyPr>
            <a:normAutofit/>
          </a:bodyPr>
          <a:lstStyle/>
          <a:p>
            <a:pPr marL="0" indent="0" algn="ctr" defTabSz="914377">
              <a:buNone/>
            </a:pPr>
            <a:r>
              <a:rPr lang="en-US" sz="2400" b="1" dirty="0">
                <a:solidFill>
                  <a:schemeClr val="tx1"/>
                </a:solidFill>
                <a:latin typeface="Helvetica" panose="020B0604020202020204" pitchFamily="34" charset="0"/>
                <a:cs typeface="Helvetica" panose="020B0604020202020204" pitchFamily="34" charset="0"/>
              </a:rPr>
              <a:t>t , ta, or tu </a:t>
            </a:r>
            <a:r>
              <a:rPr lang="en-US" sz="2400" dirty="0">
                <a:solidFill>
                  <a:schemeClr val="tx1"/>
                </a:solidFill>
                <a:latin typeface="Helvetica" panose="020B0604020202020204" pitchFamily="34" charset="0"/>
                <a:cs typeface="Helvetica" panose="020B0604020202020204" pitchFamily="34" charset="0"/>
              </a:rPr>
              <a:t>= tumor</a:t>
            </a:r>
          </a:p>
          <a:p>
            <a:pPr marL="0" indent="0" algn="ctr" defTabSz="914377">
              <a:buNone/>
            </a:pPr>
            <a:r>
              <a:rPr lang="en-US" sz="2400" dirty="0">
                <a:solidFill>
                  <a:schemeClr val="tx1"/>
                </a:solidFill>
                <a:latin typeface="Helvetica" panose="020B0604020202020204" pitchFamily="34" charset="0"/>
                <a:cs typeface="Helvetica" panose="020B0604020202020204" pitchFamily="34" charset="0"/>
              </a:rPr>
              <a:t>tras</a:t>
            </a:r>
            <a:r>
              <a:rPr lang="en-US" sz="2400" b="1" dirty="0">
                <a:solidFill>
                  <a:schemeClr val="tx1"/>
                </a:solidFill>
                <a:latin typeface="Helvetica" panose="020B0604020202020204" pitchFamily="34" charset="0"/>
                <a:cs typeface="Helvetica" panose="020B0604020202020204" pitchFamily="34" charset="0"/>
              </a:rPr>
              <a:t>tu</a:t>
            </a:r>
            <a:r>
              <a:rPr lang="en-US" sz="2400" dirty="0">
                <a:solidFill>
                  <a:schemeClr val="tx1"/>
                </a:solidFill>
                <a:latin typeface="Helvetica" panose="020B0604020202020204" pitchFamily="34" charset="0"/>
                <a:cs typeface="Helvetica" panose="020B0604020202020204" pitchFamily="34" charset="0"/>
              </a:rPr>
              <a:t>zumab</a:t>
            </a:r>
          </a:p>
          <a:p>
            <a:pPr marL="0" indent="0" algn="ctr" defTabSz="914377">
              <a:buNone/>
            </a:pPr>
            <a:endParaRPr lang="en-US" sz="2400" dirty="0">
              <a:solidFill>
                <a:schemeClr val="tx1"/>
              </a:solidFill>
              <a:latin typeface="Helvetica" panose="020B0604020202020204" pitchFamily="34" charset="0"/>
              <a:cs typeface="Helvetica" panose="020B0604020202020204" pitchFamily="34" charset="0"/>
            </a:endParaRPr>
          </a:p>
          <a:p>
            <a:pPr marL="0" indent="0" algn="ctr" defTabSz="914377">
              <a:buNone/>
            </a:pPr>
            <a:r>
              <a:rPr lang="en-US" sz="2400" b="1" dirty="0">
                <a:solidFill>
                  <a:schemeClr val="tx1"/>
                </a:solidFill>
                <a:latin typeface="Helvetica" panose="020B0604020202020204" pitchFamily="34" charset="0"/>
                <a:cs typeface="Helvetica" panose="020B0604020202020204" pitchFamily="34" charset="0"/>
              </a:rPr>
              <a:t>ci</a:t>
            </a:r>
            <a:r>
              <a:rPr lang="en-US" sz="2400" dirty="0">
                <a:solidFill>
                  <a:schemeClr val="tx1"/>
                </a:solidFill>
                <a:latin typeface="Helvetica" panose="020B0604020202020204" pitchFamily="34" charset="0"/>
                <a:cs typeface="Helvetica" panose="020B0604020202020204" pitchFamily="34" charset="0"/>
              </a:rPr>
              <a:t> = circulatory</a:t>
            </a:r>
          </a:p>
          <a:p>
            <a:pPr marL="0" indent="0" algn="ctr" defTabSz="914377">
              <a:buNone/>
            </a:pPr>
            <a:r>
              <a:rPr lang="en-US" sz="2400" dirty="0">
                <a:solidFill>
                  <a:schemeClr val="tx1"/>
                </a:solidFill>
                <a:latin typeface="Helvetica" panose="020B0604020202020204" pitchFamily="34" charset="0"/>
                <a:cs typeface="Helvetica" panose="020B0604020202020204" pitchFamily="34" charset="0"/>
              </a:rPr>
              <a:t>beva</a:t>
            </a:r>
            <a:r>
              <a:rPr lang="en-US" sz="2400" b="1" dirty="0">
                <a:solidFill>
                  <a:schemeClr val="tx1"/>
                </a:solidFill>
                <a:latin typeface="Helvetica" panose="020B0604020202020204" pitchFamily="34" charset="0"/>
                <a:cs typeface="Helvetica" panose="020B0604020202020204" pitchFamily="34" charset="0"/>
              </a:rPr>
              <a:t>ci</a:t>
            </a:r>
            <a:r>
              <a:rPr lang="en-US" sz="2400" dirty="0">
                <a:solidFill>
                  <a:schemeClr val="tx1"/>
                </a:solidFill>
                <a:latin typeface="Helvetica" panose="020B0604020202020204" pitchFamily="34" charset="0"/>
                <a:cs typeface="Helvetica" panose="020B0604020202020204" pitchFamily="34" charset="0"/>
              </a:rPr>
              <a:t>zumab</a:t>
            </a:r>
          </a:p>
          <a:p>
            <a:pPr marL="0" indent="0" algn="ctr" defTabSz="914377">
              <a:buNone/>
            </a:pPr>
            <a:endParaRPr lang="en-US" sz="2400" dirty="0">
              <a:solidFill>
                <a:schemeClr val="tx1"/>
              </a:solidFill>
              <a:latin typeface="Helvetica" panose="020B0604020202020204" pitchFamily="34" charset="0"/>
              <a:cs typeface="Helvetica" panose="020B0604020202020204" pitchFamily="34" charset="0"/>
            </a:endParaRPr>
          </a:p>
          <a:p>
            <a:pPr marL="0" indent="0" algn="ctr" defTabSz="914377">
              <a:buNone/>
            </a:pPr>
            <a:r>
              <a:rPr lang="en-US" sz="2400" b="1" dirty="0">
                <a:solidFill>
                  <a:schemeClr val="tx1"/>
                </a:solidFill>
                <a:latin typeface="Helvetica" panose="020B0604020202020204" pitchFamily="34" charset="0"/>
                <a:cs typeface="Helvetica" panose="020B0604020202020204" pitchFamily="34" charset="0"/>
              </a:rPr>
              <a:t>li or l </a:t>
            </a:r>
            <a:r>
              <a:rPr lang="en-US" sz="2400" dirty="0">
                <a:solidFill>
                  <a:schemeClr val="tx1"/>
                </a:solidFill>
                <a:latin typeface="Helvetica" panose="020B0604020202020204" pitchFamily="34" charset="0"/>
                <a:cs typeface="Helvetica" panose="020B0604020202020204" pitchFamily="34" charset="0"/>
              </a:rPr>
              <a:t>= immunomodulator</a:t>
            </a:r>
          </a:p>
          <a:p>
            <a:pPr marL="0" indent="0" algn="ctr" defTabSz="914377">
              <a:buNone/>
            </a:pPr>
            <a:r>
              <a:rPr lang="en-US" sz="2400" dirty="0">
                <a:solidFill>
                  <a:schemeClr val="tx1"/>
                </a:solidFill>
                <a:latin typeface="Helvetica" panose="020B0604020202020204" pitchFamily="34" charset="0"/>
                <a:cs typeface="Helvetica" panose="020B0604020202020204" pitchFamily="34" charset="0"/>
              </a:rPr>
              <a:t>ipi</a:t>
            </a:r>
            <a:r>
              <a:rPr lang="en-US" sz="2400" b="1" dirty="0">
                <a:solidFill>
                  <a:schemeClr val="tx1"/>
                </a:solidFill>
                <a:latin typeface="Helvetica" panose="020B0604020202020204" pitchFamily="34" charset="0"/>
                <a:cs typeface="Helvetica" panose="020B0604020202020204" pitchFamily="34" charset="0"/>
              </a:rPr>
              <a:t>li</a:t>
            </a:r>
            <a:r>
              <a:rPr lang="en-US" sz="2400" dirty="0">
                <a:solidFill>
                  <a:schemeClr val="tx1"/>
                </a:solidFill>
                <a:latin typeface="Helvetica" panose="020B0604020202020204" pitchFamily="34" charset="0"/>
                <a:cs typeface="Helvetica" panose="020B0604020202020204" pitchFamily="34" charset="0"/>
              </a:rPr>
              <a:t>mumab</a:t>
            </a:r>
          </a:p>
        </p:txBody>
      </p:sp>
      <p:sp>
        <p:nvSpPr>
          <p:cNvPr id="4" name="TextBox 3">
            <a:extLst>
              <a:ext uri="{FF2B5EF4-FFF2-40B4-BE49-F238E27FC236}">
                <a16:creationId xmlns:a16="http://schemas.microsoft.com/office/drawing/2014/main" id="{D115BA2D-4E28-41C2-8C3C-492768D0957E}"/>
              </a:ext>
            </a:extLst>
          </p:cNvPr>
          <p:cNvSpPr txBox="1"/>
          <p:nvPr/>
        </p:nvSpPr>
        <p:spPr>
          <a:xfrm>
            <a:off x="295212" y="6234393"/>
            <a:ext cx="9415501" cy="276999"/>
          </a:xfrm>
          <a:prstGeom prst="rect">
            <a:avLst/>
          </a:prstGeom>
          <a:noFill/>
        </p:spPr>
        <p:txBody>
          <a:bodyPr wrap="square" rtlCol="0">
            <a:spAutoFit/>
          </a:bodyPr>
          <a:lstStyle/>
          <a:p>
            <a:pPr defTabSz="609585">
              <a:defRPr/>
            </a:pPr>
            <a:r>
              <a:rPr lang="en-US" sz="1200" dirty="0">
                <a:solidFill>
                  <a:prstClr val="black"/>
                </a:solidFill>
                <a:latin typeface="Helvetica" panose="020B0604020202020204" pitchFamily="34" charset="0"/>
                <a:cs typeface="Helvetica" panose="020B0604020202020204" pitchFamily="34" charset="0"/>
              </a:rPr>
              <a:t>AMA, 2024</a:t>
            </a:r>
          </a:p>
        </p:txBody>
      </p:sp>
    </p:spTree>
    <p:extLst>
      <p:ext uri="{BB962C8B-B14F-4D97-AF65-F5344CB8AC3E}">
        <p14:creationId xmlns:p14="http://schemas.microsoft.com/office/powerpoint/2010/main" val="16322850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502" y="117547"/>
            <a:ext cx="10223574" cy="1046788"/>
          </a:xfrm>
        </p:spPr>
        <p:txBody>
          <a:bodyPr>
            <a:noAutofit/>
          </a:bodyPr>
          <a:lstStyle/>
          <a:p>
            <a:r>
              <a:rPr lang="en-US" b="1" dirty="0">
                <a:solidFill>
                  <a:srgbClr val="000000"/>
                </a:solidFill>
                <a:latin typeface="Helvetica" panose="020B0604020202020204" pitchFamily="34" charset="0"/>
                <a:cs typeface="Helvetica" panose="020B0604020202020204" pitchFamily="34" charset="0"/>
              </a:rPr>
              <a:t>What does the name mean?</a:t>
            </a:r>
          </a:p>
        </p:txBody>
      </p:sp>
      <p:sp>
        <p:nvSpPr>
          <p:cNvPr id="3" name="Content Placeholder 2"/>
          <p:cNvSpPr>
            <a:spLocks noGrp="1"/>
          </p:cNvSpPr>
          <p:nvPr>
            <p:ph idx="1"/>
          </p:nvPr>
        </p:nvSpPr>
        <p:spPr>
          <a:xfrm>
            <a:off x="730556" y="1481819"/>
            <a:ext cx="10730888" cy="4980872"/>
          </a:xfrm>
        </p:spPr>
        <p:txBody>
          <a:bodyPr>
            <a:normAutofit/>
          </a:bodyPr>
          <a:lstStyle/>
          <a:p>
            <a:pPr>
              <a:buFont typeface="Arial" panose="020B0604020202020204" pitchFamily="34" charset="0"/>
              <a:buChar char="•"/>
            </a:pPr>
            <a:r>
              <a:rPr lang="en-US" sz="2400" dirty="0">
                <a:solidFill>
                  <a:srgbClr val="000000"/>
                </a:solidFill>
                <a:latin typeface="Helvetica" panose="020B0604020202020204" pitchFamily="34" charset="0"/>
                <a:cs typeface="Helvetica" panose="020B0604020202020204" pitchFamily="34" charset="0"/>
              </a:rPr>
              <a:t>In 2017, the FDA made the decision to name </a:t>
            </a:r>
            <a:r>
              <a:rPr lang="en-US" sz="2400" b="1" dirty="0">
                <a:solidFill>
                  <a:srgbClr val="000000"/>
                </a:solidFill>
                <a:latin typeface="Helvetica" panose="020B0604020202020204" pitchFamily="34" charset="0"/>
                <a:cs typeface="Helvetica" panose="020B0604020202020204" pitchFamily="34" charset="0"/>
              </a:rPr>
              <a:t>all new biologics (not just biosimilars)</a:t>
            </a:r>
            <a:r>
              <a:rPr lang="en-US" sz="2400" dirty="0">
                <a:solidFill>
                  <a:srgbClr val="000000"/>
                </a:solidFill>
                <a:latin typeface="Helvetica" panose="020B0604020202020204" pitchFamily="34" charset="0"/>
                <a:cs typeface="Helvetica" panose="020B0604020202020204" pitchFamily="34" charset="0"/>
              </a:rPr>
              <a:t> with“4 lower case letters devoid of meaning” attached by a hyphen as a suffix</a:t>
            </a:r>
          </a:p>
          <a:p>
            <a:pPr>
              <a:buFont typeface="Arial" panose="020B0604020202020204" pitchFamily="34" charset="0"/>
              <a:buChar char="•"/>
            </a:pPr>
            <a:endParaRPr lang="en-US" sz="2400" dirty="0">
              <a:solidFill>
                <a:srgbClr val="000000"/>
              </a:solidFill>
              <a:latin typeface="Helvetica" panose="020B0604020202020204" pitchFamily="34" charset="0"/>
              <a:cs typeface="Helvetica" panose="020B0604020202020204" pitchFamily="34" charset="0"/>
            </a:endParaRPr>
          </a:p>
          <a:p>
            <a:pPr>
              <a:buFont typeface="Arial" panose="020B0604020202020204" pitchFamily="34" charset="0"/>
              <a:buChar char="•"/>
            </a:pPr>
            <a:r>
              <a:rPr lang="en-US" sz="2400" dirty="0">
                <a:solidFill>
                  <a:srgbClr val="000000"/>
                </a:solidFill>
                <a:latin typeface="Helvetica" panose="020B0604020202020204" pitchFamily="34" charset="0"/>
                <a:cs typeface="Helvetica" panose="020B0604020202020204" pitchFamily="34" charset="0"/>
              </a:rPr>
              <a:t>The decision was made to go forward from 2017 with the naming structure and not go back and change biologics approved before the decision</a:t>
            </a:r>
          </a:p>
          <a:p>
            <a:pPr lvl="1"/>
            <a:r>
              <a:rPr lang="en-US" dirty="0">
                <a:solidFill>
                  <a:srgbClr val="000000"/>
                </a:solidFill>
                <a:latin typeface="Helvetica" panose="020B0604020202020204" pitchFamily="34" charset="0"/>
                <a:cs typeface="Helvetica" panose="020B0604020202020204" pitchFamily="34" charset="0"/>
              </a:rPr>
              <a:t>Example: </a:t>
            </a:r>
            <a:r>
              <a:rPr lang="en-US" b="1" dirty="0">
                <a:solidFill>
                  <a:srgbClr val="000000"/>
                </a:solidFill>
                <a:latin typeface="Helvetica" panose="020B0604020202020204" pitchFamily="34" charset="0"/>
                <a:cs typeface="Helvetica" panose="020B0604020202020204" pitchFamily="34" charset="0"/>
              </a:rPr>
              <a:t>atezolizumab</a:t>
            </a:r>
            <a:r>
              <a:rPr lang="en-US" dirty="0">
                <a:solidFill>
                  <a:srgbClr val="000000"/>
                </a:solidFill>
                <a:latin typeface="Helvetica" panose="020B0604020202020204" pitchFamily="34" charset="0"/>
                <a:cs typeface="Helvetica" panose="020B0604020202020204" pitchFamily="34" charset="0"/>
              </a:rPr>
              <a:t> IV formulation (2016)  versus </a:t>
            </a:r>
            <a:r>
              <a:rPr lang="en-US" b="1" i="0" dirty="0">
                <a:solidFill>
                  <a:srgbClr val="333333"/>
                </a:solidFill>
                <a:effectLst/>
                <a:latin typeface="Helvetica" panose="020B0604020202020204" pitchFamily="34" charset="0"/>
              </a:rPr>
              <a:t>atezolizumab and hyaluronidase-</a:t>
            </a:r>
            <a:r>
              <a:rPr lang="en-US" b="1" i="0" dirty="0" err="1">
                <a:solidFill>
                  <a:srgbClr val="333333"/>
                </a:solidFill>
                <a:effectLst/>
                <a:latin typeface="Helvetica" panose="020B0604020202020204" pitchFamily="34" charset="0"/>
              </a:rPr>
              <a:t>tqjs</a:t>
            </a:r>
            <a:r>
              <a:rPr lang="en-US" b="1" i="0" dirty="0">
                <a:solidFill>
                  <a:srgbClr val="333333"/>
                </a:solidFill>
                <a:effectLst/>
                <a:latin typeface="Helvetica" panose="020B0604020202020204" pitchFamily="34" charset="0"/>
              </a:rPr>
              <a:t> </a:t>
            </a:r>
            <a:r>
              <a:rPr lang="en-US" dirty="0">
                <a:solidFill>
                  <a:srgbClr val="000000"/>
                </a:solidFill>
                <a:latin typeface="Helvetica" panose="020B0604020202020204" pitchFamily="34" charset="0"/>
                <a:cs typeface="Helvetica" panose="020B0604020202020204" pitchFamily="34" charset="0"/>
              </a:rPr>
              <a:t>SubQ formulation (2024)</a:t>
            </a:r>
          </a:p>
          <a:p>
            <a:pPr lvl="1">
              <a:buFont typeface="Arial" panose="020B0604020202020204" pitchFamily="34" charset="0"/>
              <a:buChar char="•"/>
            </a:pPr>
            <a:endParaRPr lang="en-US" dirty="0">
              <a:solidFill>
                <a:srgbClr val="000000"/>
              </a:solidFill>
              <a:latin typeface="Helvetica" panose="020B0604020202020204" pitchFamily="34" charset="0"/>
              <a:cs typeface="Helvetica" panose="020B0604020202020204" pitchFamily="34" charset="0"/>
            </a:endParaRPr>
          </a:p>
          <a:p>
            <a:endParaRPr lang="en-US" dirty="0">
              <a:solidFill>
                <a:srgbClr val="000000"/>
              </a:solidFill>
            </a:endParaRPr>
          </a:p>
        </p:txBody>
      </p:sp>
      <p:sp>
        <p:nvSpPr>
          <p:cNvPr id="4" name="TextBox 3"/>
          <p:cNvSpPr txBox="1"/>
          <p:nvPr/>
        </p:nvSpPr>
        <p:spPr>
          <a:xfrm>
            <a:off x="537971" y="6293713"/>
            <a:ext cx="8225511" cy="276999"/>
          </a:xfrm>
          <a:prstGeom prst="rect">
            <a:avLst/>
          </a:prstGeom>
          <a:noFill/>
        </p:spPr>
        <p:txBody>
          <a:bodyPr wrap="square" rtlCol="0">
            <a:spAutoFit/>
          </a:bodyPr>
          <a:lstStyle/>
          <a:p>
            <a:pPr defTabSz="609585">
              <a:defRPr/>
            </a:pPr>
            <a:r>
              <a:rPr lang="en-US" sz="1200" dirty="0">
                <a:solidFill>
                  <a:prstClr val="black"/>
                </a:solidFill>
                <a:latin typeface="Helvetica" panose="020B0604020202020204" pitchFamily="34" charset="0"/>
                <a:cs typeface="Helvetica" panose="020B0604020202020204" pitchFamily="34" charset="0"/>
              </a:rPr>
              <a:t>AMA, 2024</a:t>
            </a:r>
          </a:p>
        </p:txBody>
      </p:sp>
    </p:spTree>
    <p:extLst>
      <p:ext uri="{BB962C8B-B14F-4D97-AF65-F5344CB8AC3E}">
        <p14:creationId xmlns:p14="http://schemas.microsoft.com/office/powerpoint/2010/main" val="19650051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A034-35AF-475D-ADB1-9B719C56697A}"/>
              </a:ext>
            </a:extLst>
          </p:cNvPr>
          <p:cNvSpPr>
            <a:spLocks noGrp="1"/>
          </p:cNvSpPr>
          <p:nvPr>
            <p:ph type="title"/>
          </p:nvPr>
        </p:nvSpPr>
        <p:spPr>
          <a:xfrm>
            <a:off x="1111505" y="1666390"/>
            <a:ext cx="9557210" cy="3941741"/>
          </a:xfrm>
        </p:spPr>
        <p:txBody>
          <a:bodyPr>
            <a:normAutofit/>
          </a:bodyPr>
          <a:lstStyle/>
          <a:p>
            <a:pPr marL="1297495" lvl="3" defTabSz="1206470">
              <a:spcBef>
                <a:spcPts val="533"/>
              </a:spcBef>
              <a:buClr>
                <a:srgbClr val="0F6FC6"/>
              </a:buClr>
              <a:buSzPct val="85000"/>
              <a:defRPr/>
            </a:pPr>
            <a:r>
              <a:rPr lang="en-US" sz="2400" b="1" i="0" dirty="0">
                <a:solidFill>
                  <a:srgbClr val="333333"/>
                </a:solidFill>
                <a:effectLst/>
                <a:latin typeface="Helvetica" panose="020B0604020202020204" pitchFamily="34" charset="0"/>
              </a:rPr>
              <a:t>atezolizumab and hyaluronidase-</a:t>
            </a:r>
            <a:r>
              <a:rPr lang="en-US" sz="2400" b="1" i="0" dirty="0" err="1">
                <a:solidFill>
                  <a:srgbClr val="333333"/>
                </a:solidFill>
                <a:effectLst/>
                <a:latin typeface="Helvetica" panose="020B0604020202020204" pitchFamily="34" charset="0"/>
              </a:rPr>
              <a:t>tqjs</a:t>
            </a:r>
            <a:r>
              <a:rPr lang="en-US" sz="2400" b="1" i="0" dirty="0">
                <a:solidFill>
                  <a:srgbClr val="333333"/>
                </a:solidFill>
                <a:effectLst/>
                <a:latin typeface="Helvetica" panose="020B0604020202020204" pitchFamily="34" charset="0"/>
              </a:rPr>
              <a:t> </a:t>
            </a:r>
            <a:r>
              <a:rPr lang="en-US" sz="2400" b="1" i="0" dirty="0" err="1">
                <a:solidFill>
                  <a:srgbClr val="333333"/>
                </a:solidFill>
                <a:effectLst/>
                <a:latin typeface="Helvetica" panose="020B0604020202020204" pitchFamily="34" charset="0"/>
              </a:rPr>
              <a:t>Tecentriq</a:t>
            </a:r>
            <a:r>
              <a:rPr lang="en-US" sz="2400" b="1" i="0" dirty="0">
                <a:solidFill>
                  <a:srgbClr val="333333"/>
                </a:solidFill>
                <a:effectLst/>
                <a:latin typeface="Helvetica" panose="020B0604020202020204" pitchFamily="34" charset="0"/>
              </a:rPr>
              <a:t> </a:t>
            </a:r>
            <a:r>
              <a:rPr lang="en-US" sz="2400" b="1" i="0" dirty="0" err="1">
                <a:solidFill>
                  <a:srgbClr val="333333"/>
                </a:solidFill>
                <a:effectLst/>
                <a:latin typeface="Helvetica" panose="020B0604020202020204" pitchFamily="34" charset="0"/>
              </a:rPr>
              <a:t>Hybreza</a:t>
            </a:r>
            <a:r>
              <a:rPr lang="en-US" sz="2400" b="1" i="0" dirty="0">
                <a:solidFill>
                  <a:srgbClr val="333333"/>
                </a:solidFill>
                <a:effectLst/>
                <a:latin typeface="Helvetica" panose="020B0604020202020204" pitchFamily="34" charset="0"/>
              </a:rPr>
              <a:t>™</a:t>
            </a:r>
            <a:r>
              <a:rPr lang="en-US" sz="2400"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sz="2400" b="0" i="0" dirty="0" err="1">
                <a:solidFill>
                  <a:srgbClr val="333333"/>
                </a:solidFill>
                <a:effectLst/>
                <a:latin typeface="Helvetica" panose="020B0604020202020204" pitchFamily="34" charset="0"/>
              </a:rPr>
              <a:t>Tecentriq</a:t>
            </a:r>
            <a:r>
              <a:rPr lang="en-US" sz="2400" b="0" i="0" dirty="0">
                <a:solidFill>
                  <a:srgbClr val="333333"/>
                </a:solidFill>
                <a:effectLst/>
                <a:latin typeface="Helvetica" panose="020B0604020202020204" pitchFamily="34" charset="0"/>
              </a:rPr>
              <a:t>®, Genentech, Inc.), including non-small cell lung cancer (NSCLC), small cell lung cancer (SCLC), hepatocellular carcinoma (HCC), melanoma, and alveolar soft part sarcoma (ASPS) (</a:t>
            </a:r>
            <a:r>
              <a:rPr lang="en-US" sz="2400" b="1" i="0" dirty="0">
                <a:solidFill>
                  <a:srgbClr val="333333"/>
                </a:solidFill>
                <a:effectLst/>
                <a:latin typeface="Helvetica" panose="020B0604020202020204" pitchFamily="34" charset="0"/>
              </a:rPr>
              <a:t>NEW 2024</a:t>
            </a:r>
            <a:r>
              <a:rPr lang="en-US" sz="2400" b="0" i="0" dirty="0">
                <a:solidFill>
                  <a:srgbClr val="333333"/>
                </a:solidFill>
                <a:effectLst/>
                <a:latin typeface="Helvetica" panose="020B0604020202020204" pitchFamily="34" charset="0"/>
              </a:rPr>
              <a:t>)</a:t>
            </a:r>
            <a:b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b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sz="2400" dirty="0">
              <a:solidFill>
                <a:srgbClr val="000000"/>
              </a:solidFill>
              <a:highlight>
                <a:srgbClr val="FFFF00"/>
              </a:highlight>
              <a:latin typeface="Helvetica" panose="020B0604020202020204" pitchFamily="34" charset="0"/>
              <a:cs typeface="Helvetica" panose="020B0604020202020204" pitchFamily="34" charset="0"/>
            </a:endParaRPr>
          </a:p>
        </p:txBody>
      </p:sp>
      <p:sp>
        <p:nvSpPr>
          <p:cNvPr id="3" name="TextBox 2">
            <a:extLst>
              <a:ext uri="{FF2B5EF4-FFF2-40B4-BE49-F238E27FC236}">
                <a16:creationId xmlns:a16="http://schemas.microsoft.com/office/drawing/2014/main" id="{59260574-CF0F-4597-B030-D7785E846D21}"/>
              </a:ext>
            </a:extLst>
          </p:cNvPr>
          <p:cNvSpPr txBox="1"/>
          <p:nvPr/>
        </p:nvSpPr>
        <p:spPr>
          <a:xfrm>
            <a:off x="1156208" y="5941775"/>
            <a:ext cx="5603476" cy="769441"/>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www.tecentriqhybreza.com</a:t>
            </a:r>
          </a:p>
          <a:p>
            <a:endParaRPr lang="en-US" sz="1600" dirty="0"/>
          </a:p>
          <a:p>
            <a:endParaRPr lang="en-US" sz="1600" dirty="0"/>
          </a:p>
        </p:txBody>
      </p:sp>
    </p:spTree>
    <p:extLst>
      <p:ext uri="{BB962C8B-B14F-4D97-AF65-F5344CB8AC3E}">
        <p14:creationId xmlns:p14="http://schemas.microsoft.com/office/powerpoint/2010/main" val="924470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A44CF6-9C0F-3746-0932-37662C869B8A}"/>
              </a:ext>
            </a:extLst>
          </p:cNvPr>
          <p:cNvSpPr>
            <a:spLocks noGrp="1"/>
          </p:cNvSpPr>
          <p:nvPr>
            <p:ph type="title"/>
          </p:nvPr>
        </p:nvSpPr>
        <p:spPr>
          <a:xfrm>
            <a:off x="1414272" y="2999325"/>
            <a:ext cx="8945626" cy="859349"/>
          </a:xfrm>
        </p:spPr>
        <p:txBody>
          <a:bodyPr>
            <a:noAutofit/>
          </a:bodyPr>
          <a:lstStyle/>
          <a:p>
            <a:r>
              <a:rPr lang="en-US" b="1" dirty="0">
                <a:latin typeface="Helvetica" panose="020B0604020202020204" pitchFamily="34" charset="0"/>
                <a:cs typeface="Helvetica" panose="020B0604020202020204" pitchFamily="34" charset="0"/>
              </a:rPr>
              <a:t>Trends</a:t>
            </a:r>
          </a:p>
        </p:txBody>
      </p:sp>
    </p:spTree>
    <p:extLst>
      <p:ext uri="{BB962C8B-B14F-4D97-AF65-F5344CB8AC3E}">
        <p14:creationId xmlns:p14="http://schemas.microsoft.com/office/powerpoint/2010/main" val="9597885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000" y="91738"/>
            <a:ext cx="11837000" cy="1061387"/>
          </a:xfrm>
        </p:spPr>
        <p:txBody>
          <a:bodyPr>
            <a:noAutofit/>
          </a:bodyPr>
          <a:lstStyle/>
          <a:p>
            <a:r>
              <a:rPr lang="en-US" sz="4400" b="1" i="0" dirty="0">
                <a:solidFill>
                  <a:srgbClr val="333333"/>
                </a:solidFill>
                <a:effectLst/>
                <a:latin typeface="Helvetica" panose="020B0604020202020204" pitchFamily="34" charset="0"/>
              </a:rPr>
              <a:t>atezolizumab and hyaluronidase-</a:t>
            </a:r>
            <a:r>
              <a:rPr lang="en-US" sz="4400" b="1" i="0" dirty="0" err="1">
                <a:solidFill>
                  <a:srgbClr val="333333"/>
                </a:solidFill>
                <a:effectLst/>
                <a:latin typeface="Helvetica" panose="020B0604020202020204" pitchFamily="34" charset="0"/>
              </a:rPr>
              <a:t>tqjs</a:t>
            </a:r>
            <a:r>
              <a:rPr lang="en-US" sz="4400" b="1" i="0" dirty="0">
                <a:solidFill>
                  <a:srgbClr val="333333"/>
                </a:solidFill>
                <a:effectLst/>
                <a:latin typeface="Helvetica" panose="020B0604020202020204" pitchFamily="34" charset="0"/>
              </a:rPr>
              <a:t> </a:t>
            </a:r>
            <a:r>
              <a:rPr lang="en-US" sz="4400" b="1" i="0" dirty="0" err="1">
                <a:solidFill>
                  <a:srgbClr val="333333"/>
                </a:solidFill>
                <a:effectLst/>
                <a:latin typeface="Helvetica" panose="020B0604020202020204" pitchFamily="34" charset="0"/>
              </a:rPr>
              <a:t>Tecentriq</a:t>
            </a:r>
            <a:r>
              <a:rPr lang="en-US" sz="4400" b="1" i="0" dirty="0">
                <a:solidFill>
                  <a:srgbClr val="333333"/>
                </a:solidFill>
                <a:effectLst/>
                <a:latin typeface="Helvetica" panose="020B0604020202020204" pitchFamily="34" charset="0"/>
              </a:rPr>
              <a:t> </a:t>
            </a:r>
            <a:r>
              <a:rPr lang="en-US" sz="4400" b="1" i="0" dirty="0" err="1">
                <a:solidFill>
                  <a:srgbClr val="333333"/>
                </a:solidFill>
                <a:effectLst/>
                <a:latin typeface="Helvetica" panose="020B0604020202020204" pitchFamily="34" charset="0"/>
              </a:rPr>
              <a:t>Hybreza</a:t>
            </a:r>
            <a:r>
              <a:rPr lang="en-US" sz="4400" b="1" i="0" dirty="0">
                <a:solidFill>
                  <a:srgbClr val="333333"/>
                </a:solidFill>
                <a:effectLst/>
                <a:latin typeface="Helvetica" panose="020B0604020202020204" pitchFamily="34"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355000" y="1227587"/>
            <a:ext cx="11605352" cy="5349205"/>
          </a:xfrm>
        </p:spPr>
        <p:txBody>
          <a:bodyPr>
            <a:noAutofit/>
          </a:bodyPr>
          <a:lstStyle/>
          <a:p>
            <a:pPr marL="1145087" lvl="3" indent="0" defTabSz="1206470">
              <a:lnSpc>
                <a:spcPct val="80000"/>
              </a:lnSpc>
              <a:spcBef>
                <a:spcPts val="533"/>
              </a:spcBef>
              <a:buClr>
                <a:srgbClr val="0F6FC6"/>
              </a:buClr>
              <a:buSzPct val="85000"/>
              <a:buNone/>
              <a:defRPr/>
            </a:pPr>
            <a:r>
              <a:rPr lang="en-US" sz="2400" b="1" i="0" dirty="0">
                <a:solidFill>
                  <a:srgbClr val="333333"/>
                </a:solidFill>
                <a:effectLst/>
                <a:latin typeface="Helvetica" panose="020B0604020202020204" pitchFamily="34" charset="0"/>
              </a:rPr>
              <a:t>atezolizumab and hyaluronidase-</a:t>
            </a:r>
            <a:r>
              <a:rPr lang="en-US" sz="2400" b="1" i="0" dirty="0" err="1">
                <a:solidFill>
                  <a:srgbClr val="333333"/>
                </a:solidFill>
                <a:effectLst/>
                <a:latin typeface="Helvetica" panose="020B0604020202020204" pitchFamily="34" charset="0"/>
              </a:rPr>
              <a:t>tqjs</a:t>
            </a:r>
            <a:r>
              <a:rPr lang="en-US" sz="2400" b="1" i="0" dirty="0">
                <a:solidFill>
                  <a:srgbClr val="333333"/>
                </a:solidFill>
                <a:effectLst/>
                <a:latin typeface="Helvetica" panose="020B0604020202020204" pitchFamily="34" charset="0"/>
              </a:rPr>
              <a:t> </a:t>
            </a:r>
            <a:r>
              <a:rPr lang="en-US" sz="2400" b="1" i="0" dirty="0" err="1">
                <a:solidFill>
                  <a:srgbClr val="333333"/>
                </a:solidFill>
                <a:effectLst/>
                <a:latin typeface="Helvetica" panose="020B0604020202020204" pitchFamily="34" charset="0"/>
              </a:rPr>
              <a:t>Tecentriq</a:t>
            </a:r>
            <a:r>
              <a:rPr lang="en-US" sz="2400" b="1" i="0" dirty="0">
                <a:solidFill>
                  <a:srgbClr val="333333"/>
                </a:solidFill>
                <a:effectLst/>
                <a:latin typeface="Helvetica" panose="020B0604020202020204" pitchFamily="34" charset="0"/>
              </a:rPr>
              <a:t> </a:t>
            </a:r>
            <a:r>
              <a:rPr lang="en-US" sz="2400" b="1" i="0" dirty="0" err="1">
                <a:solidFill>
                  <a:srgbClr val="333333"/>
                </a:solidFill>
                <a:effectLst/>
                <a:latin typeface="Helvetica" panose="020B0604020202020204" pitchFamily="34" charset="0"/>
              </a:rPr>
              <a:t>Hybreza</a:t>
            </a:r>
            <a:r>
              <a:rPr lang="en-US" sz="2400" b="1" i="0" dirty="0">
                <a:solidFill>
                  <a:srgbClr val="333333"/>
                </a:solidFill>
                <a:effectLst/>
                <a:latin typeface="Helvetica" panose="020B0604020202020204" pitchFamily="34" charset="0"/>
              </a:rPr>
              <a:t>™</a:t>
            </a:r>
            <a:r>
              <a:rPr lang="en-US" sz="2400" b="0" i="0" dirty="0">
                <a:solidFill>
                  <a:srgbClr val="333333"/>
                </a:solidFill>
                <a:effectLst/>
                <a:latin typeface="Helvetica" panose="020B0604020202020204" pitchFamily="34" charset="0"/>
              </a:rPr>
              <a:t>, Genentech, Inc. for subcutaneous injection for all the adult indications as the intravenous formulation of atezolizumab (</a:t>
            </a:r>
            <a:r>
              <a:rPr lang="en-US" sz="2400" b="0" i="0" dirty="0" err="1">
                <a:solidFill>
                  <a:srgbClr val="333333"/>
                </a:solidFill>
                <a:effectLst/>
                <a:latin typeface="Helvetica" panose="020B0604020202020204" pitchFamily="34" charset="0"/>
              </a:rPr>
              <a:t>Tecentriq</a:t>
            </a:r>
            <a:r>
              <a:rPr lang="en-US" sz="2400" b="0" i="0" dirty="0">
                <a:solidFill>
                  <a:srgbClr val="333333"/>
                </a:solidFill>
                <a:effectLst/>
                <a:latin typeface="Helvetica" panose="020B0604020202020204" pitchFamily="34" charset="0"/>
              </a:rPr>
              <a:t>, Genentech, Inc.), including non-small cell lung cancer (NSCLC), small cell lung cancer (SCLC), hepatocellular carcinoma (HCC), melanoma, and alveolar soft part sarcoma (ASPS) (</a:t>
            </a:r>
            <a:r>
              <a:rPr lang="en-US" sz="2400" b="1" i="0" dirty="0">
                <a:solidFill>
                  <a:srgbClr val="333333"/>
                </a:solidFill>
                <a:effectLst/>
                <a:latin typeface="Helvetica" panose="020B0604020202020204" pitchFamily="34" charset="0"/>
              </a:rPr>
              <a:t>NEW 2024</a:t>
            </a:r>
            <a:r>
              <a:rPr lang="en-US" sz="2400" b="0" i="0" dirty="0">
                <a:solidFill>
                  <a:srgbClr val="333333"/>
                </a:solidFill>
                <a:effectLst/>
                <a:latin typeface="Helvetica" panose="020B0604020202020204" pitchFamily="34" charset="0"/>
              </a:rPr>
              <a:t>)</a:t>
            </a:r>
            <a:b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Monoclonal antibody combined with hyaluronidase for subcutaneous injections. First subcutaneous immunotherapy checkpoint inhibitor (PD-L1)</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Monitor for infusion related reactions and immune related adverse events</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Targets PD-L1</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No biomarker testing needed prior to administration</a:t>
            </a:r>
          </a:p>
          <a:p>
            <a:pPr marL="914378" lvl="4" indent="0">
              <a:spcBef>
                <a:spcPts val="400"/>
              </a:spcBef>
              <a:buClr>
                <a:srgbClr val="0BD0D9"/>
              </a:buClr>
              <a:buNone/>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endParaRPr lang="en-US" altLang="en-US" sz="2000" i="1"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endParaRPr>
          </a:p>
        </p:txBody>
      </p:sp>
      <p:sp>
        <p:nvSpPr>
          <p:cNvPr id="5" name="TextBox 4">
            <a:extLst>
              <a:ext uri="{FF2B5EF4-FFF2-40B4-BE49-F238E27FC236}">
                <a16:creationId xmlns:a16="http://schemas.microsoft.com/office/drawing/2014/main" id="{9A07ED64-D1FD-3288-9BBB-40EF0F98844D}"/>
              </a:ext>
            </a:extLst>
          </p:cNvPr>
          <p:cNvSpPr txBox="1"/>
          <p:nvPr/>
        </p:nvSpPr>
        <p:spPr>
          <a:xfrm>
            <a:off x="667926" y="6504652"/>
            <a:ext cx="2427972" cy="523220"/>
          </a:xfrm>
          <a:prstGeom prst="rect">
            <a:avLst/>
          </a:prstGeom>
          <a:noFill/>
        </p:spPr>
        <p:txBody>
          <a:bodyPr wrap="none" rtlCol="0">
            <a:spAutoFit/>
          </a:bodyPr>
          <a:lstStyle/>
          <a:p>
            <a:r>
              <a:rPr lang="en-US" sz="1200" dirty="0">
                <a:latin typeface="Helvetica" panose="020B0604020202020204" pitchFamily="34" charset="0"/>
                <a:cs typeface="Helvetica" panose="020B0604020202020204" pitchFamily="34" charset="0"/>
              </a:rPr>
              <a:t>www. www.tecentriqhybreza.com</a:t>
            </a:r>
          </a:p>
          <a:p>
            <a:endParaRPr lang="en-US" sz="1600" dirty="0"/>
          </a:p>
        </p:txBody>
      </p:sp>
    </p:spTree>
    <p:extLst>
      <p:ext uri="{BB962C8B-B14F-4D97-AF65-F5344CB8AC3E}">
        <p14:creationId xmlns:p14="http://schemas.microsoft.com/office/powerpoint/2010/main" val="1526105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CA0F8-E6B8-F3DF-B029-997876A0BFD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D548894-DBF9-DBD9-53DA-99B1D24F8010}"/>
              </a:ext>
            </a:extLst>
          </p:cNvPr>
          <p:cNvSpPr>
            <a:spLocks noGrp="1"/>
          </p:cNvSpPr>
          <p:nvPr>
            <p:ph type="title"/>
          </p:nvPr>
        </p:nvSpPr>
        <p:spPr>
          <a:xfrm>
            <a:off x="524873" y="1710120"/>
            <a:ext cx="11423904" cy="5474208"/>
          </a:xfrm>
        </p:spPr>
        <p:txBody>
          <a:bodyPr>
            <a:normAutofit fontScale="90000"/>
          </a:bodyPr>
          <a:lstStyle/>
          <a:p>
            <a:pPr marL="0" indent="0" algn="ctr">
              <a:buNone/>
            </a:pPr>
            <a:br>
              <a:rPr lang="en-US" sz="6000" b="1" dirty="0">
                <a:solidFill>
                  <a:srgbClr val="000000"/>
                </a:solidFill>
                <a:latin typeface="Helvetica" panose="020B0604020202020204" pitchFamily="34" charset="0"/>
                <a:cs typeface="Helvetica" panose="020B0604020202020204" pitchFamily="34" charset="0"/>
              </a:rPr>
            </a:br>
            <a:br>
              <a:rPr lang="en-US" sz="6000" b="1" dirty="0">
                <a:solidFill>
                  <a:srgbClr val="000000"/>
                </a:solidFill>
                <a:latin typeface="Helvetica" panose="020B0604020202020204" pitchFamily="34" charset="0"/>
                <a:cs typeface="Helvetica" panose="020B0604020202020204" pitchFamily="34" charset="0"/>
              </a:rPr>
            </a:br>
            <a:r>
              <a:rPr lang="en-US" sz="6700" b="1" dirty="0">
                <a:solidFill>
                  <a:srgbClr val="000000"/>
                </a:solidFill>
                <a:latin typeface="Helvetica" panose="020B0604020202020204" pitchFamily="34" charset="0"/>
                <a:cs typeface="Helvetica" panose="020B0604020202020204" pitchFamily="34" charset="0"/>
              </a:rPr>
              <a:t>Bispecific Immunomodulatory Drugs: </a:t>
            </a:r>
            <a:br>
              <a:rPr lang="en-US" sz="6700" b="1" dirty="0">
                <a:solidFill>
                  <a:srgbClr val="000000"/>
                </a:solidFill>
                <a:latin typeface="Helvetica" panose="020B0604020202020204" pitchFamily="34" charset="0"/>
                <a:cs typeface="Helvetica" panose="020B0604020202020204" pitchFamily="34" charset="0"/>
              </a:rPr>
            </a:br>
            <a:r>
              <a:rPr lang="en-US" sz="6700" b="1" dirty="0">
                <a:solidFill>
                  <a:srgbClr val="000000"/>
                </a:solidFill>
                <a:latin typeface="Helvetica" panose="020B0604020202020204" pitchFamily="34" charset="0"/>
                <a:cs typeface="Helvetica" panose="020B0604020202020204" pitchFamily="34" charset="0"/>
              </a:rPr>
              <a:t>Monoclonal Antibodies</a:t>
            </a:r>
            <a:br>
              <a:rPr lang="en-US" sz="6700" b="1" dirty="0">
                <a:solidFill>
                  <a:srgbClr val="000000"/>
                </a:solidFill>
                <a:latin typeface="Helvetica" panose="020B0604020202020204" pitchFamily="34" charset="0"/>
                <a:cs typeface="Helvetica" panose="020B0604020202020204" pitchFamily="34" charset="0"/>
              </a:rPr>
            </a:br>
            <a:r>
              <a:rPr lang="en-US" sz="6700" b="1" dirty="0">
                <a:solidFill>
                  <a:srgbClr val="000000"/>
                </a:solidFill>
                <a:latin typeface="Helvetica" panose="020B0604020202020204" pitchFamily="34" charset="0"/>
                <a:cs typeface="Helvetica" panose="020B0604020202020204" pitchFamily="34" charset="0"/>
              </a:rPr>
              <a:t>Fusion Proteins</a:t>
            </a:r>
            <a:br>
              <a:rPr lang="en-US" sz="6700" b="1" dirty="0">
                <a:solidFill>
                  <a:srgbClr val="000000"/>
                </a:solidFill>
                <a:latin typeface="Helvetica" panose="020B0604020202020204" pitchFamily="34" charset="0"/>
                <a:cs typeface="Helvetica" panose="020B0604020202020204" pitchFamily="34" charset="0"/>
              </a:rPr>
            </a:br>
            <a:br>
              <a:rPr lang="en-US" sz="6700" b="1" dirty="0">
                <a:solidFill>
                  <a:srgbClr val="000000"/>
                </a:solidFill>
                <a:latin typeface="Helvetica" panose="020B0604020202020204" pitchFamily="34" charset="0"/>
                <a:cs typeface="Helvetica" panose="020B0604020202020204" pitchFamily="34" charset="0"/>
              </a:rPr>
            </a:br>
            <a:endParaRPr lang="en-US" sz="6700" dirty="0">
              <a:solidFill>
                <a:srgbClr val="000000"/>
              </a:solidFill>
            </a:endParaRPr>
          </a:p>
        </p:txBody>
      </p:sp>
    </p:spTree>
    <p:extLst>
      <p:ext uri="{BB962C8B-B14F-4D97-AF65-F5344CB8AC3E}">
        <p14:creationId xmlns:p14="http://schemas.microsoft.com/office/powerpoint/2010/main" val="29465510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77D11F-771F-36FC-C67F-F6674199C950}"/>
              </a:ext>
            </a:extLst>
          </p:cNvPr>
          <p:cNvSpPr txBox="1"/>
          <p:nvPr/>
        </p:nvSpPr>
        <p:spPr>
          <a:xfrm>
            <a:off x="195944" y="259612"/>
            <a:ext cx="11821886" cy="1446550"/>
          </a:xfrm>
          <a:prstGeom prst="rect">
            <a:avLst/>
          </a:prstGeom>
          <a:noFill/>
        </p:spPr>
        <p:txBody>
          <a:bodyPr wrap="square">
            <a:spAutoFit/>
          </a:bodyPr>
          <a:lstStyle/>
          <a:p>
            <a:r>
              <a:rPr lang="en-US" sz="4400" b="1" dirty="0">
                <a:solidFill>
                  <a:srgbClr val="000000"/>
                </a:solidFill>
                <a:latin typeface="Helvetica" panose="020B0604020202020204" pitchFamily="34" charset="0"/>
                <a:ea typeface="ＭＳ Ｐゴシック"/>
                <a:cs typeface="Helvetica" panose="020B0604020202020204" pitchFamily="34" charset="0"/>
              </a:rPr>
              <a:t>Types of Immune Therapy: </a:t>
            </a:r>
          </a:p>
          <a:p>
            <a:r>
              <a:rPr lang="en-US" sz="4400" b="1" dirty="0">
                <a:solidFill>
                  <a:srgbClr val="000000"/>
                </a:solidFill>
                <a:latin typeface="Helvetica" panose="020B0604020202020204" pitchFamily="34" charset="0"/>
                <a:ea typeface="ＭＳ Ｐゴシック"/>
                <a:cs typeface="Helvetica" panose="020B0604020202020204" pitchFamily="34" charset="0"/>
              </a:rPr>
              <a:t>Bispecific T Cell Engagers (BiTEs™)</a:t>
            </a:r>
            <a:endParaRPr lang="en-US" sz="4400" b="1" dirty="0">
              <a:solidFill>
                <a:srgbClr val="000000"/>
              </a:solidFill>
              <a:latin typeface="Helvetica" panose="020B0604020202020204" pitchFamily="34" charset="0"/>
              <a:cs typeface="Helvetica" panose="020B0604020202020204" pitchFamily="34" charset="0"/>
            </a:endParaRPr>
          </a:p>
        </p:txBody>
      </p:sp>
      <p:sp>
        <p:nvSpPr>
          <p:cNvPr id="6" name="TextBox 5">
            <a:extLst>
              <a:ext uri="{FF2B5EF4-FFF2-40B4-BE49-F238E27FC236}">
                <a16:creationId xmlns:a16="http://schemas.microsoft.com/office/drawing/2014/main" id="{A7BC5F92-06F2-B157-3231-B473821B4062}"/>
              </a:ext>
            </a:extLst>
          </p:cNvPr>
          <p:cNvSpPr txBox="1"/>
          <p:nvPr/>
        </p:nvSpPr>
        <p:spPr>
          <a:xfrm>
            <a:off x="766825" y="1751584"/>
            <a:ext cx="7856374" cy="830997"/>
          </a:xfrm>
          <a:prstGeom prst="rect">
            <a:avLst/>
          </a:prstGeom>
          <a:noFill/>
        </p:spPr>
        <p:txBody>
          <a:bodyPr wrap="square">
            <a:spAutoFit/>
          </a:bodyPr>
          <a:lstStyle/>
          <a:p>
            <a:pPr marL="0" indent="0">
              <a:buNone/>
            </a:pPr>
            <a:r>
              <a:rPr lang="en-US" sz="2400" dirty="0">
                <a:solidFill>
                  <a:srgbClr val="000000"/>
                </a:solidFill>
                <a:latin typeface="Helvetica" panose="020B0604020202020204" pitchFamily="34" charset="0"/>
                <a:cs typeface="Helvetica" panose="020B0604020202020204" pitchFamily="34" charset="0"/>
              </a:rPr>
              <a:t>Monoclonal antibodies: May bring T-cells close to cancer cells, helping the immune system kill the cells</a:t>
            </a:r>
          </a:p>
        </p:txBody>
      </p:sp>
      <p:pic>
        <p:nvPicPr>
          <p:cNvPr id="7" name="Picture 2" descr="a monoclonal antibody brings a t cell close to the cancer cell">
            <a:extLst>
              <a:ext uri="{FF2B5EF4-FFF2-40B4-BE49-F238E27FC236}">
                <a16:creationId xmlns:a16="http://schemas.microsoft.com/office/drawing/2014/main" id="{DAAB11C6-0526-629A-F60D-5606090749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1519" y="2549104"/>
            <a:ext cx="5843361" cy="389931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 monoclonal antibody brings a t cell close to the cancer cell">
            <a:extLst>
              <a:ext uri="{FF2B5EF4-FFF2-40B4-BE49-F238E27FC236}">
                <a16:creationId xmlns:a16="http://schemas.microsoft.com/office/drawing/2014/main" id="{30DF67C2-7BA5-2028-A9C3-9125802C22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2355" y="2623087"/>
            <a:ext cx="5843361" cy="389931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F7053ABC-AFDC-B2FE-73DF-6142948DC416}"/>
              </a:ext>
            </a:extLst>
          </p:cNvPr>
          <p:cNvSpPr txBox="1"/>
          <p:nvPr/>
        </p:nvSpPr>
        <p:spPr>
          <a:xfrm>
            <a:off x="195944" y="6245398"/>
            <a:ext cx="6639979" cy="276999"/>
          </a:xfrm>
          <a:prstGeom prst="rect">
            <a:avLst/>
          </a:prstGeom>
          <a:noFill/>
        </p:spPr>
        <p:txBody>
          <a:bodyPr wrap="square">
            <a:spAutoFit/>
          </a:bodyPr>
          <a:lstStyle/>
          <a:p>
            <a:r>
              <a:rPr lang="en-US" sz="1200" dirty="0">
                <a:latin typeface="Helvetica" panose="020B0604020202020204" pitchFamily="34" charset="0"/>
                <a:cs typeface="Helvetica" panose="020B0604020202020204" pitchFamily="34" charset="0"/>
              </a:rPr>
              <a:t>NCI, 2024</a:t>
            </a:r>
          </a:p>
        </p:txBody>
      </p:sp>
    </p:spTree>
    <p:extLst>
      <p:ext uri="{BB962C8B-B14F-4D97-AF65-F5344CB8AC3E}">
        <p14:creationId xmlns:p14="http://schemas.microsoft.com/office/powerpoint/2010/main" val="41491138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98" y="176828"/>
            <a:ext cx="9334352" cy="984623"/>
          </a:xfrm>
        </p:spPr>
        <p:txBody>
          <a:bodyPr>
            <a:noAutofit/>
          </a:bodyPr>
          <a:lstStyle/>
          <a:p>
            <a:r>
              <a:rPr lang="en-US" altLang="en-US" b="1" dirty="0" err="1">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rPr>
              <a:t>BiSpecific</a:t>
            </a:r>
            <a:r>
              <a:rPr lang="en-US" altLang="en-US" b="1"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rPr>
              <a:t> T-cell engagers</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376518" y="1161451"/>
            <a:ext cx="11121097" cy="5185561"/>
          </a:xfrm>
        </p:spPr>
        <p:txBody>
          <a:bodyPr>
            <a:noAutofit/>
          </a:bodyPr>
          <a:lstStyle/>
          <a:p>
            <a:pPr marL="1295368" lvl="4" indent="-380990">
              <a:spcBef>
                <a:spcPts val="400"/>
              </a:spcBef>
              <a:buClr>
                <a:srgbClr val="0BD0D9"/>
              </a:buClr>
              <a:buFont typeface="Arial" panose="020B0604020202020204" pitchFamily="34" charset="0"/>
              <a:buChar char="•"/>
              <a:defRPr/>
            </a:pPr>
            <a:endParaRPr lang="en-US" altLang="en-US" sz="2400" dirty="0">
              <a:solidFill>
                <a:srgbClr val="FF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Targets involve both tumor and immune system</a:t>
            </a:r>
          </a:p>
          <a:p>
            <a:pPr marL="1295368" lvl="4" indent="-380990">
              <a:spcBef>
                <a:spcPts val="400"/>
              </a:spcBef>
              <a:buClr>
                <a:srgbClr val="0BD0D9"/>
              </a:buClr>
              <a:buFont typeface="Arial" panose="020B0604020202020204" pitchFamily="34" charset="0"/>
              <a:buChar char="•"/>
              <a:defRPr/>
            </a:pPr>
            <a:endPar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Can be IV or SC</a:t>
            </a:r>
          </a:p>
          <a:p>
            <a:pPr marL="1295368" lvl="4" indent="-380990">
              <a:spcBef>
                <a:spcPts val="400"/>
              </a:spcBef>
              <a:buClr>
                <a:srgbClr val="0BD0D9"/>
              </a:buClr>
              <a:buFont typeface="Arial" panose="020B0604020202020204" pitchFamily="34" charset="0"/>
              <a:buChar char="•"/>
              <a:defRPr/>
            </a:pPr>
            <a:endPar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May be monoclonal antibodies or fusion proteins</a:t>
            </a:r>
          </a:p>
          <a:p>
            <a:pPr marL="1295368" lvl="4" indent="-380990">
              <a:spcBef>
                <a:spcPts val="400"/>
              </a:spcBef>
              <a:buClr>
                <a:srgbClr val="0BD0D9"/>
              </a:buClr>
              <a:buFont typeface="Arial" panose="020B0604020202020204" pitchFamily="34" charset="0"/>
              <a:buChar char="•"/>
              <a:defRPr/>
            </a:pPr>
            <a:endPar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Step up dosing</a:t>
            </a:r>
          </a:p>
          <a:p>
            <a:pPr marL="1295368" lvl="4" indent="-380990">
              <a:spcBef>
                <a:spcPts val="400"/>
              </a:spcBef>
              <a:buClr>
                <a:srgbClr val="0BD0D9"/>
              </a:buClr>
              <a:buFont typeface="Arial" panose="020B0604020202020204" pitchFamily="34" charset="0"/>
              <a:buChar char="•"/>
              <a:defRPr/>
            </a:pPr>
            <a:endParaRPr lang="en-US" altLang="en-US" sz="2400" dirty="0">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Premedicate for potential cytokine release syndrome (CRS) and monitor for immune effector associated neurotoxicity syndrome (ICANS)</a:t>
            </a:r>
          </a:p>
          <a:p>
            <a:pPr marL="1295368" lvl="4" indent="-380990">
              <a:spcBef>
                <a:spcPts val="400"/>
              </a:spcBef>
              <a:buClr>
                <a:srgbClr val="0BD0D9"/>
              </a:buClr>
              <a:buFont typeface="Arial" panose="020B0604020202020204" pitchFamily="34" charset="0"/>
              <a:buChar char="•"/>
              <a:defRPr/>
            </a:pPr>
            <a:endParaRPr lang="en-US" altLang="en-US" sz="2400" dirty="0">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No Biomarker testing needed prior to administration</a:t>
            </a:r>
          </a:p>
          <a:p>
            <a:pPr marL="1295368" lvl="4" indent="-380990">
              <a:spcBef>
                <a:spcPts val="400"/>
              </a:spcBef>
              <a:buClr>
                <a:srgbClr val="0BD0D9"/>
              </a:buClr>
              <a:buFont typeface="Arial" panose="020B0604020202020204" pitchFamily="34" charset="0"/>
              <a:buChar cha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400" i="1"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4" name="TextBox 3">
            <a:extLst>
              <a:ext uri="{FF2B5EF4-FFF2-40B4-BE49-F238E27FC236}">
                <a16:creationId xmlns:a16="http://schemas.microsoft.com/office/drawing/2014/main" id="{368B7EC6-454C-4E4A-9CFA-476EC6CE11EA}"/>
              </a:ext>
            </a:extLst>
          </p:cNvPr>
          <p:cNvSpPr txBox="1"/>
          <p:nvPr/>
        </p:nvSpPr>
        <p:spPr>
          <a:xfrm>
            <a:off x="376518" y="6405133"/>
            <a:ext cx="7609840" cy="892552"/>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NCI, 2024</a:t>
            </a:r>
          </a:p>
          <a:p>
            <a:endParaRPr lang="en-US" sz="2000" dirty="0"/>
          </a:p>
          <a:p>
            <a:endParaRPr lang="en-US" sz="2000" dirty="0"/>
          </a:p>
        </p:txBody>
      </p:sp>
    </p:spTree>
    <p:extLst>
      <p:ext uri="{BB962C8B-B14F-4D97-AF65-F5344CB8AC3E}">
        <p14:creationId xmlns:p14="http://schemas.microsoft.com/office/powerpoint/2010/main" val="18872260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A034-35AF-475D-ADB1-9B719C56697A}"/>
              </a:ext>
            </a:extLst>
          </p:cNvPr>
          <p:cNvSpPr>
            <a:spLocks noGrp="1"/>
          </p:cNvSpPr>
          <p:nvPr>
            <p:ph type="title"/>
          </p:nvPr>
        </p:nvSpPr>
        <p:spPr>
          <a:xfrm>
            <a:off x="1111505" y="1949266"/>
            <a:ext cx="9557210" cy="3941741"/>
          </a:xfrm>
        </p:spPr>
        <p:txBody>
          <a:bodyPr>
            <a:normAutofit/>
          </a:bodyPr>
          <a:lstStyle/>
          <a:p>
            <a:pPr marL="1557828" lvl="3" indent="-260344" defTabSz="1206470" rtl="0">
              <a:lnSpc>
                <a:spcPct val="80000"/>
              </a:lnSpc>
              <a:spcBef>
                <a:spcPts val="533"/>
              </a:spcBef>
              <a:defRPr/>
            </a:pPr>
            <a:r>
              <a:rPr lang="en-US" sz="2400" b="1" i="0" dirty="0">
                <a:solidFill>
                  <a:srgbClr val="FF0000"/>
                </a:solidFill>
                <a:effectLst/>
                <a:latin typeface="+mn-lt"/>
              </a:rPr>
              <a:t>	</a:t>
            </a:r>
            <a:endParaRPr lang="en-US" sz="2000" dirty="0">
              <a:solidFill>
                <a:schemeClr val="tx1"/>
              </a:solidFill>
              <a:highlight>
                <a:srgbClr val="FFFF00"/>
              </a:highlight>
              <a:latin typeface="+mn-lt"/>
            </a:endParaRPr>
          </a:p>
        </p:txBody>
      </p:sp>
      <p:sp>
        <p:nvSpPr>
          <p:cNvPr id="3" name="TextBox 2">
            <a:extLst>
              <a:ext uri="{FF2B5EF4-FFF2-40B4-BE49-F238E27FC236}">
                <a16:creationId xmlns:a16="http://schemas.microsoft.com/office/drawing/2014/main" id="{59260574-CF0F-4597-B030-D7785E846D21}"/>
              </a:ext>
            </a:extLst>
          </p:cNvPr>
          <p:cNvSpPr txBox="1"/>
          <p:nvPr/>
        </p:nvSpPr>
        <p:spPr>
          <a:xfrm>
            <a:off x="762001" y="6275065"/>
            <a:ext cx="5810250" cy="1261884"/>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www.imdelltra.com</a:t>
            </a:r>
            <a:endParaRPr lang="en-US" sz="1200" dirty="0">
              <a:latin typeface="Helvetica" panose="020B0604020202020204" pitchFamily="34" charset="0"/>
              <a:cs typeface="Helvetica" panose="020B0604020202020204" pitchFamily="34" charset="0"/>
            </a:endParaRPr>
          </a:p>
          <a:p>
            <a:endParaRPr lang="en-US" sz="1600" dirty="0">
              <a:latin typeface="Helvetica" panose="020B0604020202020204" pitchFamily="34" charset="0"/>
              <a:cs typeface="Helvetica" panose="020B0604020202020204" pitchFamily="34" charset="0"/>
            </a:endParaRPr>
          </a:p>
          <a:p>
            <a:endParaRPr lang="en-US" sz="1600" dirty="0"/>
          </a:p>
          <a:p>
            <a:endParaRPr lang="en-US" sz="1600" dirty="0"/>
          </a:p>
          <a:p>
            <a:endParaRPr lang="en-US" sz="1600" dirty="0"/>
          </a:p>
        </p:txBody>
      </p:sp>
      <p:sp>
        <p:nvSpPr>
          <p:cNvPr id="4" name="TextBox 3">
            <a:extLst>
              <a:ext uri="{FF2B5EF4-FFF2-40B4-BE49-F238E27FC236}">
                <a16:creationId xmlns:a16="http://schemas.microsoft.com/office/drawing/2014/main" id="{1D033441-7C0C-D698-22E2-A80D96DEB993}"/>
              </a:ext>
            </a:extLst>
          </p:cNvPr>
          <p:cNvSpPr txBox="1"/>
          <p:nvPr/>
        </p:nvSpPr>
        <p:spPr>
          <a:xfrm>
            <a:off x="762000" y="2333323"/>
            <a:ext cx="10099040" cy="1569660"/>
          </a:xfrm>
          <a:prstGeom prst="rect">
            <a:avLst/>
          </a:prstGeom>
          <a:noFill/>
        </p:spPr>
        <p:txBody>
          <a:bodyPr wrap="square" rtlCol="0">
            <a:spAutoFit/>
          </a:bodyPr>
          <a:lstStyle/>
          <a:p>
            <a:pPr marL="1297495" lvl="3" defTabSz="1206470">
              <a:spcBef>
                <a:spcPts val="533"/>
              </a:spcBef>
              <a:buClr>
                <a:srgbClr val="0F6FC6"/>
              </a:buClr>
              <a:buSzPct val="85000"/>
              <a:defRPr/>
            </a:pPr>
            <a:r>
              <a:rPr lang="en-US" sz="2400" b="1" i="0" dirty="0">
                <a:solidFill>
                  <a:srgbClr val="2E2925"/>
                </a:solidFill>
                <a:effectLst/>
                <a:highlight>
                  <a:srgbClr val="FFFFFF"/>
                </a:highlight>
                <a:latin typeface="Helvetica" panose="020B0604020202020204" pitchFamily="34" charset="0"/>
                <a:cs typeface="Helvetica" panose="020B0604020202020204" pitchFamily="34" charset="0"/>
              </a:rPr>
              <a:t>tarlatamab-dlle Imdelltra™ </a:t>
            </a:r>
            <a:r>
              <a:rPr lang="en-US" sz="2400" b="0" i="0" dirty="0">
                <a:solidFill>
                  <a:srgbClr val="2E2925"/>
                </a:solidFill>
                <a:effectLst/>
                <a:highlight>
                  <a:srgbClr val="FFFFFF"/>
                </a:highlight>
                <a:latin typeface="Helvetica" panose="020B0604020202020204" pitchFamily="34" charset="0"/>
                <a:cs typeface="Helvetica" panose="020B0604020202020204" pitchFamily="34" charset="0"/>
              </a:rPr>
              <a:t>Amgen, Inc.:  extensive stage small cell lung cancer (ES-SCLC) with disease progression on or after platinum-based chemotherapy </a:t>
            </a:r>
            <a:r>
              <a:rPr lang="en-US" sz="2400" b="1" i="0" dirty="0">
                <a:solidFill>
                  <a:srgbClr val="2E2925"/>
                </a:solidFill>
                <a:effectLst/>
                <a:highlight>
                  <a:srgbClr val="FFFFFF"/>
                </a:highlight>
                <a:latin typeface="Helvetica" panose="020B0604020202020204" pitchFamily="34" charset="0"/>
                <a:cs typeface="Helvetica" panose="020B0604020202020204" pitchFamily="34" charset="0"/>
              </a:rPr>
              <a:t>(NEW 2024)</a:t>
            </a:r>
            <a:b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Tree>
    <p:extLst>
      <p:ext uri="{BB962C8B-B14F-4D97-AF65-F5344CB8AC3E}">
        <p14:creationId xmlns:p14="http://schemas.microsoft.com/office/powerpoint/2010/main" val="31762056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579" y="70595"/>
            <a:ext cx="10581021" cy="668319"/>
          </a:xfrm>
        </p:spPr>
        <p:txBody>
          <a:bodyPr>
            <a:noAutofit/>
          </a:bodyPr>
          <a:lstStyle/>
          <a:p>
            <a:r>
              <a:rPr lang="en-US" sz="4400" b="1" i="0" dirty="0">
                <a:solidFill>
                  <a:srgbClr val="2E2925"/>
                </a:solidFill>
                <a:effectLst/>
                <a:highlight>
                  <a:srgbClr val="FFFFFF"/>
                </a:highlight>
                <a:latin typeface="Helvetica" panose="020B0604020202020204" pitchFamily="34" charset="0"/>
                <a:cs typeface="Helvetica" panose="020B0604020202020204" pitchFamily="34" charset="0"/>
              </a:rPr>
              <a:t>tarlatamab-dlle Imdelltra™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dirty="0">
                <a:solidFill>
                  <a:srgbClr val="000000"/>
                </a:solidFill>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15153" y="788849"/>
            <a:ext cx="11811896" cy="5568920"/>
          </a:xfrm>
        </p:spPr>
        <p:txBody>
          <a:bodyPr>
            <a:noAutofit/>
          </a:bodyPr>
          <a:lstStyle/>
          <a:p>
            <a:pPr marL="668845" lvl="2" indent="0" defTabSz="1206470">
              <a:lnSpc>
                <a:spcPct val="100000"/>
              </a:lnSpc>
              <a:spcBef>
                <a:spcPts val="533"/>
              </a:spcBef>
              <a:buClr>
                <a:srgbClr val="0F6FC6"/>
              </a:buClr>
              <a:buSzPct val="85000"/>
              <a:buNone/>
              <a:defRPr/>
            </a:pPr>
            <a:r>
              <a:rPr lang="en-US" sz="2400" b="1" i="0" dirty="0">
                <a:solidFill>
                  <a:srgbClr val="2E2925"/>
                </a:solidFill>
                <a:effectLst/>
                <a:highlight>
                  <a:srgbClr val="FFFFFF"/>
                </a:highlight>
                <a:latin typeface="Helvetica" panose="020B0604020202020204" pitchFamily="34" charset="0"/>
                <a:cs typeface="Helvetica" panose="020B0604020202020204" pitchFamily="34" charset="0"/>
              </a:rPr>
              <a:t>tarlatamab-dlle Imdelltra™ </a:t>
            </a:r>
            <a:r>
              <a:rPr lang="en-US" sz="2400" b="0" i="0" dirty="0">
                <a:solidFill>
                  <a:srgbClr val="2E2925"/>
                </a:solidFill>
                <a:effectLst/>
                <a:highlight>
                  <a:srgbClr val="FFFFFF"/>
                </a:highlight>
                <a:latin typeface="Helvetica" panose="020B0604020202020204" pitchFamily="34" charset="0"/>
                <a:cs typeface="Helvetica" panose="020B0604020202020204" pitchFamily="34" charset="0"/>
              </a:rPr>
              <a:t>Amgen, Inc.:  extensive stage small cell lung cancer (ES-SCLC) with disease progression on or after platinum-based chemotherapy </a:t>
            </a:r>
            <a:r>
              <a:rPr lang="en-US" sz="2400" b="1" i="0" dirty="0">
                <a:solidFill>
                  <a:srgbClr val="2E2925"/>
                </a:solidFill>
                <a:effectLst/>
                <a:highlight>
                  <a:srgbClr val="FFFFFF"/>
                </a:highlight>
                <a:latin typeface="Helvetica" panose="020B0604020202020204" pitchFamily="34" charset="0"/>
                <a:cs typeface="Helvetica" panose="020B0604020202020204" pitchFamily="34" charset="0"/>
              </a:rPr>
              <a:t>(NEW 2024)</a:t>
            </a:r>
            <a:b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b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38168" lvl="3" indent="-380990">
              <a:lnSpc>
                <a:spcPct val="100000"/>
              </a:lnSpc>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Bispecific monoclonal antibody; targets in immune system and tumor; intravenous with step up dosing</a:t>
            </a:r>
          </a:p>
          <a:p>
            <a:pPr marL="838168" lvl="3" indent="-380990">
              <a:lnSpc>
                <a:spcPct val="100000"/>
              </a:lnSpc>
              <a:spcBef>
                <a:spcPts val="400"/>
              </a:spcBef>
              <a:buClr>
                <a:srgbClr val="0BD0D9"/>
              </a:buCl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838168" lvl="3" indent="-380990">
              <a:lnSpc>
                <a:spcPct val="100000"/>
              </a:lnSpc>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Targets delta-like ligand 3 (DLL3) on the surface of the tumor cells and CD3 T-cell receptor</a:t>
            </a: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838168" lvl="3" indent="-380990">
              <a:lnSpc>
                <a:spcPct val="100000"/>
              </a:lnSpc>
              <a:spcBef>
                <a:spcPts val="400"/>
              </a:spcBef>
              <a:buClr>
                <a:srgbClr val="0BD0D9"/>
              </a:buClr>
              <a:defRPr/>
            </a:pP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838168" lvl="3" indent="-380990">
              <a:lnSpc>
                <a:spcPct val="100000"/>
              </a:lnSpc>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Premedicate for potential cytokine release syndrome (CRS) and monitor for immune effector associated neurotoxicity syndrome (ICANS) </a:t>
            </a:r>
          </a:p>
          <a:p>
            <a:pPr marL="838168" lvl="3" indent="-380990">
              <a:lnSpc>
                <a:spcPct val="100000"/>
              </a:lnSpc>
              <a:spcBef>
                <a:spcPts val="400"/>
              </a:spcBef>
              <a:buClr>
                <a:srgbClr val="0BD0D9"/>
              </a:buClr>
              <a:defRPr/>
            </a:pP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838168" lvl="3" indent="-380990">
              <a:lnSpc>
                <a:spcPct val="100000"/>
              </a:lnSpc>
              <a:spcBef>
                <a:spcPts val="400"/>
              </a:spcBef>
              <a:buClr>
                <a:srgbClr val="0BD0D9"/>
              </a:buClr>
              <a:defRPr/>
            </a:pPr>
            <a:r>
              <a:rPr lang="en-US" altLang="en-US" sz="240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rPr>
              <a:t>No Biomarker testing needed prior to administration</a:t>
            </a:r>
          </a:p>
          <a:p>
            <a:pPr marL="838168" lvl="3" indent="-380990">
              <a:lnSpc>
                <a:spcPct val="100000"/>
              </a:lnSpc>
              <a:spcBef>
                <a:spcPts val="400"/>
              </a:spcBef>
              <a:buClr>
                <a:srgbClr val="0BD0D9"/>
              </a:buClr>
              <a:defRPr/>
            </a:pPr>
            <a:endParaRPr lang="en-US" altLang="en-US" sz="2400"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0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4" name="TextBox 3">
            <a:extLst>
              <a:ext uri="{FF2B5EF4-FFF2-40B4-BE49-F238E27FC236}">
                <a16:creationId xmlns:a16="http://schemas.microsoft.com/office/drawing/2014/main" id="{368B7EC6-454C-4E4A-9CFA-476EC6CE11EA}"/>
              </a:ext>
            </a:extLst>
          </p:cNvPr>
          <p:cNvSpPr txBox="1"/>
          <p:nvPr/>
        </p:nvSpPr>
        <p:spPr>
          <a:xfrm>
            <a:off x="660998" y="6357769"/>
            <a:ext cx="7609840" cy="276999"/>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www.imdelltra.com</a:t>
            </a:r>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86306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508" y="0"/>
            <a:ext cx="9334352" cy="984623"/>
          </a:xfrm>
        </p:spPr>
        <p:txBody>
          <a:bodyPr>
            <a:noAutofit/>
          </a:bodyPr>
          <a:lstStyle/>
          <a:p>
            <a:r>
              <a:rPr lang="en-US" altLang="en-US" b="1"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rPr>
              <a:t>Other </a:t>
            </a:r>
            <a:r>
              <a:rPr lang="en-US" altLang="en-US" b="1" dirty="0" err="1">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rPr>
              <a:t>BiSpecific</a:t>
            </a:r>
            <a:r>
              <a:rPr lang="en-US" altLang="en-US" b="1"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rPr>
              <a:t> T-cell engagers</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376518" y="984623"/>
            <a:ext cx="10958747" cy="5540244"/>
          </a:xfrm>
        </p:spPr>
        <p:txBody>
          <a:bodyPr>
            <a:noAutofit/>
          </a:bodyPr>
          <a:lstStyle/>
          <a:p>
            <a:pPr marL="1295368" lvl="4" indent="-380990">
              <a:spcBef>
                <a:spcPts val="400"/>
              </a:spcBef>
              <a:buClr>
                <a:srgbClr val="0BD0D9"/>
              </a:buClr>
              <a:defRPr/>
            </a:pPr>
            <a:r>
              <a:rPr lang="en-US" altLang="en-US" sz="2400" b="1"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Fusion Proteins</a:t>
            </a:r>
          </a:p>
          <a:p>
            <a:pPr marL="1754695" lvl="4" defTabSz="1206470">
              <a:lnSpc>
                <a:spcPct val="80000"/>
              </a:lnSpc>
              <a:spcBef>
                <a:spcPts val="533"/>
              </a:spcBef>
              <a:buClr>
                <a:srgbClr val="0F6FC6"/>
              </a:buClr>
              <a:buSzPct val="85000"/>
              <a:defRPr/>
            </a:pP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tebentafusp-tebn</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(2022)</a:t>
            </a:r>
          </a:p>
          <a:p>
            <a:pPr marL="1752568" lvl="5" indent="-380990">
              <a:spcBef>
                <a:spcPts val="400"/>
              </a:spcBef>
              <a:buClr>
                <a:srgbClr val="0BD0D9"/>
              </a:buClr>
              <a:defRPr/>
            </a:pPr>
            <a:endParaRPr lang="en-US" altLang="en-US" sz="2400" b="1" dirty="0">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295368" lvl="4" indent="-380990">
              <a:spcBef>
                <a:spcPts val="400"/>
              </a:spcBef>
              <a:buClr>
                <a:srgbClr val="0BD0D9"/>
              </a:buClr>
              <a:defRPr/>
            </a:pPr>
            <a:r>
              <a:rPr lang="en-US" altLang="en-US" sz="2400" b="1"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Monoclonal antibodies</a:t>
            </a: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a:t>
            </a:r>
          </a:p>
          <a:p>
            <a:pPr marL="1752568" lvl="5" indent="-380990" algn="just">
              <a:spcBef>
                <a:spcPts val="400"/>
              </a:spcBef>
              <a:buClr>
                <a:srgbClr val="0BD0D9"/>
              </a:buClr>
              <a:defRPr/>
            </a:pPr>
            <a:r>
              <a:rPr lang="en-US" altLang="en-US" sz="2400" dirty="0" err="1">
                <a:latin typeface="Helvetica" panose="020B0604020202020204" pitchFamily="34" charset="0"/>
                <a:ea typeface="Constantia" panose="02030602050306030303" pitchFamily="18" charset="0"/>
                <a:cs typeface="Helvetica" panose="020B0604020202020204" pitchFamily="34" charset="0"/>
                <a:sym typeface="Constantia" pitchFamily="18" charset="0"/>
              </a:rPr>
              <a:t>epcoritamab-bysp</a:t>
            </a: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anose="02030602050306030303" pitchFamily="18" charset="0"/>
                <a:cs typeface="Helvetica" panose="020B0604020202020204" pitchFamily="34" charset="0"/>
                <a:sym typeface="Constantia" pitchFamily="18" charset="0"/>
              </a:rPr>
              <a:t>Epkinly</a:t>
            </a: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 Genmab US, Inc (2023)</a:t>
            </a:r>
          </a:p>
          <a:p>
            <a:pPr marL="1295368" lvl="4" indent="-380990" algn="just">
              <a:spcBef>
                <a:spcPts val="400"/>
              </a:spcBef>
              <a:buClr>
                <a:srgbClr val="0BD0D9"/>
              </a:buClr>
              <a:buFont typeface="Arial" panose="020B0604020202020204" pitchFamily="34" charset="0"/>
              <a:buChar char="•"/>
              <a:defRPr/>
            </a:pPr>
            <a:endPar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754695" lvl="4" algn="just" defTabSz="1206470">
              <a:spcBef>
                <a:spcPts val="533"/>
              </a:spcBef>
              <a:buClr>
                <a:srgbClr val="0F6FC6"/>
              </a:buClr>
              <a:buSzPct val="85000"/>
              <a:defRPr/>
            </a:pPr>
            <a:r>
              <a:rPr lang="en-US" altLang="en-US" sz="2400" dirty="0">
                <a:latin typeface="Helvetica" panose="020B0604020202020204" pitchFamily="34" charset="0"/>
                <a:ea typeface="Constantia" panose="02030602050306030303"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glofitamab-gxbm</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Columvi</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Genentech, Inc.: (2023)</a:t>
            </a:r>
          </a:p>
          <a:p>
            <a:pPr marL="1297495" lvl="3" algn="just" defTabSz="1206470">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54695" lvl="4" algn="just" defTabSz="1206470">
              <a:lnSpc>
                <a:spcPct val="80000"/>
              </a:lnSpc>
              <a:spcBef>
                <a:spcPts val="533"/>
              </a:spcBef>
              <a:buClr>
                <a:srgbClr val="0F6FC6"/>
              </a:buClr>
              <a:buSzPct val="85000"/>
              <a:defRPr/>
            </a:pPr>
            <a:r>
              <a:rPr lang="en-US" sz="2400" dirty="0">
                <a:latin typeface="Helvetica" panose="020B0604020202020204" pitchFamily="34" charset="0"/>
                <a:cs typeface="Helvetica" panose="020B0604020202020204" pitchFamily="34" charset="0"/>
              </a:rPr>
              <a:t> </a:t>
            </a:r>
            <a:r>
              <a:rPr lang="en-US" sz="2400" dirty="0" err="1">
                <a:latin typeface="Helvetica" panose="020B0604020202020204" pitchFamily="34" charset="0"/>
                <a:cs typeface="Helvetica" panose="020B0604020202020204" pitchFamily="34" charset="0"/>
              </a:rPr>
              <a:t>t</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alquetamab-tgvs</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Talvey</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Janssen Biotech, Inc.: (2023)</a:t>
            </a:r>
          </a:p>
          <a:p>
            <a:pPr marL="1297495" lvl="3" algn="just"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54695" lvl="4" algn="just" defTabSz="1206470">
              <a:lnSpc>
                <a:spcPct val="80000"/>
              </a:lnSpc>
              <a:spcBef>
                <a:spcPts val="533"/>
              </a:spcBef>
              <a:buClr>
                <a:srgbClr val="0F6FC6"/>
              </a:buClr>
              <a:buSzPct val="85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elranatamab-bcmm</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Elrexfio</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Pfizer, Inc.: (2023)</a:t>
            </a:r>
          </a:p>
          <a:p>
            <a:pPr marL="1297495" lvl="3" algn="just"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54695" lvl="4" algn="just" defTabSz="1206470">
              <a:lnSpc>
                <a:spcPct val="80000"/>
              </a:lnSpc>
              <a:spcBef>
                <a:spcPts val="533"/>
              </a:spcBef>
              <a:buClr>
                <a:srgbClr val="0F6FC6"/>
              </a:buClr>
              <a:buSzPct val="85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mosunetuzumab-axgb</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Lunsumio</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Genentech (2022)</a:t>
            </a:r>
          </a:p>
          <a:p>
            <a:pPr marL="1297495" lvl="3" algn="just"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754695" lvl="4" algn="just" defTabSz="1206470">
              <a:lnSpc>
                <a:spcPct val="80000"/>
              </a:lnSpc>
              <a:spcBef>
                <a:spcPts val="533"/>
              </a:spcBef>
              <a:buClr>
                <a:srgbClr val="0F6FC6"/>
              </a:buClr>
              <a:buSzPct val="85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blinatumomab </a:t>
            </a:r>
            <a:r>
              <a:rPr lang="en-US" altLang="en-US" sz="2400" dirty="0" err="1">
                <a:latin typeface="Helvetica" panose="020B0604020202020204" pitchFamily="34" charset="0"/>
                <a:ea typeface="Constantia" pitchFamily="18" charset="0"/>
                <a:cs typeface="Helvetica" panose="020B0604020202020204" pitchFamily="34" charset="0"/>
                <a:sym typeface="Constantia" pitchFamily="18" charset="0"/>
              </a:rPr>
              <a:t>Blincyto</a:t>
            </a: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 Amgen (2014)</a:t>
            </a:r>
          </a:p>
          <a:p>
            <a:pPr marL="1297495" lvl="3"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297495" lvl="3" defTabSz="1206470">
              <a:lnSpc>
                <a:spcPct val="80000"/>
              </a:lnSpc>
              <a:spcBef>
                <a:spcPts val="533"/>
              </a:spcBef>
              <a:buClr>
                <a:srgbClr val="0F6FC6"/>
              </a:buClr>
              <a:buSzPct val="85000"/>
              <a:defRPr/>
            </a:pPr>
            <a:endParaRPr lang="en-US" altLang="en-US" sz="2400" dirty="0">
              <a:solidFill>
                <a:srgbClr val="FF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7495" lvl="3" defTabSz="1206470">
              <a:lnSpc>
                <a:spcPct val="80000"/>
              </a:lnSpc>
              <a:spcBef>
                <a:spcPts val="533"/>
              </a:spcBef>
              <a:buClr>
                <a:srgbClr val="0F6FC6"/>
              </a:buClr>
              <a:buSzPct val="85000"/>
              <a:defRPr/>
            </a:pPr>
            <a:endParaRPr lang="en-US" sz="2400" dirty="0">
              <a:solidFill>
                <a:srgbClr val="000000"/>
              </a:solidFill>
              <a:latin typeface="Helvetica" panose="020B0604020202020204" pitchFamily="34" charset="0"/>
              <a:cs typeface="Helvetica" panose="020B0604020202020204" pitchFamily="34" charset="0"/>
            </a:endParaRPr>
          </a:p>
          <a:p>
            <a:pPr marL="1295368" lvl="4" indent="-380990">
              <a:spcBef>
                <a:spcPts val="400"/>
              </a:spcBef>
              <a:buClr>
                <a:srgbClr val="0BD0D9"/>
              </a:buClr>
              <a:buFont typeface="Arial" panose="020B0604020202020204" pitchFamily="34" charset="0"/>
              <a:buChar char="•"/>
              <a:defRPr/>
            </a:pPr>
            <a:endParaRPr lang="en-US" altLang="en-US" sz="2400" dirty="0">
              <a:solidFill>
                <a:srgbClr val="FF0000"/>
              </a:solidFill>
              <a:latin typeface="Helvetica" panose="020B0604020202020204" pitchFamily="34" charset="0"/>
              <a:ea typeface="Constantia" panose="02030602050306030303"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400" i="1" dirty="0">
              <a:solidFill>
                <a:srgbClr val="000000"/>
              </a:solidFill>
              <a:highlight>
                <a:srgbClr val="FFFF00"/>
              </a:highlight>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4" name="TextBox 3">
            <a:extLst>
              <a:ext uri="{FF2B5EF4-FFF2-40B4-BE49-F238E27FC236}">
                <a16:creationId xmlns:a16="http://schemas.microsoft.com/office/drawing/2014/main" id="{368B7EC6-454C-4E4A-9CFA-476EC6CE11EA}"/>
              </a:ext>
            </a:extLst>
          </p:cNvPr>
          <p:cNvSpPr txBox="1"/>
          <p:nvPr/>
        </p:nvSpPr>
        <p:spPr>
          <a:xfrm>
            <a:off x="376518" y="6524867"/>
            <a:ext cx="7609840" cy="892552"/>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FDA, 2024</a:t>
            </a:r>
          </a:p>
          <a:p>
            <a:endParaRPr lang="en-US" sz="2000" dirty="0"/>
          </a:p>
          <a:p>
            <a:endParaRPr lang="en-US" sz="2000" dirty="0"/>
          </a:p>
        </p:txBody>
      </p:sp>
    </p:spTree>
    <p:extLst>
      <p:ext uri="{BB962C8B-B14F-4D97-AF65-F5344CB8AC3E}">
        <p14:creationId xmlns:p14="http://schemas.microsoft.com/office/powerpoint/2010/main" val="14318309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0449E-B5E9-994A-2323-7EAC45369EC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59C58BF-5B05-619B-2655-D1DD7C198873}"/>
              </a:ext>
            </a:extLst>
          </p:cNvPr>
          <p:cNvSpPr>
            <a:spLocks noGrp="1"/>
          </p:cNvSpPr>
          <p:nvPr>
            <p:ph type="title"/>
          </p:nvPr>
        </p:nvSpPr>
        <p:spPr>
          <a:xfrm>
            <a:off x="1704109" y="1629294"/>
            <a:ext cx="9135687" cy="3905181"/>
          </a:xfrm>
        </p:spPr>
        <p:txBody>
          <a:bodyPr>
            <a:normAutofit fontScale="90000"/>
          </a:bodyPr>
          <a:lstStyle/>
          <a:p>
            <a:r>
              <a:rPr lang="en-US" sz="6000" b="1" dirty="0">
                <a:solidFill>
                  <a:srgbClr val="000000"/>
                </a:solidFill>
                <a:latin typeface="Helvetica" panose="020B0604020202020204" pitchFamily="34" charset="0"/>
                <a:cs typeface="Helvetica" panose="020B0604020202020204" pitchFamily="34" charset="0"/>
              </a:rPr>
              <a:t>Cellular Therapy (Adoptive T Cell Transfer Therapy, Immune Effector Cell Therapy)</a:t>
            </a:r>
            <a:br>
              <a:rPr lang="en-US" sz="6000" b="1" dirty="0">
                <a:solidFill>
                  <a:srgbClr val="000000"/>
                </a:solidFill>
                <a:latin typeface="Helvetica" panose="020B0604020202020204" pitchFamily="34" charset="0"/>
                <a:cs typeface="Helvetica" panose="020B0604020202020204" pitchFamily="34" charset="0"/>
              </a:rPr>
            </a:br>
            <a:endParaRPr lang="en-US" dirty="0">
              <a:solidFill>
                <a:srgbClr val="000000"/>
              </a:solidFill>
            </a:endParaRPr>
          </a:p>
        </p:txBody>
      </p:sp>
    </p:spTree>
    <p:extLst>
      <p:ext uri="{BB962C8B-B14F-4D97-AF65-F5344CB8AC3E}">
        <p14:creationId xmlns:p14="http://schemas.microsoft.com/office/powerpoint/2010/main" val="16872342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5C587FD-832F-32A1-9825-5446C6FD49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517" b="7043"/>
          <a:stretch/>
        </p:blipFill>
        <p:spPr bwMode="auto">
          <a:xfrm>
            <a:off x="2466605" y="307571"/>
            <a:ext cx="7258790" cy="586878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09DAE39-9ED8-6FDE-8A44-6278883DF5DB}"/>
              </a:ext>
            </a:extLst>
          </p:cNvPr>
          <p:cNvSpPr txBox="1"/>
          <p:nvPr/>
        </p:nvSpPr>
        <p:spPr>
          <a:xfrm>
            <a:off x="681644" y="6550429"/>
            <a:ext cx="875561" cy="276999"/>
          </a:xfrm>
          <a:prstGeom prst="rect">
            <a:avLst/>
          </a:prstGeom>
          <a:noFill/>
        </p:spPr>
        <p:txBody>
          <a:bodyPr wrap="none" rtlCol="0">
            <a:spAutoFit/>
          </a:bodyPr>
          <a:lstStyle/>
          <a:p>
            <a:r>
              <a:rPr lang="en-US" sz="1200" dirty="0">
                <a:latin typeface="Helvetica" panose="020B0604020202020204" pitchFamily="34" charset="0"/>
                <a:cs typeface="Helvetica" panose="020B0604020202020204" pitchFamily="34" charset="0"/>
              </a:rPr>
              <a:t>NCI, 2024</a:t>
            </a:r>
          </a:p>
        </p:txBody>
      </p:sp>
    </p:spTree>
    <p:extLst>
      <p:ext uri="{BB962C8B-B14F-4D97-AF65-F5344CB8AC3E}">
        <p14:creationId xmlns:p14="http://schemas.microsoft.com/office/powerpoint/2010/main" val="120594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515C9-6B7F-08E8-1116-F2E516942B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D341D5-C454-C03F-3120-54C7B50D21FA}"/>
              </a:ext>
            </a:extLst>
          </p:cNvPr>
          <p:cNvSpPr>
            <a:spLocks noGrp="1"/>
          </p:cNvSpPr>
          <p:nvPr>
            <p:ph type="title"/>
          </p:nvPr>
        </p:nvSpPr>
        <p:spPr>
          <a:xfrm>
            <a:off x="1111505" y="1949266"/>
            <a:ext cx="9557210" cy="3941741"/>
          </a:xfrm>
        </p:spPr>
        <p:txBody>
          <a:bodyPr>
            <a:normAutofit/>
          </a:bodyPr>
          <a:lstStyle/>
          <a:p>
            <a:pPr marL="1557828" lvl="3" indent="-260344" defTabSz="1206470" rtl="0">
              <a:lnSpc>
                <a:spcPct val="80000"/>
              </a:lnSpc>
              <a:spcBef>
                <a:spcPts val="533"/>
              </a:spcBef>
              <a:defRPr/>
            </a:pPr>
            <a:r>
              <a:rPr lang="en-US" sz="2400" b="1" i="0" dirty="0">
                <a:solidFill>
                  <a:srgbClr val="FF0000"/>
                </a:solidFill>
                <a:effectLst/>
                <a:latin typeface="+mn-lt"/>
              </a:rPr>
              <a:t>	</a:t>
            </a:r>
            <a:endParaRPr lang="en-US" sz="2000" dirty="0">
              <a:solidFill>
                <a:schemeClr val="tx1"/>
              </a:solidFill>
              <a:highlight>
                <a:srgbClr val="FFFF00"/>
              </a:highlight>
              <a:latin typeface="+mn-lt"/>
            </a:endParaRPr>
          </a:p>
        </p:txBody>
      </p:sp>
      <p:sp>
        <p:nvSpPr>
          <p:cNvPr id="3" name="TextBox 2">
            <a:extLst>
              <a:ext uri="{FF2B5EF4-FFF2-40B4-BE49-F238E27FC236}">
                <a16:creationId xmlns:a16="http://schemas.microsoft.com/office/drawing/2014/main" id="{E46BA5D3-8BA0-DB0D-A3A4-D56E4FFEE3B7}"/>
              </a:ext>
            </a:extLst>
          </p:cNvPr>
          <p:cNvSpPr txBox="1"/>
          <p:nvPr/>
        </p:nvSpPr>
        <p:spPr>
          <a:xfrm>
            <a:off x="762001" y="6275065"/>
            <a:ext cx="5810250" cy="1015663"/>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www.amtagvi.com</a:t>
            </a:r>
          </a:p>
          <a:p>
            <a:endParaRPr lang="en-US" sz="1600" dirty="0"/>
          </a:p>
          <a:p>
            <a:endParaRPr lang="en-US" sz="1600" dirty="0"/>
          </a:p>
          <a:p>
            <a:endParaRPr lang="en-US" sz="1600" dirty="0"/>
          </a:p>
        </p:txBody>
      </p:sp>
      <p:sp>
        <p:nvSpPr>
          <p:cNvPr id="4" name="TextBox 3">
            <a:extLst>
              <a:ext uri="{FF2B5EF4-FFF2-40B4-BE49-F238E27FC236}">
                <a16:creationId xmlns:a16="http://schemas.microsoft.com/office/drawing/2014/main" id="{B0ADB670-077A-58DB-7015-ED99E02C3C67}"/>
              </a:ext>
            </a:extLst>
          </p:cNvPr>
          <p:cNvSpPr txBox="1"/>
          <p:nvPr/>
        </p:nvSpPr>
        <p:spPr>
          <a:xfrm>
            <a:off x="762000" y="2333323"/>
            <a:ext cx="10099040" cy="2308324"/>
          </a:xfrm>
          <a:prstGeom prst="rect">
            <a:avLst/>
          </a:prstGeom>
          <a:noFill/>
        </p:spPr>
        <p:txBody>
          <a:bodyPr wrap="square" rtlCol="0">
            <a:spAutoFit/>
          </a:bodyPr>
          <a:lstStyle/>
          <a:p>
            <a:pPr marL="1710224" lvl="3" indent="-260344" defTabSz="1206470">
              <a:spcBef>
                <a:spcPts val="533"/>
              </a:spcBef>
              <a:buClr>
                <a:srgbClr val="0F6FC6"/>
              </a:buClr>
              <a:buSzPct val="85000"/>
              <a:buFont typeface="Arial" pitchFamily="34" charset="0"/>
              <a:buChar char="•"/>
              <a:defRPr/>
            </a:pPr>
            <a:r>
              <a:rPr lang="en-US" sz="2400" b="1" i="0" dirty="0">
                <a:solidFill>
                  <a:srgbClr val="000000"/>
                </a:solidFill>
                <a:effectLst/>
                <a:latin typeface="Helvetica" panose="020B0604020202020204" pitchFamily="34" charset="0"/>
                <a:cs typeface="Helvetica" panose="020B0604020202020204" pitchFamily="34" charset="0"/>
              </a:rPr>
              <a:t>lifileucel Amtagvi™ </a:t>
            </a:r>
            <a:r>
              <a:rPr lang="en-US" sz="2400" b="0" i="0" dirty="0">
                <a:solidFill>
                  <a:srgbClr val="000000"/>
                </a:solidFill>
                <a:effectLst/>
                <a:latin typeface="Helvetica" panose="020B0604020202020204" pitchFamily="34" charset="0"/>
                <a:cs typeface="Helvetica" panose="020B0604020202020204" pitchFamily="34" charset="0"/>
              </a:rPr>
              <a:t>Iovance Biotherapeutics, Inc.: a tumor-derived autologous T cell immunotherapy, for adult patients with unresectable or metastatic melanoma previously treated with a PD-1 blocking antibody, and if BRAF V600 positive, a BRAF inhibitor with or without a MEK inhibitor </a:t>
            </a:r>
            <a:r>
              <a:rPr lang="en-US" sz="2400" b="1" i="0" dirty="0">
                <a:solidFill>
                  <a:srgbClr val="000000"/>
                </a:solidFill>
                <a:effectLst/>
                <a:latin typeface="Helvetica" panose="020B0604020202020204" pitchFamily="34" charset="0"/>
                <a:cs typeface="Helvetica" panose="020B0604020202020204" pitchFamily="34" charset="0"/>
              </a:rPr>
              <a:t>(NEW 2024)</a:t>
            </a:r>
            <a:endPar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Tree>
    <p:extLst>
      <p:ext uri="{BB962C8B-B14F-4D97-AF65-F5344CB8AC3E}">
        <p14:creationId xmlns:p14="http://schemas.microsoft.com/office/powerpoint/2010/main" val="1263418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912" y="342848"/>
            <a:ext cx="7126941" cy="846956"/>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279918" y="1189804"/>
            <a:ext cx="11150082" cy="4931077"/>
          </a:xfrm>
        </p:spPr>
        <p:txBody>
          <a:bodyPr>
            <a:normAutofit lnSpcReduction="10000"/>
          </a:bodyPr>
          <a:lstStyle/>
          <a:p>
            <a:pPr marL="1602276" lvl="2" indent="-457189" defTabSz="1206470">
              <a:lnSpc>
                <a:spcPct val="80000"/>
              </a:lnSpc>
              <a:spcBef>
                <a:spcPts val="533"/>
              </a:spcBef>
              <a:buClr>
                <a:srgbClr val="0F6FC6"/>
              </a:buClr>
              <a:buSzPct val="85000"/>
              <a:buFont typeface="Arial" panose="020B0604020202020204" pitchFamily="34" charset="0"/>
              <a:buChar char="•"/>
              <a:defRPr/>
            </a:pPr>
            <a:r>
              <a:rPr lang="en-US" altLang="en-US" sz="2600" b="1" dirty="0">
                <a:latin typeface="Helvetica" panose="020B0604020202020204" pitchFamily="34" charset="0"/>
                <a:ea typeface="Constantia" pitchFamily="18" charset="0"/>
                <a:cs typeface="Helvetica" panose="020B0604020202020204" pitchFamily="34" charset="0"/>
                <a:sym typeface="Constantia" pitchFamily="18" charset="0"/>
              </a:rPr>
              <a:t>Immunotherapy and Molecular Therapies</a:t>
            </a:r>
          </a:p>
          <a:p>
            <a:pPr marL="1602276"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endParaRPr>
          </a:p>
          <a:p>
            <a:pPr marL="2059465" lvl="3" indent="-457189" defTabSz="1206470">
              <a:lnSpc>
                <a:spcPct val="80000"/>
              </a:lnSpc>
              <a:spcBef>
                <a:spcPts val="533"/>
              </a:spcBef>
              <a:buClr>
                <a:srgbClr val="0F6FC6"/>
              </a:buClr>
              <a:buSzPct val="85000"/>
              <a:buFont typeface="Arial" panose="020B0604020202020204" pitchFamily="34" charset="0"/>
              <a:buChar char="•"/>
              <a:defRPr/>
            </a:pPr>
            <a:r>
              <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rPr>
              <a:t>New Drugs and Expanded indications </a:t>
            </a:r>
          </a:p>
          <a:p>
            <a:pPr marL="2059465" lvl="3"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r>
              <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rPr>
              <a:t>Neoadjuvant/adjuvant</a:t>
            </a: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r>
              <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rPr>
              <a:t>Metastatic and locally advanced treatment</a:t>
            </a: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r>
              <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rPr>
              <a:t>Maintenance after primary treatment</a:t>
            </a: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r>
              <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rPr>
              <a:t>New generations of drugs to treat drug resistance</a:t>
            </a: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r>
              <a:rPr lang="en-US" altLang="en-US" sz="2600" dirty="0">
                <a:latin typeface="Helvetica" panose="020B0604020202020204" pitchFamily="34" charset="0"/>
                <a:ea typeface="Constantia" pitchFamily="18" charset="0"/>
                <a:cs typeface="Helvetica" panose="020B0604020202020204" pitchFamily="34" charset="0"/>
                <a:sym typeface="Constantia" pitchFamily="18" charset="0"/>
              </a:rPr>
              <a:t>New drugs and indications for pediatric patients</a:t>
            </a: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1867" b="1" dirty="0">
              <a:latin typeface="Constantia" pitchFamily="18" charset="0"/>
              <a:ea typeface="Constantia" pitchFamily="18" charset="0"/>
              <a:cs typeface="Constantia" pitchFamily="18"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1867" b="1" dirty="0">
              <a:latin typeface="Constantia" pitchFamily="18" charset="0"/>
              <a:ea typeface="Constantia" pitchFamily="18" charset="0"/>
              <a:cs typeface="Constantia" pitchFamily="18"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267" b="1" dirty="0">
              <a:latin typeface="Constantia" pitchFamily="18" charset="0"/>
              <a:ea typeface="Constantia" pitchFamily="18" charset="0"/>
              <a:cs typeface="Constantia" pitchFamily="18" charset="0"/>
              <a:sym typeface="Constantia" pitchFamily="18" charset="0"/>
            </a:endParaRPr>
          </a:p>
          <a:p>
            <a:pPr marL="2059465" lvl="4" indent="0" defTabSz="1206470">
              <a:lnSpc>
                <a:spcPct val="80000"/>
              </a:lnSpc>
              <a:spcBef>
                <a:spcPts val="533"/>
              </a:spcBef>
              <a:buClr>
                <a:srgbClr val="0F6FC6"/>
              </a:buClr>
              <a:buSzPct val="85000"/>
              <a:buNone/>
              <a:defRPr/>
            </a:pPr>
            <a:endParaRPr lang="en-US" altLang="en-US" sz="2267" b="1" dirty="0">
              <a:latin typeface="Constantia" pitchFamily="18" charset="0"/>
              <a:ea typeface="Constantia" pitchFamily="18" charset="0"/>
              <a:cs typeface="Constantia" pitchFamily="18" charset="0"/>
              <a:sym typeface="Constantia" pitchFamily="18" charset="0"/>
            </a:endParaRPr>
          </a:p>
          <a:p>
            <a:pPr marL="1602276"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667" b="1" dirty="0">
              <a:latin typeface="Constantia" pitchFamily="18" charset="0"/>
              <a:ea typeface="Constantia" pitchFamily="18" charset="0"/>
              <a:cs typeface="Constantia" pitchFamily="18" charset="0"/>
              <a:sym typeface="Constantia" pitchFamily="18" charset="0"/>
            </a:endParaRPr>
          </a:p>
          <a:p>
            <a:pPr marL="0" indent="0">
              <a:buNone/>
            </a:pPr>
            <a:endParaRPr lang="en-US" sz="3200" dirty="0"/>
          </a:p>
        </p:txBody>
      </p:sp>
      <p:sp>
        <p:nvSpPr>
          <p:cNvPr id="4" name="TextBox 3"/>
          <p:cNvSpPr txBox="1"/>
          <p:nvPr/>
        </p:nvSpPr>
        <p:spPr>
          <a:xfrm>
            <a:off x="0" y="6362583"/>
            <a:ext cx="2074927" cy="240066"/>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20594480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9A765-73B3-8895-F95D-474F1B38FB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8371A5-7967-48B3-8F24-172457C89C8D}"/>
              </a:ext>
            </a:extLst>
          </p:cNvPr>
          <p:cNvSpPr>
            <a:spLocks noGrp="1"/>
          </p:cNvSpPr>
          <p:nvPr>
            <p:ph type="title"/>
          </p:nvPr>
        </p:nvSpPr>
        <p:spPr>
          <a:xfrm>
            <a:off x="630800" y="0"/>
            <a:ext cx="10581021" cy="668319"/>
          </a:xfrm>
        </p:spPr>
        <p:txBody>
          <a:bodyPr>
            <a:noAutofit/>
          </a:bodyPr>
          <a:lstStyle/>
          <a:p>
            <a:r>
              <a:rPr lang="en-US" sz="4400" b="1" i="0" dirty="0">
                <a:solidFill>
                  <a:srgbClr val="000000"/>
                </a:solidFill>
                <a:effectLst/>
                <a:latin typeface="Helvetica" panose="020B0604020202020204" pitchFamily="34" charset="0"/>
                <a:cs typeface="Helvetica" panose="020B0604020202020204" pitchFamily="34" charset="0"/>
              </a:rPr>
              <a:t>lifileucel Amtagvi™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dirty="0">
                <a:solidFill>
                  <a:srgbClr val="000000"/>
                </a:solidFill>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E12637C2-7350-08C9-F05D-9F4C0CA59BE5}"/>
              </a:ext>
            </a:extLst>
          </p:cNvPr>
          <p:cNvSpPr>
            <a:spLocks noGrp="1"/>
          </p:cNvSpPr>
          <p:nvPr>
            <p:ph idx="1"/>
          </p:nvPr>
        </p:nvSpPr>
        <p:spPr>
          <a:xfrm>
            <a:off x="-108067" y="668319"/>
            <a:ext cx="12058753" cy="6043920"/>
          </a:xfrm>
        </p:spPr>
        <p:txBody>
          <a:bodyPr>
            <a:noAutofit/>
          </a:bodyPr>
          <a:lstStyle/>
          <a:p>
            <a:pPr marL="1295368" lvl="4" indent="-380990">
              <a:spcBef>
                <a:spcPts val="400"/>
              </a:spcBef>
              <a:buClr>
                <a:srgbClr val="0BD0D9"/>
              </a:buClr>
              <a:defRPr/>
            </a:pPr>
            <a:r>
              <a:rPr lang="en-US" sz="2400" b="1" i="0" dirty="0" err="1">
                <a:solidFill>
                  <a:srgbClr val="000000"/>
                </a:solidFill>
                <a:effectLst/>
                <a:latin typeface="Helvetica" panose="020B0604020202020204" pitchFamily="34" charset="0"/>
                <a:cs typeface="Helvetica" panose="020B0604020202020204" pitchFamily="34" charset="0"/>
              </a:rPr>
              <a:t>lifileucel</a:t>
            </a:r>
            <a:r>
              <a:rPr lang="en-US" sz="2400" b="1" i="0" dirty="0">
                <a:solidFill>
                  <a:srgbClr val="000000"/>
                </a:solidFill>
                <a:effectLst/>
                <a:latin typeface="Helvetica" panose="020B0604020202020204" pitchFamily="34" charset="0"/>
                <a:cs typeface="Helvetica" panose="020B0604020202020204" pitchFamily="34" charset="0"/>
              </a:rPr>
              <a:t> </a:t>
            </a:r>
            <a:r>
              <a:rPr lang="en-US" sz="2400" b="1" i="0" dirty="0" err="1">
                <a:solidFill>
                  <a:srgbClr val="000000"/>
                </a:solidFill>
                <a:effectLst/>
                <a:latin typeface="Helvetica" panose="020B0604020202020204" pitchFamily="34" charset="0"/>
                <a:cs typeface="Helvetica" panose="020B0604020202020204" pitchFamily="34" charset="0"/>
              </a:rPr>
              <a:t>Amtagvi</a:t>
            </a:r>
            <a:r>
              <a:rPr lang="en-US" sz="2400" b="1" i="0" dirty="0">
                <a:solidFill>
                  <a:srgbClr val="000000"/>
                </a:solidFill>
                <a:effectLst/>
                <a:latin typeface="Helvetica" panose="020B0604020202020204" pitchFamily="34" charset="0"/>
                <a:cs typeface="Helvetica" panose="020B0604020202020204" pitchFamily="34" charset="0"/>
              </a:rPr>
              <a:t>™ </a:t>
            </a:r>
            <a:r>
              <a:rPr lang="en-US" sz="2400" b="0" i="0" dirty="0" err="1">
                <a:solidFill>
                  <a:srgbClr val="000000"/>
                </a:solidFill>
                <a:effectLst/>
                <a:latin typeface="Helvetica" panose="020B0604020202020204" pitchFamily="34" charset="0"/>
                <a:cs typeface="Helvetica" panose="020B0604020202020204" pitchFamily="34" charset="0"/>
              </a:rPr>
              <a:t>Iovance</a:t>
            </a:r>
            <a:r>
              <a:rPr lang="en-US" sz="2400" b="0" i="0" dirty="0">
                <a:solidFill>
                  <a:srgbClr val="000000"/>
                </a:solidFill>
                <a:effectLst/>
                <a:latin typeface="Helvetica" panose="020B0604020202020204" pitchFamily="34" charset="0"/>
                <a:cs typeface="Helvetica" panose="020B0604020202020204" pitchFamily="34" charset="0"/>
              </a:rPr>
              <a:t> Biotherapeutics, Inc.: a tumor-derived autologous T cell immunotherapy, for adult patients with unresectable or metastatic melanoma previously treated with a PD-1 blocking antibody, and if BRAF V600 positive, a BRAF inhibitor with or without a MEK inhibitor </a:t>
            </a:r>
            <a:r>
              <a:rPr lang="en-US" sz="2400" b="1" i="0" dirty="0">
                <a:solidFill>
                  <a:srgbClr val="000000"/>
                </a:solidFill>
                <a:effectLst/>
                <a:latin typeface="Helvetica" panose="020B0604020202020204" pitchFamily="34" charset="0"/>
                <a:cs typeface="Helvetica" panose="020B0604020202020204" pitchFamily="34" charset="0"/>
              </a:rPr>
              <a:t>(NEW 2024)</a:t>
            </a:r>
          </a:p>
          <a:p>
            <a:pPr marL="1295368" lvl="4" indent="-380990">
              <a:spcBef>
                <a:spcPts val="400"/>
              </a:spcBef>
              <a:buClr>
                <a:srgbClr val="0BD0D9"/>
              </a:buClr>
              <a:defRPr/>
            </a:pPr>
            <a:endParaRPr lang="en-US" sz="24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sz="2400" b="1" dirty="0">
                <a:solidFill>
                  <a:srgbClr val="000000"/>
                </a:solidFill>
                <a:latin typeface="Helvetica" panose="020B0604020202020204" pitchFamily="34" charset="0"/>
                <a:cs typeface="Helvetica" panose="020B0604020202020204" pitchFamily="34" charset="0"/>
              </a:rPr>
              <a:t>First cellular therapy for a solid tumor</a:t>
            </a:r>
            <a:r>
              <a:rPr lang="en-US" sz="2400" dirty="0">
                <a:solidFill>
                  <a:srgbClr val="000000"/>
                </a:solidFill>
                <a:latin typeface="Helvetica" panose="020B0604020202020204" pitchFamily="34" charset="0"/>
                <a:cs typeface="Helvetica" panose="020B0604020202020204" pitchFamily="34" charset="0"/>
              </a:rPr>
              <a:t>: Tumor-derived autologous T cell immunotherapy</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sz="2400" dirty="0">
                <a:solidFill>
                  <a:srgbClr val="000000"/>
                </a:solidFill>
                <a:latin typeface="Helvetica" panose="020B0604020202020204" pitchFamily="34" charset="0"/>
                <a:cs typeface="Helvetica" panose="020B0604020202020204" pitchFamily="34" charset="0"/>
              </a:rPr>
              <a:t>Tumor-infiltrating lymphocytes (TILs) collected surgically from patient’s tumor tissue; not circulating blood as in CAR-T. TIL number is expanded in a lab, but not genetically changed. This differs from CAR-T therapy</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rPr>
              <a:t>No Biomarker testing needed prior to administration</a:t>
            </a:r>
          </a:p>
          <a:p>
            <a:pPr marL="1695418" lvl="5" indent="-380990">
              <a:spcBef>
                <a:spcPts val="400"/>
              </a:spcBef>
              <a:buClr>
                <a:srgbClr val="0BD0D9"/>
              </a:buClr>
              <a:defRPr/>
            </a:pPr>
            <a:endParaRPr lang="en-US" altLang="en-US" sz="240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rPr>
              <a:t>Administer a lymphodepleting chemo regimen the week prior to the TIL</a:t>
            </a:r>
          </a:p>
          <a:p>
            <a:pPr marL="1695418" lvl="5" indent="-380990">
              <a:spcBef>
                <a:spcPts val="400"/>
              </a:spcBef>
              <a:buClr>
                <a:srgbClr val="0BD0D9"/>
              </a:buClr>
              <a:defRPr/>
            </a:pPr>
            <a:endParaRPr lang="en-US" altLang="en-US" sz="240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i="0" dirty="0">
              <a:solidFill>
                <a:srgbClr val="000000"/>
              </a:solidFill>
              <a:effectLst/>
              <a:latin typeface="Helvetica" panose="020B0604020202020204" pitchFamily="34" charset="0"/>
              <a:cs typeface="Helvetica" panose="020B0604020202020204" pitchFamily="34" charset="0"/>
            </a:endParaRPr>
          </a:p>
          <a:p>
            <a:pPr marL="1295368" lvl="4" indent="-380990">
              <a:spcBef>
                <a:spcPts val="400"/>
              </a:spcBef>
              <a:buClr>
                <a:srgbClr val="0BD0D9"/>
              </a:buClr>
              <a:defRPr/>
            </a:pPr>
            <a:endParaRPr lang="en-US" sz="20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b="1"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0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5" name="TextBox 4">
            <a:extLst>
              <a:ext uri="{FF2B5EF4-FFF2-40B4-BE49-F238E27FC236}">
                <a16:creationId xmlns:a16="http://schemas.microsoft.com/office/drawing/2014/main" id="{9F4D0940-E94F-DCB1-058D-FD06B7A1351D}"/>
              </a:ext>
            </a:extLst>
          </p:cNvPr>
          <p:cNvSpPr txBox="1"/>
          <p:nvPr/>
        </p:nvSpPr>
        <p:spPr>
          <a:xfrm>
            <a:off x="650240" y="6556572"/>
            <a:ext cx="7609840" cy="461665"/>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www.amtagvi.com</a:t>
            </a:r>
            <a:endParaRPr lang="en-US" sz="1200" dirty="0">
              <a:latin typeface="Helvetica" panose="020B0604020202020204" pitchFamily="34" charset="0"/>
              <a:cs typeface="Helvetica" panose="020B0604020202020204" pitchFamily="34" charset="0"/>
            </a:endParaRPr>
          </a:p>
          <a:p>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590025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83302-E952-B0F6-BB55-E877B7427A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9852-A1D1-AE57-629B-B60C3A4C9465}"/>
              </a:ext>
            </a:extLst>
          </p:cNvPr>
          <p:cNvSpPr>
            <a:spLocks noGrp="1"/>
          </p:cNvSpPr>
          <p:nvPr>
            <p:ph type="title"/>
          </p:nvPr>
        </p:nvSpPr>
        <p:spPr>
          <a:xfrm>
            <a:off x="614379" y="207297"/>
            <a:ext cx="10581021" cy="668319"/>
          </a:xfrm>
        </p:spPr>
        <p:txBody>
          <a:bodyPr>
            <a:noAutofit/>
          </a:bodyPr>
          <a:lstStyle/>
          <a:p>
            <a:r>
              <a:rPr lang="en-US" sz="4400" b="1" i="0" dirty="0">
                <a:solidFill>
                  <a:srgbClr val="000000"/>
                </a:solidFill>
                <a:effectLst/>
                <a:latin typeface="Helvetica" panose="020B0604020202020204" pitchFamily="34" charset="0"/>
                <a:cs typeface="Helvetica" panose="020B0604020202020204" pitchFamily="34" charset="0"/>
              </a:rPr>
              <a:t>lifileucel Amtagvi™ (cont)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dirty="0">
                <a:solidFill>
                  <a:srgbClr val="000000"/>
                </a:solidFill>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7FF87879-17AB-DB2D-A9FF-6E3BB509DDA9}"/>
              </a:ext>
            </a:extLst>
          </p:cNvPr>
          <p:cNvSpPr>
            <a:spLocks noGrp="1"/>
          </p:cNvSpPr>
          <p:nvPr>
            <p:ph idx="1"/>
          </p:nvPr>
        </p:nvSpPr>
        <p:spPr>
          <a:xfrm>
            <a:off x="-140909" y="875616"/>
            <a:ext cx="12091595" cy="5680956"/>
          </a:xfrm>
        </p:spPr>
        <p:txBody>
          <a:bodyPr>
            <a:noAutofit/>
          </a:bodyPr>
          <a:lstStyle/>
          <a:p>
            <a:pPr marL="1295368" lvl="4" indent="-380990">
              <a:spcBef>
                <a:spcPts val="400"/>
              </a:spcBef>
              <a:buClr>
                <a:srgbClr val="0BD0D9"/>
              </a:buClr>
              <a:defRPr/>
            </a:pPr>
            <a:r>
              <a:rPr lang="en-US" sz="2400" b="1" i="0" dirty="0">
                <a:solidFill>
                  <a:srgbClr val="000000"/>
                </a:solidFill>
                <a:effectLst/>
                <a:latin typeface="Helvetica" panose="020B0604020202020204" pitchFamily="34" charset="0"/>
                <a:cs typeface="Helvetica" panose="020B0604020202020204" pitchFamily="34" charset="0"/>
              </a:rPr>
              <a:t>lifileucel Amtagvi™ </a:t>
            </a:r>
            <a:r>
              <a:rPr lang="en-US" sz="2400" b="0" i="0" dirty="0">
                <a:solidFill>
                  <a:srgbClr val="000000"/>
                </a:solidFill>
                <a:effectLst/>
                <a:latin typeface="Helvetica" panose="020B0604020202020204" pitchFamily="34" charset="0"/>
                <a:cs typeface="Helvetica" panose="020B0604020202020204" pitchFamily="34" charset="0"/>
              </a:rPr>
              <a:t>Iovance Biotherapeutics, Inc.: a tumor-derived autologous T cell immunotherapy, for adult patients with unresectable or metastatic melanoma previously treated with a PD-1 blocking antibody, and if BRAF V600 positive, a BRAF inhibitor with or without a MEK inhibitor </a:t>
            </a:r>
            <a:r>
              <a:rPr lang="en-US" sz="2400" b="1" i="0" dirty="0">
                <a:solidFill>
                  <a:srgbClr val="000000"/>
                </a:solidFill>
                <a:effectLst/>
                <a:latin typeface="Helvetica" panose="020B0604020202020204" pitchFamily="34" charset="0"/>
                <a:cs typeface="Helvetica" panose="020B0604020202020204" pitchFamily="34" charset="0"/>
              </a:rPr>
              <a:t>(NEW 2024)</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Premedicate and monitor for cardiopulmonary and renal function, severe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cytopenias</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internal organ hemorrhage; but less likely to see CRS or ICANS.  Side effects seen are generally from the lymphodepleting chemotherapy and the post dose IL-2.</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sym typeface="Constantia" pitchFamily="18" charset="0"/>
            </a:endParaRPr>
          </a:p>
          <a:p>
            <a:pPr marL="1695418" lvl="5" indent="-380990">
              <a:spcBef>
                <a:spcPts val="400"/>
              </a:spcBef>
              <a:buClr>
                <a:srgbClr val="0BD0D9"/>
              </a:buClr>
              <a:defRPr/>
            </a:pPr>
            <a:r>
              <a:rPr lang="en-US" sz="2400" dirty="0">
                <a:solidFill>
                  <a:srgbClr val="000000"/>
                </a:solidFill>
                <a:latin typeface="Helvetica" panose="020B0604020202020204" pitchFamily="34" charset="0"/>
                <a:cs typeface="Helvetica" panose="020B0604020202020204" pitchFamily="34" charset="0"/>
              </a:rPr>
              <a:t>Cell suspension for IV infusion; must be given in an inpatient hospital setting with an intensive care facility</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High dose IL-2 given after infusion (stimulating cytokine)</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i="0" dirty="0">
              <a:solidFill>
                <a:srgbClr val="000000"/>
              </a:solidFill>
              <a:effectLst/>
              <a:latin typeface="Helvetica" panose="020B0604020202020204" pitchFamily="34" charset="0"/>
              <a:cs typeface="Helvetica" panose="020B0604020202020204" pitchFamily="34" charset="0"/>
            </a:endParaRPr>
          </a:p>
          <a:p>
            <a:pPr marL="1295368" lvl="4" indent="-380990">
              <a:spcBef>
                <a:spcPts val="400"/>
              </a:spcBef>
              <a:buClr>
                <a:srgbClr val="0BD0D9"/>
              </a:buClr>
              <a:defRPr/>
            </a:pPr>
            <a:endParaRPr lang="en-US" sz="20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b="1"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0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4" name="TextBox 3">
            <a:extLst>
              <a:ext uri="{FF2B5EF4-FFF2-40B4-BE49-F238E27FC236}">
                <a16:creationId xmlns:a16="http://schemas.microsoft.com/office/drawing/2014/main" id="{AF965F97-CF41-B286-9EA1-E317DD9534FA}"/>
              </a:ext>
            </a:extLst>
          </p:cNvPr>
          <p:cNvSpPr txBox="1"/>
          <p:nvPr/>
        </p:nvSpPr>
        <p:spPr>
          <a:xfrm>
            <a:off x="650240" y="6556572"/>
            <a:ext cx="7609840" cy="461665"/>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www.amtagvi.com</a:t>
            </a:r>
            <a:endParaRPr lang="en-US" sz="1200" dirty="0">
              <a:latin typeface="Helvetica" panose="020B0604020202020204" pitchFamily="34" charset="0"/>
              <a:cs typeface="Helvetica" panose="020B0604020202020204" pitchFamily="34" charset="0"/>
            </a:endParaRPr>
          </a:p>
          <a:p>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9780504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515C9-6B7F-08E8-1116-F2E516942B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D341D5-C454-C03F-3120-54C7B50D21FA}"/>
              </a:ext>
            </a:extLst>
          </p:cNvPr>
          <p:cNvSpPr>
            <a:spLocks noGrp="1"/>
          </p:cNvSpPr>
          <p:nvPr>
            <p:ph type="title"/>
          </p:nvPr>
        </p:nvSpPr>
        <p:spPr>
          <a:xfrm>
            <a:off x="1111505" y="1949266"/>
            <a:ext cx="9557210" cy="3941741"/>
          </a:xfrm>
        </p:spPr>
        <p:txBody>
          <a:bodyPr>
            <a:normAutofit/>
          </a:bodyPr>
          <a:lstStyle/>
          <a:p>
            <a:pPr marL="1557828" lvl="3" indent="-260344" defTabSz="1206470" rtl="0">
              <a:lnSpc>
                <a:spcPct val="80000"/>
              </a:lnSpc>
              <a:spcBef>
                <a:spcPts val="533"/>
              </a:spcBef>
              <a:defRPr/>
            </a:pPr>
            <a:r>
              <a:rPr lang="en-US" sz="2400" b="1" i="0" dirty="0">
                <a:solidFill>
                  <a:srgbClr val="FF0000"/>
                </a:solidFill>
                <a:effectLst/>
                <a:latin typeface="+mn-lt"/>
              </a:rPr>
              <a:t>	</a:t>
            </a:r>
            <a:endParaRPr lang="en-US" sz="2000" dirty="0">
              <a:solidFill>
                <a:schemeClr val="tx1"/>
              </a:solidFill>
              <a:highlight>
                <a:srgbClr val="FFFF00"/>
              </a:highlight>
              <a:latin typeface="+mn-lt"/>
            </a:endParaRPr>
          </a:p>
        </p:txBody>
      </p:sp>
      <p:sp>
        <p:nvSpPr>
          <p:cNvPr id="3" name="TextBox 2">
            <a:extLst>
              <a:ext uri="{FF2B5EF4-FFF2-40B4-BE49-F238E27FC236}">
                <a16:creationId xmlns:a16="http://schemas.microsoft.com/office/drawing/2014/main" id="{E46BA5D3-8BA0-DB0D-A3A4-D56E4FFEE3B7}"/>
              </a:ext>
            </a:extLst>
          </p:cNvPr>
          <p:cNvSpPr txBox="1"/>
          <p:nvPr/>
        </p:nvSpPr>
        <p:spPr>
          <a:xfrm>
            <a:off x="762001" y="6275065"/>
            <a:ext cx="5810250" cy="1015663"/>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rPr>
              <a:t>www.tecelra.com</a:t>
            </a:r>
          </a:p>
          <a:p>
            <a:endParaRPr lang="en-US" sz="1600" dirty="0"/>
          </a:p>
          <a:p>
            <a:endParaRPr lang="en-US" sz="1600" dirty="0"/>
          </a:p>
          <a:p>
            <a:endParaRPr lang="en-US" sz="1600" dirty="0"/>
          </a:p>
        </p:txBody>
      </p:sp>
      <p:sp>
        <p:nvSpPr>
          <p:cNvPr id="4" name="TextBox 3">
            <a:extLst>
              <a:ext uri="{FF2B5EF4-FFF2-40B4-BE49-F238E27FC236}">
                <a16:creationId xmlns:a16="http://schemas.microsoft.com/office/drawing/2014/main" id="{B0ADB670-077A-58DB-7015-ED99E02C3C67}"/>
              </a:ext>
            </a:extLst>
          </p:cNvPr>
          <p:cNvSpPr txBox="1"/>
          <p:nvPr/>
        </p:nvSpPr>
        <p:spPr>
          <a:xfrm>
            <a:off x="308975" y="1949266"/>
            <a:ext cx="10964562" cy="2677656"/>
          </a:xfrm>
          <a:prstGeom prst="rect">
            <a:avLst/>
          </a:prstGeom>
          <a:noFill/>
        </p:spPr>
        <p:txBody>
          <a:bodyPr wrap="square" rtlCol="0">
            <a:spAutoFit/>
          </a:bodyPr>
          <a:lstStyle/>
          <a:p>
            <a:pPr marL="1710224" lvl="3" indent="-260344" defTabSz="1206470">
              <a:spcBef>
                <a:spcPts val="533"/>
              </a:spcBef>
              <a:buClr>
                <a:srgbClr val="0F6FC6"/>
              </a:buClr>
              <a:buSzPct val="85000"/>
              <a:buFont typeface="Arial" pitchFamily="34" charset="0"/>
              <a:buChar char="•"/>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afamitresgene </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autoleucel</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TECELRA®,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Adaptimmune</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LLC: a melanoma-associated antigen A4 (MAGE-A4)-directed genetically modified autologous T cell immunotherapy, for adults with unresectable or metastatic synovial sarcoma who have received prior chemotherapy, are HLA-A*02:01P, -A*02:02P, -A*02:03P, or -A*02:06P positive and whose tumor expresses the MAGE-A4 antigen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p:txBody>
      </p:sp>
    </p:spTree>
    <p:extLst>
      <p:ext uri="{BB962C8B-B14F-4D97-AF65-F5344CB8AC3E}">
        <p14:creationId xmlns:p14="http://schemas.microsoft.com/office/powerpoint/2010/main" val="27906995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9A765-73B3-8895-F95D-474F1B38FB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8371A5-7967-48B3-8F24-172457C89C8D}"/>
              </a:ext>
            </a:extLst>
          </p:cNvPr>
          <p:cNvSpPr>
            <a:spLocks noGrp="1"/>
          </p:cNvSpPr>
          <p:nvPr>
            <p:ph type="title"/>
          </p:nvPr>
        </p:nvSpPr>
        <p:spPr>
          <a:xfrm>
            <a:off x="650240" y="145761"/>
            <a:ext cx="10581021" cy="668319"/>
          </a:xfrm>
        </p:spPr>
        <p:txBody>
          <a:bodyPr>
            <a:noAutofit/>
          </a:bodyPr>
          <a:lstStyle/>
          <a:p>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afamitresgene </a:t>
            </a:r>
            <a:r>
              <a:rPr lang="en-US" altLang="en-US" sz="4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autoleucel</a:t>
            </a:r>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TECELRA® </a:t>
            </a:r>
            <a:r>
              <a:rPr lang="en-US" sz="4400"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dirty="0">
                <a:solidFill>
                  <a:srgbClr val="000000"/>
                </a:solidFill>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E12637C2-7350-08C9-F05D-9F4C0CA59BE5}"/>
              </a:ext>
            </a:extLst>
          </p:cNvPr>
          <p:cNvSpPr>
            <a:spLocks noGrp="1"/>
          </p:cNvSpPr>
          <p:nvPr>
            <p:ph idx="1"/>
          </p:nvPr>
        </p:nvSpPr>
        <p:spPr>
          <a:xfrm>
            <a:off x="-108517" y="814080"/>
            <a:ext cx="12098534" cy="5585474"/>
          </a:xfrm>
        </p:spPr>
        <p:txBody>
          <a:bodyPr>
            <a:noAutofit/>
          </a:bodyPr>
          <a:lstStyle/>
          <a:p>
            <a:pPr marL="1295368" lvl="4" indent="-380990">
              <a:spcBef>
                <a:spcPts val="400"/>
              </a:spcBef>
              <a:buClr>
                <a:srgbClr val="0BD0D9"/>
              </a:buClr>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afamitresgene </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autoleucel</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TECELRA®,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Adaptimmune</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LLC: a melanoma-associated antigen A4 (MAGE-A4)-directed genetically modified autologous T cell immunotherapy, for adults with unresectable or metastatic synovial sarcoma who have received prior chemotherapy, are HLA-A*02:01P, -A*02:02P, -A*02:03P, or -A*02:06P positive and whose tumor expresses the MAGE-A4 antigen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1295368" lvl="4" indent="-380990">
              <a:spcBef>
                <a:spcPts val="400"/>
              </a:spcBef>
              <a:buClr>
                <a:srgbClr val="0BD0D9"/>
              </a:buClr>
              <a:defRPr/>
            </a:pPr>
            <a:endParaRPr lang="en-US" sz="24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sz="2400" b="1" dirty="0">
                <a:solidFill>
                  <a:srgbClr val="000000"/>
                </a:solidFill>
                <a:latin typeface="Helvetica" panose="020B0604020202020204" pitchFamily="34" charset="0"/>
                <a:cs typeface="Helvetica" panose="020B0604020202020204" pitchFamily="34" charset="0"/>
              </a:rPr>
              <a:t>Second cellular therapy for a solid tumor</a:t>
            </a:r>
            <a:r>
              <a:rPr lang="en-US" sz="2400" dirty="0">
                <a:solidFill>
                  <a:srgbClr val="000000"/>
                </a:solidFill>
                <a:latin typeface="Helvetica" panose="020B0604020202020204" pitchFamily="34" charset="0"/>
                <a:cs typeface="Helvetica" panose="020B0604020202020204" pitchFamily="34" charset="0"/>
              </a:rPr>
              <a:t>: Tumor-derived autologous T cell immunotherapy</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sz="2400" dirty="0">
                <a:solidFill>
                  <a:srgbClr val="000000"/>
                </a:solidFill>
                <a:latin typeface="Helvetica" panose="020B0604020202020204" pitchFamily="34" charset="0"/>
                <a:cs typeface="Helvetica" panose="020B0604020202020204" pitchFamily="34" charset="0"/>
              </a:rPr>
              <a:t>Tumor-infiltrating lymphocytes (TILs) collected from patient via leukapheresis, as in  CAR-T. TIL number is expanded in a lab and genetically modified to be specific to MAGE-A4 antigen on the sarcoma cell surface</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anose="02030602050306030303" pitchFamily="18" charset="0"/>
                <a:cs typeface="Helvetica" panose="020B0604020202020204" pitchFamily="34" charset="0"/>
                <a:sym typeface="Constantia" panose="02030602050306030303" pitchFamily="18" charset="0"/>
              </a:rPr>
              <a:t>No Biomarker testing needed prior to administration</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i="0" dirty="0">
              <a:solidFill>
                <a:srgbClr val="000000"/>
              </a:solidFill>
              <a:effectLst/>
              <a:latin typeface="Helvetica" panose="020B0604020202020204" pitchFamily="34" charset="0"/>
              <a:cs typeface="Helvetica" panose="020B0604020202020204" pitchFamily="34" charset="0"/>
            </a:endParaRPr>
          </a:p>
          <a:p>
            <a:pPr marL="1295368" lvl="4" indent="-380990">
              <a:spcBef>
                <a:spcPts val="400"/>
              </a:spcBef>
              <a:buClr>
                <a:srgbClr val="0BD0D9"/>
              </a:buClr>
              <a:defRPr/>
            </a:pPr>
            <a:endParaRPr lang="en-US" sz="20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b="1"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0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5" name="TextBox 4">
            <a:extLst>
              <a:ext uri="{FF2B5EF4-FFF2-40B4-BE49-F238E27FC236}">
                <a16:creationId xmlns:a16="http://schemas.microsoft.com/office/drawing/2014/main" id="{9F4D0940-E94F-DCB1-058D-FD06B7A1351D}"/>
              </a:ext>
            </a:extLst>
          </p:cNvPr>
          <p:cNvSpPr txBox="1"/>
          <p:nvPr/>
        </p:nvSpPr>
        <p:spPr>
          <a:xfrm>
            <a:off x="650240" y="6556572"/>
            <a:ext cx="7609840" cy="461665"/>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www.tecelra.com</a:t>
            </a:r>
            <a:endParaRPr lang="en-US" sz="1200" dirty="0">
              <a:latin typeface="Helvetica" panose="020B0604020202020204" pitchFamily="34" charset="0"/>
              <a:cs typeface="Helvetica" panose="020B0604020202020204" pitchFamily="34" charset="0"/>
            </a:endParaRPr>
          </a:p>
          <a:p>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438354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83302-E952-B0F6-BB55-E877B7427A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9852-A1D1-AE57-629B-B60C3A4C9465}"/>
              </a:ext>
            </a:extLst>
          </p:cNvPr>
          <p:cNvSpPr>
            <a:spLocks noGrp="1"/>
          </p:cNvSpPr>
          <p:nvPr>
            <p:ph type="title"/>
          </p:nvPr>
        </p:nvSpPr>
        <p:spPr>
          <a:xfrm>
            <a:off x="100404" y="207297"/>
            <a:ext cx="12091595" cy="668319"/>
          </a:xfrm>
        </p:spPr>
        <p:txBody>
          <a:bodyPr>
            <a:noAutofit/>
          </a:bodyPr>
          <a:lstStyle/>
          <a:p>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afamitresgene </a:t>
            </a:r>
            <a:r>
              <a:rPr lang="en-US" altLang="en-US" sz="4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autoleucel</a:t>
            </a:r>
            <a:r>
              <a:rPr lang="en-US" altLang="en-US" sz="4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TECELRA®</a:t>
            </a:r>
            <a:r>
              <a:rPr lang="en-US" sz="4400"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r>
              <a:rPr lang="en-US" altLang="en-US"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cont</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r>
              <a:rPr lang="en-US" b="1" dirty="0">
                <a:solidFill>
                  <a:srgbClr val="000000"/>
                </a:solidFill>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r>
              <a:rPr lang="en-US" b="1" i="0" dirty="0">
                <a:solidFill>
                  <a:srgbClr val="000000"/>
                </a:solidFill>
                <a:effectLst/>
                <a:latin typeface="Helvetica" panose="020B0604020202020204" pitchFamily="34" charset="0"/>
                <a:cs typeface="Helvetica" panose="020B0604020202020204" pitchFamily="34" charset="0"/>
              </a:rPr>
              <a:t> </a:t>
            </a:r>
            <a:r>
              <a:rPr lang="en-US" altLang="en-US"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endParaRPr lang="en-US" dirty="0">
              <a:solidFill>
                <a:srgbClr val="000000"/>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7FF87879-17AB-DB2D-A9FF-6E3BB509DDA9}"/>
              </a:ext>
            </a:extLst>
          </p:cNvPr>
          <p:cNvSpPr>
            <a:spLocks noGrp="1"/>
          </p:cNvSpPr>
          <p:nvPr>
            <p:ph idx="1"/>
          </p:nvPr>
        </p:nvSpPr>
        <p:spPr>
          <a:xfrm>
            <a:off x="-231525" y="1184535"/>
            <a:ext cx="12091595" cy="5680956"/>
          </a:xfrm>
        </p:spPr>
        <p:txBody>
          <a:bodyPr>
            <a:noAutofit/>
          </a:bodyPr>
          <a:lstStyle/>
          <a:p>
            <a:pPr marL="1295368" lvl="4" indent="-380990">
              <a:spcBef>
                <a:spcPts val="400"/>
              </a:spcBef>
              <a:buClr>
                <a:srgbClr val="0BD0D9"/>
              </a:buClr>
              <a:defRPr/>
            </a:pP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afamitresgene </a:t>
            </a:r>
            <a:r>
              <a:rPr lang="en-US" altLang="en-US" sz="2400" b="1"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autoleucel</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TECELRA®, </a:t>
            </a:r>
            <a:r>
              <a:rPr lang="en-US" altLang="en-US" sz="2400" dirty="0" err="1">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Adaptimmune</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LLC: a melanoma-associated antigen A4 (MAGE-A4)-directed genetically modified autologous T cell immunotherapy, for adults with unresectable or metastatic synovial sarcoma who have received prior chemotherapy, are HLA-A*02:01P, -A*02:02P, -A*02:03P, or -A*02:06P positive and whose tumor expresses the MAGE-A4 antigen </a:t>
            </a:r>
            <a:r>
              <a:rPr lang="en-US" altLang="en-US" sz="24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(NEW 2024</a:t>
            </a: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t>
            </a:r>
          </a:p>
          <a:p>
            <a:pPr marL="1295368" lvl="4" indent="-380990">
              <a:spcBef>
                <a:spcPts val="400"/>
              </a:spcBef>
              <a:buClr>
                <a:srgbClr val="0BD0D9"/>
              </a:buClr>
              <a:defRPr/>
            </a:pPr>
            <a:endParaRPr lang="en-US" sz="24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Administer a lymphodepleting chemo regimen the week prior to the administration</a:t>
            </a:r>
          </a:p>
          <a:p>
            <a:pPr marL="1695418" lvl="5" indent="-380990">
              <a:spcBef>
                <a:spcPts val="400"/>
              </a:spcBef>
              <a:buClr>
                <a:srgbClr val="0BD0D9"/>
              </a:buCl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Premedicate and monitor for CRS or ICANS</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sym typeface="Constantia" pitchFamily="18" charset="0"/>
            </a:endParaRPr>
          </a:p>
          <a:p>
            <a:pPr marL="1695418" lvl="5" indent="-380990">
              <a:spcBef>
                <a:spcPts val="400"/>
              </a:spcBef>
              <a:buClr>
                <a:srgbClr val="0BD0D9"/>
              </a:buClr>
              <a:defRPr/>
            </a:pPr>
            <a:r>
              <a:rPr lang="en-US" sz="2400" dirty="0">
                <a:solidFill>
                  <a:srgbClr val="000000"/>
                </a:solidFill>
                <a:latin typeface="Helvetica" panose="020B0604020202020204" pitchFamily="34" charset="0"/>
                <a:cs typeface="Helvetica" panose="020B0604020202020204" pitchFamily="34" charset="0"/>
              </a:rPr>
              <a:t>Cell suspension for IV infusion; patients must be monitored closely for 7 days and remain within proximity of a healthcare facility for at least 4 weeks following infusion. </a:t>
            </a:r>
          </a:p>
          <a:p>
            <a:pPr marL="1695418" lvl="5" indent="-380990">
              <a:spcBef>
                <a:spcPts val="400"/>
              </a:spcBef>
              <a:buClr>
                <a:srgbClr val="0BD0D9"/>
              </a:buClr>
              <a:defRPr/>
            </a:pPr>
            <a:endPar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r>
              <a:rPr lang="en-US" altLang="en-US" sz="240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a:t>
            </a: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400"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i="0" dirty="0">
              <a:solidFill>
                <a:srgbClr val="000000"/>
              </a:solidFill>
              <a:effectLst/>
              <a:latin typeface="Helvetica" panose="020B0604020202020204" pitchFamily="34" charset="0"/>
              <a:cs typeface="Helvetica" panose="020B0604020202020204" pitchFamily="34" charset="0"/>
            </a:endParaRPr>
          </a:p>
          <a:p>
            <a:pPr marL="1295368" lvl="4" indent="-380990">
              <a:spcBef>
                <a:spcPts val="400"/>
              </a:spcBef>
              <a:buClr>
                <a:srgbClr val="0BD0D9"/>
              </a:buClr>
              <a:defRPr/>
            </a:pPr>
            <a:endParaRPr lang="en-US" sz="2000" b="1" dirty="0">
              <a:solidFill>
                <a:srgbClr val="000000"/>
              </a:solidFill>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sz="2000" b="1" i="0" dirty="0">
              <a:solidFill>
                <a:srgbClr val="000000"/>
              </a:solidFill>
              <a:effectLst/>
              <a:latin typeface="Helvetica" panose="020B0604020202020204" pitchFamily="34" charset="0"/>
              <a:cs typeface="Helvetica" panose="020B0604020202020204" pitchFamily="34"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695418" lvl="5" indent="-380990">
              <a:spcBef>
                <a:spcPts val="400"/>
              </a:spcBef>
              <a:buClr>
                <a:srgbClr val="0BD0D9"/>
              </a:buClr>
              <a:defRPr/>
            </a:pPr>
            <a:endParaRPr lang="en-US" altLang="en-US" sz="2000" b="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1295368" lvl="4" indent="-380990">
              <a:spcBef>
                <a:spcPts val="400"/>
              </a:spcBef>
              <a:buClr>
                <a:srgbClr val="0BD0D9"/>
              </a:buClr>
              <a:buFont typeface="Arial" panose="020B0604020202020204" pitchFamily="34" charset="0"/>
              <a:buChar char="•"/>
              <a:defRPr/>
            </a:pPr>
            <a:endParaRPr lang="en-US" altLang="en-US" sz="2000" i="1"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p:txBody>
      </p:sp>
      <p:sp>
        <p:nvSpPr>
          <p:cNvPr id="5" name="TextBox 4">
            <a:extLst>
              <a:ext uri="{FF2B5EF4-FFF2-40B4-BE49-F238E27FC236}">
                <a16:creationId xmlns:a16="http://schemas.microsoft.com/office/drawing/2014/main" id="{EC0734E7-8D75-0217-0C80-16434E9BAB72}"/>
              </a:ext>
            </a:extLst>
          </p:cNvPr>
          <p:cNvSpPr txBox="1"/>
          <p:nvPr/>
        </p:nvSpPr>
        <p:spPr>
          <a:xfrm>
            <a:off x="650240" y="6556572"/>
            <a:ext cx="7609840" cy="461665"/>
          </a:xfrm>
          <a:prstGeom prst="rect">
            <a:avLst/>
          </a:prstGeom>
          <a:noFill/>
        </p:spPr>
        <p:txBody>
          <a:bodyPr wrap="square" rtlCol="0">
            <a:spAutoFit/>
          </a:bodyPr>
          <a:lstStyle/>
          <a:p>
            <a:r>
              <a:rPr lang="en-US" sz="1200" dirty="0">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www.tecelra.com</a:t>
            </a:r>
            <a:endParaRPr lang="en-US" sz="1200" dirty="0">
              <a:latin typeface="Helvetica" panose="020B0604020202020204" pitchFamily="34" charset="0"/>
              <a:cs typeface="Helvetica" panose="020B0604020202020204" pitchFamily="34" charset="0"/>
            </a:endParaRPr>
          </a:p>
          <a:p>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3076462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1B3A8-F3AD-BD5E-C685-BF6E5C0450ED}"/>
              </a:ext>
            </a:extLst>
          </p:cNvPr>
          <p:cNvSpPr>
            <a:spLocks noGrp="1"/>
          </p:cNvSpPr>
          <p:nvPr>
            <p:ph type="title"/>
          </p:nvPr>
        </p:nvSpPr>
        <p:spPr>
          <a:xfrm>
            <a:off x="317339" y="0"/>
            <a:ext cx="10515600" cy="1325563"/>
          </a:xfrm>
        </p:spPr>
        <p:txBody>
          <a:bodyPr/>
          <a:lstStyle/>
          <a:p>
            <a:r>
              <a:rPr lang="en-US" b="1" dirty="0">
                <a:latin typeface="Helvetica" panose="020B0604020202020204" pitchFamily="34" charset="0"/>
                <a:cs typeface="Helvetica" panose="020B0604020202020204" pitchFamily="34" charset="0"/>
              </a:rPr>
              <a:t>Key Takeaways</a:t>
            </a:r>
            <a:endParaRPr lang="en-US" sz="3200" b="1"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94F744E6-0201-B50D-813B-5EFE7423271F}"/>
              </a:ext>
            </a:extLst>
          </p:cNvPr>
          <p:cNvSpPr>
            <a:spLocks noGrp="1"/>
          </p:cNvSpPr>
          <p:nvPr>
            <p:ph idx="1"/>
          </p:nvPr>
        </p:nvSpPr>
        <p:spPr>
          <a:xfrm>
            <a:off x="544011" y="1343187"/>
            <a:ext cx="11736730" cy="5046038"/>
          </a:xfrm>
        </p:spPr>
        <p:txBody>
          <a:bodyPr>
            <a:normAutofit/>
          </a:bodyPr>
          <a:lstStyle/>
          <a:p>
            <a:pPr algn="l" rtl="0" fontAlgn="base">
              <a:buFont typeface="Arial" panose="020B0604020202020204" pitchFamily="34" charset="0"/>
              <a:buChar char="•"/>
            </a:pPr>
            <a:r>
              <a:rPr lang="en-US" sz="2600" b="0" i="0" u="none" strike="noStrike" dirty="0">
                <a:solidFill>
                  <a:srgbClr val="000000"/>
                </a:solidFill>
                <a:effectLst/>
                <a:latin typeface="Helvetica" panose="020B0604020202020204" pitchFamily="34" charset="0"/>
                <a:cs typeface="Helvetica" panose="020B0604020202020204" pitchFamily="34" charset="0"/>
              </a:rPr>
              <a:t>Try not to be overwhelmed as the new drugs get approved</a:t>
            </a:r>
          </a:p>
          <a:p>
            <a:pPr algn="l" rtl="0" fontAlgn="base">
              <a:buFont typeface="Arial" panose="020B0604020202020204" pitchFamily="34" charset="0"/>
              <a:buChar char="•"/>
            </a:pPr>
            <a:endParaRPr lang="en-US" sz="2600" dirty="0">
              <a:solidFill>
                <a:srgbClr val="000000"/>
              </a:solidFill>
              <a:latin typeface="Helvetica" panose="020B0604020202020204" pitchFamily="34" charset="0"/>
              <a:cs typeface="Helvetica" panose="020B0604020202020204" pitchFamily="34" charset="0"/>
            </a:endParaRPr>
          </a:p>
          <a:p>
            <a:pPr algn="l" rtl="0" fontAlgn="base">
              <a:buFont typeface="Arial" panose="020B0604020202020204" pitchFamily="34" charset="0"/>
              <a:buChar char="•"/>
            </a:pPr>
            <a:r>
              <a:rPr lang="en-US" sz="2600" b="0" i="0" dirty="0">
                <a:solidFill>
                  <a:srgbClr val="000000"/>
                </a:solidFill>
                <a:effectLst/>
                <a:latin typeface="Helvetica" panose="020B0604020202020204" pitchFamily="34" charset="0"/>
                <a:cs typeface="Helvetica" panose="020B0604020202020204" pitchFamily="34" charset="0"/>
              </a:rPr>
              <a:t>Actionable items</a:t>
            </a:r>
          </a:p>
          <a:p>
            <a:pPr algn="l" rtl="0" fontAlgn="base">
              <a:buFont typeface="Arial" panose="020B0604020202020204" pitchFamily="34" charset="0"/>
              <a:buChar char="•"/>
            </a:pPr>
            <a:endParaRPr lang="en-US" sz="2600" b="0" i="0" dirty="0">
              <a:solidFill>
                <a:srgbClr val="000000"/>
              </a:solidFill>
              <a:effectLst/>
              <a:latin typeface="Helvetica" panose="020B0604020202020204" pitchFamily="34" charset="0"/>
              <a:cs typeface="Helvetica" panose="020B0604020202020204" pitchFamily="34" charset="0"/>
            </a:endParaRPr>
          </a:p>
          <a:p>
            <a:pPr lvl="1" fontAlgn="base"/>
            <a:r>
              <a:rPr lang="en-US" sz="2600" dirty="0">
                <a:solidFill>
                  <a:srgbClr val="000000"/>
                </a:solidFill>
                <a:latin typeface="Helvetica" panose="020B0604020202020204" pitchFamily="34" charset="0"/>
                <a:cs typeface="Helvetica" panose="020B0604020202020204" pitchFamily="34" charset="0"/>
              </a:rPr>
              <a:t>Try to look at the non-proprietary name first as you become familiar with the drug</a:t>
            </a:r>
          </a:p>
          <a:p>
            <a:pPr lvl="1" fontAlgn="base"/>
            <a:endParaRPr lang="en-US" sz="2600" b="0" i="0" dirty="0">
              <a:solidFill>
                <a:srgbClr val="000000"/>
              </a:solidFill>
              <a:effectLst/>
              <a:latin typeface="Helvetica" panose="020B0604020202020204" pitchFamily="34" charset="0"/>
              <a:cs typeface="Helvetica" panose="020B0604020202020204" pitchFamily="34" charset="0"/>
            </a:endParaRPr>
          </a:p>
          <a:p>
            <a:pPr lvl="1" fontAlgn="base"/>
            <a:r>
              <a:rPr lang="en-US" sz="2600" dirty="0">
                <a:solidFill>
                  <a:srgbClr val="000000"/>
                </a:solidFill>
                <a:latin typeface="Helvetica" panose="020B0604020202020204" pitchFamily="34" charset="0"/>
                <a:cs typeface="Helvetica" panose="020B0604020202020204" pitchFamily="34" charset="0"/>
              </a:rPr>
              <a:t> Use the search and 2 click method to get detailed information about any of the drugs</a:t>
            </a:r>
          </a:p>
          <a:p>
            <a:pPr lvl="1" fontAlgn="base"/>
            <a:endParaRPr lang="en-US" sz="2600" dirty="0">
              <a:solidFill>
                <a:srgbClr val="000000"/>
              </a:solidFill>
              <a:latin typeface="Helvetica" panose="020B0604020202020204" pitchFamily="34" charset="0"/>
              <a:cs typeface="Helvetica" panose="020B0604020202020204" pitchFamily="34" charset="0"/>
            </a:endParaRPr>
          </a:p>
          <a:p>
            <a:pPr lvl="1" fontAlgn="base"/>
            <a:r>
              <a:rPr lang="en-US" sz="2600" dirty="0">
                <a:solidFill>
                  <a:srgbClr val="000000"/>
                </a:solidFill>
                <a:latin typeface="Helvetica" panose="020B0604020202020204" pitchFamily="34" charset="0"/>
                <a:cs typeface="Helvetica" panose="020B0604020202020204" pitchFamily="34" charset="0"/>
              </a:rPr>
              <a:t> Use ONS and other resources available to you</a:t>
            </a:r>
          </a:p>
          <a:p>
            <a:pPr lvl="1" fontAlgn="base"/>
            <a:endParaRPr lang="en-US" b="0" i="0" dirty="0">
              <a:solidFill>
                <a:srgbClr val="000000"/>
              </a:solidFill>
              <a:effectLst/>
              <a:latin typeface="Helvetica" panose="020B0604020202020204" pitchFamily="34" charset="0"/>
              <a:cs typeface="Helvetica" panose="020B0604020202020204" pitchFamily="34" charset="0"/>
            </a:endParaRPr>
          </a:p>
          <a:p>
            <a:pPr algn="l" rtl="0" fontAlgn="base"/>
            <a:endParaRPr lang="en-US" sz="2400" b="0" i="0"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5338510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ustle And Bustle, Woman, Face, Arrows, Stress">
            <a:extLst>
              <a:ext uri="{FF2B5EF4-FFF2-40B4-BE49-F238E27FC236}">
                <a16:creationId xmlns:a16="http://schemas.microsoft.com/office/drawing/2014/main" id="{3F5F3FA3-C5D2-4697-9AD2-801A84DA1E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39" r="17546"/>
          <a:stretch/>
        </p:blipFill>
        <p:spPr bwMode="auto">
          <a:xfrm>
            <a:off x="2354578" y="544297"/>
            <a:ext cx="7761924" cy="5343065"/>
          </a:xfrm>
          <a:custGeom>
            <a:avLst/>
            <a:gdLst>
              <a:gd name="connsiteX0" fmla="*/ 3025687 w 7761924"/>
              <a:gd name="connsiteY0" fmla="*/ 76 h 5343065"/>
              <a:gd name="connsiteX1" fmla="*/ 3372722 w 7761924"/>
              <a:gd name="connsiteY1" fmla="*/ 16088 h 5343065"/>
              <a:gd name="connsiteX2" fmla="*/ 7761924 w 7761924"/>
              <a:gd name="connsiteY2" fmla="*/ 3316816 h 5343065"/>
              <a:gd name="connsiteX3" fmla="*/ 3701109 w 7761924"/>
              <a:gd name="connsiteY3" fmla="*/ 5320611 h 5343065"/>
              <a:gd name="connsiteX4" fmla="*/ 36290 w 7761924"/>
              <a:gd name="connsiteY4" fmla="*/ 2696959 h 5343065"/>
              <a:gd name="connsiteX5" fmla="*/ 3025687 w 7761924"/>
              <a:gd name="connsiteY5" fmla="*/ 76 h 5343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0567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175" y="-171450"/>
            <a:ext cx="10915650" cy="972345"/>
          </a:xfrm>
        </p:spPr>
        <p:txBody>
          <a:bodyPr>
            <a:normAutofit fontScale="90000"/>
          </a:bodyPr>
          <a:lstStyle/>
          <a:p>
            <a:pPr algn="ctr"/>
            <a:br>
              <a:rPr lang="en-US" sz="4900" dirty="0"/>
            </a:br>
            <a:r>
              <a:rPr lang="en-US" sz="4900" dirty="0"/>
              <a:t>   </a:t>
            </a:r>
            <a:r>
              <a:rPr lang="en-US" sz="4900" b="1" dirty="0">
                <a:latin typeface="Helvetica" panose="020B0604020202020204" pitchFamily="34" charset="0"/>
                <a:cs typeface="Helvetica" panose="020B0604020202020204" pitchFamily="34" charset="0"/>
              </a:rPr>
              <a:t>References</a:t>
            </a:r>
            <a:br>
              <a:rPr lang="en-US" dirty="0">
                <a:latin typeface="+mn-lt"/>
              </a:rPr>
            </a:br>
            <a:endParaRPr lang="en-US" dirty="0">
              <a:latin typeface="+mn-lt"/>
            </a:endParaRPr>
          </a:p>
        </p:txBody>
      </p:sp>
      <p:sp>
        <p:nvSpPr>
          <p:cNvPr id="3" name="Content Placeholder 2"/>
          <p:cNvSpPr>
            <a:spLocks noGrp="1"/>
          </p:cNvSpPr>
          <p:nvPr>
            <p:ph idx="1"/>
          </p:nvPr>
        </p:nvSpPr>
        <p:spPr>
          <a:xfrm>
            <a:off x="190500" y="800895"/>
            <a:ext cx="11929427" cy="6057105"/>
          </a:xfrm>
        </p:spPr>
        <p:txBody>
          <a:bodyPr>
            <a:normAutofit lnSpcReduction="10000"/>
          </a:bodyPr>
          <a:lstStyle/>
          <a:p>
            <a:pPr marL="380990" indent="-380990" defTabSz="963060" fontAlgn="base" hangingPunct="0">
              <a:lnSpc>
                <a:spcPct val="80000"/>
              </a:lnSpc>
              <a:spcBef>
                <a:spcPts val="400"/>
              </a:spcBef>
              <a:spcAft>
                <a:spcPct val="0"/>
              </a:spcAft>
              <a:buClr>
                <a:srgbClr val="0BD0D9"/>
              </a:buClr>
              <a:buSzPct val="95000"/>
              <a:defRPr/>
            </a:pPr>
            <a:endParaRPr lang="en-US" altLang="en-US" sz="29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hlinkClick r:id="rId2">
                <a:extLst>
                  <a:ext uri="{A12FA001-AC4F-418D-AE19-62706E023703}">
                    <ahyp:hlinkClr xmlns:ahyp="http://schemas.microsoft.com/office/drawing/2018/hyperlinkcolor" val="tx"/>
                  </a:ext>
                </a:extLst>
              </a:hlinkClick>
            </a:endParaRPr>
          </a:p>
          <a:p>
            <a:pPr marL="380990" indent="-380990" defTabSz="963060" fontAlgn="base" hangingPunct="0">
              <a:lnSpc>
                <a:spcPct val="80000"/>
              </a:lnSpc>
              <a:spcBef>
                <a:spcPts val="400"/>
              </a:spcBef>
              <a:spcAft>
                <a:spcPct val="0"/>
              </a:spcAft>
              <a:buClr>
                <a:srgbClr val="0BD0D9"/>
              </a:buClr>
              <a:buSzPct val="95000"/>
              <a:defRPr/>
            </a:pP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hlinkClick r:id="" action="ppaction://noaction">
                  <a:extLst>
                    <a:ext uri="{A12FA001-AC4F-418D-AE19-62706E023703}">
                      <ahyp:hlinkClr xmlns:ahyp="http://schemas.microsoft.com/office/drawing/2018/hyperlinkcolor" val="tx"/>
                    </a:ext>
                  </a:extLst>
                </a:hlinkClick>
              </a:rPr>
              <a:t>https://www.ama-assn.org/about/united-states-adopted-names/united-states-adopted-names-naming-guidelines. Retrieved January 17, 2024</a:t>
            </a:r>
          </a:p>
          <a:p>
            <a:pPr marL="380990" indent="-380990" defTabSz="963060" fontAlgn="base" hangingPunct="0">
              <a:lnSpc>
                <a:spcPct val="80000"/>
              </a:lnSpc>
              <a:spcBef>
                <a:spcPts val="400"/>
              </a:spcBef>
              <a:spcAft>
                <a:spcPct val="0"/>
              </a:spcAft>
              <a:buClr>
                <a:srgbClr val="0BD0D9"/>
              </a:buClr>
              <a:buSzPct val="95000"/>
              <a:defRPr/>
            </a:pPr>
            <a:endPar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hlinkClick r:id="" action="ppaction://noaction">
                <a:extLst>
                  <a:ext uri="{A12FA001-AC4F-418D-AE19-62706E023703}">
                    <ahyp:hlinkClr xmlns:ahyp="http://schemas.microsoft.com/office/drawing/2018/hyperlinkcolor" val="tx"/>
                  </a:ext>
                </a:extLst>
              </a:hlinkClick>
            </a:endParaRPr>
          </a:p>
          <a:p>
            <a:pPr marL="380990" indent="-380990" defTabSz="963060" fontAlgn="base" hangingPunct="0">
              <a:lnSpc>
                <a:spcPct val="80000"/>
              </a:lnSpc>
              <a:spcBef>
                <a:spcPts val="400"/>
              </a:spcBef>
              <a:spcAft>
                <a:spcPct val="0"/>
              </a:spcAft>
              <a:buClr>
                <a:srgbClr val="0BD0D9"/>
              </a:buClr>
              <a:buSzPct val="95000"/>
              <a:defRPr/>
            </a:pP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hlinkClick r:id="rId3">
                  <a:extLst>
                    <a:ext uri="{A12FA001-AC4F-418D-AE19-62706E023703}">
                      <ahyp:hlinkClr xmlns:ahyp="http://schemas.microsoft.com/office/drawing/2018/hyperlinkcolor" val="tx"/>
                    </a:ext>
                  </a:extLst>
                </a:hlinkClick>
              </a:rPr>
              <a:t>https://www.cancer.gov/about-cancer/treatment/types/immunotherapy</a:t>
            </a: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 . Retrieved September 14, 2024 </a:t>
            </a:r>
          </a:p>
          <a:p>
            <a:pPr marL="380990" indent="-380990" defTabSz="963060" fontAlgn="base" hangingPunct="0">
              <a:lnSpc>
                <a:spcPct val="80000"/>
              </a:lnSpc>
              <a:spcBef>
                <a:spcPts val="400"/>
              </a:spcBef>
              <a:spcAft>
                <a:spcPct val="0"/>
              </a:spcAft>
              <a:buClr>
                <a:srgbClr val="0BD0D9"/>
              </a:buClr>
              <a:buSzPct val="95000"/>
              <a:defRPr/>
            </a:pPr>
            <a:endPar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https://www.fda.gov/about-fda/oncology-center-excellence/project-renewal-faq. Retrieved September 14, 2024.</a:t>
            </a:r>
          </a:p>
          <a:p>
            <a:pPr marL="380990" indent="-380990" defTabSz="963060" fontAlgn="base" hangingPunct="0">
              <a:lnSpc>
                <a:spcPct val="80000"/>
              </a:lnSpc>
              <a:spcBef>
                <a:spcPts val="400"/>
              </a:spcBef>
              <a:spcAft>
                <a:spcPct val="0"/>
              </a:spcAft>
              <a:buClr>
                <a:srgbClr val="0BD0D9"/>
              </a:buClr>
              <a:buSzPct val="95000"/>
              <a:defRPr/>
            </a:pPr>
            <a:endPar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http://www.cancer.gov/cancertopics/understandingcancer/targetedtherapies. Retrieved January 2, 2004.</a:t>
            </a:r>
          </a:p>
          <a:p>
            <a:pPr marL="380990" indent="-380990" defTabSz="963060" fontAlgn="base" hangingPunct="0">
              <a:lnSpc>
                <a:spcPct val="80000"/>
              </a:lnSpc>
              <a:spcBef>
                <a:spcPts val="400"/>
              </a:spcBef>
              <a:spcAft>
                <a:spcPct val="0"/>
              </a:spcAft>
              <a:buClr>
                <a:srgbClr val="0BD0D9"/>
              </a:buClr>
              <a:buSzPct val="95000"/>
              <a:defRPr/>
            </a:pPr>
            <a:endPar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http://www.cancer.gov/dictionary. Retrieved September 14, 2024.</a:t>
            </a:r>
          </a:p>
          <a:p>
            <a:pPr marL="380990" indent="-380990" defTabSz="963060" fontAlgn="base" hangingPunct="0">
              <a:lnSpc>
                <a:spcPct val="80000"/>
              </a:lnSpc>
              <a:spcBef>
                <a:spcPts val="400"/>
              </a:spcBef>
              <a:spcAft>
                <a:spcPct val="0"/>
              </a:spcAft>
              <a:buClr>
                <a:srgbClr val="0BD0D9"/>
              </a:buClr>
              <a:buSzPct val="95000"/>
              <a:defRPr/>
            </a:pPr>
            <a:endPar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r>
              <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rPr>
              <a:t>https://www.fda.gov/drugs/biosimilars/biosimilar-product-information. Retrieved September 11, 2024.</a:t>
            </a:r>
          </a:p>
          <a:p>
            <a:pPr marL="380990" indent="-380990" defTabSz="963060" fontAlgn="base" hangingPunct="0">
              <a:lnSpc>
                <a:spcPct val="80000"/>
              </a:lnSpc>
              <a:spcBef>
                <a:spcPts val="400"/>
              </a:spcBef>
              <a:spcAft>
                <a:spcPct val="0"/>
              </a:spcAft>
              <a:buClr>
                <a:srgbClr val="0BD0D9"/>
              </a:buClr>
              <a:buSzPct val="95000"/>
              <a:defRPr/>
            </a:pPr>
            <a:endParaRPr lang="en-US" altLang="en-US"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50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5000" u="sng"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50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4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4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4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4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4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4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b="1" kern="0" dirty="0">
              <a:solidFill>
                <a:srgbClr val="000000"/>
              </a:solidFill>
              <a:latin typeface="Constantia" pitchFamily="18" charset="0"/>
              <a:ea typeface="Constantia" pitchFamily="18" charset="0"/>
              <a:cs typeface="Constantia" pitchFamily="18" charset="0"/>
              <a:sym typeface="Constantia" pitchFamily="18" charset="0"/>
            </a:endParaRPr>
          </a:p>
        </p:txBody>
      </p:sp>
    </p:spTree>
    <p:extLst>
      <p:ext uri="{BB962C8B-B14F-4D97-AF65-F5344CB8AC3E}">
        <p14:creationId xmlns:p14="http://schemas.microsoft.com/office/powerpoint/2010/main" val="41631777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581" y="18255"/>
            <a:ext cx="10917219" cy="788569"/>
          </a:xfrm>
        </p:spPr>
        <p:txBody>
          <a:bodyPr>
            <a:normAutofit fontScale="90000"/>
          </a:bodyPr>
          <a:lstStyle/>
          <a:p>
            <a:pPr algn="ctr"/>
            <a:br>
              <a:rPr lang="en-US" dirty="0"/>
            </a:br>
            <a:r>
              <a:rPr lang="en-US" dirty="0">
                <a:solidFill>
                  <a:schemeClr val="tx1"/>
                </a:solidFill>
              </a:rPr>
              <a:t>   </a:t>
            </a:r>
            <a:r>
              <a:rPr lang="en-US" sz="4900" b="1" dirty="0">
                <a:solidFill>
                  <a:schemeClr val="tx1"/>
                </a:solidFill>
                <a:latin typeface="Helvetica" panose="020B0604020202020204" pitchFamily="34" charset="0"/>
                <a:cs typeface="Helvetica" panose="020B0604020202020204" pitchFamily="34" charset="0"/>
              </a:rPr>
              <a:t>References</a:t>
            </a:r>
            <a:br>
              <a:rPr lang="en-US" dirty="0">
                <a:latin typeface="+mn-lt"/>
              </a:rPr>
            </a:br>
            <a:endParaRPr lang="en-US" dirty="0">
              <a:latin typeface="+mn-lt"/>
            </a:endParaRPr>
          </a:p>
        </p:txBody>
      </p:sp>
      <p:sp>
        <p:nvSpPr>
          <p:cNvPr id="3" name="Content Placeholder 2"/>
          <p:cNvSpPr>
            <a:spLocks noGrp="1"/>
          </p:cNvSpPr>
          <p:nvPr>
            <p:ph idx="1"/>
          </p:nvPr>
        </p:nvSpPr>
        <p:spPr>
          <a:xfrm>
            <a:off x="0" y="968569"/>
            <a:ext cx="12465095" cy="5646543"/>
          </a:xfrm>
        </p:spPr>
        <p:txBody>
          <a:bodyPr>
            <a:normAutofit/>
          </a:bodyPr>
          <a:lstStyle/>
          <a:p>
            <a:pPr marL="380990" indent="-380990" defTabSz="963060" fontAlgn="base" hangingPunct="0">
              <a:lnSpc>
                <a:spcPct val="80000"/>
              </a:lnSpc>
              <a:spcBef>
                <a:spcPts val="400"/>
              </a:spcBef>
              <a:spcAft>
                <a:spcPct val="0"/>
              </a:spcAft>
              <a:buClr>
                <a:srgbClr val="0BD0D9"/>
              </a:buClr>
              <a:buSzPct val="95000"/>
              <a:defRPr/>
            </a:pPr>
            <a:endParaRPr lang="en-US" altLang="en-US" sz="2400" u="sng"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r>
              <a:rPr lang="en-US" altLang="en-US" sz="2400" u="sng" kern="0" dirty="0">
                <a:solidFill>
                  <a:srgbClr val="0563C1"/>
                </a:solidFill>
                <a:latin typeface="Helvetica" panose="020B0604020202020204" pitchFamily="34" charset="0"/>
                <a:ea typeface="Constantia" pitchFamily="18" charset="0"/>
                <a:cs typeface="Helvetica" panose="020B0604020202020204" pitchFamily="34" charset="0"/>
                <a:sym typeface="Constantia" pitchFamily="18" charset="0"/>
                <a:hlinkClick r:id="rId2">
                  <a:extLst>
                    <a:ext uri="{A12FA001-AC4F-418D-AE19-62706E023703}">
                      <ahyp:hlinkClr xmlns:ahyp="http://schemas.microsoft.com/office/drawing/2018/hyperlinkcolor" val="tx"/>
                    </a:ext>
                  </a:extLst>
                </a:hlinkClick>
              </a:rPr>
              <a:t>http://www.fda.gov/Drugs/InformationOnDrugs/ApprovedDrugs/ucm279174. </a:t>
            </a:r>
            <a:r>
              <a:rPr lang="en-US" altLang="en-US" sz="2400" u="sng" kern="0" dirty="0" err="1">
                <a:solidFill>
                  <a:srgbClr val="0563C1"/>
                </a:solidFill>
                <a:latin typeface="Helvetica" panose="020B0604020202020204" pitchFamily="34" charset="0"/>
                <a:ea typeface="Constantia" pitchFamily="18" charset="0"/>
                <a:cs typeface="Helvetica" panose="020B0604020202020204" pitchFamily="34" charset="0"/>
                <a:sym typeface="Constantia" pitchFamily="18" charset="0"/>
                <a:hlinkClick r:id="rId2">
                  <a:extLst>
                    <a:ext uri="{A12FA001-AC4F-418D-AE19-62706E023703}">
                      <ahyp:hlinkClr xmlns:ahyp="http://schemas.microsoft.com/office/drawing/2018/hyperlinkcolor" val="tx"/>
                    </a:ext>
                  </a:extLst>
                </a:hlinkClick>
              </a:rPr>
              <a:t>htm</a:t>
            </a: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hlinkClick r:id="rId2">
                  <a:extLst>
                    <a:ext uri="{A12FA001-AC4F-418D-AE19-62706E023703}">
                      <ahyp:hlinkClr xmlns:ahyp="http://schemas.microsoft.com/office/drawing/2018/hyperlinkcolor" val="tx"/>
                    </a:ext>
                  </a:extLst>
                </a:hlinkClick>
              </a:rPr>
              <a:t>. Retrieved September 11</a:t>
            </a: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rPr>
              <a:t>, 2024.</a:t>
            </a: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r>
              <a:rPr lang="en-US" altLang="en-US" sz="2400" u="sng" kern="0" dirty="0">
                <a:latin typeface="Helvetica" panose="020B0604020202020204" pitchFamily="34" charset="0"/>
                <a:cs typeface="Helvetica" panose="020B0604020202020204" pitchFamily="34" charset="0"/>
                <a:sym typeface="Helvetica" charset="0"/>
                <a:hlinkClick r:id="rId3">
                  <a:extLst>
                    <a:ext uri="{A12FA001-AC4F-418D-AE19-62706E023703}">
                      <ahyp:hlinkClr xmlns:ahyp="http://schemas.microsoft.com/office/drawing/2018/hyperlinkcolor" val="tx"/>
                    </a:ext>
                  </a:extLst>
                </a:hlinkClick>
              </a:rPr>
              <a:t>http://www.mycancergenome.org/content/molecular-   medicine/overview-of-targeted-therapies-for-cancer/</a:t>
            </a:r>
            <a:r>
              <a:rPr lang="en-US" altLang="en-US" sz="2400" u="sng" kern="0" dirty="0">
                <a:latin typeface="Helvetica" panose="020B0604020202020204" pitchFamily="34" charset="0"/>
                <a:cs typeface="Helvetica" panose="020B0604020202020204" pitchFamily="34" charset="0"/>
                <a:sym typeface="Helvetica" charset="0"/>
              </a:rPr>
              <a:t>. </a:t>
            </a: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rPr>
              <a:t>Retrieved January 17, 2024.</a:t>
            </a:r>
          </a:p>
          <a:p>
            <a:pPr marL="380990" indent="-380990" defTabSz="963060" fontAlgn="base" hangingPunct="0">
              <a:lnSpc>
                <a:spcPct val="80000"/>
              </a:lnSpc>
              <a:spcBef>
                <a:spcPts val="400"/>
              </a:spcBef>
              <a:spcAft>
                <a:spcPct val="0"/>
              </a:spcAft>
              <a:buClr>
                <a:srgbClr val="0BD0D9"/>
              </a:buClr>
              <a:buSzPct val="95000"/>
              <a:defRPr/>
            </a:pPr>
            <a:endPar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hlinkClick r:id="rId4">
                  <a:extLst>
                    <a:ext uri="{A12FA001-AC4F-418D-AE19-62706E023703}">
                      <ahyp:hlinkClr xmlns:ahyp="http://schemas.microsoft.com/office/drawing/2018/hyperlinkcolor" val="tx"/>
                    </a:ext>
                  </a:extLst>
                </a:hlinkClick>
              </a:rPr>
              <a:t>https://www.ons.org/genomics-taxonomy</a:t>
            </a: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rPr>
              <a:t>. Retrieved January 17, 2024.</a:t>
            </a: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rPr>
              <a:t>https://www.ons.org/learning-libraries/drug-development. Retrieved January 17, 2024</a:t>
            </a: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r>
              <a:rPr lang="en-US" sz="2400" dirty="0">
                <a:latin typeface="Helvetica" panose="020B0604020202020204" pitchFamily="34" charset="0"/>
                <a:cs typeface="Helvetica" panose="020B0604020202020204" pitchFamily="34" charset="0"/>
                <a:hlinkClick r:id="rId5">
                  <a:extLst>
                    <a:ext uri="{A12FA001-AC4F-418D-AE19-62706E023703}">
                      <ahyp:hlinkClr xmlns:ahyp="http://schemas.microsoft.com/office/drawing/2018/hyperlinkcolor" val="tx"/>
                    </a:ext>
                  </a:extLst>
                </a:hlinkClick>
              </a:rPr>
              <a:t>www.amtagvi.com</a:t>
            </a:r>
            <a:r>
              <a:rPr lang="en-US" sz="2400" dirty="0">
                <a:latin typeface="Helvetica" panose="020B0604020202020204" pitchFamily="34" charset="0"/>
                <a:cs typeface="Helvetica" panose="020B0604020202020204" pitchFamily="34" charset="0"/>
              </a:rPr>
              <a:t>. Retrieved April 28, 2024</a:t>
            </a: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hlinkClick r:id="rId6">
                  <a:extLst>
                    <a:ext uri="{A12FA001-AC4F-418D-AE19-62706E023703}">
                      <ahyp:hlinkClr xmlns:ahyp="http://schemas.microsoft.com/office/drawing/2018/hyperlinkcolor" val="tx"/>
                    </a:ext>
                  </a:extLst>
                </a:hlinkClick>
              </a:rPr>
              <a:t>www.anktiva.com</a:t>
            </a:r>
            <a:r>
              <a:rPr lang="en-US" altLang="en-US" sz="2400" u="sng" kern="0" dirty="0">
                <a:latin typeface="Helvetica" panose="020B0604020202020204" pitchFamily="34" charset="0"/>
                <a:ea typeface="Constantia" pitchFamily="18" charset="0"/>
                <a:cs typeface="Helvetica" panose="020B0604020202020204" pitchFamily="34" charset="0"/>
                <a:sym typeface="Constantia" pitchFamily="18" charset="0"/>
              </a:rPr>
              <a:t>. Retrieved April 26, 2024</a:t>
            </a: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2400" u="sng"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sz="2400" u="sng"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u="sng"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b="1" kern="0" dirty="0">
              <a:solidFill>
                <a:srgbClr val="000000"/>
              </a:solidFill>
              <a:latin typeface="Constantia" pitchFamily="18" charset="0"/>
              <a:ea typeface="Constantia" pitchFamily="18" charset="0"/>
              <a:cs typeface="Constantia" pitchFamily="18" charset="0"/>
              <a:sym typeface="Constantia" pitchFamily="18" charset="0"/>
            </a:endParaRPr>
          </a:p>
        </p:txBody>
      </p:sp>
    </p:spTree>
    <p:extLst>
      <p:ext uri="{BB962C8B-B14F-4D97-AF65-F5344CB8AC3E}">
        <p14:creationId xmlns:p14="http://schemas.microsoft.com/office/powerpoint/2010/main" val="22450010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18255"/>
            <a:ext cx="10915650" cy="972345"/>
          </a:xfrm>
        </p:spPr>
        <p:txBody>
          <a:bodyPr>
            <a:normAutofit fontScale="90000"/>
          </a:bodyPr>
          <a:lstStyle/>
          <a:p>
            <a:pPr algn="ctr"/>
            <a:br>
              <a:rPr lang="en-US" dirty="0"/>
            </a:br>
            <a:r>
              <a:rPr lang="en-US" dirty="0">
                <a:solidFill>
                  <a:srgbClr val="FF0000"/>
                </a:solidFill>
              </a:rPr>
              <a:t>   </a:t>
            </a:r>
            <a:r>
              <a:rPr lang="en-US" sz="4900" b="1" dirty="0">
                <a:solidFill>
                  <a:schemeClr val="tx1"/>
                </a:solidFill>
                <a:latin typeface="Helvetica" panose="020B0604020202020204" pitchFamily="34" charset="0"/>
                <a:cs typeface="Helvetica" panose="020B0604020202020204" pitchFamily="34" charset="0"/>
              </a:rPr>
              <a:t>References</a:t>
            </a:r>
            <a:br>
              <a:rPr lang="en-US" sz="4900" dirty="0">
                <a:solidFill>
                  <a:schemeClr val="tx1"/>
                </a:solidFill>
                <a:latin typeface="Helvetica" panose="020B0604020202020204" pitchFamily="34" charset="0"/>
                <a:cs typeface="Helvetica" panose="020B0604020202020204" pitchFamily="34" charset="0"/>
              </a:rPr>
            </a:br>
            <a:endParaRPr lang="en-US" sz="4900" dirty="0">
              <a:solidFill>
                <a:schemeClr val="tx1"/>
              </a:solidFill>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457201" y="765143"/>
            <a:ext cx="11734800" cy="5555757"/>
          </a:xfrm>
        </p:spPr>
        <p:txBody>
          <a:bodyPr>
            <a:normAutofit/>
          </a:bodyPr>
          <a:lstStyle/>
          <a:p>
            <a:pPr marL="380990" indent="-380990" defTabSz="963060" fontAlgn="base" hangingPunct="0">
              <a:lnSpc>
                <a:spcPct val="80000"/>
              </a:lnSpc>
              <a:spcBef>
                <a:spcPts val="400"/>
              </a:spcBef>
              <a:spcAft>
                <a:spcPct val="0"/>
              </a:spcAft>
              <a:buClr>
                <a:srgbClr val="0BD0D9"/>
              </a:buClr>
              <a:buSzPct val="95000"/>
              <a:defRPr/>
            </a:pPr>
            <a:endParaRPr lang="en-US" sz="2400" dirty="0">
              <a:hlinkClick r:id="rId2"/>
            </a:endParaRPr>
          </a:p>
          <a:p>
            <a:pPr marL="380990" indent="-380990" defTabSz="963060" fontAlgn="base" hangingPunct="0">
              <a:lnSpc>
                <a:spcPct val="80000"/>
              </a:lnSpc>
              <a:spcBef>
                <a:spcPts val="400"/>
              </a:spcBef>
              <a:spcAft>
                <a:spcPct val="0"/>
              </a:spcAft>
              <a:buClr>
                <a:srgbClr val="0BD0D9"/>
              </a:buClr>
              <a:buSzPct val="95000"/>
              <a:defRPr/>
            </a:pPr>
            <a:endParaRPr lang="en-US" sz="2400" dirty="0">
              <a:latin typeface="Helvetica" panose="020B0604020202020204" pitchFamily="34" charset="0"/>
              <a:cs typeface="Helvetica" panose="020B0604020202020204" pitchFamily="34" charset="0"/>
              <a:hlinkClick r:id="rId3">
                <a:extLst>
                  <a:ext uri="{A12FA001-AC4F-418D-AE19-62706E023703}">
                    <ahyp:hlinkClr xmlns:ahyp="http://schemas.microsoft.com/office/drawing/2018/hyperlinkcolor" val="tx"/>
                  </a:ext>
                </a:extLst>
              </a:hlinkClick>
            </a:endParaRPr>
          </a:p>
          <a:p>
            <a:pPr marL="380990" indent="-380990" defTabSz="963060" fontAlgn="base" hangingPunct="0">
              <a:lnSpc>
                <a:spcPct val="80000"/>
              </a:lnSpc>
              <a:spcBef>
                <a:spcPts val="400"/>
              </a:spcBef>
              <a:spcAft>
                <a:spcPct val="0"/>
              </a:spcAft>
              <a:buClr>
                <a:srgbClr val="0BD0D9"/>
              </a:buClr>
              <a:buSzPct val="95000"/>
              <a:defRPr/>
            </a:pPr>
            <a:r>
              <a:rPr lang="en-US" sz="2400" dirty="0">
                <a:latin typeface="Helvetica" panose="020B0604020202020204" pitchFamily="34" charset="0"/>
                <a:cs typeface="Helvetica" panose="020B0604020202020204" pitchFamily="34" charset="0"/>
                <a:hlinkClick r:id="rId3">
                  <a:extLst>
                    <a:ext uri="{A12FA001-AC4F-418D-AE19-62706E023703}">
                      <ahyp:hlinkClr xmlns:ahyp="http://schemas.microsoft.com/office/drawing/2018/hyperlinkcolor" val="tx"/>
                    </a:ext>
                  </a:extLst>
                </a:hlinkClick>
              </a:rPr>
              <a:t>www.imdelltra.com/</a:t>
            </a:r>
            <a:r>
              <a:rPr lang="en-US" sz="2400" dirty="0">
                <a:latin typeface="Helvetica" panose="020B0604020202020204" pitchFamily="34" charset="0"/>
                <a:cs typeface="Helvetica" panose="020B0604020202020204" pitchFamily="34" charset="0"/>
              </a:rPr>
              <a:t> Retrieved June 11, 2024</a:t>
            </a: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r>
              <a:rPr lang="en-US" sz="2400" u="sng" dirty="0">
                <a:latin typeface="Helvetica" panose="020B0604020202020204" pitchFamily="34" charset="0"/>
                <a:cs typeface="Helvetica" panose="020B0604020202020204" pitchFamily="34" charset="0"/>
                <a:hlinkClick r:id="rId4">
                  <a:extLst>
                    <a:ext uri="{A12FA001-AC4F-418D-AE19-62706E023703}">
                      <ahyp:hlinkClr xmlns:ahyp="http://schemas.microsoft.com/office/drawing/2018/hyperlinkcolor" val="tx"/>
                    </a:ext>
                  </a:extLst>
                </a:hlinkClick>
              </a:rPr>
              <a:t>www.ojemda.com</a:t>
            </a:r>
            <a:r>
              <a:rPr lang="en-US" sz="2400" u="sng" dirty="0">
                <a:latin typeface="Helvetica" panose="020B0604020202020204" pitchFamily="34" charset="0"/>
                <a:cs typeface="Helvetica" panose="020B0604020202020204" pitchFamily="34" charset="0"/>
              </a:rPr>
              <a:t>. Retrieved January 17, 2024</a:t>
            </a:r>
          </a:p>
          <a:p>
            <a:pPr marL="380990" indent="-380990" defTabSz="963060" fontAlgn="base" hangingPunct="0">
              <a:lnSpc>
                <a:spcPct val="80000"/>
              </a:lnSpc>
              <a:spcBef>
                <a:spcPts val="400"/>
              </a:spcBef>
              <a:spcAft>
                <a:spcPct val="0"/>
              </a:spcAft>
              <a:buClr>
                <a:srgbClr val="0BD0D9"/>
              </a:buClr>
              <a:buSzPct val="95000"/>
              <a:defRPr/>
            </a:pP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r>
              <a:rPr lang="en-US" sz="2400" u="sng" dirty="0">
                <a:latin typeface="Helvetica" panose="020B0604020202020204" pitchFamily="34" charset="0"/>
                <a:cs typeface="Helvetica" panose="020B0604020202020204" pitchFamily="34" charset="0"/>
                <a:hlinkClick r:id="rId5">
                  <a:extLst>
                    <a:ext uri="{A12FA001-AC4F-418D-AE19-62706E023703}">
                      <ahyp:hlinkClr xmlns:ahyp="http://schemas.microsoft.com/office/drawing/2018/hyperlinkcolor" val="tx"/>
                    </a:ext>
                  </a:extLst>
                </a:hlinkClick>
              </a:rPr>
              <a:t>www.lazcluze.com</a:t>
            </a:r>
            <a:r>
              <a:rPr lang="en-US" sz="2400" u="sng" dirty="0">
                <a:latin typeface="Helvetica" panose="020B0604020202020204" pitchFamily="34" charset="0"/>
                <a:cs typeface="Helvetica" panose="020B0604020202020204" pitchFamily="34" charset="0"/>
              </a:rPr>
              <a:t>. Retrieved September 14, 2024.</a:t>
            </a:r>
          </a:p>
          <a:p>
            <a:pPr marL="380990" indent="-380990" defTabSz="963060" fontAlgn="base" hangingPunct="0">
              <a:lnSpc>
                <a:spcPct val="80000"/>
              </a:lnSpc>
              <a:spcBef>
                <a:spcPts val="400"/>
              </a:spcBef>
              <a:spcAft>
                <a:spcPct val="0"/>
              </a:spcAft>
              <a:buClr>
                <a:srgbClr val="0BD0D9"/>
              </a:buClr>
              <a:buSzPct val="95000"/>
              <a:defRPr/>
            </a:pP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r>
              <a:rPr lang="en-US" sz="2400" u="sng" dirty="0">
                <a:latin typeface="Helvetica" panose="020B0604020202020204" pitchFamily="34" charset="0"/>
                <a:cs typeface="Helvetica" panose="020B0604020202020204" pitchFamily="34" charset="0"/>
                <a:hlinkClick r:id="rId6">
                  <a:extLst>
                    <a:ext uri="{A12FA001-AC4F-418D-AE19-62706E023703}">
                      <ahyp:hlinkClr xmlns:ahyp="http://schemas.microsoft.com/office/drawing/2018/hyperlinkcolor" val="tx"/>
                    </a:ext>
                  </a:extLst>
                </a:hlinkClick>
              </a:rPr>
              <a:t>www.tecelra.com</a:t>
            </a:r>
            <a:r>
              <a:rPr lang="en-US" sz="2400" u="sng" dirty="0">
                <a:latin typeface="Helvetica" panose="020B0604020202020204" pitchFamily="34" charset="0"/>
                <a:cs typeface="Helvetica" panose="020B0604020202020204" pitchFamily="34" charset="0"/>
              </a:rPr>
              <a:t>. Retrieved September 14, 2024</a:t>
            </a:r>
          </a:p>
          <a:p>
            <a:pPr marL="380990" indent="-380990" defTabSz="963060" fontAlgn="base" hangingPunct="0">
              <a:lnSpc>
                <a:spcPct val="80000"/>
              </a:lnSpc>
              <a:spcBef>
                <a:spcPts val="400"/>
              </a:spcBef>
              <a:spcAft>
                <a:spcPct val="0"/>
              </a:spcAft>
              <a:buClr>
                <a:srgbClr val="0BD0D9"/>
              </a:buClr>
              <a:buSzPct val="95000"/>
              <a:defRPr/>
            </a:pP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r>
              <a:rPr lang="en-US" sz="2400" u="sng" dirty="0">
                <a:latin typeface="Helvetica" panose="020B0604020202020204" pitchFamily="34" charset="0"/>
                <a:cs typeface="Helvetica" panose="020B0604020202020204" pitchFamily="34" charset="0"/>
                <a:hlinkClick r:id="rId7">
                  <a:extLst>
                    <a:ext uri="{A12FA001-AC4F-418D-AE19-62706E023703}">
                      <ahyp:hlinkClr xmlns:ahyp="http://schemas.microsoft.com/office/drawing/2018/hyperlinkcolor" val="tx"/>
                    </a:ext>
                  </a:extLst>
                </a:hlinkClick>
              </a:rPr>
              <a:t>www.tecentriqhybreza.com</a:t>
            </a:r>
            <a:r>
              <a:rPr lang="en-US" sz="2400" u="sng" dirty="0">
                <a:latin typeface="Helvetica" panose="020B0604020202020204" pitchFamily="34" charset="0"/>
                <a:cs typeface="Helvetica" panose="020B0604020202020204" pitchFamily="34" charset="0"/>
              </a:rPr>
              <a:t>. Retrieved September 14, 2024</a:t>
            </a:r>
          </a:p>
          <a:p>
            <a:pPr marL="380990" indent="-380990" defTabSz="963060" fontAlgn="base" hangingPunct="0">
              <a:lnSpc>
                <a:spcPct val="80000"/>
              </a:lnSpc>
              <a:spcBef>
                <a:spcPts val="400"/>
              </a:spcBef>
              <a:spcAft>
                <a:spcPct val="0"/>
              </a:spcAft>
              <a:buClr>
                <a:srgbClr val="0BD0D9"/>
              </a:buClr>
              <a:buSzPct val="95000"/>
              <a:defRPr/>
            </a:pP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r>
              <a:rPr lang="en-US" sz="2400" u="sng" dirty="0">
                <a:latin typeface="Helvetica" panose="020B0604020202020204" pitchFamily="34" charset="0"/>
                <a:cs typeface="Helvetica" panose="020B0604020202020204" pitchFamily="34" charset="0"/>
                <a:hlinkClick r:id="rId8">
                  <a:extLst>
                    <a:ext uri="{A12FA001-AC4F-418D-AE19-62706E023703}">
                      <ahyp:hlinkClr xmlns:ahyp="http://schemas.microsoft.com/office/drawing/2018/hyperlinkcolor" val="tx"/>
                    </a:ext>
                  </a:extLst>
                </a:hlinkClick>
              </a:rPr>
              <a:t>www.vorangio.com</a:t>
            </a:r>
            <a:r>
              <a:rPr lang="en-US" sz="2400" u="sng" dirty="0">
                <a:latin typeface="Helvetica" panose="020B0604020202020204" pitchFamily="34" charset="0"/>
                <a:cs typeface="Helvetica" panose="020B0604020202020204" pitchFamily="34" charset="0"/>
              </a:rPr>
              <a:t>. Retrieved September 14, 2024</a:t>
            </a:r>
          </a:p>
          <a:p>
            <a:pPr marL="380990" indent="-380990" defTabSz="963060" fontAlgn="base" hangingPunct="0">
              <a:lnSpc>
                <a:spcPct val="80000"/>
              </a:lnSpc>
              <a:spcBef>
                <a:spcPts val="400"/>
              </a:spcBef>
              <a:spcAft>
                <a:spcPct val="0"/>
              </a:spcAft>
              <a:buClr>
                <a:srgbClr val="0BD0D9"/>
              </a:buClr>
              <a:buSzPct val="95000"/>
              <a:defRPr/>
            </a:pPr>
            <a:endParaRPr lang="en-US" sz="2400" u="sng" dirty="0">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2400" u="sng"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2400" u="sng"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2400" u="sng"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24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altLang="en-US" sz="50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hlinkClick r:id="rId9">
                <a:extLst>
                  <a:ext uri="{A12FA001-AC4F-418D-AE19-62706E023703}">
                    <ahyp:hlinkClr xmlns:ahyp="http://schemas.microsoft.com/office/drawing/2018/hyperlinkcolor" val="tx"/>
                  </a:ext>
                </a:extLst>
              </a:hlinkClick>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defRPr/>
            </a:pPr>
            <a:endParaRPr lang="en-US" sz="3600" dirty="0">
              <a:solidFill>
                <a:srgbClr val="000000"/>
              </a:solidFill>
              <a:latin typeface="Helvetica" panose="020B0604020202020204" pitchFamily="34" charset="0"/>
              <a:cs typeface="Helvetica" panose="020B0604020202020204" pitchFamily="34"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sz="7200" kern="0" dirty="0">
              <a:solidFill>
                <a:srgbClr val="000000"/>
              </a:solidFill>
              <a:latin typeface="Helvetica" panose="020B0604020202020204" pitchFamily="34" charset="0"/>
              <a:ea typeface="Constantia" pitchFamily="18" charset="0"/>
              <a:cs typeface="Helvetica" panose="020B0604020202020204" pitchFamily="34" charset="0"/>
              <a:sym typeface="Constantia" pitchFamily="18" charset="0"/>
            </a:endParaRPr>
          </a:p>
          <a:p>
            <a:pPr marL="380990" indent="-380990" defTabSz="963060" fontAlgn="base" hangingPunct="0">
              <a:lnSpc>
                <a:spcPct val="80000"/>
              </a:lnSpc>
              <a:spcBef>
                <a:spcPts val="400"/>
              </a:spcBef>
              <a:spcAft>
                <a:spcPct val="0"/>
              </a:spcAft>
              <a:buClr>
                <a:srgbClr val="0BD0D9"/>
              </a:buClr>
              <a:buSzPct val="95000"/>
              <a:buFont typeface="Arial" panose="020B0604020202020204" pitchFamily="34" charset="0"/>
              <a:buChar char="•"/>
              <a:defRPr/>
            </a:pPr>
            <a:endParaRPr lang="en-US" altLang="en-US" b="1" kern="0" dirty="0">
              <a:solidFill>
                <a:srgbClr val="000000"/>
              </a:solidFill>
              <a:latin typeface="Constantia" pitchFamily="18" charset="0"/>
              <a:ea typeface="Constantia" pitchFamily="18" charset="0"/>
              <a:cs typeface="Constantia" pitchFamily="18" charset="0"/>
              <a:sym typeface="Constantia" pitchFamily="18" charset="0"/>
            </a:endParaRPr>
          </a:p>
        </p:txBody>
      </p:sp>
    </p:spTree>
    <p:extLst>
      <p:ext uri="{BB962C8B-B14F-4D97-AF65-F5344CB8AC3E}">
        <p14:creationId xmlns:p14="http://schemas.microsoft.com/office/powerpoint/2010/main" val="1686445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912" y="342848"/>
            <a:ext cx="7126941" cy="846956"/>
          </a:xfrm>
        </p:spPr>
        <p:txBody>
          <a:bodyPr>
            <a:noAutofit/>
          </a:bodyPr>
          <a:lstStyle/>
          <a:p>
            <a:r>
              <a:rPr lang="en-US" b="1" dirty="0">
                <a:latin typeface="Helvetica" panose="020B0604020202020204" pitchFamily="34" charset="0"/>
                <a:cs typeface="Helvetica" panose="020B0604020202020204" pitchFamily="34" charset="0"/>
              </a:rPr>
              <a:t>Trends</a:t>
            </a:r>
          </a:p>
        </p:txBody>
      </p:sp>
      <p:sp>
        <p:nvSpPr>
          <p:cNvPr id="3" name="Content Placeholder 2"/>
          <p:cNvSpPr>
            <a:spLocks noGrp="1"/>
          </p:cNvSpPr>
          <p:nvPr>
            <p:ph idx="1"/>
          </p:nvPr>
        </p:nvSpPr>
        <p:spPr>
          <a:xfrm>
            <a:off x="279918" y="1189804"/>
            <a:ext cx="11150082" cy="4931077"/>
          </a:xfrm>
        </p:spPr>
        <p:txBody>
          <a:bodyPr>
            <a:normAutofit/>
          </a:bodyPr>
          <a:lstStyle/>
          <a:p>
            <a:pPr marL="1602276"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1602276" lvl="2" indent="-457189" defTabSz="1206470">
              <a:lnSpc>
                <a:spcPct val="80000"/>
              </a:lnSpc>
              <a:spcBef>
                <a:spcPts val="533"/>
              </a:spcBef>
              <a:buClr>
                <a:srgbClr val="0F6FC6"/>
              </a:buClr>
              <a:buSzPct val="85000"/>
              <a:buFont typeface="Arial" panose="020B0604020202020204" pitchFamily="34" charset="0"/>
              <a:buChar char="•"/>
              <a:defRPr/>
            </a:pP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Subcutaneous Formulations of Immunotherapy and Molecular Therapies</a:t>
            </a:r>
          </a:p>
          <a:p>
            <a:pPr marL="2059476" lvl="3" indent="-457189"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2059476" lvl="3" indent="-457189" defTabSz="1206470">
              <a:lnSpc>
                <a:spcPct val="80000"/>
              </a:lnSpc>
              <a:spcBef>
                <a:spcPts val="533"/>
              </a:spcBef>
              <a:buClr>
                <a:srgbClr val="0F6FC6"/>
              </a:buClr>
              <a:buSzPct val="85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First  subcutaneous immunotherapy checkpoint inhibitor approved: </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atezolizumab and hyaluronidase-</a:t>
            </a:r>
            <a:r>
              <a:rPr lang="en-US" altLang="en-US" sz="2400" b="1" dirty="0" err="1">
                <a:latin typeface="Helvetica" panose="020B0604020202020204" pitchFamily="34" charset="0"/>
                <a:ea typeface="Constantia" pitchFamily="18" charset="0"/>
                <a:cs typeface="Helvetica" panose="020B0604020202020204" pitchFamily="34" charset="0"/>
                <a:sym typeface="Constantia" pitchFamily="18" charset="0"/>
              </a:rPr>
              <a:t>tqjs</a:t>
            </a:r>
            <a:r>
              <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rPr>
              <a:t> (NEW 2024)</a:t>
            </a:r>
          </a:p>
          <a:p>
            <a:pPr marL="2059476" lvl="3" indent="-457189"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76" lvl="4" indent="-457189" defTabSz="1206470">
              <a:lnSpc>
                <a:spcPct val="80000"/>
              </a:lnSpc>
              <a:spcBef>
                <a:spcPts val="533"/>
              </a:spcBef>
              <a:buClr>
                <a:srgbClr val="0F6FC6"/>
              </a:buClr>
              <a:buSzPct val="85000"/>
              <a:defRPr/>
            </a:pPr>
            <a:r>
              <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rPr>
              <a:t>Approved for </a:t>
            </a:r>
            <a:r>
              <a:rPr lang="en-US" sz="2400" b="0" i="0" dirty="0">
                <a:solidFill>
                  <a:srgbClr val="333333"/>
                </a:solidFill>
                <a:effectLst/>
                <a:latin typeface="Helvetica" panose="020B0604020202020204" pitchFamily="34" charset="0"/>
              </a:rPr>
              <a:t>non-small cell lung cancer (NSCLC), small cell lung cancer (SCLC), hepatocellular carcinoma (HCC), melanoma, and alveolar soft part sarcoma (ASPS)</a:t>
            </a: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2059476" lvl="3" indent="-457189"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2059476" lvl="3" indent="-457189" defTabSz="1206470">
              <a:lnSpc>
                <a:spcPct val="80000"/>
              </a:lnSpc>
              <a:spcBef>
                <a:spcPts val="533"/>
              </a:spcBef>
              <a:buClr>
                <a:srgbClr val="0F6FC6"/>
              </a:buClr>
              <a:buSzPct val="85000"/>
              <a:defRPr/>
            </a:pPr>
            <a:endParaRPr lang="en-US" altLang="en-US" sz="2400"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4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2516653" lvl="4" indent="-457189" defTabSz="1206470">
              <a:lnSpc>
                <a:spcPct val="80000"/>
              </a:lnSpc>
              <a:spcBef>
                <a:spcPts val="533"/>
              </a:spcBef>
              <a:buClr>
                <a:srgbClr val="0F6FC6"/>
              </a:buClr>
              <a:buSzPct val="85000"/>
              <a:buFont typeface="Arial" panose="020B0604020202020204" pitchFamily="34" charset="0"/>
              <a:buChar char="•"/>
              <a:defRPr/>
            </a:pPr>
            <a:endParaRPr lang="en-US" altLang="en-US" sz="2267" b="1" dirty="0">
              <a:latin typeface="Constantia" pitchFamily="18" charset="0"/>
              <a:ea typeface="Constantia" pitchFamily="18" charset="0"/>
              <a:cs typeface="Constantia" pitchFamily="18" charset="0"/>
              <a:sym typeface="Constantia" pitchFamily="18" charset="0"/>
            </a:endParaRPr>
          </a:p>
          <a:p>
            <a:pPr marL="2059465" lvl="4" indent="0" defTabSz="1206470">
              <a:lnSpc>
                <a:spcPct val="80000"/>
              </a:lnSpc>
              <a:spcBef>
                <a:spcPts val="533"/>
              </a:spcBef>
              <a:buClr>
                <a:srgbClr val="0F6FC6"/>
              </a:buClr>
              <a:buSzPct val="85000"/>
              <a:buNone/>
              <a:defRPr/>
            </a:pPr>
            <a:endParaRPr lang="en-US" altLang="en-US" sz="2267" b="1" dirty="0">
              <a:latin typeface="Constantia" pitchFamily="18" charset="0"/>
              <a:ea typeface="Constantia" pitchFamily="18" charset="0"/>
              <a:cs typeface="Constantia" pitchFamily="18" charset="0"/>
              <a:sym typeface="Constantia" pitchFamily="18" charset="0"/>
            </a:endParaRPr>
          </a:p>
          <a:p>
            <a:pPr marL="1602276" lvl="2" indent="-457189" defTabSz="1206470">
              <a:lnSpc>
                <a:spcPct val="80000"/>
              </a:lnSpc>
              <a:spcBef>
                <a:spcPts val="533"/>
              </a:spcBef>
              <a:buClr>
                <a:srgbClr val="0F6FC6"/>
              </a:buClr>
              <a:buSzPct val="85000"/>
              <a:buFont typeface="Arial" panose="020B0604020202020204" pitchFamily="34" charset="0"/>
              <a:buChar char="•"/>
              <a:defRPr/>
            </a:pPr>
            <a:endParaRPr lang="en-US" altLang="en-US" sz="2667" b="1" dirty="0">
              <a:latin typeface="Constantia" pitchFamily="18" charset="0"/>
              <a:ea typeface="Constantia" pitchFamily="18" charset="0"/>
              <a:cs typeface="Constantia" pitchFamily="18" charset="0"/>
              <a:sym typeface="Constantia" pitchFamily="18" charset="0"/>
            </a:endParaRPr>
          </a:p>
          <a:p>
            <a:pPr marL="0" indent="0">
              <a:buNone/>
            </a:pPr>
            <a:endParaRPr lang="en-US" sz="3200" dirty="0"/>
          </a:p>
        </p:txBody>
      </p:sp>
      <p:sp>
        <p:nvSpPr>
          <p:cNvPr id="4" name="TextBox 3"/>
          <p:cNvSpPr txBox="1"/>
          <p:nvPr/>
        </p:nvSpPr>
        <p:spPr>
          <a:xfrm>
            <a:off x="0" y="6362583"/>
            <a:ext cx="2074927" cy="240066"/>
          </a:xfrm>
          <a:prstGeom prst="rect">
            <a:avLst/>
          </a:prstGeom>
          <a:noFill/>
        </p:spPr>
        <p:txBody>
          <a:bodyPr wrap="non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413989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28" y="-246875"/>
            <a:ext cx="10402078" cy="982669"/>
          </a:xfrm>
        </p:spPr>
        <p:txBody>
          <a:bodyPr>
            <a:noAutofit/>
          </a:bodyPr>
          <a:lstStyle/>
          <a:p>
            <a:br>
              <a:rPr lang="en-US" sz="3600" dirty="0"/>
            </a:br>
            <a:r>
              <a:rPr lang="en-US" b="1" dirty="0">
                <a:latin typeface="Helvetica" panose="020B0604020202020204" pitchFamily="34" charset="0"/>
                <a:cs typeface="Helvetica" panose="020B0604020202020204" pitchFamily="34" charset="0"/>
              </a:rPr>
              <a:t>Trends</a:t>
            </a:r>
            <a:endParaRPr lang="en-US"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624884" y="774101"/>
            <a:ext cx="12816884" cy="5873834"/>
          </a:xfrm>
        </p:spPr>
        <p:txBody>
          <a:bodyPr>
            <a:normAutofit fontScale="25000" lnSpcReduction="20000"/>
          </a:bodyPr>
          <a:lstStyle/>
          <a:p>
            <a:pPr marL="1710224" lvl="3" indent="-260344" defTabSz="1206470">
              <a:lnSpc>
                <a:spcPct val="120000"/>
              </a:lnSpc>
              <a:spcBef>
                <a:spcPts val="533"/>
              </a:spcBef>
              <a:buClr>
                <a:srgbClr val="0F6FC6"/>
              </a:buClr>
              <a:buSzPct val="85000"/>
              <a:buFont typeface="Arial" pitchFamily="34" charset="0"/>
              <a:buChar char="•"/>
              <a:defRPr/>
            </a:pPr>
            <a:r>
              <a:rPr lang="en-US" altLang="en-US" sz="9600" b="1" dirty="0">
                <a:latin typeface="Helvetica" panose="020B0604020202020204" pitchFamily="34" charset="0"/>
                <a:ea typeface="Constantia" pitchFamily="18" charset="0"/>
                <a:cs typeface="Helvetica" panose="020B0604020202020204" pitchFamily="34" charset="0"/>
                <a:sym typeface="Constantia" pitchFamily="18" charset="0"/>
              </a:rPr>
              <a:t>Biosimilars</a:t>
            </a:r>
          </a:p>
          <a:p>
            <a:pPr marL="2349441" lvl="5" indent="-195258" defTabSz="904852">
              <a:lnSpc>
                <a:spcPct val="120000"/>
              </a:lnSpc>
              <a:spcBef>
                <a:spcPts val="400"/>
              </a:spcBef>
              <a:buClr>
                <a:srgbClr val="0F6FC6"/>
              </a:buClr>
              <a:buSzPct val="85000"/>
              <a:buFont typeface="Arial" pitchFamily="34" charset="0"/>
              <a:buChar char="•"/>
              <a:defRPr/>
            </a:pPr>
            <a:r>
              <a:rPr lang="en-US" altLang="en-US" sz="96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rPr>
              <a:t>A biological product that is approved based on a showing  that it is highly similar  to an already-approved biological product, known as a reference or originator product. No clinically meaningful differences in terms of safety and  effectiveness from the reference product. Only minor differences in clinically inactive components are allowable in biosimilar products. More cost effective.</a:t>
            </a:r>
          </a:p>
          <a:p>
            <a:pPr marL="2349441" lvl="5" indent="-195258" defTabSz="904852">
              <a:lnSpc>
                <a:spcPct val="120000"/>
              </a:lnSpc>
              <a:spcBef>
                <a:spcPts val="400"/>
              </a:spcBef>
              <a:buClr>
                <a:srgbClr val="0F6FC6"/>
              </a:buClr>
              <a:buSzPct val="85000"/>
              <a:defRPr/>
            </a:pPr>
            <a:endParaRPr lang="en-US" altLang="en-US" sz="96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349441" lvl="5" indent="-195258" defTabSz="904852">
              <a:lnSpc>
                <a:spcPct val="120000"/>
              </a:lnSpc>
              <a:spcBef>
                <a:spcPts val="400"/>
              </a:spcBef>
              <a:buClr>
                <a:srgbClr val="0F6FC6"/>
              </a:buClr>
              <a:buSzPct val="85000"/>
              <a:defRPr/>
            </a:pPr>
            <a:r>
              <a:rPr lang="en-US" altLang="en-US" sz="9600" dirty="0">
                <a:latin typeface="Helvetica" panose="020B0604020202020204" pitchFamily="34" charset="0"/>
                <a:ea typeface="Constantia" pitchFamily="18" charset="0"/>
                <a:cs typeface="Helvetica" panose="020B0604020202020204" pitchFamily="34" charset="0"/>
                <a:sym typeface="Constantia" pitchFamily="18" charset="0"/>
              </a:rPr>
              <a:t>As of 9/26/2024 the number of cancer biosimilars approved by the FDA include:</a:t>
            </a:r>
          </a:p>
          <a:p>
            <a:pPr marL="2806641" lvl="6" indent="-195258" defTabSz="904852">
              <a:lnSpc>
                <a:spcPct val="120000"/>
              </a:lnSpc>
              <a:spcBef>
                <a:spcPts val="400"/>
              </a:spcBef>
              <a:buClr>
                <a:srgbClr val="0F6FC6"/>
              </a:buClr>
              <a:buSzPct val="85000"/>
              <a:defRPr/>
            </a:pPr>
            <a:r>
              <a:rPr lang="en-US" altLang="en-US" sz="9600" dirty="0">
                <a:latin typeface="Helvetica" panose="020B0604020202020204" pitchFamily="34" charset="0"/>
                <a:ea typeface="Constantia" pitchFamily="18" charset="0"/>
                <a:cs typeface="Helvetica" panose="020B0604020202020204" pitchFamily="34" charset="0"/>
                <a:sym typeface="Constantia" pitchFamily="18" charset="0"/>
              </a:rPr>
              <a:t>12 for cancer supportive care and </a:t>
            </a:r>
            <a:r>
              <a:rPr lang="en-US" altLang="en-US" sz="9600" b="1" dirty="0">
                <a:latin typeface="Helvetica" panose="020B0604020202020204" pitchFamily="34" charset="0"/>
                <a:ea typeface="Constantia" pitchFamily="18" charset="0"/>
                <a:cs typeface="Helvetica" panose="020B0604020202020204" pitchFamily="34" charset="0"/>
                <a:sym typeface="Constantia" pitchFamily="18" charset="0"/>
              </a:rPr>
              <a:t>14 for cancer treatment</a:t>
            </a:r>
          </a:p>
          <a:p>
            <a:pPr marL="3263841" lvl="7" indent="-195258" defTabSz="904852">
              <a:lnSpc>
                <a:spcPct val="120000"/>
              </a:lnSpc>
              <a:spcBef>
                <a:spcPts val="400"/>
              </a:spcBef>
              <a:buClr>
                <a:srgbClr val="0F6FC6"/>
              </a:buClr>
              <a:buSzPct val="85000"/>
              <a:defRPr/>
            </a:pPr>
            <a:r>
              <a:rPr lang="en-US" sz="9600" b="1" i="0" dirty="0">
                <a:solidFill>
                  <a:srgbClr val="000000"/>
                </a:solidFill>
                <a:effectLst/>
                <a:latin typeface="Helvetica" panose="020B0604020202020204" pitchFamily="34" charset="0"/>
                <a:cs typeface="Helvetica" panose="020B0604020202020204" pitchFamily="34" charset="0"/>
              </a:rPr>
              <a:t>bevacizumab-</a:t>
            </a:r>
            <a:r>
              <a:rPr lang="en-US" sz="9600" b="1" i="0" dirty="0" err="1">
                <a:solidFill>
                  <a:srgbClr val="000000"/>
                </a:solidFill>
                <a:effectLst/>
                <a:latin typeface="Helvetica" panose="020B0604020202020204" pitchFamily="34" charset="0"/>
                <a:cs typeface="Helvetica" panose="020B0604020202020204" pitchFamily="34" charset="0"/>
              </a:rPr>
              <a:t>tnjn</a:t>
            </a:r>
            <a:r>
              <a:rPr lang="en-US" sz="9600" b="1" i="0" dirty="0">
                <a:solidFill>
                  <a:srgbClr val="000000"/>
                </a:solidFill>
                <a:effectLst/>
                <a:latin typeface="Helvetica" panose="020B0604020202020204" pitchFamily="34" charset="0"/>
                <a:cs typeface="Helvetica" panose="020B0604020202020204" pitchFamily="34" charset="0"/>
              </a:rPr>
              <a:t> Avzivi®: 5</a:t>
            </a:r>
            <a:r>
              <a:rPr lang="en-US" sz="9600" b="1" i="0" baseline="30000" dirty="0">
                <a:solidFill>
                  <a:srgbClr val="000000"/>
                </a:solidFill>
                <a:effectLst/>
                <a:latin typeface="Helvetica" panose="020B0604020202020204" pitchFamily="34" charset="0"/>
                <a:cs typeface="Helvetica" panose="020B0604020202020204" pitchFamily="34" charset="0"/>
              </a:rPr>
              <a:t>th</a:t>
            </a:r>
            <a:r>
              <a:rPr lang="en-US" sz="9600" b="1" i="0" dirty="0">
                <a:solidFill>
                  <a:srgbClr val="000000"/>
                </a:solidFill>
                <a:effectLst/>
                <a:latin typeface="Helvetica" panose="020B0604020202020204" pitchFamily="34" charset="0"/>
                <a:cs typeface="Helvetica" panose="020B0604020202020204" pitchFamily="34" charset="0"/>
              </a:rPr>
              <a:t> biosimilar with bevacizumab as originator product</a:t>
            </a:r>
          </a:p>
          <a:p>
            <a:pPr marL="3263841" lvl="7" indent="-195258" defTabSz="904852">
              <a:lnSpc>
                <a:spcPct val="120000"/>
              </a:lnSpc>
              <a:spcBef>
                <a:spcPts val="400"/>
              </a:spcBef>
              <a:buClr>
                <a:srgbClr val="0F6FC6"/>
              </a:buClr>
              <a:buSzPct val="85000"/>
              <a:defRPr/>
            </a:pPr>
            <a:r>
              <a:rPr lang="en-US" sz="9600" b="1" dirty="0">
                <a:solidFill>
                  <a:srgbClr val="000000"/>
                </a:solidFill>
                <a:latin typeface="Helvetica" panose="020B0604020202020204" pitchFamily="34" charset="0"/>
                <a:cs typeface="Helvetica" panose="020B0604020202020204" pitchFamily="34" charset="0"/>
              </a:rPr>
              <a:t>t</a:t>
            </a:r>
            <a:r>
              <a:rPr lang="en-US" sz="9600" b="1" i="0" dirty="0">
                <a:solidFill>
                  <a:srgbClr val="000000"/>
                </a:solidFill>
                <a:effectLst/>
                <a:latin typeface="Helvetica" panose="020B0604020202020204" pitchFamily="34" charset="0"/>
                <a:cs typeface="Helvetica" panose="020B0604020202020204" pitchFamily="34" charset="0"/>
              </a:rPr>
              <a:t>rastuzumab-strf Hercessi™: 6</a:t>
            </a:r>
            <a:r>
              <a:rPr lang="en-US" sz="9600" b="1" i="0" baseline="30000" dirty="0">
                <a:solidFill>
                  <a:srgbClr val="000000"/>
                </a:solidFill>
                <a:effectLst/>
                <a:latin typeface="Helvetica" panose="020B0604020202020204" pitchFamily="34" charset="0"/>
                <a:cs typeface="Helvetica" panose="020B0604020202020204" pitchFamily="34" charset="0"/>
              </a:rPr>
              <a:t>th</a:t>
            </a:r>
            <a:r>
              <a:rPr lang="en-US" sz="9600" b="1" i="0" dirty="0">
                <a:solidFill>
                  <a:srgbClr val="000000"/>
                </a:solidFill>
                <a:effectLst/>
                <a:latin typeface="Helvetica" panose="020B0604020202020204" pitchFamily="34" charset="0"/>
                <a:cs typeface="Helvetica" panose="020B0604020202020204" pitchFamily="34" charset="0"/>
              </a:rPr>
              <a:t> biosimilar with trastuzumab as originator product</a:t>
            </a:r>
          </a:p>
          <a:p>
            <a:pPr marL="2349441" lvl="5" indent="-195258" defTabSz="904852">
              <a:lnSpc>
                <a:spcPct val="80000"/>
              </a:lnSpc>
              <a:spcBef>
                <a:spcPts val="400"/>
              </a:spcBef>
              <a:buClr>
                <a:srgbClr val="0F6FC6"/>
              </a:buClr>
              <a:buSzPct val="85000"/>
              <a:buFont typeface="Arial" pitchFamily="34" charset="0"/>
              <a:buChar char="•"/>
              <a:defRPr/>
            </a:pPr>
            <a:endParaRPr lang="en-US" sz="9600" b="1" i="0" dirty="0">
              <a:solidFill>
                <a:srgbClr val="333333"/>
              </a:solidFill>
              <a:effectLst/>
              <a:latin typeface="Helvetica" panose="020B0604020202020204" pitchFamily="34" charset="0"/>
              <a:cs typeface="Helvetica" panose="020B0604020202020204" pitchFamily="34" charset="0"/>
            </a:endParaRPr>
          </a:p>
          <a:p>
            <a:pPr marL="2349441" lvl="5" indent="-195258" defTabSz="904852">
              <a:lnSpc>
                <a:spcPct val="80000"/>
              </a:lnSpc>
              <a:spcBef>
                <a:spcPts val="400"/>
              </a:spcBef>
              <a:buClr>
                <a:srgbClr val="0F6FC6"/>
              </a:buClr>
              <a:buSzPct val="85000"/>
              <a:buFont typeface="Arial" pitchFamily="34" charset="0"/>
              <a:buChar char="•"/>
              <a:defRPr/>
            </a:pPr>
            <a:endParaRPr lang="en-US" altLang="en-US" sz="96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806641" lvl="6" indent="-195258" defTabSz="904852">
              <a:lnSpc>
                <a:spcPct val="80000"/>
              </a:lnSpc>
              <a:spcBef>
                <a:spcPts val="400"/>
              </a:spcBef>
              <a:buClr>
                <a:srgbClr val="0F6FC6"/>
              </a:buClr>
              <a:buSzPct val="85000"/>
              <a:buFont typeface="Arial" pitchFamily="34" charset="0"/>
              <a:buChar char="•"/>
              <a:defRPr/>
            </a:pPr>
            <a:endParaRPr lang="en-US" altLang="en-US" sz="96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806641" lvl="6" indent="-195258" defTabSz="904852">
              <a:lnSpc>
                <a:spcPct val="80000"/>
              </a:lnSpc>
              <a:spcBef>
                <a:spcPts val="400"/>
              </a:spcBef>
              <a:buClr>
                <a:srgbClr val="0F6FC6"/>
              </a:buClr>
              <a:buSzPct val="85000"/>
              <a:buFont typeface="Arial" pitchFamily="34" charset="0"/>
              <a:buChar char="•"/>
              <a:defRPr/>
            </a:pPr>
            <a:endParaRPr lang="en-US" altLang="en-US" sz="9600" dirty="0">
              <a:solidFill>
                <a:prstClr val="black"/>
              </a:solidFill>
              <a:latin typeface="Helvetica" panose="020B0604020202020204" pitchFamily="34" charset="0"/>
              <a:ea typeface="Constantia" pitchFamily="18" charset="0"/>
              <a:cs typeface="Helvetica" panose="020B0604020202020204" pitchFamily="34" charset="0"/>
              <a:sym typeface="Constantia" pitchFamily="18" charset="0"/>
            </a:endParaRPr>
          </a:p>
          <a:p>
            <a:pPr marL="2319809" lvl="4" indent="-260344" defTabSz="1206470">
              <a:lnSpc>
                <a:spcPct val="80000"/>
              </a:lnSpc>
              <a:spcBef>
                <a:spcPts val="533"/>
              </a:spcBef>
              <a:buClr>
                <a:srgbClr val="0F6FC6"/>
              </a:buClr>
              <a:buSzPct val="85000"/>
              <a:buFont typeface="Arial" pitchFamily="34" charset="0"/>
              <a:buChar char="•"/>
              <a:defRPr/>
            </a:pPr>
            <a:endParaRPr lang="en-US" altLang="en-US" sz="96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1710224" lvl="3" indent="-260344" defTabSz="1206470">
              <a:lnSpc>
                <a:spcPct val="80000"/>
              </a:lnSpc>
              <a:spcBef>
                <a:spcPts val="533"/>
              </a:spcBef>
              <a:buClr>
                <a:srgbClr val="0F6FC6"/>
              </a:buClr>
              <a:buSzPct val="85000"/>
              <a:buFont typeface="Arial" pitchFamily="34" charset="0"/>
              <a:buChar char="•"/>
              <a:defRPr/>
            </a:pPr>
            <a:endParaRPr lang="en-US" altLang="en-US" sz="9600" b="1" dirty="0">
              <a:latin typeface="Helvetica" panose="020B0604020202020204" pitchFamily="34" charset="0"/>
              <a:ea typeface="Constantia" pitchFamily="18" charset="0"/>
              <a:cs typeface="Helvetica" panose="020B0604020202020204" pitchFamily="34" charset="0"/>
              <a:sym typeface="Constantia" pitchFamily="18" charset="0"/>
            </a:endParaRPr>
          </a:p>
          <a:p>
            <a:pPr marL="0" indent="0">
              <a:buNone/>
            </a:pPr>
            <a:endParaRPr lang="en-US" dirty="0"/>
          </a:p>
        </p:txBody>
      </p:sp>
      <p:sp>
        <p:nvSpPr>
          <p:cNvPr id="4" name="TextBox 3"/>
          <p:cNvSpPr txBox="1"/>
          <p:nvPr/>
        </p:nvSpPr>
        <p:spPr>
          <a:xfrm>
            <a:off x="-527242" y="6527007"/>
            <a:ext cx="2842075" cy="240066"/>
          </a:xfrm>
          <a:prstGeom prst="rect">
            <a:avLst/>
          </a:prstGeom>
          <a:noFill/>
        </p:spPr>
        <p:txBody>
          <a:bodyPr wrap="square" rtlCol="0">
            <a:spAutoFit/>
          </a:bodyPr>
          <a:lstStyle/>
          <a:p>
            <a:pPr marL="1145087" lvl="3" defTabSz="1206470">
              <a:lnSpc>
                <a:spcPct val="80000"/>
              </a:lnSpc>
              <a:spcBef>
                <a:spcPts val="533"/>
              </a:spcBef>
              <a:buClr>
                <a:srgbClr val="0F6FC6"/>
              </a:buClr>
              <a:buSzPct val="85000"/>
              <a:defRPr/>
            </a:pPr>
            <a:r>
              <a:rPr lang="en-US" altLang="en-US" sz="1200" dirty="0">
                <a:latin typeface="Helvetica" panose="020B0604020202020204" pitchFamily="34" charset="0"/>
                <a:cs typeface="Helvetica" panose="020B0604020202020204" pitchFamily="34" charset="0"/>
                <a:sym typeface="Helvetica" charset="0"/>
              </a:rPr>
              <a:t>FDA, 2024</a:t>
            </a:r>
          </a:p>
        </p:txBody>
      </p:sp>
    </p:spTree>
    <p:extLst>
      <p:ext uri="{BB962C8B-B14F-4D97-AF65-F5344CB8AC3E}">
        <p14:creationId xmlns:p14="http://schemas.microsoft.com/office/powerpoint/2010/main" val="1287024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889</TotalTime>
  <Words>5880</Words>
  <Application>Microsoft Office PowerPoint</Application>
  <PresentationFormat>Widescreen</PresentationFormat>
  <Paragraphs>883</Paragraphs>
  <Slides>79</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79</vt:i4>
      </vt:variant>
    </vt:vector>
  </HeadingPairs>
  <TitlesOfParts>
    <vt:vector size="86" baseType="lpstr">
      <vt:lpstr>Arial</vt:lpstr>
      <vt:lpstr>Calibri</vt:lpstr>
      <vt:lpstr>Calibri Light</vt:lpstr>
      <vt:lpstr>Constantia</vt:lpstr>
      <vt:lpstr>Helvetica</vt:lpstr>
      <vt:lpstr>Segoe UI</vt:lpstr>
      <vt:lpstr>Office Theme</vt:lpstr>
      <vt:lpstr>Pharmacology update 2024: What’s New in Cancer Treatment  </vt:lpstr>
      <vt:lpstr>Disclosures</vt:lpstr>
      <vt:lpstr>Session Objectives</vt:lpstr>
      <vt:lpstr>   Progress in Cancer Therapy</vt:lpstr>
      <vt:lpstr>Progress in Cancer Therapy</vt:lpstr>
      <vt:lpstr>Trends</vt:lpstr>
      <vt:lpstr>Trends</vt:lpstr>
      <vt:lpstr>Trends</vt:lpstr>
      <vt:lpstr> Trends</vt:lpstr>
      <vt:lpstr>Trends</vt:lpstr>
      <vt:lpstr>Trends</vt:lpstr>
      <vt:lpstr>Trends</vt:lpstr>
      <vt:lpstr>Trends</vt:lpstr>
      <vt:lpstr>Trends</vt:lpstr>
      <vt:lpstr>Trends</vt:lpstr>
      <vt:lpstr>Trends</vt:lpstr>
      <vt:lpstr>Disease-Specific Progress</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Progress in Cancer Therapy </vt:lpstr>
      <vt:lpstr> </vt:lpstr>
      <vt:lpstr> </vt:lpstr>
      <vt:lpstr>    Progress in Cancer Therapy </vt:lpstr>
      <vt:lpstr>    Progress in Cancer Therapy </vt:lpstr>
      <vt:lpstr> </vt:lpstr>
      <vt:lpstr>Progress in Cancer Therapy</vt:lpstr>
      <vt:lpstr>Progress in Cancer Therapy</vt:lpstr>
      <vt:lpstr>Progress in Cancer Therapy</vt:lpstr>
      <vt:lpstr>Progress in Cancer Therapy</vt:lpstr>
      <vt:lpstr>Progress in Cancer Therapy</vt:lpstr>
      <vt:lpstr>Progress in Cancer Therapy</vt:lpstr>
      <vt:lpstr> Tips for Learning about New Cancer Therapies </vt:lpstr>
      <vt:lpstr>I know the generic name; but how do I pronounce it and how do I learn more?</vt:lpstr>
      <vt:lpstr>PowerPoint Presentation</vt:lpstr>
      <vt:lpstr>Small Molecules</vt:lpstr>
      <vt:lpstr>Small Molecules Naming Conventions</vt:lpstr>
      <vt:lpstr> tovorafenib Ojemda™ Day One Biopharmaceuticals, Inc.:  patients 6 months of age and older with relapsed or refractory pediatric low-grade glioma (LGG) harboring a BRAF fusion or rearrangement, or BRAF V600 mutation (NEW 2024)   </vt:lpstr>
      <vt:lpstr>tovorafenib Ojemda™           </vt:lpstr>
      <vt:lpstr>  lazertinib Lazcluze™ Janssen Biotech, Inc.: in combination with amivantamab-vmjw Rybrevant® Janssen Biotech, Inc.: for the first-line treatment of locally advanced or metastatic non-small cell lung cancer (NSCLC) with epidermal growth factor receptor (EGFR) exon 19 deletions or exon 21 L858R substitution mutations (NEW 2024)   </vt:lpstr>
      <vt:lpstr>lazertinib Lazcluze™           </vt:lpstr>
      <vt:lpstr>  vorasidenib Voranigo®, Servier Pharmaceuticals LLC: an isocitrate dehydrogenase-1 (IDH1) and isocitrate dehydrogenase-2 (IDH2) inhibitor, for adult and pediatric patients 12 years and older with Grade 2 astrocytoma or oligodendroglioma with a susceptible IDH1 or IDH2 mutation, following surgery including biopsy, sub-total resection, or gross total resection (NEW 2024)   </vt:lpstr>
      <vt:lpstr>vorasidenib Voranigo®           </vt:lpstr>
      <vt:lpstr>  IL-15 agonist immunotherapy  </vt:lpstr>
      <vt:lpstr>nogapendekin alfa inbakicept-pmln Anktiva®, Altor BioScience, LLC: with Bacillus Calmette-Guérin (BCG) for adult patients with BCG-unresponsive non-muscle invasive bladder cancer (NMIBC) with carcinoma in situ (CIS) with or without papillary tumors (NEW 2024) </vt:lpstr>
      <vt:lpstr>nogapendekin alfa inbakicept-pmln Anktiva®</vt:lpstr>
      <vt:lpstr>PowerPoint Presentation</vt:lpstr>
      <vt:lpstr>Monoclonal Antibody Naming Conventions </vt:lpstr>
      <vt:lpstr>What does the name mean?</vt:lpstr>
      <vt:lpstr>atezolizumab and hyaluronidase-tqjs Tecentriq Hybreza™, Genentech, Inc. for subcutaneous injection for all the adult indications as the intravenous formulation of atezolizumab (Tecentriq®, Genentech, Inc.), including non-small cell lung cancer (NSCLC), small cell lung cancer (SCLC), hepatocellular carcinoma (HCC), melanoma, and alveolar soft part sarcoma (ASPS) (NEW 2024)  </vt:lpstr>
      <vt:lpstr>atezolizumab and hyaluronidase-tqjs Tecentriq Hybreza™ </vt:lpstr>
      <vt:lpstr>  Bispecific Immunomodulatory Drugs:  Monoclonal Antibodies Fusion Proteins  </vt:lpstr>
      <vt:lpstr>PowerPoint Presentation</vt:lpstr>
      <vt:lpstr>BiSpecific T-cell engagers</vt:lpstr>
      <vt:lpstr> </vt:lpstr>
      <vt:lpstr>tarlatamab-dlle Imdelltra™        </vt:lpstr>
      <vt:lpstr>Other BiSpecific T-cell engagers</vt:lpstr>
      <vt:lpstr>Cellular Therapy (Adoptive T Cell Transfer Therapy, Immune Effector Cell Therapy) </vt:lpstr>
      <vt:lpstr>PowerPoint Presentation</vt:lpstr>
      <vt:lpstr> </vt:lpstr>
      <vt:lpstr>lifileucel Amtagvi™        </vt:lpstr>
      <vt:lpstr>lifileucel Amtagvi™ (cont)        </vt:lpstr>
      <vt:lpstr> </vt:lpstr>
      <vt:lpstr>afamitresgene autoleucel TECELRA®         </vt:lpstr>
      <vt:lpstr>afamitresgene autoleucel TECELRA® (cont)      </vt:lpstr>
      <vt:lpstr>Key Takeaways</vt:lpstr>
      <vt:lpstr>PowerPoint Presentation</vt:lpstr>
      <vt:lpstr>    References </vt:lpstr>
      <vt:lpstr>    References </vt:lpstr>
      <vt:lpstr>    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 2024</dc:title>
  <dc:creator>Teresa Knoop</dc:creator>
  <cp:lastModifiedBy>Teresa Knoop</cp:lastModifiedBy>
  <cp:revision>3</cp:revision>
  <cp:lastPrinted>2024-09-12T15:57:04Z</cp:lastPrinted>
  <dcterms:created xsi:type="dcterms:W3CDTF">2024-05-08T22:10:21Z</dcterms:created>
  <dcterms:modified xsi:type="dcterms:W3CDTF">2024-09-27T02:02:02Z</dcterms:modified>
</cp:coreProperties>
</file>