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95" r:id="rId4"/>
    <p:sldId id="265" r:id="rId5"/>
    <p:sldId id="266" r:id="rId6"/>
    <p:sldId id="299" r:id="rId7"/>
    <p:sldId id="310" r:id="rId8"/>
    <p:sldId id="308" r:id="rId9"/>
    <p:sldId id="309" r:id="rId10"/>
    <p:sldId id="273" r:id="rId11"/>
    <p:sldId id="297" r:id="rId12"/>
    <p:sldId id="298" r:id="rId13"/>
    <p:sldId id="305" r:id="rId14"/>
    <p:sldId id="306" r:id="rId15"/>
    <p:sldId id="311" r:id="rId16"/>
    <p:sldId id="259" r:id="rId17"/>
    <p:sldId id="262" r:id="rId18"/>
    <p:sldId id="301" r:id="rId19"/>
    <p:sldId id="270" r:id="rId20"/>
    <p:sldId id="302" r:id="rId21"/>
    <p:sldId id="307" r:id="rId22"/>
    <p:sldId id="283" r:id="rId23"/>
    <p:sldId id="284" r:id="rId24"/>
    <p:sldId id="285" r:id="rId25"/>
    <p:sldId id="303" r:id="rId26"/>
    <p:sldId id="288" r:id="rId27"/>
    <p:sldId id="287" r:id="rId28"/>
    <p:sldId id="300" r:id="rId29"/>
    <p:sldId id="304" r:id="rId30"/>
    <p:sldId id="261" r:id="rId31"/>
    <p:sldId id="289" r:id="rId32"/>
    <p:sldId id="29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1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F5872-F5EB-4948-9973-819D8037AE7C}" type="datetimeFigureOut">
              <a:rPr lang="en-US" smtClean="0"/>
              <a:t>3/12/2015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3DC41-DAFC-450A-8005-1C258362D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82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3DC41-DAFC-450A-8005-1C258362DE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24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Facing History - Resource collections has links to sites, videos, print materials,</a:t>
            </a:r>
            <a:r>
              <a:rPr lang="en-US" baseline="0" dirty="0" smtClean="0"/>
              <a:t> lessons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Loopster is a video editor and an app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3DC41-DAFC-450A-8005-1C258362DE7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58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Food </a:t>
            </a:r>
            <a:r>
              <a:rPr lang="en-US" smtClean="0"/>
              <a:t>mindmap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3DC41-DAFC-450A-8005-1C258362DE7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37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 source</a:t>
            </a:r>
            <a:r>
              <a:rPr lang="en-US" baseline="0" dirty="0" smtClean="0"/>
              <a:t> code for creating apps.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3DC41-DAFC-450A-8005-1C258362DE7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16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Creates interactive concept map links</a:t>
            </a:r>
            <a:r>
              <a:rPr lang="en-US" baseline="0" dirty="0" smtClean="0"/>
              <a:t> to content searched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vegas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3DC41-DAFC-450A-8005-1C258362DE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14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Like Pinterest but with historical photos</a:t>
            </a:r>
          </a:p>
          <a:p>
            <a:r>
              <a:rPr lang="en-US" dirty="0" smtClean="0"/>
              <a:t>Searched for Las Vegas… Boulder and Hoover Dam  --close up photos, native </a:t>
            </a:r>
            <a:r>
              <a:rPr lang="en-US" dirty="0" err="1" smtClean="0"/>
              <a:t>americans</a:t>
            </a:r>
            <a:r>
              <a:rPr lang="en-US" dirty="0" smtClean="0"/>
              <a:t>,</a:t>
            </a:r>
            <a:r>
              <a:rPr lang="en-US" baseline="0" dirty="0" smtClean="0"/>
              <a:t> working on the dam, under construction </a:t>
            </a:r>
            <a:r>
              <a:rPr lang="en-US" baseline="0" dirty="0" err="1" smtClean="0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3DC41-DAFC-450A-8005-1C258362DE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9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Like Pinterest but with historical photos</a:t>
            </a:r>
          </a:p>
          <a:p>
            <a:r>
              <a:rPr lang="en-US" dirty="0" smtClean="0"/>
              <a:t>Searched for Las Vegas… Boulder and Hoover Dam  --close up photos, native </a:t>
            </a:r>
            <a:r>
              <a:rPr lang="en-US" dirty="0" err="1" smtClean="0"/>
              <a:t>americans</a:t>
            </a:r>
            <a:r>
              <a:rPr lang="en-US" dirty="0" smtClean="0"/>
              <a:t>,</a:t>
            </a:r>
            <a:r>
              <a:rPr lang="en-US" baseline="0" dirty="0" smtClean="0"/>
              <a:t> working on the dam, under construction </a:t>
            </a:r>
            <a:r>
              <a:rPr lang="en-US" baseline="0" dirty="0" err="1" smtClean="0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3DC41-DAFC-450A-8005-1C258362DE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7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Already created libraries  </a:t>
            </a:r>
          </a:p>
          <a:p>
            <a:r>
              <a:rPr lang="en-US" dirty="0" smtClean="0"/>
              <a:t>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3DC41-DAFC-450A-8005-1C258362DE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43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audioBoom</a:t>
            </a:r>
            <a:r>
              <a:rPr lang="en-US" baseline="0" dirty="0" smtClean="0"/>
              <a:t> also has prerecorded libraries of topics – can combine student audio with library audio</a:t>
            </a:r>
          </a:p>
          <a:p>
            <a:r>
              <a:rPr lang="en-US" baseline="0" dirty="0" smtClean="0"/>
              <a:t>Interact – online quiz creator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3DC41-DAFC-450A-8005-1C258362DE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09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Educanon</a:t>
            </a:r>
            <a:r>
              <a:rPr lang="en-US" dirty="0" smtClean="0"/>
              <a:t> - Create a video, add</a:t>
            </a:r>
            <a:r>
              <a:rPr lang="en-US" baseline="0" dirty="0" smtClean="0"/>
              <a:t> questions, flipped classroom or have students create lectures / quizzes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3DC41-DAFC-450A-8005-1C258362DE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06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Wiggio</a:t>
            </a:r>
            <a:r>
              <a:rPr lang="en-US" dirty="0" smtClean="0"/>
              <a:t> – </a:t>
            </a:r>
            <a:r>
              <a:rPr lang="en-US" dirty="0" err="1" smtClean="0"/>
              <a:t>conf</a:t>
            </a:r>
            <a:r>
              <a:rPr lang="en-US" dirty="0" smtClean="0"/>
              <a:t> calls, shared calendar, to do lists, assign tasks, poll in real time, email, </a:t>
            </a:r>
            <a:r>
              <a:rPr lang="en-US" dirty="0" err="1" smtClean="0"/>
              <a:t>tesxr</a:t>
            </a:r>
            <a:r>
              <a:rPr lang="en-US" dirty="0" smtClean="0"/>
              <a:t>, shared online folder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3DC41-DAFC-450A-8005-1C258362DE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17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Paper – iPad app for drawing </a:t>
            </a:r>
            <a:r>
              <a:rPr lang="en-US" dirty="0" err="1" smtClean="0"/>
              <a:t>etc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Storybirt</a:t>
            </a:r>
            <a:r>
              <a:rPr lang="en-US" dirty="0" smtClean="0"/>
              <a:t> - read, write, share books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3DC41-DAFC-450A-8005-1C258362DE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80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3/12/2015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3/12/2015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3/12/2015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3/12/2015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3/12/2015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3/12/2015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3/12/2015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3/12/2015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3/12/2015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3/12/2015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3/12/2015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3/12/2015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3/12/2015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3/12/2015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3/12/2015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3/12/2015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3/12/2015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3/12/2015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eencast-o-matic.com/" TargetMode="External"/><Relationship Id="rId7" Type="http://schemas.openxmlformats.org/officeDocument/2006/relationships/hyperlink" Target="http://www.nku.edu/~rkdrury/experiment/netiquette_quiz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bucks.edu/old_docs/online/dlresources/Netiquette-quiz-results.html" TargetMode="External"/><Relationship Id="rId5" Type="http://schemas.openxmlformats.org/officeDocument/2006/relationships/hyperlink" Target="http://www.ezvid.com/" TargetMode="External"/><Relationship Id="rId4" Type="http://schemas.openxmlformats.org/officeDocument/2006/relationships/hyperlink" Target="http://camstudio.org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stevespanglerscience.com/lab/experiments/category/food-science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instagrok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makebeliefscomix.com/Apple/index.php" TargetMode="External"/><Relationship Id="rId4" Type="http://schemas.openxmlformats.org/officeDocument/2006/relationships/hyperlink" Target="http://edu.glogster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du.glogster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udioboom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hyperlink" Target="https://www.tryinteract.com/" TargetMode="External"/><Relationship Id="rId4" Type="http://schemas.openxmlformats.org/officeDocument/2006/relationships/hyperlink" Target="https://coggle.it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dshelf.com/tool/book-creator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non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hyperlink" Target="http://www.flashcardmachine.com/" TargetMode="External"/><Relationship Id="rId4" Type="http://schemas.openxmlformats.org/officeDocument/2006/relationships/hyperlink" Target="https://www.tryinteract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hyperlink" Target="http://museumbox.e2bn.org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hyperlink" Target="https://cacoo.com/" TargetMode="External"/><Relationship Id="rId4" Type="http://schemas.openxmlformats.org/officeDocument/2006/relationships/hyperlink" Target="http://www.instagrok.com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itunes.apple.com/us/app/explain-everything/id431493086?mt=8" TargetMode="External"/><Relationship Id="rId7" Type="http://schemas.openxmlformats.org/officeDocument/2006/relationships/hyperlink" Target="http://loc-ucf-site-2015.weebly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soundcloud.com/apps/myna" TargetMode="External"/><Relationship Id="rId5" Type="http://schemas.openxmlformats.org/officeDocument/2006/relationships/hyperlink" Target="https://wiggio.com/" TargetMode="External"/><Relationship Id="rId4" Type="http://schemas.openxmlformats.org/officeDocument/2006/relationships/hyperlink" Target="http://timemapper.okfnlabs.org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reazaeducation.com/" TargetMode="External"/><Relationship Id="rId3" Type="http://schemas.openxmlformats.org/officeDocument/2006/relationships/image" Target="../media/image21.png"/><Relationship Id="rId7" Type="http://schemas.openxmlformats.org/officeDocument/2006/relationships/hyperlink" Target="http://storybird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iftythree.com/paper" TargetMode="External"/><Relationship Id="rId5" Type="http://schemas.openxmlformats.org/officeDocument/2006/relationships/hyperlink" Target="http://www.timetoast.com/" TargetMode="External"/><Relationship Id="rId4" Type="http://schemas.openxmlformats.org/officeDocument/2006/relationships/hyperlink" Target="http://masher.com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quizlet.com/" TargetMode="External"/><Relationship Id="rId3" Type="http://schemas.openxmlformats.org/officeDocument/2006/relationships/image" Target="../media/image22.png"/><Relationship Id="rId7" Type="http://schemas.openxmlformats.org/officeDocument/2006/relationships/hyperlink" Target="http://nces.ed.gov/nceskids/createagraph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loopster.com/" TargetMode="External"/><Relationship Id="rId5" Type="http://schemas.openxmlformats.org/officeDocument/2006/relationships/hyperlink" Target="https://www.gliffy.com/" TargetMode="External"/><Relationship Id="rId4" Type="http://schemas.openxmlformats.org/officeDocument/2006/relationships/hyperlink" Target="https://www.facinghistory.org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ploratorium.edu/explor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hyperlink" Target="https://www.stormboard.com/tour" TargetMode="External"/><Relationship Id="rId4" Type="http://schemas.openxmlformats.org/officeDocument/2006/relationships/hyperlink" Target="https://www.text2mindmap.com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stormboard.com/tour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hesciencebehindcosmetology.com/" TargetMode="External"/><Relationship Id="rId3" Type="http://schemas.openxmlformats.org/officeDocument/2006/relationships/hyperlink" Target="http://www.bbc.co.uk/programmes/p01b8f09" TargetMode="External"/><Relationship Id="rId7" Type="http://schemas.openxmlformats.org/officeDocument/2006/relationships/hyperlink" Target="http://foodscience.psu.edu/youth" TargetMode="External"/><Relationship Id="rId2" Type="http://schemas.openxmlformats.org/officeDocument/2006/relationships/hyperlink" Target="http://www.abcya.com/tangrams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shelf.com/tool/spelling-test" TargetMode="External"/><Relationship Id="rId5" Type="http://schemas.openxmlformats.org/officeDocument/2006/relationships/hyperlink" Target="http://learning.blogs.nytimes.com/teaching-topics/teaching-topics-great-ways-to-teach-any-days-times/" TargetMode="External"/><Relationship Id="rId4" Type="http://schemas.openxmlformats.org/officeDocument/2006/relationships/hyperlink" Target="http://www.education.vic.gov.au/languagesonline/default.htm" TargetMode="External"/><Relationship Id="rId9" Type="http://schemas.openxmlformats.org/officeDocument/2006/relationships/hyperlink" Target="http://www.cosmeticsciencetechnology.com/index.php?flash=no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Kristi@dr-bordelon.com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Mashing Content, Information Literacy, and 21</a:t>
            </a:r>
            <a:r>
              <a:rPr lang="en-US" b="1" baseline="30000" dirty="0"/>
              <a:t>st</a:t>
            </a:r>
            <a:r>
              <a:rPr lang="en-US" b="1" dirty="0"/>
              <a:t> Century Skills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FAPSC Orlando Region Faculty conference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57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Getting Started……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Screen Capture Tools</a:t>
            </a:r>
          </a:p>
          <a:p>
            <a:r>
              <a:rPr lang="en-US" dirty="0" smtClean="0"/>
              <a:t>Screencast </a:t>
            </a:r>
            <a:r>
              <a:rPr lang="en-US" dirty="0"/>
              <a:t>O </a:t>
            </a:r>
            <a:r>
              <a:rPr lang="en-US" dirty="0" err="1"/>
              <a:t>Matic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3"/>
              </a:rPr>
              <a:t>http://www.screencast-o-matic.com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 err="1" smtClean="0"/>
              <a:t>CamStudio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4"/>
              </a:rPr>
              <a:t>http://camstudio.org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r>
              <a:rPr lang="en-US" dirty="0" err="1" smtClean="0"/>
              <a:t>EZVid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5"/>
              </a:rPr>
              <a:t>http://www.ezvid.com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Group Behavior </a:t>
            </a:r>
          </a:p>
          <a:p>
            <a:r>
              <a:rPr lang="en-US" dirty="0"/>
              <a:t>Netiquette Primer</a:t>
            </a:r>
            <a:br>
              <a:rPr lang="en-US" dirty="0"/>
            </a:b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www.bucks.edu/old_docs/online/dlresources/Netiquette-quiz-results.html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Netiquette Quiz</a:t>
            </a:r>
          </a:p>
          <a:p>
            <a:pPr marL="400050" lvl="1" indent="0">
              <a:buNone/>
            </a:pPr>
            <a:r>
              <a:rPr lang="en-US" dirty="0">
                <a:hlinkClick r:id="rId7"/>
              </a:rPr>
              <a:t>http://www.nku.edu/~</a:t>
            </a:r>
            <a:r>
              <a:rPr lang="en-US" dirty="0" smtClean="0">
                <a:hlinkClick r:id="rId7"/>
              </a:rPr>
              <a:t>rkdrury/experiment/netiquette_quiz.htm</a:t>
            </a:r>
            <a:r>
              <a:rPr lang="en-US" dirty="0" smtClean="0"/>
              <a:t> </a:t>
            </a:r>
          </a:p>
          <a:p>
            <a:pPr marL="40005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94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Victorian Crime </a:t>
            </a:r>
            <a:r>
              <a:rPr lang="en-US" dirty="0"/>
              <a:t>and Punishment</a:t>
            </a:r>
            <a:br>
              <a:rPr lang="en-US" dirty="0"/>
            </a:br>
            <a:r>
              <a:rPr lang="en-US" dirty="0"/>
              <a:t>http://vcp.e2bn.org/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6336" y="2603500"/>
            <a:ext cx="582364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7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History’s </a:t>
            </a:r>
            <a:r>
              <a:rPr lang="en-US" dirty="0" err="1" smtClean="0"/>
              <a:t>Heros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http://historysheroes.e2bn.org/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0999" y="2603500"/>
            <a:ext cx="6374315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9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Steve </a:t>
            </a:r>
            <a:r>
              <a:rPr lang="en-US" sz="2800" dirty="0"/>
              <a:t>Spangler Science</a:t>
            </a:r>
            <a:br>
              <a:rPr lang="en-US" sz="2800" dirty="0"/>
            </a:br>
            <a:r>
              <a:rPr lang="en-US" sz="2800" dirty="0">
                <a:hlinkClick r:id="rId2"/>
              </a:rPr>
              <a:t>http://</a:t>
            </a:r>
            <a:r>
              <a:rPr lang="en-US" sz="2800" dirty="0" smtClean="0">
                <a:hlinkClick r:id="rId2"/>
              </a:rPr>
              <a:t>www.stevespanglerscience.com/lab/experiments/category/food-science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55700" y="3138878"/>
            <a:ext cx="4824413" cy="234554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Collage</a:t>
            </a:r>
          </a:p>
          <a:p>
            <a:pPr lvl="1"/>
            <a:r>
              <a:rPr lang="en-US" dirty="0"/>
              <a:t>FX Photo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629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L'Oreal </a:t>
            </a:r>
            <a:r>
              <a:rPr lang="en-US" sz="2800" dirty="0"/>
              <a:t>Hair Science</a:t>
            </a:r>
            <a:br>
              <a:rPr lang="en-US" sz="2800" dirty="0"/>
            </a:br>
            <a:r>
              <a:rPr lang="en-US" sz="2800" dirty="0"/>
              <a:t>http://www.hair-science.com/_int/_en/index.aspx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89199" y="2603500"/>
            <a:ext cx="4357414" cy="34163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Concept Map</a:t>
            </a:r>
          </a:p>
          <a:p>
            <a:pPr lvl="1"/>
            <a:r>
              <a:rPr lang="en-US" dirty="0" err="1"/>
              <a:t>Instagrok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>
                <a:hlinkClick r:id="rId3" action="ppaction://hlinksldjump"/>
              </a:rPr>
              <a:t>Instagrok</a:t>
            </a:r>
            <a:r>
              <a:rPr lang="en-US" dirty="0">
                <a:hlinkClick r:id="rId3" action="ppaction://hlinksldjump"/>
              </a:rPr>
              <a:t> </a:t>
            </a:r>
            <a:r>
              <a:rPr lang="en-US" dirty="0" err="1">
                <a:hlinkClick r:id="rId3" action="ppaction://hlinksldjump"/>
              </a:rPr>
              <a:t>Instagrok</a:t>
            </a:r>
            <a:r>
              <a:rPr lang="en-US" dirty="0">
                <a:hlinkClick r:id="rId3" action="ppaction://hlinksldjump"/>
              </a:rPr>
              <a:t> </a:t>
            </a:r>
            <a:r>
              <a:rPr lang="en-US" dirty="0">
                <a:hlinkClick r:id="rId4"/>
              </a:rPr>
              <a:t>http://www.instagrok.com/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677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Instagrok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http://www.instagrok.com/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03645" y="2603500"/>
            <a:ext cx="3929023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6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Historypin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http://</a:t>
            </a:r>
            <a:r>
              <a:rPr lang="en-US" dirty="0" smtClean="0"/>
              <a:t>www.historypin.org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Like </a:t>
            </a:r>
            <a:r>
              <a:rPr lang="en-US" dirty="0" err="1" smtClean="0"/>
              <a:t>pintrest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954" y="2410704"/>
            <a:ext cx="9758363" cy="418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Historypin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http://</a:t>
            </a:r>
            <a:r>
              <a:rPr lang="en-US" dirty="0" smtClean="0"/>
              <a:t>www.historypin.org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55700" y="2966833"/>
            <a:ext cx="4824413" cy="268963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Multimedia Brochure</a:t>
            </a:r>
          </a:p>
          <a:p>
            <a:r>
              <a:rPr lang="en-US" dirty="0" err="1" smtClean="0"/>
              <a:t>Glogster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://edu.glogster.com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Top </a:t>
            </a:r>
            <a:r>
              <a:rPr lang="en-US" dirty="0" smtClean="0"/>
              <a:t>10 List</a:t>
            </a:r>
          </a:p>
          <a:p>
            <a:pPr lvl="1"/>
            <a:r>
              <a:rPr lang="en-US" dirty="0" smtClean="0"/>
              <a:t>Use phone to create video </a:t>
            </a:r>
          </a:p>
          <a:p>
            <a:r>
              <a:rPr lang="en-US" dirty="0"/>
              <a:t>Comic Book</a:t>
            </a:r>
            <a:br>
              <a:rPr lang="en-US" dirty="0"/>
            </a:b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www.makebeliefscomix.com/Apple/index.php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39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defTabSz="457200" rtl="0">
              <a:spcBef>
                <a:spcPct val="0"/>
              </a:spcBef>
            </a:pPr>
            <a:r>
              <a:rPr lang="en-US" sz="2800" dirty="0" err="1" smtClean="0">
                <a:solidFill>
                  <a:schemeClr val="bg1"/>
                </a:solidFill>
              </a:rPr>
              <a:t>Glogster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  <a:hlinkClick r:id="rId3"/>
              </a:rPr>
              <a:t>http://edu.glogster.com/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08713" y="2767341"/>
            <a:ext cx="4824412" cy="3088618"/>
          </a:xfrm>
          <a:prstGeom prst="rect">
            <a:avLst/>
          </a:prstGeom>
        </p:spPr>
      </p:pic>
      <p:pic>
        <p:nvPicPr>
          <p:cNvPr id="11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155700" y="2802790"/>
            <a:ext cx="4824413" cy="301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37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Pocket Universe</a:t>
            </a:r>
            <a:br>
              <a:rPr lang="en-US" dirty="0"/>
            </a:br>
            <a:r>
              <a:rPr lang="en-US" dirty="0"/>
              <a:t>http://pocketuniverse.info/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Learn / Interesting / Questions</a:t>
            </a:r>
          </a:p>
          <a:p>
            <a:pPr lvl="1"/>
            <a:r>
              <a:rPr lang="en-US" dirty="0"/>
              <a:t>audioBoom</a:t>
            </a:r>
            <a:br>
              <a:rPr lang="en-US" dirty="0"/>
            </a:br>
            <a:r>
              <a:rPr lang="en-US" dirty="0">
                <a:hlinkClick r:id="rId3"/>
              </a:rPr>
              <a:t>https://audioboom.com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Group Presentation</a:t>
            </a:r>
          </a:p>
          <a:p>
            <a:pPr lvl="1"/>
            <a:r>
              <a:rPr lang="en-US" dirty="0" err="1" smtClean="0"/>
              <a:t>Coggle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://coggle.it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lvl="1"/>
            <a:r>
              <a:rPr lang="en-US" dirty="0"/>
              <a:t>Interact</a:t>
            </a:r>
            <a:br>
              <a:rPr lang="en-US" dirty="0"/>
            </a:br>
            <a:r>
              <a:rPr lang="en-US" dirty="0">
                <a:hlinkClick r:id="rId5"/>
              </a:rPr>
              <a:t>https://www.tryinteract.com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155700" y="3328820"/>
            <a:ext cx="4824413" cy="19656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56346" y="5527343"/>
            <a:ext cx="25521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©</a:t>
            </a:r>
            <a:r>
              <a:rPr lang="en-US" sz="1000" dirty="0" err="1" smtClean="0"/>
              <a:t>Craic</a:t>
            </a:r>
            <a:r>
              <a:rPr lang="en-US" sz="1000" dirty="0" smtClean="0"/>
              <a:t> Design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304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“… positive correlation between </a:t>
            </a:r>
            <a:r>
              <a:rPr lang="en-US" dirty="0"/>
              <a:t>multimedia and student </a:t>
            </a:r>
            <a:r>
              <a:rPr lang="en-US" dirty="0" smtClean="0"/>
              <a:t>achievement.” </a:t>
            </a:r>
            <a:r>
              <a:rPr lang="en-US" dirty="0" err="1" smtClean="0"/>
              <a:t>Jonassen</a:t>
            </a:r>
            <a:r>
              <a:rPr lang="en-US" dirty="0" smtClean="0"/>
              <a:t>, 1995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0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Coggle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https://coggle.it/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6905" y="2671994"/>
            <a:ext cx="714375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6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Student Society </a:t>
            </a:r>
            <a:r>
              <a:rPr lang="en-US" sz="2800" dirty="0"/>
              <a:t>for Science</a:t>
            </a:r>
            <a:br>
              <a:rPr lang="en-US" sz="2800" dirty="0"/>
            </a:br>
            <a:r>
              <a:rPr lang="en-US" sz="2800" dirty="0"/>
              <a:t>https://student.societyforscience.org/article/makeup-science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5700" y="3069243"/>
            <a:ext cx="4824413" cy="248481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Tutorial</a:t>
            </a:r>
          </a:p>
          <a:p>
            <a:pPr lvl="1"/>
            <a:r>
              <a:rPr lang="en-US" dirty="0"/>
              <a:t>Book Creator </a:t>
            </a:r>
            <a:br>
              <a:rPr lang="en-US" dirty="0"/>
            </a:br>
            <a:r>
              <a:rPr lang="en-US" dirty="0">
                <a:hlinkClick r:id="rId3"/>
              </a:rPr>
              <a:t>https://edshelf.com/tool/book-creator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035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Biodigital</a:t>
            </a:r>
            <a:r>
              <a:rPr lang="en-US" dirty="0"/>
              <a:t> Human</a:t>
            </a:r>
            <a:br>
              <a:rPr lang="en-US" dirty="0"/>
            </a:br>
            <a:r>
              <a:rPr lang="en-US" dirty="0"/>
              <a:t>https://www.biodigital.com/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Presentation / Quiz</a:t>
            </a:r>
          </a:p>
          <a:p>
            <a:pPr lvl="1"/>
            <a:r>
              <a:rPr lang="en-US" dirty="0"/>
              <a:t>eduCanon</a:t>
            </a:r>
            <a:br>
              <a:rPr lang="en-US" dirty="0"/>
            </a:br>
            <a:r>
              <a:rPr lang="en-US" dirty="0">
                <a:hlinkClick r:id="rId3"/>
              </a:rPr>
              <a:t>http://www.educanon.com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lvl="1"/>
            <a:r>
              <a:rPr lang="en-US" dirty="0" err="1" smtClean="0"/>
              <a:t>InterAct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4"/>
              </a:rPr>
              <a:t>https://www.tryinteract.com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Flashcards </a:t>
            </a:r>
          </a:p>
          <a:p>
            <a:pPr lvl="1"/>
            <a:r>
              <a:rPr lang="en-US" dirty="0"/>
              <a:t>Flashcard Machine</a:t>
            </a:r>
            <a:br>
              <a:rPr lang="en-US" dirty="0"/>
            </a:br>
            <a:r>
              <a:rPr lang="en-US" dirty="0">
                <a:hlinkClick r:id="rId5"/>
              </a:rPr>
              <a:t>http://www.flashcardmachine.com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155700" y="2631851"/>
            <a:ext cx="4824413" cy="335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8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Smithsonian Digital Collection</a:t>
            </a:r>
            <a:br>
              <a:rPr lang="en-US" dirty="0"/>
            </a:br>
            <a:r>
              <a:rPr lang="en-US" dirty="0"/>
              <a:t>http://library.si.edu/digital-library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Museum </a:t>
            </a:r>
            <a:r>
              <a:rPr lang="en-US" dirty="0"/>
              <a:t>Box</a:t>
            </a:r>
            <a:br>
              <a:rPr lang="en-US" dirty="0"/>
            </a:br>
            <a:r>
              <a:rPr lang="en-US" dirty="0">
                <a:hlinkClick r:id="rId2"/>
              </a:rPr>
              <a:t>http://museumbox.e2bn.org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Concept Map</a:t>
            </a:r>
          </a:p>
          <a:p>
            <a:pPr lvl="1"/>
            <a:r>
              <a:rPr lang="en-US" dirty="0"/>
              <a:t>Instagrok</a:t>
            </a:r>
            <a:br>
              <a:rPr lang="en-US" dirty="0"/>
            </a:br>
            <a:r>
              <a:rPr lang="en-US" dirty="0" err="1" smtClean="0">
                <a:hlinkClick r:id="rId3" action="ppaction://hlinksldjump"/>
              </a:rPr>
              <a:t>Instagrok</a:t>
            </a:r>
            <a:r>
              <a:rPr lang="en-US" dirty="0" smtClean="0">
                <a:hlinkClick r:id="rId3" action="ppaction://hlinksldjump"/>
              </a:rPr>
              <a:t> </a:t>
            </a:r>
            <a:r>
              <a:rPr lang="en-US" dirty="0" err="1" smtClean="0">
                <a:hlinkClick r:id="rId3" action="ppaction://hlinksldjump"/>
              </a:rPr>
              <a:t>Instagrok</a:t>
            </a:r>
            <a:r>
              <a:rPr lang="en-US" dirty="0" smtClean="0">
                <a:hlinkClick r:id="rId3" action="ppaction://hlinksldjump"/>
              </a:rPr>
              <a:t> </a:t>
            </a:r>
            <a:r>
              <a:rPr lang="en-US" dirty="0" smtClean="0">
                <a:hlinkClick r:id="rId4"/>
              </a:rPr>
              <a:t>http://www.instagrok.com/</a:t>
            </a:r>
            <a:endParaRPr lang="en-US" dirty="0" smtClean="0"/>
          </a:p>
          <a:p>
            <a:pPr lvl="1"/>
            <a:r>
              <a:rPr lang="en-US" dirty="0" err="1" smtClean="0"/>
              <a:t>Cacoo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5"/>
              </a:rPr>
              <a:t>https://cacoo.com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155700" y="3065514"/>
            <a:ext cx="4824413" cy="249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5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Library of Congress Digital Collection</a:t>
            </a:r>
            <a:br>
              <a:rPr lang="en-US" sz="2800" dirty="0"/>
            </a:br>
            <a:r>
              <a:rPr lang="en-US" sz="2800" dirty="0"/>
              <a:t>http://loc.gov/library/libarch-digital.html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Notate With Original Ideas</a:t>
            </a:r>
          </a:p>
          <a:p>
            <a:pPr lvl="1"/>
            <a:r>
              <a:rPr lang="en-US" dirty="0"/>
              <a:t>Explain </a:t>
            </a:r>
            <a:r>
              <a:rPr lang="en-US" dirty="0" smtClean="0"/>
              <a:t>Everything  </a:t>
            </a:r>
            <a:r>
              <a:rPr lang="en-US" dirty="0">
                <a:hlinkClick r:id="rId3"/>
              </a:rPr>
              <a:t>https://itunes.apple.com/us/app/explain-everything/id431493086?mt=8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Make a Timeline</a:t>
            </a:r>
          </a:p>
          <a:p>
            <a:pPr lvl="1"/>
            <a:r>
              <a:rPr lang="en-US" dirty="0" err="1" smtClean="0"/>
              <a:t>Timemapper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http://timemapper.okfnlabs.org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r>
              <a:rPr lang="en-US" dirty="0" smtClean="0"/>
              <a:t>Group Presentation</a:t>
            </a:r>
          </a:p>
          <a:p>
            <a:pPr lvl="1"/>
            <a:r>
              <a:rPr lang="en-US" dirty="0" err="1" smtClean="0"/>
              <a:t>Wiggio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://wiggio.com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Mash </a:t>
            </a:r>
            <a:r>
              <a:rPr lang="en-US" dirty="0"/>
              <a:t>Audio Files </a:t>
            </a:r>
            <a:br>
              <a:rPr lang="en-US" dirty="0"/>
            </a:b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soundcloud.com/apps/myna</a:t>
            </a:r>
            <a:r>
              <a:rPr lang="en-US" dirty="0" smtClean="0"/>
              <a:t> </a:t>
            </a:r>
          </a:p>
          <a:p>
            <a:r>
              <a:rPr lang="en-US" dirty="0" smtClean="0"/>
              <a:t>Teaching With </a:t>
            </a:r>
            <a:r>
              <a:rPr lang="en-US" dirty="0"/>
              <a:t>Primary Sources at UCF</a:t>
            </a:r>
            <a:br>
              <a:rPr lang="en-US" dirty="0"/>
            </a:br>
            <a:r>
              <a:rPr lang="en-US" dirty="0">
                <a:hlinkClick r:id="rId7"/>
              </a:rPr>
              <a:t>http://loc-ucf-site-2015.weebly.com</a:t>
            </a:r>
            <a:r>
              <a:rPr lang="en-US" dirty="0" smtClean="0">
                <a:hlinkClick r:id="rId7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155700" y="2903765"/>
            <a:ext cx="4824413" cy="281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7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TimeMapper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http://timemapper.okfnlabs.org/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1421" y="2603500"/>
            <a:ext cx="763347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94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Google </a:t>
            </a:r>
            <a:r>
              <a:rPr lang="en-US" sz="2800" dirty="0"/>
              <a:t>Art Project</a:t>
            </a:r>
            <a:br>
              <a:rPr lang="en-US" sz="2800" dirty="0"/>
            </a:br>
            <a:r>
              <a:rPr lang="en-US" sz="2800" dirty="0"/>
              <a:t>https://www.google.com/culturalinstitute/project/art-project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55700" y="3202284"/>
            <a:ext cx="4824413" cy="221873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Masher 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4"/>
              </a:rPr>
              <a:t>http://masher.com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Timetoast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5"/>
              </a:rPr>
              <a:t>http://www.timetoast.com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Paper </a:t>
            </a:r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www.fiftythree.com/paper</a:t>
            </a:r>
            <a:endParaRPr lang="en-US" dirty="0" smtClean="0"/>
          </a:p>
          <a:p>
            <a:r>
              <a:rPr lang="en-US" dirty="0" err="1"/>
              <a:t>Storybird</a:t>
            </a:r>
            <a:r>
              <a:rPr lang="en-US" dirty="0"/>
              <a:t> 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>
                <a:hlinkClick r:id="rId7"/>
              </a:rPr>
              <a:t>http</a:t>
            </a:r>
            <a:r>
              <a:rPr lang="en-US" dirty="0">
                <a:hlinkClick r:id="rId7"/>
              </a:rPr>
              <a:t>://storybird.com</a:t>
            </a:r>
            <a:r>
              <a:rPr lang="en-US" dirty="0" smtClean="0">
                <a:hlinkClick r:id="rId7"/>
              </a:rPr>
              <a:t>/</a:t>
            </a:r>
            <a:endParaRPr lang="en-US" dirty="0" smtClean="0"/>
          </a:p>
          <a:p>
            <a:r>
              <a:rPr lang="en-US" dirty="0" err="1" smtClean="0"/>
              <a:t>Creaza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8"/>
              </a:rPr>
              <a:t>http://www.creazaeducation.com</a:t>
            </a:r>
            <a:r>
              <a:rPr lang="en-US" dirty="0" smtClean="0">
                <a:hlinkClick r:id="rId8"/>
              </a:rPr>
              <a:t>/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16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Big </a:t>
            </a:r>
            <a:r>
              <a:rPr lang="en-US" sz="2800" dirty="0"/>
              <a:t>History Project</a:t>
            </a:r>
            <a:br>
              <a:rPr lang="en-US" sz="2800" dirty="0"/>
            </a:br>
            <a:r>
              <a:rPr lang="en-US" sz="2800" dirty="0"/>
              <a:t>https://www.bighistoryproject.com/home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55700" y="3142614"/>
            <a:ext cx="4824413" cy="23380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Use with </a:t>
            </a:r>
            <a:r>
              <a:rPr lang="en-US" dirty="0"/>
              <a:t>Facing History and Ourselves</a:t>
            </a:r>
            <a:br>
              <a:rPr lang="en-US" dirty="0"/>
            </a:br>
            <a:r>
              <a:rPr lang="en-US" dirty="0">
                <a:hlinkClick r:id="rId4"/>
              </a:rPr>
              <a:t>https://www.facinghistory.org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to design a concept web.</a:t>
            </a:r>
          </a:p>
          <a:p>
            <a:pPr lvl="1"/>
            <a:r>
              <a:rPr lang="en-US" dirty="0" err="1" smtClean="0"/>
              <a:t>Gliffy</a:t>
            </a:r>
            <a:r>
              <a:rPr lang="en-US" dirty="0"/>
              <a:t> </a:t>
            </a: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www.gliffy.com</a:t>
            </a:r>
            <a:endParaRPr lang="en-US" dirty="0" smtClean="0"/>
          </a:p>
          <a:p>
            <a:r>
              <a:rPr lang="en-US" dirty="0" smtClean="0"/>
              <a:t>Using graphics, create a video</a:t>
            </a:r>
          </a:p>
          <a:p>
            <a:pPr lvl="1"/>
            <a:r>
              <a:rPr lang="en-US" dirty="0"/>
              <a:t>Loopster </a:t>
            </a:r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://www.loopster.com/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Graph Statistics</a:t>
            </a:r>
          </a:p>
          <a:p>
            <a:pPr lvl="1"/>
            <a:r>
              <a:rPr lang="en-US" dirty="0" smtClean="0"/>
              <a:t>Create </a:t>
            </a:r>
            <a:r>
              <a:rPr lang="en-US" dirty="0"/>
              <a:t>A Graph </a:t>
            </a:r>
            <a:r>
              <a:rPr lang="en-US" dirty="0">
                <a:hlinkClick r:id="rId7"/>
              </a:rPr>
              <a:t>http://nces.ed.gov/nceskids/createagraph</a:t>
            </a:r>
            <a:r>
              <a:rPr lang="en-US" dirty="0" smtClean="0">
                <a:hlinkClick r:id="rId7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Quiz</a:t>
            </a:r>
            <a:br>
              <a:rPr lang="en-US" dirty="0" smtClean="0"/>
            </a:br>
            <a:r>
              <a:rPr lang="en-US" dirty="0" err="1" smtClean="0"/>
              <a:t>Quizlet</a:t>
            </a:r>
            <a:r>
              <a:rPr lang="en-US" dirty="0"/>
              <a:t> </a:t>
            </a:r>
            <a:r>
              <a:rPr lang="en-US" dirty="0">
                <a:hlinkClick r:id="rId8"/>
              </a:rPr>
              <a:t>http://quizlet.com</a:t>
            </a:r>
            <a:r>
              <a:rPr lang="en-US" dirty="0" smtClean="0">
                <a:hlinkClick r:id="rId8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2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Exploratorium</a:t>
            </a:r>
            <a:br>
              <a:rPr lang="en-US" sz="2800" dirty="0" smtClean="0"/>
            </a:br>
            <a:r>
              <a:rPr lang="en-US" sz="2800" dirty="0">
                <a:hlinkClick r:id="rId3"/>
              </a:rPr>
              <a:t>http://www.exploratorium.edu/explore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Online Labs</a:t>
            </a:r>
          </a:p>
          <a:p>
            <a:r>
              <a:rPr lang="en-US" dirty="0" smtClean="0"/>
              <a:t>Videos</a:t>
            </a:r>
          </a:p>
          <a:p>
            <a:r>
              <a:rPr lang="en-US" dirty="0" smtClean="0"/>
              <a:t>Audio</a:t>
            </a:r>
            <a:endParaRPr lang="en-US" dirty="0"/>
          </a:p>
          <a:p>
            <a:r>
              <a:rPr lang="en-US" dirty="0" smtClean="0"/>
              <a:t>Mind Map</a:t>
            </a:r>
          </a:p>
          <a:p>
            <a:pPr lvl="1"/>
            <a:r>
              <a:rPr lang="en-US" dirty="0" smtClean="0"/>
              <a:t>Text to </a:t>
            </a:r>
            <a:r>
              <a:rPr lang="en-US" dirty="0"/>
              <a:t>Mind Map</a:t>
            </a:r>
            <a:br>
              <a:rPr lang="en-US" dirty="0"/>
            </a:br>
            <a:r>
              <a:rPr lang="en-US" dirty="0">
                <a:hlinkClick r:id="rId4"/>
              </a:rPr>
              <a:t>https://www.text2mindmap.com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r>
              <a:rPr lang="en-US" dirty="0" smtClean="0"/>
              <a:t>Collaborative Presentation</a:t>
            </a:r>
          </a:p>
          <a:p>
            <a:pPr lvl="1"/>
            <a:r>
              <a:rPr lang="en-US" dirty="0" err="1" smtClean="0"/>
              <a:t>StormBoard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www.stormboard.com/tour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155700" y="3119077"/>
            <a:ext cx="4824413" cy="238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44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StormBoard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>
                <a:hlinkClick r:id="rId2"/>
              </a:rPr>
              <a:t>https://</a:t>
            </a:r>
            <a:r>
              <a:rPr lang="en-US" sz="2800" dirty="0" smtClean="0">
                <a:hlinkClick r:id="rId2"/>
              </a:rPr>
              <a:t>www.stormboard.com/tour</a:t>
            </a:r>
            <a:r>
              <a:rPr lang="en-US" sz="28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89767" y="2603500"/>
            <a:ext cx="4156778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76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TodaysMeet</a:t>
            </a:r>
            <a:r>
              <a:rPr lang="en-US" dirty="0" smtClean="0"/>
              <a:t> </a:t>
            </a:r>
            <a:r>
              <a:rPr lang="en-US" dirty="0"/>
              <a:t>--- https://todaysmeet.com/FAPSC-Orlando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2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72" y="973668"/>
            <a:ext cx="10367890" cy="706964"/>
          </a:xfrm>
        </p:spPr>
        <p:txBody>
          <a:bodyPr/>
          <a:lstStyle/>
          <a:p>
            <a:r>
              <a:rPr lang="en-US" dirty="0" smtClean="0"/>
              <a:t>MIT </a:t>
            </a:r>
            <a:r>
              <a:rPr lang="en-US" dirty="0"/>
              <a:t>App Inventor</a:t>
            </a:r>
            <a:br>
              <a:rPr lang="en-US" dirty="0"/>
            </a:br>
            <a:r>
              <a:rPr lang="en-US" dirty="0"/>
              <a:t>http://appinventor.mit.edu/explore/front.html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54734" y="2603500"/>
            <a:ext cx="4226845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3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Content Sites……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Online Tangrams - 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www.abcya.com/tangrams.htm</a:t>
            </a:r>
            <a:r>
              <a:rPr lang="en-US" dirty="0" smtClean="0"/>
              <a:t> </a:t>
            </a:r>
          </a:p>
          <a:p>
            <a:r>
              <a:rPr lang="en-US" dirty="0" smtClean="0"/>
              <a:t>BBC Learning Zone - </a:t>
            </a:r>
            <a:r>
              <a:rPr lang="en-US" dirty="0" smtClean="0">
                <a:hlinkClick r:id="rId3"/>
              </a:rPr>
              <a:t>http://www.bbc.co.uk/programmes/p01b8f09</a:t>
            </a:r>
            <a:r>
              <a:rPr lang="en-US" dirty="0" smtClean="0"/>
              <a:t> </a:t>
            </a:r>
          </a:p>
          <a:p>
            <a:r>
              <a:rPr lang="en-US" dirty="0" smtClean="0"/>
              <a:t>Languages Online -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hlinkClick r:id="rId4"/>
              </a:rPr>
              <a:t>http://www.education.vic.gov.au/languagesonline/default.htm</a:t>
            </a:r>
            <a:r>
              <a:rPr lang="en-US" dirty="0" smtClean="0"/>
              <a:t> </a:t>
            </a:r>
          </a:p>
          <a:p>
            <a:r>
              <a:rPr lang="en-US" dirty="0" smtClean="0"/>
              <a:t>New York Times Teaching Today’s News - </a:t>
            </a:r>
            <a:r>
              <a:rPr lang="en-US" dirty="0" smtClean="0">
                <a:hlinkClick r:id="rId5"/>
              </a:rPr>
              <a:t>http://learning.blogs.nytimes.com/teaching-topics/teaching-topics-great-ways-to-teach-any-days-times/</a:t>
            </a:r>
            <a:r>
              <a:rPr lang="en-US" dirty="0" smtClean="0"/>
              <a:t> </a:t>
            </a:r>
          </a:p>
          <a:p>
            <a:r>
              <a:rPr lang="en-US" dirty="0"/>
              <a:t>Spelling Test – </a:t>
            </a:r>
            <a:br>
              <a:rPr lang="en-US" dirty="0"/>
            </a:br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edshelf.com/tool/spelling-test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Penn State </a:t>
            </a:r>
            <a:r>
              <a:rPr lang="en-US" dirty="0"/>
              <a:t>Food Science - </a:t>
            </a:r>
            <a:r>
              <a:rPr lang="en-US" dirty="0">
                <a:hlinkClick r:id="rId7"/>
              </a:rPr>
              <a:t>http://</a:t>
            </a:r>
            <a:r>
              <a:rPr lang="en-US" dirty="0" smtClean="0">
                <a:hlinkClick r:id="rId7"/>
              </a:rPr>
              <a:t>foodscience.psu.edu/youth</a:t>
            </a:r>
            <a:r>
              <a:rPr lang="en-US" dirty="0" smtClean="0"/>
              <a:t> </a:t>
            </a:r>
          </a:p>
          <a:p>
            <a:r>
              <a:rPr lang="en-US" dirty="0" smtClean="0"/>
              <a:t>Science Behind Cosmetology</a:t>
            </a:r>
            <a:r>
              <a:rPr lang="en-US" dirty="0" smtClean="0"/>
              <a:t> </a:t>
            </a:r>
            <a:r>
              <a:rPr lang="en-US" dirty="0"/>
              <a:t>- </a:t>
            </a:r>
            <a:r>
              <a:rPr lang="en-US" dirty="0">
                <a:hlinkClick r:id="rId8"/>
              </a:rPr>
              <a:t>http://www.thesciencebehindcosmetology.com</a:t>
            </a:r>
            <a:r>
              <a:rPr lang="en-US" dirty="0" smtClean="0">
                <a:hlinkClick r:id="rId8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/>
              <a:t>Cosmetic Science Technology - </a:t>
            </a:r>
            <a:r>
              <a:rPr lang="en-US" dirty="0">
                <a:hlinkClick r:id="rId9"/>
              </a:rPr>
              <a:t>http://www.cosmeticsciencetechnology.com/index.php?flash=no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9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Kristi@dr-bordelon.com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/>
              <a:t>http://www.dr-bordelon.com/research.html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9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 Skills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87" y="2603500"/>
            <a:ext cx="5247338" cy="3416300"/>
          </a:xfrm>
        </p:spPr>
      </p:pic>
    </p:spTree>
    <p:extLst>
      <p:ext uri="{BB962C8B-B14F-4D97-AF65-F5344CB8AC3E}">
        <p14:creationId xmlns:p14="http://schemas.microsoft.com/office/powerpoint/2010/main" val="267205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Century Skills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2741174"/>
            <a:ext cx="4824413" cy="3140952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Use technology and digital media strategically and capably</a:t>
            </a:r>
          </a:p>
          <a:p>
            <a:r>
              <a:rPr lang="en-US" dirty="0" smtClean="0"/>
              <a:t>Integrate and evaluate information from diverse media and formats</a:t>
            </a:r>
          </a:p>
          <a:p>
            <a:r>
              <a:rPr lang="en-US" dirty="0"/>
              <a:t>Integrate and evaluate </a:t>
            </a:r>
            <a:r>
              <a:rPr lang="en-US" dirty="0" smtClean="0"/>
              <a:t>information presented visually, orally, and quantitatively</a:t>
            </a:r>
          </a:p>
          <a:p>
            <a:r>
              <a:rPr lang="en-US" dirty="0" smtClean="0"/>
              <a:t>Make strategic use of digital media to express ideas and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85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Phones &amp; Tablets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42" y="2653538"/>
            <a:ext cx="4681728" cy="331622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Interview</a:t>
            </a:r>
          </a:p>
          <a:p>
            <a:r>
              <a:rPr lang="en-US" dirty="0" smtClean="0"/>
              <a:t>Oral Speaking</a:t>
            </a:r>
          </a:p>
          <a:p>
            <a:r>
              <a:rPr lang="en-US" dirty="0" smtClean="0"/>
              <a:t>Picture Prompt</a:t>
            </a:r>
          </a:p>
          <a:p>
            <a:r>
              <a:rPr lang="en-US" dirty="0" smtClean="0"/>
              <a:t>Apps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85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Free Sites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YouTube</a:t>
            </a:r>
          </a:p>
          <a:p>
            <a:r>
              <a:rPr lang="en-US" dirty="0" err="1" smtClean="0"/>
              <a:t>TeacherTube</a:t>
            </a:r>
            <a:endParaRPr lang="en-US" dirty="0"/>
          </a:p>
          <a:p>
            <a:r>
              <a:rPr lang="en-US" dirty="0" smtClean="0"/>
              <a:t>Khan Academy</a:t>
            </a:r>
          </a:p>
          <a:p>
            <a:r>
              <a:rPr lang="en-US" dirty="0" smtClean="0"/>
              <a:t>TED Talks</a:t>
            </a:r>
          </a:p>
          <a:p>
            <a:r>
              <a:rPr lang="en-US" dirty="0" smtClean="0"/>
              <a:t>Google Docs</a:t>
            </a:r>
          </a:p>
          <a:p>
            <a:r>
              <a:rPr lang="en-US" dirty="0" smtClean="0"/>
              <a:t>Google Scholar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80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Everywhere</a:t>
            </a:r>
            <a:br>
              <a:rPr lang="en-US" dirty="0"/>
            </a:br>
            <a:r>
              <a:rPr lang="en-US" dirty="0"/>
              <a:t>http://www.polleverywhere.com/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1216" y="2603500"/>
            <a:ext cx="681388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5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Poll Everywhere</a:t>
            </a:r>
            <a:br>
              <a:rPr lang="en-US"/>
            </a:br>
            <a:r>
              <a:rPr lang="en-US"/>
              <a:t>http://www.polleverywhere.com/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Lecture</a:t>
            </a:r>
          </a:p>
          <a:p>
            <a:r>
              <a:rPr lang="en-US" dirty="0" smtClean="0"/>
              <a:t>To create KWL 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5700" y="3102233"/>
            <a:ext cx="4824413" cy="241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4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625</TotalTime>
  <Words>473</Words>
  <Application>Microsoft Office PowerPoint</Application>
  <PresentationFormat>Widescreen</PresentationFormat>
  <Paragraphs>149</Paragraphs>
  <Slides>32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Century Gothic</vt:lpstr>
      <vt:lpstr>Wingdings 3</vt:lpstr>
      <vt:lpstr>Ion Boardroom</vt:lpstr>
      <vt:lpstr>Mashing Content, Information Literacy, and 21st Century Skills  </vt:lpstr>
      <vt:lpstr>“… positive correlation between multimedia and student achievement.” Jonassen, 1995</vt:lpstr>
      <vt:lpstr>TodaysMeet --- https://todaysmeet.com/FAPSC-Orlando </vt:lpstr>
      <vt:lpstr>21st Century Skills</vt:lpstr>
      <vt:lpstr>21st Century Skills</vt:lpstr>
      <vt:lpstr>Smart Phones &amp; Tablets</vt:lpstr>
      <vt:lpstr>Common Free Sites</vt:lpstr>
      <vt:lpstr>Poll Everywhere http://www.polleverywhere.com/</vt:lpstr>
      <vt:lpstr>Poll Everywhere http://www.polleverywhere.com/</vt:lpstr>
      <vt:lpstr>Before Getting Started……</vt:lpstr>
      <vt:lpstr>Victorian Crime and Punishment http://vcp.e2bn.org/</vt:lpstr>
      <vt:lpstr>History’s Heros http://historysheroes.e2bn.org/</vt:lpstr>
      <vt:lpstr>Steve Spangler Science http://www.stevespanglerscience.com/lab/experiments/category/food-science </vt:lpstr>
      <vt:lpstr>L'Oreal Hair Science http://www.hair-science.com/_int/_en/index.aspx</vt:lpstr>
      <vt:lpstr>Instagrok http://www.instagrok.com/</vt:lpstr>
      <vt:lpstr>Historypin http://www.historypin.org</vt:lpstr>
      <vt:lpstr>Historypin http://www.historypin.org</vt:lpstr>
      <vt:lpstr>Glogster http://edu.glogster.com/  </vt:lpstr>
      <vt:lpstr>Pocket Universe http://pocketuniverse.info/</vt:lpstr>
      <vt:lpstr>Coggle https://coggle.it/</vt:lpstr>
      <vt:lpstr>Student Society for Science https://student.societyforscience.org/article/makeup-science</vt:lpstr>
      <vt:lpstr>Biodigital Human https://www.biodigital.com/</vt:lpstr>
      <vt:lpstr>Smithsonian Digital Collection http://library.si.edu/digital-library</vt:lpstr>
      <vt:lpstr>Library of Congress Digital Collection http://loc.gov/library/libarch-digital.html</vt:lpstr>
      <vt:lpstr>TimeMapper http://timemapper.okfnlabs.org/</vt:lpstr>
      <vt:lpstr>Google Art Project https://www.google.com/culturalinstitute/project/art-project </vt:lpstr>
      <vt:lpstr>The Big History Project https://www.bighistoryproject.com/home</vt:lpstr>
      <vt:lpstr>Exploratorium http://www.exploratorium.edu/explore  </vt:lpstr>
      <vt:lpstr>StormBoard https://www.stormboard.com/tour  </vt:lpstr>
      <vt:lpstr>MIT App Inventor http://appinventor.mit.edu/explore/front.html</vt:lpstr>
      <vt:lpstr>Other Content Sites……</vt:lpstr>
      <vt:lpstr>Thank you! Kristi@dr-bordelon.com http://www.dr-bordelon.com/research.html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Mashing Content, Information Literacy, and 21st Century Skills</dc:title>
  <dc:creator>Kristi Bordelon</dc:creator>
  <cp:lastModifiedBy>Kristi Bordelon</cp:lastModifiedBy>
  <cp:revision>127</cp:revision>
  <dcterms:created xsi:type="dcterms:W3CDTF">2015-02-23T22:19:08Z</dcterms:created>
  <dcterms:modified xsi:type="dcterms:W3CDTF">2015-03-12T14:20:28Z</dcterms:modified>
</cp:coreProperties>
</file>