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sldIdLst>
    <p:sldId id="292" r:id="rId5"/>
    <p:sldId id="256" r:id="rId6"/>
    <p:sldId id="282" r:id="rId7"/>
    <p:sldId id="263" r:id="rId8"/>
    <p:sldId id="260" r:id="rId9"/>
    <p:sldId id="261" r:id="rId10"/>
    <p:sldId id="262" r:id="rId11"/>
    <p:sldId id="273" r:id="rId12"/>
    <p:sldId id="265" r:id="rId13"/>
    <p:sldId id="293" r:id="rId14"/>
    <p:sldId id="274" r:id="rId15"/>
    <p:sldId id="286" r:id="rId16"/>
    <p:sldId id="283" r:id="rId17"/>
    <p:sldId id="284" r:id="rId18"/>
    <p:sldId id="266" r:id="rId19"/>
    <p:sldId id="267" r:id="rId20"/>
    <p:sldId id="270" r:id="rId21"/>
    <p:sldId id="389" r:id="rId22"/>
    <p:sldId id="388" r:id="rId23"/>
    <p:sldId id="271" r:id="rId24"/>
    <p:sldId id="276" r:id="rId25"/>
    <p:sldId id="387" r:id="rId26"/>
    <p:sldId id="277" r:id="rId27"/>
    <p:sldId id="287" r:id="rId28"/>
    <p:sldId id="289" r:id="rId29"/>
    <p:sldId id="290" r:id="rId30"/>
    <p:sldId id="279" r:id="rId31"/>
    <p:sldId id="28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7FBD8-90B6-43BB-8A19-088BEA1AD7C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6B665-1545-4D48-B526-CEC566B56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03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PEOPLE WERE EVACUATED, THE OFFICIALS DIDN’T WANT UNTRAINED AND UNSAFE PEOPLE IN THE FIRE AREA, THE FIREFIGHTERS WERE TRYING</a:t>
            </a:r>
            <a:r>
              <a:rPr lang="en-US" baseline="0"/>
              <a:t> TO MEET THEIR PRIORITIES.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6B665-1545-4D48-B526-CEC566B56E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20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6B665-1545-4D48-B526-CEC566B56E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0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4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5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9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1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9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59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5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5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7C4D4-DAF0-4832-945D-471455DEBC7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7B7DC-B5DA-4AE2-BE2E-620E642AE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4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ewise.org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lbertcounty-co.gov/177/Public-Emergency-Notifications-CodeRED" TargetMode="External"/><Relationship Id="rId5" Type="http://schemas.openxmlformats.org/officeDocument/2006/relationships/hyperlink" Target="https://dcsheriff.net/codered/" TargetMode="External"/><Relationship Id="rId4" Type="http://schemas.openxmlformats.org/officeDocument/2006/relationships/hyperlink" Target="http://www.wildlandfirersg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45784" y="71762"/>
            <a:ext cx="412293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DECHC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2023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08960" y="120205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pic>
        <p:nvPicPr>
          <p:cNvPr id="2" name="Picture 4" descr="https://lh5.googleusercontent.com/mBC7Yrb7dPYJ7Gea907P1DJ07mjJHBHl-s1VeJ8sNu86TXf9HM4tEY-8bZv6KpM5BsLYt68SkvXr_CA3qv2Ah89AOQv6CJlquAzXjiUSCeFyNk8xT5Gk1QP0J7DoMnUUScjN">
            <a:extLst>
              <a:ext uri="{FF2B5EF4-FFF2-40B4-BE49-F238E27FC236}">
                <a16:creationId xmlns:a16="http://schemas.microsoft.com/office/drawing/2014/main" id="{848FECC3-9846-406F-B726-F07083C71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296"/>
            <a:ext cx="9143009" cy="594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833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92" y="118156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Initial Attack Fire Suppression</a:t>
            </a:r>
            <a:endParaRPr lang="en-US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Strike Team of Fire Engines</a:t>
            </a:r>
            <a:endParaRPr lang="en-US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“Border Patrol”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</a:rPr>
              <a:t>Human Evacuation</a:t>
            </a:r>
            <a:endParaRPr lang="en-US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endParaRPr lang="en-US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/>
            <a:endParaRPr lang="en-US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endParaRPr lang="en-US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7870" y="0"/>
            <a:ext cx="8752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>
                <a:latin typeface="Arial Black" panose="020B0A04020102020204" pitchFamily="34" charset="0"/>
                <a:cs typeface="Miriam" panose="020B0502050101010101" pitchFamily="34" charset="-79"/>
              </a:rPr>
              <a:t>OUR ROLES CHANGED</a:t>
            </a:r>
          </a:p>
        </p:txBody>
      </p:sp>
      <p:pic>
        <p:nvPicPr>
          <p:cNvPr id="9218" name="Picture 2" descr="http://t3.gstatic.com/images?q=tbn:ANd9GcRPzctAdSezY3MRDk-337cxAaHCPRyETmW-r9pJHWPo_srli1GTvw:extras.mnginteractive.com/live/media/site36/2013/0616/20130616__black-forest-fire2-fighters-061513~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2" y="2511381"/>
            <a:ext cx="3908738" cy="260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998" y="3102050"/>
            <a:ext cx="4791871" cy="1042506"/>
          </a:xfrm>
          <a:prstGeom prst="rect">
            <a:avLst/>
          </a:prstGeom>
        </p:spPr>
      </p:pic>
      <p:pic>
        <p:nvPicPr>
          <p:cNvPr id="9220" name="Picture 4" descr="http://t0.gstatic.com/images?q=tbn:ANd9GcQsnq4cCKL7ssVO2srB9M3XtCRyxI6sv0GGjVsoUW1PSntonMnXjg:climatedesk.org/wp-content/uploads/2013/06/horse-fire6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48" y="4200030"/>
            <a:ext cx="4457021" cy="252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ent Arrow 15"/>
          <p:cNvSpPr/>
          <p:nvPr/>
        </p:nvSpPr>
        <p:spPr>
          <a:xfrm rot="5400000">
            <a:off x="4860893" y="1512527"/>
            <a:ext cx="1456775" cy="1611323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82000">
              <a:schemeClr val="accent2">
                <a:lumMod val="89000"/>
              </a:schemeClr>
            </a:gs>
            <a:gs pos="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6090" y="0"/>
            <a:ext cx="6978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OPERATION NOAHS ARK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620"/>
            <a:ext cx="9151016" cy="59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73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828"/>
            <a:ext cx="5980750" cy="3364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8908" cy="3346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6" y="1810888"/>
            <a:ext cx="5459104" cy="307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3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83" y="0"/>
            <a:ext cx="3235817" cy="4314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001"/>
            <a:ext cx="4258882" cy="5678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62" y="0"/>
            <a:ext cx="2651840" cy="3535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62" y="3812146"/>
            <a:ext cx="4061137" cy="304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2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44920" cy="3928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560"/>
            <a:ext cx="4772338" cy="268444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5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22878" y="1856096"/>
            <a:ext cx="2961564" cy="955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2815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b="0">
                <a:effectLst/>
              </a:rPr>
            </a:br>
            <a:br>
              <a:rPr lang="en-US" b="0">
                <a:effectLst/>
              </a:rPr>
            </a:b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7084" y="1159737"/>
            <a:ext cx="8789831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40"/>
              </a:spcBef>
            </a:pPr>
            <a:r>
              <a:rPr lang="en-US" sz="2400" b="1" i="0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567 Total Animals - 26 Species</a:t>
            </a:r>
            <a:endParaRPr lang="en-US" sz="2400" b="0">
              <a:effectLst/>
            </a:endParaRPr>
          </a:p>
          <a:p>
            <a:pPr>
              <a:spcBef>
                <a:spcPts val="640"/>
              </a:spcBef>
            </a:pPr>
            <a:br>
              <a:rPr lang="en-US" sz="1600" b="0">
                <a:effectLst/>
              </a:rPr>
            </a:b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Horses - 240 		Kittens - 5 		Human Owners - 350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Draft Horses – 4		Sheep - 8 		Non Owners - 2500 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Donkey - 1 		Geese - 1 		Responders/Workers -30-45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Foals - 14 		Guinea Pigs - 2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Yaks - 2 			Goats - 28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Cattle - 20 		Turkeys - 2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Mini Horses – 17		Mice - 2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Mules - 20 		Rabbits - 9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Llama - 6 		Dogs - 26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Alpacas - 40 		Ducks - 3</a:t>
            </a:r>
            <a:endParaRPr lang="en-US" sz="1600" b="0">
              <a:effectLst/>
            </a:endParaRPr>
          </a:p>
          <a:p>
            <a:pPr>
              <a:spcBef>
                <a:spcPts val="640"/>
              </a:spcBef>
            </a:pPr>
            <a:r>
              <a:rPr lang="en-US" sz="1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Chickens – 51		Cats - 51</a:t>
            </a:r>
            <a:endParaRPr lang="en-US" sz="1600" b="0">
              <a:effectLst/>
            </a:endParaRPr>
          </a:p>
          <a:p>
            <a:r>
              <a:rPr lang="en-US" b="1">
                <a:effectLst/>
              </a:rPr>
              <a:t>Snakes – 2		Pigs – 11</a:t>
            </a:r>
          </a:p>
          <a:p>
            <a:r>
              <a:rPr lang="en-US" b="1"/>
              <a:t>Pot Belly Pigs - 2</a:t>
            </a:r>
            <a:br>
              <a:rPr lang="en-US" b="1">
                <a:effectLst/>
              </a:rPr>
            </a:br>
            <a:br>
              <a:rPr lang="en-US" b="0">
                <a:effectLst/>
              </a:rPr>
            </a:br>
            <a:endParaRPr lang="en-US"/>
          </a:p>
        </p:txBody>
      </p:sp>
      <p:pic>
        <p:nvPicPr>
          <p:cNvPr id="10242" name="Picture 2" descr="https://lh3.googleusercontent.com/6Pv9XO-EugeXoySlt7n0x9U9KqRYBqPoK-tf_m2m6QiHz1fYSwMerwz7MOWGjyN3bTxbZ5-I_WJFahLKYWp4nUid6YpyCb-gvazHQnLddnDkK3LlzPehd_WCjDhBxqH3-Ak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59" y="3766781"/>
            <a:ext cx="4639628" cy="2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28324" y="0"/>
            <a:ext cx="6206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Operation Noah’s Ark</a:t>
            </a:r>
          </a:p>
        </p:txBody>
      </p:sp>
    </p:spTree>
    <p:extLst>
      <p:ext uri="{BB962C8B-B14F-4D97-AF65-F5344CB8AC3E}">
        <p14:creationId xmlns:p14="http://schemas.microsoft.com/office/powerpoint/2010/main" val="205451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71482" y="95720"/>
            <a:ext cx="63229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0" u="none" strike="noStrike">
                <a:effectLst/>
                <a:latin typeface="Satisfy"/>
              </a:rPr>
              <a:t>SHELTER</a:t>
            </a:r>
            <a:r>
              <a:rPr lang="en-US" sz="4000" b="1" i="0" u="none" strike="noStrike">
                <a:solidFill>
                  <a:srgbClr val="FFFF00"/>
                </a:solidFill>
                <a:effectLst/>
                <a:latin typeface="Satisfy"/>
              </a:rPr>
              <a:t> </a:t>
            </a:r>
            <a:r>
              <a:rPr lang="en-US" sz="4000" b="1" i="0" u="none" strike="noStrike">
                <a:effectLst/>
                <a:latin typeface="Satisfy"/>
              </a:rPr>
              <a:t>EXPERIENCES</a:t>
            </a:r>
            <a:endParaRPr lang="en-US" sz="4000"/>
          </a:p>
        </p:txBody>
      </p:sp>
      <p:sp>
        <p:nvSpPr>
          <p:cNvPr id="4" name="Rectangle 3"/>
          <p:cNvSpPr/>
          <p:nvPr/>
        </p:nvSpPr>
        <p:spPr>
          <a:xfrm>
            <a:off x="103031" y="882477"/>
            <a:ext cx="90409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400" b="1" i="0" u="none" strike="noStrike">
                <a:effectLst/>
                <a:latin typeface="Arial" panose="020B0604020202020204" pitchFamily="34" charset="0"/>
              </a:rPr>
              <a:t>Facility Needs for Humans and Animals</a:t>
            </a:r>
            <a:endParaRPr lang="en-US" sz="2400" b="1" i="0" u="none" strike="noStrike"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i="0" u="none" strike="noStrike">
                <a:effectLst/>
                <a:latin typeface="Arial" panose="020B0604020202020204" pitchFamily="34" charset="0"/>
              </a:rPr>
              <a:t>Long Term Considerations</a:t>
            </a:r>
            <a:endParaRPr lang="en-US" sz="2400" b="1" i="0" u="none" strike="noStrike"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i="0" u="none" strike="noStrike">
                <a:effectLst/>
                <a:latin typeface="Arial" panose="020B0604020202020204" pitchFamily="34" charset="0"/>
              </a:rPr>
              <a:t>Feed Donations</a:t>
            </a:r>
            <a:endParaRPr lang="en-US" sz="2400" b="1" i="0" u="none" strike="noStrike"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i="0" u="none" strike="noStrike">
                <a:effectLst/>
                <a:latin typeface="Arial" panose="020B0604020202020204" pitchFamily="34" charset="0"/>
              </a:rPr>
              <a:t>Specialty Feed Needs</a:t>
            </a:r>
            <a:endParaRPr lang="en-US" sz="2400" b="1" i="0" u="none" strike="noStrike"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i="0" u="none" strike="noStrike">
                <a:effectLst/>
                <a:latin typeface="Arial" panose="020B0604020202020204" pitchFamily="34" charset="0"/>
              </a:rPr>
              <a:t>Regular Information for Evacuees</a:t>
            </a:r>
            <a:endParaRPr lang="en-US" sz="2400" b="1" i="0" u="none" strike="noStrike"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i="0" u="none" strike="noStrike">
                <a:effectLst/>
                <a:latin typeface="Arial" panose="020B0604020202020204" pitchFamily="34" charset="0"/>
              </a:rPr>
              <a:t>Re-unification process</a:t>
            </a:r>
            <a:endParaRPr lang="en-US" sz="2400" b="1" i="0" u="none" strike="noStrike">
              <a:effectLst/>
              <a:latin typeface="Calibri" panose="020F0502020204030204" pitchFamily="34" charset="0"/>
            </a:endParaRPr>
          </a:p>
        </p:txBody>
      </p:sp>
      <p:pic>
        <p:nvPicPr>
          <p:cNvPr id="11266" name="Picture 2" descr="https://lh5.googleusercontent.com/hwKn9ommnlyK-NbshYHVnCMr9M9zXgVS-mP4VFCKXwnxdM0TOQYz7_bHe3GrRJpZ0FjxTZOPIkOGQP2ZoMTdn0AGBiMBAbEizvaI9prQe1iL2wshploL4RxVdjy8_heutd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3269673"/>
            <a:ext cx="4350186" cy="33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4.googleusercontent.com/CPqnZTDcALDXz-UdrIK5yOBf5O1MUNT44VivBZ0h4m0-UnUKRfCqhPWteQghFRqJOfpUpwh1BReXeu4Tsl5pX8vEP23qh4ewwzcLI2lRrdwJEzvkBVtYqMD3jU3jQndkXN_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15" y="3269672"/>
            <a:ext cx="4459160" cy="33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094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Picture 4" descr="A picture containing text, grass, mountain, outdoor&#10;&#10;Description automatically generated">
            <a:extLst>
              <a:ext uri="{FF2B5EF4-FFF2-40B4-BE49-F238E27FC236}">
                <a16:creationId xmlns:a16="http://schemas.microsoft.com/office/drawing/2014/main" id="{8B78BE1D-5A1B-21B3-486E-CCB7433AD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074" y="320040"/>
            <a:ext cx="6133565" cy="4305291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0936" y="5010912"/>
            <a:ext cx="2167128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Mitigation</a:t>
            </a: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284982" y="5048083"/>
            <a:ext cx="5232654" cy="148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indent="-228600" fontAlgn="base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cs typeface="Calibri"/>
              </a:rPr>
              <a:t>Unmanaged and overgrown vegetation between and around homes increases the risk of wildland fire spreading.</a:t>
            </a:r>
          </a:p>
          <a:p>
            <a:pPr indent="-228600" fontAlgn="base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bg1"/>
              </a:solidFill>
              <a:cs typeface="Calibri"/>
            </a:endParaRPr>
          </a:p>
          <a:p>
            <a:pPr indent="-2286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cs typeface="Calibri"/>
              </a:rPr>
              <a:t>Embers are light enough to travel long distances and are the primary reason homes ignite, often far from the actual flame front</a:t>
            </a:r>
          </a:p>
          <a:p>
            <a:pPr indent="-2286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bg1"/>
              </a:solidFill>
              <a:cs typeface="Calibri"/>
            </a:endParaRPr>
          </a:p>
          <a:p>
            <a:pPr fontAlgn="base">
              <a:lnSpc>
                <a:spcPct val="90000"/>
              </a:lnSpc>
            </a:pPr>
            <a:endParaRPr lang="en-US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949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2B3A68-E132-42BE-7F74-6ED9C612DFBF}"/>
              </a:ext>
            </a:extLst>
          </p:cNvPr>
          <p:cNvSpPr txBox="1"/>
          <p:nvPr/>
        </p:nvSpPr>
        <p:spPr>
          <a:xfrm>
            <a:off x="480060" y="5576887"/>
            <a:ext cx="8183880" cy="6400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+mj-lt"/>
                <a:ea typeface="+mj-ea"/>
                <a:cs typeface="+mj-cs"/>
              </a:rPr>
              <a:t>Defensible Space Zones 1, 2, and 3</a:t>
            </a: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8388AAD9-88C8-78B9-2B78-3421524B1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4" r="2" b="7447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600007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1080" y="699565"/>
            <a:ext cx="2664849" cy="5156200"/>
            <a:chOff x="7807230" y="2012810"/>
            <a:chExt cx="3251252" cy="345986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BD1DC550-0C8A-D3FF-9C22-4F65F0FA4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9" y="872792"/>
            <a:ext cx="2208864" cy="481216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39575" y="699565"/>
            <a:ext cx="2664849" cy="5156200"/>
            <a:chOff x="7807230" y="2012810"/>
            <a:chExt cx="3251252" cy="345986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78069" y="699565"/>
            <a:ext cx="2664849" cy="5156200"/>
            <a:chOff x="7807230" y="2012810"/>
            <a:chExt cx="3251252" cy="345986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CCA44BF9-8E47-B77B-FAD3-FF5ED98E3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148" y="872791"/>
            <a:ext cx="2222161" cy="4809745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11AAC417-4E49-C3FE-061F-9161CA242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491" y="852858"/>
            <a:ext cx="2242880" cy="4876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F044C4-4429-CB1B-8CC6-0C76BA884B5C}"/>
              </a:ext>
            </a:extLst>
          </p:cNvPr>
          <p:cNvSpPr txBox="1"/>
          <p:nvPr/>
        </p:nvSpPr>
        <p:spPr>
          <a:xfrm>
            <a:off x="2146724" y="31663"/>
            <a:ext cx="4747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Defensible Space Zones</a:t>
            </a:r>
          </a:p>
        </p:txBody>
      </p:sp>
    </p:spTree>
    <p:extLst>
      <p:ext uri="{BB962C8B-B14F-4D97-AF65-F5344CB8AC3E}">
        <p14:creationId xmlns:p14="http://schemas.microsoft.com/office/powerpoint/2010/main" val="3532510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77725"/>
            <a:ext cx="869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latin typeface="Bookman Old Style" panose="02050604050505020204" pitchFamily="18" charset="0"/>
              </a:rPr>
              <a:t>How You Can Succeed in a Disaster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656" y="0"/>
            <a:ext cx="912131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Arial Black"/>
              </a:rPr>
              <a:t>Animal (and Human) Evacuation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9B0120C-8540-D918-85CE-0E8FC47A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97" y="782494"/>
            <a:ext cx="8086606" cy="53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91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33D4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192" y="4767072"/>
            <a:ext cx="4945641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Preparedness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3400" b="1" i="1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b="1" i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preparedn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" b="3875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5619" y="917725"/>
            <a:ext cx="2897812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fontAlgn="base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FFFFFF"/>
                </a:solidFill>
              </a:rPr>
              <a:t>Get familiar with early season changes and how these reflect to your surroundings. </a:t>
            </a:r>
            <a:endParaRPr lang="en-US" sz="16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endParaRPr lang="en-US" sz="1600" b="1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FFFFFF"/>
                </a:solidFill>
              </a:rPr>
              <a:t>Get plugged into warning systems and alert systems. Get in touch with local OEM </a:t>
            </a:r>
            <a:endParaRPr lang="en-US" sz="1600">
              <a:solidFill>
                <a:srgbClr val="FFFFFF"/>
              </a:solidFill>
              <a:cs typeface="Calibri"/>
            </a:endParaRPr>
          </a:p>
          <a:p>
            <a:pPr indent="-228600" fontAlgn="base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endParaRPr lang="en-US" sz="1600" b="1">
              <a:solidFill>
                <a:srgbClr val="FFFFFF"/>
              </a:solidFill>
              <a:cs typeface="Calibri"/>
            </a:endParaRPr>
          </a:p>
          <a:p>
            <a:pPr indent="-2286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FFFFFF"/>
                </a:solidFill>
              </a:rPr>
              <a:t>Understand that our pets are our own responsibility, and we must plan for their care </a:t>
            </a:r>
            <a:endParaRPr lang="en-US" sz="1600" b="1">
              <a:solidFill>
                <a:srgbClr val="FFFFFF"/>
              </a:solidFill>
              <a:cs typeface="Calibri"/>
            </a:endParaRPr>
          </a:p>
          <a:p>
            <a:pPr indent="-2286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>
              <a:solidFill>
                <a:srgbClr val="FFFFFF"/>
              </a:solidFill>
              <a:cs typeface="Calibri"/>
            </a:endParaRPr>
          </a:p>
          <a:p>
            <a:pPr indent="-2286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FFFFFF"/>
                </a:solidFill>
              </a:rPr>
              <a:t>Have fun and put together a Go Bag for you, your family, and your animals</a:t>
            </a:r>
            <a:endParaRPr lang="en-US" sz="1600" b="1">
              <a:solidFill>
                <a:srgbClr val="FFFFFF"/>
              </a:solidFill>
              <a:cs typeface="Calibri"/>
            </a:endParaRPr>
          </a:p>
          <a:p>
            <a:pPr indent="-2286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>
              <a:solidFill>
                <a:srgbClr val="FFFFFF"/>
              </a:solidFill>
              <a:cs typeface="Calibri"/>
            </a:endParaRPr>
          </a:p>
          <a:p>
            <a:pPr indent="-2286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FFFFFF"/>
                </a:solidFill>
              </a:rPr>
              <a:t>Get involved in organizations that spend time focusing on emergency preparedness and response. </a:t>
            </a:r>
            <a:endParaRPr lang="en-US" sz="1600" b="1" i="0" u="none" strike="noStrike">
              <a:solidFill>
                <a:srgbClr val="FFFFFF"/>
              </a:solidFill>
              <a:effectLst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69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7393" y="193962"/>
            <a:ext cx="5948218" cy="10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Key Factors to Consider in Preparing</a:t>
            </a:r>
            <a:r>
              <a:rPr lang="en-US" sz="3500" b="1" dirty="0">
                <a:latin typeface="+mj-lt"/>
                <a:ea typeface="+mj-ea"/>
                <a:cs typeface="+mj-cs"/>
              </a:rPr>
              <a:t>:</a:t>
            </a:r>
            <a:endParaRPr lang="en-US" sz="3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825" y="1330230"/>
            <a:ext cx="5840786" cy="50701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3429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Have a go bag! Can you go for 3 days?</a:t>
            </a:r>
          </a:p>
          <a:p>
            <a:pPr marL="457200" indent="-3429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Do you have a good neighborhood network?</a:t>
            </a:r>
          </a:p>
          <a:p>
            <a:pPr marL="457200" indent="-3429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Have you developed a comprehensive documentation packet and veterinary contact list?</a:t>
            </a:r>
          </a:p>
          <a:p>
            <a:pPr marL="457200" indent="-3429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Have you identified a good communications plan and do people know where you will be?</a:t>
            </a:r>
          </a:p>
          <a:p>
            <a:pPr marL="914400" lvl="1" indent="-3429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Telegram and Signal</a:t>
            </a:r>
          </a:p>
          <a:p>
            <a:pPr marL="457200" indent="-3429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Have you made your equipment road worthy and ready for the possibility of evacuation?</a:t>
            </a:r>
          </a:p>
          <a:p>
            <a:pPr marL="457200" indent="-3429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Have you trained your animals to load under stress</a:t>
            </a:r>
          </a:p>
          <a:p>
            <a:pPr marL="457200" indent="-3429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Is your insurance coverage up to date?</a:t>
            </a:r>
          </a:p>
          <a:p>
            <a:pPr marL="457200" indent="-342900">
              <a:lnSpc>
                <a:spcPct val="90000"/>
              </a:lnSpc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Learn shelter locations early, get to know them.  </a:t>
            </a:r>
            <a:endParaRPr lang="en-US" sz="2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85894F2-5393-C318-CE45-C92CB2D9D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615" y="5256584"/>
            <a:ext cx="2342373" cy="1220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381B96-642A-33E0-6061-3CD3BA3CA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106" y="193962"/>
            <a:ext cx="3051501" cy="171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8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249AD6-A4AF-23FC-9406-CEBF2CA3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RESPONSE</a:t>
            </a:r>
          </a:p>
        </p:txBody>
      </p:sp>
      <p:pic>
        <p:nvPicPr>
          <p:cNvPr id="4" name="Picture 4" descr="A picture containing sky, outdoor, mammal, tied&#10;&#10;Description automatically generated">
            <a:extLst>
              <a:ext uri="{FF2B5EF4-FFF2-40B4-BE49-F238E27FC236}">
                <a16:creationId xmlns:a16="http://schemas.microsoft.com/office/drawing/2014/main" id="{409090AE-FBCE-BD9B-8858-DAB57AB92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43" r="10705" b="-2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pic>
        <p:nvPicPr>
          <p:cNvPr id="5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DBDDF806-CB82-5A30-87C1-F9209E90B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8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6">
            <a:extLst>
              <a:ext uri="{FF2B5EF4-FFF2-40B4-BE49-F238E27FC236}">
                <a16:creationId xmlns:a16="http://schemas.microsoft.com/office/drawing/2014/main" id="{28810ECD-5FF9-83E9-B6C8-A2AE93DC8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11" r="10543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2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5"/>
            <a:ext cx="4567985" cy="18867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 dirty="0">
                <a:latin typeface="Arial Black"/>
              </a:rPr>
              <a:t>Getting Ready to Evacuate</a:t>
            </a:r>
            <a:endParaRPr lang="en-US" sz="4000" b="1" dirty="0">
              <a:latin typeface="Arial Black" panose="020B0A04020102020204" pitchFamily="34" charset="0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16" y="1359726"/>
            <a:ext cx="4099879" cy="54938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spcBef>
                <a:spcPts val="640"/>
              </a:spcBef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Shut all windows and doors and turn lights on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>
              <a:spcBef>
                <a:spcPts val="640"/>
              </a:spcBef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Shut off Propane Tanks</a:t>
            </a:r>
          </a:p>
          <a:p>
            <a:pPr marL="342900" indent="-342900">
              <a:spcBef>
                <a:spcPts val="640"/>
              </a:spcBef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Turn on irrigation</a:t>
            </a:r>
          </a:p>
          <a:p>
            <a:pPr marL="342900" indent="-342900">
              <a:spcBef>
                <a:spcPts val="640"/>
              </a:spcBef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Know 2 ways out and practice them!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 fontAlgn="base"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Signs “Animals are Gone” - "Evacuated"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 fontAlgn="base"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Leave Shovels, Rakes, Hoses and Ladders Accessible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Leave gates open for firefighter access</a:t>
            </a:r>
          </a:p>
          <a:p>
            <a:pPr fontAlgn="base"/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89C5F7-0B11-112F-33A3-07F2A9A61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587" y="72833"/>
            <a:ext cx="4641597" cy="3131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B16717-4DA5-056A-675A-2DFE780871BB}"/>
              </a:ext>
            </a:extLst>
          </p:cNvPr>
          <p:cNvSpPr/>
          <p:nvPr/>
        </p:nvSpPr>
        <p:spPr>
          <a:xfrm>
            <a:off x="4729974" y="2973773"/>
            <a:ext cx="4326376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000" b="1" dirty="0">
              <a:latin typeface="Arial Black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33E72-6442-6067-0AA1-1E5119E14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511" y="3574473"/>
            <a:ext cx="4696926" cy="313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90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611090B-9411-0B29-F2E9-6E55BB2E8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4" r="10344"/>
          <a:stretch/>
        </p:blipFill>
        <p:spPr>
          <a:xfrm rot="21600000">
            <a:off x="20" y="10"/>
            <a:ext cx="72522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B28483-A5BA-F45A-4509-48F6041B816F}"/>
              </a:ext>
            </a:extLst>
          </p:cNvPr>
          <p:cNvSpPr txBox="1"/>
          <p:nvPr/>
        </p:nvSpPr>
        <p:spPr>
          <a:xfrm>
            <a:off x="5820054" y="1104164"/>
            <a:ext cx="2866642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Evacuate</a:t>
            </a: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Go Early</a:t>
            </a: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Stay Informed!</a:t>
            </a:r>
            <a:endParaRPr kumimoji="0" lang="en-US" sz="28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Do not go back </a:t>
            </a:r>
            <a:r>
              <a:rPr lang="en-US" sz="2800" b="1" dirty="0"/>
              <a:t>in</a:t>
            </a: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Know 2 (or 3) ways out.</a:t>
            </a: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/>
              <a:t>Don’t rely only on Apps</a:t>
            </a: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Go Early!</a:t>
            </a:r>
          </a:p>
        </p:txBody>
      </p:sp>
    </p:spTree>
    <p:extLst>
      <p:ext uri="{BB962C8B-B14F-4D97-AF65-F5344CB8AC3E}">
        <p14:creationId xmlns:p14="http://schemas.microsoft.com/office/powerpoint/2010/main" val="1292136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Franklin Gothic Demi" panose="020B0703020102020204" pitchFamily="34" charset="0"/>
                <a:cs typeface="Aharoni" panose="02010803020104030203" pitchFamily="2" charset="-79"/>
              </a:rPr>
              <a:t>Go Bag Basics - Humans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/>
              <a:t>Medications</a:t>
            </a:r>
          </a:p>
          <a:p>
            <a:r>
              <a:rPr lang="en-US" b="1"/>
              <a:t>Toiletries </a:t>
            </a:r>
          </a:p>
          <a:p>
            <a:r>
              <a:rPr lang="en-US" b="1"/>
              <a:t>Visa Gift Card – non expiring</a:t>
            </a:r>
          </a:p>
          <a:p>
            <a:r>
              <a:rPr lang="en-US" b="1"/>
              <a:t>Cell Phone Chargers</a:t>
            </a:r>
          </a:p>
          <a:p>
            <a:r>
              <a:rPr lang="en-US" b="1"/>
              <a:t>Emergency Contact List</a:t>
            </a:r>
          </a:p>
          <a:p>
            <a:r>
              <a:rPr lang="en-US" b="1"/>
              <a:t>Snacks</a:t>
            </a:r>
          </a:p>
          <a:p>
            <a:r>
              <a:rPr lang="en-US" b="1"/>
              <a:t>Eye Glasses/Contacts</a:t>
            </a:r>
          </a:p>
          <a:p>
            <a:r>
              <a:rPr lang="en-US" b="1"/>
              <a:t>Socks, Underwear</a:t>
            </a:r>
          </a:p>
          <a:p>
            <a:r>
              <a:rPr lang="en-US" b="1"/>
              <a:t>Insurance Cards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 rot="18379769">
            <a:off x="5077099" y="3684896"/>
            <a:ext cx="35073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72 HOURS</a:t>
            </a:r>
          </a:p>
        </p:txBody>
      </p:sp>
    </p:spTree>
    <p:extLst>
      <p:ext uri="{BB962C8B-B14F-4D97-AF65-F5344CB8AC3E}">
        <p14:creationId xmlns:p14="http://schemas.microsoft.com/office/powerpoint/2010/main" val="1587283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Franklin Gothic Demi" panose="020B0703020102020204" pitchFamily="34" charset="0"/>
                <a:cs typeface="Aharoni" panose="02010803020104030203" pitchFamily="2" charset="-79"/>
              </a:rPr>
              <a:t>Go Bag Basics - Animals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/>
              <a:t>Animal Medications</a:t>
            </a:r>
          </a:p>
          <a:p>
            <a:r>
              <a:rPr lang="en-US" b="1"/>
              <a:t>Specialty Feeds</a:t>
            </a:r>
          </a:p>
          <a:p>
            <a:r>
              <a:rPr lang="en-US" b="1"/>
              <a:t>Signage – Gone? Where?</a:t>
            </a:r>
          </a:p>
          <a:p>
            <a:r>
              <a:rPr lang="en-US" b="1"/>
              <a:t>Medical History Documentation</a:t>
            </a:r>
          </a:p>
          <a:p>
            <a:r>
              <a:rPr lang="en-US" b="1"/>
              <a:t>Bridals, Lead Ropes, Protective Equipment</a:t>
            </a:r>
          </a:p>
          <a:p>
            <a:r>
              <a:rPr lang="en-US" b="1"/>
              <a:t>Insurance Cards</a:t>
            </a:r>
          </a:p>
          <a:p>
            <a:r>
              <a:rPr lang="en-US" b="1"/>
              <a:t>Branding, Ownership Copies</a:t>
            </a:r>
          </a:p>
          <a:p>
            <a:r>
              <a:rPr lang="en-US" b="1"/>
              <a:t>PICTURES</a:t>
            </a:r>
          </a:p>
          <a:p>
            <a:r>
              <a:rPr lang="en-US" b="1"/>
              <a:t>Cloud Access (Google Drive, One Drive, Drop Box)</a:t>
            </a:r>
          </a:p>
        </p:txBody>
      </p:sp>
      <p:sp>
        <p:nvSpPr>
          <p:cNvPr id="4" name="Rectangle 3"/>
          <p:cNvSpPr/>
          <p:nvPr/>
        </p:nvSpPr>
        <p:spPr>
          <a:xfrm rot="2617404">
            <a:off x="5582840" y="2773103"/>
            <a:ext cx="35073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72 HOURS</a:t>
            </a:r>
          </a:p>
        </p:txBody>
      </p:sp>
    </p:spTree>
    <p:extLst>
      <p:ext uri="{BB962C8B-B14F-4D97-AF65-F5344CB8AC3E}">
        <p14:creationId xmlns:p14="http://schemas.microsoft.com/office/powerpoint/2010/main" val="160978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868" y="803325"/>
            <a:ext cx="3944780" cy="1325563"/>
          </a:xfrm>
        </p:spPr>
        <p:txBody>
          <a:bodyPr>
            <a:normAutofit/>
          </a:bodyPr>
          <a:lstStyle/>
          <a:p>
            <a:r>
              <a:rPr lang="en-US" b="1"/>
              <a:t>Recovery Considerations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Image result for black forest fire disaster recovery ce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r="23044" b="-2"/>
          <a:stretch/>
        </p:blipFill>
        <p:spPr bwMode="auto">
          <a:xfrm>
            <a:off x="20" y="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868" y="2692943"/>
            <a:ext cx="3944786" cy="3620513"/>
          </a:xfrm>
        </p:spPr>
        <p:txBody>
          <a:bodyPr anchor="t">
            <a:normAutofit/>
          </a:bodyPr>
          <a:lstStyle/>
          <a:p>
            <a:r>
              <a:rPr lang="en-US" sz="2400" b="1"/>
              <a:t>Insurance</a:t>
            </a:r>
            <a:endParaRPr lang="en-US" sz="2400" b="1">
              <a:cs typeface="Calibri"/>
            </a:endParaRPr>
          </a:p>
          <a:p>
            <a:r>
              <a:rPr lang="en-US" sz="2400" b="1"/>
              <a:t>Relocation</a:t>
            </a:r>
            <a:endParaRPr lang="en-US" sz="2400" b="1">
              <a:cs typeface="Calibri"/>
            </a:endParaRPr>
          </a:p>
          <a:p>
            <a:r>
              <a:rPr lang="en-US" sz="2400" b="1"/>
              <a:t>Long Term Feed and Care</a:t>
            </a:r>
            <a:endParaRPr lang="en-US" sz="2400" b="1">
              <a:cs typeface="Calibri"/>
            </a:endParaRPr>
          </a:p>
          <a:p>
            <a:r>
              <a:rPr lang="en-US" sz="2400" b="1"/>
              <a:t>Well Water? Electricity?</a:t>
            </a:r>
            <a:endParaRPr lang="en-US" sz="2400" b="1">
              <a:cs typeface="Calibri"/>
            </a:endParaRPr>
          </a:p>
          <a:p>
            <a:r>
              <a:rPr lang="en-US" sz="2400" b="1"/>
              <a:t>Alternative Internet / Phone</a:t>
            </a:r>
            <a:endParaRPr lang="en-US" sz="2400" b="1">
              <a:cs typeface="Calibri"/>
            </a:endParaRPr>
          </a:p>
          <a:p>
            <a:r>
              <a:rPr lang="en-US" sz="2400" b="1"/>
              <a:t>What If Your Home or Ranch Is gone?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602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1674" y="411941"/>
            <a:ext cx="3512491" cy="214884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Have a Fire Safe Summer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3400" b="1" dirty="0">
                <a:latin typeface="+mj-lt"/>
                <a:ea typeface="+mj-ea"/>
                <a:cs typeface="+mj-cs"/>
              </a:rPr>
            </a:br>
            <a:endParaRPr lang="en-US" sz="3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58" r="2817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692073" y="670559"/>
            <a:ext cx="4230253" cy="5445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T.J. Steck - </a:t>
            </a:r>
            <a:r>
              <a:rPr lang="en-US" sz="1700" b="1" u="sng" dirty="0"/>
              <a:t>tjs@elizabethfire.org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Kara Gerczynski – </a:t>
            </a:r>
            <a:r>
              <a:rPr lang="en-US" sz="1700" b="1" u="sng" dirty="0"/>
              <a:t>kara@elizabethfire.org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u="sng" dirty="0">
                <a:hlinkClick r:id="rId3"/>
              </a:rPr>
              <a:t>www.firewise.org</a:t>
            </a:r>
            <a:endParaRPr lang="en-US" sz="1700" b="1" u="sng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u="sng" dirty="0"/>
              <a:t>www.ready.gov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4"/>
              </a:rPr>
              <a:t>www.wildlandfirersg.org</a:t>
            </a:r>
            <a:r>
              <a:rPr lang="en-US" sz="17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5"/>
              </a:rPr>
              <a:t>https://dcsheriff.net/codered/</a:t>
            </a:r>
            <a:r>
              <a:rPr lang="en-US" sz="17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6"/>
              </a:rPr>
              <a:t>https://www.elbertcounty-co.gov/177/Public-Emergency-Notifications-CodeRED</a:t>
            </a:r>
            <a:r>
              <a:rPr lang="en-US" sz="1700" dirty="0"/>
              <a:t> </a:t>
            </a:r>
            <a:br>
              <a:rPr lang="en-US" sz="1700" dirty="0"/>
            </a:b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1215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4006" y="292373"/>
            <a:ext cx="6166816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TODAY’S OBJECTIVES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13100" y="1602559"/>
            <a:ext cx="6208623" cy="1785104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rgbClr val="002060"/>
                </a:solidFill>
                <a:cs typeface="Calibri"/>
              </a:rPr>
              <a:t>OUR FIRES</a:t>
            </a:r>
          </a:p>
          <a:p>
            <a:pPr marL="685800" indent="-685800">
              <a:buFontTx/>
              <a:buChar char="-"/>
            </a:pPr>
            <a:r>
              <a:rPr lang="en-US" sz="2800" b="1">
                <a:ln/>
                <a:solidFill>
                  <a:srgbClr val="002060"/>
                </a:solidFill>
                <a:cs typeface="Calibri"/>
              </a:rPr>
              <a:t>UNDERSTANDING OUR FIRES</a:t>
            </a:r>
            <a:endParaRPr lang="en-US" sz="2800" b="1">
              <a:ln/>
              <a:solidFill>
                <a:srgbClr val="002060"/>
              </a:solidFill>
            </a:endParaRPr>
          </a:p>
          <a:p>
            <a:pPr marL="685800" indent="-685800">
              <a:buFontTx/>
              <a:buChar char="-"/>
            </a:pPr>
            <a:r>
              <a:rPr lang="en-US" sz="2800" b="1">
                <a:ln/>
                <a:solidFill>
                  <a:srgbClr val="002060"/>
                </a:solidFill>
              </a:rPr>
              <a:t>ANIMAL AND HUMAN EVACUATION</a:t>
            </a:r>
            <a:endParaRPr lang="en-US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5989" y="3774519"/>
            <a:ext cx="5702843" cy="1785104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02060"/>
                </a:solidFill>
                <a:effectLst/>
              </a:rPr>
              <a:t>GETTING TO WORK</a:t>
            </a:r>
          </a:p>
          <a:p>
            <a:pPr marL="685800" indent="-685800">
              <a:buFontTx/>
              <a:buChar char="-"/>
            </a:pPr>
            <a:r>
              <a:rPr lang="en-US" sz="2800" b="1">
                <a:ln/>
                <a:solidFill>
                  <a:srgbClr val="002060"/>
                </a:solidFill>
              </a:rPr>
              <a:t>HOW WILL WE PREPARE?</a:t>
            </a:r>
            <a:endParaRPr lang="en-US" sz="2800" b="1">
              <a:ln/>
              <a:solidFill>
                <a:srgbClr val="002060"/>
              </a:solidFill>
              <a:cs typeface="Calibri"/>
            </a:endParaRPr>
          </a:p>
          <a:p>
            <a:pPr marL="685800" indent="-685800">
              <a:buFontTx/>
              <a:buChar char="-"/>
            </a:pPr>
            <a:r>
              <a:rPr lang="en-US" sz="2800" b="1" cap="none" spc="0">
                <a:ln/>
                <a:solidFill>
                  <a:srgbClr val="002060"/>
                </a:solidFill>
                <a:effectLst/>
              </a:rPr>
              <a:t>HOW WILL WE </a:t>
            </a:r>
            <a:r>
              <a:rPr lang="en-US" sz="2800" b="1">
                <a:ln/>
                <a:solidFill>
                  <a:srgbClr val="002060"/>
                </a:solidFill>
              </a:rPr>
              <a:t>RESPOND</a:t>
            </a:r>
            <a:r>
              <a:rPr lang="en-US" sz="2800" b="1" cap="none" spc="0">
                <a:ln/>
                <a:solidFill>
                  <a:srgbClr val="002060"/>
                </a:solidFill>
                <a:effectLst/>
              </a:rPr>
              <a:t>?</a:t>
            </a:r>
            <a:endParaRPr lang="en-US" sz="2800" b="1" cap="none" spc="0">
              <a:ln/>
              <a:solidFill>
                <a:srgbClr val="002060"/>
              </a:solidFill>
              <a:effectLst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7442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ground, outdoor, grate&#10;&#10;Description automatically generated">
            <a:extLst>
              <a:ext uri="{FF2B5EF4-FFF2-40B4-BE49-F238E27FC236}">
                <a16:creationId xmlns:a16="http://schemas.microsoft.com/office/drawing/2014/main" id="{412BA453-CA4C-6E3F-0EF7-63979A426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" r="7138" b="-3"/>
          <a:stretch/>
        </p:blipFill>
        <p:spPr>
          <a:xfrm>
            <a:off x="20" y="2"/>
            <a:ext cx="565096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Picture 4" descr="A picture containing smoke, outdoor, tree, nature&#10;&#10;Description automatically generated">
            <a:extLst>
              <a:ext uri="{FF2B5EF4-FFF2-40B4-BE49-F238E27FC236}">
                <a16:creationId xmlns:a16="http://schemas.microsoft.com/office/drawing/2014/main" id="{6E1A1635-CEA9-3CCE-CF17-1AAE3C96E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43" r="11061" b="-1"/>
          <a:stretch/>
        </p:blipFill>
        <p:spPr>
          <a:xfrm>
            <a:off x="5740152" y="1"/>
            <a:ext cx="3403847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6CF724F-3971-08C8-A300-F6241912B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2" b="24747"/>
          <a:stretch/>
        </p:blipFill>
        <p:spPr>
          <a:xfrm>
            <a:off x="20" y="4316255"/>
            <a:ext cx="5127618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184471-FF2E-B999-E8D1-DE1BE587789B}"/>
              </a:ext>
            </a:extLst>
          </p:cNvPr>
          <p:cNvSpPr txBox="1"/>
          <p:nvPr/>
        </p:nvSpPr>
        <p:spPr>
          <a:xfrm>
            <a:off x="4691886" y="4438278"/>
            <a:ext cx="4129361" cy="157691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Calibri Light"/>
              </a:rPr>
              <a:t>WHAT ARE WE FIGHTING?</a:t>
            </a:r>
            <a:endParaRPr lang="en-US" sz="3800" kern="1200" dirty="0">
              <a:latin typeface="+mj-l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3712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6.googleusercontent.com/ERGLMz_ehzkMH8U2zodvAb_VGvXkhD0_ZaogCQiPLgcGqB_qIcY03Fscn0GdfnFXvGqSZ4Av2MARHM6sjWYB12uRx-3kigOxqLiYSGzxGIvlJ1RH4hs3y--ba9aBmV-r2r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31447" cy="6858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577" y="180304"/>
            <a:ext cx="4703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BLACK FOREST FIRE</a:t>
            </a:r>
          </a:p>
        </p:txBody>
      </p:sp>
    </p:spTree>
    <p:extLst>
      <p:ext uri="{BB962C8B-B14F-4D97-AF65-F5344CB8AC3E}">
        <p14:creationId xmlns:p14="http://schemas.microsoft.com/office/powerpoint/2010/main" val="2149399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928" y="1631018"/>
            <a:ext cx="354812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Fire Breaks Out at Hwy 83 and </a:t>
            </a:r>
            <a:r>
              <a:rPr lang="en-US" sz="2000" b="1" i="0" u="none" strike="noStrike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Shoupe</a:t>
            </a:r>
            <a:r>
              <a:rPr lang="en-US" sz="20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Road.</a:t>
            </a:r>
            <a:endParaRPr lang="en-US" sz="2000" b="1" i="0" u="none" strike="noStrike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fontAlgn="base">
              <a:spcBef>
                <a:spcPts val="640"/>
              </a:spcBef>
            </a:pPr>
            <a:br>
              <a:rPr lang="en-US" sz="2000" b="0">
                <a:effectLst/>
              </a:rPr>
            </a:br>
            <a:r>
              <a:rPr lang="en-US" sz="20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Red Flag Conditions (Heavy Winds and Low Humidity) create aggressive fire behavior.</a:t>
            </a:r>
            <a:endParaRPr lang="en-US" sz="2000" b="1" i="0" u="none" strike="noStrike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fontAlgn="base">
              <a:spcBef>
                <a:spcPts val="640"/>
              </a:spcBef>
            </a:pPr>
            <a:br>
              <a:rPr lang="en-US" sz="2000" b="0">
                <a:effectLst/>
              </a:rPr>
            </a:br>
            <a:r>
              <a:rPr lang="en-US" sz="20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Fire Agencies respond and begin direct suppression efforts. </a:t>
            </a:r>
            <a:endParaRPr lang="en-US" sz="2000" b="1" i="0" u="none" strike="noStrike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fontAlgn="base"/>
            <a:br>
              <a:rPr lang="en-US" sz="2000" b="0">
                <a:effectLst/>
              </a:rPr>
            </a:br>
            <a:r>
              <a:rPr lang="en-US" sz="20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Fire Burning Hundreds of Acres in Day 1. </a:t>
            </a:r>
            <a:endParaRPr lang="en-US" sz="2000" b="1" i="0" u="none" strike="noStrike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146" name="Picture 2" descr="https://lh5.googleusercontent.com/aO3Z9IzMi8alFy7ejyDLPcS_kGR4re2vVZ3LQeNAQuelh5k3r76H2jCSd-_sxsvWtLfMQwSuhR97B1HkrtO6J0OBZK0k4f3an6qQFxVJj7btMNnQezGksIkFzi3GWZIkPI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2" y="3387143"/>
            <a:ext cx="4933536" cy="33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4415" y="269314"/>
            <a:ext cx="7144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none" strike="noStrike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June 11th, 2013 @1300hrs</a:t>
            </a:r>
            <a:endParaRPr lang="en-US" sz="36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6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896" y="2523198"/>
            <a:ext cx="365116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Fire Ultimately Grows to 14,000 acres (22.3 </a:t>
            </a:r>
            <a:r>
              <a:rPr lang="en-US" sz="2000" b="1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sq</a:t>
            </a:r>
            <a:r>
              <a:rPr lang="en-US" sz="20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miles)</a:t>
            </a:r>
          </a:p>
          <a:p>
            <a:pPr fontAlgn="base">
              <a:spcBef>
                <a:spcPts val="640"/>
              </a:spcBef>
            </a:pPr>
            <a:endParaRPr lang="en-US" sz="2000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509 Homes Destroyed</a:t>
            </a:r>
          </a:p>
          <a:p>
            <a:pPr fontAlgn="base">
              <a:spcBef>
                <a:spcPts val="640"/>
              </a:spcBef>
            </a:pPr>
            <a:endParaRPr lang="en-US" sz="2000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Lives lost</a:t>
            </a:r>
          </a:p>
          <a:p>
            <a:pPr fontAlgn="base">
              <a:spcBef>
                <a:spcPts val="640"/>
              </a:spcBef>
            </a:pPr>
            <a:endParaRPr lang="en-US" sz="2000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spcBef>
                <a:spcPts val="64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Evacuation Area covered 94,000 acres, 13,000 homes and 38,000 people.</a:t>
            </a:r>
            <a:endParaRPr lang="en-US" sz="2000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170" name="Picture 2" descr="https://lh5.googleusercontent.com/PH12zKjFcpS3m_Jhiw62wfxS8NXTC9tubnOOoUIF4JrL86xuxLRb_5laXlbw19t8n9Rt9Hi_SEbj9nMeGQbt0IBvywMLqDb3k4PLAXkxdwhi_CaE57ikzQOTGRkXzT_jr1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64" y="3621110"/>
            <a:ext cx="4855335" cy="323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2498" y="439856"/>
            <a:ext cx="6976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JUNE 12</a:t>
            </a:r>
            <a:r>
              <a:rPr lang="en-US" sz="5400" b="1" cap="none" spc="0" baseline="30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</a:t>
            </a:r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– 20</a:t>
            </a:r>
            <a:r>
              <a:rPr lang="en-US" sz="5400" b="1" cap="none" spc="0" baseline="30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</a:t>
            </a:r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, 2013 </a:t>
            </a:r>
          </a:p>
        </p:txBody>
      </p:sp>
    </p:spTree>
    <p:extLst>
      <p:ext uri="{BB962C8B-B14F-4D97-AF65-F5344CB8AC3E}">
        <p14:creationId xmlns:p14="http://schemas.microsoft.com/office/powerpoint/2010/main" val="269222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6.googleusercontent.com/B6I9OsOmfEbivPCt_6cvsIOb6Fmq-fiZBU0fsPm25wcM40vwpRH8ZBk1pWNshyxXM7EYzL4WVaY7DRHSddE--G_Wi8nhnD2CHvKgMj8SoJ3fPOzYqwYbaFGjvgDXsubx6Q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" y="923329"/>
            <a:ext cx="9137688" cy="5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7913" y="0"/>
            <a:ext cx="7248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EVACUATION CONCERNS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29291" y="5955233"/>
            <a:ext cx="7168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WHO EVACUATES THE ANIMALS?</a:t>
            </a:r>
          </a:p>
        </p:txBody>
      </p:sp>
    </p:spTree>
    <p:extLst>
      <p:ext uri="{BB962C8B-B14F-4D97-AF65-F5344CB8AC3E}">
        <p14:creationId xmlns:p14="http://schemas.microsoft.com/office/powerpoint/2010/main" val="66966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h4.googleusercontent.com/grLMoF7JELrAbIKgc97LuA_s1hQfhVoUUZ1yKHo4RAFjv3krosPOFm5VFJEqX8toPWp0eyqD4I0QgSJxvYuQixfXMPZHJNfws9ue1DqHlcsjzuoQp4v7HlDAIoxksvqlxR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5008"/>
            <a:ext cx="9144001" cy="55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7341" y="219874"/>
            <a:ext cx="7248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EVACUATION CONCERNS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6248" y="6311037"/>
            <a:ext cx="37844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SPECIALIZED ANIMAL HANDLING</a:t>
            </a:r>
            <a:r>
              <a:rPr lang="en-US" sz="2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705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6F9A055678A74E821B7B7B97DC0178" ma:contentTypeVersion="4" ma:contentTypeDescription="Create a new document." ma:contentTypeScope="" ma:versionID="373bcd32027d061e707bb884843ca360">
  <xsd:schema xmlns:xsd="http://www.w3.org/2001/XMLSchema" xmlns:xs="http://www.w3.org/2001/XMLSchema" xmlns:p="http://schemas.microsoft.com/office/2006/metadata/properties" xmlns:ns2="03d0369e-154b-4d56-b223-91687109de6f" xmlns:ns3="a8b87483-491d-41e9-a332-49b4caae5efe" targetNamespace="http://schemas.microsoft.com/office/2006/metadata/properties" ma:root="true" ma:fieldsID="fca39f969d91651cc75f64b454630276" ns2:_="" ns3:_="">
    <xsd:import namespace="03d0369e-154b-4d56-b223-91687109de6f"/>
    <xsd:import namespace="a8b87483-491d-41e9-a332-49b4caae5e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0369e-154b-4d56-b223-91687109d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87483-491d-41e9-a332-49b4caae5e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8b87483-491d-41e9-a332-49b4caae5efe">
      <UserInfo>
        <DisplayName>Kara Gerczysnki</DisplayName>
        <AccountId>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AACAFD2-7466-4BE4-A412-1AA4DBECB74F}">
  <ds:schemaRefs>
    <ds:schemaRef ds:uri="03d0369e-154b-4d56-b223-91687109de6f"/>
    <ds:schemaRef ds:uri="a8b87483-491d-41e9-a332-49b4caae5e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85E48BB-B8C6-4576-8C7F-9D82EDEA15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B7CE3B-C6D1-4E05-B5AC-B11D129A3BD4}">
  <ds:schemaRefs>
    <ds:schemaRef ds:uri="a8b87483-491d-41e9-a332-49b4caae5ef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332</TotalTime>
  <Words>837</Words>
  <Application>Microsoft Office PowerPoint</Application>
  <PresentationFormat>On-screen Show (4:3)</PresentationFormat>
  <Paragraphs>151</Paragraphs>
  <Slides>28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Bookman Old Style</vt:lpstr>
      <vt:lpstr>Calibri</vt:lpstr>
      <vt:lpstr>Calibri Light</vt:lpstr>
      <vt:lpstr>Franklin Gothic Demi</vt:lpstr>
      <vt:lpstr>Satisfy</vt:lpstr>
      <vt:lpstr>Tw Cen MT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RESPONSE</vt:lpstr>
      <vt:lpstr>PowerPoint Presentation</vt:lpstr>
      <vt:lpstr>PowerPoint Presentation</vt:lpstr>
      <vt:lpstr>Go Bag Basics - Humans</vt:lpstr>
      <vt:lpstr>Go Bag Basics - Animals</vt:lpstr>
      <vt:lpstr>Recovery Considerations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TJ Steck</dc:creator>
  <cp:lastModifiedBy>TJ Steck</cp:lastModifiedBy>
  <cp:revision>35</cp:revision>
  <dcterms:created xsi:type="dcterms:W3CDTF">2015-01-31T17:23:04Z</dcterms:created>
  <dcterms:modified xsi:type="dcterms:W3CDTF">2023-04-15T15:47:32Z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0x010100546F9A055678A74E821B7B7B97DC0178</vt:lpwstr>
  </property>
</Properties>
</file>