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9"/>
  </p:notesMasterIdLst>
  <p:handoutMasterIdLst>
    <p:handoutMasterId r:id="rId160"/>
  </p:handoutMasterIdLst>
  <p:sldIdLst>
    <p:sldId id="256" r:id="rId2"/>
    <p:sldId id="275" r:id="rId3"/>
    <p:sldId id="372" r:id="rId4"/>
    <p:sldId id="373" r:id="rId5"/>
    <p:sldId id="277" r:id="rId6"/>
    <p:sldId id="268" r:id="rId7"/>
    <p:sldId id="259" r:id="rId8"/>
    <p:sldId id="348" r:id="rId9"/>
    <p:sldId id="274" r:id="rId10"/>
    <p:sldId id="326" r:id="rId11"/>
    <p:sldId id="276" r:id="rId12"/>
    <p:sldId id="265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476" r:id="rId21"/>
    <p:sldId id="473" r:id="rId22"/>
    <p:sldId id="474" r:id="rId23"/>
    <p:sldId id="475" r:id="rId24"/>
    <p:sldId id="283" r:id="rId25"/>
    <p:sldId id="262" r:id="rId26"/>
    <p:sldId id="278" r:id="rId27"/>
    <p:sldId id="282" r:id="rId28"/>
    <p:sldId id="353" r:id="rId29"/>
    <p:sldId id="405" r:id="rId30"/>
    <p:sldId id="406" r:id="rId31"/>
    <p:sldId id="407" r:id="rId32"/>
    <p:sldId id="408" r:id="rId33"/>
    <p:sldId id="287" r:id="rId34"/>
    <p:sldId id="297" r:id="rId35"/>
    <p:sldId id="298" r:id="rId36"/>
    <p:sldId id="375" r:id="rId37"/>
    <p:sldId id="376" r:id="rId38"/>
    <p:sldId id="380" r:id="rId39"/>
    <p:sldId id="444" r:id="rId40"/>
    <p:sldId id="377" r:id="rId41"/>
    <p:sldId id="379" r:id="rId42"/>
    <p:sldId id="299" r:id="rId43"/>
    <p:sldId id="383" r:id="rId44"/>
    <p:sldId id="485" r:id="rId45"/>
    <p:sldId id="486" r:id="rId46"/>
    <p:sldId id="487" r:id="rId47"/>
    <p:sldId id="292" r:id="rId48"/>
    <p:sldId id="382" r:id="rId49"/>
    <p:sldId id="381" r:id="rId50"/>
    <p:sldId id="300" r:id="rId51"/>
    <p:sldId id="409" r:id="rId52"/>
    <p:sldId id="415" r:id="rId53"/>
    <p:sldId id="410" r:id="rId54"/>
    <p:sldId id="411" r:id="rId55"/>
    <p:sldId id="416" r:id="rId56"/>
    <p:sldId id="414" r:id="rId57"/>
    <p:sldId id="412" r:id="rId58"/>
    <p:sldId id="294" r:id="rId59"/>
    <p:sldId id="314" r:id="rId60"/>
    <p:sldId id="315" r:id="rId61"/>
    <p:sldId id="289" r:id="rId62"/>
    <p:sldId id="301" r:id="rId63"/>
    <p:sldId id="316" r:id="rId64"/>
    <p:sldId id="317" r:id="rId65"/>
    <p:sldId id="318" r:id="rId66"/>
    <p:sldId id="320" r:id="rId67"/>
    <p:sldId id="323" r:id="rId68"/>
    <p:sldId id="345" r:id="rId69"/>
    <p:sldId id="325" r:id="rId70"/>
    <p:sldId id="478" r:id="rId71"/>
    <p:sldId id="384" r:id="rId72"/>
    <p:sldId id="321" r:id="rId73"/>
    <p:sldId id="324" r:id="rId74"/>
    <p:sldId id="499" r:id="rId75"/>
    <p:sldId id="500" r:id="rId76"/>
    <p:sldId id="387" r:id="rId77"/>
    <p:sldId id="388" r:id="rId78"/>
    <p:sldId id="399" r:id="rId79"/>
    <p:sldId id="400" r:id="rId80"/>
    <p:sldId id="394" r:id="rId81"/>
    <p:sldId id="395" r:id="rId82"/>
    <p:sldId id="397" r:id="rId83"/>
    <p:sldId id="396" r:id="rId84"/>
    <p:sldId id="389" r:id="rId85"/>
    <p:sldId id="401" r:id="rId86"/>
    <p:sldId id="402" r:id="rId87"/>
    <p:sldId id="479" r:id="rId88"/>
    <p:sldId id="481" r:id="rId89"/>
    <p:sldId id="484" r:id="rId90"/>
    <p:sldId id="417" r:id="rId91"/>
    <p:sldId id="418" r:id="rId92"/>
    <p:sldId id="419" r:id="rId93"/>
    <p:sldId id="420" r:id="rId94"/>
    <p:sldId id="465" r:id="rId95"/>
    <p:sldId id="429" r:id="rId96"/>
    <p:sldId id="433" r:id="rId97"/>
    <p:sldId id="431" r:id="rId98"/>
    <p:sldId id="430" r:id="rId99"/>
    <p:sldId id="432" r:id="rId100"/>
    <p:sldId id="360" r:id="rId101"/>
    <p:sldId id="354" r:id="rId102"/>
    <p:sldId id="359" r:id="rId103"/>
    <p:sldId id="355" r:id="rId104"/>
    <p:sldId id="361" r:id="rId105"/>
    <p:sldId id="358" r:id="rId106"/>
    <p:sldId id="350" r:id="rId107"/>
    <p:sldId id="356" r:id="rId108"/>
    <p:sldId id="434" r:id="rId109"/>
    <p:sldId id="435" r:id="rId110"/>
    <p:sldId id="437" r:id="rId111"/>
    <p:sldId id="440" r:id="rId112"/>
    <p:sldId id="441" r:id="rId113"/>
    <p:sldId id="442" r:id="rId114"/>
    <p:sldId id="464" r:id="rId115"/>
    <p:sldId id="489" r:id="rId116"/>
    <p:sldId id="378" r:id="rId117"/>
    <p:sldId id="477" r:id="rId118"/>
    <p:sldId id="386" r:id="rId119"/>
    <p:sldId id="457" r:id="rId120"/>
    <p:sldId id="449" r:id="rId121"/>
    <p:sldId id="450" r:id="rId122"/>
    <p:sldId id="458" r:id="rId123"/>
    <p:sldId id="461" r:id="rId124"/>
    <p:sldId id="488" r:id="rId125"/>
    <p:sldId id="463" r:id="rId126"/>
    <p:sldId id="497" r:id="rId127"/>
    <p:sldId id="462" r:id="rId128"/>
    <p:sldId id="490" r:id="rId129"/>
    <p:sldId id="491" r:id="rId130"/>
    <p:sldId id="498" r:id="rId131"/>
    <p:sldId id="496" r:id="rId132"/>
    <p:sldId id="492" r:id="rId133"/>
    <p:sldId id="445" r:id="rId134"/>
    <p:sldId id="446" r:id="rId135"/>
    <p:sldId id="447" r:id="rId136"/>
    <p:sldId id="448" r:id="rId137"/>
    <p:sldId id="422" r:id="rId138"/>
    <p:sldId id="423" r:id="rId139"/>
    <p:sldId id="424" r:id="rId140"/>
    <p:sldId id="426" r:id="rId141"/>
    <p:sldId id="427" r:id="rId142"/>
    <p:sldId id="428" r:id="rId143"/>
    <p:sldId id="451" r:id="rId144"/>
    <p:sldId id="460" r:id="rId145"/>
    <p:sldId id="453" r:id="rId146"/>
    <p:sldId id="454" r:id="rId147"/>
    <p:sldId id="455" r:id="rId148"/>
    <p:sldId id="421" r:id="rId149"/>
    <p:sldId id="456" r:id="rId150"/>
    <p:sldId id="459" r:id="rId151"/>
    <p:sldId id="472" r:id="rId152"/>
    <p:sldId id="469" r:id="rId153"/>
    <p:sldId id="466" r:id="rId154"/>
    <p:sldId id="468" r:id="rId155"/>
    <p:sldId id="467" r:id="rId156"/>
    <p:sldId id="470" r:id="rId157"/>
    <p:sldId id="349" r:id="rId158"/>
  </p:sldIdLst>
  <p:sldSz cx="9144000" cy="6858000" type="screen4x3"/>
  <p:notesSz cx="6856413" cy="9294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3" autoAdjust="0"/>
    <p:restoredTop sz="77277" autoAdjust="0"/>
  </p:normalViewPr>
  <p:slideViewPr>
    <p:cSldViewPr>
      <p:cViewPr varScale="1">
        <p:scale>
          <a:sx n="124" d="100"/>
          <a:sy n="124" d="100"/>
        </p:scale>
        <p:origin x="-112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handoutMaster" Target="handoutMasters/handoutMaster1.xml"/><Relationship Id="rId161" Type="http://schemas.openxmlformats.org/officeDocument/2006/relationships/printerSettings" Target="printerSettings/printerSettings1.bin"/><Relationship Id="rId16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viewProps" Target="viewProps.xml"/><Relationship Id="rId164" Type="http://schemas.openxmlformats.org/officeDocument/2006/relationships/theme" Target="theme/theme1.xml"/><Relationship Id="rId16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D1A4D-ACB2-4C0B-9647-388C9CA2AB0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3ECDEB-6743-4570-BF73-C2A0FD8C5FE6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smtClean="0"/>
            <a:t>ACNE</a:t>
          </a:r>
          <a:endParaRPr lang="en-US" b="1" dirty="0"/>
        </a:p>
      </dgm:t>
    </dgm:pt>
    <dgm:pt modelId="{DC07899B-6E5C-4345-AD1B-0880A7223CC0}" type="parTrans" cxnId="{E4B2F087-9CF0-474F-933C-9FD35EA02A8F}">
      <dgm:prSet/>
      <dgm:spPr/>
      <dgm:t>
        <a:bodyPr/>
        <a:lstStyle/>
        <a:p>
          <a:endParaRPr lang="en-US"/>
        </a:p>
      </dgm:t>
    </dgm:pt>
    <dgm:pt modelId="{5B5246D5-2F87-43DF-BE6F-BDF38E45D66B}" type="sibTrans" cxnId="{E4B2F087-9CF0-474F-933C-9FD35EA02A8F}">
      <dgm:prSet/>
      <dgm:spPr/>
      <dgm:t>
        <a:bodyPr/>
        <a:lstStyle/>
        <a:p>
          <a:endParaRPr lang="en-US"/>
        </a:p>
      </dgm:t>
    </dgm:pt>
    <dgm:pt modelId="{00130DEA-799F-49EF-A192-2F5AD4CCDF7B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400" b="1" dirty="0" smtClean="0"/>
            <a:t>Topicals</a:t>
          </a:r>
        </a:p>
        <a:p>
          <a:r>
            <a:rPr lang="en-US" sz="2400" b="1" dirty="0" smtClean="0"/>
            <a:t>Oral Antibiotics</a:t>
          </a:r>
          <a:endParaRPr lang="en-US" sz="2400" b="1" dirty="0"/>
        </a:p>
      </dgm:t>
    </dgm:pt>
    <dgm:pt modelId="{DE935716-FB17-4995-A89E-26FC299DD740}" type="parTrans" cxnId="{A407946B-33FC-44B1-BC30-4E177EAA5613}">
      <dgm:prSet/>
      <dgm:spPr/>
      <dgm:t>
        <a:bodyPr/>
        <a:lstStyle/>
        <a:p>
          <a:endParaRPr lang="en-US"/>
        </a:p>
      </dgm:t>
    </dgm:pt>
    <dgm:pt modelId="{E2DDB8AD-1B5A-42BC-8F69-8D427BF9F81D}" type="sibTrans" cxnId="{A407946B-33FC-44B1-BC30-4E177EAA5613}">
      <dgm:prSet/>
      <dgm:spPr/>
      <dgm:t>
        <a:bodyPr/>
        <a:lstStyle/>
        <a:p>
          <a:endParaRPr lang="en-US"/>
        </a:p>
      </dgm:t>
    </dgm:pt>
    <dgm:pt modelId="{481B9479-D038-4C15-9A65-B1C20CDEDF43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 err="1" smtClean="0"/>
            <a:t>Isotretinoin</a:t>
          </a:r>
          <a:endParaRPr lang="en-US" sz="2800" b="1" dirty="0"/>
        </a:p>
      </dgm:t>
    </dgm:pt>
    <dgm:pt modelId="{76EBC0C2-66DC-4932-9B6C-DE3AF2488095}" type="parTrans" cxnId="{A158B086-EDAC-4AA4-8080-A6DD3672F9A0}">
      <dgm:prSet/>
      <dgm:spPr/>
      <dgm:t>
        <a:bodyPr/>
        <a:lstStyle/>
        <a:p>
          <a:endParaRPr lang="en-US"/>
        </a:p>
      </dgm:t>
    </dgm:pt>
    <dgm:pt modelId="{E38B87B8-A5E6-450A-8D1C-29C8B2CA2F12}" type="sibTrans" cxnId="{A158B086-EDAC-4AA4-8080-A6DD3672F9A0}">
      <dgm:prSet/>
      <dgm:spPr/>
      <dgm:t>
        <a:bodyPr/>
        <a:lstStyle/>
        <a:p>
          <a:endParaRPr lang="en-US"/>
        </a:p>
      </dgm:t>
    </dgm:pt>
    <dgm:pt modelId="{9DCDDFD7-A725-47A9-9882-B579C75F817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400" b="1" dirty="0" smtClean="0"/>
            <a:t>Oral </a:t>
          </a:r>
          <a:r>
            <a:rPr lang="en-US" sz="2400" b="1" dirty="0" smtClean="0">
              <a:solidFill>
                <a:schemeClr val="bg1"/>
              </a:solidFill>
            </a:rPr>
            <a:t>Contraceptive</a:t>
          </a:r>
        </a:p>
        <a:p>
          <a:r>
            <a:rPr lang="en-US" sz="2400" b="1" dirty="0" err="1" smtClean="0"/>
            <a:t>Aldactone</a:t>
          </a:r>
          <a:endParaRPr lang="en-US" sz="2400" b="1" dirty="0" smtClean="0"/>
        </a:p>
      </dgm:t>
    </dgm:pt>
    <dgm:pt modelId="{D8D80A1A-6AF8-4345-A906-5638B4D63E9D}" type="parTrans" cxnId="{8DA45A33-D4E6-40B7-982B-8F573CAA11E3}">
      <dgm:prSet/>
      <dgm:spPr/>
      <dgm:t>
        <a:bodyPr/>
        <a:lstStyle/>
        <a:p>
          <a:endParaRPr lang="en-US"/>
        </a:p>
      </dgm:t>
    </dgm:pt>
    <dgm:pt modelId="{27A68E4A-1E70-43B3-9275-F5850A4E67CC}" type="sibTrans" cxnId="{8DA45A33-D4E6-40B7-982B-8F573CAA11E3}">
      <dgm:prSet/>
      <dgm:spPr/>
      <dgm:t>
        <a:bodyPr/>
        <a:lstStyle/>
        <a:p>
          <a:endParaRPr lang="en-US"/>
        </a:p>
      </dgm:t>
    </dgm:pt>
    <dgm:pt modelId="{D5BBB5CF-C4A5-4EF9-9245-472BB9F530EA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/>
            <a:t>Lasers </a:t>
          </a:r>
          <a:r>
            <a:rPr lang="en-US" sz="2800" b="1" dirty="0" smtClean="0">
              <a:solidFill>
                <a:schemeClr val="accent3">
                  <a:lumMod val="40000"/>
                  <a:lumOff val="60000"/>
                </a:schemeClr>
              </a:solidFill>
            </a:rPr>
            <a:t>$$$$$$</a:t>
          </a:r>
          <a:endParaRPr lang="en-US" sz="2800" b="1" dirty="0">
            <a:solidFill>
              <a:schemeClr val="accent3">
                <a:lumMod val="40000"/>
                <a:lumOff val="60000"/>
              </a:schemeClr>
            </a:solidFill>
          </a:endParaRPr>
        </a:p>
      </dgm:t>
    </dgm:pt>
    <dgm:pt modelId="{96D4A4E5-47FC-4FF5-8701-C45E56AC3A01}" type="parTrans" cxnId="{E7D3EC39-CEB2-4A3C-8C79-C1591B7A72E2}">
      <dgm:prSet/>
      <dgm:spPr/>
      <dgm:t>
        <a:bodyPr/>
        <a:lstStyle/>
        <a:p>
          <a:endParaRPr lang="en-US"/>
        </a:p>
      </dgm:t>
    </dgm:pt>
    <dgm:pt modelId="{E305CC82-9C57-4D9C-BD64-F08963E0F76E}" type="sibTrans" cxnId="{E7D3EC39-CEB2-4A3C-8C79-C1591B7A72E2}">
      <dgm:prSet/>
      <dgm:spPr/>
      <dgm:t>
        <a:bodyPr/>
        <a:lstStyle/>
        <a:p>
          <a:endParaRPr lang="en-US"/>
        </a:p>
      </dgm:t>
    </dgm:pt>
    <dgm:pt modelId="{81908132-9F07-4D33-AD66-28FCB1A06574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/>
            <a:t>Cystic Acne</a:t>
          </a:r>
        </a:p>
        <a:p>
          <a:r>
            <a:rPr lang="en-US" b="1" dirty="0" smtClean="0"/>
            <a:t>Scarring Acne</a:t>
          </a:r>
        </a:p>
        <a:p>
          <a:r>
            <a:rPr lang="en-US" b="1" dirty="0" smtClean="0"/>
            <a:t>Resistant Acne</a:t>
          </a:r>
        </a:p>
      </dgm:t>
    </dgm:pt>
    <dgm:pt modelId="{95C0C73E-FCF5-4348-B175-E93FDCABBD91}" type="parTrans" cxnId="{EA52A7FF-E68E-4348-AD06-99411237FF57}">
      <dgm:prSet/>
      <dgm:spPr/>
      <dgm:t>
        <a:bodyPr/>
        <a:lstStyle/>
        <a:p>
          <a:endParaRPr lang="en-US"/>
        </a:p>
      </dgm:t>
    </dgm:pt>
    <dgm:pt modelId="{618A369E-F003-4A55-82D8-32472A139E9C}" type="sibTrans" cxnId="{EA52A7FF-E68E-4348-AD06-99411237FF57}">
      <dgm:prSet/>
      <dgm:spPr/>
      <dgm:t>
        <a:bodyPr/>
        <a:lstStyle/>
        <a:p>
          <a:endParaRPr lang="en-US"/>
        </a:p>
      </dgm:t>
    </dgm:pt>
    <dgm:pt modelId="{ECBAD0DD-1BE3-4C3F-BEAD-A54C1B7D8416}" type="pres">
      <dgm:prSet presAssocID="{0B6D1A4D-ACB2-4C0B-9647-388C9CA2AB0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6FD58B-D020-44DC-A314-A8F6E7649F68}" type="pres">
      <dgm:prSet presAssocID="{663ECDEB-6743-4570-BF73-C2A0FD8C5FE6}" presName="root1" presStyleCnt="0"/>
      <dgm:spPr/>
    </dgm:pt>
    <dgm:pt modelId="{C65545FD-EAD4-46CF-97B1-64F09C2AE593}" type="pres">
      <dgm:prSet presAssocID="{663ECDEB-6743-4570-BF73-C2A0FD8C5FE6}" presName="LevelOneTextNode" presStyleLbl="node0" presStyleIdx="0" presStyleCnt="1" custLinFactX="-100000" custLinFactNeighborX="-131702" custLinFactNeighborY="-16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C1C044-86D3-48E3-A854-A2D57CF3914F}" type="pres">
      <dgm:prSet presAssocID="{663ECDEB-6743-4570-BF73-C2A0FD8C5FE6}" presName="level2hierChild" presStyleCnt="0"/>
      <dgm:spPr/>
    </dgm:pt>
    <dgm:pt modelId="{42BC35D2-C07D-45F1-BF47-0F0D48A5EE0D}" type="pres">
      <dgm:prSet presAssocID="{DE935716-FB17-4995-A89E-26FC299DD740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3B5D455C-47AD-44FD-B986-8CB42C22C572}" type="pres">
      <dgm:prSet presAssocID="{DE935716-FB17-4995-A89E-26FC299DD740}" presName="connTx" presStyleLbl="parChTrans1D2" presStyleIdx="0" presStyleCnt="4"/>
      <dgm:spPr/>
      <dgm:t>
        <a:bodyPr/>
        <a:lstStyle/>
        <a:p>
          <a:endParaRPr lang="en-US"/>
        </a:p>
      </dgm:t>
    </dgm:pt>
    <dgm:pt modelId="{E737464E-6EB0-470E-8D60-F7B978E64D3F}" type="pres">
      <dgm:prSet presAssocID="{00130DEA-799F-49EF-A192-2F5AD4CCDF7B}" presName="root2" presStyleCnt="0"/>
      <dgm:spPr/>
    </dgm:pt>
    <dgm:pt modelId="{55CA86B3-13C2-4DFF-BB28-AF4DED979C6B}" type="pres">
      <dgm:prSet presAssocID="{00130DEA-799F-49EF-A192-2F5AD4CCDF7B}" presName="LevelTwoTextNode" presStyleLbl="node2" presStyleIdx="0" presStyleCnt="4" custLinFactNeighborX="11814" custLinFactNeighborY="9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220FAE-6ABA-4A90-BE18-2717650E1B34}" type="pres">
      <dgm:prSet presAssocID="{00130DEA-799F-49EF-A192-2F5AD4CCDF7B}" presName="level3hierChild" presStyleCnt="0"/>
      <dgm:spPr/>
    </dgm:pt>
    <dgm:pt modelId="{10875F1A-61A2-42B5-8A51-47A3770A58C9}" type="pres">
      <dgm:prSet presAssocID="{D8D80A1A-6AF8-4345-A906-5638B4D63E9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9E78FF9A-C22D-4733-832F-BE204D6C2D02}" type="pres">
      <dgm:prSet presAssocID="{D8D80A1A-6AF8-4345-A906-5638B4D63E9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E505EAC1-FEC2-4F62-B540-F89D858542D8}" type="pres">
      <dgm:prSet presAssocID="{9DCDDFD7-A725-47A9-9882-B579C75F8173}" presName="root2" presStyleCnt="0"/>
      <dgm:spPr/>
    </dgm:pt>
    <dgm:pt modelId="{82A4E82C-32AE-48D1-B996-480D799E5DCD}" type="pres">
      <dgm:prSet presAssocID="{9DCDDFD7-A725-47A9-9882-B579C75F8173}" presName="LevelTwoTextNode" presStyleLbl="node2" presStyleIdx="1" presStyleCnt="4" custScaleX="94513" custLinFactNeighborX="11814" custLinFactNeighborY="-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484CEC-2563-4CC3-8A8E-7D244EECDB06}" type="pres">
      <dgm:prSet presAssocID="{9DCDDFD7-A725-47A9-9882-B579C75F8173}" presName="level3hierChild" presStyleCnt="0"/>
      <dgm:spPr/>
    </dgm:pt>
    <dgm:pt modelId="{05F4CF4B-7667-4E9C-8F8B-BEE7768399BB}" type="pres">
      <dgm:prSet presAssocID="{76EBC0C2-66DC-4932-9B6C-DE3AF2488095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7640A96A-EDC1-4295-A608-377A006F5E6E}" type="pres">
      <dgm:prSet presAssocID="{76EBC0C2-66DC-4932-9B6C-DE3AF2488095}" presName="connTx" presStyleLbl="parChTrans1D2" presStyleIdx="2" presStyleCnt="4"/>
      <dgm:spPr/>
      <dgm:t>
        <a:bodyPr/>
        <a:lstStyle/>
        <a:p>
          <a:endParaRPr lang="en-US"/>
        </a:p>
      </dgm:t>
    </dgm:pt>
    <dgm:pt modelId="{16D5E5D9-2BD3-4D8D-8E9A-2C47EC8D55A4}" type="pres">
      <dgm:prSet presAssocID="{481B9479-D038-4C15-9A65-B1C20CDEDF43}" presName="root2" presStyleCnt="0"/>
      <dgm:spPr/>
    </dgm:pt>
    <dgm:pt modelId="{DA4DA681-59B1-44E6-B1F4-82AB769835BF}" type="pres">
      <dgm:prSet presAssocID="{481B9479-D038-4C15-9A65-B1C20CDEDF43}" presName="LevelTwoTextNode" presStyleLbl="node2" presStyleIdx="2" presStyleCnt="4" custLinFactNeighborX="11814" custLinFactNeighborY="-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7C9D1F-59F4-4AA2-B53C-E631A5AC42D2}" type="pres">
      <dgm:prSet presAssocID="{481B9479-D038-4C15-9A65-B1C20CDEDF43}" presName="level3hierChild" presStyleCnt="0"/>
      <dgm:spPr/>
    </dgm:pt>
    <dgm:pt modelId="{8AFC9069-6B0E-4A0A-989C-34AB835AFC7D}" type="pres">
      <dgm:prSet presAssocID="{95C0C73E-FCF5-4348-B175-E93FDCABBD91}" presName="conn2-1" presStyleLbl="parChTrans1D3" presStyleIdx="0" presStyleCnt="1"/>
      <dgm:spPr/>
      <dgm:t>
        <a:bodyPr/>
        <a:lstStyle/>
        <a:p>
          <a:endParaRPr lang="en-US"/>
        </a:p>
      </dgm:t>
    </dgm:pt>
    <dgm:pt modelId="{5572715C-7407-4074-9122-293CCBF38B4F}" type="pres">
      <dgm:prSet presAssocID="{95C0C73E-FCF5-4348-B175-E93FDCABBD91}" presName="connTx" presStyleLbl="parChTrans1D3" presStyleIdx="0" presStyleCnt="1"/>
      <dgm:spPr/>
      <dgm:t>
        <a:bodyPr/>
        <a:lstStyle/>
        <a:p>
          <a:endParaRPr lang="en-US"/>
        </a:p>
      </dgm:t>
    </dgm:pt>
    <dgm:pt modelId="{7477BEA1-F2BD-47AC-8377-8D3A3651BF3D}" type="pres">
      <dgm:prSet presAssocID="{81908132-9F07-4D33-AD66-28FCB1A06574}" presName="root2" presStyleCnt="0"/>
      <dgm:spPr/>
    </dgm:pt>
    <dgm:pt modelId="{958CFFE9-DFA5-4AE3-9B23-57FA4A1005AB}" type="pres">
      <dgm:prSet presAssocID="{81908132-9F07-4D33-AD66-28FCB1A06574}" presName="LevelTwoTextNode" presStyleLbl="node3" presStyleIdx="0" presStyleCnt="1" custScaleY="146225" custLinFactNeighborX="10683" custLinFactNeighborY="-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43F556-FF19-477C-AA29-4D292AD22F9D}" type="pres">
      <dgm:prSet presAssocID="{81908132-9F07-4D33-AD66-28FCB1A06574}" presName="level3hierChild" presStyleCnt="0"/>
      <dgm:spPr/>
    </dgm:pt>
    <dgm:pt modelId="{CF345E94-10F3-4B45-924F-F55B12E30C8A}" type="pres">
      <dgm:prSet presAssocID="{96D4A4E5-47FC-4FF5-8701-C45E56AC3A01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C02F6712-C78A-4525-92D8-727DD47D2A2C}" type="pres">
      <dgm:prSet presAssocID="{96D4A4E5-47FC-4FF5-8701-C45E56AC3A01}" presName="connTx" presStyleLbl="parChTrans1D2" presStyleIdx="3" presStyleCnt="4"/>
      <dgm:spPr/>
      <dgm:t>
        <a:bodyPr/>
        <a:lstStyle/>
        <a:p>
          <a:endParaRPr lang="en-US"/>
        </a:p>
      </dgm:t>
    </dgm:pt>
    <dgm:pt modelId="{A24DA04A-3E6D-4FE2-A972-A4CEED5D1F52}" type="pres">
      <dgm:prSet presAssocID="{D5BBB5CF-C4A5-4EF9-9245-472BB9F530EA}" presName="root2" presStyleCnt="0"/>
      <dgm:spPr/>
    </dgm:pt>
    <dgm:pt modelId="{299DD771-222C-43E1-B647-51023B950EA3}" type="pres">
      <dgm:prSet presAssocID="{D5BBB5CF-C4A5-4EF9-9245-472BB9F530EA}" presName="LevelTwoTextNode" presStyleLbl="node2" presStyleIdx="3" presStyleCnt="4" custLinFactNeighborX="11814" custLinFactNeighborY="-107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3A3543-B66B-4346-B11F-65B204A21AAC}" type="pres">
      <dgm:prSet presAssocID="{D5BBB5CF-C4A5-4EF9-9245-472BB9F530EA}" presName="level3hierChild" presStyleCnt="0"/>
      <dgm:spPr/>
    </dgm:pt>
  </dgm:ptLst>
  <dgm:cxnLst>
    <dgm:cxn modelId="{9C46FF0D-6FA8-4128-8ACF-6D72909E9782}" type="presOf" srcId="{663ECDEB-6743-4570-BF73-C2A0FD8C5FE6}" destId="{C65545FD-EAD4-46CF-97B1-64F09C2AE593}" srcOrd="0" destOrd="0" presId="urn:microsoft.com/office/officeart/2008/layout/HorizontalMultiLevelHierarchy"/>
    <dgm:cxn modelId="{E4B2F087-9CF0-474F-933C-9FD35EA02A8F}" srcId="{0B6D1A4D-ACB2-4C0B-9647-388C9CA2AB0A}" destId="{663ECDEB-6743-4570-BF73-C2A0FD8C5FE6}" srcOrd="0" destOrd="0" parTransId="{DC07899B-6E5C-4345-AD1B-0880A7223CC0}" sibTransId="{5B5246D5-2F87-43DF-BE6F-BDF38E45D66B}"/>
    <dgm:cxn modelId="{F94B2D9C-6521-4E51-AD28-9F2F7E6BF70B}" type="presOf" srcId="{DE935716-FB17-4995-A89E-26FC299DD740}" destId="{42BC35D2-C07D-45F1-BF47-0F0D48A5EE0D}" srcOrd="0" destOrd="0" presId="urn:microsoft.com/office/officeart/2008/layout/HorizontalMultiLevelHierarchy"/>
    <dgm:cxn modelId="{E6D3E2A8-1692-416B-AFAB-AC45350E1A0C}" type="presOf" srcId="{D8D80A1A-6AF8-4345-A906-5638B4D63E9D}" destId="{10875F1A-61A2-42B5-8A51-47A3770A58C9}" srcOrd="0" destOrd="0" presId="urn:microsoft.com/office/officeart/2008/layout/HorizontalMultiLevelHierarchy"/>
    <dgm:cxn modelId="{61628E79-AD68-414A-8FD0-B07D5F6221BD}" type="presOf" srcId="{76EBC0C2-66DC-4932-9B6C-DE3AF2488095}" destId="{7640A96A-EDC1-4295-A608-377A006F5E6E}" srcOrd="1" destOrd="0" presId="urn:microsoft.com/office/officeart/2008/layout/HorizontalMultiLevelHierarchy"/>
    <dgm:cxn modelId="{B1769E3B-66AA-459D-B074-0B20B1FAE3F2}" type="presOf" srcId="{81908132-9F07-4D33-AD66-28FCB1A06574}" destId="{958CFFE9-DFA5-4AE3-9B23-57FA4A1005AB}" srcOrd="0" destOrd="0" presId="urn:microsoft.com/office/officeart/2008/layout/HorizontalMultiLevelHierarchy"/>
    <dgm:cxn modelId="{EB600CCE-825B-4AB5-9971-585EC55FF867}" type="presOf" srcId="{95C0C73E-FCF5-4348-B175-E93FDCABBD91}" destId="{8AFC9069-6B0E-4A0A-989C-34AB835AFC7D}" srcOrd="0" destOrd="0" presId="urn:microsoft.com/office/officeart/2008/layout/HorizontalMultiLevelHierarchy"/>
    <dgm:cxn modelId="{A048577F-00D6-42CE-AE77-3C3C4E3A2433}" type="presOf" srcId="{95C0C73E-FCF5-4348-B175-E93FDCABBD91}" destId="{5572715C-7407-4074-9122-293CCBF38B4F}" srcOrd="1" destOrd="0" presId="urn:microsoft.com/office/officeart/2008/layout/HorizontalMultiLevelHierarchy"/>
    <dgm:cxn modelId="{8DA45A33-D4E6-40B7-982B-8F573CAA11E3}" srcId="{663ECDEB-6743-4570-BF73-C2A0FD8C5FE6}" destId="{9DCDDFD7-A725-47A9-9882-B579C75F8173}" srcOrd="1" destOrd="0" parTransId="{D8D80A1A-6AF8-4345-A906-5638B4D63E9D}" sibTransId="{27A68E4A-1E70-43B3-9275-F5850A4E67CC}"/>
    <dgm:cxn modelId="{E7D3EC39-CEB2-4A3C-8C79-C1591B7A72E2}" srcId="{663ECDEB-6743-4570-BF73-C2A0FD8C5FE6}" destId="{D5BBB5CF-C4A5-4EF9-9245-472BB9F530EA}" srcOrd="3" destOrd="0" parTransId="{96D4A4E5-47FC-4FF5-8701-C45E56AC3A01}" sibTransId="{E305CC82-9C57-4D9C-BD64-F08963E0F76E}"/>
    <dgm:cxn modelId="{EA52A7FF-E68E-4348-AD06-99411237FF57}" srcId="{481B9479-D038-4C15-9A65-B1C20CDEDF43}" destId="{81908132-9F07-4D33-AD66-28FCB1A06574}" srcOrd="0" destOrd="0" parTransId="{95C0C73E-FCF5-4348-B175-E93FDCABBD91}" sibTransId="{618A369E-F003-4A55-82D8-32472A139E9C}"/>
    <dgm:cxn modelId="{517B3A86-4044-4B44-9747-7752BAE748D9}" type="presOf" srcId="{96D4A4E5-47FC-4FF5-8701-C45E56AC3A01}" destId="{C02F6712-C78A-4525-92D8-727DD47D2A2C}" srcOrd="1" destOrd="0" presId="urn:microsoft.com/office/officeart/2008/layout/HorizontalMultiLevelHierarchy"/>
    <dgm:cxn modelId="{A407946B-33FC-44B1-BC30-4E177EAA5613}" srcId="{663ECDEB-6743-4570-BF73-C2A0FD8C5FE6}" destId="{00130DEA-799F-49EF-A192-2F5AD4CCDF7B}" srcOrd="0" destOrd="0" parTransId="{DE935716-FB17-4995-A89E-26FC299DD740}" sibTransId="{E2DDB8AD-1B5A-42BC-8F69-8D427BF9F81D}"/>
    <dgm:cxn modelId="{C259CD90-D2AE-4D49-9FA5-184D4FB077FD}" type="presOf" srcId="{481B9479-D038-4C15-9A65-B1C20CDEDF43}" destId="{DA4DA681-59B1-44E6-B1F4-82AB769835BF}" srcOrd="0" destOrd="0" presId="urn:microsoft.com/office/officeart/2008/layout/HorizontalMultiLevelHierarchy"/>
    <dgm:cxn modelId="{DAF963CE-003F-4B42-AEAF-277864008C86}" type="presOf" srcId="{76EBC0C2-66DC-4932-9B6C-DE3AF2488095}" destId="{05F4CF4B-7667-4E9C-8F8B-BEE7768399BB}" srcOrd="0" destOrd="0" presId="urn:microsoft.com/office/officeart/2008/layout/HorizontalMultiLevelHierarchy"/>
    <dgm:cxn modelId="{10A4F442-89A8-4932-BF1B-B46A060CE90F}" type="presOf" srcId="{00130DEA-799F-49EF-A192-2F5AD4CCDF7B}" destId="{55CA86B3-13C2-4DFF-BB28-AF4DED979C6B}" srcOrd="0" destOrd="0" presId="urn:microsoft.com/office/officeart/2008/layout/HorizontalMultiLevelHierarchy"/>
    <dgm:cxn modelId="{A158B086-EDAC-4AA4-8080-A6DD3672F9A0}" srcId="{663ECDEB-6743-4570-BF73-C2A0FD8C5FE6}" destId="{481B9479-D038-4C15-9A65-B1C20CDEDF43}" srcOrd="2" destOrd="0" parTransId="{76EBC0C2-66DC-4932-9B6C-DE3AF2488095}" sibTransId="{E38B87B8-A5E6-450A-8D1C-29C8B2CA2F12}"/>
    <dgm:cxn modelId="{78BD43E0-8CF8-4643-9797-DAF125AC7C1F}" type="presOf" srcId="{9DCDDFD7-A725-47A9-9882-B579C75F8173}" destId="{82A4E82C-32AE-48D1-B996-480D799E5DCD}" srcOrd="0" destOrd="0" presId="urn:microsoft.com/office/officeart/2008/layout/HorizontalMultiLevelHierarchy"/>
    <dgm:cxn modelId="{4A5C2E6F-6910-4FF0-9466-FE1FF5788AC2}" type="presOf" srcId="{0B6D1A4D-ACB2-4C0B-9647-388C9CA2AB0A}" destId="{ECBAD0DD-1BE3-4C3F-BEAD-A54C1B7D8416}" srcOrd="0" destOrd="0" presId="urn:microsoft.com/office/officeart/2008/layout/HorizontalMultiLevelHierarchy"/>
    <dgm:cxn modelId="{762D7BDA-4CB8-4A06-9E7A-D4AF36A742F8}" type="presOf" srcId="{D5BBB5CF-C4A5-4EF9-9245-472BB9F530EA}" destId="{299DD771-222C-43E1-B647-51023B950EA3}" srcOrd="0" destOrd="0" presId="urn:microsoft.com/office/officeart/2008/layout/HorizontalMultiLevelHierarchy"/>
    <dgm:cxn modelId="{656983FE-22D2-4814-9F10-F5E9B6810A4E}" type="presOf" srcId="{96D4A4E5-47FC-4FF5-8701-C45E56AC3A01}" destId="{CF345E94-10F3-4B45-924F-F55B12E30C8A}" srcOrd="0" destOrd="0" presId="urn:microsoft.com/office/officeart/2008/layout/HorizontalMultiLevelHierarchy"/>
    <dgm:cxn modelId="{677AFC8B-5C84-4C2A-9824-A150930B2EDD}" type="presOf" srcId="{DE935716-FB17-4995-A89E-26FC299DD740}" destId="{3B5D455C-47AD-44FD-B986-8CB42C22C572}" srcOrd="1" destOrd="0" presId="urn:microsoft.com/office/officeart/2008/layout/HorizontalMultiLevelHierarchy"/>
    <dgm:cxn modelId="{CA996325-C946-4DB2-B996-7CC2A24A6BC8}" type="presOf" srcId="{D8D80A1A-6AF8-4345-A906-5638B4D63E9D}" destId="{9E78FF9A-C22D-4733-832F-BE204D6C2D02}" srcOrd="1" destOrd="0" presId="urn:microsoft.com/office/officeart/2008/layout/HorizontalMultiLevelHierarchy"/>
    <dgm:cxn modelId="{C40C53C4-B3B6-4AB5-B9EF-F57DAE456566}" type="presParOf" srcId="{ECBAD0DD-1BE3-4C3F-BEAD-A54C1B7D8416}" destId="{A66FD58B-D020-44DC-A314-A8F6E7649F68}" srcOrd="0" destOrd="0" presId="urn:microsoft.com/office/officeart/2008/layout/HorizontalMultiLevelHierarchy"/>
    <dgm:cxn modelId="{96836C24-53A1-4083-A912-A5424540B247}" type="presParOf" srcId="{A66FD58B-D020-44DC-A314-A8F6E7649F68}" destId="{C65545FD-EAD4-46CF-97B1-64F09C2AE593}" srcOrd="0" destOrd="0" presId="urn:microsoft.com/office/officeart/2008/layout/HorizontalMultiLevelHierarchy"/>
    <dgm:cxn modelId="{72E32A73-F191-4F9E-852D-BDD26E6A2FFC}" type="presParOf" srcId="{A66FD58B-D020-44DC-A314-A8F6E7649F68}" destId="{63C1C044-86D3-48E3-A854-A2D57CF3914F}" srcOrd="1" destOrd="0" presId="urn:microsoft.com/office/officeart/2008/layout/HorizontalMultiLevelHierarchy"/>
    <dgm:cxn modelId="{3A6291BE-7419-4B31-AFB2-63004F8CE039}" type="presParOf" srcId="{63C1C044-86D3-48E3-A854-A2D57CF3914F}" destId="{42BC35D2-C07D-45F1-BF47-0F0D48A5EE0D}" srcOrd="0" destOrd="0" presId="urn:microsoft.com/office/officeart/2008/layout/HorizontalMultiLevelHierarchy"/>
    <dgm:cxn modelId="{9359E0FE-8B9A-4CA2-B050-D2AB22C5B6DC}" type="presParOf" srcId="{42BC35D2-C07D-45F1-BF47-0F0D48A5EE0D}" destId="{3B5D455C-47AD-44FD-B986-8CB42C22C572}" srcOrd="0" destOrd="0" presId="urn:microsoft.com/office/officeart/2008/layout/HorizontalMultiLevelHierarchy"/>
    <dgm:cxn modelId="{CDB1C7E1-ED14-40A9-8895-307A8DB0C057}" type="presParOf" srcId="{63C1C044-86D3-48E3-A854-A2D57CF3914F}" destId="{E737464E-6EB0-470E-8D60-F7B978E64D3F}" srcOrd="1" destOrd="0" presId="urn:microsoft.com/office/officeart/2008/layout/HorizontalMultiLevelHierarchy"/>
    <dgm:cxn modelId="{EF926F0C-7C5F-4CDD-8ECF-E364DD5D5A00}" type="presParOf" srcId="{E737464E-6EB0-470E-8D60-F7B978E64D3F}" destId="{55CA86B3-13C2-4DFF-BB28-AF4DED979C6B}" srcOrd="0" destOrd="0" presId="urn:microsoft.com/office/officeart/2008/layout/HorizontalMultiLevelHierarchy"/>
    <dgm:cxn modelId="{193E0AB4-5ED0-40CF-AE2D-9005B3880812}" type="presParOf" srcId="{E737464E-6EB0-470E-8D60-F7B978E64D3F}" destId="{5E220FAE-6ABA-4A90-BE18-2717650E1B34}" srcOrd="1" destOrd="0" presId="urn:microsoft.com/office/officeart/2008/layout/HorizontalMultiLevelHierarchy"/>
    <dgm:cxn modelId="{81D3A9AF-D8DD-404F-96AF-607205E86E81}" type="presParOf" srcId="{63C1C044-86D3-48E3-A854-A2D57CF3914F}" destId="{10875F1A-61A2-42B5-8A51-47A3770A58C9}" srcOrd="2" destOrd="0" presId="urn:microsoft.com/office/officeart/2008/layout/HorizontalMultiLevelHierarchy"/>
    <dgm:cxn modelId="{DE370212-DD3B-45D0-9382-6875126912CB}" type="presParOf" srcId="{10875F1A-61A2-42B5-8A51-47A3770A58C9}" destId="{9E78FF9A-C22D-4733-832F-BE204D6C2D02}" srcOrd="0" destOrd="0" presId="urn:microsoft.com/office/officeart/2008/layout/HorizontalMultiLevelHierarchy"/>
    <dgm:cxn modelId="{0F11A316-B2F2-4C56-B265-4386555B130A}" type="presParOf" srcId="{63C1C044-86D3-48E3-A854-A2D57CF3914F}" destId="{E505EAC1-FEC2-4F62-B540-F89D858542D8}" srcOrd="3" destOrd="0" presId="urn:microsoft.com/office/officeart/2008/layout/HorizontalMultiLevelHierarchy"/>
    <dgm:cxn modelId="{29C58B13-933B-4ED3-B92C-2D6D6985DF0E}" type="presParOf" srcId="{E505EAC1-FEC2-4F62-B540-F89D858542D8}" destId="{82A4E82C-32AE-48D1-B996-480D799E5DCD}" srcOrd="0" destOrd="0" presId="urn:microsoft.com/office/officeart/2008/layout/HorizontalMultiLevelHierarchy"/>
    <dgm:cxn modelId="{FFCD2D2A-3481-4874-AE76-A9E35AB1AF9C}" type="presParOf" srcId="{E505EAC1-FEC2-4F62-B540-F89D858542D8}" destId="{FF484CEC-2563-4CC3-8A8E-7D244EECDB06}" srcOrd="1" destOrd="0" presId="urn:microsoft.com/office/officeart/2008/layout/HorizontalMultiLevelHierarchy"/>
    <dgm:cxn modelId="{A0D14681-6C4D-4C99-8D94-3F3D89C2E946}" type="presParOf" srcId="{63C1C044-86D3-48E3-A854-A2D57CF3914F}" destId="{05F4CF4B-7667-4E9C-8F8B-BEE7768399BB}" srcOrd="4" destOrd="0" presId="urn:microsoft.com/office/officeart/2008/layout/HorizontalMultiLevelHierarchy"/>
    <dgm:cxn modelId="{C9E5004A-2932-4E46-A3F9-952832804CC0}" type="presParOf" srcId="{05F4CF4B-7667-4E9C-8F8B-BEE7768399BB}" destId="{7640A96A-EDC1-4295-A608-377A006F5E6E}" srcOrd="0" destOrd="0" presId="urn:microsoft.com/office/officeart/2008/layout/HorizontalMultiLevelHierarchy"/>
    <dgm:cxn modelId="{72C50DD4-1642-43B6-917C-9C8A915652BF}" type="presParOf" srcId="{63C1C044-86D3-48E3-A854-A2D57CF3914F}" destId="{16D5E5D9-2BD3-4D8D-8E9A-2C47EC8D55A4}" srcOrd="5" destOrd="0" presId="urn:microsoft.com/office/officeart/2008/layout/HorizontalMultiLevelHierarchy"/>
    <dgm:cxn modelId="{86F087A3-AC43-4AAA-802D-DBFA52746546}" type="presParOf" srcId="{16D5E5D9-2BD3-4D8D-8E9A-2C47EC8D55A4}" destId="{DA4DA681-59B1-44E6-B1F4-82AB769835BF}" srcOrd="0" destOrd="0" presId="urn:microsoft.com/office/officeart/2008/layout/HorizontalMultiLevelHierarchy"/>
    <dgm:cxn modelId="{B487475A-BE5B-4260-B471-5182C5D17E69}" type="presParOf" srcId="{16D5E5D9-2BD3-4D8D-8E9A-2C47EC8D55A4}" destId="{0D7C9D1F-59F4-4AA2-B53C-E631A5AC42D2}" srcOrd="1" destOrd="0" presId="urn:microsoft.com/office/officeart/2008/layout/HorizontalMultiLevelHierarchy"/>
    <dgm:cxn modelId="{2C22DA3B-3336-4F4E-8E12-656CCE1A9C7B}" type="presParOf" srcId="{0D7C9D1F-59F4-4AA2-B53C-E631A5AC42D2}" destId="{8AFC9069-6B0E-4A0A-989C-34AB835AFC7D}" srcOrd="0" destOrd="0" presId="urn:microsoft.com/office/officeart/2008/layout/HorizontalMultiLevelHierarchy"/>
    <dgm:cxn modelId="{9DA80EC2-60B8-49D4-AF2C-C51935DF6A78}" type="presParOf" srcId="{8AFC9069-6B0E-4A0A-989C-34AB835AFC7D}" destId="{5572715C-7407-4074-9122-293CCBF38B4F}" srcOrd="0" destOrd="0" presId="urn:microsoft.com/office/officeart/2008/layout/HorizontalMultiLevelHierarchy"/>
    <dgm:cxn modelId="{9A60672B-1B0F-4164-9EF4-2D4E7E529618}" type="presParOf" srcId="{0D7C9D1F-59F4-4AA2-B53C-E631A5AC42D2}" destId="{7477BEA1-F2BD-47AC-8377-8D3A3651BF3D}" srcOrd="1" destOrd="0" presId="urn:microsoft.com/office/officeart/2008/layout/HorizontalMultiLevelHierarchy"/>
    <dgm:cxn modelId="{D0AE08E9-57B1-4124-B7B2-AB3D50DF3BC7}" type="presParOf" srcId="{7477BEA1-F2BD-47AC-8377-8D3A3651BF3D}" destId="{958CFFE9-DFA5-4AE3-9B23-57FA4A1005AB}" srcOrd="0" destOrd="0" presId="urn:microsoft.com/office/officeart/2008/layout/HorizontalMultiLevelHierarchy"/>
    <dgm:cxn modelId="{B3475A25-BBD7-4DE3-BEAB-BFCE5133BE6A}" type="presParOf" srcId="{7477BEA1-F2BD-47AC-8377-8D3A3651BF3D}" destId="{F843F556-FF19-477C-AA29-4D292AD22F9D}" srcOrd="1" destOrd="0" presId="urn:microsoft.com/office/officeart/2008/layout/HorizontalMultiLevelHierarchy"/>
    <dgm:cxn modelId="{1703ED6A-5E93-442A-8375-22642230FF9B}" type="presParOf" srcId="{63C1C044-86D3-48E3-A854-A2D57CF3914F}" destId="{CF345E94-10F3-4B45-924F-F55B12E30C8A}" srcOrd="6" destOrd="0" presId="urn:microsoft.com/office/officeart/2008/layout/HorizontalMultiLevelHierarchy"/>
    <dgm:cxn modelId="{89534115-33D3-45C3-9F92-401EF279E490}" type="presParOf" srcId="{CF345E94-10F3-4B45-924F-F55B12E30C8A}" destId="{C02F6712-C78A-4525-92D8-727DD47D2A2C}" srcOrd="0" destOrd="0" presId="urn:microsoft.com/office/officeart/2008/layout/HorizontalMultiLevelHierarchy"/>
    <dgm:cxn modelId="{C639D2B0-D153-4CD7-8BE6-E6442CB806D3}" type="presParOf" srcId="{63C1C044-86D3-48E3-A854-A2D57CF3914F}" destId="{A24DA04A-3E6D-4FE2-A972-A4CEED5D1F52}" srcOrd="7" destOrd="0" presId="urn:microsoft.com/office/officeart/2008/layout/HorizontalMultiLevelHierarchy"/>
    <dgm:cxn modelId="{549F6D23-12C2-4EC5-B7DE-6744E3C5E013}" type="presParOf" srcId="{A24DA04A-3E6D-4FE2-A972-A4CEED5D1F52}" destId="{299DD771-222C-43E1-B647-51023B950EA3}" srcOrd="0" destOrd="0" presId="urn:microsoft.com/office/officeart/2008/layout/HorizontalMultiLevelHierarchy"/>
    <dgm:cxn modelId="{6EC8E763-29CE-4886-BCAB-E6D50067386D}" type="presParOf" srcId="{A24DA04A-3E6D-4FE2-A972-A4CEED5D1F52}" destId="{593A3543-B66B-4346-B11F-65B204A21A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345E94-10F3-4B45-924F-F55B12E30C8A}">
      <dsp:nvSpPr>
        <dsp:cNvPr id="0" name=""/>
        <dsp:cNvSpPr/>
      </dsp:nvSpPr>
      <dsp:spPr>
        <a:xfrm>
          <a:off x="859932" y="2262981"/>
          <a:ext cx="1197476" cy="1519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8738" y="0"/>
              </a:lnTo>
              <a:lnTo>
                <a:pt x="598738" y="1519785"/>
              </a:lnTo>
              <a:lnTo>
                <a:pt x="1197476" y="1519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10299" y="2974502"/>
        <a:ext cx="96743" cy="96743"/>
      </dsp:txXfrm>
    </dsp:sp>
    <dsp:sp modelId="{8AFC9069-6B0E-4A0A-989C-34AB835AFC7D}">
      <dsp:nvSpPr>
        <dsp:cNvPr id="0" name=""/>
        <dsp:cNvSpPr/>
      </dsp:nvSpPr>
      <dsp:spPr>
        <a:xfrm>
          <a:off x="4877989" y="2754564"/>
          <a:ext cx="5310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1030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30229" y="2787009"/>
        <a:ext cx="26551" cy="26551"/>
      </dsp:txXfrm>
    </dsp:sp>
    <dsp:sp modelId="{05F4CF4B-7667-4E9C-8F8B-BEE7768399BB}">
      <dsp:nvSpPr>
        <dsp:cNvPr id="0" name=""/>
        <dsp:cNvSpPr/>
      </dsp:nvSpPr>
      <dsp:spPr>
        <a:xfrm>
          <a:off x="859932" y="2262981"/>
          <a:ext cx="1197476" cy="537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8738" y="0"/>
              </a:lnTo>
              <a:lnTo>
                <a:pt x="598738" y="537303"/>
              </a:lnTo>
              <a:lnTo>
                <a:pt x="1197476" y="5373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25858" y="2498820"/>
        <a:ext cx="65624" cy="65624"/>
      </dsp:txXfrm>
    </dsp:sp>
    <dsp:sp modelId="{10875F1A-61A2-42B5-8A51-47A3770A58C9}">
      <dsp:nvSpPr>
        <dsp:cNvPr id="0" name=""/>
        <dsp:cNvSpPr/>
      </dsp:nvSpPr>
      <dsp:spPr>
        <a:xfrm>
          <a:off x="859932" y="1717250"/>
          <a:ext cx="1197476" cy="545730"/>
        </a:xfrm>
        <a:custGeom>
          <a:avLst/>
          <a:gdLst/>
          <a:ahLst/>
          <a:cxnLst/>
          <a:rect l="0" t="0" r="0" b="0"/>
          <a:pathLst>
            <a:path>
              <a:moveTo>
                <a:pt x="0" y="545730"/>
              </a:moveTo>
              <a:lnTo>
                <a:pt x="598738" y="545730"/>
              </a:lnTo>
              <a:lnTo>
                <a:pt x="598738" y="0"/>
              </a:lnTo>
              <a:lnTo>
                <a:pt x="11974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25772" y="1957216"/>
        <a:ext cx="65798" cy="65798"/>
      </dsp:txXfrm>
    </dsp:sp>
    <dsp:sp modelId="{42BC35D2-C07D-45F1-BF47-0F0D48A5EE0D}">
      <dsp:nvSpPr>
        <dsp:cNvPr id="0" name=""/>
        <dsp:cNvSpPr/>
      </dsp:nvSpPr>
      <dsp:spPr>
        <a:xfrm>
          <a:off x="859932" y="658570"/>
          <a:ext cx="1197476" cy="1604411"/>
        </a:xfrm>
        <a:custGeom>
          <a:avLst/>
          <a:gdLst/>
          <a:ahLst/>
          <a:cxnLst/>
          <a:rect l="0" t="0" r="0" b="0"/>
          <a:pathLst>
            <a:path>
              <a:moveTo>
                <a:pt x="0" y="1604411"/>
              </a:moveTo>
              <a:lnTo>
                <a:pt x="598738" y="1604411"/>
              </a:lnTo>
              <a:lnTo>
                <a:pt x="598738" y="0"/>
              </a:lnTo>
              <a:lnTo>
                <a:pt x="119747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408620" y="1410725"/>
        <a:ext cx="100101" cy="100101"/>
      </dsp:txXfrm>
    </dsp:sp>
    <dsp:sp modelId="{C65545FD-EAD4-46CF-97B1-64F09C2AE593}">
      <dsp:nvSpPr>
        <dsp:cNvPr id="0" name=""/>
        <dsp:cNvSpPr/>
      </dsp:nvSpPr>
      <dsp:spPr>
        <a:xfrm rot="16200000">
          <a:off x="-1833015" y="1833015"/>
          <a:ext cx="4525963" cy="859932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1" kern="1200" dirty="0" smtClean="0"/>
            <a:t>ACNE</a:t>
          </a:r>
          <a:endParaRPr lang="en-US" sz="5600" b="1" kern="1200" dirty="0"/>
        </a:p>
      </dsp:txBody>
      <dsp:txXfrm>
        <a:off x="-1833015" y="1833015"/>
        <a:ext cx="4525963" cy="859932"/>
      </dsp:txXfrm>
    </dsp:sp>
    <dsp:sp modelId="{55CA86B3-13C2-4DFF-BB28-AF4DED979C6B}">
      <dsp:nvSpPr>
        <dsp:cNvPr id="0" name=""/>
        <dsp:cNvSpPr/>
      </dsp:nvSpPr>
      <dsp:spPr>
        <a:xfrm>
          <a:off x="2057409" y="228603"/>
          <a:ext cx="2820580" cy="859932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Topicals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Oral Antibiotics</a:t>
          </a:r>
          <a:endParaRPr lang="en-US" sz="2400" b="1" kern="1200" dirty="0"/>
        </a:p>
      </dsp:txBody>
      <dsp:txXfrm>
        <a:off x="2057409" y="228603"/>
        <a:ext cx="2820580" cy="859932"/>
      </dsp:txXfrm>
    </dsp:sp>
    <dsp:sp modelId="{82A4E82C-32AE-48D1-B996-480D799E5DCD}">
      <dsp:nvSpPr>
        <dsp:cNvPr id="0" name=""/>
        <dsp:cNvSpPr/>
      </dsp:nvSpPr>
      <dsp:spPr>
        <a:xfrm>
          <a:off x="2057409" y="1287284"/>
          <a:ext cx="2665814" cy="859932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Oral </a:t>
          </a:r>
          <a:r>
            <a:rPr lang="en-US" sz="2400" b="1" kern="1200" dirty="0" smtClean="0">
              <a:solidFill>
                <a:schemeClr val="bg1"/>
              </a:solidFill>
            </a:rPr>
            <a:t>Contraceptive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Aldactone</a:t>
          </a:r>
          <a:endParaRPr lang="en-US" sz="2400" b="1" kern="1200" dirty="0" smtClean="0"/>
        </a:p>
      </dsp:txBody>
      <dsp:txXfrm>
        <a:off x="2057409" y="1287284"/>
        <a:ext cx="2665814" cy="859932"/>
      </dsp:txXfrm>
    </dsp:sp>
    <dsp:sp modelId="{DA4DA681-59B1-44E6-B1F4-82AB769835BF}">
      <dsp:nvSpPr>
        <dsp:cNvPr id="0" name=""/>
        <dsp:cNvSpPr/>
      </dsp:nvSpPr>
      <dsp:spPr>
        <a:xfrm>
          <a:off x="2057409" y="2370318"/>
          <a:ext cx="2820580" cy="85993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Isotretinoin</a:t>
          </a:r>
          <a:endParaRPr lang="en-US" sz="2800" b="1" kern="1200" dirty="0"/>
        </a:p>
      </dsp:txBody>
      <dsp:txXfrm>
        <a:off x="2057409" y="2370318"/>
        <a:ext cx="2820580" cy="859932"/>
      </dsp:txXfrm>
    </dsp:sp>
    <dsp:sp modelId="{958CFFE9-DFA5-4AE3-9B23-57FA4A1005AB}">
      <dsp:nvSpPr>
        <dsp:cNvPr id="0" name=""/>
        <dsp:cNvSpPr/>
      </dsp:nvSpPr>
      <dsp:spPr>
        <a:xfrm>
          <a:off x="5409019" y="2171566"/>
          <a:ext cx="2820580" cy="1257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Cystic Acne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Scarring Acne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Resistant Acne</a:t>
          </a:r>
        </a:p>
      </dsp:txBody>
      <dsp:txXfrm>
        <a:off x="5409019" y="2171566"/>
        <a:ext cx="2820580" cy="1257436"/>
      </dsp:txXfrm>
    </dsp:sp>
    <dsp:sp modelId="{299DD771-222C-43E1-B647-51023B950EA3}">
      <dsp:nvSpPr>
        <dsp:cNvPr id="0" name=""/>
        <dsp:cNvSpPr/>
      </dsp:nvSpPr>
      <dsp:spPr>
        <a:xfrm>
          <a:off x="2057409" y="3352800"/>
          <a:ext cx="2820580" cy="859932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Lasers </a:t>
          </a:r>
          <a:r>
            <a:rPr lang="en-US" sz="2800" b="1" kern="1200" dirty="0" smtClean="0">
              <a:solidFill>
                <a:schemeClr val="accent3">
                  <a:lumMod val="40000"/>
                  <a:lumOff val="60000"/>
                </a:schemeClr>
              </a:solidFill>
            </a:rPr>
            <a:t>$$$$$$</a:t>
          </a:r>
          <a:endParaRPr lang="en-US" sz="2800" b="1" kern="1200" dirty="0">
            <a:solidFill>
              <a:schemeClr val="accent3">
                <a:lumMod val="40000"/>
                <a:lumOff val="60000"/>
              </a:schemeClr>
            </a:solidFill>
          </a:endParaRPr>
        </a:p>
      </dsp:txBody>
      <dsp:txXfrm>
        <a:off x="2057409" y="3352800"/>
        <a:ext cx="2820580" cy="859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714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1F4FA-8927-44B1-AEC5-5B269DEE9C81}" type="datetimeFigureOut">
              <a:rPr lang="en-US" smtClean="0"/>
              <a:t>5/13/17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714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C71BD-035C-4C3F-84E5-FE8A9AD1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02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714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C29E1-A352-4CB1-9931-A1E7E86D0798}" type="datetimeFigureOut">
              <a:rPr lang="en-US" smtClean="0"/>
              <a:t>5/13/17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642" y="4415036"/>
            <a:ext cx="5485130" cy="418266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714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A1ADE-EBD8-4526-B97B-100378409E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0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4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  <a:p>
            <a:r>
              <a:rPr lang="en-US" dirty="0" err="1" smtClean="0"/>
              <a:t>Brachy</a:t>
            </a:r>
            <a:r>
              <a:rPr lang="en-US" dirty="0" smtClean="0"/>
              <a:t> / </a:t>
            </a:r>
            <a:r>
              <a:rPr lang="en-US" smtClean="0"/>
              <a:t>XRT devise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Accutane</a:t>
            </a:r>
            <a:r>
              <a:rPr lang="en-US" baseline="0" dirty="0" smtClean="0"/>
              <a:t> &gt;12yo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38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 smtClean="0"/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86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Metrogel</a:t>
            </a:r>
            <a:r>
              <a:rPr lang="en-US" dirty="0" smtClean="0"/>
              <a:t> shown effective</a:t>
            </a:r>
            <a:r>
              <a:rPr lang="en-US" baseline="0" dirty="0" smtClean="0"/>
              <a:t> in Acne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6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Flushing</a:t>
            </a:r>
            <a:r>
              <a:rPr lang="en-US" baseline="0" dirty="0" smtClean="0"/>
              <a:t> – Rosacea / Lupus / Niacin / </a:t>
            </a:r>
            <a:r>
              <a:rPr lang="en-US" baseline="0" dirty="0" err="1" smtClean="0"/>
              <a:t>Perimenopausal</a:t>
            </a:r>
            <a:endParaRPr lang="en-US" baseline="0" dirty="0" smtClean="0"/>
          </a:p>
          <a:p>
            <a:r>
              <a:rPr lang="en-US" baseline="0" dirty="0" smtClean="0"/>
              <a:t>	Rare – Carcinoid / </a:t>
            </a:r>
            <a:r>
              <a:rPr lang="en-US" baseline="0" dirty="0" err="1" smtClean="0"/>
              <a:t>Pheochromocytoma</a:t>
            </a:r>
            <a:r>
              <a:rPr lang="en-US" baseline="0" dirty="0" smtClean="0"/>
              <a:t> / Thyroid cancer (medullary) / Pancreatic tumor / Systemic </a:t>
            </a:r>
            <a:r>
              <a:rPr lang="en-US" baseline="0" dirty="0" err="1" smtClean="0"/>
              <a:t>Mastocytosis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Tx</a:t>
            </a:r>
            <a:r>
              <a:rPr lang="en-US" baseline="0" dirty="0" smtClean="0"/>
              <a:t> Flushing Rosacea – No-selective BB (Alpha and Beta receptor blocking ability) – </a:t>
            </a:r>
            <a:r>
              <a:rPr lang="en-US" baseline="0" dirty="0" err="1" smtClean="0"/>
              <a:t>Propanolol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Nadolol</a:t>
            </a:r>
            <a:r>
              <a:rPr lang="en-US" baseline="0" dirty="0" smtClean="0"/>
              <a:t> / </a:t>
            </a:r>
            <a:r>
              <a:rPr lang="en-US" baseline="0" smtClean="0"/>
              <a:t>Carvidilol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9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0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0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5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Df</a:t>
            </a:r>
            <a:r>
              <a:rPr lang="en-US" b="1" dirty="0" smtClean="0"/>
              <a:t> </a:t>
            </a:r>
            <a:r>
              <a:rPr lang="en-US" b="1" dirty="0" err="1" smtClean="0"/>
              <a:t>Dx</a:t>
            </a:r>
            <a:r>
              <a:rPr lang="en-US" b="1" dirty="0" smtClean="0"/>
              <a:t> – Hypopigmentation in kids</a:t>
            </a:r>
          </a:p>
          <a:p>
            <a:r>
              <a:rPr lang="en-US" baseline="0" dirty="0" smtClean="0"/>
              <a:t>      </a:t>
            </a:r>
            <a:r>
              <a:rPr lang="en-US" baseline="0" dirty="0" err="1" smtClean="0"/>
              <a:t>Vitiligo</a:t>
            </a:r>
            <a:r>
              <a:rPr lang="en-US" baseline="0" dirty="0" smtClean="0"/>
              <a:t> / PIPA / P Alba / TV</a:t>
            </a:r>
          </a:p>
          <a:p>
            <a:r>
              <a:rPr lang="en-US" baseline="0" dirty="0" smtClean="0"/>
              <a:t>      </a:t>
            </a:r>
            <a:r>
              <a:rPr lang="en-US" baseline="0" dirty="0" err="1" smtClean="0"/>
              <a:t>Hypopigmeted</a:t>
            </a:r>
            <a:r>
              <a:rPr lang="en-US" baseline="0" dirty="0" smtClean="0"/>
              <a:t> MF / </a:t>
            </a:r>
            <a:r>
              <a:rPr lang="en-US" baseline="0" dirty="0" err="1" smtClean="0"/>
              <a:t>Hansens</a:t>
            </a:r>
            <a:endParaRPr lang="en-US" baseline="0" dirty="0" smtClean="0"/>
          </a:p>
          <a:p>
            <a:r>
              <a:rPr lang="en-US" baseline="0" dirty="0" smtClean="0"/>
              <a:t>     Progressive Macular Hypopigmentation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4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3C513-0EA2-4F93-B1AF-EB2636415DF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9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3C513-0EA2-4F93-B1AF-EB2636415DF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64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6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BC4F2ACA-AC64-074C-854D-07E872537E05}" type="slidenum">
              <a:rPr lang="en-US" smtClean="0">
                <a:latin typeface="Arial" charset="0"/>
              </a:rPr>
              <a:pPr>
                <a:defRPr/>
              </a:pPr>
              <a:t>108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317095FE-3311-EF4F-AD0C-445851EB3EA0}" type="slidenum">
              <a:rPr lang="en-US" smtClean="0">
                <a:latin typeface="Arial" charset="0"/>
              </a:rPr>
              <a:pPr>
                <a:defRPr/>
              </a:pPr>
              <a:t>109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Gardisil</a:t>
            </a:r>
            <a:r>
              <a:rPr lang="en-US" dirty="0" smtClean="0"/>
              <a:t> 4 will probably no longer be available in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04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Labs</a:t>
            </a:r>
            <a:r>
              <a:rPr lang="en-US" baseline="0" dirty="0" smtClean="0"/>
              <a:t> – Fe / ANA / RPR / TSH / Zinc / </a:t>
            </a:r>
            <a:r>
              <a:rPr lang="en-US" baseline="0" dirty="0" err="1" smtClean="0"/>
              <a:t>Vit</a:t>
            </a:r>
            <a:r>
              <a:rPr lang="en-US" baseline="0" dirty="0" smtClean="0"/>
              <a:t> D / Biotin / B12 / Chronic </a:t>
            </a:r>
            <a:r>
              <a:rPr lang="en-US" baseline="0" dirty="0" err="1" smtClean="0"/>
              <a:t>Hepato</a:t>
            </a:r>
            <a:r>
              <a:rPr lang="en-US" baseline="0" dirty="0" smtClean="0"/>
              <a:t>-renal </a:t>
            </a:r>
            <a:r>
              <a:rPr lang="en-US" baseline="0" dirty="0" err="1" smtClean="0"/>
              <a:t>dz</a:t>
            </a:r>
            <a:r>
              <a:rPr lang="en-US" baseline="0" dirty="0" smtClean="0"/>
              <a:t> / Prolactin</a:t>
            </a:r>
          </a:p>
          <a:p>
            <a:r>
              <a:rPr lang="en-US" baseline="0" dirty="0" smtClean="0"/>
              <a:t>20% -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notice</a:t>
            </a:r>
          </a:p>
          <a:p>
            <a:r>
              <a:rPr lang="en-US" baseline="0" dirty="0" smtClean="0"/>
              <a:t>30-50% others notice</a:t>
            </a:r>
          </a:p>
          <a:p>
            <a:r>
              <a:rPr lang="en-US" baseline="0" dirty="0" smtClean="0"/>
              <a:t>Not &gt;50% hair loss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4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 - Face</a:t>
            </a:r>
            <a:r>
              <a:rPr lang="en-US" baseline="0" dirty="0" smtClean="0"/>
              <a:t> – 2-4 weeks</a:t>
            </a:r>
          </a:p>
          <a:p>
            <a:r>
              <a:rPr lang="en-US" baseline="0" dirty="0" smtClean="0"/>
              <a:t>Trunk/Ext – 4 weeks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BCC – about 4 weeks (until lesions cleared)  - may take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12 weeks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54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72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2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Always ask about symptoms – Itching / Burning / Pain / Tenderness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95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r>
              <a:rPr lang="en-US" baseline="0" dirty="0" smtClean="0"/>
              <a:t> – may take 6 months prior to seeing clinical 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6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26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CCCA - Hair relaxers – use less often (no</a:t>
            </a:r>
            <a:r>
              <a:rPr lang="en-US" baseline="0" dirty="0" smtClean="0"/>
              <a:t> more than q 2 months) / Don’t color hair same time as relaxer / Use milder relaxer as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8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weeks of - Rifampin</a:t>
            </a:r>
            <a:r>
              <a:rPr lang="en-US" baseline="0" dirty="0" smtClean="0"/>
              <a:t> 300mg BID &amp; </a:t>
            </a:r>
            <a:r>
              <a:rPr lang="en-US" baseline="0" dirty="0" err="1" smtClean="0"/>
              <a:t>Clinda</a:t>
            </a:r>
            <a:r>
              <a:rPr lang="en-US" baseline="0" dirty="0" smtClean="0"/>
              <a:t> 300mg bid</a:t>
            </a:r>
          </a:p>
          <a:p>
            <a:r>
              <a:rPr lang="en-US" baseline="0" dirty="0" smtClean="0"/>
              <a:t>If can’t tolerate Rifampin/</a:t>
            </a:r>
            <a:r>
              <a:rPr lang="en-US" baseline="0" dirty="0" err="1" smtClean="0"/>
              <a:t>Clinda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Cipro</a:t>
            </a:r>
            <a:r>
              <a:rPr lang="en-US" baseline="0" dirty="0" smtClean="0">
                <a:sym typeface="Wingdings"/>
              </a:rPr>
              <a:t> 750 bid  or just Keflex 500 bid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4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12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PCOS – Risk of </a:t>
            </a:r>
            <a:r>
              <a:rPr lang="en-US" smtClean="0"/>
              <a:t>endometrial carcinoma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26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0000"/>
              </a:lnSpc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Liver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Asymptomatic elevation LFT in 0.2-0.5% - No clinical significance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Liver injury 1:50,000 – 1:120,000 – mostly reversible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2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FDA</a:t>
            </a:r>
            <a:r>
              <a:rPr lang="en-US" baseline="0" dirty="0" smtClean="0"/>
              <a:t> – Non HK AK at Face/Scalp (&lt;25cm squared) - </a:t>
            </a:r>
            <a:r>
              <a:rPr lang="en-US" dirty="0" smtClean="0"/>
              <a:t>AK</a:t>
            </a:r>
            <a:r>
              <a:rPr lang="en-US" baseline="0" dirty="0" smtClean="0"/>
              <a:t> –&gt; M &amp; F x 16 weeks </a:t>
            </a:r>
          </a:p>
          <a:p>
            <a:endParaRPr lang="en-US" dirty="0" smtClean="0"/>
          </a:p>
          <a:p>
            <a:r>
              <a:rPr lang="en-US" dirty="0" smtClean="0"/>
              <a:t>Less</a:t>
            </a:r>
            <a:r>
              <a:rPr lang="en-US" baseline="0" dirty="0" smtClean="0"/>
              <a:t> Irritating than 5-FU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 pitchFamily="2" charset="2"/>
              </a:rPr>
              <a:t>Non FDA – Nodular BCC / Bowens / Keloids / </a:t>
            </a:r>
            <a:r>
              <a:rPr lang="en-US" baseline="0" dirty="0" err="1" smtClean="0">
                <a:sym typeface="Wingdings" pitchFamily="2" charset="2"/>
              </a:rPr>
              <a:t>Lentigo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Maligna</a:t>
            </a:r>
            <a:r>
              <a:rPr lang="en-US" baseline="0" dirty="0" smtClean="0">
                <a:sym typeface="Wingdings" pitchFamily="2" charset="2"/>
              </a:rPr>
              <a:t> / VV / MC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>
                <a:sym typeface="Wingdings" pitchFamily="2" charset="2"/>
              </a:rPr>
              <a:t>Zyclara</a:t>
            </a:r>
            <a:r>
              <a:rPr lang="en-US" baseline="0" dirty="0" smtClean="0">
                <a:sym typeface="Wingdings" pitchFamily="2" charset="2"/>
              </a:rPr>
              <a:t> – less effective but less irritating than Aldara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600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15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PN </a:t>
            </a:r>
            <a:r>
              <a:rPr lang="en-US" dirty="0" err="1" smtClean="0"/>
              <a:t>Df</a:t>
            </a:r>
            <a:r>
              <a:rPr lang="en-US" dirty="0" smtClean="0"/>
              <a:t> </a:t>
            </a:r>
            <a:r>
              <a:rPr lang="en-US" dirty="0" err="1" smtClean="0"/>
              <a:t>Dx</a:t>
            </a:r>
            <a:r>
              <a:rPr lang="en-US" dirty="0" smtClean="0"/>
              <a:t> – Perforating d/o  / Nodular scabies / </a:t>
            </a:r>
            <a:r>
              <a:rPr lang="en-US" dirty="0" err="1" smtClean="0"/>
              <a:t>Pemphigoid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nodularis</a:t>
            </a:r>
            <a:r>
              <a:rPr lang="en-US" baseline="0" dirty="0" smtClean="0"/>
              <a:t> / Hypertrophic LP / Hypertrophic 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8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8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98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Burning Mouth Syndrome –</a:t>
            </a:r>
            <a:r>
              <a:rPr lang="en-US" dirty="0" err="1" smtClean="0"/>
              <a:t>Orodynia</a:t>
            </a:r>
            <a:r>
              <a:rPr lang="en-US" dirty="0" smtClean="0"/>
              <a:t> – no oral lesions – mostly bilateral</a:t>
            </a:r>
          </a:p>
          <a:p>
            <a:r>
              <a:rPr lang="en-US" dirty="0" smtClean="0"/>
              <a:t>   Rule out secondary cause – SCC / ill fitting dentures / Thrush / </a:t>
            </a:r>
            <a:r>
              <a:rPr lang="en-US" dirty="0" err="1" smtClean="0"/>
              <a:t>Xerostomia</a:t>
            </a:r>
            <a:r>
              <a:rPr lang="en-US" dirty="0" smtClean="0"/>
              <a:t> /</a:t>
            </a:r>
            <a:r>
              <a:rPr lang="en-US" baseline="0" dirty="0" smtClean="0"/>
              <a:t> Contact dermatitis to dental work / Rx-OTC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Burning Scalp Syndrome – Diffuse burning pain, pruritus numbness or tingling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Allodynia</a:t>
            </a:r>
            <a:r>
              <a:rPr lang="en-US" baseline="0" dirty="0" smtClean="0"/>
              <a:t> – increased sensitivity to light touch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8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82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43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Vulvar Ulcers – Excoriation / HSV / </a:t>
            </a:r>
            <a:r>
              <a:rPr lang="en-US" baseline="0" dirty="0" err="1" smtClean="0"/>
              <a:t>Bechets</a:t>
            </a:r>
            <a:r>
              <a:rPr lang="en-US" baseline="0" dirty="0" smtClean="0"/>
              <a:t> / SCC / </a:t>
            </a:r>
            <a:r>
              <a:rPr lang="en-US" baseline="0" dirty="0" err="1" smtClean="0"/>
              <a:t>Immunobullous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dzm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Apthous</a:t>
            </a:r>
            <a:r>
              <a:rPr lang="en-US" baseline="0" dirty="0" smtClean="0"/>
              <a:t> ulcer / </a:t>
            </a:r>
            <a:r>
              <a:rPr lang="en-US" baseline="0" dirty="0" err="1" smtClean="0"/>
              <a:t>Crohs</a:t>
            </a:r>
            <a:r>
              <a:rPr lang="en-US" baseline="0" dirty="0" smtClean="0"/>
              <a:t> / FDE / Erosive LS / Syphilis / </a:t>
            </a:r>
            <a:r>
              <a:rPr lang="en-US" baseline="0" dirty="0" err="1" smtClean="0"/>
              <a:t>Chancroid</a:t>
            </a:r>
            <a:r>
              <a:rPr lang="en-US" baseline="0" dirty="0" smtClean="0"/>
              <a:t> / LGV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373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6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3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studies for BCC/SCC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34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for </a:t>
            </a:r>
            <a:r>
              <a:rPr lang="en-US" dirty="0" err="1" smtClean="0"/>
              <a:t>Aks</a:t>
            </a:r>
            <a:r>
              <a:rPr lang="en-US" dirty="0" smtClean="0"/>
              <a:t> at Face/Scalp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18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A1ADE-EBD8-4526-B97B-100378409E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4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8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5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5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8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5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5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5DFB1-F9C5-4E74-97BB-E7D8DBEBDACE}" type="datetimeFigureOut">
              <a:rPr lang="en-US" smtClean="0"/>
              <a:t>5/13/17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5407-5FF3-453D-9A3F-EBBBF9DC5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1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jpg"/><Relationship Id="rId3" Type="http://schemas.openxmlformats.org/officeDocument/2006/relationships/image" Target="../media/image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g"/><Relationship Id="rId3" Type="http://schemas.openxmlformats.org/officeDocument/2006/relationships/image" Target="../media/image140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jpg"/><Relationship Id="rId3" Type="http://schemas.openxmlformats.org/officeDocument/2006/relationships/image" Target="../media/image142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Relationship Id="rId3" Type="http://schemas.openxmlformats.org/officeDocument/2006/relationships/image" Target="../media/image144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Relationship Id="rId3" Type="http://schemas.openxmlformats.org/officeDocument/2006/relationships/image" Target="../media/image15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4" Type="http://schemas.openxmlformats.org/officeDocument/2006/relationships/image" Target="../media/image161.jpg"/><Relationship Id="rId5" Type="http://schemas.openxmlformats.org/officeDocument/2006/relationships/image" Target="../media/image16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png"/><Relationship Id="rId3" Type="http://schemas.openxmlformats.org/officeDocument/2006/relationships/image" Target="../media/image167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4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5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1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2.jp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3.jp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95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7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8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0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g"/><Relationship Id="rId5" Type="http://schemas.openxmlformats.org/officeDocument/2006/relationships/image" Target="../media/image52.gif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eg"/><Relationship Id="rId6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gif"/><Relationship Id="rId3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3.jpg"/><Relationship Id="rId5" Type="http://schemas.openxmlformats.org/officeDocument/2006/relationships/image" Target="../media/image74.jpg"/><Relationship Id="rId6" Type="http://schemas.openxmlformats.org/officeDocument/2006/relationships/image" Target="../media/image64.jp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4" Type="http://schemas.openxmlformats.org/officeDocument/2006/relationships/image" Target="../media/image81.jpe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image" Target="../media/image84.jpg"/><Relationship Id="rId8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gif"/><Relationship Id="rId3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Relationship Id="rId3" Type="http://schemas.openxmlformats.org/officeDocument/2006/relationships/image" Target="../media/image10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g"/><Relationship Id="rId3" Type="http://schemas.openxmlformats.org/officeDocument/2006/relationships/image" Target="../media/image10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4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g"/><Relationship Id="rId3" Type="http://schemas.openxmlformats.org/officeDocument/2006/relationships/image" Target="../media/image1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4400" r="8245" b="6248"/>
          <a:stretch/>
        </p:blipFill>
        <p:spPr>
          <a:xfrm>
            <a:off x="3200400" y="2362200"/>
            <a:ext cx="2258009" cy="38722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533400" y="838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Basic Dermatology Review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4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/>
        </p:blipFill>
        <p:spPr>
          <a:xfrm>
            <a:off x="4486508" y="3657600"/>
            <a:ext cx="4683512" cy="245948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"/>
            <a:ext cx="3429000" cy="1549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892" y="2590800"/>
            <a:ext cx="6888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Botanical – sap of Euphorbia plant</a:t>
            </a: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Cytotoxic &amp; Immune response modifier</a:t>
            </a:r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0.015% Gel to </a:t>
            </a:r>
            <a:r>
              <a:rPr lang="en-US" sz="2400" b="1" u="sng" dirty="0" smtClean="0">
                <a:solidFill>
                  <a:srgbClr val="FF0000"/>
                </a:solidFill>
              </a:rPr>
              <a:t>Face &amp; Scalp </a:t>
            </a:r>
            <a:r>
              <a:rPr lang="en-US" sz="2400" b="1" dirty="0" smtClean="0">
                <a:solidFill>
                  <a:srgbClr val="FF0000"/>
                </a:solidFill>
              </a:rPr>
              <a:t>– apply for 3 days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0.05% Gel </a:t>
            </a:r>
            <a:r>
              <a:rPr lang="en-US" sz="2400" b="1" u="sng" dirty="0" smtClean="0">
                <a:solidFill>
                  <a:srgbClr val="FF0000"/>
                </a:solidFill>
              </a:rPr>
              <a:t>Trunk &amp; Extremities </a:t>
            </a:r>
            <a:r>
              <a:rPr lang="en-US" sz="2400" b="1" dirty="0" smtClean="0">
                <a:solidFill>
                  <a:srgbClr val="FF0000"/>
                </a:solidFill>
              </a:rPr>
              <a:t>– apply for 2 days</a:t>
            </a:r>
          </a:p>
          <a:p>
            <a:endParaRPr lang="en-US" sz="2400" b="1" dirty="0"/>
          </a:p>
          <a:p>
            <a:r>
              <a:rPr lang="en-US" sz="2400" b="1" dirty="0" smtClean="0">
                <a:solidFill>
                  <a:srgbClr val="0070C0"/>
                </a:solidFill>
              </a:rPr>
              <a:t>Peak Irritation ~1 week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Down-time ~20 days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Less applications </a:t>
            </a:r>
            <a:r>
              <a:rPr lang="en-US" sz="2400" b="1" dirty="0" smtClean="0">
                <a:solidFill>
                  <a:srgbClr val="002060"/>
                </a:solidFill>
                <a:sym typeface="Wingdings" pitchFamily="2" charset="2"/>
              </a:rPr>
              <a:t> Better compliance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9" b="14741"/>
          <a:stretch/>
        </p:blipFill>
        <p:spPr>
          <a:xfrm>
            <a:off x="1919067" y="1371600"/>
            <a:ext cx="5382066" cy="5181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2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87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Molluscum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Contagiosum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Dome shaped </a:t>
            </a:r>
            <a:r>
              <a:rPr lang="en-US" dirty="0" err="1" smtClean="0"/>
              <a:t>umbilicated</a:t>
            </a:r>
            <a:r>
              <a:rPr lang="en-US" dirty="0" smtClean="0"/>
              <a:t> papules</a:t>
            </a:r>
          </a:p>
          <a:p>
            <a:r>
              <a:rPr lang="en-US" b="1" dirty="0" smtClean="0"/>
              <a:t>Transmission</a:t>
            </a:r>
          </a:p>
          <a:p>
            <a:pPr lvl="1"/>
            <a:r>
              <a:rPr lang="en-US" dirty="0" smtClean="0"/>
              <a:t>Skin to skin / Fomites</a:t>
            </a:r>
          </a:p>
          <a:p>
            <a:pPr lvl="1"/>
            <a:r>
              <a:rPr lang="en-US" dirty="0" smtClean="0"/>
              <a:t>Baths / Swimming pools / Schools / Playgrounds</a:t>
            </a:r>
          </a:p>
          <a:p>
            <a:r>
              <a:rPr lang="en-US" b="1" dirty="0" smtClean="0"/>
              <a:t>Types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Pediatrics </a:t>
            </a:r>
            <a:r>
              <a:rPr lang="en-US" dirty="0" smtClean="0"/>
              <a:t>(Atopic Dermatitis)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Adults</a:t>
            </a:r>
            <a:r>
              <a:rPr lang="en-US" dirty="0" smtClean="0"/>
              <a:t> – Sexually active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Immunosuppressed</a:t>
            </a:r>
            <a:r>
              <a:rPr lang="en-US" dirty="0" smtClean="0"/>
              <a:t> – Disseminated or Giant MC</a:t>
            </a:r>
          </a:p>
        </p:txBody>
      </p:sp>
    </p:spTree>
    <p:extLst>
      <p:ext uri="{BB962C8B-B14F-4D97-AF65-F5344CB8AC3E}">
        <p14:creationId xmlns:p14="http://schemas.microsoft.com/office/powerpoint/2010/main" val="3435968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Mollucsum</a:t>
            </a:r>
            <a:r>
              <a:rPr lang="en-US" dirty="0" smtClean="0"/>
              <a:t> </a:t>
            </a:r>
            <a:r>
              <a:rPr lang="en-US" dirty="0" err="1" smtClean="0"/>
              <a:t>Contagiosum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1727" r="1826" b="1255"/>
          <a:stretch/>
        </p:blipFill>
        <p:spPr>
          <a:xfrm>
            <a:off x="76200" y="2971800"/>
            <a:ext cx="5315712" cy="376732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02664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760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Molluscum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Contagiosum</a:t>
            </a:r>
            <a:r>
              <a:rPr lang="en-US" dirty="0" smtClean="0">
                <a:solidFill>
                  <a:srgbClr val="FF0000"/>
                </a:solidFill>
              </a:rPr>
              <a:t>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Self limited – 9-18 months</a:t>
            </a:r>
          </a:p>
          <a:p>
            <a:pPr lvl="1"/>
            <a:r>
              <a:rPr lang="en-US" dirty="0" smtClean="0"/>
              <a:t>Up to 5 years reported</a:t>
            </a:r>
          </a:p>
          <a:p>
            <a:r>
              <a:rPr lang="en-US" dirty="0" smtClean="0"/>
              <a:t>Observation</a:t>
            </a:r>
          </a:p>
          <a:p>
            <a:r>
              <a:rPr lang="en-US" u="sng" dirty="0" smtClean="0"/>
              <a:t>Liquid Nitrogen </a:t>
            </a:r>
            <a:r>
              <a:rPr lang="en-US" dirty="0" smtClean="0"/>
              <a:t>– scarring potential</a:t>
            </a:r>
          </a:p>
          <a:p>
            <a:r>
              <a:rPr lang="en-US" u="sng" dirty="0" err="1" smtClean="0"/>
              <a:t>Canthacur</a:t>
            </a:r>
            <a:r>
              <a:rPr lang="en-US" dirty="0" smtClean="0"/>
              <a:t> – scarring potential</a:t>
            </a:r>
          </a:p>
          <a:p>
            <a:r>
              <a:rPr lang="en-US" u="sng" dirty="0" err="1" smtClean="0"/>
              <a:t>Currette</a:t>
            </a:r>
            <a:r>
              <a:rPr lang="en-US" dirty="0" smtClean="0"/>
              <a:t> – scarring potential </a:t>
            </a:r>
          </a:p>
          <a:p>
            <a:r>
              <a:rPr lang="en-US" dirty="0" smtClean="0"/>
              <a:t>Home Thx</a:t>
            </a:r>
          </a:p>
          <a:p>
            <a:pPr lvl="1"/>
            <a:r>
              <a:rPr lang="en-US" dirty="0" smtClean="0"/>
              <a:t>Salicylic </a:t>
            </a:r>
            <a:r>
              <a:rPr lang="en-US" dirty="0"/>
              <a:t>Acid </a:t>
            </a:r>
            <a:r>
              <a:rPr lang="en-US" dirty="0" smtClean="0"/>
              <a:t>OTC</a:t>
            </a:r>
          </a:p>
          <a:p>
            <a:pPr lvl="1"/>
            <a:r>
              <a:rPr lang="en-US" dirty="0" err="1" smtClean="0"/>
              <a:t>Tretinoin</a:t>
            </a:r>
            <a:endParaRPr lang="en-US" dirty="0" smtClean="0"/>
          </a:p>
          <a:p>
            <a:pPr lvl="1"/>
            <a:r>
              <a:rPr lang="en-US" dirty="0" err="1" smtClean="0"/>
              <a:t>Imiquimod</a:t>
            </a:r>
            <a:r>
              <a:rPr lang="en-US" dirty="0" smtClean="0"/>
              <a:t> - ? Benefit / ? scarring potential</a:t>
            </a:r>
          </a:p>
          <a:p>
            <a:pPr lvl="2"/>
            <a:r>
              <a:rPr lang="en-US" dirty="0" smtClean="0"/>
              <a:t>Vaseline to non-treated areas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36701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13323"/>
            <a:ext cx="3888819" cy="3757040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119562" cy="3691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304800"/>
            <a:ext cx="310934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660066"/>
                </a:solidFill>
              </a:rPr>
              <a:t>Parent Education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     </a:t>
            </a:r>
            <a:r>
              <a:rPr lang="en-US" sz="2400" b="1" dirty="0" smtClean="0"/>
              <a:t>Multiple visits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Scarring potential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Doughnut wart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962400"/>
            <a:ext cx="33265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MC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b="1" dirty="0" smtClean="0"/>
              <a:t> </a:t>
            </a:r>
            <a:r>
              <a:rPr lang="en-US" dirty="0" smtClean="0"/>
              <a:t>Wash off in </a:t>
            </a:r>
            <a:r>
              <a:rPr lang="en-US" b="1" dirty="0" smtClean="0"/>
              <a:t>15 min </a:t>
            </a:r>
            <a:r>
              <a:rPr lang="en-US" dirty="0" smtClean="0"/>
              <a:t>– in office</a:t>
            </a:r>
          </a:p>
          <a:p>
            <a:r>
              <a:rPr lang="en-US" dirty="0"/>
              <a:t> </a:t>
            </a:r>
            <a:r>
              <a:rPr lang="en-US" dirty="0" smtClean="0"/>
              <a:t>       May increase to 30 minutes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VV</a:t>
            </a:r>
          </a:p>
          <a:p>
            <a:r>
              <a:rPr lang="en-US" dirty="0"/>
              <a:t> </a:t>
            </a:r>
            <a:r>
              <a:rPr lang="en-US" dirty="0" smtClean="0"/>
              <a:t>      Wash off in </a:t>
            </a:r>
            <a:r>
              <a:rPr lang="en-US" b="1" dirty="0" smtClean="0"/>
              <a:t>1 hour</a:t>
            </a:r>
          </a:p>
          <a:p>
            <a:r>
              <a:rPr lang="en-US" dirty="0"/>
              <a:t> </a:t>
            </a:r>
            <a:r>
              <a:rPr lang="en-US" dirty="0" smtClean="0"/>
              <a:t>      May increase to 2-3 hours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Verruca </a:t>
            </a:r>
            <a:r>
              <a:rPr lang="en-US" b="1" dirty="0" err="1" smtClean="0">
                <a:solidFill>
                  <a:srgbClr val="0000FF"/>
                </a:solidFill>
              </a:rPr>
              <a:t>Plantaris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dirty="0"/>
              <a:t> </a:t>
            </a:r>
            <a:r>
              <a:rPr lang="en-US" dirty="0" smtClean="0"/>
              <a:t>      Wash off in </a:t>
            </a:r>
            <a:r>
              <a:rPr lang="en-US" b="1" dirty="0" smtClean="0"/>
              <a:t>2 hours</a:t>
            </a:r>
          </a:p>
          <a:p>
            <a:r>
              <a:rPr lang="en-US" dirty="0"/>
              <a:t> </a:t>
            </a:r>
            <a:r>
              <a:rPr lang="en-US" dirty="0" smtClean="0"/>
              <a:t>      May increase to 3-4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54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Verruca Vulgaris – Office Thx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Paring</a:t>
            </a:r>
          </a:p>
          <a:p>
            <a:r>
              <a:rPr lang="en-US" dirty="0" smtClean="0"/>
              <a:t>Liquid Nitrogen</a:t>
            </a:r>
          </a:p>
          <a:p>
            <a:r>
              <a:rPr lang="en-US" dirty="0" err="1" smtClean="0"/>
              <a:t>Canthacur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Resistant Warts</a:t>
            </a:r>
          </a:p>
          <a:p>
            <a:pPr lvl="1"/>
            <a:r>
              <a:rPr lang="en-US" dirty="0" smtClean="0"/>
              <a:t>Shave removal / Excision</a:t>
            </a:r>
          </a:p>
          <a:p>
            <a:pPr lvl="1"/>
            <a:r>
              <a:rPr lang="en-US" dirty="0" err="1" smtClean="0"/>
              <a:t>Intralesional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Bleomycin</a:t>
            </a:r>
            <a:r>
              <a:rPr lang="en-US" dirty="0" smtClean="0"/>
              <a:t> / Candida Ag</a:t>
            </a:r>
          </a:p>
          <a:p>
            <a:pPr lvl="1"/>
            <a:r>
              <a:rPr lang="en-US" dirty="0" smtClean="0"/>
              <a:t>Lasers </a:t>
            </a:r>
          </a:p>
          <a:p>
            <a:pPr lvl="2"/>
            <a:r>
              <a:rPr lang="en-US" dirty="0" smtClean="0"/>
              <a:t>CO2 / Pulse Dye / </a:t>
            </a:r>
            <a:r>
              <a:rPr lang="en-US" dirty="0" err="1" smtClean="0"/>
              <a:t>Nd:Yag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3781958" cy="25146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5894" b="16378"/>
          <a:stretch/>
        </p:blipFill>
        <p:spPr>
          <a:xfrm>
            <a:off x="5715000" y="4114800"/>
            <a:ext cx="3289135" cy="213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3600" y="6324600"/>
            <a:ext cx="3101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Thrombosed</a:t>
            </a:r>
            <a:r>
              <a:rPr lang="en-US" b="1" dirty="0"/>
              <a:t> </a:t>
            </a:r>
            <a:r>
              <a:rPr lang="en-US" b="1" dirty="0" smtClean="0"/>
              <a:t>vessels </a:t>
            </a:r>
            <a:r>
              <a:rPr lang="en-US" b="1" dirty="0"/>
              <a:t>– “Seeds”</a:t>
            </a:r>
          </a:p>
        </p:txBody>
      </p:sp>
    </p:spTree>
    <p:extLst>
      <p:ext uri="{BB962C8B-B14F-4D97-AF65-F5344CB8AC3E}">
        <p14:creationId xmlns:p14="http://schemas.microsoft.com/office/powerpoint/2010/main" val="749516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295400"/>
            <a:ext cx="4953000" cy="1143000"/>
          </a:xfrm>
        </p:spPr>
        <p:txBody>
          <a:bodyPr/>
          <a:lstStyle/>
          <a:p>
            <a:r>
              <a:rPr lang="en-US" dirty="0" smtClean="0"/>
              <a:t>Resistant Verruca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52800"/>
            <a:ext cx="8366033" cy="33528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3124200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304798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Periungual</a:t>
            </a:r>
            <a:r>
              <a:rPr lang="en-US" sz="2400" b="1" dirty="0" smtClean="0">
                <a:solidFill>
                  <a:schemeClr val="bg1"/>
                </a:solidFill>
              </a:rPr>
              <a:t> VV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" y="3352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Plantar VV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50585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Verruca Vulgaris – Home Thx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smtClean="0"/>
              <a:t>Salicylic Acid OTC 5-40%</a:t>
            </a:r>
          </a:p>
          <a:p>
            <a:r>
              <a:rPr lang="en-US" u="sng" dirty="0" smtClean="0"/>
              <a:t>Duct Tape</a:t>
            </a:r>
          </a:p>
          <a:p>
            <a:r>
              <a:rPr lang="en-US" dirty="0" err="1" smtClean="0"/>
              <a:t>Tretinoin</a:t>
            </a:r>
            <a:r>
              <a:rPr lang="en-US" dirty="0" smtClean="0"/>
              <a:t> / </a:t>
            </a:r>
            <a:r>
              <a:rPr lang="en-US" dirty="0" err="1" smtClean="0"/>
              <a:t>Adapalene</a:t>
            </a:r>
            <a:r>
              <a:rPr lang="en-US" dirty="0" smtClean="0"/>
              <a:t> / </a:t>
            </a:r>
            <a:r>
              <a:rPr lang="en-US" dirty="0" err="1" smtClean="0"/>
              <a:t>Tazarac</a:t>
            </a:r>
            <a:endParaRPr lang="en-US" dirty="0" smtClean="0"/>
          </a:p>
          <a:p>
            <a:r>
              <a:rPr lang="en-US" dirty="0" err="1" smtClean="0"/>
              <a:t>Imiquimod</a:t>
            </a:r>
            <a:r>
              <a:rPr lang="en-US" dirty="0"/>
              <a:t> </a:t>
            </a:r>
            <a:r>
              <a:rPr lang="en-US" dirty="0" smtClean="0"/>
              <a:t>/ 5-FU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Cimetidine </a:t>
            </a:r>
            <a:r>
              <a:rPr lang="en-US" dirty="0" smtClean="0"/>
              <a:t>(high dose -20-40mg/kg)</a:t>
            </a:r>
          </a:p>
          <a:p>
            <a:pPr lvl="1"/>
            <a:r>
              <a:rPr lang="en-US" b="1" dirty="0" smtClean="0"/>
              <a:t>No benefit in double blind controlled studies</a:t>
            </a:r>
          </a:p>
          <a:p>
            <a:pPr lvl="1"/>
            <a:r>
              <a:rPr lang="en-US" b="1" dirty="0" err="1" smtClean="0"/>
              <a:t>Anectodal</a:t>
            </a:r>
            <a:r>
              <a:rPr lang="en-US" b="1" dirty="0" smtClean="0"/>
              <a:t> benefit in pediatrics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Zinc</a:t>
            </a:r>
            <a:r>
              <a:rPr lang="en-US" b="1" dirty="0" smtClean="0"/>
              <a:t> </a:t>
            </a:r>
            <a:r>
              <a:rPr lang="en-US" dirty="0" smtClean="0"/>
              <a:t>(10mg/kg to max dose 600 mg/day x 2 </a:t>
            </a:r>
            <a:r>
              <a:rPr lang="en-US" dirty="0" err="1" smtClean="0"/>
              <a:t>mos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Benefit shown in zinc deficient patients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120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Condyloma </a:t>
            </a:r>
            <a:r>
              <a:rPr lang="en-US" dirty="0" err="1">
                <a:latin typeface="Calibri" charset="0"/>
              </a:rPr>
              <a:t>Acuminata</a:t>
            </a:r>
            <a:endParaRPr lang="en-US" dirty="0">
              <a:latin typeface="Calibri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Calibri" charset="0"/>
              </a:rPr>
              <a:t>Incidence </a:t>
            </a:r>
            <a:endParaRPr lang="en-US" sz="2400" b="1" dirty="0">
              <a:solidFill>
                <a:srgbClr val="0000FF"/>
              </a:solidFill>
              <a:latin typeface="Calibri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 charset="0"/>
              </a:rPr>
              <a:t>1% of population  </a:t>
            </a:r>
            <a:r>
              <a:rPr lang="en-US" sz="2400" dirty="0">
                <a:latin typeface="Calibri" charset="0"/>
              </a:rPr>
              <a:t>- most common STD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Subclinical infection 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latin typeface="Calibri" charset="0"/>
              </a:rPr>
              <a:t>80-90% </a:t>
            </a:r>
            <a:r>
              <a:rPr lang="en-US" dirty="0">
                <a:latin typeface="Calibri" charset="0"/>
              </a:rPr>
              <a:t>of sexually active adults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Calibri" charset="0"/>
              </a:rPr>
              <a:t>Incubation </a:t>
            </a:r>
            <a:endParaRPr lang="en-US" sz="2400" b="1" dirty="0">
              <a:solidFill>
                <a:srgbClr val="0000FF"/>
              </a:solidFill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Months to years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New lesions </a:t>
            </a:r>
            <a:r>
              <a:rPr lang="en-US" sz="2400" dirty="0" smtClean="0">
                <a:latin typeface="Calibri" charset="0"/>
              </a:rPr>
              <a:t>not a </a:t>
            </a:r>
            <a:r>
              <a:rPr lang="en-US" sz="2400" dirty="0">
                <a:latin typeface="Calibri" charset="0"/>
              </a:rPr>
              <a:t>sign </a:t>
            </a:r>
            <a:r>
              <a:rPr lang="en-US" sz="2400" dirty="0" smtClean="0">
                <a:latin typeface="Calibri" charset="0"/>
              </a:rPr>
              <a:t>of recent infidelity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Calibri" charset="0"/>
              </a:rPr>
              <a:t>May flare with pregnancy</a:t>
            </a:r>
          </a:p>
          <a:p>
            <a:pPr>
              <a:lnSpc>
                <a:spcPct val="8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Calibri" charset="0"/>
              </a:rPr>
              <a:t>Viral shedding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latin typeface="Calibri" charset="0"/>
              </a:rPr>
              <a:t>Duration unknown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Children</a:t>
            </a:r>
            <a:r>
              <a:rPr lang="en-US" sz="2400" dirty="0">
                <a:latin typeface="Calibri" charset="0"/>
              </a:rPr>
              <a:t> - R/o sexual abuse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50% due to viral inoculation at birth or autoinoculation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US" dirty="0">
              <a:latin typeface="Calibri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 charset="0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b="5820"/>
          <a:stretch>
            <a:fillRect/>
          </a:stretch>
        </p:blipFill>
        <p:spPr>
          <a:xfrm>
            <a:off x="6745204" y="1371600"/>
            <a:ext cx="2369619" cy="19812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6" r="9624"/>
          <a:stretch>
            <a:fillRect/>
          </a:stretch>
        </p:blipFill>
        <p:spPr bwMode="auto">
          <a:xfrm>
            <a:off x="7086600" y="3505200"/>
            <a:ext cx="1692374" cy="201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8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Condyloma </a:t>
            </a:r>
            <a:r>
              <a:rPr lang="en-US" dirty="0" err="1">
                <a:latin typeface="Calibri" charset="0"/>
              </a:rPr>
              <a:t>Acuminata</a:t>
            </a:r>
            <a:endParaRPr lang="en-US" dirty="0">
              <a:latin typeface="Calibri" charset="0"/>
            </a:endParaRPr>
          </a:p>
        </p:txBody>
      </p:sp>
      <p:sp>
        <p:nvSpPr>
          <p:cNvPr id="4198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6962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070C0"/>
                </a:solidFill>
                <a:latin typeface="Calibri" charset="0"/>
              </a:rPr>
              <a:t>External </a:t>
            </a:r>
            <a:endParaRPr lang="en-US" sz="2400" b="1" dirty="0">
              <a:solidFill>
                <a:srgbClr val="0070C0"/>
              </a:solidFill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Calibri" charset="0"/>
              </a:rPr>
              <a:t>Genitalia / Perineum </a:t>
            </a:r>
            <a:r>
              <a:rPr lang="en-US" dirty="0">
                <a:latin typeface="Calibri" charset="0"/>
              </a:rPr>
              <a:t>/ Anus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Internal 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>
                <a:latin typeface="Calibri" charset="0"/>
              </a:rPr>
              <a:t>Cervix / Urethra / Vagina </a:t>
            </a:r>
            <a:endParaRPr lang="en-US" dirty="0" smtClean="0">
              <a:latin typeface="Calibri" charset="0"/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Peri-Anal - r/o rectal spread</a:t>
            </a:r>
          </a:p>
          <a:p>
            <a:pPr lvl="2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Need </a:t>
            </a:r>
            <a:r>
              <a:rPr lang="en-US" sz="2400" dirty="0" err="1" smtClean="0">
                <a:latin typeface="Calibri" charset="0"/>
              </a:rPr>
              <a:t>anoscopy</a:t>
            </a:r>
            <a:endParaRPr lang="en-US" dirty="0"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Calibri" charset="0"/>
              </a:rPr>
              <a:t>Female</a:t>
            </a:r>
            <a:r>
              <a:rPr lang="en-US" dirty="0">
                <a:latin typeface="Calibri" charset="0"/>
              </a:rPr>
              <a:t> – need PAP smears yearly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latin typeface="Calibri" charset="0"/>
              </a:rPr>
              <a:t>Males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– may </a:t>
            </a:r>
            <a:r>
              <a:rPr lang="en-US" dirty="0">
                <a:latin typeface="Calibri" charset="0"/>
              </a:rPr>
              <a:t>have urethral involvement</a:t>
            </a:r>
          </a:p>
          <a:p>
            <a:pPr lvl="2" eaLnBrk="1" hangingPunct="1">
              <a:lnSpc>
                <a:spcPct val="80000"/>
              </a:lnSpc>
            </a:pPr>
            <a:endParaRPr lang="en-US" sz="2400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Not </a:t>
            </a:r>
            <a:r>
              <a:rPr lang="en-US" sz="2400" dirty="0">
                <a:latin typeface="Calibri" charset="0"/>
                <a:sym typeface="Wingdings" charset="0"/>
              </a:rPr>
              <a:t> </a:t>
            </a:r>
            <a:r>
              <a:rPr lang="en-US" sz="2400" b="1" dirty="0">
                <a:solidFill>
                  <a:srgbClr val="660066"/>
                </a:solidFill>
                <a:latin typeface="Calibri" charset="0"/>
              </a:rPr>
              <a:t>Condyloma </a:t>
            </a:r>
            <a:r>
              <a:rPr lang="en-US" sz="2400" b="1" dirty="0" err="1">
                <a:solidFill>
                  <a:srgbClr val="660066"/>
                </a:solidFill>
                <a:latin typeface="Calibri" charset="0"/>
              </a:rPr>
              <a:t>Lata</a:t>
            </a:r>
            <a:r>
              <a:rPr lang="en-US" sz="2400" b="1" dirty="0">
                <a:solidFill>
                  <a:srgbClr val="660066"/>
                </a:solidFill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(Secondary Syphilis)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11595" b="14092"/>
          <a:stretch/>
        </p:blipFill>
        <p:spPr bwMode="auto">
          <a:xfrm>
            <a:off x="6705600" y="1371600"/>
            <a:ext cx="226071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2438400"/>
            <a:ext cx="180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Condyloma </a:t>
            </a:r>
            <a:r>
              <a:rPr lang="en-US" sz="1600" b="1" dirty="0" err="1" smtClean="0">
                <a:solidFill>
                  <a:srgbClr val="660066"/>
                </a:solidFill>
              </a:rPr>
              <a:t>Lata</a:t>
            </a:r>
            <a:r>
              <a:rPr lang="en-US" sz="1600" b="1" dirty="0" smtClean="0">
                <a:solidFill>
                  <a:srgbClr val="660066"/>
                </a:solidFill>
              </a:rPr>
              <a:t> </a:t>
            </a:r>
            <a:r>
              <a:rPr lang="en-US" sz="1600" b="1" dirty="0" smtClean="0">
                <a:sym typeface="Wingdings"/>
              </a:rPr>
              <a:t>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6109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Photodynamic Therapy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67" y="1219200"/>
            <a:ext cx="3225633" cy="5105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20464" r="16202" b="5171"/>
          <a:stretch/>
        </p:blipFill>
        <p:spPr>
          <a:xfrm>
            <a:off x="488794" y="1487714"/>
            <a:ext cx="5302405" cy="4062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638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</a:rPr>
              <a:t>FDA Approved </a:t>
            </a:r>
            <a:r>
              <a:rPr lang="en-US" sz="2400" b="1" dirty="0" smtClean="0">
                <a:solidFill>
                  <a:srgbClr val="FF0000"/>
                </a:solidFill>
              </a:rPr>
              <a:t>: Actinic Keratosis</a:t>
            </a:r>
          </a:p>
          <a:p>
            <a:r>
              <a:rPr lang="en-US" sz="2400" b="1" u="sng" dirty="0" smtClean="0">
                <a:solidFill>
                  <a:srgbClr val="0070C0"/>
                </a:solidFill>
              </a:rPr>
              <a:t>Off Label </a:t>
            </a:r>
            <a:r>
              <a:rPr lang="en-US" sz="2400" b="1" dirty="0" smtClean="0">
                <a:solidFill>
                  <a:srgbClr val="0070C0"/>
                </a:solidFill>
              </a:rPr>
              <a:t>: BCC / Bowens / </a:t>
            </a:r>
            <a:r>
              <a:rPr lang="en-US" sz="2400" b="1" dirty="0" err="1" smtClean="0">
                <a:solidFill>
                  <a:srgbClr val="0070C0"/>
                </a:solidFill>
              </a:rPr>
              <a:t>Photorejuvenation</a:t>
            </a:r>
            <a:r>
              <a:rPr lang="en-US" sz="2400" b="1" dirty="0" smtClean="0">
                <a:solidFill>
                  <a:srgbClr val="0070C0"/>
                </a:solidFill>
              </a:rPr>
              <a:t> / Acne Vulgaris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8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Condyloma </a:t>
            </a:r>
            <a:r>
              <a:rPr lang="en-US" dirty="0" err="1">
                <a:latin typeface="Calibri" charset="0"/>
              </a:rPr>
              <a:t>Acuminata</a:t>
            </a:r>
            <a:endParaRPr lang="en-US" dirty="0">
              <a:latin typeface="Calibri" charset="0"/>
            </a:endParaRPr>
          </a:p>
        </p:txBody>
      </p:sp>
      <p:sp>
        <p:nvSpPr>
          <p:cNvPr id="46082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5562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Neoplastic potential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0070C0"/>
                </a:solidFill>
                <a:latin typeface="Calibri" charset="0"/>
              </a:rPr>
              <a:t>Least</a:t>
            </a:r>
            <a:r>
              <a:rPr lang="en-US" dirty="0">
                <a:latin typeface="Calibri" charset="0"/>
              </a:rPr>
              <a:t> – </a:t>
            </a:r>
            <a:r>
              <a:rPr lang="en-US" b="1" dirty="0">
                <a:latin typeface="Calibri" charset="0"/>
              </a:rPr>
              <a:t>HPV 6/11 </a:t>
            </a:r>
            <a:endParaRPr lang="en-US" dirty="0">
              <a:latin typeface="Calibri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90% of </a:t>
            </a:r>
            <a:r>
              <a:rPr lang="en-US" sz="2400" dirty="0" err="1" smtClean="0">
                <a:latin typeface="Calibri" charset="0"/>
              </a:rPr>
              <a:t>condylomas</a:t>
            </a:r>
            <a:endParaRPr lang="en-US" sz="2400" dirty="0">
              <a:latin typeface="Calibri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Rarely incorporate DNA into host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0070C0"/>
                </a:solidFill>
                <a:latin typeface="Calibri" charset="0"/>
              </a:rPr>
              <a:t>Highest</a:t>
            </a:r>
            <a:r>
              <a:rPr lang="en-US" dirty="0">
                <a:solidFill>
                  <a:srgbClr val="0070C0"/>
                </a:solidFill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– </a:t>
            </a:r>
            <a:r>
              <a:rPr lang="en-US" b="1" dirty="0">
                <a:latin typeface="Calibri" charset="0"/>
              </a:rPr>
              <a:t>HPV 16/18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70% of cervical cancers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400" dirty="0" err="1">
                <a:latin typeface="Calibri" charset="0"/>
              </a:rPr>
              <a:t>Bowenoid</a:t>
            </a:r>
            <a:r>
              <a:rPr lang="en-US" sz="2400" dirty="0">
                <a:latin typeface="Calibri" charset="0"/>
              </a:rPr>
              <a:t> </a:t>
            </a:r>
            <a:r>
              <a:rPr lang="en-US" sz="2400" dirty="0" err="1">
                <a:latin typeface="Calibri" charset="0"/>
              </a:rPr>
              <a:t>Papulosis</a:t>
            </a:r>
            <a:r>
              <a:rPr lang="en-US" sz="2400" dirty="0">
                <a:latin typeface="Calibri" charset="0"/>
              </a:rPr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Bowens / SCC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dirty="0">
                <a:solidFill>
                  <a:srgbClr val="0070C0"/>
                </a:solidFill>
                <a:latin typeface="Calibri" charset="0"/>
              </a:rPr>
              <a:t>Moderate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HPV 33 / 35 / 39 / 40 / 43 / 51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>
                <a:latin typeface="Calibri" charset="0"/>
              </a:rPr>
              <a:t>Mixed</a:t>
            </a:r>
            <a:r>
              <a:rPr lang="en-US" dirty="0">
                <a:latin typeface="Calibri" charset="0"/>
              </a:rPr>
              <a:t> in 10-15%</a:t>
            </a:r>
          </a:p>
          <a:p>
            <a:endParaRPr lang="en-US" dirty="0">
              <a:latin typeface="Calibri" charset="0"/>
            </a:endParaRPr>
          </a:p>
        </p:txBody>
      </p:sp>
      <p:pic>
        <p:nvPicPr>
          <p:cNvPr id="46083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8950" y="2057400"/>
            <a:ext cx="3543300" cy="3076575"/>
          </a:xfrm>
          <a:noFill/>
        </p:spPr>
      </p:pic>
    </p:spTree>
    <p:extLst>
      <p:ext uri="{BB962C8B-B14F-4D97-AF65-F5344CB8AC3E}">
        <p14:creationId xmlns:p14="http://schemas.microsoft.com/office/powerpoint/2010/main" val="24963655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6858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>
                <a:latin typeface="Calibri" charset="0"/>
              </a:rPr>
              <a:t>Immunotherapy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Calibri" charset="0"/>
              </a:rPr>
              <a:t>Imiquimod</a:t>
            </a:r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 (Aldara 5% cream)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Immune response modifier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FDA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for Condyloma </a:t>
            </a:r>
            <a:r>
              <a:rPr lang="en-US" sz="2400" dirty="0">
                <a:latin typeface="Calibri" charset="0"/>
              </a:rPr>
              <a:t>- M/W/F </a:t>
            </a:r>
            <a:r>
              <a:rPr lang="en-US" sz="2400" dirty="0" err="1">
                <a:latin typeface="Calibri" charset="0"/>
              </a:rPr>
              <a:t>qhs</a:t>
            </a:r>
            <a:r>
              <a:rPr lang="en-US" sz="2400" dirty="0">
                <a:latin typeface="Calibri" charset="0"/>
              </a:rPr>
              <a:t> – max of 16 weeks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 dirty="0">
                <a:latin typeface="Calibri" charset="0"/>
              </a:rPr>
              <a:t>Female cure rate  </a:t>
            </a:r>
            <a:r>
              <a:rPr lang="en-US" sz="2400" dirty="0">
                <a:latin typeface="Calibri" charset="0"/>
                <a:sym typeface="Wingdings" charset="0"/>
              </a:rPr>
              <a:t> </a:t>
            </a:r>
            <a:r>
              <a:rPr lang="en-US" sz="2400" dirty="0">
                <a:latin typeface="Calibri" charset="0"/>
              </a:rPr>
              <a:t>75% - better penetration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u="sng" dirty="0">
                <a:latin typeface="Calibri" charset="0"/>
              </a:rPr>
              <a:t>Males cure rate </a:t>
            </a:r>
            <a:r>
              <a:rPr lang="en-US" sz="2400" dirty="0">
                <a:latin typeface="Calibri" charset="0"/>
                <a:sym typeface="Wingdings" charset="0"/>
              </a:rPr>
              <a:t> </a:t>
            </a:r>
            <a:r>
              <a:rPr lang="en-US" sz="2400" dirty="0">
                <a:latin typeface="Calibri" charset="0"/>
              </a:rPr>
              <a:t>40%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Off label for Verruca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Application site reaction </a:t>
            </a:r>
            <a:r>
              <a:rPr lang="en-US" sz="2400" dirty="0">
                <a:latin typeface="Calibri" charset="0"/>
              </a:rPr>
              <a:t>(Inflammation / Erosions)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2/3 of patients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Correlate with benefit, but not needed for benefit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May cause PIPA/Scarring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Effective in immunosuppressed &amp; HIV patients</a:t>
            </a:r>
          </a:p>
        </p:txBody>
      </p:sp>
      <p:pic>
        <p:nvPicPr>
          <p:cNvPr id="71683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13094" r="6194" b="9685"/>
          <a:stretch>
            <a:fillRect/>
          </a:stretch>
        </p:blipFill>
        <p:spPr bwMode="auto">
          <a:xfrm>
            <a:off x="5715000" y="122238"/>
            <a:ext cx="32289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19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Immunotherapy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Calibri" charset="0"/>
              </a:rPr>
              <a:t>Sinacatechin</a:t>
            </a:r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Calibri" charset="0"/>
              </a:rPr>
              <a:t>Veregan</a:t>
            </a:r>
            <a:r>
              <a:rPr lang="en-US" sz="2400" b="1" dirty="0">
                <a:solidFill>
                  <a:srgbClr val="0070C0"/>
                </a:solidFill>
                <a:latin typeface="Calibri" charset="0"/>
              </a:rPr>
              <a:t> 15% ointment)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Natural botanical therapy </a:t>
            </a:r>
            <a:r>
              <a:rPr lang="en-US" sz="2400" dirty="0">
                <a:latin typeface="Calibri" charset="0"/>
              </a:rPr>
              <a:t>- </a:t>
            </a:r>
            <a:r>
              <a:rPr lang="en-US" sz="2400" b="1" dirty="0">
                <a:solidFill>
                  <a:srgbClr val="00B050"/>
                </a:solidFill>
                <a:latin typeface="Calibri" charset="0"/>
              </a:rPr>
              <a:t>Green tea leaves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 charset="0"/>
              </a:rPr>
              <a:t>Unknown MOA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FDA for Condyloma  </a:t>
            </a:r>
            <a:r>
              <a:rPr lang="en-US" sz="2400" dirty="0">
                <a:latin typeface="Calibri" charset="0"/>
              </a:rPr>
              <a:t>- </a:t>
            </a:r>
            <a:r>
              <a:rPr lang="en-US" sz="2400" dirty="0" err="1" smtClean="0">
                <a:latin typeface="Calibri" charset="0"/>
              </a:rPr>
              <a:t>tid</a:t>
            </a:r>
            <a:r>
              <a:rPr lang="en-US" sz="2400" dirty="0" smtClean="0">
                <a:latin typeface="Calibri" charset="0"/>
              </a:rPr>
              <a:t> – </a:t>
            </a:r>
            <a:r>
              <a:rPr lang="en-US" sz="2400" dirty="0">
                <a:latin typeface="Calibri" charset="0"/>
              </a:rPr>
              <a:t>max of 16 weeks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>
                <a:latin typeface="Calibri" charset="0"/>
              </a:rPr>
              <a:t>Application site reaction </a:t>
            </a:r>
            <a:r>
              <a:rPr lang="en-US" sz="2400" dirty="0">
                <a:latin typeface="Calibri" charset="0"/>
              </a:rPr>
              <a:t>(Inflammation / Erosions)</a:t>
            </a:r>
          </a:p>
          <a:p>
            <a:pPr lvl="1"/>
            <a:r>
              <a:rPr lang="en-US" sz="2400" dirty="0">
                <a:latin typeface="Calibri" charset="0"/>
              </a:rPr>
              <a:t>Correlate with benefit, but not needed for benefit</a:t>
            </a:r>
          </a:p>
          <a:p>
            <a:r>
              <a:rPr lang="en-US" sz="2400" dirty="0">
                <a:latin typeface="Calibri" charset="0"/>
              </a:rPr>
              <a:t>May stain clothing</a:t>
            </a:r>
          </a:p>
          <a:p>
            <a:r>
              <a:rPr lang="en-US" sz="2400" b="1" dirty="0">
                <a:latin typeface="Calibri" charset="0"/>
              </a:rPr>
              <a:t>Compared to </a:t>
            </a:r>
            <a:r>
              <a:rPr lang="en-US" sz="2400" b="1" dirty="0" err="1">
                <a:latin typeface="Calibri" charset="0"/>
              </a:rPr>
              <a:t>imiquimod</a:t>
            </a:r>
            <a:endParaRPr lang="en-US" sz="2400" b="1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Better efficacy &amp; lower recurrence</a:t>
            </a:r>
          </a:p>
          <a:p>
            <a:pPr lvl="1"/>
            <a:r>
              <a:rPr lang="en-US" sz="2400" dirty="0">
                <a:latin typeface="Calibri" charset="0"/>
              </a:rPr>
              <a:t>Not head to head data</a:t>
            </a:r>
          </a:p>
        </p:txBody>
      </p:sp>
      <p:pic>
        <p:nvPicPr>
          <p:cNvPr id="7270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/>
          <a:stretch>
            <a:fillRect/>
          </a:stretch>
        </p:blipFill>
        <p:spPr bwMode="auto">
          <a:xfrm>
            <a:off x="5638800" y="3995738"/>
            <a:ext cx="336391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26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HPV Vaccination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Gardisil</a:t>
            </a:r>
            <a:r>
              <a:rPr lang="en-US" sz="2000" dirty="0">
                <a:latin typeface="Calibri" charset="0"/>
              </a:rPr>
              <a:t> </a:t>
            </a:r>
            <a:r>
              <a:rPr lang="en-US" sz="2000" b="1" dirty="0">
                <a:latin typeface="Calibri" charset="0"/>
              </a:rPr>
              <a:t>(</a:t>
            </a:r>
            <a:r>
              <a:rPr lang="en-US" sz="2000" b="1" dirty="0" err="1">
                <a:latin typeface="Calibri" charset="0"/>
              </a:rPr>
              <a:t>Quadrivalent</a:t>
            </a:r>
            <a:r>
              <a:rPr lang="en-US" sz="2000" b="1" dirty="0">
                <a:latin typeface="Calibri" charset="0"/>
              </a:rPr>
              <a:t>) </a:t>
            </a:r>
            <a:r>
              <a:rPr lang="en-US" sz="2000" dirty="0">
                <a:latin typeface="Calibri" charset="0"/>
              </a:rPr>
              <a:t>– 3 dose series - </a:t>
            </a:r>
            <a:r>
              <a:rPr lang="en-US" sz="2000" b="1" dirty="0">
                <a:solidFill>
                  <a:srgbClr val="0070C0"/>
                </a:solidFill>
                <a:latin typeface="Calibri" charset="0"/>
              </a:rPr>
              <a:t>HPV 6/11/16/18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FDA 2006 – Females age &gt;12yo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FDA 2009 – Males age &gt; 12yo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Prior to </a:t>
            </a:r>
            <a:r>
              <a:rPr lang="en-US" sz="1600" dirty="0" smtClean="0">
                <a:latin typeface="Calibri" charset="0"/>
              </a:rPr>
              <a:t>age of sexual </a:t>
            </a:r>
            <a:r>
              <a:rPr lang="en-US" sz="1600" dirty="0">
                <a:latin typeface="Calibri" charset="0"/>
              </a:rPr>
              <a:t>activity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000" b="1" dirty="0" err="1" smtClean="0">
                <a:solidFill>
                  <a:srgbClr val="FF0000"/>
                </a:solidFill>
                <a:latin typeface="Calibri" charset="0"/>
              </a:rPr>
              <a:t>Ceravix</a:t>
            </a:r>
            <a:r>
              <a:rPr lang="en-US" sz="2000" dirty="0" smtClean="0">
                <a:latin typeface="Calibri" charset="0"/>
              </a:rPr>
              <a:t>  </a:t>
            </a:r>
            <a:r>
              <a:rPr lang="en-US" sz="2000" b="1" dirty="0">
                <a:latin typeface="Calibri" charset="0"/>
              </a:rPr>
              <a:t>(Bivalent) </a:t>
            </a:r>
            <a:r>
              <a:rPr lang="en-US" sz="2000" dirty="0">
                <a:latin typeface="Calibri" charset="0"/>
              </a:rPr>
              <a:t>– 3 dose series - </a:t>
            </a:r>
            <a:r>
              <a:rPr lang="en-US" sz="2000" b="1" dirty="0">
                <a:solidFill>
                  <a:srgbClr val="0070C0"/>
                </a:solidFill>
                <a:latin typeface="Calibri" charset="0"/>
              </a:rPr>
              <a:t>HPV 16/18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FDA 2009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Not approved for prevention of </a:t>
            </a:r>
            <a:r>
              <a:rPr lang="en-US" sz="1600" dirty="0" err="1">
                <a:latin typeface="Calibri" charset="0"/>
              </a:rPr>
              <a:t>condyloma</a:t>
            </a:r>
            <a:endParaRPr lang="en-US" sz="1600" dirty="0">
              <a:latin typeface="Calibri" charset="0"/>
            </a:endParaRPr>
          </a:p>
          <a:p>
            <a:r>
              <a:rPr lang="en-US" sz="2000" b="1" dirty="0">
                <a:solidFill>
                  <a:srgbClr val="660066"/>
                </a:solidFill>
                <a:latin typeface="Calibri" charset="0"/>
              </a:rPr>
              <a:t>Vaccinated patients </a:t>
            </a:r>
            <a:r>
              <a:rPr lang="en-US" sz="2000" b="1" u="sng" dirty="0">
                <a:solidFill>
                  <a:srgbClr val="660066"/>
                </a:solidFill>
                <a:latin typeface="Calibri" charset="0"/>
              </a:rPr>
              <a:t>still require pap smears</a:t>
            </a:r>
          </a:p>
          <a:p>
            <a:pPr marL="742950" lvl="2" indent="-342900"/>
            <a:r>
              <a:rPr lang="en-US" sz="1600" dirty="0">
                <a:latin typeface="Calibri" charset="0"/>
              </a:rPr>
              <a:t>Does not prevent 30% of cervical </a:t>
            </a:r>
            <a:r>
              <a:rPr lang="en-US" sz="1600" dirty="0" smtClean="0">
                <a:latin typeface="Calibri" charset="0"/>
              </a:rPr>
              <a:t>cancers</a:t>
            </a:r>
          </a:p>
          <a:p>
            <a:pPr marL="342900" lvl="1" indent="-342900"/>
            <a:r>
              <a:rPr lang="en-US" sz="2000" b="1" dirty="0" smtClean="0">
                <a:solidFill>
                  <a:srgbClr val="660066"/>
                </a:solidFill>
                <a:latin typeface="Calibri" charset="0"/>
              </a:rPr>
              <a:t>Benefit in older patients already with genital lesions</a:t>
            </a:r>
          </a:p>
          <a:p>
            <a:pPr marL="742950" lvl="2" indent="-342900"/>
            <a:r>
              <a:rPr lang="en-US" sz="1600" dirty="0" smtClean="0">
                <a:latin typeface="Calibri" charset="0"/>
              </a:rPr>
              <a:t>May not have been exposed to the above subtypes</a:t>
            </a:r>
          </a:p>
          <a:p>
            <a:pPr marL="342900" lvl="1" indent="-342900"/>
            <a:r>
              <a:rPr lang="en-US" sz="2000" b="1" dirty="0" smtClean="0">
                <a:solidFill>
                  <a:srgbClr val="660066"/>
                </a:solidFill>
                <a:latin typeface="Calibri" charset="0"/>
              </a:rPr>
              <a:t>May </a:t>
            </a:r>
            <a:r>
              <a:rPr lang="en-US" sz="2000" b="1" dirty="0">
                <a:solidFill>
                  <a:srgbClr val="660066"/>
                </a:solidFill>
                <a:latin typeface="Calibri" charset="0"/>
              </a:rPr>
              <a:t>also be used in </a:t>
            </a:r>
            <a:r>
              <a:rPr lang="en-US" sz="2000" b="1" dirty="0" err="1" smtClean="0">
                <a:solidFill>
                  <a:srgbClr val="660066"/>
                </a:solidFill>
                <a:latin typeface="Calibri" charset="0"/>
              </a:rPr>
              <a:t>immunocompromised</a:t>
            </a:r>
            <a:endParaRPr lang="en-US" sz="2000" b="1" dirty="0">
              <a:solidFill>
                <a:srgbClr val="660066"/>
              </a:solidFill>
              <a:latin typeface="Calibri" charset="0"/>
            </a:endParaRPr>
          </a:p>
          <a:p>
            <a:pPr marL="342900" lvl="1" indent="-342900"/>
            <a:r>
              <a:rPr lang="en-US" sz="2000" b="1" dirty="0" smtClean="0">
                <a:solidFill>
                  <a:srgbClr val="660066"/>
                </a:solidFill>
                <a:latin typeface="Calibri" charset="0"/>
              </a:rPr>
              <a:t>Benefit</a:t>
            </a:r>
          </a:p>
          <a:p>
            <a:pPr marL="742950" lvl="2" indent="-342900"/>
            <a:r>
              <a:rPr lang="en-US" sz="1600" dirty="0" smtClean="0">
                <a:solidFill>
                  <a:srgbClr val="660066"/>
                </a:solidFill>
                <a:latin typeface="Calibri" charset="0"/>
                <a:sym typeface="Wingdings"/>
              </a:rPr>
              <a:t>Penile, anal , vulvar, vaginal &amp; </a:t>
            </a:r>
            <a:r>
              <a:rPr lang="en-US" sz="1600" dirty="0" err="1" smtClean="0">
                <a:solidFill>
                  <a:srgbClr val="660066"/>
                </a:solidFill>
                <a:latin typeface="Calibri" charset="0"/>
                <a:sym typeface="Wingdings"/>
              </a:rPr>
              <a:t>oropharyngeal</a:t>
            </a:r>
            <a:r>
              <a:rPr lang="en-US" sz="1600" dirty="0" smtClean="0">
                <a:solidFill>
                  <a:srgbClr val="660066"/>
                </a:solidFill>
                <a:latin typeface="Calibri" charset="0"/>
                <a:sym typeface="Wingdings"/>
              </a:rPr>
              <a:t> carcinomas</a:t>
            </a:r>
            <a:endParaRPr lang="en-US" sz="1600" dirty="0">
              <a:solidFill>
                <a:srgbClr val="660066"/>
              </a:solidFill>
              <a:latin typeface="Calibri" charset="0"/>
            </a:endParaRPr>
          </a:p>
          <a:p>
            <a:pPr marL="342900" lvl="1" indent="-342900"/>
            <a:endParaRPr lang="en-US" sz="2000" dirty="0">
              <a:latin typeface="Calibri" charset="0"/>
            </a:endParaRPr>
          </a:p>
        </p:txBody>
      </p:sp>
      <p:pic>
        <p:nvPicPr>
          <p:cNvPr id="83971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2743200" cy="205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9465" r="6096"/>
          <a:stretch>
            <a:fillRect/>
          </a:stretch>
        </p:blipFill>
        <p:spPr bwMode="auto">
          <a:xfrm>
            <a:off x="6172200" y="4648200"/>
            <a:ext cx="287979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7635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HPV Vaccination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Gardasil 9 </a:t>
            </a:r>
            <a:r>
              <a:rPr lang="en-US" sz="3200" dirty="0" smtClean="0"/>
              <a:t>(</a:t>
            </a:r>
            <a:r>
              <a:rPr lang="en-US" sz="3200" dirty="0" err="1" smtClean="0"/>
              <a:t>nano-valent</a:t>
            </a:r>
            <a:r>
              <a:rPr lang="en-US" sz="3200" dirty="0" smtClean="0"/>
              <a:t>) </a:t>
            </a:r>
            <a:endParaRPr lang="en-US" sz="32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dirty="0" smtClean="0"/>
              <a:t>3 dose series</a:t>
            </a:r>
          </a:p>
          <a:p>
            <a:r>
              <a:rPr lang="en-US" dirty="0" smtClean="0"/>
              <a:t>FDA 2014</a:t>
            </a:r>
          </a:p>
          <a:p>
            <a:r>
              <a:rPr lang="en-US" dirty="0" smtClean="0"/>
              <a:t>Female &amp; males age 9-26yo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HPV </a:t>
            </a:r>
            <a:r>
              <a:rPr lang="en-US" dirty="0" smtClean="0">
                <a:solidFill>
                  <a:srgbClr val="0000FF"/>
                </a:solidFill>
              </a:rPr>
              <a:t>6/11/16/18</a:t>
            </a:r>
            <a:r>
              <a:rPr lang="en-US" b="1" dirty="0" smtClean="0">
                <a:solidFill>
                  <a:srgbClr val="0000FF"/>
                </a:solidFill>
              </a:rPr>
              <a:t>/31/33/45/52/58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5" descr="Screen Shot 2016-06-11 at 11.58.3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87"/>
          <a:stretch/>
        </p:blipFill>
        <p:spPr>
          <a:xfrm>
            <a:off x="4419600" y="4800600"/>
            <a:ext cx="3837146" cy="1828800"/>
          </a:xfrm>
          <a:prstGeom prst="rect">
            <a:avLst/>
          </a:prstGeom>
        </p:spPr>
      </p:pic>
      <p:pic>
        <p:nvPicPr>
          <p:cNvPr id="5" name="Content Placeholder 4" descr="Screen Shot 2016-06-11 at 11.58.4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-527"/>
          <a:stretch/>
        </p:blipFill>
        <p:spPr>
          <a:xfrm>
            <a:off x="609600" y="4572000"/>
            <a:ext cx="3200400" cy="2186171"/>
          </a:xfrm>
          <a:prstGeom prst="rect">
            <a:avLst/>
          </a:prstGeom>
        </p:spPr>
      </p:pic>
      <p:pic>
        <p:nvPicPr>
          <p:cNvPr id="6" name="Content Placeholder 5" descr="Screen Shot 2016-06-11 at 12.07.0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 b="223"/>
          <a:stretch/>
        </p:blipFill>
        <p:spPr>
          <a:xfrm>
            <a:off x="6781800" y="914399"/>
            <a:ext cx="2299630" cy="39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71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Alopecia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History</a:t>
            </a:r>
          </a:p>
          <a:p>
            <a:pPr lvl="1"/>
            <a:r>
              <a:rPr lang="en-US" dirty="0" smtClean="0"/>
              <a:t>Duration ?</a:t>
            </a:r>
          </a:p>
          <a:p>
            <a:pPr lvl="1"/>
            <a:r>
              <a:rPr lang="en-US" dirty="0" smtClean="0"/>
              <a:t>Symptoms ?</a:t>
            </a:r>
          </a:p>
          <a:p>
            <a:pPr lvl="1"/>
            <a:r>
              <a:rPr lang="en-US" dirty="0" smtClean="0"/>
              <a:t>Hair loss or hair shedding ?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Exam</a:t>
            </a:r>
          </a:p>
          <a:p>
            <a:pPr lvl="1"/>
            <a:r>
              <a:rPr lang="en-US" dirty="0" smtClean="0"/>
              <a:t>Location of hair loss ?  Scalp ? Brows ? Body ?</a:t>
            </a:r>
          </a:p>
          <a:p>
            <a:pPr lvl="1"/>
            <a:r>
              <a:rPr lang="en-US" dirty="0" smtClean="0"/>
              <a:t>Focal or diffuse ?</a:t>
            </a:r>
          </a:p>
          <a:p>
            <a:pPr lvl="1"/>
            <a:r>
              <a:rPr lang="en-US" dirty="0" smtClean="0"/>
              <a:t>Hair-pull test ?</a:t>
            </a:r>
          </a:p>
          <a:p>
            <a:pPr lvl="2"/>
            <a:r>
              <a:rPr lang="en-US" dirty="0" smtClean="0"/>
              <a:t>May be negative if patient used shampoo that day</a:t>
            </a:r>
          </a:p>
          <a:p>
            <a:pPr lvl="1"/>
            <a:r>
              <a:rPr lang="en-US" dirty="0" smtClean="0"/>
              <a:t>Surface change ?</a:t>
            </a:r>
          </a:p>
          <a:p>
            <a:pPr lvl="2"/>
            <a:r>
              <a:rPr lang="en-US" dirty="0" smtClean="0"/>
              <a:t>Erythema / Scale / </a:t>
            </a:r>
            <a:r>
              <a:rPr lang="en-US" dirty="0" err="1" smtClean="0"/>
              <a:t>Peri</a:t>
            </a:r>
            <a:r>
              <a:rPr lang="en-US" dirty="0" smtClean="0"/>
              <a:t>-follicular  (LP) / Crust / Pustules</a:t>
            </a:r>
          </a:p>
          <a:p>
            <a:pPr lvl="1"/>
            <a:r>
              <a:rPr lang="en-US" dirty="0" smtClean="0"/>
              <a:t>Scarring ?</a:t>
            </a:r>
          </a:p>
          <a:p>
            <a:pPr lvl="2"/>
            <a:r>
              <a:rPr lang="en-US" dirty="0" smtClean="0"/>
              <a:t>Loss of follicular </a:t>
            </a:r>
            <a:r>
              <a:rPr lang="en-US" dirty="0" err="1" smtClean="0"/>
              <a:t>ostia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3" descr="Screen Shot 2017-03-26 at 11.13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3" b="-1504"/>
          <a:stretch/>
        </p:blipFill>
        <p:spPr>
          <a:xfrm>
            <a:off x="6629400" y="533400"/>
            <a:ext cx="236158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858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r>
              <a:rPr lang="en-US" dirty="0" smtClean="0"/>
              <a:t>Alopecia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Non scarring </a:t>
            </a:r>
            <a:r>
              <a:rPr lang="en-US" dirty="0" smtClean="0"/>
              <a:t>– </a:t>
            </a:r>
            <a:r>
              <a:rPr lang="en-US" u="sng" dirty="0" smtClean="0"/>
              <a:t>No surface change / No symptoms</a:t>
            </a:r>
          </a:p>
          <a:p>
            <a:pPr lvl="1"/>
            <a:r>
              <a:rPr lang="en-US" b="1" dirty="0" err="1" smtClean="0">
                <a:solidFill>
                  <a:srgbClr val="0000FF"/>
                </a:solidFill>
              </a:rPr>
              <a:t>Androgenetic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– more hair loss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Telogen Effluvium </a:t>
            </a:r>
            <a:r>
              <a:rPr lang="en-US" dirty="0" smtClean="0">
                <a:solidFill>
                  <a:srgbClr val="000000"/>
                </a:solidFill>
              </a:rPr>
              <a:t>– more hair shedding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Alopecia </a:t>
            </a:r>
            <a:r>
              <a:rPr lang="en-US" b="1" dirty="0" err="1" smtClean="0">
                <a:solidFill>
                  <a:srgbClr val="0000FF"/>
                </a:solidFill>
              </a:rPr>
              <a:t>Areata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err="1" smtClean="0">
                <a:solidFill>
                  <a:srgbClr val="0000FF"/>
                </a:solidFill>
              </a:rPr>
              <a:t>Anagen</a:t>
            </a:r>
            <a:r>
              <a:rPr lang="en-US" b="1" dirty="0" smtClean="0">
                <a:solidFill>
                  <a:srgbClr val="0000FF"/>
                </a:solidFill>
              </a:rPr>
              <a:t> effluvium </a:t>
            </a:r>
            <a:r>
              <a:rPr lang="en-US" dirty="0" smtClean="0">
                <a:solidFill>
                  <a:srgbClr val="000000"/>
                </a:solidFill>
              </a:rPr>
              <a:t>– 1-2 weeks post Rx/Chemo Thx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Scarring</a:t>
            </a:r>
            <a:r>
              <a:rPr lang="en-US" dirty="0" smtClean="0"/>
              <a:t> – </a:t>
            </a:r>
            <a:r>
              <a:rPr lang="en-US" u="sng" dirty="0" smtClean="0"/>
              <a:t>Erythema-Scale / Scar (loss of follicular </a:t>
            </a:r>
            <a:r>
              <a:rPr lang="en-US" u="sng" dirty="0" err="1" smtClean="0"/>
              <a:t>ostia</a:t>
            </a:r>
            <a:r>
              <a:rPr lang="en-US" u="sng" dirty="0" smtClean="0"/>
              <a:t>)</a:t>
            </a:r>
          </a:p>
          <a:p>
            <a:pPr lvl="1"/>
            <a:r>
              <a:rPr lang="en-US" dirty="0" smtClean="0"/>
              <a:t>Discoid Lupus (DLE)</a:t>
            </a:r>
          </a:p>
          <a:p>
            <a:pPr lvl="1"/>
            <a:r>
              <a:rPr lang="en-US" dirty="0" smtClean="0"/>
              <a:t>Lichen </a:t>
            </a:r>
            <a:r>
              <a:rPr lang="en-US" dirty="0" err="1" smtClean="0"/>
              <a:t>Planopilaris</a:t>
            </a:r>
            <a:r>
              <a:rPr lang="en-US" dirty="0" smtClean="0"/>
              <a:t> (LPP) / Frontal </a:t>
            </a:r>
            <a:r>
              <a:rPr lang="en-US" dirty="0" err="1" smtClean="0"/>
              <a:t>Fibrosing</a:t>
            </a:r>
            <a:r>
              <a:rPr lang="en-US" dirty="0" smtClean="0"/>
              <a:t> Alopecia(FFA)</a:t>
            </a:r>
          </a:p>
          <a:p>
            <a:pPr lvl="1"/>
            <a:r>
              <a:rPr lang="en-US" dirty="0" smtClean="0"/>
              <a:t>CCCA</a:t>
            </a:r>
            <a:endParaRPr lang="en-US" dirty="0"/>
          </a:p>
          <a:p>
            <a:pPr lvl="1"/>
            <a:r>
              <a:rPr lang="en-US" dirty="0"/>
              <a:t>Folliculitis </a:t>
            </a:r>
            <a:r>
              <a:rPr lang="en-US" dirty="0" err="1" smtClean="0"/>
              <a:t>Decalvans</a:t>
            </a:r>
            <a:r>
              <a:rPr lang="en-US" dirty="0" smtClean="0"/>
              <a:t> (FDC)</a:t>
            </a:r>
          </a:p>
          <a:p>
            <a:pPr lvl="1"/>
            <a:r>
              <a:rPr lang="en-US" dirty="0" smtClean="0"/>
              <a:t>Dissecting Cellulitis (DC)</a:t>
            </a:r>
          </a:p>
          <a:p>
            <a:pPr lvl="1"/>
            <a:r>
              <a:rPr lang="en-US" dirty="0" err="1" smtClean="0"/>
              <a:t>Pseudoplaude</a:t>
            </a:r>
            <a:r>
              <a:rPr lang="en-US" dirty="0" smtClean="0"/>
              <a:t> of </a:t>
            </a:r>
            <a:r>
              <a:rPr lang="en-US" dirty="0" err="1" smtClean="0"/>
              <a:t>Broque</a:t>
            </a:r>
            <a:r>
              <a:rPr lang="en-US" dirty="0" smtClean="0"/>
              <a:t> (PPB)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426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Alopecia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Alopecia </a:t>
            </a:r>
            <a:r>
              <a:rPr lang="en-US" dirty="0" err="1" smtClean="0">
                <a:solidFill>
                  <a:srgbClr val="0000FF"/>
                </a:solidFill>
              </a:rPr>
              <a:t>Areata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Telogen</a:t>
            </a:r>
            <a:r>
              <a:rPr lang="en-US" dirty="0" smtClean="0">
                <a:solidFill>
                  <a:srgbClr val="0000FF"/>
                </a:solidFill>
              </a:rPr>
              <a:t> Effluvium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Content Placeholder 4" descr="Gluten-found-to-be-a-cause-of-autoimmune-hair-los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r="9100"/>
          <a:stretch>
            <a:fillRect/>
          </a:stretch>
        </p:blipFill>
        <p:spPr>
          <a:xfrm>
            <a:off x="457200" y="2438400"/>
            <a:ext cx="2590800" cy="2533792"/>
          </a:xfrm>
        </p:spPr>
      </p:pic>
      <p:pic>
        <p:nvPicPr>
          <p:cNvPr id="11" name="Content Placeholder 5" descr="alopecia_areata1_be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4" r="16584"/>
          <a:stretch>
            <a:fillRect/>
          </a:stretch>
        </p:blipFill>
        <p:spPr>
          <a:xfrm>
            <a:off x="2133600" y="4267200"/>
            <a:ext cx="2209800" cy="2476471"/>
          </a:xfrm>
          <a:prstGeom prst="rect">
            <a:avLst/>
          </a:prstGeom>
        </p:spPr>
      </p:pic>
      <p:pic>
        <p:nvPicPr>
          <p:cNvPr id="12" name="Content Placeholder 4" descr="0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5903"/>
          <a:stretch/>
        </p:blipFill>
        <p:spPr>
          <a:xfrm>
            <a:off x="4876800" y="2438400"/>
            <a:ext cx="2685856" cy="2625725"/>
          </a:xfrm>
        </p:spPr>
      </p:pic>
      <p:pic>
        <p:nvPicPr>
          <p:cNvPr id="13" name="Content Placeholder 5" descr="shed_ha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r="5496"/>
          <a:stretch>
            <a:fillRect/>
          </a:stretch>
        </p:blipFill>
        <p:spPr>
          <a:xfrm>
            <a:off x="6400800" y="4267199"/>
            <a:ext cx="2209800" cy="24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01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Androgenetic</a:t>
            </a:r>
            <a:r>
              <a:rPr lang="en-US" dirty="0" smtClean="0"/>
              <a:t> Alopecia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Androgenetic</a:t>
            </a:r>
            <a:r>
              <a:rPr lang="en-US" b="1" dirty="0" smtClean="0">
                <a:solidFill>
                  <a:srgbClr val="0000FF"/>
                </a:solidFill>
              </a:rPr>
              <a:t> Alopecia</a:t>
            </a:r>
          </a:p>
          <a:p>
            <a:pPr lvl="1"/>
            <a:r>
              <a:rPr lang="en-US" dirty="0" smtClean="0"/>
              <a:t>Hair loss </a:t>
            </a:r>
          </a:p>
          <a:p>
            <a:pPr lvl="1"/>
            <a:r>
              <a:rPr lang="en-US" dirty="0" smtClean="0"/>
              <a:t>No family </a:t>
            </a:r>
            <a:r>
              <a:rPr lang="en-US" dirty="0" err="1" smtClean="0"/>
              <a:t>hx</a:t>
            </a:r>
            <a:r>
              <a:rPr lang="en-US" dirty="0" smtClean="0"/>
              <a:t> in 10%</a:t>
            </a:r>
          </a:p>
          <a:p>
            <a:pPr lvl="1"/>
            <a:r>
              <a:rPr lang="en-US" b="1" dirty="0" smtClean="0"/>
              <a:t>Male </a:t>
            </a:r>
            <a:endParaRPr lang="en-US" dirty="0">
              <a:sym typeface="Wingdings"/>
            </a:endParaRPr>
          </a:p>
          <a:p>
            <a:pPr lvl="2"/>
            <a:r>
              <a:rPr lang="en-US" dirty="0" err="1" smtClean="0"/>
              <a:t>Fronto</a:t>
            </a:r>
            <a:r>
              <a:rPr lang="en-US" dirty="0" smtClean="0"/>
              <a:t>-temporal / Vertex</a:t>
            </a:r>
          </a:p>
          <a:p>
            <a:pPr lvl="1"/>
            <a:r>
              <a:rPr lang="en-US" b="1" dirty="0" smtClean="0"/>
              <a:t>Female </a:t>
            </a:r>
            <a:endParaRPr lang="en-US" dirty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Maintain frontal hairline / Widening of part</a:t>
            </a:r>
          </a:p>
          <a:p>
            <a:pPr lvl="2"/>
            <a:r>
              <a:rPr lang="en-US" dirty="0" smtClean="0">
                <a:sym typeface="Wingdings"/>
              </a:rPr>
              <a:t>Now called </a:t>
            </a:r>
            <a:r>
              <a:rPr lang="en-US" u="sng" dirty="0" smtClean="0">
                <a:sym typeface="Wingdings"/>
              </a:rPr>
              <a:t>Female Pattern </a:t>
            </a:r>
            <a:r>
              <a:rPr lang="en-US" u="sng" dirty="0" err="1" smtClean="0">
                <a:sym typeface="Wingdings"/>
              </a:rPr>
              <a:t>Hairloss</a:t>
            </a:r>
            <a:endParaRPr lang="en-US" u="sng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Androgens play less of a role</a:t>
            </a:r>
          </a:p>
          <a:p>
            <a:pPr lvl="1"/>
            <a:r>
              <a:rPr lang="en-US" b="1" dirty="0" err="1" smtClean="0">
                <a:sym typeface="Wingdings"/>
              </a:rPr>
              <a:t>Tx</a:t>
            </a:r>
            <a:r>
              <a:rPr lang="en-US" dirty="0" smtClean="0">
                <a:sym typeface="Wingdings"/>
              </a:rPr>
              <a:t> </a:t>
            </a:r>
            <a:endParaRPr lang="en-US" dirty="0">
              <a:sym typeface="Wingdings"/>
            </a:endParaRPr>
          </a:p>
          <a:p>
            <a:pPr lvl="2"/>
            <a:r>
              <a:rPr lang="en-US" u="sng" dirty="0" err="1" smtClean="0">
                <a:sym typeface="Wingdings"/>
              </a:rPr>
              <a:t>Minoxidil</a:t>
            </a:r>
            <a:r>
              <a:rPr lang="en-US" dirty="0" smtClean="0">
                <a:sym typeface="Wingdings"/>
              </a:rPr>
              <a:t> 2% or 5% solution/foam </a:t>
            </a:r>
            <a:endParaRPr lang="en-US" dirty="0">
              <a:sym typeface="Wingdings"/>
            </a:endParaRPr>
          </a:p>
          <a:p>
            <a:pPr lvl="2"/>
            <a:r>
              <a:rPr lang="en-US" u="sng" dirty="0" err="1" smtClean="0">
                <a:sym typeface="Wingdings"/>
              </a:rPr>
              <a:t>Propecia</a:t>
            </a:r>
            <a:r>
              <a:rPr lang="en-US" dirty="0" smtClean="0">
                <a:sym typeface="Wingdings"/>
              </a:rPr>
              <a:t> (men) – no benefit in post menopausal women</a:t>
            </a:r>
          </a:p>
          <a:p>
            <a:r>
              <a:rPr lang="en-US" b="1" dirty="0">
                <a:solidFill>
                  <a:srgbClr val="0000FF"/>
                </a:solidFill>
              </a:rPr>
              <a:t>Senescent Alopecia</a:t>
            </a:r>
          </a:p>
          <a:p>
            <a:pPr lvl="1"/>
            <a:r>
              <a:rPr lang="en-US" dirty="0"/>
              <a:t>Age related</a:t>
            </a:r>
          </a:p>
          <a:p>
            <a:pPr lvl="1"/>
            <a:r>
              <a:rPr lang="en-US" dirty="0"/>
              <a:t>After 60yo</a:t>
            </a:r>
          </a:p>
          <a:p>
            <a:pPr lvl="1"/>
            <a:r>
              <a:rPr lang="en-US" dirty="0"/>
              <a:t>Not DHT mediated</a:t>
            </a:r>
          </a:p>
          <a:p>
            <a:pPr lvl="1"/>
            <a:r>
              <a:rPr lang="en-US" dirty="0"/>
              <a:t>Men taking </a:t>
            </a:r>
            <a:r>
              <a:rPr lang="en-US" dirty="0" err="1"/>
              <a:t>Finasteride</a:t>
            </a:r>
            <a:r>
              <a:rPr lang="en-US" dirty="0"/>
              <a:t> for BPH not improving	</a:t>
            </a:r>
          </a:p>
          <a:p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981095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Telogen </a:t>
            </a:r>
            <a:r>
              <a:rPr lang="en-US" dirty="0" err="1" smtClean="0"/>
              <a:t>Efluvium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Hair shedding </a:t>
            </a:r>
            <a:r>
              <a:rPr lang="en-US" dirty="0" smtClean="0">
                <a:sym typeface="Wingdings"/>
              </a:rPr>
              <a:t>- </a:t>
            </a:r>
            <a:r>
              <a:rPr lang="en-US" b="1" dirty="0" err="1" smtClean="0">
                <a:sym typeface="Wingdings"/>
              </a:rPr>
              <a:t>Hairpull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dirty="0">
                <a:sym typeface="Wingdings"/>
              </a:rPr>
              <a:t>(+)  </a:t>
            </a:r>
            <a:endParaRPr lang="en-US" b="1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May be negative in shampoo that day</a:t>
            </a:r>
          </a:p>
          <a:p>
            <a:pPr lvl="1"/>
            <a:r>
              <a:rPr lang="en-US" dirty="0" smtClean="0">
                <a:sym typeface="Wingdings"/>
              </a:rPr>
              <a:t>“Hair on pillow” / “Hair in kitchen”</a:t>
            </a:r>
            <a:endParaRPr lang="en-US" dirty="0">
              <a:sym typeface="Wingdings"/>
            </a:endParaRPr>
          </a:p>
          <a:p>
            <a:r>
              <a:rPr lang="en-US" b="1" dirty="0">
                <a:solidFill>
                  <a:srgbClr val="660066"/>
                </a:solidFill>
                <a:sym typeface="Wingdings"/>
              </a:rPr>
              <a:t>Stress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(3</a:t>
            </a:r>
            <a:r>
              <a:rPr lang="en-US" dirty="0">
                <a:sym typeface="Wingdings"/>
              </a:rPr>
              <a:t>-6 month </a:t>
            </a:r>
            <a:r>
              <a:rPr lang="en-US" dirty="0" smtClean="0">
                <a:sym typeface="Wingdings"/>
              </a:rPr>
              <a:t>prior)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Psychological </a:t>
            </a:r>
            <a:r>
              <a:rPr lang="en-US" dirty="0">
                <a:sym typeface="Wingdings"/>
              </a:rPr>
              <a:t>- </a:t>
            </a:r>
            <a:r>
              <a:rPr lang="en-US" b="1" dirty="0">
                <a:sym typeface="Wingdings"/>
              </a:rPr>
              <a:t>BBB</a:t>
            </a:r>
            <a:r>
              <a:rPr lang="en-US" dirty="0">
                <a:sym typeface="Wingdings"/>
              </a:rPr>
              <a:t> – Bereavement / Breakup / Bankruptcy</a:t>
            </a:r>
          </a:p>
          <a:p>
            <a:pPr lvl="1"/>
            <a:r>
              <a:rPr lang="en-US" dirty="0">
                <a:sym typeface="Wingdings"/>
              </a:rPr>
              <a:t>Physiologic – </a:t>
            </a:r>
            <a:r>
              <a:rPr lang="en-US" dirty="0" smtClean="0">
                <a:sym typeface="Wingdings"/>
              </a:rPr>
              <a:t>Severe </a:t>
            </a:r>
            <a:r>
              <a:rPr lang="en-US" dirty="0">
                <a:sym typeface="Wingdings"/>
              </a:rPr>
              <a:t>illness / </a:t>
            </a:r>
            <a:r>
              <a:rPr lang="en-US" dirty="0" smtClean="0">
                <a:sym typeface="Wingdings"/>
              </a:rPr>
              <a:t>Surgery </a:t>
            </a:r>
            <a:r>
              <a:rPr lang="en-US" dirty="0">
                <a:sym typeface="Wingdings"/>
              </a:rPr>
              <a:t>/ F</a:t>
            </a:r>
            <a:r>
              <a:rPr lang="en-US" dirty="0" smtClean="0">
                <a:sym typeface="Wingdings"/>
              </a:rPr>
              <a:t>asting / Pregnancy</a:t>
            </a:r>
            <a:endParaRPr lang="en-US" dirty="0">
              <a:sym typeface="Wingdings"/>
            </a:endParaRPr>
          </a:p>
          <a:p>
            <a:r>
              <a:rPr lang="en-US" b="1" dirty="0">
                <a:solidFill>
                  <a:srgbClr val="660066"/>
                </a:solidFill>
                <a:sym typeface="Wingdings"/>
              </a:rPr>
              <a:t>New medication </a:t>
            </a:r>
            <a:r>
              <a:rPr lang="en-US" dirty="0">
                <a:sym typeface="Wingdings"/>
              </a:rPr>
              <a:t>(</a:t>
            </a:r>
            <a:r>
              <a:rPr lang="en-US" dirty="0" smtClean="0">
                <a:sym typeface="Wingdings"/>
              </a:rPr>
              <a:t>1</a:t>
            </a:r>
            <a:r>
              <a:rPr lang="en-US" dirty="0">
                <a:sym typeface="Wingdings"/>
              </a:rPr>
              <a:t>-3 month </a:t>
            </a:r>
            <a:r>
              <a:rPr lang="en-US" dirty="0" smtClean="0">
                <a:sym typeface="Wingdings"/>
              </a:rPr>
              <a:t>prior)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Heparin / Warfarin / Lithium / NSAIDS </a:t>
            </a:r>
          </a:p>
          <a:p>
            <a:pPr lvl="1"/>
            <a:r>
              <a:rPr lang="en-US" dirty="0" err="1" smtClean="0">
                <a:sym typeface="Wingdings"/>
              </a:rPr>
              <a:t>Tamoxifen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/ Cardiac Rx / </a:t>
            </a:r>
            <a:r>
              <a:rPr lang="en-US" dirty="0" smtClean="0">
                <a:sym typeface="Wingdings"/>
              </a:rPr>
              <a:t>Statins / OCP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Soy milk / St Johns </a:t>
            </a:r>
            <a:r>
              <a:rPr lang="en-US" dirty="0" err="1">
                <a:sym typeface="Wingdings"/>
              </a:rPr>
              <a:t>Wort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b="1" dirty="0">
                <a:solidFill>
                  <a:srgbClr val="660066"/>
                </a:solidFill>
                <a:sym typeface="Wingdings"/>
              </a:rPr>
              <a:t>Labs</a:t>
            </a:r>
            <a:r>
              <a:rPr lang="en-US" dirty="0">
                <a:sym typeface="Wingdings"/>
              </a:rPr>
              <a:t> – Alopecia panel</a:t>
            </a:r>
          </a:p>
          <a:p>
            <a:r>
              <a:rPr lang="en-US" b="1" dirty="0" err="1">
                <a:sym typeface="Wingdings"/>
              </a:rPr>
              <a:t>Bx</a:t>
            </a:r>
            <a:r>
              <a:rPr lang="en-US" b="1" dirty="0">
                <a:sym typeface="Wingdings"/>
              </a:rPr>
              <a:t> </a:t>
            </a:r>
            <a:r>
              <a:rPr lang="en-US" dirty="0">
                <a:sym typeface="Wingdings"/>
              </a:rPr>
              <a:t>– </a:t>
            </a:r>
            <a:r>
              <a:rPr lang="en-US" dirty="0" smtClean="0">
                <a:sym typeface="Wingdings"/>
              </a:rPr>
              <a:t>Persistent </a:t>
            </a:r>
            <a:r>
              <a:rPr lang="en-US" dirty="0">
                <a:sym typeface="Wingdings"/>
              </a:rPr>
              <a:t>&gt;6-9 months</a:t>
            </a:r>
          </a:p>
          <a:p>
            <a:r>
              <a:rPr lang="en-US" b="1" dirty="0" err="1">
                <a:sym typeface="Wingdings"/>
              </a:rPr>
              <a:t>Tx</a:t>
            </a:r>
            <a:r>
              <a:rPr lang="en-US" dirty="0">
                <a:sym typeface="Wingdings"/>
              </a:rPr>
              <a:t> </a:t>
            </a:r>
          </a:p>
          <a:p>
            <a:pPr lvl="1"/>
            <a:r>
              <a:rPr lang="en-US" dirty="0" err="1" smtClean="0">
                <a:sym typeface="Wingdings"/>
              </a:rPr>
              <a:t>Minoxidil</a:t>
            </a:r>
            <a:r>
              <a:rPr lang="en-US" dirty="0" smtClean="0">
                <a:sym typeface="Wingdings"/>
              </a:rPr>
              <a:t> </a:t>
            </a:r>
          </a:p>
          <a:p>
            <a:pPr lvl="1"/>
            <a:r>
              <a:rPr lang="en-US" dirty="0" smtClean="0">
                <a:sym typeface="Wingdings"/>
              </a:rPr>
              <a:t>Ketoconazole shampoo – control </a:t>
            </a:r>
            <a:r>
              <a:rPr lang="en-US" dirty="0" err="1" smtClean="0">
                <a:sym typeface="Wingdings"/>
              </a:rPr>
              <a:t>seborrheic</a:t>
            </a:r>
            <a:r>
              <a:rPr lang="en-US" dirty="0" smtClean="0">
                <a:sym typeface="Wingdings"/>
              </a:rPr>
              <a:t> dermatitis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0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"/>
          <a:stretch/>
        </p:blipFill>
        <p:spPr>
          <a:xfrm>
            <a:off x="381000" y="3886200"/>
            <a:ext cx="3400879" cy="27432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"/>
            <a:ext cx="1600200" cy="16002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4623" r="14593" b="20355"/>
          <a:stretch/>
        </p:blipFill>
        <p:spPr>
          <a:xfrm>
            <a:off x="5410200" y="152400"/>
            <a:ext cx="3390765" cy="25908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16908" r="21050" b="8768"/>
          <a:stretch/>
        </p:blipFill>
        <p:spPr>
          <a:xfrm>
            <a:off x="3352800" y="2133600"/>
            <a:ext cx="2881312" cy="25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6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Alopecia </a:t>
            </a:r>
            <a:r>
              <a:rPr lang="en-US" dirty="0" err="1" smtClean="0"/>
              <a:t>Areata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sym typeface="Wingdings"/>
              </a:rPr>
              <a:t>Patches of alopecia</a:t>
            </a:r>
          </a:p>
          <a:p>
            <a:pPr lvl="1"/>
            <a:r>
              <a:rPr lang="en-US" dirty="0">
                <a:sym typeface="Wingdings"/>
              </a:rPr>
              <a:t>Scalp / Beard / Brow / Lashes</a:t>
            </a:r>
          </a:p>
          <a:p>
            <a:pPr lvl="1"/>
            <a:r>
              <a:rPr lang="en-US" dirty="0">
                <a:sym typeface="Wingdings"/>
              </a:rPr>
              <a:t>R/o </a:t>
            </a:r>
            <a:r>
              <a:rPr lang="en-US" dirty="0" err="1">
                <a:sym typeface="Wingdings"/>
              </a:rPr>
              <a:t>Tinea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Capitis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May see </a:t>
            </a:r>
            <a:r>
              <a:rPr lang="en-US" dirty="0" err="1">
                <a:sym typeface="Wingdings"/>
              </a:rPr>
              <a:t>poliosis</a:t>
            </a:r>
            <a:r>
              <a:rPr lang="en-US" dirty="0">
                <a:sym typeface="Wingdings"/>
              </a:rPr>
              <a:t> (white hairs)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Patient education</a:t>
            </a:r>
          </a:p>
          <a:p>
            <a:pPr lvl="1"/>
            <a:r>
              <a:rPr lang="en-US" dirty="0">
                <a:sym typeface="Wingdings"/>
              </a:rPr>
              <a:t>50% regrowth in 1 </a:t>
            </a:r>
            <a:r>
              <a:rPr lang="en-US" dirty="0" smtClean="0">
                <a:sym typeface="Wingdings"/>
              </a:rPr>
              <a:t>year</a:t>
            </a:r>
          </a:p>
          <a:p>
            <a:pPr lvl="1"/>
            <a:r>
              <a:rPr lang="en-US" dirty="0" smtClean="0">
                <a:sym typeface="Wingdings"/>
              </a:rPr>
              <a:t>Alopecia </a:t>
            </a:r>
            <a:r>
              <a:rPr lang="en-US" dirty="0" err="1">
                <a:sym typeface="Wingdings"/>
              </a:rPr>
              <a:t>Totalis</a:t>
            </a:r>
            <a:r>
              <a:rPr lang="en-US" dirty="0">
                <a:sym typeface="Wingdings"/>
              </a:rPr>
              <a:t> &amp; </a:t>
            </a:r>
            <a:r>
              <a:rPr lang="en-US" dirty="0" err="1" smtClean="0">
                <a:sym typeface="Wingdings"/>
              </a:rPr>
              <a:t>Universalis</a:t>
            </a:r>
            <a:endParaRPr lang="en-US" dirty="0" smtClean="0">
              <a:sym typeface="Wingdings"/>
            </a:endParaRPr>
          </a:p>
          <a:p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Tx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ILK 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Clobetasol / </a:t>
            </a:r>
            <a:r>
              <a:rPr lang="en-US" dirty="0" err="1" smtClean="0">
                <a:sym typeface="Wingdings"/>
              </a:rPr>
              <a:t>Minoxidil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soln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Anthralin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/ </a:t>
            </a:r>
            <a:r>
              <a:rPr lang="en-US" dirty="0" err="1">
                <a:sym typeface="Wingdings"/>
              </a:rPr>
              <a:t>Squaric</a:t>
            </a:r>
            <a:r>
              <a:rPr lang="en-US" dirty="0">
                <a:sym typeface="Wingdings"/>
              </a:rPr>
              <a:t> Acid </a:t>
            </a:r>
            <a:r>
              <a:rPr lang="en-US" dirty="0" smtClean="0">
                <a:sym typeface="Wingdings"/>
              </a:rPr>
              <a:t>/ DPCP</a:t>
            </a:r>
          </a:p>
          <a:p>
            <a:pPr lvl="2"/>
            <a:r>
              <a:rPr lang="en-US" dirty="0" err="1" smtClean="0">
                <a:sym typeface="Wingdings"/>
              </a:rPr>
              <a:t>Peds</a:t>
            </a:r>
            <a:r>
              <a:rPr lang="en-US" dirty="0" smtClean="0">
                <a:sym typeface="Wingdings"/>
              </a:rPr>
              <a:t> / Severe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 &gt;50%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Prednisone – severe progressive disease</a:t>
            </a:r>
          </a:p>
          <a:p>
            <a:pPr lvl="1"/>
            <a:r>
              <a:rPr lang="en-US" dirty="0" smtClean="0">
                <a:sym typeface="Wingdings"/>
              </a:rPr>
              <a:t>PUVA – Alopecia </a:t>
            </a:r>
            <a:r>
              <a:rPr lang="en-US" dirty="0" err="1" smtClean="0">
                <a:sym typeface="Wingdings"/>
              </a:rPr>
              <a:t>Totalis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Universalis</a:t>
            </a:r>
            <a:endParaRPr lang="en-US" dirty="0"/>
          </a:p>
        </p:txBody>
      </p:sp>
      <p:pic>
        <p:nvPicPr>
          <p:cNvPr id="4" name="Content Placeholder 5" descr="Screen Shot 2016-06-01 at 10.1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r="1687"/>
          <a:stretch>
            <a:fillRect/>
          </a:stretch>
        </p:blipFill>
        <p:spPr>
          <a:xfrm>
            <a:off x="5334000" y="1295400"/>
            <a:ext cx="3657600" cy="40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52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Alopecia </a:t>
            </a:r>
            <a:r>
              <a:rPr lang="en-US" dirty="0" smtClean="0">
                <a:sym typeface="Wingdings"/>
              </a:rPr>
              <a:t>/ </a:t>
            </a:r>
            <a:r>
              <a:rPr lang="en-US" dirty="0" err="1" smtClean="0">
                <a:sym typeface="Wingdings"/>
              </a:rPr>
              <a:t>S</a:t>
            </a:r>
            <a:r>
              <a:rPr lang="en-US" dirty="0" err="1" smtClean="0"/>
              <a:t>eborrheic</a:t>
            </a:r>
            <a:r>
              <a:rPr lang="en-US" dirty="0" smtClean="0"/>
              <a:t>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May co-exist</a:t>
            </a:r>
          </a:p>
          <a:p>
            <a:r>
              <a:rPr lang="en-US" dirty="0" smtClean="0"/>
              <a:t>Not confuse with inflammatory alopecia</a:t>
            </a:r>
          </a:p>
          <a:p>
            <a:r>
              <a:rPr lang="en-US" dirty="0" smtClean="0"/>
              <a:t>Etiology</a:t>
            </a:r>
          </a:p>
          <a:p>
            <a:pPr lvl="1"/>
            <a:r>
              <a:rPr lang="en-US" dirty="0" smtClean="0"/>
              <a:t>Washing too gently b/c fear of more hair falling</a:t>
            </a:r>
          </a:p>
          <a:p>
            <a:r>
              <a:rPr lang="en-US" b="1" dirty="0" err="1" smtClean="0">
                <a:solidFill>
                  <a:srgbClr val="660066"/>
                </a:solidFill>
              </a:rPr>
              <a:t>Seborrheic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Dermatitits</a:t>
            </a:r>
            <a:endParaRPr lang="en-US" b="1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/>
              <a:t>Itself can cause more shedding due to inflammation</a:t>
            </a:r>
          </a:p>
          <a:p>
            <a:pPr lvl="1"/>
            <a:r>
              <a:rPr lang="en-US" dirty="0" smtClean="0"/>
              <a:t>Can lower penetration of </a:t>
            </a:r>
            <a:r>
              <a:rPr lang="en-US" dirty="0" err="1" smtClean="0"/>
              <a:t>minoxidil</a:t>
            </a:r>
            <a:endParaRPr lang="en-US" dirty="0" smtClean="0"/>
          </a:p>
          <a:p>
            <a:r>
              <a:rPr lang="en-US" dirty="0" err="1" smtClean="0"/>
              <a:t>Tx</a:t>
            </a:r>
            <a:r>
              <a:rPr lang="en-US" dirty="0" smtClean="0"/>
              <a:t> – </a:t>
            </a:r>
            <a:r>
              <a:rPr lang="en-US" dirty="0" err="1" smtClean="0"/>
              <a:t>Ketoconzaole</a:t>
            </a:r>
            <a:r>
              <a:rPr lang="en-US" dirty="0" smtClean="0"/>
              <a:t> shampoo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9752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Scarring Alopecia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Patient education</a:t>
            </a:r>
          </a:p>
          <a:p>
            <a:pPr lvl="1"/>
            <a:r>
              <a:rPr lang="en-US" dirty="0" smtClean="0"/>
              <a:t>“What is gone is gone” / “can’t bring it back”</a:t>
            </a:r>
          </a:p>
          <a:p>
            <a:pPr lvl="1"/>
            <a:r>
              <a:rPr lang="en-US" dirty="0" smtClean="0"/>
              <a:t>Treat to prevent worsening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Intra-</a:t>
            </a:r>
            <a:r>
              <a:rPr lang="en-US" b="1" dirty="0" err="1" smtClean="0">
                <a:solidFill>
                  <a:srgbClr val="660066"/>
                </a:solidFill>
              </a:rPr>
              <a:t>lesional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kenalog</a:t>
            </a:r>
            <a:r>
              <a:rPr lang="en-US" b="1" dirty="0">
                <a:solidFill>
                  <a:srgbClr val="660066"/>
                </a:solidFill>
              </a:rPr>
              <a:t> </a:t>
            </a:r>
          </a:p>
          <a:p>
            <a:pPr lvl="1"/>
            <a:r>
              <a:rPr lang="en-US" dirty="0" smtClean="0"/>
              <a:t>Erythematous inflammatory areas </a:t>
            </a:r>
            <a:endParaRPr lang="en-US" dirty="0"/>
          </a:p>
          <a:p>
            <a:pPr lvl="1"/>
            <a:r>
              <a:rPr lang="en-US" dirty="0" smtClean="0"/>
              <a:t>No benefit over scar areas</a:t>
            </a:r>
          </a:p>
          <a:p>
            <a:r>
              <a:rPr lang="en-US" b="1" dirty="0" smtClean="0"/>
              <a:t>Biopsy </a:t>
            </a:r>
            <a:endParaRPr lang="en-US" b="1" dirty="0"/>
          </a:p>
          <a:p>
            <a:pPr lvl="1"/>
            <a:r>
              <a:rPr lang="en-US" dirty="0" smtClean="0"/>
              <a:t>Erythematous areas </a:t>
            </a:r>
          </a:p>
          <a:p>
            <a:pPr lvl="1"/>
            <a:r>
              <a:rPr lang="en-US" dirty="0" smtClean="0"/>
              <a:t>No benefit over scar areas</a:t>
            </a:r>
          </a:p>
        </p:txBody>
      </p:sp>
    </p:spTree>
    <p:extLst>
      <p:ext uri="{BB962C8B-B14F-4D97-AF65-F5344CB8AC3E}">
        <p14:creationId xmlns:p14="http://schemas.microsoft.com/office/powerpoint/2010/main" val="24653317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Scarring Alopecia</a:t>
            </a:r>
            <a:endParaRPr lang="en-US" dirty="0"/>
          </a:p>
        </p:txBody>
      </p:sp>
      <p:pic>
        <p:nvPicPr>
          <p:cNvPr id="5" name="Content Placeholder 4" descr="Screen Shot 2016-06-01 at 10.18.42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r="2142"/>
          <a:stretch/>
        </p:blipFill>
        <p:spPr>
          <a:xfrm>
            <a:off x="0" y="2057400"/>
            <a:ext cx="4769593" cy="3733800"/>
          </a:xfrm>
        </p:spPr>
      </p:pic>
      <p:pic>
        <p:nvPicPr>
          <p:cNvPr id="8" name="Content Placeholder 4" descr="Screen Shot 2016-06-01 at 10.19.57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 b="1618"/>
          <a:stretch>
            <a:fillRect/>
          </a:stretch>
        </p:blipFill>
        <p:spPr>
          <a:xfrm>
            <a:off x="4495800" y="1447800"/>
            <a:ext cx="4487648" cy="5029200"/>
          </a:xfrm>
        </p:spPr>
      </p:pic>
    </p:spTree>
    <p:extLst>
      <p:ext uri="{BB962C8B-B14F-4D97-AF65-F5344CB8AC3E}">
        <p14:creationId xmlns:p14="http://schemas.microsoft.com/office/powerpoint/2010/main" val="8574347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7-03-26 at 9.54.34 A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5922"/>
          <a:stretch/>
        </p:blipFill>
        <p:spPr>
          <a:xfrm>
            <a:off x="152400" y="152400"/>
            <a:ext cx="4475325" cy="3962400"/>
          </a:xfrm>
        </p:spPr>
      </p:pic>
      <p:pic>
        <p:nvPicPr>
          <p:cNvPr id="8" name="Content Placeholder 7" descr="Screen Shot 2017-03-26 at 9.54.50 A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2559"/>
          <a:stretch/>
        </p:blipFill>
        <p:spPr>
          <a:xfrm>
            <a:off x="4419600" y="2556636"/>
            <a:ext cx="4695859" cy="4148964"/>
          </a:xfrm>
        </p:spPr>
      </p:pic>
    </p:spTree>
    <p:extLst>
      <p:ext uri="{BB962C8B-B14F-4D97-AF65-F5344CB8AC3E}">
        <p14:creationId xmlns:p14="http://schemas.microsoft.com/office/powerpoint/2010/main" val="28920486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Screen Shot 2017-03-26 at 10.26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4196"/>
          <a:stretch/>
        </p:blipFill>
        <p:spPr>
          <a:xfrm>
            <a:off x="5029200" y="4648200"/>
            <a:ext cx="3048000" cy="2206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Scarring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DLE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Rule out and monitor for SLE / Check other areas &amp; ear concha / Risk of SCC </a:t>
            </a:r>
            <a:endParaRPr lang="en-US" dirty="0"/>
          </a:p>
          <a:p>
            <a:pPr lvl="1"/>
            <a:r>
              <a:rPr lang="en-US" b="1" dirty="0" err="1" smtClean="0"/>
              <a:t>Tx</a:t>
            </a:r>
            <a:endParaRPr lang="en-US" b="1" dirty="0" smtClean="0"/>
          </a:p>
          <a:p>
            <a:pPr lvl="2"/>
            <a:r>
              <a:rPr lang="en-US" dirty="0" smtClean="0"/>
              <a:t>SPF</a:t>
            </a:r>
          </a:p>
          <a:p>
            <a:pPr lvl="2"/>
            <a:r>
              <a:rPr lang="en-US" dirty="0" smtClean="0"/>
              <a:t>ILK </a:t>
            </a:r>
            <a:r>
              <a:rPr lang="en-US" dirty="0"/>
              <a:t>/ Clobetasol / </a:t>
            </a:r>
            <a:r>
              <a:rPr lang="en-US" dirty="0" err="1" smtClean="0"/>
              <a:t>Hydroxychloroquine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/>
              <a:t>Cellcept / Cyclosporine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LPP</a:t>
            </a:r>
            <a:endParaRPr lang="en-US" dirty="0"/>
          </a:p>
          <a:p>
            <a:pPr lvl="1"/>
            <a:r>
              <a:rPr lang="en-US" dirty="0" smtClean="0"/>
              <a:t>Rapid hair loss / Itchy &amp; tender / Central scalp / </a:t>
            </a:r>
            <a:r>
              <a:rPr lang="en-US" dirty="0" err="1" smtClean="0"/>
              <a:t>Perifollicular</a:t>
            </a:r>
            <a:r>
              <a:rPr lang="en-US" dirty="0" smtClean="0"/>
              <a:t> erythema &amp; scale</a:t>
            </a:r>
          </a:p>
          <a:p>
            <a:pPr lvl="1"/>
            <a:r>
              <a:rPr lang="en-US" b="1" dirty="0" err="1" smtClean="0"/>
              <a:t>Tx</a:t>
            </a:r>
            <a:endParaRPr lang="en-US" b="1" dirty="0" smtClean="0"/>
          </a:p>
          <a:p>
            <a:pPr lvl="2"/>
            <a:r>
              <a:rPr lang="en-US" dirty="0" smtClean="0"/>
              <a:t>ILK </a:t>
            </a:r>
            <a:r>
              <a:rPr lang="en-US" dirty="0"/>
              <a:t>/ Clobetasol / Doxy / </a:t>
            </a:r>
            <a:r>
              <a:rPr lang="en-US" dirty="0" err="1"/>
              <a:t>Hydroxychloroquine</a:t>
            </a:r>
            <a:endParaRPr lang="en-US" dirty="0"/>
          </a:p>
          <a:p>
            <a:pPr lvl="2"/>
            <a:r>
              <a:rPr lang="en-US" dirty="0" smtClean="0"/>
              <a:t>Cellcept </a:t>
            </a:r>
            <a:r>
              <a:rPr lang="en-US" dirty="0"/>
              <a:t>/ </a:t>
            </a:r>
            <a:r>
              <a:rPr lang="en-US" dirty="0" smtClean="0"/>
              <a:t>Cyclosporine</a:t>
            </a:r>
          </a:p>
          <a:p>
            <a:pPr lvl="2"/>
            <a:r>
              <a:rPr lang="en-US" dirty="0"/>
              <a:t>Glitizones (DMII Rx) – safe to use in non-</a:t>
            </a:r>
            <a:r>
              <a:rPr lang="en-US" dirty="0" smtClean="0"/>
              <a:t>DM - ? benefit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FFA</a:t>
            </a:r>
          </a:p>
          <a:p>
            <a:pPr lvl="1"/>
            <a:r>
              <a:rPr lang="en-US" dirty="0" err="1" smtClean="0"/>
              <a:t>Perimenopausal</a:t>
            </a:r>
            <a:r>
              <a:rPr lang="en-US" dirty="0" smtClean="0"/>
              <a:t> women / Also brows and arm hair / May also present at posterior scalp</a:t>
            </a:r>
            <a:endParaRPr lang="en-US" dirty="0"/>
          </a:p>
          <a:p>
            <a:pPr lvl="1"/>
            <a:r>
              <a:rPr lang="en-US" b="1" dirty="0" err="1" smtClean="0"/>
              <a:t>Tx</a:t>
            </a:r>
            <a:endParaRPr lang="en-US" b="1" dirty="0" smtClean="0"/>
          </a:p>
          <a:p>
            <a:pPr lvl="2"/>
            <a:r>
              <a:rPr lang="en-US" dirty="0" smtClean="0"/>
              <a:t>ILK </a:t>
            </a:r>
            <a:r>
              <a:rPr lang="en-US" dirty="0"/>
              <a:t>/ Clobetasol </a:t>
            </a:r>
            <a:r>
              <a:rPr lang="en-US" dirty="0" smtClean="0"/>
              <a:t>/ Doxy </a:t>
            </a:r>
            <a:endParaRPr lang="en-US" dirty="0"/>
          </a:p>
          <a:p>
            <a:pPr lvl="2"/>
            <a:r>
              <a:rPr lang="en-US" dirty="0" smtClean="0"/>
              <a:t>Hydroxycholorquine</a:t>
            </a:r>
            <a:endParaRPr lang="en-US" dirty="0"/>
          </a:p>
          <a:p>
            <a:pPr lvl="2"/>
            <a:r>
              <a:rPr lang="en-US" dirty="0" err="1" smtClean="0"/>
              <a:t>Finasteride</a:t>
            </a:r>
            <a:r>
              <a:rPr lang="en-US" dirty="0" smtClean="0"/>
              <a:t> or </a:t>
            </a:r>
            <a:r>
              <a:rPr lang="en-US" dirty="0" err="1" smtClean="0"/>
              <a:t>Dusateride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07575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Screen Shot 2017-03-26 at 11.14.45 AM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" b="-450"/>
          <a:stretch/>
        </p:blipFill>
        <p:spPr>
          <a:xfrm>
            <a:off x="4876800" y="4198937"/>
            <a:ext cx="3381059" cy="2659063"/>
          </a:xfrm>
        </p:spPr>
      </p:pic>
      <p:pic>
        <p:nvPicPr>
          <p:cNvPr id="7" name="Content Placeholder 3" descr="Screen Shot 2017-03-26 at 11.15.0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" b="-1055"/>
          <a:stretch/>
        </p:blipFill>
        <p:spPr>
          <a:xfrm>
            <a:off x="4648200" y="1447800"/>
            <a:ext cx="4040507" cy="2714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6324600"/>
            <a:ext cx="220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Peri-follilucar</a:t>
            </a:r>
            <a:r>
              <a:rPr lang="en-US" sz="2000" b="1" dirty="0" smtClean="0">
                <a:solidFill>
                  <a:schemeClr val="bg1"/>
                </a:solidFill>
              </a:rPr>
              <a:t> scale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3657600"/>
            <a:ext cx="2703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Peri</a:t>
            </a:r>
            <a:r>
              <a:rPr lang="en-US" sz="2000" b="1" dirty="0" smtClean="0">
                <a:solidFill>
                  <a:srgbClr val="FFFFFF"/>
                </a:solidFill>
              </a:rPr>
              <a:t>-follicular Erythema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0" name="Content Placeholder 3" descr="Screen Shot 2017-03-26 at 2.27.1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55" b="3400"/>
          <a:stretch/>
        </p:blipFill>
        <p:spPr>
          <a:xfrm>
            <a:off x="609600" y="4191000"/>
            <a:ext cx="2971800" cy="2293678"/>
          </a:xfrm>
          <a:prstGeom prst="rect">
            <a:avLst/>
          </a:prstGeom>
        </p:spPr>
      </p:pic>
      <p:pic>
        <p:nvPicPr>
          <p:cNvPr id="11" name="Content Placeholder 3" descr="Screen Shot 2017-03-26 at 2.26.48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" b="457"/>
          <a:stretch/>
        </p:blipFill>
        <p:spPr>
          <a:xfrm>
            <a:off x="457200" y="1524000"/>
            <a:ext cx="3505200" cy="2682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762000"/>
            <a:ext cx="975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DLE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762000"/>
            <a:ext cx="947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LPP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273237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DLE</a:t>
            </a:r>
          </a:p>
          <a:p>
            <a:pPr lvl="1"/>
            <a:r>
              <a:rPr lang="en-US" dirty="0"/>
              <a:t>Central</a:t>
            </a:r>
          </a:p>
          <a:p>
            <a:r>
              <a:rPr lang="en-US" b="1" dirty="0" smtClean="0"/>
              <a:t>LPP </a:t>
            </a:r>
            <a:r>
              <a:rPr lang="en-US" b="1" dirty="0"/>
              <a:t>/ FFA</a:t>
            </a:r>
          </a:p>
          <a:p>
            <a:pPr lvl="1"/>
            <a:r>
              <a:rPr lang="en-US" dirty="0"/>
              <a:t>Peripheral</a:t>
            </a:r>
          </a:p>
          <a:p>
            <a:r>
              <a:rPr lang="en-US" b="1" dirty="0" smtClean="0"/>
              <a:t>AA</a:t>
            </a:r>
            <a:endParaRPr lang="en-US" b="1" dirty="0"/>
          </a:p>
          <a:p>
            <a:pPr lvl="1"/>
            <a:r>
              <a:rPr lang="en-US" dirty="0"/>
              <a:t>Central &amp; peripheral</a:t>
            </a:r>
          </a:p>
          <a:p>
            <a:endParaRPr lang="en-US" dirty="0" smtClean="0"/>
          </a:p>
        </p:txBody>
      </p:sp>
      <p:pic>
        <p:nvPicPr>
          <p:cNvPr id="10" name="Content Placeholder 4" descr="Screen Shot 2016-06-01 at 11.05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2959"/>
          <a:stretch/>
        </p:blipFill>
        <p:spPr>
          <a:xfrm>
            <a:off x="2971800" y="4953000"/>
            <a:ext cx="2592693" cy="1791028"/>
          </a:xfrm>
          <a:prstGeom prst="rect">
            <a:avLst/>
          </a:prstGeom>
        </p:spPr>
      </p:pic>
      <p:pic>
        <p:nvPicPr>
          <p:cNvPr id="8" name="Content Placeholder 4" descr="Screen Shot 2017-03-26 at 10.31.4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" b="103"/>
          <a:stretch/>
        </p:blipFill>
        <p:spPr>
          <a:xfrm>
            <a:off x="5029200" y="304800"/>
            <a:ext cx="4038600" cy="460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42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Scarring Alopecia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CCCA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Rule out in </a:t>
            </a:r>
            <a:r>
              <a:rPr lang="en-US" dirty="0"/>
              <a:t>all black women with central </a:t>
            </a:r>
            <a:r>
              <a:rPr lang="en-US" dirty="0" smtClean="0"/>
              <a:t>alopecia</a:t>
            </a:r>
          </a:p>
          <a:p>
            <a:pPr lvl="1"/>
            <a:r>
              <a:rPr lang="en-US" dirty="0" smtClean="0"/>
              <a:t>Often asymptomatic </a:t>
            </a:r>
            <a:endParaRPr lang="en-US" dirty="0"/>
          </a:p>
          <a:p>
            <a:pPr lvl="1"/>
            <a:r>
              <a:rPr lang="en-US" dirty="0" smtClean="0"/>
              <a:t>May describe “pins and needles”</a:t>
            </a:r>
          </a:p>
          <a:p>
            <a:pPr lvl="1"/>
            <a:r>
              <a:rPr lang="en-US" dirty="0" smtClean="0"/>
              <a:t>Exam – lack inflammation </a:t>
            </a:r>
          </a:p>
          <a:p>
            <a:pPr lvl="1"/>
            <a:r>
              <a:rPr lang="en-US" dirty="0" smtClean="0"/>
              <a:t>Treat – Deficiencies (</a:t>
            </a:r>
            <a:r>
              <a:rPr lang="en-US" dirty="0" err="1" smtClean="0"/>
              <a:t>Vit</a:t>
            </a:r>
            <a:r>
              <a:rPr lang="en-US" dirty="0" smtClean="0"/>
              <a:t> D / Fe / Zinc) and  Thyroid </a:t>
            </a:r>
            <a:r>
              <a:rPr lang="en-US" dirty="0" err="1" smtClean="0"/>
              <a:t>dz</a:t>
            </a:r>
            <a:endParaRPr lang="en-US" dirty="0"/>
          </a:p>
          <a:p>
            <a:pPr lvl="1"/>
            <a:r>
              <a:rPr lang="en-US" b="1" dirty="0" err="1" smtClean="0"/>
              <a:t>Tx</a:t>
            </a:r>
            <a:endParaRPr lang="en-US" b="1" dirty="0" smtClean="0"/>
          </a:p>
          <a:p>
            <a:pPr lvl="2"/>
            <a:r>
              <a:rPr lang="en-US" dirty="0" smtClean="0"/>
              <a:t>ILK </a:t>
            </a:r>
            <a:r>
              <a:rPr lang="en-US" dirty="0"/>
              <a:t>/ Clobetasol / Doxy </a:t>
            </a:r>
          </a:p>
          <a:p>
            <a:pPr lvl="2"/>
            <a:r>
              <a:rPr lang="en-US" dirty="0" smtClean="0"/>
              <a:t>Avoid certain hair </a:t>
            </a:r>
            <a:r>
              <a:rPr lang="en-US" dirty="0"/>
              <a:t>care </a:t>
            </a:r>
            <a:r>
              <a:rPr lang="en-US" dirty="0" smtClean="0"/>
              <a:t>practice</a:t>
            </a:r>
            <a:endParaRPr lang="en-US" dirty="0"/>
          </a:p>
          <a:p>
            <a:pPr lvl="3"/>
            <a:r>
              <a:rPr lang="en-US" dirty="0" smtClean="0"/>
              <a:t>Chemical relaxers / Heat / Traction</a:t>
            </a:r>
            <a:endParaRPr lang="en-US" dirty="0"/>
          </a:p>
          <a:p>
            <a:pPr lvl="2"/>
            <a:r>
              <a:rPr lang="en-US" dirty="0"/>
              <a:t>Wearing wig or hair piece for 6-12 months may </a:t>
            </a:r>
            <a:r>
              <a:rPr lang="en-US" dirty="0" smtClean="0"/>
              <a:t>help</a:t>
            </a:r>
          </a:p>
          <a:p>
            <a:pPr lvl="2"/>
            <a:r>
              <a:rPr lang="en-US" dirty="0" err="1" smtClean="0"/>
              <a:t>Hydroxychloroquine</a:t>
            </a:r>
            <a:r>
              <a:rPr lang="en-US" dirty="0" smtClean="0"/>
              <a:t> / Cellcept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560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Scarring Alopecia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FDC 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“Pimples” &amp; hair loss / Symptomatic (pain/itching/burning)</a:t>
            </a:r>
          </a:p>
          <a:p>
            <a:pPr lvl="1"/>
            <a:r>
              <a:rPr lang="en-US" dirty="0" smtClean="0"/>
              <a:t>Follicular papules at crown </a:t>
            </a:r>
            <a:r>
              <a:rPr lang="en-US" dirty="0" smtClean="0">
                <a:sym typeface="Wingdings"/>
              </a:rPr>
              <a:t> Pustules slowly expand</a:t>
            </a:r>
          </a:p>
          <a:p>
            <a:pPr lvl="1"/>
            <a:r>
              <a:rPr lang="en-US" dirty="0">
                <a:sym typeface="Wingdings"/>
              </a:rPr>
              <a:t>Culture pustules to fine tune </a:t>
            </a:r>
            <a:r>
              <a:rPr lang="en-US" dirty="0" smtClean="0">
                <a:sym typeface="Wingdings"/>
              </a:rPr>
              <a:t>antibiotics</a:t>
            </a:r>
            <a:endParaRPr lang="en-US" dirty="0"/>
          </a:p>
          <a:p>
            <a:pPr lvl="1"/>
            <a:r>
              <a:rPr lang="en-US" dirty="0" err="1" smtClean="0"/>
              <a:t>Tx</a:t>
            </a:r>
            <a:endParaRPr lang="en-US" dirty="0" smtClean="0"/>
          </a:p>
          <a:p>
            <a:pPr lvl="2"/>
            <a:r>
              <a:rPr lang="en-US" dirty="0" smtClean="0"/>
              <a:t>ILK </a:t>
            </a:r>
            <a:r>
              <a:rPr lang="en-US" dirty="0"/>
              <a:t>/ Clobetasol  </a:t>
            </a:r>
          </a:p>
          <a:p>
            <a:pPr lvl="2"/>
            <a:r>
              <a:rPr lang="en-US" dirty="0" smtClean="0"/>
              <a:t>Mupirocin </a:t>
            </a:r>
            <a:r>
              <a:rPr lang="en-US" dirty="0"/>
              <a:t>(scalp &amp; nares) / </a:t>
            </a:r>
            <a:r>
              <a:rPr lang="en-US" dirty="0" err="1" smtClean="0"/>
              <a:t>Clinda</a:t>
            </a:r>
            <a:r>
              <a:rPr lang="en-US" dirty="0" smtClean="0"/>
              <a:t> topical / </a:t>
            </a:r>
            <a:r>
              <a:rPr lang="en-US" dirty="0" err="1" smtClean="0"/>
              <a:t>Aczone</a:t>
            </a:r>
            <a:endParaRPr lang="en-US" dirty="0" smtClean="0"/>
          </a:p>
          <a:p>
            <a:pPr lvl="2"/>
            <a:r>
              <a:rPr lang="en-US" dirty="0" smtClean="0"/>
              <a:t>Doxycycline +/- Keflex</a:t>
            </a:r>
            <a:endParaRPr lang="en-US" dirty="0"/>
          </a:p>
          <a:p>
            <a:pPr lvl="2"/>
            <a:r>
              <a:rPr lang="en-US" dirty="0" err="1"/>
              <a:t>Clinda</a:t>
            </a:r>
            <a:r>
              <a:rPr lang="en-US" dirty="0"/>
              <a:t> </a:t>
            </a:r>
            <a:r>
              <a:rPr lang="en-US" dirty="0" smtClean="0"/>
              <a:t>PO &amp; </a:t>
            </a:r>
            <a:r>
              <a:rPr lang="en-US" dirty="0"/>
              <a:t>Rifampin x 2 months </a:t>
            </a:r>
            <a:r>
              <a:rPr lang="en-US" dirty="0">
                <a:sym typeface="Wingdings"/>
              </a:rPr>
              <a:t>&lt;--&gt; </a:t>
            </a:r>
            <a:r>
              <a:rPr lang="en-US" dirty="0" smtClean="0">
                <a:sym typeface="Wingdings"/>
              </a:rPr>
              <a:t>Doxy</a:t>
            </a:r>
          </a:p>
          <a:p>
            <a:r>
              <a:rPr lang="en-US" b="1" dirty="0">
                <a:solidFill>
                  <a:srgbClr val="0000FF"/>
                </a:solidFill>
              </a:rPr>
              <a:t>Dissecting Cellulitis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Black men 20-40yo / Boggy nodules with sinus tracts</a:t>
            </a:r>
          </a:p>
          <a:p>
            <a:pPr lvl="1"/>
            <a:r>
              <a:rPr lang="en-US" dirty="0">
                <a:sym typeface="Wingdings"/>
              </a:rPr>
              <a:t>Culture any purulent material to fine tune antibiotics – often </a:t>
            </a:r>
            <a:r>
              <a:rPr lang="en-US" dirty="0" err="1">
                <a:sym typeface="Wingdings"/>
              </a:rPr>
              <a:t>negataive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b="1" dirty="0" err="1"/>
              <a:t>Tx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ILK / Doxy +/- Keflex / I&amp;D </a:t>
            </a:r>
          </a:p>
          <a:p>
            <a:pPr lvl="2"/>
            <a:r>
              <a:rPr lang="en-US" dirty="0" err="1"/>
              <a:t>Isotretinoin</a:t>
            </a:r>
            <a:r>
              <a:rPr lang="en-US" dirty="0"/>
              <a:t> 10-20mg/kg </a:t>
            </a:r>
          </a:p>
          <a:p>
            <a:pPr lvl="2"/>
            <a:r>
              <a:rPr lang="en-US" dirty="0"/>
              <a:t> </a:t>
            </a:r>
            <a:r>
              <a:rPr lang="en-US" dirty="0" err="1"/>
              <a:t>Dapsone</a:t>
            </a:r>
            <a:r>
              <a:rPr lang="en-US" dirty="0"/>
              <a:t> / Topical </a:t>
            </a:r>
            <a:r>
              <a:rPr lang="en-US" dirty="0" err="1" smtClean="0"/>
              <a:t>Aczone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35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Skin Cancer Treatment Options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562318"/>
              </p:ext>
            </p:extLst>
          </p:nvPr>
        </p:nvGraphicFramePr>
        <p:xfrm>
          <a:off x="457200" y="990600"/>
          <a:ext cx="8153400" cy="5714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428"/>
                <a:gridCol w="2752372"/>
                <a:gridCol w="2182826"/>
                <a:gridCol w="2236774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72041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Topicals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u="sng" baseline="0" dirty="0" smtClean="0">
                          <a:solidFill>
                            <a:schemeClr val="tx1"/>
                          </a:solidFill>
                          <a:effectLst/>
                        </a:rPr>
                        <a:t>BCC Superficial –FDA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&lt;2cm Trunk/Ext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BCC nodular – OFF LABEL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SCC in situ – OFF LABEL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Avoid procedure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Home treatment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No margins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Lower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cure rate (80-90%)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</a:rPr>
                        <a:t>Prolonged Thx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  <a:tr h="9750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ED&amp;C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BCC Superficial </a:t>
                      </a:r>
                    </a:p>
                    <a:p>
                      <a:r>
                        <a:rPr lang="en-US" sz="1400" baseline="0" dirty="0" smtClean="0"/>
                        <a:t>       &lt;2cm at Trunk/Ext</a:t>
                      </a:r>
                    </a:p>
                    <a:p>
                      <a:r>
                        <a:rPr lang="en-US" sz="1400" baseline="0" dirty="0" smtClean="0"/>
                        <a:t>       &lt;1cm at Peripheral face</a:t>
                      </a:r>
                    </a:p>
                    <a:p>
                      <a:r>
                        <a:rPr lang="en-US" sz="1400" baseline="0" dirty="0" smtClean="0"/>
                        <a:t>SCC in situ </a:t>
                      </a:r>
                    </a:p>
                    <a:p>
                      <a:r>
                        <a:rPr lang="en-US" sz="1400" baseline="0" dirty="0" smtClean="0"/>
                        <a:t>       &lt;1cm at Trunk/Ext</a:t>
                      </a:r>
                    </a:p>
                    <a:p>
                      <a:r>
                        <a:rPr lang="en-US" sz="1400" baseline="0" dirty="0" smtClean="0"/>
                        <a:t>       Not at face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sutures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margins</a:t>
                      </a:r>
                    </a:p>
                    <a:p>
                      <a:r>
                        <a:rPr lang="en-US" sz="1400" dirty="0" smtClean="0"/>
                        <a:t>Wound care</a:t>
                      </a:r>
                    </a:p>
                    <a:p>
                      <a:r>
                        <a:rPr lang="en-US" sz="1400" dirty="0" smtClean="0"/>
                        <a:t>Bad</a:t>
                      </a:r>
                      <a:r>
                        <a:rPr lang="en-US" sz="1400" baseline="0" dirty="0" smtClean="0"/>
                        <a:t> scar</a:t>
                      </a:r>
                    </a:p>
                    <a:p>
                      <a:r>
                        <a:rPr lang="en-US" sz="1400" baseline="0" dirty="0" smtClean="0"/>
                        <a:t>     </a:t>
                      </a:r>
                      <a:r>
                        <a:rPr lang="en-US" sz="1400" baseline="0" dirty="0" err="1" smtClean="0"/>
                        <a:t>Hypopigmentated</a:t>
                      </a:r>
                      <a:endParaRPr lang="en-US" sz="1400" baseline="0" dirty="0" smtClean="0"/>
                    </a:p>
                    <a:p>
                      <a:r>
                        <a:rPr lang="en-US" sz="1400" dirty="0" smtClean="0"/>
                        <a:t>     Hypertrophic</a:t>
                      </a:r>
                    </a:p>
                    <a:p>
                      <a:r>
                        <a:rPr lang="en-US" sz="1400" baseline="0" dirty="0" smtClean="0"/>
                        <a:t>               (limit follow-up)</a:t>
                      </a:r>
                    </a:p>
                    <a:p>
                      <a:r>
                        <a:rPr lang="en-US" sz="1400" baseline="0" dirty="0" smtClean="0"/>
                        <a:t>Operator dependent</a:t>
                      </a:r>
                      <a:endParaRPr lang="en-US" sz="1400" dirty="0"/>
                    </a:p>
                  </a:txBody>
                  <a:tcPr/>
                </a:tc>
              </a:tr>
              <a:tr h="549458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Excision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BCC / SCC – 5mm margins</a:t>
                      </a:r>
                    </a:p>
                    <a:p>
                      <a:r>
                        <a:rPr lang="en-US" sz="1400" dirty="0" smtClean="0"/>
                        <a:t>(7mm if</a:t>
                      </a:r>
                      <a:r>
                        <a:rPr lang="en-US" sz="1400" baseline="0" dirty="0" smtClean="0"/>
                        <a:t> aggressive histology)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Margin</a:t>
                      </a:r>
                      <a:r>
                        <a:rPr lang="en-US" sz="1400" baseline="0" dirty="0" smtClean="0"/>
                        <a:t> control</a:t>
                      </a:r>
                    </a:p>
                    <a:p>
                      <a:r>
                        <a:rPr lang="en-US" sz="1400" baseline="0" dirty="0" smtClean="0"/>
                        <a:t>Linear scar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Surgical risk</a:t>
                      </a:r>
                    </a:p>
                    <a:p>
                      <a:r>
                        <a:rPr lang="en-US" sz="1400" dirty="0" smtClean="0"/>
                        <a:t>False</a:t>
                      </a:r>
                      <a:r>
                        <a:rPr lang="en-US" sz="1400" baseline="0" dirty="0" smtClean="0"/>
                        <a:t> (-) margins</a:t>
                      </a:r>
                      <a:endParaRPr lang="en-US" sz="1400" dirty="0"/>
                    </a:p>
                  </a:txBody>
                  <a:tcPr/>
                </a:tc>
              </a:tr>
              <a:tr h="976524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70C0"/>
                          </a:solidFill>
                        </a:rPr>
                        <a:t>Mohs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Face / Scalp / Digits / Genitals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&gt;2cm / Aggressive histology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Recurrent / Positive margins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1400" b="0" baseline="0" dirty="0" err="1" smtClean="0">
                          <a:solidFill>
                            <a:schemeClr val="tx1"/>
                          </a:solidFill>
                        </a:rPr>
                        <a:t>Immunocompromised</a:t>
                      </a:r>
                      <a:endParaRPr lang="en-US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100% margin evaluation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     Up to 98% cure rate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Smaller scar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Surgical risk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May take up to 2-3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</a:rPr>
                        <a:t>hrs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Operator dependent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375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XRT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Poor surgical candidates</a:t>
                      </a:r>
                    </a:p>
                    <a:p>
                      <a:r>
                        <a:rPr lang="en-US" sz="1400" dirty="0" smtClean="0"/>
                        <a:t>Elderly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Avoid surgery</a:t>
                      </a:r>
                    </a:p>
                    <a:p>
                      <a:r>
                        <a:rPr lang="en-US" sz="1400" dirty="0" smtClean="0"/>
                        <a:t>Less</a:t>
                      </a:r>
                      <a:r>
                        <a:rPr lang="en-US" sz="1400" baseline="0" dirty="0" smtClean="0"/>
                        <a:t> disfiguring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margins</a:t>
                      </a:r>
                    </a:p>
                    <a:p>
                      <a:r>
                        <a:rPr lang="en-US" sz="1400" dirty="0" smtClean="0"/>
                        <a:t>Wound care</a:t>
                      </a:r>
                    </a:p>
                    <a:p>
                      <a:r>
                        <a:rPr lang="en-US" sz="1400" dirty="0" smtClean="0"/>
                        <a:t>Radiation dermatitis</a:t>
                      </a:r>
                    </a:p>
                    <a:p>
                      <a:r>
                        <a:rPr lang="en-US" sz="1400" dirty="0" smtClean="0"/>
                        <a:t>Cancer risk </a:t>
                      </a:r>
                    </a:p>
                    <a:p>
                      <a:r>
                        <a:rPr lang="en-US" sz="1400" u="sng" baseline="0" dirty="0" smtClean="0"/>
                        <a:t>Multiple visits</a:t>
                      </a:r>
                      <a:endParaRPr lang="en-US" sz="1400" u="sng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09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Scarring Alopecia</a:t>
            </a:r>
            <a:endParaRPr lang="en-US" dirty="0"/>
          </a:p>
        </p:txBody>
      </p:sp>
      <p:pic>
        <p:nvPicPr>
          <p:cNvPr id="5" name="Content Placeholder 4" descr="Screen Shot 2017-03-26 at 11.21.31 A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r="7776"/>
          <a:stretch/>
        </p:blipFill>
        <p:spPr>
          <a:xfrm>
            <a:off x="2971800" y="1447800"/>
            <a:ext cx="2438400" cy="2570419"/>
          </a:xfrm>
        </p:spPr>
      </p:pic>
      <p:pic>
        <p:nvPicPr>
          <p:cNvPr id="8" name="Content Placeholder 7" descr="Screen Shot 2017-03-26 at 11.20.54 A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" b="3493"/>
          <a:stretch/>
        </p:blipFill>
        <p:spPr>
          <a:xfrm>
            <a:off x="228600" y="1447800"/>
            <a:ext cx="2618840" cy="3505200"/>
          </a:xfrm>
        </p:spPr>
      </p:pic>
      <p:pic>
        <p:nvPicPr>
          <p:cNvPr id="9" name="Content Placeholder 4" descr="Screen Shot 2017-03-26 at 11.19.59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3413"/>
          <a:stretch/>
        </p:blipFill>
        <p:spPr>
          <a:xfrm>
            <a:off x="5638800" y="3810000"/>
            <a:ext cx="3427771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114800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CCCA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3429000"/>
            <a:ext cx="2224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Dissecting Cellulitis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614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FDC</a:t>
            </a:r>
            <a:endParaRPr lang="en-US" dirty="0"/>
          </a:p>
        </p:txBody>
      </p:sp>
      <p:pic>
        <p:nvPicPr>
          <p:cNvPr id="5" name="Content Placeholder 4" descr="Screen Shot 2017-03-26 at 10.46.35 A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" r="2612"/>
          <a:stretch/>
        </p:blipFill>
        <p:spPr>
          <a:xfrm>
            <a:off x="5257800" y="1524000"/>
            <a:ext cx="3742452" cy="3276600"/>
          </a:xfrm>
        </p:spPr>
      </p:pic>
      <p:pic>
        <p:nvPicPr>
          <p:cNvPr id="6" name="Content Placeholder 5" descr="Screen Shot 2017-03-26 at 10.45.20 A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71806" r="1570"/>
          <a:stretch/>
        </p:blipFill>
        <p:spPr>
          <a:xfrm>
            <a:off x="1600200" y="5867400"/>
            <a:ext cx="2865841" cy="687486"/>
          </a:xfrm>
        </p:spPr>
      </p:pic>
      <p:pic>
        <p:nvPicPr>
          <p:cNvPr id="7" name="Content Placeholder 5" descr="Screen Shot 2017-03-26 at 11.05.5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2567"/>
          <a:stretch/>
        </p:blipFill>
        <p:spPr>
          <a:xfrm>
            <a:off x="152400" y="533400"/>
            <a:ext cx="3247953" cy="2362200"/>
          </a:xfrm>
          <a:prstGeom prst="rect">
            <a:avLst/>
          </a:prstGeom>
        </p:spPr>
      </p:pic>
      <p:pic>
        <p:nvPicPr>
          <p:cNvPr id="8" name="Content Placeholder 4" descr="Screen Shot 2017-03-26 at 11.06.05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r="-4301"/>
          <a:stretch/>
        </p:blipFill>
        <p:spPr>
          <a:xfrm>
            <a:off x="1219200" y="2590800"/>
            <a:ext cx="413168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38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Erosive </a:t>
            </a:r>
            <a:r>
              <a:rPr lang="en-US" dirty="0" err="1" smtClean="0"/>
              <a:t>Pustular</a:t>
            </a:r>
            <a:r>
              <a:rPr lang="en-US" dirty="0" smtClean="0"/>
              <a:t> </a:t>
            </a:r>
            <a:r>
              <a:rPr lang="en-US" dirty="0" err="1" smtClean="0"/>
              <a:t>Dermatoses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Elderly individuals</a:t>
            </a:r>
          </a:p>
          <a:p>
            <a:r>
              <a:rPr lang="en-US" dirty="0" smtClean="0"/>
              <a:t>May mimic SCC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Etiology</a:t>
            </a:r>
          </a:p>
          <a:p>
            <a:pPr lvl="1"/>
            <a:r>
              <a:rPr lang="en-US" dirty="0" smtClean="0"/>
              <a:t>Actinic damage </a:t>
            </a:r>
          </a:p>
          <a:p>
            <a:pPr lvl="1"/>
            <a:r>
              <a:rPr lang="en-US" dirty="0" smtClean="0"/>
              <a:t>Trauma / </a:t>
            </a:r>
            <a:r>
              <a:rPr lang="en-US" dirty="0" err="1" smtClean="0"/>
              <a:t>Cryo</a:t>
            </a:r>
            <a:r>
              <a:rPr lang="en-US" dirty="0" smtClean="0"/>
              <a:t> therapy</a:t>
            </a:r>
          </a:p>
          <a:p>
            <a:r>
              <a:rPr lang="en-US" b="1" dirty="0" err="1" smtClean="0">
                <a:solidFill>
                  <a:srgbClr val="660066"/>
                </a:solidFill>
              </a:rPr>
              <a:t>Tx</a:t>
            </a:r>
            <a:endParaRPr lang="en-US" b="1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/>
              <a:t>High potency topical steroids </a:t>
            </a:r>
          </a:p>
          <a:p>
            <a:pPr lvl="1"/>
            <a:r>
              <a:rPr lang="en-US" dirty="0" smtClean="0"/>
              <a:t>ILK</a:t>
            </a:r>
            <a:endParaRPr lang="en-US" dirty="0"/>
          </a:p>
        </p:txBody>
      </p:sp>
      <p:pic>
        <p:nvPicPr>
          <p:cNvPr id="7" name="Content Placeholder 3" descr="Screen Shot 2017-03-26 at 10.59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b="-723"/>
          <a:stretch/>
        </p:blipFill>
        <p:spPr>
          <a:xfrm>
            <a:off x="5638800" y="3962400"/>
            <a:ext cx="3172809" cy="2667000"/>
          </a:xfrm>
          <a:prstGeom prst="rect">
            <a:avLst/>
          </a:prstGeom>
        </p:spPr>
      </p:pic>
      <p:pic>
        <p:nvPicPr>
          <p:cNvPr id="8" name="Content Placeholder 3" descr="Screen Shot 2017-03-26 at 10.59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3" b="-1871"/>
          <a:stretch/>
        </p:blipFill>
        <p:spPr>
          <a:xfrm>
            <a:off x="4648200" y="1295400"/>
            <a:ext cx="3581400" cy="254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096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Hormonal work-up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Indications</a:t>
            </a:r>
          </a:p>
          <a:p>
            <a:pPr lvl="1"/>
            <a:r>
              <a:rPr lang="en-US" b="1" dirty="0" smtClean="0"/>
              <a:t>Acne</a:t>
            </a:r>
            <a:r>
              <a:rPr lang="en-US" dirty="0" smtClean="0"/>
              <a:t> – usually female hormonal jawline acne</a:t>
            </a:r>
          </a:p>
          <a:p>
            <a:pPr lvl="1"/>
            <a:r>
              <a:rPr lang="en-US" b="1" dirty="0" smtClean="0"/>
              <a:t>Alopecia</a:t>
            </a:r>
            <a:r>
              <a:rPr lang="en-US" dirty="0" smtClean="0"/>
              <a:t> – usually male pattern bi-</a:t>
            </a:r>
            <a:r>
              <a:rPr lang="en-US" dirty="0" err="1" smtClean="0"/>
              <a:t>termporal</a:t>
            </a:r>
            <a:endParaRPr lang="en-US" dirty="0" smtClean="0"/>
          </a:p>
          <a:p>
            <a:pPr lvl="1"/>
            <a:r>
              <a:rPr lang="en-US" b="1" dirty="0" err="1" smtClean="0"/>
              <a:t>Hirsutism</a:t>
            </a:r>
            <a:endParaRPr lang="en-US" b="1" dirty="0" smtClean="0"/>
          </a:p>
          <a:p>
            <a:r>
              <a:rPr lang="en-US" b="1" dirty="0" smtClean="0">
                <a:solidFill>
                  <a:srgbClr val="660066"/>
                </a:solidFill>
              </a:rPr>
              <a:t>Also ask…</a:t>
            </a:r>
          </a:p>
          <a:p>
            <a:pPr lvl="1"/>
            <a:r>
              <a:rPr lang="en-US" b="1" dirty="0" smtClean="0"/>
              <a:t>Irregular menses</a:t>
            </a:r>
          </a:p>
          <a:p>
            <a:pPr lvl="1"/>
            <a:r>
              <a:rPr lang="en-US" b="1" dirty="0" smtClean="0"/>
              <a:t>Infertility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3" descr="Screen Shot 2017-05-13 at 9.33.3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4" b="2726"/>
          <a:stretch/>
        </p:blipFill>
        <p:spPr>
          <a:xfrm>
            <a:off x="4724400" y="3200400"/>
            <a:ext cx="3366858" cy="347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2789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work-up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Hyperandrogen</a:t>
            </a:r>
            <a:r>
              <a:rPr lang="en-US" b="1" dirty="0" smtClean="0">
                <a:solidFill>
                  <a:srgbClr val="0000FF"/>
                </a:solidFill>
              </a:rPr>
              <a:t> states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PCOS </a:t>
            </a:r>
            <a:r>
              <a:rPr lang="en-US" u="sng" dirty="0" smtClean="0"/>
              <a:t>(most common – 80%)</a:t>
            </a:r>
          </a:p>
          <a:p>
            <a:pPr lvl="1"/>
            <a:r>
              <a:rPr lang="en-US" b="1" dirty="0"/>
              <a:t>Exogenous </a:t>
            </a:r>
          </a:p>
          <a:p>
            <a:pPr lvl="2"/>
            <a:r>
              <a:rPr lang="en-US" dirty="0"/>
              <a:t>Steroids / Progesterone secreting IUD</a:t>
            </a:r>
          </a:p>
          <a:p>
            <a:pPr lvl="1"/>
            <a:r>
              <a:rPr lang="en-US" b="1" dirty="0" smtClean="0"/>
              <a:t>Tumor</a:t>
            </a:r>
            <a:r>
              <a:rPr lang="en-US" dirty="0" smtClean="0"/>
              <a:t> - Adrenal or Gonadal (</a:t>
            </a:r>
            <a:r>
              <a:rPr lang="en-US" dirty="0" smtClean="0"/>
              <a:t>Ovary / Testes</a:t>
            </a:r>
            <a:r>
              <a:rPr lang="en-US" dirty="0" smtClean="0"/>
              <a:t>)</a:t>
            </a:r>
          </a:p>
          <a:p>
            <a:pPr lvl="1"/>
            <a:r>
              <a:rPr lang="en-US" b="1" dirty="0" smtClean="0"/>
              <a:t>Congenital Adrenal Hyperplasia </a:t>
            </a:r>
            <a:r>
              <a:rPr lang="en-US" dirty="0" smtClean="0"/>
              <a:t>– also adult type</a:t>
            </a:r>
          </a:p>
          <a:p>
            <a:pPr lvl="1"/>
            <a:r>
              <a:rPr lang="en-US" b="1" dirty="0" err="1" smtClean="0"/>
              <a:t>Prolactinoma</a:t>
            </a:r>
            <a:endParaRPr lang="en-US" b="1" dirty="0" smtClean="0"/>
          </a:p>
          <a:p>
            <a:pPr lvl="2"/>
            <a:r>
              <a:rPr lang="en-US" dirty="0" smtClean="0"/>
              <a:t>Galactorrhea actually a rare finding</a:t>
            </a:r>
          </a:p>
          <a:p>
            <a:pPr lvl="1"/>
            <a:r>
              <a:rPr lang="en-US" b="1" dirty="0" err="1" smtClean="0"/>
              <a:t>Cushings</a:t>
            </a:r>
            <a:r>
              <a:rPr lang="en-US" b="1" dirty="0" smtClean="0"/>
              <a:t> syndrome</a:t>
            </a:r>
          </a:p>
        </p:txBody>
      </p:sp>
      <p:pic>
        <p:nvPicPr>
          <p:cNvPr id="4" name="Content Placeholder 11" descr="Screen Shot 2017-05-13 at 9.49.3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" b="-529"/>
          <a:stretch/>
        </p:blipFill>
        <p:spPr>
          <a:xfrm>
            <a:off x="6553200" y="1447800"/>
            <a:ext cx="2403070" cy="17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3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Hormonal work-up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DHEAS</a:t>
            </a:r>
          </a:p>
          <a:p>
            <a:pPr lvl="1"/>
            <a:r>
              <a:rPr lang="en-US" dirty="0" smtClean="0"/>
              <a:t>Adrenal source</a:t>
            </a:r>
          </a:p>
          <a:p>
            <a:pPr lvl="1"/>
            <a:r>
              <a:rPr lang="en-US" dirty="0" smtClean="0"/>
              <a:t>DHEAS </a:t>
            </a:r>
            <a:r>
              <a:rPr lang="en-US" dirty="0" smtClean="0">
                <a:sym typeface="Wingdings"/>
              </a:rPr>
              <a:t> Testosterone</a:t>
            </a:r>
          </a:p>
          <a:p>
            <a:pPr lvl="1"/>
            <a:r>
              <a:rPr lang="en-US" dirty="0" smtClean="0">
                <a:sym typeface="Wingdings"/>
              </a:rPr>
              <a:t>Testosterone  DHT</a:t>
            </a:r>
          </a:p>
          <a:p>
            <a:pPr lvl="2"/>
            <a:r>
              <a:rPr lang="en-US" dirty="0" smtClean="0">
                <a:sym typeface="Wingdings"/>
              </a:rPr>
              <a:t>5 alpha-</a:t>
            </a:r>
            <a:r>
              <a:rPr lang="en-US" dirty="0" err="1" smtClean="0">
                <a:sym typeface="Wingdings"/>
              </a:rPr>
              <a:t>reductase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&gt;4000 – </a:t>
            </a:r>
            <a:r>
              <a:rPr lang="en-US" b="1" dirty="0" smtClean="0">
                <a:sym typeface="Wingdings"/>
              </a:rPr>
              <a:t>Congenital Adrenal Hyperplasia</a:t>
            </a:r>
          </a:p>
          <a:p>
            <a:pPr lvl="1"/>
            <a:r>
              <a:rPr lang="en-US" dirty="0" smtClean="0">
                <a:sym typeface="Wingdings"/>
              </a:rPr>
              <a:t>&gt;8000 – </a:t>
            </a:r>
            <a:r>
              <a:rPr lang="en-US" b="1" dirty="0" smtClean="0">
                <a:sym typeface="Wingdings"/>
              </a:rPr>
              <a:t>Adrenal Tumor</a:t>
            </a:r>
          </a:p>
          <a:p>
            <a:r>
              <a:rPr lang="en-US" b="1" dirty="0" smtClean="0">
                <a:sym typeface="Wingdings"/>
              </a:rPr>
              <a:t>DHT</a:t>
            </a:r>
          </a:p>
          <a:p>
            <a:pPr lvl="1"/>
            <a:r>
              <a:rPr lang="en-US" dirty="0" smtClean="0">
                <a:sym typeface="Wingdings"/>
              </a:rPr>
              <a:t>More potent androgen</a:t>
            </a:r>
          </a:p>
          <a:p>
            <a:pPr lvl="2"/>
            <a:r>
              <a:rPr lang="en-US" dirty="0" smtClean="0">
                <a:sym typeface="Wingdings"/>
              </a:rPr>
              <a:t>DHT 1 – Sebaceous glands</a:t>
            </a:r>
          </a:p>
          <a:p>
            <a:pPr lvl="2"/>
            <a:r>
              <a:rPr lang="en-US" dirty="0" smtClean="0">
                <a:sym typeface="Wingdings"/>
              </a:rPr>
              <a:t>DHT 2 – Hair follicles</a:t>
            </a:r>
            <a:endParaRPr lang="en-US" dirty="0"/>
          </a:p>
        </p:txBody>
      </p:sp>
      <p:pic>
        <p:nvPicPr>
          <p:cNvPr id="4" name="Content Placeholder 5" descr="Screen Shot 2017-05-13 at 9.39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2" b="537"/>
          <a:stretch/>
        </p:blipFill>
        <p:spPr>
          <a:xfrm>
            <a:off x="6858000" y="228600"/>
            <a:ext cx="2133072" cy="4193902"/>
          </a:xfrm>
          <a:prstGeom prst="rect">
            <a:avLst/>
          </a:prstGeom>
        </p:spPr>
      </p:pic>
      <p:pic>
        <p:nvPicPr>
          <p:cNvPr id="5" name="Content Placeholder 7" descr="Screen Shot 2017-05-13 at 9.38.56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r="571"/>
          <a:stretch/>
        </p:blipFill>
        <p:spPr>
          <a:xfrm>
            <a:off x="4689508" y="4724400"/>
            <a:ext cx="430770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5952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Hormonal work-up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Testosterone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Total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Best </a:t>
            </a:r>
            <a:r>
              <a:rPr lang="en-US" dirty="0" smtClean="0"/>
              <a:t>for malignancy screening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Free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Best </a:t>
            </a:r>
            <a:r>
              <a:rPr lang="en-US" dirty="0" smtClean="0"/>
              <a:t>for functional disorders</a:t>
            </a:r>
          </a:p>
          <a:p>
            <a:pPr lvl="2"/>
            <a:r>
              <a:rPr lang="en-US" dirty="0" smtClean="0"/>
              <a:t>May have normal total testosterone</a:t>
            </a:r>
          </a:p>
          <a:p>
            <a:pPr lvl="1"/>
            <a:r>
              <a:rPr lang="en-US" dirty="0" smtClean="0"/>
              <a:t>&gt;100 – </a:t>
            </a:r>
            <a:r>
              <a:rPr lang="en-US" b="1" dirty="0" smtClean="0"/>
              <a:t>PCOS</a:t>
            </a:r>
          </a:p>
          <a:p>
            <a:pPr lvl="2"/>
            <a:r>
              <a:rPr lang="en-US" dirty="0" smtClean="0"/>
              <a:t>LH/FSH &gt; 3</a:t>
            </a:r>
          </a:p>
          <a:p>
            <a:pPr lvl="2"/>
            <a:r>
              <a:rPr lang="en-US" dirty="0" smtClean="0"/>
              <a:t>Trans-vaginal ultrasound</a:t>
            </a:r>
          </a:p>
          <a:p>
            <a:pPr lvl="1"/>
            <a:r>
              <a:rPr lang="en-US" dirty="0" smtClean="0"/>
              <a:t>&gt;200 –</a:t>
            </a:r>
            <a:r>
              <a:rPr lang="en-US" b="1" dirty="0" smtClean="0"/>
              <a:t> Malignancy</a:t>
            </a:r>
            <a:r>
              <a:rPr lang="en-US" dirty="0" smtClean="0"/>
              <a:t> - Gonad (Ovary / Testes)</a:t>
            </a:r>
            <a:endParaRPr lang="en-US" b="1" dirty="0"/>
          </a:p>
        </p:txBody>
      </p:sp>
      <p:pic>
        <p:nvPicPr>
          <p:cNvPr id="4" name="Content Placeholder 9" descr="Screen Shot 2017-05-13 at 9.45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0" b="425"/>
          <a:stretch/>
        </p:blipFill>
        <p:spPr>
          <a:xfrm>
            <a:off x="5181600" y="1295400"/>
            <a:ext cx="385648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290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Hyperpigmentation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PIH</a:t>
            </a:r>
            <a:r>
              <a:rPr lang="en-US" dirty="0" smtClean="0"/>
              <a:t> – Post Inflammatory </a:t>
            </a:r>
            <a:r>
              <a:rPr lang="en-US" dirty="0"/>
              <a:t>H</a:t>
            </a:r>
            <a:r>
              <a:rPr lang="en-US" dirty="0" smtClean="0"/>
              <a:t>yperpigmentation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Medication</a:t>
            </a:r>
            <a:r>
              <a:rPr lang="en-US" dirty="0" smtClean="0"/>
              <a:t> induced</a:t>
            </a:r>
          </a:p>
          <a:p>
            <a:pPr lvl="1"/>
            <a:r>
              <a:rPr lang="en-US" dirty="0" smtClean="0"/>
              <a:t>Minocycline / </a:t>
            </a:r>
            <a:r>
              <a:rPr lang="en-US" dirty="0" err="1" smtClean="0"/>
              <a:t>Amiodarone</a:t>
            </a:r>
            <a:r>
              <a:rPr lang="en-US" dirty="0" smtClean="0"/>
              <a:t> / </a:t>
            </a:r>
            <a:r>
              <a:rPr lang="en-US" dirty="0" err="1" smtClean="0"/>
              <a:t>Hydroxyurea</a:t>
            </a:r>
            <a:r>
              <a:rPr lang="en-US" dirty="0" smtClean="0"/>
              <a:t> / </a:t>
            </a:r>
            <a:r>
              <a:rPr lang="en-US" dirty="0" err="1" smtClean="0"/>
              <a:t>Plaquanil</a:t>
            </a:r>
            <a:endParaRPr lang="en-US" dirty="0" smtClean="0"/>
          </a:p>
          <a:p>
            <a:pPr lvl="1"/>
            <a:r>
              <a:rPr lang="en-US" dirty="0" smtClean="0"/>
              <a:t>OCP / AZT / </a:t>
            </a:r>
            <a:r>
              <a:rPr lang="en-US" dirty="0" err="1" smtClean="0"/>
              <a:t>Clofazamine</a:t>
            </a:r>
            <a:r>
              <a:rPr lang="en-US" dirty="0" smtClean="0"/>
              <a:t> / </a:t>
            </a:r>
            <a:r>
              <a:rPr lang="en-US" dirty="0" err="1" smtClean="0"/>
              <a:t>Psychotropics</a:t>
            </a:r>
            <a:endParaRPr lang="en-US" dirty="0" smtClean="0"/>
          </a:p>
          <a:p>
            <a:r>
              <a:rPr lang="en-US" dirty="0" smtClean="0"/>
              <a:t>Biopsy 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Ashy </a:t>
            </a:r>
            <a:r>
              <a:rPr lang="en-US" b="1" dirty="0" err="1" smtClean="0">
                <a:solidFill>
                  <a:srgbClr val="0000FF"/>
                </a:solidFill>
              </a:rPr>
              <a:t>dermatoses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– Erythema </a:t>
            </a:r>
            <a:r>
              <a:rPr lang="en-US" dirty="0" err="1"/>
              <a:t>D</a:t>
            </a:r>
            <a:r>
              <a:rPr lang="en-US" dirty="0" err="1" smtClean="0"/>
              <a:t>yschromicum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erstans</a:t>
            </a:r>
            <a:endParaRPr lang="en-US" dirty="0" smtClean="0"/>
          </a:p>
          <a:p>
            <a:r>
              <a:rPr lang="en-US" dirty="0" smtClean="0"/>
              <a:t>Labs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Hemochromatosis</a:t>
            </a:r>
            <a:r>
              <a:rPr lang="en-US" dirty="0" smtClean="0"/>
              <a:t> – Ferritin </a:t>
            </a:r>
            <a:r>
              <a:rPr lang="en-US" dirty="0"/>
              <a:t>(</a:t>
            </a:r>
            <a:r>
              <a:rPr lang="en-US" dirty="0" smtClean="0"/>
              <a:t>Liver Biopsy)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Adrenal insufficiency </a:t>
            </a:r>
            <a:r>
              <a:rPr lang="en-US" dirty="0" smtClean="0"/>
              <a:t>– Cortisol am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Stim</a:t>
            </a:r>
            <a:r>
              <a:rPr lang="en-US" dirty="0" smtClean="0"/>
              <a:t> test (ACTH)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Hyper Thyroid </a:t>
            </a:r>
            <a:r>
              <a:rPr lang="en-US" dirty="0" smtClean="0"/>
              <a:t>– TSH / T4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Tx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Triamcinolone ointment / HQ / Sun protection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943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Onychomycosis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Up to </a:t>
            </a:r>
            <a:r>
              <a:rPr lang="en-US" b="1" dirty="0" smtClean="0">
                <a:solidFill>
                  <a:srgbClr val="FF0000"/>
                </a:solidFill>
              </a:rPr>
              <a:t>60% </a:t>
            </a:r>
            <a:r>
              <a:rPr lang="en-US" dirty="0" smtClean="0"/>
              <a:t>of nail </a:t>
            </a:r>
            <a:r>
              <a:rPr lang="en-US" dirty="0" err="1" smtClean="0"/>
              <a:t>dz</a:t>
            </a:r>
            <a:endParaRPr lang="en-US" dirty="0" smtClean="0"/>
          </a:p>
          <a:p>
            <a:pPr lvl="1"/>
            <a:r>
              <a:rPr lang="en-US" dirty="0" smtClean="0"/>
              <a:t>Trauma / Psoriasis / LP / etc.</a:t>
            </a:r>
          </a:p>
          <a:p>
            <a:pPr lvl="1"/>
            <a:r>
              <a:rPr lang="en-US" dirty="0" smtClean="0"/>
              <a:t>Mixed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Treatment indications</a:t>
            </a:r>
          </a:p>
          <a:p>
            <a:pPr lvl="1"/>
            <a:r>
              <a:rPr lang="en-US" u="sng" dirty="0" smtClean="0"/>
              <a:t>Diabetes</a:t>
            </a:r>
            <a:r>
              <a:rPr lang="en-US" dirty="0" smtClean="0"/>
              <a:t> – </a:t>
            </a:r>
            <a:r>
              <a:rPr lang="en-US" dirty="0" err="1" smtClean="0"/>
              <a:t>nidus</a:t>
            </a:r>
            <a:r>
              <a:rPr lang="en-US" dirty="0" smtClean="0"/>
              <a:t> of infection </a:t>
            </a:r>
          </a:p>
          <a:p>
            <a:pPr lvl="1"/>
            <a:r>
              <a:rPr lang="en-US" u="sng" dirty="0" smtClean="0"/>
              <a:t>Immunosuppression</a:t>
            </a:r>
            <a:r>
              <a:rPr lang="en-US" dirty="0" smtClean="0"/>
              <a:t> – </a:t>
            </a:r>
            <a:r>
              <a:rPr lang="en-US" dirty="0" err="1" smtClean="0"/>
              <a:t>nidus</a:t>
            </a:r>
            <a:r>
              <a:rPr lang="en-US" dirty="0" smtClean="0"/>
              <a:t> of infection</a:t>
            </a:r>
          </a:p>
          <a:p>
            <a:pPr lvl="1"/>
            <a:r>
              <a:rPr lang="en-US" u="sng" dirty="0" err="1" smtClean="0"/>
              <a:t>PVD</a:t>
            </a:r>
            <a:r>
              <a:rPr lang="en-US" dirty="0" err="1" smtClean="0"/>
              <a:t>z</a:t>
            </a:r>
            <a:r>
              <a:rPr lang="en-US" dirty="0" smtClean="0"/>
              <a:t> – </a:t>
            </a:r>
            <a:r>
              <a:rPr lang="en-US" dirty="0" err="1" smtClean="0"/>
              <a:t>nidus</a:t>
            </a:r>
            <a:r>
              <a:rPr lang="en-US" dirty="0" smtClean="0"/>
              <a:t> of infection</a:t>
            </a:r>
          </a:p>
          <a:p>
            <a:pPr lvl="1"/>
            <a:r>
              <a:rPr lang="en-US" u="sng" dirty="0" smtClean="0"/>
              <a:t>Discomfort</a:t>
            </a:r>
          </a:p>
          <a:p>
            <a:pPr lvl="1"/>
            <a:r>
              <a:rPr lang="en-US" u="sng" dirty="0" smtClean="0"/>
              <a:t>Cosmetic</a:t>
            </a:r>
          </a:p>
        </p:txBody>
      </p:sp>
    </p:spTree>
    <p:extLst>
      <p:ext uri="{BB962C8B-B14F-4D97-AF65-F5344CB8AC3E}">
        <p14:creationId xmlns:p14="http://schemas.microsoft.com/office/powerpoint/2010/main" val="6763677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Onychomycosis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Confirm diagnosis </a:t>
            </a:r>
            <a:r>
              <a:rPr lang="en-US" dirty="0" smtClean="0"/>
              <a:t>prior to therapy</a:t>
            </a:r>
          </a:p>
          <a:p>
            <a:pPr lvl="1"/>
            <a:r>
              <a:rPr lang="en-US" dirty="0" smtClean="0"/>
              <a:t>KOH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Cultures</a:t>
            </a:r>
            <a:r>
              <a:rPr lang="en-US" dirty="0" smtClean="0"/>
              <a:t> (70% sensitive)</a:t>
            </a:r>
          </a:p>
          <a:p>
            <a:pPr lvl="2"/>
            <a:r>
              <a:rPr lang="en-US" dirty="0" smtClean="0"/>
              <a:t>Nail crumbs – Sterile urine cup</a:t>
            </a:r>
          </a:p>
          <a:p>
            <a:pPr lvl="2"/>
            <a:r>
              <a:rPr lang="en-US" dirty="0" smtClean="0"/>
              <a:t>Can identify species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Histology</a:t>
            </a:r>
            <a:r>
              <a:rPr lang="en-US" dirty="0" smtClean="0"/>
              <a:t> – PAS (90% sensitive)</a:t>
            </a:r>
          </a:p>
          <a:p>
            <a:pPr lvl="2"/>
            <a:r>
              <a:rPr lang="en-US" dirty="0" smtClean="0"/>
              <a:t>Need nail fragment </a:t>
            </a:r>
            <a:r>
              <a:rPr lang="en-US" dirty="0" smtClean="0">
                <a:sym typeface="Wingdings"/>
              </a:rPr>
              <a:t> Formalin bottle</a:t>
            </a:r>
            <a:endParaRPr lang="en-US" dirty="0" smtClean="0"/>
          </a:p>
          <a:p>
            <a:pPr lvl="1"/>
            <a:r>
              <a:rPr lang="en-US" dirty="0" smtClean="0"/>
              <a:t>Repeat if negative &amp; high clinical suspicion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Labs </a:t>
            </a:r>
          </a:p>
          <a:p>
            <a:pPr lvl="1"/>
            <a:r>
              <a:rPr lang="en-US" dirty="0" smtClean="0"/>
              <a:t>CMP (LFT) / CBC (WBC)</a:t>
            </a:r>
          </a:p>
          <a:p>
            <a:pPr lvl="1"/>
            <a:r>
              <a:rPr lang="en-US" dirty="0" smtClean="0"/>
              <a:t>Prior &amp; 2 weeks after starting therapy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8410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Topical Therapy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349404"/>
              </p:ext>
            </p:extLst>
          </p:nvPr>
        </p:nvGraphicFramePr>
        <p:xfrm>
          <a:off x="457200" y="1066800"/>
          <a:ext cx="8153400" cy="1706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2971800"/>
                <a:gridCol w="2057400"/>
                <a:gridCol w="2895600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720412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BCC Superficial – FDA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&lt;2cm Trunk/Ext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BCC nodular – OFF LABEL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SCC in situ – OFF LABEL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Avoid procedure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Home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treatment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No margins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Lower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cure rate (80-90%)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Prolonged Thx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r="16415" b="16845"/>
          <a:stretch/>
        </p:blipFill>
        <p:spPr>
          <a:xfrm>
            <a:off x="3048000" y="2895598"/>
            <a:ext cx="2819400" cy="38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Onychomycosis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Recurrence ~25%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Treatment resistance</a:t>
            </a:r>
          </a:p>
          <a:p>
            <a:pPr lvl="1"/>
            <a:r>
              <a:rPr lang="en-US" dirty="0" smtClean="0"/>
              <a:t>Non compliance</a:t>
            </a:r>
          </a:p>
          <a:p>
            <a:pPr lvl="1"/>
            <a:r>
              <a:rPr lang="en-US" dirty="0" smtClean="0"/>
              <a:t>Mixed problem</a:t>
            </a:r>
          </a:p>
          <a:p>
            <a:pPr lvl="2"/>
            <a:r>
              <a:rPr lang="en-US" dirty="0" smtClean="0"/>
              <a:t>Trauma / Psoriasis</a:t>
            </a:r>
          </a:p>
          <a:p>
            <a:pPr lvl="2"/>
            <a:r>
              <a:rPr lang="en-US" dirty="0" err="1" smtClean="0"/>
              <a:t>Terbinafine</a:t>
            </a:r>
            <a:r>
              <a:rPr lang="en-US" dirty="0" smtClean="0"/>
              <a:t> resistance</a:t>
            </a:r>
          </a:p>
          <a:p>
            <a:pPr lvl="2"/>
            <a:r>
              <a:rPr lang="en-US" dirty="0" smtClean="0"/>
              <a:t>Non </a:t>
            </a:r>
            <a:r>
              <a:rPr lang="en-US" dirty="0" err="1" smtClean="0"/>
              <a:t>dermatophyte</a:t>
            </a:r>
            <a:r>
              <a:rPr lang="en-US" dirty="0" smtClean="0"/>
              <a:t> mold</a:t>
            </a:r>
          </a:p>
          <a:p>
            <a:pPr lvl="2"/>
            <a:r>
              <a:rPr lang="en-US" dirty="0" smtClean="0"/>
              <a:t>Matrix scarring</a:t>
            </a:r>
          </a:p>
        </p:txBody>
      </p:sp>
    </p:spTree>
    <p:extLst>
      <p:ext uri="{BB962C8B-B14F-4D97-AF65-F5344CB8AC3E}">
        <p14:creationId xmlns:p14="http://schemas.microsoft.com/office/powerpoint/2010/main" val="5119719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Topical Treatment for OM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89646"/>
              </p:ext>
            </p:extLst>
          </p:nvPr>
        </p:nvGraphicFramePr>
        <p:xfrm>
          <a:off x="457200" y="1524000"/>
          <a:ext cx="8229600" cy="239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/>
                <a:gridCol w="1219200"/>
                <a:gridCol w="1371600"/>
                <a:gridCol w="1066800"/>
                <a:gridCol w="1295400"/>
              </a:tblGrid>
              <a:tr h="64027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Rx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Duration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Mycologic</a:t>
                      </a:r>
                      <a:r>
                        <a:rPr lang="en-US" sz="1800" dirty="0" smtClean="0"/>
                        <a:t> Cure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</a:t>
                      </a:r>
                    </a:p>
                    <a:p>
                      <a:r>
                        <a:rPr lang="en-US" dirty="0" smtClean="0"/>
                        <a:t>Cure</a:t>
                      </a:r>
                      <a:endParaRPr lang="en-US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Complete Cure</a:t>
                      </a:r>
                      <a:endParaRPr lang="en-US" sz="1800" dirty="0"/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Ciclopirox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Penlac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) 8% 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      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Needs debridement 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48 </a:t>
                      </a:r>
                      <a:r>
                        <a:rPr lang="en-US" sz="1800" dirty="0" err="1" smtClean="0"/>
                        <a:t>wks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36%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12%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9%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Eficonazole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Jublia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) 10%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48 </a:t>
                      </a:r>
                      <a:r>
                        <a:rPr lang="en-US" sz="1800" dirty="0" err="1" smtClean="0"/>
                        <a:t>wks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56%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28%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19%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Tavaborole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800" b="1" dirty="0" err="1" smtClean="0">
                          <a:solidFill>
                            <a:srgbClr val="0000FF"/>
                          </a:solidFill>
                        </a:rPr>
                        <a:t>Kerydin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</a:rPr>
                        <a:t>) 5% </a:t>
                      </a:r>
                      <a:endParaRPr lang="en-US" sz="18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48 </a:t>
                      </a:r>
                      <a:r>
                        <a:rPr lang="en-US" sz="1800" dirty="0" err="1" smtClean="0"/>
                        <a:t>wks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36%</a:t>
                      </a:r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28%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</a:rPr>
                        <a:t>9%</a:t>
                      </a: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 marT="45734" marB="45734"/>
                </a:tc>
              </a:tr>
              <a:tr h="37095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4" marB="45734"/>
                </a:tc>
              </a:tr>
            </a:tbl>
          </a:graphicData>
        </a:graphic>
      </p:graphicFrame>
      <p:pic>
        <p:nvPicPr>
          <p:cNvPr id="57385" name="Content Placeholder 5" descr="f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5" b="32"/>
          <a:stretch>
            <a:fillRect/>
          </a:stretch>
        </p:blipFill>
        <p:spPr bwMode="auto">
          <a:xfrm>
            <a:off x="6553200" y="4038600"/>
            <a:ext cx="215272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86" name="TextBox 7"/>
          <p:cNvSpPr txBox="1">
            <a:spLocks noChangeArrowheads="1"/>
          </p:cNvSpPr>
          <p:nvPr/>
        </p:nvSpPr>
        <p:spPr bwMode="auto">
          <a:xfrm>
            <a:off x="6324600" y="6324600"/>
            <a:ext cx="2198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800" b="1" dirty="0">
                <a:solidFill>
                  <a:srgbClr val="0000FF"/>
                </a:solidFill>
              </a:rPr>
              <a:t>May add Lamisil tabs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4648200"/>
            <a:ext cx="4595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More beneficial in pediatrics</a:t>
            </a:r>
          </a:p>
          <a:p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 smtClean="0">
                <a:solidFill>
                  <a:srgbClr val="660066"/>
                </a:solidFill>
              </a:rPr>
              <a:t>       thinner &amp; faster growing nails</a:t>
            </a:r>
            <a:endParaRPr lang="en-US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7967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Systemic </a:t>
            </a:r>
            <a:r>
              <a:rPr lang="en-US" dirty="0"/>
              <a:t>Treatment for OM</a:t>
            </a:r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90567464"/>
              </p:ext>
            </p:extLst>
          </p:nvPr>
        </p:nvGraphicFramePr>
        <p:xfrm>
          <a:off x="533400" y="1524000"/>
          <a:ext cx="8229600" cy="2763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43200"/>
                <a:gridCol w="1676400"/>
                <a:gridCol w="1752600"/>
                <a:gridCol w="2057400"/>
              </a:tblGrid>
              <a:tr h="640154">
                <a:tc>
                  <a:txBody>
                    <a:bodyPr/>
                    <a:lstStyle/>
                    <a:p>
                      <a:endParaRPr lang="en-US" sz="1800" b="1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Terbinafine</a:t>
                      </a:r>
                      <a:endParaRPr lang="en-US" sz="1800" b="1" dirty="0" smtClean="0">
                        <a:solidFill>
                          <a:srgbClr val="FFFF00"/>
                        </a:solidFill>
                        <a:latin typeface="+mj-lt"/>
                        <a:cs typeface="Comic Sans MS"/>
                      </a:endParaRPr>
                    </a:p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(250mg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qd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)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Itraconazole</a:t>
                      </a:r>
                      <a:endParaRPr lang="en-US" sz="1800" b="1" dirty="0" smtClean="0">
                        <a:solidFill>
                          <a:srgbClr val="FFFF00"/>
                        </a:solidFill>
                        <a:latin typeface="+mj-lt"/>
                        <a:cs typeface="Comic Sans MS"/>
                      </a:endParaRPr>
                    </a:p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(Pulse dose)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Fluconazole</a:t>
                      </a:r>
                    </a:p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(150mg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qwk</a:t>
                      </a:r>
                      <a:r>
                        <a:rPr lang="en-US" sz="1800" b="1" baseline="0" dirty="0" smtClean="0">
                          <a:solidFill>
                            <a:srgbClr val="FFFF00"/>
                          </a:solidFill>
                          <a:latin typeface="+mj-lt"/>
                          <a:cs typeface="Comic Sans MS"/>
                        </a:rPr>
                        <a:t>)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</a:tr>
              <a:tr h="37088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j-lt"/>
                          <a:cs typeface="Comic Sans MS"/>
                        </a:rPr>
                        <a:t>Clinical Cure Rate</a:t>
                      </a:r>
                      <a:endParaRPr lang="en-US" sz="1800" b="1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81%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78%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38%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</a:tr>
              <a:tr h="370883">
                <a:tc>
                  <a:txBody>
                    <a:bodyPr/>
                    <a:lstStyle/>
                    <a:p>
                      <a:endParaRPr lang="en-US" sz="1800" b="1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</a:tr>
              <a:tr h="370883"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j-lt"/>
                          <a:cs typeface="Comic Sans MS"/>
                        </a:rPr>
                        <a:t>Mycologic</a:t>
                      </a:r>
                      <a:r>
                        <a:rPr lang="en-US" sz="1800" b="1" dirty="0" smtClean="0">
                          <a:latin typeface="+mj-lt"/>
                          <a:cs typeface="Comic Sans MS"/>
                        </a:rPr>
                        <a:t> Cure Rate</a:t>
                      </a:r>
                      <a:endParaRPr lang="en-US" sz="1800" b="1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75%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61%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  <a:cs typeface="Comic Sans MS"/>
                        </a:rPr>
                        <a:t>31%</a:t>
                      </a:r>
                      <a:endParaRPr lang="en-US" sz="1800" dirty="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</a:tr>
              <a:tr h="370883"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</a:tr>
              <a:tr h="64015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+mj-lt"/>
                          <a:cs typeface="Comic Sans MS"/>
                        </a:rPr>
                        <a:t>9 month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+mj-lt"/>
                          <a:cs typeface="Comic Sans MS"/>
                        </a:rPr>
                        <a:t> trial – 3 month treatment &amp; 6 month follow-up</a:t>
                      </a:r>
                    </a:p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Comic Sans MS"/>
                        </a:rPr>
                        <a:t>(Head to head trial)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Comic Sans MS"/>
                      </a:endParaRPr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4495800"/>
            <a:ext cx="271379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Terbinafine</a:t>
            </a:r>
            <a:r>
              <a:rPr lang="en-US" b="1" dirty="0" smtClean="0">
                <a:solidFill>
                  <a:srgbClr val="0000FF"/>
                </a:solidFill>
              </a:rPr>
              <a:t> (Lamisil)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/>
              <a:t>250mg </a:t>
            </a:r>
            <a:r>
              <a:rPr lang="en-US" b="1" dirty="0" err="1" smtClean="0"/>
              <a:t>po</a:t>
            </a:r>
            <a:r>
              <a:rPr lang="en-US" b="1" dirty="0" smtClean="0"/>
              <a:t> </a:t>
            </a:r>
            <a:r>
              <a:rPr lang="en-US" b="1" dirty="0" err="1" smtClean="0"/>
              <a:t>qd</a:t>
            </a:r>
            <a:endParaRPr lang="en-US" b="1" dirty="0" smtClean="0"/>
          </a:p>
          <a:p>
            <a:r>
              <a:rPr lang="en-US" dirty="0"/>
              <a:t> </a:t>
            </a:r>
            <a:r>
              <a:rPr lang="en-US" dirty="0" smtClean="0"/>
              <a:t>      6 </a:t>
            </a:r>
            <a:r>
              <a:rPr lang="en-US" dirty="0" err="1"/>
              <a:t>w</a:t>
            </a:r>
            <a:r>
              <a:rPr lang="en-US" dirty="0" err="1" smtClean="0"/>
              <a:t>ks</a:t>
            </a:r>
            <a:r>
              <a:rPr lang="en-US" dirty="0" smtClean="0"/>
              <a:t> - finger nails</a:t>
            </a:r>
          </a:p>
          <a:p>
            <a:r>
              <a:rPr lang="en-US" dirty="0"/>
              <a:t> </a:t>
            </a:r>
            <a:r>
              <a:rPr lang="en-US" dirty="0" smtClean="0"/>
              <a:t>      12 </a:t>
            </a:r>
            <a:r>
              <a:rPr lang="en-US" dirty="0" err="1"/>
              <a:t>w</a:t>
            </a:r>
            <a:r>
              <a:rPr lang="en-US" dirty="0" err="1" smtClean="0"/>
              <a:t>ks</a:t>
            </a:r>
            <a:r>
              <a:rPr lang="en-US" dirty="0" smtClean="0"/>
              <a:t> - toe nails</a:t>
            </a:r>
          </a:p>
          <a:p>
            <a:r>
              <a:rPr lang="en-US" dirty="0"/>
              <a:t> </a:t>
            </a:r>
            <a:r>
              <a:rPr lang="en-US" dirty="0" smtClean="0"/>
              <a:t>      Little drug interactions</a:t>
            </a:r>
          </a:p>
          <a:p>
            <a:r>
              <a:rPr lang="en-US" dirty="0" smtClean="0"/>
              <a:t>       Labs – CBC / CMP</a:t>
            </a:r>
          </a:p>
          <a:p>
            <a:r>
              <a:rPr lang="en-US" dirty="0"/>
              <a:t> </a:t>
            </a:r>
            <a:r>
              <a:rPr lang="en-US" dirty="0" smtClean="0"/>
              <a:t>             Baseline &amp; at 2 </a:t>
            </a:r>
            <a:r>
              <a:rPr lang="en-US" dirty="0" err="1" smtClean="0"/>
              <a:t>wks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4495800"/>
            <a:ext cx="3476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Itraconazole</a:t>
            </a:r>
            <a:r>
              <a:rPr lang="en-US" b="1" dirty="0" smtClean="0">
                <a:solidFill>
                  <a:srgbClr val="0000FF"/>
                </a:solidFill>
              </a:rPr>
              <a:t> (</a:t>
            </a:r>
            <a:r>
              <a:rPr lang="en-US" b="1" dirty="0" err="1" smtClean="0">
                <a:solidFill>
                  <a:srgbClr val="0000FF"/>
                </a:solidFill>
              </a:rPr>
              <a:t>Sporonox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/>
              <a:t>Pulse – 200mg bid 1wk/month</a:t>
            </a:r>
          </a:p>
          <a:p>
            <a:r>
              <a:rPr lang="en-US" dirty="0"/>
              <a:t> </a:t>
            </a:r>
            <a:r>
              <a:rPr lang="en-US" dirty="0" smtClean="0"/>
              <a:t>      Total of 3 cycles</a:t>
            </a:r>
          </a:p>
          <a:p>
            <a:r>
              <a:rPr lang="en-US" dirty="0"/>
              <a:t> </a:t>
            </a:r>
            <a:r>
              <a:rPr lang="en-US" dirty="0" smtClean="0"/>
              <a:t>      Drug interactions</a:t>
            </a:r>
          </a:p>
          <a:p>
            <a:r>
              <a:rPr lang="en-US" dirty="0" smtClean="0"/>
              <a:t>       Labs not needed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4495800"/>
            <a:ext cx="23391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Fluconazole (</a:t>
            </a:r>
            <a:r>
              <a:rPr lang="en-US" b="1" dirty="0" err="1" smtClean="0">
                <a:solidFill>
                  <a:srgbClr val="0000FF"/>
                </a:solidFill>
              </a:rPr>
              <a:t>Diflucan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b="1" dirty="0" smtClean="0"/>
              <a:t>200mg </a:t>
            </a:r>
            <a:r>
              <a:rPr lang="en-US" b="1" dirty="0" err="1" smtClean="0"/>
              <a:t>qwk</a:t>
            </a:r>
            <a:endParaRPr lang="en-US" b="1" dirty="0" smtClean="0"/>
          </a:p>
          <a:p>
            <a:r>
              <a:rPr lang="en-US" dirty="0"/>
              <a:t> </a:t>
            </a:r>
            <a:r>
              <a:rPr lang="en-US" dirty="0" smtClean="0"/>
              <a:t>    12 </a:t>
            </a:r>
            <a:r>
              <a:rPr lang="en-US" dirty="0" err="1" smtClean="0"/>
              <a:t>wks</a:t>
            </a:r>
            <a:r>
              <a:rPr lang="en-US" dirty="0" smtClean="0"/>
              <a:t> – finger nails</a:t>
            </a:r>
          </a:p>
          <a:p>
            <a:r>
              <a:rPr lang="en-US" dirty="0"/>
              <a:t> </a:t>
            </a:r>
            <a:r>
              <a:rPr lang="en-US" dirty="0" smtClean="0"/>
              <a:t>    24 </a:t>
            </a:r>
            <a:r>
              <a:rPr lang="en-US" dirty="0" err="1" smtClean="0"/>
              <a:t>wks</a:t>
            </a:r>
            <a:r>
              <a:rPr lang="en-US" dirty="0" smtClean="0"/>
              <a:t> – toe nails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u="sng" dirty="0" smtClean="0"/>
              <a:t>“Fungal Fridays”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51797724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Pruritus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Type 1 – Inflammatory </a:t>
            </a:r>
            <a:r>
              <a:rPr lang="en-US" dirty="0" smtClean="0"/>
              <a:t>(Primary lesions)</a:t>
            </a:r>
          </a:p>
          <a:p>
            <a:pPr lvl="1"/>
            <a:r>
              <a:rPr lang="en-US" dirty="0" err="1" smtClean="0"/>
              <a:t>Xerosis</a:t>
            </a:r>
            <a:r>
              <a:rPr lang="en-US" dirty="0" smtClean="0"/>
              <a:t> / Atopic eczema / </a:t>
            </a:r>
            <a:r>
              <a:rPr lang="en-US" dirty="0" smtClean="0"/>
              <a:t>Scabies</a:t>
            </a:r>
          </a:p>
          <a:p>
            <a:pPr lvl="1"/>
            <a:r>
              <a:rPr lang="en-US" dirty="0" smtClean="0"/>
              <a:t>Contact - Chemicals</a:t>
            </a:r>
            <a:endParaRPr lang="en-US" dirty="0" smtClean="0"/>
          </a:p>
          <a:p>
            <a:pPr lvl="1"/>
            <a:r>
              <a:rPr lang="en-US" dirty="0" smtClean="0"/>
              <a:t>Invisible MF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Type 2 – Metabolic </a:t>
            </a:r>
            <a:r>
              <a:rPr lang="en-US" dirty="0" smtClean="0"/>
              <a:t>(Secondary lesions – excoriation)</a:t>
            </a:r>
          </a:p>
          <a:p>
            <a:pPr lvl="1"/>
            <a:r>
              <a:rPr lang="en-US" dirty="0" smtClean="0"/>
              <a:t>Medications</a:t>
            </a:r>
          </a:p>
          <a:p>
            <a:pPr lvl="1"/>
            <a:r>
              <a:rPr lang="en-US" dirty="0" smtClean="0"/>
              <a:t>Psychogenic </a:t>
            </a:r>
            <a:r>
              <a:rPr lang="en-US" dirty="0" smtClean="0"/>
              <a:t>/ Delusion of </a:t>
            </a:r>
            <a:r>
              <a:rPr lang="en-US" dirty="0" err="1"/>
              <a:t>P</a:t>
            </a:r>
            <a:r>
              <a:rPr lang="en-US" dirty="0" err="1" smtClean="0"/>
              <a:t>arasitosis</a:t>
            </a:r>
            <a:endParaRPr lang="en-US" dirty="0" smtClean="0"/>
          </a:p>
          <a:p>
            <a:pPr lvl="1"/>
            <a:r>
              <a:rPr lang="en-US" dirty="0" smtClean="0"/>
              <a:t>Uremic / Hepatic </a:t>
            </a:r>
          </a:p>
          <a:p>
            <a:pPr lvl="1"/>
            <a:r>
              <a:rPr lang="en-US" dirty="0" smtClean="0"/>
              <a:t>Thyroid (Hyper/Hypo) / Fe deficiency</a:t>
            </a:r>
          </a:p>
          <a:p>
            <a:pPr lvl="1"/>
            <a:r>
              <a:rPr lang="en-US" dirty="0" smtClean="0"/>
              <a:t>DM </a:t>
            </a:r>
            <a:r>
              <a:rPr lang="en-US" dirty="0" smtClean="0"/>
              <a:t>/ HIV / </a:t>
            </a:r>
            <a:r>
              <a:rPr lang="en-US" dirty="0" smtClean="0"/>
              <a:t>Pregnancy</a:t>
            </a:r>
            <a:endParaRPr lang="en-US" dirty="0" smtClean="0"/>
          </a:p>
          <a:p>
            <a:pPr lvl="1"/>
            <a:r>
              <a:rPr lang="en-US" dirty="0" smtClean="0"/>
              <a:t>Malignancy (Solid / Liquid)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Type 3 – Neurogenic</a:t>
            </a:r>
          </a:p>
          <a:p>
            <a:pPr lvl="1"/>
            <a:r>
              <a:rPr lang="en-US" dirty="0" smtClean="0"/>
              <a:t>LSC / PN </a:t>
            </a:r>
          </a:p>
          <a:p>
            <a:pPr lvl="1"/>
            <a:r>
              <a:rPr lang="en-US" dirty="0" err="1" smtClean="0"/>
              <a:t>Notalgia</a:t>
            </a:r>
            <a:r>
              <a:rPr lang="en-US" dirty="0" smtClean="0"/>
              <a:t> </a:t>
            </a:r>
            <a:r>
              <a:rPr lang="en-US" dirty="0" err="1" smtClean="0"/>
              <a:t>paresthetica</a:t>
            </a:r>
            <a:r>
              <a:rPr lang="en-US" dirty="0"/>
              <a:t> </a:t>
            </a:r>
            <a:r>
              <a:rPr lang="en-US" dirty="0" smtClean="0"/>
              <a:t>/ Amyloid – Macular or  </a:t>
            </a:r>
            <a:r>
              <a:rPr lang="en-US" dirty="0" err="1" smtClean="0"/>
              <a:t>Lichenoid</a:t>
            </a:r>
            <a:endParaRPr lang="en-US" dirty="0" smtClean="0"/>
          </a:p>
          <a:p>
            <a:pPr lvl="1"/>
            <a:r>
              <a:rPr lang="en-US" dirty="0" err="1" smtClean="0"/>
              <a:t>Anogenital</a:t>
            </a:r>
            <a:r>
              <a:rPr lang="en-US" dirty="0" smtClean="0"/>
              <a:t> pruritus / </a:t>
            </a:r>
            <a:r>
              <a:rPr lang="en-US" dirty="0" err="1" smtClean="0"/>
              <a:t>Brachioradial</a:t>
            </a:r>
            <a:r>
              <a:rPr lang="en-US" dirty="0" smtClean="0"/>
              <a:t> pruritus </a:t>
            </a:r>
            <a:endParaRPr lang="en-US" dirty="0"/>
          </a:p>
        </p:txBody>
      </p:sp>
      <p:pic>
        <p:nvPicPr>
          <p:cNvPr id="4" name="Content Placeholder 4" descr="wc_140603_pruritus_itching_800x60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329" r="2990" b="-1329"/>
          <a:stretch/>
        </p:blipFill>
        <p:spPr>
          <a:xfrm>
            <a:off x="5867400" y="3124200"/>
            <a:ext cx="2636358" cy="20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945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Localized Pruritus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Scalp Pruritus</a:t>
            </a:r>
          </a:p>
          <a:p>
            <a:pPr lvl="1"/>
            <a:r>
              <a:rPr lang="en-US" b="1" dirty="0"/>
              <a:t>Triggers</a:t>
            </a:r>
            <a:r>
              <a:rPr lang="en-US" dirty="0"/>
              <a:t> – Stress / Fatigue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Pruritus </a:t>
            </a:r>
            <a:r>
              <a:rPr lang="en-US" b="1" dirty="0" err="1" smtClean="0">
                <a:solidFill>
                  <a:srgbClr val="0000FF"/>
                </a:solidFill>
              </a:rPr>
              <a:t>Ani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b="1" dirty="0" smtClean="0"/>
              <a:t>Rule out secondary cause</a:t>
            </a:r>
          </a:p>
          <a:p>
            <a:pPr lvl="2"/>
            <a:r>
              <a:rPr lang="en-US" dirty="0"/>
              <a:t>Irritant Contact Dermatitis </a:t>
            </a:r>
          </a:p>
          <a:p>
            <a:pPr lvl="3"/>
            <a:r>
              <a:rPr lang="en-US" dirty="0" smtClean="0"/>
              <a:t>Diarrhea </a:t>
            </a:r>
            <a:r>
              <a:rPr lang="en-US" dirty="0"/>
              <a:t>/ Fecal incontinence </a:t>
            </a:r>
          </a:p>
          <a:p>
            <a:pPr lvl="2"/>
            <a:r>
              <a:rPr lang="en-US" dirty="0" smtClean="0"/>
              <a:t>Pin </a:t>
            </a:r>
            <a:r>
              <a:rPr lang="en-US" dirty="0" smtClean="0"/>
              <a:t>worms – most common in </a:t>
            </a:r>
            <a:r>
              <a:rPr lang="en-US" dirty="0" smtClean="0"/>
              <a:t>pediatrics</a:t>
            </a:r>
            <a:endParaRPr lang="en-US" dirty="0" smtClean="0"/>
          </a:p>
          <a:p>
            <a:pPr lvl="2"/>
            <a:r>
              <a:rPr lang="en-US" dirty="0" smtClean="0"/>
              <a:t>Hemorrhoids </a:t>
            </a:r>
            <a:r>
              <a:rPr lang="en-US" dirty="0" smtClean="0"/>
              <a:t>/ Fissures</a:t>
            </a:r>
          </a:p>
          <a:p>
            <a:pPr lvl="2"/>
            <a:r>
              <a:rPr lang="en-US" dirty="0" smtClean="0"/>
              <a:t>Skin </a:t>
            </a:r>
            <a:r>
              <a:rPr lang="en-US" dirty="0" err="1" smtClean="0"/>
              <a:t>dz</a:t>
            </a:r>
            <a:r>
              <a:rPr lang="en-US" dirty="0" smtClean="0"/>
              <a:t> </a:t>
            </a:r>
            <a:r>
              <a:rPr lang="en-US" dirty="0" smtClean="0"/>
              <a:t> - </a:t>
            </a:r>
            <a:r>
              <a:rPr lang="en-US" dirty="0" err="1" smtClean="0"/>
              <a:t>Intertrigo</a:t>
            </a:r>
            <a:r>
              <a:rPr lang="en-US" dirty="0" smtClean="0"/>
              <a:t> (Contact – Candida) / Psoriasis</a:t>
            </a:r>
          </a:p>
          <a:p>
            <a:pPr lvl="2"/>
            <a:r>
              <a:rPr lang="en-US" dirty="0" smtClean="0"/>
              <a:t>Rule out- </a:t>
            </a:r>
            <a:r>
              <a:rPr lang="en-US" dirty="0" err="1" smtClean="0"/>
              <a:t>Extrammary</a:t>
            </a:r>
            <a:r>
              <a:rPr lang="en-US" dirty="0" smtClean="0"/>
              <a:t> Paget's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Pruritus Vulva / </a:t>
            </a:r>
            <a:r>
              <a:rPr lang="en-US" b="1" dirty="0" err="1" smtClean="0">
                <a:solidFill>
                  <a:srgbClr val="0000FF"/>
                </a:solidFill>
              </a:rPr>
              <a:t>Scroti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b="1" dirty="0"/>
              <a:t>Rule out secondary cause</a:t>
            </a:r>
          </a:p>
          <a:p>
            <a:pPr lvl="2"/>
            <a:r>
              <a:rPr lang="en-US" dirty="0" smtClean="0"/>
              <a:t>Skin </a:t>
            </a:r>
            <a:r>
              <a:rPr lang="en-US" dirty="0" err="1" smtClean="0"/>
              <a:t>dz</a:t>
            </a:r>
            <a:r>
              <a:rPr lang="en-US" dirty="0" smtClean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Intertrigo</a:t>
            </a:r>
            <a:r>
              <a:rPr lang="en-US" dirty="0" smtClean="0"/>
              <a:t> (Contact - Candida) / Psoriasis / LS</a:t>
            </a:r>
            <a:r>
              <a:rPr lang="en-US" dirty="0" smtClean="0"/>
              <a:t>&amp;A / </a:t>
            </a:r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endParaRPr lang="en-US" dirty="0" smtClean="0"/>
          </a:p>
          <a:p>
            <a:pPr lvl="2"/>
            <a:r>
              <a:rPr lang="en-US" dirty="0" smtClean="0"/>
              <a:t>Rule out - SCC </a:t>
            </a:r>
            <a:r>
              <a:rPr lang="en-US" dirty="0" smtClean="0"/>
              <a:t>/ </a:t>
            </a:r>
            <a:r>
              <a:rPr lang="en-US" dirty="0" err="1" smtClean="0"/>
              <a:t>Extrammary</a:t>
            </a:r>
            <a:r>
              <a:rPr lang="en-US" dirty="0" smtClean="0"/>
              <a:t> </a:t>
            </a:r>
            <a:r>
              <a:rPr lang="en-US" dirty="0" smtClean="0"/>
              <a:t>Paget's</a:t>
            </a:r>
            <a:endParaRPr lang="en-US" dirty="0" smtClean="0"/>
          </a:p>
        </p:txBody>
      </p:sp>
      <p:pic>
        <p:nvPicPr>
          <p:cNvPr id="4" name="Content Placeholder 19" descr="Screen Shot 2017-05-13 at 9.26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9171" b="3566"/>
          <a:stretch/>
        </p:blipFill>
        <p:spPr>
          <a:xfrm>
            <a:off x="5562600" y="1524000"/>
            <a:ext cx="3276600" cy="203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813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Uremia Pruritus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Etiology</a:t>
            </a:r>
            <a:r>
              <a:rPr lang="en-US" b="1" dirty="0" smtClean="0">
                <a:solidFill>
                  <a:srgbClr val="0000FF"/>
                </a:solidFill>
              </a:rPr>
              <a:t>	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CRI </a:t>
            </a:r>
            <a:r>
              <a:rPr lang="en-US" dirty="0" smtClean="0"/>
              <a:t>– not in acute renal insufficiency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ESRD on HD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Improve post dialysis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Hemodialysis &gt; Peritoneal dialysis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May also have </a:t>
            </a:r>
            <a:r>
              <a:rPr lang="en-US" dirty="0" err="1" smtClean="0">
                <a:solidFill>
                  <a:srgbClr val="000000"/>
                </a:solidFill>
              </a:rPr>
              <a:t>xerosis</a:t>
            </a:r>
            <a:r>
              <a:rPr lang="en-US" dirty="0" smtClean="0">
                <a:solidFill>
                  <a:srgbClr val="000000"/>
                </a:solidFill>
              </a:rPr>
              <a:t> or neuropathy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Tx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Optimize HD – more often</a:t>
            </a:r>
          </a:p>
          <a:p>
            <a:pPr lvl="1"/>
            <a:r>
              <a:rPr lang="en-US" dirty="0" smtClean="0"/>
              <a:t>Neurontin – renal dose post HD</a:t>
            </a:r>
          </a:p>
          <a:p>
            <a:pPr lvl="1"/>
            <a:r>
              <a:rPr lang="en-US" dirty="0" smtClean="0"/>
              <a:t>UVB – Broad band</a:t>
            </a:r>
          </a:p>
          <a:p>
            <a:pPr lvl="1"/>
            <a:r>
              <a:rPr lang="en-US" dirty="0" smtClean="0"/>
              <a:t>Phosphate binders</a:t>
            </a:r>
          </a:p>
          <a:p>
            <a:pPr lvl="1"/>
            <a:r>
              <a:rPr lang="en-US" dirty="0" smtClean="0"/>
              <a:t>Fix anemia and treat hyper-PTH</a:t>
            </a:r>
          </a:p>
          <a:p>
            <a:pPr lvl="1"/>
            <a:endParaRPr lang="en-US" dirty="0"/>
          </a:p>
        </p:txBody>
      </p:sp>
      <p:pic>
        <p:nvPicPr>
          <p:cNvPr id="4" name="Content Placeholder 4" descr="excoriations_uraemic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r="1434"/>
          <a:stretch/>
        </p:blipFill>
        <p:spPr>
          <a:xfrm>
            <a:off x="5334000" y="4191000"/>
            <a:ext cx="3570318" cy="22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227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Hepatic Pruritus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Etiology	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Hepatitis C</a:t>
            </a:r>
            <a:endParaRPr lang="en-US" b="1" dirty="0" smtClean="0">
              <a:solidFill>
                <a:srgbClr val="660066"/>
              </a:solidFill>
            </a:endParaRPr>
          </a:p>
          <a:p>
            <a:pPr lvl="2"/>
            <a:r>
              <a:rPr lang="en-US" dirty="0" smtClean="0"/>
              <a:t>With or without jaundice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Biliary obstruction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Primary Biliary Cirrhosis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Cholestasis of Pregnancy</a:t>
            </a:r>
          </a:p>
          <a:p>
            <a:pPr lvl="2"/>
            <a:r>
              <a:rPr lang="en-US" dirty="0" smtClean="0"/>
              <a:t>Check bile salts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Tx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Opiate antagonist - </a:t>
            </a:r>
            <a:r>
              <a:rPr lang="en-US" dirty="0" err="1" smtClean="0"/>
              <a:t>Nalaxone</a:t>
            </a:r>
            <a:endParaRPr lang="en-US" dirty="0"/>
          </a:p>
        </p:txBody>
      </p:sp>
      <p:pic>
        <p:nvPicPr>
          <p:cNvPr id="4" name="Content Placeholder 5" descr="tumblr_mhogdrjE531rsdqvqo1_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>
            <a:fillRect/>
          </a:stretch>
        </p:blipFill>
        <p:spPr>
          <a:xfrm>
            <a:off x="5791200" y="1828800"/>
            <a:ext cx="312775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483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Malignancy Pruritus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Etiology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Any  malignancy (Solid or Liquid)</a:t>
            </a:r>
            <a:endParaRPr lang="en-US" b="1" dirty="0" smtClean="0">
              <a:solidFill>
                <a:srgbClr val="660066"/>
              </a:solidFill>
            </a:endParaRP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Polycythemia Vera</a:t>
            </a:r>
          </a:p>
          <a:p>
            <a:pPr lvl="2"/>
            <a:r>
              <a:rPr lang="en-US" dirty="0" smtClean="0"/>
              <a:t>Worse with hot bathing – lower extremities</a:t>
            </a:r>
          </a:p>
          <a:p>
            <a:pPr lvl="2"/>
            <a:r>
              <a:rPr lang="en-US" dirty="0" err="1" smtClean="0"/>
              <a:t>Tx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smtClean="0"/>
              <a:t>Low </a:t>
            </a:r>
            <a:r>
              <a:rPr lang="en-US" dirty="0" smtClean="0"/>
              <a:t>dose ASA / PUVA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Lymphoma </a:t>
            </a:r>
          </a:p>
          <a:p>
            <a:pPr lvl="2"/>
            <a:r>
              <a:rPr lang="en-US" dirty="0" err="1" smtClean="0">
                <a:solidFill>
                  <a:srgbClr val="000000"/>
                </a:solidFill>
              </a:rPr>
              <a:t>Hodgkins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dz</a:t>
            </a:r>
            <a:r>
              <a:rPr lang="en-US" dirty="0" smtClean="0">
                <a:solidFill>
                  <a:srgbClr val="000000"/>
                </a:solidFill>
              </a:rPr>
              <a:t> &gt;&gt;&gt; NHL</a:t>
            </a:r>
          </a:p>
          <a:p>
            <a:pPr lvl="2"/>
            <a:r>
              <a:rPr lang="en-US" dirty="0" smtClean="0"/>
              <a:t>May burn more than itch</a:t>
            </a:r>
          </a:p>
          <a:p>
            <a:pPr lvl="2"/>
            <a:r>
              <a:rPr lang="en-US" dirty="0" smtClean="0"/>
              <a:t>More nocturnal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Leukemia (CLL) / MDS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Tx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Paxil</a:t>
            </a:r>
            <a:endParaRPr lang="en-US" dirty="0"/>
          </a:p>
        </p:txBody>
      </p:sp>
      <p:pic>
        <p:nvPicPr>
          <p:cNvPr id="4" name="Content Placeholder 5" descr="massiveanteriormedmass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5" t="3223" r="12059" b="10576"/>
          <a:stretch/>
        </p:blipFill>
        <p:spPr>
          <a:xfrm>
            <a:off x="6172200" y="2971800"/>
            <a:ext cx="2748686" cy="375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63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</a:t>
            </a:r>
            <a:r>
              <a:rPr lang="en-US" dirty="0" smtClean="0"/>
              <a:t>Pruritus - Workup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Most common etiology</a:t>
            </a:r>
          </a:p>
          <a:p>
            <a:pPr lvl="1"/>
            <a:r>
              <a:rPr lang="en-US" dirty="0" err="1" smtClean="0"/>
              <a:t>Xerosis</a:t>
            </a:r>
            <a:r>
              <a:rPr lang="en-US" dirty="0" smtClean="0"/>
              <a:t> - Moisturize / Bathing tips</a:t>
            </a:r>
          </a:p>
          <a:p>
            <a:pPr lvl="1"/>
            <a:r>
              <a:rPr lang="en-US" dirty="0" smtClean="0"/>
              <a:t>New medication (Rx / OTC) </a:t>
            </a:r>
          </a:p>
          <a:p>
            <a:r>
              <a:rPr lang="en-US" b="1" dirty="0" smtClean="0"/>
              <a:t>Secondary lesion </a:t>
            </a:r>
            <a:r>
              <a:rPr lang="en-US" dirty="0" smtClean="0"/>
              <a:t>– Excoriations / </a:t>
            </a:r>
            <a:r>
              <a:rPr lang="en-US" dirty="0" err="1" smtClean="0"/>
              <a:t>Prurigo</a:t>
            </a:r>
            <a:r>
              <a:rPr lang="en-US" dirty="0" smtClean="0"/>
              <a:t> / LSC  / </a:t>
            </a:r>
            <a:r>
              <a:rPr lang="en-US" dirty="0" err="1" smtClean="0"/>
              <a:t>Lichenification</a:t>
            </a:r>
            <a:endParaRPr lang="en-US" dirty="0" smtClean="0"/>
          </a:p>
          <a:p>
            <a:pPr lvl="1"/>
            <a:r>
              <a:rPr lang="en-US" dirty="0" smtClean="0"/>
              <a:t>Consider treating scabies</a:t>
            </a:r>
          </a:p>
          <a:p>
            <a:r>
              <a:rPr lang="en-US" b="1" dirty="0" smtClean="0"/>
              <a:t>Burning</a:t>
            </a:r>
          </a:p>
          <a:p>
            <a:pPr lvl="1"/>
            <a:r>
              <a:rPr lang="en-US" dirty="0" smtClean="0"/>
              <a:t>Consider Neuropathy</a:t>
            </a:r>
          </a:p>
          <a:p>
            <a:pPr lvl="1"/>
            <a:r>
              <a:rPr lang="en-US" dirty="0" smtClean="0"/>
              <a:t>CXR – r/o Lymphoma</a:t>
            </a:r>
          </a:p>
          <a:p>
            <a:r>
              <a:rPr lang="en-US" b="1" dirty="0" smtClean="0"/>
              <a:t>Metabolic – check labs</a:t>
            </a:r>
            <a:endParaRPr lang="en-US" b="1" dirty="0" smtClean="0"/>
          </a:p>
          <a:p>
            <a:pPr lvl="1"/>
            <a:r>
              <a:rPr lang="en-US" dirty="0" smtClean="0"/>
              <a:t>CBC / CMP / Mg / </a:t>
            </a:r>
            <a:r>
              <a:rPr lang="en-US" dirty="0" err="1" smtClean="0"/>
              <a:t>Phos</a:t>
            </a:r>
            <a:r>
              <a:rPr lang="en-US" dirty="0" smtClean="0"/>
              <a:t> / </a:t>
            </a:r>
            <a:r>
              <a:rPr lang="en-US" dirty="0" err="1" smtClean="0"/>
              <a:t>Ca</a:t>
            </a:r>
            <a:r>
              <a:rPr lang="en-US" dirty="0" smtClean="0"/>
              <a:t> / PTH / TSH /  Fe / TIBC / Ferritin </a:t>
            </a:r>
          </a:p>
          <a:p>
            <a:pPr lvl="1"/>
            <a:r>
              <a:rPr lang="en-US" dirty="0" smtClean="0"/>
              <a:t>HCV / HBV / HIV / SPEP / UPEP</a:t>
            </a:r>
          </a:p>
          <a:p>
            <a:r>
              <a:rPr lang="en-US" b="1" dirty="0" smtClean="0"/>
              <a:t>Persistent</a:t>
            </a:r>
          </a:p>
          <a:p>
            <a:pPr lvl="1"/>
            <a:r>
              <a:rPr lang="en-US" dirty="0" smtClean="0"/>
              <a:t>Biopsy – r/o Invisible MF/CTCL</a:t>
            </a:r>
          </a:p>
          <a:p>
            <a:pPr lvl="1"/>
            <a:r>
              <a:rPr lang="en-US" dirty="0" smtClean="0"/>
              <a:t>Age appropriate malignancy screening</a:t>
            </a:r>
          </a:p>
          <a:p>
            <a:pPr lvl="1"/>
            <a:r>
              <a:rPr lang="en-US" dirty="0" smtClean="0"/>
              <a:t>Bile Duct Malignancy (Rare)</a:t>
            </a:r>
          </a:p>
          <a:p>
            <a:r>
              <a:rPr lang="en-US" b="1" dirty="0" smtClean="0"/>
              <a:t>Psychogenic – </a:t>
            </a:r>
            <a:r>
              <a:rPr lang="en-US" dirty="0" err="1" smtClean="0"/>
              <a:t>Dx</a:t>
            </a:r>
            <a:r>
              <a:rPr lang="en-US" dirty="0" smtClean="0"/>
              <a:t> of exclusion</a:t>
            </a:r>
          </a:p>
          <a:p>
            <a:pPr lvl="1"/>
            <a:r>
              <a:rPr lang="en-US" dirty="0" smtClean="0"/>
              <a:t>Intensity parallels emotional stress</a:t>
            </a:r>
          </a:p>
          <a:p>
            <a:pPr lvl="1"/>
            <a:r>
              <a:rPr lang="en-US" dirty="0" smtClean="0"/>
              <a:t>May lead to further anxiety, depression or psychosis (delusions of </a:t>
            </a:r>
            <a:r>
              <a:rPr lang="en-US" dirty="0" err="1" smtClean="0"/>
              <a:t>parasitosis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17" descr="Screen Shot 2017-05-13 at 9.24.4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6" b="358"/>
          <a:stretch/>
        </p:blipFill>
        <p:spPr>
          <a:xfrm>
            <a:off x="6019800" y="2895600"/>
            <a:ext cx="295622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3187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Pruritus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Non Rx</a:t>
            </a:r>
          </a:p>
          <a:p>
            <a:pPr lvl="1"/>
            <a:r>
              <a:rPr lang="en-US" dirty="0" smtClean="0"/>
              <a:t>Ice bags</a:t>
            </a:r>
          </a:p>
          <a:p>
            <a:pPr lvl="1"/>
            <a:r>
              <a:rPr lang="en-US" dirty="0" smtClean="0"/>
              <a:t>Cut nails</a:t>
            </a:r>
          </a:p>
          <a:p>
            <a:pPr lvl="1"/>
            <a:r>
              <a:rPr lang="en-US" dirty="0" smtClean="0"/>
              <a:t>Bathing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hort / Warm </a:t>
            </a:r>
          </a:p>
          <a:p>
            <a:pPr lvl="2"/>
            <a:r>
              <a:rPr lang="en-US" dirty="0" smtClean="0"/>
              <a:t>Less soap / No wash cloth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Moisturize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Topical corticosteroids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Antihistamines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UVB</a:t>
            </a:r>
          </a:p>
          <a:p>
            <a:pPr lvl="1"/>
            <a:r>
              <a:rPr lang="en-US" dirty="0" smtClean="0"/>
              <a:t>Persistent &amp; all workup is negative</a:t>
            </a:r>
          </a:p>
          <a:p>
            <a:endParaRPr lang="en-US" dirty="0"/>
          </a:p>
        </p:txBody>
      </p:sp>
      <p:pic>
        <p:nvPicPr>
          <p:cNvPr id="4" name="Content Placeholder 4" descr="Tips-to-Take-Shower-The-Right-Way-in-Wint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5" r="22767"/>
          <a:stretch/>
        </p:blipFill>
        <p:spPr>
          <a:xfrm>
            <a:off x="5796856" y="1676401"/>
            <a:ext cx="319474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38" y="2819400"/>
            <a:ext cx="2857500" cy="253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Relative Contraindications to Topicals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AK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spot treatment </a:t>
            </a:r>
            <a:r>
              <a:rPr lang="en-US" dirty="0" smtClean="0"/>
              <a:t>without </a:t>
            </a:r>
            <a:r>
              <a:rPr lang="en-US" dirty="0" err="1" smtClean="0"/>
              <a:t>cryotherapy</a:t>
            </a:r>
            <a:endParaRPr lang="en-US" dirty="0" smtClean="0"/>
          </a:p>
          <a:p>
            <a:r>
              <a:rPr lang="en-US" dirty="0" smtClean="0"/>
              <a:t>Basal Cell Carcinoma with </a:t>
            </a:r>
            <a:r>
              <a:rPr lang="en-US" dirty="0" smtClean="0">
                <a:solidFill>
                  <a:srgbClr val="3366FF"/>
                </a:solidFill>
              </a:rPr>
              <a:t>aggressive histology</a:t>
            </a:r>
          </a:p>
          <a:p>
            <a:pPr lvl="1"/>
            <a:r>
              <a:rPr lang="en-US" dirty="0" smtClean="0"/>
              <a:t>Nodular – Not aggressive histology</a:t>
            </a:r>
          </a:p>
          <a:p>
            <a:pPr lvl="2"/>
            <a:r>
              <a:rPr lang="en-US" dirty="0" smtClean="0"/>
              <a:t>Studies show unacceptable cure rate</a:t>
            </a:r>
          </a:p>
          <a:p>
            <a:pPr lvl="1"/>
            <a:r>
              <a:rPr lang="en-US" dirty="0" err="1" smtClean="0"/>
              <a:t>Micronodular</a:t>
            </a:r>
            <a:endParaRPr lang="en-US" dirty="0" smtClean="0"/>
          </a:p>
          <a:p>
            <a:pPr lvl="1"/>
            <a:r>
              <a:rPr lang="en-US" dirty="0" smtClean="0"/>
              <a:t>Infiltrative</a:t>
            </a:r>
          </a:p>
          <a:p>
            <a:pPr lvl="1"/>
            <a:r>
              <a:rPr lang="en-US" dirty="0" err="1" smtClean="0"/>
              <a:t>Morpheaform</a:t>
            </a: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Invasive Squamous Cell Carcinoma</a:t>
            </a:r>
          </a:p>
          <a:p>
            <a:pPr lvl="1"/>
            <a:r>
              <a:rPr lang="en-US" dirty="0" smtClean="0"/>
              <a:t>Aggressive histology</a:t>
            </a:r>
          </a:p>
          <a:p>
            <a:pPr lvl="1"/>
            <a:r>
              <a:rPr lang="en-US" dirty="0" smtClean="0"/>
              <a:t>Poorly differentiated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Prior to </a:t>
            </a:r>
            <a:r>
              <a:rPr lang="en-US" dirty="0" err="1" smtClean="0">
                <a:solidFill>
                  <a:srgbClr val="3366FF"/>
                </a:solidFill>
              </a:rPr>
              <a:t>Mohs</a:t>
            </a:r>
            <a:r>
              <a:rPr lang="en-US" dirty="0" smtClean="0">
                <a:solidFill>
                  <a:srgbClr val="3366FF"/>
                </a:solidFill>
              </a:rPr>
              <a:t> surgery</a:t>
            </a:r>
          </a:p>
          <a:p>
            <a:pPr lvl="1"/>
            <a:r>
              <a:rPr lang="en-US" dirty="0" smtClean="0"/>
              <a:t>Studies have not shown  benefit of less layers</a:t>
            </a:r>
          </a:p>
          <a:p>
            <a:pPr lvl="1"/>
            <a:r>
              <a:rPr lang="en-US" dirty="0" smtClean="0"/>
              <a:t>Theoretical risk of false negative skip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262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Dysethesia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Abnormal sensation</a:t>
            </a:r>
          </a:p>
          <a:p>
            <a:pPr lvl="1"/>
            <a:r>
              <a:rPr lang="en-US" dirty="0" smtClean="0"/>
              <a:t>Pruritus / Burning / Tingling / Numbness</a:t>
            </a:r>
          </a:p>
          <a:p>
            <a:r>
              <a:rPr lang="en-US" b="1" dirty="0" smtClean="0"/>
              <a:t>Types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Neurogenic</a:t>
            </a:r>
            <a:r>
              <a:rPr lang="en-US" dirty="0" smtClean="0"/>
              <a:t> – CNS (Tumors / CVA / MS)</a:t>
            </a:r>
          </a:p>
          <a:p>
            <a:pPr lvl="2"/>
            <a:r>
              <a:rPr lang="en-US" dirty="0" smtClean="0"/>
              <a:t>Localized - Chin / Nose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Neuropathic</a:t>
            </a:r>
            <a:r>
              <a:rPr lang="en-US" dirty="0" smtClean="0"/>
              <a:t> – Peripheral</a:t>
            </a:r>
          </a:p>
          <a:p>
            <a:pPr lvl="2"/>
            <a:r>
              <a:rPr lang="en-US" b="1" dirty="0" err="1" smtClean="0">
                <a:solidFill>
                  <a:srgbClr val="660066"/>
                </a:solidFill>
              </a:rPr>
              <a:t>Brachioradial</a:t>
            </a:r>
            <a:r>
              <a:rPr lang="en-US" b="1" dirty="0" smtClean="0">
                <a:solidFill>
                  <a:srgbClr val="660066"/>
                </a:solidFill>
              </a:rPr>
              <a:t> Pruritus </a:t>
            </a:r>
            <a:r>
              <a:rPr lang="en-US" dirty="0" smtClean="0"/>
              <a:t>– Solar exposure / Cervical DJD</a:t>
            </a:r>
          </a:p>
          <a:p>
            <a:pPr lvl="2"/>
            <a:r>
              <a:rPr lang="en-US" b="1" dirty="0" err="1" smtClean="0">
                <a:solidFill>
                  <a:srgbClr val="660066"/>
                </a:solidFill>
              </a:rPr>
              <a:t>Notalgia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Paresthetica</a:t>
            </a:r>
            <a:r>
              <a:rPr lang="en-US" b="1" dirty="0">
                <a:solidFill>
                  <a:srgbClr val="660066"/>
                </a:solidFill>
              </a:rPr>
              <a:t> </a:t>
            </a:r>
            <a:r>
              <a:rPr lang="en-US" dirty="0" smtClean="0"/>
              <a:t>– Medial scapula</a:t>
            </a:r>
          </a:p>
          <a:p>
            <a:pPr lvl="2"/>
            <a:r>
              <a:rPr lang="en-US" b="1" dirty="0" err="1" smtClean="0">
                <a:solidFill>
                  <a:srgbClr val="660066"/>
                </a:solidFill>
              </a:rPr>
              <a:t>Meralgia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Paresthetica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dirty="0" smtClean="0"/>
              <a:t>– Anterolateral thigh</a:t>
            </a:r>
          </a:p>
          <a:p>
            <a:pPr lvl="2"/>
            <a:r>
              <a:rPr lang="en-US" b="1" dirty="0" smtClean="0">
                <a:solidFill>
                  <a:srgbClr val="660066"/>
                </a:solidFill>
              </a:rPr>
              <a:t>Burning Mouth Syndrome / Burning Scalp Syndrome</a:t>
            </a:r>
          </a:p>
          <a:p>
            <a:pPr lvl="2"/>
            <a:r>
              <a:rPr lang="en-US" b="1" dirty="0" smtClean="0">
                <a:solidFill>
                  <a:srgbClr val="660066"/>
                </a:solidFill>
              </a:rPr>
              <a:t>Reflex Sympathetic Dystrophy </a:t>
            </a:r>
            <a:r>
              <a:rPr lang="en-US" dirty="0" smtClean="0"/>
              <a:t>(Complex Regional Pain Syndrome)</a:t>
            </a:r>
          </a:p>
          <a:p>
            <a:pPr lvl="3"/>
            <a:r>
              <a:rPr lang="en-US" dirty="0" smtClean="0"/>
              <a:t>Upper &gt; Lower extremities</a:t>
            </a:r>
          </a:p>
          <a:p>
            <a:pPr lvl="2"/>
            <a:r>
              <a:rPr lang="en-US" b="1" dirty="0" smtClean="0">
                <a:solidFill>
                  <a:srgbClr val="660066"/>
                </a:solidFill>
              </a:rPr>
              <a:t>Trigeminal Neuralgia </a:t>
            </a:r>
            <a:r>
              <a:rPr lang="en-US" dirty="0" smtClean="0"/>
              <a:t>– tic </a:t>
            </a:r>
            <a:r>
              <a:rPr lang="en-US" dirty="0" err="1" smtClean="0"/>
              <a:t>douloureux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Content Placeholder 15" descr="Screen Shot 2017-05-13 at 9.21.3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6" b="-322"/>
          <a:stretch/>
        </p:blipFill>
        <p:spPr>
          <a:xfrm>
            <a:off x="6400800" y="76200"/>
            <a:ext cx="258898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4820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Penile </a:t>
            </a:r>
            <a:r>
              <a:rPr lang="en-US" dirty="0" err="1" smtClean="0"/>
              <a:t>Dermatoses</a:t>
            </a:r>
            <a:r>
              <a:rPr lang="en-US" dirty="0" smtClean="0"/>
              <a:t> (</a:t>
            </a:r>
            <a:r>
              <a:rPr lang="en-US" dirty="0" err="1" smtClean="0"/>
              <a:t>Balanitis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b="1" dirty="0" err="1" smtClean="0">
                <a:solidFill>
                  <a:srgbClr val="0000FF"/>
                </a:solidFill>
              </a:rPr>
              <a:t>Intertrigo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dirty="0" smtClean="0"/>
          </a:p>
          <a:p>
            <a:pPr lvl="1"/>
            <a:r>
              <a:rPr lang="en-US" dirty="0" smtClean="0"/>
              <a:t>ICD </a:t>
            </a:r>
            <a:r>
              <a:rPr lang="en-US" dirty="0"/>
              <a:t>/ </a:t>
            </a:r>
            <a:r>
              <a:rPr lang="en-US" dirty="0" smtClean="0"/>
              <a:t>ACD / Candida</a:t>
            </a: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Inflammatory </a:t>
            </a:r>
            <a:r>
              <a:rPr lang="en-US" b="1" dirty="0" err="1">
                <a:solidFill>
                  <a:srgbClr val="0000FF"/>
                </a:solidFill>
              </a:rPr>
              <a:t>Dx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/>
              <a:t>Psoriasis / </a:t>
            </a:r>
            <a:r>
              <a:rPr lang="en-US" dirty="0" err="1" smtClean="0"/>
              <a:t>Seborrheic</a:t>
            </a:r>
            <a:r>
              <a:rPr lang="en-US" dirty="0" smtClean="0"/>
              <a:t> dermatitis</a:t>
            </a:r>
          </a:p>
          <a:p>
            <a:pPr lvl="1"/>
            <a:r>
              <a:rPr lang="en-US" dirty="0" smtClean="0"/>
              <a:t>Lichen </a:t>
            </a:r>
            <a:r>
              <a:rPr lang="en-US" dirty="0" err="1" smtClean="0"/>
              <a:t>Planus</a:t>
            </a:r>
            <a:r>
              <a:rPr lang="en-US" dirty="0" smtClean="0"/>
              <a:t> / Lichen </a:t>
            </a:r>
            <a:r>
              <a:rPr lang="en-US" dirty="0"/>
              <a:t>Sclerosis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Zoon’s / FDE / </a:t>
            </a:r>
            <a:r>
              <a:rPr lang="en-US" dirty="0" err="1" smtClean="0"/>
              <a:t>Circinate</a:t>
            </a:r>
            <a:r>
              <a:rPr lang="en-US" dirty="0" smtClean="0"/>
              <a:t> </a:t>
            </a:r>
            <a:r>
              <a:rPr lang="en-US" dirty="0" err="1" smtClean="0"/>
              <a:t>Balanitis</a:t>
            </a:r>
            <a:r>
              <a:rPr lang="en-US" dirty="0" smtClean="0"/>
              <a:t> (Reiter’s)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Neoplastic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 err="1" smtClean="0"/>
              <a:t>Erythroplasia</a:t>
            </a:r>
            <a:r>
              <a:rPr lang="en-US" dirty="0" smtClean="0"/>
              <a:t> of </a:t>
            </a:r>
            <a:r>
              <a:rPr lang="en-US" dirty="0" err="1" smtClean="0"/>
              <a:t>Querat</a:t>
            </a:r>
            <a:r>
              <a:rPr lang="en-US" dirty="0" smtClean="0"/>
              <a:t> / </a:t>
            </a:r>
            <a:r>
              <a:rPr lang="en-US" dirty="0" smtClean="0"/>
              <a:t>SCC</a:t>
            </a:r>
          </a:p>
          <a:p>
            <a:r>
              <a:rPr lang="en-US" b="1" dirty="0" err="1" smtClean="0">
                <a:solidFill>
                  <a:srgbClr val="660066"/>
                </a:solidFill>
              </a:rPr>
              <a:t>Tx</a:t>
            </a:r>
            <a:endParaRPr lang="en-US" b="1" dirty="0" smtClean="0">
              <a:solidFill>
                <a:srgbClr val="660066"/>
              </a:solidFill>
            </a:endParaRPr>
          </a:p>
          <a:p>
            <a:pPr lvl="1"/>
            <a:r>
              <a:rPr lang="en-US" u="sng" dirty="0" smtClean="0"/>
              <a:t>Topical steroids </a:t>
            </a:r>
            <a:r>
              <a:rPr lang="en-US" dirty="0" smtClean="0"/>
              <a:t>&amp; </a:t>
            </a:r>
            <a:r>
              <a:rPr lang="en-US" u="sng" dirty="0" smtClean="0"/>
              <a:t>anti-</a:t>
            </a:r>
            <a:r>
              <a:rPr lang="en-US" u="sng" dirty="0" err="1" smtClean="0"/>
              <a:t>fungals</a:t>
            </a:r>
            <a:r>
              <a:rPr lang="en-US" u="sng" dirty="0" smtClean="0"/>
              <a:t> </a:t>
            </a:r>
            <a:r>
              <a:rPr lang="en-US" dirty="0" smtClean="0"/>
              <a:t>until clear exam</a:t>
            </a:r>
          </a:p>
          <a:p>
            <a:pPr lvl="1"/>
            <a:r>
              <a:rPr lang="en-US" dirty="0" smtClean="0"/>
              <a:t>If not able to clear with </a:t>
            </a:r>
            <a:r>
              <a:rPr lang="en-US" dirty="0" err="1" smtClean="0"/>
              <a:t>topicals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ym typeface="Wingdings"/>
              </a:rPr>
              <a:t>Biopsy</a:t>
            </a:r>
          </a:p>
          <a:p>
            <a:pPr lvl="2"/>
            <a:r>
              <a:rPr lang="en-US" dirty="0" smtClean="0">
                <a:sym typeface="Wingdings"/>
              </a:rPr>
              <a:t>Diagnose inflammatory process</a:t>
            </a:r>
          </a:p>
          <a:p>
            <a:pPr lvl="2"/>
            <a:r>
              <a:rPr lang="en-US" dirty="0" smtClean="0">
                <a:sym typeface="Wingdings"/>
              </a:rPr>
              <a:t>Rule out SCC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Screen Shot 2017-05-13 at 9.08.0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-1077"/>
          <a:stretch/>
        </p:blipFill>
        <p:spPr>
          <a:xfrm>
            <a:off x="6172200" y="1371600"/>
            <a:ext cx="2859654" cy="19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194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Vulvar </a:t>
            </a:r>
            <a:r>
              <a:rPr lang="en-US" dirty="0" err="1" smtClean="0"/>
              <a:t>Dermatoses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/>
              <a:t>Difficult diagnosis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Difficult for p</a:t>
            </a:r>
            <a:r>
              <a:rPr lang="en-US" b="1" dirty="0" smtClean="0">
                <a:solidFill>
                  <a:srgbClr val="0000FF"/>
                </a:solidFill>
              </a:rPr>
              <a:t>atients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Psychosocial distress</a:t>
            </a:r>
          </a:p>
          <a:p>
            <a:pPr lvl="2"/>
            <a:r>
              <a:rPr lang="en-US" dirty="0"/>
              <a:t>Concerns – Poor hygiene / STD / </a:t>
            </a:r>
            <a:r>
              <a:rPr lang="en-US" dirty="0" smtClean="0"/>
              <a:t>Cancer</a:t>
            </a:r>
            <a:endParaRPr lang="en-US" dirty="0" smtClean="0"/>
          </a:p>
          <a:p>
            <a:pPr lvl="2"/>
            <a:r>
              <a:rPr lang="en-US" dirty="0" smtClean="0"/>
              <a:t>Interfere – Daily activities / Exercise / Sexual activity</a:t>
            </a:r>
          </a:p>
          <a:p>
            <a:pPr lvl="1"/>
            <a:r>
              <a:rPr lang="en-US" dirty="0" smtClean="0"/>
              <a:t>Difficult area to examine </a:t>
            </a:r>
            <a:endParaRPr lang="en-US" dirty="0"/>
          </a:p>
          <a:p>
            <a:pPr lvl="2"/>
            <a:r>
              <a:rPr lang="en-US" dirty="0" smtClean="0"/>
              <a:t>Awkward </a:t>
            </a:r>
            <a:r>
              <a:rPr lang="en-US" dirty="0" smtClean="0"/>
              <a:t>to ask family members to look</a:t>
            </a:r>
          </a:p>
          <a:p>
            <a:pPr lvl="1"/>
            <a:r>
              <a:rPr lang="en-US" dirty="0" smtClean="0"/>
              <a:t>Pruritus </a:t>
            </a:r>
            <a:r>
              <a:rPr lang="en-US" dirty="0" smtClean="0"/>
              <a:t>– desire to scratch or rub (can eventually lead to pain)</a:t>
            </a:r>
          </a:p>
          <a:p>
            <a:pPr lvl="1"/>
            <a:r>
              <a:rPr lang="en-US" dirty="0" smtClean="0"/>
              <a:t>Pain – no desire to scratch or rub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Difficult for p</a:t>
            </a:r>
            <a:r>
              <a:rPr lang="en-US" b="1" dirty="0" smtClean="0">
                <a:solidFill>
                  <a:srgbClr val="0000FF"/>
                </a:solidFill>
              </a:rPr>
              <a:t>roviders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Area is difficult to examine</a:t>
            </a:r>
          </a:p>
          <a:p>
            <a:pPr lvl="1"/>
            <a:r>
              <a:rPr lang="en-US" dirty="0" smtClean="0"/>
              <a:t>Require time &amp; effort to adequately inspect genitals</a:t>
            </a:r>
          </a:p>
          <a:p>
            <a:pPr lvl="1"/>
            <a:r>
              <a:rPr lang="en-US" dirty="0" smtClean="0"/>
              <a:t>Morphology changes in moist environment &amp; friction</a:t>
            </a:r>
          </a:p>
          <a:p>
            <a:pPr lvl="2"/>
            <a:r>
              <a:rPr lang="en-US" dirty="0" smtClean="0"/>
              <a:t>Difficult to appreciate scale</a:t>
            </a:r>
          </a:p>
          <a:p>
            <a:pPr lvl="1"/>
            <a:r>
              <a:rPr lang="en-US" dirty="0" smtClean="0"/>
              <a:t>Easy to miss small fissures or ulcers</a:t>
            </a:r>
          </a:p>
          <a:p>
            <a:pPr lvl="1"/>
            <a:r>
              <a:rPr lang="en-US" dirty="0" smtClean="0"/>
              <a:t>Multiple inflammatory conditions with similar exam findings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9" descr="Screen Shot 2017-05-13 at 9.13.0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2161"/>
          <a:stretch/>
        </p:blipFill>
        <p:spPr>
          <a:xfrm>
            <a:off x="5867400" y="1371600"/>
            <a:ext cx="3124200" cy="196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804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Vulvar </a:t>
            </a:r>
            <a:r>
              <a:rPr lang="en-US" dirty="0" err="1"/>
              <a:t>Dermatoses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All may lead to LSC changes</a:t>
            </a:r>
          </a:p>
          <a:p>
            <a:r>
              <a:rPr lang="en-US" b="1" dirty="0" smtClean="0"/>
              <a:t>Diagnosis may be multifactorial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err="1" smtClean="0">
                <a:solidFill>
                  <a:srgbClr val="0000FF"/>
                </a:solidFill>
              </a:rPr>
              <a:t>Intertrigo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smtClean="0"/>
              <a:t>may </a:t>
            </a:r>
            <a:r>
              <a:rPr lang="en-US" dirty="0" smtClean="0"/>
              <a:t>be </a:t>
            </a:r>
            <a:r>
              <a:rPr lang="en-US" dirty="0"/>
              <a:t>secondary to underlying inflammatory </a:t>
            </a:r>
            <a:r>
              <a:rPr lang="en-US" dirty="0" smtClean="0"/>
              <a:t>condition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Candida</a:t>
            </a:r>
          </a:p>
          <a:p>
            <a:pPr lvl="1"/>
            <a:r>
              <a:rPr lang="en-US" dirty="0" smtClean="0"/>
              <a:t>ICD / </a:t>
            </a:r>
            <a:r>
              <a:rPr lang="en-US" dirty="0"/>
              <a:t>ACD - </a:t>
            </a:r>
            <a:r>
              <a:rPr lang="en-US" dirty="0" smtClean="0"/>
              <a:t>already </a:t>
            </a:r>
            <a:r>
              <a:rPr lang="en-US" dirty="0"/>
              <a:t>using OTC products at </a:t>
            </a:r>
            <a:r>
              <a:rPr lang="en-US" dirty="0" smtClean="0"/>
              <a:t>visit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Inflammatory </a:t>
            </a:r>
            <a:r>
              <a:rPr lang="en-US" b="1" dirty="0" err="1" smtClean="0">
                <a:solidFill>
                  <a:srgbClr val="0000FF"/>
                </a:solidFill>
              </a:rPr>
              <a:t>Dx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/>
              <a:t>Lichen Sclerosis / Lichen </a:t>
            </a:r>
            <a:r>
              <a:rPr lang="en-US" dirty="0" err="1" smtClean="0"/>
              <a:t>Planus</a:t>
            </a:r>
            <a:endParaRPr lang="en-US" dirty="0" smtClean="0"/>
          </a:p>
          <a:p>
            <a:pPr lvl="1"/>
            <a:r>
              <a:rPr lang="en-US" dirty="0" smtClean="0"/>
              <a:t>Atopic </a:t>
            </a:r>
            <a:r>
              <a:rPr lang="en-US" dirty="0" err="1" smtClean="0"/>
              <a:t>Derm</a:t>
            </a:r>
            <a:r>
              <a:rPr lang="en-US" dirty="0" smtClean="0"/>
              <a:t>  </a:t>
            </a:r>
            <a:r>
              <a:rPr lang="en-US" dirty="0" smtClean="0"/>
              <a:t>/ Psoriasis / </a:t>
            </a:r>
            <a:r>
              <a:rPr lang="en-US" dirty="0" err="1" smtClean="0"/>
              <a:t>Seb</a:t>
            </a:r>
            <a:r>
              <a:rPr lang="en-US" dirty="0" smtClean="0"/>
              <a:t> </a:t>
            </a:r>
            <a:r>
              <a:rPr lang="en-US" dirty="0" err="1" smtClean="0"/>
              <a:t>Derm</a:t>
            </a:r>
            <a:r>
              <a:rPr lang="en-US" dirty="0" smtClean="0"/>
              <a:t> / Folliculitis / FDE 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Neoplastic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Extra-mammary Paget </a:t>
            </a:r>
            <a:r>
              <a:rPr lang="en-US" dirty="0" err="1" smtClean="0"/>
              <a:t>dz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SCC</a:t>
            </a:r>
          </a:p>
          <a:p>
            <a:r>
              <a:rPr lang="en-US" b="1" i="1" dirty="0">
                <a:solidFill>
                  <a:srgbClr val="0000FF"/>
                </a:solidFill>
              </a:rPr>
              <a:t>Low Estrogen state </a:t>
            </a:r>
            <a:r>
              <a:rPr lang="en-US" dirty="0"/>
              <a:t>- </a:t>
            </a:r>
            <a:r>
              <a:rPr lang="en-US" dirty="0" err="1"/>
              <a:t>Prepubetral</a:t>
            </a:r>
            <a:r>
              <a:rPr lang="en-US" dirty="0"/>
              <a:t> / </a:t>
            </a:r>
            <a:r>
              <a:rPr lang="en-US" dirty="0" smtClean="0"/>
              <a:t>Postmenopausal</a:t>
            </a:r>
            <a:endParaRPr lang="en-US" dirty="0" smtClean="0"/>
          </a:p>
          <a:p>
            <a:r>
              <a:rPr lang="en-US" b="1" i="1" dirty="0" smtClean="0">
                <a:solidFill>
                  <a:srgbClr val="0000FF"/>
                </a:solidFill>
              </a:rPr>
              <a:t>Vaginitis</a:t>
            </a:r>
          </a:p>
          <a:p>
            <a:r>
              <a:rPr lang="en-US" b="1" i="1" dirty="0" smtClean="0">
                <a:solidFill>
                  <a:srgbClr val="0000FF"/>
                </a:solidFill>
              </a:rPr>
              <a:t>Neuropathy</a:t>
            </a:r>
            <a:endParaRPr lang="en-US" b="1" i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13" descr="Screen Shot 2017-05-13 at 9.16.0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9" b="1648"/>
          <a:stretch/>
        </p:blipFill>
        <p:spPr>
          <a:xfrm>
            <a:off x="6553200" y="2667000"/>
            <a:ext cx="2468005" cy="335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52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Vulvar </a:t>
            </a:r>
            <a:r>
              <a:rPr lang="en-US" dirty="0" err="1"/>
              <a:t>Dermatoses</a:t>
            </a:r>
            <a:r>
              <a:rPr lang="en-US" dirty="0"/>
              <a:t>- </a:t>
            </a:r>
            <a:r>
              <a:rPr lang="en-US" dirty="0" smtClean="0"/>
              <a:t>Intertrigo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Candida</a:t>
            </a:r>
          </a:p>
          <a:p>
            <a:pPr lvl="1"/>
            <a:r>
              <a:rPr lang="en-US" b="1" dirty="0"/>
              <a:t>Risk factors </a:t>
            </a:r>
            <a:r>
              <a:rPr lang="en-US" dirty="0"/>
              <a:t>– DM / </a:t>
            </a:r>
            <a:r>
              <a:rPr lang="en-US" dirty="0" err="1"/>
              <a:t>Antibx</a:t>
            </a:r>
            <a:r>
              <a:rPr lang="en-US" dirty="0"/>
              <a:t> / </a:t>
            </a:r>
            <a:r>
              <a:rPr lang="en-US" dirty="0" smtClean="0"/>
              <a:t>Corticosteroids / Estrogen </a:t>
            </a:r>
            <a:r>
              <a:rPr lang="en-US" dirty="0"/>
              <a:t>/ Super-infection</a:t>
            </a:r>
          </a:p>
          <a:p>
            <a:pPr lvl="1"/>
            <a:r>
              <a:rPr lang="en-US" dirty="0"/>
              <a:t>Consider other infections </a:t>
            </a:r>
          </a:p>
          <a:p>
            <a:pPr lvl="2"/>
            <a:r>
              <a:rPr lang="en-US" dirty="0" err="1" smtClean="0"/>
              <a:t>Trichomoniasis</a:t>
            </a:r>
            <a:r>
              <a:rPr lang="en-US" dirty="0" smtClean="0"/>
              <a:t> </a:t>
            </a:r>
            <a:r>
              <a:rPr lang="en-US" dirty="0"/>
              <a:t>/ Vaginal Pinworm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Irritant </a:t>
            </a:r>
            <a:r>
              <a:rPr lang="en-US" b="1" dirty="0">
                <a:solidFill>
                  <a:srgbClr val="0000FF"/>
                </a:solidFill>
              </a:rPr>
              <a:t>Contact Dermatitis </a:t>
            </a:r>
          </a:p>
          <a:p>
            <a:pPr lvl="1"/>
            <a:r>
              <a:rPr lang="en-US" dirty="0"/>
              <a:t>Frequent wiping or washing / Harsh cleansers </a:t>
            </a:r>
            <a:r>
              <a:rPr lang="en-US" dirty="0" smtClean="0"/>
              <a:t>or soaps</a:t>
            </a:r>
            <a:endParaRPr lang="en-US" dirty="0"/>
          </a:p>
          <a:p>
            <a:pPr lvl="1"/>
            <a:r>
              <a:rPr lang="en-US" dirty="0"/>
              <a:t>Friction – </a:t>
            </a:r>
            <a:r>
              <a:rPr lang="en-US" dirty="0" smtClean="0"/>
              <a:t>Skin </a:t>
            </a:r>
            <a:r>
              <a:rPr lang="en-US" dirty="0"/>
              <a:t>folds / Clothing / Activity / Intercourse</a:t>
            </a:r>
          </a:p>
          <a:p>
            <a:pPr lvl="1"/>
            <a:r>
              <a:rPr lang="en-US" dirty="0"/>
              <a:t>Urine / Feces</a:t>
            </a:r>
          </a:p>
          <a:p>
            <a:r>
              <a:rPr lang="en-US" b="1" dirty="0">
                <a:solidFill>
                  <a:srgbClr val="0000FF"/>
                </a:solidFill>
              </a:rPr>
              <a:t>Allergic Contact Dermatitis</a:t>
            </a:r>
          </a:p>
          <a:p>
            <a:pPr lvl="1"/>
            <a:r>
              <a:rPr lang="en-US" dirty="0"/>
              <a:t>Wipes (preservatives) </a:t>
            </a:r>
          </a:p>
          <a:p>
            <a:pPr lvl="1"/>
            <a:r>
              <a:rPr lang="en-US" dirty="0" smtClean="0"/>
              <a:t>Douche </a:t>
            </a:r>
            <a:r>
              <a:rPr lang="en-US" dirty="0"/>
              <a:t>(fragrance) </a:t>
            </a:r>
          </a:p>
          <a:p>
            <a:pPr lvl="1"/>
            <a:r>
              <a:rPr lang="en-US" dirty="0" smtClean="0"/>
              <a:t>Antiperspirant </a:t>
            </a:r>
            <a:r>
              <a:rPr lang="en-US" dirty="0"/>
              <a:t>(fragrance)</a:t>
            </a:r>
          </a:p>
          <a:p>
            <a:pPr lvl="1"/>
            <a:r>
              <a:rPr lang="en-US" dirty="0"/>
              <a:t>Condoms (rubber accelerants)</a:t>
            </a:r>
          </a:p>
          <a:p>
            <a:pPr lvl="1"/>
            <a:r>
              <a:rPr lang="en-US" dirty="0" err="1"/>
              <a:t>Vagisil</a:t>
            </a:r>
            <a:r>
              <a:rPr lang="en-US" dirty="0"/>
              <a:t> (Benzocaine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Topical antibiotics (Neosporin / Bacitracin)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2382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Vulvar </a:t>
            </a:r>
            <a:r>
              <a:rPr lang="en-US" dirty="0" err="1" smtClean="0"/>
              <a:t>Dermatoses</a:t>
            </a:r>
            <a:r>
              <a:rPr lang="en-US" dirty="0" smtClean="0"/>
              <a:t>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Moisturize </a:t>
            </a:r>
            <a:r>
              <a:rPr lang="en-US" dirty="0" smtClean="0"/>
              <a:t>– </a:t>
            </a:r>
            <a:r>
              <a:rPr lang="en-US" dirty="0" smtClean="0"/>
              <a:t>Vaseline </a:t>
            </a:r>
            <a:r>
              <a:rPr lang="en-US" dirty="0" smtClean="0"/>
              <a:t>/ </a:t>
            </a:r>
            <a:r>
              <a:rPr lang="en-US" dirty="0" err="1" smtClean="0"/>
              <a:t>Aquaphor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Restore skin barrier </a:t>
            </a:r>
            <a:r>
              <a:rPr lang="en-US" dirty="0" smtClean="0"/>
              <a:t>– penetration of irritants, allergens &amp; bugs</a:t>
            </a:r>
          </a:p>
          <a:p>
            <a:pPr lvl="1"/>
            <a:r>
              <a:rPr lang="en-US" dirty="0" smtClean="0"/>
              <a:t>Mild cleansers / Water alone / Pat dry after bathing</a:t>
            </a:r>
          </a:p>
          <a:p>
            <a:pPr lvl="1"/>
            <a:r>
              <a:rPr lang="en-US" dirty="0" smtClean="0"/>
              <a:t>Minimize -  </a:t>
            </a:r>
            <a:r>
              <a:rPr lang="en-US" dirty="0"/>
              <a:t>S</a:t>
            </a:r>
            <a:r>
              <a:rPr lang="en-US" dirty="0" smtClean="0"/>
              <a:t>cratching / Rubbing / Scrubbing</a:t>
            </a:r>
          </a:p>
          <a:p>
            <a:pPr lvl="1"/>
            <a:r>
              <a:rPr lang="en-US" dirty="0" smtClean="0"/>
              <a:t>Loose fitting absorbent underwear</a:t>
            </a:r>
          </a:p>
          <a:p>
            <a:pPr lvl="1"/>
            <a:r>
              <a:rPr lang="en-US" dirty="0" smtClean="0"/>
              <a:t>Avoid  </a:t>
            </a:r>
            <a:endParaRPr lang="en-US" dirty="0"/>
          </a:p>
          <a:p>
            <a:pPr lvl="2"/>
            <a:r>
              <a:rPr lang="en-US" dirty="0" smtClean="0"/>
              <a:t>Wipes </a:t>
            </a:r>
            <a:r>
              <a:rPr lang="en-US" dirty="0" smtClean="0"/>
              <a:t>/ Sanitary products / Antiperspirants / Personal hygiene products</a:t>
            </a:r>
          </a:p>
          <a:p>
            <a:pPr lvl="1"/>
            <a:r>
              <a:rPr lang="en-US" dirty="0" smtClean="0"/>
              <a:t>Avoid riding bicycles or horses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Medications</a:t>
            </a:r>
          </a:p>
          <a:p>
            <a:pPr lvl="1"/>
            <a:r>
              <a:rPr lang="en-US" b="1" dirty="0" smtClean="0"/>
              <a:t>Topical</a:t>
            </a:r>
            <a:r>
              <a:rPr lang="en-US" dirty="0" smtClean="0"/>
              <a:t> </a:t>
            </a:r>
            <a:endParaRPr lang="en-US" dirty="0"/>
          </a:p>
          <a:p>
            <a:pPr lvl="2"/>
            <a:r>
              <a:rPr lang="en-US" dirty="0" smtClean="0"/>
              <a:t>Corticosteroids – Ointment (creams may cause burning)</a:t>
            </a:r>
            <a:endParaRPr lang="en-US" dirty="0"/>
          </a:p>
          <a:p>
            <a:pPr lvl="2"/>
            <a:r>
              <a:rPr lang="en-US" dirty="0" smtClean="0"/>
              <a:t>Antifungals / Estrogen (Atrophic vaginitis)</a:t>
            </a:r>
          </a:p>
          <a:p>
            <a:pPr lvl="1"/>
            <a:r>
              <a:rPr lang="en-US" b="1" dirty="0" smtClean="0"/>
              <a:t>Oral</a:t>
            </a:r>
            <a:r>
              <a:rPr lang="en-US" dirty="0" smtClean="0"/>
              <a:t> – Prednisone / Antifungals (</a:t>
            </a:r>
            <a:r>
              <a:rPr lang="en-US" dirty="0" err="1" smtClean="0"/>
              <a:t>Diflucan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Patch Testing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331313145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Lichen Sclerosis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Bimodal peaks </a:t>
            </a:r>
          </a:p>
          <a:p>
            <a:pPr lvl="1"/>
            <a:r>
              <a:rPr lang="en-US" dirty="0" smtClean="0"/>
              <a:t>Low estrogen states </a:t>
            </a:r>
          </a:p>
          <a:p>
            <a:pPr lvl="1"/>
            <a:r>
              <a:rPr lang="en-US" dirty="0" err="1" smtClean="0"/>
              <a:t>Prepubertal</a:t>
            </a:r>
            <a:r>
              <a:rPr lang="en-US" dirty="0" smtClean="0"/>
              <a:t> / Postmenopausal</a:t>
            </a:r>
          </a:p>
          <a:p>
            <a:r>
              <a:rPr lang="en-US" b="1" dirty="0" smtClean="0"/>
              <a:t>Atrophic hypo-pigmented plaques</a:t>
            </a:r>
          </a:p>
          <a:p>
            <a:pPr lvl="1"/>
            <a:r>
              <a:rPr lang="en-US" dirty="0" smtClean="0"/>
              <a:t>Figures 8 pattern</a:t>
            </a:r>
          </a:p>
          <a:p>
            <a:pPr lvl="1"/>
            <a:r>
              <a:rPr lang="en-US" dirty="0" smtClean="0"/>
              <a:t>Secondary LSC changes may mask atrophy</a:t>
            </a:r>
          </a:p>
          <a:p>
            <a:r>
              <a:rPr lang="en-US" b="1" dirty="0" smtClean="0"/>
              <a:t>Pruritus </a:t>
            </a:r>
            <a:r>
              <a:rPr lang="en-US" b="1" dirty="0" smtClean="0">
                <a:sym typeface="Wingdings"/>
              </a:rPr>
              <a:t> Pain</a:t>
            </a:r>
          </a:p>
          <a:p>
            <a:r>
              <a:rPr lang="en-US" b="1" dirty="0" smtClean="0">
                <a:solidFill>
                  <a:srgbClr val="660066"/>
                </a:solidFill>
                <a:sym typeface="Wingdings"/>
              </a:rPr>
              <a:t>Late findings</a:t>
            </a:r>
          </a:p>
          <a:p>
            <a:pPr lvl="1"/>
            <a:r>
              <a:rPr lang="en-US" dirty="0" err="1" smtClean="0">
                <a:sym typeface="Wingdings"/>
              </a:rPr>
              <a:t>Purpura</a:t>
            </a:r>
            <a:r>
              <a:rPr lang="en-US" dirty="0" smtClean="0">
                <a:sym typeface="Wingdings"/>
              </a:rPr>
              <a:t> / Erosions </a:t>
            </a:r>
          </a:p>
          <a:p>
            <a:pPr lvl="1"/>
            <a:r>
              <a:rPr lang="en-US" dirty="0" smtClean="0">
                <a:sym typeface="Wingdings"/>
              </a:rPr>
              <a:t>Reabsorption labia </a:t>
            </a:r>
            <a:r>
              <a:rPr lang="en-US" dirty="0" err="1" smtClean="0">
                <a:sym typeface="Wingdings"/>
              </a:rPr>
              <a:t>minora</a:t>
            </a:r>
            <a:r>
              <a:rPr lang="en-US" dirty="0" smtClean="0">
                <a:sym typeface="Wingdings"/>
              </a:rPr>
              <a:t>  / Fusion of clitoral hood</a:t>
            </a:r>
          </a:p>
          <a:p>
            <a:pPr lvl="1"/>
            <a:r>
              <a:rPr lang="en-US" u="sng" dirty="0" smtClean="0">
                <a:sym typeface="Wingdings"/>
              </a:rPr>
              <a:t>SCC (2-5%</a:t>
            </a:r>
            <a:r>
              <a:rPr lang="en-US" u="sng" dirty="0" smtClean="0">
                <a:sym typeface="Wingdings"/>
              </a:rPr>
              <a:t>)</a:t>
            </a:r>
          </a:p>
          <a:p>
            <a:r>
              <a:rPr lang="en-US" b="1" dirty="0" err="1" smtClean="0">
                <a:sym typeface="Wingdings"/>
              </a:rPr>
              <a:t>Tx</a:t>
            </a:r>
            <a:endParaRPr lang="en-US" b="1" dirty="0" smtClean="0">
              <a:sym typeface="Wingdings"/>
            </a:endParaRPr>
          </a:p>
          <a:p>
            <a:pPr lvl="1"/>
            <a:r>
              <a:rPr lang="en-US" dirty="0"/>
              <a:t>Clobetasol ointment </a:t>
            </a:r>
            <a:r>
              <a:rPr lang="en-US" dirty="0" smtClean="0"/>
              <a:t>bid – RTC in 4 weeks</a:t>
            </a:r>
            <a:endParaRPr lang="en-US" dirty="0"/>
          </a:p>
          <a:p>
            <a:pPr lvl="2"/>
            <a:r>
              <a:rPr lang="en-US" dirty="0"/>
              <a:t>Taper to </a:t>
            </a:r>
            <a:r>
              <a:rPr lang="en-US" dirty="0" err="1"/>
              <a:t>qd</a:t>
            </a:r>
            <a:r>
              <a:rPr lang="en-US" dirty="0"/>
              <a:t> and then stop, if symptoms resolve</a:t>
            </a:r>
          </a:p>
          <a:p>
            <a:pPr lvl="2"/>
            <a:r>
              <a:rPr lang="en-US" dirty="0"/>
              <a:t>2x per week for </a:t>
            </a:r>
            <a:r>
              <a:rPr lang="en-US" dirty="0" smtClean="0"/>
              <a:t>maintenance</a:t>
            </a:r>
            <a:endParaRPr lang="en-US" u="sng" dirty="0" smtClean="0">
              <a:sym typeface="Wingdings"/>
            </a:endParaRPr>
          </a:p>
          <a:p>
            <a:endParaRPr lang="en-US" dirty="0" smtClean="0"/>
          </a:p>
        </p:txBody>
      </p:sp>
      <p:pic>
        <p:nvPicPr>
          <p:cNvPr id="4" name="Content Placeholder 11" descr="Screen Shot 2017-05-13 at 9.17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122"/>
          <a:stretch/>
        </p:blipFill>
        <p:spPr>
          <a:xfrm>
            <a:off x="6400800" y="1219200"/>
            <a:ext cx="2632548" cy="39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82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THANK YOU 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728952" cy="5562600"/>
          </a:xfrm>
        </p:spPr>
      </p:pic>
    </p:spTree>
    <p:extLst>
      <p:ext uri="{BB962C8B-B14F-4D97-AF65-F5344CB8AC3E}">
        <p14:creationId xmlns:p14="http://schemas.microsoft.com/office/powerpoint/2010/main" val="4019890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ED&amp;C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446979"/>
              </p:ext>
            </p:extLst>
          </p:nvPr>
        </p:nvGraphicFramePr>
        <p:xfrm>
          <a:off x="533400" y="914400"/>
          <a:ext cx="8153400" cy="26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3200400"/>
                <a:gridCol w="1752600"/>
                <a:gridCol w="2971800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975014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u="sng" baseline="0" dirty="0" smtClean="0"/>
                        <a:t>BCC Superficial </a:t>
                      </a:r>
                    </a:p>
                    <a:p>
                      <a:r>
                        <a:rPr lang="en-US" sz="2000" b="1" baseline="0" dirty="0" smtClean="0"/>
                        <a:t>       &lt;2cm at Trunk/Ext</a:t>
                      </a:r>
                    </a:p>
                    <a:p>
                      <a:r>
                        <a:rPr lang="en-US" sz="2000" b="1" baseline="0" dirty="0" smtClean="0"/>
                        <a:t>       &lt;1cm at Peripheral face</a:t>
                      </a:r>
                    </a:p>
                    <a:p>
                      <a:r>
                        <a:rPr lang="en-US" sz="2000" b="1" u="sng" baseline="0" dirty="0" smtClean="0"/>
                        <a:t>SCC in situ </a:t>
                      </a:r>
                    </a:p>
                    <a:p>
                      <a:r>
                        <a:rPr lang="en-US" sz="2000" b="1" baseline="0" dirty="0" smtClean="0"/>
                        <a:t>       &lt;1cm at Trunk/Ext</a:t>
                      </a:r>
                    </a:p>
                    <a:p>
                      <a:r>
                        <a:rPr lang="en-US" sz="2000" b="1" baseline="0" dirty="0" smtClean="0"/>
                        <a:t>       Not at face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 sutures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 margins</a:t>
                      </a:r>
                    </a:p>
                    <a:p>
                      <a:r>
                        <a:rPr lang="en-US" sz="2000" b="1" dirty="0" smtClean="0"/>
                        <a:t>Wound care</a:t>
                      </a:r>
                    </a:p>
                    <a:p>
                      <a:r>
                        <a:rPr lang="en-US" sz="2000" b="1" dirty="0" smtClean="0"/>
                        <a:t>Bad</a:t>
                      </a:r>
                      <a:r>
                        <a:rPr lang="en-US" sz="2000" b="1" baseline="0" dirty="0" smtClean="0"/>
                        <a:t> scar</a:t>
                      </a:r>
                    </a:p>
                    <a:p>
                      <a:r>
                        <a:rPr lang="en-US" sz="2000" b="1" baseline="0" dirty="0" smtClean="0"/>
                        <a:t>     Hypopigmentation</a:t>
                      </a:r>
                    </a:p>
                    <a:p>
                      <a:r>
                        <a:rPr lang="en-US" sz="2000" b="1" dirty="0" smtClean="0"/>
                        <a:t>     Hypertrophic</a:t>
                      </a:r>
                    </a:p>
                    <a:p>
                      <a:r>
                        <a:rPr lang="en-US" sz="2000" b="1" baseline="0" dirty="0" smtClean="0"/>
                        <a:t>               (limit follow-up)</a:t>
                      </a:r>
                    </a:p>
                    <a:p>
                      <a:r>
                        <a:rPr lang="en-US" sz="2000" b="1" baseline="0" dirty="0" smtClean="0"/>
                        <a:t>Operator dependent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9" t="10441" r="16644" b="24549"/>
          <a:stretch/>
        </p:blipFill>
        <p:spPr>
          <a:xfrm>
            <a:off x="5791200" y="3733800"/>
            <a:ext cx="3109265" cy="296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267200"/>
            <a:ext cx="54168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Cure rate ~ 90%</a:t>
            </a: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  </a:t>
            </a:r>
            <a:r>
              <a:rPr lang="en-US" b="1" dirty="0" err="1" smtClean="0">
                <a:solidFill>
                  <a:srgbClr val="0000FF"/>
                </a:solidFill>
              </a:rPr>
              <a:t>Imiquimod</a:t>
            </a:r>
            <a:r>
              <a:rPr lang="en-US" b="1" dirty="0" smtClean="0">
                <a:solidFill>
                  <a:srgbClr val="0000FF"/>
                </a:solidFill>
              </a:rPr>
              <a:t> for 6 weeks after </a:t>
            </a:r>
          </a:p>
          <a:p>
            <a:r>
              <a:rPr lang="en-US" b="1" dirty="0"/>
              <a:t>	C</a:t>
            </a:r>
            <a:r>
              <a:rPr lang="en-US" b="1" dirty="0" smtClean="0"/>
              <a:t>ure rate up to 95%</a:t>
            </a:r>
          </a:p>
          <a:p>
            <a:r>
              <a:rPr lang="en-US" b="1" dirty="0"/>
              <a:t>	</a:t>
            </a:r>
            <a:r>
              <a:rPr lang="en-US" b="1" dirty="0" smtClean="0"/>
              <a:t>Also less chance of hypertrophic/keloid scars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634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Excision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165851"/>
              </p:ext>
            </p:extLst>
          </p:nvPr>
        </p:nvGraphicFramePr>
        <p:xfrm>
          <a:off x="457200" y="1295400"/>
          <a:ext cx="8153400" cy="1401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3505200"/>
                <a:gridCol w="2182826"/>
                <a:gridCol w="2236774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549458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BCC / SCC – 5mm margins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(7mm if</a:t>
                      </a:r>
                      <a:r>
                        <a:rPr lang="en-US" sz="2000" b="1" baseline="0" dirty="0" smtClean="0"/>
                        <a:t> aggressive histology)</a:t>
                      </a:r>
                      <a:endParaRPr lang="en-US" sz="2000" b="1" dirty="0" smtClean="0"/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Margin</a:t>
                      </a:r>
                      <a:r>
                        <a:rPr lang="en-US" sz="2000" b="1" baseline="0" dirty="0" smtClean="0"/>
                        <a:t> control</a:t>
                      </a:r>
                    </a:p>
                    <a:p>
                      <a:r>
                        <a:rPr lang="en-US" sz="2000" b="1" baseline="0" dirty="0" smtClean="0"/>
                        <a:t>Linear scar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Surgical risk</a:t>
                      </a:r>
                    </a:p>
                    <a:p>
                      <a:r>
                        <a:rPr lang="en-US" sz="2000" b="1" dirty="0" smtClean="0"/>
                        <a:t>False (-)</a:t>
                      </a:r>
                      <a:r>
                        <a:rPr lang="en-US" sz="2000" b="1" baseline="0" dirty="0" smtClean="0"/>
                        <a:t> Margins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3200"/>
            <a:ext cx="5715000" cy="36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65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Mohs</a:t>
            </a:r>
            <a:r>
              <a:rPr lang="en-US" b="1" dirty="0" smtClean="0">
                <a:solidFill>
                  <a:srgbClr val="FF0000"/>
                </a:solidFill>
              </a:rPr>
              <a:t> Micrographic Surgery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847394"/>
              </p:ext>
            </p:extLst>
          </p:nvPr>
        </p:nvGraphicFramePr>
        <p:xfrm>
          <a:off x="457200" y="1371600"/>
          <a:ext cx="815340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2590800"/>
                <a:gridCol w="2895600"/>
                <a:gridCol w="2438400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2423978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Face / Scalp 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Digits / Genitals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&gt;2cm 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Aggressive histology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Recurrent 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Positive margins</a:t>
                      </a:r>
                    </a:p>
                    <a:p>
                      <a:pPr marL="0" indent="0">
                        <a:buFont typeface="Wingdings"/>
                        <a:buNone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Immunosuppressed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100% margin evaluation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    Up to 98% cure rate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Smaller scar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Time consuming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           Up to 2-3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hrs</a:t>
                      </a:r>
                      <a:endParaRPr lang="en-US" sz="20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Operator dependent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Surgical risk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495800"/>
            <a:ext cx="1371600" cy="18418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/>
          <a:stretch/>
        </p:blipFill>
        <p:spPr>
          <a:xfrm>
            <a:off x="2590800" y="4419600"/>
            <a:ext cx="2932837" cy="202254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572000"/>
            <a:ext cx="2079702" cy="2079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400800"/>
            <a:ext cx="19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b="1" dirty="0" smtClean="0"/>
              <a:t>Frederic </a:t>
            </a:r>
            <a:r>
              <a:rPr lang="en-US" b="1" dirty="0"/>
              <a:t>E. </a:t>
            </a:r>
            <a:r>
              <a:rPr lang="en-US" b="1" dirty="0" err="1"/>
              <a:t>Mohs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76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Radiation Therapy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389741"/>
              </p:ext>
            </p:extLst>
          </p:nvPr>
        </p:nvGraphicFramePr>
        <p:xfrm>
          <a:off x="457200" y="990600"/>
          <a:ext cx="8153400" cy="2010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"/>
                <a:gridCol w="2895600"/>
                <a:gridCol w="2362200"/>
                <a:gridCol w="2667000"/>
              </a:tblGrid>
              <a:tr h="3954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</a:t>
                      </a:r>
                      <a:endParaRPr lang="en-US" dirty="0"/>
                    </a:p>
                  </a:txBody>
                  <a:tcPr/>
                </a:tc>
              </a:tr>
              <a:tr h="1385676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Poor surgical candidates</a:t>
                      </a:r>
                    </a:p>
                    <a:p>
                      <a:r>
                        <a:rPr lang="en-US" sz="2000" b="1" dirty="0" smtClean="0"/>
                        <a:t>Elderly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Avoid surgery</a:t>
                      </a:r>
                    </a:p>
                    <a:p>
                      <a:r>
                        <a:rPr lang="en-US" sz="2000" b="1" dirty="0" smtClean="0"/>
                        <a:t>Less</a:t>
                      </a:r>
                      <a:r>
                        <a:rPr lang="en-US" sz="2000" b="1" baseline="0" dirty="0" smtClean="0"/>
                        <a:t> disfiguring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No margins</a:t>
                      </a:r>
                    </a:p>
                    <a:p>
                      <a:r>
                        <a:rPr lang="en-US" sz="2000" b="1" dirty="0" smtClean="0"/>
                        <a:t>Wound care</a:t>
                      </a:r>
                    </a:p>
                    <a:p>
                      <a:r>
                        <a:rPr lang="en-US" sz="2000" b="1" dirty="0" smtClean="0"/>
                        <a:t>Radiation Dermatitis</a:t>
                      </a:r>
                    </a:p>
                    <a:p>
                      <a:r>
                        <a:rPr lang="en-US" sz="2000" b="1" dirty="0" smtClean="0"/>
                        <a:t>Cancer Risk </a:t>
                      </a:r>
                    </a:p>
                    <a:p>
                      <a:r>
                        <a:rPr lang="en-US" sz="2000" b="1" baseline="0" dirty="0" smtClean="0"/>
                        <a:t>Multiple visits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1" b="11675"/>
          <a:stretch/>
        </p:blipFill>
        <p:spPr>
          <a:xfrm>
            <a:off x="3886200" y="3429000"/>
            <a:ext cx="4958149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4343400"/>
            <a:ext cx="34419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Cure rate 85-95</a:t>
            </a:r>
            <a:r>
              <a:rPr lang="en-US" sz="2000" b="1" dirty="0" smtClean="0">
                <a:solidFill>
                  <a:srgbClr val="0000FF"/>
                </a:solidFill>
              </a:rPr>
              <a:t>%</a:t>
            </a:r>
          </a:p>
          <a:p>
            <a:endParaRPr lang="en-US" sz="2000" b="1" dirty="0"/>
          </a:p>
          <a:p>
            <a:r>
              <a:rPr lang="en-US" sz="2000" b="1" dirty="0" smtClean="0"/>
              <a:t>SCC / Sarcoma ~15</a:t>
            </a:r>
            <a:r>
              <a:rPr lang="en-US" sz="2000" b="1" dirty="0"/>
              <a:t>-20 </a:t>
            </a:r>
            <a:r>
              <a:rPr lang="en-US" sz="2000" b="1" dirty="0" err="1"/>
              <a:t>yrs</a:t>
            </a:r>
            <a:r>
              <a:rPr lang="en-US" sz="2000" b="1" dirty="0"/>
              <a:t> later</a:t>
            </a:r>
          </a:p>
        </p:txBody>
      </p:sp>
    </p:spTree>
    <p:extLst>
      <p:ext uri="{BB962C8B-B14F-4D97-AF65-F5344CB8AC3E}">
        <p14:creationId xmlns:p14="http://schemas.microsoft.com/office/powerpoint/2010/main" val="290057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8153400" cy="611551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4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Hedgehog </a:t>
            </a:r>
            <a:r>
              <a:rPr lang="en-US" b="1" dirty="0" smtClean="0"/>
              <a:t>Pathway </a:t>
            </a:r>
            <a:r>
              <a:rPr lang="en-US" b="1" dirty="0"/>
              <a:t>I</a:t>
            </a:r>
            <a:r>
              <a:rPr lang="en-US" b="1" dirty="0" smtClean="0"/>
              <a:t>nhibitor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Indications</a:t>
            </a:r>
          </a:p>
          <a:p>
            <a:pPr lvl="1"/>
            <a:r>
              <a:rPr lang="en-US" dirty="0" smtClean="0"/>
              <a:t>Metastatic BCC</a:t>
            </a:r>
          </a:p>
          <a:p>
            <a:pPr lvl="1"/>
            <a:r>
              <a:rPr lang="en-US" dirty="0" smtClean="0"/>
              <a:t>Recurrent locally advanced BCC</a:t>
            </a:r>
          </a:p>
          <a:p>
            <a:pPr lvl="1"/>
            <a:r>
              <a:rPr lang="en-US" dirty="0" smtClean="0"/>
              <a:t>Poor surgical &amp; radiation candidate</a:t>
            </a:r>
          </a:p>
          <a:p>
            <a:r>
              <a:rPr lang="en-US" b="1" dirty="0" smtClean="0"/>
              <a:t>Options</a:t>
            </a:r>
          </a:p>
          <a:p>
            <a:pPr lvl="1"/>
            <a:r>
              <a:rPr lang="en-US" b="1" dirty="0" err="1" smtClean="0">
                <a:solidFill>
                  <a:srgbClr val="660066"/>
                </a:solidFill>
              </a:rPr>
              <a:t>Vismodegib</a:t>
            </a:r>
            <a:r>
              <a:rPr lang="en-US" b="1" dirty="0" smtClean="0">
                <a:solidFill>
                  <a:srgbClr val="660066"/>
                </a:solidFill>
              </a:rPr>
              <a:t> (Erivedge) </a:t>
            </a:r>
            <a:r>
              <a:rPr lang="en-US" dirty="0" smtClean="0"/>
              <a:t>– FDA 2012</a:t>
            </a:r>
          </a:p>
          <a:p>
            <a:pPr lvl="2"/>
            <a:r>
              <a:rPr lang="en-US" dirty="0" smtClean="0"/>
              <a:t>150mg PO </a:t>
            </a:r>
            <a:r>
              <a:rPr lang="en-US" dirty="0" err="1" smtClean="0"/>
              <a:t>qd</a:t>
            </a:r>
            <a:endParaRPr lang="en-US" dirty="0" smtClean="0"/>
          </a:p>
          <a:p>
            <a:pPr lvl="1"/>
            <a:r>
              <a:rPr lang="en-US" b="1" dirty="0" err="1" smtClean="0">
                <a:solidFill>
                  <a:srgbClr val="660066"/>
                </a:solidFill>
              </a:rPr>
              <a:t>Sonidegib</a:t>
            </a:r>
            <a:r>
              <a:rPr lang="en-US" b="1" dirty="0" smtClean="0">
                <a:solidFill>
                  <a:srgbClr val="660066"/>
                </a:solidFill>
              </a:rPr>
              <a:t> (</a:t>
            </a:r>
            <a:r>
              <a:rPr lang="en-US" b="1" dirty="0" err="1" smtClean="0">
                <a:solidFill>
                  <a:srgbClr val="660066"/>
                </a:solidFill>
              </a:rPr>
              <a:t>Odomzo</a:t>
            </a:r>
            <a:r>
              <a:rPr lang="en-US" b="1" dirty="0" smtClean="0">
                <a:solidFill>
                  <a:srgbClr val="660066"/>
                </a:solidFill>
              </a:rPr>
              <a:t>) </a:t>
            </a:r>
            <a:r>
              <a:rPr lang="en-US" dirty="0" smtClean="0"/>
              <a:t>– FDA 2015</a:t>
            </a:r>
          </a:p>
          <a:p>
            <a:pPr lvl="2"/>
            <a:r>
              <a:rPr lang="en-US" dirty="0" smtClean="0"/>
              <a:t>200mg PO </a:t>
            </a:r>
            <a:r>
              <a:rPr lang="en-US" dirty="0" err="1" smtClean="0"/>
              <a:t>qd</a:t>
            </a:r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Teratogenic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Female – 20 </a:t>
            </a:r>
            <a:r>
              <a:rPr lang="en-US" dirty="0" err="1" smtClean="0"/>
              <a:t>mos</a:t>
            </a:r>
            <a:r>
              <a:rPr lang="en-US" dirty="0" smtClean="0"/>
              <a:t> after last dose</a:t>
            </a:r>
          </a:p>
          <a:p>
            <a:pPr lvl="1"/>
            <a:r>
              <a:rPr lang="en-US" dirty="0" smtClean="0"/>
              <a:t>Male – 8 </a:t>
            </a:r>
            <a:r>
              <a:rPr lang="en-US" dirty="0" err="1" smtClean="0"/>
              <a:t>mos</a:t>
            </a:r>
            <a:r>
              <a:rPr lang="en-US" dirty="0" smtClean="0"/>
              <a:t> after last dose</a:t>
            </a:r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3"/>
          <a:stretch/>
        </p:blipFill>
        <p:spPr>
          <a:xfrm>
            <a:off x="6248400" y="1371600"/>
            <a:ext cx="2668923" cy="2971800"/>
          </a:xfrm>
          <a:prstGeom prst="rect">
            <a:avLst/>
          </a:prstGeom>
        </p:spPr>
      </p:pic>
      <p:pic>
        <p:nvPicPr>
          <p:cNvPr id="5" name="Content Placeholder 3" descr="odomzo-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-134" b="4712"/>
          <a:stretch/>
        </p:blipFill>
        <p:spPr>
          <a:xfrm>
            <a:off x="5486400" y="4495800"/>
            <a:ext cx="353113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70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B3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Vitamin B3</a:t>
            </a:r>
          </a:p>
          <a:p>
            <a:pPr lvl="1"/>
            <a:r>
              <a:rPr lang="en-US" b="1" dirty="0" smtClean="0"/>
              <a:t>Forms</a:t>
            </a:r>
          </a:p>
          <a:p>
            <a:pPr lvl="2"/>
            <a:r>
              <a:rPr lang="en-US" b="1" u="sng" dirty="0" err="1" smtClean="0">
                <a:solidFill>
                  <a:schemeClr val="accent6">
                    <a:lumMod val="75000"/>
                  </a:schemeClr>
                </a:solidFill>
              </a:rPr>
              <a:t>Nicotinamide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b="1" u="sng" dirty="0" err="1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b="1" u="sng" dirty="0" err="1" smtClean="0">
                <a:solidFill>
                  <a:schemeClr val="accent6">
                    <a:lumMod val="75000"/>
                  </a:schemeClr>
                </a:solidFill>
              </a:rPr>
              <a:t>iacinamide</a:t>
            </a:r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lvl="3"/>
            <a:r>
              <a:rPr lang="en-US" dirty="0" smtClean="0"/>
              <a:t>Anti-inflammatory – 1.5g </a:t>
            </a:r>
            <a:r>
              <a:rPr lang="en-US" dirty="0" err="1" smtClean="0"/>
              <a:t>qd</a:t>
            </a:r>
            <a:r>
              <a:rPr lang="en-US" dirty="0" smtClean="0"/>
              <a:t> in Bullous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lvl="2"/>
            <a:r>
              <a:rPr lang="en-US" u="sng" dirty="0" smtClean="0"/>
              <a:t>Nicotinic acid (Niacin)</a:t>
            </a:r>
          </a:p>
          <a:p>
            <a:pPr lvl="3"/>
            <a:r>
              <a:rPr lang="en-US" dirty="0" err="1" smtClean="0"/>
              <a:t>Vasodilatory</a:t>
            </a:r>
            <a:r>
              <a:rPr lang="en-US" dirty="0" smtClean="0"/>
              <a:t> effects - HA / Flushing / Hypotension</a:t>
            </a:r>
          </a:p>
          <a:p>
            <a:pPr lvl="1"/>
            <a:r>
              <a:rPr lang="en-US" dirty="0" smtClean="0"/>
              <a:t>20mg – recommended daily intake</a:t>
            </a:r>
          </a:p>
          <a:p>
            <a:pPr lvl="1"/>
            <a:r>
              <a:rPr lang="en-US" dirty="0" smtClean="0"/>
              <a:t>Deficiency – </a:t>
            </a:r>
            <a:r>
              <a:rPr lang="en-US" b="1" dirty="0" err="1" smtClean="0">
                <a:solidFill>
                  <a:srgbClr val="660066"/>
                </a:solidFill>
              </a:rPr>
              <a:t>Pellegra</a:t>
            </a:r>
            <a:endParaRPr lang="en-US" b="1" dirty="0" smtClean="0">
              <a:solidFill>
                <a:srgbClr val="660066"/>
              </a:solidFill>
            </a:endParaRPr>
          </a:p>
          <a:p>
            <a:pPr lvl="2"/>
            <a:r>
              <a:rPr lang="en-US" dirty="0" smtClean="0"/>
              <a:t>Photo-dermatitis / Diarrhea / Dementia / Death</a:t>
            </a:r>
          </a:p>
          <a:p>
            <a:pPr lvl="2"/>
            <a:r>
              <a:rPr lang="en-US" dirty="0" smtClean="0"/>
              <a:t>Alcoholism / Dietary restriction / </a:t>
            </a:r>
            <a:r>
              <a:rPr lang="en-US" dirty="0" err="1" smtClean="0"/>
              <a:t>Malabsorption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3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B3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UV Radiation</a:t>
            </a:r>
          </a:p>
          <a:p>
            <a:pPr lvl="1"/>
            <a:r>
              <a:rPr lang="en-US" dirty="0" smtClean="0"/>
              <a:t>Pyrimidine Dimers (more UVB)</a:t>
            </a:r>
          </a:p>
          <a:p>
            <a:pPr lvl="1"/>
            <a:r>
              <a:rPr lang="en-US" dirty="0" smtClean="0"/>
              <a:t>Oxidative DNA damage (more UVA)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Age</a:t>
            </a:r>
          </a:p>
          <a:p>
            <a:pPr lvl="1"/>
            <a:r>
              <a:rPr lang="en-US" dirty="0" smtClean="0"/>
              <a:t>DNA repair efficiency declines with age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DNA Repair</a:t>
            </a:r>
          </a:p>
          <a:p>
            <a:pPr lvl="1"/>
            <a:r>
              <a:rPr lang="en-US" dirty="0" smtClean="0"/>
              <a:t>Energy intensive and needs ATP</a:t>
            </a:r>
          </a:p>
          <a:p>
            <a:pPr lvl="1"/>
            <a:r>
              <a:rPr lang="en-US" dirty="0" err="1" smtClean="0"/>
              <a:t>Nicotinamide</a:t>
            </a:r>
            <a:r>
              <a:rPr lang="en-US" dirty="0" smtClean="0"/>
              <a:t> is essential co-factor for ATP production</a:t>
            </a:r>
          </a:p>
        </p:txBody>
      </p:sp>
    </p:spTree>
    <p:extLst>
      <p:ext uri="{BB962C8B-B14F-4D97-AF65-F5344CB8AC3E}">
        <p14:creationId xmlns:p14="http://schemas.microsoft.com/office/powerpoint/2010/main" val="1019300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ONTRAC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O</a:t>
            </a:r>
            <a:r>
              <a:rPr lang="en-US" dirty="0" smtClean="0"/>
              <a:t>ral </a:t>
            </a:r>
            <a:r>
              <a:rPr lang="en-US" b="1" dirty="0" err="1" smtClean="0"/>
              <a:t>N</a:t>
            </a:r>
            <a:r>
              <a:rPr lang="en-US" dirty="0" err="1" smtClean="0"/>
              <a:t>icotinamide</a:t>
            </a:r>
            <a:r>
              <a:rPr lang="en-US" dirty="0" smtClean="0"/>
              <a:t> </a:t>
            </a:r>
            <a:r>
              <a:rPr lang="en-US" b="1" dirty="0" smtClean="0"/>
              <a:t>T</a:t>
            </a:r>
            <a:r>
              <a:rPr lang="en-US" dirty="0" smtClean="0"/>
              <a:t>o </a:t>
            </a:r>
            <a:r>
              <a:rPr lang="en-US" b="1" dirty="0" smtClean="0"/>
              <a:t>R</a:t>
            </a:r>
            <a:r>
              <a:rPr lang="en-US" dirty="0" smtClean="0"/>
              <a:t>educe </a:t>
            </a:r>
            <a:r>
              <a:rPr lang="en-US" b="1" dirty="0" smtClean="0"/>
              <a:t>A</a:t>
            </a:r>
            <a:r>
              <a:rPr lang="en-US" dirty="0" smtClean="0"/>
              <a:t>ctinic </a:t>
            </a:r>
            <a:r>
              <a:rPr lang="en-US" b="1" dirty="0" smtClean="0"/>
              <a:t>C</a:t>
            </a:r>
            <a:r>
              <a:rPr lang="en-US" dirty="0" smtClean="0"/>
              <a:t>ancer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Vitamin B3 PO 500mg bid</a:t>
            </a:r>
          </a:p>
          <a:p>
            <a:r>
              <a:rPr lang="en-US" dirty="0" smtClean="0"/>
              <a:t>n=386</a:t>
            </a:r>
          </a:p>
          <a:p>
            <a:r>
              <a:rPr lang="en-US" dirty="0" smtClean="0"/>
              <a:t>Patient with at least 2 NMSC in last 5 years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23% rate reduction in NMSC</a:t>
            </a:r>
          </a:p>
          <a:p>
            <a:r>
              <a:rPr lang="en-US" dirty="0" smtClean="0"/>
              <a:t>Benefit lost in 6 months after stopping </a:t>
            </a:r>
            <a:r>
              <a:rPr lang="en-US" dirty="0" err="1" smtClean="0"/>
              <a:t>Vit</a:t>
            </a:r>
            <a:r>
              <a:rPr lang="en-US" dirty="0" smtClean="0"/>
              <a:t> B3</a:t>
            </a:r>
          </a:p>
          <a:p>
            <a:r>
              <a:rPr lang="en-US" b="1" dirty="0" smtClean="0"/>
              <a:t>Why recommend after result of one small study</a:t>
            </a:r>
          </a:p>
          <a:p>
            <a:pPr lvl="1"/>
            <a:r>
              <a:rPr lang="en-US" dirty="0" smtClean="0"/>
              <a:t>Inexpensive</a:t>
            </a:r>
          </a:p>
          <a:p>
            <a:pPr lvl="1"/>
            <a:r>
              <a:rPr lang="en-US" dirty="0" smtClean="0"/>
              <a:t>Excellent safety profile</a:t>
            </a:r>
          </a:p>
          <a:p>
            <a:pPr lvl="1"/>
            <a:r>
              <a:rPr lang="en-US" dirty="0" smtClean="0"/>
              <a:t>No drug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1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Suspicious mole ????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05000"/>
            <a:ext cx="4267200" cy="373888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38600" cy="4525963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New ?</a:t>
            </a:r>
            <a:endParaRPr lang="en-US" sz="5400" dirty="0"/>
          </a:p>
          <a:p>
            <a:r>
              <a:rPr lang="en-US" sz="5400" b="1" dirty="0" smtClean="0">
                <a:solidFill>
                  <a:srgbClr val="0070C0"/>
                </a:solidFill>
              </a:rPr>
              <a:t>Changing ?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6"/>
          <a:stretch/>
        </p:blipFill>
        <p:spPr>
          <a:xfrm>
            <a:off x="1219200" y="3733800"/>
            <a:ext cx="2514600" cy="27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1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“Ugly Duckling”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8828828" cy="4038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86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Dysplastic Nevus (DN)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“Atypical Nevus”, “Abnormal Mole”</a:t>
            </a:r>
          </a:p>
          <a:p>
            <a:r>
              <a:rPr lang="en-US" dirty="0" smtClean="0"/>
              <a:t>Risk Factor for Melanoma </a:t>
            </a:r>
            <a:r>
              <a:rPr lang="en-US" sz="3500" dirty="0" smtClean="0"/>
              <a:t>&gt;</a:t>
            </a:r>
            <a:r>
              <a:rPr lang="en-US" dirty="0" smtClean="0"/>
              <a:t> Progression to MM</a:t>
            </a:r>
          </a:p>
          <a:p>
            <a:r>
              <a:rPr lang="en-US" b="1" dirty="0" smtClean="0"/>
              <a:t>Mild DN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Re-check in 3-6 months</a:t>
            </a:r>
          </a:p>
          <a:p>
            <a:pPr lvl="1"/>
            <a:r>
              <a:rPr lang="en-US" dirty="0" smtClean="0"/>
              <a:t>Excise </a:t>
            </a:r>
            <a:r>
              <a:rPr lang="en-US" u="sng" dirty="0" smtClean="0">
                <a:solidFill>
                  <a:srgbClr val="FF0000"/>
                </a:solidFill>
              </a:rPr>
              <a:t>2mm margins</a:t>
            </a:r>
          </a:p>
          <a:p>
            <a:pPr lvl="2"/>
            <a:r>
              <a:rPr lang="en-US" dirty="0" smtClean="0"/>
              <a:t>Recurrent</a:t>
            </a:r>
          </a:p>
          <a:p>
            <a:pPr lvl="2"/>
            <a:r>
              <a:rPr lang="en-US" dirty="0" smtClean="0"/>
              <a:t>Clinically very suspicious</a:t>
            </a:r>
          </a:p>
          <a:p>
            <a:pPr lvl="2"/>
            <a:r>
              <a:rPr lang="en-US" dirty="0" smtClean="0"/>
              <a:t>History of Melanoma</a:t>
            </a:r>
          </a:p>
          <a:p>
            <a:pPr lvl="2"/>
            <a:r>
              <a:rPr lang="en-US" dirty="0" smtClean="0"/>
              <a:t>Patient preference</a:t>
            </a:r>
          </a:p>
          <a:p>
            <a:r>
              <a:rPr lang="en-US" b="1" dirty="0" smtClean="0"/>
              <a:t>Moderate DN </a:t>
            </a:r>
            <a:r>
              <a:rPr lang="en-US" dirty="0" smtClean="0">
                <a:sym typeface="Wingdings" pitchFamily="2" charset="2"/>
              </a:rPr>
              <a:t> Excise </a:t>
            </a:r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3-4mm margins</a:t>
            </a:r>
            <a:endParaRPr lang="en-US" u="sng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Severe DN </a:t>
            </a:r>
            <a:r>
              <a:rPr lang="en-US" dirty="0" smtClean="0">
                <a:sym typeface="Wingdings" pitchFamily="2" charset="2"/>
              </a:rPr>
              <a:t> Excise </a:t>
            </a:r>
            <a:r>
              <a:rPr lang="en-US" u="sng" dirty="0" smtClean="0">
                <a:solidFill>
                  <a:srgbClr val="FF0000"/>
                </a:solidFill>
                <a:sym typeface="Wingdings" pitchFamily="2" charset="2"/>
              </a:rPr>
              <a:t>5mm margins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Same margins as Melanoma in situ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8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Recurrent Mild DN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534400" cy="4800600"/>
          </a:xfrm>
        </p:spPr>
      </p:pic>
    </p:spTree>
    <p:extLst>
      <p:ext uri="{BB962C8B-B14F-4D97-AF65-F5344CB8AC3E}">
        <p14:creationId xmlns:p14="http://schemas.microsoft.com/office/powerpoint/2010/main" val="85064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Negative Margins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53457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5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>
                <a:latin typeface="+mn-lt"/>
              </a:rPr>
              <a:t>Congenital Melanocytic Nevus</a:t>
            </a:r>
            <a:endParaRPr lang="en-US" sz="4800" dirty="0">
              <a:effectLst/>
              <a:latin typeface="+mn-lt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effectLst/>
                <a:latin typeface="Calibri"/>
                <a:cs typeface="Calibri"/>
              </a:rPr>
              <a:t>Birth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ffectLst/>
                <a:latin typeface="Calibri"/>
                <a:cs typeface="Calibri"/>
              </a:rPr>
              <a:t>Tardive </a:t>
            </a:r>
            <a:r>
              <a:rPr lang="en-US" sz="2400" dirty="0">
                <a:effectLst/>
                <a:latin typeface="Calibri"/>
                <a:cs typeface="Calibri"/>
              </a:rPr>
              <a:t>CMN – Onset by 1-</a:t>
            </a:r>
            <a:r>
              <a:rPr lang="en-US" sz="2400" dirty="0" smtClean="0">
                <a:effectLst/>
                <a:latin typeface="Calibri"/>
                <a:cs typeface="Calibri"/>
              </a:rPr>
              <a:t>2yo</a:t>
            </a:r>
            <a:endParaRPr lang="en-US" sz="2400" dirty="0">
              <a:effectLst/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ffectLst/>
                <a:latin typeface="Calibri"/>
                <a:cs typeface="Calibri"/>
              </a:rPr>
              <a:t>Risk of MM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ffectLst/>
                <a:latin typeface="Calibri"/>
                <a:cs typeface="Calibri"/>
              </a:rPr>
              <a:t>Also </a:t>
            </a:r>
            <a:r>
              <a:rPr lang="en-US" sz="2400" dirty="0" smtClean="0">
                <a:effectLst/>
                <a:latin typeface="Calibri"/>
                <a:cs typeface="Calibri"/>
              </a:rPr>
              <a:t>psychological </a:t>
            </a:r>
            <a:r>
              <a:rPr lang="en-US" sz="2400" dirty="0">
                <a:effectLst/>
                <a:latin typeface="Calibri"/>
                <a:cs typeface="Calibri"/>
              </a:rPr>
              <a:t>&amp; </a:t>
            </a:r>
            <a:r>
              <a:rPr lang="en-US" sz="2400" dirty="0" smtClean="0">
                <a:effectLst/>
                <a:latin typeface="Calibri"/>
                <a:cs typeface="Calibri"/>
              </a:rPr>
              <a:t>cosmetic </a:t>
            </a:r>
            <a:r>
              <a:rPr lang="en-US" sz="2400" dirty="0">
                <a:effectLst/>
                <a:latin typeface="Calibri"/>
                <a:cs typeface="Calibri"/>
              </a:rPr>
              <a:t>problem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effectLst/>
                <a:latin typeface="Calibri"/>
                <a:cs typeface="Calibri"/>
              </a:rPr>
              <a:t>Types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Small</a:t>
            </a:r>
            <a:r>
              <a:rPr lang="en-US" sz="2400" dirty="0">
                <a:effectLst/>
                <a:latin typeface="Calibri"/>
                <a:cs typeface="Calibri"/>
              </a:rPr>
              <a:t> &lt;1.5cm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Medium</a:t>
            </a:r>
            <a:r>
              <a:rPr lang="en-US" sz="2400" dirty="0">
                <a:effectLst/>
                <a:latin typeface="Calibri"/>
                <a:cs typeface="Calibri"/>
              </a:rPr>
              <a:t> 1.5-19.9cm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00FF"/>
                </a:solidFill>
                <a:effectLst/>
                <a:latin typeface="Calibri"/>
                <a:cs typeface="Calibri"/>
              </a:rPr>
              <a:t>Large</a:t>
            </a:r>
            <a:r>
              <a:rPr lang="en-US" sz="2400" dirty="0">
                <a:effectLst/>
                <a:latin typeface="Calibri"/>
                <a:cs typeface="Calibri"/>
              </a:rPr>
              <a:t> &gt;20cm</a:t>
            </a:r>
          </a:p>
          <a:p>
            <a:r>
              <a:rPr lang="en-US" sz="2400" dirty="0" smtClean="0">
                <a:effectLst/>
                <a:latin typeface="Calibri"/>
                <a:cs typeface="Calibri"/>
              </a:rPr>
              <a:t>Clinical</a:t>
            </a:r>
            <a:endParaRPr lang="en-US" sz="2400" dirty="0">
              <a:effectLst/>
              <a:latin typeface="Calibri"/>
              <a:cs typeface="Calibri"/>
            </a:endParaRPr>
          </a:p>
          <a:p>
            <a:pPr lvl="1"/>
            <a:r>
              <a:rPr lang="en-US" sz="2400" dirty="0">
                <a:effectLst/>
                <a:latin typeface="Calibri"/>
                <a:cs typeface="Calibri"/>
              </a:rPr>
              <a:t>Patch (Flat/Tan) </a:t>
            </a:r>
            <a:r>
              <a:rPr lang="en-US" sz="2400" dirty="0">
                <a:effectLst/>
                <a:latin typeface="Calibri"/>
                <a:cs typeface="Calibri"/>
                <a:sym typeface="Wingdings" charset="0"/>
              </a:rPr>
              <a:t> Plaque  </a:t>
            </a:r>
            <a:r>
              <a:rPr lang="en-US" sz="2400" dirty="0" err="1" smtClean="0">
                <a:effectLst/>
                <a:latin typeface="Calibri"/>
                <a:cs typeface="Calibri"/>
                <a:sym typeface="Wingdings" charset="0"/>
              </a:rPr>
              <a:t>Verrucous</a:t>
            </a:r>
            <a:r>
              <a:rPr lang="en-US" sz="2400" dirty="0" smtClean="0">
                <a:effectLst/>
                <a:latin typeface="Calibri"/>
                <a:cs typeface="Calibri"/>
                <a:sym typeface="Wingdings" charset="0"/>
              </a:rPr>
              <a:t> with time</a:t>
            </a:r>
            <a:endParaRPr lang="en-US" sz="2400" dirty="0">
              <a:effectLst/>
              <a:latin typeface="Calibri"/>
              <a:cs typeface="Calibri"/>
              <a:sym typeface="Wingdings" charset="0"/>
            </a:endParaRPr>
          </a:p>
          <a:p>
            <a:pPr lvl="2"/>
            <a:r>
              <a:rPr lang="en-US" dirty="0">
                <a:effectLst/>
                <a:latin typeface="Calibri"/>
                <a:cs typeface="Calibri"/>
                <a:sym typeface="Wingdings" charset="0"/>
              </a:rPr>
              <a:t>Terminal hairs (75%</a:t>
            </a:r>
            <a:r>
              <a:rPr lang="en-US" dirty="0" smtClean="0">
                <a:effectLst/>
                <a:latin typeface="Calibri"/>
                <a:cs typeface="Calibri"/>
                <a:sym typeface="Wingdings" charset="0"/>
              </a:rPr>
              <a:t>)</a:t>
            </a:r>
            <a:endParaRPr lang="en-US" dirty="0">
              <a:effectLst/>
              <a:latin typeface="Calibri"/>
              <a:cs typeface="Calibri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3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Actinic Keratosis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“Pre cancers”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No Cure </a:t>
            </a:r>
            <a:r>
              <a:rPr lang="en-US" dirty="0" smtClean="0"/>
              <a:t>- chronic disease</a:t>
            </a:r>
          </a:p>
          <a:p>
            <a:r>
              <a:rPr lang="en-US" dirty="0" smtClean="0"/>
              <a:t>Risk of SCC &gt; BCC</a:t>
            </a:r>
          </a:p>
          <a:p>
            <a:pPr lvl="1"/>
            <a:r>
              <a:rPr lang="en-US" dirty="0" smtClean="0"/>
              <a:t>10% in 10 years</a:t>
            </a:r>
          </a:p>
          <a:p>
            <a:pPr lvl="1"/>
            <a:r>
              <a:rPr lang="en-US" dirty="0" smtClean="0"/>
              <a:t>0.6% per year</a:t>
            </a:r>
          </a:p>
          <a:p>
            <a:pPr lvl="1"/>
            <a:r>
              <a:rPr lang="en-US" dirty="0" smtClean="0"/>
              <a:t>2.5% per 4 years</a:t>
            </a:r>
          </a:p>
          <a:p>
            <a:r>
              <a:rPr lang="en-US" b="1" dirty="0" smtClean="0"/>
              <a:t>Types</a:t>
            </a:r>
          </a:p>
          <a:p>
            <a:pPr lvl="1"/>
            <a:r>
              <a:rPr lang="en-US" dirty="0" smtClean="0"/>
              <a:t>Hypertrophic AK (*)</a:t>
            </a:r>
          </a:p>
          <a:p>
            <a:pPr lvl="1"/>
            <a:r>
              <a:rPr lang="en-US" dirty="0" smtClean="0"/>
              <a:t>Pigmented AK (x)</a:t>
            </a:r>
          </a:p>
          <a:p>
            <a:pPr lvl="1"/>
            <a:r>
              <a:rPr lang="en-US" dirty="0" smtClean="0"/>
              <a:t>Actinic </a:t>
            </a:r>
            <a:r>
              <a:rPr lang="en-US" dirty="0" err="1" smtClean="0"/>
              <a:t>cheilitis</a:t>
            </a:r>
            <a:endParaRPr lang="en-US" dirty="0" smtClean="0"/>
          </a:p>
          <a:p>
            <a:r>
              <a:rPr lang="en-US" b="1" dirty="0" smtClean="0"/>
              <a:t>Follow up visits</a:t>
            </a:r>
          </a:p>
          <a:p>
            <a:pPr lvl="1"/>
            <a:r>
              <a:rPr lang="en-US" dirty="0" smtClean="0"/>
              <a:t>Every 3-6 months</a:t>
            </a:r>
          </a:p>
          <a:p>
            <a:pPr lvl="1"/>
            <a:r>
              <a:rPr lang="en-US" dirty="0" smtClean="0"/>
              <a:t>Every 1-3 months – if severe</a:t>
            </a:r>
          </a:p>
          <a:p>
            <a:pPr lvl="1"/>
            <a:r>
              <a:rPr lang="en-US" dirty="0" smtClean="0"/>
              <a:t>HAK (*) </a:t>
            </a:r>
            <a:r>
              <a:rPr lang="en-US" dirty="0" smtClean="0">
                <a:sym typeface="Wingdings"/>
              </a:rPr>
              <a:t> Recheck 1 month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48768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81939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effectLst/>
                <a:latin typeface="+mn-lt"/>
              </a:rPr>
              <a:t>Small / Medium CMN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0000FF"/>
                </a:solidFill>
                <a:effectLst/>
              </a:rPr>
              <a:t>MM Risk </a:t>
            </a:r>
            <a:r>
              <a:rPr lang="en-US" dirty="0">
                <a:effectLst/>
              </a:rPr>
              <a:t>– Very Low</a:t>
            </a:r>
          </a:p>
          <a:p>
            <a:pPr lvl="1" eaLnBrk="1" hangingPunct="1"/>
            <a:r>
              <a:rPr lang="en-US" dirty="0">
                <a:effectLst/>
              </a:rPr>
              <a:t>Post Puberty</a:t>
            </a:r>
          </a:p>
          <a:p>
            <a:pPr eaLnBrk="1" hangingPunct="1"/>
            <a:r>
              <a:rPr lang="en-US" b="1" dirty="0">
                <a:effectLst/>
              </a:rPr>
              <a:t>Recommendation</a:t>
            </a:r>
            <a:r>
              <a:rPr lang="en-US" dirty="0">
                <a:effectLst/>
              </a:rPr>
              <a:t> - Close clinical f/u</a:t>
            </a:r>
          </a:p>
          <a:p>
            <a:pPr eaLnBrk="1" hangingPunct="1"/>
            <a:r>
              <a:rPr lang="en-US" b="1" dirty="0">
                <a:effectLst/>
              </a:rPr>
              <a:t>Remove</a:t>
            </a:r>
          </a:p>
          <a:p>
            <a:pPr lvl="1" eaLnBrk="1" hangingPunct="1"/>
            <a:r>
              <a:rPr lang="en-US" dirty="0">
                <a:effectLst/>
              </a:rPr>
              <a:t>Clinical change</a:t>
            </a:r>
          </a:p>
          <a:p>
            <a:pPr lvl="1" eaLnBrk="1" hangingPunct="1"/>
            <a:r>
              <a:rPr lang="en-US" dirty="0">
                <a:effectLst/>
              </a:rPr>
              <a:t>Cosmetic </a:t>
            </a:r>
            <a:r>
              <a:rPr lang="en-US" dirty="0" smtClean="0">
                <a:effectLst/>
              </a:rPr>
              <a:t>reason</a:t>
            </a:r>
          </a:p>
          <a:p>
            <a:pPr lvl="1" eaLnBrk="1" hangingPunct="1"/>
            <a:r>
              <a:rPr lang="en-US" dirty="0" smtClean="0"/>
              <a:t>Parent concern</a:t>
            </a:r>
            <a:endParaRPr lang="en-US" dirty="0">
              <a:effectLst/>
            </a:endParaRPr>
          </a:p>
        </p:txBody>
      </p:sp>
      <p:pic>
        <p:nvPicPr>
          <p:cNvPr id="1331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29000"/>
            <a:ext cx="474821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97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effectLst/>
                <a:latin typeface="+mn-lt"/>
              </a:rPr>
              <a:t>Large CMN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  <a:effectLst/>
              </a:rPr>
              <a:t>MM Risk</a:t>
            </a:r>
            <a:r>
              <a:rPr lang="en-US" dirty="0">
                <a:effectLst/>
              </a:rPr>
              <a:t>- Low</a:t>
            </a:r>
          </a:p>
          <a:p>
            <a:pPr eaLnBrk="1" hangingPunct="1">
              <a:lnSpc>
                <a:spcPct val="80000"/>
              </a:lnSpc>
            </a:pPr>
            <a:r>
              <a:rPr lang="en-US" u="sng" dirty="0">
                <a:effectLst/>
              </a:rPr>
              <a:t>More difficult to clinically </a:t>
            </a:r>
            <a:r>
              <a:rPr lang="en-US" u="sng" dirty="0" err="1">
                <a:effectLst/>
              </a:rPr>
              <a:t>Dx</a:t>
            </a:r>
            <a:endParaRPr lang="en-US" u="sng" dirty="0">
              <a:effectLst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effectLst/>
              </a:rPr>
              <a:t>MM can arise in deep location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>
                <a:effectLst/>
              </a:rPr>
              <a:t>Need </a:t>
            </a:r>
            <a:r>
              <a:rPr lang="en-US" sz="2800" dirty="0" err="1">
                <a:effectLst/>
              </a:rPr>
              <a:t>palpatory</a:t>
            </a:r>
            <a:r>
              <a:rPr lang="en-US" sz="2800" dirty="0">
                <a:effectLst/>
              </a:rPr>
              <a:t> </a:t>
            </a:r>
            <a:r>
              <a:rPr lang="en-US" sz="2800" dirty="0" smtClean="0"/>
              <a:t>e</a:t>
            </a:r>
            <a:r>
              <a:rPr lang="en-US" sz="2800" dirty="0" smtClean="0">
                <a:effectLst/>
              </a:rPr>
              <a:t>xam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Risk of NCM</a:t>
            </a:r>
          </a:p>
          <a:p>
            <a:r>
              <a:rPr lang="en-US" b="1" dirty="0" smtClean="0">
                <a:effectLst/>
              </a:rPr>
              <a:t>Size </a:t>
            </a:r>
            <a:r>
              <a:rPr lang="en-US" b="1" dirty="0">
                <a:effectLst/>
              </a:rPr>
              <a:t>at Birth</a:t>
            </a:r>
          </a:p>
          <a:p>
            <a:pPr lvl="1"/>
            <a:r>
              <a:rPr lang="en-US" sz="2800" dirty="0">
                <a:effectLst/>
              </a:rPr>
              <a:t>Head – 12cm</a:t>
            </a:r>
          </a:p>
          <a:p>
            <a:pPr lvl="1"/>
            <a:r>
              <a:rPr lang="en-US" sz="2800" dirty="0">
                <a:effectLst/>
              </a:rPr>
              <a:t>Trunk &amp; Extremities – 6cm</a:t>
            </a:r>
          </a:p>
        </p:txBody>
      </p:sp>
      <p:pic>
        <p:nvPicPr>
          <p:cNvPr id="3" name="Content Placeholder 2" descr="congenital melanocytic nevus3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r="20330"/>
          <a:stretch>
            <a:fillRect/>
          </a:stretch>
        </p:blipFill>
        <p:spPr>
          <a:xfrm>
            <a:off x="5486400" y="2971800"/>
            <a:ext cx="3276600" cy="3672007"/>
          </a:xfrm>
        </p:spPr>
      </p:pic>
    </p:spTree>
    <p:extLst>
      <p:ext uri="{BB962C8B-B14F-4D97-AF65-F5344CB8AC3E}">
        <p14:creationId xmlns:p14="http://schemas.microsoft.com/office/powerpoint/2010/main" val="365316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+mn-lt"/>
              </a:rPr>
              <a:t>CMN – Imperfect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247099"/>
              </p:ext>
            </p:extLst>
          </p:nvPr>
        </p:nvGraphicFramePr>
        <p:xfrm>
          <a:off x="152400" y="1905000"/>
          <a:ext cx="8915400" cy="3886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6000"/>
                <a:gridCol w="2254242"/>
                <a:gridCol w="2724153"/>
                <a:gridCol w="1651005"/>
              </a:tblGrid>
              <a:tr h="529167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SIZE</a:t>
                      </a:r>
                      <a:endParaRPr lang="en-US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FREQUENCY</a:t>
                      </a:r>
                      <a:endParaRPr lang="en-US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MM RISK</a:t>
                      </a:r>
                      <a:endParaRPr lang="en-US" sz="2000" dirty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NCM</a:t>
                      </a:r>
                      <a:endParaRPr lang="en-US" sz="2000" dirty="0"/>
                    </a:p>
                  </a:txBody>
                  <a:tcPr marT="45729" marB="45729"/>
                </a:tc>
              </a:tr>
              <a:tr h="145203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Small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/ Medium CMN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Up to</a:t>
                      </a:r>
                      <a:r>
                        <a:rPr lang="en-US" sz="2400" b="1" baseline="0" dirty="0" smtClean="0"/>
                        <a:t> 30%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&lt;1%</a:t>
                      </a:r>
                      <a:r>
                        <a:rPr lang="en-US" sz="2400" b="1" baseline="0" dirty="0" smtClean="0"/>
                        <a:t>  </a:t>
                      </a:r>
                      <a:r>
                        <a:rPr lang="en-US" sz="2400" b="1" dirty="0" smtClean="0"/>
                        <a:t>(Up to 5%)</a:t>
                      </a:r>
                    </a:p>
                    <a:p>
                      <a:r>
                        <a:rPr lang="en-US" sz="2400" b="0" dirty="0" smtClean="0"/>
                        <a:t>Superficial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/>
                        <a:t>Post Puberty</a:t>
                      </a:r>
                      <a:endParaRPr lang="en-US" sz="2400" b="0" dirty="0" smtClean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Low</a:t>
                      </a:r>
                    </a:p>
                  </a:txBody>
                  <a:tcPr marT="45729" marB="45729"/>
                </a:tc>
              </a:tr>
              <a:tr h="529167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2400" b="1" baseline="0" dirty="0" smtClean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dirty="0" smtClean="0"/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 marT="45729" marB="45729"/>
                </a:tc>
              </a:tr>
              <a:tr h="1375833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Large/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Giant </a:t>
                      </a:r>
                    </a:p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CMN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1:20,000 to   1:50,000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&lt;5%</a:t>
                      </a:r>
                      <a:r>
                        <a:rPr lang="en-US" sz="2400" b="1" baseline="0" dirty="0" smtClean="0"/>
                        <a:t>  </a:t>
                      </a:r>
                      <a:r>
                        <a:rPr lang="en-US" sz="2400" b="1" dirty="0" smtClean="0"/>
                        <a:t>(Up to 15%)</a:t>
                      </a:r>
                    </a:p>
                    <a:p>
                      <a:r>
                        <a:rPr lang="en-US" sz="2400" b="0" dirty="0" smtClean="0"/>
                        <a:t>Deep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/>
                        <a:t>Pre Puberty</a:t>
                      </a:r>
                    </a:p>
                  </a:txBody>
                  <a:tcPr marT="45729" marB="45729"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Up to</a:t>
                      </a:r>
                      <a:r>
                        <a:rPr lang="en-US" sz="2400" b="1" baseline="0" dirty="0" smtClean="0"/>
                        <a:t> 45%</a:t>
                      </a:r>
                      <a:endParaRPr lang="en-US" sz="2400" b="1" dirty="0"/>
                    </a:p>
                  </a:txBody>
                  <a:tcPr marT="45729" marB="457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54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-2980" r="4131" b="5544"/>
          <a:stretch/>
        </p:blipFill>
        <p:spPr>
          <a:xfrm>
            <a:off x="2438400" y="3429000"/>
            <a:ext cx="3935413" cy="327342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1" b="1314"/>
          <a:stretch/>
        </p:blipFill>
        <p:spPr>
          <a:xfrm>
            <a:off x="152399" y="228600"/>
            <a:ext cx="3684085" cy="32766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887"/>
          <a:stretch/>
        </p:blipFill>
        <p:spPr>
          <a:xfrm>
            <a:off x="5105400" y="196264"/>
            <a:ext cx="3892196" cy="329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Comedonal</a:t>
            </a:r>
            <a:r>
              <a:rPr lang="en-US" b="1" dirty="0" smtClean="0">
                <a:solidFill>
                  <a:schemeClr val="bg1"/>
                </a:solidFill>
              </a:rPr>
              <a:t> / </a:t>
            </a:r>
            <a:r>
              <a:rPr lang="en-US" b="1" dirty="0" err="1" smtClean="0">
                <a:solidFill>
                  <a:schemeClr val="bg1"/>
                </a:solidFill>
              </a:rPr>
              <a:t>Papulopustular</a:t>
            </a:r>
            <a:r>
              <a:rPr lang="en-US" b="1" dirty="0" smtClean="0">
                <a:solidFill>
                  <a:schemeClr val="bg1"/>
                </a:solidFill>
              </a:rPr>
              <a:t> Acne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63246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Nodulocystic</a:t>
            </a:r>
            <a:r>
              <a:rPr lang="en-US" b="1" dirty="0" smtClean="0">
                <a:solidFill>
                  <a:schemeClr val="bg1"/>
                </a:solidFill>
              </a:rPr>
              <a:t> Acne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048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Excoriated Acne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3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2871016"/>
              </p:ext>
            </p:extLst>
          </p:nvPr>
        </p:nvGraphicFramePr>
        <p:xfrm>
          <a:off x="685800" y="914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312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Acne Therapy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774084"/>
              </p:ext>
            </p:extLst>
          </p:nvPr>
        </p:nvGraphicFramePr>
        <p:xfrm>
          <a:off x="457200" y="1524000"/>
          <a:ext cx="8229600" cy="456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438400"/>
                <a:gridCol w="3429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baseline="0" dirty="0" err="1" smtClean="0"/>
                        <a:t>Tretinoin</a:t>
                      </a:r>
                      <a:r>
                        <a:rPr lang="en-US" sz="2000" b="1" baseline="0" dirty="0" smtClean="0"/>
                        <a:t> - </a:t>
                      </a:r>
                      <a:r>
                        <a:rPr lang="en-US" sz="2000" b="1" baseline="0" dirty="0" err="1" smtClean="0"/>
                        <a:t>qhs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BPO/</a:t>
                      </a:r>
                      <a:r>
                        <a:rPr lang="en-US" sz="2000" b="1" dirty="0" err="1" smtClean="0"/>
                        <a:t>Clinda</a:t>
                      </a:r>
                      <a:r>
                        <a:rPr lang="en-US" sz="2000" b="1" dirty="0" smtClean="0"/>
                        <a:t> - </a:t>
                      </a:r>
                      <a:r>
                        <a:rPr lang="en-US" sz="2000" b="1" dirty="0" err="1" smtClean="0"/>
                        <a:t>qam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Oral Antibiotics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(Stop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after 3 months)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Retina Micro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Tazorac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Atralin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Epiduo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 (+BPO)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Ziana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 (+</a:t>
                      </a:r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Clinda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Veltin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 (+</a:t>
                      </a:r>
                      <a:r>
                        <a:rPr lang="en-US" b="1" baseline="0" dirty="0" err="1" smtClean="0">
                          <a:solidFill>
                            <a:srgbClr val="008000"/>
                          </a:solidFill>
                        </a:rPr>
                        <a:t>Clinda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</a:p>
                    <a:p>
                      <a:endParaRPr lang="en-US" b="1" baseline="0" dirty="0" smtClean="0"/>
                    </a:p>
                    <a:p>
                      <a:r>
                        <a:rPr lang="en-US" b="1" i="1" u="sng" baseline="0" dirty="0" err="1" smtClean="0"/>
                        <a:t>Tretinoin</a:t>
                      </a:r>
                      <a:r>
                        <a:rPr lang="en-US" b="1" i="1" u="sng" baseline="0" dirty="0" smtClean="0"/>
                        <a:t> (Generic)</a:t>
                      </a:r>
                    </a:p>
                    <a:p>
                      <a:r>
                        <a:rPr lang="en-US" b="1" i="1" u="sng" baseline="0" dirty="0" err="1" smtClean="0"/>
                        <a:t>Adapalene</a:t>
                      </a:r>
                      <a:r>
                        <a:rPr lang="en-US" b="1" i="1" u="sng" baseline="0" dirty="0" smtClean="0"/>
                        <a:t> (Generic)</a:t>
                      </a:r>
                      <a:endParaRPr lang="en-US" b="1" i="1" u="sng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Benzaclin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Acanya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Onexton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660066"/>
                          </a:solidFill>
                        </a:rPr>
                        <a:t>Aktipak</a:t>
                      </a:r>
                      <a:r>
                        <a:rPr lang="en-US" b="1" dirty="0" smtClean="0">
                          <a:solidFill>
                            <a:srgbClr val="660066"/>
                          </a:solidFill>
                        </a:rPr>
                        <a:t> (BPO/</a:t>
                      </a:r>
                      <a:r>
                        <a:rPr lang="en-US" b="1" dirty="0" err="1" smtClean="0">
                          <a:solidFill>
                            <a:srgbClr val="660066"/>
                          </a:solidFill>
                        </a:rPr>
                        <a:t>Erythro</a:t>
                      </a:r>
                      <a:r>
                        <a:rPr lang="en-US" b="1" dirty="0" smtClean="0">
                          <a:solidFill>
                            <a:srgbClr val="660066"/>
                          </a:solidFill>
                        </a:rPr>
                        <a:t>)</a:t>
                      </a:r>
                    </a:p>
                    <a:p>
                      <a:endParaRPr lang="en-US" b="1" i="1" dirty="0" smtClean="0"/>
                    </a:p>
                    <a:p>
                      <a:r>
                        <a:rPr lang="en-US" b="1" i="1" u="sng" dirty="0" err="1" smtClean="0"/>
                        <a:t>Duac</a:t>
                      </a:r>
                      <a:r>
                        <a:rPr lang="en-US" b="1" i="1" u="sng" dirty="0" smtClean="0"/>
                        <a:t> (Generic)</a:t>
                      </a:r>
                    </a:p>
                    <a:p>
                      <a:r>
                        <a:rPr lang="en-US" b="1" i="1" dirty="0" err="1" smtClean="0"/>
                        <a:t>Benzamycin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dirty="0" smtClean="0"/>
                        <a:t>(Generic)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Doryx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Monodox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Adoxa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Acticlate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Solodyn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Minocyn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b="1" i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u="sng" baseline="0" dirty="0" smtClean="0"/>
                        <a:t>Doxycycline (Generic)</a:t>
                      </a:r>
                      <a:endParaRPr lang="en-US" b="1" i="1" u="sng" dirty="0" smtClean="0"/>
                    </a:p>
                    <a:p>
                      <a:r>
                        <a:rPr lang="en-US" b="1" i="1" dirty="0" smtClean="0"/>
                        <a:t>Minocycline</a:t>
                      </a:r>
                      <a:r>
                        <a:rPr lang="en-US" b="1" i="1" baseline="0" dirty="0" smtClean="0"/>
                        <a:t> (Generic)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660066"/>
                          </a:solidFill>
                        </a:rPr>
                        <a:t>Not take with dairy</a:t>
                      </a:r>
                      <a:endParaRPr lang="en-US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CREAM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Less irritating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Less effective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GEL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More irritating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More effective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81200" y="6172200"/>
            <a:ext cx="5740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660066"/>
                </a:solidFill>
              </a:rPr>
              <a:t>Avoid oral antibiotics </a:t>
            </a:r>
            <a:r>
              <a:rPr lang="en-US" sz="2000" b="1" dirty="0" smtClean="0">
                <a:solidFill>
                  <a:srgbClr val="660066"/>
                </a:solidFill>
                <a:sym typeface="Wingdings"/>
              </a:rPr>
              <a:t> Age &lt; </a:t>
            </a:r>
            <a:r>
              <a:rPr lang="en-US" sz="2000" b="1" dirty="0">
                <a:solidFill>
                  <a:srgbClr val="660066"/>
                </a:solidFill>
                <a:sym typeface="Wingdings"/>
              </a:rPr>
              <a:t>8</a:t>
            </a:r>
            <a:r>
              <a:rPr lang="en-US" sz="2000" b="1" dirty="0" smtClean="0">
                <a:solidFill>
                  <a:srgbClr val="660066"/>
                </a:solidFill>
                <a:sym typeface="Wingdings"/>
              </a:rPr>
              <a:t>yo (MCN not &lt;12yo)</a:t>
            </a:r>
            <a:endParaRPr lang="en-US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1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Acne Treatment</a:t>
            </a:r>
            <a:endParaRPr lang="en-US" dirty="0"/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6519" r="15607" b="21172"/>
          <a:stretch/>
        </p:blipFill>
        <p:spPr>
          <a:xfrm>
            <a:off x="228600" y="2362200"/>
            <a:ext cx="8567616" cy="3272692"/>
          </a:xfrm>
        </p:spPr>
      </p:pic>
      <p:sp>
        <p:nvSpPr>
          <p:cNvPr id="5" name="TextBox 4"/>
          <p:cNvSpPr txBox="1"/>
          <p:nvPr/>
        </p:nvSpPr>
        <p:spPr>
          <a:xfrm>
            <a:off x="762000" y="1905000"/>
            <a:ext cx="216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Oral Antibiotics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Topicals</a:t>
            </a:r>
            <a:r>
              <a:rPr lang="en-US" dirty="0"/>
              <a:t> </a:t>
            </a:r>
            <a:r>
              <a:rPr lang="en-US" dirty="0" smtClean="0">
                <a:solidFill>
                  <a:srgbClr val="3366FF"/>
                </a:solidFill>
              </a:rPr>
              <a:t>-------------------------------------------------------------------------------------------------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38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Aldactone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Block androgen receptor</a:t>
            </a:r>
          </a:p>
          <a:p>
            <a:r>
              <a:rPr lang="en-US" dirty="0" smtClean="0"/>
              <a:t>Acne / </a:t>
            </a:r>
            <a:r>
              <a:rPr lang="en-US" dirty="0" err="1" smtClean="0"/>
              <a:t>Androgenetic</a:t>
            </a:r>
            <a:r>
              <a:rPr lang="en-US" dirty="0" smtClean="0"/>
              <a:t> Alopecia / PCOS / </a:t>
            </a:r>
            <a:r>
              <a:rPr lang="en-US" dirty="0" err="1" smtClean="0"/>
              <a:t>Hirsutism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Female “hormonal” acne </a:t>
            </a:r>
          </a:p>
          <a:p>
            <a:pPr lvl="1"/>
            <a:r>
              <a:rPr lang="en-US" dirty="0" smtClean="0"/>
              <a:t>Resistant to antibiotics</a:t>
            </a:r>
          </a:p>
          <a:p>
            <a:pPr lvl="1"/>
            <a:r>
              <a:rPr lang="en-US" dirty="0" smtClean="0"/>
              <a:t>Lower face/neck </a:t>
            </a:r>
          </a:p>
          <a:p>
            <a:pPr lvl="1"/>
            <a:r>
              <a:rPr lang="en-US" dirty="0" err="1" smtClean="0"/>
              <a:t>Papulocystic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Dose </a:t>
            </a:r>
            <a:r>
              <a:rPr lang="en-US" dirty="0" smtClean="0"/>
              <a:t>in am - b/c diuretic effect</a:t>
            </a:r>
          </a:p>
          <a:p>
            <a:pPr lvl="1"/>
            <a:r>
              <a:rPr lang="en-US" dirty="0" smtClean="0"/>
              <a:t>25mg PO </a:t>
            </a:r>
            <a:r>
              <a:rPr lang="en-US" dirty="0" err="1" smtClean="0"/>
              <a:t>qam</a:t>
            </a:r>
            <a:r>
              <a:rPr lang="en-US" dirty="0" smtClean="0"/>
              <a:t>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50mg PO </a:t>
            </a:r>
            <a:r>
              <a:rPr lang="en-US" dirty="0" err="1" smtClean="0"/>
              <a:t>qam</a:t>
            </a:r>
            <a:r>
              <a:rPr lang="en-US" dirty="0" smtClean="0"/>
              <a:t> after 2 weeks</a:t>
            </a:r>
          </a:p>
          <a:p>
            <a:pPr lvl="1"/>
            <a:r>
              <a:rPr lang="en-US" dirty="0" smtClean="0"/>
              <a:t>Up to 100mg </a:t>
            </a:r>
            <a:r>
              <a:rPr lang="en-US" dirty="0" err="1" smtClean="0"/>
              <a:t>qam</a:t>
            </a:r>
            <a:endParaRPr lang="en-US" dirty="0" smtClean="0"/>
          </a:p>
          <a:p>
            <a:r>
              <a:rPr lang="en-US" dirty="0" smtClean="0"/>
              <a:t>Women age &gt;18yo – for acne</a:t>
            </a:r>
          </a:p>
        </p:txBody>
      </p:sp>
    </p:spTree>
    <p:extLst>
      <p:ext uri="{BB962C8B-B14F-4D97-AF65-F5344CB8AC3E}">
        <p14:creationId xmlns:p14="http://schemas.microsoft.com/office/powerpoint/2010/main" val="1153087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Aldactone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Combo with OCP </a:t>
            </a:r>
            <a:endParaRPr lang="en-US" dirty="0"/>
          </a:p>
          <a:p>
            <a:pPr lvl="1"/>
            <a:r>
              <a:rPr lang="en-US" dirty="0" smtClean="0"/>
              <a:t>-</a:t>
            </a:r>
            <a:r>
              <a:rPr lang="en-US" b="1" dirty="0">
                <a:solidFill>
                  <a:srgbClr val="660066"/>
                </a:solidFill>
              </a:rPr>
              <a:t>FDA for Acne </a:t>
            </a:r>
            <a:r>
              <a:rPr lang="en-US" dirty="0" smtClean="0"/>
              <a:t> </a:t>
            </a:r>
            <a:r>
              <a:rPr lang="en-US" dirty="0" err="1" smtClean="0"/>
              <a:t>Yaz</a:t>
            </a:r>
            <a:r>
              <a:rPr lang="en-US" dirty="0" smtClean="0"/>
              <a:t> / Ortho Tri-</a:t>
            </a:r>
            <a:r>
              <a:rPr lang="en-US" dirty="0" err="1" smtClean="0"/>
              <a:t>Cyclen</a:t>
            </a:r>
            <a:r>
              <a:rPr lang="en-US" dirty="0" smtClean="0"/>
              <a:t> / </a:t>
            </a:r>
            <a:r>
              <a:rPr lang="en-US" dirty="0" err="1" smtClean="0"/>
              <a:t>Estrostep</a:t>
            </a:r>
            <a:endParaRPr lang="en-US" dirty="0" smtClean="0"/>
          </a:p>
          <a:p>
            <a:pPr lvl="1"/>
            <a:r>
              <a:rPr lang="en-US" dirty="0" smtClean="0"/>
              <a:t>Keep menses regular</a:t>
            </a:r>
          </a:p>
          <a:p>
            <a:pPr lvl="1"/>
            <a:r>
              <a:rPr lang="en-US" dirty="0" smtClean="0"/>
              <a:t>Lower breast tenderness</a:t>
            </a:r>
          </a:p>
          <a:p>
            <a:pPr lvl="1"/>
            <a:r>
              <a:rPr lang="en-US" dirty="0" smtClean="0"/>
              <a:t>Prevent pregnancy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Adverse effects</a:t>
            </a:r>
          </a:p>
          <a:p>
            <a:pPr lvl="1"/>
            <a:r>
              <a:rPr lang="en-US" dirty="0" err="1" smtClean="0"/>
              <a:t>Teratogenic</a:t>
            </a:r>
            <a:r>
              <a:rPr lang="en-US" dirty="0" smtClean="0"/>
              <a:t> / Irregular menses / Breast tenderness</a:t>
            </a:r>
          </a:p>
          <a:p>
            <a:pPr lvl="1"/>
            <a:r>
              <a:rPr lang="en-US" dirty="0" smtClean="0"/>
              <a:t>HA / </a:t>
            </a:r>
            <a:r>
              <a:rPr lang="en-US" dirty="0" err="1" smtClean="0"/>
              <a:t>Dizzyness</a:t>
            </a:r>
            <a:r>
              <a:rPr lang="en-US" dirty="0" smtClean="0"/>
              <a:t> / Hypotension</a:t>
            </a:r>
          </a:p>
          <a:p>
            <a:pPr lvl="1"/>
            <a:r>
              <a:rPr lang="en-US" b="1" dirty="0" err="1" smtClean="0"/>
              <a:t>Hyer</a:t>
            </a:r>
            <a:r>
              <a:rPr lang="en-US" b="1" dirty="0" smtClean="0"/>
              <a:t> K / Mg </a:t>
            </a:r>
            <a:r>
              <a:rPr lang="en-US" dirty="0" smtClean="0"/>
              <a:t>– baseline &amp; q 6 months</a:t>
            </a:r>
          </a:p>
        </p:txBody>
      </p:sp>
    </p:spTree>
    <p:extLst>
      <p:ext uri="{BB962C8B-B14F-4D97-AF65-F5344CB8AC3E}">
        <p14:creationId xmlns:p14="http://schemas.microsoft.com/office/powerpoint/2010/main" val="1368469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Female Hormonal Acne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Lower jawline -  cystic</a:t>
            </a:r>
          </a:p>
          <a:p>
            <a:pPr lvl="1"/>
            <a:r>
              <a:rPr lang="en-US" dirty="0" smtClean="0"/>
              <a:t>Also neck and cheeks</a:t>
            </a:r>
          </a:p>
          <a:p>
            <a:pPr lvl="1"/>
            <a:r>
              <a:rPr lang="en-US" dirty="0" smtClean="0"/>
              <a:t>Also with increased oiliness</a:t>
            </a:r>
          </a:p>
          <a:p>
            <a:r>
              <a:rPr lang="en-US" dirty="0" smtClean="0"/>
              <a:t>Flares with cycles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Endocrine work-up</a:t>
            </a:r>
          </a:p>
          <a:p>
            <a:pPr lvl="1"/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Alopecia</a:t>
            </a:r>
          </a:p>
          <a:p>
            <a:pPr lvl="2"/>
            <a:r>
              <a:rPr lang="en-US" dirty="0" err="1" smtClean="0"/>
              <a:t>Hirsutism</a:t>
            </a:r>
            <a:endParaRPr lang="en-US" dirty="0" smtClean="0"/>
          </a:p>
          <a:p>
            <a:pPr lvl="2"/>
            <a:r>
              <a:rPr lang="en-US" dirty="0" smtClean="0"/>
              <a:t>Irregular menses</a:t>
            </a:r>
          </a:p>
          <a:p>
            <a:pPr lvl="2"/>
            <a:r>
              <a:rPr lang="en-US" dirty="0" smtClean="0"/>
              <a:t>Difficulty getting pregnant</a:t>
            </a:r>
          </a:p>
          <a:p>
            <a:pPr lvl="1"/>
            <a:r>
              <a:rPr lang="en-US" dirty="0" smtClean="0"/>
              <a:t>Short remission after </a:t>
            </a:r>
            <a:r>
              <a:rPr lang="en-US" dirty="0" err="1" smtClean="0"/>
              <a:t>isotretinoin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495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AK Treatment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Liquid Nitrogen </a:t>
            </a:r>
            <a:r>
              <a:rPr lang="en-US" dirty="0" smtClean="0"/>
              <a:t>– LN2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Creams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5-FU (</a:t>
            </a:r>
            <a:r>
              <a:rPr lang="en-US" dirty="0" err="1" smtClean="0"/>
              <a:t>Effudex</a:t>
            </a:r>
            <a:r>
              <a:rPr lang="en-US" dirty="0" smtClean="0"/>
              <a:t> / </a:t>
            </a:r>
            <a:r>
              <a:rPr lang="en-US" dirty="0" err="1" smtClean="0"/>
              <a:t>Fluoroplex</a:t>
            </a:r>
            <a:r>
              <a:rPr lang="en-US" dirty="0" smtClean="0"/>
              <a:t> / </a:t>
            </a:r>
            <a:r>
              <a:rPr lang="en-US" dirty="0" err="1" smtClean="0"/>
              <a:t>Carac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Imiquimod</a:t>
            </a:r>
            <a:r>
              <a:rPr lang="en-US" dirty="0" smtClean="0"/>
              <a:t> (</a:t>
            </a:r>
            <a:r>
              <a:rPr lang="en-US" dirty="0" err="1" smtClean="0"/>
              <a:t>Aldara</a:t>
            </a:r>
            <a:r>
              <a:rPr lang="en-US" dirty="0" smtClean="0"/>
              <a:t> / </a:t>
            </a:r>
            <a:r>
              <a:rPr lang="en-US" dirty="0" err="1" smtClean="0"/>
              <a:t>Zyclara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Diclofenac</a:t>
            </a:r>
            <a:r>
              <a:rPr lang="en-US" dirty="0" smtClean="0"/>
              <a:t> (</a:t>
            </a:r>
            <a:r>
              <a:rPr lang="en-US" dirty="0" err="1" smtClean="0"/>
              <a:t>Solaraze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err="1" smtClean="0"/>
              <a:t>Ingenol</a:t>
            </a:r>
            <a:r>
              <a:rPr lang="en-US" dirty="0" smtClean="0"/>
              <a:t> </a:t>
            </a:r>
            <a:r>
              <a:rPr lang="en-US" dirty="0" err="1" smtClean="0"/>
              <a:t>Mebutate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Picato</a:t>
            </a:r>
            <a:r>
              <a:rPr lang="en-US" dirty="0" smtClean="0"/>
              <a:t>)</a:t>
            </a:r>
          </a:p>
          <a:p>
            <a:r>
              <a:rPr lang="en-US" dirty="0" smtClean="0"/>
              <a:t>PDT – Photodynamic Therapy</a:t>
            </a:r>
          </a:p>
          <a:p>
            <a:r>
              <a:rPr lang="en-US" dirty="0" smtClean="0"/>
              <a:t>TCA Peels / CO2 laser</a:t>
            </a:r>
          </a:p>
        </p:txBody>
      </p:sp>
    </p:spTree>
    <p:extLst>
      <p:ext uri="{BB962C8B-B14F-4D97-AF65-F5344CB8AC3E}">
        <p14:creationId xmlns:p14="http://schemas.microsoft.com/office/powerpoint/2010/main" val="2766621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Isotretinoin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 cure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Remission</a:t>
            </a:r>
            <a:r>
              <a:rPr lang="en-US" dirty="0" smtClean="0"/>
              <a:t>  (2 month </a:t>
            </a:r>
            <a:r>
              <a:rPr lang="en-US" dirty="0" smtClean="0">
                <a:sym typeface="Wingdings"/>
              </a:rPr>
              <a:t> 2 years)</a:t>
            </a:r>
          </a:p>
          <a:p>
            <a:pPr lvl="1"/>
            <a:r>
              <a:rPr lang="en-US" dirty="0" smtClean="0">
                <a:sym typeface="Wingdings"/>
              </a:rPr>
              <a:t>Recurrence should be less severe</a:t>
            </a:r>
          </a:p>
          <a:p>
            <a:r>
              <a:rPr lang="en-US" b="1" dirty="0" smtClean="0">
                <a:sym typeface="Wingdings"/>
              </a:rPr>
              <a:t>Total dose </a:t>
            </a:r>
            <a:r>
              <a:rPr lang="en-US" dirty="0" smtClean="0">
                <a:sym typeface="Wingdings"/>
              </a:rPr>
              <a:t>(120-150mg/kg)</a:t>
            </a:r>
          </a:p>
          <a:p>
            <a:pPr lvl="1"/>
            <a:r>
              <a:rPr lang="en-US" dirty="0" smtClean="0">
                <a:sym typeface="Wingdings"/>
              </a:rPr>
              <a:t>About 5-6 months</a:t>
            </a:r>
          </a:p>
          <a:p>
            <a:r>
              <a:rPr lang="en-US" b="1" dirty="0" smtClean="0">
                <a:sym typeface="Wingdings"/>
              </a:rPr>
              <a:t>Indication</a:t>
            </a:r>
          </a:p>
          <a:p>
            <a:pPr lvl="1"/>
            <a:r>
              <a:rPr lang="en-US" dirty="0" smtClean="0">
                <a:sym typeface="Wingdings"/>
              </a:rPr>
              <a:t>Resistant</a:t>
            </a:r>
          </a:p>
          <a:p>
            <a:pPr lvl="1"/>
            <a:r>
              <a:rPr lang="en-US" dirty="0" err="1" smtClean="0">
                <a:sym typeface="Wingdings"/>
              </a:rPr>
              <a:t>Nodulocystic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Scarring</a:t>
            </a:r>
          </a:p>
          <a:p>
            <a:r>
              <a:rPr lang="en-US" b="1" dirty="0" smtClean="0">
                <a:solidFill>
                  <a:srgbClr val="660066"/>
                </a:solidFill>
                <a:sym typeface="Wingdings"/>
              </a:rPr>
              <a:t>Age &gt;12 </a:t>
            </a:r>
            <a:r>
              <a:rPr lang="en-US" b="1" dirty="0" err="1" smtClean="0">
                <a:solidFill>
                  <a:srgbClr val="660066"/>
                </a:solidFill>
                <a:sym typeface="Wingdings"/>
              </a:rPr>
              <a:t>yo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357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Isotretinoin</a:t>
            </a:r>
            <a:r>
              <a:rPr lang="en-US" dirty="0" smtClean="0"/>
              <a:t> – Adverse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Patient</a:t>
            </a:r>
            <a:r>
              <a:rPr lang="en-US" dirty="0" smtClean="0"/>
              <a:t>	</a:t>
            </a:r>
          </a:p>
          <a:p>
            <a:pPr lvl="1"/>
            <a:r>
              <a:rPr lang="en-US" b="1" dirty="0" err="1" smtClean="0"/>
              <a:t>Xerosis</a:t>
            </a:r>
            <a:r>
              <a:rPr lang="en-US" b="1" dirty="0" smtClean="0"/>
              <a:t>  / </a:t>
            </a:r>
            <a:r>
              <a:rPr lang="en-US" b="1" dirty="0" err="1" smtClean="0"/>
              <a:t>Cheilitis</a:t>
            </a:r>
            <a:r>
              <a:rPr lang="en-US" b="1" dirty="0" smtClean="0"/>
              <a:t> </a:t>
            </a:r>
            <a:r>
              <a:rPr lang="en-US" dirty="0" smtClean="0">
                <a:sym typeface="Wingdings"/>
              </a:rPr>
              <a:t> Moisturize / </a:t>
            </a:r>
            <a:r>
              <a:rPr lang="en-US" dirty="0" err="1" smtClean="0">
                <a:sym typeface="Wingdings"/>
              </a:rPr>
              <a:t>Aquahpor</a:t>
            </a:r>
            <a:endParaRPr lang="en-US" dirty="0" smtClean="0"/>
          </a:p>
          <a:p>
            <a:pPr lvl="1"/>
            <a:r>
              <a:rPr lang="en-US" b="1" dirty="0"/>
              <a:t>Photosensitivity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Sunblock / Skip dose if on vacation</a:t>
            </a:r>
            <a:endParaRPr lang="en-US" dirty="0"/>
          </a:p>
          <a:p>
            <a:pPr lvl="1"/>
            <a:r>
              <a:rPr lang="en-US" dirty="0" smtClean="0"/>
              <a:t>Epistaxis </a:t>
            </a:r>
            <a:r>
              <a:rPr lang="en-US" dirty="0" smtClean="0">
                <a:sym typeface="Wingdings"/>
              </a:rPr>
              <a:t> Vaseline</a:t>
            </a:r>
          </a:p>
          <a:p>
            <a:pPr lvl="1"/>
            <a:r>
              <a:rPr lang="en-US" dirty="0" smtClean="0">
                <a:sym typeface="Wingdings"/>
              </a:rPr>
              <a:t>Dry eyes  Eye drops (Contacts can cause corneal abrasions)</a:t>
            </a:r>
            <a:endParaRPr lang="en-US" dirty="0" smtClean="0"/>
          </a:p>
          <a:p>
            <a:pPr lvl="1"/>
            <a:r>
              <a:rPr lang="en-US" u="sng" dirty="0" smtClean="0"/>
              <a:t>Getting labs monthly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Mom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Pregnancy</a:t>
            </a:r>
            <a:r>
              <a:rPr lang="en-US" dirty="0" smtClean="0"/>
              <a:t>  - 2 forms of contraception</a:t>
            </a:r>
          </a:p>
          <a:p>
            <a:pPr lvl="2"/>
            <a:r>
              <a:rPr lang="en-US" dirty="0" smtClean="0"/>
              <a:t>NO NEW DOSE – until HCG (-)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Depression / Suicide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IBDz</a:t>
            </a:r>
            <a:r>
              <a:rPr lang="en-US" dirty="0" smtClean="0"/>
              <a:t> – U.C./</a:t>
            </a:r>
            <a:r>
              <a:rPr lang="en-US" dirty="0" err="1" smtClean="0"/>
              <a:t>Crohns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Physician</a:t>
            </a:r>
          </a:p>
          <a:p>
            <a:pPr lvl="1"/>
            <a:r>
              <a:rPr lang="en-US" b="1" dirty="0" smtClean="0"/>
              <a:t>Labs</a:t>
            </a:r>
            <a:r>
              <a:rPr lang="en-US" dirty="0" smtClean="0"/>
              <a:t> – CBC / CMP / Lipids / HCG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82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Acne Therapy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0070C0"/>
                </a:solidFill>
              </a:rPr>
              <a:t>Patient Education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No cure </a:t>
            </a:r>
            <a:r>
              <a:rPr lang="en-US" dirty="0" smtClean="0"/>
              <a:t>to acne</a:t>
            </a:r>
          </a:p>
          <a:p>
            <a:r>
              <a:rPr lang="en-US" b="1" dirty="0" smtClean="0"/>
              <a:t>“Not your fault” </a:t>
            </a:r>
            <a:r>
              <a:rPr lang="en-US" dirty="0" smtClean="0"/>
              <a:t>you have acne</a:t>
            </a:r>
          </a:p>
          <a:p>
            <a:pPr lvl="1"/>
            <a:r>
              <a:rPr lang="en-US" dirty="0" smtClean="0"/>
              <a:t>Not your diet</a:t>
            </a:r>
          </a:p>
          <a:p>
            <a:pPr lvl="1"/>
            <a:r>
              <a:rPr lang="en-US" dirty="0" smtClean="0"/>
              <a:t>Your face is not dirty</a:t>
            </a:r>
          </a:p>
          <a:p>
            <a:r>
              <a:rPr lang="en-US" dirty="0"/>
              <a:t>Topicals may </a:t>
            </a:r>
            <a:r>
              <a:rPr lang="en-US" b="1" dirty="0"/>
              <a:t>irritate</a:t>
            </a:r>
          </a:p>
          <a:p>
            <a:pPr lvl="1"/>
            <a:r>
              <a:rPr lang="en-US" dirty="0"/>
              <a:t>Use less often / Moisturize more </a:t>
            </a:r>
            <a:r>
              <a:rPr lang="en-US" dirty="0" smtClean="0"/>
              <a:t>often</a:t>
            </a:r>
          </a:p>
          <a:p>
            <a:r>
              <a:rPr lang="en-US" dirty="0" smtClean="0"/>
              <a:t>May not see benefit for </a:t>
            </a:r>
            <a:r>
              <a:rPr lang="en-US" b="1" dirty="0" smtClean="0"/>
              <a:t>6 weeks</a:t>
            </a:r>
          </a:p>
          <a:p>
            <a:r>
              <a:rPr lang="en-US" b="1" dirty="0" smtClean="0"/>
              <a:t>May get worse </a:t>
            </a:r>
            <a:r>
              <a:rPr lang="en-US" dirty="0" smtClean="0"/>
              <a:t>before you get better</a:t>
            </a:r>
          </a:p>
          <a:p>
            <a:r>
              <a:rPr lang="en-US" dirty="0" smtClean="0"/>
              <a:t>Pregnancy B </a:t>
            </a:r>
          </a:p>
          <a:p>
            <a:pPr lvl="1"/>
            <a:r>
              <a:rPr lang="en-US" dirty="0" err="1" smtClean="0"/>
              <a:t>Azaleic</a:t>
            </a:r>
            <a:r>
              <a:rPr lang="en-US" dirty="0" smtClean="0"/>
              <a:t> Acid (</a:t>
            </a:r>
            <a:r>
              <a:rPr lang="en-US" dirty="0" err="1" smtClean="0"/>
              <a:t>Finacea</a:t>
            </a:r>
            <a:r>
              <a:rPr lang="en-US" dirty="0" smtClean="0"/>
              <a:t>) / Clindamycin/ </a:t>
            </a:r>
            <a:r>
              <a:rPr lang="en-US" dirty="0" err="1" smtClean="0"/>
              <a:t>Metrogel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85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Resistant Acne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Poor compliance</a:t>
            </a:r>
          </a:p>
          <a:p>
            <a:pPr lvl="1"/>
            <a:r>
              <a:rPr lang="en-US" dirty="0" smtClean="0"/>
              <a:t>Not using medications</a:t>
            </a:r>
          </a:p>
          <a:p>
            <a:pPr lvl="1"/>
            <a:r>
              <a:rPr lang="en-US" dirty="0" smtClean="0"/>
              <a:t>Spot treatment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Patient perception</a:t>
            </a:r>
          </a:p>
          <a:p>
            <a:pPr lvl="1"/>
            <a:r>
              <a:rPr lang="en-US" dirty="0" smtClean="0"/>
              <a:t>Post inflammatory erythema vs. active lesions</a:t>
            </a:r>
          </a:p>
          <a:p>
            <a:pPr lvl="1"/>
            <a:r>
              <a:rPr lang="en-US" dirty="0" smtClean="0"/>
              <a:t>Control not cure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Resistance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topicals</a:t>
            </a:r>
            <a:endParaRPr lang="en-US" dirty="0" smtClean="0"/>
          </a:p>
          <a:p>
            <a:pPr lvl="2"/>
            <a:r>
              <a:rPr lang="en-US" dirty="0" err="1" smtClean="0"/>
              <a:t>Aczone</a:t>
            </a:r>
            <a:endParaRPr lang="en-US" dirty="0" smtClean="0"/>
          </a:p>
          <a:p>
            <a:pPr lvl="2"/>
            <a:r>
              <a:rPr lang="en-US" dirty="0" smtClean="0"/>
              <a:t>Na </a:t>
            </a:r>
            <a:r>
              <a:rPr lang="en-US" dirty="0" err="1" smtClean="0"/>
              <a:t>Sulfacetamide</a:t>
            </a:r>
            <a:r>
              <a:rPr lang="en-US" dirty="0" smtClean="0"/>
              <a:t> &amp; Sulfur</a:t>
            </a:r>
          </a:p>
          <a:p>
            <a:pPr lvl="1"/>
            <a:r>
              <a:rPr lang="en-US" dirty="0" err="1" smtClean="0"/>
              <a:t>Aldactone</a:t>
            </a:r>
            <a:r>
              <a:rPr lang="en-US" dirty="0" smtClean="0"/>
              <a:t> / OCP</a:t>
            </a:r>
          </a:p>
          <a:p>
            <a:pPr lvl="1"/>
            <a:r>
              <a:rPr lang="en-US" dirty="0" err="1" smtClean="0"/>
              <a:t>Isotretinoin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102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Hydradenitis </a:t>
            </a:r>
            <a:r>
              <a:rPr lang="en-US" dirty="0" err="1"/>
              <a:t>Suppuritiva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1% of population – Female &gt; Male</a:t>
            </a:r>
          </a:p>
          <a:p>
            <a:r>
              <a:rPr lang="en-US" dirty="0" smtClean="0"/>
              <a:t>Onset age 22yo – delay in diagnosis ~12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Risk factors </a:t>
            </a:r>
            <a:r>
              <a:rPr lang="en-US" dirty="0" smtClean="0"/>
              <a:t>– no causal relationship</a:t>
            </a:r>
          </a:p>
          <a:p>
            <a:pPr lvl="1"/>
            <a:r>
              <a:rPr lang="en-US" dirty="0" smtClean="0"/>
              <a:t>Smoking / Obesity / Stress / Friction</a:t>
            </a:r>
          </a:p>
          <a:p>
            <a:pPr lvl="1"/>
            <a:r>
              <a:rPr lang="en-US" dirty="0" smtClean="0"/>
              <a:t>Lithium</a:t>
            </a:r>
          </a:p>
          <a:p>
            <a:r>
              <a:rPr lang="en-US" b="1" dirty="0">
                <a:solidFill>
                  <a:srgbClr val="0000FF"/>
                </a:solidFill>
              </a:rPr>
              <a:t>First line </a:t>
            </a:r>
            <a:r>
              <a:rPr lang="en-US" b="1" dirty="0" smtClean="0">
                <a:solidFill>
                  <a:srgbClr val="0000FF"/>
                </a:solidFill>
              </a:rPr>
              <a:t>treatment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Doxycycline </a:t>
            </a:r>
            <a:r>
              <a:rPr lang="en-US" dirty="0" smtClean="0"/>
              <a:t>PO / Topical </a:t>
            </a:r>
            <a:r>
              <a:rPr lang="en-US" dirty="0"/>
              <a:t>Clindamycin</a:t>
            </a:r>
          </a:p>
          <a:p>
            <a:pPr lvl="1"/>
            <a:r>
              <a:rPr lang="en-US" dirty="0"/>
              <a:t>ILK – Cysts / </a:t>
            </a:r>
            <a:r>
              <a:rPr lang="en-US" dirty="0" smtClean="0"/>
              <a:t>Keloids</a:t>
            </a:r>
          </a:p>
          <a:p>
            <a:pPr lvl="1"/>
            <a:r>
              <a:rPr lang="en-US" dirty="0" err="1" smtClean="0"/>
              <a:t>Chlorhexidine</a:t>
            </a:r>
            <a:r>
              <a:rPr lang="en-US" dirty="0" smtClean="0"/>
              <a:t> – bath / wash</a:t>
            </a: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Alternative</a:t>
            </a:r>
          </a:p>
          <a:p>
            <a:pPr lvl="1"/>
            <a:r>
              <a:rPr lang="en-US" dirty="0" smtClean="0"/>
              <a:t>Combo PO</a:t>
            </a:r>
          </a:p>
          <a:p>
            <a:pPr lvl="2"/>
            <a:r>
              <a:rPr lang="en-US" dirty="0" smtClean="0"/>
              <a:t>Rifampin 300mg </a:t>
            </a:r>
            <a:r>
              <a:rPr lang="en-US" dirty="0"/>
              <a:t>&amp; </a:t>
            </a:r>
            <a:r>
              <a:rPr lang="en-US" dirty="0" smtClean="0"/>
              <a:t>Clindamycin 300mg BID</a:t>
            </a:r>
            <a:endParaRPr lang="en-US" dirty="0"/>
          </a:p>
          <a:p>
            <a:pPr lvl="1"/>
            <a:r>
              <a:rPr lang="en-US" dirty="0" err="1"/>
              <a:t>Soriatane</a:t>
            </a:r>
            <a:r>
              <a:rPr lang="en-US" dirty="0"/>
              <a:t> – little data</a:t>
            </a:r>
          </a:p>
          <a:p>
            <a:pPr lvl="1"/>
            <a:r>
              <a:rPr lang="en-US" dirty="0" smtClean="0"/>
              <a:t>Biologics – TNF Inhibitors</a:t>
            </a:r>
            <a:endParaRPr lang="en-US" dirty="0"/>
          </a:p>
          <a:p>
            <a:pPr lvl="2"/>
            <a:r>
              <a:rPr lang="en-US" dirty="0" err="1"/>
              <a:t>Remicade</a:t>
            </a:r>
            <a:r>
              <a:rPr lang="en-US" dirty="0"/>
              <a:t> IV – best efficacy </a:t>
            </a:r>
          </a:p>
          <a:p>
            <a:pPr lvl="2"/>
            <a:r>
              <a:rPr lang="en-US" b="1" dirty="0" err="1"/>
              <a:t>Humira</a:t>
            </a:r>
            <a:r>
              <a:rPr lang="en-US" dirty="0"/>
              <a:t> (higher doses </a:t>
            </a:r>
            <a:r>
              <a:rPr lang="en-US" dirty="0" smtClean="0"/>
              <a:t>as used </a:t>
            </a:r>
            <a:r>
              <a:rPr lang="en-US" dirty="0"/>
              <a:t>for </a:t>
            </a:r>
            <a:r>
              <a:rPr lang="en-US" dirty="0" err="1"/>
              <a:t>Crohns</a:t>
            </a:r>
            <a:r>
              <a:rPr lang="en-US" dirty="0"/>
              <a:t>) – </a:t>
            </a:r>
            <a:r>
              <a:rPr lang="en-US" b="1" dirty="0">
                <a:solidFill>
                  <a:srgbClr val="FF0000"/>
                </a:solidFill>
              </a:rPr>
              <a:t>FDA 2015</a:t>
            </a:r>
          </a:p>
          <a:p>
            <a:pPr lvl="2"/>
            <a:r>
              <a:rPr lang="en-US" dirty="0"/>
              <a:t>Little benefit shown with Enbrel</a:t>
            </a:r>
          </a:p>
          <a:p>
            <a:endParaRPr lang="en-US" dirty="0"/>
          </a:p>
        </p:txBody>
      </p:sp>
      <p:pic>
        <p:nvPicPr>
          <p:cNvPr id="4" name="Content Placeholder 3" descr="boils_s5_hidradenitis_suppurativ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3434" b="2377"/>
          <a:stretch/>
        </p:blipFill>
        <p:spPr>
          <a:xfrm>
            <a:off x="5181600" y="2362200"/>
            <a:ext cx="3824956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Rosaea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Primary features</a:t>
            </a:r>
          </a:p>
          <a:p>
            <a:pPr lvl="1"/>
            <a:r>
              <a:rPr lang="en-US" dirty="0" smtClean="0"/>
              <a:t>Flushing</a:t>
            </a:r>
          </a:p>
          <a:p>
            <a:pPr lvl="1"/>
            <a:r>
              <a:rPr lang="en-US" dirty="0" smtClean="0"/>
              <a:t>Persistent erythema</a:t>
            </a:r>
          </a:p>
          <a:p>
            <a:pPr lvl="1"/>
            <a:r>
              <a:rPr lang="en-US" dirty="0" err="1" smtClean="0"/>
              <a:t>Papulopustules</a:t>
            </a:r>
            <a:r>
              <a:rPr lang="en-US" dirty="0" smtClean="0"/>
              <a:t> / Nodules</a:t>
            </a:r>
          </a:p>
          <a:p>
            <a:pPr lvl="1"/>
            <a:r>
              <a:rPr lang="en-US" dirty="0" smtClean="0"/>
              <a:t>Telangiectasia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Secondary features</a:t>
            </a:r>
          </a:p>
          <a:p>
            <a:pPr lvl="1"/>
            <a:r>
              <a:rPr lang="en-US" dirty="0" smtClean="0"/>
              <a:t>Burning / Stinging</a:t>
            </a:r>
          </a:p>
          <a:p>
            <a:pPr lvl="1"/>
            <a:r>
              <a:rPr lang="en-US" dirty="0" smtClean="0"/>
              <a:t>May be eczematous or scaling</a:t>
            </a:r>
          </a:p>
          <a:p>
            <a:pPr lvl="1"/>
            <a:r>
              <a:rPr lang="en-US" dirty="0" smtClean="0"/>
              <a:t>Edema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Ocular</a:t>
            </a:r>
          </a:p>
          <a:p>
            <a:pPr lvl="1"/>
            <a:r>
              <a:rPr lang="en-US" dirty="0" smtClean="0"/>
              <a:t>Foreign body sensation / Burning / Stinging</a:t>
            </a:r>
          </a:p>
          <a:p>
            <a:pPr lvl="1"/>
            <a:r>
              <a:rPr lang="en-US" dirty="0" smtClean="0"/>
              <a:t>Hyperemia / </a:t>
            </a:r>
            <a:r>
              <a:rPr lang="en-US" dirty="0" err="1" smtClean="0"/>
              <a:t>Styes</a:t>
            </a:r>
            <a:r>
              <a:rPr lang="en-US" dirty="0" smtClean="0"/>
              <a:t> </a:t>
            </a:r>
          </a:p>
        </p:txBody>
      </p:sp>
      <p:pic>
        <p:nvPicPr>
          <p:cNvPr id="4" name="Content Placeholder 3" descr="Screen Shot 2017-03-19 at 5.52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" b="-718"/>
          <a:stretch/>
        </p:blipFill>
        <p:spPr>
          <a:xfrm>
            <a:off x="5029200" y="1905000"/>
            <a:ext cx="3733800" cy="24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99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Rosacea 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Sun exposure</a:t>
            </a:r>
          </a:p>
          <a:p>
            <a:r>
              <a:rPr lang="en-US" dirty="0" smtClean="0"/>
              <a:t>Emotional stress</a:t>
            </a:r>
          </a:p>
          <a:p>
            <a:r>
              <a:rPr lang="en-US" dirty="0" smtClean="0"/>
              <a:t>Hot or cold weather</a:t>
            </a:r>
          </a:p>
          <a:p>
            <a:r>
              <a:rPr lang="en-US" dirty="0" smtClean="0"/>
              <a:t>Wind</a:t>
            </a:r>
          </a:p>
          <a:p>
            <a:r>
              <a:rPr lang="en-US" dirty="0" smtClean="0"/>
              <a:t>Heavy exercise</a:t>
            </a:r>
          </a:p>
          <a:p>
            <a:r>
              <a:rPr lang="en-US" dirty="0" smtClean="0"/>
              <a:t>Alcohol</a:t>
            </a:r>
          </a:p>
          <a:p>
            <a:r>
              <a:rPr lang="en-US" dirty="0" smtClean="0"/>
              <a:t>Hot baths / Humidity</a:t>
            </a:r>
          </a:p>
          <a:p>
            <a:r>
              <a:rPr lang="en-US" dirty="0" smtClean="0"/>
              <a:t>Certain skin care products</a:t>
            </a:r>
          </a:p>
          <a:p>
            <a:r>
              <a:rPr lang="en-US" dirty="0" smtClean="0"/>
              <a:t>Certain foods </a:t>
            </a:r>
          </a:p>
          <a:p>
            <a:pPr lvl="1"/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95400"/>
            <a:ext cx="1828800" cy="189302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733800"/>
            <a:ext cx="1119132" cy="2057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1600200" cy="16002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53000"/>
            <a:ext cx="1268428" cy="1472337"/>
          </a:xfrm>
          <a:prstGeom prst="rect">
            <a:avLst/>
          </a:prstGeom>
        </p:spPr>
      </p:pic>
      <p:pic>
        <p:nvPicPr>
          <p:cNvPr id="8" name="Content Placeholder 3" descr="Screen Shot 2017-03-19 at 5.49.47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1" b="6892"/>
          <a:stretch/>
        </p:blipFill>
        <p:spPr>
          <a:xfrm>
            <a:off x="4724400" y="3200400"/>
            <a:ext cx="16367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811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37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Rosacea Types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657600" cy="2438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" b="11415"/>
          <a:stretch/>
        </p:blipFill>
        <p:spPr>
          <a:xfrm>
            <a:off x="4707471" y="1230923"/>
            <a:ext cx="3539058" cy="44412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5669"/>
            <a:ext cx="3200400" cy="227228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24400"/>
            <a:ext cx="2661541" cy="1792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799" y="1380392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Erythematotelangectatic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289753"/>
            <a:ext cx="281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Papulopustular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03566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</a:rPr>
              <a:t>Rhinophyma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230" y="4717487"/>
            <a:ext cx="148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Ocular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4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Rosacea Therapy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162980"/>
              </p:ext>
            </p:extLst>
          </p:nvPr>
        </p:nvGraphicFramePr>
        <p:xfrm>
          <a:off x="457200" y="1219200"/>
          <a:ext cx="8229600" cy="538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/>
                <a:gridCol w="228600"/>
                <a:gridCol w="381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Topicals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Oral Antibiotics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(Stop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after 3 months)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i="0" dirty="0" err="1" smtClean="0">
                          <a:solidFill>
                            <a:srgbClr val="0000FF"/>
                          </a:solidFill>
                        </a:rPr>
                        <a:t>Azaleic</a:t>
                      </a:r>
                      <a:r>
                        <a:rPr lang="en-US" b="1" i="0" dirty="0" smtClean="0">
                          <a:solidFill>
                            <a:srgbClr val="0000FF"/>
                          </a:solidFill>
                        </a:rPr>
                        <a:t> Acid (</a:t>
                      </a:r>
                      <a:r>
                        <a:rPr lang="en-US" b="1" i="0" dirty="0" err="1" smtClean="0">
                          <a:solidFill>
                            <a:srgbClr val="0000FF"/>
                          </a:solidFill>
                        </a:rPr>
                        <a:t>Finacea</a:t>
                      </a:r>
                      <a:r>
                        <a:rPr lang="en-US" b="1" i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  <a:p>
                      <a:r>
                        <a:rPr lang="en-US" b="1" i="0" dirty="0" smtClean="0">
                          <a:solidFill>
                            <a:srgbClr val="0000FF"/>
                          </a:solidFill>
                        </a:rPr>
                        <a:t>Metronidazole</a:t>
                      </a:r>
                    </a:p>
                    <a:p>
                      <a:r>
                        <a:rPr lang="en-US" b="1" i="0" dirty="0" err="1" smtClean="0">
                          <a:solidFill>
                            <a:srgbClr val="0000FF"/>
                          </a:solidFill>
                        </a:rPr>
                        <a:t>Ivermectin</a:t>
                      </a:r>
                      <a:r>
                        <a:rPr lang="en-US" b="1" i="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="1" i="0" baseline="0" dirty="0" err="1" smtClean="0">
                          <a:solidFill>
                            <a:srgbClr val="0000FF"/>
                          </a:solidFill>
                        </a:rPr>
                        <a:t>Soolantra</a:t>
                      </a:r>
                      <a:r>
                        <a:rPr lang="en-US" b="1" i="0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b="1" i="0" dirty="0" smtClean="0">
                        <a:solidFill>
                          <a:srgbClr val="0000FF"/>
                        </a:solidFill>
                      </a:endParaRPr>
                    </a:p>
                    <a:p>
                      <a:endParaRPr lang="en-US" b="1" i="0" dirty="0" smtClean="0"/>
                    </a:p>
                    <a:p>
                      <a:r>
                        <a:rPr lang="en-US" b="1" i="0" dirty="0" smtClean="0"/>
                        <a:t>Na</a:t>
                      </a:r>
                      <a:r>
                        <a:rPr lang="en-US" b="1" i="0" baseline="0" dirty="0" smtClean="0"/>
                        <a:t> </a:t>
                      </a:r>
                      <a:r>
                        <a:rPr lang="en-US" b="1" i="0" baseline="0" dirty="0" err="1" smtClean="0"/>
                        <a:t>Sulfacetamide</a:t>
                      </a:r>
                      <a:r>
                        <a:rPr lang="en-US" b="1" i="0" baseline="0" dirty="0" smtClean="0"/>
                        <a:t> &amp; Sulfur</a:t>
                      </a:r>
                    </a:p>
                    <a:p>
                      <a:endParaRPr lang="en-US" b="1" i="0" baseline="0" dirty="0" smtClean="0"/>
                    </a:p>
                    <a:p>
                      <a:r>
                        <a:rPr lang="en-US" b="1" i="0" baseline="0" dirty="0" smtClean="0"/>
                        <a:t/>
                      </a:r>
                      <a:br>
                        <a:rPr lang="en-US" b="1" i="0" baseline="0" dirty="0" smtClean="0"/>
                      </a:br>
                      <a:r>
                        <a:rPr lang="en-US" b="1" i="0" baseline="0" dirty="0" err="1" smtClean="0"/>
                        <a:t>Brimonidine</a:t>
                      </a:r>
                      <a:r>
                        <a:rPr lang="en-US" b="1" i="0" baseline="0" dirty="0" smtClean="0"/>
                        <a:t> (</a:t>
                      </a:r>
                      <a:r>
                        <a:rPr lang="en-US" b="1" i="0" baseline="0" dirty="0" err="1" smtClean="0"/>
                        <a:t>Mirvaso</a:t>
                      </a:r>
                      <a:r>
                        <a:rPr lang="en-US" b="1" i="0" baseline="0" dirty="0" smtClean="0"/>
                        <a:t>)</a:t>
                      </a:r>
                    </a:p>
                    <a:p>
                      <a:r>
                        <a:rPr lang="en-US" b="1" i="0" baseline="0" dirty="0" smtClean="0"/>
                        <a:t>           </a:t>
                      </a:r>
                      <a:r>
                        <a:rPr lang="en-US" b="0" i="0" baseline="0" dirty="0" smtClean="0"/>
                        <a:t>Alpha 2 agonist – Vasoconstriction</a:t>
                      </a:r>
                    </a:p>
                    <a:p>
                      <a:r>
                        <a:rPr lang="en-US" b="1" i="0" baseline="0" dirty="0" smtClean="0"/>
                        <a:t>Oxymetazoline (Rhophade)</a:t>
                      </a:r>
                    </a:p>
                    <a:p>
                      <a:r>
                        <a:rPr lang="en-US" b="0" i="0" baseline="0" dirty="0" smtClean="0"/>
                        <a:t>           Alpha 1 agonist – Vasoconstriction</a:t>
                      </a:r>
                      <a:endParaRPr lang="en-US" b="1" i="0" baseline="0" dirty="0" smtClean="0"/>
                    </a:p>
                    <a:p>
                      <a:r>
                        <a:rPr lang="en-US" b="1" i="0" baseline="0" dirty="0" smtClean="0"/>
                        <a:t> </a:t>
                      </a:r>
                      <a:endParaRPr lang="en-US" b="1" i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Doryx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Monodox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Adoxa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Acticlate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Solodyn</a:t>
                      </a:r>
                    </a:p>
                    <a:p>
                      <a:r>
                        <a:rPr lang="en-US" b="1" dirty="0" err="1" smtClean="0">
                          <a:solidFill>
                            <a:srgbClr val="008000"/>
                          </a:solidFill>
                        </a:rPr>
                        <a:t>Minocyn</a:t>
                      </a:r>
                      <a:endParaRPr lang="en-US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b="1" i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u="sng" baseline="0" dirty="0" smtClean="0"/>
                        <a:t>Doxycycline (Generic)</a:t>
                      </a:r>
                      <a:endParaRPr lang="en-US" b="1" i="1" u="sng" dirty="0" smtClean="0"/>
                    </a:p>
                    <a:p>
                      <a:r>
                        <a:rPr lang="en-US" b="1" i="1" dirty="0" smtClean="0"/>
                        <a:t>Minocycline</a:t>
                      </a:r>
                      <a:r>
                        <a:rPr lang="en-US" b="1" i="1" baseline="0" dirty="0" smtClean="0"/>
                        <a:t> (Generic)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Trigger avoidance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Sunblock (Physical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&gt; Chemical)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Oracea</a:t>
                      </a:r>
                      <a:r>
                        <a:rPr lang="en-US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(Doxy 40mg)</a:t>
                      </a:r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34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Rosacea Treatment</a:t>
            </a:r>
            <a:endParaRPr lang="en-US" dirty="0"/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0" t="6519" r="15607" b="21172"/>
          <a:stretch/>
        </p:blipFill>
        <p:spPr>
          <a:xfrm>
            <a:off x="228600" y="2362200"/>
            <a:ext cx="8567616" cy="3272692"/>
          </a:xfrm>
        </p:spPr>
      </p:pic>
      <p:sp>
        <p:nvSpPr>
          <p:cNvPr id="5" name="TextBox 4"/>
          <p:cNvSpPr txBox="1"/>
          <p:nvPr/>
        </p:nvSpPr>
        <p:spPr>
          <a:xfrm>
            <a:off x="762000" y="1905000"/>
            <a:ext cx="216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Oral Antibiotics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Topicals</a:t>
            </a:r>
            <a:r>
              <a:rPr lang="en-US" dirty="0"/>
              <a:t> </a:t>
            </a:r>
            <a:r>
              <a:rPr lang="en-US" dirty="0" smtClean="0">
                <a:solidFill>
                  <a:srgbClr val="3366FF"/>
                </a:solidFill>
              </a:rPr>
              <a:t>-------------------------------------------------------------------------------------------------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71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Liquid Nitrogen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>
          <a:xfrm>
            <a:off x="990600" y="1683706"/>
            <a:ext cx="7876853" cy="504971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7" t="3738" r="7538" b="2996"/>
          <a:stretch/>
        </p:blipFill>
        <p:spPr>
          <a:xfrm>
            <a:off x="141057" y="209549"/>
            <a:ext cx="2003885" cy="3962400"/>
          </a:xfrm>
        </p:spPr>
      </p:pic>
      <p:sp>
        <p:nvSpPr>
          <p:cNvPr id="3" name="TextBox 2"/>
          <p:cNvSpPr txBox="1"/>
          <p:nvPr/>
        </p:nvSpPr>
        <p:spPr>
          <a:xfrm>
            <a:off x="2286000" y="171959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-195 </a:t>
            </a:r>
            <a:r>
              <a:rPr lang="en-US" sz="2800" b="1" dirty="0" err="1" smtClean="0">
                <a:solidFill>
                  <a:schemeClr val="bg1"/>
                </a:solidFill>
              </a:rPr>
              <a:t>Celcius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226325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Keratinocyte death at -50 </a:t>
            </a:r>
            <a:r>
              <a:rPr lang="en-US" b="1" dirty="0" err="1" smtClean="0">
                <a:solidFill>
                  <a:schemeClr val="bg1"/>
                </a:solidFill>
              </a:rPr>
              <a:t>Celcius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Melanocytes more sensitive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1453" y="6271756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68-88% Effective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6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Rosacea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 Cure </a:t>
            </a:r>
          </a:p>
          <a:p>
            <a:r>
              <a:rPr lang="en-US" b="1" dirty="0" smtClean="0"/>
              <a:t>Trigger Avoidance </a:t>
            </a:r>
            <a:r>
              <a:rPr lang="en-US" dirty="0" smtClean="0"/>
              <a:t>- Sunblock (Physical)</a:t>
            </a:r>
          </a:p>
          <a:p>
            <a:r>
              <a:rPr lang="en-US" b="1" dirty="0" smtClean="0"/>
              <a:t>Moisturize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Topicals</a:t>
            </a:r>
          </a:p>
          <a:p>
            <a:pPr lvl="1"/>
            <a:r>
              <a:rPr lang="en-US" dirty="0" smtClean="0"/>
              <a:t>Metronidazole</a:t>
            </a:r>
          </a:p>
          <a:p>
            <a:pPr lvl="1"/>
            <a:r>
              <a:rPr lang="en-US" dirty="0" err="1" smtClean="0"/>
              <a:t>Azaleic</a:t>
            </a:r>
            <a:r>
              <a:rPr lang="en-US" dirty="0" smtClean="0"/>
              <a:t> Acid (</a:t>
            </a:r>
            <a:r>
              <a:rPr lang="en-US" dirty="0" err="1" smtClean="0"/>
              <a:t>Finacea</a:t>
            </a:r>
            <a:r>
              <a:rPr lang="en-US" dirty="0" smtClean="0"/>
              <a:t>) – gel / foam</a:t>
            </a:r>
          </a:p>
          <a:p>
            <a:pPr lvl="1"/>
            <a:r>
              <a:rPr lang="en-US" dirty="0" err="1" smtClean="0"/>
              <a:t>Ivermectin</a:t>
            </a:r>
            <a:r>
              <a:rPr lang="en-US" dirty="0" smtClean="0"/>
              <a:t> (</a:t>
            </a:r>
            <a:r>
              <a:rPr lang="en-US" dirty="0" err="1" smtClean="0"/>
              <a:t>Soolantra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Sodium </a:t>
            </a:r>
            <a:r>
              <a:rPr lang="en-US" dirty="0" err="1" smtClean="0"/>
              <a:t>Sulfacetamide</a:t>
            </a:r>
            <a:r>
              <a:rPr lang="en-US" dirty="0" smtClean="0"/>
              <a:t> &amp; Sulfur</a:t>
            </a:r>
          </a:p>
          <a:p>
            <a:pPr lvl="1"/>
            <a:r>
              <a:rPr lang="en-US" dirty="0" err="1" smtClean="0"/>
              <a:t>Brimonidine</a:t>
            </a:r>
            <a:r>
              <a:rPr lang="en-US" dirty="0" smtClean="0"/>
              <a:t> (</a:t>
            </a:r>
            <a:r>
              <a:rPr lang="en-US" dirty="0" err="1" smtClean="0"/>
              <a:t>Mirvaso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Oral Antibiotics</a:t>
            </a:r>
          </a:p>
          <a:p>
            <a:pPr lvl="1"/>
            <a:r>
              <a:rPr lang="en-US" dirty="0" smtClean="0"/>
              <a:t>Minocycline</a:t>
            </a:r>
          </a:p>
          <a:p>
            <a:pPr lvl="1"/>
            <a:r>
              <a:rPr lang="en-US" dirty="0" smtClean="0"/>
              <a:t>Doxycycline</a:t>
            </a:r>
          </a:p>
          <a:p>
            <a:pPr lvl="1"/>
            <a:r>
              <a:rPr lang="en-US" dirty="0" err="1" smtClean="0"/>
              <a:t>Oracea</a:t>
            </a:r>
            <a:r>
              <a:rPr lang="en-US" dirty="0" smtClean="0"/>
              <a:t> (Doxycycline 40mg) – Sub-microbial dose</a:t>
            </a:r>
          </a:p>
          <a:p>
            <a:r>
              <a:rPr lang="en-US" b="1" dirty="0" smtClean="0"/>
              <a:t>Laser</a:t>
            </a:r>
            <a:r>
              <a:rPr lang="en-US" dirty="0" smtClean="0"/>
              <a:t> – Pulse Dye Laser (V Beam) – 585nm  / 595nm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16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/>
              </a:rPr>
              <a:t>Mild dandruff / Itchy ears  Severe dermatitis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Sebaceous areas </a:t>
            </a:r>
            <a:r>
              <a:rPr lang="en-US" dirty="0" smtClean="0"/>
              <a:t>- </a:t>
            </a:r>
            <a:r>
              <a:rPr lang="en-US" dirty="0" err="1" smtClean="0"/>
              <a:t>Malasezia</a:t>
            </a:r>
            <a:endParaRPr lang="en-US" dirty="0" smtClean="0"/>
          </a:p>
          <a:p>
            <a:pPr lvl="1"/>
            <a:r>
              <a:rPr lang="en-US" b="1" dirty="0"/>
              <a:t>Face</a:t>
            </a:r>
          </a:p>
          <a:p>
            <a:pPr lvl="2"/>
            <a:r>
              <a:rPr lang="en-US" dirty="0"/>
              <a:t>Brows / Lashes / NL folds </a:t>
            </a:r>
          </a:p>
          <a:p>
            <a:pPr lvl="1"/>
            <a:r>
              <a:rPr lang="en-US" b="1" dirty="0" smtClean="0"/>
              <a:t>Scalp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Post auricular</a:t>
            </a:r>
          </a:p>
          <a:p>
            <a:pPr lvl="1"/>
            <a:r>
              <a:rPr lang="en-US" b="1" dirty="0" smtClean="0"/>
              <a:t>Upper Trunk</a:t>
            </a:r>
          </a:p>
          <a:p>
            <a:pPr lvl="2"/>
            <a:r>
              <a:rPr lang="en-US" dirty="0" smtClean="0"/>
              <a:t>Chest / Axilla </a:t>
            </a:r>
          </a:p>
          <a:p>
            <a:pPr lvl="2"/>
            <a:r>
              <a:rPr lang="en-US" dirty="0" smtClean="0"/>
              <a:t>Umbilicus / </a:t>
            </a:r>
            <a:r>
              <a:rPr lang="en-US" dirty="0" err="1" smtClean="0"/>
              <a:t>Anogenital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Triggers</a:t>
            </a:r>
          </a:p>
          <a:p>
            <a:pPr lvl="1"/>
            <a:r>
              <a:rPr lang="en-US" dirty="0" smtClean="0">
                <a:sym typeface="Wingdings"/>
              </a:rPr>
              <a:t>Stress</a:t>
            </a:r>
          </a:p>
          <a:p>
            <a:pPr lvl="1"/>
            <a:r>
              <a:rPr lang="en-US" dirty="0" smtClean="0">
                <a:sym typeface="Wingdings"/>
              </a:rPr>
              <a:t>Weather (Humidity / Cold / Wind) </a:t>
            </a:r>
          </a:p>
        </p:txBody>
      </p:sp>
      <p:pic>
        <p:nvPicPr>
          <p:cNvPr id="5" name="Content Placeholder 4" descr="22320082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4555"/>
          <a:stretch/>
        </p:blipFill>
        <p:spPr>
          <a:xfrm>
            <a:off x="5181600" y="2209800"/>
            <a:ext cx="3833001" cy="3200400"/>
          </a:xfrm>
        </p:spPr>
      </p:pic>
    </p:spTree>
    <p:extLst>
      <p:ext uri="{BB962C8B-B14F-4D97-AF65-F5344CB8AC3E}">
        <p14:creationId xmlns:p14="http://schemas.microsoft.com/office/powerpoint/2010/main" val="505589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</a:t>
            </a:r>
            <a:endParaRPr lang="en-US" dirty="0"/>
          </a:p>
        </p:txBody>
      </p:sp>
      <p:pic>
        <p:nvPicPr>
          <p:cNvPr id="5" name="Content Placeholder 4" descr="seborrheic_dermatitis_232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1716"/>
          <a:stretch/>
        </p:blipFill>
        <p:spPr>
          <a:xfrm>
            <a:off x="228600" y="1676400"/>
            <a:ext cx="4286442" cy="3657600"/>
          </a:xfrm>
        </p:spPr>
      </p:pic>
      <p:pic>
        <p:nvPicPr>
          <p:cNvPr id="9" name="Content Placeholder 4" descr="sebderm4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19620" r="16538"/>
          <a:stretch/>
        </p:blipFill>
        <p:spPr>
          <a:xfrm>
            <a:off x="4648200" y="2743200"/>
            <a:ext cx="4267200" cy="38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44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Stop</a:t>
            </a:r>
            <a:r>
              <a:rPr lang="en-US" dirty="0" smtClean="0"/>
              <a:t> – </a:t>
            </a:r>
            <a:r>
              <a:rPr lang="en-US" dirty="0" err="1" smtClean="0"/>
              <a:t>Hairspary</a:t>
            </a:r>
            <a:r>
              <a:rPr lang="en-US" dirty="0" smtClean="0"/>
              <a:t> / Pomades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Frequent washing</a:t>
            </a:r>
          </a:p>
          <a:p>
            <a:pPr lvl="1"/>
            <a:r>
              <a:rPr lang="en-US" dirty="0" smtClean="0"/>
              <a:t>Longer period of lathering </a:t>
            </a:r>
            <a:r>
              <a:rPr lang="en-US" dirty="0" smtClean="0">
                <a:sym typeface="Wingdings"/>
              </a:rPr>
              <a:t> remove scale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Increase contact time</a:t>
            </a:r>
          </a:p>
        </p:txBody>
      </p:sp>
      <p:pic>
        <p:nvPicPr>
          <p:cNvPr id="4" name="Content Placeholder 4" descr="washing-ha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20396"/>
          <a:stretch>
            <a:fillRect/>
          </a:stretch>
        </p:blipFill>
        <p:spPr>
          <a:xfrm>
            <a:off x="5029200" y="3429000"/>
            <a:ext cx="2882691" cy="323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48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_vyrn_2964Classic-Clean-2i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6705600" y="5029200"/>
            <a:ext cx="1447800" cy="1622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 </a:t>
            </a:r>
            <a:br>
              <a:rPr lang="en-US" dirty="0" smtClean="0"/>
            </a:br>
            <a:r>
              <a:rPr lang="en-US" dirty="0" smtClean="0"/>
              <a:t>Maintenance Thx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sym typeface="Wingdings"/>
              </a:rPr>
              <a:t>Antifungals</a:t>
            </a:r>
          </a:p>
          <a:p>
            <a:pPr lvl="1"/>
            <a:r>
              <a:rPr lang="en-US" b="1" dirty="0" smtClean="0">
                <a:sym typeface="Wingdings"/>
              </a:rPr>
              <a:t>Ketoconazole 2%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>
                <a:sym typeface="Wingdings"/>
              </a:rPr>
              <a:t>Nizoral</a:t>
            </a:r>
            <a:r>
              <a:rPr lang="en-US" dirty="0">
                <a:sym typeface="Wingdings"/>
              </a:rPr>
              <a:t>) – cream or shampoo</a:t>
            </a:r>
          </a:p>
          <a:p>
            <a:pPr lvl="2"/>
            <a:r>
              <a:rPr lang="en-US" dirty="0" err="1">
                <a:sym typeface="Wingdings"/>
              </a:rPr>
              <a:t>Extina</a:t>
            </a:r>
            <a:r>
              <a:rPr lang="en-US" dirty="0">
                <a:sym typeface="Wingdings"/>
              </a:rPr>
              <a:t> Foam / </a:t>
            </a:r>
            <a:r>
              <a:rPr lang="en-US" dirty="0" err="1" smtClean="0">
                <a:sym typeface="Wingdings"/>
              </a:rPr>
              <a:t>Xolegel</a:t>
            </a:r>
            <a:endParaRPr lang="en-US" dirty="0" smtClean="0">
              <a:sym typeface="Wingdings"/>
            </a:endParaRPr>
          </a:p>
          <a:p>
            <a:pPr lvl="2"/>
            <a:r>
              <a:rPr lang="en-US" u="sng" dirty="0" smtClean="0">
                <a:sym typeface="Wingdings"/>
              </a:rPr>
              <a:t>Pregnancy C</a:t>
            </a:r>
            <a:endParaRPr lang="en-US" u="sng" dirty="0">
              <a:sym typeface="Wingdings"/>
            </a:endParaRPr>
          </a:p>
          <a:p>
            <a:pPr lvl="1"/>
            <a:r>
              <a:rPr lang="en-US" b="1" dirty="0" err="1">
                <a:sym typeface="Wingdings"/>
              </a:rPr>
              <a:t>Ciclopirox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1% (</a:t>
            </a:r>
            <a:r>
              <a:rPr lang="en-US" dirty="0" err="1">
                <a:sym typeface="Wingdings"/>
              </a:rPr>
              <a:t>Loprox</a:t>
            </a:r>
            <a:r>
              <a:rPr lang="en-US" dirty="0">
                <a:sym typeface="Wingdings"/>
              </a:rPr>
              <a:t>) – cream or </a:t>
            </a:r>
            <a:r>
              <a:rPr lang="en-US" dirty="0" smtClean="0">
                <a:sym typeface="Wingdings"/>
              </a:rPr>
              <a:t>shampoo</a:t>
            </a:r>
          </a:p>
          <a:p>
            <a:pPr lvl="2"/>
            <a:r>
              <a:rPr lang="en-US" u="sng" dirty="0" smtClean="0">
                <a:sym typeface="Wingdings"/>
              </a:rPr>
              <a:t>Pregnancy B</a:t>
            </a:r>
          </a:p>
          <a:p>
            <a:pPr lvl="1"/>
            <a:r>
              <a:rPr lang="en-US" b="1" dirty="0" smtClean="0">
                <a:sym typeface="Wingdings"/>
              </a:rPr>
              <a:t>Selenium </a:t>
            </a:r>
            <a:r>
              <a:rPr lang="en-US" b="1" dirty="0" err="1" smtClean="0">
                <a:sym typeface="Wingdings"/>
              </a:rPr>
              <a:t>suflide</a:t>
            </a:r>
            <a:r>
              <a:rPr lang="en-US" b="1" dirty="0" smtClean="0"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Selsun</a:t>
            </a:r>
            <a:r>
              <a:rPr lang="en-US" dirty="0" smtClean="0">
                <a:sym typeface="Wingdings"/>
              </a:rPr>
              <a:t> Blue OTC) shampoo</a:t>
            </a:r>
          </a:p>
          <a:p>
            <a:pPr lvl="1"/>
            <a:r>
              <a:rPr lang="en-US" b="1" dirty="0" smtClean="0">
                <a:sym typeface="Wingdings"/>
              </a:rPr>
              <a:t>Zinc</a:t>
            </a:r>
            <a:r>
              <a:rPr lang="en-US" dirty="0" smtClean="0">
                <a:sym typeface="Wingdings"/>
              </a:rPr>
              <a:t> (Head &amp; Shoulders OTC) shampoo</a:t>
            </a:r>
          </a:p>
          <a:p>
            <a:pPr lvl="1"/>
            <a:endParaRPr lang="en-US" dirty="0">
              <a:sym typeface="Wingdings"/>
            </a:endParaRPr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r="14725"/>
          <a:stretch/>
        </p:blipFill>
        <p:spPr>
          <a:xfrm>
            <a:off x="7620000" y="304800"/>
            <a:ext cx="1101160" cy="167640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 t="-2991" r="29888" b="2991"/>
          <a:stretch/>
        </p:blipFill>
        <p:spPr>
          <a:xfrm>
            <a:off x="8077200" y="2667000"/>
            <a:ext cx="856111" cy="1676400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23777"/>
          <a:stretch/>
        </p:blipFill>
        <p:spPr>
          <a:xfrm>
            <a:off x="8153400" y="4572000"/>
            <a:ext cx="85457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32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 </a:t>
            </a:r>
            <a:br>
              <a:rPr lang="en-US" dirty="0" smtClean="0"/>
            </a:br>
            <a:r>
              <a:rPr lang="en-US" dirty="0" smtClean="0"/>
              <a:t>Maintenance Thx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  <a:sym typeface="Wingdings"/>
              </a:rPr>
              <a:t>Na </a:t>
            </a:r>
            <a:r>
              <a:rPr lang="en-US" b="1" dirty="0" err="1">
                <a:solidFill>
                  <a:srgbClr val="0000FF"/>
                </a:solidFill>
                <a:sym typeface="Wingdings"/>
              </a:rPr>
              <a:t>Sulfacedamide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&amp; 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Sulfure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Cleanser </a:t>
            </a:r>
            <a:r>
              <a:rPr lang="en-US" dirty="0">
                <a:sym typeface="Wingdings"/>
              </a:rPr>
              <a:t>/ Wash / </a:t>
            </a:r>
            <a:r>
              <a:rPr lang="en-US" dirty="0" smtClean="0">
                <a:sym typeface="Wingdings"/>
              </a:rPr>
              <a:t>Cream</a:t>
            </a:r>
            <a:endParaRPr lang="en-US" dirty="0">
              <a:sym typeface="Wingdings"/>
            </a:endParaRPr>
          </a:p>
          <a:p>
            <a:pPr lvl="1"/>
            <a:r>
              <a:rPr lang="en-US" b="1" dirty="0" err="1">
                <a:sym typeface="Wingdings"/>
              </a:rPr>
              <a:t>Plexion</a:t>
            </a:r>
            <a:r>
              <a:rPr lang="en-US" b="1" dirty="0">
                <a:sym typeface="Wingdings"/>
              </a:rPr>
              <a:t> / </a:t>
            </a:r>
            <a:r>
              <a:rPr lang="en-US" b="1" dirty="0" err="1">
                <a:sym typeface="Wingdings"/>
              </a:rPr>
              <a:t>Rosula</a:t>
            </a:r>
            <a:r>
              <a:rPr lang="en-US" b="1" dirty="0">
                <a:sym typeface="Wingdings"/>
              </a:rPr>
              <a:t> / </a:t>
            </a:r>
            <a:r>
              <a:rPr lang="en-US" b="1" dirty="0" err="1">
                <a:sym typeface="Wingdings"/>
              </a:rPr>
              <a:t>Rosac</a:t>
            </a:r>
            <a:r>
              <a:rPr lang="en-US" b="1" dirty="0">
                <a:sym typeface="Wingdings"/>
              </a:rPr>
              <a:t> / </a:t>
            </a:r>
            <a:r>
              <a:rPr lang="en-US" b="1" dirty="0" err="1">
                <a:sym typeface="Wingdings"/>
              </a:rPr>
              <a:t>Avar</a:t>
            </a:r>
            <a:endParaRPr lang="en-US" b="1" dirty="0">
              <a:sym typeface="Wingdings"/>
            </a:endParaRPr>
          </a:p>
          <a:p>
            <a:r>
              <a:rPr lang="en-US" b="1" dirty="0">
                <a:solidFill>
                  <a:srgbClr val="0000FF"/>
                </a:solidFill>
                <a:sym typeface="Wingdings"/>
              </a:rPr>
              <a:t>Salicylic Acid  </a:t>
            </a:r>
            <a:r>
              <a:rPr lang="en-US" dirty="0">
                <a:sym typeface="Wingdings"/>
              </a:rPr>
              <a:t>OTC</a:t>
            </a:r>
          </a:p>
          <a:p>
            <a:pPr lvl="1"/>
            <a:r>
              <a:rPr lang="en-US" b="1" dirty="0" err="1">
                <a:sym typeface="Wingdings"/>
              </a:rPr>
              <a:t>Scalpicin</a:t>
            </a:r>
            <a:r>
              <a:rPr lang="en-US" dirty="0">
                <a:sym typeface="Wingdings"/>
              </a:rPr>
              <a:t> 3% Solution </a:t>
            </a:r>
            <a:r>
              <a:rPr lang="en-US" dirty="0" smtClean="0">
                <a:sym typeface="Wingdings"/>
              </a:rPr>
              <a:t>(+</a:t>
            </a:r>
            <a:r>
              <a:rPr lang="en-US" dirty="0">
                <a:sym typeface="Wingdings"/>
              </a:rPr>
              <a:t>/- HC 1</a:t>
            </a:r>
            <a:r>
              <a:rPr lang="en-US" dirty="0" smtClean="0">
                <a:sym typeface="Wingdings"/>
              </a:rPr>
              <a:t>%)</a:t>
            </a:r>
            <a:endParaRPr lang="en-US" dirty="0">
              <a:sym typeface="Wingdings"/>
            </a:endParaRPr>
          </a:p>
          <a:p>
            <a:pPr lvl="1"/>
            <a:r>
              <a:rPr lang="en-US" b="1" dirty="0" err="1">
                <a:sym typeface="Wingdings"/>
              </a:rPr>
              <a:t>Salex</a:t>
            </a:r>
            <a:r>
              <a:rPr lang="en-US" b="1" dirty="0">
                <a:sym typeface="Wingdings"/>
              </a:rPr>
              <a:t> </a:t>
            </a:r>
            <a:r>
              <a:rPr lang="en-US" dirty="0">
                <a:sym typeface="Wingdings"/>
              </a:rPr>
              <a:t>6% shampoo or cream</a:t>
            </a:r>
          </a:p>
          <a:p>
            <a:r>
              <a:rPr lang="en-US" b="1" dirty="0">
                <a:solidFill>
                  <a:srgbClr val="0000FF"/>
                </a:solidFill>
                <a:sym typeface="Wingdings"/>
              </a:rPr>
              <a:t>Tar Shampoo </a:t>
            </a:r>
            <a:r>
              <a:rPr lang="en-US" dirty="0">
                <a:sym typeface="Wingdings"/>
              </a:rPr>
              <a:t>OTC (T-Gel / T-Sal / DHS )</a:t>
            </a:r>
          </a:p>
          <a:p>
            <a:r>
              <a:rPr lang="en-US" b="1" dirty="0" err="1">
                <a:sym typeface="Wingdings"/>
              </a:rPr>
              <a:t>Metronidzole</a:t>
            </a:r>
            <a:r>
              <a:rPr lang="en-US" dirty="0">
                <a:sym typeface="Wingdings"/>
              </a:rPr>
              <a:t> – Rosacea overlap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92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</a:t>
            </a:r>
            <a:endParaRPr lang="en-US" dirty="0"/>
          </a:p>
        </p:txBody>
      </p:sp>
      <p:pic>
        <p:nvPicPr>
          <p:cNvPr id="6" name="Content Placeholder 5" descr="d_08SebDermScalp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r="20752"/>
          <a:stretch>
            <a:fillRect/>
          </a:stretch>
        </p:blipFill>
        <p:spPr/>
      </p:pic>
      <p:pic>
        <p:nvPicPr>
          <p:cNvPr id="8" name="Content Placeholder 5" descr="seborrheic-dermatitis-ear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3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72647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Seborrheic</a:t>
            </a:r>
            <a:r>
              <a:rPr lang="en-US" dirty="0" smtClean="0"/>
              <a:t> Dermatitis – Flare Thx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Topical Corticosteroids</a:t>
            </a:r>
          </a:p>
          <a:p>
            <a:pPr lvl="1"/>
            <a:r>
              <a:rPr lang="en-US" dirty="0" smtClean="0"/>
              <a:t>Only during flares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Face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Desonide</a:t>
            </a:r>
            <a:r>
              <a:rPr lang="en-US" dirty="0" smtClean="0"/>
              <a:t> (Cream / Ointment) </a:t>
            </a:r>
          </a:p>
          <a:p>
            <a:pPr lvl="1"/>
            <a:r>
              <a:rPr lang="en-US" dirty="0" err="1" smtClean="0"/>
              <a:t>Desonate</a:t>
            </a:r>
            <a:r>
              <a:rPr lang="en-US" dirty="0" smtClean="0"/>
              <a:t> Gel / </a:t>
            </a:r>
            <a:r>
              <a:rPr lang="en-US" dirty="0" err="1" smtClean="0"/>
              <a:t>Verdeso</a:t>
            </a:r>
            <a:r>
              <a:rPr lang="en-US" dirty="0" smtClean="0"/>
              <a:t> Foam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Scalp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Clobetasol Solution </a:t>
            </a:r>
          </a:p>
          <a:p>
            <a:pPr lvl="2"/>
            <a:r>
              <a:rPr lang="en-US" dirty="0" err="1" smtClean="0"/>
              <a:t>Clobex</a:t>
            </a:r>
            <a:r>
              <a:rPr lang="en-US" dirty="0" smtClean="0"/>
              <a:t> shampoo / </a:t>
            </a:r>
            <a:r>
              <a:rPr lang="en-US" dirty="0" err="1" smtClean="0"/>
              <a:t>Olux</a:t>
            </a:r>
            <a:r>
              <a:rPr lang="en-US" dirty="0" smtClean="0"/>
              <a:t> Foam</a:t>
            </a:r>
          </a:p>
          <a:p>
            <a:pPr lvl="1"/>
            <a:r>
              <a:rPr lang="en-US" dirty="0" err="1" smtClean="0"/>
              <a:t>Dermasmooth</a:t>
            </a:r>
            <a:r>
              <a:rPr lang="en-US" dirty="0" smtClean="0"/>
              <a:t> Scalp Oil (</a:t>
            </a:r>
            <a:r>
              <a:rPr lang="en-US" dirty="0" err="1" smtClean="0"/>
              <a:t>Fluocinolone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Lidex</a:t>
            </a:r>
            <a:r>
              <a:rPr lang="en-US" dirty="0" smtClean="0"/>
              <a:t> Solution (</a:t>
            </a:r>
            <a:r>
              <a:rPr lang="en-US" dirty="0" err="1" smtClean="0"/>
              <a:t>Fluocinonide</a:t>
            </a:r>
            <a:r>
              <a:rPr lang="en-US" dirty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4" descr="sa08_newproducts_photo1ti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" b="6162"/>
          <a:stretch>
            <a:fillRect/>
          </a:stretch>
        </p:blipFill>
        <p:spPr>
          <a:xfrm>
            <a:off x="6809331" y="4038600"/>
            <a:ext cx="2317671" cy="2597361"/>
          </a:xfrm>
          <a:prstGeom prst="rect">
            <a:avLst/>
          </a:prstGeom>
        </p:spPr>
      </p:pic>
      <p:pic>
        <p:nvPicPr>
          <p:cNvPr id="6" name="Content Placeholder 8" descr="xsmall-produc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0" r="-6515" b="27200"/>
          <a:stretch/>
        </p:blipFill>
        <p:spPr>
          <a:xfrm>
            <a:off x="5791200" y="1524000"/>
            <a:ext cx="3039802" cy="914400"/>
          </a:xfrm>
          <a:prstGeom prst="rect">
            <a:avLst/>
          </a:prstGeom>
        </p:spPr>
      </p:pic>
      <p:pic>
        <p:nvPicPr>
          <p:cNvPr id="7" name="Content Placeholder 12" descr="Verdeso-Bottl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7" t="2599" r="29240" b="312"/>
          <a:stretch/>
        </p:blipFill>
        <p:spPr>
          <a:xfrm>
            <a:off x="6172200" y="2427310"/>
            <a:ext cx="914400" cy="25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08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6638"/>
            <a:ext cx="8502393" cy="5562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3" y="3048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Tinea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Versicolor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Young Adults</a:t>
            </a:r>
          </a:p>
          <a:p>
            <a:r>
              <a:rPr lang="en-US" dirty="0" smtClean="0"/>
              <a:t>2-8% of population</a:t>
            </a:r>
          </a:p>
          <a:p>
            <a:r>
              <a:rPr lang="en-US" b="1" dirty="0" err="1" smtClean="0"/>
              <a:t>Malassezia</a:t>
            </a:r>
            <a:r>
              <a:rPr lang="en-US" b="1" dirty="0"/>
              <a:t> </a:t>
            </a:r>
            <a:r>
              <a:rPr lang="en-US" dirty="0" smtClean="0"/>
              <a:t>- Normal skin flora</a:t>
            </a:r>
          </a:p>
          <a:p>
            <a:pPr lvl="1"/>
            <a:r>
              <a:rPr lang="en-US" dirty="0" smtClean="0"/>
              <a:t>Infants 15% </a:t>
            </a:r>
            <a:r>
              <a:rPr lang="en-US" dirty="0" smtClean="0">
                <a:sym typeface="Wingdings" pitchFamily="2" charset="2"/>
              </a:rPr>
              <a:t> Adults 90-100%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Lipophilic – High sebaceous areas</a:t>
            </a:r>
          </a:p>
          <a:p>
            <a:r>
              <a:rPr lang="en-US" b="1" dirty="0" smtClean="0"/>
              <a:t>Risk Factors</a:t>
            </a:r>
          </a:p>
          <a:p>
            <a:pPr lvl="1"/>
            <a:r>
              <a:rPr lang="en-US" dirty="0" smtClean="0"/>
              <a:t>Family History (20%) – more recurrences</a:t>
            </a:r>
          </a:p>
          <a:p>
            <a:pPr lvl="1"/>
            <a:r>
              <a:rPr lang="en-US" dirty="0" smtClean="0"/>
              <a:t>Warm / Humid / Hyperhidrosis / Oily</a:t>
            </a:r>
          </a:p>
          <a:p>
            <a:pPr lvl="1"/>
            <a:r>
              <a:rPr lang="en-US" dirty="0" err="1" smtClean="0"/>
              <a:t>Immunosuppresion</a:t>
            </a:r>
            <a:r>
              <a:rPr lang="en-US" dirty="0" smtClean="0"/>
              <a:t> / Prednisone / Antibiotics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98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5-FU (5-Fluorouracil)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4" y="1422644"/>
            <a:ext cx="4869366" cy="5316845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4" b="10043"/>
          <a:stretch/>
        </p:blipFill>
        <p:spPr>
          <a:xfrm>
            <a:off x="5562600" y="1371600"/>
            <a:ext cx="3295462" cy="1600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 b="47329"/>
          <a:stretch/>
        </p:blipFill>
        <p:spPr>
          <a:xfrm>
            <a:off x="5181600" y="5574320"/>
            <a:ext cx="3657600" cy="105507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0" b="41667"/>
          <a:stretch/>
        </p:blipFill>
        <p:spPr>
          <a:xfrm>
            <a:off x="5213195" y="3091526"/>
            <a:ext cx="3657600" cy="93198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9" r="2973" b="16930"/>
          <a:stretch/>
        </p:blipFill>
        <p:spPr>
          <a:xfrm>
            <a:off x="5378464" y="4038598"/>
            <a:ext cx="3327062" cy="1535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1" y="1520283"/>
            <a:ext cx="245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</a:t>
            </a:r>
            <a:r>
              <a:rPr lang="en-US" sz="2400" b="1" u="sng" dirty="0" smtClean="0">
                <a:solidFill>
                  <a:schemeClr val="bg1"/>
                </a:solidFill>
              </a:rPr>
              <a:t>FDA Approved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</a:t>
            </a:r>
            <a:r>
              <a:rPr lang="en-US" sz="2000" b="1" dirty="0" smtClean="0">
                <a:solidFill>
                  <a:schemeClr val="bg1"/>
                </a:solidFill>
              </a:rPr>
              <a:t>AK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          Superficial BCC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6034" y="6279374"/>
            <a:ext cx="494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Tx</a:t>
            </a:r>
            <a:r>
              <a:rPr lang="en-US" sz="2000" b="1" dirty="0" smtClean="0">
                <a:solidFill>
                  <a:srgbClr val="FFFF00"/>
                </a:solidFill>
              </a:rPr>
              <a:t> – Topical Steroids / </a:t>
            </a:r>
            <a:r>
              <a:rPr lang="en-US" sz="2000" b="1" dirty="0" err="1" smtClean="0">
                <a:solidFill>
                  <a:srgbClr val="FFFF00"/>
                </a:solidFill>
              </a:rPr>
              <a:t>Aquaphor</a:t>
            </a:r>
            <a:r>
              <a:rPr lang="en-US" sz="2000" b="1" dirty="0" smtClean="0">
                <a:solidFill>
                  <a:srgbClr val="FFFF00"/>
                </a:solidFill>
              </a:rPr>
              <a:t> / Mupirocin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034" y="1520283"/>
            <a:ext cx="2195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Field Treatment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1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Tinea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Versicolor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Hypopigmentation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Persist after treatment</a:t>
            </a:r>
          </a:p>
          <a:p>
            <a:r>
              <a:rPr lang="en-US" dirty="0" smtClean="0"/>
              <a:t>Hyperpigmentation</a:t>
            </a:r>
          </a:p>
          <a:p>
            <a:pPr lvl="1"/>
            <a:r>
              <a:rPr lang="en-US" dirty="0" smtClean="0"/>
              <a:t>Red / Pink / Brown</a:t>
            </a:r>
          </a:p>
          <a:p>
            <a:r>
              <a:rPr lang="en-US" dirty="0" smtClean="0"/>
              <a:t>Fine Scale</a:t>
            </a:r>
          </a:p>
          <a:p>
            <a:r>
              <a:rPr lang="en-US" dirty="0" smtClean="0"/>
              <a:t>Mild Pruritus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4430" r="2396" b="8063"/>
          <a:stretch/>
        </p:blipFill>
        <p:spPr>
          <a:xfrm rot="5400000">
            <a:off x="3881778" y="2173132"/>
            <a:ext cx="5342844" cy="3657600"/>
          </a:xfrm>
        </p:spPr>
      </p:pic>
    </p:spTree>
    <p:extLst>
      <p:ext uri="{BB962C8B-B14F-4D97-AF65-F5344CB8AC3E}">
        <p14:creationId xmlns:p14="http://schemas.microsoft.com/office/powerpoint/2010/main" val="190342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69" y="581731"/>
            <a:ext cx="6421262" cy="5867400"/>
          </a:xfrm>
        </p:spPr>
      </p:pic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9" r="23777"/>
          <a:stretch/>
        </p:blipFill>
        <p:spPr>
          <a:xfrm>
            <a:off x="6477000" y="0"/>
            <a:ext cx="1383596" cy="2590800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9" r="14725"/>
          <a:stretch/>
        </p:blipFill>
        <p:spPr>
          <a:xfrm>
            <a:off x="5410200" y="3581400"/>
            <a:ext cx="1952057" cy="297180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391507" cy="2391507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 t="-2991" r="29888" b="2991"/>
          <a:stretch/>
        </p:blipFill>
        <p:spPr>
          <a:xfrm>
            <a:off x="7315200" y="2819400"/>
            <a:ext cx="1673308" cy="3276600"/>
          </a:xfrm>
          <a:prstGeom prst="rect">
            <a:avLst/>
          </a:prstGeom>
        </p:spPr>
      </p:pic>
      <p:pic>
        <p:nvPicPr>
          <p:cNvPr id="10" name="Content Placeholder 3" descr="Screen Shot 2016-07-17 at 8.47.24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53" b="-837"/>
          <a:stretch/>
        </p:blipFill>
        <p:spPr>
          <a:xfrm>
            <a:off x="685800" y="1295400"/>
            <a:ext cx="870714" cy="914400"/>
          </a:xfrm>
          <a:prstGeom prst="rect">
            <a:avLst/>
          </a:prstGeom>
        </p:spPr>
      </p:pic>
      <p:pic>
        <p:nvPicPr>
          <p:cNvPr id="11" name="Content Placeholder 3" descr="Screen Shot 2016-07-17 at 8.51.16 A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2" b="-616"/>
          <a:stretch/>
        </p:blipFill>
        <p:spPr>
          <a:xfrm>
            <a:off x="304800" y="3505200"/>
            <a:ext cx="1476083" cy="30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4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175099" cy="61722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2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6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Atopic Dermatitis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Atopic Triad </a:t>
            </a:r>
            <a:r>
              <a:rPr lang="en-US" dirty="0" smtClean="0"/>
              <a:t>(Atopic march)</a:t>
            </a:r>
          </a:p>
          <a:p>
            <a:pPr lvl="1"/>
            <a:r>
              <a:rPr lang="en-US" dirty="0" smtClean="0"/>
              <a:t>AD </a:t>
            </a:r>
            <a:r>
              <a:rPr lang="en-US" dirty="0" smtClean="0">
                <a:sym typeface="Wingdings" pitchFamily="2" charset="2"/>
              </a:rPr>
              <a:t> Asthma  Allergic Rhinitis</a:t>
            </a:r>
          </a:p>
          <a:p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10-20% </a:t>
            </a:r>
            <a:r>
              <a:rPr lang="en-US" dirty="0" smtClean="0">
                <a:sym typeface="Wingdings" pitchFamily="2" charset="2"/>
              </a:rPr>
              <a:t>of Pediatrics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Infants – Face &amp; Extensors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Children – Flexural / Neck</a:t>
            </a:r>
          </a:p>
          <a:p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1-2% </a:t>
            </a:r>
            <a:r>
              <a:rPr lang="en-US" dirty="0" smtClean="0">
                <a:sym typeface="Wingdings" pitchFamily="2" charset="2"/>
              </a:rPr>
              <a:t>of Adults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Peri-ocular / </a:t>
            </a:r>
            <a:r>
              <a:rPr lang="en-US" b="1" dirty="0" err="1" smtClean="0">
                <a:sym typeface="Wingdings" pitchFamily="2" charset="2"/>
              </a:rPr>
              <a:t>Palmo</a:t>
            </a:r>
            <a:r>
              <a:rPr lang="en-US" b="1" dirty="0" smtClean="0">
                <a:sym typeface="Wingdings" pitchFamily="2" charset="2"/>
              </a:rPr>
              <a:t>-plantar / Neck</a:t>
            </a:r>
          </a:p>
          <a:p>
            <a:pPr lvl="1"/>
            <a:r>
              <a:rPr lang="en-US" b="1" dirty="0" smtClean="0">
                <a:sym typeface="Wingdings" pitchFamily="2" charset="2"/>
              </a:rPr>
              <a:t>Generalized 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2857500" cy="28194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672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43"/>
          <a:stretch/>
        </p:blipFill>
        <p:spPr>
          <a:xfrm>
            <a:off x="2971800" y="152400"/>
            <a:ext cx="3152775" cy="2189163"/>
          </a:xfrm>
        </p:spPr>
      </p:pic>
      <p:pic>
        <p:nvPicPr>
          <p:cNvPr id="7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4038600" cy="3786370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857500" cy="234315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62400"/>
            <a:ext cx="4130042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9800" y="19111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Pityriasis</a:t>
            </a:r>
            <a:r>
              <a:rPr lang="en-US" sz="2400" b="1" dirty="0" smtClean="0">
                <a:solidFill>
                  <a:schemeClr val="bg1"/>
                </a:solidFill>
              </a:rPr>
              <a:t> Alba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96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Keratosis </a:t>
            </a:r>
            <a:r>
              <a:rPr lang="en-US" sz="2000" b="1" dirty="0" err="1" smtClean="0">
                <a:solidFill>
                  <a:schemeClr val="bg1"/>
                </a:solidFill>
              </a:rPr>
              <a:t>Pilaris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62484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Ichthyosis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9386" r="8836" b="6558"/>
          <a:stretch/>
        </p:blipFill>
        <p:spPr>
          <a:xfrm>
            <a:off x="5168319" y="304800"/>
            <a:ext cx="3950281" cy="2649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77000" y="304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Post Inflammatory Hypopigmentation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2438400"/>
            <a:ext cx="3544824" cy="23321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48200" y="4343400"/>
            <a:ext cx="2558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Molluscum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Contagiosum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4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Atopic Dermatitis Triggers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Xerosis</a:t>
            </a:r>
            <a:endParaRPr lang="en-US" b="1" dirty="0" smtClean="0"/>
          </a:p>
          <a:p>
            <a:r>
              <a:rPr lang="en-US" b="1" dirty="0" smtClean="0"/>
              <a:t>Climate </a:t>
            </a:r>
            <a:r>
              <a:rPr lang="en-US" dirty="0" smtClean="0"/>
              <a:t>– Dry / Windy / Humid</a:t>
            </a:r>
          </a:p>
          <a:p>
            <a:r>
              <a:rPr lang="en-US" dirty="0" smtClean="0"/>
              <a:t>Exercise – local humidity</a:t>
            </a:r>
          </a:p>
          <a:p>
            <a:r>
              <a:rPr lang="en-US" dirty="0" smtClean="0"/>
              <a:t>Contact Irritants</a:t>
            </a:r>
          </a:p>
          <a:p>
            <a:pPr lvl="1"/>
            <a:r>
              <a:rPr lang="en-US" dirty="0" smtClean="0"/>
              <a:t>Soaps </a:t>
            </a:r>
            <a:endParaRPr lang="en-US" dirty="0"/>
          </a:p>
          <a:p>
            <a:pPr lvl="1"/>
            <a:r>
              <a:rPr lang="en-US" dirty="0" smtClean="0"/>
              <a:t>Preservatives / Perfumes </a:t>
            </a:r>
            <a:endParaRPr lang="en-US" dirty="0"/>
          </a:p>
          <a:p>
            <a:pPr lvl="1"/>
            <a:r>
              <a:rPr lang="en-US" dirty="0" smtClean="0"/>
              <a:t>Wool</a:t>
            </a:r>
          </a:p>
          <a:p>
            <a:r>
              <a:rPr lang="en-US" dirty="0" smtClean="0"/>
              <a:t>Contact Allergens</a:t>
            </a:r>
            <a:endParaRPr lang="en-US" dirty="0"/>
          </a:p>
        </p:txBody>
      </p:sp>
      <p:pic>
        <p:nvPicPr>
          <p:cNvPr id="4" name="Content Placeholder 3" descr="Screen Shot 2016-07-24 at 3.10.1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" b="5969"/>
          <a:stretch/>
        </p:blipFill>
        <p:spPr>
          <a:xfrm>
            <a:off x="5181600" y="3581400"/>
            <a:ext cx="3754398" cy="237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Atopic Dermatitis Therapy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 CURE </a:t>
            </a:r>
            <a:endParaRPr lang="en-US" dirty="0"/>
          </a:p>
          <a:p>
            <a:pPr lvl="1"/>
            <a:r>
              <a:rPr lang="en-US" dirty="0" smtClean="0"/>
              <a:t>Goal </a:t>
            </a:r>
            <a:r>
              <a:rPr lang="en-US" dirty="0" smtClean="0">
                <a:sym typeface="Wingdings" pitchFamily="2" charset="2"/>
              </a:rPr>
              <a:t> Symptom control</a:t>
            </a:r>
          </a:p>
          <a:p>
            <a:r>
              <a:rPr lang="en-US" b="1" dirty="0" smtClean="0">
                <a:sym typeface="Wingdings" pitchFamily="2" charset="2"/>
              </a:rPr>
              <a:t>Moisturize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Cetaphil</a:t>
            </a:r>
            <a:r>
              <a:rPr lang="en-US" dirty="0" smtClean="0">
                <a:sym typeface="Wingdings" pitchFamily="2" charset="2"/>
              </a:rPr>
              <a:t> / </a:t>
            </a:r>
            <a:r>
              <a:rPr lang="en-US" dirty="0" err="1" smtClean="0">
                <a:sym typeface="Wingdings" pitchFamily="2" charset="2"/>
              </a:rPr>
              <a:t>Aveeno</a:t>
            </a:r>
            <a:r>
              <a:rPr lang="en-US" dirty="0" smtClean="0">
                <a:sym typeface="Wingdings" pitchFamily="2" charset="2"/>
              </a:rPr>
              <a:t> / Neutrogena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Cerave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err="1" smtClean="0">
                <a:sym typeface="Wingdings" pitchFamily="2" charset="2"/>
              </a:rPr>
              <a:t>Aquaphor</a:t>
            </a:r>
            <a:endParaRPr lang="en-US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Bathing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Short / Warm / No bubble baths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No Wash cloths / No </a:t>
            </a:r>
            <a:r>
              <a:rPr lang="en-US" dirty="0" err="1" smtClean="0">
                <a:sym typeface="Wingdings" pitchFamily="2" charset="2"/>
              </a:rPr>
              <a:t>Loofah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Mild Soaps – only flexural areas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Topicals within 3 minutes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524000"/>
            <a:ext cx="2058819" cy="2286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67200"/>
            <a:ext cx="2764180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AD Treatment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Rx - Barrier Repair</a:t>
            </a:r>
          </a:p>
          <a:p>
            <a:pPr lvl="1"/>
            <a:r>
              <a:rPr lang="en-US" dirty="0" err="1" smtClean="0"/>
              <a:t>Atopiclair</a:t>
            </a:r>
            <a:r>
              <a:rPr lang="en-US" dirty="0" smtClean="0"/>
              <a:t> / </a:t>
            </a:r>
            <a:r>
              <a:rPr lang="en-US" dirty="0" err="1" smtClean="0"/>
              <a:t>Mimyx</a:t>
            </a:r>
            <a:r>
              <a:rPr lang="en-US" dirty="0" smtClean="0"/>
              <a:t> / </a:t>
            </a:r>
            <a:r>
              <a:rPr lang="en-US" dirty="0" err="1" smtClean="0"/>
              <a:t>Eletone</a:t>
            </a:r>
            <a:r>
              <a:rPr lang="en-US" dirty="0" smtClean="0"/>
              <a:t> / </a:t>
            </a:r>
            <a:r>
              <a:rPr lang="en-US" dirty="0" err="1" smtClean="0"/>
              <a:t>Epiceram</a:t>
            </a:r>
            <a:endParaRPr lang="en-US" dirty="0" smtClean="0"/>
          </a:p>
          <a:p>
            <a:r>
              <a:rPr lang="en-US" b="1" dirty="0" smtClean="0"/>
              <a:t>Topical Corticosteroids </a:t>
            </a:r>
          </a:p>
          <a:p>
            <a:pPr lvl="1"/>
            <a:r>
              <a:rPr lang="en-US" dirty="0" smtClean="0"/>
              <a:t>HPA Axis Suppression – High </a:t>
            </a:r>
            <a:r>
              <a:rPr lang="en-US" dirty="0" err="1" smtClean="0"/>
              <a:t>Surface:Volume</a:t>
            </a:r>
            <a:r>
              <a:rPr lang="en-US" dirty="0" smtClean="0"/>
              <a:t> ratio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Low Potency </a:t>
            </a:r>
            <a:r>
              <a:rPr lang="en-US" dirty="0" smtClean="0"/>
              <a:t>– Infants / Face / Folds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Ointments</a:t>
            </a:r>
            <a:r>
              <a:rPr lang="en-US" dirty="0" smtClean="0"/>
              <a:t> – </a:t>
            </a:r>
            <a:r>
              <a:rPr lang="en-US" u="sng" dirty="0" smtClean="0"/>
              <a:t>most potent </a:t>
            </a:r>
            <a:r>
              <a:rPr lang="en-US" dirty="0" smtClean="0"/>
              <a:t>/ less user friendly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Creams</a:t>
            </a:r>
            <a:r>
              <a:rPr lang="en-US" dirty="0" smtClean="0"/>
              <a:t> – </a:t>
            </a:r>
            <a:r>
              <a:rPr lang="en-US" u="sng" dirty="0" smtClean="0"/>
              <a:t>less potent </a:t>
            </a:r>
            <a:r>
              <a:rPr lang="en-US" dirty="0" smtClean="0"/>
              <a:t>/ more user friendly</a:t>
            </a:r>
          </a:p>
          <a:p>
            <a:pPr lvl="1"/>
            <a:r>
              <a:rPr lang="en-US" dirty="0" smtClean="0"/>
              <a:t>Lotions – drying (evaporation effect)</a:t>
            </a:r>
          </a:p>
          <a:p>
            <a:pPr lvl="2"/>
            <a:r>
              <a:rPr lang="en-US" dirty="0" smtClean="0"/>
              <a:t>Contain alcohol &amp; may cause burning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Oral Antibiotics </a:t>
            </a:r>
            <a:r>
              <a:rPr lang="en-US" b="1" dirty="0" smtClean="0"/>
              <a:t>–</a:t>
            </a:r>
            <a:r>
              <a:rPr lang="en-US" dirty="0" smtClean="0"/>
              <a:t> super-infection / super-antigen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28600"/>
            <a:ext cx="220067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815103"/>
              </p:ext>
            </p:extLst>
          </p:nvPr>
        </p:nvGraphicFramePr>
        <p:xfrm>
          <a:off x="457200" y="228600"/>
          <a:ext cx="8229600" cy="641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467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TOPICAL CORTICOSTEROIDS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Clobetasol (</a:t>
                      </a:r>
                      <a:r>
                        <a:rPr lang="en-US" sz="1600" b="1" dirty="0" err="1" smtClean="0"/>
                        <a:t>Temovate</a:t>
                      </a:r>
                      <a:r>
                        <a:rPr lang="en-US" sz="1600" b="1" baseline="0" dirty="0" smtClean="0"/>
                        <a:t> / </a:t>
                      </a:r>
                      <a:r>
                        <a:rPr lang="en-US" sz="1600" b="1" baseline="0" dirty="0" err="1" smtClean="0"/>
                        <a:t>Clobex</a:t>
                      </a:r>
                      <a:r>
                        <a:rPr lang="en-US" sz="1600" b="1" baseline="0" dirty="0" smtClean="0"/>
                        <a:t> / </a:t>
                      </a:r>
                      <a:r>
                        <a:rPr lang="en-US" sz="1600" b="1" baseline="0" dirty="0" err="1" smtClean="0"/>
                        <a:t>Olux</a:t>
                      </a:r>
                      <a:r>
                        <a:rPr lang="en-US" sz="1600" b="1" baseline="0" dirty="0" smtClean="0"/>
                        <a:t>)</a:t>
                      </a:r>
                      <a:endParaRPr lang="en-US" sz="1600" b="1" dirty="0" smtClean="0"/>
                    </a:p>
                    <a:p>
                      <a:r>
                        <a:rPr lang="en-US" sz="1600" dirty="0" err="1" smtClean="0"/>
                        <a:t>Halobetasol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Ultravate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r>
                        <a:rPr lang="en-US" sz="1600" dirty="0" smtClean="0"/>
                        <a:t>Betamethasone(</a:t>
                      </a:r>
                      <a:r>
                        <a:rPr lang="en-US" sz="1600" dirty="0" err="1" smtClean="0"/>
                        <a:t>Diprolene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r>
                        <a:rPr lang="en-US" sz="1600" dirty="0" err="1" smtClean="0"/>
                        <a:t>Diflorasone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Psorcon</a:t>
                      </a:r>
                      <a:r>
                        <a:rPr lang="en-US" sz="1600" dirty="0" smtClean="0"/>
                        <a:t>)</a:t>
                      </a:r>
                    </a:p>
                    <a:p>
                      <a:r>
                        <a:rPr lang="en-US" sz="1600" dirty="0" err="1" smtClean="0">
                          <a:solidFill>
                            <a:srgbClr val="00B0F0"/>
                          </a:solidFill>
                        </a:rPr>
                        <a:t>Fluronderonolide</a:t>
                      </a:r>
                      <a:r>
                        <a:rPr lang="en-US" sz="1600" baseline="0" dirty="0" smtClean="0">
                          <a:solidFill>
                            <a:srgbClr val="00B0F0"/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rgbClr val="00B0F0"/>
                          </a:solidFill>
                        </a:rPr>
                        <a:t>Cordran</a:t>
                      </a:r>
                      <a:r>
                        <a:rPr lang="en-US" sz="1600" baseline="0" dirty="0" smtClean="0">
                          <a:solidFill>
                            <a:srgbClr val="00B0F0"/>
                          </a:solidFill>
                        </a:rPr>
                        <a:t> Tape)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Fluocinonide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Lidex</a:t>
                      </a:r>
                      <a:r>
                        <a:rPr lang="en-US" sz="1600" baseline="0" dirty="0" smtClean="0"/>
                        <a:t> / </a:t>
                      </a:r>
                      <a:r>
                        <a:rPr lang="en-US" sz="1600" baseline="0" dirty="0" err="1" smtClean="0"/>
                        <a:t>Vanos</a:t>
                      </a:r>
                      <a:r>
                        <a:rPr lang="en-US" sz="1600" baseline="0" dirty="0" smtClean="0"/>
                        <a:t>)</a:t>
                      </a:r>
                    </a:p>
                    <a:p>
                      <a:r>
                        <a:rPr lang="en-US" sz="1600" baseline="0" dirty="0" err="1" smtClean="0"/>
                        <a:t>Desoximetasone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Topicort</a:t>
                      </a:r>
                      <a:r>
                        <a:rPr lang="en-US" sz="1600" baseline="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III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Triamcinolone 0.5% (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Kenalog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 / 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Aristocort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  <a:p>
                      <a:r>
                        <a:rPr lang="en-US" sz="16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Mometasone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-O (</a:t>
                      </a:r>
                      <a:r>
                        <a:rPr lang="en-US" sz="16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Elocon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Fluticasone-O (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Cutivate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Triamcinlone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-O 0.1% (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Kenalog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 / 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Aristocort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  <a:p>
                      <a:r>
                        <a:rPr lang="en-US" sz="16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Fluocinolone</a:t>
                      </a:r>
                      <a:r>
                        <a:rPr lang="en-US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0.2% (</a:t>
                      </a:r>
                      <a:r>
                        <a:rPr lang="en-US" sz="16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Synalar</a:t>
                      </a:r>
                      <a:r>
                        <a:rPr lang="en-US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US" sz="1600" dirty="0" err="1" smtClean="0">
                          <a:solidFill>
                            <a:srgbClr val="00B0F0"/>
                          </a:solidFill>
                        </a:rPr>
                        <a:t>Flurandrenolide</a:t>
                      </a:r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B0F0"/>
                          </a:solidFill>
                        </a:rPr>
                        <a:t>Cordran</a:t>
                      </a:r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)</a:t>
                      </a:r>
                    </a:p>
                    <a:p>
                      <a:r>
                        <a:rPr lang="en-US" sz="16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Mometasone</a:t>
                      </a:r>
                      <a:r>
                        <a:rPr lang="en-US" sz="16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– C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Elocon</a:t>
                      </a:r>
                      <a:r>
                        <a:rPr lang="en-US" sz="16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US" sz="1600" baseline="0" dirty="0" smtClean="0"/>
                        <a:t>Hydrocortisone (</a:t>
                      </a:r>
                      <a:r>
                        <a:rPr lang="en-US" sz="1600" baseline="0" dirty="0" err="1" smtClean="0"/>
                        <a:t>Locoid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Triamcinolone-C 0.1% (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Kenalog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 / </a:t>
                      </a:r>
                      <a:r>
                        <a:rPr lang="en-US" sz="1600" b="1" dirty="0" err="1" smtClean="0">
                          <a:solidFill>
                            <a:srgbClr val="00B050"/>
                          </a:solidFill>
                        </a:rPr>
                        <a:t>Aristocort</a:t>
                      </a:r>
                      <a:r>
                        <a:rPr lang="en-US" sz="1600" b="1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  <a:p>
                      <a:r>
                        <a:rPr lang="en-US" sz="1600" b="1" dirty="0" err="1" smtClean="0"/>
                        <a:t>Desonide</a:t>
                      </a:r>
                      <a:r>
                        <a:rPr lang="en-US" sz="1600" b="1" dirty="0" smtClean="0"/>
                        <a:t>-O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 (</a:t>
                      </a:r>
                      <a:r>
                        <a:rPr lang="en-US" sz="1600" b="1" dirty="0" err="1" smtClean="0"/>
                        <a:t>Desowen</a:t>
                      </a:r>
                      <a:r>
                        <a:rPr lang="en-US" sz="1600" b="1" baseline="0" dirty="0" smtClean="0"/>
                        <a:t>)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Fluticasone-C (</a:t>
                      </a:r>
                      <a:r>
                        <a:rPr lang="en-US" sz="1600" baseline="0" dirty="0" err="1" smtClean="0">
                          <a:solidFill>
                            <a:srgbClr val="FF0000"/>
                          </a:solidFill>
                        </a:rPr>
                        <a:t>Cutivate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Fluocinolone</a:t>
                      </a:r>
                      <a:r>
                        <a:rPr lang="en-US" sz="16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0.01% (</a:t>
                      </a:r>
                      <a:r>
                        <a:rPr lang="en-US" sz="160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Capex</a:t>
                      </a:r>
                      <a:r>
                        <a:rPr lang="en-US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/ </a:t>
                      </a:r>
                      <a:r>
                        <a:rPr lang="en-US" sz="1600" baseline="0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Dermasmooth</a:t>
                      </a:r>
                      <a:r>
                        <a:rPr lang="en-US" sz="16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)</a:t>
                      </a:r>
                    </a:p>
                    <a:p>
                      <a:r>
                        <a:rPr lang="en-US" sz="1600" b="1" baseline="0" dirty="0" err="1" smtClean="0"/>
                        <a:t>Desonide</a:t>
                      </a:r>
                      <a:r>
                        <a:rPr lang="en-US" sz="1600" b="1" baseline="0" dirty="0" smtClean="0"/>
                        <a:t>-C (</a:t>
                      </a:r>
                      <a:r>
                        <a:rPr lang="en-US" sz="1600" b="1" baseline="0" dirty="0" err="1" smtClean="0"/>
                        <a:t>Desowen</a:t>
                      </a:r>
                      <a:r>
                        <a:rPr lang="en-US" sz="1600" b="1" baseline="0" dirty="0" smtClean="0"/>
                        <a:t>)</a:t>
                      </a:r>
                    </a:p>
                    <a:p>
                      <a:r>
                        <a:rPr lang="en-US" sz="1600" baseline="0" dirty="0" err="1" smtClean="0"/>
                        <a:t>Alclometasone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Aclovate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Hydrocortisone</a:t>
                      </a:r>
                      <a:r>
                        <a:rPr lang="en-US" sz="1600" baseline="0" dirty="0" smtClean="0"/>
                        <a:t> (OTC 1% / Rx 2.5%)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6549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7989" r="7666" b="8188"/>
          <a:stretch/>
        </p:blipFill>
        <p:spPr>
          <a:xfrm>
            <a:off x="2438401" y="2027325"/>
            <a:ext cx="3429000" cy="227048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3" b="11111"/>
          <a:stretch/>
        </p:blipFill>
        <p:spPr>
          <a:xfrm>
            <a:off x="152400" y="237473"/>
            <a:ext cx="3429000" cy="178985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b="12519"/>
          <a:stretch/>
        </p:blipFill>
        <p:spPr>
          <a:xfrm>
            <a:off x="5039907" y="4355184"/>
            <a:ext cx="3581400" cy="19746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2112485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Low Potency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4278868"/>
            <a:ext cx="180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Medium Potency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2366" y="6387119"/>
            <a:ext cx="143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Potency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7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Imiquimod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79087"/>
            <a:ext cx="2590800" cy="25908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90800"/>
            <a:ext cx="2438400" cy="2438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57600"/>
            <a:ext cx="2438400" cy="243840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2819400" cy="281940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85" y="3537487"/>
            <a:ext cx="1044775" cy="3212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9492" y="6206508"/>
            <a:ext cx="379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MEMORY / REMISSION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5029200"/>
            <a:ext cx="2746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Tx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– </a:t>
            </a:r>
            <a:r>
              <a:rPr lang="en-US" b="1" dirty="0" err="1" smtClean="0">
                <a:solidFill>
                  <a:srgbClr val="0070C0"/>
                </a:solidFill>
              </a:rPr>
              <a:t>Aquphor</a:t>
            </a:r>
            <a:r>
              <a:rPr lang="en-US" b="1" dirty="0" smtClean="0">
                <a:solidFill>
                  <a:srgbClr val="0070C0"/>
                </a:solidFill>
              </a:rPr>
              <a:t> / Mupirocin</a:t>
            </a:r>
          </a:p>
          <a:p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    ? Topical Steroids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774203"/>
            <a:ext cx="105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2-2-2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3913" y="1219200"/>
            <a:ext cx="1982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FDA Approved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AK</a:t>
            </a: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Superficial BCC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</a:t>
            </a:r>
            <a:r>
              <a:rPr lang="en-US" b="1" dirty="0" err="1" smtClean="0">
                <a:solidFill>
                  <a:srgbClr val="FF0000"/>
                </a:solidFill>
              </a:rPr>
              <a:t>Condyloma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4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Corticosteroid Atrophy</a:t>
            </a:r>
            <a:endParaRPr lang="en-US" dirty="0"/>
          </a:p>
        </p:txBody>
      </p:sp>
      <p:pic>
        <p:nvPicPr>
          <p:cNvPr id="5" name="Content Placeholder 5" descr="Screen Shot 2016-07-24 at 3.13.1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 b="-448"/>
          <a:stretch/>
        </p:blipFill>
        <p:spPr>
          <a:xfrm>
            <a:off x="5791200" y="1295400"/>
            <a:ext cx="3200400" cy="4082060"/>
          </a:xfrm>
          <a:prstGeom prst="rect">
            <a:avLst/>
          </a:prstGeom>
        </p:spPr>
      </p:pic>
      <p:pic>
        <p:nvPicPr>
          <p:cNvPr id="6" name="Content Placeholder 5" descr="Screen Shot 2016-07-24 at 3.13.3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r="2234"/>
          <a:stretch/>
        </p:blipFill>
        <p:spPr>
          <a:xfrm>
            <a:off x="4038600" y="4495800"/>
            <a:ext cx="2793999" cy="2176096"/>
          </a:xfrm>
          <a:prstGeom prst="rect">
            <a:avLst/>
          </a:prstGeom>
        </p:spPr>
      </p:pic>
      <p:pic>
        <p:nvPicPr>
          <p:cNvPr id="7" name="Content Placeholder 4" descr="Screen Shot 2016-07-24 at 3.13.4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4" r="636"/>
          <a:stretch/>
        </p:blipFill>
        <p:spPr>
          <a:xfrm>
            <a:off x="914400" y="1447800"/>
            <a:ext cx="4343400" cy="2699658"/>
          </a:xfrm>
          <a:prstGeom prst="rect">
            <a:avLst/>
          </a:prstGeom>
        </p:spPr>
      </p:pic>
      <p:pic>
        <p:nvPicPr>
          <p:cNvPr id="8" name="Content Placeholder 4" descr="Screen Shot 2016-07-24 at 3.13.25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r="2255"/>
          <a:stretch/>
        </p:blipFill>
        <p:spPr>
          <a:xfrm>
            <a:off x="152400" y="4495800"/>
            <a:ext cx="343746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77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Eczema / Dermatitis</a:t>
            </a:r>
            <a:endParaRPr lang="en-US" dirty="0"/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4539" r="16154" b="18739"/>
          <a:stretch/>
        </p:blipFill>
        <p:spPr>
          <a:xfrm>
            <a:off x="457200" y="2209800"/>
            <a:ext cx="8229600" cy="3472406"/>
          </a:xfrm>
        </p:spPr>
      </p:pic>
      <p:sp>
        <p:nvSpPr>
          <p:cNvPr id="5" name="TextBox 4"/>
          <p:cNvSpPr txBox="1"/>
          <p:nvPr/>
        </p:nvSpPr>
        <p:spPr>
          <a:xfrm>
            <a:off x="152400" y="1752600"/>
            <a:ext cx="359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Topical Corticosteroids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8411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Moisturize  --------------------------------------------------------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05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2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Calcineurin</a:t>
            </a:r>
            <a:r>
              <a:rPr lang="en-US" dirty="0" smtClean="0"/>
              <a:t> Inhibitors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761264"/>
            <a:ext cx="3570768" cy="10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971800"/>
            <a:ext cx="82189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 risk of steroid induced atrophy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Black Box Warning – Link to skin cancer &amp; lymphoma  </a:t>
            </a:r>
          </a:p>
          <a:p>
            <a:r>
              <a:rPr lang="en-US" sz="2800" b="1" dirty="0" smtClean="0"/>
              <a:t>                                          (high dose in animal studies)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Indication – </a:t>
            </a:r>
            <a:r>
              <a:rPr lang="en-US" sz="2800" b="1" dirty="0" smtClean="0">
                <a:solidFill>
                  <a:srgbClr val="0070C0"/>
                </a:solidFill>
              </a:rPr>
              <a:t>Adjunct to topical corticosteroids for AD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3" descr="Screen Shot 2016-07-24 at 3.17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" r="2480"/>
          <a:stretch/>
        </p:blipFill>
        <p:spPr>
          <a:xfrm>
            <a:off x="2133600" y="1371600"/>
            <a:ext cx="486649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Crisaborole (</a:t>
            </a:r>
            <a:r>
              <a:rPr lang="en-US" dirty="0" err="1" smtClean="0"/>
              <a:t>Eucrisa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FDA </a:t>
            </a:r>
            <a:r>
              <a:rPr lang="en-US" b="1" dirty="0">
                <a:solidFill>
                  <a:srgbClr val="FF0000"/>
                </a:solidFill>
              </a:rPr>
              <a:t>2016</a:t>
            </a:r>
          </a:p>
          <a:p>
            <a:pPr lvl="1"/>
            <a:r>
              <a:rPr lang="en-US" dirty="0"/>
              <a:t>Atopic Dermatitis / Eczema – mild to moderate</a:t>
            </a:r>
          </a:p>
          <a:p>
            <a:pPr lvl="1"/>
            <a:r>
              <a:rPr lang="en-US" dirty="0"/>
              <a:t>Age &gt;2yo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MOA</a:t>
            </a:r>
            <a:endParaRPr lang="en-US" b="1" dirty="0">
              <a:solidFill>
                <a:srgbClr val="660066"/>
              </a:solidFill>
            </a:endParaRPr>
          </a:p>
          <a:p>
            <a:pPr lvl="1"/>
            <a:r>
              <a:rPr lang="en-US" dirty="0" err="1"/>
              <a:t>Phosphodiesterase</a:t>
            </a:r>
            <a:r>
              <a:rPr lang="en-US" dirty="0"/>
              <a:t> 4 (PDE-4) </a:t>
            </a:r>
            <a:r>
              <a:rPr lang="en-US" dirty="0" smtClean="0"/>
              <a:t>Inhibitor</a:t>
            </a:r>
          </a:p>
          <a:p>
            <a:pPr lvl="1"/>
            <a:r>
              <a:rPr lang="en-US" dirty="0" smtClean="0"/>
              <a:t>Increased intracellular </a:t>
            </a:r>
            <a:r>
              <a:rPr lang="en-US" dirty="0" err="1" smtClean="0"/>
              <a:t>cAMP</a:t>
            </a:r>
            <a:r>
              <a:rPr lang="en-US" dirty="0" smtClean="0"/>
              <a:t> levels</a:t>
            </a:r>
          </a:p>
          <a:p>
            <a:r>
              <a:rPr lang="en-US" dirty="0" smtClean="0"/>
              <a:t>2% ointment bid</a:t>
            </a:r>
            <a:endParaRPr lang="en-US" dirty="0"/>
          </a:p>
          <a:p>
            <a:r>
              <a:rPr lang="en-US" b="1" dirty="0"/>
              <a:t>Non steroidal anti-inflammatory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Content Placeholder 3" descr="Screen Shot 2017-01-15 at 8.32.5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2726"/>
          <a:stretch/>
        </p:blipFill>
        <p:spPr>
          <a:xfrm>
            <a:off x="5695747" y="2688381"/>
            <a:ext cx="3099142" cy="11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564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Dupixent</a:t>
            </a:r>
            <a:r>
              <a:rPr lang="en-US" dirty="0" smtClean="0"/>
              <a:t> (</a:t>
            </a:r>
            <a:r>
              <a:rPr lang="en-US" dirty="0" err="1" smtClean="0"/>
              <a:t>Dupilumab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FDA 2017</a:t>
            </a:r>
          </a:p>
          <a:p>
            <a:pPr lvl="1"/>
            <a:r>
              <a:rPr lang="en-US" dirty="0" smtClean="0"/>
              <a:t>Adults with mod-severe Atopic Dermatitis</a:t>
            </a:r>
            <a:endParaRPr lang="en-US" dirty="0"/>
          </a:p>
          <a:p>
            <a:pPr lvl="1"/>
            <a:r>
              <a:rPr lang="en-US" dirty="0"/>
              <a:t>MOA </a:t>
            </a:r>
            <a:r>
              <a:rPr lang="en-US" dirty="0" smtClean="0"/>
              <a:t>– </a:t>
            </a:r>
            <a:r>
              <a:rPr lang="en-US" b="1" dirty="0">
                <a:solidFill>
                  <a:srgbClr val="660066"/>
                </a:solidFill>
              </a:rPr>
              <a:t>Human monoclonal </a:t>
            </a:r>
            <a:r>
              <a:rPr lang="en-US" b="1" dirty="0" err="1">
                <a:solidFill>
                  <a:srgbClr val="660066"/>
                </a:solidFill>
              </a:rPr>
              <a:t>Ab</a:t>
            </a:r>
            <a:endParaRPr lang="en-US" b="1" dirty="0">
              <a:solidFill>
                <a:srgbClr val="660066"/>
              </a:solidFill>
            </a:endParaRP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Inhibits IL4 &amp; IL-13 signaling</a:t>
            </a:r>
          </a:p>
          <a:p>
            <a:pPr lvl="1"/>
            <a:r>
              <a:rPr lang="en-US" dirty="0" smtClean="0"/>
              <a:t>Binding to IL-4Ra subunit shared by IL-4 and IL-13</a:t>
            </a:r>
          </a:p>
          <a:p>
            <a:r>
              <a:rPr lang="en-US" b="1" dirty="0" smtClean="0"/>
              <a:t>SQ injection– </a:t>
            </a:r>
            <a:r>
              <a:rPr lang="en-US" b="1" dirty="0" smtClean="0">
                <a:solidFill>
                  <a:srgbClr val="660066"/>
                </a:solidFill>
              </a:rPr>
              <a:t>300mg </a:t>
            </a:r>
            <a:r>
              <a:rPr lang="en-US" b="1" dirty="0" err="1" smtClean="0">
                <a:solidFill>
                  <a:srgbClr val="660066"/>
                </a:solidFill>
              </a:rPr>
              <a:t>qow</a:t>
            </a:r>
            <a:endParaRPr lang="en-US" b="1" dirty="0">
              <a:solidFill>
                <a:srgbClr val="660066"/>
              </a:solidFill>
            </a:endParaRPr>
          </a:p>
          <a:p>
            <a:r>
              <a:rPr lang="en-US" dirty="0"/>
              <a:t>Adverse </a:t>
            </a:r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Injection site reaction</a:t>
            </a:r>
          </a:p>
          <a:p>
            <a:pPr lvl="1"/>
            <a:r>
              <a:rPr lang="en-US" dirty="0" smtClean="0"/>
              <a:t>Conjunctivitis / </a:t>
            </a:r>
            <a:r>
              <a:rPr lang="en-US" dirty="0" err="1" smtClean="0"/>
              <a:t>Blepharitis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Oral herpes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Screen Shot 2017-04-30 at 2.5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r="8595"/>
          <a:stretch>
            <a:fillRect/>
          </a:stretch>
        </p:blipFill>
        <p:spPr>
          <a:xfrm>
            <a:off x="4930121" y="4450522"/>
            <a:ext cx="4136574" cy="227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99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Psoriasis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Plaque</a:t>
            </a:r>
            <a:r>
              <a:rPr lang="en-US" dirty="0" smtClean="0"/>
              <a:t> – Extensors / Scalp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Guttate</a:t>
            </a:r>
            <a:r>
              <a:rPr lang="en-US" dirty="0" smtClean="0"/>
              <a:t> – “drops”</a:t>
            </a:r>
          </a:p>
          <a:p>
            <a:pPr lvl="1"/>
            <a:r>
              <a:rPr lang="en-US" dirty="0" smtClean="0"/>
              <a:t>Trigger </a:t>
            </a:r>
            <a:r>
              <a:rPr lang="en-US" dirty="0" smtClean="0">
                <a:sym typeface="Wingdings"/>
              </a:rPr>
              <a:t> Strep Pharyngitis</a:t>
            </a:r>
          </a:p>
          <a:p>
            <a:pPr lvl="1"/>
            <a:r>
              <a:rPr lang="en-US" dirty="0" smtClean="0">
                <a:sym typeface="Wingdings"/>
              </a:rPr>
              <a:t>May be self limited / May progress to Plaque Psoriasis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Inverse</a:t>
            </a:r>
            <a:r>
              <a:rPr lang="en-US" dirty="0" smtClean="0"/>
              <a:t> – </a:t>
            </a:r>
            <a:r>
              <a:rPr lang="en-US" dirty="0" err="1" smtClean="0"/>
              <a:t>Intertriginous</a:t>
            </a:r>
            <a:r>
              <a:rPr lang="en-US" dirty="0" smtClean="0"/>
              <a:t> / No scale</a:t>
            </a:r>
          </a:p>
          <a:p>
            <a:pPr lvl="1"/>
            <a:r>
              <a:rPr lang="en-US" dirty="0" smtClean="0"/>
              <a:t>More pruritic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Palmoplantar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Pustular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/>
              <a:t>Generalized – Von </a:t>
            </a:r>
            <a:r>
              <a:rPr lang="en-US" b="1" dirty="0" err="1" smtClean="0"/>
              <a:t>Zumbusch</a:t>
            </a:r>
            <a:endParaRPr lang="en-US" b="1" dirty="0" smtClean="0"/>
          </a:p>
          <a:p>
            <a:pPr lvl="2"/>
            <a:r>
              <a:rPr lang="en-US" dirty="0" smtClean="0"/>
              <a:t>Systemic symptoms / Mortality</a:t>
            </a:r>
          </a:p>
          <a:p>
            <a:pPr lvl="2"/>
            <a:r>
              <a:rPr lang="en-US" dirty="0" smtClean="0"/>
              <a:t>Triggers </a:t>
            </a:r>
            <a:r>
              <a:rPr lang="en-US" dirty="0" smtClean="0">
                <a:sym typeface="Wingdings"/>
              </a:rPr>
              <a:t> Prednisone withdrawal / Infection</a:t>
            </a:r>
            <a:endParaRPr lang="en-US" dirty="0" smtClean="0"/>
          </a:p>
          <a:p>
            <a:pPr lvl="1"/>
            <a:r>
              <a:rPr lang="en-US" b="1" dirty="0" err="1" smtClean="0"/>
              <a:t>Palmoplantar</a:t>
            </a:r>
            <a:endParaRPr lang="en-US" b="1" dirty="0" smtClean="0"/>
          </a:p>
          <a:p>
            <a:r>
              <a:rPr lang="en-US" b="1" dirty="0" err="1" smtClean="0">
                <a:solidFill>
                  <a:srgbClr val="0000FF"/>
                </a:solidFill>
              </a:rPr>
              <a:t>Erythrodermic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pic>
        <p:nvPicPr>
          <p:cNvPr id="4" name="Content Placeholder 5" descr="psoriasis-s2a-common-sites-on-bod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5791200" y="3048000"/>
            <a:ext cx="3127754" cy="3505200"/>
          </a:xfrm>
          <a:prstGeom prst="rect">
            <a:avLst/>
          </a:prstGeom>
        </p:spPr>
      </p:pic>
      <p:pic>
        <p:nvPicPr>
          <p:cNvPr id="5" name="Content Placeholder 4" descr="Psoriasis_Chronic_Plaque_2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20318"/>
          <a:stretch>
            <a:fillRect/>
          </a:stretch>
        </p:blipFill>
        <p:spPr>
          <a:xfrm>
            <a:off x="6858000" y="76200"/>
            <a:ext cx="217582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476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Psoriasis Treatment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No</a:t>
            </a:r>
            <a:r>
              <a:rPr lang="en-US" dirty="0" smtClean="0">
                <a:solidFill>
                  <a:srgbClr val="FF0000"/>
                </a:solidFill>
              </a:rPr>
              <a:t> Benefit for Arthritis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Topicals</a:t>
            </a:r>
          </a:p>
          <a:p>
            <a:pPr lvl="1"/>
            <a:r>
              <a:rPr lang="en-US" b="1" dirty="0" smtClean="0"/>
              <a:t>Topical Corticosteroids</a:t>
            </a:r>
          </a:p>
          <a:p>
            <a:pPr lvl="1"/>
            <a:r>
              <a:rPr lang="en-US" b="1" dirty="0" smtClean="0"/>
              <a:t>ILK </a:t>
            </a:r>
            <a:r>
              <a:rPr lang="en-US" dirty="0" smtClean="0">
                <a:sym typeface="Wingdings"/>
              </a:rPr>
              <a:t> Scalp / Thick lesions</a:t>
            </a:r>
            <a:endParaRPr lang="en-US" dirty="0" smtClean="0"/>
          </a:p>
          <a:p>
            <a:pPr lvl="1"/>
            <a:r>
              <a:rPr lang="en-US" dirty="0" smtClean="0"/>
              <a:t>Maintenance – </a:t>
            </a:r>
            <a:r>
              <a:rPr lang="en-US" b="1" dirty="0" err="1" smtClean="0"/>
              <a:t>Dovonex</a:t>
            </a:r>
            <a:r>
              <a:rPr lang="en-US" b="1" dirty="0" smtClean="0"/>
              <a:t> / Tar</a:t>
            </a:r>
          </a:p>
          <a:p>
            <a:pPr lvl="1"/>
            <a:r>
              <a:rPr lang="en-US" dirty="0" smtClean="0"/>
              <a:t>Thick scale - </a:t>
            </a:r>
            <a:r>
              <a:rPr lang="en-US" b="1" dirty="0" smtClean="0"/>
              <a:t>Urea / </a:t>
            </a:r>
            <a:r>
              <a:rPr lang="en-US" b="1" dirty="0" err="1" smtClean="0"/>
              <a:t>Tazarac</a:t>
            </a:r>
            <a:endParaRPr lang="en-US" b="1" dirty="0"/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Adverse Effects</a:t>
            </a:r>
          </a:p>
          <a:p>
            <a:pPr lvl="2"/>
            <a:r>
              <a:rPr lang="en-US" dirty="0" smtClean="0"/>
              <a:t>Less effective / Difficult to use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UV Thx</a:t>
            </a:r>
          </a:p>
          <a:p>
            <a:pPr lvl="1"/>
            <a:r>
              <a:rPr lang="en-US" b="1" dirty="0" smtClean="0"/>
              <a:t>UVB / </a:t>
            </a:r>
            <a:r>
              <a:rPr lang="en-US" b="1" dirty="0" err="1" smtClean="0"/>
              <a:t>NbUVB</a:t>
            </a:r>
            <a:r>
              <a:rPr lang="en-US" b="1" dirty="0" smtClean="0"/>
              <a:t> / PUVA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Adverse Effects</a:t>
            </a:r>
          </a:p>
          <a:p>
            <a:pPr lvl="2"/>
            <a:r>
              <a:rPr lang="en-US" dirty="0" smtClean="0"/>
              <a:t>Skin cancer</a:t>
            </a:r>
          </a:p>
          <a:p>
            <a:pPr lvl="2"/>
            <a:r>
              <a:rPr lang="en-US" dirty="0" smtClean="0"/>
              <a:t>Multiple visits per week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Benefit for Arthritis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Oral </a:t>
            </a:r>
          </a:p>
          <a:p>
            <a:pPr lvl="1"/>
            <a:r>
              <a:rPr lang="en-US" b="1" dirty="0" err="1"/>
              <a:t>Soriatane</a:t>
            </a:r>
            <a:r>
              <a:rPr lang="en-US" b="1" dirty="0"/>
              <a:t> </a:t>
            </a:r>
            <a:r>
              <a:rPr lang="en-US" b="1" dirty="0" smtClean="0"/>
              <a:t>– not to females</a:t>
            </a:r>
          </a:p>
          <a:p>
            <a:pPr lvl="1"/>
            <a:r>
              <a:rPr lang="en-US" b="1" dirty="0" err="1" smtClean="0"/>
              <a:t>Otezla</a:t>
            </a:r>
            <a:endParaRPr lang="en-US" b="1" dirty="0" smtClean="0"/>
          </a:p>
          <a:p>
            <a:pPr lvl="2"/>
            <a:r>
              <a:rPr lang="en-US" dirty="0" smtClean="0"/>
              <a:t>GI upset / Depression </a:t>
            </a:r>
          </a:p>
          <a:p>
            <a:pPr lvl="2"/>
            <a:r>
              <a:rPr lang="en-US" dirty="0" smtClean="0"/>
              <a:t>Renal failure</a:t>
            </a:r>
            <a:endParaRPr lang="en-US" dirty="0"/>
          </a:p>
          <a:p>
            <a:pPr lvl="1"/>
            <a:r>
              <a:rPr lang="en-US" b="1" dirty="0" smtClean="0"/>
              <a:t>Methotrexate </a:t>
            </a:r>
            <a:r>
              <a:rPr lang="en-US" b="1" dirty="0"/>
              <a:t>/ </a:t>
            </a:r>
            <a:r>
              <a:rPr lang="en-US" b="1" dirty="0" smtClean="0"/>
              <a:t>Cyclosporine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Adverse Effects</a:t>
            </a:r>
          </a:p>
          <a:p>
            <a:pPr lvl="2"/>
            <a:r>
              <a:rPr lang="en-US" dirty="0" smtClean="0"/>
              <a:t>Organ Toxic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Biologics</a:t>
            </a:r>
            <a:r>
              <a:rPr lang="en-US" dirty="0" smtClean="0"/>
              <a:t> - Injections</a:t>
            </a:r>
          </a:p>
          <a:p>
            <a:pPr lvl="1"/>
            <a:r>
              <a:rPr lang="en-US" b="1" u="sng" dirty="0" err="1" smtClean="0"/>
              <a:t>Humira</a:t>
            </a:r>
            <a:r>
              <a:rPr lang="en-US" b="1" u="sng" dirty="0" smtClean="0"/>
              <a:t> </a:t>
            </a:r>
            <a:r>
              <a:rPr lang="en-US" b="1" dirty="0" smtClean="0"/>
              <a:t>/ Enbrel 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Adverse Effects</a:t>
            </a:r>
          </a:p>
          <a:p>
            <a:pPr lvl="2"/>
            <a:r>
              <a:rPr lang="en-US" dirty="0" smtClean="0"/>
              <a:t>TB / MS / Lupus / Lymphoma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61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Plaque Psoriasis</a:t>
            </a:r>
            <a:endParaRPr lang="en-US" dirty="0"/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4539" r="16154" b="18739"/>
          <a:stretch/>
        </p:blipFill>
        <p:spPr>
          <a:xfrm>
            <a:off x="457200" y="2209800"/>
            <a:ext cx="8229600" cy="3472406"/>
          </a:xfrm>
        </p:spPr>
      </p:pic>
      <p:sp>
        <p:nvSpPr>
          <p:cNvPr id="5" name="TextBox 4"/>
          <p:cNvSpPr txBox="1"/>
          <p:nvPr/>
        </p:nvSpPr>
        <p:spPr>
          <a:xfrm>
            <a:off x="152400" y="1752600"/>
            <a:ext cx="6457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Clobetasol / Triamcinolone </a:t>
            </a:r>
            <a:r>
              <a:rPr lang="en-US" sz="2000" b="1" dirty="0" smtClean="0">
                <a:solidFill>
                  <a:srgbClr val="FF0000"/>
                </a:solidFill>
              </a:rPr>
              <a:t>(Cream / Ointment 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791200"/>
            <a:ext cx="7787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Dovonex</a:t>
            </a:r>
            <a:r>
              <a:rPr lang="en-US" sz="2800" b="1" dirty="0" smtClean="0">
                <a:solidFill>
                  <a:srgbClr val="0000FF"/>
                </a:solidFill>
              </a:rPr>
              <a:t> / </a:t>
            </a:r>
            <a:r>
              <a:rPr lang="en-US" sz="2800" b="1" dirty="0" err="1" smtClean="0">
                <a:solidFill>
                  <a:srgbClr val="0000FF"/>
                </a:solidFill>
              </a:rPr>
              <a:t>Tazarac</a:t>
            </a:r>
            <a:r>
              <a:rPr lang="en-US" sz="2800" b="1" dirty="0" smtClean="0">
                <a:solidFill>
                  <a:srgbClr val="0000FF"/>
                </a:solidFill>
              </a:rPr>
              <a:t> / Urea -----------------------------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4240974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 Psoriasis</a:t>
            </a:r>
            <a:endParaRPr lang="en-US" dirty="0"/>
          </a:p>
        </p:txBody>
      </p:sp>
      <p:pic>
        <p:nvPicPr>
          <p:cNvPr id="4" name="Content Placeholder 3" descr="download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4539" r="16154" b="18739"/>
          <a:stretch/>
        </p:blipFill>
        <p:spPr>
          <a:xfrm>
            <a:off x="457200" y="2209800"/>
            <a:ext cx="8229600" cy="3472406"/>
          </a:xfrm>
        </p:spPr>
      </p:pic>
      <p:sp>
        <p:nvSpPr>
          <p:cNvPr id="5" name="TextBox 4"/>
          <p:cNvSpPr txBox="1"/>
          <p:nvPr/>
        </p:nvSpPr>
        <p:spPr>
          <a:xfrm>
            <a:off x="152400" y="1752600"/>
            <a:ext cx="443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Clobetasol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(Solution / Foam) </a:t>
            </a:r>
            <a:r>
              <a:rPr lang="en-US" sz="2800" b="1" dirty="0" smtClean="0">
                <a:solidFill>
                  <a:srgbClr val="FF0000"/>
                </a:solidFill>
              </a:rPr>
              <a:t>/ ILK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867400"/>
            <a:ext cx="8301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Tar Shampoo </a:t>
            </a:r>
            <a:r>
              <a:rPr lang="en-US" sz="2000" b="1" dirty="0" smtClean="0">
                <a:solidFill>
                  <a:srgbClr val="0000FF"/>
                </a:solidFill>
              </a:rPr>
              <a:t>(T-Gel / T-Sal / DHS) </a:t>
            </a:r>
            <a:r>
              <a:rPr lang="en-US" sz="2800" b="1" dirty="0" smtClean="0">
                <a:solidFill>
                  <a:srgbClr val="0000FF"/>
                </a:solidFill>
              </a:rPr>
              <a:t>------------------------------</a:t>
            </a:r>
            <a:r>
              <a:rPr lang="en-US" sz="2800" b="1" dirty="0" smtClean="0">
                <a:solidFill>
                  <a:srgbClr val="0000FF"/>
                </a:solidFill>
                <a:sym typeface="Wingdings"/>
              </a:rPr>
              <a:t>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6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6200"/>
            <a:ext cx="6629400" cy="66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718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jq5f6f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>
          <a:xfrm>
            <a:off x="152400" y="1648814"/>
            <a:ext cx="4267200" cy="4782150"/>
          </a:xfrm>
        </p:spPr>
      </p:pic>
      <p:pic>
        <p:nvPicPr>
          <p:cNvPr id="6" name="Content Placeholder 5" descr="types_inverse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r="24462" b="8890"/>
          <a:stretch/>
        </p:blipFill>
        <p:spPr>
          <a:xfrm>
            <a:off x="4648200" y="1676400"/>
            <a:ext cx="4312404" cy="4800600"/>
          </a:xfrm>
        </p:spPr>
      </p:pic>
      <p:sp>
        <p:nvSpPr>
          <p:cNvPr id="7" name="TextBox 6"/>
          <p:cNvSpPr txBox="1"/>
          <p:nvPr/>
        </p:nvSpPr>
        <p:spPr>
          <a:xfrm>
            <a:off x="685800" y="838200"/>
            <a:ext cx="3419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Guttate</a:t>
            </a:r>
            <a:r>
              <a:rPr lang="en-US" sz="3600" b="1" dirty="0" smtClean="0"/>
              <a:t> Psoriasis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838200"/>
            <a:ext cx="335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Inverse Psoriasis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397785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Palmoplantar</a:t>
            </a:r>
            <a:r>
              <a:rPr lang="en-US" dirty="0" smtClean="0"/>
              <a:t> Psoriasis</a:t>
            </a:r>
            <a:endParaRPr lang="en-US" dirty="0"/>
          </a:p>
        </p:txBody>
      </p:sp>
      <p:pic>
        <p:nvPicPr>
          <p:cNvPr id="5" name="Content Placeholder 4" descr="Psoriasis_Hand_48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" b="4628"/>
          <a:stretch>
            <a:fillRect/>
          </a:stretch>
        </p:blipFill>
        <p:spPr/>
      </p:pic>
      <p:pic>
        <p:nvPicPr>
          <p:cNvPr id="6" name="Content Placeholder 5" descr="Palmoplantar-Psoriasis-Pictures-25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74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3392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Pustular</a:t>
            </a:r>
            <a:r>
              <a:rPr lang="en-US" dirty="0" smtClean="0"/>
              <a:t> Psoriasis - </a:t>
            </a:r>
            <a:r>
              <a:rPr lang="en-US" dirty="0" err="1" smtClean="0"/>
              <a:t>Palmplantar</a:t>
            </a:r>
            <a:endParaRPr lang="en-US" dirty="0"/>
          </a:p>
        </p:txBody>
      </p:sp>
      <p:pic>
        <p:nvPicPr>
          <p:cNvPr id="5" name="Content Placeholder 4" descr="3597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r="5384"/>
          <a:stretch/>
        </p:blipFill>
        <p:spPr>
          <a:xfrm>
            <a:off x="533400" y="1524000"/>
            <a:ext cx="3200400" cy="4972601"/>
          </a:xfrm>
        </p:spPr>
      </p:pic>
      <p:pic>
        <p:nvPicPr>
          <p:cNvPr id="8" name="Content Placeholder 7" descr="kerdel1_aug201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4495" r="7780" b="11939"/>
          <a:stretch/>
        </p:blipFill>
        <p:spPr>
          <a:xfrm>
            <a:off x="4114800" y="2133600"/>
            <a:ext cx="4518510" cy="3782138"/>
          </a:xfrm>
        </p:spPr>
      </p:pic>
    </p:spTree>
    <p:extLst>
      <p:ext uri="{BB962C8B-B14F-4D97-AF65-F5344CB8AC3E}">
        <p14:creationId xmlns:p14="http://schemas.microsoft.com/office/powerpoint/2010/main" val="1948063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r="11263"/>
          <a:stretch>
            <a:fillRect/>
          </a:stretch>
        </p:blipFill>
        <p:spPr>
          <a:xfrm>
            <a:off x="228600" y="1524000"/>
            <a:ext cx="4038600" cy="4525963"/>
          </a:xfrm>
        </p:spPr>
      </p:pic>
      <p:pic>
        <p:nvPicPr>
          <p:cNvPr id="6" name="Content Placeholder 5" descr="pustular psoriasis4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t="1967" r="20274" b="2269"/>
          <a:stretch/>
        </p:blipFill>
        <p:spPr>
          <a:xfrm>
            <a:off x="4724400" y="1536781"/>
            <a:ext cx="4191000" cy="4497832"/>
          </a:xfrm>
        </p:spPr>
      </p:pic>
      <p:sp>
        <p:nvSpPr>
          <p:cNvPr id="7" name="TextBox 6"/>
          <p:cNvSpPr txBox="1"/>
          <p:nvPr/>
        </p:nvSpPr>
        <p:spPr>
          <a:xfrm>
            <a:off x="152400" y="838200"/>
            <a:ext cx="4205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Erythrodermic</a:t>
            </a:r>
            <a:r>
              <a:rPr lang="en-US" sz="3200" b="1" dirty="0" smtClean="0"/>
              <a:t> Psoriasis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838200"/>
            <a:ext cx="31716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Pustular</a:t>
            </a:r>
            <a:r>
              <a:rPr lang="en-US" sz="3200" b="1" dirty="0" smtClean="0"/>
              <a:t> Psoriasis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96483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Psoriasis Nails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39000" cy="4525963"/>
          </a:xfrm>
        </p:spPr>
        <p:txBody>
          <a:bodyPr/>
          <a:lstStyle/>
          <a:p>
            <a:r>
              <a:rPr lang="en-US" dirty="0" smtClean="0"/>
              <a:t>Oil </a:t>
            </a:r>
            <a:r>
              <a:rPr lang="en-US" dirty="0"/>
              <a:t>drop sign </a:t>
            </a:r>
          </a:p>
          <a:p>
            <a:r>
              <a:rPr lang="en-US" dirty="0" smtClean="0"/>
              <a:t>Pitting </a:t>
            </a:r>
          </a:p>
          <a:p>
            <a:pPr lvl="1"/>
            <a:r>
              <a:rPr lang="en-US" dirty="0" smtClean="0"/>
              <a:t>Seen in 90% of patient with Psoriatic Arthritis</a:t>
            </a:r>
          </a:p>
          <a:p>
            <a:r>
              <a:rPr lang="en-US" dirty="0" smtClean="0"/>
              <a:t>Splinter </a:t>
            </a:r>
            <a:r>
              <a:rPr lang="en-US" dirty="0"/>
              <a:t>h</a:t>
            </a:r>
            <a:r>
              <a:rPr lang="en-US" dirty="0" smtClean="0"/>
              <a:t>emorrhage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images.jpe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10900" r="21868" b="11409"/>
          <a:stretch/>
        </p:blipFill>
        <p:spPr>
          <a:xfrm rot="10800000">
            <a:off x="7010400" y="152400"/>
            <a:ext cx="1922600" cy="2448702"/>
          </a:xfrm>
        </p:spPr>
      </p:pic>
      <p:pic>
        <p:nvPicPr>
          <p:cNvPr id="6" name="Content Placeholder 4" descr="shape-04-pitting-grooves-3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" b="2780"/>
          <a:stretch>
            <a:fillRect/>
          </a:stretch>
        </p:blipFill>
        <p:spPr>
          <a:xfrm rot="10800000">
            <a:off x="4114800" y="3200400"/>
            <a:ext cx="2895600" cy="3245030"/>
          </a:xfrm>
          <a:prstGeom prst="rect">
            <a:avLst/>
          </a:prstGeom>
        </p:spPr>
      </p:pic>
      <p:pic>
        <p:nvPicPr>
          <p:cNvPr id="7" name="Content Placeholder 5" descr="Screen Shot 2016-07-17 at 9.16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4563"/>
          <a:stretch>
            <a:fillRect/>
          </a:stretch>
        </p:blipFill>
        <p:spPr>
          <a:xfrm rot="10800000">
            <a:off x="762000" y="3733800"/>
            <a:ext cx="2362200" cy="26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655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Psoriatic Arthritis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Arthralgia </a:t>
            </a:r>
            <a:endParaRPr lang="en-US" b="1" dirty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dirty="0" err="1">
                <a:sym typeface="Wingdings"/>
              </a:rPr>
              <a:t>Acral</a:t>
            </a:r>
            <a:r>
              <a:rPr lang="en-US" dirty="0">
                <a:sym typeface="Wingdings"/>
              </a:rPr>
              <a:t> / Knees / Back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Worse in am (stiffness)</a:t>
            </a:r>
          </a:p>
          <a:p>
            <a:pPr lvl="1"/>
            <a:r>
              <a:rPr lang="en-US" dirty="0" smtClean="0"/>
              <a:t>Worse with Psoriasis flares</a:t>
            </a:r>
          </a:p>
          <a:p>
            <a:r>
              <a:rPr lang="en-US" b="1" dirty="0" smtClean="0"/>
              <a:t>Sausage digits </a:t>
            </a:r>
            <a:r>
              <a:rPr lang="en-US" dirty="0" smtClean="0"/>
              <a:t>- </a:t>
            </a:r>
            <a:r>
              <a:rPr lang="en-US" dirty="0" err="1" smtClean="0"/>
              <a:t>Dactylitis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Refer to </a:t>
            </a:r>
            <a:r>
              <a:rPr lang="en-US" b="1" dirty="0" err="1" smtClean="0">
                <a:solidFill>
                  <a:srgbClr val="FF0000"/>
                </a:solidFill>
              </a:rPr>
              <a:t>Rheumotology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err="1" smtClean="0"/>
              <a:t>Dx</a:t>
            </a:r>
            <a:r>
              <a:rPr lang="en-US" dirty="0" smtClean="0"/>
              <a:t> Arthritis (20-30% of </a:t>
            </a:r>
            <a:r>
              <a:rPr lang="en-US" dirty="0" err="1" smtClean="0"/>
              <a:t>pts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May result in joint destruction</a:t>
            </a:r>
          </a:p>
          <a:p>
            <a:pPr lvl="2"/>
            <a:r>
              <a:rPr lang="en-US" dirty="0" smtClean="0"/>
              <a:t>Mutilating arthritis (rare)</a:t>
            </a:r>
          </a:p>
          <a:p>
            <a:pPr lvl="1"/>
            <a:r>
              <a:rPr lang="en-US" dirty="0" smtClean="0"/>
              <a:t>Systemic medications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3" descr="screen_shot_2012-11-28_at_111919_am1354119594576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 t="-407" r="458" b="407"/>
          <a:stretch/>
        </p:blipFill>
        <p:spPr>
          <a:xfrm>
            <a:off x="5029200" y="1828800"/>
            <a:ext cx="3834616" cy="4297363"/>
          </a:xfrm>
        </p:spPr>
      </p:pic>
    </p:spTree>
    <p:extLst>
      <p:ext uri="{BB962C8B-B14F-4D97-AF65-F5344CB8AC3E}">
        <p14:creationId xmlns:p14="http://schemas.microsoft.com/office/powerpoint/2010/main" val="16268132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soriatic-arthritis-s5-chart-of-psoriatic-arthritis-type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b="9533"/>
          <a:stretch>
            <a:fillRect/>
          </a:stretch>
        </p:blipFill>
        <p:spPr>
          <a:xfrm>
            <a:off x="152400" y="990600"/>
            <a:ext cx="8867530" cy="4876800"/>
          </a:xfrm>
        </p:spPr>
      </p:pic>
    </p:spTree>
    <p:extLst>
      <p:ext uri="{BB962C8B-B14F-4D97-AF65-F5344CB8AC3E}">
        <p14:creationId xmlns:p14="http://schemas.microsoft.com/office/powerpoint/2010/main" val="37612781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Granuloma </a:t>
            </a:r>
            <a:r>
              <a:rPr lang="en-US" dirty="0" err="1" smtClean="0"/>
              <a:t>Annulare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Etiology</a:t>
            </a:r>
            <a:r>
              <a:rPr lang="en-US" dirty="0" smtClean="0"/>
              <a:t> – unknown</a:t>
            </a:r>
          </a:p>
          <a:p>
            <a:r>
              <a:rPr lang="en-US" dirty="0" smtClean="0"/>
              <a:t>Benign &amp; usually self limited (50% in 2 years)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Mostly in pediatrics</a:t>
            </a:r>
          </a:p>
          <a:p>
            <a:pPr lvl="1"/>
            <a:r>
              <a:rPr lang="en-US" dirty="0" smtClean="0"/>
              <a:t>2/3 of patients &lt;30yo</a:t>
            </a:r>
          </a:p>
          <a:p>
            <a:r>
              <a:rPr lang="en-US" u="sng" dirty="0" err="1" smtClean="0"/>
              <a:t>Female</a:t>
            </a:r>
            <a:r>
              <a:rPr lang="en-US" dirty="0" err="1" smtClean="0"/>
              <a:t>:Male</a:t>
            </a:r>
            <a:r>
              <a:rPr lang="en-US" dirty="0" smtClean="0"/>
              <a:t> 2:1</a:t>
            </a:r>
          </a:p>
          <a:p>
            <a:r>
              <a:rPr lang="en-US" b="1" dirty="0" smtClean="0"/>
              <a:t>Clinical subtypes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Localized (75%)</a:t>
            </a:r>
          </a:p>
          <a:p>
            <a:pPr lvl="2"/>
            <a:r>
              <a:rPr lang="en-US" dirty="0" smtClean="0"/>
              <a:t>Most common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Generalized (Disseminated)</a:t>
            </a:r>
          </a:p>
          <a:p>
            <a:pPr lvl="2"/>
            <a:r>
              <a:rPr lang="en-US" dirty="0" smtClean="0"/>
              <a:t>More common in adults</a:t>
            </a:r>
          </a:p>
          <a:p>
            <a:pPr lvl="2"/>
            <a:r>
              <a:rPr lang="en-US" dirty="0" err="1" smtClean="0"/>
              <a:t>A/w</a:t>
            </a:r>
            <a:r>
              <a:rPr lang="en-US" dirty="0" smtClean="0"/>
              <a:t> – Lipid </a:t>
            </a:r>
            <a:r>
              <a:rPr lang="en-US" dirty="0" err="1" smtClean="0"/>
              <a:t>dz</a:t>
            </a:r>
            <a:r>
              <a:rPr lang="en-US" dirty="0" smtClean="0"/>
              <a:t> / Thyroid </a:t>
            </a:r>
            <a:r>
              <a:rPr lang="en-US" dirty="0" err="1" smtClean="0"/>
              <a:t>dz</a:t>
            </a:r>
            <a:r>
              <a:rPr lang="en-US" dirty="0" smtClean="0"/>
              <a:t> / DM / HIV / Malignancy (</a:t>
            </a:r>
            <a:r>
              <a:rPr lang="en-US" dirty="0" err="1" smtClean="0"/>
              <a:t>Heme</a:t>
            </a:r>
            <a:r>
              <a:rPr lang="en-US" dirty="0" smtClean="0"/>
              <a:t>&gt;Solid)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Subcutaneous GA / Perforating GA </a:t>
            </a:r>
          </a:p>
          <a:p>
            <a:pPr lvl="1"/>
            <a:r>
              <a:rPr lang="en-US" b="1" dirty="0" smtClean="0">
                <a:solidFill>
                  <a:srgbClr val="660066"/>
                </a:solidFill>
              </a:rPr>
              <a:t>Actinic Granuloma </a:t>
            </a:r>
          </a:p>
          <a:p>
            <a:pPr lvl="2"/>
            <a:r>
              <a:rPr lang="en-US" b="1" dirty="0" smtClean="0">
                <a:solidFill>
                  <a:srgbClr val="660066"/>
                </a:solidFill>
              </a:rPr>
              <a:t>aka Annular </a:t>
            </a:r>
            <a:r>
              <a:rPr lang="en-US" b="1" dirty="0" err="1" smtClean="0">
                <a:solidFill>
                  <a:srgbClr val="660066"/>
                </a:solidFill>
              </a:rPr>
              <a:t>Elastolytic</a:t>
            </a:r>
            <a:r>
              <a:rPr lang="en-US" b="1" dirty="0" smtClean="0">
                <a:solidFill>
                  <a:srgbClr val="660066"/>
                </a:solidFill>
              </a:rPr>
              <a:t> Giant Cell Granuloma</a:t>
            </a:r>
          </a:p>
          <a:p>
            <a:endParaRPr lang="en-US" dirty="0"/>
          </a:p>
        </p:txBody>
      </p:sp>
      <p:pic>
        <p:nvPicPr>
          <p:cNvPr id="4" name="Content Placeholder 4" descr="Screen Shot 2016-09-05 at 9.11.2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" b="263"/>
          <a:stretch/>
        </p:blipFill>
        <p:spPr>
          <a:xfrm rot="5400000">
            <a:off x="5893671" y="1878729"/>
            <a:ext cx="2360198" cy="31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01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Granuloma </a:t>
            </a:r>
            <a:r>
              <a:rPr lang="en-US" dirty="0" err="1"/>
              <a:t>Annulare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Clinical</a:t>
            </a:r>
          </a:p>
          <a:p>
            <a:pPr lvl="1"/>
            <a:r>
              <a:rPr lang="en-US" dirty="0" smtClean="0"/>
              <a:t>Asymptomatic</a:t>
            </a:r>
          </a:p>
          <a:p>
            <a:pPr lvl="1"/>
            <a:r>
              <a:rPr lang="en-US" dirty="0" smtClean="0"/>
              <a:t>Small </a:t>
            </a:r>
            <a:r>
              <a:rPr lang="en-US" dirty="0"/>
              <a:t>papule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Annular plaques</a:t>
            </a:r>
          </a:p>
          <a:p>
            <a:pPr lvl="1"/>
            <a:r>
              <a:rPr lang="en-US" dirty="0"/>
              <a:t>Skin colored </a:t>
            </a:r>
            <a:r>
              <a:rPr lang="en-US" dirty="0">
                <a:sym typeface="Wingdings"/>
              </a:rPr>
              <a:t> Pink  </a:t>
            </a:r>
            <a:r>
              <a:rPr lang="en-US" dirty="0" err="1">
                <a:sym typeface="Wingdings"/>
              </a:rPr>
              <a:t>Violaceous</a:t>
            </a:r>
            <a:endParaRPr lang="en-US" dirty="0"/>
          </a:p>
          <a:p>
            <a:pPr lvl="1"/>
            <a:r>
              <a:rPr lang="en-US" dirty="0"/>
              <a:t>Extremities &gt; Trunk 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Thx</a:t>
            </a:r>
          </a:p>
          <a:p>
            <a:pPr lvl="1"/>
            <a:r>
              <a:rPr lang="en-US" dirty="0" smtClean="0"/>
              <a:t>High potency corticosteroids</a:t>
            </a:r>
          </a:p>
          <a:p>
            <a:pPr lvl="1"/>
            <a:r>
              <a:rPr lang="en-US" dirty="0" smtClean="0"/>
              <a:t>ILK</a:t>
            </a:r>
          </a:p>
          <a:p>
            <a:pPr lvl="1"/>
            <a:r>
              <a:rPr lang="en-US" dirty="0" err="1" smtClean="0"/>
              <a:t>Cryotherapy</a:t>
            </a:r>
            <a:endParaRPr lang="en-US" dirty="0" smtClean="0"/>
          </a:p>
          <a:p>
            <a:pPr lvl="1"/>
            <a:r>
              <a:rPr lang="en-US" dirty="0" smtClean="0"/>
              <a:t>PUVA / UVA1</a:t>
            </a:r>
          </a:p>
          <a:p>
            <a:endParaRPr lang="en-US" dirty="0" smtClean="0"/>
          </a:p>
        </p:txBody>
      </p:sp>
      <p:pic>
        <p:nvPicPr>
          <p:cNvPr id="4" name="Content Placeholder 5" descr="Screen Shot 2016-09-05 at 9.11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r="7178"/>
          <a:stretch/>
        </p:blipFill>
        <p:spPr>
          <a:xfrm>
            <a:off x="6019800" y="1295400"/>
            <a:ext cx="2928662" cy="2318812"/>
          </a:xfrm>
          <a:prstGeom prst="rect">
            <a:avLst/>
          </a:prstGeom>
        </p:spPr>
      </p:pic>
      <p:pic>
        <p:nvPicPr>
          <p:cNvPr id="5" name="Content Placeholder 4" descr="Screen Shot 2016-09-05 at 9.12.5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" r="2397"/>
          <a:stretch/>
        </p:blipFill>
        <p:spPr>
          <a:xfrm>
            <a:off x="5410200" y="3733800"/>
            <a:ext cx="3505200" cy="30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76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 Clinical Subtypes</a:t>
            </a:r>
            <a:endParaRPr lang="en-US" dirty="0"/>
          </a:p>
        </p:txBody>
      </p:sp>
      <p:pic>
        <p:nvPicPr>
          <p:cNvPr id="6" name="Content Placeholder 5" descr="Screen Shot 2016-09-05 at 9.11.37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5" r="1306"/>
          <a:stretch/>
        </p:blipFill>
        <p:spPr>
          <a:xfrm>
            <a:off x="381000" y="1447800"/>
            <a:ext cx="2938738" cy="2895600"/>
          </a:xfrm>
        </p:spPr>
      </p:pic>
      <p:pic>
        <p:nvPicPr>
          <p:cNvPr id="7" name="Content Placeholder 5" descr="Screen Shot 2016-09-05 at 10.07.1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" b="269"/>
          <a:stretch/>
        </p:blipFill>
        <p:spPr>
          <a:xfrm>
            <a:off x="5029200" y="1295400"/>
            <a:ext cx="2175829" cy="3260674"/>
          </a:xfrm>
          <a:prstGeom prst="rect">
            <a:avLst/>
          </a:prstGeom>
        </p:spPr>
      </p:pic>
      <p:pic>
        <p:nvPicPr>
          <p:cNvPr id="5" name="Content Placeholder 4" descr="Screen Shot 2016-09-05 at 9.11.44 AM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12562" r="-21054" b="-9824"/>
          <a:stretch/>
        </p:blipFill>
        <p:spPr>
          <a:xfrm>
            <a:off x="6934200" y="2209800"/>
            <a:ext cx="2438400" cy="3044497"/>
          </a:xfrm>
        </p:spPr>
      </p:pic>
      <p:pic>
        <p:nvPicPr>
          <p:cNvPr id="8" name="Content Placeholder 4" descr="Screen Shot 2016-09-05 at 10.08.0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r="1512"/>
          <a:stretch/>
        </p:blipFill>
        <p:spPr>
          <a:xfrm>
            <a:off x="2133600" y="4419600"/>
            <a:ext cx="2765571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10668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Generalized GA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16764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Perforating GA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715000"/>
            <a:ext cx="3468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Subcutaneous GA 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  aka Pseudo Rheumatoid Nodule</a:t>
            </a:r>
          </a:p>
          <a:p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 smtClean="0"/>
              <a:t>   (</a:t>
            </a:r>
            <a:r>
              <a:rPr lang="en-US" dirty="0" err="1" smtClean="0"/>
              <a:t>Peds</a:t>
            </a:r>
            <a:r>
              <a:rPr lang="en-US" dirty="0" smtClean="0"/>
              <a:t> / </a:t>
            </a:r>
            <a:r>
              <a:rPr lang="en-US" dirty="0" err="1" smtClean="0"/>
              <a:t>Acral</a:t>
            </a:r>
            <a:r>
              <a:rPr lang="en-US" dirty="0" smtClean="0"/>
              <a:t> / Self limited)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25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704" y="4495800"/>
            <a:ext cx="7415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Cox-2 Inhibitor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u="sng" dirty="0" smtClean="0">
                <a:solidFill>
                  <a:srgbClr val="0070C0"/>
                </a:solidFill>
              </a:rPr>
              <a:t>FDA Approval  </a:t>
            </a:r>
            <a:r>
              <a:rPr lang="en-US" sz="2400" b="1" dirty="0" smtClean="0">
                <a:solidFill>
                  <a:srgbClr val="0070C0"/>
                </a:solidFill>
              </a:rPr>
              <a:t>– Actinic Keratosis – BID for 60-90days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 smtClean="0"/>
              <a:t>Little to no inflammation</a:t>
            </a:r>
            <a:endParaRPr lang="en-US" sz="2400" b="1" dirty="0"/>
          </a:p>
        </p:txBody>
      </p:sp>
      <p:pic>
        <p:nvPicPr>
          <p:cNvPr id="6" name="Content Placeholder 4" descr="Screen Shot 2016-07-10 at 8.58.0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10"/>
          <a:stretch/>
        </p:blipFill>
        <p:spPr>
          <a:xfrm>
            <a:off x="5029200" y="3200400"/>
            <a:ext cx="3574967" cy="1676400"/>
          </a:xfrm>
          <a:prstGeom prst="rect">
            <a:avLst/>
          </a:prstGeom>
        </p:spPr>
      </p:pic>
      <p:pic>
        <p:nvPicPr>
          <p:cNvPr id="7" name="Content Placeholder 3" descr="Screen Shot 2016-07-10 at 8.59.4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0056"/>
          <a:stretch/>
        </p:blipFill>
        <p:spPr>
          <a:xfrm>
            <a:off x="304800" y="685800"/>
            <a:ext cx="44480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Delayed HSN </a:t>
            </a:r>
            <a:r>
              <a:rPr lang="en-US" b="1" dirty="0" err="1" smtClean="0">
                <a:solidFill>
                  <a:srgbClr val="0000FF"/>
                </a:solidFill>
              </a:rPr>
              <a:t>Rxn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Allergy to mite, eggs, feces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Extremely pruritic </a:t>
            </a:r>
          </a:p>
          <a:p>
            <a:pPr lvl="1"/>
            <a:r>
              <a:rPr lang="en-US" dirty="0" smtClean="0"/>
              <a:t>Worse at night</a:t>
            </a:r>
          </a:p>
          <a:p>
            <a:pPr lvl="1"/>
            <a:r>
              <a:rPr lang="en-US" dirty="0" smtClean="0"/>
              <a:t>“Want to tear my skin off”</a:t>
            </a:r>
          </a:p>
          <a:p>
            <a:r>
              <a:rPr lang="en-US" b="1" dirty="0" smtClean="0"/>
              <a:t>Contagious </a:t>
            </a:r>
          </a:p>
          <a:p>
            <a:pPr lvl="1"/>
            <a:r>
              <a:rPr lang="en-US" dirty="0" smtClean="0"/>
              <a:t>Close contact / STD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amily members may not have symptoms</a:t>
            </a:r>
          </a:p>
          <a:p>
            <a:r>
              <a:rPr lang="en-US" b="1" dirty="0"/>
              <a:t>May mimic any rash</a:t>
            </a:r>
          </a:p>
          <a:p>
            <a:pPr lvl="1"/>
            <a:r>
              <a:rPr lang="en-US" dirty="0"/>
              <a:t>Eczematous or </a:t>
            </a:r>
            <a:r>
              <a:rPr lang="en-US" dirty="0" err="1"/>
              <a:t>lichenoid</a:t>
            </a:r>
            <a:r>
              <a:rPr lang="en-US" dirty="0"/>
              <a:t> with time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5" descr="scabies_body02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r="20375"/>
          <a:stretch/>
        </p:blipFill>
        <p:spPr>
          <a:xfrm>
            <a:off x="5715000" y="838200"/>
            <a:ext cx="3228570" cy="3618182"/>
          </a:xfrm>
        </p:spPr>
      </p:pic>
    </p:spTree>
    <p:extLst>
      <p:ext uri="{BB962C8B-B14F-4D97-AF65-F5344CB8AC3E}">
        <p14:creationId xmlns:p14="http://schemas.microsoft.com/office/powerpoint/2010/main" val="23608593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Papular</a:t>
            </a:r>
            <a:r>
              <a:rPr lang="en-US" b="1" dirty="0" smtClean="0">
                <a:solidFill>
                  <a:srgbClr val="0000FF"/>
                </a:solidFill>
              </a:rPr>
              <a:t> eruption</a:t>
            </a:r>
          </a:p>
          <a:p>
            <a:pPr lvl="1"/>
            <a:r>
              <a:rPr lang="en-US" dirty="0" smtClean="0"/>
              <a:t>Rarely contain mite</a:t>
            </a:r>
          </a:p>
          <a:p>
            <a:pPr lvl="1"/>
            <a:r>
              <a:rPr lang="en-US" dirty="0" smtClean="0"/>
              <a:t>Trunk / Extremity / Genitals</a:t>
            </a:r>
          </a:p>
          <a:p>
            <a:pPr lvl="1"/>
            <a:r>
              <a:rPr lang="en-US" dirty="0" smtClean="0"/>
              <a:t>Rare </a:t>
            </a:r>
            <a:r>
              <a:rPr lang="en-US" dirty="0" smtClean="0">
                <a:sym typeface="Wingdings"/>
              </a:rPr>
              <a:t> Face &amp; scalp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Linear Burrows</a:t>
            </a:r>
          </a:p>
          <a:p>
            <a:pPr lvl="1"/>
            <a:r>
              <a:rPr lang="en-US" dirty="0" smtClean="0">
                <a:sym typeface="Wingdings"/>
              </a:rPr>
              <a:t>Hands / Axilla </a:t>
            </a:r>
          </a:p>
          <a:p>
            <a:pPr lvl="1"/>
            <a:r>
              <a:rPr lang="en-US" dirty="0" smtClean="0">
                <a:sym typeface="Wingdings"/>
              </a:rPr>
              <a:t>Genitals / Nipples</a:t>
            </a:r>
            <a:endParaRPr lang="en-US" dirty="0"/>
          </a:p>
        </p:txBody>
      </p:sp>
      <p:pic>
        <p:nvPicPr>
          <p:cNvPr id="7" name="Content Placeholder 6" descr="Burdick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r="20553"/>
          <a:stretch/>
        </p:blipFill>
        <p:spPr>
          <a:xfrm>
            <a:off x="5029200" y="1447800"/>
            <a:ext cx="3680976" cy="3048000"/>
          </a:xfrm>
        </p:spPr>
      </p:pic>
      <p:pic>
        <p:nvPicPr>
          <p:cNvPr id="8" name="Content Placeholder 5" descr="nodular-scabies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5206" b="553"/>
          <a:stretch/>
        </p:blipFill>
        <p:spPr>
          <a:xfrm>
            <a:off x="6553200" y="3962400"/>
            <a:ext cx="2438400" cy="2717531"/>
          </a:xfrm>
          <a:prstGeom prst="rect">
            <a:avLst/>
          </a:prstGeom>
        </p:spPr>
      </p:pic>
      <p:pic>
        <p:nvPicPr>
          <p:cNvPr id="9" name="Content Placeholder 11" descr="princ_rm_photo_of_scabie_burro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6" b="9532"/>
          <a:stretch/>
        </p:blipFill>
        <p:spPr>
          <a:xfrm>
            <a:off x="1618772" y="5029200"/>
            <a:ext cx="4633767" cy="16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0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Scabies Thx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Tx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ym typeface="Wingdings"/>
              </a:rPr>
              <a:t> Patient &amp; household </a:t>
            </a:r>
          </a:p>
          <a:p>
            <a:r>
              <a:rPr lang="en-US" dirty="0" smtClean="0">
                <a:sym typeface="Wingdings"/>
              </a:rPr>
              <a:t>Symptoms may persist ~ 1 </a:t>
            </a:r>
          </a:p>
          <a:p>
            <a:pPr lvl="1"/>
            <a:r>
              <a:rPr lang="en-US" dirty="0" smtClean="0">
                <a:sym typeface="Wingdings"/>
              </a:rPr>
              <a:t>Rule out recurrence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Sheets &amp; clothing </a:t>
            </a:r>
          </a:p>
          <a:p>
            <a:pPr lvl="1"/>
            <a:r>
              <a:rPr lang="en-US" dirty="0" smtClean="0">
                <a:sym typeface="Wingdings"/>
              </a:rPr>
              <a:t>Wash in </a:t>
            </a:r>
            <a:r>
              <a:rPr lang="en-US" b="1" dirty="0" smtClean="0">
                <a:sym typeface="Wingdings"/>
              </a:rPr>
              <a:t>hot water</a:t>
            </a:r>
          </a:p>
          <a:p>
            <a:pPr lvl="1"/>
            <a:r>
              <a:rPr lang="en-US" dirty="0" smtClean="0">
                <a:sym typeface="Wingdings"/>
              </a:rPr>
              <a:t>Dry in hot temperature</a:t>
            </a:r>
          </a:p>
          <a:p>
            <a:pPr lvl="1"/>
            <a:r>
              <a:rPr lang="en-US" dirty="0" smtClean="0">
                <a:sym typeface="Wingdings"/>
              </a:rPr>
              <a:t>May </a:t>
            </a:r>
            <a:r>
              <a:rPr lang="en-US" b="1" dirty="0" smtClean="0">
                <a:sym typeface="Wingdings"/>
              </a:rPr>
              <a:t>isolate</a:t>
            </a:r>
            <a:r>
              <a:rPr lang="en-US" dirty="0" smtClean="0">
                <a:sym typeface="Wingdings"/>
              </a:rPr>
              <a:t> for 5 days – trash bag / closet</a:t>
            </a:r>
          </a:p>
          <a:p>
            <a:pPr lvl="2"/>
            <a:r>
              <a:rPr lang="en-US" dirty="0" smtClean="0">
                <a:sym typeface="Wingdings"/>
              </a:rPr>
              <a:t>Mites die if not human contact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Topical Steroids</a:t>
            </a:r>
          </a:p>
          <a:p>
            <a:pPr lvl="1"/>
            <a:r>
              <a:rPr lang="en-US" dirty="0" smtClean="0">
                <a:sym typeface="Wingdings"/>
              </a:rPr>
              <a:t>Symptomatic relief</a:t>
            </a:r>
          </a:p>
          <a:p>
            <a:pPr lvl="1"/>
            <a:r>
              <a:rPr lang="en-US" b="1" dirty="0" smtClean="0">
                <a:sym typeface="Wingdings"/>
              </a:rPr>
              <a:t>Triamcinolone </a:t>
            </a:r>
            <a:r>
              <a:rPr lang="en-US" dirty="0" smtClean="0">
                <a:sym typeface="Wingdings"/>
              </a:rPr>
              <a:t>ointment bid x 2weeks – </a:t>
            </a:r>
            <a:r>
              <a:rPr lang="en-US" u="sng" dirty="0" smtClean="0">
                <a:sym typeface="Wingdings"/>
              </a:rPr>
              <a:t>1 pound jar</a:t>
            </a:r>
          </a:p>
          <a:p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</p:txBody>
      </p:sp>
      <p:pic>
        <p:nvPicPr>
          <p:cNvPr id="8" name="Content Placeholder 3" descr="87738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 b="8720"/>
          <a:stretch>
            <a:fillRect/>
          </a:stretch>
        </p:blipFill>
        <p:spPr>
          <a:xfrm>
            <a:off x="5105400" y="1600200"/>
            <a:ext cx="3865805" cy="212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993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Scabies Thx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Permethrin</a:t>
            </a:r>
            <a:r>
              <a:rPr lang="en-US" b="1" dirty="0" smtClean="0">
                <a:solidFill>
                  <a:srgbClr val="0000FF"/>
                </a:solidFill>
              </a:rPr>
              <a:t> (</a:t>
            </a:r>
            <a:r>
              <a:rPr lang="en-US" b="1" dirty="0" err="1" smtClean="0">
                <a:solidFill>
                  <a:srgbClr val="0000FF"/>
                </a:solidFill>
              </a:rPr>
              <a:t>Elimite</a:t>
            </a:r>
            <a:r>
              <a:rPr lang="en-US" b="1" dirty="0" smtClean="0">
                <a:solidFill>
                  <a:srgbClr val="0000FF"/>
                </a:solidFill>
              </a:rPr>
              <a:t>) </a:t>
            </a:r>
            <a:r>
              <a:rPr lang="en-US" dirty="0" smtClean="0"/>
              <a:t>5% cream</a:t>
            </a:r>
          </a:p>
          <a:p>
            <a:pPr lvl="1"/>
            <a:r>
              <a:rPr lang="en-US" dirty="0" smtClean="0"/>
              <a:t>Neck to toe </a:t>
            </a:r>
            <a:r>
              <a:rPr lang="en-US" dirty="0" smtClean="0">
                <a:sym typeface="Wingdings"/>
              </a:rPr>
              <a:t> wash off in am</a:t>
            </a:r>
          </a:p>
          <a:p>
            <a:pPr lvl="1"/>
            <a:r>
              <a:rPr lang="en-US" dirty="0" smtClean="0">
                <a:sym typeface="Wingdings"/>
              </a:rPr>
              <a:t>Rub into all folds</a:t>
            </a:r>
          </a:p>
          <a:p>
            <a:pPr lvl="1"/>
            <a:r>
              <a:rPr lang="en-US" u="sng" dirty="0" smtClean="0">
                <a:sym typeface="Wingdings"/>
              </a:rPr>
              <a:t>Repeat in 1 week</a:t>
            </a:r>
          </a:p>
          <a:p>
            <a:pPr lvl="1"/>
            <a:r>
              <a:rPr lang="en-US" b="1" dirty="0" smtClean="0">
                <a:sym typeface="Wingdings"/>
              </a:rPr>
              <a:t>Contraindicated</a:t>
            </a:r>
          </a:p>
          <a:p>
            <a:pPr lvl="2"/>
            <a:r>
              <a:rPr lang="en-US" dirty="0" err="1" smtClean="0">
                <a:sym typeface="Wingdings"/>
              </a:rPr>
              <a:t>Peds</a:t>
            </a:r>
            <a:r>
              <a:rPr lang="en-US" dirty="0" smtClean="0">
                <a:sym typeface="Wingdings"/>
              </a:rPr>
              <a:t> &lt; 2mos / Pregnancy B</a:t>
            </a:r>
          </a:p>
          <a:p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Ivermectin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(</a:t>
            </a:r>
            <a:r>
              <a:rPr lang="en-US" b="1" dirty="0" err="1" smtClean="0">
                <a:solidFill>
                  <a:srgbClr val="0000FF"/>
                </a:solidFill>
                <a:sym typeface="Wingdings"/>
              </a:rPr>
              <a:t>Stromectol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3mg tabs</a:t>
            </a:r>
          </a:p>
          <a:p>
            <a:pPr lvl="1"/>
            <a:r>
              <a:rPr lang="en-US" dirty="0" smtClean="0">
                <a:sym typeface="Wingdings"/>
              </a:rPr>
              <a:t>Not FDA for scabies but CDC recommended as 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line treatment</a:t>
            </a:r>
          </a:p>
          <a:p>
            <a:pPr lvl="1"/>
            <a:r>
              <a:rPr lang="en-US" dirty="0" smtClean="0">
                <a:sym typeface="Wingdings"/>
              </a:rPr>
              <a:t>200 microgram/kg </a:t>
            </a:r>
          </a:p>
          <a:p>
            <a:pPr lvl="1"/>
            <a:r>
              <a:rPr lang="en-US" u="sng" dirty="0" smtClean="0">
                <a:sym typeface="Wingdings"/>
              </a:rPr>
              <a:t>Repeat in 1 week</a:t>
            </a:r>
          </a:p>
          <a:p>
            <a:pPr lvl="1"/>
            <a:r>
              <a:rPr lang="en-US" b="1" dirty="0" smtClean="0">
                <a:sym typeface="Wingdings"/>
              </a:rPr>
              <a:t>Contraindicated</a:t>
            </a:r>
          </a:p>
          <a:p>
            <a:pPr lvl="2"/>
            <a:r>
              <a:rPr lang="en-US" dirty="0" err="1" smtClean="0">
                <a:sym typeface="Wingdings"/>
              </a:rPr>
              <a:t>Peds</a:t>
            </a:r>
            <a:r>
              <a:rPr lang="en-US" dirty="0" smtClean="0">
                <a:sym typeface="Wingdings"/>
              </a:rPr>
              <a:t> &lt; 5yo / Pregnancy C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Sulfur</a:t>
            </a:r>
            <a:r>
              <a:rPr lang="en-US" dirty="0" smtClean="0">
                <a:sym typeface="Wingdings"/>
              </a:rPr>
              <a:t> 6% in petrolatum</a:t>
            </a:r>
          </a:p>
          <a:p>
            <a:pPr lvl="1"/>
            <a:r>
              <a:rPr lang="en-US" dirty="0" smtClean="0">
                <a:sym typeface="Wingdings"/>
              </a:rPr>
              <a:t>Infants / Pregnancy / Lactation</a:t>
            </a:r>
            <a:endParaRPr lang="en-US" dirty="0"/>
          </a:p>
        </p:txBody>
      </p:sp>
      <p:pic>
        <p:nvPicPr>
          <p:cNvPr id="4" name="Content Placeholder 4" descr="d-1785-15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6288" r="5384" b="16209"/>
          <a:stretch/>
        </p:blipFill>
        <p:spPr>
          <a:xfrm>
            <a:off x="5638800" y="4191000"/>
            <a:ext cx="3200400" cy="2421068"/>
          </a:xfrm>
          <a:prstGeom prst="rect">
            <a:avLst/>
          </a:prstGeom>
        </p:spPr>
      </p:pic>
      <p:pic>
        <p:nvPicPr>
          <p:cNvPr id="5" name="Content Placeholder 5" descr="Permethrin cream 5%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r="-1524"/>
          <a:stretch/>
        </p:blipFill>
        <p:spPr>
          <a:xfrm>
            <a:off x="4953000" y="1385956"/>
            <a:ext cx="3891988" cy="21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490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Hypersensitivity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Pathologic finding </a:t>
            </a:r>
            <a:r>
              <a:rPr lang="en-US" dirty="0" smtClean="0"/>
              <a:t>- Not a clinical diagnosis</a:t>
            </a:r>
          </a:p>
          <a:p>
            <a:pPr lvl="1"/>
            <a:r>
              <a:rPr lang="en-US" dirty="0" smtClean="0"/>
              <a:t>SPVLI with </a:t>
            </a:r>
            <a:r>
              <a:rPr lang="en-US" dirty="0" err="1" smtClean="0"/>
              <a:t>eosinophils</a:t>
            </a:r>
            <a:endParaRPr lang="en-US" dirty="0" smtClean="0"/>
          </a:p>
          <a:p>
            <a:pPr lvl="1"/>
            <a:r>
              <a:rPr lang="en-US" dirty="0" smtClean="0"/>
              <a:t>With or without epidermal </a:t>
            </a:r>
            <a:r>
              <a:rPr lang="en-US" dirty="0" err="1" smtClean="0"/>
              <a:t>spongiosis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Differential Diagnosis</a:t>
            </a:r>
          </a:p>
          <a:p>
            <a:pPr lvl="1"/>
            <a:r>
              <a:rPr lang="en-US" dirty="0" smtClean="0"/>
              <a:t>Allergic contact dermatitis</a:t>
            </a:r>
          </a:p>
          <a:p>
            <a:pPr lvl="1"/>
            <a:r>
              <a:rPr lang="en-US" dirty="0" smtClean="0"/>
              <a:t>Arthropod reaction</a:t>
            </a:r>
          </a:p>
          <a:p>
            <a:pPr lvl="1"/>
            <a:r>
              <a:rPr lang="en-US" smtClean="0"/>
              <a:t>Drug Reaction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Tx</a:t>
            </a:r>
          </a:p>
          <a:p>
            <a:pPr lvl="1"/>
            <a:r>
              <a:rPr lang="en-US" b="1" dirty="0" smtClean="0"/>
              <a:t>Exposure history </a:t>
            </a:r>
          </a:p>
          <a:p>
            <a:pPr lvl="2"/>
            <a:r>
              <a:rPr lang="en-US" dirty="0" smtClean="0"/>
              <a:t>Contact exposures / Medications / Drug chart</a:t>
            </a:r>
          </a:p>
          <a:p>
            <a:pPr lvl="2"/>
            <a:r>
              <a:rPr lang="en-US" dirty="0" smtClean="0"/>
              <a:t>Allergen avoidance</a:t>
            </a:r>
          </a:p>
          <a:p>
            <a:pPr lvl="1"/>
            <a:r>
              <a:rPr lang="en-US" b="1" dirty="0" smtClean="0"/>
              <a:t>Topical corticosteroids</a:t>
            </a:r>
          </a:p>
          <a:p>
            <a:pPr lvl="1"/>
            <a:r>
              <a:rPr lang="en-US" b="1" dirty="0" smtClean="0"/>
              <a:t>Scabies</a:t>
            </a:r>
            <a:r>
              <a:rPr lang="en-US" dirty="0" smtClean="0"/>
              <a:t> treatment if indicated</a:t>
            </a:r>
          </a:p>
          <a:p>
            <a:pPr lvl="1"/>
            <a:r>
              <a:rPr lang="en-US" b="1" dirty="0" smtClean="0"/>
              <a:t>Allergist referral</a:t>
            </a:r>
          </a:p>
          <a:p>
            <a:pPr lvl="1"/>
            <a:r>
              <a:rPr lang="en-US" b="1" dirty="0" smtClean="0"/>
              <a:t>UV Therapy </a:t>
            </a:r>
            <a:r>
              <a:rPr lang="en-US" dirty="0" smtClean="0"/>
              <a:t>– resistant cases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Content Placeholder 4" descr="Screen Shot 2016-06-11 at 12.23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6" b="2123"/>
          <a:stretch/>
        </p:blipFill>
        <p:spPr>
          <a:xfrm>
            <a:off x="5988416" y="1524000"/>
            <a:ext cx="313377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627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Pityriasis</a:t>
            </a:r>
            <a:r>
              <a:rPr lang="en-US" dirty="0" smtClean="0"/>
              <a:t> </a:t>
            </a:r>
            <a:r>
              <a:rPr lang="en-US" dirty="0" err="1" smtClean="0"/>
              <a:t>Rosea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198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HHV 7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Pediatrics / Young adults</a:t>
            </a:r>
          </a:p>
          <a:p>
            <a:r>
              <a:rPr lang="en-US" dirty="0" err="1" smtClean="0"/>
              <a:t>Prodrome</a:t>
            </a:r>
            <a:r>
              <a:rPr lang="en-US" dirty="0" smtClean="0"/>
              <a:t> (5% of </a:t>
            </a:r>
            <a:r>
              <a:rPr lang="en-US" dirty="0" err="1" smtClean="0"/>
              <a:t>pts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Oral lesions (Rare)</a:t>
            </a:r>
          </a:p>
          <a:p>
            <a:r>
              <a:rPr lang="en-US" dirty="0" smtClean="0"/>
              <a:t>Self limited - ~ 8 </a:t>
            </a:r>
            <a:r>
              <a:rPr lang="en-US" dirty="0" err="1" smtClean="0"/>
              <a:t>wks</a:t>
            </a:r>
            <a:endParaRPr lang="en-US" dirty="0" smtClean="0"/>
          </a:p>
          <a:p>
            <a:pPr lvl="1"/>
            <a:r>
              <a:rPr lang="en-US" b="1" dirty="0" smtClean="0"/>
              <a:t>PR </a:t>
            </a:r>
            <a:r>
              <a:rPr lang="en-US" b="1" dirty="0" err="1" smtClean="0"/>
              <a:t>Perstans</a:t>
            </a:r>
            <a:r>
              <a:rPr lang="en-US" b="1" dirty="0" smtClean="0"/>
              <a:t> </a:t>
            </a:r>
            <a:r>
              <a:rPr lang="en-US" dirty="0" smtClean="0"/>
              <a:t>– up to 3-6 months</a:t>
            </a:r>
          </a:p>
          <a:p>
            <a:r>
              <a:rPr lang="en-US" b="1" dirty="0" err="1" smtClean="0">
                <a:solidFill>
                  <a:srgbClr val="0070C0"/>
                </a:solidFill>
              </a:rPr>
              <a:t>Papulosquamous</a:t>
            </a:r>
            <a:r>
              <a:rPr lang="en-US" dirty="0" smtClean="0"/>
              <a:t> - Rule out</a:t>
            </a:r>
          </a:p>
          <a:p>
            <a:pPr lvl="1"/>
            <a:r>
              <a:rPr lang="en-US" u="sng" dirty="0" smtClean="0"/>
              <a:t>PR-like medication reactions</a:t>
            </a:r>
          </a:p>
          <a:p>
            <a:pPr lvl="1"/>
            <a:r>
              <a:rPr lang="en-US" u="sng" dirty="0" smtClean="0"/>
              <a:t>Syphilis</a:t>
            </a:r>
            <a:endParaRPr lang="en-US" u="sng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700592" cy="2514600"/>
          </a:xfrm>
        </p:spPr>
      </p:pic>
    </p:spTree>
    <p:extLst>
      <p:ext uri="{BB962C8B-B14F-4D97-AF65-F5344CB8AC3E}">
        <p14:creationId xmlns:p14="http://schemas.microsoft.com/office/powerpoint/2010/main" val="8653652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almon </a:t>
            </a:r>
            <a:r>
              <a:rPr lang="en-US" b="1" dirty="0">
                <a:solidFill>
                  <a:srgbClr val="0000FF"/>
                </a:solidFill>
              </a:rPr>
              <a:t>colored </a:t>
            </a:r>
            <a:r>
              <a:rPr lang="en-US" b="1" dirty="0" smtClean="0">
                <a:solidFill>
                  <a:srgbClr val="0000FF"/>
                </a:solidFill>
              </a:rPr>
              <a:t>plaques</a:t>
            </a:r>
          </a:p>
          <a:p>
            <a:r>
              <a:rPr lang="en-US" dirty="0"/>
              <a:t>P</a:t>
            </a:r>
            <a:r>
              <a:rPr lang="en-US" dirty="0" smtClean="0"/>
              <a:t>eripheral collaret scale</a:t>
            </a:r>
            <a:endParaRPr lang="en-US" dirty="0"/>
          </a:p>
          <a:p>
            <a:r>
              <a:rPr lang="en-US" dirty="0"/>
              <a:t>Oval </a:t>
            </a:r>
          </a:p>
          <a:p>
            <a:pPr lvl="1"/>
            <a:r>
              <a:rPr lang="en-US" dirty="0" smtClean="0"/>
              <a:t>Long </a:t>
            </a:r>
            <a:r>
              <a:rPr lang="en-US" dirty="0"/>
              <a:t>axis along cleavage lines</a:t>
            </a:r>
          </a:p>
          <a:p>
            <a:r>
              <a:rPr lang="en-US" dirty="0"/>
              <a:t>Trunk / Extremities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“</a:t>
            </a:r>
            <a:r>
              <a:rPr lang="en-US" b="1" dirty="0">
                <a:solidFill>
                  <a:srgbClr val="0000FF"/>
                </a:solidFill>
              </a:rPr>
              <a:t>Christmas tree pattern” </a:t>
            </a:r>
          </a:p>
          <a:p>
            <a:r>
              <a:rPr lang="en-US" dirty="0"/>
              <a:t>Spares face, hands &amp; feet</a:t>
            </a:r>
          </a:p>
          <a:p>
            <a:r>
              <a:rPr lang="en-US" dirty="0"/>
              <a:t>P</a:t>
            </a:r>
            <a:r>
              <a:rPr lang="en-US" dirty="0" smtClean="0"/>
              <a:t>ruritus </a:t>
            </a:r>
            <a:r>
              <a:rPr lang="en-US" dirty="0"/>
              <a:t>(25-75%)</a:t>
            </a:r>
          </a:p>
          <a:p>
            <a:r>
              <a:rPr lang="en-US" dirty="0"/>
              <a:t>Non scarring – may have PIPA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3693886" cy="4267200"/>
          </a:xfrm>
        </p:spPr>
      </p:pic>
    </p:spTree>
    <p:extLst>
      <p:ext uri="{BB962C8B-B14F-4D97-AF65-F5344CB8AC3E}">
        <p14:creationId xmlns:p14="http://schemas.microsoft.com/office/powerpoint/2010/main" val="1280254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50434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</a:t>
            </a:r>
            <a:r>
              <a:rPr lang="en-US" b="1" dirty="0" smtClean="0">
                <a:solidFill>
                  <a:srgbClr val="0000FF"/>
                </a:solidFill>
              </a:rPr>
              <a:t>Herald patch” </a:t>
            </a:r>
            <a:r>
              <a:rPr lang="en-US" dirty="0" smtClean="0"/>
              <a:t>(2-10cm) – 50-90%</a:t>
            </a:r>
          </a:p>
          <a:p>
            <a:pPr lvl="1"/>
            <a:r>
              <a:rPr lang="en-US" dirty="0" smtClean="0"/>
              <a:t>Central clearing / Collaret of scale</a:t>
            </a:r>
          </a:p>
          <a:p>
            <a:pPr lvl="1"/>
            <a:r>
              <a:rPr lang="en-US" u="sng" dirty="0"/>
              <a:t>R</a:t>
            </a:r>
            <a:r>
              <a:rPr lang="en-US" u="sng" dirty="0" smtClean="0"/>
              <a:t>esemble </a:t>
            </a:r>
            <a:r>
              <a:rPr lang="en-US" u="sng" dirty="0" err="1" smtClean="0"/>
              <a:t>Tinea</a:t>
            </a:r>
            <a:r>
              <a:rPr lang="en-US" u="sng" dirty="0" smtClean="0"/>
              <a:t> </a:t>
            </a:r>
            <a:r>
              <a:rPr lang="en-US" dirty="0" smtClean="0"/>
              <a:t>– PR scale does not go to lesion border</a:t>
            </a:r>
          </a:p>
          <a:p>
            <a:pPr lvl="1"/>
            <a:r>
              <a:rPr lang="en-US" dirty="0" smtClean="0"/>
              <a:t>Weeks prior to eruption</a:t>
            </a:r>
          </a:p>
          <a:p>
            <a:pPr lvl="1"/>
            <a:r>
              <a:rPr lang="en-US" b="1" dirty="0"/>
              <a:t>No Herald Patch </a:t>
            </a:r>
            <a:r>
              <a:rPr lang="en-US" dirty="0"/>
              <a:t>(10-50%)</a:t>
            </a:r>
          </a:p>
          <a:p>
            <a:pPr lvl="2"/>
            <a:r>
              <a:rPr lang="en-US" dirty="0"/>
              <a:t>More frequent in drug induced PR</a:t>
            </a:r>
          </a:p>
          <a:p>
            <a:pPr lvl="1"/>
            <a:r>
              <a:rPr lang="en-US" b="1" dirty="0"/>
              <a:t>Multiple Herald Patches</a:t>
            </a:r>
          </a:p>
          <a:p>
            <a:pPr lvl="1"/>
            <a:r>
              <a:rPr lang="en-US" b="1" dirty="0"/>
              <a:t>Only </a:t>
            </a:r>
            <a:r>
              <a:rPr lang="en-US" b="1" dirty="0" smtClean="0"/>
              <a:t>Herald </a:t>
            </a:r>
            <a:r>
              <a:rPr lang="en-US" b="1" dirty="0"/>
              <a:t>Patch </a:t>
            </a:r>
            <a:r>
              <a:rPr lang="en-US" dirty="0"/>
              <a:t>– no rash</a:t>
            </a:r>
          </a:p>
          <a:p>
            <a:pPr lvl="1"/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4419600"/>
            <a:ext cx="2956034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418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PR in Pregnancy </a:t>
            </a:r>
          </a:p>
          <a:p>
            <a:pPr lvl="1"/>
            <a:r>
              <a:rPr lang="en-US" dirty="0" smtClean="0"/>
              <a:t>Risk of </a:t>
            </a:r>
            <a:r>
              <a:rPr lang="en-US" b="1" dirty="0" smtClean="0"/>
              <a:t>premature delivery &amp; miscarriage</a:t>
            </a:r>
          </a:p>
          <a:p>
            <a:pPr lvl="1"/>
            <a:r>
              <a:rPr lang="en-US" dirty="0" smtClean="0"/>
              <a:t>Specially if </a:t>
            </a:r>
            <a:r>
              <a:rPr lang="en-US" u="sng" dirty="0" smtClean="0"/>
              <a:t>&lt;15 weeks </a:t>
            </a:r>
            <a:r>
              <a:rPr lang="en-US" dirty="0" smtClean="0"/>
              <a:t>of gestation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3352800"/>
            <a:ext cx="358516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829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Pityriasis</a:t>
            </a:r>
            <a:r>
              <a:rPr lang="en-US" dirty="0"/>
              <a:t> </a:t>
            </a:r>
            <a:r>
              <a:rPr lang="en-US" dirty="0" err="1"/>
              <a:t>Rosea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60500"/>
            <a:ext cx="3810000" cy="5080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473043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14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50969</TotalTime>
  <Words>7159</Words>
  <Application>Microsoft Macintosh PowerPoint</Application>
  <PresentationFormat>On-screen Show (4:3)</PresentationFormat>
  <Paragraphs>1705</Paragraphs>
  <Slides>157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58" baseType="lpstr">
      <vt:lpstr>Office Theme</vt:lpstr>
      <vt:lpstr>Basic Dermatology Review</vt:lpstr>
      <vt:lpstr>PowerPoint Presentation</vt:lpstr>
      <vt:lpstr>Actinic Keratosis</vt:lpstr>
      <vt:lpstr>AK Treatment</vt:lpstr>
      <vt:lpstr>Liquid Nitrogen </vt:lpstr>
      <vt:lpstr>5-FU (5-Fluorouracil)</vt:lpstr>
      <vt:lpstr>Imiquimod</vt:lpstr>
      <vt:lpstr>PowerPoint Presentation</vt:lpstr>
      <vt:lpstr>PowerPoint Presentation</vt:lpstr>
      <vt:lpstr>PowerPoint Presentation</vt:lpstr>
      <vt:lpstr>Photodynamic Therapy</vt:lpstr>
      <vt:lpstr>PowerPoint Presentation</vt:lpstr>
      <vt:lpstr>Skin Cancer Treatment Options</vt:lpstr>
      <vt:lpstr>Topical Therapy</vt:lpstr>
      <vt:lpstr>Relative Contraindications to Topicals</vt:lpstr>
      <vt:lpstr>ED&amp;C</vt:lpstr>
      <vt:lpstr>Excision</vt:lpstr>
      <vt:lpstr>Mohs Micrographic Surgery</vt:lpstr>
      <vt:lpstr>Radiation Therapy</vt:lpstr>
      <vt:lpstr>Hedgehog Pathway Inhibitor</vt:lpstr>
      <vt:lpstr>Vitamin B3</vt:lpstr>
      <vt:lpstr>Vitamin B3</vt:lpstr>
      <vt:lpstr>ONTRAC study</vt:lpstr>
      <vt:lpstr>Suspicious mole ????</vt:lpstr>
      <vt:lpstr>“Ugly Duckling”</vt:lpstr>
      <vt:lpstr>Dysplastic Nevus (DN)</vt:lpstr>
      <vt:lpstr>Recurrent Mild DN</vt:lpstr>
      <vt:lpstr>Negative Margins</vt:lpstr>
      <vt:lpstr>Congenital Melanocytic Nevus</vt:lpstr>
      <vt:lpstr>Small / Medium CMN</vt:lpstr>
      <vt:lpstr>Large CMN</vt:lpstr>
      <vt:lpstr>CMN – Imperfect Data</vt:lpstr>
      <vt:lpstr>PowerPoint Presentation</vt:lpstr>
      <vt:lpstr>PowerPoint Presentation</vt:lpstr>
      <vt:lpstr>Acne Therapy</vt:lpstr>
      <vt:lpstr>Acne Treatment</vt:lpstr>
      <vt:lpstr>Aldactone</vt:lpstr>
      <vt:lpstr>Aldactone</vt:lpstr>
      <vt:lpstr>Female Hormonal Acne</vt:lpstr>
      <vt:lpstr>Isotretinoin</vt:lpstr>
      <vt:lpstr>Isotretinoin – Adverse Effects</vt:lpstr>
      <vt:lpstr>Acne Therapy – Patient Education</vt:lpstr>
      <vt:lpstr>Resistant Acne</vt:lpstr>
      <vt:lpstr>Hydradenitis Suppuritiva</vt:lpstr>
      <vt:lpstr>Rosaea</vt:lpstr>
      <vt:lpstr>Rosacea Triggers</vt:lpstr>
      <vt:lpstr>Rosacea Types</vt:lpstr>
      <vt:lpstr>Rosacea Therapy</vt:lpstr>
      <vt:lpstr>Rosacea Treatment</vt:lpstr>
      <vt:lpstr>Rosacea Therapy</vt:lpstr>
      <vt:lpstr>Seborrheic Dermatitis</vt:lpstr>
      <vt:lpstr>Seborrheic Dermatitis</vt:lpstr>
      <vt:lpstr>Seborrheic Dermatitis</vt:lpstr>
      <vt:lpstr>Seborrheic Dermatitis  Maintenance Thx</vt:lpstr>
      <vt:lpstr>Seborrheic Dermatitis  Maintenance Thx</vt:lpstr>
      <vt:lpstr>Seborrheic Dermatitis</vt:lpstr>
      <vt:lpstr>Seborrheic Dermatitis – Flare Thx</vt:lpstr>
      <vt:lpstr>PowerPoint Presentation</vt:lpstr>
      <vt:lpstr>Tinea Versicolor</vt:lpstr>
      <vt:lpstr>Tinea Versicolor</vt:lpstr>
      <vt:lpstr>PowerPoint Presentation</vt:lpstr>
      <vt:lpstr>PowerPoint Presentation</vt:lpstr>
      <vt:lpstr>Atopic Dermatitis</vt:lpstr>
      <vt:lpstr>PowerPoint Presentation</vt:lpstr>
      <vt:lpstr>Atopic Dermatitis Triggers</vt:lpstr>
      <vt:lpstr>Atopic Dermatitis Therapy</vt:lpstr>
      <vt:lpstr>AD Treatment</vt:lpstr>
      <vt:lpstr>PowerPoint Presentation</vt:lpstr>
      <vt:lpstr>PowerPoint Presentation</vt:lpstr>
      <vt:lpstr>Corticosteroid Atrophy</vt:lpstr>
      <vt:lpstr>Eczema / Dermatitis</vt:lpstr>
      <vt:lpstr>PowerPoint Presentation</vt:lpstr>
      <vt:lpstr>Calcineurin Inhibitors</vt:lpstr>
      <vt:lpstr>Crisaborole (Eucrisa)</vt:lpstr>
      <vt:lpstr>Dupixent (Dupilumab)</vt:lpstr>
      <vt:lpstr>Psoriasis</vt:lpstr>
      <vt:lpstr>Psoriasis Treatment</vt:lpstr>
      <vt:lpstr>Plaque Psoriasis</vt:lpstr>
      <vt:lpstr>Scalp Psoriasis</vt:lpstr>
      <vt:lpstr>PowerPoint Presentation</vt:lpstr>
      <vt:lpstr>Palmoplantar Psoriasis</vt:lpstr>
      <vt:lpstr>Pustular Psoriasis - Palmplantar</vt:lpstr>
      <vt:lpstr>PowerPoint Presentation</vt:lpstr>
      <vt:lpstr>Psoriasis Nails</vt:lpstr>
      <vt:lpstr>Psoriatic Arthritis</vt:lpstr>
      <vt:lpstr>PowerPoint Presentation</vt:lpstr>
      <vt:lpstr>Granuloma Annulare</vt:lpstr>
      <vt:lpstr>Granuloma Annulare</vt:lpstr>
      <vt:lpstr>GA Clinical Subtypes</vt:lpstr>
      <vt:lpstr>Scabies</vt:lpstr>
      <vt:lpstr>Scabies</vt:lpstr>
      <vt:lpstr>Scabies Thx</vt:lpstr>
      <vt:lpstr>Scabies Thx</vt:lpstr>
      <vt:lpstr>Hypersensitivity Reaction</vt:lpstr>
      <vt:lpstr>Pityriasis Rosea</vt:lpstr>
      <vt:lpstr>Pityriasis Rosea</vt:lpstr>
      <vt:lpstr>Pityriasis Rosea</vt:lpstr>
      <vt:lpstr>Pityriasis Rosea</vt:lpstr>
      <vt:lpstr>Pityriasis Rosea</vt:lpstr>
      <vt:lpstr>PowerPoint Presentation</vt:lpstr>
      <vt:lpstr>Molluscum Contagiosum</vt:lpstr>
      <vt:lpstr>Mollucsum Contagiosum</vt:lpstr>
      <vt:lpstr>Molluscum Contagiosum Therapy</vt:lpstr>
      <vt:lpstr>PowerPoint Presentation</vt:lpstr>
      <vt:lpstr>Verruca Vulgaris – Office Thx</vt:lpstr>
      <vt:lpstr>Resistant Verruca</vt:lpstr>
      <vt:lpstr>Verruca Vulgaris – Home Thx</vt:lpstr>
      <vt:lpstr>Condyloma Acuminata</vt:lpstr>
      <vt:lpstr>Condyloma Acuminata</vt:lpstr>
      <vt:lpstr>Condyloma Acuminata</vt:lpstr>
      <vt:lpstr>Immunotherapy</vt:lpstr>
      <vt:lpstr>Immunotherapy</vt:lpstr>
      <vt:lpstr>HPV Vaccination</vt:lpstr>
      <vt:lpstr>HPV Vaccination</vt:lpstr>
      <vt:lpstr>Alopecia</vt:lpstr>
      <vt:lpstr>Alopecia</vt:lpstr>
      <vt:lpstr>Alopecia</vt:lpstr>
      <vt:lpstr>Androgenetic Alopecia</vt:lpstr>
      <vt:lpstr>Telogen Efluvium</vt:lpstr>
      <vt:lpstr>Alopecia Areata</vt:lpstr>
      <vt:lpstr>Alopecia / Seborrheic Dermatitis</vt:lpstr>
      <vt:lpstr>Scarring Alopecia</vt:lpstr>
      <vt:lpstr>Scarring Alopecia</vt:lpstr>
      <vt:lpstr>PowerPoint Presentation</vt:lpstr>
      <vt:lpstr>Scarring Alopecia</vt:lpstr>
      <vt:lpstr>PowerPoint Presentation</vt:lpstr>
      <vt:lpstr>ILK</vt:lpstr>
      <vt:lpstr>Scarring Alopecia</vt:lpstr>
      <vt:lpstr>Scarring Alopecia</vt:lpstr>
      <vt:lpstr>Scarring Alopecia</vt:lpstr>
      <vt:lpstr>FDC</vt:lpstr>
      <vt:lpstr>Erosive Pustular Dermatoses</vt:lpstr>
      <vt:lpstr>Hormonal work-up</vt:lpstr>
      <vt:lpstr>Hormonal work-up</vt:lpstr>
      <vt:lpstr>Hormonal work-up</vt:lpstr>
      <vt:lpstr>Hormonal work-up</vt:lpstr>
      <vt:lpstr>Diffuse Hyperpigmentation</vt:lpstr>
      <vt:lpstr>Onychomycosis</vt:lpstr>
      <vt:lpstr>Onychomycosis</vt:lpstr>
      <vt:lpstr>Onychomycosis</vt:lpstr>
      <vt:lpstr>Topical Treatment for OM</vt:lpstr>
      <vt:lpstr>Systemic Treatment for OM</vt:lpstr>
      <vt:lpstr>Generalized Pruritus</vt:lpstr>
      <vt:lpstr>Localized Pruritus</vt:lpstr>
      <vt:lpstr>Uremia Pruritus</vt:lpstr>
      <vt:lpstr>Hepatic Pruritus</vt:lpstr>
      <vt:lpstr>Malignancy Pruritus</vt:lpstr>
      <vt:lpstr>Generalized Pruritus - Workup</vt:lpstr>
      <vt:lpstr>Pruritus Therapy</vt:lpstr>
      <vt:lpstr>Dysethesia</vt:lpstr>
      <vt:lpstr>Penile Dermatoses (Balanitis)</vt:lpstr>
      <vt:lpstr>Vulvar Dermatoses</vt:lpstr>
      <vt:lpstr>Vulvar Dermatoses</vt:lpstr>
      <vt:lpstr>Vulvar Dermatoses- Intertrigo</vt:lpstr>
      <vt:lpstr>Vulvar Dermatoses Therapy</vt:lpstr>
      <vt:lpstr>Lichen Sclerosis</vt:lpstr>
      <vt:lpstr>THANK YOU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Dermatology for the Primary Care Physician</dc:title>
  <dc:creator>Navid</dc:creator>
  <cp:lastModifiedBy>Navid Nami</cp:lastModifiedBy>
  <cp:revision>1039</cp:revision>
  <cp:lastPrinted>2013-05-06T06:04:34Z</cp:lastPrinted>
  <dcterms:created xsi:type="dcterms:W3CDTF">2013-02-11T06:25:30Z</dcterms:created>
  <dcterms:modified xsi:type="dcterms:W3CDTF">2017-05-13T16:54:18Z</dcterms:modified>
</cp:coreProperties>
</file>