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59" r:id="rId6"/>
    <p:sldId id="258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FB0B10-9649-475A-B771-D4261049388F}" v="4" dt="2022-03-14T19:46:00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R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licencias</a:t>
            </a:r>
            <a:r>
              <a:rPr lang="es-PR" baseline="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dispensario</a:t>
            </a:r>
            <a:endParaRPr lang="es-PR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36</c:v>
                </c:pt>
                <c:pt idx="2">
                  <c:v>68</c:v>
                </c:pt>
                <c:pt idx="3">
                  <c:v>116</c:v>
                </c:pt>
                <c:pt idx="4">
                  <c:v>168</c:v>
                </c:pt>
                <c:pt idx="5">
                  <c:v>258</c:v>
                </c:pt>
                <c:pt idx="6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9-4373-94EB-3F72E903E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4330719"/>
        <c:axId val="1740042527"/>
      </c:barChart>
      <c:catAx>
        <c:axId val="200433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40042527"/>
        <c:crosses val="autoZero"/>
        <c:auto val="1"/>
        <c:lblAlgn val="ctr"/>
        <c:lblOffset val="100"/>
        <c:noMultiLvlLbl val="0"/>
      </c:catAx>
      <c:valAx>
        <c:axId val="1740042527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04330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noProof="0" dirty="0">
                <a:solidFill>
                  <a:schemeClr val="tx1"/>
                </a:solidFill>
                <a:latin typeface="Arial" panose="020B0604020202020204" pitchFamily="34" charset="0"/>
              </a:rPr>
              <a:t>Pacientes registrados de cannabis medicinal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Pacientes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/>
              <c:tx>
                <c:rich>
                  <a:bodyPr/>
                  <a:lstStyle/>
                  <a:p>
                    <a:fld id="{626E6187-9B6E-41BB-93E0-0338646C11E5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6CC-4F7D-A8AA-EDA6199D1597}"/>
                </c:ext>
              </c:extLst>
            </c:dLbl>
            <c:dLbl>
              <c:idx val="13"/>
              <c:layout>
                <c:manualLayout>
                  <c:x val="-9.5500946643733899E-3"/>
                  <c:y val="-7.5626298896570618E-2"/>
                </c:manualLayout>
              </c:layout>
              <c:tx>
                <c:rich>
                  <a:bodyPr/>
                  <a:lstStyle/>
                  <a:p>
                    <a:fld id="{4A4173C8-F3DA-4FB4-881F-BA9EF1580CCD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6CC-4F7D-A8AA-EDA6199D15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m/d/yyyy</c:formatCode>
                <c:ptCount val="14"/>
                <c:pt idx="0">
                  <c:v>43070</c:v>
                </c:pt>
                <c:pt idx="1">
                  <c:v>43191</c:v>
                </c:pt>
                <c:pt idx="2">
                  <c:v>43344</c:v>
                </c:pt>
                <c:pt idx="3">
                  <c:v>43497</c:v>
                </c:pt>
                <c:pt idx="4">
                  <c:v>43556</c:v>
                </c:pt>
                <c:pt idx="5">
                  <c:v>43647</c:v>
                </c:pt>
                <c:pt idx="6">
                  <c:v>43770</c:v>
                </c:pt>
                <c:pt idx="7">
                  <c:v>43952</c:v>
                </c:pt>
                <c:pt idx="8">
                  <c:v>44075</c:v>
                </c:pt>
                <c:pt idx="9">
                  <c:v>44317</c:v>
                </c:pt>
                <c:pt idx="10">
                  <c:v>44378</c:v>
                </c:pt>
                <c:pt idx="11">
                  <c:v>44409</c:v>
                </c:pt>
                <c:pt idx="12">
                  <c:v>44470</c:v>
                </c:pt>
                <c:pt idx="13">
                  <c:v>44621</c:v>
                </c:pt>
              </c:numCache>
            </c:numRef>
          </c:cat>
          <c:val>
            <c:numRef>
              <c:f>Sheet1!$B$2:$B$15</c:f>
              <c:numCache>
                <c:formatCode>_(* #,##0_);_(* \(#,##0\);_(* "-"??_);_(@_)</c:formatCode>
                <c:ptCount val="14"/>
                <c:pt idx="0">
                  <c:v>15370</c:v>
                </c:pt>
                <c:pt idx="1">
                  <c:v>24681</c:v>
                </c:pt>
                <c:pt idx="2">
                  <c:v>40000</c:v>
                </c:pt>
                <c:pt idx="3">
                  <c:v>59302</c:v>
                </c:pt>
                <c:pt idx="4">
                  <c:v>60000</c:v>
                </c:pt>
                <c:pt idx="5">
                  <c:v>92000</c:v>
                </c:pt>
                <c:pt idx="6">
                  <c:v>113717</c:v>
                </c:pt>
                <c:pt idx="7">
                  <c:v>130000</c:v>
                </c:pt>
                <c:pt idx="8">
                  <c:v>101600</c:v>
                </c:pt>
                <c:pt idx="9">
                  <c:v>118007</c:v>
                </c:pt>
                <c:pt idx="10">
                  <c:v>113741</c:v>
                </c:pt>
                <c:pt idx="11">
                  <c:v>114521</c:v>
                </c:pt>
                <c:pt idx="12">
                  <c:v>115603</c:v>
                </c:pt>
                <c:pt idx="13">
                  <c:v>119664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CC-4F7D-A8AA-EDA6199D1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304047"/>
        <c:axId val="69306543"/>
      </c:lineChart>
      <c:dateAx>
        <c:axId val="69304047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306543"/>
        <c:crosses val="autoZero"/>
        <c:auto val="1"/>
        <c:lblOffset val="100"/>
        <c:baseTimeUnit val="months"/>
      </c:dateAx>
      <c:valAx>
        <c:axId val="69306543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04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noProof="0" dirty="0">
                <a:solidFill>
                  <a:schemeClr val="tx1"/>
                </a:solidFill>
                <a:latin typeface="Arial" panose="020B0604020202020204" pitchFamily="34" charset="0"/>
              </a:rPr>
              <a:t>Pacientes por dispensario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44364889565751"/>
          <c:y val="0.1549800357346314"/>
          <c:w val="0.85374349611294231"/>
          <c:h val="0.6044489360851438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Pacientes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8CC88F-1405-48A4-8716-15AF4336411D}" type="VALUE">
                      <a:rPr lang="en-US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3EE-4754-96AD-19F9D95F07F9}"/>
                </c:ext>
              </c:extLst>
            </c:dLbl>
            <c:dLbl>
              <c:idx val="13"/>
              <c:layout>
                <c:manualLayout>
                  <c:x val="-9.5500946643733899E-3"/>
                  <c:y val="-7.56262988965706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2C8FF6-FACF-4449-AF27-B71FA1247420}" type="VALUE">
                      <a:rPr lang="en-US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E-4754-96AD-19F9D95F0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m/d/yyyy</c:formatCode>
                <c:ptCount val="14"/>
                <c:pt idx="0">
                  <c:v>43070</c:v>
                </c:pt>
                <c:pt idx="1">
                  <c:v>43191</c:v>
                </c:pt>
                <c:pt idx="2">
                  <c:v>43344</c:v>
                </c:pt>
                <c:pt idx="3">
                  <c:v>43497</c:v>
                </c:pt>
                <c:pt idx="4">
                  <c:v>43556</c:v>
                </c:pt>
                <c:pt idx="5">
                  <c:v>43647</c:v>
                </c:pt>
                <c:pt idx="6">
                  <c:v>43770</c:v>
                </c:pt>
                <c:pt idx="7">
                  <c:v>43952</c:v>
                </c:pt>
                <c:pt idx="8">
                  <c:v>44075</c:v>
                </c:pt>
                <c:pt idx="9">
                  <c:v>44317</c:v>
                </c:pt>
                <c:pt idx="10">
                  <c:v>44378</c:v>
                </c:pt>
                <c:pt idx="11">
                  <c:v>44409</c:v>
                </c:pt>
                <c:pt idx="12">
                  <c:v>44470</c:v>
                </c:pt>
                <c:pt idx="13">
                  <c:v>44621</c:v>
                </c:pt>
              </c:numCache>
            </c:numRef>
          </c:cat>
          <c:val>
            <c:numRef>
              <c:f>Sheet1!$B$2:$B$15</c:f>
              <c:numCache>
                <c:formatCode>_(* #,##0_);_(* \(#,##0\);_(* "-"??_);_(@_)</c:formatCode>
                <c:ptCount val="14"/>
                <c:pt idx="0">
                  <c:v>426.94444444444446</c:v>
                </c:pt>
                <c:pt idx="1">
                  <c:v>362.95588235294116</c:v>
                </c:pt>
                <c:pt idx="2">
                  <c:v>588.23529411764707</c:v>
                </c:pt>
                <c:pt idx="3">
                  <c:v>511.22413793103448</c:v>
                </c:pt>
                <c:pt idx="4">
                  <c:v>517.24137931034488</c:v>
                </c:pt>
                <c:pt idx="5">
                  <c:v>793.10344827586209</c:v>
                </c:pt>
                <c:pt idx="6">
                  <c:v>980.31896551724139</c:v>
                </c:pt>
                <c:pt idx="7">
                  <c:v>773.80952380952385</c:v>
                </c:pt>
                <c:pt idx="8">
                  <c:v>604.76190476190482</c:v>
                </c:pt>
                <c:pt idx="9">
                  <c:v>459.17120622568092</c:v>
                </c:pt>
                <c:pt idx="10">
                  <c:v>442.57198443579767</c:v>
                </c:pt>
                <c:pt idx="11">
                  <c:v>445.60700389105057</c:v>
                </c:pt>
                <c:pt idx="12">
                  <c:v>449.8171206225681</c:v>
                </c:pt>
                <c:pt idx="13">
                  <c:v>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EE-4754-96AD-19F9D95F0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304047"/>
        <c:axId val="69306543"/>
      </c:lineChart>
      <c:dateAx>
        <c:axId val="69304047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06543"/>
        <c:crosses val="autoZero"/>
        <c:auto val="1"/>
        <c:lblOffset val="100"/>
        <c:baseTimeUnit val="months"/>
      </c:dateAx>
      <c:valAx>
        <c:axId val="69306543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04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/>
              <a:t>Ventas de cannabis medicinal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7"/>
              <c:layout/>
              <c:tx>
                <c:rich>
                  <a:bodyPr/>
                  <a:lstStyle/>
                  <a:p>
                    <a:fld id="{267CA6C2-FA05-46EE-A876-AC90FAB3BE0B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B26-46E5-BC1C-F1EE2CF5E7F8}"/>
                </c:ext>
              </c:extLst>
            </c:dLbl>
            <c:dLbl>
              <c:idx val="36"/>
              <c:layout>
                <c:manualLayout>
                  <c:x val="-5.3644029167953744E-2"/>
                  <c:y val="4.3215027940897495E-2"/>
                </c:manualLayout>
              </c:layout>
              <c:tx>
                <c:rich>
                  <a:bodyPr/>
                  <a:lstStyle/>
                  <a:p>
                    <a:fld id="{B7B49255-B00A-40BC-BCC3-F3B5FA0EB4D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B26-46E5-BC1C-F1EE2CF5E7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Sheet1!$A$2:$A$38</c:f>
              <c:numCache>
                <c:formatCode>m/d/yyyy</c:formatCode>
                <c:ptCount val="37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</c:numCache>
            </c:numRef>
          </c:cat>
          <c:val>
            <c:numRef>
              <c:f>Sheet1!$B$2:$B$38</c:f>
              <c:numCache>
                <c:formatCode>_("$"* #,##0_);_("$"* \(#,##0\);_("$"* "-"??_);_(@_)</c:formatCode>
                <c:ptCount val="37"/>
                <c:pt idx="0">
                  <c:v>6023512.5217391308</c:v>
                </c:pt>
                <c:pt idx="1">
                  <c:v>5383830.521739129</c:v>
                </c:pt>
                <c:pt idx="2">
                  <c:v>6507301.1304347813</c:v>
                </c:pt>
                <c:pt idx="3">
                  <c:v>7011169.0434782607</c:v>
                </c:pt>
                <c:pt idx="4">
                  <c:v>7558421.826086957</c:v>
                </c:pt>
                <c:pt idx="5">
                  <c:v>8789979.5652173944</c:v>
                </c:pt>
                <c:pt idx="6">
                  <c:v>9936707.3043478262</c:v>
                </c:pt>
                <c:pt idx="7">
                  <c:v>12504037.739130432</c:v>
                </c:pt>
                <c:pt idx="8">
                  <c:v>9641351.4782608729</c:v>
                </c:pt>
                <c:pt idx="9">
                  <c:v>11050611.130434783</c:v>
                </c:pt>
                <c:pt idx="10">
                  <c:v>11027287.91304348</c:v>
                </c:pt>
                <c:pt idx="11">
                  <c:v>11614525.739130437</c:v>
                </c:pt>
                <c:pt idx="12">
                  <c:v>10984154.869565221</c:v>
                </c:pt>
                <c:pt idx="13">
                  <c:v>10832606.521739125</c:v>
                </c:pt>
                <c:pt idx="14">
                  <c:v>12461246.347826088</c:v>
                </c:pt>
                <c:pt idx="15">
                  <c:v>12145986.869565219</c:v>
                </c:pt>
                <c:pt idx="16">
                  <c:v>13464406.695652174</c:v>
                </c:pt>
                <c:pt idx="17">
                  <c:v>14054583.217391301</c:v>
                </c:pt>
                <c:pt idx="18">
                  <c:v>22454876.52173914</c:v>
                </c:pt>
                <c:pt idx="19">
                  <c:v>19996657.565217394</c:v>
                </c:pt>
                <c:pt idx="20">
                  <c:v>18844325.565217387</c:v>
                </c:pt>
                <c:pt idx="21">
                  <c:v>18912079.913043484</c:v>
                </c:pt>
                <c:pt idx="22">
                  <c:v>17359168.956521731</c:v>
                </c:pt>
                <c:pt idx="23">
                  <c:v>18474490.782608699</c:v>
                </c:pt>
                <c:pt idx="24">
                  <c:v>17921083.130434774</c:v>
                </c:pt>
                <c:pt idx="25">
                  <c:v>18112825.739130434</c:v>
                </c:pt>
                <c:pt idx="26">
                  <c:v>21713099.826086964</c:v>
                </c:pt>
                <c:pt idx="27">
                  <c:v>21900749.391304344</c:v>
                </c:pt>
                <c:pt idx="28">
                  <c:v>21151632.782608699</c:v>
                </c:pt>
                <c:pt idx="29">
                  <c:v>20232325.304347828</c:v>
                </c:pt>
                <c:pt idx="30">
                  <c:v>19868681.043478258</c:v>
                </c:pt>
                <c:pt idx="31">
                  <c:v>17418374.608695649</c:v>
                </c:pt>
                <c:pt idx="32">
                  <c:v>14823369.391304348</c:v>
                </c:pt>
                <c:pt idx="33">
                  <c:v>14258295.130434785</c:v>
                </c:pt>
                <c:pt idx="34">
                  <c:v>13939005.65217392</c:v>
                </c:pt>
                <c:pt idx="35">
                  <c:v>12742717.565217391</c:v>
                </c:pt>
                <c:pt idx="36">
                  <c:v>10131827.652173916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26-46E5-BC1C-F1EE2CF5E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294191"/>
        <c:axId val="609291279"/>
      </c:lineChart>
      <c:dateAx>
        <c:axId val="609294191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9291279"/>
        <c:crosses val="autoZero"/>
        <c:auto val="1"/>
        <c:lblOffset val="100"/>
        <c:baseTimeUnit val="months"/>
      </c:dateAx>
      <c:valAx>
        <c:axId val="609291279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609294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noProof="0" dirty="0">
                <a:solidFill>
                  <a:schemeClr val="tx1"/>
                </a:solidFill>
                <a:latin typeface="Arial" panose="020B0604020202020204" pitchFamily="34" charset="0"/>
              </a:rPr>
              <a:t>Ventas</a:t>
            </a:r>
            <a:r>
              <a:rPr lang="es-AR" baseline="0" noProof="0" dirty="0">
                <a:solidFill>
                  <a:schemeClr val="tx1"/>
                </a:solidFill>
                <a:latin typeface="Arial" panose="020B0604020202020204" pitchFamily="34" charset="0"/>
              </a:rPr>
              <a:t> por dispensario</a:t>
            </a:r>
            <a:endParaRPr lang="es-AR" noProof="0" dirty="0">
              <a:solidFill>
                <a:schemeClr val="tx1"/>
              </a:solidFill>
              <a:latin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layout/>
              <c:tx>
                <c:rich>
                  <a:bodyPr/>
                  <a:lstStyle/>
                  <a:p>
                    <a:fld id="{DFD170F0-8AC3-4ECE-AC24-CDBFF35F60B6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9F6-478B-AC1A-355ABCA7995C}"/>
                </c:ext>
              </c:extLst>
            </c:dLbl>
            <c:dLbl>
              <c:idx val="36"/>
              <c:layout>
                <c:manualLayout>
                  <c:x val="-9.3293963770354343E-3"/>
                  <c:y val="5.0417532597713741E-2"/>
                </c:manualLayout>
              </c:layout>
              <c:tx>
                <c:rich>
                  <a:bodyPr/>
                  <a:lstStyle/>
                  <a:p>
                    <a:fld id="{AA247E54-487C-47DF-A338-89586D98A297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F6-478B-AC1A-355ABCA799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Sheet1!$A$2:$A$38</c:f>
              <c:numCache>
                <c:formatCode>m/d/yyyy</c:formatCode>
                <c:ptCount val="37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</c:numCache>
            </c:numRef>
          </c:cat>
          <c:val>
            <c:numRef>
              <c:f>Sheet1!$B$2:$B$38</c:f>
              <c:numCache>
                <c:formatCode>_("$"* #,##0_);_("$"* \(#,##0\);_("$"* "-"??_);_(@_)</c:formatCode>
                <c:ptCount val="37"/>
                <c:pt idx="0">
                  <c:v>51926.832083958026</c:v>
                </c:pt>
                <c:pt idx="1">
                  <c:v>46412.332083958012</c:v>
                </c:pt>
                <c:pt idx="2">
                  <c:v>56097.423538230876</c:v>
                </c:pt>
                <c:pt idx="3">
                  <c:v>60441.112443778111</c:v>
                </c:pt>
                <c:pt idx="4">
                  <c:v>65158.808845577216</c:v>
                </c:pt>
                <c:pt idx="5">
                  <c:v>75775.6859070465</c:v>
                </c:pt>
                <c:pt idx="6">
                  <c:v>85661.269865067472</c:v>
                </c:pt>
                <c:pt idx="7">
                  <c:v>107793.42878560718</c:v>
                </c:pt>
                <c:pt idx="8">
                  <c:v>83115.098950524771</c:v>
                </c:pt>
                <c:pt idx="9">
                  <c:v>95263.889055472275</c:v>
                </c:pt>
                <c:pt idx="10">
                  <c:v>95062.82683658172</c:v>
                </c:pt>
                <c:pt idx="11">
                  <c:v>100125.22188905549</c:v>
                </c:pt>
                <c:pt idx="12">
                  <c:v>65381.874223602506</c:v>
                </c:pt>
                <c:pt idx="13">
                  <c:v>64479.800724637651</c:v>
                </c:pt>
                <c:pt idx="14">
                  <c:v>74174.085403726713</c:v>
                </c:pt>
                <c:pt idx="15">
                  <c:v>72297.540890269156</c:v>
                </c:pt>
                <c:pt idx="16">
                  <c:v>80145.277950310556</c:v>
                </c:pt>
                <c:pt idx="17">
                  <c:v>83658.233436852985</c:v>
                </c:pt>
                <c:pt idx="18">
                  <c:v>133659.9792960663</c:v>
                </c:pt>
                <c:pt idx="19">
                  <c:v>119027.72360248449</c:v>
                </c:pt>
                <c:pt idx="20">
                  <c:v>112168.60455486539</c:v>
                </c:pt>
                <c:pt idx="21">
                  <c:v>112571.90424430645</c:v>
                </c:pt>
                <c:pt idx="22">
                  <c:v>103328.38664596269</c:v>
                </c:pt>
                <c:pt idx="23">
                  <c:v>109967.20703933749</c:v>
                </c:pt>
                <c:pt idx="24">
                  <c:v>69731.840974454375</c:v>
                </c:pt>
                <c:pt idx="25">
                  <c:v>70477.921163931649</c:v>
                </c:pt>
                <c:pt idx="26">
                  <c:v>84486.769751311149</c:v>
                </c:pt>
                <c:pt idx="27">
                  <c:v>85216.923701573323</c:v>
                </c:pt>
                <c:pt idx="28">
                  <c:v>82302.073084080548</c:v>
                </c:pt>
                <c:pt idx="29">
                  <c:v>78725.001184232795</c:v>
                </c:pt>
                <c:pt idx="30">
                  <c:v>77310.042970732524</c:v>
                </c:pt>
                <c:pt idx="31">
                  <c:v>67775.776687531703</c:v>
                </c:pt>
                <c:pt idx="32">
                  <c:v>57678.480121806802</c:v>
                </c:pt>
                <c:pt idx="33">
                  <c:v>55479.747589240411</c:v>
                </c:pt>
                <c:pt idx="34">
                  <c:v>54237.376078497742</c:v>
                </c:pt>
                <c:pt idx="35">
                  <c:v>49582.558619522919</c:v>
                </c:pt>
                <c:pt idx="36">
                  <c:v>39423.453899509397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F6-478B-AC1A-355ABCA79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294191"/>
        <c:axId val="609291279"/>
      </c:lineChart>
      <c:dateAx>
        <c:axId val="609294191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291279"/>
        <c:crosses val="autoZero"/>
        <c:auto val="1"/>
        <c:lblOffset val="100"/>
        <c:baseTimeUnit val="months"/>
      </c:dateAx>
      <c:valAx>
        <c:axId val="609291279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294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E59C958-C445-4EE5-A79D-AE5168D6A36C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AC76032-E684-41BA-BA3E-23FA38D8E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7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7B5A-A3AE-41E4-8AEA-F64DC2F65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70CE4-C7B7-4D59-937C-026055707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7C775-AA27-4CD4-99DC-AB3B5615E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0BBB-BBB5-40DD-98D2-DE40F864C352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712C5-B0D0-40B0-9420-6491264B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606D7-E951-4D7F-B04A-B4A074967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94626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6775-CCF4-45BD-8ED2-3AAF0598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126BE-1F1A-4F29-B044-36C39F97A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F77F0-F786-493D-A470-B0F7B0AE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7D85-07A1-47D3-98BE-2E91310B454A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7FA55-ED38-4A99-920B-21100A8F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3829F-FDD0-4C36-8673-8A1C2959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87648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B48B33-D7C7-4751-BB05-841B30F92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F6F42-AE46-4AF7-9F0B-30837375B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375F9-A5A8-4581-8479-49F4BBEC2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022-B57C-453E-B3DF-AE4F6D2A525B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A78FD-B18D-47EF-838E-DADC0F9D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4AC2F-65AC-43FD-9735-16F85F2E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83430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686FF-634F-4122-A149-6BBB056A8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38BE2-1298-43B5-B8D4-7A8225688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DE2C7-E7A1-4109-BCD5-70942AC1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CD24-ACE6-4B3C-80E9-D7578536F350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837E1-8F3E-4527-BB14-739BAF49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704D0-E873-472C-90CB-F1A4DDD58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00560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B1A7-D1B0-4649-9ADD-9592D5F48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C1CE6-0DB8-410A-B1F2-F8E71DB7A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A252A-65F9-4B31-92FE-2841F6AD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7105-DC82-4784-91F3-46D16745BFDE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3404A-5F5A-404B-AC4C-B197D5FE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858BB-288F-46A8-9778-216F12F6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403365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7C7CC-41F5-4DA8-AD3C-D964766D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590C8-1B47-4D16-828B-CC1C6348E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FCEE3-D3F6-4C8A-B192-8E769FA6D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CE79D-98D7-48B1-949D-1B4B49FE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3EB6-C150-4FDD-87B1-3BB843F05212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16F57-B4CE-4E10-B85B-D99430FB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FF29F-FC6E-4AC7-9E56-32DDF7C0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49095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82AE-819D-4201-BD83-A9905CA3B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E3C27-EF14-48D4-B131-4113CD0C9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A553F-8497-40C3-8E0E-931691C2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FB5E2-A515-4D9C-95E5-C49D40890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4C595-9F52-42C6-9547-9363E3077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C462F-0176-4B7D-B251-10595B3D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8567-EB0D-44E8-82C8-5909A2CA362F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7D6959-A8F9-4235-84FC-3AD84B39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6D0158-AD10-414F-8C30-89A87E6E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404347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6F52-29CE-45B0-87EB-1136BF8B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A57030-6261-4306-A434-E69871A1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BD35-B026-428D-AD7D-5A4FF8BE120B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105486-AE0C-4111-9A1F-EB23C697D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C7622-7A6D-4A85-83B4-59199DD13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408401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25DAB-8913-42EB-A414-031120DE4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84DD-07DC-4502-9FA0-5A6B28341E82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3DE15-8B5B-45A4-98BC-C92DD1D4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F20DC-7A51-4048-A6C1-96841D81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71062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A955-C880-4A14-A45D-E09DD36C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986F5-E62D-404F-B975-2D9B405B4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7E63D-BCEF-4E44-90B3-8EADD1EC3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9EBF3-CE57-4F1B-B5D2-3C5993B4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8F57-7177-4E12-997C-96CD4B1199D5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1C963-325F-40F8-8E36-E2DE9B38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B0CBA-A6F1-46FC-A147-C23F23219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04100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CD8A-9E38-43D3-B5CA-0323AEA89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A2E557-F037-42DF-8C1F-3B176EA29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1020B-29D2-422B-A1C6-EC1F83B1E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1B7EF-AC48-4687-BEAA-8E6A24E3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66E5-5344-4FFE-95F7-91467932C3C4}" type="datetime8">
              <a:rPr lang="en-PR" smtClean="0"/>
              <a:t>03/16/2022 20:14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598A4-10D5-4810-B4E6-E3ABD834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44014-5153-4395-8643-E02CF126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97108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239F5E-35DA-453A-B320-2BD815A7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P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E2D10-70CA-45A5-A6AC-F8F7426AE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033D4-B69D-4889-A125-2B5280450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E8B8008-0D1A-437C-BBB8-2D1FCA47FD38}" type="datetime8">
              <a:rPr lang="en-PR" smtClean="0"/>
              <a:t>03/16/2022 20:14</a:t>
            </a:fld>
            <a:endParaRPr lang="en-P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B2B02-0DCB-4F7E-8511-1E7088322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s-ES"/>
              <a:t>Saturación del mercado de cannabis medicinal en Puerto Rico</a:t>
            </a:r>
            <a:endParaRPr lang="en-P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CB7C8-B3A8-4A17-910C-AE5F42A7B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EBFD1105-DCD7-408D-ACCA-A6A2006C8A1C}" type="slidenum">
              <a:rPr lang="en-PR" smtClean="0"/>
              <a:pPr/>
              <a:t>‹#›</a:t>
            </a:fld>
            <a:endParaRPr lang="en-PR" dirty="0"/>
          </a:p>
        </p:txBody>
      </p:sp>
    </p:spTree>
    <p:extLst>
      <p:ext uri="{BB962C8B-B14F-4D97-AF65-F5344CB8AC3E}">
        <p14:creationId xmlns:p14="http://schemas.microsoft.com/office/powerpoint/2010/main" val="325332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B3D231-F8DD-4868-AF22-566588181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282" y="932169"/>
            <a:ext cx="4313899" cy="1899912"/>
          </a:xfrm>
        </p:spPr>
        <p:txBody>
          <a:bodyPr>
            <a:normAutofit fontScale="90000"/>
          </a:bodyPr>
          <a:lstStyle/>
          <a:p>
            <a:r>
              <a:rPr lang="es-PR" sz="4000" dirty="0"/>
              <a:t>Saturación del mercado de cannabis medicinal en Puerto Rico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889F8-090B-41A6-9569-9F6FC1517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4805" y="3673310"/>
            <a:ext cx="3822189" cy="3742762"/>
          </a:xfrm>
        </p:spPr>
        <p:txBody>
          <a:bodyPr>
            <a:normAutofit/>
          </a:bodyPr>
          <a:lstStyle/>
          <a:p>
            <a:r>
              <a:rPr lang="es-PR" sz="2000" dirty="0"/>
              <a:t>Presentado por Inteligencia Económica</a:t>
            </a:r>
          </a:p>
          <a:p>
            <a:r>
              <a:rPr lang="es-PR" sz="2000" dirty="0"/>
              <a:t>Para: Asociación de Miembros de la Industria de Cannabis Medicinal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558AE1-ABB7-4412-9202-F6FA51C64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4621" y="6239445"/>
            <a:ext cx="1980605" cy="242624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3AA42D86-4A2A-43A8-A6F0-A11035077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946749" y="5329714"/>
            <a:ext cx="1276350" cy="79184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72BE7-E756-4F0C-8554-41609137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B0E7B-43DE-4596-8265-F156E87B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1</a:t>
            </a:fld>
            <a:endParaRPr lang="en-PR"/>
          </a:p>
        </p:txBody>
      </p:sp>
      <p:pic>
        <p:nvPicPr>
          <p:cNvPr id="6" name="Picture 2" descr="Some Claims of Medical Cannabis Lack Scientific Evidence">
            <a:extLst>
              <a:ext uri="{FF2B5EF4-FFF2-40B4-BE49-F238E27FC236}">
                <a16:creationId xmlns:a16="http://schemas.microsoft.com/office/drawing/2014/main" id="{D568B339-0185-4614-99E9-CC33D6341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10" y="1171575"/>
            <a:ext cx="6034664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49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7B2D-723F-4800-8D22-5169F43C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El Cannabis Medicinal ha sido un excito económico para Puerto Rico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C4A6E-54A8-45B5-899F-4489B4607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297"/>
            <a:ext cx="10515600" cy="4351338"/>
          </a:xfrm>
        </p:spPr>
        <p:txBody>
          <a:bodyPr/>
          <a:lstStyle/>
          <a:p>
            <a:r>
              <a:rPr lang="es-PR" dirty="0"/>
              <a:t>Desde el 2017, ha generado sobre $65 millones en recaudos de IVU.</a:t>
            </a:r>
          </a:p>
          <a:p>
            <a:r>
              <a:rPr lang="es-PR" dirty="0"/>
              <a:t>Emplea a sobre 2,000 personas.</a:t>
            </a:r>
          </a:p>
          <a:p>
            <a:r>
              <a:rPr lang="es-PR" dirty="0"/>
              <a:t>Ha generado más de $500 millones en inversión.</a:t>
            </a:r>
          </a:p>
          <a:p>
            <a:r>
              <a:rPr lang="es-PR" dirty="0"/>
              <a:t>Puerto Rico cuenta con el potencial de ser líder regional en la industria.</a:t>
            </a:r>
          </a:p>
          <a:p>
            <a:endParaRPr lang="es-PR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14C4CEA-C056-461C-8F90-5D7107259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715625" y="5866610"/>
            <a:ext cx="1276350" cy="791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C6BEF6-73DD-485A-A4E7-517EEF885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85" y="6337011"/>
            <a:ext cx="1980605" cy="24262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0BA51-2E0A-48EC-9E4C-5B2921E3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726B6-12AC-4814-B8A1-FAF501F6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2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39145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F99C8-B201-4EED-9B64-DAE70A399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R" dirty="0"/>
              <a:t>Se han otorgado 277 licencias de dispensario: 90 dispensarios nuevos en el 2021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C924FC7-5879-4373-8E0D-8C08E6B67D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226815"/>
              </p:ext>
            </p:extLst>
          </p:nvPr>
        </p:nvGraphicFramePr>
        <p:xfrm>
          <a:off x="653410" y="2001696"/>
          <a:ext cx="5098642" cy="4024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94765D7-00C6-4A2F-96A3-FB7133E9C6D1}"/>
              </a:ext>
            </a:extLst>
          </p:cNvPr>
          <p:cNvSpPr txBox="1"/>
          <p:nvPr/>
        </p:nvSpPr>
        <p:spPr>
          <a:xfrm>
            <a:off x="1140903" y="6107185"/>
            <a:ext cx="3783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800" b="1" i="1" dirty="0">
                <a:latin typeface="Arial" panose="020B0604020202020204" pitchFamily="34" charset="0"/>
                <a:cs typeface="Arial" panose="020B0604020202020204" pitchFamily="34" charset="0"/>
              </a:rPr>
              <a:t>Fuente: Junta reglamentadora del cannabis medicinal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3DB8F6-0562-40E3-910C-83845B23BE9E}"/>
              </a:ext>
            </a:extLst>
          </p:cNvPr>
          <p:cNvSpPr txBox="1"/>
          <p:nvPr/>
        </p:nvSpPr>
        <p:spPr>
          <a:xfrm>
            <a:off x="6731466" y="2734811"/>
            <a:ext cx="46223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dirty="0">
                <a:latin typeface="Arial" panose="020B0604020202020204" pitchFamily="34" charset="0"/>
              </a:rPr>
              <a:t>La cantidad de licencias de dispensario en la isla ha ido aumentando.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dirty="0">
                <a:latin typeface="Arial" panose="020B0604020202020204" pitchFamily="34" charset="0"/>
              </a:rPr>
              <a:t>Esta tendencia se ve particularmente en el 2021.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dirty="0">
                <a:latin typeface="Arial" panose="020B0604020202020204" pitchFamily="34" charset="0"/>
              </a:rPr>
              <a:t>Se otorgan 90 licencias, un aumento de 53%.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R" dirty="0"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B8FEAE-7211-449D-BB06-D09467559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85" y="6337011"/>
            <a:ext cx="1980605" cy="242624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D127E871-A9ED-41D1-BF10-B0ACD3351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0715625" y="5866610"/>
            <a:ext cx="1276350" cy="791845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539D37A-AE8C-4453-82AF-FA11371F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AA15783-55E0-4CAA-8770-733BFAB3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3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77050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700C-EF91-413E-BF63-2E000EBB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432 pacientes por dispensario: Caída en la cantidad de pacientes lleva a caída en pacientes por dispensario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B7277D0-F441-4E51-AA0B-04474EF26E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60730"/>
              </p:ext>
            </p:extLst>
          </p:nvPr>
        </p:nvGraphicFramePr>
        <p:xfrm>
          <a:off x="838199" y="1825624"/>
          <a:ext cx="5319319" cy="352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F6F64E66-CBED-4E2A-AD89-EF4FBD0874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214509"/>
              </p:ext>
            </p:extLst>
          </p:nvPr>
        </p:nvGraphicFramePr>
        <p:xfrm>
          <a:off x="6233718" y="1825624"/>
          <a:ext cx="5319319" cy="352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D8AEB41-3307-434B-893B-ED34C3400EC1}"/>
              </a:ext>
            </a:extLst>
          </p:cNvPr>
          <p:cNvSpPr txBox="1"/>
          <p:nvPr/>
        </p:nvSpPr>
        <p:spPr>
          <a:xfrm>
            <a:off x="351987" y="5244453"/>
            <a:ext cx="3783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800" b="1" i="1" dirty="0">
                <a:latin typeface="Arial" panose="020B0604020202020204" pitchFamily="34" charset="0"/>
                <a:cs typeface="Arial" panose="020B0604020202020204" pitchFamily="34" charset="0"/>
              </a:rPr>
              <a:t>Fuente: Junta reglamentadora del cannabis medicinal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A43D22-5ADA-4FE3-820A-93825128CF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985" y="6337011"/>
            <a:ext cx="1980605" cy="242624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F9F33B86-8E97-4E9A-8347-1C6CC40AB4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715625" y="5866610"/>
            <a:ext cx="1276350" cy="791845"/>
          </a:xfrm>
          <a:prstGeom prst="rect">
            <a:avLst/>
          </a:prstGeom>
        </p:spPr>
      </p:pic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76730923-2750-4CD3-8E27-BD29C42C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57B30BE-8440-4D98-AC5C-248FB60B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4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34208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9E42076-C6B3-4F03-8048-43B96FECF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915650" y="6066155"/>
            <a:ext cx="1276350" cy="7918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549AD3-EDCB-4594-A49F-311C78BC2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587" y="693761"/>
            <a:ext cx="10515599" cy="9326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s-PR" sz="5400" dirty="0"/>
              <a:t>En EEUU, un promedio de 1,898 pacientes por dispensario</a:t>
            </a:r>
            <a:endParaRPr lang="es-PR" sz="5400" kern="1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169409-A7CE-4571-AB6E-89FCCC657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89665"/>
              </p:ext>
            </p:extLst>
          </p:nvPr>
        </p:nvGraphicFramePr>
        <p:xfrm>
          <a:off x="838200" y="1868470"/>
          <a:ext cx="10515601" cy="4431409"/>
        </p:xfrm>
        <a:graphic>
          <a:graphicData uri="http://schemas.openxmlformats.org/drawingml/2006/table">
            <a:tbl>
              <a:tblPr firstRow="1" firstCol="1" bandRow="1"/>
              <a:tblGrid>
                <a:gridCol w="2352373">
                  <a:extLst>
                    <a:ext uri="{9D8B030D-6E8A-4147-A177-3AD203B41FA5}">
                      <a16:colId xmlns:a16="http://schemas.microsoft.com/office/drawing/2014/main" val="1443348887"/>
                    </a:ext>
                  </a:extLst>
                </a:gridCol>
                <a:gridCol w="1959056">
                  <a:extLst>
                    <a:ext uri="{9D8B030D-6E8A-4147-A177-3AD203B41FA5}">
                      <a16:colId xmlns:a16="http://schemas.microsoft.com/office/drawing/2014/main" val="2812500887"/>
                    </a:ext>
                  </a:extLst>
                </a:gridCol>
                <a:gridCol w="1599653">
                  <a:extLst>
                    <a:ext uri="{9D8B030D-6E8A-4147-A177-3AD203B41FA5}">
                      <a16:colId xmlns:a16="http://schemas.microsoft.com/office/drawing/2014/main" val="4054095647"/>
                    </a:ext>
                  </a:extLst>
                </a:gridCol>
                <a:gridCol w="2271381">
                  <a:extLst>
                    <a:ext uri="{9D8B030D-6E8A-4147-A177-3AD203B41FA5}">
                      <a16:colId xmlns:a16="http://schemas.microsoft.com/office/drawing/2014/main" val="920997295"/>
                    </a:ext>
                  </a:extLst>
                </a:gridCol>
                <a:gridCol w="2333138">
                  <a:extLst>
                    <a:ext uri="{9D8B030D-6E8A-4147-A177-3AD203B41FA5}">
                      <a16:colId xmlns:a16="http://schemas.microsoft.com/office/drawing/2014/main" val="959429500"/>
                    </a:ext>
                  </a:extLst>
                </a:gridCol>
              </a:tblGrid>
              <a:tr h="503737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Dispensarios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Pacientes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Porcentaje de la población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Pacientes por dispensario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087625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Arkansas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82,696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2,506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550147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Delaware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15,495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2,214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297274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Florida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407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688,672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3.2%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1,692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263013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Hawái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32,801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2.3%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4,100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103272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Luisiana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4,350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483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309936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Maryland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102,459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1,079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35908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Minnesota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34,453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2,650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205096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Hampshire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9,940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3,313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239819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Dakota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5,392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674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857836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Ohio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186,590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3,274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030916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Oklahoma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2,244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368,218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9.3%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164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162915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Pennsylvania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152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343,634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2.7%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2,261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384825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Puerto Rico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277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119,664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3.7%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432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14261"/>
                  </a:ext>
                </a:extLst>
              </a:tr>
              <a:tr h="280548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Utah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23,089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0.7%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b="0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1,649</a:t>
                      </a:r>
                      <a:endParaRPr lang="es-P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26" marR="85326" marT="11851" marB="0" anchor="ctr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7490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409366-00CB-42EA-98B1-2D95CBB75327}"/>
              </a:ext>
            </a:extLst>
          </p:cNvPr>
          <p:cNvSpPr txBox="1"/>
          <p:nvPr/>
        </p:nvSpPr>
        <p:spPr>
          <a:xfrm>
            <a:off x="304101" y="6299879"/>
            <a:ext cx="60946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s-PR" sz="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Fuente: Marijuana </a:t>
            </a:r>
            <a:r>
              <a:rPr lang="es-PR" sz="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Policy</a:t>
            </a:r>
            <a:r>
              <a:rPr lang="es-PR" sz="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PR" sz="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</a:t>
            </a:r>
            <a:r>
              <a:rPr lang="es-PR" sz="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el Departamento de Salud </a:t>
            </a:r>
            <a:endParaRPr lang="en-US" sz="105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s-PR" sz="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05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EAABBB-615C-4DA9-A5C4-75E866679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25" y="6513842"/>
            <a:ext cx="1980605" cy="242624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EA83AB8-93EA-486F-ABE8-197FB1B8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225D992-FDAB-43FA-A234-367B8A71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5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28114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7D24B-D54E-44DF-B800-5E645B0FC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Densidad pone en riesgo a la industria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4F4679-207B-41F1-BD22-694D6EB19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318589"/>
              </p:ext>
            </p:extLst>
          </p:nvPr>
        </p:nvGraphicFramePr>
        <p:xfrm>
          <a:off x="838200" y="1825625"/>
          <a:ext cx="5445154" cy="352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2B32EC46-E74F-40D9-96C6-7D3F5F4D6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611605"/>
              </p:ext>
            </p:extLst>
          </p:nvPr>
        </p:nvGraphicFramePr>
        <p:xfrm>
          <a:off x="6096000" y="1825624"/>
          <a:ext cx="5445154" cy="352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E173E10-113E-42A1-B30E-A5A058EFD6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985" y="6337011"/>
            <a:ext cx="1980605" cy="242624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2BBAFE4C-D8E1-42D8-A49B-18B19D698F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715625" y="5866610"/>
            <a:ext cx="1276350" cy="791845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6D78B53-189A-4C49-9C70-F939FA18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F585487-87FD-4ABF-B37B-971EC1BA5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6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30424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A0A2-BF4F-447D-BB4F-1741B4497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Conclusiones y recomendaciones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C4FC5-250B-4724-8955-F6E68C4F7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s-P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Congelar la otorgación de nuevas licencias a establecimientos.</a:t>
            </a:r>
          </a:p>
          <a:p>
            <a:pPr marL="342900" indent="-342900">
              <a:buFont typeface="+mj-lt"/>
              <a:buAutoNum type="arabicPeriod"/>
            </a:pPr>
            <a:r>
              <a:rPr lang="es-PR" sz="1800" dirty="0">
                <a:cs typeface="Times New Roman" panose="02020603050405020304" pitchFamily="18" charset="0"/>
              </a:rPr>
              <a:t>Crear un consejo asesor con representantes de la industria que apoye a la Junta en facilitar la visibilidad de las estadísticas vitales de la industria y producir el informe anual de densidad de mercado requerido por ley.</a:t>
            </a:r>
          </a:p>
          <a:p>
            <a:pPr marL="342900" indent="-342900">
              <a:buFont typeface="+mj-lt"/>
              <a:buAutoNum type="arabicPeriod"/>
            </a:pPr>
            <a:r>
              <a:rPr lang="es-P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Desarrollar criterios regionales y municipales para expedir nuevas licencias, tomando en consideración las mejores prácticas de otras jurisdicciones. Nuestro análisis sostiene que el área metropolitana tiene un alto nivel de saturación, particularmente San Juan.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P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Adoptar una política económica que reconozca y promueva el potencial de esta industria para que Puerto Rico se convierta en un jugador de regional y hemisférico. </a:t>
            </a:r>
          </a:p>
          <a:p>
            <a:pPr marL="342900" indent="-342900">
              <a:buFont typeface="+mj-lt"/>
              <a:buAutoNum type="arabicPeriod"/>
            </a:pPr>
            <a:r>
              <a:rPr lang="es-P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industria emergente, y dado el alto potencial, el gobierno debería considerar proveer incentivos como los que se proveen a otras industrias, tales como la manufactura, el turismo y la agricultura.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s-P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A0F28-2142-42E7-8BA2-F2FC38C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Saturación del mercado de cannabis medicinal en Puerto Rico</a:t>
            </a:r>
            <a:endParaRPr lang="en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75949-CA56-4DE7-8A93-A841B0B4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105-DCD7-408D-ACCA-A6A2006C8A1C}" type="slidenum">
              <a:rPr lang="en-PR" smtClean="0"/>
              <a:t>7</a:t>
            </a:fld>
            <a:endParaRPr lang="en-P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069BE5-C4BA-4059-A3B5-C7F4294A8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85" y="6337011"/>
            <a:ext cx="1980605" cy="242624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B0C6FEBB-8CB4-4FFD-9B36-B30397773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0715625" y="5564505"/>
            <a:ext cx="1276350" cy="79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7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60F8A86E3C441A928E93CE7C14ECC" ma:contentTypeVersion="0" ma:contentTypeDescription="Create a new document." ma:contentTypeScope="" ma:versionID="0b53a16dfde6a5ba643a22f025a30c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426e656c73ce29f5913b125c12c221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2B4B14-BAFD-4A71-86DD-128EEC5DF1C9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D41BBF3-3709-423D-8609-DDEEEFB76A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B95F7B-0BD7-42C9-A5E5-550319D473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531</Words>
  <Application>Microsoft Office PowerPoint</Application>
  <PresentationFormat>Widescreen</PresentationFormat>
  <Paragraphs>127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Saturación del mercado de cannabis medicinal en Puerto Rico</vt:lpstr>
      <vt:lpstr>El Cannabis Medicinal ha sido un excito económico para Puerto Rico</vt:lpstr>
      <vt:lpstr>Se han otorgado 277 licencias de dispensario: 90 dispensarios nuevos en el 2021</vt:lpstr>
      <vt:lpstr>432 pacientes por dispensario: Caída en la cantidad de pacientes lleva a caída en pacientes por dispensario </vt:lpstr>
      <vt:lpstr>En EEUU, un promedio de 1,898 pacientes por dispensario</vt:lpstr>
      <vt:lpstr>Densidad pone en riesgo a la industria</vt:lpstr>
      <vt:lpstr>Conclusiones y recomendaciones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Saturación del mercado de cannabis</dc:title>
  <dc:creator>Rocky Marrero</dc:creator>
  <cp:lastModifiedBy>Carlos Sánchez</cp:lastModifiedBy>
  <cp:revision>3</cp:revision>
  <dcterms:created xsi:type="dcterms:W3CDTF">2022-03-14T17:07:30Z</dcterms:created>
  <dcterms:modified xsi:type="dcterms:W3CDTF">2022-03-17T00:15:24Z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0x010100CB860F8A86E3C441A928E93CE7C14ECC</vt:lpwstr>
  </property>
</Properties>
</file>