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333" r:id="rId3"/>
    <p:sldId id="343" r:id="rId4"/>
    <p:sldId id="344" r:id="rId5"/>
    <p:sldId id="293" r:id="rId6"/>
    <p:sldId id="350" r:id="rId7"/>
    <p:sldId id="351" r:id="rId8"/>
    <p:sldId id="352" r:id="rId9"/>
    <p:sldId id="353" r:id="rId10"/>
    <p:sldId id="354" r:id="rId11"/>
    <p:sldId id="336" r:id="rId12"/>
    <p:sldId id="325" r:id="rId13"/>
    <p:sldId id="349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nthia Simonson" initials="C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1" autoAdjust="0"/>
    <p:restoredTop sz="86079" autoAdjust="0"/>
  </p:normalViewPr>
  <p:slideViewPr>
    <p:cSldViewPr>
      <p:cViewPr>
        <p:scale>
          <a:sx n="66" d="100"/>
          <a:sy n="66" d="100"/>
        </p:scale>
        <p:origin x="-4544" y="-17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4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AA14-EF89-422A-8FB0-CB2DC403E037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00883-914A-4C0E-AC01-44E9767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8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88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977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119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8852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444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7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2251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BA3AD95-0DB4-443C-8C46-8DF6BE6BFB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79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6637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1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42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676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5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0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7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2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5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7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DA51-BA86-44A4-9E50-71D1E44B218B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mccpta-my.sharepoint.com/:f:/g/personal/office_mccpta_org/EsaofxGwXbpPh859SJ9WXoUBXJKa3ThNjmDz4y97vBv_FQ?e=xtjESW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ccpta-my.sharepoint.com/:f:/g/personal/office_mccpta_org/EnISQDTdo3BLs8M-N5Te4-4BDmk-67P0DmwxLwR1DriVNQ?e=AC6MGy" TargetMode="External"/><Relationship Id="rId4" Type="http://schemas.openxmlformats.org/officeDocument/2006/relationships/hyperlink" Target="https://mccpta-my.sharepoint.com/:f:/g/personal/office_mccpta_org/EhQFHxZwHudKs_H4HOJ89ncB9Hx_vF_c9PEPqwvZp-K33Q?e=OEphtE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ccpta-my.sharepoint.com/:f:/g/personal/office_mccpta_org/EhQFHxZwHudKs_H4HOJ89ncB9Hx_vF_c9PEPqwvZp-K33Q?e=OEphtE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mccpta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hyperlink" Target="http://marylandpublicschools.org/stateboard/Documents/2020/1027/Tab_G_COMAR_13A.04.02_Secondary_School_CTE_Revisions.pdf" TargetMode="External"/><Relationship Id="rId12" Type="http://schemas.openxmlformats.org/officeDocument/2006/relationships/hyperlink" Target="http://marylandpublicschools.org/stateboard/Documents/2020/1027/Tab_H_COMAR_13A.04.10_Career_Developmen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marylandpublicschools.org/stateboard/Pages/meeting-agendas/2020/2020-10-26.aspx" TargetMode="External"/><Relationship Id="rId4" Type="http://schemas.openxmlformats.org/officeDocument/2006/relationships/hyperlink" Target="http://marylandpublicschools.org/stateboard/Documents/2020/1026/Interscholastic-Athletics-Second-Semester-Competition-Season.pdf" TargetMode="External"/><Relationship Id="rId5" Type="http://schemas.openxmlformats.org/officeDocument/2006/relationships/hyperlink" Target="http://marylandpublicschools.org/stateboard/Documents/2020/1026/MD-Recovery-Plan-Education-Update-Reopening-Plans.pdf" TargetMode="External"/><Relationship Id="rId6" Type="http://schemas.openxmlformats.org/officeDocument/2006/relationships/hyperlink" Target="http://marylandpublicschools.org/stateboard/Documents/2020/1026/CARES-Act-Update-Transmittal-Presentation.pdf" TargetMode="External"/><Relationship Id="rId7" Type="http://schemas.openxmlformats.org/officeDocument/2006/relationships/hyperlink" Target="http://marylandpublicschools.org/stateboard/Documents/2020/1026/WaiverRequestSeptember30Count-13A.02.06.03A.pdf" TargetMode="External"/><Relationship Id="rId8" Type="http://schemas.openxmlformats.org/officeDocument/2006/relationships/hyperlink" Target="http://marylandpublicschools.org/stateboard/Documents/2020/1027/Tab-E-ESSA-Accountability-Report-Card-Assessments.pdf" TargetMode="External"/><Relationship Id="rId9" Type="http://schemas.openxmlformats.org/officeDocument/2006/relationships/hyperlink" Target="http://marylandpublicschools.org/stateboard/Documents/2020/1027/CARES-Act-Update-Transmittal-Presentation.pdf" TargetMode="External"/><Relationship Id="rId10" Type="http://schemas.openxmlformats.org/officeDocument/2006/relationships/hyperlink" Target="http://marylandpublicschools.org/stateboard/Documents/2020/1027/Tab_F_Waiver_Request_Juniors_2020-2021_School_Year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nebula.wsimg.com/36db55a25dee91bd2aa5f66032eb68b5?AccessKeyId=AB71C8A62DC88BF7171E&amp;disposition=0&amp;alloworigin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bPfa76UhTM" TargetMode="External"/><Relationship Id="rId4" Type="http://schemas.openxmlformats.org/officeDocument/2006/relationships/hyperlink" Target="http://nebula.wsimg.com/b68ded1eb7b7ddaf955ed0ecde4f56e1?AccessKeyId=AB71C8A62DC88BF7171E&amp;disposition=0&amp;alloworigin=1" TargetMode="External"/><Relationship Id="rId5" Type="http://schemas.openxmlformats.org/officeDocument/2006/relationships/hyperlink" Target="https://youtu.be/5wLL6ZLbYlw" TargetMode="External"/><Relationship Id="rId6" Type="http://schemas.openxmlformats.org/officeDocument/2006/relationships/hyperlink" Target="https://youtu.be/J3lZXyL-y5I" TargetMode="External"/><Relationship Id="rId7" Type="http://schemas.openxmlformats.org/officeDocument/2006/relationships/hyperlink" Target="https://youtu.be/eSvdBsOnPYI" TargetMode="External"/><Relationship Id="rId8" Type="http://schemas.openxmlformats.org/officeDocument/2006/relationships/hyperlink" Target="https://youtu.be/rM-8thj7nd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cpta.org/mccpta-leaders.html" TargetMode="External"/><Relationship Id="rId4" Type="http://schemas.openxmlformats.org/officeDocument/2006/relationships/hyperlink" Target="http://www.mccpta.org/e-list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532" y="3200400"/>
            <a:ext cx="7772400" cy="1905000"/>
          </a:xfrm>
        </p:spPr>
        <p:txBody>
          <a:bodyPr>
            <a:normAutofit/>
          </a:bodyPr>
          <a:lstStyle/>
          <a:p>
            <a:r>
              <a:rPr lang="en-US" b="1" dirty="0"/>
              <a:t>Delegates Assembly</a:t>
            </a:r>
            <a:br>
              <a:rPr lang="en-US" b="1" dirty="0"/>
            </a:br>
            <a:r>
              <a:rPr lang="en-US" sz="3200" b="1" dirty="0"/>
              <a:t>October 27th, 2020</a:t>
            </a:r>
          </a:p>
        </p:txBody>
      </p:sp>
      <p:pic>
        <p:nvPicPr>
          <p:cNvPr id="1026" name="Picture 2" descr="C:\Users\206013197\Downloads\MCCPTA blue 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6626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04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New Business – Blue Book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  <a:t>Published each year and distributed to:</a:t>
            </a:r>
          </a:p>
          <a:p>
            <a:pPr lvl="1"/>
            <a:r>
              <a:rPr lang="en-US" dirty="0">
                <a:solidFill>
                  <a:srgbClr val="938B8B"/>
                </a:solidFill>
                <a:latin typeface="Arial" panose="020B0604020202020204" pitchFamily="34" charset="0"/>
              </a:rPr>
              <a:t>MCPS Staff (Directors, Associate Superintendents, etc.)</a:t>
            </a:r>
          </a:p>
          <a:p>
            <a:pPr lvl="1"/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  <a:t>Board of Education (members and </a:t>
            </a:r>
            <a:r>
              <a:rPr lang="en-US" dirty="0">
                <a:solidFill>
                  <a:srgbClr val="938B8B"/>
                </a:solidFill>
                <a:latin typeface="Arial" panose="020B0604020202020204" pitchFamily="34" charset="0"/>
              </a:rPr>
              <a:t>staff)</a:t>
            </a:r>
          </a:p>
          <a:p>
            <a:pPr lvl="1"/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  <a:t>County C</a:t>
            </a:r>
            <a:r>
              <a:rPr lang="en-US" dirty="0">
                <a:solidFill>
                  <a:srgbClr val="938B8B"/>
                </a:solidFill>
                <a:latin typeface="Arial" panose="020B0604020202020204" pitchFamily="34" charset="0"/>
              </a:rPr>
              <a:t>ouncil</a:t>
            </a:r>
          </a:p>
          <a:p>
            <a:pPr lvl="1"/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  <a:t>State Senators and Delegates</a:t>
            </a:r>
          </a:p>
          <a:p>
            <a:pPr lvl="1"/>
            <a:r>
              <a:rPr lang="en-US" dirty="0">
                <a:solidFill>
                  <a:srgbClr val="938B8B"/>
                </a:solidFill>
                <a:latin typeface="Arial" panose="020B0604020202020204" pitchFamily="34" charset="0"/>
              </a:rPr>
              <a:t>Others (Chamber of Commerce, Associations, Partners)</a:t>
            </a:r>
            <a:endParaRPr lang="en-US" b="0" i="0" dirty="0">
              <a:solidFill>
                <a:srgbClr val="938B8B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938B8B"/>
              </a:solidFill>
              <a:effectLst/>
              <a:latin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4EBE24FF-E7AE-4ED7-8493-CF6DBB9AA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1568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938B8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938B8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10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OFFICER REPORTS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President</a:t>
            </a:r>
          </a:p>
          <a:p>
            <a:r>
              <a:rPr lang="en-US" dirty="0"/>
              <a:t>VP Educational Issues</a:t>
            </a:r>
          </a:p>
          <a:p>
            <a:r>
              <a:rPr lang="en-US" dirty="0"/>
              <a:t>VP Administration</a:t>
            </a:r>
          </a:p>
          <a:p>
            <a:r>
              <a:rPr lang="en-US" dirty="0"/>
              <a:t>VP Programs</a:t>
            </a:r>
          </a:p>
          <a:p>
            <a:r>
              <a:rPr lang="en-US" dirty="0"/>
              <a:t>VP Advocacy</a:t>
            </a:r>
          </a:p>
          <a:p>
            <a:r>
              <a:rPr lang="en-US" dirty="0"/>
              <a:t>Treasurer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All reports in the October 2020 OneDrive Folder -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https://mccpta-my.sharepoint.com/:f:/g/personal/office_mccpta_org/EsaofxGwXbpPh859SJ9WXoUBXJKa3ThNjmDz4y97vBv_FQ?e=xtjESW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78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COMMITTEE UPDATES/ANNOUNCEMENTS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lvl="1"/>
            <a:r>
              <a:rPr lang="en-US" sz="4000" dirty="0"/>
              <a:t>Membership</a:t>
            </a:r>
          </a:p>
          <a:p>
            <a:pPr lvl="1"/>
            <a:r>
              <a:rPr lang="en-US" sz="40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BOE/BOD Meeting</a:t>
            </a:r>
          </a:p>
          <a:p>
            <a:pPr lvl="1"/>
            <a:r>
              <a:rPr lang="en-US" sz="4000" dirty="0">
                <a:ea typeface="Arial" panose="020B0604020202020204" pitchFamily="34" charset="0"/>
                <a:cs typeface="Times New Roman" panose="02020603050405020304" pitchFamily="18" charset="0"/>
              </a:rPr>
              <a:t>Nomination Committee</a:t>
            </a:r>
          </a:p>
          <a:p>
            <a:pPr marL="457200" lvl="1" indent="0"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October Committee Reports -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https://mccpta-my.sharepoint.com/:f:/g/personal/office_mccpta_org/EnISQDTdo3BLs8M-N5Te4-4BDmk-67P0DmwxLwR1DriVNQ?e=AC6MGy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1028" name="Picture 4">
            <a:hlinkClick r:id="rId4"/>
            <a:extLst>
              <a:ext uri="{FF2B5EF4-FFF2-40B4-BE49-F238E27FC236}">
                <a16:creationId xmlns:a16="http://schemas.microsoft.com/office/drawing/2014/main" xmlns="" id="{0CEB52DE-3716-44CD-A222-D917ACAB5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84138"/>
            <a:ext cx="152400" cy="15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31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UPCOMING EVENTS 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October 29, 2020 – 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MCCPTA/BOE/BOD Meeting, 7-9 pm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 via MCPSTV or Live Stream via the MCPS BOE page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2, 2020 – BOE CIP Hearings, 6pm 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Virtual testimony but live BOE deliberations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November 3, 2020 – Election Day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November 5, 2020 – BOE CIP Hearings, 6 pm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Virtual testimony but live BOE deliberations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November 12, 2020 – 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BOD Meeting, 7 pm on Zoom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November 12, 2020 </a:t>
            </a:r>
            <a:r>
              <a:rPr lang="en-US" sz="1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– MDPTA/National TRO expires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November 19, 2020 – 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Delegates Assembly Meeting, 7 pm on Zoom, registration link will be sent via email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 1, 2020 – Swearing in of Elected Board of Education Members, 7pm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>
            <a:hlinkClick r:id="rId3"/>
            <a:extLst>
              <a:ext uri="{FF2B5EF4-FFF2-40B4-BE49-F238E27FC236}">
                <a16:creationId xmlns:a16="http://schemas.microsoft.com/office/drawing/2014/main" xmlns="" id="{0CEB52DE-3716-44CD-A222-D917ACAB5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84138"/>
            <a:ext cx="152400" cy="15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877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We’ve got this!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>
                <a:hlinkClick r:id="rId3"/>
              </a:rPr>
              <a:t>www.mccpta.org</a:t>
            </a: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1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ZOOM GROUND RULES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Please mute, and remain muted, until called on!  </a:t>
            </a:r>
          </a:p>
          <a:p>
            <a:pPr lvl="2"/>
            <a:r>
              <a:rPr lang="en-US" dirty="0"/>
              <a:t>When opportunity for “comments” is available, indicate in “chat” the request to speak.  We will accommodate as many as possible.</a:t>
            </a:r>
          </a:p>
          <a:p>
            <a:pPr lvl="2"/>
            <a:r>
              <a:rPr lang="en-US" dirty="0"/>
              <a:t>Please ask concise questions/make concise comments (30-60 seconds)</a:t>
            </a:r>
          </a:p>
          <a:p>
            <a:pPr lvl="1"/>
            <a:r>
              <a:rPr lang="en-US" dirty="0"/>
              <a:t>Please be respectful, always!</a:t>
            </a:r>
          </a:p>
          <a:p>
            <a:pPr lvl="2"/>
            <a:r>
              <a:rPr lang="en-US" dirty="0"/>
              <a:t>Chat should reflect only respectful, appropriate comments.  The chat can be “saved” so please keep that in mind. </a:t>
            </a:r>
          </a:p>
          <a:p>
            <a:pPr lvl="1"/>
            <a:r>
              <a:rPr lang="en-US" dirty="0"/>
              <a:t>Exercise grace!</a:t>
            </a:r>
          </a:p>
          <a:p>
            <a:pPr lvl="2"/>
            <a:r>
              <a:rPr lang="en-US" dirty="0"/>
              <a:t>Tonight is our first time with a group this size so prepare to be generous with your patience!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20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UPDATES -- MDPTA  vs National PTA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95776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MCCPTA President Messages – 9/10; 9/16; 10/9; 10/22 (detailed updates in those messages) – Latest:  </a:t>
            </a:r>
          </a:p>
          <a:p>
            <a:pPr marL="1257300" lvl="2" indent="-342900">
              <a:lnSpc>
                <a:spcPct val="10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Motion to Remand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657350" lvl="3" indent="-285750">
              <a:lnSpc>
                <a:spcPct val="10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National Opposition due 10/27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657350" lvl="3" indent="-285750">
              <a:lnSpc>
                <a:spcPct val="10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MDPTA’s Reply due 10/30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2" indent="-342900">
              <a:lnSpc>
                <a:spcPct val="10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Motion to Dissolve TRO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657350" lvl="3" indent="-285750">
              <a:lnSpc>
                <a:spcPct val="10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Plaintiff’s Opposition due 10/23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657350" lvl="3" indent="-285750">
              <a:lnSpc>
                <a:spcPct val="10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MDPTA’s Reply due 10/30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2" indent="-342900">
              <a:lnSpc>
                <a:spcPct val="10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Oral argument to be held on both (via Zoom) on 11/4 at 2:30 pm.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2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TRO remains in effect until 11/12. Court will rule substantively by that date.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“Resolution” from MDPTA?  MCCPTA determined to take straw-poll vote of Delegates before casting our 3 votes.</a:t>
            </a:r>
          </a:p>
          <a:p>
            <a:pPr lvl="2"/>
            <a:r>
              <a:rPr lang="en-US" dirty="0"/>
              <a:t>Resolution is “better than nothing”</a:t>
            </a:r>
          </a:p>
          <a:p>
            <a:pPr lvl="2"/>
            <a:r>
              <a:rPr lang="en-US" dirty="0"/>
              <a:t>MCCPTA Board is hopeful National will rescind Advisories, allowing Locals to interpret bylaws according to Roberts Rules.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53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Voting at DA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September DA – Parking Lot Vote</a:t>
            </a:r>
          </a:p>
          <a:p>
            <a:pPr lvl="2"/>
            <a:r>
              <a:rPr lang="en-US" dirty="0"/>
              <a:t>Held Delegate Assembly via Zoom 7-9pm</a:t>
            </a:r>
          </a:p>
          <a:p>
            <a:pPr lvl="3"/>
            <a:r>
              <a:rPr lang="en-US" dirty="0"/>
              <a:t>Conduct unofficial voting via “poll” feature via Zoom (all users)</a:t>
            </a:r>
          </a:p>
          <a:p>
            <a:pPr lvl="2"/>
            <a:r>
              <a:rPr lang="en-US" dirty="0"/>
              <a:t>Held Parking Lot vote – Elect Officers; Pass Budget; Pass Motions related to Question A and Question B</a:t>
            </a:r>
          </a:p>
          <a:p>
            <a:pPr lvl="1"/>
            <a:r>
              <a:rPr lang="en-US" dirty="0"/>
              <a:t>October DA – Enact Zoom “Poll” Voting to Pass Priorities</a:t>
            </a:r>
          </a:p>
          <a:p>
            <a:pPr lvl="2"/>
            <a:r>
              <a:rPr lang="en-US" dirty="0"/>
              <a:t>Hold Delegate Assembly Zoom 7-9 pm</a:t>
            </a:r>
          </a:p>
          <a:p>
            <a:pPr lvl="2"/>
            <a:r>
              <a:rPr lang="en-US" dirty="0"/>
              <a:t>(*) Advocacy Priorities until such time as we hold in person meeting/parking lot/have permission to pass via virtual platform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2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UPDATES – MSDE Announcement/Impact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http://marylandpublicschools.org/stateboard/Pages/meeting-agendas/2020/2020-10-26.aspx</a:t>
            </a:r>
            <a:endParaRPr lang="en-US" dirty="0"/>
          </a:p>
          <a:p>
            <a:r>
              <a:rPr lang="en-US" dirty="0"/>
              <a:t>October 26</a:t>
            </a:r>
            <a:r>
              <a:rPr lang="en-US" baseline="30000" dirty="0"/>
              <a:t>th</a:t>
            </a:r>
            <a:r>
              <a:rPr lang="en-US" dirty="0"/>
              <a:t> MSDE Board Meeting</a:t>
            </a:r>
          </a:p>
          <a:p>
            <a:pPr lvl="1"/>
            <a:r>
              <a:rPr lang="en-US" b="0" i="0" u="none" strike="noStrike" dirty="0">
                <a:solidFill>
                  <a:srgbClr val="884488"/>
                </a:solidFill>
                <a:effectLst/>
                <a:latin typeface="Arial" panose="020B0604020202020204" pitchFamily="34" charset="0"/>
                <a:hlinkClick r:id="rId4"/>
              </a:rPr>
              <a:t>Request from the Public School Superintendents’ Association of Maryland Regarding the Interscholastic Athletics Second Semester Competition Season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u="none" strike="noStrike" dirty="0">
                <a:solidFill>
                  <a:srgbClr val="884488"/>
                </a:solidFill>
                <a:effectLst/>
                <a:latin typeface="Arial" panose="020B0604020202020204" pitchFamily="34" charset="0"/>
                <a:hlinkClick r:id="rId5"/>
              </a:rPr>
              <a:t>Maryland Together: Maryland’s Recovery Plan for Education</a:t>
            </a:r>
            <a:br>
              <a:rPr lang="en-US" b="0" i="0" u="none" strike="noStrike" dirty="0">
                <a:solidFill>
                  <a:srgbClr val="884488"/>
                </a:solidFill>
                <a:effectLst/>
                <a:latin typeface="Arial" panose="020B0604020202020204" pitchFamily="34" charset="0"/>
                <a:hlinkClick r:id="rId5"/>
              </a:rPr>
            </a:br>
            <a:r>
              <a:rPr lang="en-US" b="0" i="0" u="none" strike="noStrike" dirty="0">
                <a:solidFill>
                  <a:srgbClr val="884488"/>
                </a:solidFill>
                <a:effectLst/>
                <a:latin typeface="Arial" panose="020B0604020202020204" pitchFamily="34" charset="0"/>
                <a:hlinkClick r:id="rId5"/>
              </a:rPr>
              <a:t>Update on Reopening Plans and the Dashboard/Scorecard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u="none" strike="noStrike" dirty="0">
                <a:solidFill>
                  <a:srgbClr val="884488"/>
                </a:solidFill>
                <a:effectLst/>
                <a:latin typeface="Arial" panose="020B0604020202020204" pitchFamily="34" charset="0"/>
                <a:hlinkClick r:id="rId6"/>
              </a:rPr>
              <a:t>Coronavirus Aid, Relief, and Economic Security Act Update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u="none" strike="noStrike" dirty="0">
                <a:solidFill>
                  <a:srgbClr val="884488"/>
                </a:solidFill>
                <a:effectLst/>
                <a:latin typeface="Arial" panose="020B0604020202020204" pitchFamily="34" charset="0"/>
                <a:hlinkClick r:id="rId7"/>
              </a:rPr>
              <a:t>Partial Waiver of September 30 Child Count Regulation</a:t>
            </a:r>
            <a:endParaRPr lang="en-US" b="0" i="0" u="none" strike="noStrike" dirty="0">
              <a:solidFill>
                <a:srgbClr val="884488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October 27</a:t>
            </a:r>
            <a:r>
              <a:rPr lang="en-US" baseline="30000" dirty="0">
                <a:latin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</a:rPr>
              <a:t> MSDE Board Meeting</a:t>
            </a:r>
          </a:p>
          <a:p>
            <a:pPr lvl="1"/>
            <a:r>
              <a:rPr lang="en-US" b="0" i="0" u="none" strike="noStrike" dirty="0">
                <a:solidFill>
                  <a:srgbClr val="884488"/>
                </a:solidFill>
                <a:effectLst/>
                <a:latin typeface="Arial" panose="020B0604020202020204" pitchFamily="34" charset="0"/>
                <a:hlinkClick r:id="rId8"/>
              </a:rPr>
              <a:t>Review of the Every Student Succeeds Act, Accountability, Report Card, and Assessments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u="none" strike="noStrike" dirty="0">
                <a:solidFill>
                  <a:srgbClr val="884488"/>
                </a:solidFill>
                <a:effectLst/>
                <a:latin typeface="Arial" panose="020B0604020202020204" pitchFamily="34" charset="0"/>
                <a:hlinkClick r:id="rId9"/>
              </a:rPr>
              <a:t>Coronavirus Aid, Relief, and Economic Security Act Update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u="none" strike="noStrike" dirty="0">
                <a:solidFill>
                  <a:srgbClr val="884488"/>
                </a:solidFill>
                <a:effectLst/>
                <a:latin typeface="Arial" panose="020B0604020202020204" pitchFamily="34" charset="0"/>
                <a:hlinkClick r:id="rId10"/>
              </a:rPr>
              <a:t>Waiver Request for Juniors in the 2020-2021 School Year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Code of Maryland Regulations (COMAR)</a:t>
            </a:r>
          </a:p>
          <a:p>
            <a:pPr marL="1200150" lvl="2" indent="-285750"/>
            <a:r>
              <a:rPr lang="en-US" b="0" i="0" u="none" strike="noStrike" dirty="0">
                <a:solidFill>
                  <a:srgbClr val="884488"/>
                </a:solidFill>
                <a:effectLst/>
                <a:latin typeface="Arial" panose="020B0604020202020204" pitchFamily="34" charset="0"/>
                <a:hlinkClick r:id="rId11"/>
              </a:rPr>
              <a:t>13A.04.02 Secondary School Career and Technology Education</a:t>
            </a:r>
            <a:br>
              <a:rPr lang="en-US" b="0" i="0" u="none" strike="noStrike" dirty="0">
                <a:solidFill>
                  <a:srgbClr val="884488"/>
                </a:solidFill>
                <a:effectLst/>
                <a:latin typeface="Arial" panose="020B0604020202020204" pitchFamily="34" charset="0"/>
                <a:hlinkClick r:id="rId11"/>
              </a:rPr>
            </a:br>
            <a:r>
              <a:rPr lang="en-US" b="0" i="0" u="none" strike="noStrike" dirty="0">
                <a:solidFill>
                  <a:srgbClr val="884488"/>
                </a:solidFill>
                <a:effectLst/>
                <a:latin typeface="Arial" panose="020B0604020202020204" pitchFamily="34" charset="0"/>
                <a:hlinkClick r:id="rId11"/>
              </a:rPr>
              <a:t>(Permission to Publish)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1200150" lvl="2" indent="-285750"/>
            <a:r>
              <a:rPr lang="en-US" b="0" i="0" u="none" strike="noStrike" dirty="0">
                <a:solidFill>
                  <a:srgbClr val="884488"/>
                </a:solidFill>
                <a:effectLst/>
                <a:latin typeface="Arial" panose="020B0604020202020204" pitchFamily="34" charset="0"/>
                <a:hlinkClick r:id="rId12"/>
              </a:rPr>
              <a:t>13A.04.10 Program of Instruction in Career Development for College and Career Readiness (Permission to Publish)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3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New Business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20/21 Advocacy Priorities Draft</a:t>
            </a:r>
          </a:p>
          <a:p>
            <a:pPr lvl="1"/>
            <a:r>
              <a:rPr lang="en-US" dirty="0"/>
              <a:t>Laura Stewart, MCCPTA VP of Advocacy and Dalbin </a:t>
            </a:r>
            <a:r>
              <a:rPr lang="en-US" dirty="0" err="1"/>
              <a:t>Osario</a:t>
            </a:r>
            <a:r>
              <a:rPr lang="en-US" dirty="0"/>
              <a:t>, MCCPTA Advocacy Committee Chair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3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New Business – Delegate Guide (2017)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410200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400" dirty="0">
              <a:hlinkClick r:id="rId3"/>
            </a:endParaRP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http://nebula.wsimg.com/36db55a25dee91bd2aa5f66032eb68b5?AccessKeyId=AB71C8A62DC88BF7171E&amp;disposition=0&amp;alloworigin=1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Report on the Delegates Assembly topics at local PTA and general membership meetings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Represent the views of the local PTA, not their personal views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 familiar with the MCPS Operating Budget and Capital Improvements Budget and the views of the local PTA regarding specific items in the budgets.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Keep the local PTA informed of projects and activities of MCCPTA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Inform local PTA members about the opportunities to serve on MCCPTA committees and information distributed at the Delegates Assemblies.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 familiar with Robert's Rules of Order, parliamentary procedure, and MCCPTA’s bylaws and standing rules.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Plan on attending the Maryland PTA Summer Leadership Conference and encourage other leaders in the local PTA to attend, as well.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 familiar with local, Maryland, and National PTA legislative issues affecting children and education.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Join the MCCPTA Delegates </a:t>
            </a:r>
            <a:r>
              <a:rPr lang="en-US" sz="4000" dirty="0" err="1"/>
              <a:t>eList</a:t>
            </a:r>
            <a:r>
              <a:rPr lang="en-US" sz="4000" dirty="0"/>
              <a:t> to stay on top of current information and to discuss issues.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Keep a binder, procedure book, or electronic files with critical info to pass along!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9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New Business – Training Materials 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Training - http://www.mccpta.org/training-1.html</a:t>
            </a:r>
            <a:endParaRPr lang="en-US" dirty="0"/>
          </a:p>
          <a:p>
            <a:pPr algn="l"/>
            <a:r>
              <a:rPr lang="en-US" b="1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NEW!</a:t>
            </a:r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  <a:hlinkClick r:id="rId3"/>
              </a:rPr>
              <a:t>Presidents Training Online 2020</a:t>
            </a:r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938B8B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1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​​</a:t>
            </a:r>
            <a:r>
              <a:rPr lang="en-US" b="1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NEW!</a:t>
            </a:r>
            <a:r>
              <a:rPr lang="en-US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>
                <a:solidFill>
                  <a:srgbClr val="808080"/>
                </a:solidFill>
                <a:effectLst/>
                <a:latin typeface="Arial" panose="020B0604020202020204" pitchFamily="34" charset="0"/>
                <a:hlinkClick r:id="rId4"/>
              </a:rPr>
              <a:t>2020 Treasurer Training</a:t>
            </a:r>
            <a:r>
              <a:rPr lang="en-US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938B8B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808080"/>
                </a:solidFill>
                <a:effectLst/>
                <a:latin typeface="Arial" panose="020B0604020202020204" pitchFamily="34" charset="0"/>
                <a:hlinkClick r:id="rId5"/>
              </a:rPr>
              <a:t>Treasurer Training Online Part 1</a:t>
            </a:r>
            <a:r>
              <a:rPr lang="en-US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938B8B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  <a:hlinkClick r:id="rId6"/>
              </a:rPr>
              <a:t>Treasurer Training Online Part 2</a:t>
            </a:r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938B8B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1" i="1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NEW!</a:t>
            </a:r>
            <a:r>
              <a:rPr lang="en-US" b="0" i="0" dirty="0" err="1">
                <a:solidFill>
                  <a:srgbClr val="938B8B"/>
                </a:solidFill>
                <a:effectLst/>
                <a:latin typeface="Arial" panose="020B0604020202020204" pitchFamily="34" charset="0"/>
                <a:hlinkClick r:id="rId7"/>
              </a:rPr>
              <a:t>Committee</a:t>
            </a:r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  <a:hlinkClick r:id="rId7"/>
              </a:rPr>
              <a:t> Chair Online Training</a:t>
            </a:r>
            <a:endParaRPr lang="en-US" b="0" i="0" dirty="0">
              <a:solidFill>
                <a:srgbClr val="938B8B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1" i="1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NEW!</a:t>
            </a:r>
            <a:r>
              <a:rPr lang="en-US" b="0" i="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hlinkClick r:id="rId8"/>
              </a:rPr>
              <a:t>Bylaws</a:t>
            </a:r>
            <a:r>
              <a:rPr lang="en-US" b="0" i="0" dirty="0">
                <a:solidFill>
                  <a:srgbClr val="808080"/>
                </a:solidFill>
                <a:effectLst/>
                <a:latin typeface="Arial" panose="020B0604020202020204" pitchFamily="34" charset="0"/>
                <a:hlinkClick r:id="rId8"/>
              </a:rPr>
              <a:t> Online Training 2020</a:t>
            </a:r>
            <a:r>
              <a:rPr lang="en-US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938B8B"/>
              </a:solidFill>
              <a:effectLst/>
              <a:latin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46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New Business – Committee Membership 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  <a:hlinkClick r:id="rId3"/>
              </a:rPr>
              <a:t>http://www.mccpta.org/mccpta-leaders.html</a:t>
            </a:r>
            <a:endParaRPr lang="en-US" dirty="0">
              <a:solidFill>
                <a:srgbClr val="938B8B"/>
              </a:solidFill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  <a:t>Contact the Chair to Join –</a:t>
            </a:r>
          </a:p>
          <a:p>
            <a:pPr lvl="1"/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  <a:t>Standing Committees</a:t>
            </a:r>
          </a:p>
          <a:p>
            <a:pPr lvl="1"/>
            <a:r>
              <a:rPr lang="en-US" dirty="0">
                <a:solidFill>
                  <a:srgbClr val="938B8B"/>
                </a:solidFill>
                <a:latin typeface="Arial" panose="020B0604020202020204" pitchFamily="34" charset="0"/>
              </a:rPr>
              <a:t>Ad Hoc Committees</a:t>
            </a:r>
          </a:p>
          <a:p>
            <a:pPr lvl="1"/>
            <a:r>
              <a:rPr lang="en-US" dirty="0">
                <a:solidFill>
                  <a:srgbClr val="938B8B"/>
                </a:solidFill>
                <a:latin typeface="Arial" panose="020B0604020202020204" pitchFamily="34" charset="0"/>
              </a:rPr>
              <a:t>Administrative Committees</a:t>
            </a:r>
          </a:p>
          <a:p>
            <a:pPr marL="0" indent="0">
              <a:buNone/>
            </a:pPr>
            <a:endParaRPr lang="en-US" dirty="0">
              <a:solidFill>
                <a:srgbClr val="938B8B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  <a:t>Elists – </a:t>
            </a:r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  <a:hlinkClick r:id="rId4"/>
              </a:rPr>
              <a:t>http://www.mccpta.org/e-lists.html</a:t>
            </a:r>
            <a:endParaRPr lang="en-US" b="0" i="0" dirty="0">
              <a:solidFill>
                <a:srgbClr val="938B8B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0" i="0" dirty="0">
              <a:solidFill>
                <a:srgbClr val="938B8B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>
                <a:solidFill>
                  <a:srgbClr val="938B8B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938B8B"/>
              </a:solidFill>
              <a:effectLst/>
              <a:latin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4EBE24FF-E7AE-4ED7-8493-CF6DBB9AA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1568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938B8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938B8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07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938</Words>
  <Application>Microsoft Macintosh PowerPoint</Application>
  <PresentationFormat>On-screen Show (4:3)</PresentationFormat>
  <Paragraphs>228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Delegates Assembly October 27th, 2020</vt:lpstr>
      <vt:lpstr>ZOOM GROUND RULES</vt:lpstr>
      <vt:lpstr>UPDATES -- MDPTA  vs National PTA</vt:lpstr>
      <vt:lpstr>Voting at DA</vt:lpstr>
      <vt:lpstr>UPDATES – MSDE Announcement/Impact</vt:lpstr>
      <vt:lpstr>New Business </vt:lpstr>
      <vt:lpstr>New Business – Delegate Guide (2017) </vt:lpstr>
      <vt:lpstr>New Business – Training Materials  </vt:lpstr>
      <vt:lpstr>New Business – Committee Membership  </vt:lpstr>
      <vt:lpstr>New Business – Blue Book</vt:lpstr>
      <vt:lpstr>OFFICER REPORTS </vt:lpstr>
      <vt:lpstr>COMMITTEE UPDATES/ANNOUNCEMENTS </vt:lpstr>
      <vt:lpstr>UPCOMING EVENTS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June 11, 2020</dc:title>
  <dc:creator>Cynthia Simonson</dc:creator>
  <cp:lastModifiedBy>Tammy Fox</cp:lastModifiedBy>
  <cp:revision>5</cp:revision>
  <cp:lastPrinted>2020-10-27T23:04:18Z</cp:lastPrinted>
  <dcterms:created xsi:type="dcterms:W3CDTF">2020-06-11T21:40:49Z</dcterms:created>
  <dcterms:modified xsi:type="dcterms:W3CDTF">2020-10-28T01:00:54Z</dcterms:modified>
</cp:coreProperties>
</file>