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60" r:id="rId2"/>
    <p:sldId id="365" r:id="rId3"/>
    <p:sldId id="368" r:id="rId4"/>
    <p:sldId id="367" r:id="rId5"/>
    <p:sldId id="370" r:id="rId6"/>
    <p:sldId id="371" r:id="rId7"/>
    <p:sldId id="372" r:id="rId8"/>
    <p:sldId id="373" r:id="rId9"/>
    <p:sldId id="374" r:id="rId10"/>
    <p:sldId id="377" r:id="rId11"/>
    <p:sldId id="3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62"/>
    <p:restoredTop sz="94694"/>
  </p:normalViewPr>
  <p:slideViewPr>
    <p:cSldViewPr snapToGrid="0" snapToObjects="1">
      <p:cViewPr varScale="1">
        <p:scale>
          <a:sx n="118" d="100"/>
          <a:sy n="118" d="100"/>
        </p:scale>
        <p:origin x="24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31F5EA-71DE-A24C-BECE-6058B71DE1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372A48-30C8-C447-A062-B1710F29AF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F210C-867C-7045-9432-A7FB15791B75}" type="datetimeFigureOut">
              <a:rPr lang="en-US" smtClean="0"/>
              <a:t>3/22/19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BE43A9-AC59-534D-917A-CED2C76995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1139D9-AA9A-B34C-AEF7-A5FC234971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79E37-CF28-494C-9034-26D68E831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7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D3AFC-A3B9-454A-9EE9-2DF42C7B24AE}" type="datetimeFigureOut">
              <a:rPr lang="en-US" smtClean="0"/>
              <a:t>3/22/19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00692-3408-764E-957D-9C8DC9A38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01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85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8322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28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28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02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67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94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49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135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610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5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F96A6-8703-D14C-8C51-DB8EDC3C3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B9CA79-9F27-3248-99A6-68022C8A53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83194-2BDD-FD4A-B4BC-A5389A3F4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62D83-35B5-464D-97E3-DF93C85B9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4D1A6-5911-214C-92CC-7A432C765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5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75371-413F-9F41-82E1-4C41CFD8B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2FDC48-0992-514A-8738-6A30E467B0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E0A6-4F9E-C648-B7EC-F080FD800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B1A13-1245-2840-A9B4-A81D5A331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5A171-546A-6D4E-AB81-8FC2E33D7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4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C3E7FF-6D66-2C41-847D-31B673BDB3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4A6CA-AE97-7241-B1D6-F259B191F4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98A3CE-C9C1-1C47-A8FA-85E46225B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0541F-E5D5-C54A-865E-0BC7BB658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CD436-2539-624E-B367-DA2E0420E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5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E352E-035A-2C4A-B5AE-24B0C1306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E4E03-119B-1044-9737-6B8B9B3B4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1C04A-C1EE-C145-A0E3-A3CCF34C6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C3FDE-972E-D04D-817B-299D56474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12BD3-CB62-3A4A-B27C-266A0566A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9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EB767-5AD9-1E45-B21E-7BA1B8CC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47036-402B-384C-832A-26C0F9207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7B3C9-57C9-EB42-A8C1-AA115D6FC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7D0E9-0FFC-C340-80B0-623830D50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50F2E-A5B2-924B-8354-1B9161433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0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D6232-973B-6141-A68B-2718A1073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FE07B-97E3-0947-87AC-CB2E8240A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284764-77C0-E74B-8ED5-20BA54166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D2963F-A3A8-4544-8DB5-A90A63564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944F7-5F74-E64C-9B2F-9827337C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B262F-849F-9D43-8852-A9E0C5A9D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0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86BC8-BAC2-E94A-AEBA-6D7D09726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4530D-B4EF-F24F-AD35-31555C22D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2ACEE-0A1C-FF49-9BE8-78C7DDB8C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930E8D-A469-564D-BBEE-E2ACDA50DF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104842-89AF-7B48-BEB4-0B77D0EF1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5ED2EA-11D7-B74E-97E0-B1F8F3BFC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654DEA-FEAD-104B-98BC-4F4CAC993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BF1130-5D3E-6547-AAFF-01B439DF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2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036AA-B384-D448-A94F-6D00062DB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CC976E-6F7B-2341-9D21-160C6A650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543C8C-ED13-7744-B332-728B36908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14FAA-B584-4245-A43C-FA8F3468A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0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8BDA82-22B1-5540-8F21-A6CBCA87A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8453D-58B1-2B41-9744-420F28A2E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00724-0379-FB43-9FC7-734DA0CD7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0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39AFC-A631-DB4E-B763-B076DBCC6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61F0B-A6E6-174A-A665-460ECB477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5DE1A5-0B21-5549-9E26-178986174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21B1B0-C07E-2E44-A1BC-5F5E7B039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16EE0-6B68-7E4F-9C56-1EF84F7DD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CBFE04-3F3C-854E-8854-EDCC5ED5E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84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B1474-EEAE-D048-9796-98F5F6312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6497ED-78A7-C84C-A374-C4DC5D389E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693D4B-B4C4-9247-91D2-C237F270D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9E171-82A9-AC4C-9051-73321E519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151FF-F8C5-924A-A27D-C11DA6E48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EDFC28-EBFD-DC42-BD3E-06743BA78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5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686AB4-7E36-CF44-8638-FA36DC3C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0D7F8-63D3-A64F-BA61-313E8FADD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DDBAC-F291-6948-9B81-5DB9D5FB78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AE1C9-51B7-264C-894E-42EEAAA63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01EB0-BC52-1743-AA45-DC6C15D54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0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poplar@email.arizona.ed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journal.epluribusmedia.org/article/political-profiling-elected-democratic-officials" TargetMode="External"/><Relationship Id="rId4" Type="http://schemas.openxmlformats.org/officeDocument/2006/relationships/hyperlink" Target="https://journal.epluribusmedia.org/article/re-visiting-and-extending-political-profiling-elected-democratic-officia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574EA-6AF5-3549-B670-69D889F9E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1348" y="1874265"/>
            <a:ext cx="9389301" cy="136394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3600" b="1" dirty="0"/>
              <a:t>The Conceptual Transformation </a:t>
            </a:r>
            <a:br>
              <a:rPr lang="en-US" sz="3600" b="1" dirty="0"/>
            </a:br>
            <a:r>
              <a:rPr lang="en-US" sz="3600" b="1" dirty="0"/>
              <a:t>of Political Corruption</a:t>
            </a:r>
            <a:endParaRPr lang="en-US" sz="3600" dirty="0">
              <a:latin typeface="+mn-lt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31C6CE30-729B-1C49-A9FA-C4687178D41B}"/>
              </a:ext>
            </a:extLst>
          </p:cNvPr>
          <p:cNvSpPr/>
          <p:nvPr/>
        </p:nvSpPr>
        <p:spPr>
          <a:xfrm>
            <a:off x="840103" y="1003156"/>
            <a:ext cx="10511789" cy="4661647"/>
          </a:xfrm>
          <a:prstGeom prst="round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08BA6F-8FF2-8A4C-B496-3C3A19333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1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C13EFB-6125-D947-90B2-969089AA0212}"/>
              </a:ext>
            </a:extLst>
          </p:cNvPr>
          <p:cNvSpPr/>
          <p:nvPr/>
        </p:nvSpPr>
        <p:spPr>
          <a:xfrm>
            <a:off x="5166622" y="3187002"/>
            <a:ext cx="633412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sz="4400" dirty="0">
                <a:latin typeface="+mj-lt"/>
              </a:rPr>
            </a:br>
            <a:endParaRPr lang="en-US" sz="4400" dirty="0">
              <a:latin typeface="+mj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9A96A-1B5E-FA42-A039-390117AED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88673" y="319780"/>
            <a:ext cx="5814646" cy="365125"/>
          </a:xfrm>
        </p:spPr>
        <p:txBody>
          <a:bodyPr/>
          <a:lstStyle/>
          <a:p>
            <a:r>
              <a:rPr lang="en-US" sz="1600" dirty="0"/>
              <a:t>UA Symposium on Policing, Prosecution &amp; Power 3/22/2019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0D9F11-DD4C-0249-A3CF-2E362CDAA1F5}"/>
              </a:ext>
            </a:extLst>
          </p:cNvPr>
          <p:cNvSpPr txBox="1"/>
          <p:nvPr/>
        </p:nvSpPr>
        <p:spPr>
          <a:xfrm>
            <a:off x="2908384" y="3238213"/>
            <a:ext cx="7999049" cy="12806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b="1" dirty="0">
                <a:latin typeface="+mj-lt"/>
              </a:rPr>
              <a:t>and the Insulation of</a:t>
            </a:r>
            <a:br>
              <a:rPr lang="en-US" sz="3600" b="1" dirty="0">
                <a:latin typeface="+mj-lt"/>
              </a:rPr>
            </a:br>
            <a:r>
              <a:rPr lang="en-US" sz="3600" b="1" dirty="0">
                <a:latin typeface="+mj-lt"/>
              </a:rPr>
              <a:t>Politically Motivated Selective Prosecution</a:t>
            </a:r>
            <a:endParaRPr lang="en-US" sz="3600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95D046-519E-DF41-9256-F6775C73CB60}"/>
              </a:ext>
            </a:extLst>
          </p:cNvPr>
          <p:cNvSpPr txBox="1"/>
          <p:nvPr/>
        </p:nvSpPr>
        <p:spPr>
          <a:xfrm>
            <a:off x="4891276" y="6018869"/>
            <a:ext cx="24094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David Poplar</a:t>
            </a:r>
          </a:p>
          <a:p>
            <a:pPr algn="ctr"/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poplar@email.arizona.edu</a:t>
            </a:r>
            <a:endParaRPr lang="en-US" sz="16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5079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bg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5. Observations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Disclaimer: not all U.S. Attorneys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What about Special Counsel Mueller?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10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-11723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1. THE PROBLEM ●●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3. THE CONCEPTUAL TRANSFORMATION ●●●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4. THE CONSEQUENCES ●●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5. OBSERVATIONS ●</a:t>
            </a:r>
          </a:p>
        </p:txBody>
      </p:sp>
    </p:spTree>
    <p:extLst>
      <p:ext uri="{BB962C8B-B14F-4D97-AF65-F5344CB8AC3E}">
        <p14:creationId xmlns:p14="http://schemas.microsoft.com/office/powerpoint/2010/main" val="234089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bg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END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 fontScale="32500" lnSpcReduction="20000"/>
          </a:bodyPr>
          <a:lstStyle/>
          <a:p>
            <a:pPr marL="457200" lvl="1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7000" dirty="0">
                <a:latin typeface="+mj-lt"/>
              </a:rPr>
              <a:t>							David Poplar</a:t>
            </a:r>
            <a:br>
              <a:rPr lang="en-US" sz="7000" dirty="0">
                <a:latin typeface="+mj-lt"/>
              </a:rPr>
            </a:br>
            <a:r>
              <a:rPr lang="en-US" sz="7000" dirty="0">
                <a:latin typeface="+mj-lt"/>
              </a:rPr>
              <a:t>							</a:t>
            </a:r>
            <a:r>
              <a:rPr lang="en-US" sz="7000" dirty="0">
                <a:latin typeface="+mj-lt"/>
                <a:hlinkClick r:id="rId3"/>
              </a:rPr>
              <a:t>poplar@email.arizona.edu</a:t>
            </a:r>
            <a:r>
              <a:rPr lang="en-US" sz="7000" dirty="0">
                <a:latin typeface="+mj-lt"/>
              </a:rPr>
              <a:t> </a:t>
            </a:r>
            <a:endParaRPr lang="en-US" sz="7000" b="1" dirty="0">
              <a:latin typeface="+mj-lt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endParaRPr lang="en-US" sz="4400" b="1" dirty="0">
              <a:latin typeface="+mj-lt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endParaRPr lang="en-US" sz="4400" b="1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5500" b="1" dirty="0">
                <a:latin typeface="+mj-lt"/>
              </a:rPr>
              <a:t>Works Cited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5500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5500" dirty="0">
                <a:latin typeface="+mj-lt"/>
              </a:rPr>
              <a:t>Gordon, Sanford C. “Assessing Partisan Bias in Federal Public Corruption Prosecutions.” American Political Science Review, vol. 103, no. 04, Nov. 2009, pp. 534–54.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5500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5500" dirty="0">
                <a:latin typeface="+mj-lt"/>
              </a:rPr>
              <a:t>Shields, Donald, and John </a:t>
            </a:r>
            <a:r>
              <a:rPr lang="en-US" sz="5500" dirty="0" err="1">
                <a:latin typeface="+mj-lt"/>
              </a:rPr>
              <a:t>Cragan</a:t>
            </a:r>
            <a:r>
              <a:rPr lang="en-US" sz="5500" dirty="0">
                <a:latin typeface="+mj-lt"/>
              </a:rPr>
              <a:t>. Re-Visiting and Extending the Political Profiling of Elected Democratic Officials. 2007, </a:t>
            </a:r>
            <a:r>
              <a:rPr lang="en-US" sz="5500" dirty="0">
                <a:latin typeface="+mj-lt"/>
                <a:hlinkClick r:id="rId4"/>
              </a:rPr>
              <a:t>https://journal.epluribusmedia.org/article/re-visiting-and-extending-political-profiling-elected-democratic-officials</a:t>
            </a:r>
            <a:r>
              <a:rPr lang="en-US" sz="5500" dirty="0">
                <a:latin typeface="+mj-lt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5500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5500" dirty="0">
                <a:latin typeface="+mj-lt"/>
              </a:rPr>
              <a:t>---. The Political Profiling of Elected Democratic Officials: When Rhetorical Vision Participation Runs Amuck. 2007, </a:t>
            </a:r>
            <a:r>
              <a:rPr lang="en-US" sz="5500" dirty="0">
                <a:latin typeface="+mj-lt"/>
                <a:hlinkClick r:id="rId5"/>
              </a:rPr>
              <a:t>https://journal.epluribusmedia.org/article/political-profiling-elected-democratic-officials</a:t>
            </a:r>
            <a:r>
              <a:rPr lang="en-US" sz="5500" dirty="0">
                <a:latin typeface="+mj-lt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5500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5500" dirty="0">
                <a:latin typeface="+mj-lt"/>
              </a:rPr>
              <a:t>Warren, Mark E. “What Does Corruption Mean in a Democracy?” American Journal of Political Science, vol. 48, no. 2, Apr. 2004, pp. 328–43.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3000" dirty="0">
              <a:latin typeface="+mj-lt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11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0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1. THE PROBLEM ●●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3. THE CONCEPTUAL TRANSFORMATION ●●●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4. THE CONSEQUENCES ●●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5. OBSERVATIONS ○</a:t>
            </a:r>
          </a:p>
        </p:txBody>
      </p:sp>
    </p:spTree>
    <p:extLst>
      <p:ext uri="{BB962C8B-B14F-4D97-AF65-F5344CB8AC3E}">
        <p14:creationId xmlns:p14="http://schemas.microsoft.com/office/powerpoint/2010/main" val="398111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bg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1. The problem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b="1" dirty="0"/>
              <a:t>Politically motivated federal prosecutions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Between 2001 and 2006, study of 375 reported cases and investigations found 79% of federal public corruption investigations and prosecutions involved democratic officeholders (Shields &amp; </a:t>
            </a:r>
            <a:r>
              <a:rPr lang="en-US" sz="3000" dirty="0" err="1">
                <a:latin typeface="+mj-lt"/>
              </a:rPr>
              <a:t>Cragan</a:t>
            </a:r>
            <a:r>
              <a:rPr lang="en-US" sz="3000" dirty="0">
                <a:latin typeface="+mj-lt"/>
              </a:rPr>
              <a:t> 2007a)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Updated results (study of 820): found 80% involved democratic officeholders (Shields &amp; </a:t>
            </a:r>
            <a:r>
              <a:rPr lang="en-US" sz="3000" dirty="0" err="1">
                <a:latin typeface="+mj-lt"/>
              </a:rPr>
              <a:t>Cragan</a:t>
            </a:r>
            <a:r>
              <a:rPr lang="en-US" sz="3000" dirty="0">
                <a:latin typeface="+mj-lt"/>
              </a:rPr>
              <a:t> 2007b)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Politically biased prosecutions took place under both Clinton and Bush administrations (Gordon 2009)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Studies Based on </a:t>
            </a:r>
            <a:r>
              <a:rPr lang="en-US" sz="3000" i="1" dirty="0">
                <a:latin typeface="+mj-lt"/>
              </a:rPr>
              <a:t>reported</a:t>
            </a:r>
            <a:r>
              <a:rPr lang="en-US" sz="3000" dirty="0">
                <a:latin typeface="+mj-lt"/>
              </a:rPr>
              <a:t> cases and investigations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2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0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1. THE PROBLEM ●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3. THE CONCEPTUAL TRANSFORMATION ○○○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4. THE CONSEQUENCES ○○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5. OBSERVATIONS ○</a:t>
            </a:r>
          </a:p>
        </p:txBody>
      </p:sp>
    </p:spTree>
    <p:extLst>
      <p:ext uri="{BB962C8B-B14F-4D97-AF65-F5344CB8AC3E}">
        <p14:creationId xmlns:p14="http://schemas.microsoft.com/office/powerpoint/2010/main" val="16867121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bg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1. The problem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b="1" dirty="0"/>
              <a:t>Questions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How did we get here?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Why aren’t people more concerned?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How can philosophy help answer these questions?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3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0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1. THE PROBLEM ●● 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3. THE CONCEPTUAL TRANSFORMATION ○○○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4. THE CONSEQUENCES ○○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5. OBSERVATIONS ○</a:t>
            </a:r>
          </a:p>
        </p:txBody>
      </p:sp>
    </p:spTree>
    <p:extLst>
      <p:ext uri="{BB962C8B-B14F-4D97-AF65-F5344CB8AC3E}">
        <p14:creationId xmlns:p14="http://schemas.microsoft.com/office/powerpoint/2010/main" val="192281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bg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2. The basic idea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b="1" dirty="0"/>
              <a:t>The basic concept of political corruption has transformed from a primarily moral concept to a much narrower legal one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Consequences: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Federal prosecutors are given tremendous authority and discretion to prosecute political corruption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What we think counts as corruption has become much more limited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These have combined to obscure misconduct like selective prosecution – at most we may view it as prosecutorial misconduct – and we fail to see it for what it really is: its own unique form of political corruption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4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0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1. THE PROBLEM ●●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800" b="1" dirty="0">
                <a:solidFill>
                  <a:schemeClr val="bg1"/>
                </a:solidFill>
              </a:rPr>
              <a:t>⏐     2. </a:t>
            </a:r>
            <a:r>
              <a:rPr lang="en-US" sz="1400" b="1" dirty="0">
                <a:solidFill>
                  <a:schemeClr val="bg1"/>
                </a:solidFill>
              </a:rPr>
              <a:t>THE BASIC IDEA ●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3. THE CONCEPTUAL TRANSFORMATION ○○○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4. THE CONSEQUENCES ○○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5. OBSERVATIONS ○</a:t>
            </a:r>
          </a:p>
        </p:txBody>
      </p:sp>
    </p:spTree>
    <p:extLst>
      <p:ext uri="{BB962C8B-B14F-4D97-AF65-F5344CB8AC3E}">
        <p14:creationId xmlns:p14="http://schemas.microsoft.com/office/powerpoint/2010/main" val="18640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bg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3. The conceptual transformation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b="1" dirty="0"/>
              <a:t>The concept of corruption: originally and fundamentally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Type of wrong: moral wrong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A deviation from general standards of conduct (not rules)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A moral failing; focused on character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Type of harm: violation of a public right (to equal treatment)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Not held by people as individuals, but in virtue of being citizens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Harm is to public institutions and society at large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5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0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1. THE PROBLEM ●●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3. THE CONCEPTUAL TRANSFORMATION ●○○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4. THE CONSEQUENCES ○○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5. OBSERVATIONS ○</a:t>
            </a:r>
          </a:p>
        </p:txBody>
      </p:sp>
    </p:spTree>
    <p:extLst>
      <p:ext uri="{BB962C8B-B14F-4D97-AF65-F5344CB8AC3E}">
        <p14:creationId xmlns:p14="http://schemas.microsoft.com/office/powerpoint/2010/main" val="256873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bg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3. The conceptual transformation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b="1" dirty="0"/>
              <a:t>The concept of corruption: from moral to legal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What are the reasons for the transformation?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Institutional reasons: desire to limit public duties &amp; define boundaries between public and private realms led to bureaucratic rules – corruption became a breach of rules not standards of conduct (Warren 2004)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Retributive reasons: in zeal to punish immoral conduct and to enforce our public right, people look to the legal system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26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2200" dirty="0">
              <a:latin typeface="+mj-lt"/>
            </a:endParaRPr>
          </a:p>
          <a:p>
            <a:pPr lvl="2">
              <a:spcAft>
                <a:spcPts val="600"/>
              </a:spcAft>
            </a:pPr>
            <a:endParaRPr lang="en-US" sz="2200" dirty="0">
              <a:latin typeface="+mj-lt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6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0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1. THE PROBLEM ●●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3. THE CONCEPTUAL TRANSFORMATION ●●○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4. THE CONSEQUENCES ○○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5. OBSERVATIONS ○</a:t>
            </a:r>
          </a:p>
        </p:txBody>
      </p:sp>
    </p:spTree>
    <p:extLst>
      <p:ext uri="{BB962C8B-B14F-4D97-AF65-F5344CB8AC3E}">
        <p14:creationId xmlns:p14="http://schemas.microsoft.com/office/powerpoint/2010/main" val="3231743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bg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3. The conceptual transformation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b="1" dirty="0"/>
              <a:t>The concept of corruption: from moral to legal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 Type of wrong: legal wrong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Problem: law can only prohibit a small amount of the conduct we consider immoral – so what constitutes “corruption” has been narrowed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Type of harm: violation of a private right 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No longer about harm to society or institutions – but seen as a harm to taxpayers’ individual rights 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Ultimately, harm is seen as an element of a criminal offense to be proven – it just becomes part of the transactional nature of the crime</a:t>
            </a:r>
          </a:p>
          <a:p>
            <a:pPr lvl="1">
              <a:spcAft>
                <a:spcPts val="600"/>
              </a:spcAft>
            </a:pPr>
            <a:endParaRPr lang="en-US" sz="2600" dirty="0">
              <a:latin typeface="+mj-lt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7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0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1. THE PROBLEM ●●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3. THE CONCEPTUAL TRANSFORMATION ●●●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4. THE CONSEQUENCES ○○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5. OBSERVATIONS ○</a:t>
            </a:r>
          </a:p>
        </p:txBody>
      </p:sp>
    </p:spTree>
    <p:extLst>
      <p:ext uri="{BB962C8B-B14F-4D97-AF65-F5344CB8AC3E}">
        <p14:creationId xmlns:p14="http://schemas.microsoft.com/office/powerpoint/2010/main" val="4093313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bg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4. The consequences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b="1" dirty="0"/>
              <a:t>Granting broad authority and discretion to federal prosecutors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Wide discretion to investigate and charge (especially in federal system)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Because of the nature of law enforcement investigations, these decisions are insulated from scrutiny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Unique form of misconduct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Temporary political appointees in charge of investigating and prosecuting other politicians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Can result in misuse of public resources and violation of a public right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This is not just prosecutorial misconduct but political corruption</a:t>
            </a:r>
          </a:p>
          <a:p>
            <a:pPr lvl="1">
              <a:spcAft>
                <a:spcPts val="600"/>
              </a:spcAft>
            </a:pPr>
            <a:endParaRPr lang="en-US" sz="2600" dirty="0">
              <a:latin typeface="+mj-lt"/>
            </a:endParaRPr>
          </a:p>
          <a:p>
            <a:pPr lvl="1">
              <a:spcAft>
                <a:spcPts val="600"/>
              </a:spcAft>
            </a:pPr>
            <a:endParaRPr lang="en-US" sz="26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2600" dirty="0">
              <a:latin typeface="+mj-lt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8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0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1. THE PROBLEM ●●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3. THE CONCEPTUAL TRANSFORMATION ●●●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>4. THE CONSEQUENCES ●○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5. OBSERVATIONS ○</a:t>
            </a:r>
          </a:p>
        </p:txBody>
      </p:sp>
    </p:spTree>
    <p:extLst>
      <p:ext uri="{BB962C8B-B14F-4D97-AF65-F5344CB8AC3E}">
        <p14:creationId xmlns:p14="http://schemas.microsoft.com/office/powerpoint/2010/main" val="176910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bg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4. The consequences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b="1" dirty="0"/>
              <a:t>Why don’t we view this conduct as serious as public corruption?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Does not fit neatly within the transformed concept of corruption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U.S. </a:t>
            </a:r>
            <a:r>
              <a:rPr lang="en-US" sz="3000" dirty="0" err="1">
                <a:latin typeface="+mj-lt"/>
              </a:rPr>
              <a:t>Attys</a:t>
            </a:r>
            <a:r>
              <a:rPr lang="en-US" sz="3000" dirty="0">
                <a:latin typeface="+mj-lt"/>
              </a:rPr>
              <a:t> prosecuting corruption are still cloaked in broad moral authority even though they are enforcing narrow legal restrictions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This type of misconduct is much harder to detect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Also: general public bias in favor of law enforcement – and attitude of no-harm no-foul as long as politicians are being punished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These are consequences of viewing corruption as a narrow legal violation of an individual right rather than a broader moral violation of a public right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9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0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1. THE PROBLEM ●●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3. THE CONCEPTUAL TRANSFORMATION ●●●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>4. THE CONSEQUENCES ●●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5. OBSERVATIONS ○</a:t>
            </a:r>
          </a:p>
        </p:txBody>
      </p:sp>
    </p:spTree>
    <p:extLst>
      <p:ext uri="{BB962C8B-B14F-4D97-AF65-F5344CB8AC3E}">
        <p14:creationId xmlns:p14="http://schemas.microsoft.com/office/powerpoint/2010/main" val="24355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14374</TotalTime>
  <Words>1003</Words>
  <Application>Microsoft Macintosh PowerPoint</Application>
  <PresentationFormat>Widescreen</PresentationFormat>
  <Paragraphs>108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The Conceptual Transformation  of Political Corruption</vt:lpstr>
      <vt:lpstr>1. The problem</vt:lpstr>
      <vt:lpstr>1. The problem</vt:lpstr>
      <vt:lpstr>2. The basic idea</vt:lpstr>
      <vt:lpstr>3. The conceptual transformation</vt:lpstr>
      <vt:lpstr>3. The conceptual transformation</vt:lpstr>
      <vt:lpstr>3. The conceptual transformation</vt:lpstr>
      <vt:lpstr>4. The consequences</vt:lpstr>
      <vt:lpstr>4. The consequences</vt:lpstr>
      <vt:lpstr>5. Observations</vt:lpstr>
      <vt:lpstr>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Re: Christine Korsgaard</dc:title>
  <dc:creator>Poplar, David - (poplar)</dc:creator>
  <cp:lastModifiedBy>Poplar, David - (poplar)</cp:lastModifiedBy>
  <cp:revision>241</cp:revision>
  <cp:lastPrinted>2019-03-22T04:02:51Z</cp:lastPrinted>
  <dcterms:created xsi:type="dcterms:W3CDTF">2018-02-12T06:47:14Z</dcterms:created>
  <dcterms:modified xsi:type="dcterms:W3CDTF">2019-03-22T07:26:44Z</dcterms:modified>
</cp:coreProperties>
</file>