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88" r:id="rId2"/>
    <p:sldMasterId id="2147483795" r:id="rId3"/>
    <p:sldMasterId id="2147483802" r:id="rId4"/>
  </p:sldMasterIdLst>
  <p:notesMasterIdLst>
    <p:notesMasterId r:id="rId42"/>
  </p:notesMasterIdLst>
  <p:handoutMasterIdLst>
    <p:handoutMasterId r:id="rId43"/>
  </p:handoutMasterIdLst>
  <p:sldIdLst>
    <p:sldId id="256" r:id="rId5"/>
    <p:sldId id="257" r:id="rId6"/>
    <p:sldId id="293" r:id="rId7"/>
    <p:sldId id="263" r:id="rId8"/>
    <p:sldId id="277" r:id="rId9"/>
    <p:sldId id="346" r:id="rId10"/>
    <p:sldId id="279" r:id="rId11"/>
    <p:sldId id="261" r:id="rId12"/>
    <p:sldId id="303" r:id="rId13"/>
    <p:sldId id="306" r:id="rId14"/>
    <p:sldId id="304" r:id="rId15"/>
    <p:sldId id="305" r:id="rId16"/>
    <p:sldId id="332" r:id="rId17"/>
    <p:sldId id="333" r:id="rId18"/>
    <p:sldId id="330" r:id="rId19"/>
    <p:sldId id="338" r:id="rId20"/>
    <p:sldId id="339" r:id="rId21"/>
    <p:sldId id="340" r:id="rId22"/>
    <p:sldId id="341" r:id="rId23"/>
    <p:sldId id="342" r:id="rId24"/>
    <p:sldId id="343" r:id="rId25"/>
    <p:sldId id="344" r:id="rId26"/>
    <p:sldId id="345" r:id="rId27"/>
    <p:sldId id="262" r:id="rId28"/>
    <p:sldId id="265" r:id="rId29"/>
    <p:sldId id="308" r:id="rId30"/>
    <p:sldId id="266" r:id="rId31"/>
    <p:sldId id="259" r:id="rId32"/>
    <p:sldId id="260" r:id="rId33"/>
    <p:sldId id="290" r:id="rId34"/>
    <p:sldId id="292" r:id="rId35"/>
    <p:sldId id="294" r:id="rId36"/>
    <p:sldId id="278" r:id="rId37"/>
    <p:sldId id="288" r:id="rId38"/>
    <p:sldId id="289" r:id="rId39"/>
    <p:sldId id="295" r:id="rId40"/>
    <p:sldId id="275" r:id="rId4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E"/>
    <a:srgbClr val="117D60"/>
    <a:srgbClr val="C0C0C0"/>
    <a:srgbClr val="E42D1A"/>
    <a:srgbClr val="F5B0A9"/>
    <a:srgbClr val="E7BA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89" autoAdjust="0"/>
  </p:normalViewPr>
  <p:slideViewPr>
    <p:cSldViewPr>
      <p:cViewPr>
        <p:scale>
          <a:sx n="115" d="100"/>
          <a:sy n="115" d="100"/>
        </p:scale>
        <p:origin x="-804"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325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0" hangingPunct="0">
              <a:defRPr sz="1200">
                <a:ea typeface="ＭＳ Ｐゴシック" pitchFamily="-111" charset="-128"/>
                <a:cs typeface="+mn-cs"/>
              </a:defRPr>
            </a:lvl1pPr>
          </a:lstStyle>
          <a:p>
            <a:pPr>
              <a:defRPr/>
            </a:pPr>
            <a:endParaRPr lang="en-US"/>
          </a:p>
        </p:txBody>
      </p:sp>
      <p:sp>
        <p:nvSpPr>
          <p:cNvPr id="27651" name="Rectangle 3"/>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0" hangingPunct="0">
              <a:defRPr sz="1200">
                <a:ea typeface="ＭＳ Ｐゴシック" pitchFamily="-111" charset="-128"/>
                <a:cs typeface="+mn-cs"/>
              </a:defRPr>
            </a:lvl1pPr>
          </a:lstStyle>
          <a:p>
            <a:pPr>
              <a:defRPr/>
            </a:pPr>
            <a:fld id="{79EAAEE2-EF17-4381-885C-0F07DAAE8632}" type="datetime1">
              <a:rPr lang="en-US"/>
              <a:pPr>
                <a:defRPr/>
              </a:pPr>
              <a:t>10/15/2015</a:t>
            </a:fld>
            <a:endParaRPr lang="en-US"/>
          </a:p>
        </p:txBody>
      </p:sp>
      <p:sp>
        <p:nvSpPr>
          <p:cNvPr id="27652"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0" hangingPunct="0">
              <a:defRPr sz="1200">
                <a:ea typeface="ＭＳ Ｐゴシック" pitchFamily="-111" charset="-128"/>
                <a:cs typeface="+mn-cs"/>
              </a:defRPr>
            </a:lvl1pPr>
          </a:lstStyle>
          <a:p>
            <a:pPr>
              <a:defRPr/>
            </a:pPr>
            <a:endParaRPr lang="en-US"/>
          </a:p>
        </p:txBody>
      </p:sp>
      <p:sp>
        <p:nvSpPr>
          <p:cNvPr id="27653" name="Rectangle 5"/>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0" hangingPunct="0">
              <a:defRPr sz="1200">
                <a:ea typeface="ＭＳ Ｐゴシック" pitchFamily="-111" charset="-128"/>
                <a:cs typeface="+mn-cs"/>
              </a:defRPr>
            </a:lvl1pPr>
          </a:lstStyle>
          <a:p>
            <a:pPr>
              <a:defRPr/>
            </a:pPr>
            <a:fld id="{BF4B9AA9-325B-4486-BFB9-0FF604F36F42}" type="slidenum">
              <a:rPr lang="en-US"/>
              <a:pPr>
                <a:defRPr/>
              </a:pPr>
              <a:t>‹#›</a:t>
            </a:fld>
            <a:endParaRPr lang="en-US"/>
          </a:p>
        </p:txBody>
      </p:sp>
    </p:spTree>
    <p:extLst>
      <p:ext uri="{BB962C8B-B14F-4D97-AF65-F5344CB8AC3E}">
        <p14:creationId xmlns:p14="http://schemas.microsoft.com/office/powerpoint/2010/main" val="3032166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0E4752-ECAB-48C3-8D6F-DC9CEFBC6603}" type="datetimeFigureOut">
              <a:rPr lang="en-US" smtClean="0"/>
              <a:t>10/15/2015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36F0693-D3C7-444A-8D46-0A423A4F1B04}" type="slidenum">
              <a:rPr lang="en-US" smtClean="0"/>
              <a:t>‹#›</a:t>
            </a:fld>
            <a:endParaRPr lang="en-US"/>
          </a:p>
        </p:txBody>
      </p:sp>
    </p:spTree>
    <p:extLst>
      <p:ext uri="{BB962C8B-B14F-4D97-AF65-F5344CB8AC3E}">
        <p14:creationId xmlns:p14="http://schemas.microsoft.com/office/powerpoint/2010/main" val="124046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3600" b="1"/>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lang="en-US" sz="2400" dirty="0">
                <a:solidFill>
                  <a:schemeClr val="bg1">
                    <a:lumMod val="50000"/>
                  </a:schemeClr>
                </a:solidFill>
                <a:latin typeface="+mn-lt"/>
                <a:ea typeface="ＭＳ Ｐゴシック" pitchFamily="-111" charset="-128"/>
                <a:cs typeface="ＭＳ Ｐゴシック" pitchFamily="-111" charset="-128"/>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5"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93560E47-ADE0-4457-8144-78E9C645F93A}" type="datetime1">
              <a:rPr lang="en-US" smtClean="0"/>
              <a:t>10/15/2015</a:t>
            </a:fld>
            <a:endParaRPr lang="en-US" dirty="0"/>
          </a:p>
        </p:txBody>
      </p:sp>
    </p:spTree>
    <p:extLst>
      <p:ext uri="{BB962C8B-B14F-4D97-AF65-F5344CB8AC3E}">
        <p14:creationId xmlns:p14="http://schemas.microsoft.com/office/powerpoint/2010/main" val="994060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58962"/>
            <a:ext cx="4040188" cy="3951288"/>
          </a:xfrm>
          <a:prstGeom prst="rect">
            <a:avLst/>
          </a:prstGeom>
        </p:spPr>
        <p:txBody>
          <a:bodyPr/>
          <a:lstStyle>
            <a:lvl1pPr>
              <a:buClrTx/>
              <a:defRPr sz="2000"/>
            </a:lvl1pPr>
            <a:lvl2pPr>
              <a:buClrTx/>
              <a:defRPr sz="1800"/>
            </a:lvl2pPr>
            <a:lvl3pPr>
              <a:buClrTx/>
              <a:defRPr sz="1600"/>
            </a:lvl3pPr>
            <a:lvl4pPr>
              <a:buClrTx/>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1219200"/>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58962"/>
            <a:ext cx="4041775" cy="3951288"/>
          </a:xfrm>
          <a:prstGeom prst="rect">
            <a:avLst/>
          </a:prstGeom>
        </p:spPr>
        <p:txBody>
          <a:bodyPr/>
          <a:lstStyle>
            <a:lvl1pPr>
              <a:buClrTx/>
              <a:defRPr sz="2000"/>
            </a:lvl1pPr>
            <a:lvl2pPr>
              <a:buClrTx/>
              <a:defRPr sz="1800"/>
            </a:lvl2pPr>
            <a:lvl3pPr>
              <a:buClrTx/>
              <a:defRPr sz="1600"/>
            </a:lvl3pPr>
            <a:lvl4pPr>
              <a:buClrTx/>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r>
              <a:rPr lang="en-US" smtClean="0">
                <a:solidFill>
                  <a:srgbClr val="FFFFFF"/>
                </a:solidFill>
              </a:rPr>
              <a:t>4/8/2015</a:t>
            </a:r>
            <a:endParaRPr lang="en-US" dirty="0">
              <a:solidFill>
                <a:srgbClr val="FFFFFF"/>
              </a:solidFill>
            </a:endParaRPr>
          </a:p>
        </p:txBody>
      </p:sp>
      <p:sp>
        <p:nvSpPr>
          <p:cNvPr id="11"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solidFill>
                  <a:srgbClr val="FFFFFF"/>
                </a:solidFill>
              </a:rPr>
              <a:pPr>
                <a:defRPr/>
              </a:pPr>
              <a:t>‹#›</a:t>
            </a:fld>
            <a:endParaRPr lang="en-US" dirty="0">
              <a:solidFill>
                <a:srgbClr val="FFFFFF"/>
              </a:solidFill>
            </a:endParaRPr>
          </a:p>
        </p:txBody>
      </p:sp>
      <p:sp>
        <p:nvSpPr>
          <p:cNvPr id="9"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23956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r>
              <a:rPr lang="en-US" smtClean="0">
                <a:solidFill>
                  <a:srgbClr val="FFFFFF"/>
                </a:solidFill>
              </a:rPr>
              <a:t>4/8/2015</a:t>
            </a:r>
            <a:endParaRPr lang="en-US" dirty="0">
              <a:solidFill>
                <a:srgbClr val="FFFFFF"/>
              </a:solidFill>
            </a:endParaRPr>
          </a:p>
        </p:txBody>
      </p:sp>
      <p:sp>
        <p:nvSpPr>
          <p:cNvPr id="7"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solidFill>
                  <a:srgbClr val="FFFFFF"/>
                </a:solidFill>
              </a:rPr>
              <a:pPr>
                <a:defRPr/>
              </a:pPr>
              <a:t>‹#›</a:t>
            </a:fld>
            <a:endParaRPr lang="en-US" dirty="0">
              <a:solidFill>
                <a:srgbClr val="FFFFFF"/>
              </a:solidFill>
            </a:endParaRPr>
          </a:p>
        </p:txBody>
      </p:sp>
      <p:sp>
        <p:nvSpPr>
          <p:cNvPr id="5"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33410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r>
              <a:rPr lang="en-US" smtClean="0">
                <a:solidFill>
                  <a:srgbClr val="FFFFFF"/>
                </a:solidFill>
              </a:rPr>
              <a:t>4/8/2015</a:t>
            </a:r>
            <a:endParaRPr lang="en-US" dirty="0">
              <a:solidFill>
                <a:srgbClr val="FFFFFF"/>
              </a:solidFill>
            </a:endParaRPr>
          </a:p>
        </p:txBody>
      </p:sp>
      <p:sp>
        <p:nvSpPr>
          <p:cNvPr id="6"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41438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3600" b="1"/>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lang="en-US" sz="2400" dirty="0">
                <a:solidFill>
                  <a:schemeClr val="bg1">
                    <a:lumMod val="50000"/>
                  </a:schemeClr>
                </a:solidFill>
                <a:latin typeface="+mn-lt"/>
                <a:ea typeface="ＭＳ Ｐゴシック" pitchFamily="-111" charset="-128"/>
                <a:cs typeface="ＭＳ Ｐゴシック" pitchFamily="-111" charset="-128"/>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solidFill>
                  <a:srgbClr val="FFFFFF"/>
                </a:solidFill>
              </a:rPr>
              <a:pPr>
                <a:defRPr/>
              </a:pPr>
              <a:t>‹#›</a:t>
            </a:fld>
            <a:endParaRPr lang="en-US" dirty="0">
              <a:solidFill>
                <a:srgbClr val="FFFFFF"/>
              </a:solidFill>
            </a:endParaRPr>
          </a:p>
        </p:txBody>
      </p:sp>
      <p:sp>
        <p:nvSpPr>
          <p:cNvPr id="5"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r>
              <a:rPr lang="en-US" smtClean="0">
                <a:solidFill>
                  <a:srgbClr val="FFFFFF"/>
                </a:solidFill>
              </a:rPr>
              <a:t>4/8/2015</a:t>
            </a:r>
            <a:endParaRPr lang="en-US" dirty="0">
              <a:solidFill>
                <a:srgbClr val="FFFFFF"/>
              </a:solidFill>
            </a:endParaRPr>
          </a:p>
        </p:txBody>
      </p:sp>
    </p:spTree>
    <p:extLst>
      <p:ext uri="{BB962C8B-B14F-4D97-AF65-F5344CB8AC3E}">
        <p14:creationId xmlns:p14="http://schemas.microsoft.com/office/powerpoint/2010/main" val="4038443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r>
              <a:rPr lang="en-US" smtClean="0">
                <a:solidFill>
                  <a:srgbClr val="FFFFFF"/>
                </a:solidFill>
              </a:rPr>
              <a:t>4/8/2015</a:t>
            </a:r>
            <a:endParaRPr lang="en-US" dirty="0">
              <a:solidFill>
                <a:srgbClr val="FFFFFF"/>
              </a:solidFill>
            </a:endParaRPr>
          </a:p>
        </p:txBody>
      </p:sp>
      <p:sp>
        <p:nvSpPr>
          <p:cNvPr id="6"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solidFill>
                  <a:srgbClr val="FFFFFF"/>
                </a:solidFill>
              </a:rPr>
              <a:pPr>
                <a:defRPr/>
              </a:pPr>
              <a:t>‹#›</a:t>
            </a:fld>
            <a:endParaRPr lang="en-US" dirty="0">
              <a:solidFill>
                <a:srgbClr val="FFFFFF"/>
              </a:solidFill>
            </a:endParaRPr>
          </a:p>
        </p:txBody>
      </p:sp>
      <p:sp>
        <p:nvSpPr>
          <p:cNvPr id="8" name="Content Placeholder 7"/>
          <p:cNvSpPr>
            <a:spLocks noGrp="1"/>
          </p:cNvSpPr>
          <p:nvPr>
            <p:ph sz="quarter" idx="13"/>
          </p:nvPr>
        </p:nvSpPr>
        <p:spPr>
          <a:xfrm>
            <a:off x="457200" y="1143000"/>
            <a:ext cx="8153400" cy="4724400"/>
          </a:xfrm>
          <a:prstGeom prst="rect">
            <a:avLst/>
          </a:prstGeom>
        </p:spPr>
        <p:txBody>
          <a:bodyPr/>
          <a:lstStyle>
            <a:lvl1pPr>
              <a:buClrTx/>
              <a:defRPr sz="2400"/>
            </a:lvl1pPr>
            <a:lvl2pPr>
              <a:buClrTx/>
              <a:defRPr sz="2000"/>
            </a:lvl2pPr>
            <a:lvl3pPr>
              <a:buClrTx/>
              <a:defRPr sz="1800"/>
            </a:lvl3pPr>
            <a:lvl4pPr>
              <a:buClrTx/>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196269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800601"/>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219200"/>
            <a:ext cx="4038600" cy="4800601"/>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r>
              <a:rPr lang="en-US" smtClean="0">
                <a:solidFill>
                  <a:srgbClr val="FFFFFF"/>
                </a:solidFill>
              </a:rPr>
              <a:t>4/8/2015</a:t>
            </a:r>
            <a:endParaRPr lang="en-US" dirty="0">
              <a:solidFill>
                <a:srgbClr val="FFFFFF"/>
              </a:solidFill>
            </a:endParaRPr>
          </a:p>
        </p:txBody>
      </p:sp>
      <p:sp>
        <p:nvSpPr>
          <p:cNvPr id="9"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96653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58962"/>
            <a:ext cx="4040188" cy="3951288"/>
          </a:xfrm>
          <a:prstGeom prst="rect">
            <a:avLst/>
          </a:prstGeom>
        </p:spPr>
        <p:txBody>
          <a:bodyPr/>
          <a:lstStyle>
            <a:lvl1pPr>
              <a:buClrTx/>
              <a:defRPr sz="2000"/>
            </a:lvl1pPr>
            <a:lvl2pPr>
              <a:buClrTx/>
              <a:defRPr sz="1800"/>
            </a:lvl2pPr>
            <a:lvl3pPr>
              <a:buClrTx/>
              <a:defRPr sz="1600"/>
            </a:lvl3pPr>
            <a:lvl4pPr>
              <a:buClrTx/>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1219200"/>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58962"/>
            <a:ext cx="4041775" cy="3951288"/>
          </a:xfrm>
          <a:prstGeom prst="rect">
            <a:avLst/>
          </a:prstGeom>
        </p:spPr>
        <p:txBody>
          <a:bodyPr/>
          <a:lstStyle>
            <a:lvl1pPr>
              <a:buClrTx/>
              <a:defRPr sz="2000"/>
            </a:lvl1pPr>
            <a:lvl2pPr>
              <a:buClrTx/>
              <a:defRPr sz="1800"/>
            </a:lvl2pPr>
            <a:lvl3pPr>
              <a:buClrTx/>
              <a:defRPr sz="1600"/>
            </a:lvl3pPr>
            <a:lvl4pPr>
              <a:buClrTx/>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r>
              <a:rPr lang="en-US" smtClean="0">
                <a:solidFill>
                  <a:srgbClr val="FFFFFF"/>
                </a:solidFill>
              </a:rPr>
              <a:t>4/8/2015</a:t>
            </a:r>
            <a:endParaRPr lang="en-US" dirty="0">
              <a:solidFill>
                <a:srgbClr val="FFFFFF"/>
              </a:solidFill>
            </a:endParaRPr>
          </a:p>
        </p:txBody>
      </p:sp>
      <p:sp>
        <p:nvSpPr>
          <p:cNvPr id="11"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solidFill>
                  <a:srgbClr val="FFFFFF"/>
                </a:solidFill>
              </a:rPr>
              <a:pPr>
                <a:defRPr/>
              </a:pPr>
              <a:t>‹#›</a:t>
            </a:fld>
            <a:endParaRPr lang="en-US" dirty="0">
              <a:solidFill>
                <a:srgbClr val="FFFFFF"/>
              </a:solidFill>
            </a:endParaRPr>
          </a:p>
        </p:txBody>
      </p:sp>
      <p:sp>
        <p:nvSpPr>
          <p:cNvPr id="9"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28282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r>
              <a:rPr lang="en-US" smtClean="0">
                <a:solidFill>
                  <a:srgbClr val="FFFFFF"/>
                </a:solidFill>
              </a:rPr>
              <a:t>4/8/2015</a:t>
            </a:r>
            <a:endParaRPr lang="en-US" dirty="0">
              <a:solidFill>
                <a:srgbClr val="FFFFFF"/>
              </a:solidFill>
            </a:endParaRPr>
          </a:p>
        </p:txBody>
      </p:sp>
      <p:sp>
        <p:nvSpPr>
          <p:cNvPr id="7"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solidFill>
                  <a:srgbClr val="FFFFFF"/>
                </a:solidFill>
              </a:rPr>
              <a:pPr>
                <a:defRPr/>
              </a:pPr>
              <a:t>‹#›</a:t>
            </a:fld>
            <a:endParaRPr lang="en-US" dirty="0">
              <a:solidFill>
                <a:srgbClr val="FFFFFF"/>
              </a:solidFill>
            </a:endParaRPr>
          </a:p>
        </p:txBody>
      </p:sp>
      <p:sp>
        <p:nvSpPr>
          <p:cNvPr id="5"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22307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r>
              <a:rPr lang="en-US" smtClean="0">
                <a:solidFill>
                  <a:srgbClr val="FFFFFF"/>
                </a:solidFill>
              </a:rPr>
              <a:t>4/8/2015</a:t>
            </a:r>
            <a:endParaRPr lang="en-US" dirty="0">
              <a:solidFill>
                <a:srgbClr val="FFFFFF"/>
              </a:solidFill>
            </a:endParaRPr>
          </a:p>
        </p:txBody>
      </p:sp>
      <p:sp>
        <p:nvSpPr>
          <p:cNvPr id="6"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084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3600" b="1"/>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lang="en-US" sz="2400" dirty="0">
                <a:solidFill>
                  <a:schemeClr val="bg1">
                    <a:lumMod val="50000"/>
                  </a:schemeClr>
                </a:solidFill>
                <a:latin typeface="+mn-lt"/>
                <a:ea typeface="ＭＳ Ｐゴシック" pitchFamily="-111" charset="-128"/>
                <a:cs typeface="ＭＳ Ｐゴシック" pitchFamily="-111" charset="-128"/>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solidFill>
                  <a:srgbClr val="FFFFFF"/>
                </a:solidFill>
              </a:rPr>
              <a:pPr>
                <a:defRPr/>
              </a:pPr>
              <a:t>‹#›</a:t>
            </a:fld>
            <a:endParaRPr lang="en-US" dirty="0">
              <a:solidFill>
                <a:srgbClr val="FFFFFF"/>
              </a:solidFill>
            </a:endParaRPr>
          </a:p>
        </p:txBody>
      </p:sp>
      <p:sp>
        <p:nvSpPr>
          <p:cNvPr id="5"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r>
              <a:rPr lang="en-US" smtClean="0">
                <a:solidFill>
                  <a:srgbClr val="FFFFFF"/>
                </a:solidFill>
              </a:rPr>
              <a:t>4/8/2015</a:t>
            </a:r>
            <a:endParaRPr lang="en-US" dirty="0">
              <a:solidFill>
                <a:srgbClr val="FFFFFF"/>
              </a:solidFill>
            </a:endParaRPr>
          </a:p>
        </p:txBody>
      </p:sp>
    </p:spTree>
    <p:extLst>
      <p:ext uri="{BB962C8B-B14F-4D97-AF65-F5344CB8AC3E}">
        <p14:creationId xmlns:p14="http://schemas.microsoft.com/office/powerpoint/2010/main" val="3901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5D3DA26C-6B63-49B3-AD9F-F13B143260BF}" type="datetime1">
              <a:rPr lang="en-US" smtClean="0"/>
              <a:t>10/15/2015</a:t>
            </a:fld>
            <a:endParaRPr lang="en-US" dirty="0"/>
          </a:p>
        </p:txBody>
      </p:sp>
      <p:sp>
        <p:nvSpPr>
          <p:cNvPr id="6"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8" name="Content Placeholder 7"/>
          <p:cNvSpPr>
            <a:spLocks noGrp="1"/>
          </p:cNvSpPr>
          <p:nvPr>
            <p:ph sz="quarter" idx="13"/>
          </p:nvPr>
        </p:nvSpPr>
        <p:spPr>
          <a:xfrm>
            <a:off x="457200" y="1143000"/>
            <a:ext cx="8153400" cy="4724400"/>
          </a:xfrm>
          <a:prstGeom prst="rect">
            <a:avLst/>
          </a:prstGeom>
        </p:spPr>
        <p:txBody>
          <a:bodyPr/>
          <a:lstStyle>
            <a:lvl1pPr>
              <a:buClrTx/>
              <a:defRPr sz="2400"/>
            </a:lvl1pPr>
            <a:lvl2pPr>
              <a:buClrTx/>
              <a:defRPr sz="2000"/>
            </a:lvl2pPr>
            <a:lvl3pPr>
              <a:buClrTx/>
              <a:defRPr sz="1800"/>
            </a:lvl3pPr>
            <a:lvl4pPr>
              <a:buClrTx/>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60423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r>
              <a:rPr lang="en-US" smtClean="0">
                <a:solidFill>
                  <a:srgbClr val="FFFFFF"/>
                </a:solidFill>
              </a:rPr>
              <a:t>4/8/2015</a:t>
            </a:r>
            <a:endParaRPr lang="en-US" dirty="0">
              <a:solidFill>
                <a:srgbClr val="FFFFFF"/>
              </a:solidFill>
            </a:endParaRPr>
          </a:p>
        </p:txBody>
      </p:sp>
      <p:sp>
        <p:nvSpPr>
          <p:cNvPr id="6"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solidFill>
                  <a:srgbClr val="FFFFFF"/>
                </a:solidFill>
              </a:rPr>
              <a:pPr>
                <a:defRPr/>
              </a:pPr>
              <a:t>‹#›</a:t>
            </a:fld>
            <a:endParaRPr lang="en-US" dirty="0">
              <a:solidFill>
                <a:srgbClr val="FFFFFF"/>
              </a:solidFill>
            </a:endParaRPr>
          </a:p>
        </p:txBody>
      </p:sp>
      <p:sp>
        <p:nvSpPr>
          <p:cNvPr id="8" name="Content Placeholder 7"/>
          <p:cNvSpPr>
            <a:spLocks noGrp="1"/>
          </p:cNvSpPr>
          <p:nvPr>
            <p:ph sz="quarter" idx="13"/>
          </p:nvPr>
        </p:nvSpPr>
        <p:spPr>
          <a:xfrm>
            <a:off x="457200" y="1143000"/>
            <a:ext cx="8153400" cy="4724400"/>
          </a:xfrm>
          <a:prstGeom prst="rect">
            <a:avLst/>
          </a:prstGeom>
        </p:spPr>
        <p:txBody>
          <a:bodyPr/>
          <a:lstStyle>
            <a:lvl1pPr>
              <a:buClrTx/>
              <a:defRPr sz="2400"/>
            </a:lvl1pPr>
            <a:lvl2pPr>
              <a:buClrTx/>
              <a:defRPr sz="2000"/>
            </a:lvl2pPr>
            <a:lvl3pPr>
              <a:buClrTx/>
              <a:defRPr sz="1800"/>
            </a:lvl3pPr>
            <a:lvl4pPr>
              <a:buClrTx/>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217577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800601"/>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219200"/>
            <a:ext cx="4038600" cy="4800601"/>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r>
              <a:rPr lang="en-US" smtClean="0">
                <a:solidFill>
                  <a:srgbClr val="FFFFFF"/>
                </a:solidFill>
              </a:rPr>
              <a:t>4/8/2015</a:t>
            </a:r>
            <a:endParaRPr lang="en-US" dirty="0">
              <a:solidFill>
                <a:srgbClr val="FFFFFF"/>
              </a:solidFill>
            </a:endParaRPr>
          </a:p>
        </p:txBody>
      </p:sp>
      <p:sp>
        <p:nvSpPr>
          <p:cNvPr id="9"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19052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58962"/>
            <a:ext cx="4040188" cy="3951288"/>
          </a:xfrm>
          <a:prstGeom prst="rect">
            <a:avLst/>
          </a:prstGeom>
        </p:spPr>
        <p:txBody>
          <a:bodyPr/>
          <a:lstStyle>
            <a:lvl1pPr>
              <a:buClrTx/>
              <a:defRPr sz="2000"/>
            </a:lvl1pPr>
            <a:lvl2pPr>
              <a:buClrTx/>
              <a:defRPr sz="1800"/>
            </a:lvl2pPr>
            <a:lvl3pPr>
              <a:buClrTx/>
              <a:defRPr sz="1600"/>
            </a:lvl3pPr>
            <a:lvl4pPr>
              <a:buClrTx/>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1219200"/>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58962"/>
            <a:ext cx="4041775" cy="3951288"/>
          </a:xfrm>
          <a:prstGeom prst="rect">
            <a:avLst/>
          </a:prstGeom>
        </p:spPr>
        <p:txBody>
          <a:bodyPr/>
          <a:lstStyle>
            <a:lvl1pPr>
              <a:buClrTx/>
              <a:defRPr sz="2000"/>
            </a:lvl1pPr>
            <a:lvl2pPr>
              <a:buClrTx/>
              <a:defRPr sz="1800"/>
            </a:lvl2pPr>
            <a:lvl3pPr>
              <a:buClrTx/>
              <a:defRPr sz="1600"/>
            </a:lvl3pPr>
            <a:lvl4pPr>
              <a:buClrTx/>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r>
              <a:rPr lang="en-US" smtClean="0">
                <a:solidFill>
                  <a:srgbClr val="FFFFFF"/>
                </a:solidFill>
              </a:rPr>
              <a:t>4/8/2015</a:t>
            </a:r>
            <a:endParaRPr lang="en-US" dirty="0">
              <a:solidFill>
                <a:srgbClr val="FFFFFF"/>
              </a:solidFill>
            </a:endParaRPr>
          </a:p>
        </p:txBody>
      </p:sp>
      <p:sp>
        <p:nvSpPr>
          <p:cNvPr id="11"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solidFill>
                  <a:srgbClr val="FFFFFF"/>
                </a:solidFill>
              </a:rPr>
              <a:pPr>
                <a:defRPr/>
              </a:pPr>
              <a:t>‹#›</a:t>
            </a:fld>
            <a:endParaRPr lang="en-US" dirty="0">
              <a:solidFill>
                <a:srgbClr val="FFFFFF"/>
              </a:solidFill>
            </a:endParaRPr>
          </a:p>
        </p:txBody>
      </p:sp>
      <p:sp>
        <p:nvSpPr>
          <p:cNvPr id="9"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15781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r>
              <a:rPr lang="en-US" smtClean="0">
                <a:solidFill>
                  <a:srgbClr val="FFFFFF"/>
                </a:solidFill>
              </a:rPr>
              <a:t>4/8/2015</a:t>
            </a:r>
            <a:endParaRPr lang="en-US" dirty="0">
              <a:solidFill>
                <a:srgbClr val="FFFFFF"/>
              </a:solidFill>
            </a:endParaRPr>
          </a:p>
        </p:txBody>
      </p:sp>
      <p:sp>
        <p:nvSpPr>
          <p:cNvPr id="7"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solidFill>
                  <a:srgbClr val="FFFFFF"/>
                </a:solidFill>
              </a:rPr>
              <a:pPr>
                <a:defRPr/>
              </a:pPr>
              <a:t>‹#›</a:t>
            </a:fld>
            <a:endParaRPr lang="en-US" dirty="0">
              <a:solidFill>
                <a:srgbClr val="FFFFFF"/>
              </a:solidFill>
            </a:endParaRPr>
          </a:p>
        </p:txBody>
      </p:sp>
      <p:sp>
        <p:nvSpPr>
          <p:cNvPr id="5"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81386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r>
              <a:rPr lang="en-US" smtClean="0">
                <a:solidFill>
                  <a:srgbClr val="FFFFFF"/>
                </a:solidFill>
              </a:rPr>
              <a:t>4/8/2015</a:t>
            </a:r>
            <a:endParaRPr lang="en-US" dirty="0">
              <a:solidFill>
                <a:srgbClr val="FFFFFF"/>
              </a:solidFill>
            </a:endParaRPr>
          </a:p>
        </p:txBody>
      </p:sp>
      <p:sp>
        <p:nvSpPr>
          <p:cNvPr id="6"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4983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800601"/>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219200"/>
            <a:ext cx="4038600" cy="4800601"/>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A52C94A9-8929-47B3-B64E-1F51C0B872E6}" type="datetime1">
              <a:rPr lang="en-US" smtClean="0"/>
              <a:t>10/15/2015</a:t>
            </a:fld>
            <a:endParaRPr lang="en-US" dirty="0"/>
          </a:p>
        </p:txBody>
      </p:sp>
      <p:sp>
        <p:nvSpPr>
          <p:cNvPr id="9"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Tree>
    <p:extLst>
      <p:ext uri="{BB962C8B-B14F-4D97-AF65-F5344CB8AC3E}">
        <p14:creationId xmlns:p14="http://schemas.microsoft.com/office/powerpoint/2010/main" val="2632217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58962"/>
            <a:ext cx="4040188" cy="3951288"/>
          </a:xfrm>
          <a:prstGeom prst="rect">
            <a:avLst/>
          </a:prstGeom>
        </p:spPr>
        <p:txBody>
          <a:bodyPr/>
          <a:lstStyle>
            <a:lvl1pPr>
              <a:buClrTx/>
              <a:defRPr sz="2000"/>
            </a:lvl1pPr>
            <a:lvl2pPr>
              <a:buClrTx/>
              <a:defRPr sz="1800"/>
            </a:lvl2pPr>
            <a:lvl3pPr>
              <a:buClrTx/>
              <a:defRPr sz="1600"/>
            </a:lvl3pPr>
            <a:lvl4pPr>
              <a:buClrTx/>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1219200"/>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58962"/>
            <a:ext cx="4041775" cy="3951288"/>
          </a:xfrm>
          <a:prstGeom prst="rect">
            <a:avLst/>
          </a:prstGeom>
        </p:spPr>
        <p:txBody>
          <a:bodyPr/>
          <a:lstStyle>
            <a:lvl1pPr>
              <a:buClrTx/>
              <a:defRPr sz="2000"/>
            </a:lvl1pPr>
            <a:lvl2pPr>
              <a:buClrTx/>
              <a:defRPr sz="1800"/>
            </a:lvl2pPr>
            <a:lvl3pPr>
              <a:buClrTx/>
              <a:defRPr sz="1600"/>
            </a:lvl3pPr>
            <a:lvl4pPr>
              <a:buClrTx/>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2D98F12D-D076-45E8-8F9A-FD86AE2319F6}" type="datetime1">
              <a:rPr lang="en-US" smtClean="0"/>
              <a:t>10/15/2015</a:t>
            </a:fld>
            <a:endParaRPr lang="en-US" dirty="0"/>
          </a:p>
        </p:txBody>
      </p:sp>
      <p:sp>
        <p:nvSpPr>
          <p:cNvPr id="11"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9"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000973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A7909104-38BC-4695-9167-5FEAF36FB956}" type="datetime1">
              <a:rPr lang="en-US" smtClean="0"/>
              <a:t>10/15/2015</a:t>
            </a:fld>
            <a:endParaRPr lang="en-US" dirty="0"/>
          </a:p>
        </p:txBody>
      </p:sp>
      <p:sp>
        <p:nvSpPr>
          <p:cNvPr id="7"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5"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49536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899045AE-2C19-40B9-B3C3-BE3F81C28963}" type="datetime1">
              <a:rPr lang="en-US" smtClean="0"/>
              <a:t>10/15/2015</a:t>
            </a:fld>
            <a:endParaRPr lang="en-US" dirty="0"/>
          </a:p>
        </p:txBody>
      </p:sp>
      <p:sp>
        <p:nvSpPr>
          <p:cNvPr id="6"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Tree>
    <p:extLst>
      <p:ext uri="{BB962C8B-B14F-4D97-AF65-F5344CB8AC3E}">
        <p14:creationId xmlns:p14="http://schemas.microsoft.com/office/powerpoint/2010/main" val="332554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3600" b="1"/>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lang="en-US" sz="2400" dirty="0">
                <a:solidFill>
                  <a:schemeClr val="bg1">
                    <a:lumMod val="50000"/>
                  </a:schemeClr>
                </a:solidFill>
                <a:latin typeface="+mn-lt"/>
                <a:ea typeface="ＭＳ Ｐゴシック" pitchFamily="-111" charset="-128"/>
                <a:cs typeface="ＭＳ Ｐゴシック" pitchFamily="-111" charset="-128"/>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solidFill>
                  <a:srgbClr val="FFFFFF"/>
                </a:solidFill>
              </a:rPr>
              <a:pPr>
                <a:defRPr/>
              </a:pPr>
              <a:t>‹#›</a:t>
            </a:fld>
            <a:endParaRPr lang="en-US" dirty="0">
              <a:solidFill>
                <a:srgbClr val="FFFFFF"/>
              </a:solidFill>
            </a:endParaRPr>
          </a:p>
        </p:txBody>
      </p:sp>
      <p:sp>
        <p:nvSpPr>
          <p:cNvPr id="5"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r>
              <a:rPr lang="en-US" smtClean="0">
                <a:solidFill>
                  <a:srgbClr val="FFFFFF"/>
                </a:solidFill>
              </a:rPr>
              <a:t>4/8/2015</a:t>
            </a:r>
            <a:endParaRPr lang="en-US" dirty="0">
              <a:solidFill>
                <a:srgbClr val="FFFFFF"/>
              </a:solidFill>
            </a:endParaRPr>
          </a:p>
        </p:txBody>
      </p:sp>
    </p:spTree>
    <p:extLst>
      <p:ext uri="{BB962C8B-B14F-4D97-AF65-F5344CB8AC3E}">
        <p14:creationId xmlns:p14="http://schemas.microsoft.com/office/powerpoint/2010/main" val="3415369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r>
              <a:rPr lang="en-US" smtClean="0">
                <a:solidFill>
                  <a:srgbClr val="FFFFFF"/>
                </a:solidFill>
              </a:rPr>
              <a:t>4/8/2015</a:t>
            </a:r>
            <a:endParaRPr lang="en-US" dirty="0">
              <a:solidFill>
                <a:srgbClr val="FFFFFF"/>
              </a:solidFill>
            </a:endParaRPr>
          </a:p>
        </p:txBody>
      </p:sp>
      <p:sp>
        <p:nvSpPr>
          <p:cNvPr id="6"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solidFill>
                  <a:srgbClr val="FFFFFF"/>
                </a:solidFill>
              </a:rPr>
              <a:pPr>
                <a:defRPr/>
              </a:pPr>
              <a:t>‹#›</a:t>
            </a:fld>
            <a:endParaRPr lang="en-US" dirty="0">
              <a:solidFill>
                <a:srgbClr val="FFFFFF"/>
              </a:solidFill>
            </a:endParaRPr>
          </a:p>
        </p:txBody>
      </p:sp>
      <p:sp>
        <p:nvSpPr>
          <p:cNvPr id="8" name="Content Placeholder 7"/>
          <p:cNvSpPr>
            <a:spLocks noGrp="1"/>
          </p:cNvSpPr>
          <p:nvPr>
            <p:ph sz="quarter" idx="13"/>
          </p:nvPr>
        </p:nvSpPr>
        <p:spPr>
          <a:xfrm>
            <a:off x="457200" y="1143000"/>
            <a:ext cx="8153400" cy="4724400"/>
          </a:xfrm>
          <a:prstGeom prst="rect">
            <a:avLst/>
          </a:prstGeom>
        </p:spPr>
        <p:txBody>
          <a:bodyPr/>
          <a:lstStyle>
            <a:lvl1pPr>
              <a:buClrTx/>
              <a:defRPr sz="2400"/>
            </a:lvl1pPr>
            <a:lvl2pPr>
              <a:buClrTx/>
              <a:defRPr sz="2000"/>
            </a:lvl2pPr>
            <a:lvl3pPr>
              <a:buClrTx/>
              <a:defRPr sz="1800"/>
            </a:lvl3pPr>
            <a:lvl4pPr>
              <a:buClrTx/>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35953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800601"/>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219200"/>
            <a:ext cx="4038600" cy="4800601"/>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r>
              <a:rPr lang="en-US" smtClean="0">
                <a:solidFill>
                  <a:srgbClr val="FFFFFF"/>
                </a:solidFill>
              </a:rPr>
              <a:t>4/8/2015</a:t>
            </a:r>
            <a:endParaRPr lang="en-US" dirty="0">
              <a:solidFill>
                <a:srgbClr val="FFFFFF"/>
              </a:solidFill>
            </a:endParaRPr>
          </a:p>
        </p:txBody>
      </p:sp>
      <p:sp>
        <p:nvSpPr>
          <p:cNvPr id="9"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98920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3.png"/><Relationship Id="rId4" Type="http://schemas.openxmlformats.org/officeDocument/2006/relationships/slideLayout" Target="../slideLayouts/slideLayout10.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3.png"/><Relationship Id="rId4" Type="http://schemas.openxmlformats.org/officeDocument/2006/relationships/slideLayout" Target="../slideLayouts/slideLayout22.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4572000" y="76200"/>
            <a:ext cx="4648200" cy="307975"/>
          </a:xfrm>
          <a:prstGeom prst="rect">
            <a:avLst/>
          </a:prstGeom>
          <a:noFill/>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endParaRPr lang="en-US" sz="1400" b="1" dirty="0">
              <a:latin typeface="Verdana" pitchFamily="34" charset="0"/>
            </a:endParaRPr>
          </a:p>
        </p:txBody>
      </p:sp>
      <p:sp>
        <p:nvSpPr>
          <p:cNvPr id="1033" name="Rectangle 8"/>
          <p:cNvSpPr>
            <a:spLocks noChangeArrowheads="1"/>
          </p:cNvSpPr>
          <p:nvPr/>
        </p:nvSpPr>
        <p:spPr bwMode="auto">
          <a:xfrm>
            <a:off x="7620000" y="609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eaLnBrk="1" hangingPunct="1"/>
            <a:r>
              <a:rPr lang="en-US" altLang="en-US" sz="1400">
                <a:solidFill>
                  <a:schemeClr val="bg1"/>
                </a:solidFill>
                <a:latin typeface="Verdana" pitchFamily="-106" charset="0"/>
              </a:rPr>
              <a:t> &gt;</a:t>
            </a:r>
          </a:p>
        </p:txBody>
      </p:sp>
      <p:sp>
        <p:nvSpPr>
          <p:cNvPr id="1034" name="Rectangle 10"/>
          <p:cNvSpPr>
            <a:spLocks noChangeArrowheads="1"/>
          </p:cNvSpPr>
          <p:nvPr/>
        </p:nvSpPr>
        <p:spPr bwMode="auto">
          <a:xfrm>
            <a:off x="4191000" y="6096000"/>
            <a:ext cx="335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algn="r" eaLnBrk="1" hangingPunct="1"/>
            <a:r>
              <a:rPr lang="en-US" altLang="en-US" sz="1400">
                <a:solidFill>
                  <a:schemeClr val="bg1"/>
                </a:solidFill>
                <a:latin typeface="Verdana" pitchFamily="-106" charset="0"/>
              </a:rPr>
              <a:t>www.dpw.state.pa.us </a:t>
            </a:r>
          </a:p>
        </p:txBody>
      </p:sp>
      <p:sp>
        <p:nvSpPr>
          <p:cNvPr id="1035" name="Rectangle 19"/>
          <p:cNvSpPr>
            <a:spLocks noChangeArrowheads="1"/>
          </p:cNvSpPr>
          <p:nvPr/>
        </p:nvSpPr>
        <p:spPr bwMode="auto">
          <a:xfrm>
            <a:off x="7620000" y="609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eaLnBrk="1" hangingPunct="1"/>
            <a:r>
              <a:rPr lang="en-US" altLang="en-US" sz="1400">
                <a:solidFill>
                  <a:schemeClr val="bg1"/>
                </a:solidFill>
                <a:latin typeface="Verdana" pitchFamily="-106" charset="0"/>
              </a:rPr>
              <a:t> &gt;</a:t>
            </a:r>
          </a:p>
        </p:txBody>
      </p:sp>
      <p:sp>
        <p:nvSpPr>
          <p:cNvPr id="1036" name="Rectangle 20"/>
          <p:cNvSpPr>
            <a:spLocks noChangeArrowheads="1"/>
          </p:cNvSpPr>
          <p:nvPr/>
        </p:nvSpPr>
        <p:spPr bwMode="auto">
          <a:xfrm>
            <a:off x="4191000" y="6096000"/>
            <a:ext cx="335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algn="r" eaLnBrk="1" hangingPunct="1"/>
            <a:endParaRPr lang="en-US" altLang="en-US" sz="1400">
              <a:solidFill>
                <a:schemeClr val="bg1"/>
              </a:solidFill>
              <a:latin typeface="Verdana" pitchFamily="-106" charset="0"/>
            </a:endParaRPr>
          </a:p>
        </p:txBody>
      </p:sp>
      <p:sp>
        <p:nvSpPr>
          <p:cNvPr id="14" name="Date Placeholder 3"/>
          <p:cNvSpPr>
            <a:spLocks noGrp="1"/>
          </p:cNvSpPr>
          <p:nvPr>
            <p:ph type="dt" sz="half" idx="2"/>
          </p:nvPr>
        </p:nvSpPr>
        <p:spPr>
          <a:xfrm>
            <a:off x="457200" y="6096000"/>
            <a:ext cx="2133600" cy="384175"/>
          </a:xfrm>
          <a:prstGeom prst="rect">
            <a:avLst/>
          </a:prstGeom>
        </p:spPr>
        <p:txBody>
          <a:bodyPr anchor="ctr"/>
          <a:lstStyle>
            <a:lvl1pPr>
              <a:defRPr sz="1400">
                <a:solidFill>
                  <a:schemeClr val="bg1"/>
                </a:solidFill>
              </a:defRPr>
            </a:lvl1pPr>
          </a:lstStyle>
          <a:p>
            <a:pPr>
              <a:defRPr/>
            </a:pPr>
            <a:fld id="{B3E5B076-8C7A-4028-906E-852BFAD97291}" type="datetime1">
              <a:rPr lang="en-US" smtClean="0"/>
              <a:t>10/15/2015</a:t>
            </a:fld>
            <a:endParaRPr lang="en-US" dirty="0"/>
          </a:p>
        </p:txBody>
      </p:sp>
      <p:sp>
        <p:nvSpPr>
          <p:cNvPr id="15" name="Slide Number Placeholder 5"/>
          <p:cNvSpPr>
            <a:spLocks noGrp="1"/>
          </p:cNvSpPr>
          <p:nvPr>
            <p:ph type="sldNum" sz="quarter" idx="4"/>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4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grpSp>
        <p:nvGrpSpPr>
          <p:cNvPr id="17" name="Group 16"/>
          <p:cNvGrpSpPr/>
          <p:nvPr/>
        </p:nvGrpSpPr>
        <p:grpSpPr>
          <a:xfrm>
            <a:off x="457200" y="6096000"/>
            <a:ext cx="8229600" cy="400050"/>
            <a:chOff x="457200" y="5562600"/>
            <a:chExt cx="8229600" cy="400050"/>
          </a:xfrm>
        </p:grpSpPr>
        <p:sp>
          <p:nvSpPr>
            <p:cNvPr id="19" name="Rectangle 18"/>
            <p:cNvSpPr/>
            <p:nvPr userDrawn="1"/>
          </p:nvSpPr>
          <p:spPr>
            <a:xfrm>
              <a:off x="7696200" y="5562600"/>
              <a:ext cx="990600" cy="400050"/>
            </a:xfrm>
            <a:prstGeom prst="rect">
              <a:avLst/>
            </a:prstGeom>
            <a:solidFill>
              <a:srgbClr val="80AED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7200" y="5562600"/>
              <a:ext cx="82296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extBox 1"/>
          <p:cNvSpPr txBox="1"/>
          <p:nvPr/>
        </p:nvSpPr>
        <p:spPr>
          <a:xfrm>
            <a:off x="457200" y="6172200"/>
            <a:ext cx="8229600" cy="276999"/>
          </a:xfrm>
          <a:prstGeom prst="rect">
            <a:avLst/>
          </a:prstGeom>
          <a:noFill/>
        </p:spPr>
        <p:txBody>
          <a:bodyPr wrap="square" rtlCol="0">
            <a:spAutoFit/>
          </a:bodyPr>
          <a:lstStyle/>
          <a:p>
            <a:pPr algn="ctr"/>
            <a:r>
              <a:rPr lang="en-US" sz="1200" dirty="0" smtClean="0">
                <a:solidFill>
                  <a:schemeClr val="bg1"/>
                </a:solidFill>
              </a:rPr>
              <a:t>www.dhs.state.pa.us</a:t>
            </a:r>
            <a:endParaRPr lang="en-US" sz="1200" dirty="0">
              <a:solidFill>
                <a:schemeClr val="bg1"/>
              </a:solidFill>
            </a:endParaRPr>
          </a:p>
        </p:txBody>
      </p:sp>
      <p:grpSp>
        <p:nvGrpSpPr>
          <p:cNvPr id="25" name="Group 24"/>
          <p:cNvGrpSpPr/>
          <p:nvPr/>
        </p:nvGrpSpPr>
        <p:grpSpPr>
          <a:xfrm>
            <a:off x="457200" y="457200"/>
            <a:ext cx="8434717" cy="685800"/>
            <a:chOff x="457200" y="304800"/>
            <a:chExt cx="8434717" cy="685800"/>
          </a:xfrm>
        </p:grpSpPr>
        <p:pic>
          <p:nvPicPr>
            <p:cNvPr id="26" name="Picture 3"/>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992483" y="350851"/>
              <a:ext cx="2899434" cy="59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57200" y="304800"/>
              <a:ext cx="54102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4" r:id="rId3"/>
    <p:sldLayoutId id="2147483785" r:id="rId4"/>
    <p:sldLayoutId id="2147483786" r:id="rId5"/>
    <p:sldLayoutId id="2147483787" r:id="rId6"/>
  </p:sldLayoutIdLst>
  <p:hf hdr="0" ftr="0"/>
  <p:txStyles>
    <p:title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p:titleStyle>
    <p:bodyStyle>
      <a:lvl1pPr marL="342900" indent="-342900" algn="l" rtl="0" eaLnBrk="1" fontAlgn="base" hangingPunct="1">
        <a:spcBef>
          <a:spcPct val="20000"/>
        </a:spcBef>
        <a:spcAft>
          <a:spcPct val="0"/>
        </a:spcAft>
        <a:buClr>
          <a:srgbClr val="E42D1A"/>
        </a:buClr>
        <a:buChar char="•"/>
        <a:defRPr sz="32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
          <a:srgbClr val="E42D1A"/>
        </a:buClr>
        <a:buChar char="–"/>
        <a:defRPr sz="28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
          <a:srgbClr val="E42D1A"/>
        </a:buClr>
        <a:buChar char="•"/>
        <a:defRPr sz="24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4572000" y="76200"/>
            <a:ext cx="4648200" cy="307975"/>
          </a:xfrm>
          <a:prstGeom prst="rect">
            <a:avLst/>
          </a:prstGeom>
          <a:noFill/>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endParaRPr lang="en-US" sz="1400" b="1" dirty="0">
              <a:solidFill>
                <a:srgbClr val="000000"/>
              </a:solidFill>
              <a:latin typeface="Verdana" pitchFamily="34" charset="0"/>
            </a:endParaRPr>
          </a:p>
        </p:txBody>
      </p:sp>
      <p:sp>
        <p:nvSpPr>
          <p:cNvPr id="1033" name="Rectangle 8"/>
          <p:cNvSpPr>
            <a:spLocks noChangeArrowheads="1"/>
          </p:cNvSpPr>
          <p:nvPr/>
        </p:nvSpPr>
        <p:spPr bwMode="auto">
          <a:xfrm>
            <a:off x="7620000" y="609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eaLnBrk="1" hangingPunct="1"/>
            <a:r>
              <a:rPr lang="en-US" altLang="en-US" sz="1400">
                <a:solidFill>
                  <a:srgbClr val="FFFFFF"/>
                </a:solidFill>
                <a:latin typeface="Verdana" pitchFamily="-106" charset="0"/>
              </a:rPr>
              <a:t> &gt;</a:t>
            </a:r>
          </a:p>
        </p:txBody>
      </p:sp>
      <p:sp>
        <p:nvSpPr>
          <p:cNvPr id="1034" name="Rectangle 10"/>
          <p:cNvSpPr>
            <a:spLocks noChangeArrowheads="1"/>
          </p:cNvSpPr>
          <p:nvPr/>
        </p:nvSpPr>
        <p:spPr bwMode="auto">
          <a:xfrm>
            <a:off x="4191000" y="6096000"/>
            <a:ext cx="335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algn="r" eaLnBrk="1" hangingPunct="1"/>
            <a:r>
              <a:rPr lang="en-US" altLang="en-US" sz="1400">
                <a:solidFill>
                  <a:srgbClr val="FFFFFF"/>
                </a:solidFill>
                <a:latin typeface="Verdana" pitchFamily="-106" charset="0"/>
              </a:rPr>
              <a:t>www.dpw.state.pa.us </a:t>
            </a:r>
          </a:p>
        </p:txBody>
      </p:sp>
      <p:sp>
        <p:nvSpPr>
          <p:cNvPr id="1035" name="Rectangle 19"/>
          <p:cNvSpPr>
            <a:spLocks noChangeArrowheads="1"/>
          </p:cNvSpPr>
          <p:nvPr/>
        </p:nvSpPr>
        <p:spPr bwMode="auto">
          <a:xfrm>
            <a:off x="7620000" y="609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eaLnBrk="1" hangingPunct="1"/>
            <a:r>
              <a:rPr lang="en-US" altLang="en-US" sz="1400">
                <a:solidFill>
                  <a:srgbClr val="FFFFFF"/>
                </a:solidFill>
                <a:latin typeface="Verdana" pitchFamily="-106" charset="0"/>
              </a:rPr>
              <a:t> &gt;</a:t>
            </a:r>
          </a:p>
        </p:txBody>
      </p:sp>
      <p:sp>
        <p:nvSpPr>
          <p:cNvPr id="1036" name="Rectangle 20"/>
          <p:cNvSpPr>
            <a:spLocks noChangeArrowheads="1"/>
          </p:cNvSpPr>
          <p:nvPr/>
        </p:nvSpPr>
        <p:spPr bwMode="auto">
          <a:xfrm>
            <a:off x="4191000" y="6096000"/>
            <a:ext cx="335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algn="r" eaLnBrk="1" hangingPunct="1"/>
            <a:endParaRPr lang="en-US" altLang="en-US" sz="1400">
              <a:solidFill>
                <a:srgbClr val="FFFFFF"/>
              </a:solidFill>
              <a:latin typeface="Verdana" pitchFamily="-106" charset="0"/>
            </a:endParaRPr>
          </a:p>
        </p:txBody>
      </p:sp>
      <p:sp>
        <p:nvSpPr>
          <p:cNvPr id="14" name="Date Placeholder 3"/>
          <p:cNvSpPr>
            <a:spLocks noGrp="1"/>
          </p:cNvSpPr>
          <p:nvPr>
            <p:ph type="dt" sz="half" idx="2"/>
          </p:nvPr>
        </p:nvSpPr>
        <p:spPr>
          <a:xfrm>
            <a:off x="457200" y="6096000"/>
            <a:ext cx="2133600" cy="384175"/>
          </a:xfrm>
          <a:prstGeom prst="rect">
            <a:avLst/>
          </a:prstGeom>
        </p:spPr>
        <p:txBody>
          <a:bodyPr anchor="ctr"/>
          <a:lstStyle>
            <a:lvl1pPr>
              <a:defRPr sz="1400">
                <a:solidFill>
                  <a:schemeClr val="bg1"/>
                </a:solidFill>
              </a:defRPr>
            </a:lvl1pPr>
          </a:lstStyle>
          <a:p>
            <a:pPr>
              <a:defRPr/>
            </a:pPr>
            <a:r>
              <a:rPr lang="en-US" smtClean="0">
                <a:solidFill>
                  <a:srgbClr val="FFFFFF"/>
                </a:solidFill>
              </a:rPr>
              <a:t>4/8/2015</a:t>
            </a:r>
            <a:endParaRPr lang="en-US" dirty="0">
              <a:solidFill>
                <a:srgbClr val="FFFFFF"/>
              </a:solidFill>
            </a:endParaRPr>
          </a:p>
        </p:txBody>
      </p:sp>
      <p:sp>
        <p:nvSpPr>
          <p:cNvPr id="15" name="Slide Number Placeholder 5"/>
          <p:cNvSpPr>
            <a:spLocks noGrp="1"/>
          </p:cNvSpPr>
          <p:nvPr>
            <p:ph type="sldNum" sz="quarter" idx="4"/>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400">
                <a:solidFill>
                  <a:schemeClr val="bg1"/>
                </a:solidFill>
                <a:ea typeface="ＭＳ Ｐゴシック" pitchFamily="-111" charset="-128"/>
                <a:cs typeface="+mn-cs"/>
              </a:defRPr>
            </a:lvl1pPr>
          </a:lstStyle>
          <a:p>
            <a:pPr>
              <a:defRPr/>
            </a:pPr>
            <a:fld id="{9C10EB89-1475-4332-AC66-2657F847E4F2}" type="slidenum">
              <a:rPr lang="en-US" smtClean="0">
                <a:solidFill>
                  <a:srgbClr val="FFFFFF"/>
                </a:solidFill>
              </a:rPr>
              <a:pPr>
                <a:defRPr/>
              </a:pPr>
              <a:t>‹#›</a:t>
            </a:fld>
            <a:endParaRPr lang="en-US" dirty="0">
              <a:solidFill>
                <a:srgbClr val="FFFFFF"/>
              </a:solidFill>
            </a:endParaRPr>
          </a:p>
        </p:txBody>
      </p:sp>
      <p:grpSp>
        <p:nvGrpSpPr>
          <p:cNvPr id="17" name="Group 16"/>
          <p:cNvGrpSpPr/>
          <p:nvPr/>
        </p:nvGrpSpPr>
        <p:grpSpPr>
          <a:xfrm>
            <a:off x="457200" y="6096000"/>
            <a:ext cx="8229600" cy="400050"/>
            <a:chOff x="457200" y="5562600"/>
            <a:chExt cx="8229600" cy="400050"/>
          </a:xfrm>
        </p:grpSpPr>
        <p:sp>
          <p:nvSpPr>
            <p:cNvPr id="19" name="Rectangle 18"/>
            <p:cNvSpPr/>
            <p:nvPr userDrawn="1"/>
          </p:nvSpPr>
          <p:spPr>
            <a:xfrm>
              <a:off x="7696200" y="5562600"/>
              <a:ext cx="990600" cy="400050"/>
            </a:xfrm>
            <a:prstGeom prst="rect">
              <a:avLst/>
            </a:prstGeom>
            <a:solidFill>
              <a:srgbClr val="80AED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8" name="Picture 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7200" y="5562600"/>
              <a:ext cx="82296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extBox 1"/>
          <p:cNvSpPr txBox="1"/>
          <p:nvPr/>
        </p:nvSpPr>
        <p:spPr>
          <a:xfrm>
            <a:off x="457200" y="6172200"/>
            <a:ext cx="8229600" cy="276999"/>
          </a:xfrm>
          <a:prstGeom prst="rect">
            <a:avLst/>
          </a:prstGeom>
          <a:noFill/>
        </p:spPr>
        <p:txBody>
          <a:bodyPr wrap="square" rtlCol="0">
            <a:spAutoFit/>
          </a:bodyPr>
          <a:lstStyle/>
          <a:p>
            <a:pPr algn="ctr"/>
            <a:r>
              <a:rPr lang="en-US" sz="1200" dirty="0" smtClean="0">
                <a:solidFill>
                  <a:srgbClr val="FFFFFF"/>
                </a:solidFill>
              </a:rPr>
              <a:t>www.dhs.state.pa.us</a:t>
            </a:r>
            <a:endParaRPr lang="en-US" sz="1200" dirty="0">
              <a:solidFill>
                <a:srgbClr val="FFFFFF"/>
              </a:solidFill>
            </a:endParaRPr>
          </a:p>
        </p:txBody>
      </p:sp>
      <p:grpSp>
        <p:nvGrpSpPr>
          <p:cNvPr id="25" name="Group 24"/>
          <p:cNvGrpSpPr/>
          <p:nvPr/>
        </p:nvGrpSpPr>
        <p:grpSpPr>
          <a:xfrm>
            <a:off x="457200" y="457200"/>
            <a:ext cx="8434717" cy="685800"/>
            <a:chOff x="457200" y="304800"/>
            <a:chExt cx="8434717" cy="685800"/>
          </a:xfrm>
        </p:grpSpPr>
        <p:pic>
          <p:nvPicPr>
            <p:cNvPr id="26" name="Picture 3"/>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992483" y="350851"/>
              <a:ext cx="2899434" cy="59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57200" y="304800"/>
              <a:ext cx="54102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23147300"/>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Lst>
  <p:hf sldNum="0" hdr="0" ftr="0" dt="0"/>
  <p:txStyles>
    <p:title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p:titleStyle>
    <p:bodyStyle>
      <a:lvl1pPr marL="342900" indent="-342900" algn="l" rtl="0" eaLnBrk="1" fontAlgn="base" hangingPunct="1">
        <a:spcBef>
          <a:spcPct val="20000"/>
        </a:spcBef>
        <a:spcAft>
          <a:spcPct val="0"/>
        </a:spcAft>
        <a:buClr>
          <a:srgbClr val="E42D1A"/>
        </a:buClr>
        <a:buChar char="•"/>
        <a:defRPr sz="32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
          <a:srgbClr val="E42D1A"/>
        </a:buClr>
        <a:buChar char="–"/>
        <a:defRPr sz="28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
          <a:srgbClr val="E42D1A"/>
        </a:buClr>
        <a:buChar char="•"/>
        <a:defRPr sz="24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4572000" y="76200"/>
            <a:ext cx="4648200" cy="307975"/>
          </a:xfrm>
          <a:prstGeom prst="rect">
            <a:avLst/>
          </a:prstGeom>
          <a:noFill/>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endParaRPr lang="en-US" sz="1400" b="1" dirty="0">
              <a:solidFill>
                <a:srgbClr val="000000"/>
              </a:solidFill>
              <a:latin typeface="Verdana" pitchFamily="34" charset="0"/>
            </a:endParaRPr>
          </a:p>
        </p:txBody>
      </p:sp>
      <p:sp>
        <p:nvSpPr>
          <p:cNvPr id="1033" name="Rectangle 8"/>
          <p:cNvSpPr>
            <a:spLocks noChangeArrowheads="1"/>
          </p:cNvSpPr>
          <p:nvPr/>
        </p:nvSpPr>
        <p:spPr bwMode="auto">
          <a:xfrm>
            <a:off x="7620000" y="609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eaLnBrk="1" hangingPunct="1"/>
            <a:r>
              <a:rPr lang="en-US" altLang="en-US" sz="1400">
                <a:solidFill>
                  <a:srgbClr val="FFFFFF"/>
                </a:solidFill>
                <a:latin typeface="Verdana" pitchFamily="-106" charset="0"/>
              </a:rPr>
              <a:t> &gt;</a:t>
            </a:r>
          </a:p>
        </p:txBody>
      </p:sp>
      <p:sp>
        <p:nvSpPr>
          <p:cNvPr id="1034" name="Rectangle 10"/>
          <p:cNvSpPr>
            <a:spLocks noChangeArrowheads="1"/>
          </p:cNvSpPr>
          <p:nvPr/>
        </p:nvSpPr>
        <p:spPr bwMode="auto">
          <a:xfrm>
            <a:off x="4191000" y="6096000"/>
            <a:ext cx="335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algn="r" eaLnBrk="1" hangingPunct="1"/>
            <a:r>
              <a:rPr lang="en-US" altLang="en-US" sz="1400">
                <a:solidFill>
                  <a:srgbClr val="FFFFFF"/>
                </a:solidFill>
                <a:latin typeface="Verdana" pitchFamily="-106" charset="0"/>
              </a:rPr>
              <a:t>www.dpw.state.pa.us </a:t>
            </a:r>
          </a:p>
        </p:txBody>
      </p:sp>
      <p:sp>
        <p:nvSpPr>
          <p:cNvPr id="1035" name="Rectangle 19"/>
          <p:cNvSpPr>
            <a:spLocks noChangeArrowheads="1"/>
          </p:cNvSpPr>
          <p:nvPr/>
        </p:nvSpPr>
        <p:spPr bwMode="auto">
          <a:xfrm>
            <a:off x="7620000" y="609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eaLnBrk="1" hangingPunct="1"/>
            <a:r>
              <a:rPr lang="en-US" altLang="en-US" sz="1400">
                <a:solidFill>
                  <a:srgbClr val="FFFFFF"/>
                </a:solidFill>
                <a:latin typeface="Verdana" pitchFamily="-106" charset="0"/>
              </a:rPr>
              <a:t> &gt;</a:t>
            </a:r>
          </a:p>
        </p:txBody>
      </p:sp>
      <p:sp>
        <p:nvSpPr>
          <p:cNvPr id="1036" name="Rectangle 20"/>
          <p:cNvSpPr>
            <a:spLocks noChangeArrowheads="1"/>
          </p:cNvSpPr>
          <p:nvPr/>
        </p:nvSpPr>
        <p:spPr bwMode="auto">
          <a:xfrm>
            <a:off x="4191000" y="6096000"/>
            <a:ext cx="335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algn="r" eaLnBrk="1" hangingPunct="1"/>
            <a:endParaRPr lang="en-US" altLang="en-US" sz="1400">
              <a:solidFill>
                <a:srgbClr val="FFFFFF"/>
              </a:solidFill>
              <a:latin typeface="Verdana" pitchFamily="-106" charset="0"/>
            </a:endParaRPr>
          </a:p>
        </p:txBody>
      </p:sp>
      <p:sp>
        <p:nvSpPr>
          <p:cNvPr id="14" name="Date Placeholder 3"/>
          <p:cNvSpPr>
            <a:spLocks noGrp="1"/>
          </p:cNvSpPr>
          <p:nvPr>
            <p:ph type="dt" sz="half" idx="2"/>
          </p:nvPr>
        </p:nvSpPr>
        <p:spPr>
          <a:xfrm>
            <a:off x="457200" y="6096000"/>
            <a:ext cx="2133600" cy="384175"/>
          </a:xfrm>
          <a:prstGeom prst="rect">
            <a:avLst/>
          </a:prstGeom>
        </p:spPr>
        <p:txBody>
          <a:bodyPr anchor="ctr"/>
          <a:lstStyle>
            <a:lvl1pPr>
              <a:defRPr sz="1400">
                <a:solidFill>
                  <a:schemeClr val="bg1"/>
                </a:solidFill>
              </a:defRPr>
            </a:lvl1pPr>
          </a:lstStyle>
          <a:p>
            <a:pPr>
              <a:defRPr/>
            </a:pPr>
            <a:r>
              <a:rPr lang="en-US" smtClean="0">
                <a:solidFill>
                  <a:srgbClr val="FFFFFF"/>
                </a:solidFill>
              </a:rPr>
              <a:t>4/8/2015</a:t>
            </a:r>
            <a:endParaRPr lang="en-US" dirty="0">
              <a:solidFill>
                <a:srgbClr val="FFFFFF"/>
              </a:solidFill>
            </a:endParaRPr>
          </a:p>
        </p:txBody>
      </p:sp>
      <p:sp>
        <p:nvSpPr>
          <p:cNvPr id="15" name="Slide Number Placeholder 5"/>
          <p:cNvSpPr>
            <a:spLocks noGrp="1"/>
          </p:cNvSpPr>
          <p:nvPr>
            <p:ph type="sldNum" sz="quarter" idx="4"/>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400">
                <a:solidFill>
                  <a:schemeClr val="bg1"/>
                </a:solidFill>
                <a:ea typeface="ＭＳ Ｐゴシック" pitchFamily="-111" charset="-128"/>
                <a:cs typeface="+mn-cs"/>
              </a:defRPr>
            </a:lvl1pPr>
          </a:lstStyle>
          <a:p>
            <a:pPr>
              <a:defRPr/>
            </a:pPr>
            <a:fld id="{9C10EB89-1475-4332-AC66-2657F847E4F2}" type="slidenum">
              <a:rPr lang="en-US" smtClean="0">
                <a:solidFill>
                  <a:srgbClr val="FFFFFF"/>
                </a:solidFill>
              </a:rPr>
              <a:pPr>
                <a:defRPr/>
              </a:pPr>
              <a:t>‹#›</a:t>
            </a:fld>
            <a:endParaRPr lang="en-US" dirty="0">
              <a:solidFill>
                <a:srgbClr val="FFFFFF"/>
              </a:solidFill>
            </a:endParaRPr>
          </a:p>
        </p:txBody>
      </p:sp>
      <p:grpSp>
        <p:nvGrpSpPr>
          <p:cNvPr id="17" name="Group 16"/>
          <p:cNvGrpSpPr/>
          <p:nvPr/>
        </p:nvGrpSpPr>
        <p:grpSpPr>
          <a:xfrm>
            <a:off x="457200" y="6096000"/>
            <a:ext cx="8229600" cy="400050"/>
            <a:chOff x="457200" y="5562600"/>
            <a:chExt cx="8229600" cy="400050"/>
          </a:xfrm>
        </p:grpSpPr>
        <p:sp>
          <p:nvSpPr>
            <p:cNvPr id="19" name="Rectangle 18"/>
            <p:cNvSpPr/>
            <p:nvPr userDrawn="1"/>
          </p:nvSpPr>
          <p:spPr>
            <a:xfrm>
              <a:off x="7696200" y="5562600"/>
              <a:ext cx="990600" cy="400050"/>
            </a:xfrm>
            <a:prstGeom prst="rect">
              <a:avLst/>
            </a:prstGeom>
            <a:solidFill>
              <a:srgbClr val="80AED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8" name="Picture 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7200" y="5562600"/>
              <a:ext cx="82296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extBox 1"/>
          <p:cNvSpPr txBox="1"/>
          <p:nvPr/>
        </p:nvSpPr>
        <p:spPr>
          <a:xfrm>
            <a:off x="457200" y="6172200"/>
            <a:ext cx="8229600" cy="276999"/>
          </a:xfrm>
          <a:prstGeom prst="rect">
            <a:avLst/>
          </a:prstGeom>
          <a:noFill/>
        </p:spPr>
        <p:txBody>
          <a:bodyPr wrap="square" rtlCol="0">
            <a:spAutoFit/>
          </a:bodyPr>
          <a:lstStyle/>
          <a:p>
            <a:pPr algn="ctr"/>
            <a:r>
              <a:rPr lang="en-US" sz="1200" dirty="0" smtClean="0">
                <a:solidFill>
                  <a:srgbClr val="FFFFFF"/>
                </a:solidFill>
              </a:rPr>
              <a:t>www.dhs.state.pa.us</a:t>
            </a:r>
            <a:endParaRPr lang="en-US" sz="1200" dirty="0">
              <a:solidFill>
                <a:srgbClr val="FFFFFF"/>
              </a:solidFill>
            </a:endParaRPr>
          </a:p>
        </p:txBody>
      </p:sp>
      <p:grpSp>
        <p:nvGrpSpPr>
          <p:cNvPr id="25" name="Group 24"/>
          <p:cNvGrpSpPr/>
          <p:nvPr/>
        </p:nvGrpSpPr>
        <p:grpSpPr>
          <a:xfrm>
            <a:off x="457200" y="457200"/>
            <a:ext cx="8434717" cy="685800"/>
            <a:chOff x="457200" y="304800"/>
            <a:chExt cx="8434717" cy="685800"/>
          </a:xfrm>
        </p:grpSpPr>
        <p:pic>
          <p:nvPicPr>
            <p:cNvPr id="26" name="Picture 3"/>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992483" y="350851"/>
              <a:ext cx="2899434" cy="59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57200" y="304800"/>
              <a:ext cx="54102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51294031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Lst>
  <p:hf sldNum="0" hdr="0" ftr="0" dt="0"/>
  <p:txStyles>
    <p:title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p:titleStyle>
    <p:bodyStyle>
      <a:lvl1pPr marL="342900" indent="-342900" algn="l" rtl="0" eaLnBrk="1" fontAlgn="base" hangingPunct="1">
        <a:spcBef>
          <a:spcPct val="20000"/>
        </a:spcBef>
        <a:spcAft>
          <a:spcPct val="0"/>
        </a:spcAft>
        <a:buClr>
          <a:srgbClr val="E42D1A"/>
        </a:buClr>
        <a:buChar char="•"/>
        <a:defRPr sz="32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
          <a:srgbClr val="E42D1A"/>
        </a:buClr>
        <a:buChar char="–"/>
        <a:defRPr sz="28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
          <a:srgbClr val="E42D1A"/>
        </a:buClr>
        <a:buChar char="•"/>
        <a:defRPr sz="24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4572000" y="76200"/>
            <a:ext cx="4648200" cy="307975"/>
          </a:xfrm>
          <a:prstGeom prst="rect">
            <a:avLst/>
          </a:prstGeom>
          <a:noFill/>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endParaRPr lang="en-US" sz="1400" b="1" dirty="0">
              <a:solidFill>
                <a:srgbClr val="000000"/>
              </a:solidFill>
              <a:latin typeface="Verdana" pitchFamily="34" charset="0"/>
            </a:endParaRPr>
          </a:p>
        </p:txBody>
      </p:sp>
      <p:sp>
        <p:nvSpPr>
          <p:cNvPr id="1033" name="Rectangle 8"/>
          <p:cNvSpPr>
            <a:spLocks noChangeArrowheads="1"/>
          </p:cNvSpPr>
          <p:nvPr/>
        </p:nvSpPr>
        <p:spPr bwMode="auto">
          <a:xfrm>
            <a:off x="7620000" y="609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eaLnBrk="1" hangingPunct="1"/>
            <a:r>
              <a:rPr lang="en-US" altLang="en-US" sz="1400">
                <a:solidFill>
                  <a:srgbClr val="FFFFFF"/>
                </a:solidFill>
                <a:latin typeface="Verdana" pitchFamily="-106" charset="0"/>
              </a:rPr>
              <a:t> &gt;</a:t>
            </a:r>
          </a:p>
        </p:txBody>
      </p:sp>
      <p:sp>
        <p:nvSpPr>
          <p:cNvPr id="1034" name="Rectangle 10"/>
          <p:cNvSpPr>
            <a:spLocks noChangeArrowheads="1"/>
          </p:cNvSpPr>
          <p:nvPr/>
        </p:nvSpPr>
        <p:spPr bwMode="auto">
          <a:xfrm>
            <a:off x="4191000" y="6096000"/>
            <a:ext cx="335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algn="r" eaLnBrk="1" hangingPunct="1"/>
            <a:r>
              <a:rPr lang="en-US" altLang="en-US" sz="1400">
                <a:solidFill>
                  <a:srgbClr val="FFFFFF"/>
                </a:solidFill>
                <a:latin typeface="Verdana" pitchFamily="-106" charset="0"/>
              </a:rPr>
              <a:t>www.dpw.state.pa.us </a:t>
            </a:r>
          </a:p>
        </p:txBody>
      </p:sp>
      <p:sp>
        <p:nvSpPr>
          <p:cNvPr id="1035" name="Rectangle 19"/>
          <p:cNvSpPr>
            <a:spLocks noChangeArrowheads="1"/>
          </p:cNvSpPr>
          <p:nvPr/>
        </p:nvSpPr>
        <p:spPr bwMode="auto">
          <a:xfrm>
            <a:off x="7620000" y="609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eaLnBrk="1" hangingPunct="1"/>
            <a:r>
              <a:rPr lang="en-US" altLang="en-US" sz="1400">
                <a:solidFill>
                  <a:srgbClr val="FFFFFF"/>
                </a:solidFill>
                <a:latin typeface="Verdana" pitchFamily="-106" charset="0"/>
              </a:rPr>
              <a:t> &gt;</a:t>
            </a:r>
          </a:p>
        </p:txBody>
      </p:sp>
      <p:sp>
        <p:nvSpPr>
          <p:cNvPr id="1036" name="Rectangle 20"/>
          <p:cNvSpPr>
            <a:spLocks noChangeArrowheads="1"/>
          </p:cNvSpPr>
          <p:nvPr/>
        </p:nvSpPr>
        <p:spPr bwMode="auto">
          <a:xfrm>
            <a:off x="4191000" y="6096000"/>
            <a:ext cx="335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algn="r" eaLnBrk="1" hangingPunct="1"/>
            <a:endParaRPr lang="en-US" altLang="en-US" sz="1400">
              <a:solidFill>
                <a:srgbClr val="FFFFFF"/>
              </a:solidFill>
              <a:latin typeface="Verdana" pitchFamily="-106" charset="0"/>
            </a:endParaRPr>
          </a:p>
        </p:txBody>
      </p:sp>
      <p:sp>
        <p:nvSpPr>
          <p:cNvPr id="14" name="Date Placeholder 3"/>
          <p:cNvSpPr>
            <a:spLocks noGrp="1"/>
          </p:cNvSpPr>
          <p:nvPr>
            <p:ph type="dt" sz="half" idx="2"/>
          </p:nvPr>
        </p:nvSpPr>
        <p:spPr>
          <a:xfrm>
            <a:off x="457200" y="6096000"/>
            <a:ext cx="2133600" cy="384175"/>
          </a:xfrm>
          <a:prstGeom prst="rect">
            <a:avLst/>
          </a:prstGeom>
        </p:spPr>
        <p:txBody>
          <a:bodyPr anchor="ctr"/>
          <a:lstStyle>
            <a:lvl1pPr>
              <a:defRPr sz="1400">
                <a:solidFill>
                  <a:schemeClr val="bg1"/>
                </a:solidFill>
              </a:defRPr>
            </a:lvl1pPr>
          </a:lstStyle>
          <a:p>
            <a:pPr>
              <a:defRPr/>
            </a:pPr>
            <a:r>
              <a:rPr lang="en-US" smtClean="0">
                <a:solidFill>
                  <a:srgbClr val="FFFFFF"/>
                </a:solidFill>
              </a:rPr>
              <a:t>4/8/2015</a:t>
            </a:r>
            <a:endParaRPr lang="en-US" dirty="0">
              <a:solidFill>
                <a:srgbClr val="FFFFFF"/>
              </a:solidFill>
            </a:endParaRPr>
          </a:p>
        </p:txBody>
      </p:sp>
      <p:sp>
        <p:nvSpPr>
          <p:cNvPr id="15" name="Slide Number Placeholder 5"/>
          <p:cNvSpPr>
            <a:spLocks noGrp="1"/>
          </p:cNvSpPr>
          <p:nvPr>
            <p:ph type="sldNum" sz="quarter" idx="4"/>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400">
                <a:solidFill>
                  <a:schemeClr val="bg1"/>
                </a:solidFill>
                <a:ea typeface="ＭＳ Ｐゴシック" pitchFamily="-111" charset="-128"/>
                <a:cs typeface="+mn-cs"/>
              </a:defRPr>
            </a:lvl1pPr>
          </a:lstStyle>
          <a:p>
            <a:pPr>
              <a:defRPr/>
            </a:pPr>
            <a:fld id="{9C10EB89-1475-4332-AC66-2657F847E4F2}" type="slidenum">
              <a:rPr lang="en-US" smtClean="0">
                <a:solidFill>
                  <a:srgbClr val="FFFFFF"/>
                </a:solidFill>
              </a:rPr>
              <a:pPr>
                <a:defRPr/>
              </a:pPr>
              <a:t>‹#›</a:t>
            </a:fld>
            <a:endParaRPr lang="en-US" dirty="0">
              <a:solidFill>
                <a:srgbClr val="FFFFFF"/>
              </a:solidFill>
            </a:endParaRPr>
          </a:p>
        </p:txBody>
      </p:sp>
      <p:grpSp>
        <p:nvGrpSpPr>
          <p:cNvPr id="17" name="Group 16"/>
          <p:cNvGrpSpPr/>
          <p:nvPr/>
        </p:nvGrpSpPr>
        <p:grpSpPr>
          <a:xfrm>
            <a:off x="457200" y="6096000"/>
            <a:ext cx="8229600" cy="400050"/>
            <a:chOff x="457200" y="5562600"/>
            <a:chExt cx="8229600" cy="400050"/>
          </a:xfrm>
        </p:grpSpPr>
        <p:sp>
          <p:nvSpPr>
            <p:cNvPr id="19" name="Rectangle 18"/>
            <p:cNvSpPr/>
            <p:nvPr userDrawn="1"/>
          </p:nvSpPr>
          <p:spPr>
            <a:xfrm>
              <a:off x="7696200" y="5562600"/>
              <a:ext cx="990600" cy="400050"/>
            </a:xfrm>
            <a:prstGeom prst="rect">
              <a:avLst/>
            </a:prstGeom>
            <a:solidFill>
              <a:srgbClr val="80AED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8" name="Picture 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7200" y="5562600"/>
              <a:ext cx="82296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extBox 1"/>
          <p:cNvSpPr txBox="1"/>
          <p:nvPr/>
        </p:nvSpPr>
        <p:spPr>
          <a:xfrm>
            <a:off x="457200" y="6172200"/>
            <a:ext cx="8229600" cy="276999"/>
          </a:xfrm>
          <a:prstGeom prst="rect">
            <a:avLst/>
          </a:prstGeom>
          <a:noFill/>
        </p:spPr>
        <p:txBody>
          <a:bodyPr wrap="square" rtlCol="0">
            <a:spAutoFit/>
          </a:bodyPr>
          <a:lstStyle/>
          <a:p>
            <a:pPr algn="ctr"/>
            <a:r>
              <a:rPr lang="en-US" sz="1200" dirty="0" smtClean="0">
                <a:solidFill>
                  <a:srgbClr val="FFFFFF"/>
                </a:solidFill>
              </a:rPr>
              <a:t>www.dhs.state.pa.us</a:t>
            </a:r>
            <a:endParaRPr lang="en-US" sz="1200" dirty="0">
              <a:solidFill>
                <a:srgbClr val="FFFFFF"/>
              </a:solidFill>
            </a:endParaRPr>
          </a:p>
        </p:txBody>
      </p:sp>
      <p:grpSp>
        <p:nvGrpSpPr>
          <p:cNvPr id="25" name="Group 24"/>
          <p:cNvGrpSpPr/>
          <p:nvPr/>
        </p:nvGrpSpPr>
        <p:grpSpPr>
          <a:xfrm>
            <a:off x="457200" y="457200"/>
            <a:ext cx="8434717" cy="685800"/>
            <a:chOff x="457200" y="304800"/>
            <a:chExt cx="8434717" cy="685800"/>
          </a:xfrm>
        </p:grpSpPr>
        <p:pic>
          <p:nvPicPr>
            <p:cNvPr id="26" name="Picture 3"/>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992483" y="350851"/>
              <a:ext cx="2899434" cy="59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57200" y="304800"/>
              <a:ext cx="54102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170024453"/>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Lst>
  <p:hf sldNum="0" hdr="0" ftr="0" dt="0"/>
  <p:txStyles>
    <p:title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p:titleStyle>
    <p:bodyStyle>
      <a:lvl1pPr marL="342900" indent="-342900" algn="l" rtl="0" eaLnBrk="1" fontAlgn="base" hangingPunct="1">
        <a:spcBef>
          <a:spcPct val="20000"/>
        </a:spcBef>
        <a:spcAft>
          <a:spcPct val="0"/>
        </a:spcAft>
        <a:buClr>
          <a:srgbClr val="E42D1A"/>
        </a:buClr>
        <a:buChar char="•"/>
        <a:defRPr sz="32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
          <a:srgbClr val="E42D1A"/>
        </a:buClr>
        <a:buChar char="–"/>
        <a:defRPr sz="28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
          <a:srgbClr val="E42D1A"/>
        </a:buClr>
        <a:buChar char="•"/>
        <a:defRPr sz="24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mailto:RA-PWAPSMandatoryRon@pa.gov"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RA-PWAPSQuestions@p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765175"/>
          </a:xfrm>
        </p:spPr>
        <p:txBody>
          <a:bodyPr/>
          <a:lstStyle/>
          <a:p>
            <a:r>
              <a:rPr lang="en-US" dirty="0" smtClean="0"/>
              <a:t>Adult Protective Services</a:t>
            </a:r>
            <a:endParaRPr lang="en-US" dirty="0"/>
          </a:p>
        </p:txBody>
      </p:sp>
      <p:sp>
        <p:nvSpPr>
          <p:cNvPr id="4" name="Date Placeholder 3"/>
          <p:cNvSpPr>
            <a:spLocks noGrp="1"/>
          </p:cNvSpPr>
          <p:nvPr>
            <p:ph type="dt" sz="half" idx="10"/>
          </p:nvPr>
        </p:nvSpPr>
        <p:spPr/>
        <p:txBody>
          <a:bodyPr/>
          <a:lstStyle/>
          <a:p>
            <a:pPr>
              <a:defRPr/>
            </a:pPr>
            <a:r>
              <a:rPr lang="en-US" smtClean="0"/>
              <a:t>4/8/2015</a:t>
            </a:r>
            <a:endParaRPr lang="en-US" dirty="0" smtClean="0"/>
          </a:p>
        </p:txBody>
      </p:sp>
      <p:sp>
        <p:nvSpPr>
          <p:cNvPr id="5" name="Slide Number Placeholder 4"/>
          <p:cNvSpPr>
            <a:spLocks noGrp="1"/>
          </p:cNvSpPr>
          <p:nvPr>
            <p:ph type="sldNum" sz="quarter" idx="12"/>
          </p:nvPr>
        </p:nvSpPr>
        <p:spPr/>
        <p:txBody>
          <a:bodyPr/>
          <a:lstStyle/>
          <a:p>
            <a:pPr>
              <a:defRPr/>
            </a:pPr>
            <a:fld id="{9C10EB89-1475-4332-AC66-2657F847E4F2}" type="slidenum">
              <a:rPr lang="en-US" smtClean="0"/>
              <a:pPr>
                <a:defRPr/>
              </a:pPr>
              <a:t>1</a:t>
            </a:fld>
            <a:endParaRPr lang="en-US" dirty="0"/>
          </a:p>
        </p:txBody>
      </p:sp>
      <p:sp>
        <p:nvSpPr>
          <p:cNvPr id="7" name="Subtitle 2"/>
          <p:cNvSpPr>
            <a:spLocks noGrp="1"/>
          </p:cNvSpPr>
          <p:nvPr/>
        </p:nvSpPr>
        <p:spPr>
          <a:xfrm>
            <a:off x="1371600" y="3162300"/>
            <a:ext cx="6400800" cy="533400"/>
          </a:xfrm>
          <a:prstGeom prst="rect">
            <a:avLst/>
          </a:prstGeom>
        </p:spPr>
        <p:txBody>
          <a:bodyPr/>
          <a:lstStyle>
            <a:lvl1pPr marL="0" indent="0" algn="ctr" rtl="0" eaLnBrk="1" fontAlgn="base" hangingPunct="1">
              <a:spcBef>
                <a:spcPct val="20000"/>
              </a:spcBef>
              <a:spcAft>
                <a:spcPct val="0"/>
              </a:spcAft>
              <a:buClr>
                <a:srgbClr val="E42D1A"/>
              </a:buClr>
              <a:buNone/>
              <a:defRPr lang="en-US" sz="2400" dirty="0">
                <a:solidFill>
                  <a:schemeClr val="bg1">
                    <a:lumMod val="50000"/>
                  </a:schemeClr>
                </a:solidFill>
                <a:latin typeface="+mn-lt"/>
                <a:ea typeface="ＭＳ Ｐゴシック" pitchFamily="-111" charset="-128"/>
                <a:cs typeface="ＭＳ Ｐゴシック" pitchFamily="-111" charset="-128"/>
              </a:defRPr>
            </a:lvl1pPr>
            <a:lvl2pPr marL="457200" indent="0" algn="ctr" rtl="0" eaLnBrk="1" fontAlgn="base" hangingPunct="1">
              <a:spcBef>
                <a:spcPct val="20000"/>
              </a:spcBef>
              <a:spcAft>
                <a:spcPct val="0"/>
              </a:spcAft>
              <a:buClr>
                <a:srgbClr val="E42D1A"/>
              </a:buClr>
              <a:buNone/>
              <a:defRPr sz="2800">
                <a:solidFill>
                  <a:schemeClr val="tx1"/>
                </a:solidFill>
                <a:latin typeface="+mn-lt"/>
                <a:ea typeface="ＭＳ Ｐゴシック" pitchFamily="-111" charset="-128"/>
              </a:defRPr>
            </a:lvl2pPr>
            <a:lvl3pPr marL="914400" indent="0" algn="ctr" rtl="0" eaLnBrk="1" fontAlgn="base" hangingPunct="1">
              <a:spcBef>
                <a:spcPct val="20000"/>
              </a:spcBef>
              <a:spcAft>
                <a:spcPct val="0"/>
              </a:spcAft>
              <a:buClr>
                <a:srgbClr val="E42D1A"/>
              </a:buClr>
              <a:buNone/>
              <a:defRPr sz="2400">
                <a:solidFill>
                  <a:schemeClr val="tx1"/>
                </a:solidFill>
                <a:latin typeface="+mn-lt"/>
                <a:ea typeface="ＭＳ Ｐゴシック" pitchFamily="-111" charset="-128"/>
              </a:defRPr>
            </a:lvl3pPr>
            <a:lvl4pPr marL="1371600" indent="0" algn="ctr" rtl="0" eaLnBrk="1" fontAlgn="base" hangingPunct="1">
              <a:spcBef>
                <a:spcPct val="20000"/>
              </a:spcBef>
              <a:spcAft>
                <a:spcPct val="0"/>
              </a:spcAft>
              <a:buClr>
                <a:srgbClr val="E42D1A"/>
              </a:buClr>
              <a:buNone/>
              <a:defRPr sz="2000">
                <a:solidFill>
                  <a:schemeClr val="tx1"/>
                </a:solidFill>
                <a:latin typeface="+mn-lt"/>
                <a:ea typeface="ＭＳ Ｐゴシック" pitchFamily="-111" charset="-128"/>
              </a:defRPr>
            </a:lvl4pPr>
            <a:lvl5pPr marL="1828800" indent="0" algn="ctr" rtl="0" eaLnBrk="1" fontAlgn="base" hangingPunct="1">
              <a:spcBef>
                <a:spcPct val="20000"/>
              </a:spcBef>
              <a:spcAft>
                <a:spcPct val="0"/>
              </a:spcAft>
              <a:buClr>
                <a:srgbClr val="E42D1A"/>
              </a:buClr>
              <a:buNone/>
              <a:defRPr sz="2000">
                <a:solidFill>
                  <a:schemeClr val="tx1"/>
                </a:solidFill>
                <a:latin typeface="+mn-lt"/>
                <a:ea typeface="ＭＳ Ｐゴシック" pitchFamily="-111" charset="-128"/>
              </a:defRPr>
            </a:lvl5pPr>
            <a:lvl6pPr marL="2286000" indent="0" algn="ctr" rtl="0" eaLnBrk="1" fontAlgn="base" hangingPunct="1">
              <a:spcBef>
                <a:spcPct val="20000"/>
              </a:spcBef>
              <a:spcAft>
                <a:spcPct val="0"/>
              </a:spcAft>
              <a:buClr>
                <a:srgbClr val="E42D1A"/>
              </a:buClr>
              <a:buNone/>
              <a:defRPr sz="2000">
                <a:solidFill>
                  <a:schemeClr val="tx1"/>
                </a:solidFill>
                <a:latin typeface="+mn-lt"/>
                <a:ea typeface="ＭＳ Ｐゴシック" pitchFamily="-111" charset="-128"/>
              </a:defRPr>
            </a:lvl6pPr>
            <a:lvl7pPr marL="2743200" indent="0" algn="ctr" rtl="0" eaLnBrk="1" fontAlgn="base" hangingPunct="1">
              <a:spcBef>
                <a:spcPct val="20000"/>
              </a:spcBef>
              <a:spcAft>
                <a:spcPct val="0"/>
              </a:spcAft>
              <a:buClr>
                <a:srgbClr val="E42D1A"/>
              </a:buClr>
              <a:buNone/>
              <a:defRPr sz="2000">
                <a:solidFill>
                  <a:schemeClr val="tx1"/>
                </a:solidFill>
                <a:latin typeface="+mn-lt"/>
                <a:ea typeface="ＭＳ Ｐゴシック" pitchFamily="-111" charset="-128"/>
              </a:defRPr>
            </a:lvl7pPr>
            <a:lvl8pPr marL="3200400" indent="0" algn="ctr" rtl="0" eaLnBrk="1" fontAlgn="base" hangingPunct="1">
              <a:spcBef>
                <a:spcPct val="20000"/>
              </a:spcBef>
              <a:spcAft>
                <a:spcPct val="0"/>
              </a:spcAft>
              <a:buClr>
                <a:srgbClr val="E42D1A"/>
              </a:buClr>
              <a:buNone/>
              <a:defRPr sz="2000">
                <a:solidFill>
                  <a:schemeClr val="tx1"/>
                </a:solidFill>
                <a:latin typeface="+mn-lt"/>
                <a:ea typeface="ＭＳ Ｐゴシック" pitchFamily="-111" charset="-128"/>
              </a:defRPr>
            </a:lvl8pPr>
            <a:lvl9pPr marL="3657600" indent="0" algn="ctr" rtl="0" eaLnBrk="1" fontAlgn="base" hangingPunct="1">
              <a:spcBef>
                <a:spcPct val="20000"/>
              </a:spcBef>
              <a:spcAft>
                <a:spcPct val="0"/>
              </a:spcAft>
              <a:buClr>
                <a:srgbClr val="E42D1A"/>
              </a:buClr>
              <a:buNone/>
              <a:defRPr sz="2000">
                <a:solidFill>
                  <a:schemeClr val="tx1"/>
                </a:solidFill>
                <a:latin typeface="+mn-lt"/>
                <a:ea typeface="ＭＳ Ｐゴシック" pitchFamily="-111" charset="-128"/>
              </a:defRPr>
            </a:lvl9pPr>
          </a:lstStyle>
          <a:p>
            <a:endParaRPr lang="en-US" sz="2800" b="1" dirty="0">
              <a:solidFill>
                <a:schemeClr val="tx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14600"/>
            <a:ext cx="470535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5532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10/15/2015</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10</a:t>
            </a:fld>
            <a:endParaRPr lang="en-US" dirty="0"/>
          </a:p>
        </p:txBody>
      </p:sp>
      <p:sp>
        <p:nvSpPr>
          <p:cNvPr id="5" name="Title 4"/>
          <p:cNvSpPr>
            <a:spLocks noGrp="1"/>
          </p:cNvSpPr>
          <p:nvPr>
            <p:ph type="title"/>
          </p:nvPr>
        </p:nvSpPr>
        <p:spPr/>
        <p:txBody>
          <a:bodyPr/>
          <a:lstStyle/>
          <a:p>
            <a:endParaRPr lang="en-US"/>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33400" y="4235039"/>
            <a:ext cx="1444877" cy="1140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063518" y="3627211"/>
            <a:ext cx="3121141"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smtClean="0"/>
              <a:t>Liberty Healthcare Intake Staff evaluate information in the RON to </a:t>
            </a:r>
            <a:r>
              <a:rPr lang="en-US" dirty="0"/>
              <a:t>determine if </a:t>
            </a:r>
            <a:r>
              <a:rPr lang="en-US" dirty="0" smtClean="0"/>
              <a:t>individual meets eligibility criteria and classifies the case as either “Priority, Non-priority, or No Need”</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659" y="4402614"/>
            <a:ext cx="1073150" cy="62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324600" y="3598208"/>
            <a:ext cx="2286000"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a:t>Cases determined to be “No Need” </a:t>
            </a:r>
            <a:r>
              <a:rPr lang="en-US" dirty="0" smtClean="0"/>
              <a:t>will be reviewed by an APS Supervisor and may </a:t>
            </a:r>
            <a:r>
              <a:rPr lang="en-US" dirty="0"/>
              <a:t>be referred for other services as </a:t>
            </a:r>
            <a:r>
              <a:rPr lang="en-US" dirty="0" smtClean="0"/>
              <a:t>needed</a:t>
            </a:r>
            <a:endParaRPr lang="en-U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609" y="2326795"/>
            <a:ext cx="596900" cy="128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48648"/>
            <a:ext cx="1054699" cy="64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063518" y="1371600"/>
            <a:ext cx="3499082"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The AAA notifies Liberty Healthcare that the RON is in SAMS. </a:t>
            </a:r>
            <a:endParaRPr lang="en-US" dirty="0"/>
          </a:p>
        </p:txBody>
      </p:sp>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774849">
            <a:off x="5135631" y="3225133"/>
            <a:ext cx="1187814"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6289964" y="1619862"/>
            <a:ext cx="2286000"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smtClean="0"/>
              <a:t>Liberty Intake staff also notify all appropriate licensing agencies of the Report of Need </a:t>
            </a:r>
            <a:endParaRPr lang="en-US" dirty="0"/>
          </a:p>
        </p:txBody>
      </p:sp>
    </p:spTree>
    <p:extLst>
      <p:ext uri="{BB962C8B-B14F-4D97-AF65-F5344CB8AC3E}">
        <p14:creationId xmlns:p14="http://schemas.microsoft.com/office/powerpoint/2010/main" val="1639983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10/15/2015</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11</a:t>
            </a:fld>
            <a:endParaRPr lang="en-US" dirty="0"/>
          </a:p>
        </p:txBody>
      </p:sp>
      <p:sp>
        <p:nvSpPr>
          <p:cNvPr id="5" name="Title 4"/>
          <p:cNvSpPr>
            <a:spLocks noGrp="1"/>
          </p:cNvSpPr>
          <p:nvPr>
            <p:ph type="title"/>
          </p:nvPr>
        </p:nvSpPr>
        <p:spPr/>
        <p:txBody>
          <a:bodyPr/>
          <a:lstStyle/>
          <a:p>
            <a:r>
              <a:rPr lang="en-US" dirty="0" smtClean="0"/>
              <a:t>APS Process</a:t>
            </a:r>
            <a:endParaRPr lang="en-US" dirty="0"/>
          </a:p>
        </p:txBody>
      </p:sp>
      <p:pic>
        <p:nvPicPr>
          <p:cNvPr id="1024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91042" y="1702724"/>
            <a:ext cx="1054699" cy="64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057400" y="1447800"/>
            <a:ext cx="4953000"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All cases classified as “Priority” or “Non-priority” are assigned to an APS caseworker for investigation.  Investigations must be initiated within 24 hours for “Priority” cases and within 72 hours for “Non-priority” cases.</a:t>
            </a:r>
            <a:endParaRPr lang="en-US"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2984" y="3124200"/>
            <a:ext cx="1168400" cy="67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9" y="4095370"/>
            <a:ext cx="1169987"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085109" y="3958755"/>
            <a:ext cx="5257800"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APS Caseworker initiates investigation within required timeframes, assesses risk, investigates allegation(s), determines if allegation is substantiated or unsubstantiated, and mitigates risk if necessary.</a:t>
            </a:r>
            <a:endParaRPr lang="en-US" dirty="0"/>
          </a:p>
        </p:txBody>
      </p:sp>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8636" y="5436082"/>
            <a:ext cx="1180349"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6789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10/15/2015</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12</a:t>
            </a:fld>
            <a:endParaRPr lang="en-US" dirty="0"/>
          </a:p>
        </p:txBody>
      </p:sp>
      <p:sp>
        <p:nvSpPr>
          <p:cNvPr id="5" name="Title 4"/>
          <p:cNvSpPr>
            <a:spLocks noGrp="1"/>
          </p:cNvSpPr>
          <p:nvPr>
            <p:ph type="title"/>
          </p:nvPr>
        </p:nvSpPr>
        <p:spPr/>
        <p:txBody>
          <a:bodyPr/>
          <a:lstStyle/>
          <a:p>
            <a:r>
              <a:rPr lang="en-US" dirty="0" smtClean="0"/>
              <a:t>APS Process</a:t>
            </a:r>
            <a:endParaRPr lang="en-US" dirty="0"/>
          </a:p>
        </p:txBody>
      </p:sp>
      <p:pic>
        <p:nvPicPr>
          <p:cNvPr id="1126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1524000" cy="701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97331" y="1439487"/>
            <a:ext cx="34290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APS may provide or arrange for </a:t>
            </a:r>
            <a:r>
              <a:rPr lang="en-US" dirty="0" smtClean="0"/>
              <a:t>services </a:t>
            </a:r>
            <a:r>
              <a:rPr lang="en-US" dirty="0"/>
              <a:t>intended to ensure the adult’s immediate safety and well-being.</a:t>
            </a:r>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599" y="2823962"/>
            <a:ext cx="876069" cy="835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97331" y="3658985"/>
            <a:ext cx="33528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Protective services provided must be the least restrictive and in the most integrated setting. </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769812"/>
            <a:ext cx="152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Arrow Callout 3"/>
          <p:cNvSpPr/>
          <p:nvPr/>
        </p:nvSpPr>
        <p:spPr>
          <a:xfrm>
            <a:off x="5410200" y="1759755"/>
            <a:ext cx="3200400" cy="2801913"/>
          </a:xfrm>
          <a:prstGeom prst="leftArrowCallout">
            <a:avLst/>
          </a:prstGeom>
          <a:ln>
            <a:solidFill>
              <a:schemeClr val="accent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b="1" dirty="0" smtClean="0">
                <a:solidFill>
                  <a:schemeClr val="accent4"/>
                </a:solidFill>
              </a:rPr>
              <a:t>An </a:t>
            </a:r>
            <a:r>
              <a:rPr lang="en-US" sz="1200" b="1" dirty="0">
                <a:solidFill>
                  <a:schemeClr val="accent4"/>
                </a:solidFill>
              </a:rPr>
              <a:t>adult shall</a:t>
            </a:r>
          </a:p>
          <a:p>
            <a:pPr algn="ctr"/>
            <a:r>
              <a:rPr lang="en-US" sz="1200" b="1" dirty="0">
                <a:solidFill>
                  <a:schemeClr val="accent4"/>
                </a:solidFill>
              </a:rPr>
              <a:t>only receive protective services voluntarily. In no event may</a:t>
            </a:r>
          </a:p>
          <a:p>
            <a:pPr algn="ctr"/>
            <a:r>
              <a:rPr lang="en-US" sz="1200" b="1" dirty="0">
                <a:solidFill>
                  <a:schemeClr val="accent4"/>
                </a:solidFill>
              </a:rPr>
              <a:t>protective services be provided </a:t>
            </a:r>
            <a:r>
              <a:rPr lang="en-US" sz="1200" b="1" dirty="0" smtClean="0">
                <a:solidFill>
                  <a:schemeClr val="accent4"/>
                </a:solidFill>
              </a:rPr>
              <a:t>to an adult </a:t>
            </a:r>
            <a:r>
              <a:rPr lang="en-US" sz="1200" b="1" dirty="0">
                <a:solidFill>
                  <a:schemeClr val="accent4"/>
                </a:solidFill>
              </a:rPr>
              <a:t>who refuses consent to the services or who, having</a:t>
            </a:r>
          </a:p>
          <a:p>
            <a:pPr algn="ctr"/>
            <a:r>
              <a:rPr lang="en-US" sz="1200" b="1" dirty="0">
                <a:solidFill>
                  <a:schemeClr val="accent4"/>
                </a:solidFill>
              </a:rPr>
              <a:t>consented, withdraws the consent, unless the services are</a:t>
            </a:r>
          </a:p>
          <a:p>
            <a:pPr algn="ctr"/>
            <a:r>
              <a:rPr lang="en-US" sz="1200" b="1" dirty="0">
                <a:solidFill>
                  <a:schemeClr val="accent4"/>
                </a:solidFill>
              </a:rPr>
              <a:t>ordered by a </a:t>
            </a:r>
            <a:r>
              <a:rPr lang="en-US" sz="1200" b="1" dirty="0" smtClean="0">
                <a:solidFill>
                  <a:schemeClr val="accent4"/>
                </a:solidFill>
              </a:rPr>
              <a:t>court.</a:t>
            </a:r>
            <a:endParaRPr lang="en-US" sz="1200" b="1" dirty="0">
              <a:solidFill>
                <a:schemeClr val="accent4"/>
              </a:solidFill>
            </a:endParaRPr>
          </a:p>
        </p:txBody>
      </p:sp>
    </p:spTree>
    <p:extLst>
      <p:ext uri="{BB962C8B-B14F-4D97-AF65-F5344CB8AC3E}">
        <p14:creationId xmlns:p14="http://schemas.microsoft.com/office/powerpoint/2010/main" val="2550697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sz="2000" u="sng" dirty="0" smtClean="0"/>
              <a:t>Priority:</a:t>
            </a:r>
            <a:r>
              <a:rPr lang="en-US" sz="2000" dirty="0" smtClean="0"/>
              <a:t>  </a:t>
            </a:r>
            <a:r>
              <a:rPr lang="en-US" sz="2000" dirty="0"/>
              <a:t>Priority reports require immediate attention because specific details in the report indicate the possibility that the adult reported to need protective services </a:t>
            </a:r>
            <a:r>
              <a:rPr lang="en-US" sz="2000" b="1" dirty="0"/>
              <a:t>is at imminent risk of death or serious injury or serious bodily injury</a:t>
            </a:r>
            <a:r>
              <a:rPr lang="en-US" sz="2000" dirty="0"/>
              <a:t>. The investigation shall be initiated immediately </a:t>
            </a:r>
            <a:r>
              <a:rPr lang="en-US" sz="2000" dirty="0" smtClean="0"/>
              <a:t>for a </a:t>
            </a:r>
            <a:r>
              <a:rPr lang="en-US" sz="2000" dirty="0"/>
              <a:t>priority </a:t>
            </a:r>
            <a:r>
              <a:rPr lang="en-US" sz="2000" smtClean="0"/>
              <a:t>report. </a:t>
            </a:r>
            <a:endParaRPr lang="en-US" sz="2000" dirty="0"/>
          </a:p>
          <a:p>
            <a:endParaRPr lang="en-US" sz="2000" dirty="0"/>
          </a:p>
          <a:p>
            <a:r>
              <a:rPr lang="en-US" sz="2000" u="sng" dirty="0" smtClean="0"/>
              <a:t>Non-priority</a:t>
            </a:r>
            <a:r>
              <a:rPr lang="en-US" sz="2000" dirty="0" smtClean="0"/>
              <a:t>:  </a:t>
            </a:r>
            <a:r>
              <a:rPr lang="en-US" sz="2000" dirty="0"/>
              <a:t>A non-priority report does not appropriately fall within the priority category and, therefore, does not require immediate attention by the agency.  These investigations must </a:t>
            </a:r>
            <a:r>
              <a:rPr lang="en-US" sz="2000" dirty="0" smtClean="0"/>
              <a:t>be initiated within </a:t>
            </a:r>
            <a:r>
              <a:rPr lang="en-US" sz="2000" dirty="0"/>
              <a:t>72 hours.</a:t>
            </a:r>
          </a:p>
          <a:p>
            <a:endParaRPr lang="en-US" dirty="0"/>
          </a:p>
        </p:txBody>
      </p:sp>
      <p:sp>
        <p:nvSpPr>
          <p:cNvPr id="6" name="Title 5"/>
          <p:cNvSpPr>
            <a:spLocks noGrp="1"/>
          </p:cNvSpPr>
          <p:nvPr>
            <p:ph type="title"/>
          </p:nvPr>
        </p:nvSpPr>
        <p:spPr/>
        <p:txBody>
          <a:bodyPr/>
          <a:lstStyle/>
          <a:p>
            <a:r>
              <a:rPr lang="en-US" dirty="0" smtClean="0"/>
              <a:t>Report of Need Categorization</a:t>
            </a:r>
            <a:endParaRPr lang="en-US" dirty="0"/>
          </a:p>
        </p:txBody>
      </p:sp>
    </p:spTree>
    <p:extLst>
      <p:ext uri="{BB962C8B-B14F-4D97-AF65-F5344CB8AC3E}">
        <p14:creationId xmlns:p14="http://schemas.microsoft.com/office/powerpoint/2010/main" val="1207805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lstStyle/>
          <a:p>
            <a:r>
              <a:rPr lang="en-US" u="sng" dirty="0"/>
              <a:t>No need for protective </a:t>
            </a:r>
            <a:r>
              <a:rPr lang="en-US" u="sng" dirty="0" smtClean="0"/>
              <a:t>services</a:t>
            </a:r>
            <a:r>
              <a:rPr lang="en-US" dirty="0" smtClean="0"/>
              <a:t>:  </a:t>
            </a:r>
            <a:r>
              <a:rPr lang="en-US" dirty="0"/>
              <a:t>A report shall be placed in this category when the person reported to be in need of protective services meets either of the following criteria</a:t>
            </a:r>
            <a:r>
              <a:rPr lang="en-US" dirty="0" smtClean="0"/>
              <a:t>:</a:t>
            </a:r>
          </a:p>
          <a:p>
            <a:pPr marL="0" indent="0">
              <a:buNone/>
            </a:pPr>
            <a:endParaRPr lang="en-US" dirty="0" smtClean="0"/>
          </a:p>
          <a:p>
            <a:pPr marL="0" indent="0">
              <a:buNone/>
            </a:pPr>
            <a:r>
              <a:rPr lang="en-US" dirty="0"/>
              <a:t>	</a:t>
            </a:r>
            <a:r>
              <a:rPr lang="en-US" dirty="0" smtClean="0"/>
              <a:t>(</a:t>
            </a:r>
            <a:r>
              <a:rPr lang="en-US" dirty="0"/>
              <a:t>a) </a:t>
            </a:r>
            <a:r>
              <a:rPr lang="en-US" b="1" dirty="0"/>
              <a:t>has the capacity to perform or obtain, </a:t>
            </a:r>
            <a:r>
              <a:rPr lang="en-US" b="1" dirty="0" smtClean="0"/>
              <a:t>  	without help</a:t>
            </a:r>
            <a:r>
              <a:rPr lang="en-US" b="1" dirty="0"/>
              <a:t>, services necessary to maintain </a:t>
            </a:r>
            <a:r>
              <a:rPr lang="en-US" b="1" dirty="0" smtClean="0"/>
              <a:t>	physical </a:t>
            </a:r>
            <a:r>
              <a:rPr lang="en-US" b="1" dirty="0"/>
              <a:t>or </a:t>
            </a:r>
            <a:r>
              <a:rPr lang="en-US" b="1" dirty="0" smtClean="0"/>
              <a:t>mental health</a:t>
            </a:r>
          </a:p>
          <a:p>
            <a:pPr marL="0" indent="0">
              <a:buNone/>
            </a:pPr>
            <a:endParaRPr lang="en-US" b="1" dirty="0"/>
          </a:p>
          <a:p>
            <a:pPr marL="0" indent="0">
              <a:buNone/>
            </a:pPr>
            <a:r>
              <a:rPr lang="en-US" dirty="0" smtClean="0"/>
              <a:t>	(b</a:t>
            </a:r>
            <a:r>
              <a:rPr lang="en-US" dirty="0"/>
              <a:t>) </a:t>
            </a:r>
            <a:r>
              <a:rPr lang="en-US" b="1" dirty="0"/>
              <a:t>is not at imminent risk or danger to his </a:t>
            </a:r>
            <a:r>
              <a:rPr lang="en-US" b="1" dirty="0" smtClean="0"/>
              <a:t>	person </a:t>
            </a:r>
            <a:r>
              <a:rPr lang="en-US" b="1" dirty="0"/>
              <a:t>or </a:t>
            </a:r>
            <a:r>
              <a:rPr lang="en-US" b="1" dirty="0" smtClean="0"/>
              <a:t>property</a:t>
            </a:r>
            <a:r>
              <a:rPr lang="en-US" dirty="0" smtClean="0"/>
              <a:t> </a:t>
            </a:r>
            <a:endParaRPr lang="en-US" dirty="0"/>
          </a:p>
          <a:p>
            <a:endParaRPr lang="en-US" dirty="0"/>
          </a:p>
        </p:txBody>
      </p:sp>
      <p:sp>
        <p:nvSpPr>
          <p:cNvPr id="5" name="Title 4"/>
          <p:cNvSpPr>
            <a:spLocks noGrp="1"/>
          </p:cNvSpPr>
          <p:nvPr>
            <p:ph type="title"/>
          </p:nvPr>
        </p:nvSpPr>
        <p:spPr/>
        <p:txBody>
          <a:bodyPr/>
          <a:lstStyle/>
          <a:p>
            <a:r>
              <a:rPr lang="en-US" dirty="0">
                <a:solidFill>
                  <a:srgbClr val="FFFFFF"/>
                </a:solidFill>
              </a:rPr>
              <a:t>Report of Need Categorization</a:t>
            </a:r>
            <a:endParaRPr lang="en-US" dirty="0"/>
          </a:p>
        </p:txBody>
      </p:sp>
    </p:spTree>
    <p:extLst>
      <p:ext uri="{BB962C8B-B14F-4D97-AF65-F5344CB8AC3E}">
        <p14:creationId xmlns:p14="http://schemas.microsoft.com/office/powerpoint/2010/main" val="1778818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10/15/2015</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15</a:t>
            </a:fld>
            <a:endParaRPr lang="en-US" dirty="0"/>
          </a:p>
        </p:txBody>
      </p:sp>
      <p:sp>
        <p:nvSpPr>
          <p:cNvPr id="5" name="Title 4"/>
          <p:cNvSpPr>
            <a:spLocks noGrp="1"/>
          </p:cNvSpPr>
          <p:nvPr>
            <p:ph type="title"/>
          </p:nvPr>
        </p:nvSpPr>
        <p:spPr/>
        <p:txBody>
          <a:bodyPr/>
          <a:lstStyle/>
          <a:p>
            <a:r>
              <a:rPr lang="en-US" dirty="0" smtClean="0"/>
              <a:t>Report of Need</a:t>
            </a:r>
            <a:endParaRPr lang="en-US" dirty="0"/>
          </a:p>
        </p:txBody>
      </p:sp>
      <p:sp>
        <p:nvSpPr>
          <p:cNvPr id="4" name="Rectangle 3"/>
          <p:cNvSpPr/>
          <p:nvPr/>
        </p:nvSpPr>
        <p:spPr>
          <a:xfrm>
            <a:off x="2130136" y="3471949"/>
            <a:ext cx="381000" cy="762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133600" y="3733800"/>
            <a:ext cx="381000" cy="762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Content Placeholder 9" descr="RON 12.23.13 FINAL.pdf - Adobe Reade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66824" y="1143000"/>
            <a:ext cx="7734152" cy="4724400"/>
          </a:xfrm>
        </p:spPr>
      </p:pic>
    </p:spTree>
    <p:extLst>
      <p:ext uri="{BB962C8B-B14F-4D97-AF65-F5344CB8AC3E}">
        <p14:creationId xmlns:p14="http://schemas.microsoft.com/office/powerpoint/2010/main" val="276179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10/15/2015</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16</a:t>
            </a:fld>
            <a:endParaRPr lang="en-US" dirty="0"/>
          </a:p>
        </p:txBody>
      </p:sp>
      <p:pic>
        <p:nvPicPr>
          <p:cNvPr id="6" name="Content Placeholder 5" descr="RON 12.23.13 FINAL.pdf - Adobe Reade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66824" y="1143000"/>
            <a:ext cx="7734152" cy="4724400"/>
          </a:xfrm>
        </p:spPr>
      </p:pic>
      <p:sp>
        <p:nvSpPr>
          <p:cNvPr id="5" name="Title 4"/>
          <p:cNvSpPr>
            <a:spLocks noGrp="1"/>
          </p:cNvSpPr>
          <p:nvPr>
            <p:ph type="title"/>
          </p:nvPr>
        </p:nvSpPr>
        <p:spPr/>
        <p:txBody>
          <a:bodyPr/>
          <a:lstStyle/>
          <a:p>
            <a:r>
              <a:rPr lang="en-US" dirty="0"/>
              <a:t>Report of Need</a:t>
            </a:r>
          </a:p>
        </p:txBody>
      </p:sp>
    </p:spTree>
    <p:extLst>
      <p:ext uri="{BB962C8B-B14F-4D97-AF65-F5344CB8AC3E}">
        <p14:creationId xmlns:p14="http://schemas.microsoft.com/office/powerpoint/2010/main" val="1491451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10/15/2015</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17</a:t>
            </a:fld>
            <a:endParaRPr lang="en-US" dirty="0"/>
          </a:p>
        </p:txBody>
      </p:sp>
      <p:pic>
        <p:nvPicPr>
          <p:cNvPr id="6" name="Content Placeholder 5" descr="RON 12.23.13 FINAL.pdf - Adobe Reade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66824" y="1143000"/>
            <a:ext cx="7734152" cy="4724400"/>
          </a:xfrm>
        </p:spPr>
      </p:pic>
      <p:sp>
        <p:nvSpPr>
          <p:cNvPr id="5" name="Title 4"/>
          <p:cNvSpPr>
            <a:spLocks noGrp="1"/>
          </p:cNvSpPr>
          <p:nvPr>
            <p:ph type="title"/>
          </p:nvPr>
        </p:nvSpPr>
        <p:spPr/>
        <p:txBody>
          <a:bodyPr/>
          <a:lstStyle/>
          <a:p>
            <a:r>
              <a:rPr lang="en-US" dirty="0"/>
              <a:t>Report of Need</a:t>
            </a:r>
          </a:p>
        </p:txBody>
      </p:sp>
    </p:spTree>
    <p:extLst>
      <p:ext uri="{BB962C8B-B14F-4D97-AF65-F5344CB8AC3E}">
        <p14:creationId xmlns:p14="http://schemas.microsoft.com/office/powerpoint/2010/main" val="4190473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10/15/2015</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18</a:t>
            </a:fld>
            <a:endParaRPr lang="en-US" dirty="0"/>
          </a:p>
        </p:txBody>
      </p:sp>
      <p:pic>
        <p:nvPicPr>
          <p:cNvPr id="6" name="Content Placeholder 5" descr="RON 12.23.13 FINAL.pdf - Adobe Reade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66824" y="1143000"/>
            <a:ext cx="7734152" cy="4724400"/>
          </a:xfrm>
        </p:spPr>
      </p:pic>
      <p:sp>
        <p:nvSpPr>
          <p:cNvPr id="5" name="Title 4"/>
          <p:cNvSpPr>
            <a:spLocks noGrp="1"/>
          </p:cNvSpPr>
          <p:nvPr>
            <p:ph type="title"/>
          </p:nvPr>
        </p:nvSpPr>
        <p:spPr/>
        <p:txBody>
          <a:bodyPr/>
          <a:lstStyle/>
          <a:p>
            <a:r>
              <a:rPr lang="en-US" dirty="0"/>
              <a:t>Report of Need</a:t>
            </a:r>
          </a:p>
        </p:txBody>
      </p:sp>
    </p:spTree>
    <p:extLst>
      <p:ext uri="{BB962C8B-B14F-4D97-AF65-F5344CB8AC3E}">
        <p14:creationId xmlns:p14="http://schemas.microsoft.com/office/powerpoint/2010/main" val="3636991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10/15/2015</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19</a:t>
            </a:fld>
            <a:endParaRPr lang="en-US" dirty="0"/>
          </a:p>
        </p:txBody>
      </p:sp>
      <p:pic>
        <p:nvPicPr>
          <p:cNvPr id="6" name="Content Placeholder 5" descr="RON 12.23.13 FINAL.pdf - Adobe Reade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66824" y="1143000"/>
            <a:ext cx="7734152" cy="4724400"/>
          </a:xfrm>
        </p:spPr>
      </p:pic>
      <p:sp>
        <p:nvSpPr>
          <p:cNvPr id="5" name="Title 4"/>
          <p:cNvSpPr>
            <a:spLocks noGrp="1"/>
          </p:cNvSpPr>
          <p:nvPr>
            <p:ph type="title"/>
          </p:nvPr>
        </p:nvSpPr>
        <p:spPr/>
        <p:txBody>
          <a:bodyPr/>
          <a:lstStyle/>
          <a:p>
            <a:r>
              <a:rPr lang="en-US" dirty="0"/>
              <a:t>Report of Need</a:t>
            </a:r>
          </a:p>
        </p:txBody>
      </p:sp>
    </p:spTree>
    <p:extLst>
      <p:ext uri="{BB962C8B-B14F-4D97-AF65-F5344CB8AC3E}">
        <p14:creationId xmlns:p14="http://schemas.microsoft.com/office/powerpoint/2010/main" val="960901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4/8/2015</a:t>
            </a:r>
            <a:endParaRPr lang="en-US" dirty="0"/>
          </a:p>
        </p:txBody>
      </p:sp>
      <p:sp>
        <p:nvSpPr>
          <p:cNvPr id="5" name="Slide Number Placeholder 4"/>
          <p:cNvSpPr>
            <a:spLocks noGrp="1"/>
          </p:cNvSpPr>
          <p:nvPr>
            <p:ph type="sldNum" sz="quarter" idx="12"/>
          </p:nvPr>
        </p:nvSpPr>
        <p:spPr/>
        <p:txBody>
          <a:bodyPr/>
          <a:lstStyle/>
          <a:p>
            <a:pPr>
              <a:defRPr/>
            </a:pPr>
            <a:fld id="{9C10EB89-1475-4332-AC66-2657F847E4F2}" type="slidenum">
              <a:rPr lang="en-US" smtClean="0"/>
              <a:pPr>
                <a:defRPr/>
              </a:pPr>
              <a:t>2</a:t>
            </a:fld>
            <a:endParaRPr lang="en-US" dirty="0"/>
          </a:p>
        </p:txBody>
      </p:sp>
      <p:sp>
        <p:nvSpPr>
          <p:cNvPr id="6" name="Title 5"/>
          <p:cNvSpPr>
            <a:spLocks noGrp="1"/>
          </p:cNvSpPr>
          <p:nvPr>
            <p:ph type="title"/>
          </p:nvPr>
        </p:nvSpPr>
        <p:spPr>
          <a:xfrm>
            <a:off x="457200" y="457200"/>
            <a:ext cx="5410200" cy="461665"/>
          </a:xfrm>
          <a:prstGeom prst="rect">
            <a:avLst/>
          </a:prstGeom>
        </p:spPr>
        <p:txBody>
          <a:bodyPr wrap="square">
            <a:spAutoFit/>
          </a:bodyPr>
          <a:lstStyle/>
          <a:p>
            <a:pPr lvl="0" eaLnBrk="0" hangingPunct="0">
              <a:defRPr/>
            </a:pPr>
            <a:r>
              <a:rPr lang="en-US" sz="2400" b="1" dirty="0">
                <a:solidFill>
                  <a:prstClr val="white"/>
                </a:solidFill>
                <a:latin typeface="Arial" panose="020B0604020202020204" pitchFamily="34" charset="0"/>
                <a:ea typeface="ＭＳ Ｐゴシック" pitchFamily="34" charset="-128"/>
                <a:cs typeface="Arial" panose="020B0604020202020204" pitchFamily="34" charset="0"/>
              </a:rPr>
              <a:t>Adult Protective </a:t>
            </a:r>
            <a:r>
              <a:rPr lang="en-US" sz="2400" b="1" dirty="0" smtClean="0">
                <a:solidFill>
                  <a:prstClr val="white"/>
                </a:solidFill>
                <a:latin typeface="Arial" panose="020B0604020202020204" pitchFamily="34" charset="0"/>
                <a:ea typeface="ＭＳ Ｐゴシック" pitchFamily="34" charset="-128"/>
                <a:cs typeface="Arial" panose="020B0604020202020204" pitchFamily="34" charset="0"/>
              </a:rPr>
              <a:t>Services History</a:t>
            </a:r>
            <a:endParaRPr lang="en-US" sz="2400" dirty="0">
              <a:solidFill>
                <a:prstClr val="white"/>
              </a:solidFill>
              <a:latin typeface="Arial" panose="020B0604020202020204" pitchFamily="34" charset="0"/>
              <a:ea typeface="+mn-ea"/>
              <a:cs typeface="Arial" panose="020B0604020202020204" pitchFamily="34" charset="0"/>
            </a:endParaRPr>
          </a:p>
        </p:txBody>
      </p:sp>
      <p:sp>
        <p:nvSpPr>
          <p:cNvPr id="7" name="TextBox 8"/>
          <p:cNvSpPr txBox="1">
            <a:spLocks noChangeArrowheads="1"/>
          </p:cNvSpPr>
          <p:nvPr/>
        </p:nvSpPr>
        <p:spPr bwMode="auto">
          <a:xfrm>
            <a:off x="397933" y="1394460"/>
            <a:ext cx="8001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342900" lvl="1" indent="-342900">
              <a:buFont typeface="Arial" panose="020B0604020202020204" pitchFamily="34" charset="0"/>
              <a:buChar char="•"/>
              <a:defRPr/>
            </a:pPr>
            <a:r>
              <a:rPr lang="en-US" sz="2400" dirty="0" smtClean="0">
                <a:solidFill>
                  <a:prstClr val="black"/>
                </a:solidFill>
                <a:latin typeface="Arial" panose="020B0604020202020204" pitchFamily="34" charset="0"/>
                <a:ea typeface="+mn-ea"/>
                <a:cs typeface="Arial" panose="020B0604020202020204" pitchFamily="34" charset="0"/>
              </a:rPr>
              <a:t>The Adult Protective Services (APS) Law (Act 70 of 2010) was enacted to provide protective services to adults between 18 and 59 years of age who have a physical or mental impairment that substantially limits one or more major life activities</a:t>
            </a:r>
          </a:p>
          <a:p>
            <a:pPr marL="342900" lvl="1" indent="-342900">
              <a:buFont typeface="Arial" panose="020B0604020202020204" pitchFamily="34" charset="0"/>
              <a:buChar char="•"/>
              <a:defRPr/>
            </a:pPr>
            <a:endParaRPr lang="en-US" sz="2400" dirty="0" smtClean="0">
              <a:solidFill>
                <a:prstClr val="black"/>
              </a:solidFill>
              <a:latin typeface="Arial" panose="020B0604020202020204" pitchFamily="34" charset="0"/>
              <a:ea typeface="+mn-ea"/>
              <a:cs typeface="Arial" panose="020B0604020202020204" pitchFamily="34" charset="0"/>
            </a:endParaRPr>
          </a:p>
          <a:p>
            <a:pPr marL="342900" indent="-342900">
              <a:buFont typeface="Arial" panose="020B0604020202020204" pitchFamily="34" charset="0"/>
              <a:buChar char="•"/>
              <a:defRPr/>
            </a:pPr>
            <a:r>
              <a:rPr lang="en-US" sz="2400" dirty="0" smtClean="0">
                <a:solidFill>
                  <a:prstClr val="black"/>
                </a:solidFill>
                <a:latin typeface="Arial" panose="020B0604020202020204" pitchFamily="34" charset="0"/>
                <a:ea typeface="+mn-ea"/>
                <a:cs typeface="Arial" panose="020B0604020202020204" pitchFamily="34" charset="0"/>
              </a:rPr>
              <a:t>Funding first provided during state fiscal year 2012-13</a:t>
            </a:r>
          </a:p>
          <a:p>
            <a:pPr marL="342900" indent="-342900">
              <a:buFont typeface="Arial" panose="020B0604020202020204" pitchFamily="34" charset="0"/>
              <a:buChar char="•"/>
              <a:defRPr/>
            </a:pPr>
            <a:endParaRPr lang="en-US" sz="2400" dirty="0">
              <a:solidFill>
                <a:prstClr val="black"/>
              </a:solidFill>
              <a:latin typeface="Arial" panose="020B0604020202020204" pitchFamily="34" charset="0"/>
              <a:ea typeface="+mn-ea"/>
              <a:cs typeface="Arial" panose="020B0604020202020204" pitchFamily="34" charset="0"/>
            </a:endParaRPr>
          </a:p>
          <a:p>
            <a:pPr marL="342900" indent="-342900">
              <a:buFont typeface="Arial" panose="020B0604020202020204" pitchFamily="34" charset="0"/>
              <a:buChar char="•"/>
              <a:defRPr/>
            </a:pPr>
            <a:r>
              <a:rPr lang="en-US" sz="2400" dirty="0" smtClean="0">
                <a:solidFill>
                  <a:prstClr val="black"/>
                </a:solidFill>
                <a:latin typeface="Arial" panose="020B0604020202020204" pitchFamily="34" charset="0"/>
                <a:ea typeface="+mn-ea"/>
                <a:cs typeface="Arial" panose="020B0604020202020204" pitchFamily="34" charset="0"/>
              </a:rPr>
              <a:t>Act 70 is the bridge between CPSL and OAPSA and mirrors OAPSA in many ways</a:t>
            </a:r>
          </a:p>
          <a:p>
            <a:pPr marL="342900" indent="-342900">
              <a:buFont typeface="Arial" panose="020B0604020202020204" pitchFamily="34" charset="0"/>
              <a:buChar char="•"/>
              <a:defRPr/>
            </a:pPr>
            <a:endParaRPr lang="en-US" sz="2400" dirty="0">
              <a:solidFill>
                <a:prstClr val="black"/>
              </a:solidFill>
              <a:latin typeface="Arial" panose="020B0604020202020204" pitchFamily="34" charset="0"/>
              <a:ea typeface="+mn-ea"/>
              <a:cs typeface="Arial" panose="020B0604020202020204" pitchFamily="34" charset="0"/>
            </a:endParaRPr>
          </a:p>
          <a:p>
            <a:pPr marL="342900" indent="-342900">
              <a:buFont typeface="Arial" panose="020B0604020202020204" pitchFamily="34" charset="0"/>
              <a:buChar char="•"/>
              <a:defRPr/>
            </a:pPr>
            <a:endParaRPr lang="en-US" sz="2400" dirty="0" smtClean="0">
              <a:solidFill>
                <a:prstClr val="black"/>
              </a:solidFill>
              <a:latin typeface="Arial" panose="020B0604020202020204" pitchFamily="34" charset="0"/>
              <a:ea typeface="+mn-ea"/>
              <a:cs typeface="Arial" panose="020B0604020202020204" pitchFamily="34" charset="0"/>
            </a:endParaRPr>
          </a:p>
          <a:p>
            <a:pPr>
              <a:defRPr/>
            </a:pPr>
            <a:endParaRPr lang="en-US" sz="2400" dirty="0" smtClean="0">
              <a:solidFill>
                <a:prstClr val="black"/>
              </a:solidFill>
              <a:latin typeface="Arial" panose="020B0604020202020204" pitchFamily="34" charset="0"/>
              <a:ea typeface="+mn-ea"/>
              <a:cs typeface="Arial" panose="020B0604020202020204" pitchFamily="34" charset="0"/>
            </a:endParaRPr>
          </a:p>
          <a:p>
            <a:pPr marL="457200" indent="-457200">
              <a:buFont typeface="Arial" pitchFamily="34" charset="0"/>
              <a:buChar char="•"/>
              <a:defRPr/>
            </a:pPr>
            <a:endParaRPr lang="en-US" sz="2400" dirty="0" smtClean="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52240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10/15/2015</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20</a:t>
            </a:fld>
            <a:endParaRPr lang="en-US" dirty="0"/>
          </a:p>
        </p:txBody>
      </p:sp>
      <p:pic>
        <p:nvPicPr>
          <p:cNvPr id="6" name="Content Placeholder 5" descr="RON 12.23.13 FINAL.pdf - Adobe Reade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66824" y="1143000"/>
            <a:ext cx="7734152" cy="4724400"/>
          </a:xfrm>
        </p:spPr>
      </p:pic>
      <p:sp>
        <p:nvSpPr>
          <p:cNvPr id="5" name="Title 4"/>
          <p:cNvSpPr>
            <a:spLocks noGrp="1"/>
          </p:cNvSpPr>
          <p:nvPr>
            <p:ph type="title"/>
          </p:nvPr>
        </p:nvSpPr>
        <p:spPr/>
        <p:txBody>
          <a:bodyPr/>
          <a:lstStyle/>
          <a:p>
            <a:r>
              <a:rPr lang="en-US" dirty="0"/>
              <a:t>Report of Need</a:t>
            </a:r>
          </a:p>
        </p:txBody>
      </p:sp>
    </p:spTree>
    <p:extLst>
      <p:ext uri="{BB962C8B-B14F-4D97-AF65-F5344CB8AC3E}">
        <p14:creationId xmlns:p14="http://schemas.microsoft.com/office/powerpoint/2010/main" val="1502015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10/15/2015</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21</a:t>
            </a:fld>
            <a:endParaRPr lang="en-US" dirty="0"/>
          </a:p>
        </p:txBody>
      </p:sp>
      <p:pic>
        <p:nvPicPr>
          <p:cNvPr id="6" name="Content Placeholder 5" descr="RON 12.23.13 FINAL.pdf - Adobe Reade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66824" y="1143000"/>
            <a:ext cx="7734152" cy="4724400"/>
          </a:xfrm>
        </p:spPr>
      </p:pic>
      <p:sp>
        <p:nvSpPr>
          <p:cNvPr id="5" name="Title 4"/>
          <p:cNvSpPr>
            <a:spLocks noGrp="1"/>
          </p:cNvSpPr>
          <p:nvPr>
            <p:ph type="title"/>
          </p:nvPr>
        </p:nvSpPr>
        <p:spPr/>
        <p:txBody>
          <a:bodyPr/>
          <a:lstStyle/>
          <a:p>
            <a:r>
              <a:rPr lang="en-US" dirty="0"/>
              <a:t>Report of Need</a:t>
            </a:r>
          </a:p>
        </p:txBody>
      </p:sp>
    </p:spTree>
    <p:extLst>
      <p:ext uri="{BB962C8B-B14F-4D97-AF65-F5344CB8AC3E}">
        <p14:creationId xmlns:p14="http://schemas.microsoft.com/office/powerpoint/2010/main" val="35613371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10/15/2015</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22</a:t>
            </a:fld>
            <a:endParaRPr lang="en-US" dirty="0"/>
          </a:p>
        </p:txBody>
      </p:sp>
      <p:pic>
        <p:nvPicPr>
          <p:cNvPr id="6" name="Content Placeholder 5" descr="RON 12.23.13 FINAL.pdf - Adobe Reade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66824" y="1143000"/>
            <a:ext cx="7734152" cy="4724400"/>
          </a:xfrm>
        </p:spPr>
      </p:pic>
      <p:sp>
        <p:nvSpPr>
          <p:cNvPr id="5" name="Title 4"/>
          <p:cNvSpPr>
            <a:spLocks noGrp="1"/>
          </p:cNvSpPr>
          <p:nvPr>
            <p:ph type="title"/>
          </p:nvPr>
        </p:nvSpPr>
        <p:spPr/>
        <p:txBody>
          <a:bodyPr/>
          <a:lstStyle/>
          <a:p>
            <a:r>
              <a:rPr lang="en-US" dirty="0"/>
              <a:t>Report of Need</a:t>
            </a:r>
          </a:p>
        </p:txBody>
      </p:sp>
    </p:spTree>
    <p:extLst>
      <p:ext uri="{BB962C8B-B14F-4D97-AF65-F5344CB8AC3E}">
        <p14:creationId xmlns:p14="http://schemas.microsoft.com/office/powerpoint/2010/main" val="2936802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10/15/2015</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23</a:t>
            </a:fld>
            <a:endParaRPr lang="en-US" dirty="0"/>
          </a:p>
        </p:txBody>
      </p:sp>
      <p:pic>
        <p:nvPicPr>
          <p:cNvPr id="6" name="Content Placeholder 5" descr="RON 12.23.13 FINAL.pdf - Adobe Reade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66824" y="1143000"/>
            <a:ext cx="7734152" cy="4724400"/>
          </a:xfrm>
        </p:spPr>
      </p:pic>
      <p:sp>
        <p:nvSpPr>
          <p:cNvPr id="5" name="Title 4"/>
          <p:cNvSpPr>
            <a:spLocks noGrp="1"/>
          </p:cNvSpPr>
          <p:nvPr>
            <p:ph type="title"/>
          </p:nvPr>
        </p:nvSpPr>
        <p:spPr/>
        <p:txBody>
          <a:bodyPr/>
          <a:lstStyle/>
          <a:p>
            <a:r>
              <a:rPr lang="en-US" dirty="0"/>
              <a:t>Report of Need</a:t>
            </a:r>
          </a:p>
        </p:txBody>
      </p:sp>
    </p:spTree>
    <p:extLst>
      <p:ext uri="{BB962C8B-B14F-4D97-AF65-F5344CB8AC3E}">
        <p14:creationId xmlns:p14="http://schemas.microsoft.com/office/powerpoint/2010/main" val="1236716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4/8/2015</a:t>
            </a:r>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24</a:t>
            </a:fld>
            <a:endParaRPr lang="en-US" dirty="0"/>
          </a:p>
        </p:txBody>
      </p:sp>
      <p:sp>
        <p:nvSpPr>
          <p:cNvPr id="5" name="Rectangle 4"/>
          <p:cNvSpPr/>
          <p:nvPr/>
        </p:nvSpPr>
        <p:spPr>
          <a:xfrm>
            <a:off x="457200" y="457200"/>
            <a:ext cx="3281668" cy="461665"/>
          </a:xfrm>
          <a:prstGeom prst="rect">
            <a:avLst/>
          </a:prstGeom>
        </p:spPr>
        <p:txBody>
          <a:bodyPr wrap="none">
            <a:spAutoFit/>
          </a:bodyPr>
          <a:lstStyle/>
          <a:p>
            <a:pPr lvl="0" eaLnBrk="0" hangingPunct="0">
              <a:defRPr/>
            </a:pPr>
            <a:r>
              <a:rPr lang="en-US" sz="2400" b="1" dirty="0">
                <a:solidFill>
                  <a:prstClr val="white"/>
                </a:solidFill>
                <a:latin typeface="Arial" panose="020B0604020202020204" pitchFamily="34" charset="0"/>
                <a:ea typeface="+mn-ea"/>
                <a:cs typeface="Arial" panose="020B0604020202020204" pitchFamily="34" charset="0"/>
              </a:rPr>
              <a:t>Mandatory Reporters</a:t>
            </a:r>
          </a:p>
        </p:txBody>
      </p:sp>
      <p:sp>
        <p:nvSpPr>
          <p:cNvPr id="7" name="TextBox 8"/>
          <p:cNvSpPr txBox="1">
            <a:spLocks noChangeArrowheads="1"/>
          </p:cNvSpPr>
          <p:nvPr/>
        </p:nvSpPr>
        <p:spPr bwMode="auto">
          <a:xfrm>
            <a:off x="414865" y="1066800"/>
            <a:ext cx="827193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Who is a mandated reporter?  </a:t>
            </a:r>
            <a:endParaRPr kumimoji="0" lang="en-US" sz="20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defTabSz="914400" eaLnBrk="0" fontAlgn="auto" latinLnBrk="0" hangingPunct="0">
              <a:lnSpc>
                <a:spcPct val="10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Assisted Living Facility</a:t>
            </a:r>
          </a:p>
          <a:p>
            <a:pPr marL="285750" marR="0" lvl="0" indent="-285750" defTabSz="914400" eaLnBrk="0" fontAlgn="auto" latinLnBrk="0" hangingPunct="0">
              <a:lnSpc>
                <a:spcPct val="10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Domiciliary Care Home</a:t>
            </a:r>
          </a:p>
          <a:p>
            <a:pPr marL="285750" marR="0" lvl="0" indent="-285750" defTabSz="914400" eaLnBrk="0" fontAlgn="auto" latinLnBrk="0" hangingPunct="0">
              <a:lnSpc>
                <a:spcPct val="10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Home Health Care Agency</a:t>
            </a:r>
          </a:p>
          <a:p>
            <a:pPr marL="285750" marR="0" lvl="0" indent="-285750" defTabSz="914400" eaLnBrk="0" fontAlgn="auto" latinLnBrk="0" hangingPunct="0">
              <a:lnSpc>
                <a:spcPct val="10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Intermediate Care Facility for Individuals with Intellectual Disabilities</a:t>
            </a:r>
            <a:r>
              <a:rPr kumimoji="0" lang="en-US" sz="1800" b="0" i="0" u="none" strike="noStrike" kern="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or with Other Related Conditions</a:t>
            </a:r>
            <a:endPar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defTabSz="914400" eaLnBrk="0" fontAlgn="auto" latinLnBrk="0" hangingPunct="0">
              <a:lnSpc>
                <a:spcPct val="10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Nursing </a:t>
            </a:r>
            <a:r>
              <a:rPr lang="en-US" kern="0" dirty="0" smtClean="0">
                <a:solidFill>
                  <a:prstClr val="black"/>
                </a:solidFill>
                <a:latin typeface="Arial" panose="020B0604020202020204" pitchFamily="34" charset="0"/>
                <a:ea typeface="+mn-ea"/>
                <a:cs typeface="Arial" panose="020B0604020202020204" pitchFamily="34" charset="0"/>
              </a:rPr>
              <a:t>Facility</a:t>
            </a:r>
            <a:endPar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defTabSz="914400" eaLnBrk="0" fontAlgn="auto" latinLnBrk="0" hangingPunct="0">
              <a:lnSpc>
                <a:spcPct val="10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Older Adult Daily Living Center</a:t>
            </a:r>
          </a:p>
          <a:p>
            <a:pPr marL="285750" marR="0" lvl="0" indent="-285750" defTabSz="914400" eaLnBrk="0" fontAlgn="auto" latinLnBrk="0" hangingPunct="0">
              <a:lnSpc>
                <a:spcPct val="10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Personal Care Home</a:t>
            </a:r>
          </a:p>
          <a:p>
            <a:pPr marL="285750" marR="0" lvl="0" indent="-285750" defTabSz="914400" eaLnBrk="0" fontAlgn="auto" latinLnBrk="0" hangingPunct="0">
              <a:lnSpc>
                <a:spcPct val="10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Residential Treatment Facility</a:t>
            </a:r>
          </a:p>
          <a:p>
            <a:pPr marL="285750" marR="0" lvl="0" indent="-285750" defTabSz="914400" eaLnBrk="0" fontAlgn="auto" latinLnBrk="0" hangingPunct="0">
              <a:lnSpc>
                <a:spcPct val="100000"/>
              </a:lnSpc>
              <a:spcBef>
                <a:spcPts val="0"/>
              </a:spcBef>
              <a:spcAft>
                <a:spcPts val="0"/>
              </a:spcAft>
              <a:buClrTx/>
              <a:buSzTx/>
              <a:buFont typeface="Arial" pitchFamily="34" charset="0"/>
              <a:buChar char="•"/>
              <a:tabLst/>
              <a:defRPr/>
            </a:pPr>
            <a:r>
              <a:rPr kumimoji="0" lang="en-US"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An organization or group of people that use public funds and is paid, in part, to provide care and support to adults in a licensed or unlicensed setting</a:t>
            </a:r>
          </a:p>
          <a:p>
            <a:pPr marL="400050" marR="0" lvl="1" indent="0" defTabSz="914400" eaLnBrk="0"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black"/>
              </a:solidFill>
              <a:effectLst/>
              <a:uLnTx/>
              <a:uFillTx/>
              <a:latin typeface="Tahoma" pitchFamily="34" charset="0"/>
              <a:ea typeface="+mn-ea"/>
            </a:endParaRPr>
          </a:p>
        </p:txBody>
      </p:sp>
    </p:spTree>
    <p:extLst>
      <p:ext uri="{BB962C8B-B14F-4D97-AF65-F5344CB8AC3E}">
        <p14:creationId xmlns:p14="http://schemas.microsoft.com/office/powerpoint/2010/main" val="15234843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4/8/2015</a:t>
            </a:r>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25</a:t>
            </a:fld>
            <a:endParaRPr lang="en-US" dirty="0"/>
          </a:p>
        </p:txBody>
      </p:sp>
      <p:sp>
        <p:nvSpPr>
          <p:cNvPr id="4" name="Rectangle 3"/>
          <p:cNvSpPr/>
          <p:nvPr/>
        </p:nvSpPr>
        <p:spPr>
          <a:xfrm>
            <a:off x="457200" y="457200"/>
            <a:ext cx="4572000" cy="430887"/>
          </a:xfrm>
          <a:prstGeom prst="rect">
            <a:avLst/>
          </a:prstGeom>
        </p:spPr>
        <p:txBody>
          <a:bodyPr>
            <a:spAutoFit/>
          </a:bodyPr>
          <a:lstStyle/>
          <a:p>
            <a:pPr lvl="0" eaLnBrk="0" hangingPunct="0">
              <a:defRPr/>
            </a:pPr>
            <a:r>
              <a:rPr lang="en-US" sz="2200" b="1" dirty="0" smtClean="0">
                <a:solidFill>
                  <a:prstClr val="white"/>
                </a:solidFill>
                <a:latin typeface="Arial" panose="020B0604020202020204" pitchFamily="34" charset="0"/>
                <a:ea typeface="+mn-ea"/>
                <a:cs typeface="Arial" panose="020B0604020202020204" pitchFamily="34" charset="0"/>
              </a:rPr>
              <a:t>General Reporting Requirements</a:t>
            </a:r>
            <a:endParaRPr lang="en-US" sz="2200" b="1" dirty="0">
              <a:solidFill>
                <a:prstClr val="white"/>
              </a:solidFill>
              <a:latin typeface="Arial" panose="020B0604020202020204" pitchFamily="34" charset="0"/>
              <a:ea typeface="+mn-ea"/>
              <a:cs typeface="Arial" panose="020B0604020202020204" pitchFamily="34" charset="0"/>
            </a:endParaRPr>
          </a:p>
        </p:txBody>
      </p:sp>
      <p:sp>
        <p:nvSpPr>
          <p:cNvPr id="8" name="Subtitle 2"/>
          <p:cNvSpPr txBox="1">
            <a:spLocks/>
          </p:cNvSpPr>
          <p:nvPr/>
        </p:nvSpPr>
        <p:spPr bwMode="auto">
          <a:xfrm>
            <a:off x="304800" y="1143000"/>
            <a:ext cx="861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lvl="0" indent="-514350" algn="l">
              <a:buFont typeface="+mj-lt"/>
              <a:buAutoNum type="arabicPeriod"/>
              <a:defRPr/>
            </a:pPr>
            <a:r>
              <a:rPr lang="en-US" sz="1800" dirty="0" smtClean="0">
                <a:solidFill>
                  <a:schemeClr val="tx1"/>
                </a:solidFill>
              </a:rPr>
              <a:t>An </a:t>
            </a:r>
            <a:r>
              <a:rPr lang="en-US" sz="1800" dirty="0">
                <a:solidFill>
                  <a:schemeClr val="tx1"/>
                </a:solidFill>
              </a:rPr>
              <a:t>administrator or employee who has reasonable cause to suspect that a recipient is a victim of abuse, neglect, exploitation or abandonment will immediately make an oral report to the statewide </a:t>
            </a:r>
            <a:r>
              <a:rPr lang="en-US" sz="1800" b="1" dirty="0">
                <a:solidFill>
                  <a:schemeClr val="tx1"/>
                </a:solidFill>
              </a:rPr>
              <a:t>Protective Services Hotline by calling 1-800-490-8505</a:t>
            </a:r>
            <a:r>
              <a:rPr lang="en-US" sz="1800" dirty="0">
                <a:solidFill>
                  <a:schemeClr val="tx1"/>
                </a:solidFill>
              </a:rPr>
              <a:t>. </a:t>
            </a:r>
            <a:endParaRPr lang="en-US" sz="1800" dirty="0" smtClean="0">
              <a:solidFill>
                <a:schemeClr val="tx1"/>
              </a:solidFill>
            </a:endParaRPr>
          </a:p>
          <a:p>
            <a:pPr marL="514350" lvl="0" indent="-514350" algn="l">
              <a:buFont typeface="+mj-lt"/>
              <a:buAutoNum type="arabicPeriod"/>
              <a:defRPr/>
            </a:pPr>
            <a:endParaRPr lang="en-US" sz="1800" dirty="0" smtClean="0">
              <a:solidFill>
                <a:schemeClr val="tx1"/>
              </a:solidFill>
            </a:endParaRPr>
          </a:p>
          <a:p>
            <a:pPr marL="514350" lvl="0" indent="-514350" algn="l" eaLnBrk="1" hangingPunct="1">
              <a:spcBef>
                <a:spcPct val="0"/>
              </a:spcBef>
              <a:buFont typeface="+mj-lt"/>
              <a:buAutoNum type="arabicPeriod"/>
              <a:defRPr/>
            </a:pPr>
            <a:r>
              <a:rPr lang="en-US" sz="1800" dirty="0" smtClean="0">
                <a:solidFill>
                  <a:srgbClr val="000000"/>
                </a:solidFill>
                <a:latin typeface="Arial" charset="0"/>
                <a:ea typeface="ＭＳ Ｐゴシック" pitchFamily="-106" charset="-128"/>
              </a:rPr>
              <a:t>Within </a:t>
            </a:r>
            <a:r>
              <a:rPr lang="en-US" sz="1800" dirty="0">
                <a:solidFill>
                  <a:srgbClr val="000000"/>
                </a:solidFill>
                <a:latin typeface="Arial" charset="0"/>
                <a:ea typeface="ＭＳ Ｐゴシック" pitchFamily="-106" charset="-128"/>
              </a:rPr>
              <a:t>48 hours of making the oral report, the administrator or employee will email a written report to Liberty Healthcare at the following </a:t>
            </a:r>
            <a:r>
              <a:rPr lang="en-US" sz="1800" dirty="0" smtClean="0">
                <a:solidFill>
                  <a:srgbClr val="000000"/>
                </a:solidFill>
                <a:latin typeface="Arial" charset="0"/>
                <a:ea typeface="ＭＳ Ｐゴシック" pitchFamily="-106" charset="-128"/>
              </a:rPr>
              <a:t>address:</a:t>
            </a:r>
            <a:r>
              <a:rPr lang="en-US" sz="1800" dirty="0" smtClean="0">
                <a:solidFill>
                  <a:srgbClr val="1F497D"/>
                </a:solidFill>
                <a:latin typeface="Arial" charset="0"/>
                <a:ea typeface="Calibri"/>
                <a:cs typeface="Times New Roman"/>
              </a:rPr>
              <a:t>                                        </a:t>
            </a:r>
            <a:r>
              <a:rPr lang="en-US" sz="1800" u="sng" dirty="0" smtClean="0">
                <a:solidFill>
                  <a:srgbClr val="1F497D"/>
                </a:solidFill>
                <a:latin typeface="Arial" charset="0"/>
                <a:ea typeface="Calibri"/>
                <a:cs typeface="Times New Roman"/>
                <a:hlinkClick r:id="rId2"/>
              </a:rPr>
              <a:t>RA-PWAPSMandatoryRon@pa.gov </a:t>
            </a:r>
            <a:r>
              <a:rPr lang="en-US" sz="1800" dirty="0">
                <a:solidFill>
                  <a:srgbClr val="000000"/>
                </a:solidFill>
                <a:latin typeface="Arial" charset="0"/>
                <a:ea typeface="ＭＳ Ｐゴシック" pitchFamily="-106" charset="-128"/>
              </a:rPr>
              <a:t>or fax the report to </a:t>
            </a:r>
            <a:r>
              <a:rPr lang="en-US" sz="1800" b="1" dirty="0">
                <a:solidFill>
                  <a:srgbClr val="000000"/>
                </a:solidFill>
                <a:latin typeface="Arial" charset="0"/>
                <a:ea typeface="ＭＳ Ｐゴシック" pitchFamily="-106" charset="-128"/>
              </a:rPr>
              <a:t>484-434-1590</a:t>
            </a:r>
            <a:r>
              <a:rPr lang="en-US" sz="1800" dirty="0">
                <a:solidFill>
                  <a:srgbClr val="000000"/>
                </a:solidFill>
                <a:latin typeface="Arial" charset="0"/>
                <a:ea typeface="ＭＳ Ｐゴシック" pitchFamily="-106" charset="-128"/>
              </a:rPr>
              <a:t>. The following written report forms may be used:</a:t>
            </a:r>
          </a:p>
          <a:p>
            <a:pPr marL="742950" lvl="1" indent="-285750" algn="l" eaLnBrk="1" hangingPunct="1">
              <a:spcBef>
                <a:spcPct val="0"/>
              </a:spcBef>
              <a:buFont typeface="Wingdings" panose="05000000000000000000" pitchFamily="2" charset="2"/>
              <a:buChar char="q"/>
              <a:defRPr/>
            </a:pPr>
            <a:r>
              <a:rPr lang="en-US" sz="1800" dirty="0">
                <a:solidFill>
                  <a:srgbClr val="000000"/>
                </a:solidFill>
                <a:latin typeface="Arial" charset="0"/>
                <a:ea typeface="ＭＳ Ｐゴシック" pitchFamily="-106" charset="-128"/>
              </a:rPr>
              <a:t>The mandatory reporting form found on the Department’s website;</a:t>
            </a:r>
          </a:p>
          <a:p>
            <a:pPr marL="742950" lvl="1" indent="-285750" algn="l" eaLnBrk="1" hangingPunct="1">
              <a:spcBef>
                <a:spcPct val="0"/>
              </a:spcBef>
              <a:buFont typeface="Wingdings" panose="05000000000000000000" pitchFamily="2" charset="2"/>
              <a:buChar char="q"/>
              <a:defRPr/>
            </a:pPr>
            <a:r>
              <a:rPr lang="en-US" sz="1800" dirty="0">
                <a:solidFill>
                  <a:srgbClr val="000000"/>
                </a:solidFill>
                <a:latin typeface="Arial" charset="0"/>
                <a:ea typeface="ＭＳ Ｐゴシック" pitchFamily="-106" charset="-128"/>
              </a:rPr>
              <a:t>An administrator or employee of a nursing facility, licensed by Department of Health, may submit a PB-22 form;</a:t>
            </a:r>
          </a:p>
          <a:p>
            <a:pPr marL="742950" lvl="1" indent="-285750" algn="l" eaLnBrk="1" hangingPunct="1">
              <a:spcBef>
                <a:spcPct val="0"/>
              </a:spcBef>
              <a:buFont typeface="Wingdings" panose="05000000000000000000" pitchFamily="2" charset="2"/>
              <a:buChar char="q"/>
              <a:defRPr/>
            </a:pPr>
            <a:r>
              <a:rPr lang="en-US" sz="1800" dirty="0">
                <a:solidFill>
                  <a:srgbClr val="000000"/>
                </a:solidFill>
                <a:latin typeface="Arial" charset="0"/>
                <a:ea typeface="ＭＳ Ｐゴシック" pitchFamily="-106" charset="-128"/>
              </a:rPr>
              <a:t>An administrator or employee may submit a Home and Community Services Information System (HCSIS) incident report (Printable Summary) or an Enterprise Incident Management (EIM) report.</a:t>
            </a:r>
          </a:p>
          <a:p>
            <a:pPr lvl="0" algn="l">
              <a:defRPr/>
            </a:pPr>
            <a:endParaRPr lang="en-US" sz="1600" dirty="0" smtClean="0">
              <a:solidFill>
                <a:schemeClr val="tx1"/>
              </a:solidFill>
            </a:endParaRPr>
          </a:p>
        </p:txBody>
      </p:sp>
    </p:spTree>
    <p:extLst>
      <p:ext uri="{BB962C8B-B14F-4D97-AF65-F5344CB8AC3E}">
        <p14:creationId xmlns:p14="http://schemas.microsoft.com/office/powerpoint/2010/main" val="3431425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pPr marL="457200" lvl="0" indent="-457200">
              <a:spcBef>
                <a:spcPct val="0"/>
              </a:spcBef>
              <a:buFont typeface="+mj-lt"/>
              <a:buAutoNum type="arabicPeriod" startAt="3"/>
              <a:defRPr/>
            </a:pPr>
            <a:r>
              <a:rPr lang="en-US" sz="2000" kern="1200" dirty="0">
                <a:solidFill>
                  <a:srgbClr val="000000"/>
                </a:solidFill>
                <a:latin typeface="Arial" charset="0"/>
                <a:ea typeface="ＭＳ Ｐゴシック" pitchFamily="-106" charset="-128"/>
                <a:cs typeface="+mn-cs"/>
              </a:rPr>
              <a:t>An administrator or employee of a facility will continue to follow all      required incident management regulations, policies and procedures</a:t>
            </a:r>
          </a:p>
          <a:p>
            <a:endParaRPr lang="en-US" dirty="0"/>
          </a:p>
        </p:txBody>
      </p:sp>
      <p:sp>
        <p:nvSpPr>
          <p:cNvPr id="6" name="Title 5"/>
          <p:cNvSpPr>
            <a:spLocks noGrp="1"/>
          </p:cNvSpPr>
          <p:nvPr>
            <p:ph type="title"/>
          </p:nvPr>
        </p:nvSpPr>
        <p:spPr/>
        <p:txBody>
          <a:bodyPr/>
          <a:lstStyle/>
          <a:p>
            <a:pPr lvl="0" eaLnBrk="0" hangingPunct="0">
              <a:defRPr/>
            </a:pPr>
            <a:r>
              <a:rPr lang="en-US" sz="2200" b="1" kern="1200" dirty="0">
                <a:solidFill>
                  <a:prstClr val="white"/>
                </a:solidFill>
                <a:latin typeface="Arial" panose="020B0604020202020204" pitchFamily="34" charset="0"/>
                <a:ea typeface="ＭＳ Ｐゴシック" pitchFamily="-106" charset="-128"/>
                <a:cs typeface="Arial" panose="020B0604020202020204" pitchFamily="34" charset="0"/>
              </a:rPr>
              <a:t>General Reporting Requirements</a:t>
            </a:r>
            <a:br>
              <a:rPr lang="en-US" sz="2200" b="1" kern="1200" dirty="0">
                <a:solidFill>
                  <a:prstClr val="white"/>
                </a:solidFill>
                <a:latin typeface="Arial" panose="020B0604020202020204" pitchFamily="34" charset="0"/>
                <a:ea typeface="ＭＳ Ｐゴシック" pitchFamily="-106" charset="-128"/>
                <a:cs typeface="Arial" panose="020B0604020202020204" pitchFamily="34" charset="0"/>
              </a:rPr>
            </a:br>
            <a:r>
              <a:rPr lang="en-US" b="1" dirty="0">
                <a:solidFill>
                  <a:prstClr val="white"/>
                </a:solidFill>
                <a:latin typeface="Arial" panose="020B0604020202020204" pitchFamily="34" charset="0"/>
                <a:cs typeface="Arial" panose="020B0604020202020204" pitchFamily="34" charset="0"/>
              </a:rPr>
              <a:t/>
            </a:r>
            <a:br>
              <a:rPr lang="en-US" b="1" dirty="0">
                <a:solidFill>
                  <a:prstClr val="white"/>
                </a:solidFill>
                <a:latin typeface="Arial" panose="020B0604020202020204" pitchFamily="34" charset="0"/>
                <a:cs typeface="Arial" panose="020B0604020202020204" pitchFamily="34" charset="0"/>
              </a:rPr>
            </a:b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438400"/>
            <a:ext cx="31242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399" y="2590801"/>
            <a:ext cx="2819401" cy="3094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8557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D2A735C-11FA-4437-B7C2-14F159EC7B25}" type="datetime1">
              <a:rPr lang="en-US" smtClean="0"/>
              <a:t>10/15/2015</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27</a:t>
            </a:fld>
            <a:endParaRPr lang="en-US" dirty="0"/>
          </a:p>
        </p:txBody>
      </p:sp>
      <p:sp>
        <p:nvSpPr>
          <p:cNvPr id="5" name="Rectangle 4"/>
          <p:cNvSpPr/>
          <p:nvPr/>
        </p:nvSpPr>
        <p:spPr>
          <a:xfrm>
            <a:off x="457200" y="457200"/>
            <a:ext cx="5362365" cy="461665"/>
          </a:xfrm>
          <a:prstGeom prst="rect">
            <a:avLst/>
          </a:prstGeom>
        </p:spPr>
        <p:txBody>
          <a:bodyPr wrap="none">
            <a:spAutoFit/>
          </a:bodyPr>
          <a:lstStyle/>
          <a:p>
            <a:pPr lvl="0" eaLnBrk="0" hangingPunct="0">
              <a:defRPr/>
            </a:pPr>
            <a:r>
              <a:rPr lang="en-US" sz="2400" b="1" dirty="0" smtClean="0">
                <a:solidFill>
                  <a:prstClr val="white"/>
                </a:solidFill>
                <a:latin typeface="Arial" panose="020B0604020202020204" pitchFamily="34" charset="0"/>
                <a:ea typeface="+mn-ea"/>
                <a:cs typeface="Arial" panose="020B0604020202020204" pitchFamily="34" charset="0"/>
              </a:rPr>
              <a:t>Additional Reporting Requirements</a:t>
            </a:r>
            <a:endParaRPr lang="en-US" sz="2400" b="1" dirty="0">
              <a:solidFill>
                <a:prstClr val="white"/>
              </a:solidFill>
              <a:latin typeface="Arial" panose="020B0604020202020204" pitchFamily="34" charset="0"/>
              <a:ea typeface="+mn-ea"/>
              <a:cs typeface="Arial" panose="020B0604020202020204" pitchFamily="34" charset="0"/>
            </a:endParaRPr>
          </a:p>
        </p:txBody>
      </p:sp>
      <p:sp>
        <p:nvSpPr>
          <p:cNvPr id="7" name="Subtitle 2"/>
          <p:cNvSpPr txBox="1">
            <a:spLocks/>
          </p:cNvSpPr>
          <p:nvPr/>
        </p:nvSpPr>
        <p:spPr bwMode="auto">
          <a:xfrm>
            <a:off x="304800" y="1066800"/>
            <a:ext cx="8686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2150" b="0" i="0" u="none" strike="noStrike" kern="1200" cap="none" spc="0" normalizeH="0" baseline="0" noProof="0" dirty="0" smtClean="0">
                <a:ln>
                  <a:noFill/>
                </a:ln>
                <a:solidFill>
                  <a:schemeClr val="tx1"/>
                </a:solidFill>
                <a:effectLst/>
                <a:uLnTx/>
                <a:uFillTx/>
                <a:latin typeface="Arial"/>
                <a:ea typeface="+mn-ea"/>
                <a:cs typeface="+mn-cs"/>
              </a:rPr>
              <a:t>If the case involves sexual abuse, serious injury, serious bodily injury or suspicious death, in addition to the previous steps, an employee/administrator must </a:t>
            </a:r>
            <a:r>
              <a:rPr kumimoji="0" lang="en-US" sz="2150" b="1" i="0" u="sng" strike="noStrike" kern="1200" cap="none" spc="0" normalizeH="0" baseline="0" noProof="0" dirty="0" smtClean="0">
                <a:ln>
                  <a:noFill/>
                </a:ln>
                <a:solidFill>
                  <a:schemeClr val="tx1"/>
                </a:solidFill>
                <a:effectLst/>
                <a:uLnTx/>
                <a:uFillTx/>
                <a:latin typeface="Arial"/>
                <a:ea typeface="+mn-ea"/>
                <a:cs typeface="+mn-cs"/>
              </a:rPr>
              <a:t>also:</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150" b="1" i="0" u="sng" strike="noStrike" kern="1200" cap="none" spc="0" normalizeH="0" baseline="0" noProof="0" dirty="0" smtClean="0">
              <a:ln>
                <a:noFill/>
              </a:ln>
              <a:solidFill>
                <a:schemeClr val="tx1"/>
              </a:solidFill>
              <a:effectLst/>
              <a:uLnTx/>
              <a:uFillTx/>
              <a:latin typeface="Arial"/>
              <a:ea typeface="+mn-ea"/>
              <a:cs typeface="+mn-cs"/>
            </a:endParaRP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2000" b="0" i="0" u="none" strike="noStrike" kern="1200" cap="none" spc="0" normalizeH="0" baseline="0" noProof="0" dirty="0" smtClean="0">
                <a:ln>
                  <a:noFill/>
                </a:ln>
                <a:solidFill>
                  <a:schemeClr val="tx1"/>
                </a:solidFill>
                <a:effectLst/>
                <a:uLnTx/>
                <a:uFillTx/>
                <a:latin typeface="Arial"/>
              </a:rPr>
              <a:t>Make an immediate oral report to law enforcement</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2000" b="0" i="0" u="none" strike="noStrike" kern="1200" cap="none" spc="0" normalizeH="0" baseline="0" noProof="0" dirty="0" smtClean="0">
                <a:ln>
                  <a:noFill/>
                </a:ln>
                <a:solidFill>
                  <a:schemeClr val="tx1"/>
                </a:solidFill>
                <a:effectLst/>
                <a:uLnTx/>
                <a:uFillTx/>
                <a:latin typeface="Arial"/>
              </a:rPr>
              <a:t>Make an immediate oral report to the DHS staff responsible for the Adult Protective Services Program at </a:t>
            </a:r>
            <a:r>
              <a:rPr kumimoji="0" lang="en-US" sz="2000" b="1" i="0" u="none" strike="noStrike" kern="1200" cap="none" spc="0" normalizeH="0" baseline="0" noProof="0" dirty="0" smtClean="0">
                <a:ln>
                  <a:noFill/>
                </a:ln>
                <a:solidFill>
                  <a:schemeClr val="tx1"/>
                </a:solidFill>
                <a:effectLst/>
                <a:uLnTx/>
                <a:uFillTx/>
                <a:latin typeface="Arial"/>
              </a:rPr>
              <a:t>717-265-7887</a:t>
            </a:r>
          </a:p>
          <a:p>
            <a:pPr marL="457200" lvl="0" indent="-457200" algn="l">
              <a:buFont typeface="+mj-lt"/>
              <a:buAutoNum type="arabicPeriod"/>
              <a:defRPr/>
            </a:pPr>
            <a:r>
              <a:rPr lang="en-US" sz="2000" dirty="0">
                <a:solidFill>
                  <a:schemeClr val="tx1"/>
                </a:solidFill>
              </a:rPr>
              <a:t>Within 48 hours of making the oral report, submit a written report  to law enforcement.  This written report can be the mandatory reporting form found on the Department’s website, the PB-22, a HCSIS incident report, or the EIM report form.</a:t>
            </a:r>
          </a:p>
          <a:p>
            <a:pPr marR="0" lvl="0" algn="l" defTabSz="914400" rtl="0" eaLnBrk="0" fontAlgn="base" latinLnBrk="0" hangingPunct="0">
              <a:lnSpc>
                <a:spcPct val="100000"/>
              </a:lnSpc>
              <a:spcBef>
                <a:spcPct val="20000"/>
              </a:spcBef>
              <a:spcAft>
                <a:spcPct val="0"/>
              </a:spcAft>
              <a:buClrTx/>
              <a:buSzTx/>
              <a:tabLst/>
              <a:defRPr/>
            </a:pPr>
            <a:endParaRPr kumimoji="0" lang="en-US" sz="2000" b="1" i="0" u="none" strike="noStrike" kern="1200" cap="none" spc="0" normalizeH="0" baseline="0" noProof="0" dirty="0" smtClean="0">
              <a:ln>
                <a:noFill/>
              </a:ln>
              <a:solidFill>
                <a:schemeClr val="tx1"/>
              </a:solidFill>
              <a:effectLst/>
              <a:uLnTx/>
              <a:uFillTx/>
              <a:latin typeface="Arial"/>
            </a:endParaRPr>
          </a:p>
          <a:p>
            <a:pPr marR="0" lvl="0" algn="l" defTabSz="914400" rtl="0" eaLnBrk="0" fontAlgn="base" latinLnBrk="0" hangingPunct="0">
              <a:lnSpc>
                <a:spcPct val="100000"/>
              </a:lnSpc>
              <a:spcBef>
                <a:spcPct val="20000"/>
              </a:spcBef>
              <a:spcAft>
                <a:spcPct val="0"/>
              </a:spcAft>
              <a:buClrTx/>
              <a:buSzTx/>
              <a:tabLst/>
              <a:defRPr/>
            </a:pPr>
            <a:r>
              <a:rPr kumimoji="0" lang="en-US" sz="2000" b="1" i="0" u="none" strike="noStrike" kern="1200" cap="none" spc="0" normalizeH="0" baseline="0" noProof="0" dirty="0" smtClean="0">
                <a:ln>
                  <a:noFill/>
                </a:ln>
                <a:solidFill>
                  <a:schemeClr val="tx1"/>
                </a:solidFill>
                <a:effectLst/>
                <a:uLnTx/>
                <a:uFillTx/>
                <a:latin typeface="Arial"/>
              </a:rPr>
              <a:t>Please see the written guidance provided to </a:t>
            </a:r>
            <a:r>
              <a:rPr lang="en-US" sz="2000" b="1" dirty="0" smtClean="0">
                <a:solidFill>
                  <a:schemeClr val="tx1"/>
                </a:solidFill>
                <a:latin typeface="Arial"/>
              </a:rPr>
              <a:t>employees and administrators of facilities </a:t>
            </a:r>
            <a:r>
              <a:rPr kumimoji="0" lang="en-US" sz="2000" b="1" i="0" u="none" strike="noStrike" kern="1200" cap="none" spc="0" normalizeH="0" baseline="0" noProof="0" dirty="0" smtClean="0">
                <a:ln>
                  <a:noFill/>
                </a:ln>
                <a:solidFill>
                  <a:schemeClr val="tx1"/>
                </a:solidFill>
                <a:effectLst/>
                <a:uLnTx/>
                <a:uFillTx/>
                <a:latin typeface="Arial"/>
              </a:rPr>
              <a:t>for specific details and definitions  </a:t>
            </a:r>
            <a:endParaRPr kumimoji="0" lang="en-US" sz="2000" b="1" i="0" u="none" strike="noStrike" kern="1200" cap="none" spc="0" normalizeH="0" baseline="0" noProof="0" dirty="0">
              <a:ln>
                <a:noFill/>
              </a:ln>
              <a:solidFill>
                <a:schemeClr val="tx1"/>
              </a:solidFill>
              <a:effectLst/>
              <a:uLnTx/>
              <a:uFillTx/>
              <a:latin typeface="Arial"/>
            </a:endParaRPr>
          </a:p>
        </p:txBody>
      </p:sp>
    </p:spTree>
    <p:extLst>
      <p:ext uri="{BB962C8B-B14F-4D97-AF65-F5344CB8AC3E}">
        <p14:creationId xmlns:p14="http://schemas.microsoft.com/office/powerpoint/2010/main" val="42018007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4/8/2015</a:t>
            </a:r>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28</a:t>
            </a:fld>
            <a:endParaRPr lang="en-US" dirty="0"/>
          </a:p>
        </p:txBody>
      </p:sp>
      <p:sp>
        <p:nvSpPr>
          <p:cNvPr id="4" name="Rectangle 3"/>
          <p:cNvSpPr/>
          <p:nvPr/>
        </p:nvSpPr>
        <p:spPr>
          <a:xfrm>
            <a:off x="457200" y="457200"/>
            <a:ext cx="3209533" cy="461665"/>
          </a:xfrm>
          <a:prstGeom prst="rect">
            <a:avLst/>
          </a:prstGeom>
        </p:spPr>
        <p:txBody>
          <a:bodyPr wrap="none">
            <a:spAutoFit/>
          </a:bodyPr>
          <a:lstStyle/>
          <a:p>
            <a:pPr lvl="0" eaLnBrk="0" hangingPunct="0">
              <a:defRPr/>
            </a:pPr>
            <a:r>
              <a:rPr lang="en-US" sz="2400" b="1" dirty="0">
                <a:solidFill>
                  <a:prstClr val="white"/>
                </a:solidFill>
                <a:latin typeface="Arial" panose="020B0604020202020204" pitchFamily="34" charset="0"/>
                <a:ea typeface="ＭＳ Ｐゴシック" pitchFamily="34" charset="-128"/>
                <a:cs typeface="Arial" panose="020B0604020202020204" pitchFamily="34" charset="0"/>
              </a:rPr>
              <a:t>Statutory Definitions</a:t>
            </a:r>
            <a:endParaRPr lang="en-US" sz="2400" dirty="0">
              <a:solidFill>
                <a:prstClr val="white"/>
              </a:solidFill>
              <a:latin typeface="Arial" panose="020B0604020202020204" pitchFamily="34" charset="0"/>
              <a:ea typeface="+mn-ea"/>
              <a:cs typeface="Arial" panose="020B0604020202020204" pitchFamily="34" charset="0"/>
            </a:endParaRPr>
          </a:p>
        </p:txBody>
      </p:sp>
      <p:sp>
        <p:nvSpPr>
          <p:cNvPr id="9" name="TextBox 8"/>
          <p:cNvSpPr txBox="1">
            <a:spLocks noChangeArrowheads="1"/>
          </p:cNvSpPr>
          <p:nvPr/>
        </p:nvSpPr>
        <p:spPr bwMode="auto">
          <a:xfrm>
            <a:off x="457200" y="1219200"/>
            <a:ext cx="80010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r>
              <a:rPr lang="en-US" sz="2200" b="1" u="sng" dirty="0" smtClean="0">
                <a:solidFill>
                  <a:prstClr val="black"/>
                </a:solidFill>
                <a:latin typeface="Arial" panose="020B0604020202020204" pitchFamily="34" charset="0"/>
                <a:ea typeface="+mn-ea"/>
                <a:cs typeface="Arial" panose="020B0604020202020204" pitchFamily="34" charset="0"/>
              </a:rPr>
              <a:t>Abuse</a:t>
            </a:r>
            <a:r>
              <a:rPr lang="en-US" sz="2200" b="1" dirty="0" smtClean="0">
                <a:solidFill>
                  <a:prstClr val="black"/>
                </a:solidFill>
                <a:latin typeface="Arial" panose="020B0604020202020204" pitchFamily="34" charset="0"/>
                <a:ea typeface="+mn-ea"/>
                <a:cs typeface="Arial" panose="020B0604020202020204" pitchFamily="34" charset="0"/>
              </a:rPr>
              <a:t>:</a:t>
            </a:r>
            <a:r>
              <a:rPr lang="en-US" sz="2200" dirty="0" smtClean="0">
                <a:solidFill>
                  <a:prstClr val="black"/>
                </a:solidFill>
                <a:latin typeface="Arial" panose="020B0604020202020204" pitchFamily="34" charset="0"/>
                <a:ea typeface="+mn-ea"/>
                <a:cs typeface="Arial" panose="020B0604020202020204" pitchFamily="34" charset="0"/>
              </a:rPr>
              <a:t> </a:t>
            </a:r>
          </a:p>
          <a:p>
            <a:pPr marL="457200" indent="-457200">
              <a:buFont typeface="Arial" pitchFamily="34" charset="0"/>
              <a:buChar char="•"/>
              <a:defRPr/>
            </a:pPr>
            <a:r>
              <a:rPr lang="en-US" sz="2200" dirty="0" smtClean="0">
                <a:solidFill>
                  <a:prstClr val="black"/>
                </a:solidFill>
                <a:latin typeface="Arial" panose="020B0604020202020204" pitchFamily="34" charset="0"/>
                <a:ea typeface="+mn-ea"/>
                <a:cs typeface="Arial" panose="020B0604020202020204" pitchFamily="34" charset="0"/>
              </a:rPr>
              <a:t>Infliction of injury, unreasonable confinement, intimidation or punishment with resulting physical harm, pain or mental anguish</a:t>
            </a:r>
          </a:p>
          <a:p>
            <a:pPr marL="457200" indent="-457200">
              <a:buFont typeface="Arial" pitchFamily="34" charset="0"/>
              <a:buChar char="•"/>
              <a:defRPr/>
            </a:pPr>
            <a:r>
              <a:rPr lang="en-US" sz="2200" dirty="0" smtClean="0">
                <a:solidFill>
                  <a:prstClr val="black"/>
                </a:solidFill>
                <a:latin typeface="Arial" panose="020B0604020202020204" pitchFamily="34" charset="0"/>
                <a:ea typeface="+mn-ea"/>
                <a:cs typeface="Arial" panose="020B0604020202020204" pitchFamily="34" charset="0"/>
              </a:rPr>
              <a:t>Willful deprivation by a caregiver of goods or services which are necessary to maintain physical or mental health</a:t>
            </a:r>
          </a:p>
          <a:p>
            <a:pPr marL="457200" indent="-457200">
              <a:buFont typeface="Arial" pitchFamily="34" charset="0"/>
              <a:buChar char="•"/>
              <a:defRPr/>
            </a:pPr>
            <a:r>
              <a:rPr lang="en-US" sz="2200" dirty="0">
                <a:solidFill>
                  <a:prstClr val="black"/>
                </a:solidFill>
                <a:latin typeface="Arial" panose="020B0604020202020204" pitchFamily="34" charset="0"/>
                <a:ea typeface="+mn-ea"/>
                <a:cs typeface="Arial" panose="020B0604020202020204" pitchFamily="34" charset="0"/>
              </a:rPr>
              <a:t>Sexual harassment, rape or abuse as the term </a:t>
            </a:r>
            <a:r>
              <a:rPr lang="en-US" sz="2200" dirty="0" smtClean="0">
                <a:solidFill>
                  <a:prstClr val="black"/>
                </a:solidFill>
                <a:latin typeface="Arial" panose="020B0604020202020204" pitchFamily="34" charset="0"/>
                <a:ea typeface="+mn-ea"/>
                <a:cs typeface="Arial" panose="020B0604020202020204" pitchFamily="34" charset="0"/>
              </a:rPr>
              <a:t>is defined </a:t>
            </a:r>
            <a:r>
              <a:rPr lang="en-US" sz="2200" dirty="0">
                <a:solidFill>
                  <a:prstClr val="black"/>
                </a:solidFill>
                <a:latin typeface="Arial" panose="020B0604020202020204" pitchFamily="34" charset="0"/>
                <a:ea typeface="+mn-ea"/>
                <a:cs typeface="Arial" panose="020B0604020202020204" pitchFamily="34" charset="0"/>
              </a:rPr>
              <a:t>in 23 </a:t>
            </a:r>
            <a:r>
              <a:rPr lang="en-US" sz="2200" dirty="0" err="1">
                <a:solidFill>
                  <a:prstClr val="black"/>
                </a:solidFill>
                <a:latin typeface="Arial" panose="020B0604020202020204" pitchFamily="34" charset="0"/>
                <a:ea typeface="+mn-ea"/>
                <a:cs typeface="Arial" panose="020B0604020202020204" pitchFamily="34" charset="0"/>
              </a:rPr>
              <a:t>Pa.C.S</a:t>
            </a:r>
            <a:r>
              <a:rPr lang="en-US" sz="2200" dirty="0">
                <a:solidFill>
                  <a:prstClr val="black"/>
                </a:solidFill>
                <a:latin typeface="Arial" panose="020B0604020202020204" pitchFamily="34" charset="0"/>
                <a:ea typeface="+mn-ea"/>
                <a:cs typeface="Arial" panose="020B0604020202020204" pitchFamily="34" charset="0"/>
              </a:rPr>
              <a:t>. § 6102</a:t>
            </a:r>
            <a:endParaRPr lang="en-US" sz="2200" dirty="0" smtClean="0">
              <a:solidFill>
                <a:prstClr val="black"/>
              </a:solidFill>
              <a:latin typeface="Arial" panose="020B0604020202020204" pitchFamily="34" charset="0"/>
              <a:ea typeface="+mn-ea"/>
              <a:cs typeface="Arial" panose="020B0604020202020204" pitchFamily="34" charset="0"/>
            </a:endParaRPr>
          </a:p>
          <a:p>
            <a:pPr algn="just">
              <a:defRPr/>
            </a:pPr>
            <a:endParaRPr lang="en-US" sz="2200" b="1" u="sng" dirty="0" smtClean="0">
              <a:solidFill>
                <a:prstClr val="black"/>
              </a:solidFill>
              <a:latin typeface="Arial" panose="020B0604020202020204" pitchFamily="34" charset="0"/>
              <a:ea typeface="+mn-ea"/>
              <a:cs typeface="Arial" panose="020B0604020202020204" pitchFamily="34" charset="0"/>
            </a:endParaRPr>
          </a:p>
          <a:p>
            <a:pPr algn="just">
              <a:defRPr/>
            </a:pPr>
            <a:r>
              <a:rPr lang="en-US" sz="2200" b="1" u="sng" dirty="0" smtClean="0">
                <a:solidFill>
                  <a:prstClr val="black"/>
                </a:solidFill>
                <a:latin typeface="Arial" panose="020B0604020202020204" pitchFamily="34" charset="0"/>
                <a:ea typeface="+mn-ea"/>
                <a:cs typeface="Arial" panose="020B0604020202020204" pitchFamily="34" charset="0"/>
              </a:rPr>
              <a:t>Neglect</a:t>
            </a:r>
            <a:r>
              <a:rPr lang="en-US" sz="2200" b="1" dirty="0" smtClean="0">
                <a:solidFill>
                  <a:prstClr val="black"/>
                </a:solidFill>
                <a:latin typeface="Arial" panose="020B0604020202020204" pitchFamily="34" charset="0"/>
                <a:ea typeface="+mn-ea"/>
                <a:cs typeface="Arial" panose="020B0604020202020204" pitchFamily="34" charset="0"/>
              </a:rPr>
              <a:t>: </a:t>
            </a:r>
            <a:r>
              <a:rPr lang="en-US" sz="2200" dirty="0" smtClean="0">
                <a:solidFill>
                  <a:prstClr val="black"/>
                </a:solidFill>
                <a:latin typeface="Arial" panose="020B0604020202020204" pitchFamily="34" charset="0"/>
                <a:ea typeface="+mn-ea"/>
                <a:cs typeface="Arial" panose="020B0604020202020204" pitchFamily="34" charset="0"/>
              </a:rPr>
              <a:t>The failure to provide for oneself or the failure of a caregiver to provide goods, care or services essential to avoid clear and serious threat to the physical or mental health of an adult</a:t>
            </a:r>
          </a:p>
        </p:txBody>
      </p:sp>
    </p:spTree>
    <p:extLst>
      <p:ext uri="{BB962C8B-B14F-4D97-AF65-F5344CB8AC3E}">
        <p14:creationId xmlns:p14="http://schemas.microsoft.com/office/powerpoint/2010/main" val="17627377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4/8/2015</a:t>
            </a:r>
            <a:endParaRPr lang="en-US" dirty="0" smtClean="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29</a:t>
            </a:fld>
            <a:endParaRPr lang="en-US" dirty="0"/>
          </a:p>
        </p:txBody>
      </p:sp>
      <p:sp>
        <p:nvSpPr>
          <p:cNvPr id="5" name="Rectangle 4"/>
          <p:cNvSpPr/>
          <p:nvPr/>
        </p:nvSpPr>
        <p:spPr>
          <a:xfrm>
            <a:off x="457200" y="457200"/>
            <a:ext cx="3209533" cy="461665"/>
          </a:xfrm>
          <a:prstGeom prst="rect">
            <a:avLst/>
          </a:prstGeom>
        </p:spPr>
        <p:txBody>
          <a:bodyPr wrap="none">
            <a:spAutoFit/>
          </a:bodyPr>
          <a:lstStyle/>
          <a:p>
            <a:pPr lvl="0" eaLnBrk="0" hangingPunct="0">
              <a:defRPr/>
            </a:pPr>
            <a:r>
              <a:rPr lang="en-US" sz="2400" b="1" dirty="0">
                <a:solidFill>
                  <a:prstClr val="white"/>
                </a:solidFill>
                <a:latin typeface="Arial" panose="020B0604020202020204" pitchFamily="34" charset="0"/>
                <a:ea typeface="ＭＳ Ｐゴシック" pitchFamily="34" charset="-128"/>
                <a:cs typeface="Arial" panose="020B0604020202020204" pitchFamily="34" charset="0"/>
              </a:rPr>
              <a:t>Statutory Definitions</a:t>
            </a:r>
            <a:endParaRPr lang="en-US" sz="2400" dirty="0">
              <a:solidFill>
                <a:prstClr val="white"/>
              </a:solidFill>
              <a:latin typeface="Arial" panose="020B0604020202020204" pitchFamily="34" charset="0"/>
              <a:ea typeface="+mn-ea"/>
              <a:cs typeface="Arial" panose="020B0604020202020204" pitchFamily="34" charset="0"/>
            </a:endParaRPr>
          </a:p>
        </p:txBody>
      </p:sp>
      <p:sp>
        <p:nvSpPr>
          <p:cNvPr id="7" name="TextBox 8"/>
          <p:cNvSpPr txBox="1">
            <a:spLocks noChangeArrowheads="1"/>
          </p:cNvSpPr>
          <p:nvPr/>
        </p:nvSpPr>
        <p:spPr bwMode="auto">
          <a:xfrm>
            <a:off x="381000" y="1407616"/>
            <a:ext cx="8001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400" b="1" u="sng" dirty="0" smtClean="0">
                <a:solidFill>
                  <a:prstClr val="black"/>
                </a:solidFill>
                <a:latin typeface="Arial" panose="020B0604020202020204" pitchFamily="34" charset="0"/>
                <a:ea typeface="+mn-ea"/>
                <a:cs typeface="Arial" panose="020B0604020202020204" pitchFamily="34" charset="0"/>
              </a:rPr>
              <a:t>Exploitation</a:t>
            </a:r>
            <a:r>
              <a:rPr lang="en-US" altLang="en-US" sz="2400" b="1" dirty="0" smtClean="0">
                <a:solidFill>
                  <a:prstClr val="black"/>
                </a:solidFill>
                <a:latin typeface="Arial" panose="020B0604020202020204" pitchFamily="34" charset="0"/>
                <a:ea typeface="+mn-ea"/>
                <a:cs typeface="Arial" panose="020B0604020202020204" pitchFamily="34" charset="0"/>
              </a:rPr>
              <a:t>:</a:t>
            </a:r>
            <a:r>
              <a:rPr lang="en-US" altLang="en-US" sz="2400" dirty="0" smtClean="0">
                <a:solidFill>
                  <a:prstClr val="black"/>
                </a:solidFill>
                <a:latin typeface="Arial" panose="020B0604020202020204" pitchFamily="34" charset="0"/>
                <a:ea typeface="+mn-ea"/>
                <a:cs typeface="Arial" panose="020B0604020202020204" pitchFamily="34" charset="0"/>
              </a:rPr>
              <a:t> An act or course of conduct by a caregiver or other person against an adult or an adult’s resources, without the informed consent of the adult or with consent obtained through misrepresentation, coercion or threats of force, that results in monetary, personal or other benefit, gain or profit for the perpetrators or monetary or personal loss to the adult</a:t>
            </a:r>
          </a:p>
          <a:p>
            <a:pPr>
              <a:spcBef>
                <a:spcPct val="0"/>
              </a:spcBef>
              <a:buFontTx/>
              <a:buNone/>
            </a:pPr>
            <a:endParaRPr lang="en-US" altLang="en-US" sz="2400" b="1" u="sng" dirty="0" smtClean="0">
              <a:solidFill>
                <a:prstClr val="black"/>
              </a:solidFill>
              <a:latin typeface="Arial" panose="020B0604020202020204" pitchFamily="34" charset="0"/>
              <a:ea typeface="+mn-ea"/>
              <a:cs typeface="Arial" panose="020B0604020202020204" pitchFamily="34" charset="0"/>
            </a:endParaRPr>
          </a:p>
          <a:p>
            <a:pPr>
              <a:spcBef>
                <a:spcPct val="0"/>
              </a:spcBef>
              <a:buFontTx/>
              <a:buNone/>
            </a:pPr>
            <a:r>
              <a:rPr lang="en-US" altLang="en-US" sz="2400" b="1" u="sng" dirty="0" smtClean="0">
                <a:solidFill>
                  <a:prstClr val="black"/>
                </a:solidFill>
                <a:latin typeface="Arial" panose="020B0604020202020204" pitchFamily="34" charset="0"/>
                <a:ea typeface="+mn-ea"/>
                <a:cs typeface="Arial" panose="020B0604020202020204" pitchFamily="34" charset="0"/>
              </a:rPr>
              <a:t>Abandonment</a:t>
            </a:r>
            <a:r>
              <a:rPr lang="en-US" altLang="en-US" sz="2400" b="1" dirty="0" smtClean="0">
                <a:solidFill>
                  <a:prstClr val="black"/>
                </a:solidFill>
                <a:latin typeface="Arial" panose="020B0604020202020204" pitchFamily="34" charset="0"/>
                <a:ea typeface="+mn-ea"/>
                <a:cs typeface="Arial" panose="020B0604020202020204" pitchFamily="34" charset="0"/>
              </a:rPr>
              <a:t>: </a:t>
            </a:r>
            <a:r>
              <a:rPr lang="en-US" altLang="en-US" sz="2400" dirty="0" smtClean="0">
                <a:solidFill>
                  <a:prstClr val="black"/>
                </a:solidFill>
                <a:latin typeface="Arial" panose="020B0604020202020204" pitchFamily="34" charset="0"/>
                <a:ea typeface="+mn-ea"/>
                <a:cs typeface="Arial" panose="020B0604020202020204" pitchFamily="34" charset="0"/>
              </a:rPr>
              <a:t>The desertion of an adult by a caregiver</a:t>
            </a:r>
            <a:endParaRPr lang="en-US" altLang="en-US" sz="2400" b="1" dirty="0" smtClean="0">
              <a:solidFill>
                <a:prstClr val="black"/>
              </a:solidFill>
              <a:latin typeface="Arial" panose="020B0604020202020204" pitchFamily="34" charset="0"/>
              <a:ea typeface="+mn-ea"/>
              <a:cs typeface="Arial" panose="020B0604020202020204" pitchFamily="34" charset="0"/>
            </a:endParaRPr>
          </a:p>
          <a:p>
            <a:pPr eaLnBrk="1" hangingPunct="1">
              <a:spcBef>
                <a:spcPct val="0"/>
              </a:spcBef>
              <a:buFontTx/>
              <a:buNone/>
            </a:pPr>
            <a:r>
              <a:rPr lang="en-US" altLang="en-US" sz="2400" dirty="0" smtClean="0">
                <a:solidFill>
                  <a:prstClr val="black"/>
                </a:solidFill>
                <a:latin typeface="Calibri" pitchFamily="34" charset="0"/>
                <a:ea typeface="+mn-ea"/>
              </a:rPr>
              <a:t> </a:t>
            </a:r>
          </a:p>
          <a:p>
            <a:pPr eaLnBrk="1" hangingPunct="1">
              <a:spcBef>
                <a:spcPct val="0"/>
              </a:spcBef>
              <a:buFontTx/>
              <a:buNone/>
            </a:pPr>
            <a:r>
              <a:rPr lang="en-US" altLang="en-US" sz="2400" dirty="0" smtClean="0">
                <a:solidFill>
                  <a:prstClr val="black"/>
                </a:solidFill>
                <a:latin typeface="Calibri" pitchFamily="34" charset="0"/>
                <a:ea typeface="+mn-ea"/>
              </a:rPr>
              <a:t> </a:t>
            </a:r>
          </a:p>
          <a:p>
            <a:pPr eaLnBrk="1" hangingPunct="1">
              <a:spcBef>
                <a:spcPct val="0"/>
              </a:spcBef>
              <a:buFontTx/>
              <a:buNone/>
            </a:pPr>
            <a:endParaRPr lang="en-US" altLang="en-US" sz="2400" dirty="0" smtClean="0">
              <a:solidFill>
                <a:prstClr val="black"/>
              </a:solidFill>
              <a:latin typeface="Calibri" pitchFamily="34" charset="0"/>
              <a:ea typeface="+mn-ea"/>
            </a:endParaRPr>
          </a:p>
        </p:txBody>
      </p:sp>
    </p:spTree>
    <p:extLst>
      <p:ext uri="{BB962C8B-B14F-4D97-AF65-F5344CB8AC3E}">
        <p14:creationId xmlns:p14="http://schemas.microsoft.com/office/powerpoint/2010/main" val="2306066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10/15/2015</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3</a:t>
            </a:fld>
            <a:endParaRPr lang="en-US" dirty="0"/>
          </a:p>
        </p:txBody>
      </p:sp>
      <p:sp>
        <p:nvSpPr>
          <p:cNvPr id="4" name="Content Placeholder 3"/>
          <p:cNvSpPr>
            <a:spLocks noGrp="1"/>
          </p:cNvSpPr>
          <p:nvPr>
            <p:ph sz="quarter" idx="13"/>
          </p:nvPr>
        </p:nvSpPr>
        <p:spPr/>
        <p:txBody>
          <a:bodyPr/>
          <a:lstStyle/>
          <a:p>
            <a:r>
              <a:rPr lang="en-US" dirty="0"/>
              <a:t>Prior to April 1, 2015, there was a Memorandum of Understanding </a:t>
            </a:r>
            <a:r>
              <a:rPr lang="en-US" dirty="0" smtClean="0"/>
              <a:t>(MOU) between </a:t>
            </a:r>
            <a:r>
              <a:rPr lang="en-US" dirty="0"/>
              <a:t>the Department of Human Services (DHS) and the Pennsylvania Department of Aging (PDA) </a:t>
            </a:r>
            <a:r>
              <a:rPr lang="en-US" dirty="0" smtClean="0"/>
              <a:t>to provide interim APS coverage prior to completion of the competitive bidding process</a:t>
            </a:r>
          </a:p>
          <a:p>
            <a:endParaRPr lang="en-US" dirty="0" smtClean="0"/>
          </a:p>
          <a:p>
            <a:r>
              <a:rPr lang="en-US" dirty="0" smtClean="0"/>
              <a:t>Effective </a:t>
            </a:r>
            <a:r>
              <a:rPr lang="en-US" dirty="0"/>
              <a:t>April 1, 2015, Liberty Healthcare Corporation is the statewide contracted provider of protective services</a:t>
            </a:r>
          </a:p>
          <a:p>
            <a:endParaRPr lang="en-US" dirty="0"/>
          </a:p>
          <a:p>
            <a:endParaRPr lang="en-US" dirty="0"/>
          </a:p>
        </p:txBody>
      </p:sp>
      <p:sp>
        <p:nvSpPr>
          <p:cNvPr id="5" name="Title 4"/>
          <p:cNvSpPr>
            <a:spLocks noGrp="1"/>
          </p:cNvSpPr>
          <p:nvPr>
            <p:ph type="title"/>
          </p:nvPr>
        </p:nvSpPr>
        <p:spPr/>
        <p:txBody>
          <a:bodyPr/>
          <a:lstStyle/>
          <a:p>
            <a:r>
              <a:rPr lang="en-US" dirty="0"/>
              <a:t>Adult Protective Services History</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5257800"/>
            <a:ext cx="57150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570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10/15/2015</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30</a:t>
            </a:fld>
            <a:endParaRPr lang="en-US" dirty="0"/>
          </a:p>
        </p:txBody>
      </p:sp>
      <p:sp>
        <p:nvSpPr>
          <p:cNvPr id="5" name="Title 4"/>
          <p:cNvSpPr>
            <a:spLocks noGrp="1"/>
          </p:cNvSpPr>
          <p:nvPr>
            <p:ph type="title"/>
          </p:nvPr>
        </p:nvSpPr>
        <p:spPr/>
        <p:txBody>
          <a:bodyPr/>
          <a:lstStyle/>
          <a:p>
            <a:pPr lvl="0" eaLnBrk="0" hangingPunct="0">
              <a:defRPr/>
            </a:pPr>
            <a:r>
              <a:rPr lang="en-US" sz="2400" b="1" kern="1200" dirty="0">
                <a:solidFill>
                  <a:prstClr val="white"/>
                </a:solidFill>
                <a:latin typeface="Arial" panose="020B0604020202020204" pitchFamily="34" charset="0"/>
                <a:ea typeface="ＭＳ Ｐゴシック" pitchFamily="34" charset="-128"/>
                <a:cs typeface="Arial" panose="020B0604020202020204" pitchFamily="34" charset="0"/>
              </a:rPr>
              <a:t>Statutory Definitions</a:t>
            </a:r>
            <a:r>
              <a:rPr lang="en-US" sz="2400" kern="1200" dirty="0">
                <a:solidFill>
                  <a:prstClr val="white"/>
                </a:solidFill>
                <a:latin typeface="Arial" panose="020B0604020202020204" pitchFamily="34" charset="0"/>
                <a:ea typeface="ＭＳ Ｐゴシック" pitchFamily="-106" charset="-128"/>
                <a:cs typeface="Arial" panose="020B0604020202020204" pitchFamily="34" charset="0"/>
              </a:rPr>
              <a:t/>
            </a:r>
            <a:br>
              <a:rPr lang="en-US" sz="2400" kern="1200" dirty="0">
                <a:solidFill>
                  <a:prstClr val="white"/>
                </a:solidFill>
                <a:latin typeface="Arial" panose="020B0604020202020204" pitchFamily="34" charset="0"/>
                <a:ea typeface="ＭＳ Ｐゴシック" pitchFamily="-106" charset="-128"/>
                <a:cs typeface="Arial" panose="020B0604020202020204" pitchFamily="34" charset="0"/>
              </a:rPr>
            </a:br>
            <a:endParaRPr lang="en-US" sz="2000" dirty="0"/>
          </a:p>
        </p:txBody>
      </p:sp>
      <p:sp>
        <p:nvSpPr>
          <p:cNvPr id="7" name="Content Placeholder 6"/>
          <p:cNvSpPr>
            <a:spLocks noGrp="1"/>
          </p:cNvSpPr>
          <p:nvPr>
            <p:ph sz="quarter" idx="13"/>
          </p:nvPr>
        </p:nvSpPr>
        <p:spPr>
          <a:xfrm>
            <a:off x="457200" y="1143000"/>
            <a:ext cx="8153400" cy="4953000"/>
          </a:xfrm>
        </p:spPr>
        <p:txBody>
          <a:bodyPr/>
          <a:lstStyle/>
          <a:p>
            <a:pPr marL="0" indent="0">
              <a:buNone/>
            </a:pPr>
            <a:r>
              <a:rPr lang="en-US" b="1" u="sng" dirty="0" smtClean="0"/>
              <a:t>Serious </a:t>
            </a:r>
            <a:r>
              <a:rPr lang="en-US" b="1" u="sng" dirty="0"/>
              <a:t>bodily </a:t>
            </a:r>
            <a:r>
              <a:rPr lang="en-US" b="1" u="sng" dirty="0" smtClean="0"/>
              <a:t>injury:</a:t>
            </a:r>
          </a:p>
          <a:p>
            <a:r>
              <a:rPr lang="en-US" dirty="0" smtClean="0"/>
              <a:t> </a:t>
            </a:r>
            <a:r>
              <a:rPr lang="en-US" dirty="0"/>
              <a:t>Injury that:</a:t>
            </a:r>
          </a:p>
          <a:p>
            <a:pPr marL="0" indent="0">
              <a:buNone/>
            </a:pPr>
            <a:r>
              <a:rPr lang="en-US" dirty="0" smtClean="0"/>
              <a:t>	(</a:t>
            </a:r>
            <a:r>
              <a:rPr lang="en-US" dirty="0"/>
              <a:t>1) creates a substantial risk of death; or</a:t>
            </a:r>
          </a:p>
          <a:p>
            <a:pPr marL="0" indent="0">
              <a:buNone/>
            </a:pPr>
            <a:r>
              <a:rPr lang="en-US" dirty="0" smtClean="0"/>
              <a:t>	(</a:t>
            </a:r>
            <a:r>
              <a:rPr lang="en-US" dirty="0"/>
              <a:t>2) causes serious permanent disfigurement or </a:t>
            </a:r>
            <a:r>
              <a:rPr lang="en-US" dirty="0" smtClean="0"/>
              <a:t>	protracted</a:t>
            </a:r>
            <a:r>
              <a:rPr lang="en-US" dirty="0"/>
              <a:t> </a:t>
            </a:r>
            <a:r>
              <a:rPr lang="en-US" dirty="0" smtClean="0"/>
              <a:t>loss </a:t>
            </a:r>
            <a:r>
              <a:rPr lang="en-US" dirty="0"/>
              <a:t>or impairment of the function of a </a:t>
            </a:r>
            <a:r>
              <a:rPr lang="en-US" dirty="0" smtClean="0"/>
              <a:t>	body </a:t>
            </a:r>
            <a:r>
              <a:rPr lang="en-US" dirty="0"/>
              <a:t>member or </a:t>
            </a:r>
            <a:r>
              <a:rPr lang="en-US" dirty="0" smtClean="0"/>
              <a:t>organ</a:t>
            </a:r>
            <a:endParaRPr lang="en-US" dirty="0"/>
          </a:p>
          <a:p>
            <a:pPr marL="0" indent="0">
              <a:buNone/>
            </a:pPr>
            <a:r>
              <a:rPr lang="en-US" b="1" u="sng" dirty="0" smtClean="0"/>
              <a:t>Serious injury:</a:t>
            </a:r>
          </a:p>
          <a:p>
            <a:r>
              <a:rPr lang="en-US" dirty="0" smtClean="0"/>
              <a:t>An </a:t>
            </a:r>
            <a:r>
              <a:rPr lang="en-US" dirty="0"/>
              <a:t>injury that:</a:t>
            </a:r>
          </a:p>
          <a:p>
            <a:pPr marL="0" indent="0">
              <a:buNone/>
            </a:pPr>
            <a:r>
              <a:rPr lang="en-US" dirty="0" smtClean="0"/>
              <a:t>	(</a:t>
            </a:r>
            <a:r>
              <a:rPr lang="en-US" dirty="0"/>
              <a:t>1) causes a person severe pain; or</a:t>
            </a:r>
          </a:p>
          <a:p>
            <a:pPr marL="0" indent="0">
              <a:buNone/>
            </a:pPr>
            <a:r>
              <a:rPr lang="en-US" dirty="0" smtClean="0"/>
              <a:t>	(</a:t>
            </a:r>
            <a:r>
              <a:rPr lang="en-US" dirty="0"/>
              <a:t>2) significantly impairs a person's physical or </a:t>
            </a:r>
            <a:r>
              <a:rPr lang="en-US" dirty="0" smtClean="0"/>
              <a:t>	mental functioning</a:t>
            </a:r>
            <a:r>
              <a:rPr lang="en-US" dirty="0"/>
              <a:t>, either temporarily or </a:t>
            </a:r>
            <a:r>
              <a:rPr lang="en-US" dirty="0" smtClean="0"/>
              <a:t>	permanently</a:t>
            </a:r>
            <a:endParaRPr lang="en-US" dirty="0"/>
          </a:p>
        </p:txBody>
      </p:sp>
    </p:spTree>
    <p:extLst>
      <p:ext uri="{BB962C8B-B14F-4D97-AF65-F5344CB8AC3E}">
        <p14:creationId xmlns:p14="http://schemas.microsoft.com/office/powerpoint/2010/main" val="22285993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10/15/2015</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31</a:t>
            </a:fld>
            <a:endParaRPr lang="en-US" dirty="0"/>
          </a:p>
        </p:txBody>
      </p:sp>
      <p:sp>
        <p:nvSpPr>
          <p:cNvPr id="4" name="Content Placeholder 3"/>
          <p:cNvSpPr>
            <a:spLocks noGrp="1"/>
          </p:cNvSpPr>
          <p:nvPr>
            <p:ph sz="quarter" idx="13"/>
          </p:nvPr>
        </p:nvSpPr>
        <p:spPr/>
        <p:txBody>
          <a:bodyPr/>
          <a:lstStyle/>
          <a:p>
            <a:pPr marL="0" indent="0">
              <a:buNone/>
            </a:pPr>
            <a:r>
              <a:rPr lang="en-US" b="1" u="sng" dirty="0" smtClean="0"/>
              <a:t>Sexual abuse:</a:t>
            </a:r>
          </a:p>
          <a:p>
            <a:r>
              <a:rPr lang="en-US" sz="2600" dirty="0" smtClean="0"/>
              <a:t>Intentionally</a:t>
            </a:r>
            <a:r>
              <a:rPr lang="en-US" sz="2600" dirty="0"/>
              <a:t>, knowingly or </a:t>
            </a:r>
            <a:r>
              <a:rPr lang="en-US" sz="2600" dirty="0" smtClean="0"/>
              <a:t>recklessly causing </a:t>
            </a:r>
            <a:r>
              <a:rPr lang="en-US" sz="2600" dirty="0"/>
              <a:t>or attempting to cause rape, involuntary deviate </a:t>
            </a:r>
            <a:r>
              <a:rPr lang="en-US" sz="2600" dirty="0" smtClean="0"/>
              <a:t>sexual intercourse</a:t>
            </a:r>
            <a:r>
              <a:rPr lang="en-US" sz="2600" dirty="0"/>
              <a:t>, sexual assault, statutory sexual </a:t>
            </a:r>
            <a:r>
              <a:rPr lang="en-US" sz="2600" dirty="0" smtClean="0"/>
              <a:t>assault, aggravated </a:t>
            </a:r>
            <a:r>
              <a:rPr lang="en-US" sz="2600" dirty="0"/>
              <a:t>indecent assault or incest, as defined by 18 </a:t>
            </a:r>
            <a:r>
              <a:rPr lang="en-US" sz="2600" dirty="0" err="1"/>
              <a:t>Pa.C.S</a:t>
            </a:r>
            <a:r>
              <a:rPr lang="en-US" sz="2600" dirty="0" smtClean="0"/>
              <a:t>. (</a:t>
            </a:r>
            <a:r>
              <a:rPr lang="en-US" sz="2600" dirty="0"/>
              <a:t>relating to crimes and offenses</a:t>
            </a:r>
            <a:r>
              <a:rPr lang="en-US" sz="2600" dirty="0" smtClean="0"/>
              <a:t>)</a:t>
            </a:r>
          </a:p>
          <a:p>
            <a:endParaRPr lang="en-US" dirty="0"/>
          </a:p>
        </p:txBody>
      </p:sp>
      <p:sp>
        <p:nvSpPr>
          <p:cNvPr id="5" name="Title 4"/>
          <p:cNvSpPr>
            <a:spLocks noGrp="1"/>
          </p:cNvSpPr>
          <p:nvPr>
            <p:ph type="title"/>
          </p:nvPr>
        </p:nvSpPr>
        <p:spPr/>
        <p:txBody>
          <a:bodyPr/>
          <a:lstStyle/>
          <a:p>
            <a:pPr lvl="0"/>
            <a:r>
              <a:rPr lang="en-US" b="1" dirty="0">
                <a:solidFill>
                  <a:prstClr val="white"/>
                </a:solidFill>
                <a:latin typeface="Arial" panose="020B0604020202020204" pitchFamily="34" charset="0"/>
                <a:ea typeface="ＭＳ Ｐゴシック" pitchFamily="34" charset="-128"/>
                <a:cs typeface="Arial" panose="020B0604020202020204" pitchFamily="34" charset="0"/>
              </a:rPr>
              <a:t>Statutory Definitions</a:t>
            </a:r>
            <a:r>
              <a:rPr lang="en-US" dirty="0">
                <a:solidFill>
                  <a:prstClr val="white"/>
                </a:solidFill>
                <a:latin typeface="Arial" panose="020B0604020202020204" pitchFamily="34" charset="0"/>
                <a:cs typeface="Arial" panose="020B0604020202020204" pitchFamily="34" charset="0"/>
              </a:rPr>
              <a:t/>
            </a:r>
            <a:br>
              <a:rPr lang="en-US" dirty="0">
                <a:solidFill>
                  <a:prstClr val="white"/>
                </a:solidFill>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28009027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10/15/2015</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32</a:t>
            </a:fld>
            <a:endParaRPr lang="en-US" dirty="0"/>
          </a:p>
        </p:txBody>
      </p:sp>
      <p:sp>
        <p:nvSpPr>
          <p:cNvPr id="4" name="Content Placeholder 3"/>
          <p:cNvSpPr>
            <a:spLocks noGrp="1"/>
          </p:cNvSpPr>
          <p:nvPr>
            <p:ph sz="quarter" idx="13"/>
          </p:nvPr>
        </p:nvSpPr>
        <p:spPr/>
        <p:txBody>
          <a:bodyPr/>
          <a:lstStyle/>
          <a:p>
            <a:pPr marL="0" indent="0">
              <a:buNone/>
            </a:pPr>
            <a:endParaRPr lang="en-US" b="1" u="sng" dirty="0" smtClean="0"/>
          </a:p>
          <a:p>
            <a:pPr marL="0" indent="0">
              <a:buNone/>
            </a:pPr>
            <a:r>
              <a:rPr lang="en-US" b="1" u="sng" dirty="0" smtClean="0"/>
              <a:t>Sexual </a:t>
            </a:r>
            <a:r>
              <a:rPr lang="en-US" b="1" u="sng" dirty="0"/>
              <a:t>Harassment: </a:t>
            </a:r>
            <a:endParaRPr lang="en-US" b="1" u="sng" dirty="0" smtClean="0"/>
          </a:p>
          <a:p>
            <a:r>
              <a:rPr lang="en-US" dirty="0" smtClean="0"/>
              <a:t>Sexual </a:t>
            </a:r>
            <a:r>
              <a:rPr lang="en-US" dirty="0"/>
              <a:t>harassment is unwelcome sexual advances, requests for sexual favors, and other verbal or physical conduct of a sexual nature. </a:t>
            </a:r>
            <a:endParaRPr lang="en-US" dirty="0" smtClean="0"/>
          </a:p>
          <a:p>
            <a:r>
              <a:rPr lang="en-US" dirty="0" smtClean="0"/>
              <a:t>NOTE</a:t>
            </a:r>
            <a:r>
              <a:rPr lang="en-US" dirty="0"/>
              <a:t>: Sexual harassment is an abuse that requires reporting to the </a:t>
            </a:r>
            <a:r>
              <a:rPr lang="en-US" dirty="0" smtClean="0"/>
              <a:t>Protective Services Hotline; </a:t>
            </a:r>
            <a:r>
              <a:rPr lang="en-US" dirty="0"/>
              <a:t>however, it is not sexual abuse which requires reporting to DHS and local law enforcement.</a:t>
            </a:r>
          </a:p>
        </p:txBody>
      </p:sp>
      <p:sp>
        <p:nvSpPr>
          <p:cNvPr id="5" name="Title 4"/>
          <p:cNvSpPr>
            <a:spLocks noGrp="1"/>
          </p:cNvSpPr>
          <p:nvPr>
            <p:ph type="title"/>
          </p:nvPr>
        </p:nvSpPr>
        <p:spPr/>
        <p:txBody>
          <a:bodyPr/>
          <a:lstStyle/>
          <a:p>
            <a:r>
              <a:rPr lang="en-US" dirty="0" smtClean="0"/>
              <a:t>Sexual Harassment</a:t>
            </a:r>
            <a:endParaRPr lang="en-US" dirty="0"/>
          </a:p>
        </p:txBody>
      </p:sp>
    </p:spTree>
    <p:extLst>
      <p:ext uri="{BB962C8B-B14F-4D97-AF65-F5344CB8AC3E}">
        <p14:creationId xmlns:p14="http://schemas.microsoft.com/office/powerpoint/2010/main" val="11244358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A52C94A9-8929-47B3-B64E-1F51C0B872E6}" type="datetime1">
              <a:rPr lang="en-US" smtClean="0"/>
              <a:t>10/15/2015</a:t>
            </a:fld>
            <a:endParaRPr lang="en-US" dirty="0"/>
          </a:p>
        </p:txBody>
      </p:sp>
      <p:sp>
        <p:nvSpPr>
          <p:cNvPr id="5" name="Slide Number Placeholder 4"/>
          <p:cNvSpPr>
            <a:spLocks noGrp="1"/>
          </p:cNvSpPr>
          <p:nvPr>
            <p:ph type="sldNum" sz="quarter" idx="12"/>
          </p:nvPr>
        </p:nvSpPr>
        <p:spPr/>
        <p:txBody>
          <a:bodyPr/>
          <a:lstStyle/>
          <a:p>
            <a:pPr>
              <a:defRPr/>
            </a:pPr>
            <a:fld id="{9C10EB89-1475-4332-AC66-2657F847E4F2}" type="slidenum">
              <a:rPr lang="en-US" smtClean="0"/>
              <a:pPr>
                <a:defRPr/>
              </a:pPr>
              <a:t>33</a:t>
            </a:fld>
            <a:endParaRPr lang="en-US" dirty="0"/>
          </a:p>
        </p:txBody>
      </p:sp>
      <p:sp>
        <p:nvSpPr>
          <p:cNvPr id="6" name="Title 5"/>
          <p:cNvSpPr>
            <a:spLocks noGrp="1"/>
          </p:cNvSpPr>
          <p:nvPr>
            <p:ph type="title"/>
          </p:nvPr>
        </p:nvSpPr>
        <p:spPr/>
        <p:txBody>
          <a:bodyPr/>
          <a:lstStyle/>
          <a:p>
            <a:r>
              <a:rPr lang="en-US" dirty="0"/>
              <a:t>http://www.dhs.state.pa.us</a:t>
            </a:r>
          </a:p>
        </p:txBody>
      </p:sp>
      <p:pic>
        <p:nvPicPr>
          <p:cNvPr id="8" name="Picture 3"/>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60149" y="1200712"/>
            <a:ext cx="7547502" cy="460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a:xfrm>
            <a:off x="994107" y="4521693"/>
            <a:ext cx="978408"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4057322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10/15/2015</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34</a:t>
            </a:fld>
            <a:endParaRPr lang="en-US" dirty="0"/>
          </a:p>
        </p:txBody>
      </p:sp>
      <p:pic>
        <p:nvPicPr>
          <p:cNvPr id="6" name="Content Placeholder 5" descr="Report Abuse - Internet Explorer provided by Dept. of Public Welfare"/>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38200" y="1143000"/>
            <a:ext cx="7543800" cy="4724400"/>
          </a:xfrm>
        </p:spPr>
      </p:pic>
      <p:sp>
        <p:nvSpPr>
          <p:cNvPr id="5" name="Title 4"/>
          <p:cNvSpPr>
            <a:spLocks noGrp="1"/>
          </p:cNvSpPr>
          <p:nvPr>
            <p:ph type="title"/>
          </p:nvPr>
        </p:nvSpPr>
        <p:spPr/>
        <p:txBody>
          <a:bodyPr/>
          <a:lstStyle/>
          <a:p>
            <a:r>
              <a:rPr lang="en-US" dirty="0"/>
              <a:t>http://www.dhs.state.pa.us</a:t>
            </a:r>
          </a:p>
        </p:txBody>
      </p:sp>
      <p:sp>
        <p:nvSpPr>
          <p:cNvPr id="8" name="Left Arrow 7"/>
          <p:cNvSpPr/>
          <p:nvPr/>
        </p:nvSpPr>
        <p:spPr>
          <a:xfrm>
            <a:off x="6629400" y="3505200"/>
            <a:ext cx="978408" cy="484632"/>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65478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10/15/2015</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35</a:t>
            </a:fld>
            <a:endParaRPr lang="en-US" dirty="0"/>
          </a:p>
        </p:txBody>
      </p:sp>
      <p:pic>
        <p:nvPicPr>
          <p:cNvPr id="6" name="Content Placeholder 5" descr="Adult Protective Services - Internet Explorer provided by Dept. of Public Welfare"/>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46340" y="1143000"/>
            <a:ext cx="5975120" cy="4724400"/>
          </a:xfrm>
        </p:spPr>
      </p:pic>
      <p:sp>
        <p:nvSpPr>
          <p:cNvPr id="5" name="Title 4"/>
          <p:cNvSpPr>
            <a:spLocks noGrp="1"/>
          </p:cNvSpPr>
          <p:nvPr>
            <p:ph type="title"/>
          </p:nvPr>
        </p:nvSpPr>
        <p:spPr/>
        <p:txBody>
          <a:bodyPr/>
          <a:lstStyle/>
          <a:p>
            <a:r>
              <a:rPr lang="en-US" dirty="0"/>
              <a:t>http://www.dhs.state.pa.us</a:t>
            </a:r>
          </a:p>
        </p:txBody>
      </p:sp>
      <p:sp>
        <p:nvSpPr>
          <p:cNvPr id="8" name="Left Arrow 7"/>
          <p:cNvSpPr/>
          <p:nvPr/>
        </p:nvSpPr>
        <p:spPr>
          <a:xfrm>
            <a:off x="4876800" y="4343400"/>
            <a:ext cx="978408" cy="484632"/>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10858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10/15/2015</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36</a:t>
            </a:fld>
            <a:endParaRPr lang="en-US" dirty="0"/>
          </a:p>
        </p:txBody>
      </p:sp>
      <p:pic>
        <p:nvPicPr>
          <p:cNvPr id="6" name="Content Placeholder 5" descr="http://www.dhs.state.pa.us/cs/groups/webcontent/documents/document/c_199869.pdf - Internet Explore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66824" y="1143000"/>
            <a:ext cx="7734152" cy="4724400"/>
          </a:xfrm>
        </p:spPr>
      </p:pic>
      <p:sp>
        <p:nvSpPr>
          <p:cNvPr id="5" name="Title 4"/>
          <p:cNvSpPr>
            <a:spLocks noGrp="1"/>
          </p:cNvSpPr>
          <p:nvPr>
            <p:ph type="title"/>
          </p:nvPr>
        </p:nvSpPr>
        <p:spPr/>
        <p:txBody>
          <a:bodyPr/>
          <a:lstStyle/>
          <a:p>
            <a:r>
              <a:rPr lang="en-US" sz="2400" dirty="0" smtClean="0"/>
              <a:t>Frequently Asked Questions (FAQs)</a:t>
            </a:r>
            <a:br>
              <a:rPr lang="en-US" sz="2400" dirty="0" smtClean="0"/>
            </a:br>
            <a:endParaRPr lang="en-US" sz="2400" dirty="0"/>
          </a:p>
        </p:txBody>
      </p:sp>
    </p:spTree>
    <p:extLst>
      <p:ext uri="{BB962C8B-B14F-4D97-AF65-F5344CB8AC3E}">
        <p14:creationId xmlns:p14="http://schemas.microsoft.com/office/powerpoint/2010/main" val="11638563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4/8/2015</a:t>
            </a:r>
            <a:endParaRPr lang="en-US" dirty="0"/>
          </a:p>
        </p:txBody>
      </p:sp>
      <p:sp>
        <p:nvSpPr>
          <p:cNvPr id="5" name="Slide Number Placeholder 4"/>
          <p:cNvSpPr>
            <a:spLocks noGrp="1"/>
          </p:cNvSpPr>
          <p:nvPr>
            <p:ph type="sldNum" sz="quarter" idx="12"/>
          </p:nvPr>
        </p:nvSpPr>
        <p:spPr/>
        <p:txBody>
          <a:bodyPr/>
          <a:lstStyle/>
          <a:p>
            <a:pPr>
              <a:defRPr/>
            </a:pPr>
            <a:fld id="{9C10EB89-1475-4332-AC66-2657F847E4F2}" type="slidenum">
              <a:rPr lang="en-US" smtClean="0"/>
              <a:pPr>
                <a:defRPr/>
              </a:pPr>
              <a:t>37</a:t>
            </a:fld>
            <a:endParaRPr lang="en-US" dirty="0"/>
          </a:p>
        </p:txBody>
      </p:sp>
      <p:sp>
        <p:nvSpPr>
          <p:cNvPr id="7" name="Content Placeholder 6"/>
          <p:cNvSpPr>
            <a:spLocks noGrp="1"/>
          </p:cNvSpPr>
          <p:nvPr>
            <p:ph sz="quarter" idx="13"/>
          </p:nvPr>
        </p:nvSpPr>
        <p:spPr/>
        <p:txBody>
          <a:bodyPr/>
          <a:lstStyle/>
          <a:p>
            <a:r>
              <a:rPr lang="en-US" dirty="0"/>
              <a:t>Questions or requests for additional information regarding the Adult Protective Services program can be sent to the following email address:  </a:t>
            </a:r>
            <a:endParaRPr lang="en-US" dirty="0" smtClean="0"/>
          </a:p>
          <a:p>
            <a:pPr marL="0" indent="0" algn="ctr">
              <a:buNone/>
            </a:pPr>
            <a:r>
              <a:rPr lang="en-US" u="sng" dirty="0" smtClean="0">
                <a:solidFill>
                  <a:srgbClr val="00007E"/>
                </a:solidFill>
                <a:hlinkClick r:id="rId2"/>
              </a:rPr>
              <a:t>RA-PWAPSQuestions@pa.gov</a:t>
            </a:r>
            <a:endParaRPr lang="en-US" u="sng" dirty="0" smtClean="0">
              <a:solidFill>
                <a:srgbClr val="00007E"/>
              </a:solidFill>
            </a:endParaRPr>
          </a:p>
          <a:p>
            <a:endParaRPr lang="en-US" u="sng" dirty="0" smtClean="0"/>
          </a:p>
          <a:p>
            <a:r>
              <a:rPr lang="en-US" dirty="0" smtClean="0"/>
              <a:t>If you do </a:t>
            </a:r>
            <a:r>
              <a:rPr lang="en-US" dirty="0"/>
              <a:t>not have access to email, please </a:t>
            </a:r>
            <a:r>
              <a:rPr lang="en-US" dirty="0" smtClean="0"/>
              <a:t>call:</a:t>
            </a:r>
          </a:p>
          <a:p>
            <a:pPr marL="0" indent="0" algn="ctr">
              <a:buNone/>
            </a:pPr>
            <a:r>
              <a:rPr lang="en-US" b="1" dirty="0" smtClean="0"/>
              <a:t>717-736-7116</a:t>
            </a:r>
          </a:p>
          <a:p>
            <a:endParaRPr lang="en-US" b="1" dirty="0" smtClean="0"/>
          </a:p>
          <a:p>
            <a:pPr marL="0" indent="0">
              <a:buNone/>
            </a:pPr>
            <a:endParaRPr lang="en-US" b="1" dirty="0" smtClean="0"/>
          </a:p>
          <a:p>
            <a:endParaRPr lang="en-US" b="1" dirty="0" smtClean="0"/>
          </a:p>
        </p:txBody>
      </p:sp>
      <p:sp>
        <p:nvSpPr>
          <p:cNvPr id="6" name="Title 5"/>
          <p:cNvSpPr>
            <a:spLocks noGrp="1"/>
          </p:cNvSpPr>
          <p:nvPr>
            <p:ph type="title"/>
          </p:nvPr>
        </p:nvSpPr>
        <p:spPr/>
        <p:txBody>
          <a:bodyPr/>
          <a:lstStyle/>
          <a:p>
            <a:r>
              <a:rPr lang="en-US" sz="2400" dirty="0" smtClean="0"/>
              <a:t>Questions and Additional Information</a:t>
            </a:r>
            <a:endParaRPr lang="en-US" sz="2400" dirty="0"/>
          </a:p>
        </p:txBody>
      </p:sp>
    </p:spTree>
    <p:extLst>
      <p:ext uri="{BB962C8B-B14F-4D97-AF65-F5344CB8AC3E}">
        <p14:creationId xmlns:p14="http://schemas.microsoft.com/office/powerpoint/2010/main" val="714554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4/8/2015</a:t>
            </a:r>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4</a:t>
            </a:fld>
            <a:endParaRPr lang="en-US" dirty="0"/>
          </a:p>
        </p:txBody>
      </p:sp>
      <p:sp>
        <p:nvSpPr>
          <p:cNvPr id="4" name="Rectangle 3"/>
          <p:cNvSpPr/>
          <p:nvPr/>
        </p:nvSpPr>
        <p:spPr>
          <a:xfrm>
            <a:off x="457200" y="457200"/>
            <a:ext cx="5314275" cy="461665"/>
          </a:xfrm>
          <a:prstGeom prst="rect">
            <a:avLst/>
          </a:prstGeom>
        </p:spPr>
        <p:txBody>
          <a:bodyPr wrap="none">
            <a:spAutoFit/>
          </a:bodyPr>
          <a:lstStyle/>
          <a:p>
            <a:pPr lvl="0" eaLnBrk="0" hangingPunct="0">
              <a:defRPr/>
            </a:pPr>
            <a:r>
              <a:rPr lang="en-US" sz="2400" b="1" dirty="0" smtClean="0">
                <a:solidFill>
                  <a:prstClr val="white"/>
                </a:solidFill>
                <a:latin typeface="Arial" panose="020B0604020202020204" pitchFamily="34" charset="0"/>
                <a:ea typeface="+mn-ea"/>
                <a:cs typeface="Arial" panose="020B0604020202020204" pitchFamily="34" charset="0"/>
              </a:rPr>
              <a:t>Liberty Healthcare Responsibilities</a:t>
            </a:r>
            <a:endParaRPr lang="en-US" sz="2400" b="1" dirty="0">
              <a:solidFill>
                <a:prstClr val="white"/>
              </a:solidFill>
              <a:latin typeface="Arial" panose="020B0604020202020204" pitchFamily="34" charset="0"/>
              <a:ea typeface="+mn-ea"/>
              <a:cs typeface="Arial" panose="020B0604020202020204" pitchFamily="34" charset="0"/>
            </a:endParaRPr>
          </a:p>
        </p:txBody>
      </p:sp>
      <p:sp>
        <p:nvSpPr>
          <p:cNvPr id="8" name="TextBox 8"/>
          <p:cNvSpPr txBox="1">
            <a:spLocks noChangeArrowheads="1"/>
          </p:cNvSpPr>
          <p:nvPr/>
        </p:nvSpPr>
        <p:spPr bwMode="auto">
          <a:xfrm>
            <a:off x="381000" y="1143000"/>
            <a:ext cx="8001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r>
              <a:rPr lang="en-US" sz="2800" b="1" dirty="0" smtClean="0">
                <a:solidFill>
                  <a:prstClr val="black"/>
                </a:solidFill>
                <a:latin typeface="Arial" panose="020B0604020202020204" pitchFamily="34" charset="0"/>
                <a:ea typeface="+mn-ea"/>
                <a:cs typeface="Arial" panose="020B0604020202020204" pitchFamily="34" charset="0"/>
              </a:rPr>
              <a:t>What is the APS Agency (Liberty Healthcare Corporation) required to do?</a:t>
            </a:r>
          </a:p>
          <a:p>
            <a:pPr>
              <a:defRPr/>
            </a:pPr>
            <a:endParaRPr lang="en-US" sz="2400" b="1" dirty="0" smtClean="0">
              <a:solidFill>
                <a:prstClr val="black"/>
              </a:solidFill>
              <a:latin typeface="Calibri" panose="020F0502020204030204" pitchFamily="34" charset="0"/>
              <a:ea typeface="+mn-ea"/>
            </a:endParaRPr>
          </a:p>
          <a:p>
            <a:pPr marL="457200" indent="-457200">
              <a:buFont typeface="Arial" pitchFamily="34" charset="0"/>
              <a:buChar char="•"/>
              <a:defRPr/>
            </a:pPr>
            <a:r>
              <a:rPr lang="en-US" sz="2400" dirty="0" smtClean="0">
                <a:solidFill>
                  <a:prstClr val="black"/>
                </a:solidFill>
                <a:latin typeface="Arial" panose="020B0604020202020204" pitchFamily="34" charset="0"/>
                <a:ea typeface="+mn-ea"/>
                <a:cs typeface="Arial" panose="020B0604020202020204" pitchFamily="34" charset="0"/>
              </a:rPr>
              <a:t>Investigate allegations</a:t>
            </a:r>
          </a:p>
          <a:p>
            <a:pPr marL="457200" indent="-457200">
              <a:buFont typeface="Arial" pitchFamily="34" charset="0"/>
              <a:buChar char="•"/>
              <a:defRPr/>
            </a:pPr>
            <a:r>
              <a:rPr lang="en-US" sz="2400" dirty="0" smtClean="0">
                <a:solidFill>
                  <a:prstClr val="black"/>
                </a:solidFill>
                <a:latin typeface="Arial" panose="020B0604020202020204" pitchFamily="34" charset="0"/>
                <a:ea typeface="+mn-ea"/>
                <a:cs typeface="Arial" panose="020B0604020202020204" pitchFamily="34" charset="0"/>
              </a:rPr>
              <a:t>Determine if abuse, neglect, exploitation or abandonment has occurred</a:t>
            </a:r>
          </a:p>
          <a:p>
            <a:pPr marL="457200" indent="-457200">
              <a:buFont typeface="Arial" pitchFamily="34" charset="0"/>
              <a:buChar char="•"/>
              <a:defRPr/>
            </a:pPr>
            <a:r>
              <a:rPr lang="en-US" sz="2400" dirty="0" smtClean="0">
                <a:solidFill>
                  <a:prstClr val="black"/>
                </a:solidFill>
                <a:latin typeface="Arial" panose="020B0604020202020204" pitchFamily="34" charset="0"/>
                <a:ea typeface="+mn-ea"/>
                <a:cs typeface="Arial" panose="020B0604020202020204" pitchFamily="34" charset="0"/>
              </a:rPr>
              <a:t>Provide services to adults who voluntarily consent </a:t>
            </a:r>
          </a:p>
          <a:p>
            <a:pPr marL="457200" indent="-457200">
              <a:buFont typeface="Arial" pitchFamily="34" charset="0"/>
              <a:buChar char="•"/>
              <a:defRPr/>
            </a:pPr>
            <a:r>
              <a:rPr lang="en-US" sz="2400" dirty="0" smtClean="0">
                <a:solidFill>
                  <a:prstClr val="black"/>
                </a:solidFill>
                <a:latin typeface="Arial" panose="020B0604020202020204" pitchFamily="34" charset="0"/>
                <a:ea typeface="+mn-ea"/>
                <a:cs typeface="Arial" panose="020B0604020202020204" pitchFamily="34" charset="0"/>
              </a:rPr>
              <a:t>Cooperatively develop a service plan with agency staff, the adult, the adult’s guardian and other family and advocates when appropriate</a:t>
            </a:r>
          </a:p>
          <a:p>
            <a:pPr marL="457200" indent="-457200">
              <a:spcBef>
                <a:spcPts val="0"/>
              </a:spcBef>
              <a:buFont typeface="Arial" pitchFamily="34" charset="0"/>
              <a:buChar char="•"/>
              <a:defRPr/>
            </a:pPr>
            <a:r>
              <a:rPr lang="en-US" sz="2400" dirty="0" smtClean="0">
                <a:solidFill>
                  <a:prstClr val="black"/>
                </a:solidFill>
                <a:latin typeface="Arial" panose="020B0604020202020204" pitchFamily="34" charset="0"/>
                <a:ea typeface="+mn-ea"/>
                <a:cs typeface="Arial" panose="020B0604020202020204" pitchFamily="34" charset="0"/>
              </a:rPr>
              <a:t>Provide services in the least restrictive environment and the most integrated setting </a:t>
            </a:r>
          </a:p>
          <a:p>
            <a:pPr marL="457200" indent="-457200">
              <a:spcBef>
                <a:spcPts val="0"/>
              </a:spcBef>
              <a:buFont typeface="Arial" pitchFamily="34" charset="0"/>
              <a:buChar char="•"/>
              <a:defRPr/>
            </a:pPr>
            <a:r>
              <a:rPr lang="en-US" sz="2400" dirty="0" smtClean="0">
                <a:solidFill>
                  <a:prstClr val="black"/>
                </a:solidFill>
                <a:latin typeface="Arial" panose="020B0604020202020204" pitchFamily="34" charset="0"/>
                <a:ea typeface="+mn-ea"/>
                <a:cs typeface="Arial" panose="020B0604020202020204" pitchFamily="34" charset="0"/>
              </a:rPr>
              <a:t>Provide Guardianship as needed</a:t>
            </a:r>
          </a:p>
        </p:txBody>
      </p:sp>
    </p:spTree>
    <p:extLst>
      <p:ext uri="{BB962C8B-B14F-4D97-AF65-F5344CB8AC3E}">
        <p14:creationId xmlns:p14="http://schemas.microsoft.com/office/powerpoint/2010/main" val="731039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10/15/2015</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5</a:t>
            </a:fld>
            <a:endParaRPr lang="en-US" dirty="0"/>
          </a:p>
        </p:txBody>
      </p:sp>
      <p:sp>
        <p:nvSpPr>
          <p:cNvPr id="5" name="Title 4"/>
          <p:cNvSpPr>
            <a:spLocks noGrp="1"/>
          </p:cNvSpPr>
          <p:nvPr>
            <p:ph type="title"/>
          </p:nvPr>
        </p:nvSpPr>
        <p:spPr/>
        <p:txBody>
          <a:bodyPr/>
          <a:lstStyle/>
          <a:p>
            <a:r>
              <a:rPr lang="en-US" dirty="0" smtClean="0"/>
              <a:t>Liberty Healthcare APS Regions</a:t>
            </a:r>
            <a:endParaRPr lang="en-US" dirty="0"/>
          </a:p>
        </p:txBody>
      </p:sp>
      <p:pic>
        <p:nvPicPr>
          <p:cNvPr id="6" name="Content Placeholder 5"/>
          <p:cNvPicPr>
            <a:picLocks noGrp="1"/>
          </p:cNvPicPr>
          <p:nvPr>
            <p:ph sz="quarter" idx="13"/>
          </p:nvPr>
        </p:nvPicPr>
        <p:blipFill rotWithShape="1">
          <a:blip r:embed="rId2"/>
          <a:srcRect l="19482" t="29564" r="61885" b="24182"/>
          <a:stretch/>
        </p:blipFill>
        <p:spPr bwMode="auto">
          <a:xfrm>
            <a:off x="1150467" y="1143000"/>
            <a:ext cx="6766866" cy="4724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5813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10/15/2015</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6</a:t>
            </a:fld>
            <a:endParaRPr lang="en-US" dirty="0"/>
          </a:p>
        </p:txBody>
      </p:sp>
      <p:sp>
        <p:nvSpPr>
          <p:cNvPr id="5" name="Title 4"/>
          <p:cNvSpPr>
            <a:spLocks noGrp="1"/>
          </p:cNvSpPr>
          <p:nvPr>
            <p:ph type="title"/>
          </p:nvPr>
        </p:nvSpPr>
        <p:spPr/>
        <p:txBody>
          <a:bodyPr/>
          <a:lstStyle/>
          <a:p>
            <a:r>
              <a:rPr lang="en-US" sz="2000" dirty="0" smtClean="0"/>
              <a:t>Liberty Healthcare Organizational Structure</a:t>
            </a:r>
            <a:endParaRPr lang="en-US" sz="2000" dirty="0"/>
          </a:p>
        </p:txBody>
      </p:sp>
      <p:pic>
        <p:nvPicPr>
          <p:cNvPr id="1028" name="Picture 4"/>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8077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561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10/15/2015</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7</a:t>
            </a:fld>
            <a:endParaRPr lang="en-US" dirty="0"/>
          </a:p>
        </p:txBody>
      </p:sp>
      <p:sp>
        <p:nvSpPr>
          <p:cNvPr id="5" name="Title 4"/>
          <p:cNvSpPr>
            <a:spLocks noGrp="1"/>
          </p:cNvSpPr>
          <p:nvPr>
            <p:ph type="title"/>
          </p:nvPr>
        </p:nvSpPr>
        <p:spPr/>
        <p:txBody>
          <a:bodyPr/>
          <a:lstStyle/>
          <a:p>
            <a:pPr lvl="0" eaLnBrk="0" hangingPunct="0">
              <a:defRPr/>
            </a:pPr>
            <a:r>
              <a:rPr lang="en-US" sz="1800" b="1" kern="1200" dirty="0">
                <a:solidFill>
                  <a:prstClr val="white"/>
                </a:solidFill>
                <a:ea typeface="ＭＳ Ｐゴシック" pitchFamily="-106" charset="-128"/>
                <a:cs typeface="+mn-cs"/>
              </a:rPr>
              <a:t>Liberty Healthcare APS Statewide Contacts</a:t>
            </a:r>
            <a:br>
              <a:rPr lang="en-US" sz="1800" b="1" kern="1200" dirty="0">
                <a:solidFill>
                  <a:prstClr val="white"/>
                </a:solidFill>
                <a:ea typeface="ＭＳ Ｐゴシック" pitchFamily="-106" charset="-128"/>
                <a:cs typeface="+mn-cs"/>
              </a:rPr>
            </a:br>
            <a:endParaRPr lang="en-US"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57200" y="1200463"/>
            <a:ext cx="8153400" cy="4609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6563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4/8/2015</a:t>
            </a:r>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8</a:t>
            </a:fld>
            <a:endParaRPr lang="en-US" dirty="0"/>
          </a:p>
        </p:txBody>
      </p:sp>
      <p:sp>
        <p:nvSpPr>
          <p:cNvPr id="4" name="Rectangle 3"/>
          <p:cNvSpPr/>
          <p:nvPr/>
        </p:nvSpPr>
        <p:spPr>
          <a:xfrm>
            <a:off x="457200" y="457200"/>
            <a:ext cx="2712602" cy="461665"/>
          </a:xfrm>
          <a:prstGeom prst="rect">
            <a:avLst/>
          </a:prstGeom>
        </p:spPr>
        <p:txBody>
          <a:bodyPr wrap="none">
            <a:spAutoFit/>
          </a:bodyPr>
          <a:lstStyle/>
          <a:p>
            <a:pPr lvl="0" eaLnBrk="0" hangingPunct="0">
              <a:defRPr/>
            </a:pPr>
            <a:r>
              <a:rPr lang="en-US" sz="2400" b="1" dirty="0">
                <a:solidFill>
                  <a:prstClr val="white"/>
                </a:solidFill>
                <a:latin typeface="Arial" panose="020B0604020202020204" pitchFamily="34" charset="0"/>
                <a:ea typeface="+mn-ea"/>
                <a:cs typeface="Arial" panose="020B0604020202020204" pitchFamily="34" charset="0"/>
              </a:rPr>
              <a:t>Eligibility Criteria</a:t>
            </a:r>
          </a:p>
        </p:txBody>
      </p:sp>
      <p:sp>
        <p:nvSpPr>
          <p:cNvPr id="8" name="TextBox 8"/>
          <p:cNvSpPr txBox="1">
            <a:spLocks noChangeArrowheads="1"/>
          </p:cNvSpPr>
          <p:nvPr/>
        </p:nvSpPr>
        <p:spPr bwMode="auto">
          <a:xfrm>
            <a:off x="381000" y="1371600"/>
            <a:ext cx="80010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4000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800" b="1" dirty="0" smtClean="0">
                <a:solidFill>
                  <a:prstClr val="black"/>
                </a:solidFill>
                <a:latin typeface="Arial" panose="020B0604020202020204" pitchFamily="34" charset="0"/>
                <a:ea typeface="+mn-ea"/>
                <a:cs typeface="Arial" panose="020B0604020202020204" pitchFamily="34" charset="0"/>
              </a:rPr>
              <a:t>Who is eligible to receive protective services?</a:t>
            </a:r>
            <a:endParaRPr lang="en-US" altLang="en-US" sz="2800" dirty="0" smtClean="0">
              <a:solidFill>
                <a:prstClr val="black"/>
              </a:solidFill>
              <a:latin typeface="Arial" panose="020B0604020202020204" pitchFamily="34" charset="0"/>
              <a:ea typeface="+mn-ea"/>
              <a:cs typeface="Arial" panose="020B0604020202020204" pitchFamily="34" charset="0"/>
            </a:endParaRPr>
          </a:p>
          <a:p>
            <a:pPr>
              <a:spcBef>
                <a:spcPct val="0"/>
              </a:spcBef>
              <a:buFontTx/>
              <a:buNone/>
            </a:pPr>
            <a:endParaRPr lang="en-US" altLang="en-US" sz="2500" dirty="0" smtClean="0">
              <a:solidFill>
                <a:prstClr val="black"/>
              </a:solidFill>
              <a:latin typeface="Arial" panose="020B0604020202020204" pitchFamily="34" charset="0"/>
              <a:ea typeface="+mn-ea"/>
              <a:cs typeface="Arial" panose="020B0604020202020204" pitchFamily="34" charset="0"/>
            </a:endParaRPr>
          </a:p>
          <a:p>
            <a:pPr marL="342900" indent="-342900">
              <a:spcBef>
                <a:spcPct val="0"/>
              </a:spcBef>
            </a:pPr>
            <a:r>
              <a:rPr lang="en-US" altLang="en-US" sz="2500" dirty="0" smtClean="0">
                <a:solidFill>
                  <a:prstClr val="black"/>
                </a:solidFill>
                <a:latin typeface="Arial" panose="020B0604020202020204" pitchFamily="34" charset="0"/>
                <a:ea typeface="+mn-ea"/>
                <a:cs typeface="Arial" panose="020B0604020202020204" pitchFamily="34" charset="0"/>
              </a:rPr>
              <a:t>A resident of the Commonwealth </a:t>
            </a:r>
          </a:p>
          <a:p>
            <a:pPr>
              <a:spcBef>
                <a:spcPct val="0"/>
              </a:spcBef>
              <a:buNone/>
            </a:pPr>
            <a:endParaRPr lang="en-US" altLang="en-US" sz="2500" dirty="0" smtClean="0">
              <a:solidFill>
                <a:prstClr val="black"/>
              </a:solidFill>
              <a:latin typeface="Arial" panose="020B0604020202020204" pitchFamily="34" charset="0"/>
              <a:ea typeface="+mn-ea"/>
              <a:cs typeface="Arial" panose="020B0604020202020204" pitchFamily="34" charset="0"/>
            </a:endParaRPr>
          </a:p>
          <a:p>
            <a:pPr marL="342900" indent="-342900">
              <a:spcBef>
                <a:spcPct val="0"/>
              </a:spcBef>
            </a:pPr>
            <a:r>
              <a:rPr lang="en-US" altLang="en-US" sz="2500" dirty="0" smtClean="0">
                <a:solidFill>
                  <a:prstClr val="black"/>
                </a:solidFill>
                <a:latin typeface="Arial" panose="020B0604020202020204" pitchFamily="34" charset="0"/>
                <a:ea typeface="+mn-ea"/>
                <a:cs typeface="Arial" panose="020B0604020202020204" pitchFamily="34" charset="0"/>
              </a:rPr>
              <a:t>An adult between 18 and 59 years of age with a physical or mental impairment that </a:t>
            </a:r>
            <a:r>
              <a:rPr lang="en-US" altLang="en-US" sz="2500" b="1" dirty="0" smtClean="0">
                <a:solidFill>
                  <a:prstClr val="black"/>
                </a:solidFill>
                <a:latin typeface="Arial" panose="020B0604020202020204" pitchFamily="34" charset="0"/>
                <a:ea typeface="+mn-ea"/>
                <a:cs typeface="Arial" panose="020B0604020202020204" pitchFamily="34" charset="0"/>
              </a:rPr>
              <a:t>substantially limits one or more major life activities</a:t>
            </a:r>
          </a:p>
          <a:p>
            <a:pPr>
              <a:spcBef>
                <a:spcPct val="0"/>
              </a:spcBef>
              <a:buNone/>
            </a:pPr>
            <a:endParaRPr lang="en-US" altLang="en-US" sz="2500" b="1" dirty="0" smtClean="0">
              <a:solidFill>
                <a:prstClr val="black"/>
              </a:solidFill>
              <a:latin typeface="Arial" panose="020B0604020202020204" pitchFamily="34" charset="0"/>
              <a:ea typeface="+mn-ea"/>
              <a:cs typeface="Arial" panose="020B0604020202020204" pitchFamily="34" charset="0"/>
            </a:endParaRPr>
          </a:p>
          <a:p>
            <a:pPr marL="342900" indent="-342900">
              <a:spcBef>
                <a:spcPct val="0"/>
              </a:spcBef>
            </a:pPr>
            <a:r>
              <a:rPr lang="en-US" altLang="en-US" sz="2500" dirty="0" smtClean="0">
                <a:solidFill>
                  <a:prstClr val="black"/>
                </a:solidFill>
                <a:latin typeface="Arial" panose="020B0604020202020204" pitchFamily="34" charset="0"/>
                <a:ea typeface="+mn-ea"/>
                <a:cs typeface="Arial" panose="020B0604020202020204" pitchFamily="34" charset="0"/>
              </a:rPr>
              <a:t>An adult who needs the assistance of another person to obtain protective services in order to prevent imminent risk to person or property</a:t>
            </a:r>
          </a:p>
          <a:p>
            <a:pPr>
              <a:spcBef>
                <a:spcPct val="0"/>
              </a:spcBef>
              <a:buFontTx/>
              <a:buNone/>
            </a:pPr>
            <a:r>
              <a:rPr lang="en-US" altLang="en-US" sz="2500" dirty="0" smtClean="0">
                <a:solidFill>
                  <a:prstClr val="black"/>
                </a:solidFill>
                <a:latin typeface="Calibri" pitchFamily="34" charset="0"/>
                <a:ea typeface="+mn-ea"/>
              </a:rPr>
              <a:t> </a:t>
            </a:r>
          </a:p>
          <a:p>
            <a:pPr lvl="1">
              <a:spcBef>
                <a:spcPct val="0"/>
              </a:spcBef>
              <a:buFontTx/>
              <a:buNone/>
            </a:pPr>
            <a:endParaRPr lang="en-US" altLang="en-US" sz="2500" dirty="0" smtClean="0">
              <a:solidFill>
                <a:prstClr val="black"/>
              </a:solidFill>
              <a:latin typeface="Tahoma" pitchFamily="34" charset="0"/>
              <a:ea typeface="+mn-ea"/>
            </a:endParaRPr>
          </a:p>
        </p:txBody>
      </p:sp>
    </p:spTree>
    <p:extLst>
      <p:ext uri="{BB962C8B-B14F-4D97-AF65-F5344CB8AC3E}">
        <p14:creationId xmlns:p14="http://schemas.microsoft.com/office/powerpoint/2010/main" val="3712226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A52C94A9-8929-47B3-B64E-1F51C0B872E6}" type="datetime1">
              <a:rPr lang="en-US" smtClean="0"/>
              <a:t>10/15/2015</a:t>
            </a:fld>
            <a:endParaRPr lang="en-US" dirty="0"/>
          </a:p>
        </p:txBody>
      </p:sp>
      <p:sp>
        <p:nvSpPr>
          <p:cNvPr id="5" name="Slide Number Placeholder 4"/>
          <p:cNvSpPr>
            <a:spLocks noGrp="1"/>
          </p:cNvSpPr>
          <p:nvPr>
            <p:ph type="sldNum" sz="quarter" idx="12"/>
          </p:nvPr>
        </p:nvSpPr>
        <p:spPr/>
        <p:txBody>
          <a:bodyPr/>
          <a:lstStyle/>
          <a:p>
            <a:pPr>
              <a:defRPr/>
            </a:pPr>
            <a:fld id="{9C10EB89-1475-4332-AC66-2657F847E4F2}" type="slidenum">
              <a:rPr lang="en-US" smtClean="0"/>
              <a:pPr>
                <a:defRPr/>
              </a:pPr>
              <a:t>9</a:t>
            </a:fld>
            <a:endParaRPr lang="en-US" dirty="0"/>
          </a:p>
        </p:txBody>
      </p:sp>
      <p:sp>
        <p:nvSpPr>
          <p:cNvPr id="6" name="Title 5"/>
          <p:cNvSpPr>
            <a:spLocks noGrp="1"/>
          </p:cNvSpPr>
          <p:nvPr>
            <p:ph type="title"/>
          </p:nvPr>
        </p:nvSpPr>
        <p:spPr/>
        <p:txBody>
          <a:bodyPr/>
          <a:lstStyle/>
          <a:p>
            <a:r>
              <a:rPr lang="en-US" dirty="0" smtClean="0"/>
              <a:t>APS Process</a:t>
            </a:r>
            <a:endParaRPr lang="en-US" dirty="0"/>
          </a:p>
        </p:txBody>
      </p:sp>
      <p:pic>
        <p:nvPicPr>
          <p:cNvPr id="8" name="Content Placeholder 7"/>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14400" y="1824938"/>
            <a:ext cx="1219200" cy="1146862"/>
          </a:xfrm>
          <a:prstGeom prst="rect">
            <a:avLst/>
          </a:prstGeom>
          <a:noFill/>
          <a:ln>
            <a:noFill/>
          </a:ln>
        </p:spPr>
      </p:pic>
      <p:sp>
        <p:nvSpPr>
          <p:cNvPr id="9" name="TextBox 8"/>
          <p:cNvSpPr txBox="1"/>
          <p:nvPr/>
        </p:nvSpPr>
        <p:spPr>
          <a:xfrm>
            <a:off x="2438400" y="1524000"/>
            <a:ext cx="3581400"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Reporter contacts Protective Services Hotline (1800-490-8505) to report an allegation of </a:t>
            </a:r>
            <a:r>
              <a:rPr lang="en-US" dirty="0"/>
              <a:t>suspected abuse, neglect, exploitation </a:t>
            </a:r>
            <a:r>
              <a:rPr lang="en-US" dirty="0" smtClean="0"/>
              <a:t>or </a:t>
            </a:r>
            <a:r>
              <a:rPr lang="en-US" dirty="0"/>
              <a:t>abandonment </a:t>
            </a:r>
            <a:r>
              <a:rPr lang="en-US" dirty="0" smtClean="0"/>
              <a:t>of </a:t>
            </a:r>
            <a:r>
              <a:rPr lang="en-US" dirty="0"/>
              <a:t>an </a:t>
            </a:r>
            <a:r>
              <a:rPr lang="en-US" dirty="0" smtClean="0"/>
              <a:t>individual between 18 and 59 years of age with a physical or mental impairment</a:t>
            </a:r>
            <a:endParaRPr lang="en-US" dirty="0"/>
          </a:p>
        </p:txBody>
      </p:sp>
      <p:sp>
        <p:nvSpPr>
          <p:cNvPr id="10" name="Down Arrow 9"/>
          <p:cNvSpPr/>
          <p:nvPr/>
        </p:nvSpPr>
        <p:spPr>
          <a:xfrm>
            <a:off x="3816235" y="3845759"/>
            <a:ext cx="484632" cy="609600"/>
          </a:xfrm>
          <a:prstGeom prst="down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523999"/>
            <a:ext cx="1676400"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269" y="2385361"/>
            <a:ext cx="107315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10400" y="2057400"/>
            <a:ext cx="1832817"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t>Mandated Reporters must also contact law enforcement and DHS for cases of suspicious death, serious injury, serious bodily injury or sexual abuse.</a:t>
            </a:r>
            <a:endParaRPr lang="en-US" sz="1400" dirty="0"/>
          </a:p>
        </p:txBody>
      </p:sp>
      <p:sp>
        <p:nvSpPr>
          <p:cNvPr id="3" name="TextBox 2"/>
          <p:cNvSpPr txBox="1"/>
          <p:nvPr/>
        </p:nvSpPr>
        <p:spPr>
          <a:xfrm>
            <a:off x="2263444" y="4455359"/>
            <a:ext cx="4823156"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Protective Services Hotline is answered by local Area Agency on Aging (AAA) who completes a Report of Need (RON) </a:t>
            </a:r>
            <a:r>
              <a:rPr lang="en-US" dirty="0"/>
              <a:t>and </a:t>
            </a:r>
            <a:r>
              <a:rPr lang="en-US" dirty="0" smtClean="0"/>
              <a:t>documents </a:t>
            </a:r>
            <a:r>
              <a:rPr lang="en-US" dirty="0"/>
              <a:t>the report in the Social Assistance Management System (SAMS) </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591436"/>
            <a:ext cx="12192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042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DHS PowerPoint Template 3">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HS PowerPoint Template 3">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HS PowerPoint Template 3">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HS PowerPoint Template 3">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DHS PowerPoint Template 3</Template>
  <TotalTime>10656</TotalTime>
  <Words>1558</Words>
  <Application>Microsoft Office PowerPoint</Application>
  <PresentationFormat>On-screen Show (4:3)</PresentationFormat>
  <Paragraphs>210</Paragraphs>
  <Slides>37</Slides>
  <Notes>0</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DHS PowerPoint Template 3</vt:lpstr>
      <vt:lpstr>1_DHS PowerPoint Template 3</vt:lpstr>
      <vt:lpstr>2_DHS PowerPoint Template 3</vt:lpstr>
      <vt:lpstr>3_DHS PowerPoint Template 3</vt:lpstr>
      <vt:lpstr>Adult Protective Services</vt:lpstr>
      <vt:lpstr>Adult Protective Services History</vt:lpstr>
      <vt:lpstr>Adult Protective Services History</vt:lpstr>
      <vt:lpstr>PowerPoint Presentation</vt:lpstr>
      <vt:lpstr>Liberty Healthcare APS Regions</vt:lpstr>
      <vt:lpstr>Liberty Healthcare Organizational Structure</vt:lpstr>
      <vt:lpstr>Liberty Healthcare APS Statewide Contacts </vt:lpstr>
      <vt:lpstr>PowerPoint Presentation</vt:lpstr>
      <vt:lpstr>APS Process</vt:lpstr>
      <vt:lpstr>PowerPoint Presentation</vt:lpstr>
      <vt:lpstr>APS Process</vt:lpstr>
      <vt:lpstr>APS Process</vt:lpstr>
      <vt:lpstr>Report of Need Categorization</vt:lpstr>
      <vt:lpstr>Report of Need Categorization</vt:lpstr>
      <vt:lpstr>Report of Need</vt:lpstr>
      <vt:lpstr>Report of Need</vt:lpstr>
      <vt:lpstr>Report of Need</vt:lpstr>
      <vt:lpstr>Report of Need</vt:lpstr>
      <vt:lpstr>Report of Need</vt:lpstr>
      <vt:lpstr>Report of Need</vt:lpstr>
      <vt:lpstr>Report of Need</vt:lpstr>
      <vt:lpstr>Report of Need</vt:lpstr>
      <vt:lpstr>Report of Need</vt:lpstr>
      <vt:lpstr>PowerPoint Presentation</vt:lpstr>
      <vt:lpstr>PowerPoint Presentation</vt:lpstr>
      <vt:lpstr>General Reporting Requirements  </vt:lpstr>
      <vt:lpstr>PowerPoint Presentation</vt:lpstr>
      <vt:lpstr>PowerPoint Presentation</vt:lpstr>
      <vt:lpstr>PowerPoint Presentation</vt:lpstr>
      <vt:lpstr>Statutory Definitions </vt:lpstr>
      <vt:lpstr>Statutory Definitions </vt:lpstr>
      <vt:lpstr>Sexual Harassment</vt:lpstr>
      <vt:lpstr>http://www.dhs.state.pa.us</vt:lpstr>
      <vt:lpstr>http://www.dhs.state.pa.us</vt:lpstr>
      <vt:lpstr>http://www.dhs.state.pa.us</vt:lpstr>
      <vt:lpstr>Frequently Asked Questions (FAQs) </vt:lpstr>
      <vt:lpstr>Questions and Additional Information</vt:lpstr>
    </vt:vector>
  </TitlesOfParts>
  <Company>PA Department of Public Welfare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ymm</dc:creator>
  <cp:lastModifiedBy>Kazumbrun</cp:lastModifiedBy>
  <cp:revision>158</cp:revision>
  <cp:lastPrinted>2015-07-29T15:54:23Z</cp:lastPrinted>
  <dcterms:created xsi:type="dcterms:W3CDTF">2014-11-20T22:12:00Z</dcterms:created>
  <dcterms:modified xsi:type="dcterms:W3CDTF">2015-10-15T17:20:53Z</dcterms:modified>
</cp:coreProperties>
</file>