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0" r:id="rId26"/>
    <p:sldId id="283" r:id="rId27"/>
    <p:sldId id="285" r:id="rId28"/>
    <p:sldId id="287" r:id="rId29"/>
    <p:sldId id="289" r:id="rId30"/>
    <p:sldId id="291" r:id="rId31"/>
    <p:sldId id="293" r:id="rId32"/>
    <p:sldId id="295" r:id="rId33"/>
    <p:sldId id="297" r:id="rId34"/>
    <p:sldId id="316" r:id="rId35"/>
    <p:sldId id="300" r:id="rId36"/>
    <p:sldId id="302" r:id="rId37"/>
    <p:sldId id="303" r:id="rId38"/>
    <p:sldId id="304" r:id="rId39"/>
    <p:sldId id="305" r:id="rId40"/>
    <p:sldId id="306" r:id="rId41"/>
    <p:sldId id="308" r:id="rId42"/>
    <p:sldId id="309" r:id="rId43"/>
    <p:sldId id="311" r:id="rId44"/>
    <p:sldId id="312" r:id="rId45"/>
    <p:sldId id="313" r:id="rId46"/>
    <p:sldId id="324" r:id="rId47"/>
    <p:sldId id="323" r:id="rId48"/>
    <p:sldId id="314" r:id="rId49"/>
    <p:sldId id="315" r:id="rId50"/>
    <p:sldId id="317" r:id="rId51"/>
    <p:sldId id="318" r:id="rId52"/>
    <p:sldId id="319" r:id="rId53"/>
    <p:sldId id="320" r:id="rId54"/>
    <p:sldId id="321" r:id="rId55"/>
    <p:sldId id="322" r:id="rId56"/>
    <p:sldId id="325" r:id="rId57"/>
    <p:sldId id="326" r:id="rId58"/>
    <p:sldId id="327" r:id="rId59"/>
    <p:sldId id="328" r:id="rId60"/>
    <p:sldId id="329" r:id="rId61"/>
    <p:sldId id="330" r:id="rId62"/>
    <p:sldId id="331" r:id="rId63"/>
    <p:sldId id="332" r:id="rId64"/>
    <p:sldId id="333" r:id="rId65"/>
    <p:sldId id="334" r:id="rId66"/>
    <p:sldId id="33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84" d="100"/>
          <a:sy n="84" d="100"/>
        </p:scale>
        <p:origin x="24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DEBDE09-45F7-4181-9169-DDFE27EC7789}" type="datetimeFigureOut">
              <a:rPr lang="en-US" smtClean="0"/>
              <a:t>6/27/2017</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6CC545B-FB98-4B61-8606-4336E8503F29}"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758618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BDE09-45F7-4181-9169-DDFE27EC7789}"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C545B-FB98-4B61-8606-4336E8503F29}" type="slidenum">
              <a:rPr lang="en-US" smtClean="0"/>
              <a:t>‹#›</a:t>
            </a:fld>
            <a:endParaRPr lang="en-US"/>
          </a:p>
        </p:txBody>
      </p:sp>
    </p:spTree>
    <p:extLst>
      <p:ext uri="{BB962C8B-B14F-4D97-AF65-F5344CB8AC3E}">
        <p14:creationId xmlns:p14="http://schemas.microsoft.com/office/powerpoint/2010/main" val="341423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BDE09-45F7-4181-9169-DDFE27EC7789}"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C545B-FB98-4B61-8606-4336E8503F29}" type="slidenum">
              <a:rPr lang="en-US" smtClean="0"/>
              <a:t>‹#›</a:t>
            </a:fld>
            <a:endParaRPr lang="en-US"/>
          </a:p>
        </p:txBody>
      </p:sp>
    </p:spTree>
    <p:extLst>
      <p:ext uri="{BB962C8B-B14F-4D97-AF65-F5344CB8AC3E}">
        <p14:creationId xmlns:p14="http://schemas.microsoft.com/office/powerpoint/2010/main" val="297978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BDE09-45F7-4181-9169-DDFE27EC7789}"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C545B-FB98-4B61-8606-4336E8503F29}" type="slidenum">
              <a:rPr lang="en-US" smtClean="0"/>
              <a:t>‹#›</a:t>
            </a:fld>
            <a:endParaRPr lang="en-US"/>
          </a:p>
        </p:txBody>
      </p:sp>
    </p:spTree>
    <p:extLst>
      <p:ext uri="{BB962C8B-B14F-4D97-AF65-F5344CB8AC3E}">
        <p14:creationId xmlns:p14="http://schemas.microsoft.com/office/powerpoint/2010/main" val="209078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DEBDE09-45F7-4181-9169-DDFE27EC7789}" type="datetimeFigureOut">
              <a:rPr lang="en-US" smtClean="0"/>
              <a:t>6/27/2017</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6CC545B-FB98-4B61-8606-4336E8503F29}"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327636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EBDE09-45F7-4181-9169-DDFE27EC7789}"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C545B-FB98-4B61-8606-4336E8503F29}" type="slidenum">
              <a:rPr lang="en-US" smtClean="0"/>
              <a:t>‹#›</a:t>
            </a:fld>
            <a:endParaRPr lang="en-US"/>
          </a:p>
        </p:txBody>
      </p:sp>
    </p:spTree>
    <p:extLst>
      <p:ext uri="{BB962C8B-B14F-4D97-AF65-F5344CB8AC3E}">
        <p14:creationId xmlns:p14="http://schemas.microsoft.com/office/powerpoint/2010/main" val="286761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DE09-45F7-4181-9169-DDFE27EC7789}" type="datetimeFigureOut">
              <a:rPr lang="en-US" smtClean="0"/>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C545B-FB98-4B61-8606-4336E8503F29}" type="slidenum">
              <a:rPr lang="en-US" smtClean="0"/>
              <a:t>‹#›</a:t>
            </a:fld>
            <a:endParaRPr lang="en-US"/>
          </a:p>
        </p:txBody>
      </p:sp>
    </p:spTree>
    <p:extLst>
      <p:ext uri="{BB962C8B-B14F-4D97-AF65-F5344CB8AC3E}">
        <p14:creationId xmlns:p14="http://schemas.microsoft.com/office/powerpoint/2010/main" val="94850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EBDE09-45F7-4181-9169-DDFE27EC7789}" type="datetimeFigureOut">
              <a:rPr lang="en-US" smtClean="0"/>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C545B-FB98-4B61-8606-4336E8503F29}" type="slidenum">
              <a:rPr lang="en-US" smtClean="0"/>
              <a:t>‹#›</a:t>
            </a:fld>
            <a:endParaRPr lang="en-US"/>
          </a:p>
        </p:txBody>
      </p:sp>
    </p:spTree>
    <p:extLst>
      <p:ext uri="{BB962C8B-B14F-4D97-AF65-F5344CB8AC3E}">
        <p14:creationId xmlns:p14="http://schemas.microsoft.com/office/powerpoint/2010/main" val="2300628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BDE09-45F7-4181-9169-DDFE27EC7789}" type="datetimeFigureOut">
              <a:rPr lang="en-US" smtClean="0"/>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C545B-FB98-4B61-8606-4336E8503F29}" type="slidenum">
              <a:rPr lang="en-US" smtClean="0"/>
              <a:t>‹#›</a:t>
            </a:fld>
            <a:endParaRPr lang="en-US"/>
          </a:p>
        </p:txBody>
      </p:sp>
    </p:spTree>
    <p:extLst>
      <p:ext uri="{BB962C8B-B14F-4D97-AF65-F5344CB8AC3E}">
        <p14:creationId xmlns:p14="http://schemas.microsoft.com/office/powerpoint/2010/main" val="389821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DEBDE09-45F7-4181-9169-DDFE27EC7789}" type="datetimeFigureOut">
              <a:rPr lang="en-US" smtClean="0"/>
              <a:t>6/27/2017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6CC545B-FB98-4B61-8606-4336E8503F2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171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DEBDE09-45F7-4181-9169-DDFE27EC7789}" type="datetimeFigureOut">
              <a:rPr lang="en-US" smtClean="0"/>
              <a:t>6/27/2017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6CC545B-FB98-4B61-8606-4336E8503F2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414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DEBDE09-45F7-4181-9169-DDFE27EC7789}" type="datetimeFigureOut">
              <a:rPr lang="en-US" smtClean="0"/>
              <a:t>6/27/2017</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6CC545B-FB98-4B61-8606-4336E8503F29}"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421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prezi.com/hgwtpwnyx-hg/?utm_campaign=share&amp;utm_medium=copy&amp;rc=ex0sha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hansonmedicalsystems.co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Plans You Can Use Now!</a:t>
            </a:r>
          </a:p>
        </p:txBody>
      </p:sp>
      <p:sp>
        <p:nvSpPr>
          <p:cNvPr id="3" name="Subtitle 2"/>
          <p:cNvSpPr>
            <a:spLocks noGrp="1"/>
          </p:cNvSpPr>
          <p:nvPr>
            <p:ph type="subTitle" idx="1"/>
          </p:nvPr>
        </p:nvSpPr>
        <p:spPr>
          <a:xfrm>
            <a:off x="1147157" y="3823855"/>
            <a:ext cx="9842268" cy="1433945"/>
          </a:xfrm>
        </p:spPr>
        <p:txBody>
          <a:bodyPr>
            <a:normAutofit/>
          </a:bodyPr>
          <a:lstStyle/>
          <a:p>
            <a:r>
              <a:rPr lang="en-US" dirty="0"/>
              <a:t>W. Lynne Clarke, Ed.D., RN</a:t>
            </a:r>
          </a:p>
          <a:p>
            <a:r>
              <a:rPr lang="en-US" dirty="0"/>
              <a:t>W.L. </a:t>
            </a:r>
            <a:r>
              <a:rPr lang="en-US"/>
              <a:t>Clarke Consulting</a:t>
            </a:r>
            <a:endParaRPr lang="en-US" dirty="0"/>
          </a:p>
          <a:p>
            <a:r>
              <a:rPr lang="en-US" dirty="0"/>
              <a:t>President, Georgia Health Science Technology Educators Association </a:t>
            </a:r>
          </a:p>
          <a:p>
            <a:endParaRPr lang="en-US" dirty="0"/>
          </a:p>
        </p:txBody>
      </p:sp>
    </p:spTree>
    <p:extLst>
      <p:ext uri="{BB962C8B-B14F-4D97-AF65-F5344CB8AC3E}">
        <p14:creationId xmlns:p14="http://schemas.microsoft.com/office/powerpoint/2010/main" val="45353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9382"/>
            <a:ext cx="9601200" cy="5618018"/>
          </a:xfrm>
        </p:spPr>
        <p:txBody>
          <a:bodyPr>
            <a:normAutofit fontScale="70000" lnSpcReduction="20000"/>
          </a:bodyPr>
          <a:lstStyle/>
          <a:p>
            <a:r>
              <a:rPr lang="en-US" b="1" dirty="0"/>
              <a:t>UNDERGRADUATE INFORMATION SHEET (Use this sheet for Associate Degree or Bachelors Degree)</a:t>
            </a:r>
            <a:endParaRPr lang="en-US" dirty="0"/>
          </a:p>
          <a:p>
            <a:r>
              <a:rPr lang="en-US" dirty="0"/>
              <a:t>School _____________________________ Degree _________________________________</a:t>
            </a:r>
          </a:p>
          <a:p>
            <a:r>
              <a:rPr lang="en-US" dirty="0"/>
              <a:t>Website _________________________________</a:t>
            </a:r>
          </a:p>
          <a:p>
            <a:r>
              <a:rPr lang="en-US" dirty="0"/>
              <a:t> A. What are the basic requirements for </a:t>
            </a:r>
            <a:r>
              <a:rPr lang="en-US" i="1" u="sng" dirty="0"/>
              <a:t>getting accepted into the</a:t>
            </a:r>
            <a:r>
              <a:rPr lang="en-US" dirty="0"/>
              <a:t> </a:t>
            </a:r>
            <a:r>
              <a:rPr lang="en-US" i="1" u="sng" dirty="0"/>
              <a:t>undergraduate or technical school</a:t>
            </a:r>
            <a:r>
              <a:rPr lang="en-US" dirty="0"/>
              <a:t> where the program you are interested in is taught?</a:t>
            </a:r>
          </a:p>
          <a:p>
            <a:r>
              <a:rPr lang="en-US" dirty="0"/>
              <a:t>     Specific high school courses required:</a:t>
            </a:r>
          </a:p>
          <a:p>
            <a:r>
              <a:rPr lang="en-US" dirty="0"/>
              <a:t>     GPA:</a:t>
            </a:r>
          </a:p>
          <a:p>
            <a:r>
              <a:rPr lang="en-US" dirty="0"/>
              <a:t>     SAT or ACT:</a:t>
            </a:r>
          </a:p>
          <a:p>
            <a:r>
              <a:rPr lang="en-US" dirty="0"/>
              <a:t>     Compass (Technical Schools only)</a:t>
            </a:r>
          </a:p>
          <a:p>
            <a:r>
              <a:rPr lang="en-US" dirty="0"/>
              <a:t>     Other requirements:</a:t>
            </a:r>
          </a:p>
          <a:p>
            <a:pPr marL="0" indent="0">
              <a:buNone/>
            </a:pPr>
            <a:r>
              <a:rPr lang="en-US" dirty="0"/>
              <a:t>              List any statistics given on the school website about number of applicants, number accepted, average SAT or GPA, </a:t>
            </a:r>
          </a:p>
          <a:p>
            <a:pPr marL="0" indent="0">
              <a:buNone/>
            </a:pPr>
            <a:r>
              <a:rPr lang="en-US" dirty="0"/>
              <a:t>              etc.?</a:t>
            </a:r>
          </a:p>
          <a:p>
            <a:pPr lvl="0"/>
            <a:r>
              <a:rPr lang="en-US" dirty="0"/>
              <a:t> B.  What core (general education requirements) courses will you be required to take during your undergraduate or </a:t>
            </a:r>
          </a:p>
          <a:p>
            <a:pPr lvl="0"/>
            <a:r>
              <a:rPr lang="en-US" dirty="0"/>
              <a:t>      technical school training? List types of courses  and number of semester hours required for each type)?</a:t>
            </a:r>
          </a:p>
          <a:p>
            <a:r>
              <a:rPr lang="en-US" dirty="0"/>
              <a:t> C. What is the minimum grade you have to make in your core courses?</a:t>
            </a:r>
          </a:p>
          <a:p>
            <a:r>
              <a:rPr lang="en-US" dirty="0"/>
              <a:t>  D. What courses will you have to take for your major (concentration)?  List all course numbers and titles</a:t>
            </a:r>
          </a:p>
          <a:p>
            <a:pPr marL="0" indent="0">
              <a:buNone/>
            </a:pPr>
            <a:r>
              <a:rPr lang="en-US" dirty="0"/>
              <a:t> </a:t>
            </a:r>
          </a:p>
          <a:p>
            <a:pPr marL="0" indent="0">
              <a:buNone/>
            </a:pPr>
            <a:r>
              <a:rPr lang="en-US" dirty="0"/>
              <a:t> </a:t>
            </a:r>
          </a:p>
          <a:p>
            <a:endParaRPr lang="en-US" dirty="0"/>
          </a:p>
        </p:txBody>
      </p:sp>
    </p:spTree>
    <p:extLst>
      <p:ext uri="{BB962C8B-B14F-4D97-AF65-F5344CB8AC3E}">
        <p14:creationId xmlns:p14="http://schemas.microsoft.com/office/powerpoint/2010/main" val="340953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82222"/>
            <a:ext cx="9601200" cy="5585178"/>
          </a:xfrm>
        </p:spPr>
        <p:txBody>
          <a:bodyPr>
            <a:normAutofit fontScale="70000" lnSpcReduction="20000"/>
          </a:bodyPr>
          <a:lstStyle/>
          <a:p>
            <a:r>
              <a:rPr lang="en-US" b="1" dirty="0"/>
              <a:t>GRADUATE SCHOOL INFORMATION  </a:t>
            </a:r>
            <a:r>
              <a:rPr lang="en-US" b="1" i="1" dirty="0"/>
              <a:t>This form required only for Medical Social Workers, Physical Therapists, Occupational Therapists, Physicians Assistants, Nurse Practioners</a:t>
            </a:r>
            <a:endParaRPr lang="en-US" dirty="0"/>
          </a:p>
          <a:p>
            <a:r>
              <a:rPr lang="en-US" dirty="0"/>
              <a:t>School _______________________________ Degree_____________________</a:t>
            </a:r>
            <a:r>
              <a:rPr lang="en-US" i="1" dirty="0"/>
              <a:t>. </a:t>
            </a:r>
            <a:r>
              <a:rPr lang="en-US" dirty="0"/>
              <a:t>School website _______________________________</a:t>
            </a:r>
          </a:p>
          <a:p>
            <a:r>
              <a:rPr lang="en-US" dirty="0"/>
              <a:t>1. List the admission requirements for </a:t>
            </a:r>
            <a:r>
              <a:rPr lang="en-US" i="1" dirty="0"/>
              <a:t>getting into </a:t>
            </a:r>
            <a:r>
              <a:rPr lang="en-US" dirty="0"/>
              <a:t>the graduate school you have chosen.</a:t>
            </a:r>
          </a:p>
          <a:p>
            <a:r>
              <a:rPr lang="en-US" dirty="0"/>
              <a:t>	Special undergraduate courses required:</a:t>
            </a:r>
          </a:p>
          <a:p>
            <a:r>
              <a:rPr lang="en-US" dirty="0"/>
              <a:t> 	Undergraduate GPA</a:t>
            </a:r>
          </a:p>
          <a:p>
            <a:r>
              <a:rPr lang="en-US" dirty="0"/>
              <a:t> 	GRE, MCAT or other national exam score</a:t>
            </a:r>
          </a:p>
          <a:p>
            <a:r>
              <a:rPr lang="en-US" dirty="0"/>
              <a:t> 	Work experience – (please list type and years)</a:t>
            </a:r>
          </a:p>
          <a:p>
            <a:pPr lvl="0"/>
            <a:r>
              <a:rPr lang="en-US" dirty="0"/>
              <a:t>How long will it likely take you to achieve your goal after you graduate from high school?</a:t>
            </a:r>
          </a:p>
          <a:p>
            <a:r>
              <a:rPr lang="en-US" dirty="0"/>
              <a:t>Note below the statistics from the school website for the latest year available for your area indicating number applied, number accepted, etc.</a:t>
            </a:r>
          </a:p>
          <a:p>
            <a:pPr lvl="0"/>
            <a:r>
              <a:rPr lang="en-US" dirty="0"/>
              <a:t>List any other special or interesting information you find at the school’s website.</a:t>
            </a:r>
          </a:p>
          <a:p>
            <a:endParaRPr lang="en-US" dirty="0"/>
          </a:p>
          <a:p>
            <a:r>
              <a:rPr lang="en-US" dirty="0"/>
              <a:t> </a:t>
            </a:r>
          </a:p>
          <a:p>
            <a:pPr lvl="0"/>
            <a:r>
              <a:rPr lang="en-US" dirty="0"/>
              <a:t>List ALL courses you will have to take including course number and name.</a:t>
            </a:r>
          </a:p>
          <a:p>
            <a:r>
              <a:rPr lang="en-US" dirty="0"/>
              <a:t> </a:t>
            </a:r>
          </a:p>
          <a:p>
            <a:r>
              <a:rPr lang="en-US" dirty="0"/>
              <a:t> </a:t>
            </a:r>
          </a:p>
          <a:p>
            <a:r>
              <a:rPr lang="en-US" dirty="0"/>
              <a:t> </a:t>
            </a:r>
          </a:p>
          <a:p>
            <a:endParaRPr lang="en-US" dirty="0"/>
          </a:p>
        </p:txBody>
      </p:sp>
    </p:spTree>
    <p:extLst>
      <p:ext uri="{BB962C8B-B14F-4D97-AF65-F5344CB8AC3E}">
        <p14:creationId xmlns:p14="http://schemas.microsoft.com/office/powerpoint/2010/main" val="133423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74133"/>
            <a:ext cx="9601200" cy="5393267"/>
          </a:xfrm>
        </p:spPr>
        <p:txBody>
          <a:bodyPr>
            <a:normAutofit fontScale="25000" lnSpcReduction="20000"/>
          </a:bodyPr>
          <a:lstStyle/>
          <a:p>
            <a:endParaRPr lang="en-US" b="1" dirty="0"/>
          </a:p>
          <a:p>
            <a:endParaRPr lang="en-US" b="1" dirty="0"/>
          </a:p>
          <a:p>
            <a:r>
              <a:rPr lang="en-US" sz="4000" b="1" dirty="0"/>
              <a:t>MEDICAL SCHOOL INFORMATION   </a:t>
            </a:r>
            <a:r>
              <a:rPr lang="en-US" sz="4000" b="1" i="1" dirty="0"/>
              <a:t>This form required for doctors, dentists, and veterinarians only. </a:t>
            </a:r>
            <a:endParaRPr lang="en-US" sz="4000" dirty="0"/>
          </a:p>
          <a:p>
            <a:r>
              <a:rPr lang="en-US" sz="4000" dirty="0"/>
              <a:t>1. List the </a:t>
            </a:r>
            <a:r>
              <a:rPr lang="en-US" sz="4000" u="sng" dirty="0"/>
              <a:t>admission</a:t>
            </a:r>
            <a:r>
              <a:rPr lang="en-US" sz="4000" dirty="0"/>
              <a:t> requirements for the school you have chosen.</a:t>
            </a:r>
          </a:p>
          <a:p>
            <a:r>
              <a:rPr lang="en-US" sz="4000" dirty="0"/>
              <a:t>	Special undergraduate courses</a:t>
            </a:r>
          </a:p>
          <a:p>
            <a:r>
              <a:rPr lang="en-US" sz="4000" dirty="0"/>
              <a:t> 	Undergraduate GPA required </a:t>
            </a:r>
          </a:p>
          <a:p>
            <a:r>
              <a:rPr lang="en-US" sz="4000" dirty="0"/>
              <a:t> 	GRE, MCAT or other national exam score</a:t>
            </a:r>
          </a:p>
          <a:p>
            <a:r>
              <a:rPr lang="en-US" sz="4000" dirty="0"/>
              <a:t>	Work experience – (please list type and years)</a:t>
            </a:r>
          </a:p>
          <a:p>
            <a:r>
              <a:rPr lang="en-US" sz="4000" dirty="0"/>
              <a:t> How long will it likely take you to achieve your goal after you graduate from high school?</a:t>
            </a:r>
          </a:p>
          <a:p>
            <a:r>
              <a:rPr lang="en-US" sz="4000" dirty="0"/>
              <a:t> Note below the statistics for the latest year available for your area indicating number applied, number accepted, etc.</a:t>
            </a:r>
          </a:p>
          <a:p>
            <a:pPr lvl="0"/>
            <a:r>
              <a:rPr lang="en-US" sz="4000" dirty="0"/>
              <a:t>List ALL courses you will have to take including course number and name.</a:t>
            </a:r>
          </a:p>
          <a:p>
            <a:pPr lvl="0"/>
            <a:r>
              <a:rPr lang="en-US" sz="4000" dirty="0"/>
              <a:t>What area do you intend to specialize in? </a:t>
            </a:r>
          </a:p>
          <a:p>
            <a:r>
              <a:rPr lang="en-US" sz="4000" dirty="0"/>
              <a:t>Where could you do that residency? </a:t>
            </a:r>
          </a:p>
          <a:p>
            <a:r>
              <a:rPr lang="en-US" sz="4000" dirty="0"/>
              <a:t>List any other information you can find about the residency.</a:t>
            </a:r>
          </a:p>
          <a:p>
            <a:pPr marL="0" indent="0">
              <a:buNone/>
            </a:pPr>
            <a:r>
              <a:rPr lang="en-US" sz="4000" dirty="0"/>
              <a:t> </a:t>
            </a:r>
          </a:p>
          <a:p>
            <a:pPr marL="0" indent="0">
              <a:buNone/>
            </a:pPr>
            <a:endParaRPr lang="en-US" sz="29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569742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17689"/>
            <a:ext cx="9601200" cy="5449711"/>
          </a:xfrm>
        </p:spPr>
        <p:txBody>
          <a:bodyPr>
            <a:normAutofit fontScale="47500" lnSpcReduction="20000"/>
          </a:bodyPr>
          <a:lstStyle/>
          <a:p>
            <a:r>
              <a:rPr lang="en-US" sz="2900" b="1" dirty="0"/>
              <a:t>LICENSING or CERTIFICATION </a:t>
            </a:r>
            <a:endParaRPr lang="en-US" sz="2900" dirty="0"/>
          </a:p>
          <a:p>
            <a:pPr lvl="0"/>
            <a:r>
              <a:rPr lang="en-US" sz="2900" dirty="0"/>
              <a:t>What is the name of the government agency that oversees the license you will need?  </a:t>
            </a:r>
          </a:p>
          <a:p>
            <a:pPr lvl="0"/>
            <a:r>
              <a:rPr lang="en-US" sz="2900" dirty="0"/>
              <a:t>What is the web site address for this agency?</a:t>
            </a:r>
          </a:p>
          <a:p>
            <a:r>
              <a:rPr lang="en-US" sz="2900" dirty="0"/>
              <a:t>If you can do so, please print out an application for certification.  </a:t>
            </a:r>
          </a:p>
          <a:p>
            <a:pPr lvl="0"/>
            <a:r>
              <a:rPr lang="en-US" sz="2900" dirty="0"/>
              <a:t>What is the fee for the certification test?</a:t>
            </a:r>
          </a:p>
          <a:p>
            <a:pPr lvl="0"/>
            <a:r>
              <a:rPr lang="en-US" sz="2900" dirty="0"/>
              <a:t>What type of test do you have to take (written, oral, practical)?</a:t>
            </a:r>
          </a:p>
          <a:p>
            <a:pPr lvl="0"/>
            <a:r>
              <a:rPr lang="en-US" sz="2900" dirty="0"/>
              <a:t>If there is a sample test on the site please print it out. </a:t>
            </a:r>
          </a:p>
          <a:p>
            <a:pPr lvl="0"/>
            <a:r>
              <a:rPr lang="en-US" sz="2900" dirty="0"/>
              <a:t>Are there any other requirements to apply for licensing? </a:t>
            </a:r>
          </a:p>
          <a:p>
            <a:pPr lvl="0"/>
            <a:r>
              <a:rPr lang="en-US" sz="2900" dirty="0"/>
              <a:t>How often does the license have to be renewed?</a:t>
            </a:r>
          </a:p>
          <a:p>
            <a:pPr marL="0" indent="0">
              <a:buNone/>
            </a:pPr>
            <a:endParaRPr lang="en-US" sz="2900" dirty="0"/>
          </a:p>
          <a:p>
            <a:pPr marL="0" indent="0">
              <a:buNone/>
            </a:pPr>
            <a:endParaRPr lang="en-US" dirty="0"/>
          </a:p>
          <a:p>
            <a:pPr marL="0" indent="0">
              <a:buNone/>
            </a:pP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37682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371600" y="1133922"/>
            <a:ext cx="740581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tabLst>
                <a:tab pos="2057400" algn="l"/>
              </a:tabLst>
              <a:defRPr>
                <a:solidFill>
                  <a:schemeClr val="tx1"/>
                </a:solidFill>
                <a:latin typeface="Arial" panose="020B0604020202020204" pitchFamily="34" charset="0"/>
              </a:defRPr>
            </a:lvl1pPr>
            <a:lvl2pPr eaLnBrk="0" fontAlgn="base" hangingPunct="0">
              <a:spcBef>
                <a:spcPct val="0"/>
              </a:spcBef>
              <a:spcAft>
                <a:spcPct val="0"/>
              </a:spcAft>
              <a:tabLst>
                <a:tab pos="2057400" algn="l"/>
              </a:tabLst>
              <a:defRPr>
                <a:solidFill>
                  <a:schemeClr val="tx1"/>
                </a:solidFill>
                <a:latin typeface="Arial" panose="020B0604020202020204" pitchFamily="34" charset="0"/>
              </a:defRPr>
            </a:lvl2pPr>
            <a:lvl3pPr eaLnBrk="0" fontAlgn="base" hangingPunct="0">
              <a:spcBef>
                <a:spcPct val="0"/>
              </a:spcBef>
              <a:spcAft>
                <a:spcPct val="0"/>
              </a:spcAft>
              <a:tabLst>
                <a:tab pos="2057400" algn="l"/>
              </a:tabLst>
              <a:defRPr>
                <a:solidFill>
                  <a:schemeClr val="tx1"/>
                </a:solidFill>
                <a:latin typeface="Arial" panose="020B0604020202020204" pitchFamily="34" charset="0"/>
              </a:defRPr>
            </a:lvl3pPr>
            <a:lvl4pPr eaLnBrk="0" fontAlgn="base" hangingPunct="0">
              <a:spcBef>
                <a:spcPct val="0"/>
              </a:spcBef>
              <a:spcAft>
                <a:spcPct val="0"/>
              </a:spcAft>
              <a:tabLst>
                <a:tab pos="2057400" algn="l"/>
              </a:tabLst>
              <a:defRPr>
                <a:solidFill>
                  <a:schemeClr val="tx1"/>
                </a:solidFill>
                <a:latin typeface="Arial" panose="020B0604020202020204" pitchFamily="34" charset="0"/>
              </a:defRPr>
            </a:lvl4pPr>
            <a:lvl5pPr eaLnBrk="0" fontAlgn="base" hangingPunct="0">
              <a:spcBef>
                <a:spcPct val="0"/>
              </a:spcBef>
              <a:spcAft>
                <a:spcPct val="0"/>
              </a:spcAft>
              <a:tabLst>
                <a:tab pos="2057400" algn="l"/>
              </a:tabLst>
              <a:defRPr>
                <a:solidFill>
                  <a:schemeClr val="tx1"/>
                </a:solidFill>
                <a:latin typeface="Arial" panose="020B0604020202020204" pitchFamily="34" charset="0"/>
              </a:defRPr>
            </a:lvl5pPr>
            <a:lvl6pPr eaLnBrk="0" fontAlgn="base" hangingPunct="0">
              <a:spcBef>
                <a:spcPct val="0"/>
              </a:spcBef>
              <a:spcAft>
                <a:spcPct val="0"/>
              </a:spcAft>
              <a:tabLst>
                <a:tab pos="2057400" algn="l"/>
              </a:tabLst>
              <a:defRPr>
                <a:solidFill>
                  <a:schemeClr val="tx1"/>
                </a:solidFill>
                <a:latin typeface="Arial" panose="020B0604020202020204" pitchFamily="34" charset="0"/>
              </a:defRPr>
            </a:lvl6pPr>
            <a:lvl7pPr eaLnBrk="0" fontAlgn="base" hangingPunct="0">
              <a:spcBef>
                <a:spcPct val="0"/>
              </a:spcBef>
              <a:spcAft>
                <a:spcPct val="0"/>
              </a:spcAft>
              <a:tabLst>
                <a:tab pos="2057400" algn="l"/>
              </a:tabLst>
              <a:defRPr>
                <a:solidFill>
                  <a:schemeClr val="tx1"/>
                </a:solidFill>
                <a:latin typeface="Arial" panose="020B0604020202020204" pitchFamily="34" charset="0"/>
              </a:defRPr>
            </a:lvl7pPr>
            <a:lvl8pPr eaLnBrk="0" fontAlgn="base" hangingPunct="0">
              <a:spcBef>
                <a:spcPct val="0"/>
              </a:spcBef>
              <a:spcAft>
                <a:spcPct val="0"/>
              </a:spcAft>
              <a:tabLst>
                <a:tab pos="2057400" algn="l"/>
              </a:tabLst>
              <a:defRPr>
                <a:solidFill>
                  <a:schemeClr val="tx1"/>
                </a:solidFill>
                <a:latin typeface="Arial" panose="020B0604020202020204" pitchFamily="34" charset="0"/>
              </a:defRPr>
            </a:lvl8pPr>
            <a:lvl9pPr eaLnBrk="0" fontAlgn="base" hangingPunct="0">
              <a:spcBef>
                <a:spcPct val="0"/>
              </a:spcBef>
              <a:spcAft>
                <a:spcPct val="0"/>
              </a:spcAft>
              <a:tabLst>
                <a:tab pos="2057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SALARY PROJECTION SHEET</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kumimoji="0" lang="en-US" altLang="en-US" sz="1400" b="0" i="0" u="none" strike="noStrike" cap="none" normalizeH="0" baseline="0" dirty="0">
                <a:ln>
                  <a:noFill/>
                </a:ln>
                <a:solidFill>
                  <a:schemeClr val="tx1"/>
                </a:solidFill>
                <a:effectLst/>
                <a:ea typeface="Times New Roman" panose="02020603050405020304" pitchFamily="18" charset="0"/>
              </a:rPr>
              <a:t>Show the yearly projected starting salary for your profession from at least 2 different sources. </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530352" lvl="1" indent="0">
              <a:lnSpc>
                <a:spcPct val="100000"/>
              </a:lnSpc>
              <a:buNone/>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 Source ______________________________________</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Salary Range  or Projection ______________________________</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2057400" algn="l"/>
              </a:tabLst>
            </a:pPr>
            <a:r>
              <a:rPr lang="en-US" altLang="en-US" sz="1400" dirty="0">
                <a:ea typeface="Times New Roman" panose="02020603050405020304" pitchFamily="18" charset="0"/>
              </a:rPr>
              <a:t>           #2 </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Source ______________________________________</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lang="en-US" altLang="en-US" sz="1400" dirty="0">
                <a:ea typeface="Times New Roman" panose="02020603050405020304" pitchFamily="18" charset="0"/>
              </a:rPr>
              <a:t>                 S</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alary Range or Projection ______________________________</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lang="en-US" altLang="en-US" sz="1400" dirty="0">
                <a:ea typeface="Times New Roman" panose="02020603050405020304" pitchFamily="18" charset="0"/>
              </a:rPr>
              <a:t>       F</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ind the midpoint of each salary range and write below:</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20574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Midpoint #1__________</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2057400" algn="l"/>
              </a:tabLst>
            </a:pPr>
            <a:r>
              <a:rPr lang="en-US" altLang="en-US" sz="1400" dirty="0"/>
              <a:t>	Midpoint #2__________</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lang="en-US" altLang="en-US" sz="1400" dirty="0">
                <a:ea typeface="Times New Roman" panose="02020603050405020304" pitchFamily="18" charset="0"/>
              </a:rPr>
              <a:t>	  T</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otal:	_____________</a:t>
            </a:r>
            <a:r>
              <a:rPr lang="en-US" altLang="en-US" sz="1100" dirty="0"/>
              <a:t> </a:t>
            </a: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kumimoji="0" lang="en-US" altLang="en-US" sz="1100" b="0" i="0" u="none" strike="noStrike" cap="none" normalizeH="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Divide this total by 2 to get an average yearly starting salary: ___________</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lang="en-US" altLang="en-US" sz="1400" dirty="0">
                <a:ea typeface="Times New Roman" panose="02020603050405020304" pitchFamily="18" charset="0"/>
              </a:rPr>
              <a:t>                           D</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ivide by 12 to get monthly gross salary ___________</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Is this what you expected?</a:t>
            </a: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What is the job forecast for this occupation?</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Source for job forecast information: ___________________________________</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496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95111"/>
            <a:ext cx="9601200" cy="5472289"/>
          </a:xfrm>
        </p:spPr>
        <p:txBody>
          <a:bodyPr>
            <a:normAutofit/>
          </a:bodyPr>
          <a:lstStyle/>
          <a:p>
            <a:r>
              <a:rPr lang="en-US" b="1" dirty="0"/>
              <a:t>LIFE STYLE PREDICTIONS</a:t>
            </a:r>
            <a:r>
              <a:rPr lang="en-US" dirty="0"/>
              <a:t> </a:t>
            </a:r>
          </a:p>
          <a:p>
            <a:pPr lvl="0"/>
            <a:r>
              <a:rPr lang="en-US" dirty="0"/>
              <a:t>Housing – Please assume you will be buying a house. Provide a description (you may </a:t>
            </a:r>
          </a:p>
          <a:p>
            <a:pPr lvl="0"/>
            <a:r>
              <a:rPr lang="en-US" dirty="0"/>
              <a:t>also include a picture) of the house in the space below.  House price __________</a:t>
            </a:r>
          </a:p>
          <a:p>
            <a:r>
              <a:rPr lang="en-US" dirty="0"/>
              <a:t>Use the Internet to find out an approximate monthly payment amount.</a:t>
            </a:r>
          </a:p>
          <a:p>
            <a:r>
              <a:rPr lang="en-US" dirty="0"/>
              <a:t>Source used: _________________________________ Monthly payment: _________</a:t>
            </a:r>
          </a:p>
          <a:p>
            <a:r>
              <a:rPr lang="en-US" dirty="0"/>
              <a:t> </a:t>
            </a:r>
          </a:p>
          <a:p>
            <a:r>
              <a:rPr lang="en-US" dirty="0"/>
              <a:t>  </a:t>
            </a:r>
          </a:p>
          <a:p>
            <a:pPr lvl="0"/>
            <a:r>
              <a:rPr lang="en-US" dirty="0"/>
              <a:t>Car – Please assume you will be buying a car. Provide a description (you may also </a:t>
            </a:r>
          </a:p>
          <a:p>
            <a:pPr lvl="0"/>
            <a:r>
              <a:rPr lang="en-US" dirty="0"/>
              <a:t>include a picture) of the car in the space below.  Car price ______________</a:t>
            </a:r>
          </a:p>
          <a:p>
            <a:r>
              <a:rPr lang="en-US" dirty="0"/>
              <a:t>Use the Internet to find out an approximate monthly payment amount.</a:t>
            </a:r>
          </a:p>
          <a:p>
            <a:r>
              <a:rPr lang="en-US" dirty="0"/>
              <a:t>Source used: _________________________________ Monthly payment: _________</a:t>
            </a:r>
          </a:p>
          <a:p>
            <a:pPr marL="0" indent="0">
              <a:buNone/>
            </a:pPr>
            <a:r>
              <a:rPr lang="en-US" dirty="0"/>
              <a:t> </a:t>
            </a:r>
          </a:p>
          <a:p>
            <a:endParaRPr lang="en-US" dirty="0"/>
          </a:p>
        </p:txBody>
      </p:sp>
    </p:spTree>
    <p:extLst>
      <p:ext uri="{BB962C8B-B14F-4D97-AF65-F5344CB8AC3E}">
        <p14:creationId xmlns:p14="http://schemas.microsoft.com/office/powerpoint/2010/main" val="244359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508000"/>
            <a:ext cx="9601200" cy="5359400"/>
          </a:xfrm>
        </p:spPr>
        <p:txBody>
          <a:bodyPr>
            <a:normAutofit fontScale="77500" lnSpcReduction="20000"/>
          </a:bodyPr>
          <a:lstStyle/>
          <a:p>
            <a:r>
              <a:rPr lang="en-US" b="1" u="sng" dirty="0"/>
              <a:t>Can you afford it?</a:t>
            </a:r>
            <a:endParaRPr lang="en-US" dirty="0"/>
          </a:p>
          <a:p>
            <a:r>
              <a:rPr lang="en-US" dirty="0"/>
              <a:t> </a:t>
            </a:r>
          </a:p>
          <a:p>
            <a:r>
              <a:rPr lang="en-US" dirty="0"/>
              <a:t>		Monthly gross salary _________________</a:t>
            </a:r>
          </a:p>
          <a:p>
            <a:r>
              <a:rPr lang="en-US" dirty="0"/>
              <a:t>				30% of monthly gross salary (A)______________</a:t>
            </a:r>
          </a:p>
          <a:p>
            <a:r>
              <a:rPr lang="en-US" dirty="0"/>
              <a:t> </a:t>
            </a:r>
          </a:p>
          <a:p>
            <a:r>
              <a:rPr lang="en-US" dirty="0"/>
              <a:t>		House payment ______________</a:t>
            </a:r>
          </a:p>
          <a:p>
            <a:r>
              <a:rPr lang="en-US" dirty="0"/>
              <a:t>		Car payment ________________</a:t>
            </a:r>
          </a:p>
          <a:p>
            <a:r>
              <a:rPr lang="en-US" dirty="0"/>
              <a:t>					Total payments (B)________________</a:t>
            </a:r>
          </a:p>
          <a:p>
            <a:r>
              <a:rPr lang="en-US" dirty="0"/>
              <a:t> </a:t>
            </a:r>
          </a:p>
          <a:p>
            <a:r>
              <a:rPr lang="en-US" dirty="0"/>
              <a:t>	Is the amount on line (A) greater than the amount on line (B)? </a:t>
            </a:r>
          </a:p>
          <a:p>
            <a:r>
              <a:rPr lang="en-US" dirty="0"/>
              <a:t>If </a:t>
            </a:r>
            <a:r>
              <a:rPr lang="en-US" b="1" u="sng" dirty="0"/>
              <a:t>yes</a:t>
            </a:r>
            <a:r>
              <a:rPr lang="en-US" dirty="0"/>
              <a:t> then you can afford your choices! </a:t>
            </a:r>
          </a:p>
          <a:p>
            <a:r>
              <a:rPr lang="en-US" dirty="0"/>
              <a:t>	You are done with this project when you complete the final reflection!</a:t>
            </a:r>
          </a:p>
          <a:p>
            <a:r>
              <a:rPr lang="en-US" dirty="0"/>
              <a:t>If </a:t>
            </a:r>
            <a:r>
              <a:rPr lang="en-US" b="1" u="sng" dirty="0"/>
              <a:t>no</a:t>
            </a:r>
            <a:r>
              <a:rPr lang="en-US" dirty="0"/>
              <a:t> then you must rethink your career choice or your house/car choices.</a:t>
            </a:r>
          </a:p>
          <a:p>
            <a:r>
              <a:rPr lang="en-US" dirty="0"/>
              <a:t>	Please ask for additional forms and continue your research.</a:t>
            </a:r>
          </a:p>
          <a:p>
            <a:r>
              <a:rPr lang="en-US" dirty="0"/>
              <a:t>	In order to complete this project you MUST be able to afford your </a:t>
            </a:r>
          </a:p>
          <a:p>
            <a:r>
              <a:rPr lang="en-US" dirty="0"/>
              <a:t>          choices. </a:t>
            </a:r>
          </a:p>
          <a:p>
            <a:endParaRPr lang="en-US" dirty="0"/>
          </a:p>
        </p:txBody>
      </p:sp>
    </p:spTree>
    <p:extLst>
      <p:ext uri="{BB962C8B-B14F-4D97-AF65-F5344CB8AC3E}">
        <p14:creationId xmlns:p14="http://schemas.microsoft.com/office/powerpoint/2010/main" val="1928141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62844"/>
            <a:ext cx="9601200" cy="5404556"/>
          </a:xfrm>
        </p:spPr>
        <p:txBody>
          <a:bodyPr>
            <a:normAutofit fontScale="92500" lnSpcReduction="10000"/>
          </a:bodyPr>
          <a:lstStyle/>
          <a:p>
            <a:r>
              <a:rPr lang="en-US" b="1" dirty="0"/>
              <a:t>FINAL REFLECTIONS</a:t>
            </a:r>
            <a:endParaRPr lang="en-US" dirty="0"/>
          </a:p>
          <a:p>
            <a:r>
              <a:rPr lang="en-US" dirty="0"/>
              <a:t> </a:t>
            </a:r>
          </a:p>
          <a:p>
            <a:pPr lvl="0"/>
            <a:r>
              <a:rPr lang="en-US" dirty="0"/>
              <a:t>What subject will be your biggest challenge as you are working toward your goals?</a:t>
            </a:r>
          </a:p>
          <a:p>
            <a:r>
              <a:rPr lang="en-US" dirty="0"/>
              <a:t> </a:t>
            </a:r>
          </a:p>
          <a:p>
            <a:pPr lvl="0"/>
            <a:r>
              <a:rPr lang="en-US" dirty="0"/>
              <a:t>What can you do about that now?</a:t>
            </a:r>
          </a:p>
          <a:p>
            <a:r>
              <a:rPr lang="en-US" dirty="0"/>
              <a:t> </a:t>
            </a:r>
          </a:p>
          <a:p>
            <a:pPr lvl="0"/>
            <a:r>
              <a:rPr lang="en-US" dirty="0"/>
              <a:t>What personal trait, if any, will make it difficult for you to meet your goals?</a:t>
            </a:r>
          </a:p>
          <a:p>
            <a:r>
              <a:rPr lang="en-US" dirty="0"/>
              <a:t> </a:t>
            </a:r>
          </a:p>
          <a:p>
            <a:pPr lvl="0"/>
            <a:r>
              <a:rPr lang="en-US" dirty="0"/>
              <a:t>What is the most surprising thing you learned while completing this project?</a:t>
            </a:r>
          </a:p>
          <a:p>
            <a:r>
              <a:rPr lang="en-US" dirty="0"/>
              <a:t> </a:t>
            </a:r>
          </a:p>
          <a:p>
            <a:pPr lvl="0"/>
            <a:r>
              <a:rPr lang="en-US" dirty="0"/>
              <a:t>Has this project caused you to reassess or change your goals? Why or why not?</a:t>
            </a:r>
          </a:p>
          <a:p>
            <a:r>
              <a:rPr lang="en-US" dirty="0"/>
              <a:t> </a:t>
            </a:r>
          </a:p>
          <a:p>
            <a:r>
              <a:rPr lang="en-US" dirty="0"/>
              <a:t> </a:t>
            </a:r>
          </a:p>
          <a:p>
            <a:endParaRPr lang="en-US" dirty="0"/>
          </a:p>
        </p:txBody>
      </p:sp>
    </p:spTree>
    <p:extLst>
      <p:ext uri="{BB962C8B-B14F-4D97-AF65-F5344CB8AC3E}">
        <p14:creationId xmlns:p14="http://schemas.microsoft.com/office/powerpoint/2010/main" val="3306779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1820333"/>
          </a:xfrm>
        </p:spPr>
        <p:txBody>
          <a:bodyPr>
            <a:normAutofit fontScale="90000"/>
          </a:bodyPr>
          <a:lstStyle/>
          <a:p>
            <a:r>
              <a:rPr lang="en-US" dirty="0"/>
              <a:t>Lesson Plan #3 Human Growth and Development </a:t>
            </a:r>
            <a:br>
              <a:rPr lang="en-US" dirty="0"/>
            </a:br>
            <a:r>
              <a:rPr lang="en-US" dirty="0"/>
              <a:t>Co-curricular connection: Psychology</a:t>
            </a:r>
          </a:p>
        </p:txBody>
      </p:sp>
      <p:sp>
        <p:nvSpPr>
          <p:cNvPr id="3" name="Content Placeholder 2"/>
          <p:cNvSpPr>
            <a:spLocks noGrp="1"/>
          </p:cNvSpPr>
          <p:nvPr>
            <p:ph idx="1"/>
          </p:nvPr>
        </p:nvSpPr>
        <p:spPr>
          <a:xfrm>
            <a:off x="1371600" y="2743200"/>
            <a:ext cx="9601200" cy="3124200"/>
          </a:xfrm>
        </p:spPr>
        <p:txBody>
          <a:bodyPr/>
          <a:lstStyle/>
          <a:p>
            <a:r>
              <a:rPr lang="en-US" dirty="0"/>
              <a:t>2.16 Modify communication to meet the needs of the patient/client and be appropriate to the situation.</a:t>
            </a:r>
          </a:p>
        </p:txBody>
      </p:sp>
    </p:spTree>
    <p:extLst>
      <p:ext uri="{BB962C8B-B14F-4D97-AF65-F5344CB8AC3E}">
        <p14:creationId xmlns:p14="http://schemas.microsoft.com/office/powerpoint/2010/main" val="13830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Growth and Development Activities</a:t>
            </a:r>
          </a:p>
        </p:txBody>
      </p:sp>
      <p:sp>
        <p:nvSpPr>
          <p:cNvPr id="3" name="Content Placeholder 2"/>
          <p:cNvSpPr>
            <a:spLocks noGrp="1"/>
          </p:cNvSpPr>
          <p:nvPr>
            <p:ph idx="1"/>
          </p:nvPr>
        </p:nvSpPr>
        <p:spPr/>
        <p:txBody>
          <a:bodyPr/>
          <a:lstStyle/>
          <a:p>
            <a:pPr marL="457200" indent="-457200">
              <a:buAutoNum type="arabicPeriod"/>
            </a:pPr>
            <a:r>
              <a:rPr lang="en-US" dirty="0"/>
              <a:t>Short lecture on concepts and terminology related to Human Growth and Development  OR</a:t>
            </a:r>
          </a:p>
          <a:p>
            <a:pPr marL="0" indent="0">
              <a:buNone/>
            </a:pPr>
            <a:r>
              <a:rPr lang="en-US" dirty="0"/>
              <a:t>        Have students read chapter from text and complete worksheets OR </a:t>
            </a:r>
          </a:p>
          <a:p>
            <a:pPr marL="0" indent="0">
              <a:buNone/>
            </a:pPr>
            <a:r>
              <a:rPr lang="en-US" dirty="0"/>
              <a:t>        Have students define terms</a:t>
            </a:r>
          </a:p>
          <a:p>
            <a:pPr marL="457200" indent="-457200">
              <a:buAutoNum type="arabicPeriod" startAt="2"/>
            </a:pPr>
            <a:r>
              <a:rPr lang="en-US" dirty="0"/>
              <a:t>Explain HGD Booklet – </a:t>
            </a:r>
          </a:p>
          <a:p>
            <a:endParaRPr lang="en-US" dirty="0"/>
          </a:p>
        </p:txBody>
      </p:sp>
    </p:spTree>
    <p:extLst>
      <p:ext uri="{BB962C8B-B14F-4D97-AF65-F5344CB8AC3E}">
        <p14:creationId xmlns:p14="http://schemas.microsoft.com/office/powerpoint/2010/main" val="282133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2294468"/>
          </a:xfrm>
        </p:spPr>
        <p:txBody>
          <a:bodyPr>
            <a:normAutofit fontScale="90000"/>
          </a:bodyPr>
          <a:lstStyle/>
          <a:p>
            <a:r>
              <a:rPr lang="en-US" dirty="0"/>
              <a:t>Lesson and Activities</a:t>
            </a:r>
            <a:br>
              <a:rPr lang="en-US" dirty="0"/>
            </a:br>
            <a:r>
              <a:rPr lang="en-US" dirty="0"/>
              <a:t>Correlated with </a:t>
            </a:r>
            <a:br>
              <a:rPr lang="en-US" dirty="0"/>
            </a:br>
            <a:r>
              <a:rPr lang="en-US" dirty="0"/>
              <a:t>National Consortium for Health Science Education Foundation Standards</a:t>
            </a:r>
            <a:br>
              <a:rPr lang="en-US" dirty="0"/>
            </a:br>
            <a:endParaRPr lang="en-US" dirty="0"/>
          </a:p>
        </p:txBody>
      </p:sp>
    </p:spTree>
    <p:extLst>
      <p:ext uri="{BB962C8B-B14F-4D97-AF65-F5344CB8AC3E}">
        <p14:creationId xmlns:p14="http://schemas.microsoft.com/office/powerpoint/2010/main" val="780471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Growth and Development Booklet</a:t>
            </a:r>
            <a:br>
              <a:rPr lang="en-US" dirty="0"/>
            </a:br>
            <a:endParaRPr lang="en-US" dirty="0"/>
          </a:p>
        </p:txBody>
      </p:sp>
      <p:sp>
        <p:nvSpPr>
          <p:cNvPr id="3" name="Content Placeholder 2"/>
          <p:cNvSpPr>
            <a:spLocks noGrp="1"/>
          </p:cNvSpPr>
          <p:nvPr>
            <p:ph idx="1"/>
          </p:nvPr>
        </p:nvSpPr>
        <p:spPr>
          <a:xfrm>
            <a:off x="1371600" y="1490133"/>
            <a:ext cx="9601200" cy="4820356"/>
          </a:xfrm>
        </p:spPr>
        <p:txBody>
          <a:bodyPr>
            <a:normAutofit lnSpcReduction="10000"/>
          </a:bodyPr>
          <a:lstStyle/>
          <a:p>
            <a:r>
              <a:rPr lang="en-US" dirty="0"/>
              <a:t>You are to make a book to help you understand Human Growth and Development. Your book must include the seven life stages and information about the four main types of growth and development that occur in each stage.  Your book must be put together as follows:</a:t>
            </a:r>
          </a:p>
          <a:p>
            <a:pPr lvl="0"/>
            <a:r>
              <a:rPr lang="en-US" dirty="0"/>
              <a:t>Book covers- </a:t>
            </a:r>
            <a:r>
              <a:rPr lang="en-US" b="1" dirty="0"/>
              <a:t>Front</a:t>
            </a:r>
            <a:r>
              <a:rPr lang="en-US" dirty="0"/>
              <a:t> and </a:t>
            </a:r>
            <a:r>
              <a:rPr lang="en-US" b="1" dirty="0"/>
              <a:t>Back</a:t>
            </a:r>
            <a:r>
              <a:rPr lang="en-US" dirty="0"/>
              <a:t> with art work (please put your name on back cover ONLY)</a:t>
            </a:r>
          </a:p>
          <a:p>
            <a:pPr lvl="0"/>
            <a:r>
              <a:rPr lang="en-US" dirty="0"/>
              <a:t>At least one page on each life stage.</a:t>
            </a:r>
          </a:p>
          <a:p>
            <a:pPr lvl="0"/>
            <a:r>
              <a:rPr lang="en-US" dirty="0"/>
              <a:t>No more than 10 words should be visible at one time on any page. You may use flip ups and other interactive to cover up some of your words.  Be creative!</a:t>
            </a:r>
          </a:p>
          <a:p>
            <a:pPr lvl="0"/>
            <a:r>
              <a:rPr lang="en-US" dirty="0"/>
              <a:t>NO cutting or pasting of text – information must be handwritten.  You may print pictures.</a:t>
            </a:r>
          </a:p>
          <a:p>
            <a:r>
              <a:rPr lang="en-US" dirty="0"/>
              <a:t>We will be working on the book in class, but you must also work on the project at home to be able to get it done correctly and on time. Your reference will be Chapter 8 – Human Growth and Development (pp 228-249) in our textbook</a:t>
            </a:r>
          </a:p>
        </p:txBody>
      </p:sp>
    </p:spTree>
    <p:extLst>
      <p:ext uri="{BB962C8B-B14F-4D97-AF65-F5344CB8AC3E}">
        <p14:creationId xmlns:p14="http://schemas.microsoft.com/office/powerpoint/2010/main" val="20975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30454128"/>
              </p:ext>
            </p:extLst>
          </p:nvPr>
        </p:nvGraphicFramePr>
        <p:xfrm>
          <a:off x="3578578" y="457198"/>
          <a:ext cx="5170311" cy="5921022"/>
        </p:xfrm>
        <a:graphic>
          <a:graphicData uri="http://schemas.openxmlformats.org/drawingml/2006/table">
            <a:tbl>
              <a:tblPr firstRow="1" firstCol="1" bandRow="1">
                <a:tableStyleId>{5C22544A-7EE6-4342-B048-85BDC9FD1C3A}</a:tableStyleId>
              </a:tblPr>
              <a:tblGrid>
                <a:gridCol w="2580854">
                  <a:extLst>
                    <a:ext uri="{9D8B030D-6E8A-4147-A177-3AD203B41FA5}">
                      <a16:colId xmlns:a16="http://schemas.microsoft.com/office/drawing/2014/main" val="2327140062"/>
                    </a:ext>
                  </a:extLst>
                </a:gridCol>
                <a:gridCol w="2589457">
                  <a:extLst>
                    <a:ext uri="{9D8B030D-6E8A-4147-A177-3AD203B41FA5}">
                      <a16:colId xmlns:a16="http://schemas.microsoft.com/office/drawing/2014/main" val="1015506982"/>
                    </a:ext>
                  </a:extLst>
                </a:gridCol>
              </a:tblGrid>
              <a:tr h="779082">
                <a:tc>
                  <a:txBody>
                    <a:bodyPr/>
                    <a:lstStyle/>
                    <a:p>
                      <a:pPr marL="0" marR="0">
                        <a:lnSpc>
                          <a:spcPct val="115000"/>
                        </a:lnSpc>
                        <a:spcBef>
                          <a:spcPts val="0"/>
                        </a:spcBef>
                        <a:spcAft>
                          <a:spcPts val="0"/>
                        </a:spcAft>
                      </a:pPr>
                      <a:r>
                        <a:rPr lang="en-US" sz="500">
                          <a:effectLst/>
                        </a:rPr>
                        <a:t>Front Cover/Title Stage</a:t>
                      </a:r>
                      <a:endParaRPr lang="en-US" sz="600">
                        <a:effectLst/>
                      </a:endParaRPr>
                    </a:p>
                    <a:p>
                      <a:pPr marL="0" marR="0">
                        <a:lnSpc>
                          <a:spcPct val="115000"/>
                        </a:lnSpc>
                        <a:spcBef>
                          <a:spcPts val="0"/>
                        </a:spcBef>
                        <a:spcAft>
                          <a:spcPts val="0"/>
                        </a:spcAft>
                      </a:pPr>
                      <a:r>
                        <a:rPr lang="en-US" sz="500">
                          <a:effectLst/>
                        </a:rPr>
                        <a:t>Amazing: ______________</a:t>
                      </a:r>
                      <a:endParaRPr lang="en-US" sz="600">
                        <a:effectLst/>
                      </a:endParaRPr>
                    </a:p>
                    <a:p>
                      <a:pPr marL="0" marR="0">
                        <a:lnSpc>
                          <a:spcPct val="115000"/>
                        </a:lnSpc>
                        <a:spcBef>
                          <a:spcPts val="0"/>
                        </a:spcBef>
                        <a:spcAft>
                          <a:spcPts val="0"/>
                        </a:spcAft>
                      </a:pPr>
                      <a:r>
                        <a:rPr lang="en-US" sz="500">
                          <a:effectLst/>
                        </a:rPr>
                        <a:t>Good: _____________</a:t>
                      </a:r>
                      <a:endParaRPr lang="en-US" sz="600">
                        <a:effectLst/>
                      </a:endParaRPr>
                    </a:p>
                    <a:p>
                      <a:pPr marL="0" marR="0">
                        <a:lnSpc>
                          <a:spcPct val="115000"/>
                        </a:lnSpc>
                        <a:spcBef>
                          <a:spcPts val="0"/>
                        </a:spcBef>
                        <a:spcAft>
                          <a:spcPts val="0"/>
                        </a:spcAft>
                      </a:pPr>
                      <a:r>
                        <a:rPr lang="en-US" sz="500">
                          <a:effectLst/>
                        </a:rPr>
                        <a:t>Better than nothing:______________</a:t>
                      </a:r>
                      <a:endParaRPr lang="en-US" sz="600">
                        <a:effectLst/>
                      </a:endParaRPr>
                    </a:p>
                    <a:p>
                      <a:pPr marL="0" marR="0">
                        <a:lnSpc>
                          <a:spcPct val="115000"/>
                        </a:lnSpc>
                        <a:spcBef>
                          <a:spcPts val="0"/>
                        </a:spcBef>
                        <a:spcAft>
                          <a:spcPts val="0"/>
                        </a:spcAft>
                      </a:pPr>
                      <a:r>
                        <a:rPr lang="en-US" sz="500">
                          <a:effectLst/>
                        </a:rPr>
                        <a:t>Nothing:_________________</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6879" marR="36879" marT="0" marB="0"/>
                </a:tc>
                <a:tc>
                  <a:txBody>
                    <a:bodyPr/>
                    <a:lstStyle/>
                    <a:p>
                      <a:pPr marL="0" marR="0">
                        <a:lnSpc>
                          <a:spcPct val="115000"/>
                        </a:lnSpc>
                        <a:spcBef>
                          <a:spcPts val="0"/>
                        </a:spcBef>
                        <a:spcAft>
                          <a:spcPts val="0"/>
                        </a:spcAft>
                      </a:pPr>
                      <a:r>
                        <a:rPr lang="en-US" sz="500">
                          <a:effectLst/>
                        </a:rPr>
                        <a:t>Overall appeal:</a:t>
                      </a:r>
                      <a:endParaRPr lang="en-US" sz="600">
                        <a:effectLst/>
                      </a:endParaRPr>
                    </a:p>
                    <a:p>
                      <a:pPr marL="0" marR="0">
                        <a:lnSpc>
                          <a:spcPct val="115000"/>
                        </a:lnSpc>
                        <a:spcBef>
                          <a:spcPts val="0"/>
                        </a:spcBef>
                        <a:spcAft>
                          <a:spcPts val="0"/>
                        </a:spcAft>
                      </a:pPr>
                      <a:r>
                        <a:rPr lang="en-US" sz="500">
                          <a:effectLst/>
                        </a:rPr>
                        <a:t>Amazing: ______________</a:t>
                      </a:r>
                      <a:endParaRPr lang="en-US" sz="600">
                        <a:effectLst/>
                      </a:endParaRPr>
                    </a:p>
                    <a:p>
                      <a:pPr marL="0" marR="0">
                        <a:lnSpc>
                          <a:spcPct val="115000"/>
                        </a:lnSpc>
                        <a:spcBef>
                          <a:spcPts val="0"/>
                        </a:spcBef>
                        <a:spcAft>
                          <a:spcPts val="0"/>
                        </a:spcAft>
                      </a:pPr>
                      <a:r>
                        <a:rPr lang="en-US" sz="500">
                          <a:effectLst/>
                        </a:rPr>
                        <a:t>Good: _____________</a:t>
                      </a:r>
                      <a:endParaRPr lang="en-US" sz="600">
                        <a:effectLst/>
                      </a:endParaRPr>
                    </a:p>
                    <a:p>
                      <a:pPr marL="0" marR="0">
                        <a:lnSpc>
                          <a:spcPct val="115000"/>
                        </a:lnSpc>
                        <a:spcBef>
                          <a:spcPts val="0"/>
                        </a:spcBef>
                        <a:spcAft>
                          <a:spcPts val="0"/>
                        </a:spcAft>
                      </a:pPr>
                      <a:r>
                        <a:rPr lang="en-US" sz="500">
                          <a:effectLst/>
                        </a:rPr>
                        <a:t>Better than nothing:______________</a:t>
                      </a:r>
                      <a:endParaRPr lang="en-US" sz="600">
                        <a:effectLst/>
                      </a:endParaRPr>
                    </a:p>
                    <a:p>
                      <a:pPr marL="0" marR="0">
                        <a:lnSpc>
                          <a:spcPct val="115000"/>
                        </a:lnSpc>
                        <a:spcBef>
                          <a:spcPts val="0"/>
                        </a:spcBef>
                        <a:spcAft>
                          <a:spcPts val="0"/>
                        </a:spcAft>
                      </a:pPr>
                      <a:r>
                        <a:rPr lang="en-US" sz="500">
                          <a:effectLst/>
                        </a:rPr>
                        <a:t>Nothing:_________________</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6879" marR="36879" marT="0" marB="0"/>
                </a:tc>
                <a:extLst>
                  <a:ext uri="{0D108BD9-81ED-4DB2-BD59-A6C34878D82A}">
                    <a16:rowId xmlns:a16="http://schemas.microsoft.com/office/drawing/2014/main" val="1836068118"/>
                  </a:ext>
                </a:extLst>
              </a:tr>
              <a:tr h="1246531">
                <a:tc>
                  <a:txBody>
                    <a:bodyPr/>
                    <a:lstStyle/>
                    <a:p>
                      <a:pPr marL="0" marR="0">
                        <a:lnSpc>
                          <a:spcPct val="115000"/>
                        </a:lnSpc>
                        <a:spcBef>
                          <a:spcPts val="0"/>
                        </a:spcBef>
                        <a:spcAft>
                          <a:spcPts val="0"/>
                        </a:spcAft>
                      </a:pPr>
                      <a:r>
                        <a:rPr lang="en-US" sz="500" dirty="0">
                          <a:effectLst/>
                        </a:rPr>
                        <a:t>Infancy:</a:t>
                      </a:r>
                      <a:endParaRPr lang="en-US" sz="600" dirty="0">
                        <a:effectLst/>
                      </a:endParaRPr>
                    </a:p>
                    <a:p>
                      <a:pPr marL="0" marR="0">
                        <a:lnSpc>
                          <a:spcPct val="115000"/>
                        </a:lnSpc>
                        <a:spcBef>
                          <a:spcPts val="0"/>
                        </a:spcBef>
                        <a:spcAft>
                          <a:spcPts val="0"/>
                        </a:spcAft>
                      </a:pPr>
                      <a:r>
                        <a:rPr lang="en-US" sz="500" dirty="0">
                          <a:effectLst/>
                        </a:rPr>
                        <a:t>Age ranges shown: _____________</a:t>
                      </a:r>
                      <a:endParaRPr lang="en-US" sz="600" dirty="0">
                        <a:effectLst/>
                      </a:endParaRPr>
                    </a:p>
                    <a:p>
                      <a:pPr marL="0" marR="0">
                        <a:lnSpc>
                          <a:spcPct val="115000"/>
                        </a:lnSpc>
                        <a:spcBef>
                          <a:spcPts val="0"/>
                        </a:spcBef>
                        <a:spcAft>
                          <a:spcPts val="0"/>
                        </a:spcAft>
                      </a:pPr>
                      <a:r>
                        <a:rPr lang="en-US" sz="500" dirty="0">
                          <a:effectLst/>
                        </a:rPr>
                        <a:t>Physical growth: ______________</a:t>
                      </a:r>
                      <a:endParaRPr lang="en-US" sz="600" dirty="0">
                        <a:effectLst/>
                      </a:endParaRPr>
                    </a:p>
                    <a:p>
                      <a:pPr marL="0" marR="0">
                        <a:lnSpc>
                          <a:spcPct val="115000"/>
                        </a:lnSpc>
                        <a:spcBef>
                          <a:spcPts val="0"/>
                        </a:spcBef>
                        <a:spcAft>
                          <a:spcPts val="0"/>
                        </a:spcAft>
                      </a:pPr>
                      <a:r>
                        <a:rPr lang="en-US" sz="500" dirty="0">
                          <a:effectLst/>
                        </a:rPr>
                        <a:t>Emotional growth: ______________</a:t>
                      </a:r>
                      <a:endParaRPr lang="en-US" sz="600" dirty="0">
                        <a:effectLst/>
                      </a:endParaRPr>
                    </a:p>
                    <a:p>
                      <a:pPr marL="0" marR="0">
                        <a:lnSpc>
                          <a:spcPct val="115000"/>
                        </a:lnSpc>
                        <a:spcBef>
                          <a:spcPts val="0"/>
                        </a:spcBef>
                        <a:spcAft>
                          <a:spcPts val="0"/>
                        </a:spcAft>
                      </a:pPr>
                      <a:r>
                        <a:rPr lang="en-US" sz="500" dirty="0">
                          <a:effectLst/>
                        </a:rPr>
                        <a:t>Social Growth: __________________</a:t>
                      </a:r>
                      <a:endParaRPr lang="en-US" sz="600" dirty="0">
                        <a:effectLst/>
                      </a:endParaRPr>
                    </a:p>
                    <a:p>
                      <a:pPr marL="0" marR="0">
                        <a:lnSpc>
                          <a:spcPct val="115000"/>
                        </a:lnSpc>
                        <a:spcBef>
                          <a:spcPts val="0"/>
                        </a:spcBef>
                        <a:spcAft>
                          <a:spcPts val="0"/>
                        </a:spcAft>
                      </a:pPr>
                      <a:r>
                        <a:rPr lang="en-US" sz="500" dirty="0">
                          <a:effectLst/>
                        </a:rPr>
                        <a:t>Mental/Cognitive Growth: _____________</a:t>
                      </a:r>
                      <a:endParaRPr lang="en-US" sz="600" dirty="0">
                        <a:effectLst/>
                      </a:endParaRPr>
                    </a:p>
                    <a:p>
                      <a:pPr marL="0" marR="0">
                        <a:lnSpc>
                          <a:spcPct val="115000"/>
                        </a:lnSpc>
                        <a:spcBef>
                          <a:spcPts val="0"/>
                        </a:spcBef>
                        <a:spcAft>
                          <a:spcPts val="0"/>
                        </a:spcAft>
                      </a:pPr>
                      <a:r>
                        <a:rPr lang="en-US" sz="500" dirty="0">
                          <a:effectLst/>
                        </a:rPr>
                        <a:t>One interactive per stage: ____________</a:t>
                      </a:r>
                      <a:endParaRPr lang="en-US" sz="600" dirty="0">
                        <a:effectLst/>
                      </a:endParaRPr>
                    </a:p>
                    <a:p>
                      <a:pPr marL="0" marR="0">
                        <a:lnSpc>
                          <a:spcPct val="115000"/>
                        </a:lnSpc>
                        <a:spcBef>
                          <a:spcPts val="0"/>
                        </a:spcBef>
                        <a:spcAft>
                          <a:spcPts val="0"/>
                        </a:spcAft>
                      </a:pPr>
                      <a:r>
                        <a:rPr lang="en-US" sz="500" dirty="0">
                          <a:effectLst/>
                        </a:rPr>
                        <a:t>At least one illustration per stage: ____________</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879" marR="36879" marT="0" marB="0"/>
                </a:tc>
                <a:tc>
                  <a:txBody>
                    <a:bodyPr/>
                    <a:lstStyle/>
                    <a:p>
                      <a:pPr marL="0" marR="0">
                        <a:lnSpc>
                          <a:spcPct val="115000"/>
                        </a:lnSpc>
                        <a:spcBef>
                          <a:spcPts val="0"/>
                        </a:spcBef>
                        <a:spcAft>
                          <a:spcPts val="0"/>
                        </a:spcAft>
                      </a:pPr>
                      <a:r>
                        <a:rPr lang="en-US" sz="500">
                          <a:effectLst/>
                        </a:rPr>
                        <a:t>Early Childhood:</a:t>
                      </a:r>
                      <a:endParaRPr lang="en-US" sz="600">
                        <a:effectLst/>
                      </a:endParaRPr>
                    </a:p>
                    <a:p>
                      <a:pPr marL="0" marR="0">
                        <a:lnSpc>
                          <a:spcPct val="115000"/>
                        </a:lnSpc>
                        <a:spcBef>
                          <a:spcPts val="0"/>
                        </a:spcBef>
                        <a:spcAft>
                          <a:spcPts val="0"/>
                        </a:spcAft>
                      </a:pPr>
                      <a:r>
                        <a:rPr lang="en-US" sz="500">
                          <a:effectLst/>
                        </a:rPr>
                        <a:t>Age ranges shown: _____________</a:t>
                      </a:r>
                      <a:endParaRPr lang="en-US" sz="600">
                        <a:effectLst/>
                      </a:endParaRPr>
                    </a:p>
                    <a:p>
                      <a:pPr marL="0" marR="0">
                        <a:lnSpc>
                          <a:spcPct val="115000"/>
                        </a:lnSpc>
                        <a:spcBef>
                          <a:spcPts val="0"/>
                        </a:spcBef>
                        <a:spcAft>
                          <a:spcPts val="0"/>
                        </a:spcAft>
                      </a:pPr>
                      <a:r>
                        <a:rPr lang="en-US" sz="500">
                          <a:effectLst/>
                        </a:rPr>
                        <a:t>Physical growth: ______________</a:t>
                      </a:r>
                      <a:endParaRPr lang="en-US" sz="600">
                        <a:effectLst/>
                      </a:endParaRPr>
                    </a:p>
                    <a:p>
                      <a:pPr marL="0" marR="0">
                        <a:lnSpc>
                          <a:spcPct val="115000"/>
                        </a:lnSpc>
                        <a:spcBef>
                          <a:spcPts val="0"/>
                        </a:spcBef>
                        <a:spcAft>
                          <a:spcPts val="0"/>
                        </a:spcAft>
                      </a:pPr>
                      <a:r>
                        <a:rPr lang="en-US" sz="500">
                          <a:effectLst/>
                        </a:rPr>
                        <a:t>Emotional growth: ______________</a:t>
                      </a:r>
                      <a:endParaRPr lang="en-US" sz="600">
                        <a:effectLst/>
                      </a:endParaRPr>
                    </a:p>
                    <a:p>
                      <a:pPr marL="0" marR="0">
                        <a:lnSpc>
                          <a:spcPct val="115000"/>
                        </a:lnSpc>
                        <a:spcBef>
                          <a:spcPts val="0"/>
                        </a:spcBef>
                        <a:spcAft>
                          <a:spcPts val="0"/>
                        </a:spcAft>
                      </a:pPr>
                      <a:r>
                        <a:rPr lang="en-US" sz="500">
                          <a:effectLst/>
                        </a:rPr>
                        <a:t>Social Growth: __________________</a:t>
                      </a:r>
                      <a:endParaRPr lang="en-US" sz="600">
                        <a:effectLst/>
                      </a:endParaRPr>
                    </a:p>
                    <a:p>
                      <a:pPr marL="0" marR="0">
                        <a:lnSpc>
                          <a:spcPct val="115000"/>
                        </a:lnSpc>
                        <a:spcBef>
                          <a:spcPts val="0"/>
                        </a:spcBef>
                        <a:spcAft>
                          <a:spcPts val="0"/>
                        </a:spcAft>
                      </a:pPr>
                      <a:r>
                        <a:rPr lang="en-US" sz="500">
                          <a:effectLst/>
                        </a:rPr>
                        <a:t>Mental/Cognitive Growth: _____________</a:t>
                      </a:r>
                      <a:endParaRPr lang="en-US" sz="600">
                        <a:effectLst/>
                      </a:endParaRPr>
                    </a:p>
                    <a:p>
                      <a:pPr marL="0" marR="0">
                        <a:lnSpc>
                          <a:spcPct val="115000"/>
                        </a:lnSpc>
                        <a:spcBef>
                          <a:spcPts val="0"/>
                        </a:spcBef>
                        <a:spcAft>
                          <a:spcPts val="0"/>
                        </a:spcAft>
                      </a:pPr>
                      <a:r>
                        <a:rPr lang="en-US" sz="500">
                          <a:effectLst/>
                        </a:rPr>
                        <a:t>One interactive per stage: ____________</a:t>
                      </a:r>
                      <a:endParaRPr lang="en-US" sz="600">
                        <a:effectLst/>
                      </a:endParaRPr>
                    </a:p>
                    <a:p>
                      <a:pPr marL="0" marR="0">
                        <a:lnSpc>
                          <a:spcPct val="115000"/>
                        </a:lnSpc>
                        <a:spcBef>
                          <a:spcPts val="0"/>
                        </a:spcBef>
                        <a:spcAft>
                          <a:spcPts val="0"/>
                        </a:spcAft>
                      </a:pPr>
                      <a:r>
                        <a:rPr lang="en-US" sz="500">
                          <a:effectLst/>
                        </a:rPr>
                        <a:t>At least one illustration per stage: ____________</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6879" marR="36879" marT="0" marB="0"/>
                </a:tc>
                <a:extLst>
                  <a:ext uri="{0D108BD9-81ED-4DB2-BD59-A6C34878D82A}">
                    <a16:rowId xmlns:a16="http://schemas.microsoft.com/office/drawing/2014/main" val="2564374822"/>
                  </a:ext>
                </a:extLst>
              </a:tr>
              <a:tr h="1246531">
                <a:tc>
                  <a:txBody>
                    <a:bodyPr/>
                    <a:lstStyle/>
                    <a:p>
                      <a:pPr marL="0" marR="0">
                        <a:lnSpc>
                          <a:spcPct val="115000"/>
                        </a:lnSpc>
                        <a:spcBef>
                          <a:spcPts val="0"/>
                        </a:spcBef>
                        <a:spcAft>
                          <a:spcPts val="0"/>
                        </a:spcAft>
                      </a:pPr>
                      <a:r>
                        <a:rPr lang="en-US" sz="500">
                          <a:effectLst/>
                        </a:rPr>
                        <a:t>Late Childhood:</a:t>
                      </a:r>
                      <a:endParaRPr lang="en-US" sz="600">
                        <a:effectLst/>
                      </a:endParaRPr>
                    </a:p>
                    <a:p>
                      <a:pPr marL="0" marR="0">
                        <a:lnSpc>
                          <a:spcPct val="115000"/>
                        </a:lnSpc>
                        <a:spcBef>
                          <a:spcPts val="0"/>
                        </a:spcBef>
                        <a:spcAft>
                          <a:spcPts val="0"/>
                        </a:spcAft>
                      </a:pPr>
                      <a:r>
                        <a:rPr lang="en-US" sz="500">
                          <a:effectLst/>
                        </a:rPr>
                        <a:t>Age ranges shown: _____________</a:t>
                      </a:r>
                      <a:endParaRPr lang="en-US" sz="600">
                        <a:effectLst/>
                      </a:endParaRPr>
                    </a:p>
                    <a:p>
                      <a:pPr marL="0" marR="0">
                        <a:lnSpc>
                          <a:spcPct val="115000"/>
                        </a:lnSpc>
                        <a:spcBef>
                          <a:spcPts val="0"/>
                        </a:spcBef>
                        <a:spcAft>
                          <a:spcPts val="0"/>
                        </a:spcAft>
                      </a:pPr>
                      <a:r>
                        <a:rPr lang="en-US" sz="500">
                          <a:effectLst/>
                        </a:rPr>
                        <a:t>Physical growth: ______________</a:t>
                      </a:r>
                      <a:endParaRPr lang="en-US" sz="600">
                        <a:effectLst/>
                      </a:endParaRPr>
                    </a:p>
                    <a:p>
                      <a:pPr marL="0" marR="0">
                        <a:lnSpc>
                          <a:spcPct val="115000"/>
                        </a:lnSpc>
                        <a:spcBef>
                          <a:spcPts val="0"/>
                        </a:spcBef>
                        <a:spcAft>
                          <a:spcPts val="0"/>
                        </a:spcAft>
                      </a:pPr>
                      <a:r>
                        <a:rPr lang="en-US" sz="500">
                          <a:effectLst/>
                        </a:rPr>
                        <a:t>Emotional growth: ______________</a:t>
                      </a:r>
                      <a:endParaRPr lang="en-US" sz="600">
                        <a:effectLst/>
                      </a:endParaRPr>
                    </a:p>
                    <a:p>
                      <a:pPr marL="0" marR="0">
                        <a:lnSpc>
                          <a:spcPct val="115000"/>
                        </a:lnSpc>
                        <a:spcBef>
                          <a:spcPts val="0"/>
                        </a:spcBef>
                        <a:spcAft>
                          <a:spcPts val="0"/>
                        </a:spcAft>
                      </a:pPr>
                      <a:r>
                        <a:rPr lang="en-US" sz="500">
                          <a:effectLst/>
                        </a:rPr>
                        <a:t>Social Growth: __________________</a:t>
                      </a:r>
                      <a:endParaRPr lang="en-US" sz="600">
                        <a:effectLst/>
                      </a:endParaRPr>
                    </a:p>
                    <a:p>
                      <a:pPr marL="0" marR="0">
                        <a:lnSpc>
                          <a:spcPct val="115000"/>
                        </a:lnSpc>
                        <a:spcBef>
                          <a:spcPts val="0"/>
                        </a:spcBef>
                        <a:spcAft>
                          <a:spcPts val="0"/>
                        </a:spcAft>
                      </a:pPr>
                      <a:r>
                        <a:rPr lang="en-US" sz="500">
                          <a:effectLst/>
                        </a:rPr>
                        <a:t>Mental/Cognitive Growth: _____________</a:t>
                      </a:r>
                      <a:endParaRPr lang="en-US" sz="600">
                        <a:effectLst/>
                      </a:endParaRPr>
                    </a:p>
                    <a:p>
                      <a:pPr marL="0" marR="0">
                        <a:lnSpc>
                          <a:spcPct val="115000"/>
                        </a:lnSpc>
                        <a:spcBef>
                          <a:spcPts val="0"/>
                        </a:spcBef>
                        <a:spcAft>
                          <a:spcPts val="0"/>
                        </a:spcAft>
                      </a:pPr>
                      <a:r>
                        <a:rPr lang="en-US" sz="500">
                          <a:effectLst/>
                        </a:rPr>
                        <a:t>One interactive per stage: ____________</a:t>
                      </a:r>
                      <a:endParaRPr lang="en-US" sz="600">
                        <a:effectLst/>
                      </a:endParaRPr>
                    </a:p>
                    <a:p>
                      <a:pPr marL="0" marR="0">
                        <a:lnSpc>
                          <a:spcPct val="115000"/>
                        </a:lnSpc>
                        <a:spcBef>
                          <a:spcPts val="0"/>
                        </a:spcBef>
                        <a:spcAft>
                          <a:spcPts val="0"/>
                        </a:spcAft>
                      </a:pPr>
                      <a:r>
                        <a:rPr lang="en-US" sz="500">
                          <a:effectLst/>
                        </a:rPr>
                        <a:t>At least one illustration per stage: ___________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6879" marR="36879" marT="0" marB="0"/>
                </a:tc>
                <a:tc>
                  <a:txBody>
                    <a:bodyPr/>
                    <a:lstStyle/>
                    <a:p>
                      <a:pPr marL="0" marR="0">
                        <a:lnSpc>
                          <a:spcPct val="115000"/>
                        </a:lnSpc>
                        <a:spcBef>
                          <a:spcPts val="0"/>
                        </a:spcBef>
                        <a:spcAft>
                          <a:spcPts val="0"/>
                        </a:spcAft>
                      </a:pPr>
                      <a:r>
                        <a:rPr lang="en-US" sz="500">
                          <a:effectLst/>
                        </a:rPr>
                        <a:t>Adolescence:</a:t>
                      </a:r>
                      <a:endParaRPr lang="en-US" sz="600">
                        <a:effectLst/>
                      </a:endParaRPr>
                    </a:p>
                    <a:p>
                      <a:pPr marL="0" marR="0">
                        <a:lnSpc>
                          <a:spcPct val="115000"/>
                        </a:lnSpc>
                        <a:spcBef>
                          <a:spcPts val="0"/>
                        </a:spcBef>
                        <a:spcAft>
                          <a:spcPts val="0"/>
                        </a:spcAft>
                      </a:pPr>
                      <a:r>
                        <a:rPr lang="en-US" sz="500">
                          <a:effectLst/>
                        </a:rPr>
                        <a:t>Age ranges shown: _____________</a:t>
                      </a:r>
                      <a:endParaRPr lang="en-US" sz="600">
                        <a:effectLst/>
                      </a:endParaRPr>
                    </a:p>
                    <a:p>
                      <a:pPr marL="0" marR="0">
                        <a:lnSpc>
                          <a:spcPct val="115000"/>
                        </a:lnSpc>
                        <a:spcBef>
                          <a:spcPts val="0"/>
                        </a:spcBef>
                        <a:spcAft>
                          <a:spcPts val="0"/>
                        </a:spcAft>
                      </a:pPr>
                      <a:r>
                        <a:rPr lang="en-US" sz="500">
                          <a:effectLst/>
                        </a:rPr>
                        <a:t>Physical growth: ______________</a:t>
                      </a:r>
                      <a:endParaRPr lang="en-US" sz="600">
                        <a:effectLst/>
                      </a:endParaRPr>
                    </a:p>
                    <a:p>
                      <a:pPr marL="0" marR="0">
                        <a:lnSpc>
                          <a:spcPct val="115000"/>
                        </a:lnSpc>
                        <a:spcBef>
                          <a:spcPts val="0"/>
                        </a:spcBef>
                        <a:spcAft>
                          <a:spcPts val="0"/>
                        </a:spcAft>
                      </a:pPr>
                      <a:r>
                        <a:rPr lang="en-US" sz="500">
                          <a:effectLst/>
                        </a:rPr>
                        <a:t>Emotional growth: ______________</a:t>
                      </a:r>
                      <a:endParaRPr lang="en-US" sz="600">
                        <a:effectLst/>
                      </a:endParaRPr>
                    </a:p>
                    <a:p>
                      <a:pPr marL="0" marR="0">
                        <a:lnSpc>
                          <a:spcPct val="115000"/>
                        </a:lnSpc>
                        <a:spcBef>
                          <a:spcPts val="0"/>
                        </a:spcBef>
                        <a:spcAft>
                          <a:spcPts val="0"/>
                        </a:spcAft>
                      </a:pPr>
                      <a:r>
                        <a:rPr lang="en-US" sz="500">
                          <a:effectLst/>
                        </a:rPr>
                        <a:t>Social Growth: __________________</a:t>
                      </a:r>
                      <a:endParaRPr lang="en-US" sz="600">
                        <a:effectLst/>
                      </a:endParaRPr>
                    </a:p>
                    <a:p>
                      <a:pPr marL="0" marR="0">
                        <a:lnSpc>
                          <a:spcPct val="115000"/>
                        </a:lnSpc>
                        <a:spcBef>
                          <a:spcPts val="0"/>
                        </a:spcBef>
                        <a:spcAft>
                          <a:spcPts val="0"/>
                        </a:spcAft>
                      </a:pPr>
                      <a:r>
                        <a:rPr lang="en-US" sz="500">
                          <a:effectLst/>
                        </a:rPr>
                        <a:t>Mental/Cognitive Growth: _____________</a:t>
                      </a:r>
                      <a:endParaRPr lang="en-US" sz="600">
                        <a:effectLst/>
                      </a:endParaRPr>
                    </a:p>
                    <a:p>
                      <a:pPr marL="0" marR="0">
                        <a:lnSpc>
                          <a:spcPct val="115000"/>
                        </a:lnSpc>
                        <a:spcBef>
                          <a:spcPts val="0"/>
                        </a:spcBef>
                        <a:spcAft>
                          <a:spcPts val="0"/>
                        </a:spcAft>
                      </a:pPr>
                      <a:r>
                        <a:rPr lang="en-US" sz="500">
                          <a:effectLst/>
                        </a:rPr>
                        <a:t>One interactive per stage: ____________</a:t>
                      </a:r>
                      <a:endParaRPr lang="en-US" sz="600">
                        <a:effectLst/>
                      </a:endParaRPr>
                    </a:p>
                    <a:p>
                      <a:pPr marL="0" marR="0">
                        <a:lnSpc>
                          <a:spcPct val="115000"/>
                        </a:lnSpc>
                        <a:spcBef>
                          <a:spcPts val="0"/>
                        </a:spcBef>
                        <a:spcAft>
                          <a:spcPts val="0"/>
                        </a:spcAft>
                      </a:pPr>
                      <a:r>
                        <a:rPr lang="en-US" sz="500">
                          <a:effectLst/>
                        </a:rPr>
                        <a:t>At least one illustration per stage: ____________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6879" marR="36879" marT="0" marB="0"/>
                </a:tc>
                <a:extLst>
                  <a:ext uri="{0D108BD9-81ED-4DB2-BD59-A6C34878D82A}">
                    <a16:rowId xmlns:a16="http://schemas.microsoft.com/office/drawing/2014/main" val="2321081215"/>
                  </a:ext>
                </a:extLst>
              </a:tr>
              <a:tr h="1246531">
                <a:tc>
                  <a:txBody>
                    <a:bodyPr/>
                    <a:lstStyle/>
                    <a:p>
                      <a:pPr marL="0" marR="0">
                        <a:lnSpc>
                          <a:spcPct val="115000"/>
                        </a:lnSpc>
                        <a:spcBef>
                          <a:spcPts val="0"/>
                        </a:spcBef>
                        <a:spcAft>
                          <a:spcPts val="0"/>
                        </a:spcAft>
                      </a:pPr>
                      <a:r>
                        <a:rPr lang="en-US" sz="500">
                          <a:effectLst/>
                        </a:rPr>
                        <a:t>Early Adulthood:</a:t>
                      </a:r>
                      <a:endParaRPr lang="en-US" sz="600">
                        <a:effectLst/>
                      </a:endParaRPr>
                    </a:p>
                    <a:p>
                      <a:pPr marL="0" marR="0">
                        <a:lnSpc>
                          <a:spcPct val="115000"/>
                        </a:lnSpc>
                        <a:spcBef>
                          <a:spcPts val="0"/>
                        </a:spcBef>
                        <a:spcAft>
                          <a:spcPts val="0"/>
                        </a:spcAft>
                      </a:pPr>
                      <a:r>
                        <a:rPr lang="en-US" sz="500">
                          <a:effectLst/>
                        </a:rPr>
                        <a:t>Age ranges shown: _____________</a:t>
                      </a:r>
                      <a:endParaRPr lang="en-US" sz="600">
                        <a:effectLst/>
                      </a:endParaRPr>
                    </a:p>
                    <a:p>
                      <a:pPr marL="0" marR="0">
                        <a:lnSpc>
                          <a:spcPct val="115000"/>
                        </a:lnSpc>
                        <a:spcBef>
                          <a:spcPts val="0"/>
                        </a:spcBef>
                        <a:spcAft>
                          <a:spcPts val="0"/>
                        </a:spcAft>
                      </a:pPr>
                      <a:r>
                        <a:rPr lang="en-US" sz="500">
                          <a:effectLst/>
                        </a:rPr>
                        <a:t>Physical growth: ______________</a:t>
                      </a:r>
                      <a:endParaRPr lang="en-US" sz="600">
                        <a:effectLst/>
                      </a:endParaRPr>
                    </a:p>
                    <a:p>
                      <a:pPr marL="0" marR="0">
                        <a:lnSpc>
                          <a:spcPct val="115000"/>
                        </a:lnSpc>
                        <a:spcBef>
                          <a:spcPts val="0"/>
                        </a:spcBef>
                        <a:spcAft>
                          <a:spcPts val="0"/>
                        </a:spcAft>
                      </a:pPr>
                      <a:r>
                        <a:rPr lang="en-US" sz="500">
                          <a:effectLst/>
                        </a:rPr>
                        <a:t>Emotional growth: ______________</a:t>
                      </a:r>
                      <a:endParaRPr lang="en-US" sz="600">
                        <a:effectLst/>
                      </a:endParaRPr>
                    </a:p>
                    <a:p>
                      <a:pPr marL="0" marR="0">
                        <a:lnSpc>
                          <a:spcPct val="115000"/>
                        </a:lnSpc>
                        <a:spcBef>
                          <a:spcPts val="0"/>
                        </a:spcBef>
                        <a:spcAft>
                          <a:spcPts val="0"/>
                        </a:spcAft>
                      </a:pPr>
                      <a:r>
                        <a:rPr lang="en-US" sz="500">
                          <a:effectLst/>
                        </a:rPr>
                        <a:t>Social Growth: __________________</a:t>
                      </a:r>
                      <a:endParaRPr lang="en-US" sz="600">
                        <a:effectLst/>
                      </a:endParaRPr>
                    </a:p>
                    <a:p>
                      <a:pPr marL="0" marR="0">
                        <a:lnSpc>
                          <a:spcPct val="115000"/>
                        </a:lnSpc>
                        <a:spcBef>
                          <a:spcPts val="0"/>
                        </a:spcBef>
                        <a:spcAft>
                          <a:spcPts val="0"/>
                        </a:spcAft>
                      </a:pPr>
                      <a:r>
                        <a:rPr lang="en-US" sz="500">
                          <a:effectLst/>
                        </a:rPr>
                        <a:t>Mental/Cognitive Growth: _____________</a:t>
                      </a:r>
                      <a:endParaRPr lang="en-US" sz="600">
                        <a:effectLst/>
                      </a:endParaRPr>
                    </a:p>
                    <a:p>
                      <a:pPr marL="0" marR="0">
                        <a:lnSpc>
                          <a:spcPct val="115000"/>
                        </a:lnSpc>
                        <a:spcBef>
                          <a:spcPts val="0"/>
                        </a:spcBef>
                        <a:spcAft>
                          <a:spcPts val="0"/>
                        </a:spcAft>
                      </a:pPr>
                      <a:r>
                        <a:rPr lang="en-US" sz="500">
                          <a:effectLst/>
                        </a:rPr>
                        <a:t>One interactive per stage: ____________</a:t>
                      </a:r>
                      <a:endParaRPr lang="en-US" sz="600">
                        <a:effectLst/>
                      </a:endParaRPr>
                    </a:p>
                    <a:p>
                      <a:pPr marL="0" marR="0">
                        <a:lnSpc>
                          <a:spcPct val="115000"/>
                        </a:lnSpc>
                        <a:spcBef>
                          <a:spcPts val="0"/>
                        </a:spcBef>
                        <a:spcAft>
                          <a:spcPts val="0"/>
                        </a:spcAft>
                      </a:pPr>
                      <a:r>
                        <a:rPr lang="en-US" sz="500">
                          <a:effectLst/>
                        </a:rPr>
                        <a:t>At least one illustration per stage: ____________</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6879" marR="36879" marT="0" marB="0"/>
                </a:tc>
                <a:tc>
                  <a:txBody>
                    <a:bodyPr/>
                    <a:lstStyle/>
                    <a:p>
                      <a:pPr marL="0" marR="0">
                        <a:lnSpc>
                          <a:spcPct val="115000"/>
                        </a:lnSpc>
                        <a:spcBef>
                          <a:spcPts val="0"/>
                        </a:spcBef>
                        <a:spcAft>
                          <a:spcPts val="0"/>
                        </a:spcAft>
                      </a:pPr>
                      <a:r>
                        <a:rPr lang="en-US" sz="500">
                          <a:effectLst/>
                        </a:rPr>
                        <a:t>Middle Adulthood:</a:t>
                      </a:r>
                      <a:endParaRPr lang="en-US" sz="600">
                        <a:effectLst/>
                      </a:endParaRPr>
                    </a:p>
                    <a:p>
                      <a:pPr marL="0" marR="0">
                        <a:lnSpc>
                          <a:spcPct val="115000"/>
                        </a:lnSpc>
                        <a:spcBef>
                          <a:spcPts val="0"/>
                        </a:spcBef>
                        <a:spcAft>
                          <a:spcPts val="0"/>
                        </a:spcAft>
                      </a:pPr>
                      <a:r>
                        <a:rPr lang="en-US" sz="500">
                          <a:effectLst/>
                        </a:rPr>
                        <a:t>Age ranges shown: _____________</a:t>
                      </a:r>
                      <a:endParaRPr lang="en-US" sz="600">
                        <a:effectLst/>
                      </a:endParaRPr>
                    </a:p>
                    <a:p>
                      <a:pPr marL="0" marR="0">
                        <a:lnSpc>
                          <a:spcPct val="115000"/>
                        </a:lnSpc>
                        <a:spcBef>
                          <a:spcPts val="0"/>
                        </a:spcBef>
                        <a:spcAft>
                          <a:spcPts val="0"/>
                        </a:spcAft>
                      </a:pPr>
                      <a:r>
                        <a:rPr lang="en-US" sz="500">
                          <a:effectLst/>
                        </a:rPr>
                        <a:t>Physical growth: ______________</a:t>
                      </a:r>
                      <a:endParaRPr lang="en-US" sz="600">
                        <a:effectLst/>
                      </a:endParaRPr>
                    </a:p>
                    <a:p>
                      <a:pPr marL="0" marR="0">
                        <a:lnSpc>
                          <a:spcPct val="115000"/>
                        </a:lnSpc>
                        <a:spcBef>
                          <a:spcPts val="0"/>
                        </a:spcBef>
                        <a:spcAft>
                          <a:spcPts val="0"/>
                        </a:spcAft>
                      </a:pPr>
                      <a:r>
                        <a:rPr lang="en-US" sz="500">
                          <a:effectLst/>
                        </a:rPr>
                        <a:t>Emotional growth: ______________</a:t>
                      </a:r>
                      <a:endParaRPr lang="en-US" sz="600">
                        <a:effectLst/>
                      </a:endParaRPr>
                    </a:p>
                    <a:p>
                      <a:pPr marL="0" marR="0">
                        <a:lnSpc>
                          <a:spcPct val="115000"/>
                        </a:lnSpc>
                        <a:spcBef>
                          <a:spcPts val="0"/>
                        </a:spcBef>
                        <a:spcAft>
                          <a:spcPts val="0"/>
                        </a:spcAft>
                      </a:pPr>
                      <a:r>
                        <a:rPr lang="en-US" sz="500">
                          <a:effectLst/>
                        </a:rPr>
                        <a:t>Social Growth: __________________</a:t>
                      </a:r>
                      <a:endParaRPr lang="en-US" sz="600">
                        <a:effectLst/>
                      </a:endParaRPr>
                    </a:p>
                    <a:p>
                      <a:pPr marL="0" marR="0">
                        <a:lnSpc>
                          <a:spcPct val="115000"/>
                        </a:lnSpc>
                        <a:spcBef>
                          <a:spcPts val="0"/>
                        </a:spcBef>
                        <a:spcAft>
                          <a:spcPts val="0"/>
                        </a:spcAft>
                      </a:pPr>
                      <a:r>
                        <a:rPr lang="en-US" sz="500">
                          <a:effectLst/>
                        </a:rPr>
                        <a:t>Mental/Cognitive Growth: _____________</a:t>
                      </a:r>
                      <a:endParaRPr lang="en-US" sz="600">
                        <a:effectLst/>
                      </a:endParaRPr>
                    </a:p>
                    <a:p>
                      <a:pPr marL="0" marR="0">
                        <a:lnSpc>
                          <a:spcPct val="115000"/>
                        </a:lnSpc>
                        <a:spcBef>
                          <a:spcPts val="0"/>
                        </a:spcBef>
                        <a:spcAft>
                          <a:spcPts val="0"/>
                        </a:spcAft>
                      </a:pPr>
                      <a:r>
                        <a:rPr lang="en-US" sz="500">
                          <a:effectLst/>
                        </a:rPr>
                        <a:t>One interactive per stage: ____________</a:t>
                      </a:r>
                      <a:endParaRPr lang="en-US" sz="600">
                        <a:effectLst/>
                      </a:endParaRPr>
                    </a:p>
                    <a:p>
                      <a:pPr marL="0" marR="0">
                        <a:lnSpc>
                          <a:spcPct val="115000"/>
                        </a:lnSpc>
                        <a:spcBef>
                          <a:spcPts val="0"/>
                        </a:spcBef>
                        <a:spcAft>
                          <a:spcPts val="0"/>
                        </a:spcAft>
                      </a:pPr>
                      <a:r>
                        <a:rPr lang="en-US" sz="500">
                          <a:effectLst/>
                        </a:rPr>
                        <a:t>At least one illustration per stage: ____________</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6879" marR="36879" marT="0" marB="0"/>
                </a:tc>
                <a:extLst>
                  <a:ext uri="{0D108BD9-81ED-4DB2-BD59-A6C34878D82A}">
                    <a16:rowId xmlns:a16="http://schemas.microsoft.com/office/drawing/2014/main" val="3531038843"/>
                  </a:ext>
                </a:extLst>
              </a:tr>
              <a:tr h="1402347">
                <a:tc>
                  <a:txBody>
                    <a:bodyPr/>
                    <a:lstStyle/>
                    <a:p>
                      <a:pPr marL="0" marR="0">
                        <a:lnSpc>
                          <a:spcPct val="115000"/>
                        </a:lnSpc>
                        <a:spcBef>
                          <a:spcPts val="0"/>
                        </a:spcBef>
                        <a:spcAft>
                          <a:spcPts val="0"/>
                        </a:spcAft>
                      </a:pPr>
                      <a:r>
                        <a:rPr lang="en-US" sz="500">
                          <a:effectLst/>
                        </a:rPr>
                        <a:t>Late Adulthood:</a:t>
                      </a:r>
                      <a:endParaRPr lang="en-US" sz="600">
                        <a:effectLst/>
                      </a:endParaRPr>
                    </a:p>
                    <a:p>
                      <a:pPr marL="0" marR="0">
                        <a:lnSpc>
                          <a:spcPct val="115000"/>
                        </a:lnSpc>
                        <a:spcBef>
                          <a:spcPts val="0"/>
                        </a:spcBef>
                        <a:spcAft>
                          <a:spcPts val="0"/>
                        </a:spcAft>
                      </a:pPr>
                      <a:r>
                        <a:rPr lang="en-US" sz="500">
                          <a:effectLst/>
                        </a:rPr>
                        <a:t>Age ranges shown: _____________</a:t>
                      </a:r>
                      <a:endParaRPr lang="en-US" sz="600">
                        <a:effectLst/>
                      </a:endParaRPr>
                    </a:p>
                    <a:p>
                      <a:pPr marL="0" marR="0">
                        <a:lnSpc>
                          <a:spcPct val="115000"/>
                        </a:lnSpc>
                        <a:spcBef>
                          <a:spcPts val="0"/>
                        </a:spcBef>
                        <a:spcAft>
                          <a:spcPts val="0"/>
                        </a:spcAft>
                      </a:pPr>
                      <a:r>
                        <a:rPr lang="en-US" sz="500">
                          <a:effectLst/>
                        </a:rPr>
                        <a:t>Physical growth: ______________</a:t>
                      </a:r>
                      <a:endParaRPr lang="en-US" sz="600">
                        <a:effectLst/>
                      </a:endParaRPr>
                    </a:p>
                    <a:p>
                      <a:pPr marL="0" marR="0">
                        <a:lnSpc>
                          <a:spcPct val="115000"/>
                        </a:lnSpc>
                        <a:spcBef>
                          <a:spcPts val="0"/>
                        </a:spcBef>
                        <a:spcAft>
                          <a:spcPts val="0"/>
                        </a:spcAft>
                      </a:pPr>
                      <a:r>
                        <a:rPr lang="en-US" sz="500">
                          <a:effectLst/>
                        </a:rPr>
                        <a:t>Emotional growth: ______________</a:t>
                      </a:r>
                      <a:endParaRPr lang="en-US" sz="600">
                        <a:effectLst/>
                      </a:endParaRPr>
                    </a:p>
                    <a:p>
                      <a:pPr marL="0" marR="0">
                        <a:lnSpc>
                          <a:spcPct val="115000"/>
                        </a:lnSpc>
                        <a:spcBef>
                          <a:spcPts val="0"/>
                        </a:spcBef>
                        <a:spcAft>
                          <a:spcPts val="0"/>
                        </a:spcAft>
                      </a:pPr>
                      <a:r>
                        <a:rPr lang="en-US" sz="500">
                          <a:effectLst/>
                        </a:rPr>
                        <a:t>Social Growth: __________________</a:t>
                      </a:r>
                      <a:endParaRPr lang="en-US" sz="600">
                        <a:effectLst/>
                      </a:endParaRPr>
                    </a:p>
                    <a:p>
                      <a:pPr marL="0" marR="0">
                        <a:lnSpc>
                          <a:spcPct val="115000"/>
                        </a:lnSpc>
                        <a:spcBef>
                          <a:spcPts val="0"/>
                        </a:spcBef>
                        <a:spcAft>
                          <a:spcPts val="0"/>
                        </a:spcAft>
                      </a:pPr>
                      <a:r>
                        <a:rPr lang="en-US" sz="500">
                          <a:effectLst/>
                        </a:rPr>
                        <a:t>Mental/Cognitive Growth: _____________</a:t>
                      </a:r>
                      <a:endParaRPr lang="en-US" sz="600">
                        <a:effectLst/>
                      </a:endParaRPr>
                    </a:p>
                    <a:p>
                      <a:pPr marL="0" marR="0">
                        <a:lnSpc>
                          <a:spcPct val="115000"/>
                        </a:lnSpc>
                        <a:spcBef>
                          <a:spcPts val="0"/>
                        </a:spcBef>
                        <a:spcAft>
                          <a:spcPts val="0"/>
                        </a:spcAft>
                      </a:pPr>
                      <a:r>
                        <a:rPr lang="en-US" sz="500">
                          <a:effectLst/>
                        </a:rPr>
                        <a:t>One interactive per stage: ____________</a:t>
                      </a:r>
                      <a:endParaRPr lang="en-US" sz="600">
                        <a:effectLst/>
                      </a:endParaRPr>
                    </a:p>
                    <a:p>
                      <a:pPr marL="0" marR="0">
                        <a:lnSpc>
                          <a:spcPct val="115000"/>
                        </a:lnSpc>
                        <a:spcBef>
                          <a:spcPts val="0"/>
                        </a:spcBef>
                        <a:spcAft>
                          <a:spcPts val="0"/>
                        </a:spcAft>
                      </a:pPr>
                      <a:r>
                        <a:rPr lang="en-US" sz="500">
                          <a:effectLst/>
                        </a:rPr>
                        <a:t>At least one illustration per stage: ____________</a:t>
                      </a:r>
                      <a:endParaRPr lang="en-US" sz="600">
                        <a:effectLst/>
                      </a:endParaRPr>
                    </a:p>
                    <a:p>
                      <a:pPr marL="0" marR="0">
                        <a:lnSpc>
                          <a:spcPct val="115000"/>
                        </a:lnSpc>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6879" marR="36879" marT="0" marB="0"/>
                </a:tc>
                <a:tc>
                  <a:txBody>
                    <a:bodyPr/>
                    <a:lstStyle/>
                    <a:p>
                      <a:pPr marL="0" marR="0">
                        <a:lnSpc>
                          <a:spcPct val="115000"/>
                        </a:lnSpc>
                        <a:spcBef>
                          <a:spcPts val="0"/>
                        </a:spcBef>
                        <a:spcAft>
                          <a:spcPts val="0"/>
                        </a:spcAft>
                      </a:pPr>
                      <a:r>
                        <a:rPr lang="en-US" sz="500" dirty="0">
                          <a:effectLst/>
                        </a:rPr>
                        <a:t>Back Cover:</a:t>
                      </a:r>
                      <a:endParaRPr lang="en-US" sz="600" dirty="0">
                        <a:effectLst/>
                      </a:endParaRPr>
                    </a:p>
                    <a:p>
                      <a:pPr marL="0" marR="0">
                        <a:lnSpc>
                          <a:spcPct val="115000"/>
                        </a:lnSpc>
                        <a:spcBef>
                          <a:spcPts val="0"/>
                        </a:spcBef>
                        <a:spcAft>
                          <a:spcPts val="0"/>
                        </a:spcAft>
                      </a:pPr>
                      <a:r>
                        <a:rPr lang="en-US" sz="500" dirty="0">
                          <a:effectLst/>
                        </a:rPr>
                        <a:t>Name on work: ____________________</a:t>
                      </a:r>
                      <a:endParaRPr lang="en-US" sz="600" dirty="0">
                        <a:effectLst/>
                      </a:endParaRPr>
                    </a:p>
                    <a:p>
                      <a:pPr marL="0" marR="0">
                        <a:lnSpc>
                          <a:spcPct val="115000"/>
                        </a:lnSpc>
                        <a:spcBef>
                          <a:spcPts val="0"/>
                        </a:spcBef>
                        <a:spcAft>
                          <a:spcPts val="0"/>
                        </a:spcAft>
                      </a:pPr>
                      <a:r>
                        <a:rPr lang="en-US" sz="5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879" marR="36879" marT="0" marB="0"/>
                </a:tc>
                <a:extLst>
                  <a:ext uri="{0D108BD9-81ED-4DB2-BD59-A6C34878D82A}">
                    <a16:rowId xmlns:a16="http://schemas.microsoft.com/office/drawing/2014/main" val="2675734587"/>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17039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Ideas (if time permits)</a:t>
            </a:r>
          </a:p>
        </p:txBody>
      </p:sp>
      <p:sp>
        <p:nvSpPr>
          <p:cNvPr id="3" name="Content Placeholder 2"/>
          <p:cNvSpPr>
            <a:spLocks noGrp="1"/>
          </p:cNvSpPr>
          <p:nvPr>
            <p:ph idx="1"/>
          </p:nvPr>
        </p:nvSpPr>
        <p:spPr/>
        <p:txBody>
          <a:bodyPr/>
          <a:lstStyle/>
          <a:p>
            <a:r>
              <a:rPr lang="en-US" dirty="0"/>
              <a:t>Have students add information about the implications for healthcare providers </a:t>
            </a:r>
          </a:p>
          <a:p>
            <a:r>
              <a:rPr lang="en-US" dirty="0"/>
              <a:t>Have students add information about growth and development theories </a:t>
            </a:r>
          </a:p>
          <a:p>
            <a:r>
              <a:rPr lang="en-US" dirty="0"/>
              <a:t>Allow students to use their booklets on test</a:t>
            </a:r>
          </a:p>
        </p:txBody>
      </p:sp>
    </p:spTree>
    <p:extLst>
      <p:ext uri="{BB962C8B-B14F-4D97-AF65-F5344CB8AC3E}">
        <p14:creationId xmlns:p14="http://schemas.microsoft.com/office/powerpoint/2010/main" val="3661211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Plan #4 Personal Portfolio</a:t>
            </a:r>
          </a:p>
        </p:txBody>
      </p:sp>
      <p:sp>
        <p:nvSpPr>
          <p:cNvPr id="3" name="Content Placeholder 2"/>
          <p:cNvSpPr>
            <a:spLocks noGrp="1"/>
          </p:cNvSpPr>
          <p:nvPr>
            <p:ph idx="1"/>
          </p:nvPr>
        </p:nvSpPr>
        <p:spPr/>
        <p:txBody>
          <a:bodyPr/>
          <a:lstStyle/>
          <a:p>
            <a:r>
              <a:rPr lang="en-US" dirty="0"/>
              <a:t>4.41 Develop components of a personal portfolio. </a:t>
            </a:r>
          </a:p>
          <a:p>
            <a:r>
              <a:rPr lang="en-US" dirty="0"/>
              <a:t>2.31 Utilize proper elements of written and electronic communication (spelling, grammar, and formatting). </a:t>
            </a:r>
          </a:p>
          <a:p>
            <a:r>
              <a:rPr lang="en-US" dirty="0"/>
              <a:t>2.32 Prepare examples of technical, informative, and creative writing.</a:t>
            </a:r>
          </a:p>
        </p:txBody>
      </p:sp>
    </p:spTree>
    <p:extLst>
      <p:ext uri="{BB962C8B-B14F-4D97-AF65-F5344CB8AC3E}">
        <p14:creationId xmlns:p14="http://schemas.microsoft.com/office/powerpoint/2010/main" val="382907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Portfolio</a:t>
            </a:r>
          </a:p>
        </p:txBody>
      </p:sp>
      <p:sp>
        <p:nvSpPr>
          <p:cNvPr id="3" name="Content Placeholder 2"/>
          <p:cNvSpPr>
            <a:spLocks noGrp="1"/>
          </p:cNvSpPr>
          <p:nvPr>
            <p:ph idx="1"/>
          </p:nvPr>
        </p:nvSpPr>
        <p:spPr/>
        <p:txBody>
          <a:bodyPr/>
          <a:lstStyle/>
          <a:p>
            <a:r>
              <a:rPr lang="en-US" dirty="0"/>
              <a:t>Discuss with senior students at the beginning of the year</a:t>
            </a:r>
          </a:p>
          <a:p>
            <a:r>
              <a:rPr lang="en-US" dirty="0"/>
              <a:t>Assign due dates for various parts of the projects throughout the school year</a:t>
            </a:r>
          </a:p>
          <a:p>
            <a:r>
              <a:rPr lang="en-US" dirty="0"/>
              <a:t>Can be done electronically</a:t>
            </a:r>
          </a:p>
          <a:p>
            <a:r>
              <a:rPr lang="en-US" dirty="0"/>
              <a:t>Students must present portfolio to community panel</a:t>
            </a:r>
          </a:p>
        </p:txBody>
      </p:sp>
    </p:spTree>
    <p:extLst>
      <p:ext uri="{BB962C8B-B14F-4D97-AF65-F5344CB8AC3E}">
        <p14:creationId xmlns:p14="http://schemas.microsoft.com/office/powerpoint/2010/main" val="2167922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801136"/>
          </a:xfrm>
        </p:spPr>
        <p:txBody>
          <a:bodyPr/>
          <a:lstStyle/>
          <a:p>
            <a:r>
              <a:rPr lang="en-US" dirty="0"/>
              <a:t>Portfolio Content</a:t>
            </a:r>
          </a:p>
        </p:txBody>
      </p:sp>
      <p:sp>
        <p:nvSpPr>
          <p:cNvPr id="3" name="Content Placeholder 2"/>
          <p:cNvSpPr>
            <a:spLocks noGrp="1"/>
          </p:cNvSpPr>
          <p:nvPr>
            <p:ph idx="1"/>
          </p:nvPr>
        </p:nvSpPr>
        <p:spPr>
          <a:xfrm>
            <a:off x="2567493" y="1905000"/>
            <a:ext cx="6777317" cy="4114800"/>
          </a:xfrm>
        </p:spPr>
        <p:txBody>
          <a:bodyPr>
            <a:normAutofit/>
          </a:bodyPr>
          <a:lstStyle/>
          <a:p>
            <a:r>
              <a:rPr lang="en-US" dirty="0"/>
              <a:t>1. Letter of Introduction</a:t>
            </a:r>
          </a:p>
          <a:p>
            <a:r>
              <a:rPr lang="en-US" dirty="0"/>
              <a:t>2. Resume</a:t>
            </a:r>
          </a:p>
          <a:p>
            <a:r>
              <a:rPr lang="en-US" dirty="0"/>
              <a:t>3. Project</a:t>
            </a:r>
          </a:p>
          <a:p>
            <a:r>
              <a:rPr lang="en-US" dirty="0"/>
              <a:t>4. Writing Sample</a:t>
            </a:r>
          </a:p>
          <a:p>
            <a:r>
              <a:rPr lang="en-US" dirty="0"/>
              <a:t>5. Work-Based Learning</a:t>
            </a:r>
          </a:p>
          <a:p>
            <a:r>
              <a:rPr lang="en-US"/>
              <a:t>6. </a:t>
            </a:r>
            <a:r>
              <a:rPr lang="en-US" dirty="0"/>
              <a:t>Service Learning (Community Service)</a:t>
            </a:r>
          </a:p>
          <a:p>
            <a:r>
              <a:rPr lang="en-US" dirty="0"/>
              <a:t>8. Credentials</a:t>
            </a:r>
          </a:p>
          <a:p>
            <a:r>
              <a:rPr lang="en-US" dirty="0"/>
              <a:t>9. Technology</a:t>
            </a:r>
          </a:p>
          <a:p>
            <a:r>
              <a:rPr lang="en-US" dirty="0"/>
              <a:t>10. Leadership</a:t>
            </a:r>
          </a:p>
        </p:txBody>
      </p:sp>
    </p:spTree>
    <p:extLst>
      <p:ext uri="{BB962C8B-B14F-4D97-AF65-F5344CB8AC3E}">
        <p14:creationId xmlns:p14="http://schemas.microsoft.com/office/powerpoint/2010/main" val="3494334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of Introduction</a:t>
            </a:r>
          </a:p>
        </p:txBody>
      </p:sp>
      <p:sp>
        <p:nvSpPr>
          <p:cNvPr id="3" name="Content Placeholder 2"/>
          <p:cNvSpPr>
            <a:spLocks noGrp="1"/>
          </p:cNvSpPr>
          <p:nvPr>
            <p:ph idx="1"/>
          </p:nvPr>
        </p:nvSpPr>
        <p:spPr/>
        <p:txBody>
          <a:bodyPr/>
          <a:lstStyle/>
          <a:p>
            <a:r>
              <a:rPr lang="en-US" dirty="0"/>
              <a:t>Narrative format</a:t>
            </a:r>
          </a:p>
          <a:p>
            <a:r>
              <a:rPr lang="en-US" dirty="0"/>
              <a:t>Includes information on the contents of the portfolio and any other relevant information of interest to the portfolio evaluators.</a:t>
            </a:r>
          </a:p>
        </p:txBody>
      </p:sp>
    </p:spTree>
    <p:extLst>
      <p:ext uri="{BB962C8B-B14F-4D97-AF65-F5344CB8AC3E}">
        <p14:creationId xmlns:p14="http://schemas.microsoft.com/office/powerpoint/2010/main" val="3690420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LOI tips</a:t>
            </a:r>
          </a:p>
        </p:txBody>
      </p:sp>
      <p:sp>
        <p:nvSpPr>
          <p:cNvPr id="3" name="Content Placeholder 2"/>
          <p:cNvSpPr>
            <a:spLocks noGrp="1"/>
          </p:cNvSpPr>
          <p:nvPr>
            <p:ph idx="1"/>
          </p:nvPr>
        </p:nvSpPr>
        <p:spPr/>
        <p:txBody>
          <a:bodyPr/>
          <a:lstStyle/>
          <a:p>
            <a:r>
              <a:rPr lang="en-US" dirty="0"/>
              <a:t>Don’t talk about what you don’t have – highlight what you DO have!</a:t>
            </a:r>
          </a:p>
          <a:p>
            <a:r>
              <a:rPr lang="en-US" dirty="0"/>
              <a:t>Don’t use abbreviations </a:t>
            </a:r>
          </a:p>
          <a:p>
            <a:pPr lvl="1"/>
            <a:r>
              <a:rPr lang="en-US" dirty="0"/>
              <a:t>i.e. C.N.A., PCT, CPT, CMLA</a:t>
            </a:r>
          </a:p>
          <a:p>
            <a:r>
              <a:rPr lang="en-US" dirty="0"/>
              <a:t>Use complete school name</a:t>
            </a:r>
          </a:p>
          <a:p>
            <a:r>
              <a:rPr lang="en-US" dirty="0"/>
              <a:t>Use proper grammar </a:t>
            </a:r>
          </a:p>
        </p:txBody>
      </p:sp>
    </p:spTree>
    <p:extLst>
      <p:ext uri="{BB962C8B-B14F-4D97-AF65-F5344CB8AC3E}">
        <p14:creationId xmlns:p14="http://schemas.microsoft.com/office/powerpoint/2010/main" val="4224736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Resume</a:t>
            </a:r>
          </a:p>
        </p:txBody>
      </p:sp>
      <p:sp>
        <p:nvSpPr>
          <p:cNvPr id="3" name="Content Placeholder 2"/>
          <p:cNvSpPr>
            <a:spLocks noGrp="1"/>
          </p:cNvSpPr>
          <p:nvPr>
            <p:ph idx="1"/>
          </p:nvPr>
        </p:nvSpPr>
        <p:spPr/>
        <p:txBody>
          <a:bodyPr/>
          <a:lstStyle/>
          <a:p>
            <a:r>
              <a:rPr lang="en-US" dirty="0"/>
              <a:t>One or two page resume </a:t>
            </a:r>
          </a:p>
          <a:p>
            <a:r>
              <a:rPr lang="en-US" dirty="0"/>
              <a:t>Should include career goals, educational and work experiences, awards, honors and other activities.</a:t>
            </a:r>
          </a:p>
        </p:txBody>
      </p:sp>
    </p:spTree>
    <p:extLst>
      <p:ext uri="{BB962C8B-B14F-4D97-AF65-F5344CB8AC3E}">
        <p14:creationId xmlns:p14="http://schemas.microsoft.com/office/powerpoint/2010/main" val="1529711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p:txBody>
          <a:bodyPr>
            <a:normAutofit/>
          </a:bodyPr>
          <a:lstStyle/>
          <a:p>
            <a:r>
              <a:rPr lang="en-US" dirty="0"/>
              <a:t>Student should plan and carry out a healthcare knowledge/skills application project </a:t>
            </a:r>
          </a:p>
          <a:p>
            <a:r>
              <a:rPr lang="en-US" dirty="0"/>
              <a:t>Will be required to use HOSA rubric if they wish to do intensive shadowing or an educational presentation</a:t>
            </a:r>
          </a:p>
          <a:p>
            <a:r>
              <a:rPr lang="en-US" dirty="0"/>
              <a:t>A student who competes at the HOSA state level can use their competitive event  as the project portion of the portfolio</a:t>
            </a:r>
          </a:p>
          <a:p>
            <a:pPr marL="68580" indent="0">
              <a:buNone/>
            </a:pPr>
            <a:endParaRPr lang="en-US" dirty="0"/>
          </a:p>
          <a:p>
            <a:pPr marL="685800" lvl="2" indent="0">
              <a:buNone/>
            </a:pPr>
            <a:endParaRPr lang="en-US" dirty="0"/>
          </a:p>
        </p:txBody>
      </p:sp>
    </p:spTree>
    <p:extLst>
      <p:ext uri="{BB962C8B-B14F-4D97-AF65-F5344CB8AC3E}">
        <p14:creationId xmlns:p14="http://schemas.microsoft.com/office/powerpoint/2010/main" val="24089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600200"/>
          </a:xfrm>
        </p:spPr>
        <p:txBody>
          <a:bodyPr>
            <a:normAutofit fontScale="90000"/>
          </a:bodyPr>
          <a:lstStyle/>
          <a:p>
            <a:r>
              <a:rPr lang="en-US" dirty="0"/>
              <a:t>Lesson Plan #1  </a:t>
            </a:r>
            <a:br>
              <a:rPr lang="en-US" dirty="0"/>
            </a:br>
            <a:r>
              <a:rPr lang="en-US" dirty="0"/>
              <a:t>Cultural Diversity Standards</a:t>
            </a:r>
            <a:br>
              <a:rPr lang="en-US" dirty="0"/>
            </a:br>
            <a:r>
              <a:rPr lang="en-US" dirty="0"/>
              <a:t>Co-curricular connection: Sociology </a:t>
            </a:r>
          </a:p>
        </p:txBody>
      </p:sp>
      <p:sp>
        <p:nvSpPr>
          <p:cNvPr id="3" name="Content Placeholder 2"/>
          <p:cNvSpPr>
            <a:spLocks noGrp="1"/>
          </p:cNvSpPr>
          <p:nvPr>
            <p:ph idx="1"/>
          </p:nvPr>
        </p:nvSpPr>
        <p:spPr/>
        <p:txBody>
          <a:bodyPr/>
          <a:lstStyle/>
          <a:p>
            <a:r>
              <a:rPr lang="en-US" dirty="0"/>
              <a:t>2.12 Identify common barriers to communication. </a:t>
            </a:r>
          </a:p>
          <a:p>
            <a:pPr marL="0" indent="0">
              <a:buNone/>
            </a:pPr>
            <a:r>
              <a:rPr lang="en-US" dirty="0"/>
              <a:t>	b. Psychological barriers (attitudes, bias, prejudice, stereotyping) </a:t>
            </a:r>
          </a:p>
          <a:p>
            <a:r>
              <a:rPr lang="en-US" dirty="0"/>
              <a:t>2.31 Utilize proper elements of written and electronic communication (spelling, grammar, and formatting). </a:t>
            </a:r>
          </a:p>
          <a:p>
            <a:r>
              <a:rPr lang="en-US" dirty="0"/>
              <a:t>2.32 Prepare examples of technical, informative, and creative writing.</a:t>
            </a:r>
          </a:p>
          <a:p>
            <a:r>
              <a:rPr lang="en-US" dirty="0"/>
              <a:t>6.21 Discuss religious and cultural values as they impact healthcare (such as: ethnicity, race, religion, gender). </a:t>
            </a:r>
          </a:p>
          <a:p>
            <a:r>
              <a:rPr lang="en-US" dirty="0"/>
              <a:t>6.22 Demonstrate respectful and empathetic treatment of ALL patients/clients (such as: customer service, patient satisfaction, civility). </a:t>
            </a:r>
          </a:p>
        </p:txBody>
      </p:sp>
    </p:spTree>
    <p:extLst>
      <p:ext uri="{BB962C8B-B14F-4D97-AF65-F5344CB8AC3E}">
        <p14:creationId xmlns:p14="http://schemas.microsoft.com/office/powerpoint/2010/main" val="1085441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HOSA Rubrics		</a:t>
            </a:r>
          </a:p>
        </p:txBody>
      </p:sp>
      <p:sp>
        <p:nvSpPr>
          <p:cNvPr id="3" name="Content Placeholder 2"/>
          <p:cNvSpPr>
            <a:spLocks noGrp="1"/>
          </p:cNvSpPr>
          <p:nvPr>
            <p:ph idx="1"/>
          </p:nvPr>
        </p:nvSpPr>
        <p:spPr/>
        <p:txBody>
          <a:bodyPr/>
          <a:lstStyle/>
          <a:p>
            <a:r>
              <a:rPr lang="en-US" dirty="0"/>
              <a:t>The following slides are variations of HOSA rubrics to be used by students who are NOT competing in HOSA </a:t>
            </a:r>
          </a:p>
        </p:txBody>
      </p:sp>
    </p:spTree>
    <p:extLst>
      <p:ext uri="{BB962C8B-B14F-4D97-AF65-F5344CB8AC3E}">
        <p14:creationId xmlns:p14="http://schemas.microsoft.com/office/powerpoint/2010/main" val="150491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762000"/>
            <a:ext cx="7024744" cy="1143000"/>
          </a:xfrm>
        </p:spPr>
        <p:txBody>
          <a:bodyPr>
            <a:normAutofit fontScale="90000"/>
          </a:bodyPr>
          <a:lstStyle/>
          <a:p>
            <a:r>
              <a:rPr lang="en-US" dirty="0"/>
              <a:t>HOSA Project – Clinical Specialty </a:t>
            </a:r>
            <a:r>
              <a:rPr lang="en-US" sz="2200" dirty="0"/>
              <a:t>(for Intensive Shadowing)</a:t>
            </a:r>
          </a:p>
        </p:txBody>
      </p:sp>
      <p:sp>
        <p:nvSpPr>
          <p:cNvPr id="3" name="Content Placeholder 2"/>
          <p:cNvSpPr>
            <a:spLocks noGrp="1"/>
          </p:cNvSpPr>
          <p:nvPr>
            <p:ph idx="1"/>
          </p:nvPr>
        </p:nvSpPr>
        <p:spPr>
          <a:xfrm>
            <a:off x="2567493" y="1905000"/>
            <a:ext cx="6777317" cy="4191000"/>
          </a:xfrm>
        </p:spPr>
        <p:txBody>
          <a:bodyPr>
            <a:normAutofit fontScale="62500" lnSpcReduction="20000"/>
          </a:bodyPr>
          <a:lstStyle/>
          <a:p>
            <a:r>
              <a:rPr lang="en-US" dirty="0"/>
              <a:t>Page 1 - Career Summary </a:t>
            </a:r>
          </a:p>
          <a:p>
            <a:r>
              <a:rPr lang="en-US" dirty="0"/>
              <a:t>Page 2 - Education, Training, Credentialing, and Career-related Data and Statistics </a:t>
            </a:r>
          </a:p>
          <a:p>
            <a:r>
              <a:rPr lang="en-US" dirty="0"/>
              <a:t>               (Including resources)</a:t>
            </a:r>
          </a:p>
          <a:p>
            <a:r>
              <a:rPr lang="en-US" dirty="0"/>
              <a:t>Page 3 - Professional Association </a:t>
            </a:r>
          </a:p>
          <a:p>
            <a:r>
              <a:rPr lang="en-US" dirty="0"/>
              <a:t>Page 4 - Interview (Summary of interview conducted by the competitor with a</a:t>
            </a:r>
          </a:p>
          <a:p>
            <a:r>
              <a:rPr lang="en-US" dirty="0"/>
              <a:t>              professional in the chosen career field.)</a:t>
            </a:r>
          </a:p>
          <a:p>
            <a:r>
              <a:rPr lang="en-US" dirty="0"/>
              <a:t>Page 5 - Career Evaluation (List/explain 5 strengths and 5 weaknesses of the career.)</a:t>
            </a:r>
          </a:p>
          <a:p>
            <a:r>
              <a:rPr lang="en-US" dirty="0"/>
              <a:t>Page 6 - Work-based Learning Summary (Who, what, where, when, and for how long.)</a:t>
            </a:r>
          </a:p>
          <a:p>
            <a:r>
              <a:rPr lang="en-US" dirty="0"/>
              <a:t>Page 7 - Learning Outcomes (What you learned  in the work-based learning experience.)</a:t>
            </a:r>
          </a:p>
          <a:p>
            <a:r>
              <a:rPr lang="en-US" dirty="0"/>
              <a:t>Page 8 - Professional Verification (One page evaluation of work performance from the </a:t>
            </a:r>
          </a:p>
          <a:p>
            <a:r>
              <a:rPr lang="en-US" dirty="0"/>
              <a:t>               professional you shadowed on letterhead of the facility)</a:t>
            </a:r>
          </a:p>
          <a:p>
            <a:r>
              <a:rPr lang="en-US" dirty="0"/>
              <a:t>Pages 9 – 10 Other information that you feel might add to your   </a:t>
            </a:r>
          </a:p>
          <a:p>
            <a:pPr marL="68580" indent="0">
              <a:buNone/>
            </a:pPr>
            <a:r>
              <a:rPr lang="en-US" dirty="0"/>
              <a:t>                      project </a:t>
            </a:r>
          </a:p>
        </p:txBody>
      </p:sp>
    </p:spTree>
    <p:extLst>
      <p:ext uri="{BB962C8B-B14F-4D97-AF65-F5344CB8AC3E}">
        <p14:creationId xmlns:p14="http://schemas.microsoft.com/office/powerpoint/2010/main" val="3945202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HOSA Project – Community Awareness</a:t>
            </a:r>
          </a:p>
        </p:txBody>
      </p:sp>
      <p:sp>
        <p:nvSpPr>
          <p:cNvPr id="3" name="Content Placeholder 2"/>
          <p:cNvSpPr>
            <a:spLocks noGrp="1"/>
          </p:cNvSpPr>
          <p:nvPr>
            <p:ph idx="1"/>
          </p:nvPr>
        </p:nvSpPr>
        <p:spPr>
          <a:xfrm>
            <a:off x="2415823" y="1501422"/>
            <a:ext cx="6777317" cy="4989689"/>
          </a:xfrm>
        </p:spPr>
        <p:txBody>
          <a:bodyPr>
            <a:normAutofit fontScale="55000" lnSpcReduction="20000"/>
          </a:bodyPr>
          <a:lstStyle/>
          <a:p>
            <a:endParaRPr lang="en-US" dirty="0"/>
          </a:p>
          <a:p>
            <a:r>
              <a:rPr lang="en-US" dirty="0"/>
              <a:t>Page 1: Title page must include the name of the project, chapter, school address and state. </a:t>
            </a:r>
          </a:p>
          <a:p>
            <a:r>
              <a:rPr lang="en-US" dirty="0"/>
              <a:t>Page 2: Table of Contents (Maximum of one page)</a:t>
            </a:r>
          </a:p>
          <a:p>
            <a:r>
              <a:rPr lang="en-US" dirty="0"/>
              <a:t>Pages 3 – 4: A summary (Maximum of 2 pages) reflecting the selection of the project issue, </a:t>
            </a:r>
          </a:p>
          <a:p>
            <a:r>
              <a:rPr lang="en-US" dirty="0"/>
              <a:t>	goals and objectives of the project and accomplishments, effectiveness and	</a:t>
            </a:r>
          </a:p>
          <a:p>
            <a:r>
              <a:rPr lang="en-US" dirty="0"/>
              <a:t>	impact of the project. (Included in page count) The summary should be typed or </a:t>
            </a:r>
          </a:p>
          <a:p>
            <a:pPr marL="685800" lvl="2" indent="0">
              <a:buNone/>
            </a:pPr>
            <a:r>
              <a:rPr lang="en-US" dirty="0"/>
              <a:t>	word processed, double spaced with 12 pt. Times New Roman font and have 1 inch</a:t>
            </a:r>
          </a:p>
          <a:p>
            <a:pPr marL="685800" lvl="2" indent="0">
              <a:buNone/>
            </a:pPr>
            <a:r>
              <a:rPr lang="en-US" dirty="0"/>
              <a:t>	margins.</a:t>
            </a:r>
          </a:p>
          <a:p>
            <a:r>
              <a:rPr lang="en-US" dirty="0"/>
              <a:t>Pages 5 – 14: The following items must be included as a part of portfolio documentation </a:t>
            </a:r>
          </a:p>
          <a:p>
            <a:pPr marL="68580" indent="0">
              <a:buNone/>
            </a:pPr>
            <a:r>
              <a:rPr lang="en-US" dirty="0"/>
              <a:t>	section: (Maximum of 10 pages)</a:t>
            </a:r>
          </a:p>
          <a:p>
            <a:pPr marL="365760" lvl="1" indent="0">
              <a:buNone/>
            </a:pPr>
            <a:r>
              <a:rPr lang="en-US" dirty="0"/>
              <a:t>	• Documentation of the activities conducted as a part of the community awareness </a:t>
            </a:r>
          </a:p>
          <a:p>
            <a:pPr marL="365760" lvl="1" indent="0">
              <a:buNone/>
            </a:pPr>
            <a:r>
              <a:rPr lang="en-US" dirty="0"/>
              <a:t>	    project.</a:t>
            </a:r>
          </a:p>
          <a:p>
            <a:pPr marL="365760" lvl="1" indent="0">
              <a:buNone/>
            </a:pPr>
            <a:r>
              <a:rPr lang="en-US" dirty="0"/>
              <a:t>	• Publicity regarding the community awareness project activities, the local HOSA chapter </a:t>
            </a:r>
          </a:p>
          <a:p>
            <a:pPr marL="365760" lvl="1" indent="0">
              <a:buNone/>
            </a:pPr>
            <a:r>
              <a:rPr lang="en-US" dirty="0"/>
              <a:t>                    and Health Science program, which may include newspaper articles, flyers, website </a:t>
            </a:r>
          </a:p>
          <a:p>
            <a:pPr marL="365760" lvl="1" indent="0">
              <a:buNone/>
            </a:pPr>
            <a:r>
              <a:rPr lang="en-US" dirty="0"/>
              <a:t>                    announcements, etc.</a:t>
            </a:r>
          </a:p>
          <a:p>
            <a:pPr marL="685800" lvl="2" indent="0">
              <a:buNone/>
            </a:pPr>
            <a:r>
              <a:rPr lang="en-US" dirty="0"/>
              <a:t>	• Programs, pictures or other verification of students presenting the project should be </a:t>
            </a:r>
          </a:p>
          <a:p>
            <a:pPr marL="685800" lvl="2" indent="0">
              <a:buNone/>
            </a:pPr>
            <a:r>
              <a:rPr lang="en-US" dirty="0"/>
              <a:t>                included and dated.</a:t>
            </a:r>
          </a:p>
          <a:p>
            <a:pPr marL="685800" lvl="2" indent="0">
              <a:buNone/>
            </a:pPr>
            <a:r>
              <a:rPr lang="en-US" dirty="0"/>
              <a:t>		- a maximum of three (3) items.</a:t>
            </a:r>
          </a:p>
          <a:p>
            <a:pPr marL="68580" indent="0">
              <a:buNone/>
            </a:pPr>
            <a:r>
              <a:rPr lang="en-US" dirty="0"/>
              <a:t>		o Pamphlets</a:t>
            </a:r>
          </a:p>
          <a:p>
            <a:pPr marL="68580" indent="0">
              <a:buNone/>
            </a:pPr>
            <a:r>
              <a:rPr lang="en-US" dirty="0"/>
              <a:t>		o Copies of media articles, radio or TV spot and the program script.</a:t>
            </a:r>
          </a:p>
          <a:p>
            <a:pPr marL="68580" indent="0">
              <a:buNone/>
            </a:pPr>
            <a:endParaRPr lang="en-US" dirty="0"/>
          </a:p>
        </p:txBody>
      </p:sp>
    </p:spTree>
    <p:extLst>
      <p:ext uri="{BB962C8B-B14F-4D97-AF65-F5344CB8AC3E}">
        <p14:creationId xmlns:p14="http://schemas.microsoft.com/office/powerpoint/2010/main" val="1390479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HOSA Project – </a:t>
            </a:r>
            <a:r>
              <a:rPr lang="en-US" sz="3100" dirty="0"/>
              <a:t>Community Awareness or Health Education</a:t>
            </a:r>
          </a:p>
        </p:txBody>
      </p:sp>
      <p:sp>
        <p:nvSpPr>
          <p:cNvPr id="3" name="Content Placeholder 2"/>
          <p:cNvSpPr>
            <a:spLocks noGrp="1"/>
          </p:cNvSpPr>
          <p:nvPr>
            <p:ph idx="1"/>
          </p:nvPr>
        </p:nvSpPr>
        <p:spPr>
          <a:xfrm>
            <a:off x="2567493" y="2323652"/>
            <a:ext cx="6777317" cy="3848548"/>
          </a:xfrm>
        </p:spPr>
        <p:txBody>
          <a:bodyPr>
            <a:normAutofit fontScale="85000" lnSpcReduction="10000"/>
          </a:bodyPr>
          <a:lstStyle/>
          <a:p>
            <a:r>
              <a:rPr lang="en-US" dirty="0"/>
              <a:t>MUST use HOSA rubric for Health Education or Community Awareness</a:t>
            </a:r>
          </a:p>
          <a:p>
            <a:r>
              <a:rPr lang="en-US" dirty="0"/>
              <a:t>Develop a project to promote community awareness using health issues that may be of local, state, and/or national interest.</a:t>
            </a:r>
          </a:p>
          <a:p>
            <a:r>
              <a:rPr lang="en-US" dirty="0"/>
              <a:t>Assist communities to become more aware of the pros and cons of the health issue selected.</a:t>
            </a:r>
          </a:p>
          <a:p>
            <a:r>
              <a:rPr lang="en-US" dirty="0"/>
              <a:t>Promote goodwill and public relations for local HOSA chapters.</a:t>
            </a:r>
          </a:p>
          <a:p>
            <a:r>
              <a:rPr lang="en-US" dirty="0"/>
              <a:t>Evaluate the effectiveness and impact of the project on the community.</a:t>
            </a:r>
          </a:p>
          <a:p>
            <a:r>
              <a:rPr lang="en-US" dirty="0"/>
              <a:t>See format and requirements for this type of project on attached file or see Dr. Clarke</a:t>
            </a:r>
          </a:p>
          <a:p>
            <a:r>
              <a:rPr lang="en-US" dirty="0"/>
              <a:t>Be aware – this is much more than just collecting a box of “stuff”</a:t>
            </a:r>
          </a:p>
        </p:txBody>
      </p:sp>
    </p:spTree>
    <p:extLst>
      <p:ext uri="{BB962C8B-B14F-4D97-AF65-F5344CB8AC3E}">
        <p14:creationId xmlns:p14="http://schemas.microsoft.com/office/powerpoint/2010/main" val="3718134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38668"/>
            <a:ext cx="9601200" cy="6096000"/>
          </a:xfrm>
        </p:spPr>
        <p:txBody>
          <a:bodyPr>
            <a:normAutofit fontScale="62500" lnSpcReduction="20000"/>
          </a:bodyPr>
          <a:lstStyle/>
          <a:p>
            <a:r>
              <a:rPr lang="en-US" dirty="0">
                <a:latin typeface="Calibri" panose="020F0502020204030204" pitchFamily="34" charset="0"/>
                <a:ea typeface="Calibri" panose="020F0502020204030204" pitchFamily="34" charset="0"/>
                <a:cs typeface="Times New Roman" panose="02020603050405020304" pitchFamily="18" charset="0"/>
              </a:rPr>
              <a:t>Senior Portfolio – Project Info for Community Contribution Projects </a:t>
            </a:r>
          </a:p>
          <a:p>
            <a:r>
              <a:rPr lang="en-US" dirty="0">
                <a:latin typeface="Calibri" panose="020F0502020204030204" pitchFamily="34" charset="0"/>
                <a:ea typeface="Calibri" panose="020F0502020204030204" pitchFamily="34" charset="0"/>
                <a:cs typeface="Times New Roman" panose="02020603050405020304" pitchFamily="18" charset="0"/>
              </a:rPr>
              <a:t>	Page One – Information on Agency you are assisting including but not limited to:</a:t>
            </a:r>
          </a:p>
          <a:p>
            <a:pPr marL="91440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Name of agency</a:t>
            </a:r>
          </a:p>
          <a:p>
            <a:pPr marL="91440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Physical address</a:t>
            </a:r>
          </a:p>
          <a:p>
            <a:pPr marL="91440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Type of agency</a:t>
            </a:r>
          </a:p>
          <a:p>
            <a:pPr marL="91440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When established</a:t>
            </a:r>
          </a:p>
          <a:p>
            <a:pPr marL="91440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Local, state or national affiliation</a:t>
            </a:r>
          </a:p>
          <a:p>
            <a:pPr marL="91440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Specific name with contact phone and email for your contact</a:t>
            </a:r>
          </a:p>
          <a:p>
            <a:r>
              <a:rPr lang="en-US" dirty="0">
                <a:latin typeface="Calibri" panose="020F0502020204030204" pitchFamily="34" charset="0"/>
                <a:ea typeface="Calibri" panose="020F0502020204030204" pitchFamily="34" charset="0"/>
                <a:cs typeface="Times New Roman" panose="02020603050405020304" pitchFamily="18" charset="0"/>
              </a:rPr>
              <a:t>	Page Two –  Service area – county, state, etc. </a:t>
            </a:r>
          </a:p>
          <a:p>
            <a:r>
              <a:rPr lang="en-US" dirty="0">
                <a:latin typeface="Calibri" panose="020F0502020204030204" pitchFamily="34" charset="0"/>
                <a:ea typeface="Calibri" panose="020F0502020204030204" pitchFamily="34" charset="0"/>
                <a:cs typeface="Times New Roman" panose="02020603050405020304" pitchFamily="18" charset="0"/>
              </a:rPr>
              <a:t>	                       Service population - Including but not limited to:</a:t>
            </a:r>
          </a:p>
          <a:p>
            <a:r>
              <a:rPr lang="en-US" dirty="0">
                <a:latin typeface="Calibri" panose="020F0502020204030204" pitchFamily="34" charset="0"/>
                <a:ea typeface="Calibri" panose="020F0502020204030204" pitchFamily="34" charset="0"/>
                <a:cs typeface="Times New Roman" panose="02020603050405020304" pitchFamily="18" charset="0"/>
              </a:rPr>
              <a:t>		Age, gender, etc. that qualifies someone for services	</a:t>
            </a:r>
          </a:p>
          <a:p>
            <a:r>
              <a:rPr lang="en-US" dirty="0">
                <a:latin typeface="Calibri" panose="020F0502020204030204" pitchFamily="34" charset="0"/>
                <a:ea typeface="Calibri" panose="020F0502020204030204" pitchFamily="34" charset="0"/>
                <a:cs typeface="Times New Roman" panose="02020603050405020304" pitchFamily="18" charset="0"/>
              </a:rPr>
              <a:t>	Page Three –  Explain how a person would qualify and apply for services</a:t>
            </a:r>
          </a:p>
          <a:p>
            <a:r>
              <a:rPr lang="en-US" dirty="0">
                <a:latin typeface="Calibri" panose="020F0502020204030204" pitchFamily="34" charset="0"/>
                <a:ea typeface="Calibri" panose="020F0502020204030204" pitchFamily="34" charset="0"/>
                <a:cs typeface="Times New Roman" panose="02020603050405020304" pitchFamily="18" charset="0"/>
              </a:rPr>
              <a:t> 	Page Four –  Agency funding sources – explain in detail</a:t>
            </a:r>
          </a:p>
          <a:p>
            <a:r>
              <a:rPr lang="en-US" dirty="0">
                <a:latin typeface="Calibri" panose="020F0502020204030204" pitchFamily="34" charset="0"/>
                <a:ea typeface="Calibri" panose="020F0502020204030204" pitchFamily="34" charset="0"/>
                <a:cs typeface="Times New Roman" panose="02020603050405020304" pitchFamily="18" charset="0"/>
              </a:rPr>
              <a:t>                 	Page Five –  Coordinating or complimentary agencies </a:t>
            </a:r>
          </a:p>
          <a:p>
            <a:r>
              <a:rPr lang="en-US" dirty="0">
                <a:latin typeface="Calibri" panose="020F0502020204030204" pitchFamily="34" charset="0"/>
                <a:ea typeface="Calibri" panose="020F0502020204030204" pitchFamily="34" charset="0"/>
                <a:cs typeface="Times New Roman" panose="02020603050405020304" pitchFamily="18" charset="0"/>
              </a:rPr>
              <a:t>	Page Six/Seven – Interviews with two persons  from the agency</a:t>
            </a:r>
          </a:p>
          <a:p>
            <a:r>
              <a:rPr lang="en-US" dirty="0">
                <a:latin typeface="Calibri" panose="020F0502020204030204" pitchFamily="34" charset="0"/>
                <a:ea typeface="Calibri" panose="020F0502020204030204" pitchFamily="34" charset="0"/>
                <a:cs typeface="Times New Roman" panose="02020603050405020304" pitchFamily="18" charset="0"/>
              </a:rPr>
              <a:t>                                            **Compose your questions and have them approved </a:t>
            </a:r>
            <a:r>
              <a:rPr lang="en-US" i="1" u="sng" dirty="0">
                <a:latin typeface="Calibri" panose="020F0502020204030204" pitchFamily="34" charset="0"/>
                <a:ea typeface="Calibri" panose="020F0502020204030204" pitchFamily="34" charset="0"/>
                <a:cs typeface="Times New Roman" panose="02020603050405020304" pitchFamily="18" charset="0"/>
              </a:rPr>
              <a:t>prior to</a:t>
            </a:r>
            <a:r>
              <a:rPr lang="en-US" dirty="0">
                <a:latin typeface="Calibri" panose="020F0502020204030204" pitchFamily="34" charset="0"/>
                <a:ea typeface="Calibri" panose="020F0502020204030204" pitchFamily="34" charset="0"/>
                <a:cs typeface="Times New Roman" panose="02020603050405020304" pitchFamily="18" charset="0"/>
              </a:rPr>
              <a:t>  interview***</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137160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choose two of the following:  Supervisor or officer with agency, Worker with agency,  </a:t>
            </a:r>
          </a:p>
          <a:p>
            <a:pPr marL="137160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Longtime volunteer with agency or Person served by agency </a:t>
            </a:r>
          </a:p>
          <a:p>
            <a:r>
              <a:rPr lang="en-US" dirty="0">
                <a:latin typeface="Calibri" panose="020F0502020204030204" pitchFamily="34" charset="0"/>
                <a:ea typeface="Calibri" panose="020F0502020204030204" pitchFamily="34" charset="0"/>
                <a:cs typeface="Times New Roman" panose="02020603050405020304" pitchFamily="18" charset="0"/>
              </a:rPr>
              <a:t>	Page Eight – Detailed description of your contribution				</a:t>
            </a:r>
          </a:p>
          <a:p>
            <a:r>
              <a:rPr lang="en-US" dirty="0">
                <a:latin typeface="Calibri" panose="020F0502020204030204" pitchFamily="34" charset="0"/>
                <a:ea typeface="Calibri" panose="020F0502020204030204" pitchFamily="34" charset="0"/>
                <a:cs typeface="Times New Roman" panose="02020603050405020304" pitchFamily="18" charset="0"/>
              </a:rPr>
              <a:t>	Page Nine – Letter from organization </a:t>
            </a:r>
            <a:r>
              <a:rPr lang="en-US" i="1" u="sng" dirty="0">
                <a:latin typeface="Calibri" panose="020F0502020204030204" pitchFamily="34" charset="0"/>
                <a:ea typeface="Calibri" panose="020F0502020204030204" pitchFamily="34" charset="0"/>
                <a:cs typeface="Times New Roman" panose="02020603050405020304" pitchFamily="18" charset="0"/>
              </a:rPr>
              <a:t>on letterhead signed by supervisor or officer</a:t>
            </a:r>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			Acknowledging your contribution.</a:t>
            </a:r>
          </a:p>
          <a:p>
            <a:r>
              <a:rPr lang="en-US" dirty="0">
                <a:latin typeface="Calibri" panose="020F0502020204030204" pitchFamily="34" charset="0"/>
                <a:ea typeface="Calibri" panose="020F0502020204030204" pitchFamily="34" charset="0"/>
                <a:cs typeface="Times New Roman" panose="02020603050405020304" pitchFamily="18" charset="0"/>
              </a:rPr>
              <a:t> 	Page Ten - One page reflection of your experience.</a:t>
            </a:r>
          </a:p>
          <a:p>
            <a:r>
              <a:rPr lang="en-US" dirty="0">
                <a:latin typeface="Calibri" panose="020F0502020204030204" pitchFamily="34" charset="0"/>
                <a:ea typeface="Calibri" panose="020F0502020204030204" pitchFamily="34" charset="0"/>
                <a:cs typeface="Times New Roman" panose="02020603050405020304" pitchFamily="18" charset="0"/>
              </a:rPr>
              <a:t> 	Page Eleven/Twelve – Optional pictures or other artifacts</a:t>
            </a:r>
          </a:p>
          <a:p>
            <a:pPr marL="91440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Rectangle 3"/>
          <p:cNvSpPr/>
          <p:nvPr/>
        </p:nvSpPr>
        <p:spPr>
          <a:xfrm>
            <a:off x="1264356" y="-5204132"/>
            <a:ext cx="10803466" cy="923330"/>
          </a:xfrm>
          <a:prstGeom prst="rect">
            <a:avLst/>
          </a:prstGeom>
        </p:spPr>
        <p:txBody>
          <a:bodyPr wrap="square">
            <a:spAutoFit/>
          </a:bodyPr>
          <a:lstStyle/>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35993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Sample</a:t>
            </a:r>
          </a:p>
        </p:txBody>
      </p:sp>
      <p:sp>
        <p:nvSpPr>
          <p:cNvPr id="3" name="Content Placeholder 2"/>
          <p:cNvSpPr>
            <a:spLocks noGrp="1"/>
          </p:cNvSpPr>
          <p:nvPr>
            <p:ph idx="1"/>
          </p:nvPr>
        </p:nvSpPr>
        <p:spPr/>
        <p:txBody>
          <a:bodyPr>
            <a:normAutofit/>
          </a:bodyPr>
          <a:lstStyle/>
          <a:p>
            <a:r>
              <a:rPr lang="en-US" dirty="0"/>
              <a:t>Six essay questions</a:t>
            </a:r>
          </a:p>
          <a:p>
            <a:r>
              <a:rPr lang="en-US" dirty="0"/>
              <a:t>Demonstrates  ability to form coherent thought, follow accepted structural format for written work, use proper grammar.</a:t>
            </a:r>
          </a:p>
          <a:p>
            <a:r>
              <a:rPr lang="en-US" i="1" u="sng" dirty="0"/>
              <a:t>Must be handwritten </a:t>
            </a:r>
            <a:r>
              <a:rPr lang="en-US" dirty="0"/>
              <a:t>– 1 question per sheet of lined paper</a:t>
            </a:r>
          </a:p>
          <a:p>
            <a:r>
              <a:rPr lang="en-US" dirty="0"/>
              <a:t>Response should be </a:t>
            </a:r>
            <a:r>
              <a:rPr lang="en-US" i="1" u="sng" dirty="0"/>
              <a:t>at least </a:t>
            </a:r>
            <a:r>
              <a:rPr lang="en-US" dirty="0"/>
              <a:t>one half page.</a:t>
            </a:r>
          </a:p>
        </p:txBody>
      </p:sp>
    </p:spTree>
    <p:extLst>
      <p:ext uri="{BB962C8B-B14F-4D97-AF65-F5344CB8AC3E}">
        <p14:creationId xmlns:p14="http://schemas.microsoft.com/office/powerpoint/2010/main" val="2131847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648736"/>
          </a:xfrm>
        </p:spPr>
        <p:txBody>
          <a:bodyPr>
            <a:normAutofit fontScale="90000"/>
          </a:bodyPr>
          <a:lstStyle/>
          <a:p>
            <a:r>
              <a:rPr lang="en-US" dirty="0"/>
              <a:t>Questions</a:t>
            </a:r>
          </a:p>
        </p:txBody>
      </p:sp>
      <p:sp>
        <p:nvSpPr>
          <p:cNvPr id="3" name="Content Placeholder 2"/>
          <p:cNvSpPr>
            <a:spLocks noGrp="1"/>
          </p:cNvSpPr>
          <p:nvPr>
            <p:ph idx="1"/>
          </p:nvPr>
        </p:nvSpPr>
        <p:spPr>
          <a:xfrm>
            <a:off x="2567493" y="1752601"/>
            <a:ext cx="8822996" cy="4080029"/>
          </a:xfrm>
        </p:spPr>
        <p:txBody>
          <a:bodyPr>
            <a:normAutofit/>
          </a:bodyPr>
          <a:lstStyle/>
          <a:p>
            <a:r>
              <a:rPr lang="en-US" dirty="0"/>
              <a:t>1. Discuss your reasons for wishing to pursue a health care career.</a:t>
            </a:r>
          </a:p>
          <a:p>
            <a:r>
              <a:rPr lang="en-US" dirty="0"/>
              <a:t>2. What have you already done to begin to accomplish the goals you described in the first question?</a:t>
            </a:r>
          </a:p>
          <a:p>
            <a:r>
              <a:rPr lang="en-US" dirty="0"/>
              <a:t>3. What lesson have you learned from your experiences in preparing for a health care career that will help you become successful in the future? </a:t>
            </a:r>
          </a:p>
          <a:p>
            <a:r>
              <a:rPr lang="en-US" dirty="0"/>
              <a:t>4. Describe a character in fiction, an historical figure, a hero, or a creative work that has had an influence on you and explain that influence.</a:t>
            </a:r>
          </a:p>
          <a:p>
            <a:r>
              <a:rPr lang="en-US" dirty="0"/>
              <a:t>5. Discuss some issue of personal, local or national concern and its importance to you.</a:t>
            </a:r>
          </a:p>
          <a:p>
            <a:r>
              <a:rPr lang="en-US" dirty="0"/>
              <a:t>6. Evaluate a significant experience, achievement, or risk you have taken and its impact on you.</a:t>
            </a:r>
          </a:p>
          <a:p>
            <a:endParaRPr lang="en-US" dirty="0"/>
          </a:p>
          <a:p>
            <a:endParaRPr lang="en-US" dirty="0"/>
          </a:p>
        </p:txBody>
      </p:sp>
    </p:spTree>
    <p:extLst>
      <p:ext uri="{BB962C8B-B14F-4D97-AF65-F5344CB8AC3E}">
        <p14:creationId xmlns:p14="http://schemas.microsoft.com/office/powerpoint/2010/main" val="3165578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Work-Based Learning</a:t>
            </a:r>
          </a:p>
        </p:txBody>
      </p:sp>
      <p:sp>
        <p:nvSpPr>
          <p:cNvPr id="3" name="Content Placeholder 2"/>
          <p:cNvSpPr>
            <a:spLocks noGrp="1"/>
          </p:cNvSpPr>
          <p:nvPr>
            <p:ph idx="1"/>
          </p:nvPr>
        </p:nvSpPr>
        <p:spPr/>
        <p:txBody>
          <a:bodyPr>
            <a:normAutofit/>
          </a:bodyPr>
          <a:lstStyle/>
          <a:p>
            <a:r>
              <a:rPr lang="en-US" dirty="0"/>
              <a:t>Summary of the exact hours, dates, person(s) shadowed and narrative description of the experience.</a:t>
            </a:r>
          </a:p>
          <a:p>
            <a:r>
              <a:rPr lang="en-US" dirty="0"/>
              <a:t>May include; job shadowing, career exploration, internships and/or volunteering.</a:t>
            </a:r>
          </a:p>
          <a:p>
            <a:pPr marL="68580" indent="0">
              <a:buNone/>
            </a:pPr>
            <a:endParaRPr lang="en-US" dirty="0"/>
          </a:p>
        </p:txBody>
      </p:sp>
    </p:spTree>
    <p:extLst>
      <p:ext uri="{BB962C8B-B14F-4D97-AF65-F5344CB8AC3E}">
        <p14:creationId xmlns:p14="http://schemas.microsoft.com/office/powerpoint/2010/main" val="4166533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 Learning/Community Service</a:t>
            </a:r>
          </a:p>
        </p:txBody>
      </p:sp>
      <p:sp>
        <p:nvSpPr>
          <p:cNvPr id="3" name="Content Placeholder 2"/>
          <p:cNvSpPr>
            <a:spLocks noGrp="1"/>
          </p:cNvSpPr>
          <p:nvPr>
            <p:ph idx="1"/>
          </p:nvPr>
        </p:nvSpPr>
        <p:spPr/>
        <p:txBody>
          <a:bodyPr>
            <a:normAutofit/>
          </a:bodyPr>
          <a:lstStyle/>
          <a:p>
            <a:r>
              <a:rPr lang="en-US" dirty="0"/>
              <a:t>Must be documented by a summary of the experience to include dates, hours, location, learning outcomes, and benefits to the community at large.</a:t>
            </a:r>
          </a:p>
          <a:p>
            <a:r>
              <a:rPr lang="en-US" dirty="0"/>
              <a:t>May include newspaper coverage, brochures, certificates, letters, etc.</a:t>
            </a:r>
          </a:p>
        </p:txBody>
      </p:sp>
    </p:spTree>
    <p:extLst>
      <p:ext uri="{BB962C8B-B14F-4D97-AF65-F5344CB8AC3E}">
        <p14:creationId xmlns:p14="http://schemas.microsoft.com/office/powerpoint/2010/main" val="2112636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762000"/>
            <a:ext cx="7024744" cy="1752600"/>
          </a:xfrm>
        </p:spPr>
        <p:txBody>
          <a:bodyPr>
            <a:normAutofit fontScale="90000"/>
          </a:bodyPr>
          <a:lstStyle/>
          <a:p>
            <a:r>
              <a:rPr lang="en-US" dirty="0"/>
              <a:t>Service Learning/Community Service Opportunities through HOSA or school</a:t>
            </a:r>
          </a:p>
        </p:txBody>
      </p:sp>
      <p:sp>
        <p:nvSpPr>
          <p:cNvPr id="3" name="Content Placeholder 2"/>
          <p:cNvSpPr>
            <a:spLocks noGrp="1"/>
          </p:cNvSpPr>
          <p:nvPr>
            <p:ph idx="1"/>
          </p:nvPr>
        </p:nvSpPr>
        <p:spPr>
          <a:xfrm>
            <a:off x="2567493" y="2514601"/>
            <a:ext cx="6777317" cy="3318029"/>
          </a:xfrm>
        </p:spPr>
        <p:txBody>
          <a:bodyPr>
            <a:normAutofit/>
          </a:bodyPr>
          <a:lstStyle/>
          <a:p>
            <a:r>
              <a:rPr lang="en-US" dirty="0"/>
              <a:t>Multiple events available though the year</a:t>
            </a:r>
          </a:p>
          <a:p>
            <a:r>
              <a:rPr lang="en-US" dirty="0"/>
              <a:t>Must sign up prior to event</a:t>
            </a:r>
          </a:p>
          <a:p>
            <a:r>
              <a:rPr lang="en-US" dirty="0"/>
              <a:t>Must follow though with commitment you make</a:t>
            </a:r>
          </a:p>
          <a:p>
            <a:r>
              <a:rPr lang="en-US" dirty="0"/>
              <a:t>Must meet dress code</a:t>
            </a:r>
          </a:p>
          <a:p>
            <a:r>
              <a:rPr lang="en-US" dirty="0"/>
              <a:t>No call no show may result in loss of opportunity to participate in HOSA/School sponsored events</a:t>
            </a:r>
          </a:p>
          <a:p>
            <a:r>
              <a:rPr lang="en-US" dirty="0"/>
              <a:t>Do not bring friends, siblings, etc. to event</a:t>
            </a:r>
          </a:p>
        </p:txBody>
      </p:sp>
    </p:spTree>
    <p:extLst>
      <p:ext uri="{BB962C8B-B14F-4D97-AF65-F5344CB8AC3E}">
        <p14:creationId xmlns:p14="http://schemas.microsoft.com/office/powerpoint/2010/main" val="288212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Diversity Activities </a:t>
            </a:r>
          </a:p>
        </p:txBody>
      </p:sp>
      <p:sp>
        <p:nvSpPr>
          <p:cNvPr id="3" name="Content Placeholder 2"/>
          <p:cNvSpPr>
            <a:spLocks noGrp="1"/>
          </p:cNvSpPr>
          <p:nvPr>
            <p:ph idx="1"/>
          </p:nvPr>
        </p:nvSpPr>
        <p:spPr/>
        <p:txBody>
          <a:bodyPr>
            <a:normAutofit fontScale="92500" lnSpcReduction="10000"/>
          </a:bodyPr>
          <a:lstStyle/>
          <a:p>
            <a:pPr marL="457200" indent="-457200">
              <a:buAutoNum type="arabicPeriod"/>
            </a:pPr>
            <a:r>
              <a:rPr lang="en-US" dirty="0"/>
              <a:t>Short lecture introducing major concepts and terminology OR</a:t>
            </a:r>
          </a:p>
          <a:p>
            <a:pPr marL="0" indent="0">
              <a:buNone/>
            </a:pPr>
            <a:r>
              <a:rPr lang="en-US" dirty="0"/>
              <a:t>       Have students read chapter from text and complete worksheets</a:t>
            </a:r>
          </a:p>
          <a:p>
            <a:pPr marL="457200" indent="-457200">
              <a:buAutoNum type="arabicPeriod" startAt="2"/>
            </a:pPr>
            <a:r>
              <a:rPr lang="en-US" dirty="0"/>
              <a:t>Cultural Diversity Project</a:t>
            </a:r>
          </a:p>
          <a:p>
            <a:pPr marL="0" indent="0">
              <a:buNone/>
            </a:pPr>
            <a:r>
              <a:rPr lang="en-US" dirty="0"/>
              <a:t>               Students pretend they are working at a large hospital and have been </a:t>
            </a:r>
          </a:p>
          <a:p>
            <a:pPr marL="0" indent="0">
              <a:buNone/>
            </a:pPr>
            <a:r>
              <a:rPr lang="en-US" dirty="0"/>
              <a:t>               assigned to produce a 2 page fact sheet or a tri-fold brochure to help </a:t>
            </a:r>
          </a:p>
          <a:p>
            <a:pPr marL="0" indent="0">
              <a:buNone/>
            </a:pPr>
            <a:r>
              <a:rPr lang="en-US" dirty="0"/>
              <a:t>               educate the staff about a group of persons from a different country/culture </a:t>
            </a:r>
          </a:p>
          <a:p>
            <a:pPr marL="0" indent="0">
              <a:buNone/>
            </a:pPr>
            <a:r>
              <a:rPr lang="en-US" dirty="0"/>
              <a:t>               that will soon be moving into the area and may be seeking healthcare.</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855181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idx="1"/>
          </p:nvPr>
        </p:nvSpPr>
        <p:spPr/>
        <p:txBody>
          <a:bodyPr>
            <a:normAutofit/>
          </a:bodyPr>
          <a:lstStyle/>
          <a:p>
            <a:r>
              <a:rPr lang="en-US" dirty="0"/>
              <a:t>Evidence will be examples of technology created by the student such as a web site, electronic newsletter, PowerPoint presentation, or other evidence of advanced technology skills certificate.</a:t>
            </a:r>
          </a:p>
          <a:p>
            <a:r>
              <a:rPr lang="en-US" dirty="0"/>
              <a:t>Must be from senior year!</a:t>
            </a:r>
          </a:p>
        </p:txBody>
      </p:sp>
    </p:spTree>
    <p:extLst>
      <p:ext uri="{BB962C8B-B14F-4D97-AF65-F5344CB8AC3E}">
        <p14:creationId xmlns:p14="http://schemas.microsoft.com/office/powerpoint/2010/main" val="2768380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idx="1"/>
          </p:nvPr>
        </p:nvSpPr>
        <p:spPr/>
        <p:txBody>
          <a:bodyPr>
            <a:normAutofit/>
          </a:bodyPr>
          <a:lstStyle/>
          <a:p>
            <a:r>
              <a:rPr lang="en-US" dirty="0"/>
              <a:t>Evidence will be examples of technology created by the student such as a web site, electronic newsletter, PowerPoint presentation, or other evidence of advanced technology skills certificate.</a:t>
            </a:r>
          </a:p>
          <a:p>
            <a:r>
              <a:rPr lang="en-US" dirty="0"/>
              <a:t>Must be from senior year!</a:t>
            </a:r>
          </a:p>
        </p:txBody>
      </p:sp>
    </p:spTree>
    <p:extLst>
      <p:ext uri="{BB962C8B-B14F-4D97-AF65-F5344CB8AC3E}">
        <p14:creationId xmlns:p14="http://schemas.microsoft.com/office/powerpoint/2010/main" val="640147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a:t>
            </a:r>
          </a:p>
        </p:txBody>
      </p:sp>
      <p:sp>
        <p:nvSpPr>
          <p:cNvPr id="3" name="Content Placeholder 2"/>
          <p:cNvSpPr>
            <a:spLocks noGrp="1"/>
          </p:cNvSpPr>
          <p:nvPr>
            <p:ph idx="1"/>
          </p:nvPr>
        </p:nvSpPr>
        <p:spPr/>
        <p:txBody>
          <a:bodyPr>
            <a:normAutofit/>
          </a:bodyPr>
          <a:lstStyle/>
          <a:p>
            <a:r>
              <a:rPr lang="en-US" dirty="0"/>
              <a:t>Demonstrated by participation as a HOSA officer, class officer, student council, church or scout officer, or other leadership position in the arts, athletics, or other organized school or community activities.</a:t>
            </a:r>
          </a:p>
          <a:p>
            <a:r>
              <a:rPr lang="en-US" dirty="0"/>
              <a:t>Must be verified by adult in charge of organization</a:t>
            </a:r>
          </a:p>
          <a:p>
            <a:r>
              <a:rPr lang="en-US" dirty="0"/>
              <a:t>Alternative Leadership</a:t>
            </a:r>
          </a:p>
          <a:p>
            <a:pPr lvl="1"/>
            <a:r>
              <a:rPr lang="en-US" dirty="0"/>
              <a:t>Volunteer for a leadership role in an event sponsored by HOSA/School</a:t>
            </a:r>
          </a:p>
          <a:p>
            <a:pPr lvl="1"/>
            <a:r>
              <a:rPr lang="en-US" dirty="0"/>
              <a:t>Must request Leadership role PRIOR to day of event</a:t>
            </a:r>
          </a:p>
          <a:p>
            <a:pPr lvl="1"/>
            <a:endParaRPr lang="en-US" dirty="0"/>
          </a:p>
        </p:txBody>
      </p:sp>
    </p:spTree>
    <p:extLst>
      <p:ext uri="{BB962C8B-B14F-4D97-AF65-F5344CB8AC3E}">
        <p14:creationId xmlns:p14="http://schemas.microsoft.com/office/powerpoint/2010/main" val="837088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content</a:t>
            </a:r>
          </a:p>
        </p:txBody>
      </p:sp>
      <p:sp>
        <p:nvSpPr>
          <p:cNvPr id="3" name="Content Placeholder 2"/>
          <p:cNvSpPr>
            <a:spLocks noGrp="1"/>
          </p:cNvSpPr>
          <p:nvPr>
            <p:ph idx="1"/>
          </p:nvPr>
        </p:nvSpPr>
        <p:spPr/>
        <p:txBody>
          <a:bodyPr>
            <a:normAutofit/>
          </a:bodyPr>
          <a:lstStyle/>
          <a:p>
            <a:r>
              <a:rPr lang="en-US" dirty="0"/>
              <a:t>May be added to strengthen the portfolio </a:t>
            </a:r>
          </a:p>
          <a:p>
            <a:r>
              <a:rPr lang="en-US" dirty="0"/>
              <a:t>May include; high school diploma, special awards, recognitions and/or certificates.</a:t>
            </a:r>
          </a:p>
        </p:txBody>
      </p:sp>
    </p:spTree>
    <p:extLst>
      <p:ext uri="{BB962C8B-B14F-4D97-AF65-F5344CB8AC3E}">
        <p14:creationId xmlns:p14="http://schemas.microsoft.com/office/powerpoint/2010/main" val="3432622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Notebook</a:t>
            </a:r>
          </a:p>
        </p:txBody>
      </p:sp>
      <p:sp>
        <p:nvSpPr>
          <p:cNvPr id="3" name="Content Placeholder 2"/>
          <p:cNvSpPr>
            <a:spLocks noGrp="1"/>
          </p:cNvSpPr>
          <p:nvPr>
            <p:ph idx="1"/>
          </p:nvPr>
        </p:nvSpPr>
        <p:spPr/>
        <p:txBody>
          <a:bodyPr/>
          <a:lstStyle/>
          <a:p>
            <a:r>
              <a:rPr lang="en-US" dirty="0"/>
              <a:t>1 to 1 ½ 3 ring binder</a:t>
            </a:r>
          </a:p>
          <a:p>
            <a:r>
              <a:rPr lang="en-US" dirty="0"/>
              <a:t>Page protectors</a:t>
            </a:r>
          </a:p>
          <a:p>
            <a:r>
              <a:rPr lang="en-US" dirty="0"/>
              <a:t>Dividers for sections</a:t>
            </a:r>
          </a:p>
          <a:p>
            <a:r>
              <a:rPr lang="en-US" dirty="0"/>
              <a:t>Table of contents suggested</a:t>
            </a:r>
          </a:p>
          <a:p>
            <a:r>
              <a:rPr lang="en-US" dirty="0"/>
              <a:t>May do cover but should be professional</a:t>
            </a:r>
          </a:p>
        </p:txBody>
      </p:sp>
    </p:spTree>
    <p:extLst>
      <p:ext uri="{BB962C8B-B14F-4D97-AF65-F5344CB8AC3E}">
        <p14:creationId xmlns:p14="http://schemas.microsoft.com/office/powerpoint/2010/main" val="2455292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of Portfolio</a:t>
            </a:r>
          </a:p>
        </p:txBody>
      </p:sp>
      <p:sp>
        <p:nvSpPr>
          <p:cNvPr id="3" name="Content Placeholder 2"/>
          <p:cNvSpPr>
            <a:spLocks noGrp="1"/>
          </p:cNvSpPr>
          <p:nvPr>
            <p:ph idx="1"/>
          </p:nvPr>
        </p:nvSpPr>
        <p:spPr/>
        <p:txBody>
          <a:bodyPr/>
          <a:lstStyle/>
          <a:p>
            <a:r>
              <a:rPr lang="en-US" dirty="0"/>
              <a:t>Will be presented to panel of 2-4 professionals from community</a:t>
            </a:r>
          </a:p>
          <a:p>
            <a:r>
              <a:rPr lang="en-US" dirty="0"/>
              <a:t>Professional dress required</a:t>
            </a:r>
          </a:p>
          <a:p>
            <a:r>
              <a:rPr lang="en-US" dirty="0"/>
              <a:t>May do short Power Point</a:t>
            </a:r>
          </a:p>
          <a:p>
            <a:r>
              <a:rPr lang="en-US" dirty="0"/>
              <a:t>Be sure to see rubrics for portfolio and presentation</a:t>
            </a:r>
          </a:p>
          <a:p>
            <a:pPr marL="68580" indent="0">
              <a:buNone/>
            </a:pPr>
            <a:endParaRPr lang="en-US" dirty="0"/>
          </a:p>
        </p:txBody>
      </p:sp>
    </p:spTree>
    <p:extLst>
      <p:ext uri="{BB962C8B-B14F-4D97-AF65-F5344CB8AC3E}">
        <p14:creationId xmlns:p14="http://schemas.microsoft.com/office/powerpoint/2010/main" val="1583886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40089" y="79022"/>
            <a:ext cx="8995480" cy="3315555"/>
          </a:xfrm>
          <a:prstGeom prst="rect">
            <a:avLst/>
          </a:prstGeom>
        </p:spPr>
      </p:pic>
      <p:pic>
        <p:nvPicPr>
          <p:cNvPr id="6" name="Content Placeholder 5"/>
          <p:cNvPicPr>
            <a:picLocks noGrp="1" noChangeAspect="1"/>
          </p:cNvPicPr>
          <p:nvPr>
            <p:ph idx="1"/>
          </p:nvPr>
        </p:nvPicPr>
        <p:blipFill>
          <a:blip r:embed="rId3"/>
          <a:stretch>
            <a:fillRect/>
          </a:stretch>
        </p:blipFill>
        <p:spPr>
          <a:xfrm>
            <a:off x="1840089" y="3251200"/>
            <a:ext cx="8995480" cy="3606800"/>
          </a:xfrm>
          <a:prstGeom prst="rect">
            <a:avLst/>
          </a:prstGeom>
        </p:spPr>
      </p:pic>
    </p:spTree>
    <p:extLst>
      <p:ext uri="{BB962C8B-B14F-4D97-AF65-F5344CB8AC3E}">
        <p14:creationId xmlns:p14="http://schemas.microsoft.com/office/powerpoint/2010/main" val="145824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7600" y="474133"/>
            <a:ext cx="9744075" cy="6143625"/>
          </a:xfrm>
          <a:prstGeom prst="rect">
            <a:avLst/>
          </a:prstGeom>
        </p:spPr>
      </p:pic>
    </p:spTree>
    <p:extLst>
      <p:ext uri="{BB962C8B-B14F-4D97-AF65-F5344CB8AC3E}">
        <p14:creationId xmlns:p14="http://schemas.microsoft.com/office/powerpoint/2010/main" val="2543126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Plan #4 Medical Math</a:t>
            </a:r>
            <a:br>
              <a:rPr lang="en-US" dirty="0"/>
            </a:br>
            <a:r>
              <a:rPr lang="en-US" dirty="0"/>
              <a:t>Co-curricular connection: Math</a:t>
            </a:r>
          </a:p>
        </p:txBody>
      </p:sp>
      <p:sp>
        <p:nvSpPr>
          <p:cNvPr id="3" name="Content Placeholder 2"/>
          <p:cNvSpPr>
            <a:spLocks noGrp="1"/>
          </p:cNvSpPr>
          <p:nvPr>
            <p:ph idx="1"/>
          </p:nvPr>
        </p:nvSpPr>
        <p:spPr/>
        <p:txBody>
          <a:bodyPr/>
          <a:lstStyle/>
          <a:p>
            <a:r>
              <a:rPr lang="en-US" dirty="0"/>
              <a:t>1.31 Demonstrate competency in basic math skills and mathematical conversions as they relate to healthcare.</a:t>
            </a:r>
          </a:p>
          <a:p>
            <a:pPr marL="0" indent="0">
              <a:buNone/>
            </a:pPr>
            <a:r>
              <a:rPr lang="en-US" dirty="0"/>
              <a:t> 	a. Metric system (such as: centi, milli, kilo) 	</a:t>
            </a:r>
          </a:p>
          <a:p>
            <a:pPr marL="530352" lvl="1" indent="0">
              <a:buNone/>
            </a:pPr>
            <a:r>
              <a:rPr lang="en-US" dirty="0"/>
              <a:t>	b. Mathematical (average, ratios, fractions, percentages, addition, subtraction,</a:t>
            </a:r>
          </a:p>
          <a:p>
            <a:pPr marL="530352" lvl="1" indent="0">
              <a:buNone/>
            </a:pPr>
            <a:r>
              <a:rPr lang="en-US" dirty="0"/>
              <a:t>          multiplication, division)</a:t>
            </a:r>
          </a:p>
          <a:p>
            <a:pPr marL="530352" lvl="1" indent="0">
              <a:buNone/>
            </a:pPr>
            <a:r>
              <a:rPr lang="en-US" dirty="0"/>
              <a:t>      c. Conversions (height, weight/mass, length, volume, temperature, household </a:t>
            </a:r>
          </a:p>
          <a:p>
            <a:pPr marL="530352" lvl="1" indent="0">
              <a:buNone/>
            </a:pPr>
            <a:r>
              <a:rPr lang="en-US" dirty="0"/>
              <a:t>          measurements) </a:t>
            </a:r>
          </a:p>
        </p:txBody>
      </p:sp>
    </p:spTree>
    <p:extLst>
      <p:ext uri="{BB962C8B-B14F-4D97-AF65-F5344CB8AC3E}">
        <p14:creationId xmlns:p14="http://schemas.microsoft.com/office/powerpoint/2010/main" val="1201161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p>
        </p:txBody>
      </p:sp>
      <p:sp>
        <p:nvSpPr>
          <p:cNvPr id="3" name="Content Placeholder 2"/>
          <p:cNvSpPr>
            <a:spLocks noGrp="1"/>
          </p:cNvSpPr>
          <p:nvPr>
            <p:ph idx="1"/>
          </p:nvPr>
        </p:nvSpPr>
        <p:spPr/>
        <p:txBody>
          <a:bodyPr/>
          <a:lstStyle/>
          <a:p>
            <a:r>
              <a:rPr lang="en-US" dirty="0"/>
              <a:t>Use review sheets from textbook for basic math review</a:t>
            </a:r>
          </a:p>
          <a:p>
            <a:r>
              <a:rPr lang="en-US" dirty="0"/>
              <a:t>Assemble long bones from disarticulated skeleton </a:t>
            </a:r>
          </a:p>
          <a:p>
            <a:r>
              <a:rPr lang="en-US" dirty="0"/>
              <a:t>Work out math using regression formula for each bone</a:t>
            </a:r>
          </a:p>
          <a:p>
            <a:r>
              <a:rPr lang="en-US" dirty="0"/>
              <a:t>Use my Power Point as introduction example</a:t>
            </a:r>
          </a:p>
          <a:p>
            <a:r>
              <a:rPr lang="en-US" dirty="0"/>
              <a:t>Create a “Missing Person” scenario based on the bones you have and let the students determine if the bones they have belong to the missing person</a:t>
            </a:r>
          </a:p>
          <a:p>
            <a:r>
              <a:rPr lang="en-US" dirty="0"/>
              <a:t>Have students identify the bone they are working with</a:t>
            </a:r>
          </a:p>
        </p:txBody>
      </p:sp>
    </p:spTree>
    <p:extLst>
      <p:ext uri="{BB962C8B-B14F-4D97-AF65-F5344CB8AC3E}">
        <p14:creationId xmlns:p14="http://schemas.microsoft.com/office/powerpoint/2010/main" val="210463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565265"/>
            <a:ext cx="9601200" cy="5302135"/>
          </a:xfrm>
        </p:spPr>
        <p:txBody>
          <a:bodyPr>
            <a:normAutofit fontScale="47500" lnSpcReduction="20000"/>
          </a:bodyPr>
          <a:lstStyle/>
          <a:p>
            <a:r>
              <a:rPr lang="en-US" dirty="0"/>
              <a:t>Cultural Diversity Project</a:t>
            </a:r>
          </a:p>
          <a:p>
            <a:r>
              <a:rPr lang="en-US" dirty="0"/>
              <a:t>You are working in at ______________________ (insert healthcare facility of your choice) and you have been notified that a large group of families from the country of ____________________________ will be moving into the area and will likely be seeking care in your facility. You have been asked to do a brochure or fact sheet to help familiarize the entire staff with the cultural beliefs and norms of this group. Your brochure should include:</a:t>
            </a:r>
          </a:p>
          <a:p>
            <a:r>
              <a:rPr lang="en-US" dirty="0"/>
              <a:t>Map showing location of country</a:t>
            </a:r>
          </a:p>
          <a:p>
            <a:r>
              <a:rPr lang="en-US" dirty="0"/>
              <a:t>Races present </a:t>
            </a:r>
          </a:p>
          <a:p>
            <a:r>
              <a:rPr lang="en-US" dirty="0"/>
              <a:t>Ethnicities present </a:t>
            </a:r>
          </a:p>
          <a:p>
            <a:r>
              <a:rPr lang="en-US" dirty="0"/>
              <a:t>Religions present </a:t>
            </a:r>
          </a:p>
          <a:p>
            <a:r>
              <a:rPr lang="en-US" dirty="0"/>
              <a:t>Languages spoken </a:t>
            </a:r>
          </a:p>
          <a:p>
            <a:r>
              <a:rPr lang="en-US" dirty="0"/>
              <a:t>Marriage customs</a:t>
            </a:r>
          </a:p>
          <a:p>
            <a:r>
              <a:rPr lang="en-US" dirty="0"/>
              <a:t>Family/Child-rearing customs</a:t>
            </a:r>
          </a:p>
          <a:p>
            <a:r>
              <a:rPr lang="en-US" dirty="0"/>
              <a:t>Death/dying beliefs</a:t>
            </a:r>
          </a:p>
          <a:p>
            <a:r>
              <a:rPr lang="en-US" dirty="0"/>
              <a:t>Burial customs</a:t>
            </a:r>
          </a:p>
          <a:p>
            <a:r>
              <a:rPr lang="en-US" dirty="0"/>
              <a:t>Communication customs</a:t>
            </a:r>
          </a:p>
          <a:p>
            <a:r>
              <a:rPr lang="en-US" dirty="0"/>
              <a:t>Housing</a:t>
            </a:r>
          </a:p>
          <a:p>
            <a:r>
              <a:rPr lang="en-US" dirty="0"/>
              <a:t>Economy</a:t>
            </a:r>
          </a:p>
          <a:p>
            <a:r>
              <a:rPr lang="en-US" dirty="0"/>
              <a:t>Education </a:t>
            </a:r>
          </a:p>
          <a:p>
            <a:r>
              <a:rPr lang="en-US" dirty="0"/>
              <a:t>Other interesting facts/pictures</a:t>
            </a:r>
          </a:p>
          <a:p>
            <a:r>
              <a:rPr lang="en-US" dirty="0"/>
              <a:t> </a:t>
            </a:r>
          </a:p>
          <a:p>
            <a:r>
              <a:rPr lang="en-US" dirty="0"/>
              <a:t>You must site </a:t>
            </a:r>
            <a:r>
              <a:rPr lang="en-US" u="sng" dirty="0"/>
              <a:t>all</a:t>
            </a:r>
            <a:r>
              <a:rPr lang="en-US" dirty="0"/>
              <a:t> sources – you may attach an appendix for sources.</a:t>
            </a:r>
          </a:p>
          <a:p>
            <a:r>
              <a:rPr lang="en-US" dirty="0"/>
              <a:t>You may use Publisher (trifold brochure with information on front and back) or Word (one sheet with information on both sides).</a:t>
            </a:r>
          </a:p>
          <a:p>
            <a:endParaRPr lang="en-US" dirty="0"/>
          </a:p>
        </p:txBody>
      </p:sp>
    </p:spTree>
    <p:extLst>
      <p:ext uri="{BB962C8B-B14F-4D97-AF65-F5344CB8AC3E}">
        <p14:creationId xmlns:p14="http://schemas.microsoft.com/office/powerpoint/2010/main" val="2250281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94845" y="620889"/>
            <a:ext cx="7484534" cy="5847644"/>
          </a:xfrm>
          <a:prstGeom prst="rect">
            <a:avLst/>
          </a:prstGeom>
        </p:spPr>
      </p:pic>
    </p:spTree>
    <p:extLst>
      <p:ext uri="{BB962C8B-B14F-4D97-AF65-F5344CB8AC3E}">
        <p14:creationId xmlns:p14="http://schemas.microsoft.com/office/powerpoint/2010/main" val="3067001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Regression Formula for Body ID</a:t>
            </a:r>
          </a:p>
        </p:txBody>
      </p:sp>
      <p:sp>
        <p:nvSpPr>
          <p:cNvPr id="3075" name="Rectangle 3"/>
          <p:cNvSpPr>
            <a:spLocks noGrp="1" noChangeArrowheads="1"/>
          </p:cNvSpPr>
          <p:nvPr>
            <p:ph type="body" idx="1"/>
          </p:nvPr>
        </p:nvSpPr>
        <p:spPr/>
        <p:txBody>
          <a:bodyPr/>
          <a:lstStyle/>
          <a:p>
            <a:r>
              <a:rPr lang="en-US" dirty="0"/>
              <a:t>Height of individual can be approximated by length of </a:t>
            </a:r>
            <a:r>
              <a:rPr lang="en-US"/>
              <a:t>long bones in </a:t>
            </a:r>
            <a:r>
              <a:rPr lang="en-US" dirty="0"/>
              <a:t>arms or legs</a:t>
            </a:r>
          </a:p>
          <a:p>
            <a:r>
              <a:rPr lang="en-US" dirty="0"/>
              <a:t>Tables and formulas developed after years of research with human bodies</a:t>
            </a:r>
          </a:p>
        </p:txBody>
      </p:sp>
    </p:spTree>
    <p:extLst>
      <p:ext uri="{BB962C8B-B14F-4D97-AF65-F5344CB8AC3E}">
        <p14:creationId xmlns:p14="http://schemas.microsoft.com/office/powerpoint/2010/main" val="3727788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#5 Healthy Behaviors</a:t>
            </a:r>
            <a:br>
              <a:rPr lang="en-US" dirty="0"/>
            </a:br>
            <a:r>
              <a:rPr lang="en-US" dirty="0"/>
              <a:t>Co-curricular connection: Health, Visual Arts</a:t>
            </a:r>
          </a:p>
        </p:txBody>
      </p:sp>
      <p:sp>
        <p:nvSpPr>
          <p:cNvPr id="3" name="Content Placeholder 2"/>
          <p:cNvSpPr>
            <a:spLocks noGrp="1"/>
          </p:cNvSpPr>
          <p:nvPr>
            <p:ph idx="1"/>
          </p:nvPr>
        </p:nvSpPr>
        <p:spPr/>
        <p:txBody>
          <a:bodyPr>
            <a:normAutofit lnSpcReduction="10000"/>
          </a:bodyPr>
          <a:lstStyle/>
          <a:p>
            <a:r>
              <a:rPr lang="en-US" dirty="0"/>
              <a:t>9.11 Promote behaviors of health and wellness (such as: nutrition, weight control, exercise, sleep habits). </a:t>
            </a:r>
          </a:p>
          <a:p>
            <a:r>
              <a:rPr lang="en-US" dirty="0"/>
              <a:t>9.12 Describe strategies for prevention of disease. </a:t>
            </a:r>
          </a:p>
          <a:p>
            <a:pPr marL="0" indent="0">
              <a:buNone/>
            </a:pPr>
            <a:r>
              <a:rPr lang="en-US" dirty="0"/>
              <a:t>	a. Routine physical exams</a:t>
            </a:r>
          </a:p>
          <a:p>
            <a:pPr marL="0" indent="0">
              <a:buNone/>
            </a:pPr>
            <a:r>
              <a:rPr lang="en-US" dirty="0"/>
              <a:t>	b. Medical, dental, and mental health screenings </a:t>
            </a:r>
          </a:p>
          <a:p>
            <a:pPr marL="0" indent="0">
              <a:buNone/>
            </a:pPr>
            <a:r>
              <a:rPr lang="en-US" dirty="0"/>
              <a:t>	c. Community health education outreach programs </a:t>
            </a:r>
          </a:p>
          <a:p>
            <a:pPr marL="0" indent="0">
              <a:buNone/>
            </a:pPr>
            <a:r>
              <a:rPr lang="en-US" dirty="0"/>
              <a:t>	d. Immunizations </a:t>
            </a:r>
          </a:p>
          <a:p>
            <a:pPr marL="0" indent="0">
              <a:buNone/>
            </a:pPr>
            <a:r>
              <a:rPr lang="en-US" dirty="0"/>
              <a:t>	e. Stress management </a:t>
            </a:r>
          </a:p>
          <a:p>
            <a:pPr marL="0" indent="0">
              <a:buNone/>
            </a:pPr>
            <a:r>
              <a:rPr lang="en-US" dirty="0"/>
              <a:t>	f. Avoid risky behaviors</a:t>
            </a:r>
          </a:p>
        </p:txBody>
      </p:sp>
    </p:spTree>
    <p:extLst>
      <p:ext uri="{BB962C8B-B14F-4D97-AF65-F5344CB8AC3E}">
        <p14:creationId xmlns:p14="http://schemas.microsoft.com/office/powerpoint/2010/main" val="2539033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Behavior Activities</a:t>
            </a:r>
          </a:p>
        </p:txBody>
      </p:sp>
      <p:sp>
        <p:nvSpPr>
          <p:cNvPr id="3" name="Content Placeholder 2"/>
          <p:cNvSpPr>
            <a:spLocks noGrp="1"/>
          </p:cNvSpPr>
          <p:nvPr>
            <p:ph idx="1"/>
          </p:nvPr>
        </p:nvSpPr>
        <p:spPr/>
        <p:txBody>
          <a:bodyPr>
            <a:normAutofit lnSpcReduction="10000"/>
          </a:bodyPr>
          <a:lstStyle/>
          <a:p>
            <a:r>
              <a:rPr lang="en-US" dirty="0"/>
              <a:t>Students can research issues related to healthy behaviors using the CDC, NIH, or your</a:t>
            </a:r>
          </a:p>
          <a:p>
            <a:pPr marL="0" indent="0">
              <a:buNone/>
            </a:pPr>
            <a:r>
              <a:rPr lang="en-US" dirty="0"/>
              <a:t>       state health department websites OR</a:t>
            </a:r>
          </a:p>
          <a:p>
            <a:r>
              <a:rPr lang="en-US" dirty="0"/>
              <a:t> Teacher can research list of unhealthy behaviors common to teenagers in the </a:t>
            </a:r>
          </a:p>
          <a:p>
            <a:pPr marL="0" indent="0">
              <a:buNone/>
            </a:pPr>
            <a:r>
              <a:rPr lang="en-US" dirty="0"/>
              <a:t>         county/state/etc.  OR</a:t>
            </a:r>
          </a:p>
          <a:p>
            <a:r>
              <a:rPr lang="en-US" dirty="0"/>
              <a:t>Have students brainstorm to make list of common unhealthy behaviors </a:t>
            </a:r>
          </a:p>
          <a:p>
            <a:r>
              <a:rPr lang="en-US" dirty="0"/>
              <a:t>Form students into teams of 3 or 4 (You will need a different topic for each group)</a:t>
            </a:r>
          </a:p>
          <a:p>
            <a:r>
              <a:rPr lang="en-US" dirty="0"/>
              <a:t>Place topics in envelopes and give students their “mission”</a:t>
            </a:r>
          </a:p>
          <a:p>
            <a:r>
              <a:rPr lang="en-US" dirty="0"/>
              <a:t>Use HOSA Extemporaneous Health Poster rubric to judge posters  </a:t>
            </a:r>
          </a:p>
          <a:p>
            <a:pPr marL="0" indent="0">
              <a:buNone/>
            </a:pPr>
            <a:endParaRPr lang="en-US" dirty="0"/>
          </a:p>
        </p:txBody>
      </p:sp>
    </p:spTree>
    <p:extLst>
      <p:ext uri="{BB962C8B-B14F-4D97-AF65-F5344CB8AC3E}">
        <p14:creationId xmlns:p14="http://schemas.microsoft.com/office/powerpoint/2010/main" val="846497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61244"/>
            <a:ext cx="9601200" cy="5506156"/>
          </a:xfrm>
        </p:spPr>
        <p:txBody>
          <a:bodyPr>
            <a:normAutofit fontScale="55000" lnSpcReduction="20000"/>
          </a:bodyPr>
          <a:lstStyle/>
          <a:p>
            <a:endParaRPr lang="en-US" dirty="0"/>
          </a:p>
          <a:p>
            <a:r>
              <a:rPr lang="en-US" dirty="0"/>
              <a:t>TO: _________________________________________________________________</a:t>
            </a:r>
          </a:p>
          <a:p>
            <a:pPr marL="0" indent="0">
              <a:buNone/>
            </a:pPr>
            <a:r>
              <a:rPr lang="en-US" dirty="0"/>
              <a:t> </a:t>
            </a:r>
          </a:p>
          <a:p>
            <a:r>
              <a:rPr lang="en-US" dirty="0"/>
              <a:t>Your mission:</a:t>
            </a:r>
          </a:p>
          <a:p>
            <a:pPr marL="0" indent="0">
              <a:buNone/>
            </a:pPr>
            <a:r>
              <a:rPr lang="en-US" dirty="0"/>
              <a:t> </a:t>
            </a:r>
          </a:p>
          <a:p>
            <a:r>
              <a:rPr lang="en-US" dirty="0"/>
              <a:t>Healthcare Providers are an important part of Public Health. They should be familiar with </a:t>
            </a:r>
            <a:r>
              <a:rPr lang="x-none" dirty="0"/>
              <a:t>public health resources. They should also partici</a:t>
            </a:r>
            <a:r>
              <a:rPr lang="en-US" dirty="0"/>
              <a:t>pate in </a:t>
            </a:r>
          </a:p>
          <a:p>
            <a:r>
              <a:rPr lang="en-US" dirty="0"/>
              <a:t>educational activities that promote health and prevent accidents and illness. Your group should develop a poster aimed at address the issue </a:t>
            </a:r>
          </a:p>
          <a:p>
            <a:r>
              <a:rPr lang="en-US" dirty="0"/>
              <a:t>shown below:</a:t>
            </a:r>
          </a:p>
          <a:p>
            <a:pPr marL="0" indent="0">
              <a:buNone/>
            </a:pPr>
            <a:r>
              <a:rPr lang="en-US" dirty="0"/>
              <a:t> </a:t>
            </a:r>
          </a:p>
          <a:p>
            <a:r>
              <a:rPr lang="en-US" dirty="0"/>
              <a:t>   	</a:t>
            </a:r>
            <a:r>
              <a:rPr lang="en-US" b="1" u="sng" dirty="0"/>
              <a:t>Seat Belt and Car Seat Use</a:t>
            </a:r>
          </a:p>
          <a:p>
            <a:pPr marL="0" indent="0">
              <a:buNone/>
            </a:pPr>
            <a:r>
              <a:rPr lang="en-US" dirty="0"/>
              <a:t> </a:t>
            </a:r>
          </a:p>
          <a:p>
            <a:r>
              <a:rPr lang="en-US" dirty="0"/>
              <a:t>You should use the attached HOSA Extemporaneous Health Poster rubric as a guide – the idea is that the poster be appealing </a:t>
            </a:r>
          </a:p>
          <a:p>
            <a:pPr marL="0" indent="0">
              <a:buNone/>
            </a:pPr>
            <a:r>
              <a:rPr lang="en-US" dirty="0"/>
              <a:t>            and easily understood. </a:t>
            </a:r>
          </a:p>
          <a:p>
            <a:r>
              <a:rPr lang="en-US" dirty="0"/>
              <a:t>You may use print off any pictures, etc.  Your poster should include the following: </a:t>
            </a:r>
          </a:p>
          <a:p>
            <a:pPr lvl="1"/>
            <a:r>
              <a:rPr lang="en-US" dirty="0"/>
              <a:t>Why this topic is an issue – include possible legal issues.</a:t>
            </a:r>
          </a:p>
          <a:p>
            <a:pPr lvl="1"/>
            <a:r>
              <a:rPr lang="en-US" dirty="0"/>
              <a:t>Several statistics (use stats for Georgia or even Richmond County if you can find them) about how this issue affects teenagers .</a:t>
            </a:r>
          </a:p>
          <a:p>
            <a:pPr lvl="1"/>
            <a:r>
              <a:rPr lang="en-US" dirty="0"/>
              <a:t>Several ways to prevent this issue from occurring.</a:t>
            </a:r>
          </a:p>
          <a:p>
            <a:pPr lvl="1"/>
            <a:r>
              <a:rPr lang="en-US" dirty="0"/>
              <a:t>A list of your sources and the names of the team members should be on the back of the poster </a:t>
            </a:r>
          </a:p>
          <a:p>
            <a:pPr marL="0" indent="0">
              <a:buNone/>
            </a:pPr>
            <a:r>
              <a:rPr lang="en-US" dirty="0"/>
              <a:t> </a:t>
            </a:r>
          </a:p>
          <a:p>
            <a:pPr marL="0" indent="0">
              <a:buNone/>
            </a:pPr>
            <a:r>
              <a:rPr lang="en-US" dirty="0"/>
              <a:t> </a:t>
            </a:r>
          </a:p>
          <a:p>
            <a:endParaRPr lang="en-US" dirty="0"/>
          </a:p>
        </p:txBody>
      </p:sp>
    </p:spTree>
    <p:extLst>
      <p:ext uri="{BB962C8B-B14F-4D97-AF65-F5344CB8AC3E}">
        <p14:creationId xmlns:p14="http://schemas.microsoft.com/office/powerpoint/2010/main" val="2162551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961088" y="1050219"/>
            <a:ext cx="6264179" cy="5584825"/>
          </a:xfrm>
          <a:prstGeom prst="rect">
            <a:avLst/>
          </a:prstGeom>
        </p:spPr>
      </p:pic>
      <p:sp>
        <p:nvSpPr>
          <p:cNvPr id="4" name="TextBox 3"/>
          <p:cNvSpPr txBox="1"/>
          <p:nvPr/>
        </p:nvSpPr>
        <p:spPr>
          <a:xfrm>
            <a:off x="2302933" y="349956"/>
            <a:ext cx="7382934" cy="369332"/>
          </a:xfrm>
          <a:prstGeom prst="rect">
            <a:avLst/>
          </a:prstGeom>
          <a:noFill/>
        </p:spPr>
        <p:txBody>
          <a:bodyPr wrap="square" rtlCol="0">
            <a:spAutoFit/>
          </a:bodyPr>
          <a:lstStyle/>
          <a:p>
            <a:r>
              <a:rPr lang="en-US" dirty="0"/>
              <a:t>HOSA Extemporaneous Poster Rubric</a:t>
            </a:r>
          </a:p>
        </p:txBody>
      </p:sp>
    </p:spTree>
    <p:extLst>
      <p:ext uri="{BB962C8B-B14F-4D97-AF65-F5344CB8AC3E}">
        <p14:creationId xmlns:p14="http://schemas.microsoft.com/office/powerpoint/2010/main" val="4245345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1842911"/>
          </a:xfrm>
        </p:spPr>
        <p:txBody>
          <a:bodyPr>
            <a:normAutofit fontScale="90000"/>
          </a:bodyPr>
          <a:lstStyle/>
          <a:p>
            <a:r>
              <a:rPr lang="en-US" dirty="0"/>
              <a:t>Lesson Plan #6  E-Day</a:t>
            </a:r>
            <a:br>
              <a:rPr lang="en-US" dirty="0"/>
            </a:br>
            <a:r>
              <a:rPr lang="en-US" dirty="0"/>
              <a:t>Co-Curricular Connection: Life Science, Anatomy and Physiology</a:t>
            </a:r>
          </a:p>
        </p:txBody>
      </p:sp>
      <p:sp>
        <p:nvSpPr>
          <p:cNvPr id="3" name="Content Placeholder 2"/>
          <p:cNvSpPr>
            <a:spLocks noGrp="1"/>
          </p:cNvSpPr>
          <p:nvPr>
            <p:ph idx="1"/>
          </p:nvPr>
        </p:nvSpPr>
        <p:spPr>
          <a:xfrm>
            <a:off x="1371600" y="2348089"/>
            <a:ext cx="9601200" cy="4323644"/>
          </a:xfrm>
        </p:spPr>
        <p:txBody>
          <a:bodyPr>
            <a:normAutofit fontScale="47500" lnSpcReduction="20000"/>
          </a:bodyPr>
          <a:lstStyle/>
          <a:p>
            <a:r>
              <a:rPr lang="en-US" dirty="0"/>
              <a:t>1.21 Describe common diseases and disorders of each body system </a:t>
            </a:r>
          </a:p>
          <a:p>
            <a:pPr lvl="1"/>
            <a:r>
              <a:rPr lang="en-US" dirty="0"/>
              <a:t>a. Etiology </a:t>
            </a:r>
          </a:p>
          <a:p>
            <a:pPr lvl="1"/>
            <a:r>
              <a:rPr lang="en-US" dirty="0"/>
              <a:t>b. Pathology </a:t>
            </a:r>
          </a:p>
          <a:p>
            <a:pPr lvl="1"/>
            <a:r>
              <a:rPr lang="en-US" dirty="0"/>
              <a:t>c. Diagnosis </a:t>
            </a:r>
          </a:p>
          <a:p>
            <a:pPr lvl="1"/>
            <a:r>
              <a:rPr lang="en-US" dirty="0"/>
              <a:t>d. Treatment </a:t>
            </a:r>
          </a:p>
          <a:p>
            <a:pPr lvl="1"/>
            <a:r>
              <a:rPr lang="en-US" dirty="0"/>
              <a:t>e. Prevention </a:t>
            </a:r>
          </a:p>
          <a:p>
            <a:r>
              <a:rPr lang="en-US" dirty="0"/>
              <a:t>1.22 Discuss research related to emerging diseases and disorders.</a:t>
            </a:r>
          </a:p>
          <a:p>
            <a:r>
              <a:rPr lang="en-US" dirty="0"/>
              <a:t>7.11 Explain principles of infection control. </a:t>
            </a:r>
          </a:p>
          <a:p>
            <a:pPr lvl="1"/>
            <a:r>
              <a:rPr lang="en-US" dirty="0"/>
              <a:t>a. Chain of infection </a:t>
            </a:r>
          </a:p>
          <a:p>
            <a:pPr lvl="1"/>
            <a:r>
              <a:rPr lang="en-US" dirty="0"/>
              <a:t>b. Mode of transmission (direct, indirect, vectors, common vehicle [air, food, water], healthcare associated infections [nosocomial], opportunistic) </a:t>
            </a:r>
          </a:p>
          <a:p>
            <a:pPr lvl="1"/>
            <a:r>
              <a:rPr lang="en-US" dirty="0"/>
              <a:t>c. Microorganisms (non-pathogenic, pathogenic, aerobic, anaerobic) </a:t>
            </a:r>
          </a:p>
          <a:p>
            <a:pPr lvl="1"/>
            <a:r>
              <a:rPr lang="en-US" dirty="0"/>
              <a:t>d. Classifications (bacteria, protozoa, fungi, viruses, parasites) </a:t>
            </a:r>
          </a:p>
          <a:p>
            <a:r>
              <a:rPr lang="en-US" dirty="0"/>
              <a:t>7.12 Differentiate methods of controlling the spread and growth of microorganisms.</a:t>
            </a:r>
          </a:p>
          <a:p>
            <a:pPr lvl="1"/>
            <a:r>
              <a:rPr lang="en-US" dirty="0"/>
              <a:t> a. Aseptic control (antisepsis, disinfection, sterilization, sterile technique)</a:t>
            </a:r>
          </a:p>
          <a:p>
            <a:pPr lvl="1"/>
            <a:r>
              <a:rPr lang="en-US" dirty="0"/>
              <a:t> b. Standard precautions</a:t>
            </a:r>
          </a:p>
          <a:p>
            <a:pPr lvl="1"/>
            <a:r>
              <a:rPr lang="en-US" dirty="0"/>
              <a:t> c. Isolation precautions</a:t>
            </a:r>
          </a:p>
          <a:p>
            <a:pPr lvl="1"/>
            <a:r>
              <a:rPr lang="en-US" dirty="0"/>
              <a:t> d. Blood borne pathogen precautions</a:t>
            </a:r>
          </a:p>
          <a:p>
            <a:pPr lvl="1"/>
            <a:r>
              <a:rPr lang="en-US" dirty="0"/>
              <a:t> e. Vaccinations </a:t>
            </a:r>
          </a:p>
          <a:p>
            <a:r>
              <a:rPr lang="en-US" dirty="0"/>
              <a:t>7.21 Apply personal safety procedures based on Occupational Safety and Health Administration (OSHA) and Centers for Disease Control (CDC) regulations.</a:t>
            </a:r>
          </a:p>
          <a:p>
            <a:endParaRPr lang="en-US" dirty="0"/>
          </a:p>
        </p:txBody>
      </p:sp>
    </p:spTree>
    <p:extLst>
      <p:ext uri="{BB962C8B-B14F-4D97-AF65-F5344CB8AC3E}">
        <p14:creationId xmlns:p14="http://schemas.microsoft.com/office/powerpoint/2010/main" val="576908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E-Day Activities</a:t>
            </a:r>
          </a:p>
        </p:txBody>
      </p:sp>
      <p:sp>
        <p:nvSpPr>
          <p:cNvPr id="3" name="Content Placeholder 2"/>
          <p:cNvSpPr>
            <a:spLocks noGrp="1"/>
          </p:cNvSpPr>
          <p:nvPr>
            <p:ph idx="1"/>
          </p:nvPr>
        </p:nvSpPr>
        <p:spPr/>
        <p:txBody>
          <a:bodyPr/>
          <a:lstStyle/>
          <a:p>
            <a:pPr marL="457200" indent="-457200">
              <a:buAutoNum type="arabicPeriod"/>
            </a:pPr>
            <a:r>
              <a:rPr lang="en-US" dirty="0"/>
              <a:t>Short lecture on concepts and terminology related to Infection Control OR</a:t>
            </a:r>
          </a:p>
          <a:p>
            <a:pPr marL="0" indent="0">
              <a:buNone/>
            </a:pPr>
            <a:r>
              <a:rPr lang="en-US" dirty="0"/>
              <a:t>        Have students read chapter from text and complete worksheets OR</a:t>
            </a:r>
          </a:p>
          <a:p>
            <a:pPr marL="0" indent="0">
              <a:buNone/>
            </a:pPr>
            <a:r>
              <a:rPr lang="en-US" dirty="0"/>
              <a:t>        Have students define terms related to Infection Control</a:t>
            </a:r>
          </a:p>
          <a:p>
            <a:pPr marL="0" indent="0">
              <a:buNone/>
            </a:pPr>
            <a:r>
              <a:rPr lang="en-US" dirty="0"/>
              <a:t>2.    Show “Ebola” documentary</a:t>
            </a:r>
          </a:p>
          <a:p>
            <a:pPr marL="0" indent="0">
              <a:buNone/>
            </a:pPr>
            <a:r>
              <a:rPr lang="en-US" dirty="0"/>
              <a:t>3.    Explain E-Day Project </a:t>
            </a:r>
          </a:p>
          <a:p>
            <a:r>
              <a:rPr lang="en-US" dirty="0"/>
              <a:t> </a:t>
            </a:r>
          </a:p>
        </p:txBody>
      </p:sp>
    </p:spTree>
    <p:extLst>
      <p:ext uri="{BB962C8B-B14F-4D97-AF65-F5344CB8AC3E}">
        <p14:creationId xmlns:p14="http://schemas.microsoft.com/office/powerpoint/2010/main" val="2217200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Directions</a:t>
            </a:r>
          </a:p>
        </p:txBody>
      </p:sp>
      <p:sp>
        <p:nvSpPr>
          <p:cNvPr id="3" name="Content Placeholder 2"/>
          <p:cNvSpPr>
            <a:spLocks noGrp="1"/>
          </p:cNvSpPr>
          <p:nvPr>
            <p:ph idx="1"/>
          </p:nvPr>
        </p:nvSpPr>
        <p:spPr/>
        <p:txBody>
          <a:bodyPr/>
          <a:lstStyle/>
          <a:p>
            <a:r>
              <a:rPr lang="en-US" dirty="0"/>
              <a:t>You and your team should assume you are in area where there has been an unexpected Ebola outbreak. You have minimal supplies – some gloves and masks – but no other PPE. You do have access to trash bags, tape, etc. You have some basic knowledge of infection control but not specifically familiar with Ebola. Your facility team must research information to train others as well as take care of persons stricken with Ebola. Your plan should include isolation precautions, facility modifications, training materials, improvised PPE, etc. You will test your preparations on E-Day! </a:t>
            </a:r>
          </a:p>
        </p:txBody>
      </p:sp>
    </p:spTree>
    <p:extLst>
      <p:ext uri="{BB962C8B-B14F-4D97-AF65-F5344CB8AC3E}">
        <p14:creationId xmlns:p14="http://schemas.microsoft.com/office/powerpoint/2010/main" val="1598939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Materials</a:t>
            </a:r>
          </a:p>
        </p:txBody>
      </p:sp>
      <p:sp>
        <p:nvSpPr>
          <p:cNvPr id="3" name="Content Placeholder 2"/>
          <p:cNvSpPr>
            <a:spLocks noGrp="1"/>
          </p:cNvSpPr>
          <p:nvPr>
            <p:ph idx="1"/>
          </p:nvPr>
        </p:nvSpPr>
        <p:spPr/>
        <p:txBody>
          <a:bodyPr/>
          <a:lstStyle/>
          <a:p>
            <a:r>
              <a:rPr lang="en-US" u="sng" dirty="0">
                <a:hlinkClick r:id="rId2"/>
              </a:rPr>
              <a:t>http://prezi.com/hgwtpwnyx-hg/?utm_campaign=share&amp;utm_medium=copy&amp;rc=ex0share</a:t>
            </a:r>
            <a:endParaRPr lang="en-US" dirty="0"/>
          </a:p>
        </p:txBody>
      </p:sp>
    </p:spTree>
    <p:extLst>
      <p:ext uri="{BB962C8B-B14F-4D97-AF65-F5344CB8AC3E}">
        <p14:creationId xmlns:p14="http://schemas.microsoft.com/office/powerpoint/2010/main" val="106431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8195137"/>
              </p:ext>
            </p:extLst>
          </p:nvPr>
        </p:nvGraphicFramePr>
        <p:xfrm>
          <a:off x="2859579" y="281355"/>
          <a:ext cx="7216406" cy="6576644"/>
        </p:xfrm>
        <a:graphic>
          <a:graphicData uri="http://schemas.openxmlformats.org/drawingml/2006/table">
            <a:tbl>
              <a:tblPr firstRow="1" firstCol="1" bandRow="1">
                <a:tableStyleId>{5C22544A-7EE6-4342-B048-85BDC9FD1C3A}</a:tableStyleId>
              </a:tblPr>
              <a:tblGrid>
                <a:gridCol w="3602200">
                  <a:extLst>
                    <a:ext uri="{9D8B030D-6E8A-4147-A177-3AD203B41FA5}">
                      <a16:colId xmlns:a16="http://schemas.microsoft.com/office/drawing/2014/main" val="4213970600"/>
                    </a:ext>
                  </a:extLst>
                </a:gridCol>
                <a:gridCol w="3614206">
                  <a:extLst>
                    <a:ext uri="{9D8B030D-6E8A-4147-A177-3AD203B41FA5}">
                      <a16:colId xmlns:a16="http://schemas.microsoft.com/office/drawing/2014/main" val="2584529481"/>
                    </a:ext>
                  </a:extLst>
                </a:gridCol>
              </a:tblGrid>
              <a:tr h="1038417">
                <a:tc>
                  <a:txBody>
                    <a:bodyPr/>
                    <a:lstStyle/>
                    <a:p>
                      <a:pPr marL="0" marR="0">
                        <a:lnSpc>
                          <a:spcPct val="115000"/>
                        </a:lnSpc>
                        <a:spcBef>
                          <a:spcPts val="0"/>
                        </a:spcBef>
                        <a:spcAft>
                          <a:spcPts val="0"/>
                        </a:spcAft>
                      </a:pPr>
                      <a:r>
                        <a:rPr lang="en-US" sz="800">
                          <a:effectLst/>
                        </a:rPr>
                        <a:t>Title/Format/Illustration/Overall appeal:</a:t>
                      </a:r>
                      <a:endParaRPr lang="en-US" sz="700">
                        <a:effectLst/>
                      </a:endParaRPr>
                    </a:p>
                    <a:p>
                      <a:pPr marL="0" marR="0">
                        <a:lnSpc>
                          <a:spcPct val="115000"/>
                        </a:lnSpc>
                        <a:spcBef>
                          <a:spcPts val="0"/>
                        </a:spcBef>
                        <a:spcAft>
                          <a:spcPts val="0"/>
                        </a:spcAft>
                      </a:pPr>
                      <a:r>
                        <a:rPr lang="en-US" sz="800">
                          <a:effectLst/>
                        </a:rPr>
                        <a:t>Amazing: 10______________</a:t>
                      </a:r>
                      <a:endParaRPr lang="en-US" sz="700">
                        <a:effectLst/>
                      </a:endParaRPr>
                    </a:p>
                    <a:p>
                      <a:pPr marL="0" marR="0">
                        <a:lnSpc>
                          <a:spcPct val="115000"/>
                        </a:lnSpc>
                        <a:spcBef>
                          <a:spcPts val="0"/>
                        </a:spcBef>
                        <a:spcAft>
                          <a:spcPts val="0"/>
                        </a:spcAft>
                      </a:pPr>
                      <a:r>
                        <a:rPr lang="en-US" sz="800">
                          <a:effectLst/>
                        </a:rPr>
                        <a:t>Good:  8 _____________</a:t>
                      </a:r>
                      <a:endParaRPr lang="en-US" sz="700">
                        <a:effectLst/>
                      </a:endParaRPr>
                    </a:p>
                    <a:p>
                      <a:pPr marL="0" marR="0">
                        <a:lnSpc>
                          <a:spcPct val="115000"/>
                        </a:lnSpc>
                        <a:spcBef>
                          <a:spcPts val="0"/>
                        </a:spcBef>
                        <a:spcAft>
                          <a:spcPts val="0"/>
                        </a:spcAft>
                      </a:pPr>
                      <a:r>
                        <a:rPr lang="en-US" sz="800">
                          <a:effectLst/>
                        </a:rPr>
                        <a:t>Better than nothing: 5______________</a:t>
                      </a:r>
                      <a:endParaRPr lang="en-US" sz="700">
                        <a:effectLst/>
                      </a:endParaRPr>
                    </a:p>
                    <a:p>
                      <a:pPr marL="0" marR="0">
                        <a:lnSpc>
                          <a:spcPct val="115000"/>
                        </a:lnSpc>
                        <a:spcBef>
                          <a:spcPts val="0"/>
                        </a:spcBef>
                        <a:spcAft>
                          <a:spcPts val="0"/>
                        </a:spcAft>
                      </a:pPr>
                      <a:r>
                        <a:rPr lang="en-US" sz="800">
                          <a:effectLst/>
                        </a:rPr>
                        <a:t>Nothing: 0_________________</a:t>
                      </a:r>
                      <a:endParaRPr lang="en-US" sz="700">
                        <a:effectLst/>
                      </a:endParaRPr>
                    </a:p>
                    <a:p>
                      <a:pPr marL="0" marR="0">
                        <a:lnSpc>
                          <a:spcPct val="115000"/>
                        </a:lnSpc>
                        <a:spcBef>
                          <a:spcPts val="0"/>
                        </a:spcBef>
                        <a:spcAft>
                          <a:spcPts val="0"/>
                        </a:spcAft>
                      </a:pP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tc>
                  <a:txBody>
                    <a:bodyPr/>
                    <a:lstStyle/>
                    <a:p>
                      <a:pPr marL="0" marR="0">
                        <a:lnSpc>
                          <a:spcPct val="115000"/>
                        </a:lnSpc>
                        <a:spcBef>
                          <a:spcPts val="0"/>
                        </a:spcBef>
                        <a:spcAft>
                          <a:spcPts val="0"/>
                        </a:spcAft>
                      </a:pPr>
                      <a:r>
                        <a:rPr lang="en-US" sz="800">
                          <a:effectLst/>
                        </a:rPr>
                        <a:t>Spelling/Grammar:</a:t>
                      </a:r>
                      <a:endParaRPr lang="en-US" sz="700">
                        <a:effectLst/>
                      </a:endParaRPr>
                    </a:p>
                    <a:p>
                      <a:pPr marL="0" marR="0">
                        <a:lnSpc>
                          <a:spcPct val="115000"/>
                        </a:lnSpc>
                        <a:spcBef>
                          <a:spcPts val="0"/>
                        </a:spcBef>
                        <a:spcAft>
                          <a:spcPts val="0"/>
                        </a:spcAft>
                      </a:pPr>
                      <a:r>
                        <a:rPr lang="en-US" sz="800">
                          <a:effectLst/>
                        </a:rPr>
                        <a:t>No errors: 15_______________________</a:t>
                      </a:r>
                      <a:endParaRPr lang="en-US" sz="700">
                        <a:effectLst/>
                      </a:endParaRPr>
                    </a:p>
                    <a:p>
                      <a:pPr marL="0" marR="0">
                        <a:lnSpc>
                          <a:spcPct val="115000"/>
                        </a:lnSpc>
                        <a:spcBef>
                          <a:spcPts val="0"/>
                        </a:spcBef>
                        <a:spcAft>
                          <a:spcPts val="0"/>
                        </a:spcAft>
                      </a:pPr>
                      <a:r>
                        <a:rPr lang="en-US" sz="800">
                          <a:effectLst/>
                        </a:rPr>
                        <a:t>1-4 errors: 10___________________</a:t>
                      </a:r>
                      <a:endParaRPr lang="en-US" sz="700">
                        <a:effectLst/>
                      </a:endParaRPr>
                    </a:p>
                    <a:p>
                      <a:pPr marL="0" marR="0">
                        <a:lnSpc>
                          <a:spcPct val="115000"/>
                        </a:lnSpc>
                        <a:spcBef>
                          <a:spcPts val="0"/>
                        </a:spcBef>
                        <a:spcAft>
                          <a:spcPts val="0"/>
                        </a:spcAft>
                      </a:pPr>
                      <a:r>
                        <a:rPr lang="en-US" sz="800">
                          <a:effectLst/>
                        </a:rPr>
                        <a:t>5-9 errors:  5_________________</a:t>
                      </a:r>
                      <a:endParaRPr lang="en-US" sz="700">
                        <a:effectLst/>
                      </a:endParaRPr>
                    </a:p>
                    <a:p>
                      <a:pPr marL="0" marR="0">
                        <a:lnSpc>
                          <a:spcPct val="115000"/>
                        </a:lnSpc>
                        <a:spcBef>
                          <a:spcPts val="0"/>
                        </a:spcBef>
                        <a:spcAft>
                          <a:spcPts val="0"/>
                        </a:spcAft>
                      </a:pPr>
                      <a:r>
                        <a:rPr lang="en-US" sz="800">
                          <a:effectLst/>
                        </a:rPr>
                        <a:t>Over 10 errors: 0 __________________</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extLst>
                  <a:ext uri="{0D108BD9-81ED-4DB2-BD59-A6C34878D82A}">
                    <a16:rowId xmlns:a16="http://schemas.microsoft.com/office/drawing/2014/main" val="3318630744"/>
                  </a:ext>
                </a:extLst>
              </a:tr>
              <a:tr h="1038417">
                <a:tc>
                  <a:txBody>
                    <a:bodyPr/>
                    <a:lstStyle/>
                    <a:p>
                      <a:pPr marL="0" marR="0">
                        <a:lnSpc>
                          <a:spcPct val="115000"/>
                        </a:lnSpc>
                        <a:spcBef>
                          <a:spcPts val="0"/>
                        </a:spcBef>
                        <a:spcAft>
                          <a:spcPts val="0"/>
                        </a:spcAft>
                      </a:pPr>
                      <a:r>
                        <a:rPr lang="en-US" sz="800">
                          <a:effectLst/>
                        </a:rPr>
                        <a:t>Map:</a:t>
                      </a:r>
                      <a:endParaRPr lang="en-US" sz="700">
                        <a:effectLst/>
                      </a:endParaRPr>
                    </a:p>
                    <a:p>
                      <a:pPr marL="0" marR="0">
                        <a:lnSpc>
                          <a:spcPct val="115000"/>
                        </a:lnSpc>
                        <a:spcBef>
                          <a:spcPts val="0"/>
                        </a:spcBef>
                        <a:spcAft>
                          <a:spcPts val="0"/>
                        </a:spcAft>
                      </a:pPr>
                      <a:r>
                        <a:rPr lang="en-US" sz="800">
                          <a:effectLst/>
                        </a:rPr>
                        <a:t>Great – gives perspective of where country is in relation to continent: 5 ________</a:t>
                      </a:r>
                      <a:endParaRPr lang="en-US" sz="700">
                        <a:effectLst/>
                      </a:endParaRPr>
                    </a:p>
                    <a:p>
                      <a:pPr marL="0" marR="0">
                        <a:lnSpc>
                          <a:spcPct val="115000"/>
                        </a:lnSpc>
                        <a:spcBef>
                          <a:spcPts val="0"/>
                        </a:spcBef>
                        <a:spcAft>
                          <a:spcPts val="0"/>
                        </a:spcAft>
                      </a:pPr>
                      <a:r>
                        <a:rPr lang="en-US" sz="800">
                          <a:effectLst/>
                        </a:rPr>
                        <a:t>Good:  2 _____________</a:t>
                      </a:r>
                      <a:endParaRPr lang="en-US" sz="700">
                        <a:effectLst/>
                      </a:endParaRPr>
                    </a:p>
                    <a:p>
                      <a:pPr marL="0" marR="0">
                        <a:lnSpc>
                          <a:spcPct val="115000"/>
                        </a:lnSpc>
                        <a:spcBef>
                          <a:spcPts val="0"/>
                        </a:spcBef>
                        <a:spcAft>
                          <a:spcPts val="0"/>
                        </a:spcAft>
                      </a:pPr>
                      <a:r>
                        <a:rPr lang="en-US" sz="800">
                          <a:effectLst/>
                        </a:rPr>
                        <a:t>Nothing: 0_________________</a:t>
                      </a:r>
                      <a:endParaRPr lang="en-US" sz="700">
                        <a:effectLst/>
                      </a:endParaRPr>
                    </a:p>
                    <a:p>
                      <a:pPr marL="0" marR="0">
                        <a:lnSpc>
                          <a:spcPct val="115000"/>
                        </a:lnSpc>
                        <a:spcBef>
                          <a:spcPts val="0"/>
                        </a:spcBef>
                        <a:spcAft>
                          <a:spcPts val="0"/>
                        </a:spcAft>
                      </a:pP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tc>
                  <a:txBody>
                    <a:bodyPr/>
                    <a:lstStyle/>
                    <a:p>
                      <a:pPr marL="0" marR="0">
                        <a:lnSpc>
                          <a:spcPct val="115000"/>
                        </a:lnSpc>
                        <a:spcBef>
                          <a:spcPts val="0"/>
                        </a:spcBef>
                        <a:spcAft>
                          <a:spcPts val="0"/>
                        </a:spcAft>
                      </a:pPr>
                      <a:r>
                        <a:rPr lang="en-US" sz="800">
                          <a:effectLst/>
                        </a:rPr>
                        <a:t>Races/Ethnicities:</a:t>
                      </a:r>
                      <a:endParaRPr lang="en-US" sz="700">
                        <a:effectLst/>
                      </a:endParaRPr>
                    </a:p>
                    <a:p>
                      <a:pPr marL="0" marR="0">
                        <a:lnSpc>
                          <a:spcPct val="115000"/>
                        </a:lnSpc>
                        <a:spcBef>
                          <a:spcPts val="0"/>
                        </a:spcBef>
                        <a:spcAft>
                          <a:spcPts val="0"/>
                        </a:spcAft>
                      </a:pPr>
                      <a:r>
                        <a:rPr lang="en-US" sz="800">
                          <a:effectLst/>
                        </a:rPr>
                        <a:t> </a:t>
                      </a:r>
                      <a:endParaRPr lang="en-US" sz="700">
                        <a:effectLst/>
                      </a:endParaRPr>
                    </a:p>
                    <a:p>
                      <a:pPr marL="0" marR="0">
                        <a:lnSpc>
                          <a:spcPct val="115000"/>
                        </a:lnSpc>
                        <a:spcBef>
                          <a:spcPts val="0"/>
                        </a:spcBef>
                        <a:spcAft>
                          <a:spcPts val="0"/>
                        </a:spcAft>
                      </a:pPr>
                      <a:r>
                        <a:rPr lang="en-US" sz="800">
                          <a:effectLst/>
                        </a:rPr>
                        <a:t>Good: 5 _____________</a:t>
                      </a:r>
                      <a:endParaRPr lang="en-US" sz="700">
                        <a:effectLst/>
                      </a:endParaRPr>
                    </a:p>
                    <a:p>
                      <a:pPr marL="0" marR="0">
                        <a:lnSpc>
                          <a:spcPct val="115000"/>
                        </a:lnSpc>
                        <a:spcBef>
                          <a:spcPts val="0"/>
                        </a:spcBef>
                        <a:spcAft>
                          <a:spcPts val="0"/>
                        </a:spcAft>
                      </a:pPr>
                      <a:r>
                        <a:rPr lang="en-US" sz="800">
                          <a:effectLst/>
                        </a:rPr>
                        <a:t>Better than nothing: 2______________</a:t>
                      </a:r>
                      <a:endParaRPr lang="en-US" sz="700">
                        <a:effectLst/>
                      </a:endParaRPr>
                    </a:p>
                    <a:p>
                      <a:pPr marL="0" marR="0">
                        <a:lnSpc>
                          <a:spcPct val="115000"/>
                        </a:lnSpc>
                        <a:spcBef>
                          <a:spcPts val="0"/>
                        </a:spcBef>
                        <a:spcAft>
                          <a:spcPts val="0"/>
                        </a:spcAft>
                      </a:pPr>
                      <a:r>
                        <a:rPr lang="en-US" sz="800">
                          <a:effectLst/>
                        </a:rPr>
                        <a:t>Nothing: 0_________________</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extLst>
                  <a:ext uri="{0D108BD9-81ED-4DB2-BD59-A6C34878D82A}">
                    <a16:rowId xmlns:a16="http://schemas.microsoft.com/office/drawing/2014/main" val="3389203557"/>
                  </a:ext>
                </a:extLst>
              </a:tr>
              <a:tr h="865348">
                <a:tc>
                  <a:txBody>
                    <a:bodyPr/>
                    <a:lstStyle/>
                    <a:p>
                      <a:pPr marL="0" marR="0">
                        <a:lnSpc>
                          <a:spcPct val="115000"/>
                        </a:lnSpc>
                        <a:spcBef>
                          <a:spcPts val="0"/>
                        </a:spcBef>
                        <a:spcAft>
                          <a:spcPts val="0"/>
                        </a:spcAft>
                      </a:pPr>
                      <a:r>
                        <a:rPr lang="en-US" sz="800">
                          <a:effectLst/>
                        </a:rPr>
                        <a:t>Religions:</a:t>
                      </a:r>
                      <a:endParaRPr lang="en-US" sz="700">
                        <a:effectLst/>
                      </a:endParaRPr>
                    </a:p>
                    <a:p>
                      <a:pPr marL="0" marR="0">
                        <a:lnSpc>
                          <a:spcPct val="115000"/>
                        </a:lnSpc>
                        <a:spcBef>
                          <a:spcPts val="0"/>
                        </a:spcBef>
                        <a:spcAft>
                          <a:spcPts val="0"/>
                        </a:spcAft>
                      </a:pPr>
                      <a:r>
                        <a:rPr lang="en-US" sz="800">
                          <a:effectLst/>
                        </a:rPr>
                        <a:t>Good: 5_____________</a:t>
                      </a:r>
                      <a:endParaRPr lang="en-US" sz="700">
                        <a:effectLst/>
                      </a:endParaRPr>
                    </a:p>
                    <a:p>
                      <a:pPr marL="0" marR="0">
                        <a:lnSpc>
                          <a:spcPct val="115000"/>
                        </a:lnSpc>
                        <a:spcBef>
                          <a:spcPts val="0"/>
                        </a:spcBef>
                        <a:spcAft>
                          <a:spcPts val="0"/>
                        </a:spcAft>
                      </a:pPr>
                      <a:r>
                        <a:rPr lang="en-US" sz="800">
                          <a:effectLst/>
                        </a:rPr>
                        <a:t>Better than nothing: 2______________</a:t>
                      </a:r>
                      <a:endParaRPr lang="en-US" sz="700">
                        <a:effectLst/>
                      </a:endParaRPr>
                    </a:p>
                    <a:p>
                      <a:pPr marL="0" marR="0">
                        <a:lnSpc>
                          <a:spcPct val="115000"/>
                        </a:lnSpc>
                        <a:spcBef>
                          <a:spcPts val="0"/>
                        </a:spcBef>
                        <a:spcAft>
                          <a:spcPts val="0"/>
                        </a:spcAft>
                      </a:pPr>
                      <a:r>
                        <a:rPr lang="en-US" sz="800">
                          <a:effectLst/>
                        </a:rPr>
                        <a:t>Nothing: 0_________________</a:t>
                      </a:r>
                      <a:endParaRPr lang="en-US" sz="700">
                        <a:effectLst/>
                      </a:endParaRPr>
                    </a:p>
                    <a:p>
                      <a:pPr marL="0" marR="0">
                        <a:lnSpc>
                          <a:spcPct val="115000"/>
                        </a:lnSpc>
                        <a:spcBef>
                          <a:spcPts val="0"/>
                        </a:spcBef>
                        <a:spcAft>
                          <a:spcPts val="0"/>
                        </a:spcAft>
                      </a:pP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tc>
                  <a:txBody>
                    <a:bodyPr/>
                    <a:lstStyle/>
                    <a:p>
                      <a:pPr marL="0" marR="0">
                        <a:lnSpc>
                          <a:spcPct val="115000"/>
                        </a:lnSpc>
                        <a:spcBef>
                          <a:spcPts val="0"/>
                        </a:spcBef>
                        <a:spcAft>
                          <a:spcPts val="0"/>
                        </a:spcAft>
                      </a:pPr>
                      <a:r>
                        <a:rPr lang="en-US" sz="800">
                          <a:effectLst/>
                        </a:rPr>
                        <a:t>Languages Spoken:</a:t>
                      </a:r>
                      <a:endParaRPr lang="en-US" sz="700">
                        <a:effectLst/>
                      </a:endParaRPr>
                    </a:p>
                    <a:p>
                      <a:pPr marL="0" marR="0">
                        <a:lnSpc>
                          <a:spcPct val="115000"/>
                        </a:lnSpc>
                        <a:spcBef>
                          <a:spcPts val="0"/>
                        </a:spcBef>
                        <a:spcAft>
                          <a:spcPts val="0"/>
                        </a:spcAft>
                      </a:pPr>
                      <a:r>
                        <a:rPr lang="en-US" sz="800">
                          <a:effectLst/>
                        </a:rPr>
                        <a:t>Good: 5 _____________</a:t>
                      </a:r>
                      <a:endParaRPr lang="en-US" sz="700">
                        <a:effectLst/>
                      </a:endParaRPr>
                    </a:p>
                    <a:p>
                      <a:pPr marL="0" marR="0">
                        <a:lnSpc>
                          <a:spcPct val="115000"/>
                        </a:lnSpc>
                        <a:spcBef>
                          <a:spcPts val="0"/>
                        </a:spcBef>
                        <a:spcAft>
                          <a:spcPts val="0"/>
                        </a:spcAft>
                      </a:pPr>
                      <a:r>
                        <a:rPr lang="en-US" sz="800">
                          <a:effectLst/>
                        </a:rPr>
                        <a:t>Better than nothing: 2______________</a:t>
                      </a:r>
                      <a:endParaRPr lang="en-US" sz="700">
                        <a:effectLst/>
                      </a:endParaRPr>
                    </a:p>
                    <a:p>
                      <a:pPr marL="0" marR="0">
                        <a:lnSpc>
                          <a:spcPct val="115000"/>
                        </a:lnSpc>
                        <a:spcBef>
                          <a:spcPts val="0"/>
                        </a:spcBef>
                        <a:spcAft>
                          <a:spcPts val="0"/>
                        </a:spcAft>
                      </a:pPr>
                      <a:r>
                        <a:rPr lang="en-US" sz="800">
                          <a:effectLst/>
                        </a:rPr>
                        <a:t>Nothing: 0_________________</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extLst>
                  <a:ext uri="{0D108BD9-81ED-4DB2-BD59-A6C34878D82A}">
                    <a16:rowId xmlns:a16="http://schemas.microsoft.com/office/drawing/2014/main" val="1700313559"/>
                  </a:ext>
                </a:extLst>
              </a:tr>
              <a:tr h="865348">
                <a:tc>
                  <a:txBody>
                    <a:bodyPr/>
                    <a:lstStyle/>
                    <a:p>
                      <a:pPr marL="0" marR="0">
                        <a:lnSpc>
                          <a:spcPct val="115000"/>
                        </a:lnSpc>
                        <a:spcBef>
                          <a:spcPts val="0"/>
                        </a:spcBef>
                        <a:spcAft>
                          <a:spcPts val="0"/>
                        </a:spcAft>
                      </a:pPr>
                      <a:r>
                        <a:rPr lang="en-US" sz="800">
                          <a:effectLst/>
                        </a:rPr>
                        <a:t>Marriage Customs:</a:t>
                      </a:r>
                      <a:endParaRPr lang="en-US" sz="700">
                        <a:effectLst/>
                      </a:endParaRPr>
                    </a:p>
                    <a:p>
                      <a:pPr marL="0" marR="0">
                        <a:lnSpc>
                          <a:spcPct val="115000"/>
                        </a:lnSpc>
                        <a:spcBef>
                          <a:spcPts val="0"/>
                        </a:spcBef>
                        <a:spcAft>
                          <a:spcPts val="0"/>
                        </a:spcAft>
                      </a:pPr>
                      <a:r>
                        <a:rPr lang="en-US" sz="800">
                          <a:effectLst/>
                        </a:rPr>
                        <a:t>Good: 5_____________</a:t>
                      </a:r>
                      <a:endParaRPr lang="en-US" sz="700">
                        <a:effectLst/>
                      </a:endParaRPr>
                    </a:p>
                    <a:p>
                      <a:pPr marL="0" marR="0">
                        <a:lnSpc>
                          <a:spcPct val="115000"/>
                        </a:lnSpc>
                        <a:spcBef>
                          <a:spcPts val="0"/>
                        </a:spcBef>
                        <a:spcAft>
                          <a:spcPts val="0"/>
                        </a:spcAft>
                      </a:pPr>
                      <a:r>
                        <a:rPr lang="en-US" sz="800">
                          <a:effectLst/>
                        </a:rPr>
                        <a:t>Better than nothing: 2______________</a:t>
                      </a:r>
                      <a:endParaRPr lang="en-US" sz="700">
                        <a:effectLst/>
                      </a:endParaRPr>
                    </a:p>
                    <a:p>
                      <a:pPr marL="0" marR="0">
                        <a:lnSpc>
                          <a:spcPct val="115000"/>
                        </a:lnSpc>
                        <a:spcBef>
                          <a:spcPts val="0"/>
                        </a:spcBef>
                        <a:spcAft>
                          <a:spcPts val="0"/>
                        </a:spcAft>
                      </a:pPr>
                      <a:r>
                        <a:rPr lang="en-US" sz="800">
                          <a:effectLst/>
                        </a:rPr>
                        <a:t>Nothing: 0_________________</a:t>
                      </a:r>
                      <a:endParaRPr lang="en-US" sz="700">
                        <a:effectLst/>
                      </a:endParaRPr>
                    </a:p>
                    <a:p>
                      <a:pPr marL="0" marR="0">
                        <a:lnSpc>
                          <a:spcPct val="115000"/>
                        </a:lnSpc>
                        <a:spcBef>
                          <a:spcPts val="0"/>
                        </a:spcBef>
                        <a:spcAft>
                          <a:spcPts val="0"/>
                        </a:spcAft>
                      </a:pP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tc>
                  <a:txBody>
                    <a:bodyPr/>
                    <a:lstStyle/>
                    <a:p>
                      <a:pPr marL="0" marR="0">
                        <a:lnSpc>
                          <a:spcPct val="115000"/>
                        </a:lnSpc>
                        <a:spcBef>
                          <a:spcPts val="0"/>
                        </a:spcBef>
                        <a:spcAft>
                          <a:spcPts val="0"/>
                        </a:spcAft>
                      </a:pPr>
                      <a:r>
                        <a:rPr lang="en-US" sz="800">
                          <a:effectLst/>
                        </a:rPr>
                        <a:t>Family/Child-rearing Customs:</a:t>
                      </a:r>
                      <a:endParaRPr lang="en-US" sz="700">
                        <a:effectLst/>
                      </a:endParaRPr>
                    </a:p>
                    <a:p>
                      <a:pPr marL="0" marR="0">
                        <a:lnSpc>
                          <a:spcPct val="115000"/>
                        </a:lnSpc>
                        <a:spcBef>
                          <a:spcPts val="0"/>
                        </a:spcBef>
                        <a:spcAft>
                          <a:spcPts val="0"/>
                        </a:spcAft>
                      </a:pPr>
                      <a:r>
                        <a:rPr lang="en-US" sz="800">
                          <a:effectLst/>
                        </a:rPr>
                        <a:t>Good: 5_____________</a:t>
                      </a:r>
                      <a:endParaRPr lang="en-US" sz="700">
                        <a:effectLst/>
                      </a:endParaRPr>
                    </a:p>
                    <a:p>
                      <a:pPr marL="0" marR="0">
                        <a:lnSpc>
                          <a:spcPct val="115000"/>
                        </a:lnSpc>
                        <a:spcBef>
                          <a:spcPts val="0"/>
                        </a:spcBef>
                        <a:spcAft>
                          <a:spcPts val="0"/>
                        </a:spcAft>
                      </a:pPr>
                      <a:r>
                        <a:rPr lang="en-US" sz="800">
                          <a:effectLst/>
                        </a:rPr>
                        <a:t>Better than nothing: 2______________</a:t>
                      </a:r>
                      <a:endParaRPr lang="en-US" sz="700">
                        <a:effectLst/>
                      </a:endParaRPr>
                    </a:p>
                    <a:p>
                      <a:pPr marL="0" marR="0">
                        <a:lnSpc>
                          <a:spcPct val="115000"/>
                        </a:lnSpc>
                        <a:spcBef>
                          <a:spcPts val="0"/>
                        </a:spcBef>
                        <a:spcAft>
                          <a:spcPts val="0"/>
                        </a:spcAft>
                      </a:pPr>
                      <a:r>
                        <a:rPr lang="en-US" sz="800">
                          <a:effectLst/>
                        </a:rPr>
                        <a:t>Nothing: 0_________________</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extLst>
                  <a:ext uri="{0D108BD9-81ED-4DB2-BD59-A6C34878D82A}">
                    <a16:rowId xmlns:a16="http://schemas.microsoft.com/office/drawing/2014/main" val="1399649772"/>
                  </a:ext>
                </a:extLst>
              </a:tr>
              <a:tr h="865348">
                <a:tc>
                  <a:txBody>
                    <a:bodyPr/>
                    <a:lstStyle/>
                    <a:p>
                      <a:pPr marL="0" marR="0">
                        <a:lnSpc>
                          <a:spcPct val="115000"/>
                        </a:lnSpc>
                        <a:spcBef>
                          <a:spcPts val="0"/>
                        </a:spcBef>
                        <a:spcAft>
                          <a:spcPts val="0"/>
                        </a:spcAft>
                      </a:pPr>
                      <a:r>
                        <a:rPr lang="en-US" sz="800">
                          <a:effectLst/>
                        </a:rPr>
                        <a:t>Death and Dying Beliefs/Burial Customs:</a:t>
                      </a:r>
                      <a:endParaRPr lang="en-US" sz="700">
                        <a:effectLst/>
                      </a:endParaRPr>
                    </a:p>
                    <a:p>
                      <a:pPr marL="0" marR="0">
                        <a:lnSpc>
                          <a:spcPct val="115000"/>
                        </a:lnSpc>
                        <a:spcBef>
                          <a:spcPts val="0"/>
                        </a:spcBef>
                        <a:spcAft>
                          <a:spcPts val="0"/>
                        </a:spcAft>
                      </a:pPr>
                      <a:r>
                        <a:rPr lang="en-US" sz="800">
                          <a:effectLst/>
                        </a:rPr>
                        <a:t>Good: 5 _____________</a:t>
                      </a:r>
                      <a:endParaRPr lang="en-US" sz="700">
                        <a:effectLst/>
                      </a:endParaRPr>
                    </a:p>
                    <a:p>
                      <a:pPr marL="0" marR="0">
                        <a:lnSpc>
                          <a:spcPct val="115000"/>
                        </a:lnSpc>
                        <a:spcBef>
                          <a:spcPts val="0"/>
                        </a:spcBef>
                        <a:spcAft>
                          <a:spcPts val="0"/>
                        </a:spcAft>
                      </a:pPr>
                      <a:r>
                        <a:rPr lang="en-US" sz="800">
                          <a:effectLst/>
                        </a:rPr>
                        <a:t>Better than nothing: 2______________</a:t>
                      </a:r>
                      <a:endParaRPr lang="en-US" sz="700">
                        <a:effectLst/>
                      </a:endParaRPr>
                    </a:p>
                    <a:p>
                      <a:pPr marL="0" marR="0">
                        <a:lnSpc>
                          <a:spcPct val="115000"/>
                        </a:lnSpc>
                        <a:spcBef>
                          <a:spcPts val="0"/>
                        </a:spcBef>
                        <a:spcAft>
                          <a:spcPts val="0"/>
                        </a:spcAft>
                      </a:pPr>
                      <a:r>
                        <a:rPr lang="en-US" sz="800">
                          <a:effectLst/>
                        </a:rPr>
                        <a:t>Nothing: 0_________________</a:t>
                      </a:r>
                      <a:endParaRPr lang="en-US" sz="700">
                        <a:effectLst/>
                      </a:endParaRPr>
                    </a:p>
                    <a:p>
                      <a:pPr marL="0" marR="0">
                        <a:lnSpc>
                          <a:spcPct val="115000"/>
                        </a:lnSpc>
                        <a:spcBef>
                          <a:spcPts val="0"/>
                        </a:spcBef>
                        <a:spcAft>
                          <a:spcPts val="0"/>
                        </a:spcAft>
                      </a:pP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tc>
                  <a:txBody>
                    <a:bodyPr/>
                    <a:lstStyle/>
                    <a:p>
                      <a:pPr marL="0" marR="0">
                        <a:lnSpc>
                          <a:spcPct val="115000"/>
                        </a:lnSpc>
                        <a:spcBef>
                          <a:spcPts val="0"/>
                        </a:spcBef>
                        <a:spcAft>
                          <a:spcPts val="0"/>
                        </a:spcAft>
                      </a:pPr>
                      <a:r>
                        <a:rPr lang="en-US" sz="800">
                          <a:effectLst/>
                        </a:rPr>
                        <a:t>Communication Customs:</a:t>
                      </a:r>
                      <a:endParaRPr lang="en-US" sz="700">
                        <a:effectLst/>
                      </a:endParaRPr>
                    </a:p>
                    <a:p>
                      <a:pPr marL="0" marR="0">
                        <a:lnSpc>
                          <a:spcPct val="115000"/>
                        </a:lnSpc>
                        <a:spcBef>
                          <a:spcPts val="0"/>
                        </a:spcBef>
                        <a:spcAft>
                          <a:spcPts val="0"/>
                        </a:spcAft>
                      </a:pPr>
                      <a:r>
                        <a:rPr lang="en-US" sz="800">
                          <a:effectLst/>
                        </a:rPr>
                        <a:t>Good: 10_____________</a:t>
                      </a:r>
                      <a:endParaRPr lang="en-US" sz="700">
                        <a:effectLst/>
                      </a:endParaRPr>
                    </a:p>
                    <a:p>
                      <a:pPr marL="0" marR="0">
                        <a:lnSpc>
                          <a:spcPct val="115000"/>
                        </a:lnSpc>
                        <a:spcBef>
                          <a:spcPts val="0"/>
                        </a:spcBef>
                        <a:spcAft>
                          <a:spcPts val="0"/>
                        </a:spcAft>
                      </a:pPr>
                      <a:r>
                        <a:rPr lang="en-US" sz="800">
                          <a:effectLst/>
                        </a:rPr>
                        <a:t>Better than nothing: 5______________</a:t>
                      </a:r>
                      <a:endParaRPr lang="en-US" sz="700">
                        <a:effectLst/>
                      </a:endParaRPr>
                    </a:p>
                    <a:p>
                      <a:pPr marL="0" marR="0">
                        <a:lnSpc>
                          <a:spcPct val="115000"/>
                        </a:lnSpc>
                        <a:spcBef>
                          <a:spcPts val="0"/>
                        </a:spcBef>
                        <a:spcAft>
                          <a:spcPts val="0"/>
                        </a:spcAft>
                      </a:pPr>
                      <a:r>
                        <a:rPr lang="en-US" sz="800">
                          <a:effectLst/>
                        </a:rPr>
                        <a:t>Nothing: 0 _________________</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extLst>
                  <a:ext uri="{0D108BD9-81ED-4DB2-BD59-A6C34878D82A}">
                    <a16:rowId xmlns:a16="http://schemas.microsoft.com/office/drawing/2014/main" val="189182545"/>
                  </a:ext>
                </a:extLst>
              </a:tr>
              <a:tr h="692279">
                <a:tc>
                  <a:txBody>
                    <a:bodyPr/>
                    <a:lstStyle/>
                    <a:p>
                      <a:pPr marL="0" marR="0">
                        <a:lnSpc>
                          <a:spcPct val="115000"/>
                        </a:lnSpc>
                        <a:spcBef>
                          <a:spcPts val="0"/>
                        </a:spcBef>
                        <a:spcAft>
                          <a:spcPts val="0"/>
                        </a:spcAft>
                      </a:pPr>
                      <a:r>
                        <a:rPr lang="en-US" sz="800">
                          <a:effectLst/>
                        </a:rPr>
                        <a:t>Housing and Economy Information:</a:t>
                      </a:r>
                      <a:endParaRPr lang="en-US" sz="700">
                        <a:effectLst/>
                      </a:endParaRPr>
                    </a:p>
                    <a:p>
                      <a:pPr marL="0" marR="0">
                        <a:lnSpc>
                          <a:spcPct val="115000"/>
                        </a:lnSpc>
                        <a:spcBef>
                          <a:spcPts val="0"/>
                        </a:spcBef>
                        <a:spcAft>
                          <a:spcPts val="0"/>
                        </a:spcAft>
                      </a:pPr>
                      <a:r>
                        <a:rPr lang="en-US" sz="800">
                          <a:effectLst/>
                        </a:rPr>
                        <a:t>Good: 5_____________</a:t>
                      </a:r>
                      <a:endParaRPr lang="en-US" sz="700">
                        <a:effectLst/>
                      </a:endParaRPr>
                    </a:p>
                    <a:p>
                      <a:pPr marL="0" marR="0">
                        <a:lnSpc>
                          <a:spcPct val="115000"/>
                        </a:lnSpc>
                        <a:spcBef>
                          <a:spcPts val="0"/>
                        </a:spcBef>
                        <a:spcAft>
                          <a:spcPts val="0"/>
                        </a:spcAft>
                      </a:pPr>
                      <a:r>
                        <a:rPr lang="en-US" sz="800">
                          <a:effectLst/>
                        </a:rPr>
                        <a:t>Better than nothing: 2______________</a:t>
                      </a:r>
                      <a:endParaRPr lang="en-US" sz="700">
                        <a:effectLst/>
                      </a:endParaRPr>
                    </a:p>
                    <a:p>
                      <a:pPr marL="0" marR="0">
                        <a:lnSpc>
                          <a:spcPct val="115000"/>
                        </a:lnSpc>
                        <a:spcBef>
                          <a:spcPts val="0"/>
                        </a:spcBef>
                        <a:spcAft>
                          <a:spcPts val="0"/>
                        </a:spcAft>
                      </a:pPr>
                      <a:r>
                        <a:rPr lang="en-US" sz="800">
                          <a:effectLst/>
                        </a:rPr>
                        <a:t>Nothing: 0 _________________</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tc>
                  <a:txBody>
                    <a:bodyPr/>
                    <a:lstStyle/>
                    <a:p>
                      <a:pPr marL="0" marR="0">
                        <a:lnSpc>
                          <a:spcPct val="115000"/>
                        </a:lnSpc>
                        <a:spcBef>
                          <a:spcPts val="0"/>
                        </a:spcBef>
                        <a:spcAft>
                          <a:spcPts val="0"/>
                        </a:spcAft>
                      </a:pPr>
                      <a:r>
                        <a:rPr lang="en-US" sz="800">
                          <a:effectLst/>
                        </a:rPr>
                        <a:t>Education Customs and Information:</a:t>
                      </a:r>
                      <a:endParaRPr lang="en-US" sz="700">
                        <a:effectLst/>
                      </a:endParaRPr>
                    </a:p>
                    <a:p>
                      <a:pPr marL="0" marR="0">
                        <a:lnSpc>
                          <a:spcPct val="115000"/>
                        </a:lnSpc>
                        <a:spcBef>
                          <a:spcPts val="0"/>
                        </a:spcBef>
                        <a:spcAft>
                          <a:spcPts val="0"/>
                        </a:spcAft>
                      </a:pPr>
                      <a:r>
                        <a:rPr lang="en-US" sz="800">
                          <a:effectLst/>
                        </a:rPr>
                        <a:t>Good: 5 _____________</a:t>
                      </a:r>
                      <a:endParaRPr lang="en-US" sz="700">
                        <a:effectLst/>
                      </a:endParaRPr>
                    </a:p>
                    <a:p>
                      <a:pPr marL="0" marR="0">
                        <a:lnSpc>
                          <a:spcPct val="115000"/>
                        </a:lnSpc>
                        <a:spcBef>
                          <a:spcPts val="0"/>
                        </a:spcBef>
                        <a:spcAft>
                          <a:spcPts val="0"/>
                        </a:spcAft>
                      </a:pPr>
                      <a:r>
                        <a:rPr lang="en-US" sz="800">
                          <a:effectLst/>
                        </a:rPr>
                        <a:t>Better than nothing: 2______________</a:t>
                      </a:r>
                      <a:endParaRPr lang="en-US" sz="700">
                        <a:effectLst/>
                      </a:endParaRPr>
                    </a:p>
                    <a:p>
                      <a:pPr marL="0" marR="0">
                        <a:lnSpc>
                          <a:spcPct val="115000"/>
                        </a:lnSpc>
                        <a:spcBef>
                          <a:spcPts val="0"/>
                        </a:spcBef>
                        <a:spcAft>
                          <a:spcPts val="0"/>
                        </a:spcAft>
                      </a:pPr>
                      <a:r>
                        <a:rPr lang="en-US" sz="800">
                          <a:effectLst/>
                        </a:rPr>
                        <a:t>Nothing: 0_________________</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extLst>
                  <a:ext uri="{0D108BD9-81ED-4DB2-BD59-A6C34878D82A}">
                    <a16:rowId xmlns:a16="http://schemas.microsoft.com/office/drawing/2014/main" val="3880669920"/>
                  </a:ext>
                </a:extLst>
              </a:tr>
              <a:tr h="1211487">
                <a:tc>
                  <a:txBody>
                    <a:bodyPr/>
                    <a:lstStyle/>
                    <a:p>
                      <a:pPr marL="0" marR="0">
                        <a:lnSpc>
                          <a:spcPct val="115000"/>
                        </a:lnSpc>
                        <a:spcBef>
                          <a:spcPts val="0"/>
                        </a:spcBef>
                        <a:spcAft>
                          <a:spcPts val="0"/>
                        </a:spcAft>
                      </a:pPr>
                      <a:r>
                        <a:rPr lang="en-US" sz="800">
                          <a:effectLst/>
                        </a:rPr>
                        <a:t>Other Interesting Facts/Information:</a:t>
                      </a:r>
                      <a:endParaRPr lang="en-US" sz="700">
                        <a:effectLst/>
                      </a:endParaRPr>
                    </a:p>
                    <a:p>
                      <a:pPr marL="0" marR="0">
                        <a:lnSpc>
                          <a:spcPct val="115000"/>
                        </a:lnSpc>
                        <a:spcBef>
                          <a:spcPts val="0"/>
                        </a:spcBef>
                        <a:spcAft>
                          <a:spcPts val="0"/>
                        </a:spcAft>
                      </a:pPr>
                      <a:r>
                        <a:rPr lang="en-US" sz="800">
                          <a:effectLst/>
                        </a:rPr>
                        <a:t>Amazing: 5 + 10 bonus points______________</a:t>
                      </a:r>
                      <a:endParaRPr lang="en-US" sz="700">
                        <a:effectLst/>
                      </a:endParaRPr>
                    </a:p>
                    <a:p>
                      <a:pPr marL="0" marR="0">
                        <a:lnSpc>
                          <a:spcPct val="115000"/>
                        </a:lnSpc>
                        <a:spcBef>
                          <a:spcPts val="0"/>
                        </a:spcBef>
                        <a:spcAft>
                          <a:spcPts val="0"/>
                        </a:spcAft>
                      </a:pPr>
                      <a:r>
                        <a:rPr lang="en-US" sz="800">
                          <a:effectLst/>
                        </a:rPr>
                        <a:t>Good: 5_____________</a:t>
                      </a:r>
                      <a:endParaRPr lang="en-US" sz="700">
                        <a:effectLst/>
                      </a:endParaRPr>
                    </a:p>
                    <a:p>
                      <a:pPr marL="0" marR="0">
                        <a:lnSpc>
                          <a:spcPct val="115000"/>
                        </a:lnSpc>
                        <a:spcBef>
                          <a:spcPts val="0"/>
                        </a:spcBef>
                        <a:spcAft>
                          <a:spcPts val="0"/>
                        </a:spcAft>
                      </a:pPr>
                      <a:r>
                        <a:rPr lang="en-US" sz="800">
                          <a:effectLst/>
                        </a:rPr>
                        <a:t>Better than nothing: 2 _________________ </a:t>
                      </a:r>
                      <a:endParaRPr lang="en-US" sz="700">
                        <a:effectLst/>
                      </a:endParaRPr>
                    </a:p>
                    <a:p>
                      <a:pPr marL="0" marR="0">
                        <a:lnSpc>
                          <a:spcPct val="115000"/>
                        </a:lnSpc>
                        <a:spcBef>
                          <a:spcPts val="0"/>
                        </a:spcBef>
                        <a:spcAft>
                          <a:spcPts val="0"/>
                        </a:spcAft>
                      </a:pPr>
                      <a:r>
                        <a:rPr lang="en-US" sz="800">
                          <a:effectLst/>
                        </a:rPr>
                        <a:t>Nothing: 0 _________________</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tc>
                  <a:txBody>
                    <a:bodyPr/>
                    <a:lstStyle/>
                    <a:p>
                      <a:pPr marL="0" marR="0">
                        <a:lnSpc>
                          <a:spcPct val="115000"/>
                        </a:lnSpc>
                        <a:spcBef>
                          <a:spcPts val="0"/>
                        </a:spcBef>
                        <a:spcAft>
                          <a:spcPts val="0"/>
                        </a:spcAft>
                      </a:pPr>
                      <a:r>
                        <a:rPr lang="en-US" sz="800" dirty="0">
                          <a:effectLst/>
                        </a:rPr>
                        <a:t>Sources Clearly Sited:</a:t>
                      </a:r>
                      <a:endParaRPr lang="en-US" sz="700" dirty="0">
                        <a:effectLst/>
                      </a:endParaRPr>
                    </a:p>
                    <a:p>
                      <a:pPr marL="0" marR="0">
                        <a:lnSpc>
                          <a:spcPct val="115000"/>
                        </a:lnSpc>
                        <a:spcBef>
                          <a:spcPts val="0"/>
                        </a:spcBef>
                        <a:spcAft>
                          <a:spcPts val="0"/>
                        </a:spcAft>
                      </a:pPr>
                      <a:r>
                        <a:rPr lang="en-US" sz="800" dirty="0">
                          <a:effectLst/>
                        </a:rPr>
                        <a:t>Reader can clearly see which source used for specific info: 15 _____________</a:t>
                      </a:r>
                      <a:endParaRPr lang="en-US" sz="700" dirty="0">
                        <a:effectLst/>
                      </a:endParaRPr>
                    </a:p>
                    <a:p>
                      <a:pPr marL="0" marR="0">
                        <a:lnSpc>
                          <a:spcPct val="115000"/>
                        </a:lnSpc>
                        <a:spcBef>
                          <a:spcPts val="0"/>
                        </a:spcBef>
                        <a:spcAft>
                          <a:spcPts val="0"/>
                        </a:spcAft>
                      </a:pPr>
                      <a:r>
                        <a:rPr lang="en-US" sz="800" dirty="0">
                          <a:effectLst/>
                        </a:rPr>
                        <a:t>Sources listed but not easily connected to </a:t>
                      </a:r>
                      <a:endParaRPr lang="en-US" sz="700" dirty="0">
                        <a:effectLst/>
                      </a:endParaRPr>
                    </a:p>
                    <a:p>
                      <a:pPr marL="0" marR="0">
                        <a:lnSpc>
                          <a:spcPct val="115000"/>
                        </a:lnSpc>
                        <a:spcBef>
                          <a:spcPts val="0"/>
                        </a:spcBef>
                        <a:spcAft>
                          <a:spcPts val="0"/>
                        </a:spcAft>
                      </a:pPr>
                      <a:r>
                        <a:rPr lang="en-US" sz="800" dirty="0">
                          <a:effectLst/>
                        </a:rPr>
                        <a:t>info: 7 _____________</a:t>
                      </a:r>
                      <a:endParaRPr lang="en-US" sz="700" dirty="0">
                        <a:effectLst/>
                      </a:endParaRPr>
                    </a:p>
                    <a:p>
                      <a:pPr marL="0" marR="0">
                        <a:lnSpc>
                          <a:spcPct val="115000"/>
                        </a:lnSpc>
                        <a:spcBef>
                          <a:spcPts val="0"/>
                        </a:spcBef>
                        <a:spcAft>
                          <a:spcPts val="0"/>
                        </a:spcAft>
                      </a:pPr>
                      <a:r>
                        <a:rPr lang="en-US" sz="800" dirty="0">
                          <a:effectLst/>
                        </a:rPr>
                        <a:t>No sources shown: 0 ______________</a:t>
                      </a:r>
                      <a:endParaRPr lang="en-US" sz="700" dirty="0">
                        <a:effectLst/>
                      </a:endParaRPr>
                    </a:p>
                    <a:p>
                      <a:pPr marL="0" marR="0">
                        <a:lnSpc>
                          <a:spcPct val="115000"/>
                        </a:lnSpc>
                        <a:spcBef>
                          <a:spcPts val="0"/>
                        </a:spcBef>
                        <a:spcAft>
                          <a:spcPts val="0"/>
                        </a:spcAft>
                      </a:pPr>
                      <a:r>
                        <a:rPr lang="en-US" sz="8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494" marR="46494" marT="0" marB="0"/>
                </a:tc>
                <a:extLst>
                  <a:ext uri="{0D108BD9-81ED-4DB2-BD59-A6C34878D82A}">
                    <a16:rowId xmlns:a16="http://schemas.microsoft.com/office/drawing/2014/main" val="481588646"/>
                  </a:ext>
                </a:extLst>
              </a:tr>
            </a:tbl>
          </a:graphicData>
        </a:graphic>
      </p:graphicFrame>
      <p:sp>
        <p:nvSpPr>
          <p:cNvPr id="5" name="Rectangle 1"/>
          <p:cNvSpPr>
            <a:spLocks noChangeArrowheads="1"/>
          </p:cNvSpPr>
          <p:nvPr/>
        </p:nvSpPr>
        <p:spPr bwMode="auto">
          <a:xfrm>
            <a:off x="-2576089" y="-48399"/>
            <a:ext cx="1889177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46742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171700" y="3929062"/>
            <a:ext cx="8439856" cy="2928938"/>
          </a:xfrm>
          <a:prstGeom prst="rect">
            <a:avLst/>
          </a:prstGeom>
        </p:spPr>
      </p:pic>
      <p:pic>
        <p:nvPicPr>
          <p:cNvPr id="5" name="Picture 4"/>
          <p:cNvPicPr>
            <a:picLocks noChangeAspect="1"/>
          </p:cNvPicPr>
          <p:nvPr/>
        </p:nvPicPr>
        <p:blipFill>
          <a:blip r:embed="rId3"/>
          <a:stretch>
            <a:fillRect/>
          </a:stretch>
        </p:blipFill>
        <p:spPr>
          <a:xfrm>
            <a:off x="2171700" y="242887"/>
            <a:ext cx="8439856" cy="3686175"/>
          </a:xfrm>
          <a:prstGeom prst="rect">
            <a:avLst/>
          </a:prstGeom>
        </p:spPr>
      </p:pic>
    </p:spTree>
    <p:extLst>
      <p:ext uri="{BB962C8B-B14F-4D97-AF65-F5344CB8AC3E}">
        <p14:creationId xmlns:p14="http://schemas.microsoft.com/office/powerpoint/2010/main" val="1466598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Prep</a:t>
            </a:r>
          </a:p>
        </p:txBody>
      </p:sp>
      <p:sp>
        <p:nvSpPr>
          <p:cNvPr id="3" name="Content Placeholder 2"/>
          <p:cNvSpPr>
            <a:spLocks noGrp="1"/>
          </p:cNvSpPr>
          <p:nvPr>
            <p:ph idx="1"/>
          </p:nvPr>
        </p:nvSpPr>
        <p:spPr/>
        <p:txBody>
          <a:bodyPr>
            <a:normAutofit lnSpcReduction="10000"/>
          </a:bodyPr>
          <a:lstStyle/>
          <a:p>
            <a:r>
              <a:rPr lang="en-US" dirty="0"/>
              <a:t>Supplies – large trash bags, small trash bags, duct tape or package tape, masks, gloves</a:t>
            </a:r>
          </a:p>
          <a:p>
            <a:r>
              <a:rPr lang="en-US" dirty="0"/>
              <a:t>Cover beds with paint drop cloths</a:t>
            </a:r>
          </a:p>
          <a:p>
            <a:r>
              <a:rPr lang="en-US" dirty="0"/>
              <a:t>Have students use masking tape on floor to mark various areas or rooms they would like to have</a:t>
            </a:r>
          </a:p>
          <a:p>
            <a:r>
              <a:rPr lang="en-US" dirty="0"/>
              <a:t>Use old manikins or allow students to make life-size, disposable human forms</a:t>
            </a:r>
          </a:p>
          <a:p>
            <a:r>
              <a:rPr lang="en-US" dirty="0"/>
              <a:t>Add small portion of Glo-germ powder into chocolate pudding/water mixture</a:t>
            </a:r>
          </a:p>
          <a:p>
            <a:r>
              <a:rPr lang="en-US" dirty="0"/>
              <a:t>Pour mixture over manikins to simulate body fluids</a:t>
            </a:r>
          </a:p>
          <a:p>
            <a:r>
              <a:rPr lang="en-US" dirty="0"/>
              <a:t>Have students simulate care of patient – check for Glo-germ when they are done</a:t>
            </a:r>
          </a:p>
          <a:p>
            <a:endParaRPr lang="en-US" dirty="0"/>
          </a:p>
        </p:txBody>
      </p:sp>
    </p:spTree>
    <p:extLst>
      <p:ext uri="{BB962C8B-B14F-4D97-AF65-F5344CB8AC3E}">
        <p14:creationId xmlns:p14="http://schemas.microsoft.com/office/powerpoint/2010/main" val="319892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685800"/>
            <a:ext cx="3381022" cy="1485900"/>
          </a:xfrm>
        </p:spPr>
        <p:txBody>
          <a:bodyPr/>
          <a:lstStyle/>
          <a:p>
            <a:r>
              <a:rPr lang="en-US" dirty="0"/>
              <a:t>E-Day!</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11602" y="3269545"/>
            <a:ext cx="4289249" cy="3322402"/>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57205" y="2438077"/>
            <a:ext cx="2929055" cy="4182533"/>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448" y="309034"/>
            <a:ext cx="3341160" cy="4072790"/>
          </a:xfrm>
          <a:prstGeom prst="rect">
            <a:avLst/>
          </a:prstGeom>
        </p:spPr>
      </p:pic>
    </p:spTree>
    <p:extLst>
      <p:ext uri="{BB962C8B-B14F-4D97-AF65-F5344CB8AC3E}">
        <p14:creationId xmlns:p14="http://schemas.microsoft.com/office/powerpoint/2010/main" val="11140065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685799"/>
            <a:ext cx="9601200" cy="1865489"/>
          </a:xfrm>
        </p:spPr>
        <p:txBody>
          <a:bodyPr>
            <a:normAutofit fontScale="90000"/>
          </a:bodyPr>
          <a:lstStyle/>
          <a:p>
            <a:r>
              <a:rPr lang="en-US" dirty="0"/>
              <a:t>Lesson Plan #7 Health Screening</a:t>
            </a:r>
            <a:br>
              <a:rPr lang="en-US" dirty="0"/>
            </a:br>
            <a:r>
              <a:rPr lang="en-US" dirty="0"/>
              <a:t>Co-curricular connection: Health, Anatomy and Physiology</a:t>
            </a:r>
          </a:p>
        </p:txBody>
      </p:sp>
      <p:sp>
        <p:nvSpPr>
          <p:cNvPr id="6" name="Content Placeholder 5"/>
          <p:cNvSpPr>
            <a:spLocks noGrp="1"/>
          </p:cNvSpPr>
          <p:nvPr>
            <p:ph idx="1"/>
          </p:nvPr>
        </p:nvSpPr>
        <p:spPr>
          <a:xfrm>
            <a:off x="1371600" y="2551288"/>
            <a:ext cx="9601200" cy="3646312"/>
          </a:xfrm>
        </p:spPr>
        <p:txBody>
          <a:bodyPr>
            <a:normAutofit fontScale="70000" lnSpcReduction="20000"/>
          </a:bodyPr>
          <a:lstStyle/>
          <a:p>
            <a:r>
              <a:rPr lang="en-US" dirty="0"/>
              <a:t>1.13 Analyze basic structures and functions of </a:t>
            </a:r>
          </a:p>
          <a:p>
            <a:pPr lvl="1"/>
            <a:r>
              <a:rPr lang="en-US" dirty="0"/>
              <a:t>Cardiovascular (components of blood, structures and functions of blood components, structures and functions of the cardiovascular system, conduction system of the heart, cardiac cycle) of eye, ear, nose and tongue; identify senses for sight, hearing, smell, taste, touch) </a:t>
            </a:r>
          </a:p>
          <a:p>
            <a:pPr lvl="1"/>
            <a:r>
              <a:rPr lang="en-US" dirty="0"/>
              <a:t>Endocrine (endocrine versus exocrine, structures and functions of endocrine system, hormones, regulation of hormones) </a:t>
            </a:r>
          </a:p>
          <a:p>
            <a:r>
              <a:rPr lang="en-US" dirty="0"/>
              <a:t>5.24 Define informed consent. </a:t>
            </a:r>
          </a:p>
          <a:p>
            <a:r>
              <a:rPr lang="en-US" dirty="0"/>
              <a:t>7.21 Apply personal safety procedures based on Occupational Safety and Health Administration (OSHA) and Centers for Disease Control (CDC) regulations. </a:t>
            </a:r>
          </a:p>
          <a:p>
            <a:r>
              <a:rPr lang="en-US" dirty="0"/>
              <a:t>7.31 Apply safety techniques in the work environment. </a:t>
            </a:r>
          </a:p>
          <a:p>
            <a:pPr lvl="1"/>
            <a:r>
              <a:rPr lang="en-US" dirty="0"/>
              <a:t>a. Ergonomics </a:t>
            </a:r>
          </a:p>
          <a:p>
            <a:pPr lvl="1"/>
            <a:r>
              <a:rPr lang="en-US" dirty="0"/>
              <a:t>b. Safe operation of equipment </a:t>
            </a:r>
          </a:p>
          <a:p>
            <a:pPr lvl="1"/>
            <a:r>
              <a:rPr lang="en-US" dirty="0"/>
              <a:t>c. Patient/client safety measures (check area for safety)</a:t>
            </a:r>
          </a:p>
          <a:p>
            <a:r>
              <a:rPr lang="en-US" dirty="0"/>
              <a:t>9.11 Promote behaviors of health and wellness (such as: nutrition, weight control, exercise, sleep habits).</a:t>
            </a:r>
          </a:p>
          <a:p>
            <a:endParaRPr lang="en-US" dirty="0"/>
          </a:p>
        </p:txBody>
      </p:sp>
    </p:spTree>
    <p:extLst>
      <p:ext uri="{BB962C8B-B14F-4D97-AF65-F5344CB8AC3E}">
        <p14:creationId xmlns:p14="http://schemas.microsoft.com/office/powerpoint/2010/main" val="20629044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p>
        </p:txBody>
      </p:sp>
      <p:sp>
        <p:nvSpPr>
          <p:cNvPr id="3" name="Content Placeholder 2"/>
          <p:cNvSpPr>
            <a:spLocks noGrp="1"/>
          </p:cNvSpPr>
          <p:nvPr>
            <p:ph idx="1"/>
          </p:nvPr>
        </p:nvSpPr>
        <p:spPr/>
        <p:txBody>
          <a:bodyPr/>
          <a:lstStyle/>
          <a:p>
            <a:r>
              <a:rPr lang="en-US" dirty="0"/>
              <a:t>Students complete textbook chapter on Cardiovascular System</a:t>
            </a:r>
          </a:p>
          <a:p>
            <a:r>
              <a:rPr lang="en-US" dirty="0"/>
              <a:t>Students complete textbook chapter on Endocrine System related to diabetes</a:t>
            </a:r>
          </a:p>
          <a:p>
            <a:r>
              <a:rPr lang="en-US" dirty="0"/>
              <a:t>Students learn basic EKG terminology and rhythm identification</a:t>
            </a:r>
          </a:p>
          <a:p>
            <a:r>
              <a:rPr lang="en-US" dirty="0"/>
              <a:t>Students learn to do blood pressure</a:t>
            </a:r>
          </a:p>
          <a:p>
            <a:r>
              <a:rPr lang="en-US" dirty="0"/>
              <a:t>Students learn to do height, weight and BMI</a:t>
            </a:r>
          </a:p>
          <a:p>
            <a:r>
              <a:rPr lang="en-US" dirty="0"/>
              <a:t>Students learn to perform 12-lead EKG</a:t>
            </a:r>
          </a:p>
          <a:p>
            <a:r>
              <a:rPr lang="en-US" dirty="0"/>
              <a:t>Students learn to perform finger stick glucose, total cholesterol and A1C</a:t>
            </a:r>
          </a:p>
        </p:txBody>
      </p:sp>
    </p:spTree>
    <p:extLst>
      <p:ext uri="{BB962C8B-B14F-4D97-AF65-F5344CB8AC3E}">
        <p14:creationId xmlns:p14="http://schemas.microsoft.com/office/powerpoint/2010/main" val="2339850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Prep</a:t>
            </a:r>
          </a:p>
        </p:txBody>
      </p:sp>
      <p:sp>
        <p:nvSpPr>
          <p:cNvPr id="3" name="Content Placeholder 2"/>
          <p:cNvSpPr>
            <a:spLocks noGrp="1"/>
          </p:cNvSpPr>
          <p:nvPr>
            <p:ph idx="1"/>
          </p:nvPr>
        </p:nvSpPr>
        <p:spPr/>
        <p:txBody>
          <a:bodyPr>
            <a:normAutofit fontScale="92500" lnSpcReduction="10000"/>
          </a:bodyPr>
          <a:lstStyle/>
          <a:p>
            <a:r>
              <a:rPr lang="en-US" dirty="0"/>
              <a:t>Order supplies</a:t>
            </a:r>
          </a:p>
          <a:p>
            <a:pPr lvl="1"/>
            <a:r>
              <a:rPr lang="en-US" dirty="0"/>
              <a:t>Moore Medical   www.mooremedical.com</a:t>
            </a:r>
          </a:p>
          <a:p>
            <a:pPr lvl="1"/>
            <a:r>
              <a:rPr lang="en-US" dirty="0"/>
              <a:t>Hanson Medical    </a:t>
            </a:r>
            <a:r>
              <a:rPr lang="en-US" dirty="0">
                <a:hlinkClick r:id="rId2"/>
              </a:rPr>
              <a:t>http://www.hansonmedicalsystems.com/</a:t>
            </a:r>
            <a:endParaRPr lang="en-US" dirty="0"/>
          </a:p>
          <a:p>
            <a:pPr lvl="2"/>
            <a:r>
              <a:rPr lang="en-US" dirty="0"/>
              <a:t>Offer free use of machines when you purchase supplies – must reserve in advance</a:t>
            </a:r>
          </a:p>
          <a:p>
            <a:r>
              <a:rPr lang="en-US" dirty="0"/>
              <a:t>Coordinate with local cardiologists and/or hospitals</a:t>
            </a:r>
          </a:p>
          <a:p>
            <a:r>
              <a:rPr lang="en-US" dirty="0"/>
              <a:t>Some companies will loan 12 lead machines for the screening</a:t>
            </a:r>
          </a:p>
          <a:p>
            <a:r>
              <a:rPr lang="en-US" dirty="0"/>
              <a:t>Consider screening echocardiograms if you can get volunteers to perform and cardiologist on-site to read</a:t>
            </a:r>
          </a:p>
          <a:p>
            <a:r>
              <a:rPr lang="en-US" dirty="0"/>
              <a:t>Let students develop forms, etc.</a:t>
            </a:r>
          </a:p>
          <a:p>
            <a:r>
              <a:rPr lang="en-US" dirty="0"/>
              <a:t>Assign student leaders</a:t>
            </a:r>
          </a:p>
        </p:txBody>
      </p:sp>
    </p:spTree>
    <p:extLst>
      <p:ext uri="{BB962C8B-B14F-4D97-AF65-F5344CB8AC3E}">
        <p14:creationId xmlns:p14="http://schemas.microsoft.com/office/powerpoint/2010/main" val="3371589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55511" y="2816578"/>
            <a:ext cx="2686050" cy="358140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302663" y="2171700"/>
            <a:ext cx="2686050" cy="3581400"/>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7338" y="365760"/>
            <a:ext cx="4973637" cy="3167662"/>
          </a:xfrm>
          <a:prstGeom prst="rect">
            <a:avLst/>
          </a:prstGeom>
        </p:spPr>
      </p:pic>
    </p:spTree>
    <p:extLst>
      <p:ext uri="{BB962C8B-B14F-4D97-AF65-F5344CB8AC3E}">
        <p14:creationId xmlns:p14="http://schemas.microsoft.com/office/powerpoint/2010/main" val="51858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Plan #2 Career Exploration</a:t>
            </a:r>
            <a:br>
              <a:rPr lang="en-US" dirty="0"/>
            </a:br>
            <a:r>
              <a:rPr lang="en-US" dirty="0"/>
              <a:t>Co-curricular connection: ELA</a:t>
            </a:r>
          </a:p>
        </p:txBody>
      </p:sp>
      <p:sp>
        <p:nvSpPr>
          <p:cNvPr id="3" name="Content Placeholder 2"/>
          <p:cNvSpPr>
            <a:spLocks noGrp="1"/>
          </p:cNvSpPr>
          <p:nvPr>
            <p:ph idx="1"/>
          </p:nvPr>
        </p:nvSpPr>
        <p:spPr/>
        <p:txBody>
          <a:bodyPr/>
          <a:lstStyle/>
          <a:p>
            <a:r>
              <a:rPr lang="en-US" dirty="0"/>
              <a:t>4.31 Research levels of education, credentialing requirements, and employment trends in health professions</a:t>
            </a:r>
          </a:p>
        </p:txBody>
      </p:sp>
    </p:spTree>
    <p:extLst>
      <p:ext uri="{BB962C8B-B14F-4D97-AF65-F5344CB8AC3E}">
        <p14:creationId xmlns:p14="http://schemas.microsoft.com/office/powerpoint/2010/main" val="197925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Exploration Activities</a:t>
            </a:r>
          </a:p>
        </p:txBody>
      </p:sp>
      <p:sp>
        <p:nvSpPr>
          <p:cNvPr id="3" name="Content Placeholder 2"/>
          <p:cNvSpPr>
            <a:spLocks noGrp="1"/>
          </p:cNvSpPr>
          <p:nvPr>
            <p:ph idx="1"/>
          </p:nvPr>
        </p:nvSpPr>
        <p:spPr/>
        <p:txBody>
          <a:bodyPr/>
          <a:lstStyle/>
          <a:p>
            <a:pPr marL="457200" indent="-457200">
              <a:buAutoNum type="arabicPeriod"/>
            </a:pPr>
            <a:r>
              <a:rPr lang="en-US" dirty="0"/>
              <a:t>Short lecture on concepts and terminology related to career exploration OR</a:t>
            </a:r>
          </a:p>
          <a:p>
            <a:pPr marL="0" indent="0">
              <a:buNone/>
            </a:pPr>
            <a:r>
              <a:rPr lang="en-US" dirty="0"/>
              <a:t>        Have students read chapter from text and complete worksheets</a:t>
            </a:r>
          </a:p>
          <a:p>
            <a:pPr marL="457200" indent="-457200">
              <a:buAutoNum type="arabicPeriod" startAt="2"/>
            </a:pPr>
            <a:r>
              <a:rPr lang="en-US" dirty="0"/>
              <a:t>Explain Career Path Project – </a:t>
            </a:r>
          </a:p>
          <a:p>
            <a:pPr marL="0" indent="0">
              <a:buNone/>
            </a:pPr>
            <a:r>
              <a:rPr lang="en-US" dirty="0"/>
              <a:t>                 - you may give entire packet at one time or give it out as sections</a:t>
            </a:r>
          </a:p>
          <a:p>
            <a:pPr marL="0" indent="0">
              <a:buNone/>
            </a:pPr>
            <a:r>
              <a:rPr lang="en-US" dirty="0"/>
              <a:t>                 - students may submit electronically or paper copy</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334590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4975" y="199505"/>
            <a:ext cx="9601200" cy="6417426"/>
          </a:xfrm>
        </p:spPr>
        <p:txBody>
          <a:bodyPr>
            <a:normAutofit fontScale="32500" lnSpcReduction="20000"/>
          </a:bodyPr>
          <a:lstStyle/>
          <a:p>
            <a:r>
              <a:rPr lang="en-US" b="1" dirty="0"/>
              <a:t>Personal Career Path Project Workbook  </a:t>
            </a:r>
            <a:r>
              <a:rPr lang="en-US" b="1" i="1" dirty="0"/>
              <a:t>This is the only copy of the workbook you will get! Please keep up with it!</a:t>
            </a:r>
            <a:endParaRPr lang="en-US" dirty="0"/>
          </a:p>
          <a:p>
            <a:r>
              <a:rPr lang="en-US" b="1" i="1" dirty="0"/>
              <a:t>Scoring rubric MUST be attached. </a:t>
            </a:r>
            <a:endParaRPr lang="en-US" dirty="0"/>
          </a:p>
          <a:p>
            <a:r>
              <a:rPr lang="en-US" i="1" dirty="0"/>
              <a:t> </a:t>
            </a:r>
            <a:endParaRPr lang="en-US" dirty="0"/>
          </a:p>
          <a:p>
            <a:r>
              <a:rPr lang="en-US" dirty="0"/>
              <a:t>NAME _______________________________________________</a:t>
            </a:r>
          </a:p>
          <a:p>
            <a:r>
              <a:rPr lang="en-US" dirty="0"/>
              <a:t> </a:t>
            </a:r>
          </a:p>
          <a:p>
            <a:r>
              <a:rPr lang="en-US" dirty="0"/>
              <a:t>CAREER GOAL _______________________________________</a:t>
            </a:r>
          </a:p>
          <a:p>
            <a:r>
              <a:rPr lang="en-US" dirty="0"/>
              <a:t> </a:t>
            </a:r>
          </a:p>
          <a:p>
            <a:r>
              <a:rPr lang="en-US" dirty="0"/>
              <a:t>Please let ALL degrees you will need after high school to accomplish this goal:</a:t>
            </a:r>
          </a:p>
          <a:p>
            <a:r>
              <a:rPr lang="en-US" dirty="0"/>
              <a:t> </a:t>
            </a:r>
          </a:p>
          <a:p>
            <a:r>
              <a:rPr lang="en-US" dirty="0"/>
              <a:t>DEGREE(S)					SCHOOL you will attend </a:t>
            </a:r>
          </a:p>
          <a:p>
            <a:r>
              <a:rPr lang="en-US" dirty="0"/>
              <a:t> </a:t>
            </a:r>
          </a:p>
          <a:p>
            <a:r>
              <a:rPr lang="en-US" dirty="0"/>
              <a:t>__________________________        	          ______________________</a:t>
            </a:r>
          </a:p>
          <a:p>
            <a:r>
              <a:rPr lang="en-US" dirty="0"/>
              <a:t> </a:t>
            </a:r>
          </a:p>
          <a:p>
            <a:r>
              <a:rPr lang="en-US" dirty="0"/>
              <a:t>__________________________		______________________</a:t>
            </a:r>
          </a:p>
          <a:p>
            <a:r>
              <a:rPr lang="en-US" dirty="0"/>
              <a:t> </a:t>
            </a:r>
          </a:p>
          <a:p>
            <a:r>
              <a:rPr lang="en-US" dirty="0"/>
              <a:t>__________________________		______________________</a:t>
            </a:r>
          </a:p>
          <a:p>
            <a:r>
              <a:rPr lang="en-US" dirty="0"/>
              <a:t> </a:t>
            </a:r>
          </a:p>
          <a:p>
            <a:r>
              <a:rPr lang="en-US" dirty="0"/>
              <a:t>__________________________		______________________</a:t>
            </a:r>
          </a:p>
          <a:p>
            <a:r>
              <a:rPr lang="en-US" dirty="0"/>
              <a:t> </a:t>
            </a:r>
          </a:p>
          <a:p>
            <a:r>
              <a:rPr lang="en-US" dirty="0"/>
              <a:t> </a:t>
            </a:r>
          </a:p>
          <a:p>
            <a:r>
              <a:rPr lang="en-US" dirty="0"/>
              <a:t>Where do you want to work:</a:t>
            </a:r>
          </a:p>
          <a:p>
            <a:r>
              <a:rPr lang="en-US" dirty="0"/>
              <a:t> </a:t>
            </a:r>
          </a:p>
          <a:p>
            <a:r>
              <a:rPr lang="en-US" dirty="0"/>
              <a:t>		City and state?:</a:t>
            </a:r>
          </a:p>
          <a:p>
            <a:r>
              <a:rPr lang="en-US" dirty="0"/>
              <a:t> </a:t>
            </a:r>
          </a:p>
          <a:p>
            <a:r>
              <a:rPr lang="en-US" dirty="0"/>
              <a:t>		Setting (i.e. hospital, office, private practice, etc.)?: </a:t>
            </a:r>
          </a:p>
          <a:p>
            <a:r>
              <a:rPr lang="en-US" dirty="0"/>
              <a:t>		</a:t>
            </a:r>
          </a:p>
          <a:p>
            <a:r>
              <a:rPr lang="en-US" dirty="0"/>
              <a:t> </a:t>
            </a:r>
          </a:p>
          <a:p>
            <a:endParaRPr lang="en-US" dirty="0"/>
          </a:p>
        </p:txBody>
      </p:sp>
    </p:spTree>
    <p:extLst>
      <p:ext uri="{BB962C8B-B14F-4D97-AF65-F5344CB8AC3E}">
        <p14:creationId xmlns:p14="http://schemas.microsoft.com/office/powerpoint/2010/main" val="81860333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258</TotalTime>
  <Words>3574</Words>
  <Application>Microsoft Office PowerPoint</Application>
  <PresentationFormat>Widescreen</PresentationFormat>
  <Paragraphs>650</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Franklin Gothic Book</vt:lpstr>
      <vt:lpstr>Times New Roman</vt:lpstr>
      <vt:lpstr>Crop</vt:lpstr>
      <vt:lpstr>Lesson Plans You Can Use Now!</vt:lpstr>
      <vt:lpstr>Lesson and Activities Correlated with  National Consortium for Health Science Education Foundation Standards </vt:lpstr>
      <vt:lpstr>Lesson Plan #1   Cultural Diversity Standards Co-curricular connection: Sociology </vt:lpstr>
      <vt:lpstr>Cultural Diversity Activities </vt:lpstr>
      <vt:lpstr>PowerPoint Presentation</vt:lpstr>
      <vt:lpstr>PowerPoint Presentation</vt:lpstr>
      <vt:lpstr>Lesson Plan #2 Career Exploration Co-curricular connection: ELA</vt:lpstr>
      <vt:lpstr>Career Exploration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Plan #3 Human Growth and Development  Co-curricular connection: Psychology</vt:lpstr>
      <vt:lpstr>Human Growth and Development Activities</vt:lpstr>
      <vt:lpstr>Human Growth and Development Booklet </vt:lpstr>
      <vt:lpstr>PowerPoint Presentation</vt:lpstr>
      <vt:lpstr>Additional Ideas (if time permits)</vt:lpstr>
      <vt:lpstr>Lesson Plan #4 Personal Portfolio</vt:lpstr>
      <vt:lpstr>Personal Portfolio</vt:lpstr>
      <vt:lpstr>Portfolio Content</vt:lpstr>
      <vt:lpstr>Letter of Introduction</vt:lpstr>
      <vt:lpstr>LOI tips</vt:lpstr>
      <vt:lpstr>Resume</vt:lpstr>
      <vt:lpstr>Project</vt:lpstr>
      <vt:lpstr>HOSA Rubrics  </vt:lpstr>
      <vt:lpstr>HOSA Project – Clinical Specialty (for Intensive Shadowing)</vt:lpstr>
      <vt:lpstr>HOSA Project – Community Awareness</vt:lpstr>
      <vt:lpstr>HOSA Project – Community Awareness or Health Education</vt:lpstr>
      <vt:lpstr>PowerPoint Presentation</vt:lpstr>
      <vt:lpstr>Writing Sample</vt:lpstr>
      <vt:lpstr>Questions</vt:lpstr>
      <vt:lpstr>Work-Based Learning</vt:lpstr>
      <vt:lpstr>Service Learning/Community Service</vt:lpstr>
      <vt:lpstr>Service Learning/Community Service Opportunities through HOSA or school</vt:lpstr>
      <vt:lpstr>Technology</vt:lpstr>
      <vt:lpstr>Technology</vt:lpstr>
      <vt:lpstr>Leadership</vt:lpstr>
      <vt:lpstr>Other content</vt:lpstr>
      <vt:lpstr>Notebook</vt:lpstr>
      <vt:lpstr>Presentation of Portfolio</vt:lpstr>
      <vt:lpstr>PowerPoint Presentation</vt:lpstr>
      <vt:lpstr>PowerPoint Presentation</vt:lpstr>
      <vt:lpstr>Lesson Plan #4 Medical Math Co-curricular connection: Math</vt:lpstr>
      <vt:lpstr>Activities</vt:lpstr>
      <vt:lpstr>PowerPoint Presentation</vt:lpstr>
      <vt:lpstr>Regression Formula for Body ID</vt:lpstr>
      <vt:lpstr>Lesson #5 Healthy Behaviors Co-curricular connection: Health, Visual Arts</vt:lpstr>
      <vt:lpstr>Healthy Behavior Activities</vt:lpstr>
      <vt:lpstr>PowerPoint Presentation</vt:lpstr>
      <vt:lpstr>PowerPoint Presentation</vt:lpstr>
      <vt:lpstr>Lesson Plan #6  E-Day Co-Curricular Connection: Life Science, Anatomy and Physiology</vt:lpstr>
      <vt:lpstr>E-Day Activities</vt:lpstr>
      <vt:lpstr>Project Directions</vt:lpstr>
      <vt:lpstr>Training Materials</vt:lpstr>
      <vt:lpstr>PowerPoint Presentation</vt:lpstr>
      <vt:lpstr>Teacher Prep</vt:lpstr>
      <vt:lpstr>E-Day!</vt:lpstr>
      <vt:lpstr>Lesson Plan #7 Health Screening Co-curricular connection: Health, Anatomy and Physiology</vt:lpstr>
      <vt:lpstr>Activities</vt:lpstr>
      <vt:lpstr>Teacher Prep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Plans You Can Use Now!</dc:title>
  <dc:creator>WLClarke</dc:creator>
  <cp:lastModifiedBy>Lynne Clarke</cp:lastModifiedBy>
  <cp:revision>30</cp:revision>
  <dcterms:created xsi:type="dcterms:W3CDTF">2015-11-19T15:14:44Z</dcterms:created>
  <dcterms:modified xsi:type="dcterms:W3CDTF">2017-06-27T20:44:32Z</dcterms:modified>
</cp:coreProperties>
</file>