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99" r:id="rId1"/>
  </p:sldMasterIdLst>
  <p:sldIdLst>
    <p:sldId id="256" r:id="rId2"/>
    <p:sldId id="257" r:id="rId3"/>
    <p:sldId id="259" r:id="rId4"/>
    <p:sldId id="260" r:id="rId5"/>
    <p:sldId id="270" r:id="rId6"/>
    <p:sldId id="271" r:id="rId7"/>
    <p:sldId id="272" r:id="rId8"/>
    <p:sldId id="273" r:id="rId9"/>
    <p:sldId id="274" r:id="rId10"/>
    <p:sldId id="269" r:id="rId11"/>
    <p:sldId id="264" r:id="rId12"/>
    <p:sldId id="277" r:id="rId1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1" d="100"/>
          <a:sy n="101" d="100"/>
        </p:scale>
        <p:origin x="294" y="1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0A98AF03-7270-45C2-A683-C5E353EF01A5}" type="datetime4">
              <a:rPr lang="en-US" smtClean="0"/>
              <a:pPr/>
              <a:t>June 6, 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B37D5FE-740C-46F5-801A-FA5477D9711F}" type="slidenum">
              <a:rPr lang="en-US" smtClean="0"/>
              <a:pPr/>
              <a:t>‹#›</a:t>
            </a:fld>
            <a:endParaRPr lang="en-US" dirty="0"/>
          </a:p>
        </p:txBody>
      </p:sp>
    </p:spTree>
    <p:extLst>
      <p:ext uri="{BB962C8B-B14F-4D97-AF65-F5344CB8AC3E}">
        <p14:creationId xmlns:p14="http://schemas.microsoft.com/office/powerpoint/2010/main" val="31333594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2FB5AFD-D735-4504-A039-ADEBB6448D55}" type="datetime4">
              <a:rPr lang="en-US" smtClean="0"/>
              <a:pPr/>
              <a:t>June 6, 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37D5FE-740C-46F5-801A-FA5477D9711F}" type="slidenum">
              <a:rPr lang="en-US" smtClean="0"/>
              <a:pPr/>
              <a:t>‹#›</a:t>
            </a:fld>
            <a:endParaRPr lang="en-US"/>
          </a:p>
        </p:txBody>
      </p:sp>
    </p:spTree>
    <p:extLst>
      <p:ext uri="{BB962C8B-B14F-4D97-AF65-F5344CB8AC3E}">
        <p14:creationId xmlns:p14="http://schemas.microsoft.com/office/powerpoint/2010/main" val="20740447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5C8118-FB93-4E87-B380-0175F2FE2167}" type="datetime4">
              <a:rPr lang="en-US" smtClean="0"/>
              <a:pPr/>
              <a:t>June 6, 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37D5FE-740C-46F5-801A-FA5477D9711F}" type="slidenum">
              <a:rPr lang="en-US" smtClean="0"/>
              <a:pPr/>
              <a:t>‹#›</a:t>
            </a:fld>
            <a:endParaRPr lang="en-US"/>
          </a:p>
        </p:txBody>
      </p:sp>
    </p:spTree>
    <p:extLst>
      <p:ext uri="{BB962C8B-B14F-4D97-AF65-F5344CB8AC3E}">
        <p14:creationId xmlns:p14="http://schemas.microsoft.com/office/powerpoint/2010/main" val="32573800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A93482-8E69-40F7-BCAD-5662A6CADB27}" type="datetime4">
              <a:rPr lang="en-US" smtClean="0"/>
              <a:pPr/>
              <a:t>June 6, 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37D5FE-740C-46F5-801A-FA5477D9711F}" type="slidenum">
              <a:rPr lang="en-US" smtClean="0"/>
              <a:pPr/>
              <a:t>‹#›</a:t>
            </a:fld>
            <a:endParaRPr lang="en-US"/>
          </a:p>
        </p:txBody>
      </p:sp>
    </p:spTree>
    <p:extLst>
      <p:ext uri="{BB962C8B-B14F-4D97-AF65-F5344CB8AC3E}">
        <p14:creationId xmlns:p14="http://schemas.microsoft.com/office/powerpoint/2010/main" val="34909723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BB7EAE1-CAAC-4AEF-919E-158692B1E55E}" type="datetime4">
              <a:rPr lang="en-US" smtClean="0"/>
              <a:pPr/>
              <a:t>June 6, 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37D5FE-740C-46F5-801A-FA5477D9711F}" type="slidenum">
              <a:rPr lang="en-US" smtClean="0"/>
              <a:pPr/>
              <a:t>‹#›</a:t>
            </a:fld>
            <a:endParaRPr lang="en-US"/>
          </a:p>
        </p:txBody>
      </p:sp>
    </p:spTree>
    <p:extLst>
      <p:ext uri="{BB962C8B-B14F-4D97-AF65-F5344CB8AC3E}">
        <p14:creationId xmlns:p14="http://schemas.microsoft.com/office/powerpoint/2010/main" val="41349977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525A706-D8F2-4D1A-855A-CADC92600C26}" type="datetime4">
              <a:rPr lang="en-US" smtClean="0"/>
              <a:pPr/>
              <a:t>June 6, 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37D5FE-740C-46F5-801A-FA5477D9711F}" type="slidenum">
              <a:rPr lang="en-US" smtClean="0"/>
              <a:pPr/>
              <a:t>‹#›</a:t>
            </a:fld>
            <a:endParaRPr lang="en-US"/>
          </a:p>
        </p:txBody>
      </p:sp>
    </p:spTree>
    <p:extLst>
      <p:ext uri="{BB962C8B-B14F-4D97-AF65-F5344CB8AC3E}">
        <p14:creationId xmlns:p14="http://schemas.microsoft.com/office/powerpoint/2010/main" val="39634087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9B4F123-1704-49AC-9D15-C4B1462B8014}" type="datetime4">
              <a:rPr lang="en-US" smtClean="0"/>
              <a:pPr/>
              <a:t>June 6, 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B37D5FE-740C-46F5-801A-FA5477D9711F}" type="slidenum">
              <a:rPr lang="en-US" smtClean="0"/>
              <a:pPr/>
              <a:t>‹#›</a:t>
            </a:fld>
            <a:endParaRPr lang="en-US"/>
          </a:p>
        </p:txBody>
      </p:sp>
    </p:spTree>
    <p:extLst>
      <p:ext uri="{BB962C8B-B14F-4D97-AF65-F5344CB8AC3E}">
        <p14:creationId xmlns:p14="http://schemas.microsoft.com/office/powerpoint/2010/main" val="18706151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3127EC2-47FB-48A1-8644-C8A81DDAA119}" type="datetime4">
              <a:rPr lang="en-US" smtClean="0"/>
              <a:pPr/>
              <a:t>June 6, 2017</a:t>
            </a:fld>
            <a:endParaRPr lang="en-US"/>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B37D5FE-740C-46F5-801A-FA5477D9711F}" type="slidenum">
              <a:rPr lang="en-US" smtClean="0"/>
              <a:pPr/>
              <a:t>‹#›</a:t>
            </a:fld>
            <a:endParaRPr lang="en-US"/>
          </a:p>
        </p:txBody>
      </p:sp>
    </p:spTree>
    <p:extLst>
      <p:ext uri="{BB962C8B-B14F-4D97-AF65-F5344CB8AC3E}">
        <p14:creationId xmlns:p14="http://schemas.microsoft.com/office/powerpoint/2010/main" val="33865475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3EC3ED-7435-49F9-84C8-03CCA2F8DEDB}" type="datetime4">
              <a:rPr lang="en-US" smtClean="0"/>
              <a:pPr/>
              <a:t>June 6, 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B37D5FE-740C-46F5-801A-FA5477D9711F}" type="slidenum">
              <a:rPr lang="en-US" smtClean="0"/>
              <a:pPr/>
              <a:t>‹#›</a:t>
            </a:fld>
            <a:endParaRPr lang="en-US"/>
          </a:p>
        </p:txBody>
      </p:sp>
    </p:spTree>
    <p:extLst>
      <p:ext uri="{BB962C8B-B14F-4D97-AF65-F5344CB8AC3E}">
        <p14:creationId xmlns:p14="http://schemas.microsoft.com/office/powerpoint/2010/main" val="3561958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3FC49BF1-FCD3-4395-8FF6-0047AF66228E}" type="datetime4">
              <a:rPr lang="en-US" smtClean="0"/>
              <a:pPr/>
              <a:t>June 6, 2017</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B37D5FE-740C-46F5-801A-FA5477D9711F}" type="slidenum">
              <a:rPr lang="en-US" smtClean="0"/>
              <a:pPr/>
              <a:t>‹#›</a:t>
            </a:fld>
            <a:endParaRPr lang="en-US"/>
          </a:p>
        </p:txBody>
      </p:sp>
    </p:spTree>
    <p:extLst>
      <p:ext uri="{BB962C8B-B14F-4D97-AF65-F5344CB8AC3E}">
        <p14:creationId xmlns:p14="http://schemas.microsoft.com/office/powerpoint/2010/main" val="3027202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A861222-2C8B-4501-BE87-6797EC025925}" type="datetime4">
              <a:rPr lang="en-US" smtClean="0"/>
              <a:pPr/>
              <a:t>June 6, 2017</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B37D5FE-740C-46F5-801A-FA5477D9711F}" type="slidenum">
              <a:rPr lang="en-US" smtClean="0"/>
              <a:pPr/>
              <a:t>‹#›</a:t>
            </a:fld>
            <a:endParaRPr lang="en-US"/>
          </a:p>
        </p:txBody>
      </p:sp>
    </p:spTree>
    <p:extLst>
      <p:ext uri="{BB962C8B-B14F-4D97-AF65-F5344CB8AC3E}">
        <p14:creationId xmlns:p14="http://schemas.microsoft.com/office/powerpoint/2010/main" val="23806597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6C01193-8287-4834-A286-6B880643E934}" type="datetime4">
              <a:rPr lang="en-US" smtClean="0"/>
              <a:pPr/>
              <a:t>June 6, 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B37D5FE-740C-46F5-801A-FA5477D9711F}" type="slidenum">
              <a:rPr lang="en-US" smtClean="0"/>
              <a:pPr/>
              <a:t>‹#›</a:t>
            </a:fld>
            <a:endParaRPr lang="en-US"/>
          </a:p>
        </p:txBody>
      </p:sp>
    </p:spTree>
    <p:extLst>
      <p:ext uri="{BB962C8B-B14F-4D97-AF65-F5344CB8AC3E}">
        <p14:creationId xmlns:p14="http://schemas.microsoft.com/office/powerpoint/2010/main" val="3956493192"/>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Lst>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s>
</file>

<file path=ppt/slides/_rels/slide1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10.png"/><Relationship Id="rId2" Type="http://schemas.openxmlformats.org/officeDocument/2006/relationships/image" Target="../media/image5.JP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 y="1142999"/>
            <a:ext cx="4343400" cy="1219201"/>
          </a:xfrm>
        </p:spPr>
        <p:txBody>
          <a:bodyPr>
            <a:normAutofit fontScale="90000"/>
          </a:bodyPr>
          <a:lstStyle/>
          <a:p>
            <a:pPr algn="ctr"/>
            <a:r>
              <a:rPr lang="en-US" b="1" dirty="0">
                <a:latin typeface="+mn-lt"/>
              </a:rPr>
              <a:t>Summer Movies </a:t>
            </a:r>
            <a:br>
              <a:rPr lang="en-US" b="1" dirty="0">
                <a:latin typeface="+mn-lt"/>
              </a:rPr>
            </a:br>
            <a:r>
              <a:rPr lang="en-US" b="1" dirty="0">
                <a:latin typeface="+mn-lt"/>
              </a:rPr>
              <a:t>at the Beach</a:t>
            </a:r>
          </a:p>
        </p:txBody>
      </p:sp>
      <p:sp>
        <p:nvSpPr>
          <p:cNvPr id="3" name="Subtitle 2"/>
          <p:cNvSpPr>
            <a:spLocks noGrp="1"/>
          </p:cNvSpPr>
          <p:nvPr>
            <p:ph type="subTitle" idx="1"/>
          </p:nvPr>
        </p:nvSpPr>
        <p:spPr>
          <a:xfrm>
            <a:off x="304801" y="2667000"/>
            <a:ext cx="3505199" cy="609599"/>
          </a:xfrm>
        </p:spPr>
        <p:txBody>
          <a:bodyPr>
            <a:normAutofit fontScale="92500" lnSpcReduction="10000"/>
          </a:bodyPr>
          <a:lstStyle/>
          <a:p>
            <a:pPr algn="ctr"/>
            <a:r>
              <a:rPr lang="en-US" b="1" dirty="0"/>
              <a:t>2017 Partner Opportunities</a:t>
            </a:r>
          </a:p>
          <a:p>
            <a:pPr algn="ctr"/>
            <a:r>
              <a:rPr lang="en-US" b="1" dirty="0"/>
              <a:t> to support HB Friends of the Parks</a:t>
            </a:r>
          </a:p>
        </p:txBody>
      </p:sp>
      <p:pic>
        <p:nvPicPr>
          <p:cNvPr id="5" name="Picture 4" descr="A picture containing clipart&#10;&#10;Description generated with high confidenc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6259688"/>
            <a:ext cx="1404937" cy="528051"/>
          </a:xfrm>
          <a:prstGeom prst="rect">
            <a:avLst/>
          </a:prstGeom>
        </p:spPr>
      </p:pic>
      <p:pic>
        <p:nvPicPr>
          <p:cNvPr id="6" name="Picture 5" descr="A close up of a sign&#10;&#10;Description generated with high confidenc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05600" y="6011381"/>
            <a:ext cx="752475" cy="796114"/>
          </a:xfrm>
          <a:prstGeom prst="rect">
            <a:avLst/>
          </a:prstGeom>
        </p:spPr>
      </p:pic>
    </p:spTree>
    <p:extLst>
      <p:ext uri="{BB962C8B-B14F-4D97-AF65-F5344CB8AC3E}">
        <p14:creationId xmlns:p14="http://schemas.microsoft.com/office/powerpoint/2010/main" val="39256257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B37D5FE-740C-46F5-801A-FA5477D9711F}" type="slidenum">
              <a:rPr lang="en-US" smtClean="0"/>
              <a:pPr/>
              <a:t>10</a:t>
            </a:fld>
            <a:endParaRPr lang="en-US"/>
          </a:p>
        </p:txBody>
      </p:sp>
      <p:pic>
        <p:nvPicPr>
          <p:cNvPr id="7" name="Picture 6" descr="A close up of a sign&#10;&#10;Description generated with high confidenc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650" y="1255889"/>
            <a:ext cx="2624117" cy="969380"/>
          </a:xfrm>
          <a:prstGeom prst="rect">
            <a:avLst/>
          </a:prstGeom>
        </p:spPr>
      </p:pic>
      <p:sp>
        <p:nvSpPr>
          <p:cNvPr id="8" name="Rectangle 7"/>
          <p:cNvSpPr/>
          <p:nvPr/>
        </p:nvSpPr>
        <p:spPr>
          <a:xfrm>
            <a:off x="359119" y="1178764"/>
            <a:ext cx="8156232" cy="335343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close up of a sign&#10;&#10;Description generated with high confidenc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2170" y="1243969"/>
            <a:ext cx="2793603" cy="1031990"/>
          </a:xfrm>
          <a:prstGeom prst="rect">
            <a:avLst/>
          </a:prstGeom>
        </p:spPr>
      </p:pic>
      <p:pic>
        <p:nvPicPr>
          <p:cNvPr id="11" name="Picture 10"/>
          <p:cNvPicPr>
            <a:picLocks noChangeAspect="1"/>
          </p:cNvPicPr>
          <p:nvPr/>
        </p:nvPicPr>
        <p:blipFill>
          <a:blip r:embed="rId3"/>
          <a:stretch>
            <a:fillRect/>
          </a:stretch>
        </p:blipFill>
        <p:spPr>
          <a:xfrm>
            <a:off x="515414" y="3668576"/>
            <a:ext cx="1541987" cy="594766"/>
          </a:xfrm>
          <a:prstGeom prst="rect">
            <a:avLst/>
          </a:prstGeom>
        </p:spPr>
      </p:pic>
      <p:pic>
        <p:nvPicPr>
          <p:cNvPr id="12" name="Picture 11"/>
          <p:cNvPicPr>
            <a:picLocks noChangeAspect="1"/>
          </p:cNvPicPr>
          <p:nvPr/>
        </p:nvPicPr>
        <p:blipFill>
          <a:blip r:embed="rId4"/>
          <a:stretch>
            <a:fillRect/>
          </a:stretch>
        </p:blipFill>
        <p:spPr>
          <a:xfrm>
            <a:off x="490959" y="1176313"/>
            <a:ext cx="1109242" cy="1171734"/>
          </a:xfrm>
          <a:prstGeom prst="rect">
            <a:avLst/>
          </a:prstGeom>
        </p:spPr>
      </p:pic>
      <p:sp>
        <p:nvSpPr>
          <p:cNvPr id="13" name="TextBox 12"/>
          <p:cNvSpPr txBox="1"/>
          <p:nvPr/>
        </p:nvSpPr>
        <p:spPr>
          <a:xfrm>
            <a:off x="457200" y="414504"/>
            <a:ext cx="4080887" cy="584775"/>
          </a:xfrm>
          <a:prstGeom prst="rect">
            <a:avLst/>
          </a:prstGeom>
          <a:noFill/>
        </p:spPr>
        <p:txBody>
          <a:bodyPr wrap="square" rtlCol="0">
            <a:spAutoFit/>
          </a:bodyPr>
          <a:lstStyle/>
          <a:p>
            <a:r>
              <a:rPr lang="en-US" sz="3200" b="1" dirty="0">
                <a:ea typeface="+mj-ea"/>
                <a:cs typeface="+mj-cs"/>
              </a:rPr>
              <a:t>PAST SPONSORS</a:t>
            </a:r>
          </a:p>
        </p:txBody>
      </p:sp>
      <p:pic>
        <p:nvPicPr>
          <p:cNvPr id="14" name="Picture 13"/>
          <p:cNvPicPr>
            <a:picLocks noChangeAspect="1"/>
          </p:cNvPicPr>
          <p:nvPr/>
        </p:nvPicPr>
        <p:blipFill>
          <a:blip r:embed="rId5"/>
          <a:stretch>
            <a:fillRect/>
          </a:stretch>
        </p:blipFill>
        <p:spPr>
          <a:xfrm>
            <a:off x="1781824" y="1216204"/>
            <a:ext cx="2015883" cy="988288"/>
          </a:xfrm>
          <a:prstGeom prst="rect">
            <a:avLst/>
          </a:prstGeom>
        </p:spPr>
      </p:pic>
      <p:pic>
        <p:nvPicPr>
          <p:cNvPr id="15" name="Picture 14"/>
          <p:cNvPicPr>
            <a:picLocks noChangeAspect="1"/>
          </p:cNvPicPr>
          <p:nvPr/>
        </p:nvPicPr>
        <p:blipFill>
          <a:blip r:embed="rId6"/>
          <a:stretch>
            <a:fillRect/>
          </a:stretch>
        </p:blipFill>
        <p:spPr>
          <a:xfrm>
            <a:off x="4235388" y="2400409"/>
            <a:ext cx="1001760" cy="955994"/>
          </a:xfrm>
          <a:prstGeom prst="rect">
            <a:avLst/>
          </a:prstGeom>
        </p:spPr>
      </p:pic>
      <p:pic>
        <p:nvPicPr>
          <p:cNvPr id="16" name="Picture 15"/>
          <p:cNvPicPr>
            <a:picLocks noChangeAspect="1"/>
          </p:cNvPicPr>
          <p:nvPr/>
        </p:nvPicPr>
        <p:blipFill>
          <a:blip r:embed="rId7"/>
          <a:stretch>
            <a:fillRect/>
          </a:stretch>
        </p:blipFill>
        <p:spPr>
          <a:xfrm>
            <a:off x="6837396" y="1243969"/>
            <a:ext cx="1133177" cy="1085520"/>
          </a:xfrm>
          <a:prstGeom prst="rect">
            <a:avLst/>
          </a:prstGeom>
        </p:spPr>
      </p:pic>
      <p:pic>
        <p:nvPicPr>
          <p:cNvPr id="17" name="Picture 16"/>
          <p:cNvPicPr>
            <a:picLocks noChangeAspect="1"/>
          </p:cNvPicPr>
          <p:nvPr/>
        </p:nvPicPr>
        <p:blipFill>
          <a:blip r:embed="rId8"/>
          <a:stretch>
            <a:fillRect/>
          </a:stretch>
        </p:blipFill>
        <p:spPr>
          <a:xfrm>
            <a:off x="2284651" y="2602930"/>
            <a:ext cx="1548852" cy="590892"/>
          </a:xfrm>
          <a:prstGeom prst="rect">
            <a:avLst/>
          </a:prstGeom>
        </p:spPr>
      </p:pic>
      <p:pic>
        <p:nvPicPr>
          <p:cNvPr id="18" name="Picture 17"/>
          <p:cNvPicPr>
            <a:picLocks noChangeAspect="1"/>
          </p:cNvPicPr>
          <p:nvPr/>
        </p:nvPicPr>
        <p:blipFill>
          <a:blip r:embed="rId9"/>
          <a:stretch>
            <a:fillRect/>
          </a:stretch>
        </p:blipFill>
        <p:spPr>
          <a:xfrm>
            <a:off x="6923980" y="2400409"/>
            <a:ext cx="1083282" cy="1123969"/>
          </a:xfrm>
          <a:prstGeom prst="rect">
            <a:avLst/>
          </a:prstGeom>
        </p:spPr>
      </p:pic>
      <p:pic>
        <p:nvPicPr>
          <p:cNvPr id="19" name="Picture 18"/>
          <p:cNvPicPr>
            <a:picLocks noChangeAspect="1"/>
          </p:cNvPicPr>
          <p:nvPr/>
        </p:nvPicPr>
        <p:blipFill>
          <a:blip r:embed="rId10"/>
          <a:stretch>
            <a:fillRect/>
          </a:stretch>
        </p:blipFill>
        <p:spPr>
          <a:xfrm>
            <a:off x="504079" y="2548031"/>
            <a:ext cx="1553322" cy="722033"/>
          </a:xfrm>
          <a:prstGeom prst="rect">
            <a:avLst/>
          </a:prstGeom>
        </p:spPr>
      </p:pic>
      <p:pic>
        <p:nvPicPr>
          <p:cNvPr id="20" name="Picture 19"/>
          <p:cNvPicPr>
            <a:picLocks noChangeAspect="1"/>
          </p:cNvPicPr>
          <p:nvPr/>
        </p:nvPicPr>
        <p:blipFill>
          <a:blip r:embed="rId11"/>
          <a:stretch>
            <a:fillRect/>
          </a:stretch>
        </p:blipFill>
        <p:spPr>
          <a:xfrm>
            <a:off x="4358760" y="3520793"/>
            <a:ext cx="2057131" cy="902985"/>
          </a:xfrm>
          <a:prstGeom prst="rect">
            <a:avLst/>
          </a:prstGeom>
        </p:spPr>
      </p:pic>
      <p:pic>
        <p:nvPicPr>
          <p:cNvPr id="21" name="Picture 20"/>
          <p:cNvPicPr>
            <a:picLocks noChangeAspect="1"/>
          </p:cNvPicPr>
          <p:nvPr/>
        </p:nvPicPr>
        <p:blipFill>
          <a:blip r:embed="rId12"/>
          <a:stretch>
            <a:fillRect/>
          </a:stretch>
        </p:blipFill>
        <p:spPr>
          <a:xfrm>
            <a:off x="6583712" y="3623629"/>
            <a:ext cx="1423550" cy="684660"/>
          </a:xfrm>
          <a:prstGeom prst="rect">
            <a:avLst/>
          </a:prstGeom>
        </p:spPr>
      </p:pic>
      <p:pic>
        <p:nvPicPr>
          <p:cNvPr id="22" name="Picture 21"/>
          <p:cNvPicPr>
            <a:picLocks noChangeAspect="1"/>
          </p:cNvPicPr>
          <p:nvPr/>
        </p:nvPicPr>
        <p:blipFill>
          <a:blip r:embed="rId13"/>
          <a:stretch>
            <a:fillRect/>
          </a:stretch>
        </p:blipFill>
        <p:spPr>
          <a:xfrm>
            <a:off x="2491827" y="3727359"/>
            <a:ext cx="1521880" cy="477200"/>
          </a:xfrm>
          <a:prstGeom prst="rect">
            <a:avLst/>
          </a:prstGeom>
        </p:spPr>
      </p:pic>
      <p:pic>
        <p:nvPicPr>
          <p:cNvPr id="23" name="Picture 22"/>
          <p:cNvPicPr>
            <a:picLocks noChangeAspect="1"/>
          </p:cNvPicPr>
          <p:nvPr/>
        </p:nvPicPr>
        <p:blipFill>
          <a:blip r:embed="rId14"/>
          <a:stretch>
            <a:fillRect/>
          </a:stretch>
        </p:blipFill>
        <p:spPr>
          <a:xfrm>
            <a:off x="5745237" y="2410318"/>
            <a:ext cx="755349" cy="995223"/>
          </a:xfrm>
          <a:prstGeom prst="rect">
            <a:avLst/>
          </a:prstGeom>
        </p:spPr>
      </p:pic>
      <p:pic>
        <p:nvPicPr>
          <p:cNvPr id="3" name="Picture 2" descr="A large crowd of people&#10;&#10;Description generated with very high confidence"/>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0" y="4731168"/>
            <a:ext cx="9144000" cy="1968996"/>
          </a:xfrm>
          <a:prstGeom prst="rect">
            <a:avLst/>
          </a:prstGeom>
        </p:spPr>
      </p:pic>
    </p:spTree>
    <p:extLst>
      <p:ext uri="{BB962C8B-B14F-4D97-AF65-F5344CB8AC3E}">
        <p14:creationId xmlns:p14="http://schemas.microsoft.com/office/powerpoint/2010/main" val="41695836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solidFill>
            <a:schemeClr val="bg1"/>
          </a:solidFill>
          <a:ln>
            <a:noFill/>
          </a:ln>
          <a:effectLst/>
        </p:spPr>
      </p:sp>
      <p:pic>
        <p:nvPicPr>
          <p:cNvPr id="7" name="Content Placeholder 6"/>
          <p:cNvPicPr>
            <a:picLocks noGrp="1" noChangeAspect="1"/>
          </p:cNvPicPr>
          <p:nvPr>
            <p:ph idx="1"/>
          </p:nvPr>
        </p:nvPicPr>
        <p:blipFill rotWithShape="1">
          <a:blip r:embed="rId2">
            <a:extLst>
              <a:ext uri="{28A0092B-C50C-407E-A947-70E740481C1C}">
                <a14:useLocalDpi xmlns:a14="http://schemas.microsoft.com/office/drawing/2010/main" val="0"/>
              </a:ext>
            </a:extLst>
          </a:blip>
          <a:srcRect l="31435" r="16857"/>
          <a:stretch/>
        </p:blipFill>
        <p:spPr>
          <a:xfrm>
            <a:off x="20" y="10"/>
            <a:ext cx="3492988" cy="6857990"/>
          </a:xfrm>
          <a:prstGeom prst="rect">
            <a:avLst/>
          </a:prstGeom>
          <a:effectLst/>
        </p:spPr>
      </p:pic>
      <p:sp>
        <p:nvSpPr>
          <p:cNvPr id="3" name="Title 2"/>
          <p:cNvSpPr>
            <a:spLocks noGrp="1"/>
          </p:cNvSpPr>
          <p:nvPr>
            <p:ph type="title"/>
          </p:nvPr>
        </p:nvSpPr>
        <p:spPr>
          <a:xfrm>
            <a:off x="3798799" y="629267"/>
            <a:ext cx="5116602" cy="1732933"/>
          </a:xfrm>
          <a:solidFill>
            <a:schemeClr val="bg2">
              <a:lumMod val="90000"/>
            </a:schemeClr>
          </a:solidFill>
        </p:spPr>
        <p:txBody>
          <a:bodyPr vert="horz" lIns="91440" tIns="45720" rIns="91440" bIns="45720" rtlCol="0" anchor="ctr">
            <a:normAutofit/>
          </a:bodyPr>
          <a:lstStyle/>
          <a:p>
            <a:pPr algn="ctr" defTabSz="914400"/>
            <a:r>
              <a:rPr lang="en-US" sz="4000" b="1" dirty="0">
                <a:latin typeface="+mn-lt"/>
              </a:rPr>
              <a:t>COMMUNITY FEEDBACK</a:t>
            </a:r>
          </a:p>
        </p:txBody>
      </p:sp>
      <p:sp>
        <p:nvSpPr>
          <p:cNvPr id="2" name="Text Placeholder 1"/>
          <p:cNvSpPr>
            <a:spLocks noGrp="1"/>
          </p:cNvSpPr>
          <p:nvPr>
            <p:ph type="body" sz="half" idx="2"/>
          </p:nvPr>
        </p:nvSpPr>
        <p:spPr>
          <a:xfrm>
            <a:off x="3798799" y="2438401"/>
            <a:ext cx="5116602" cy="3785419"/>
          </a:xfrm>
          <a:solidFill>
            <a:schemeClr val="bg2">
              <a:lumMod val="90000"/>
            </a:schemeClr>
          </a:solidFill>
        </p:spPr>
        <p:txBody>
          <a:bodyPr vert="horz" lIns="91440" tIns="45720" rIns="91440" bIns="45720" rtlCol="0">
            <a:normAutofit/>
          </a:bodyPr>
          <a:lstStyle/>
          <a:p>
            <a:pPr indent="-228600" defTabSz="914400">
              <a:buFont typeface="Arial" panose="020B0604020202020204" pitchFamily="34" charset="0"/>
              <a:buChar char="•"/>
            </a:pPr>
            <a:r>
              <a:rPr lang="en-US" sz="2000" dirty="0"/>
              <a:t>Bravo!</a:t>
            </a:r>
          </a:p>
          <a:p>
            <a:pPr indent="-228600" defTabSz="914400">
              <a:buFont typeface="Arial" panose="020B0604020202020204" pitchFamily="34" charset="0"/>
              <a:buChar char="•"/>
            </a:pPr>
            <a:r>
              <a:rPr lang="en-US" sz="2000" dirty="0"/>
              <a:t>Please do this every Saturday!</a:t>
            </a:r>
          </a:p>
          <a:p>
            <a:pPr indent="-228600" defTabSz="914400">
              <a:buFont typeface="Arial" panose="020B0604020202020204" pitchFamily="34" charset="0"/>
              <a:buChar char="•"/>
            </a:pPr>
            <a:r>
              <a:rPr lang="en-US" sz="2000" dirty="0"/>
              <a:t>The perfect event for our entire family!</a:t>
            </a:r>
          </a:p>
          <a:p>
            <a:pPr indent="-228600" defTabSz="914400">
              <a:buFont typeface="Arial" panose="020B0604020202020204" pitchFamily="34" charset="0"/>
              <a:buChar char="•"/>
            </a:pPr>
            <a:r>
              <a:rPr lang="en-US" sz="2000" dirty="0"/>
              <a:t>This is so much fun!</a:t>
            </a:r>
          </a:p>
          <a:p>
            <a:pPr indent="-228600" defTabSz="914400">
              <a:buFont typeface="Arial" panose="020B0604020202020204" pitchFamily="34" charset="0"/>
              <a:buChar char="•"/>
            </a:pPr>
            <a:r>
              <a:rPr lang="en-US" sz="2000" dirty="0"/>
              <a:t>I can’t get enough of that Popcorn!</a:t>
            </a:r>
          </a:p>
          <a:p>
            <a:pPr indent="-228600" defTabSz="914400">
              <a:buFont typeface="Arial" panose="020B0604020202020204" pitchFamily="34" charset="0"/>
              <a:buChar char="•"/>
            </a:pPr>
            <a:r>
              <a:rPr lang="en-US" sz="2000" dirty="0"/>
              <a:t>Best date night in ages!</a:t>
            </a:r>
          </a:p>
          <a:p>
            <a:pPr indent="-228600" defTabSz="914400">
              <a:buFont typeface="Arial" panose="020B0604020202020204" pitchFamily="34" charset="0"/>
              <a:buChar char="•"/>
            </a:pPr>
            <a:r>
              <a:rPr lang="en-US" sz="2000" dirty="0"/>
              <a:t>This is what makes Hermosa so special!</a:t>
            </a:r>
          </a:p>
        </p:txBody>
      </p:sp>
    </p:spTree>
    <p:extLst>
      <p:ext uri="{BB962C8B-B14F-4D97-AF65-F5344CB8AC3E}">
        <p14:creationId xmlns:p14="http://schemas.microsoft.com/office/powerpoint/2010/main" val="4410814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8909" y="4374233"/>
            <a:ext cx="1765419" cy="2337659"/>
          </a:xfrm>
          <a:prstGeom prst="rect">
            <a:avLst/>
          </a:prstGeom>
        </p:spPr>
      </p:pic>
      <p:sp>
        <p:nvSpPr>
          <p:cNvPr id="21" name="TextBox 20"/>
          <p:cNvSpPr txBox="1"/>
          <p:nvPr/>
        </p:nvSpPr>
        <p:spPr>
          <a:xfrm>
            <a:off x="457200" y="459447"/>
            <a:ext cx="6137550" cy="584775"/>
          </a:xfrm>
          <a:prstGeom prst="rect">
            <a:avLst/>
          </a:prstGeom>
          <a:noFill/>
        </p:spPr>
        <p:txBody>
          <a:bodyPr wrap="square" rtlCol="0">
            <a:spAutoFit/>
          </a:bodyPr>
          <a:lstStyle/>
          <a:p>
            <a:r>
              <a:rPr lang="en-US" sz="3200" b="1" dirty="0"/>
              <a:t>ABOUT FRIENDS OF THE PARKS</a:t>
            </a:r>
          </a:p>
        </p:txBody>
      </p:sp>
      <p:pic>
        <p:nvPicPr>
          <p:cNvPr id="4" name="Picture 3" descr="A view of a pole&#10;&#10;Description generated with high confidenc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2094328" y="4365426"/>
            <a:ext cx="2372984" cy="2372984"/>
          </a:xfrm>
          <a:prstGeom prst="rect">
            <a:avLst/>
          </a:prstGeom>
        </p:spPr>
      </p:pic>
      <p:pic>
        <p:nvPicPr>
          <p:cNvPr id="7" name="Picture 6" descr="A picture containing person, green, table, indoor&#10;&#10;Description generated with high confidenc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9891" y="4374233"/>
            <a:ext cx="2316018" cy="2398044"/>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43461" y="4374233"/>
            <a:ext cx="1819540" cy="2426054"/>
          </a:xfrm>
          <a:prstGeom prst="rect">
            <a:avLst/>
          </a:prstGeom>
        </p:spPr>
      </p:pic>
      <p:sp>
        <p:nvSpPr>
          <p:cNvPr id="11" name="TextBox 10"/>
          <p:cNvSpPr txBox="1"/>
          <p:nvPr/>
        </p:nvSpPr>
        <p:spPr>
          <a:xfrm>
            <a:off x="457201" y="1044222"/>
            <a:ext cx="8305800" cy="2215991"/>
          </a:xfrm>
          <a:prstGeom prst="rect">
            <a:avLst/>
          </a:prstGeom>
          <a:noFill/>
        </p:spPr>
        <p:txBody>
          <a:bodyPr wrap="square" rtlCol="0">
            <a:spAutoFit/>
          </a:bodyPr>
          <a:lstStyle/>
          <a:p>
            <a:endParaRPr lang="en-US" dirty="0"/>
          </a:p>
          <a:p>
            <a:r>
              <a:rPr lang="en-US" sz="2000" dirty="0"/>
              <a:t>Hermosa Beach Friends of the Parks (FOP) is a 501 (c) (3) </a:t>
            </a:r>
            <a:r>
              <a:rPr lang="en-US" sz="2000"/>
              <a:t>non-profit corporation, </a:t>
            </a:r>
            <a:r>
              <a:rPr lang="en-US" sz="2000" dirty="0"/>
              <a:t>#77-0610050, dedicated to identifying, prioritizing and fundraising for park and recreation improvements throughout the City of Hermosa Beach. In addition, FOP promotes the use of Hermosa Beach parks to the community and promotes the parks as a valuable resource to the city's residents and visitors.</a:t>
            </a:r>
          </a:p>
        </p:txBody>
      </p:sp>
      <p:sp>
        <p:nvSpPr>
          <p:cNvPr id="14" name="TextBox 13"/>
          <p:cNvSpPr txBox="1"/>
          <p:nvPr/>
        </p:nvSpPr>
        <p:spPr>
          <a:xfrm>
            <a:off x="609600" y="3352800"/>
            <a:ext cx="8153401" cy="461665"/>
          </a:xfrm>
          <a:prstGeom prst="rect">
            <a:avLst/>
          </a:prstGeom>
          <a:noFill/>
        </p:spPr>
        <p:txBody>
          <a:bodyPr wrap="square" rtlCol="0">
            <a:spAutoFit/>
          </a:bodyPr>
          <a:lstStyle/>
          <a:p>
            <a:r>
              <a:rPr lang="en-US" sz="2400" b="1" dirty="0"/>
              <a:t>Creating Community Through People, Parks, and Programs</a:t>
            </a:r>
            <a:endParaRPr lang="en-US" sz="2400" dirty="0"/>
          </a:p>
        </p:txBody>
      </p:sp>
    </p:spTree>
    <p:extLst>
      <p:ext uri="{BB962C8B-B14F-4D97-AF65-F5344CB8AC3E}">
        <p14:creationId xmlns:p14="http://schemas.microsoft.com/office/powerpoint/2010/main" val="28598520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12" name="Picture 11" descr="A picture containing sky, outdoor&#10;&#10;Description generated with very high confidence"/>
          <p:cNvPicPr>
            <a:picLocks noChangeAspect="1"/>
          </p:cNvPicPr>
          <p:nvPr/>
        </p:nvPicPr>
        <p:blipFill rotWithShape="1">
          <a:blip r:embed="rId2">
            <a:extLst>
              <a:ext uri="{28A0092B-C50C-407E-A947-70E740481C1C}">
                <a14:useLocalDpi xmlns:a14="http://schemas.microsoft.com/office/drawing/2010/main" val="0"/>
              </a:ext>
            </a:extLst>
          </a:blip>
          <a:srcRect l="26011" r="24458" b="1"/>
          <a:stretch/>
        </p:blipFill>
        <p:spPr>
          <a:xfrm>
            <a:off x="20" y="10"/>
            <a:ext cx="3492988" cy="6857990"/>
          </a:xfrm>
          <a:prstGeom prst="rect">
            <a:avLst/>
          </a:prstGeom>
          <a:effectLst/>
        </p:spPr>
      </p:pic>
      <p:sp>
        <p:nvSpPr>
          <p:cNvPr id="2" name="Title 1"/>
          <p:cNvSpPr>
            <a:spLocks noGrp="1"/>
          </p:cNvSpPr>
          <p:nvPr>
            <p:ph type="title"/>
          </p:nvPr>
        </p:nvSpPr>
        <p:spPr>
          <a:xfrm>
            <a:off x="3798798" y="629267"/>
            <a:ext cx="4860570" cy="1676603"/>
          </a:xfrm>
        </p:spPr>
        <p:txBody>
          <a:bodyPr>
            <a:normAutofit/>
          </a:bodyPr>
          <a:lstStyle/>
          <a:p>
            <a:r>
              <a:rPr lang="en-US" b="1" dirty="0">
                <a:latin typeface="+mn-lt"/>
              </a:rPr>
              <a:t>THE PERFECT SETTING FOR A MOVIE.</a:t>
            </a:r>
          </a:p>
        </p:txBody>
      </p:sp>
      <p:sp>
        <p:nvSpPr>
          <p:cNvPr id="3" name="Content Placeholder 2"/>
          <p:cNvSpPr>
            <a:spLocks noGrp="1"/>
          </p:cNvSpPr>
          <p:nvPr>
            <p:ph idx="1"/>
          </p:nvPr>
        </p:nvSpPr>
        <p:spPr>
          <a:xfrm>
            <a:off x="3798798" y="2057400"/>
            <a:ext cx="4860571" cy="4166421"/>
          </a:xfrm>
        </p:spPr>
        <p:txBody>
          <a:bodyPr>
            <a:noAutofit/>
          </a:bodyPr>
          <a:lstStyle/>
          <a:p>
            <a:pPr marL="68580" indent="0">
              <a:lnSpc>
                <a:spcPct val="80000"/>
              </a:lnSpc>
              <a:buNone/>
            </a:pPr>
            <a:r>
              <a:rPr lang="en-US" sz="2200" dirty="0"/>
              <a:t>Located on the sand of one of USA Today’s top-ten California beaches, Friends of the Parks </a:t>
            </a:r>
            <a:r>
              <a:rPr lang="en-US" sz="2200" b="1" dirty="0"/>
              <a:t>Movies at the Beach </a:t>
            </a:r>
            <a:r>
              <a:rPr lang="en-US" sz="2200" dirty="0"/>
              <a:t>prides itself on being a favorite event held in a beach community recognized for its pristine coastline and amazing outdoor activities, festivals, and events. The spirit of a small beach town resonates with the residents as well as international tourists who seek out Hermosa Beach as a “must visit” destination. </a:t>
            </a:r>
          </a:p>
          <a:p>
            <a:pPr marL="68580" indent="0">
              <a:lnSpc>
                <a:spcPct val="80000"/>
              </a:lnSpc>
              <a:buNone/>
            </a:pPr>
            <a:r>
              <a:rPr lang="en-US" sz="2200" dirty="0"/>
              <a:t>Movies at the Beach is sponsored by the City of Hermosa Beach, produced by LiveList and supports Friends of the Parks, a 501 (c) (3) non-profit foundation. </a:t>
            </a:r>
          </a:p>
        </p:txBody>
      </p:sp>
    </p:spTree>
    <p:extLst>
      <p:ext uri="{BB962C8B-B14F-4D97-AF65-F5344CB8AC3E}">
        <p14:creationId xmlns:p14="http://schemas.microsoft.com/office/powerpoint/2010/main" val="35565875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525A706-D8F2-4D1A-855A-CADC92600C26}" type="datetime4">
              <a:rPr lang="en-US" smtClean="0"/>
              <a:pPr/>
              <a:t>June 6, 2017</a:t>
            </a:fld>
            <a:endParaRPr lang="en-US"/>
          </a:p>
        </p:txBody>
      </p:sp>
      <p:sp>
        <p:nvSpPr>
          <p:cNvPr id="5" name="Slide Number Placeholder 4"/>
          <p:cNvSpPr>
            <a:spLocks noGrp="1"/>
          </p:cNvSpPr>
          <p:nvPr>
            <p:ph type="sldNum" sz="quarter" idx="12"/>
          </p:nvPr>
        </p:nvSpPr>
        <p:spPr/>
        <p:txBody>
          <a:bodyPr/>
          <a:lstStyle/>
          <a:p>
            <a:fld id="{8B37D5FE-740C-46F5-801A-FA5477D9711F}" type="slidenum">
              <a:rPr lang="en-US" smtClean="0"/>
              <a:pPr/>
              <a:t>3</a:t>
            </a:fld>
            <a:endParaRPr lang="en-US"/>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659" y="4267006"/>
            <a:ext cx="3135884" cy="2337659"/>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8262" y="4235610"/>
            <a:ext cx="2452506" cy="2354405"/>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0916" y="4267006"/>
            <a:ext cx="3097345" cy="2323009"/>
          </a:xfrm>
          <a:prstGeom prst="rect">
            <a:avLst/>
          </a:prstGeom>
        </p:spPr>
      </p:pic>
      <p:sp>
        <p:nvSpPr>
          <p:cNvPr id="19" name="TextBox 18"/>
          <p:cNvSpPr txBox="1"/>
          <p:nvPr/>
        </p:nvSpPr>
        <p:spPr>
          <a:xfrm>
            <a:off x="329659" y="1066800"/>
            <a:ext cx="3480341" cy="3170099"/>
          </a:xfrm>
          <a:prstGeom prst="rect">
            <a:avLst/>
          </a:prstGeom>
          <a:noFill/>
        </p:spPr>
        <p:txBody>
          <a:bodyPr wrap="square" rtlCol="0">
            <a:spAutoFit/>
          </a:bodyPr>
          <a:lstStyle/>
          <a:p>
            <a:r>
              <a:rPr lang="en-US" sz="2000" dirty="0"/>
              <a:t>Attendees of HB Friends of the Parks </a:t>
            </a:r>
            <a:r>
              <a:rPr lang="en-US" sz="2000" b="1" dirty="0"/>
              <a:t>Movies at the Beach </a:t>
            </a:r>
            <a:r>
              <a:rPr lang="en-US" sz="2000" dirty="0"/>
              <a:t>have made this a popular community tradition. The audience ranges from ages 1 to 99. A highly desirable beach town demographic with disposable income &amp; inherent gratitude towards sponsors of this event.</a:t>
            </a:r>
          </a:p>
        </p:txBody>
      </p:sp>
      <p:pic>
        <p:nvPicPr>
          <p:cNvPr id="20" name="Picture 19"/>
          <p:cNvPicPr>
            <a:picLocks noChangeAspect="1"/>
          </p:cNvPicPr>
          <p:nvPr/>
        </p:nvPicPr>
        <p:blipFill>
          <a:blip r:embed="rId5"/>
          <a:stretch>
            <a:fillRect/>
          </a:stretch>
        </p:blipFill>
        <p:spPr>
          <a:xfrm>
            <a:off x="3901030" y="674481"/>
            <a:ext cx="1701672" cy="1676400"/>
          </a:xfrm>
          <a:prstGeom prst="rect">
            <a:avLst/>
          </a:prstGeom>
        </p:spPr>
      </p:pic>
      <p:sp>
        <p:nvSpPr>
          <p:cNvPr id="21" name="TextBox 20"/>
          <p:cNvSpPr txBox="1"/>
          <p:nvPr/>
        </p:nvSpPr>
        <p:spPr>
          <a:xfrm>
            <a:off x="838200" y="392668"/>
            <a:ext cx="2133276" cy="584775"/>
          </a:xfrm>
          <a:prstGeom prst="rect">
            <a:avLst/>
          </a:prstGeom>
          <a:noFill/>
        </p:spPr>
        <p:txBody>
          <a:bodyPr wrap="none" rtlCol="0">
            <a:spAutoFit/>
          </a:bodyPr>
          <a:lstStyle/>
          <a:p>
            <a:r>
              <a:rPr lang="en-US" sz="3200" b="1" dirty="0"/>
              <a:t>ATTENDEES</a:t>
            </a:r>
          </a:p>
        </p:txBody>
      </p:sp>
      <p:pic>
        <p:nvPicPr>
          <p:cNvPr id="22" name="Picture 21"/>
          <p:cNvPicPr>
            <a:picLocks noChangeAspect="1"/>
          </p:cNvPicPr>
          <p:nvPr/>
        </p:nvPicPr>
        <p:blipFill>
          <a:blip r:embed="rId6"/>
          <a:stretch>
            <a:fillRect/>
          </a:stretch>
        </p:blipFill>
        <p:spPr>
          <a:xfrm>
            <a:off x="5754701" y="674481"/>
            <a:ext cx="1813278" cy="1684980"/>
          </a:xfrm>
          <a:prstGeom prst="rect">
            <a:avLst/>
          </a:prstGeom>
        </p:spPr>
      </p:pic>
      <p:pic>
        <p:nvPicPr>
          <p:cNvPr id="23" name="Picture 22"/>
          <p:cNvPicPr>
            <a:picLocks noChangeAspect="1"/>
          </p:cNvPicPr>
          <p:nvPr/>
        </p:nvPicPr>
        <p:blipFill>
          <a:blip r:embed="rId7"/>
          <a:stretch>
            <a:fillRect/>
          </a:stretch>
        </p:blipFill>
        <p:spPr>
          <a:xfrm>
            <a:off x="7719978" y="674481"/>
            <a:ext cx="1381125" cy="2905125"/>
          </a:xfrm>
          <a:prstGeom prst="rect">
            <a:avLst/>
          </a:prstGeom>
        </p:spPr>
      </p:pic>
      <p:sp>
        <p:nvSpPr>
          <p:cNvPr id="25" name="TextBox 24"/>
          <p:cNvSpPr txBox="1"/>
          <p:nvPr/>
        </p:nvSpPr>
        <p:spPr>
          <a:xfrm>
            <a:off x="3901030" y="2895600"/>
            <a:ext cx="3666949" cy="369332"/>
          </a:xfrm>
          <a:prstGeom prst="rect">
            <a:avLst/>
          </a:prstGeom>
          <a:noFill/>
        </p:spPr>
        <p:txBody>
          <a:bodyPr wrap="square" rtlCol="0">
            <a:spAutoFit/>
          </a:bodyPr>
          <a:lstStyle/>
          <a:p>
            <a:pPr algn="ctr"/>
            <a:r>
              <a:rPr lang="en-US" b="1" dirty="0"/>
              <a:t>15,000 TOTAL EVENT ATTENDEES</a:t>
            </a:r>
          </a:p>
        </p:txBody>
      </p:sp>
      <p:sp>
        <p:nvSpPr>
          <p:cNvPr id="26" name="Rectangle 25"/>
          <p:cNvSpPr/>
          <p:nvPr/>
        </p:nvSpPr>
        <p:spPr>
          <a:xfrm>
            <a:off x="3901030" y="2819400"/>
            <a:ext cx="3666949" cy="5334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07921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4" name="Picture 3" descr="A picture containing photo, text, bunch, many&#10;&#10;Description generated with very high confidence"/>
          <p:cNvPicPr>
            <a:picLocks noChangeAspect="1"/>
          </p:cNvPicPr>
          <p:nvPr/>
        </p:nvPicPr>
        <p:blipFill rotWithShape="1">
          <a:blip r:embed="rId2">
            <a:extLst>
              <a:ext uri="{28A0092B-C50C-407E-A947-70E740481C1C}">
                <a14:useLocalDpi xmlns:a14="http://schemas.microsoft.com/office/drawing/2010/main" val="0"/>
              </a:ext>
            </a:extLst>
          </a:blip>
          <a:srcRect t="5061" r="-3" b="808"/>
          <a:stretch/>
        </p:blipFill>
        <p:spPr>
          <a:xfrm>
            <a:off x="4267200" y="10"/>
            <a:ext cx="4876800" cy="6857990"/>
          </a:xfrm>
          <a:prstGeom prst="rect">
            <a:avLst/>
          </a:prstGeom>
          <a:solidFill>
            <a:schemeClr val="bg2">
              <a:lumMod val="90000"/>
            </a:schemeClr>
          </a:solidFill>
          <a:effectLst/>
        </p:spPr>
      </p:pic>
      <p:sp>
        <p:nvSpPr>
          <p:cNvPr id="2" name="Title 1"/>
          <p:cNvSpPr>
            <a:spLocks noGrp="1"/>
          </p:cNvSpPr>
          <p:nvPr>
            <p:ph type="title"/>
          </p:nvPr>
        </p:nvSpPr>
        <p:spPr>
          <a:xfrm>
            <a:off x="486697" y="629267"/>
            <a:ext cx="2672555" cy="742333"/>
          </a:xfrm>
        </p:spPr>
        <p:txBody>
          <a:bodyPr>
            <a:normAutofit fontScale="90000"/>
          </a:bodyPr>
          <a:lstStyle/>
          <a:p>
            <a:r>
              <a:rPr lang="en-US" sz="3600" b="1" dirty="0">
                <a:latin typeface="+mn-lt"/>
              </a:rPr>
              <a:t>REACH</a:t>
            </a:r>
            <a:br>
              <a:rPr lang="en-US" sz="3600" dirty="0"/>
            </a:br>
            <a:endParaRPr lang="en-US" sz="3600" dirty="0"/>
          </a:p>
        </p:txBody>
      </p:sp>
      <p:sp>
        <p:nvSpPr>
          <p:cNvPr id="8" name="Content Placeholder 7"/>
          <p:cNvSpPr>
            <a:spLocks noGrp="1"/>
          </p:cNvSpPr>
          <p:nvPr>
            <p:ph idx="1"/>
          </p:nvPr>
        </p:nvSpPr>
        <p:spPr>
          <a:xfrm>
            <a:off x="228600" y="1295400"/>
            <a:ext cx="4038600" cy="5410200"/>
          </a:xfrm>
        </p:spPr>
        <p:txBody>
          <a:bodyPr>
            <a:normAutofit/>
          </a:bodyPr>
          <a:lstStyle/>
          <a:p>
            <a:pPr lvl="0">
              <a:lnSpc>
                <a:spcPct val="70000"/>
              </a:lnSpc>
            </a:pPr>
            <a:r>
              <a:rPr lang="en-US" sz="2000" dirty="0"/>
              <a:t>FOP.org Website- 9K+ views in July &amp; August</a:t>
            </a:r>
          </a:p>
          <a:p>
            <a:pPr lvl="0">
              <a:lnSpc>
                <a:spcPct val="70000"/>
              </a:lnSpc>
            </a:pPr>
            <a:r>
              <a:rPr lang="en-US" sz="2000" dirty="0"/>
              <a:t>Hermosa Beach City website + Press Release</a:t>
            </a:r>
          </a:p>
          <a:p>
            <a:pPr lvl="0">
              <a:lnSpc>
                <a:spcPct val="70000"/>
              </a:lnSpc>
            </a:pPr>
            <a:r>
              <a:rPr lang="en-US" sz="2000" dirty="0"/>
              <a:t>City Postcard Mailer to 9,550 Hermosa Households</a:t>
            </a:r>
          </a:p>
          <a:p>
            <a:pPr lvl="0">
              <a:lnSpc>
                <a:spcPct val="70000"/>
              </a:lnSpc>
            </a:pPr>
            <a:r>
              <a:rPr lang="en-US" sz="2000" dirty="0"/>
              <a:t>FB paid advertising with a reach of 7.4K people </a:t>
            </a:r>
          </a:p>
          <a:p>
            <a:pPr lvl="0">
              <a:lnSpc>
                <a:spcPct val="70000"/>
              </a:lnSpc>
            </a:pPr>
            <a:r>
              <a:rPr lang="en-US" sz="2000" dirty="0"/>
              <a:t>Banner at Skate Park on Pier Avenue</a:t>
            </a:r>
          </a:p>
          <a:p>
            <a:pPr lvl="0">
              <a:lnSpc>
                <a:spcPct val="70000"/>
              </a:lnSpc>
            </a:pPr>
            <a:r>
              <a:rPr lang="en-US" sz="2000" dirty="0"/>
              <a:t>City Marquee @ PCH with 20K impressions daily</a:t>
            </a:r>
          </a:p>
          <a:p>
            <a:pPr lvl="0">
              <a:lnSpc>
                <a:spcPct val="70000"/>
              </a:lnSpc>
            </a:pPr>
            <a:r>
              <a:rPr lang="en-US" sz="2000" dirty="0"/>
              <a:t>Local Paper write-ups</a:t>
            </a:r>
          </a:p>
          <a:p>
            <a:pPr lvl="0">
              <a:lnSpc>
                <a:spcPct val="70000"/>
              </a:lnSpc>
            </a:pPr>
            <a:r>
              <a:rPr lang="en-US" sz="2000" dirty="0"/>
              <a:t>Local Media Calendars ( Beach Report, Easy Reader, Our South Bay, South Bay by Jackie, Daily Breeze)</a:t>
            </a:r>
          </a:p>
          <a:p>
            <a:pPr lvl="0">
              <a:lnSpc>
                <a:spcPct val="70000"/>
              </a:lnSpc>
            </a:pPr>
            <a:r>
              <a:rPr lang="en-US" sz="2000" dirty="0"/>
              <a:t>Concerts on the Beach Website</a:t>
            </a:r>
          </a:p>
          <a:p>
            <a:pPr lvl="0">
              <a:lnSpc>
                <a:spcPct val="70000"/>
              </a:lnSpc>
            </a:pPr>
            <a:r>
              <a:rPr lang="en-US" sz="2000" dirty="0"/>
              <a:t>Pier Plaza and Pier Avenue street banners with 100,000+impressions</a:t>
            </a:r>
          </a:p>
          <a:p>
            <a:pPr>
              <a:lnSpc>
                <a:spcPct val="70000"/>
              </a:lnSpc>
            </a:pPr>
            <a:endParaRPr lang="en-US" sz="1100" dirty="0"/>
          </a:p>
        </p:txBody>
      </p:sp>
    </p:spTree>
    <p:extLst>
      <p:ext uri="{BB962C8B-B14F-4D97-AF65-F5344CB8AC3E}">
        <p14:creationId xmlns:p14="http://schemas.microsoft.com/office/powerpoint/2010/main" val="26076619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solidFill>
            <a:schemeClr val="bg1"/>
          </a:solidFill>
          <a:ln>
            <a:noFill/>
          </a:ln>
          <a:effectLst/>
        </p:spPr>
      </p:sp>
      <p:pic>
        <p:nvPicPr>
          <p:cNvPr id="10" name="Picture 9" descr="A group of people posing for a picture&#10;&#10;Description generated with very high confidence"/>
          <p:cNvPicPr>
            <a:picLocks noChangeAspect="1"/>
          </p:cNvPicPr>
          <p:nvPr/>
        </p:nvPicPr>
        <p:blipFill rotWithShape="1">
          <a:blip r:embed="rId2" cstate="print">
            <a:extLst>
              <a:ext uri="{28A0092B-C50C-407E-A947-70E740481C1C}">
                <a14:useLocalDpi xmlns:a14="http://schemas.microsoft.com/office/drawing/2010/main" val="0"/>
              </a:ext>
            </a:extLst>
          </a:blip>
          <a:srcRect l="9091" t="13342" b="18476"/>
          <a:stretch/>
        </p:blipFill>
        <p:spPr>
          <a:xfrm>
            <a:off x="20" y="10"/>
            <a:ext cx="9143980" cy="6857990"/>
          </a:xfrm>
          <a:prstGeom prst="rect">
            <a:avLst/>
          </a:prstGeom>
        </p:spPr>
      </p:pic>
      <p:sp>
        <p:nvSpPr>
          <p:cNvPr id="17" name="Rectangle 1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51490"/>
            <a:ext cx="9141618" cy="2077327"/>
          </a:xfrm>
          <a:prstGeom prst="rect">
            <a:avLst/>
          </a:prstGeom>
          <a:solidFill>
            <a:schemeClr val="bg2">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18"/>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4126832"/>
            <a:ext cx="9141618" cy="0"/>
          </a:xfrm>
          <a:prstGeom prst="line">
            <a:avLst/>
          </a:prstGeom>
          <a:ln w="50800">
            <a:solidFill>
              <a:schemeClr val="bg2">
                <a:alpha val="9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6448927"/>
            <a:ext cx="9141618" cy="0"/>
          </a:xfrm>
          <a:prstGeom prst="line">
            <a:avLst/>
          </a:prstGeom>
          <a:ln w="50800">
            <a:solidFill>
              <a:schemeClr val="bg2">
                <a:alpha val="90000"/>
              </a:schemeClr>
            </a:solidFill>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473016" y="4337524"/>
            <a:ext cx="8188542" cy="1207269"/>
          </a:xfrm>
          <a:solidFill>
            <a:schemeClr val="bg2">
              <a:lumMod val="90000"/>
            </a:schemeClr>
          </a:solidFill>
        </p:spPr>
        <p:txBody>
          <a:bodyPr vert="horz" lIns="91440" tIns="45720" rIns="91440" bIns="45720" rtlCol="0" anchor="b">
            <a:normAutofit/>
          </a:bodyPr>
          <a:lstStyle/>
          <a:p>
            <a:pPr algn="ctr" defTabSz="914400"/>
            <a:r>
              <a:rPr lang="en-US" sz="6000" b="1" dirty="0"/>
              <a:t>SPONSORSHIP TIERS</a:t>
            </a:r>
            <a:endParaRPr lang="en-US" sz="6000" dirty="0"/>
          </a:p>
        </p:txBody>
      </p:sp>
    </p:spTree>
    <p:extLst>
      <p:ext uri="{BB962C8B-B14F-4D97-AF65-F5344CB8AC3E}">
        <p14:creationId xmlns:p14="http://schemas.microsoft.com/office/powerpoint/2010/main" val="905485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63" name="Rectangle 5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solidFill>
            <a:schemeClr val="bg1"/>
          </a:solidFill>
          <a:ln>
            <a:noFill/>
          </a:ln>
          <a:effectLst/>
        </p:spPr>
      </p:sp>
      <p:pic>
        <p:nvPicPr>
          <p:cNvPr id="6" name="Picture 5" descr="A group of people walking down a street&#10;&#10;Description generated with very high confidence"/>
          <p:cNvPicPr>
            <a:picLocks noChangeAspect="1"/>
          </p:cNvPicPr>
          <p:nvPr/>
        </p:nvPicPr>
        <p:blipFill rotWithShape="1">
          <a:blip r:embed="rId2">
            <a:extLst/>
          </a:blip>
          <a:srcRect l="33731" r="31761" b="-1"/>
          <a:stretch/>
        </p:blipFill>
        <p:spPr>
          <a:xfrm>
            <a:off x="20" y="10"/>
            <a:ext cx="3492988" cy="6857990"/>
          </a:xfrm>
          <a:prstGeom prst="rect">
            <a:avLst/>
          </a:prstGeom>
          <a:solidFill>
            <a:schemeClr val="bg2">
              <a:lumMod val="90000"/>
            </a:schemeClr>
          </a:solidFill>
          <a:effectLst/>
        </p:spPr>
      </p:pic>
      <p:sp useBgFill="1">
        <p:nvSpPr>
          <p:cNvPr id="5" name="Title 4"/>
          <p:cNvSpPr>
            <a:spLocks noGrp="1"/>
          </p:cNvSpPr>
          <p:nvPr>
            <p:ph type="title"/>
          </p:nvPr>
        </p:nvSpPr>
        <p:spPr>
          <a:xfrm>
            <a:off x="3798798" y="629267"/>
            <a:ext cx="5040402" cy="1656733"/>
          </a:xfrm>
        </p:spPr>
        <p:txBody>
          <a:bodyPr vert="horz" lIns="91440" tIns="45720" rIns="91440" bIns="45720" rtlCol="0" anchor="ctr">
            <a:noAutofit/>
          </a:bodyPr>
          <a:lstStyle/>
          <a:p>
            <a:pPr algn="ctr" defTabSz="914400"/>
            <a:r>
              <a:rPr lang="en-US" sz="4000" b="1" dirty="0">
                <a:latin typeface="+mn-lt"/>
              </a:rPr>
              <a:t>BLOCKBUSTER SPONSORSHIP(1)</a:t>
            </a:r>
          </a:p>
        </p:txBody>
      </p:sp>
      <p:sp>
        <p:nvSpPr>
          <p:cNvPr id="7" name="TextBox 6"/>
          <p:cNvSpPr txBox="1"/>
          <p:nvPr/>
        </p:nvSpPr>
        <p:spPr>
          <a:xfrm>
            <a:off x="3798799" y="2438401"/>
            <a:ext cx="5040401" cy="3785419"/>
          </a:xfrm>
          <a:prstGeom prst="rect">
            <a:avLst/>
          </a:prstGeom>
          <a:solidFill>
            <a:schemeClr val="bg2">
              <a:lumMod val="90000"/>
            </a:schemeClr>
          </a:solidFill>
        </p:spPr>
        <p:txBody>
          <a:bodyPr vert="horz" lIns="91440" tIns="45720" rIns="91440" bIns="45720" rtlCol="0">
            <a:normAutofit/>
          </a:bodyPr>
          <a:lstStyle/>
          <a:p>
            <a:pPr marL="285750" indent="-228600">
              <a:lnSpc>
                <a:spcPct val="90000"/>
              </a:lnSpc>
              <a:buFont typeface="Arial" panose="020B0604020202020204" pitchFamily="34" charset="0"/>
              <a:buChar char="•"/>
            </a:pPr>
            <a:r>
              <a:rPr lang="en-US" dirty="0"/>
              <a:t>Logo 30’ Banner over Pier Plaza &amp; Pier Avenue at Ardmore</a:t>
            </a:r>
          </a:p>
          <a:p>
            <a:pPr marL="285750" indent="-228600">
              <a:lnSpc>
                <a:spcPct val="90000"/>
              </a:lnSpc>
              <a:buFont typeface="Arial" panose="020B0604020202020204" pitchFamily="34" charset="0"/>
              <a:buChar char="•"/>
            </a:pPr>
            <a:r>
              <a:rPr lang="en-US" dirty="0"/>
              <a:t>Sponsor Signage on Stage Banners </a:t>
            </a:r>
          </a:p>
          <a:p>
            <a:pPr marL="285750" indent="-228600">
              <a:lnSpc>
                <a:spcPct val="90000"/>
              </a:lnSpc>
              <a:buFont typeface="Arial" panose="020B0604020202020204" pitchFamily="34" charset="0"/>
              <a:buChar char="•"/>
            </a:pPr>
            <a:r>
              <a:rPr lang="en-US" dirty="0"/>
              <a:t>10’ X 10’ Booth Activation on Hermosa Beach for all 4 Saturday Movie Nights</a:t>
            </a:r>
          </a:p>
          <a:p>
            <a:pPr marL="285750" indent="-228600">
              <a:lnSpc>
                <a:spcPct val="90000"/>
              </a:lnSpc>
              <a:buFont typeface="Arial" panose="020B0604020202020204" pitchFamily="34" charset="0"/>
              <a:buChar char="•"/>
            </a:pPr>
            <a:r>
              <a:rPr lang="en-US" dirty="0"/>
              <a:t>On Stage Thank You before all 4 movies</a:t>
            </a:r>
          </a:p>
          <a:p>
            <a:pPr marL="285750" indent="-228600">
              <a:lnSpc>
                <a:spcPct val="90000"/>
              </a:lnSpc>
              <a:buFont typeface="Arial" panose="020B0604020202020204" pitchFamily="34" charset="0"/>
              <a:buChar char="•"/>
            </a:pPr>
            <a:r>
              <a:rPr lang="en-US" dirty="0"/>
              <a:t>1-3 minute Pre-Roll Video (production not included)</a:t>
            </a:r>
          </a:p>
          <a:p>
            <a:pPr marL="285750" indent="-228600">
              <a:lnSpc>
                <a:spcPct val="90000"/>
              </a:lnSpc>
              <a:buFont typeface="Arial" panose="020B0604020202020204" pitchFamily="34" charset="0"/>
              <a:buChar char="•"/>
            </a:pPr>
            <a:r>
              <a:rPr lang="en-US" dirty="0"/>
              <a:t>Company Logo inclusion in all PR/ Flyers /Posters</a:t>
            </a:r>
          </a:p>
          <a:p>
            <a:pPr marL="285750" indent="-228600">
              <a:lnSpc>
                <a:spcPct val="90000"/>
              </a:lnSpc>
              <a:buFont typeface="Arial" panose="020B0604020202020204" pitchFamily="34" charset="0"/>
              <a:buChar char="•"/>
            </a:pPr>
            <a:r>
              <a:rPr lang="en-US" dirty="0"/>
              <a:t>Sampling and/or Coupons encouraged</a:t>
            </a:r>
          </a:p>
          <a:p>
            <a:pPr marL="285750" indent="-228600">
              <a:lnSpc>
                <a:spcPct val="90000"/>
              </a:lnSpc>
              <a:buFont typeface="Arial" panose="020B0604020202020204" pitchFamily="34" charset="0"/>
              <a:buChar char="•"/>
            </a:pPr>
            <a:r>
              <a:rPr lang="en-US" dirty="0"/>
              <a:t>Company logo on FOP website homepage and all Social Media efforts</a:t>
            </a:r>
          </a:p>
          <a:p>
            <a:pPr marL="285750" indent="-228600">
              <a:lnSpc>
                <a:spcPct val="90000"/>
              </a:lnSpc>
              <a:buFont typeface="Arial" panose="020B0604020202020204" pitchFamily="34" charset="0"/>
              <a:buChar char="•"/>
            </a:pPr>
            <a:r>
              <a:rPr lang="en-US" dirty="0"/>
              <a:t>Reserved area for 20 people</a:t>
            </a:r>
          </a:p>
          <a:p>
            <a:pPr marL="285750" indent="-228600">
              <a:lnSpc>
                <a:spcPct val="90000"/>
              </a:lnSpc>
              <a:buFont typeface="Arial" panose="020B0604020202020204" pitchFamily="34" charset="0"/>
              <a:buChar char="•"/>
            </a:pPr>
            <a:r>
              <a:rPr lang="en-US" dirty="0"/>
              <a:t>$15K</a:t>
            </a:r>
          </a:p>
          <a:p>
            <a:pPr indent="-228600">
              <a:lnSpc>
                <a:spcPct val="90000"/>
              </a:lnSpc>
              <a:buFont typeface="Arial" panose="020B0604020202020204" pitchFamily="34" charset="0"/>
              <a:buChar char="•"/>
            </a:pPr>
            <a:endParaRPr lang="en-US" dirty="0"/>
          </a:p>
        </p:txBody>
      </p:sp>
    </p:spTree>
    <p:extLst>
      <p:ext uri="{BB962C8B-B14F-4D97-AF65-F5344CB8AC3E}">
        <p14:creationId xmlns:p14="http://schemas.microsoft.com/office/powerpoint/2010/main" val="4904920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9" name="Rectangle 2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solidFill>
            <a:schemeClr val="bg1"/>
          </a:solidFill>
          <a:ln>
            <a:noFill/>
          </a:ln>
          <a:effectLst/>
        </p:spPr>
      </p:sp>
      <p:pic>
        <p:nvPicPr>
          <p:cNvPr id="7" name="Picture 6" descr="A group of people sitting at a beach&#10;&#10;Description generated with high confidence"/>
          <p:cNvPicPr>
            <a:picLocks noChangeAspect="1"/>
          </p:cNvPicPr>
          <p:nvPr/>
        </p:nvPicPr>
        <p:blipFill rotWithShape="1">
          <a:blip r:embed="rId2" cstate="print">
            <a:extLst>
              <a:ext uri="{28A0092B-C50C-407E-A947-70E740481C1C}">
                <a14:useLocalDpi xmlns:a14="http://schemas.microsoft.com/office/drawing/2010/main" val="0"/>
              </a:ext>
            </a:extLst>
          </a:blip>
          <a:srcRect l="30720" r="31080"/>
          <a:stretch/>
        </p:blipFill>
        <p:spPr>
          <a:xfrm>
            <a:off x="20" y="10"/>
            <a:ext cx="3492988" cy="6857990"/>
          </a:xfrm>
          <a:prstGeom prst="rect">
            <a:avLst/>
          </a:prstGeom>
          <a:effectLst/>
        </p:spPr>
      </p:pic>
      <p:sp>
        <p:nvSpPr>
          <p:cNvPr id="2" name="Title 1"/>
          <p:cNvSpPr>
            <a:spLocks noGrp="1"/>
          </p:cNvSpPr>
          <p:nvPr>
            <p:ph type="title"/>
          </p:nvPr>
        </p:nvSpPr>
        <p:spPr>
          <a:xfrm>
            <a:off x="3798798" y="629267"/>
            <a:ext cx="4964202" cy="1676603"/>
          </a:xfrm>
          <a:solidFill>
            <a:schemeClr val="bg2">
              <a:lumMod val="90000"/>
            </a:schemeClr>
          </a:solidFill>
        </p:spPr>
        <p:txBody>
          <a:bodyPr vert="horz" lIns="91440" tIns="45720" rIns="91440" bIns="45720" rtlCol="0" anchor="ctr">
            <a:normAutofit/>
          </a:bodyPr>
          <a:lstStyle/>
          <a:p>
            <a:pPr algn="ctr" defTabSz="914400"/>
            <a:r>
              <a:rPr lang="en-US" sz="4000" b="1" dirty="0">
                <a:latin typeface="+mn-lt"/>
              </a:rPr>
              <a:t>FEATURE SPONSORSHIP (2)</a:t>
            </a:r>
          </a:p>
        </p:txBody>
      </p:sp>
      <p:sp>
        <p:nvSpPr>
          <p:cNvPr id="8" name="TextBox 7"/>
          <p:cNvSpPr txBox="1"/>
          <p:nvPr/>
        </p:nvSpPr>
        <p:spPr>
          <a:xfrm>
            <a:off x="3798799" y="2438401"/>
            <a:ext cx="4964201" cy="4190999"/>
          </a:xfrm>
          <a:prstGeom prst="rect">
            <a:avLst/>
          </a:prstGeom>
          <a:solidFill>
            <a:schemeClr val="bg2">
              <a:lumMod val="90000"/>
            </a:schemeClr>
          </a:solidFill>
        </p:spPr>
        <p:txBody>
          <a:bodyPr vert="horz" lIns="91440" tIns="45720" rIns="91440" bIns="45720" rtlCol="0">
            <a:normAutofit/>
          </a:bodyPr>
          <a:lstStyle/>
          <a:p>
            <a:pPr indent="-228600">
              <a:lnSpc>
                <a:spcPct val="90000"/>
              </a:lnSpc>
              <a:buFont typeface="Arial" panose="020B0604020202020204" pitchFamily="34" charset="0"/>
              <a:buChar char="•"/>
            </a:pPr>
            <a:endParaRPr lang="en-US" dirty="0"/>
          </a:p>
          <a:p>
            <a:pPr marL="285750" indent="-228600">
              <a:lnSpc>
                <a:spcPct val="90000"/>
              </a:lnSpc>
              <a:buFont typeface="Arial" panose="020B0604020202020204" pitchFamily="34" charset="0"/>
              <a:buChar char="•"/>
            </a:pPr>
            <a:r>
              <a:rPr lang="en-US" dirty="0"/>
              <a:t>Logo included on 30’ Banner over Pier Plaza &amp; Pier Avenue at Ardmore</a:t>
            </a:r>
          </a:p>
          <a:p>
            <a:pPr marL="285750" indent="-228600">
              <a:lnSpc>
                <a:spcPct val="90000"/>
              </a:lnSpc>
              <a:buFont typeface="Arial" panose="020B0604020202020204" pitchFamily="34" charset="0"/>
              <a:buChar char="•"/>
            </a:pPr>
            <a:r>
              <a:rPr lang="en-US" dirty="0"/>
              <a:t>10’ X 10’ Booth Activation on Hermosa Beach for all 4 Saturday Movie Nights</a:t>
            </a:r>
          </a:p>
          <a:p>
            <a:pPr indent="-228600">
              <a:lnSpc>
                <a:spcPct val="90000"/>
              </a:lnSpc>
              <a:buFont typeface="Arial" panose="020B0604020202020204" pitchFamily="34" charset="0"/>
              <a:buChar char="•"/>
            </a:pPr>
            <a:r>
              <a:rPr lang="en-US" dirty="0"/>
              <a:t>On-Stage product/ brand shout out before movie begins</a:t>
            </a:r>
          </a:p>
          <a:p>
            <a:pPr marL="285750" indent="-228600">
              <a:lnSpc>
                <a:spcPct val="90000"/>
              </a:lnSpc>
              <a:buFont typeface="Arial" panose="020B0604020202020204" pitchFamily="34" charset="0"/>
              <a:buChar char="•"/>
            </a:pPr>
            <a:r>
              <a:rPr lang="en-US" dirty="0"/>
              <a:t>Sponsor logo included on all stage banners</a:t>
            </a:r>
          </a:p>
          <a:p>
            <a:pPr marL="285750" indent="-228600">
              <a:lnSpc>
                <a:spcPct val="90000"/>
              </a:lnSpc>
              <a:buFont typeface="Arial" panose="020B0604020202020204" pitchFamily="34" charset="0"/>
              <a:buChar char="•"/>
            </a:pPr>
            <a:r>
              <a:rPr lang="en-US" dirty="0"/>
              <a:t>60 second pre-roll video (Production not included)</a:t>
            </a:r>
          </a:p>
          <a:p>
            <a:pPr marL="285750" indent="-228600">
              <a:lnSpc>
                <a:spcPct val="90000"/>
              </a:lnSpc>
              <a:buFont typeface="Arial" panose="020B0604020202020204" pitchFamily="34" charset="0"/>
              <a:buChar char="•"/>
            </a:pPr>
            <a:r>
              <a:rPr lang="en-US" dirty="0"/>
              <a:t>Company/Logo inclusion on all PR/Media outreach</a:t>
            </a:r>
          </a:p>
          <a:p>
            <a:pPr marL="285750" indent="-228600">
              <a:lnSpc>
                <a:spcPct val="90000"/>
              </a:lnSpc>
              <a:buFont typeface="Arial" panose="020B0604020202020204" pitchFamily="34" charset="0"/>
              <a:buChar char="•"/>
            </a:pPr>
            <a:r>
              <a:rPr lang="en-US" dirty="0"/>
              <a:t>Sampling Encouraged</a:t>
            </a:r>
          </a:p>
          <a:p>
            <a:pPr marL="285750" indent="-228600">
              <a:lnSpc>
                <a:spcPct val="90000"/>
              </a:lnSpc>
              <a:buFont typeface="Arial" panose="020B0604020202020204" pitchFamily="34" charset="0"/>
              <a:buChar char="•"/>
            </a:pPr>
            <a:r>
              <a:rPr lang="en-US" dirty="0"/>
              <a:t>Brand/ Logo on FOP Homepage and all Social Media</a:t>
            </a:r>
          </a:p>
          <a:p>
            <a:pPr marL="285750" indent="-228600">
              <a:lnSpc>
                <a:spcPct val="90000"/>
              </a:lnSpc>
              <a:buFont typeface="Arial" panose="020B0604020202020204" pitchFamily="34" charset="0"/>
              <a:buChar char="•"/>
            </a:pPr>
            <a:r>
              <a:rPr lang="en-US" dirty="0"/>
              <a:t>$4K</a:t>
            </a:r>
          </a:p>
          <a:p>
            <a:pPr marL="285750" indent="-228600">
              <a:lnSpc>
                <a:spcPct val="90000"/>
              </a:lnSpc>
              <a:buFont typeface="Arial" panose="020B0604020202020204" pitchFamily="34" charset="0"/>
              <a:buChar char="•"/>
            </a:pPr>
            <a:endParaRPr lang="en-US" dirty="0"/>
          </a:p>
          <a:p>
            <a:pPr marL="285750" indent="-228600">
              <a:lnSpc>
                <a:spcPct val="90000"/>
              </a:lnSpc>
              <a:buFont typeface="Arial" panose="020B0604020202020204" pitchFamily="34" charset="0"/>
              <a:buChar char="•"/>
            </a:pPr>
            <a:endParaRPr lang="en-US" dirty="0"/>
          </a:p>
          <a:p>
            <a:pPr indent="-228600">
              <a:lnSpc>
                <a:spcPct val="90000"/>
              </a:lnSpc>
              <a:buFont typeface="Arial" panose="020B0604020202020204" pitchFamily="34" charset="0"/>
              <a:buChar char="•"/>
            </a:pPr>
            <a:endParaRPr lang="en-US" dirty="0"/>
          </a:p>
        </p:txBody>
      </p:sp>
    </p:spTree>
    <p:extLst>
      <p:ext uri="{BB962C8B-B14F-4D97-AF65-F5344CB8AC3E}">
        <p14:creationId xmlns:p14="http://schemas.microsoft.com/office/powerpoint/2010/main" val="15747597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solidFill>
            <a:schemeClr val="bg1"/>
          </a:solidFill>
          <a:ln>
            <a:noFill/>
          </a:ln>
          <a:effectLst/>
        </p:spPr>
      </p:sp>
      <p:pic>
        <p:nvPicPr>
          <p:cNvPr id="7" name="Picture 6" descr="A group of people standing in front of a crowd&#10;&#10;Description generated with very high confidence"/>
          <p:cNvPicPr>
            <a:picLocks noChangeAspect="1"/>
          </p:cNvPicPr>
          <p:nvPr/>
        </p:nvPicPr>
        <p:blipFill rotWithShape="1">
          <a:blip r:embed="rId2" cstate="print">
            <a:extLst>
              <a:ext uri="{28A0092B-C50C-407E-A947-70E740481C1C}">
                <a14:useLocalDpi xmlns:a14="http://schemas.microsoft.com/office/drawing/2010/main" val="0"/>
              </a:ext>
            </a:extLst>
          </a:blip>
          <a:srcRect l="26224" r="35577"/>
          <a:stretch/>
        </p:blipFill>
        <p:spPr>
          <a:xfrm>
            <a:off x="20" y="10"/>
            <a:ext cx="3492988" cy="6857990"/>
          </a:xfrm>
          <a:prstGeom prst="rect">
            <a:avLst/>
          </a:prstGeom>
          <a:effectLst/>
        </p:spPr>
      </p:pic>
      <p:sp>
        <p:nvSpPr>
          <p:cNvPr id="2" name="Title 1"/>
          <p:cNvSpPr>
            <a:spLocks noGrp="1"/>
          </p:cNvSpPr>
          <p:nvPr>
            <p:ph type="title"/>
          </p:nvPr>
        </p:nvSpPr>
        <p:spPr>
          <a:xfrm>
            <a:off x="3798799" y="629267"/>
            <a:ext cx="5040401" cy="1676603"/>
          </a:xfrm>
          <a:solidFill>
            <a:schemeClr val="bg2">
              <a:lumMod val="90000"/>
            </a:schemeClr>
          </a:solidFill>
        </p:spPr>
        <p:txBody>
          <a:bodyPr vert="horz" lIns="91440" tIns="45720" rIns="91440" bIns="45720" rtlCol="0" anchor="ctr">
            <a:normAutofit/>
          </a:bodyPr>
          <a:lstStyle/>
          <a:p>
            <a:pPr algn="ctr" defTabSz="914400"/>
            <a:r>
              <a:rPr lang="en-US" sz="4000" b="1" dirty="0">
                <a:latin typeface="+mn-lt"/>
              </a:rPr>
              <a:t>INDEPENDENT SPONSORSHIP (4)</a:t>
            </a:r>
          </a:p>
        </p:txBody>
      </p:sp>
      <p:sp>
        <p:nvSpPr>
          <p:cNvPr id="8" name="TextBox 7"/>
          <p:cNvSpPr txBox="1"/>
          <p:nvPr/>
        </p:nvSpPr>
        <p:spPr>
          <a:xfrm>
            <a:off x="3798799" y="2438401"/>
            <a:ext cx="5040401" cy="3785419"/>
          </a:xfrm>
          <a:prstGeom prst="rect">
            <a:avLst/>
          </a:prstGeom>
          <a:solidFill>
            <a:schemeClr val="bg2">
              <a:lumMod val="90000"/>
            </a:schemeClr>
          </a:solidFill>
        </p:spPr>
        <p:txBody>
          <a:bodyPr vert="horz" lIns="91440" tIns="45720" rIns="91440" bIns="45720" rtlCol="0">
            <a:normAutofit/>
          </a:bodyPr>
          <a:lstStyle/>
          <a:p>
            <a:pPr indent="-228600">
              <a:lnSpc>
                <a:spcPct val="80000"/>
              </a:lnSpc>
              <a:buFont typeface="Arial" panose="020B0604020202020204" pitchFamily="34" charset="0"/>
              <a:buChar char="•"/>
            </a:pPr>
            <a:endParaRPr lang="en-US" dirty="0"/>
          </a:p>
          <a:p>
            <a:pPr marL="285750" indent="-228600">
              <a:lnSpc>
                <a:spcPct val="80000"/>
              </a:lnSpc>
              <a:buFont typeface="Arial" panose="020B0604020202020204" pitchFamily="34" charset="0"/>
              <a:buChar char="•"/>
            </a:pPr>
            <a:r>
              <a:rPr lang="en-US" dirty="0"/>
              <a:t>This sponsor will have a 10’x 10’ booth activation on the beach for 2 Saturday nights (choice is first come, first served) </a:t>
            </a:r>
          </a:p>
          <a:p>
            <a:pPr marL="285750" indent="-228600">
              <a:lnSpc>
                <a:spcPct val="80000"/>
              </a:lnSpc>
              <a:buFont typeface="Arial" panose="020B0604020202020204" pitchFamily="34" charset="0"/>
              <a:buChar char="•"/>
            </a:pPr>
            <a:r>
              <a:rPr lang="en-US" dirty="0"/>
              <a:t>Inclusion on stage signage at the event</a:t>
            </a:r>
            <a:br>
              <a:rPr lang="en-US" dirty="0"/>
            </a:br>
            <a:r>
              <a:rPr lang="en-US" dirty="0"/>
              <a:t>On-Stage product shout-outs </a:t>
            </a:r>
          </a:p>
          <a:p>
            <a:pPr marL="285750" indent="-228600">
              <a:lnSpc>
                <a:spcPct val="80000"/>
              </a:lnSpc>
              <a:buFont typeface="Arial" panose="020B0604020202020204" pitchFamily="34" charset="0"/>
              <a:buChar char="•"/>
            </a:pPr>
            <a:r>
              <a:rPr lang="en-US" dirty="0"/>
              <a:t>Sponsor logo on Stage banners </a:t>
            </a:r>
          </a:p>
          <a:p>
            <a:pPr marL="285750" indent="-228600">
              <a:lnSpc>
                <a:spcPct val="80000"/>
              </a:lnSpc>
              <a:buFont typeface="Arial" panose="020B0604020202020204" pitchFamily="34" charset="0"/>
              <a:buChar char="•"/>
            </a:pPr>
            <a:r>
              <a:rPr lang="en-US" dirty="0"/>
              <a:t>30 second pre-roll video (production not included)</a:t>
            </a:r>
          </a:p>
          <a:p>
            <a:pPr marL="285750" indent="-228600">
              <a:lnSpc>
                <a:spcPct val="80000"/>
              </a:lnSpc>
              <a:buFont typeface="Arial" panose="020B0604020202020204" pitchFamily="34" charset="0"/>
              <a:buChar char="•"/>
            </a:pPr>
            <a:r>
              <a:rPr lang="en-US" dirty="0"/>
              <a:t>Company /Logo inclusion on PR/ Flyers </a:t>
            </a:r>
          </a:p>
          <a:p>
            <a:pPr marL="285750" indent="-228600">
              <a:lnSpc>
                <a:spcPct val="80000"/>
              </a:lnSpc>
              <a:buFont typeface="Arial" panose="020B0604020202020204" pitchFamily="34" charset="0"/>
              <a:buChar char="•"/>
            </a:pPr>
            <a:r>
              <a:rPr lang="en-US" dirty="0"/>
              <a:t>Sampling encouraged </a:t>
            </a:r>
          </a:p>
          <a:p>
            <a:pPr marL="285750" indent="-228600">
              <a:lnSpc>
                <a:spcPct val="80000"/>
              </a:lnSpc>
              <a:buFont typeface="Arial" panose="020B0604020202020204" pitchFamily="34" charset="0"/>
              <a:buChar char="•"/>
            </a:pPr>
            <a:r>
              <a:rPr lang="en-US" dirty="0"/>
              <a:t>Company Logo on Website Homepage and all social media including FB</a:t>
            </a:r>
          </a:p>
          <a:p>
            <a:pPr marL="285750" indent="-228600">
              <a:lnSpc>
                <a:spcPct val="80000"/>
              </a:lnSpc>
              <a:buFont typeface="Arial" panose="020B0604020202020204" pitchFamily="34" charset="0"/>
              <a:buChar char="•"/>
            </a:pPr>
            <a:r>
              <a:rPr lang="en-US" dirty="0"/>
              <a:t>$2K</a:t>
            </a:r>
            <a:br>
              <a:rPr lang="en-US" dirty="0"/>
            </a:br>
            <a:endParaRPr lang="en-US" dirty="0"/>
          </a:p>
          <a:p>
            <a:pPr marL="285750" indent="-228600">
              <a:lnSpc>
                <a:spcPct val="80000"/>
              </a:lnSpc>
              <a:buFont typeface="Arial" panose="020B0604020202020204" pitchFamily="34" charset="0"/>
              <a:buChar char="•"/>
            </a:pPr>
            <a:endParaRPr lang="en-US" dirty="0"/>
          </a:p>
          <a:p>
            <a:pPr indent="-228600">
              <a:lnSpc>
                <a:spcPct val="80000"/>
              </a:lnSpc>
              <a:buFont typeface="Arial" panose="020B0604020202020204" pitchFamily="34" charset="0"/>
              <a:buChar char="•"/>
            </a:pPr>
            <a:endParaRPr lang="en-US" dirty="0"/>
          </a:p>
        </p:txBody>
      </p:sp>
    </p:spTree>
    <p:extLst>
      <p:ext uri="{BB962C8B-B14F-4D97-AF65-F5344CB8AC3E}">
        <p14:creationId xmlns:p14="http://schemas.microsoft.com/office/powerpoint/2010/main" val="12667674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solidFill>
            <a:schemeClr val="bg1"/>
          </a:solidFill>
          <a:ln>
            <a:noFill/>
          </a:ln>
          <a:effectLst/>
        </p:spPr>
      </p:sp>
      <p:pic>
        <p:nvPicPr>
          <p:cNvPr id="7" name="Picture 6" descr="A group of people around each other&#10;&#10;Description generated with very high confidence"/>
          <p:cNvPicPr>
            <a:picLocks noChangeAspect="1"/>
          </p:cNvPicPr>
          <p:nvPr/>
        </p:nvPicPr>
        <p:blipFill rotWithShape="1">
          <a:blip r:embed="rId2">
            <a:extLst>
              <a:ext uri="{28A0092B-C50C-407E-A947-70E740481C1C}">
                <a14:useLocalDpi xmlns:a14="http://schemas.microsoft.com/office/drawing/2010/main" val="0"/>
              </a:ext>
            </a:extLst>
          </a:blip>
          <a:srcRect l="27785" r="34015"/>
          <a:stretch/>
        </p:blipFill>
        <p:spPr>
          <a:xfrm>
            <a:off x="20" y="10"/>
            <a:ext cx="3492988" cy="6857990"/>
          </a:xfrm>
          <a:prstGeom prst="rect">
            <a:avLst/>
          </a:prstGeom>
          <a:effectLst/>
        </p:spPr>
      </p:pic>
      <p:sp>
        <p:nvSpPr>
          <p:cNvPr id="2" name="Title 1"/>
          <p:cNvSpPr>
            <a:spLocks noGrp="1"/>
          </p:cNvSpPr>
          <p:nvPr>
            <p:ph type="title"/>
          </p:nvPr>
        </p:nvSpPr>
        <p:spPr>
          <a:xfrm>
            <a:off x="3798798" y="629267"/>
            <a:ext cx="5040401" cy="1656733"/>
          </a:xfrm>
          <a:solidFill>
            <a:schemeClr val="bg2">
              <a:lumMod val="90000"/>
            </a:schemeClr>
          </a:solidFill>
        </p:spPr>
        <p:txBody>
          <a:bodyPr vert="horz" lIns="91440" tIns="45720" rIns="91440" bIns="45720" rtlCol="0" anchor="ctr">
            <a:normAutofit/>
          </a:bodyPr>
          <a:lstStyle/>
          <a:p>
            <a:pPr algn="ctr" defTabSz="914400"/>
            <a:r>
              <a:rPr lang="en-US" sz="4000" b="1" dirty="0">
                <a:latin typeface="+mn-lt"/>
              </a:rPr>
              <a:t>ART HOUSE SPONSORSHIP (4)</a:t>
            </a:r>
          </a:p>
        </p:txBody>
      </p:sp>
      <p:sp>
        <p:nvSpPr>
          <p:cNvPr id="8" name="TextBox 7"/>
          <p:cNvSpPr txBox="1"/>
          <p:nvPr/>
        </p:nvSpPr>
        <p:spPr>
          <a:xfrm>
            <a:off x="3798799" y="2438401"/>
            <a:ext cx="5040401" cy="3785419"/>
          </a:xfrm>
          <a:prstGeom prst="rect">
            <a:avLst/>
          </a:prstGeom>
          <a:solidFill>
            <a:schemeClr val="bg2">
              <a:lumMod val="90000"/>
            </a:schemeClr>
          </a:solidFill>
        </p:spPr>
        <p:txBody>
          <a:bodyPr vert="horz" lIns="91440" tIns="45720" rIns="91440" bIns="45720" rtlCol="0">
            <a:normAutofit/>
          </a:bodyPr>
          <a:lstStyle/>
          <a:p>
            <a:pPr indent="-228600">
              <a:lnSpc>
                <a:spcPct val="80000"/>
              </a:lnSpc>
              <a:buFont typeface="Arial" panose="020B0604020202020204" pitchFamily="34" charset="0"/>
              <a:buChar char="•"/>
            </a:pPr>
            <a:endParaRPr lang="en-US" dirty="0"/>
          </a:p>
          <a:p>
            <a:pPr marL="285750" indent="-228600">
              <a:lnSpc>
                <a:spcPct val="80000"/>
              </a:lnSpc>
              <a:buFont typeface="Arial" panose="020B0604020202020204" pitchFamily="34" charset="0"/>
              <a:buChar char="•"/>
            </a:pPr>
            <a:r>
              <a:rPr lang="en-US" dirty="0"/>
              <a:t>This sponsor will have a 10’x 10’ booth activation on the beach for 1 Saturday night (choice is first come, first served) </a:t>
            </a:r>
          </a:p>
          <a:p>
            <a:pPr marL="285750" indent="-228600">
              <a:lnSpc>
                <a:spcPct val="80000"/>
              </a:lnSpc>
              <a:buFont typeface="Arial" panose="020B0604020202020204" pitchFamily="34" charset="0"/>
              <a:buChar char="•"/>
            </a:pPr>
            <a:r>
              <a:rPr lang="en-US" dirty="0"/>
              <a:t>On-Stage product shout-outs </a:t>
            </a:r>
          </a:p>
          <a:p>
            <a:pPr marL="285750" indent="-228600">
              <a:lnSpc>
                <a:spcPct val="80000"/>
              </a:lnSpc>
              <a:buFont typeface="Arial" panose="020B0604020202020204" pitchFamily="34" charset="0"/>
              <a:buChar char="•"/>
            </a:pPr>
            <a:r>
              <a:rPr lang="en-US" dirty="0"/>
              <a:t>Sponsor logo on Stage banners </a:t>
            </a:r>
          </a:p>
          <a:p>
            <a:pPr marL="285750" indent="-228600">
              <a:lnSpc>
                <a:spcPct val="80000"/>
              </a:lnSpc>
              <a:buFont typeface="Arial" panose="020B0604020202020204" pitchFamily="34" charset="0"/>
              <a:buChar char="•"/>
            </a:pPr>
            <a:r>
              <a:rPr lang="en-US" dirty="0"/>
              <a:t>30 second pre-roll video (production not included) </a:t>
            </a:r>
          </a:p>
          <a:p>
            <a:pPr marL="285750" indent="-228600">
              <a:lnSpc>
                <a:spcPct val="80000"/>
              </a:lnSpc>
              <a:buFont typeface="Arial" panose="020B0604020202020204" pitchFamily="34" charset="0"/>
              <a:buChar char="•"/>
            </a:pPr>
            <a:r>
              <a:rPr lang="en-US" dirty="0"/>
              <a:t>Company /Logo inclusion on PR/ Flyers </a:t>
            </a:r>
          </a:p>
          <a:p>
            <a:pPr marL="285750" indent="-228600">
              <a:lnSpc>
                <a:spcPct val="80000"/>
              </a:lnSpc>
              <a:buFont typeface="Arial" panose="020B0604020202020204" pitchFamily="34" charset="0"/>
              <a:buChar char="•"/>
            </a:pPr>
            <a:r>
              <a:rPr lang="en-US" dirty="0"/>
              <a:t>Sampling encouraged </a:t>
            </a:r>
          </a:p>
          <a:p>
            <a:pPr marL="285750" indent="-228600">
              <a:lnSpc>
                <a:spcPct val="80000"/>
              </a:lnSpc>
              <a:buFont typeface="Arial" panose="020B0604020202020204" pitchFamily="34" charset="0"/>
              <a:buChar char="•"/>
            </a:pPr>
            <a:r>
              <a:rPr lang="en-US" dirty="0"/>
              <a:t>Company Logo on Website Homepage and all social media including FB </a:t>
            </a:r>
          </a:p>
          <a:p>
            <a:pPr marL="285750" indent="-228600">
              <a:lnSpc>
                <a:spcPct val="80000"/>
              </a:lnSpc>
              <a:buFont typeface="Arial" panose="020B0604020202020204" pitchFamily="34" charset="0"/>
              <a:buChar char="•"/>
            </a:pPr>
            <a:r>
              <a:rPr lang="en-US" dirty="0"/>
              <a:t>Inclusion in 30’ Banner and all signage at the event</a:t>
            </a:r>
          </a:p>
          <a:p>
            <a:pPr marL="285750" indent="-228600">
              <a:lnSpc>
                <a:spcPct val="80000"/>
              </a:lnSpc>
              <a:buFont typeface="Arial" panose="020B0604020202020204" pitchFamily="34" charset="0"/>
              <a:buChar char="•"/>
            </a:pPr>
            <a:r>
              <a:rPr lang="en-US" dirty="0"/>
              <a:t>$1K</a:t>
            </a:r>
            <a:br>
              <a:rPr lang="en-US" dirty="0"/>
            </a:br>
            <a:endParaRPr lang="en-US" dirty="0"/>
          </a:p>
          <a:p>
            <a:pPr marL="285750" indent="-228600">
              <a:lnSpc>
                <a:spcPct val="80000"/>
              </a:lnSpc>
              <a:buFont typeface="Arial" panose="020B0604020202020204" pitchFamily="34" charset="0"/>
              <a:buChar char="•"/>
            </a:pPr>
            <a:endParaRPr lang="en-US" dirty="0"/>
          </a:p>
          <a:p>
            <a:pPr indent="-228600">
              <a:lnSpc>
                <a:spcPct val="80000"/>
              </a:lnSpc>
              <a:buFont typeface="Arial" panose="020B0604020202020204" pitchFamily="34" charset="0"/>
              <a:buChar char="•"/>
            </a:pPr>
            <a:endParaRPr lang="en-US" dirty="0"/>
          </a:p>
        </p:txBody>
      </p:sp>
    </p:spTree>
    <p:extLst>
      <p:ext uri="{BB962C8B-B14F-4D97-AF65-F5344CB8AC3E}">
        <p14:creationId xmlns:p14="http://schemas.microsoft.com/office/powerpoint/2010/main" val="828777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773</TotalTime>
  <Words>624</Words>
  <Application>Microsoft Office PowerPoint</Application>
  <PresentationFormat>On-screen Show (4:3)</PresentationFormat>
  <Paragraphs>81</Paragraphs>
  <Slides>12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Calibri Light</vt:lpstr>
      <vt:lpstr>Office Theme</vt:lpstr>
      <vt:lpstr>Summer Movies  at the Beach</vt:lpstr>
      <vt:lpstr>THE PERFECT SETTING FOR A MOVIE.</vt:lpstr>
      <vt:lpstr>PowerPoint Presentation</vt:lpstr>
      <vt:lpstr>REACH </vt:lpstr>
      <vt:lpstr>SPONSORSHIP TIERS</vt:lpstr>
      <vt:lpstr>BLOCKBUSTER SPONSORSHIP(1)</vt:lpstr>
      <vt:lpstr>FEATURE SPONSORSHIP (2)</vt:lpstr>
      <vt:lpstr>INDEPENDENT SPONSORSHIP (4)</vt:lpstr>
      <vt:lpstr>ART HOUSE SPONSORSHIP (4)</vt:lpstr>
      <vt:lpstr>PowerPoint Presentation</vt:lpstr>
      <vt:lpstr>COMMUNITY FEEDBACK</vt:lpstr>
      <vt:lpstr>PowerPoint Presentation</vt:lpstr>
    </vt:vector>
  </TitlesOfParts>
  <Company>Belkin, International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Summer Movies  at the Beach</dc:title>
  <dc:creator>Maureen Lewis</dc:creator>
  <cp:lastModifiedBy>Maureen Lewis</cp:lastModifiedBy>
  <cp:revision>83</cp:revision>
  <dcterms:created xsi:type="dcterms:W3CDTF">2016-10-04T23:07:48Z</dcterms:created>
  <dcterms:modified xsi:type="dcterms:W3CDTF">2017-06-06T15:43:47Z</dcterms:modified>
</cp:coreProperties>
</file>