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3" r:id="rId4"/>
    <p:sldId id="264" r:id="rId5"/>
    <p:sldId id="265" r:id="rId6"/>
    <p:sldId id="283" r:id="rId7"/>
    <p:sldId id="258" r:id="rId8"/>
    <p:sldId id="259" r:id="rId9"/>
    <p:sldId id="260" r:id="rId10"/>
    <p:sldId id="261" r:id="rId11"/>
    <p:sldId id="262" r:id="rId12"/>
    <p:sldId id="266" r:id="rId13"/>
    <p:sldId id="267" r:id="rId14"/>
    <p:sldId id="268" r:id="rId15"/>
    <p:sldId id="281" r:id="rId16"/>
    <p:sldId id="269" r:id="rId17"/>
    <p:sldId id="270" r:id="rId18"/>
    <p:sldId id="272" r:id="rId19"/>
    <p:sldId id="271" r:id="rId20"/>
    <p:sldId id="273" r:id="rId21"/>
    <p:sldId id="274" r:id="rId22"/>
    <p:sldId id="282" r:id="rId23"/>
    <p:sldId id="276" r:id="rId24"/>
    <p:sldId id="275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2A26C-65D7-8340-96BE-C02824026E8E}" type="datetimeFigureOut">
              <a:rPr lang="en-US" smtClean="0"/>
              <a:t>23/06/16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FA394-0D73-D549-8891-FAD53F3AD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11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3-D Baseline essential and acts a baseline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4B72B-E8CE-416F-A74E-4B430101C2B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FA394-0D73-D549-8891-FAD53F3ADBC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70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FA394-0D73-D549-8891-FAD53F3ADBC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13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3F00-28C4-FF4D-9F33-27ADC6DAA1E7}" type="datetimeFigureOut">
              <a:rPr lang="en-US" smtClean="0"/>
              <a:t>23/06/16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FA64-0988-664E-9468-0F595A588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7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3F00-28C4-FF4D-9F33-27ADC6DAA1E7}" type="datetimeFigureOut">
              <a:rPr lang="en-US" smtClean="0"/>
              <a:t>23/06/16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FA64-0988-664E-9468-0F595A588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1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3F00-28C4-FF4D-9F33-27ADC6DAA1E7}" type="datetimeFigureOut">
              <a:rPr lang="en-US" smtClean="0"/>
              <a:t>23/06/16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FA64-0988-664E-9468-0F595A588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8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3F00-28C4-FF4D-9F33-27ADC6DAA1E7}" type="datetimeFigureOut">
              <a:rPr lang="en-US" smtClean="0"/>
              <a:t>23/06/16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FA64-0988-664E-9468-0F595A588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3F00-28C4-FF4D-9F33-27ADC6DAA1E7}" type="datetimeFigureOut">
              <a:rPr lang="en-US" smtClean="0"/>
              <a:t>23/06/16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FA64-0988-664E-9468-0F595A588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0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3F00-28C4-FF4D-9F33-27ADC6DAA1E7}" type="datetimeFigureOut">
              <a:rPr lang="en-US" smtClean="0"/>
              <a:t>23/06/16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FA64-0988-664E-9468-0F595A588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31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3F00-28C4-FF4D-9F33-27ADC6DAA1E7}" type="datetimeFigureOut">
              <a:rPr lang="en-US" smtClean="0"/>
              <a:t>23/06/16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FA64-0988-664E-9468-0F595A588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9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3F00-28C4-FF4D-9F33-27ADC6DAA1E7}" type="datetimeFigureOut">
              <a:rPr lang="en-US" smtClean="0"/>
              <a:t>23/06/16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FA64-0988-664E-9468-0F595A588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3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3F00-28C4-FF4D-9F33-27ADC6DAA1E7}" type="datetimeFigureOut">
              <a:rPr lang="en-US" smtClean="0"/>
              <a:t>23/06/16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FA64-0988-664E-9468-0F595A588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7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3F00-28C4-FF4D-9F33-27ADC6DAA1E7}" type="datetimeFigureOut">
              <a:rPr lang="en-US" smtClean="0"/>
              <a:t>23/06/16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FA64-0988-664E-9468-0F595A588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3F00-28C4-FF4D-9F33-27ADC6DAA1E7}" type="datetimeFigureOut">
              <a:rPr lang="en-US" smtClean="0"/>
              <a:t>23/06/16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FA64-0988-664E-9468-0F595A588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8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D3F00-28C4-FF4D-9F33-27ADC6DAA1E7}" type="datetimeFigureOut">
              <a:rPr lang="en-US" smtClean="0"/>
              <a:t>23/06/16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9FA64-0988-664E-9468-0F595A588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7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eg"/><Relationship Id="rId5" Type="http://schemas.openxmlformats.org/officeDocument/2006/relationships/image" Target="../media/image27.png"/><Relationship Id="rId6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tiff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541"/>
            <a:ext cx="7772400" cy="2884910"/>
          </a:xfrm>
        </p:spPr>
        <p:txBody>
          <a:bodyPr>
            <a:normAutofit/>
          </a:bodyPr>
          <a:lstStyle/>
          <a:p>
            <a:r>
              <a:rPr lang="en-US" dirty="0" smtClean="0"/>
              <a:t>Glaucoma Update </a:t>
            </a:r>
            <a:br>
              <a:rPr lang="en-US" dirty="0" smtClean="0"/>
            </a:br>
            <a:r>
              <a:rPr lang="en-US" dirty="0" smtClean="0"/>
              <a:t>for </a:t>
            </a:r>
            <a:br>
              <a:rPr lang="en-US" dirty="0" smtClean="0"/>
            </a:br>
            <a:r>
              <a:rPr lang="en-US" dirty="0" smtClean="0"/>
              <a:t>Primary Care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28137"/>
            <a:ext cx="7935046" cy="2665385"/>
          </a:xfrm>
        </p:spPr>
        <p:txBody>
          <a:bodyPr>
            <a:normAutofit/>
          </a:bodyPr>
          <a:lstStyle/>
          <a:p>
            <a:r>
              <a:rPr lang="en-US" dirty="0" smtClean="0"/>
              <a:t>Madhav Vempali</a:t>
            </a:r>
          </a:p>
          <a:p>
            <a:r>
              <a:rPr lang="en-US" dirty="0" smtClean="0"/>
              <a:t>Consultant Ophthalmic Surgeon</a:t>
            </a:r>
          </a:p>
          <a:p>
            <a:r>
              <a:rPr lang="en-US" dirty="0" smtClean="0"/>
              <a:t>Rivers Hospital</a:t>
            </a:r>
          </a:p>
          <a:p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40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Glaucoma Update 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692" y="1867156"/>
            <a:ext cx="7840108" cy="4259007"/>
          </a:xfrm>
        </p:spPr>
        <p:txBody>
          <a:bodyPr/>
          <a:lstStyle/>
          <a:p>
            <a:r>
              <a:rPr lang="en-US" dirty="0" smtClean="0"/>
              <a:t>How does the damage occur?</a:t>
            </a:r>
          </a:p>
          <a:p>
            <a:r>
              <a:rPr lang="en-US" dirty="0" smtClean="0"/>
              <a:t>Update on Clinical Diagnostic Methods</a:t>
            </a:r>
          </a:p>
          <a:p>
            <a:r>
              <a:rPr lang="en-US" dirty="0" smtClean="0"/>
              <a:t>Current Medical Treatments</a:t>
            </a:r>
          </a:p>
          <a:p>
            <a:r>
              <a:rPr lang="en-US" dirty="0" smtClean="0"/>
              <a:t>Current Interventional Procedures</a:t>
            </a:r>
          </a:p>
          <a:p>
            <a:r>
              <a:rPr lang="en-US" dirty="0" smtClean="0"/>
              <a:t>Future Potential treatments</a:t>
            </a:r>
          </a:p>
        </p:txBody>
      </p:sp>
    </p:spTree>
    <p:extLst>
      <p:ext uri="{BB962C8B-B14F-4D97-AF65-F5344CB8AC3E}">
        <p14:creationId xmlns:p14="http://schemas.microsoft.com/office/powerpoint/2010/main" val="2189255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Damage In Glaucoma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8868" y="4753076"/>
            <a:ext cx="7457932" cy="4525963"/>
          </a:xfrm>
        </p:spPr>
        <p:txBody>
          <a:bodyPr/>
          <a:lstStyle/>
          <a:p>
            <a:r>
              <a:rPr lang="en-US" dirty="0" smtClean="0"/>
              <a:t>Elevated Intraocular Pressure</a:t>
            </a:r>
          </a:p>
          <a:p>
            <a:r>
              <a:rPr lang="en-US" dirty="0" smtClean="0"/>
              <a:t>Optic Nerve Damage due to Ganglion Cell Death</a:t>
            </a:r>
          </a:p>
          <a:p>
            <a:r>
              <a:rPr lang="en-US" dirty="0" smtClean="0"/>
              <a:t>Progressive Visual Field Defect</a:t>
            </a:r>
            <a:endParaRPr lang="en-US" dirty="0"/>
          </a:p>
        </p:txBody>
      </p:sp>
      <p:pic>
        <p:nvPicPr>
          <p:cNvPr id="5" name="Content Placeholder 4" descr="Untitled 5.tiff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7084" b="-57084"/>
          <a:stretch>
            <a:fillRect/>
          </a:stretch>
        </p:blipFill>
        <p:spPr>
          <a:xfrm>
            <a:off x="1315707" y="-719942"/>
            <a:ext cx="6684444" cy="7491097"/>
          </a:xfrm>
        </p:spPr>
      </p:pic>
    </p:spTree>
    <p:extLst>
      <p:ext uri="{BB962C8B-B14F-4D97-AF65-F5344CB8AC3E}">
        <p14:creationId xmlns:p14="http://schemas.microsoft.com/office/powerpoint/2010/main" val="2543720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Clinical Measurements in Glaucoma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9257" y="1845446"/>
            <a:ext cx="7427617" cy="4052751"/>
          </a:xfrm>
        </p:spPr>
        <p:txBody>
          <a:bodyPr>
            <a:normAutofit/>
          </a:bodyPr>
          <a:lstStyle/>
          <a:p>
            <a:r>
              <a:rPr lang="en-US" dirty="0" smtClean="0"/>
              <a:t>Intraocular Pressure  </a:t>
            </a:r>
            <a:endParaRPr lang="en-US" sz="800" dirty="0" smtClean="0"/>
          </a:p>
          <a:p>
            <a:endParaRPr lang="en-US" sz="900" dirty="0" smtClean="0"/>
          </a:p>
          <a:p>
            <a:r>
              <a:rPr lang="en-US" dirty="0" smtClean="0"/>
              <a:t>Corneal Thickness – </a:t>
            </a:r>
            <a:r>
              <a:rPr lang="en-US" dirty="0" err="1" smtClean="0"/>
              <a:t>Pachymetry</a:t>
            </a:r>
            <a:endParaRPr lang="en-US" dirty="0" smtClean="0"/>
          </a:p>
          <a:p>
            <a:endParaRPr lang="en-US" sz="800" dirty="0" smtClean="0"/>
          </a:p>
          <a:p>
            <a:r>
              <a:rPr lang="en-US" dirty="0" err="1" smtClean="0"/>
              <a:t>Gonioscopy</a:t>
            </a:r>
            <a:r>
              <a:rPr lang="en-US" dirty="0" smtClean="0"/>
              <a:t> – Angle Configuration</a:t>
            </a:r>
          </a:p>
          <a:p>
            <a:endParaRPr lang="en-US" sz="800" dirty="0" smtClean="0"/>
          </a:p>
          <a:p>
            <a:r>
              <a:rPr lang="en-US" dirty="0" smtClean="0"/>
              <a:t>Optic Disc Analysis</a:t>
            </a:r>
          </a:p>
          <a:p>
            <a:endParaRPr lang="en-US" sz="800" dirty="0" smtClean="0"/>
          </a:p>
          <a:p>
            <a:r>
              <a:rPr lang="en-US" dirty="0" smtClean="0"/>
              <a:t>Visual Field Analysis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61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Intraocular </a:t>
            </a:r>
            <a:r>
              <a:rPr lang="en-US" dirty="0" smtClean="0"/>
              <a:t>Pressure </a:t>
            </a:r>
            <a:endParaRPr lang="en-US" dirty="0"/>
          </a:p>
        </p:txBody>
      </p:sp>
      <p:pic>
        <p:nvPicPr>
          <p:cNvPr id="4" name="Content Placeholder 3" descr="imag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795" r="-43795"/>
          <a:stretch>
            <a:fillRect/>
          </a:stretch>
        </p:blipFill>
        <p:spPr>
          <a:xfrm>
            <a:off x="-711466" y="1417638"/>
            <a:ext cx="4317790" cy="2374618"/>
          </a:xfrm>
        </p:spPr>
      </p:pic>
      <p:pic>
        <p:nvPicPr>
          <p:cNvPr id="5" name="Picture 4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394" y="1417638"/>
            <a:ext cx="3073744" cy="2374618"/>
          </a:xfrm>
          <a:prstGeom prst="rect">
            <a:avLst/>
          </a:prstGeom>
        </p:spPr>
      </p:pic>
      <p:pic>
        <p:nvPicPr>
          <p:cNvPr id="6" name="Picture 5" descr="Unknown-3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054" y="1417638"/>
            <a:ext cx="2473363" cy="2374617"/>
          </a:xfrm>
          <a:prstGeom prst="rect">
            <a:avLst/>
          </a:prstGeom>
        </p:spPr>
      </p:pic>
      <p:pic>
        <p:nvPicPr>
          <p:cNvPr id="7" name="Picture 6" descr="Unknown-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5" y="4066213"/>
            <a:ext cx="2551746" cy="2435758"/>
          </a:xfrm>
          <a:prstGeom prst="rect">
            <a:avLst/>
          </a:prstGeom>
        </p:spPr>
      </p:pic>
      <p:pic>
        <p:nvPicPr>
          <p:cNvPr id="8" name="Picture 7" descr="Unknown-2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394" y="4066213"/>
            <a:ext cx="3073745" cy="2435758"/>
          </a:xfrm>
          <a:prstGeom prst="rect">
            <a:avLst/>
          </a:prstGeom>
        </p:spPr>
      </p:pic>
      <p:pic>
        <p:nvPicPr>
          <p:cNvPr id="9" name="Picture 8" descr="Unknown-5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053" y="5278505"/>
            <a:ext cx="2473364" cy="1223466"/>
          </a:xfrm>
          <a:prstGeom prst="rect">
            <a:avLst/>
          </a:prstGeom>
        </p:spPr>
      </p:pic>
      <p:pic>
        <p:nvPicPr>
          <p:cNvPr id="10" name="Picture 9" descr="Unknown-4.jpe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053" y="4066213"/>
            <a:ext cx="2473364" cy="125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67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Corneal Thickness</a:t>
            </a:r>
            <a:endParaRPr lang="en-US" dirty="0"/>
          </a:p>
        </p:txBody>
      </p:sp>
      <p:pic>
        <p:nvPicPr>
          <p:cNvPr id="4" name="Content Placeholder 3" descr="Anterior-Segment-Cube-512-128-imaging-of-the-cornea-enables-pachymetry-measurements.png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83" b="-1883"/>
          <a:stretch>
            <a:fillRect/>
          </a:stretch>
        </p:blipFill>
        <p:spPr>
          <a:xfrm>
            <a:off x="1006441" y="2316574"/>
            <a:ext cx="2308480" cy="1269575"/>
          </a:xfrm>
        </p:spPr>
      </p:pic>
      <p:pic>
        <p:nvPicPr>
          <p:cNvPr id="5" name="Picture 4" descr="Unknown-7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273112"/>
            <a:ext cx="3365500" cy="2413000"/>
          </a:xfrm>
          <a:prstGeom prst="rect">
            <a:avLst/>
          </a:prstGeom>
        </p:spPr>
      </p:pic>
      <p:pic>
        <p:nvPicPr>
          <p:cNvPr id="6" name="Picture 5" descr="1189694-1206147-130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0166" y="1417638"/>
            <a:ext cx="3817397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60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IOP measurement and CCT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832" y="1778000"/>
            <a:ext cx="7945967" cy="4348163"/>
          </a:xfrm>
        </p:spPr>
        <p:txBody>
          <a:bodyPr/>
          <a:lstStyle/>
          <a:p>
            <a:r>
              <a:rPr lang="en-US" dirty="0" smtClean="0"/>
              <a:t>Range-  06 to 21 mm of Hg</a:t>
            </a:r>
          </a:p>
          <a:p>
            <a:endParaRPr lang="en-US" sz="800" dirty="0" smtClean="0"/>
          </a:p>
          <a:p>
            <a:r>
              <a:rPr lang="en-US" dirty="0" smtClean="0"/>
              <a:t>&lt; 06 Ocular </a:t>
            </a:r>
            <a:r>
              <a:rPr lang="en-US" dirty="0" err="1" smtClean="0"/>
              <a:t>Hypotony</a:t>
            </a:r>
            <a:endParaRPr lang="en-US" dirty="0" smtClean="0"/>
          </a:p>
          <a:p>
            <a:endParaRPr lang="en-US" sz="800" dirty="0" smtClean="0"/>
          </a:p>
          <a:p>
            <a:r>
              <a:rPr lang="en-US" dirty="0" smtClean="0"/>
              <a:t>&gt; 21 Ocular Hypertension</a:t>
            </a:r>
          </a:p>
          <a:p>
            <a:endParaRPr lang="en-US" sz="800" dirty="0" smtClean="0"/>
          </a:p>
          <a:p>
            <a:r>
              <a:rPr lang="en-US" dirty="0" smtClean="0"/>
              <a:t>Post LASIK &amp; </a:t>
            </a:r>
            <a:r>
              <a:rPr lang="en-US" dirty="0"/>
              <a:t>C</a:t>
            </a:r>
            <a:r>
              <a:rPr lang="en-US" dirty="0" smtClean="0"/>
              <a:t>orneal Crosslinking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92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Angle Configuration</a:t>
            </a:r>
            <a:endParaRPr lang="en-US" dirty="0"/>
          </a:p>
        </p:txBody>
      </p:sp>
      <p:pic>
        <p:nvPicPr>
          <p:cNvPr id="4" name="Content Placeholder 3" descr="Fig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0" y="1511294"/>
            <a:ext cx="4641749" cy="2641689"/>
          </a:xfrm>
        </p:spPr>
      </p:pic>
      <p:pic>
        <p:nvPicPr>
          <p:cNvPr id="5" name="Picture 4" descr="gonioscopy-42-63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749" y="1511294"/>
            <a:ext cx="3518574" cy="2641689"/>
          </a:xfrm>
          <a:prstGeom prst="rect">
            <a:avLst/>
          </a:prstGeom>
        </p:spPr>
      </p:pic>
      <p:pic>
        <p:nvPicPr>
          <p:cNvPr id="6" name="Picture 5" descr="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248" y="4582211"/>
            <a:ext cx="5646881" cy="194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04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 Nerve Assessment</a:t>
            </a:r>
            <a:endParaRPr lang="en-US" dirty="0"/>
          </a:p>
        </p:txBody>
      </p:sp>
      <p:pic>
        <p:nvPicPr>
          <p:cNvPr id="4" name="Content Placeholder 3" descr="anatomy-of-the-angle-structure-glaucoma-28-638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053" r="-4"/>
          <a:stretch/>
        </p:blipFill>
        <p:spPr>
          <a:xfrm>
            <a:off x="2585507" y="1589249"/>
            <a:ext cx="3312610" cy="4525963"/>
          </a:xfrm>
        </p:spPr>
      </p:pic>
    </p:spTree>
    <p:extLst>
      <p:ext uri="{BB962C8B-B14F-4D97-AF65-F5344CB8AC3E}">
        <p14:creationId xmlns:p14="http://schemas.microsoft.com/office/powerpoint/2010/main" val="3890523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Confocal Microscopy</a:t>
            </a:r>
            <a:br>
              <a:rPr lang="en-US" dirty="0" smtClean="0"/>
            </a:br>
            <a:r>
              <a:rPr lang="en-US" dirty="0" smtClean="0"/>
              <a:t>Heidelberg </a:t>
            </a:r>
            <a:r>
              <a:rPr lang="en-US" dirty="0"/>
              <a:t>Retina </a:t>
            </a:r>
            <a:r>
              <a:rPr lang="en-US" dirty="0" err="1"/>
              <a:t>Tomograph</a:t>
            </a:r>
            <a:r>
              <a:rPr lang="en-US" dirty="0"/>
              <a:t> (HRT)</a:t>
            </a:r>
          </a:p>
        </p:txBody>
      </p:sp>
      <p:pic>
        <p:nvPicPr>
          <p:cNvPr id="4" name="Content Placeholder 3" descr="image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20" b="22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5784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-331788" y="1066800"/>
            <a:ext cx="94757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1600" b="1" dirty="0">
                <a:latin typeface="Book Antiqua" pitchFamily="-110" charset="0"/>
              </a:rPr>
              <a:t>Optic Nerve Head Map (ONH)    Ganglion Cell Complex(GCC)	              3-D Optic Disc</a:t>
            </a:r>
          </a:p>
        </p:txBody>
      </p:sp>
      <p:sp>
        <p:nvSpPr>
          <p:cNvPr id="29699" name="TextBox 9"/>
          <p:cNvSpPr txBox="1">
            <a:spLocks noChangeArrowheads="1"/>
          </p:cNvSpPr>
          <p:nvPr/>
        </p:nvSpPr>
        <p:spPr bwMode="auto">
          <a:xfrm>
            <a:off x="292100" y="1608139"/>
            <a:ext cx="2590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400" dirty="0">
                <a:latin typeface="Calibri" pitchFamily="-110" charset="0"/>
              </a:rPr>
              <a:t> Data Captured: 14,241 A scans (pixels)</a:t>
            </a:r>
          </a:p>
          <a:p>
            <a:pPr>
              <a:buFont typeface="Arial" charset="0"/>
              <a:buChar char="•"/>
            </a:pPr>
            <a:r>
              <a:rPr lang="en-US" sz="1400" dirty="0">
                <a:latin typeface="Calibri" pitchFamily="-110" charset="0"/>
              </a:rPr>
              <a:t> Time: 0.55 sec</a:t>
            </a:r>
          </a:p>
          <a:p>
            <a:pPr>
              <a:buFont typeface="Arial" charset="0"/>
              <a:buChar char="•"/>
            </a:pPr>
            <a:r>
              <a:rPr lang="en-US" sz="1400" dirty="0">
                <a:latin typeface="Calibri" pitchFamily="-110" charset="0"/>
              </a:rPr>
              <a:t> Area covered: 4.9 mm diameter circle</a:t>
            </a:r>
          </a:p>
          <a:p>
            <a:pPr>
              <a:buFont typeface="Arial" charset="0"/>
              <a:buChar char="•"/>
            </a:pPr>
            <a:endParaRPr lang="en-US" sz="1400" dirty="0">
              <a:latin typeface="Calibri" pitchFamily="-110" charset="0"/>
            </a:endParaRPr>
          </a:p>
        </p:txBody>
      </p:sp>
      <p:sp>
        <p:nvSpPr>
          <p:cNvPr id="29700" name="TextBox 13"/>
          <p:cNvSpPr txBox="1">
            <a:spLocks noChangeArrowheads="1"/>
          </p:cNvSpPr>
          <p:nvPr/>
        </p:nvSpPr>
        <p:spPr bwMode="auto">
          <a:xfrm>
            <a:off x="906465" y="2541589"/>
            <a:ext cx="103265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 dirty="0">
                <a:latin typeface="Calibri" pitchFamily="-110" charset="0"/>
              </a:rPr>
              <a:t>Provides</a:t>
            </a:r>
          </a:p>
          <a:p>
            <a:pPr>
              <a:buFont typeface="Arial" charset="0"/>
              <a:buChar char="•"/>
            </a:pPr>
            <a:r>
              <a:rPr lang="en-US" sz="1400" dirty="0">
                <a:latin typeface="Calibri" pitchFamily="-110" charset="0"/>
              </a:rPr>
              <a:t>Cup Area</a:t>
            </a:r>
          </a:p>
          <a:p>
            <a:pPr>
              <a:buFont typeface="Arial" charset="0"/>
              <a:buChar char="•"/>
            </a:pPr>
            <a:r>
              <a:rPr lang="en-US" sz="1400" dirty="0">
                <a:latin typeface="Calibri" pitchFamily="-110" charset="0"/>
              </a:rPr>
              <a:t> Rim Area</a:t>
            </a:r>
          </a:p>
          <a:p>
            <a:pPr>
              <a:buFont typeface="Arial" charset="0"/>
              <a:buChar char="•"/>
            </a:pPr>
            <a:r>
              <a:rPr lang="en-US" sz="1400" dirty="0">
                <a:latin typeface="Calibri" pitchFamily="-110" charset="0"/>
              </a:rPr>
              <a:t> RNFL Map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394075" y="4862513"/>
            <a:ext cx="1911351" cy="1828800"/>
            <a:chOff x="624" y="2304"/>
            <a:chExt cx="1776" cy="1776"/>
          </a:xfrm>
        </p:grpSpPr>
        <p:sp>
          <p:nvSpPr>
            <p:cNvPr id="29713" name="Rectangle 11"/>
            <p:cNvSpPr>
              <a:spLocks noChangeArrowheads="1"/>
            </p:cNvSpPr>
            <p:nvPr/>
          </p:nvSpPr>
          <p:spPr bwMode="auto">
            <a:xfrm>
              <a:off x="624" y="2304"/>
              <a:ext cx="1776" cy="17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-110" charset="0"/>
              </a:endParaRPr>
            </a:p>
          </p:txBody>
        </p:sp>
        <p:pic>
          <p:nvPicPr>
            <p:cNvPr id="29714" name="Picture 10" descr="Macular Map Norm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2" y="2352"/>
              <a:ext cx="1680" cy="171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29702" name="TextBox 22"/>
          <p:cNvSpPr txBox="1">
            <a:spLocks noChangeArrowheads="1"/>
          </p:cNvSpPr>
          <p:nvPr/>
        </p:nvSpPr>
        <p:spPr bwMode="auto">
          <a:xfrm>
            <a:off x="3384551" y="1643050"/>
            <a:ext cx="22447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400" dirty="0">
                <a:latin typeface="Calibri" pitchFamily="-110" charset="0"/>
              </a:rPr>
              <a:t> Data Captured: 14,810 A scans (pixels)</a:t>
            </a:r>
          </a:p>
          <a:p>
            <a:pPr>
              <a:buFont typeface="Arial" charset="0"/>
              <a:buChar char="•"/>
            </a:pPr>
            <a:r>
              <a:rPr lang="en-US" sz="1400" dirty="0">
                <a:latin typeface="Calibri" pitchFamily="-110" charset="0"/>
              </a:rPr>
              <a:t> Time: 0.57 sec</a:t>
            </a:r>
          </a:p>
          <a:p>
            <a:pPr>
              <a:buFont typeface="Arial" charset="0"/>
              <a:buChar char="•"/>
            </a:pPr>
            <a:r>
              <a:rPr lang="en-US" sz="1400" dirty="0">
                <a:latin typeface="Calibri" pitchFamily="-110" charset="0"/>
              </a:rPr>
              <a:t> Area covered: 7 x 7 mm</a:t>
            </a:r>
          </a:p>
          <a:p>
            <a:pPr>
              <a:buFont typeface="Arial" charset="0"/>
              <a:buChar char="•"/>
            </a:pPr>
            <a:endParaRPr lang="en-US" sz="1400" dirty="0">
              <a:latin typeface="Calibri" pitchFamily="-110" charset="0"/>
            </a:endParaRPr>
          </a:p>
        </p:txBody>
      </p:sp>
      <p:sp>
        <p:nvSpPr>
          <p:cNvPr id="29703" name="TextBox 23"/>
          <p:cNvSpPr txBox="1">
            <a:spLocks noChangeArrowheads="1"/>
          </p:cNvSpPr>
          <p:nvPr/>
        </p:nvSpPr>
        <p:spPr bwMode="auto">
          <a:xfrm>
            <a:off x="3290888" y="2541596"/>
            <a:ext cx="2474912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u="sng" dirty="0">
                <a:latin typeface="Calibri" pitchFamily="-110" charset="0"/>
              </a:rPr>
              <a:t>Provides</a:t>
            </a:r>
          </a:p>
          <a:p>
            <a:pPr>
              <a:buFont typeface="Arial" charset="0"/>
              <a:buChar char="•"/>
            </a:pPr>
            <a:r>
              <a:rPr lang="en-US" sz="1400" dirty="0">
                <a:latin typeface="Calibri" pitchFamily="-110" charset="0"/>
              </a:rPr>
              <a:t> Ganglion cell complex assessment in macula</a:t>
            </a:r>
          </a:p>
          <a:p>
            <a:pPr>
              <a:buFont typeface="Arial" charset="0"/>
              <a:buChar char="•"/>
            </a:pPr>
            <a:endParaRPr lang="en-US" sz="1400" dirty="0">
              <a:latin typeface="Calibri" pitchFamily="-110" charset="0"/>
            </a:endParaRPr>
          </a:p>
          <a:p>
            <a:pPr>
              <a:buFont typeface="Arial" charset="0"/>
              <a:buChar char="•"/>
            </a:pPr>
            <a:r>
              <a:rPr lang="en-US" sz="1400" dirty="0">
                <a:latin typeface="Calibri" pitchFamily="-110" charset="0"/>
              </a:rPr>
              <a:t> Inner retina thickness is: </a:t>
            </a:r>
          </a:p>
          <a:p>
            <a:pPr lvl="1">
              <a:buFont typeface="Arial" charset="0"/>
              <a:buChar char="•"/>
            </a:pPr>
            <a:r>
              <a:rPr lang="en-US" sz="1400" dirty="0">
                <a:latin typeface="Calibri" pitchFamily="-110" charset="0"/>
              </a:rPr>
              <a:t> NFL (axons)</a:t>
            </a:r>
          </a:p>
          <a:p>
            <a:pPr lvl="1">
              <a:buFont typeface="Arial" charset="0"/>
              <a:buChar char="•"/>
            </a:pPr>
            <a:r>
              <a:rPr lang="en-US" sz="1400" dirty="0">
                <a:latin typeface="Calibri" pitchFamily="-110" charset="0"/>
              </a:rPr>
              <a:t> Ganglion cell body</a:t>
            </a:r>
          </a:p>
          <a:p>
            <a:pPr lvl="1">
              <a:buFont typeface="Arial" charset="0"/>
              <a:buChar char="•"/>
            </a:pPr>
            <a:r>
              <a:rPr lang="en-US" sz="1400" dirty="0">
                <a:latin typeface="Calibri" pitchFamily="-110" charset="0"/>
              </a:rPr>
              <a:t> IPL (dendrites)</a:t>
            </a:r>
          </a:p>
          <a:p>
            <a:pPr>
              <a:buFont typeface="Arial" charset="0"/>
              <a:buChar char="•"/>
            </a:pPr>
            <a:endParaRPr lang="en-US" sz="1400" dirty="0">
              <a:latin typeface="Calibri" pitchFamily="-110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280988" y="4076700"/>
            <a:ext cx="5486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3225800" y="4076700"/>
            <a:ext cx="5486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6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525" y="3579814"/>
            <a:ext cx="1858963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976" y="5653089"/>
            <a:ext cx="26908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8" name="Rectangle 27"/>
          <p:cNvSpPr>
            <a:spLocks noChangeArrowheads="1"/>
          </p:cNvSpPr>
          <p:nvPr/>
        </p:nvSpPr>
        <p:spPr bwMode="auto">
          <a:xfrm>
            <a:off x="874714" y="5292725"/>
            <a:ext cx="13120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-110" charset="0"/>
              </a:rPr>
              <a:t>TSNIT graph</a:t>
            </a:r>
          </a:p>
        </p:txBody>
      </p:sp>
      <p:pic>
        <p:nvPicPr>
          <p:cNvPr id="29709" name="Picture 8" descr="3D dis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2700" y="4838701"/>
            <a:ext cx="2208213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0" name="TextBox 22"/>
          <p:cNvSpPr txBox="1">
            <a:spLocks noChangeArrowheads="1"/>
          </p:cNvSpPr>
          <p:nvPr/>
        </p:nvSpPr>
        <p:spPr bwMode="auto">
          <a:xfrm>
            <a:off x="6364288" y="1643050"/>
            <a:ext cx="23812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400" dirty="0">
                <a:latin typeface="Calibri" pitchFamily="-110" charset="0"/>
              </a:rPr>
              <a:t> Data Captured: 51,712 A scans (pixels)</a:t>
            </a:r>
          </a:p>
          <a:p>
            <a:pPr>
              <a:buFont typeface="Arial" charset="0"/>
              <a:buChar char="•"/>
            </a:pPr>
            <a:r>
              <a:rPr lang="en-US" sz="1400" dirty="0">
                <a:latin typeface="Calibri" pitchFamily="-110" charset="0"/>
              </a:rPr>
              <a:t> Time: 2 seconds</a:t>
            </a:r>
          </a:p>
          <a:p>
            <a:pPr>
              <a:buFont typeface="Arial" charset="0"/>
              <a:buChar char="•"/>
            </a:pPr>
            <a:r>
              <a:rPr lang="en-US" sz="1400" dirty="0">
                <a:latin typeface="Calibri" pitchFamily="-110" charset="0"/>
              </a:rPr>
              <a:t> Area covered: 5 x 5 X 2 mm</a:t>
            </a:r>
          </a:p>
          <a:p>
            <a:pPr>
              <a:buFont typeface="Arial" charset="0"/>
              <a:buChar char="•"/>
            </a:pPr>
            <a:endParaRPr lang="en-US" sz="1400" dirty="0">
              <a:latin typeface="Calibri" pitchFamily="-110" charset="0"/>
            </a:endParaRPr>
          </a:p>
        </p:txBody>
      </p:sp>
      <p:sp>
        <p:nvSpPr>
          <p:cNvPr id="29711" name="TextBox 23"/>
          <p:cNvSpPr txBox="1">
            <a:spLocks noChangeArrowheads="1"/>
          </p:cNvSpPr>
          <p:nvPr/>
        </p:nvSpPr>
        <p:spPr bwMode="auto">
          <a:xfrm>
            <a:off x="6429388" y="2540683"/>
            <a:ext cx="19812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u="sng" dirty="0">
                <a:latin typeface="Calibri" pitchFamily="-110" charset="0"/>
              </a:rPr>
              <a:t>Provides</a:t>
            </a:r>
          </a:p>
          <a:p>
            <a:pPr>
              <a:buFont typeface="Arial" charset="0"/>
              <a:buChar char="•"/>
            </a:pPr>
            <a:r>
              <a:rPr lang="en-US" sz="1400" dirty="0">
                <a:latin typeface="Calibri" pitchFamily="-110" charset="0"/>
              </a:rPr>
              <a:t>3 D map</a:t>
            </a:r>
          </a:p>
          <a:p>
            <a:pPr>
              <a:buFont typeface="Arial" charset="0"/>
              <a:buChar char="•"/>
            </a:pPr>
            <a:r>
              <a:rPr lang="en-US" sz="1400" dirty="0">
                <a:latin typeface="Calibri" pitchFamily="-110" charset="0"/>
              </a:rPr>
              <a:t> Comprehensive assessment</a:t>
            </a:r>
          </a:p>
          <a:p>
            <a:pPr>
              <a:buFont typeface="Arial" charset="0"/>
              <a:buChar char="•"/>
            </a:pPr>
            <a:r>
              <a:rPr lang="en-US" sz="1400" dirty="0">
                <a:latin typeface="Calibri" pitchFamily="-110" charset="0"/>
              </a:rPr>
              <a:t>Thickness Maps</a:t>
            </a:r>
          </a:p>
          <a:p>
            <a:pPr>
              <a:buFont typeface="Arial" charset="0"/>
              <a:buChar char="•"/>
            </a:pPr>
            <a:r>
              <a:rPr lang="en-US" sz="1400" dirty="0">
                <a:latin typeface="Calibri" pitchFamily="-110" charset="0"/>
              </a:rPr>
              <a:t>En-face </a:t>
            </a:r>
            <a:r>
              <a:rPr lang="en-US" sz="1400" dirty="0" smtClean="0">
                <a:latin typeface="Calibri" pitchFamily="-110" charset="0"/>
              </a:rPr>
              <a:t>evaluation</a:t>
            </a:r>
          </a:p>
          <a:p>
            <a:pPr>
              <a:buFont typeface="Arial" charset="0"/>
              <a:buChar char="•"/>
            </a:pPr>
            <a:r>
              <a:rPr lang="en-US" sz="1400" dirty="0" smtClean="0">
                <a:latin typeface="Calibri" pitchFamily="-110" charset="0"/>
              </a:rPr>
              <a:t>ACCURATE Disc boundaries and BASELINE</a:t>
            </a:r>
            <a:endParaRPr lang="en-US" sz="1400" dirty="0">
              <a:latin typeface="Calibri" pitchFamily="-110" charset="0"/>
            </a:endParaRPr>
          </a:p>
        </p:txBody>
      </p:sp>
      <p:sp>
        <p:nvSpPr>
          <p:cNvPr id="29712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100" dirty="0" smtClean="0">
                <a:latin typeface="Calibri" pitchFamily="-110" charset="0"/>
              </a:rPr>
              <a:t>OCT Glaucoma </a:t>
            </a:r>
            <a:r>
              <a:rPr lang="en-US" sz="4100" dirty="0">
                <a:latin typeface="Calibri" pitchFamily="-110" charset="0"/>
              </a:rPr>
              <a:t>Scans</a:t>
            </a:r>
          </a:p>
        </p:txBody>
      </p:sp>
    </p:spTree>
    <p:extLst>
      <p:ext uri="{BB962C8B-B14F-4D97-AF65-F5344CB8AC3E}">
        <p14:creationId xmlns:p14="http://schemas.microsoft.com/office/powerpoint/2010/main" val="41012405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844" y="2454036"/>
            <a:ext cx="7759956" cy="3672127"/>
          </a:xfrm>
        </p:spPr>
        <p:txBody>
          <a:bodyPr/>
          <a:lstStyle/>
          <a:p>
            <a:r>
              <a:rPr lang="en-US" b="1" dirty="0"/>
              <a:t>Glaucoma is a condition which can affect sight, usually due to build up of pressure within the eye.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5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Fields in Glaucoma</a:t>
            </a:r>
            <a:endParaRPr lang="en-US" dirty="0"/>
          </a:p>
        </p:txBody>
      </p:sp>
      <p:pic>
        <p:nvPicPr>
          <p:cNvPr id="4" name="Picture 3" descr="Untitled 4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71" y="2035247"/>
            <a:ext cx="2658459" cy="2855663"/>
          </a:xfrm>
          <a:prstGeom prst="rect">
            <a:avLst/>
          </a:prstGeom>
        </p:spPr>
      </p:pic>
      <p:pic>
        <p:nvPicPr>
          <p:cNvPr id="5" name="Picture 4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700" y="2035247"/>
            <a:ext cx="2393892" cy="1650960"/>
          </a:xfrm>
          <a:prstGeom prst="rect">
            <a:avLst/>
          </a:prstGeom>
        </p:spPr>
      </p:pic>
      <p:pic>
        <p:nvPicPr>
          <p:cNvPr id="6" name="Picture 5" descr="Untitled 6.tif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2530" y="4152983"/>
            <a:ext cx="6102999" cy="2093653"/>
          </a:xfrm>
          <a:prstGeom prst="rect">
            <a:avLst/>
          </a:prstGeom>
        </p:spPr>
      </p:pic>
      <p:pic>
        <p:nvPicPr>
          <p:cNvPr id="3" name="Picture 2" descr="estermann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9448" y="1824626"/>
            <a:ext cx="1227091" cy="203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02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Treatments</a:t>
            </a:r>
            <a:endParaRPr lang="en-US" dirty="0"/>
          </a:p>
        </p:txBody>
      </p:sp>
      <p:pic>
        <p:nvPicPr>
          <p:cNvPr id="3" name="Picture 2" descr="glaucoma-meds-345x3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075" y="1909385"/>
            <a:ext cx="3673048" cy="421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75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Pharmacotherapy Options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15232"/>
            <a:ext cx="4040188" cy="639762"/>
          </a:xfrm>
        </p:spPr>
        <p:txBody>
          <a:bodyPr/>
          <a:lstStyle/>
          <a:p>
            <a:r>
              <a:rPr lang="en-US" dirty="0" smtClean="0"/>
              <a:t>Drug Class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854993"/>
            <a:ext cx="4040188" cy="524969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Prostaglandin analogues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i="1" dirty="0" smtClean="0"/>
              <a:t>b</a:t>
            </a:r>
            <a:r>
              <a:rPr lang="en-US" dirty="0" smtClean="0"/>
              <a:t>-adrenergic blockers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Carbonic </a:t>
            </a:r>
            <a:r>
              <a:rPr lang="en-US" dirty="0" err="1" smtClean="0"/>
              <a:t>anhydase</a:t>
            </a:r>
            <a:r>
              <a:rPr lang="en-US" dirty="0" smtClean="0"/>
              <a:t> inhibitors	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l-GR" dirty="0" smtClean="0">
                <a:solidFill>
                  <a:prstClr val="black"/>
                </a:solidFill>
              </a:rPr>
              <a:t>α</a:t>
            </a:r>
            <a:r>
              <a:rPr lang="en-GB" dirty="0" smtClean="0">
                <a:solidFill>
                  <a:prstClr val="black"/>
                </a:solidFill>
              </a:rPr>
              <a:t> adrenergic agonists</a:t>
            </a:r>
          </a:p>
          <a:p>
            <a:pPr marL="0" indent="0">
              <a:buNone/>
            </a:pPr>
            <a:endParaRPr lang="en-GB" dirty="0" smtClean="0">
              <a:solidFill>
                <a:prstClr val="black"/>
              </a:solidFill>
            </a:endParaRPr>
          </a:p>
          <a:p>
            <a:r>
              <a:rPr lang="en-GB" dirty="0" err="1" smtClean="0">
                <a:solidFill>
                  <a:prstClr val="black"/>
                </a:solidFill>
              </a:rPr>
              <a:t>Miotics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215232"/>
            <a:ext cx="4041775" cy="639762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854994"/>
            <a:ext cx="4041775" cy="5003006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Latanoprost</a:t>
            </a:r>
            <a:endParaRPr lang="en-US" dirty="0" smtClean="0"/>
          </a:p>
          <a:p>
            <a:r>
              <a:rPr lang="en-US" dirty="0" err="1" smtClean="0"/>
              <a:t>Travaprost</a:t>
            </a:r>
            <a:endParaRPr lang="en-US" dirty="0" smtClean="0"/>
          </a:p>
          <a:p>
            <a:r>
              <a:rPr lang="en-US" dirty="0" err="1" smtClean="0"/>
              <a:t>Bimetaprost</a:t>
            </a:r>
            <a:endParaRPr lang="en-US" dirty="0" smtClean="0"/>
          </a:p>
          <a:p>
            <a:r>
              <a:rPr lang="en-US" dirty="0" err="1" smtClean="0"/>
              <a:t>Tafluoprost</a:t>
            </a:r>
            <a:endParaRPr lang="en-US" dirty="0" smtClean="0"/>
          </a:p>
          <a:p>
            <a:r>
              <a:rPr lang="en-US" dirty="0" err="1" smtClean="0"/>
              <a:t>Unoprostone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Timolol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Betaxolol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Dorzolamide</a:t>
            </a:r>
            <a:endParaRPr lang="en-US" dirty="0" smtClean="0"/>
          </a:p>
          <a:p>
            <a:r>
              <a:rPr lang="en-US" dirty="0" err="1" smtClean="0"/>
              <a:t>Brinzolamide</a:t>
            </a:r>
            <a:endParaRPr lang="en-US" dirty="0" smtClean="0"/>
          </a:p>
          <a:p>
            <a:r>
              <a:rPr lang="en-US" dirty="0" smtClean="0"/>
              <a:t>Acetazolamide</a:t>
            </a:r>
          </a:p>
          <a:p>
            <a:endParaRPr lang="en-US" dirty="0"/>
          </a:p>
          <a:p>
            <a:r>
              <a:rPr lang="en-US" dirty="0" err="1" smtClean="0"/>
              <a:t>Apraclonidine</a:t>
            </a:r>
            <a:endParaRPr lang="en-US" dirty="0" smtClean="0"/>
          </a:p>
          <a:p>
            <a:r>
              <a:rPr lang="en-US" dirty="0" err="1" smtClean="0"/>
              <a:t>Brimonidine</a:t>
            </a:r>
            <a:endParaRPr lang="en-US" dirty="0" smtClean="0"/>
          </a:p>
          <a:p>
            <a:endParaRPr lang="en-US" sz="1800" dirty="0" smtClean="0"/>
          </a:p>
          <a:p>
            <a:r>
              <a:rPr lang="en-US" dirty="0" err="1" smtClean="0"/>
              <a:t>Pilocarpine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124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568" y="1664626"/>
            <a:ext cx="8103232" cy="4702138"/>
          </a:xfrm>
        </p:spPr>
        <p:txBody>
          <a:bodyPr>
            <a:normAutofit/>
          </a:bodyPr>
          <a:lstStyle/>
          <a:p>
            <a:r>
              <a:rPr lang="en-US" dirty="0" smtClean="0"/>
              <a:t>Most Effective for the type of glaucoma</a:t>
            </a:r>
          </a:p>
          <a:p>
            <a:endParaRPr lang="en-US" sz="800" dirty="0" smtClean="0"/>
          </a:p>
          <a:p>
            <a:r>
              <a:rPr lang="en-US" dirty="0" smtClean="0"/>
              <a:t>Ease of Use – Mono-therapy / Single dose</a:t>
            </a:r>
          </a:p>
          <a:p>
            <a:endParaRPr lang="en-US" sz="800" dirty="0" smtClean="0"/>
          </a:p>
          <a:p>
            <a:r>
              <a:rPr lang="en-US" dirty="0" smtClean="0"/>
              <a:t>Adverse Reactions - Topical &amp; Systemic</a:t>
            </a:r>
          </a:p>
          <a:p>
            <a:endParaRPr lang="en-US" sz="800" dirty="0" smtClean="0"/>
          </a:p>
          <a:p>
            <a:r>
              <a:rPr lang="en-US" dirty="0" smtClean="0"/>
              <a:t>Co-Morbidity - IHD / COPD</a:t>
            </a:r>
          </a:p>
          <a:p>
            <a:endParaRPr lang="en-US" sz="800" dirty="0" smtClean="0"/>
          </a:p>
          <a:p>
            <a:r>
              <a:rPr lang="en-US" dirty="0" smtClean="0"/>
              <a:t>Cost Effective – Generic </a:t>
            </a:r>
            <a:r>
              <a:rPr lang="en-US" i="1" dirty="0" err="1" smtClean="0"/>
              <a:t>vs</a:t>
            </a:r>
            <a:r>
              <a:rPr lang="en-US" dirty="0" smtClean="0"/>
              <a:t> Branded</a:t>
            </a:r>
          </a:p>
          <a:p>
            <a:endParaRPr lang="en-US" sz="800" dirty="0" smtClean="0"/>
          </a:p>
          <a:p>
            <a:r>
              <a:rPr lang="en-US" dirty="0" smtClean="0"/>
              <a:t>Compliance Issues</a:t>
            </a:r>
          </a:p>
          <a:p>
            <a:endParaRPr lang="en-US" sz="9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85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40622" y="2075065"/>
            <a:ext cx="7846178" cy="4051098"/>
          </a:xfrm>
        </p:spPr>
        <p:txBody>
          <a:bodyPr/>
          <a:lstStyle/>
          <a:p>
            <a:r>
              <a:rPr lang="en-US" dirty="0" smtClean="0"/>
              <a:t>Argon Laser </a:t>
            </a:r>
            <a:r>
              <a:rPr lang="en-US" dirty="0" err="1" smtClean="0"/>
              <a:t>Trabeculoplasty</a:t>
            </a:r>
            <a:endParaRPr lang="en-US" dirty="0" smtClean="0"/>
          </a:p>
          <a:p>
            <a:r>
              <a:rPr lang="en-US" dirty="0" smtClean="0"/>
              <a:t>Selective </a:t>
            </a:r>
            <a:r>
              <a:rPr lang="en-US" dirty="0"/>
              <a:t>Laser </a:t>
            </a:r>
            <a:r>
              <a:rPr lang="en-US" dirty="0" err="1"/>
              <a:t>Trabeculoplasty</a:t>
            </a:r>
            <a:endParaRPr lang="en-US" dirty="0" smtClean="0"/>
          </a:p>
          <a:p>
            <a:r>
              <a:rPr lang="en-US" dirty="0" err="1" smtClean="0"/>
              <a:t>Cyclodiode</a:t>
            </a:r>
            <a:r>
              <a:rPr lang="en-US" dirty="0" smtClean="0"/>
              <a:t>  </a:t>
            </a:r>
            <a:r>
              <a:rPr lang="en-US" dirty="0" err="1" smtClean="0"/>
              <a:t>Endocyclophotocoagulation</a:t>
            </a:r>
            <a:r>
              <a:rPr lang="en-US" dirty="0" smtClean="0"/>
              <a:t> / External </a:t>
            </a:r>
            <a:r>
              <a:rPr lang="en-US" dirty="0" err="1" smtClean="0"/>
              <a:t>cyclophotocoaculation</a:t>
            </a:r>
            <a:endParaRPr lang="en-US" dirty="0" smtClean="0"/>
          </a:p>
          <a:p>
            <a:r>
              <a:rPr lang="en-US" dirty="0" smtClean="0"/>
              <a:t>YAG Laser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832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Trabeculectomy</a:t>
            </a:r>
            <a:r>
              <a:rPr lang="en-US" dirty="0" smtClean="0"/>
              <a:t> / 5 </a:t>
            </a:r>
            <a:r>
              <a:rPr lang="en-US" dirty="0" err="1" smtClean="0"/>
              <a:t>fu</a:t>
            </a:r>
            <a:r>
              <a:rPr lang="en-US" dirty="0" smtClean="0"/>
              <a:t> or </a:t>
            </a:r>
            <a:r>
              <a:rPr lang="en-US" dirty="0" err="1" smtClean="0"/>
              <a:t>Mitomycin</a:t>
            </a:r>
            <a:r>
              <a:rPr lang="en-US" dirty="0" smtClean="0"/>
              <a:t> C</a:t>
            </a:r>
          </a:p>
          <a:p>
            <a:r>
              <a:rPr lang="en-US" dirty="0" smtClean="0"/>
              <a:t>Deep </a:t>
            </a:r>
            <a:r>
              <a:rPr lang="en-US" dirty="0" err="1" smtClean="0"/>
              <a:t>Sclerectomy</a:t>
            </a:r>
            <a:endParaRPr lang="en-US" dirty="0" smtClean="0"/>
          </a:p>
          <a:p>
            <a:r>
              <a:rPr lang="en-US" dirty="0" err="1" smtClean="0"/>
              <a:t>Viscocanalostomy</a:t>
            </a:r>
            <a:endParaRPr lang="en-US" dirty="0" smtClean="0"/>
          </a:p>
          <a:p>
            <a:r>
              <a:rPr lang="en-US" dirty="0" smtClean="0"/>
              <a:t>Minimally Invasive Glaucoma Surgery</a:t>
            </a:r>
          </a:p>
          <a:p>
            <a:pPr lvl="1"/>
            <a:r>
              <a:rPr lang="en-US" dirty="0" err="1" smtClean="0"/>
              <a:t>Trabectome</a:t>
            </a:r>
            <a:r>
              <a:rPr lang="en-US" dirty="0" smtClean="0"/>
              <a:t> / </a:t>
            </a:r>
            <a:r>
              <a:rPr lang="en-US" dirty="0" err="1" smtClean="0"/>
              <a:t>i</a:t>
            </a:r>
            <a:r>
              <a:rPr lang="en-US" dirty="0" err="1"/>
              <a:t>S</a:t>
            </a:r>
            <a:r>
              <a:rPr lang="en-US" dirty="0" err="1" smtClean="0"/>
              <a:t>tent</a:t>
            </a:r>
            <a:r>
              <a:rPr lang="en-US" dirty="0" smtClean="0"/>
              <a:t> / </a:t>
            </a:r>
            <a:r>
              <a:rPr lang="en-US" dirty="0" err="1" smtClean="0"/>
              <a:t>Hydrus</a:t>
            </a:r>
            <a:r>
              <a:rPr lang="en-US" dirty="0" smtClean="0"/>
              <a:t> stent</a:t>
            </a:r>
          </a:p>
          <a:p>
            <a:pPr lvl="1"/>
            <a:r>
              <a:rPr lang="en-US" dirty="0" err="1" smtClean="0"/>
              <a:t>Cypass</a:t>
            </a:r>
            <a:r>
              <a:rPr lang="en-US" dirty="0" smtClean="0"/>
              <a:t> </a:t>
            </a:r>
            <a:r>
              <a:rPr lang="en-US" dirty="0" err="1" smtClean="0"/>
              <a:t>Suprachoroidal</a:t>
            </a:r>
            <a:r>
              <a:rPr lang="en-US" dirty="0" smtClean="0"/>
              <a:t> Bypass</a:t>
            </a:r>
          </a:p>
          <a:p>
            <a:pPr lvl="1"/>
            <a:r>
              <a:rPr lang="en-US" dirty="0" smtClean="0"/>
              <a:t>XEN </a:t>
            </a:r>
            <a:r>
              <a:rPr lang="en-US" dirty="0" err="1" smtClean="0"/>
              <a:t>subconjunctival</a:t>
            </a:r>
            <a:r>
              <a:rPr lang="en-US" dirty="0" smtClean="0"/>
              <a:t> Drainage</a:t>
            </a:r>
          </a:p>
          <a:p>
            <a:r>
              <a:rPr lang="en-US" dirty="0" smtClean="0"/>
              <a:t>Conventional Shunts – </a:t>
            </a:r>
            <a:r>
              <a:rPr lang="en-US" dirty="0"/>
              <a:t>A</a:t>
            </a:r>
            <a:r>
              <a:rPr lang="en-US" dirty="0" smtClean="0"/>
              <a:t>hmed / </a:t>
            </a:r>
            <a:r>
              <a:rPr lang="en-US" dirty="0" err="1" smtClean="0"/>
              <a:t>Molteno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154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Advances in Neuropathology </a:t>
            </a:r>
          </a:p>
          <a:p>
            <a:r>
              <a:rPr lang="en-US" dirty="0" smtClean="0"/>
              <a:t>Advances in Early Detection of Progression</a:t>
            </a:r>
          </a:p>
          <a:p>
            <a:r>
              <a:rPr lang="en-US" dirty="0" smtClean="0"/>
              <a:t>Medical Therapy Advances</a:t>
            </a:r>
          </a:p>
          <a:p>
            <a:pPr lvl="1"/>
            <a:r>
              <a:rPr lang="en-US" dirty="0" smtClean="0"/>
              <a:t>Rho / ROCK Pathway Inhibitors</a:t>
            </a:r>
          </a:p>
          <a:p>
            <a:pPr lvl="1"/>
            <a:r>
              <a:rPr lang="en-US" dirty="0" smtClean="0"/>
              <a:t>Novel Drug delivery systems </a:t>
            </a:r>
          </a:p>
          <a:p>
            <a:r>
              <a:rPr lang="en-US" dirty="0" smtClean="0"/>
              <a:t>Stem Cell - </a:t>
            </a:r>
            <a:r>
              <a:rPr lang="en-US" dirty="0" err="1" smtClean="0"/>
              <a:t>HiPSC</a:t>
            </a:r>
            <a:r>
              <a:rPr lang="en-US" dirty="0" smtClean="0"/>
              <a:t>  trabecular &amp; RGC Regeneration</a:t>
            </a:r>
          </a:p>
          <a:p>
            <a:r>
              <a:rPr lang="en-US" dirty="0" smtClean="0"/>
              <a:t>Genes -  CRISPR/Cas9 targeted genome treatment</a:t>
            </a:r>
            <a:r>
              <a:rPr lang="en-US" dirty="0">
                <a:latin typeface=""/>
              </a:rPr>
              <a:t> </a:t>
            </a:r>
            <a:r>
              <a:rPr lang="en-US" dirty="0" smtClean="0">
                <a:latin typeface=""/>
              </a:rPr>
              <a:t>of causative genes </a:t>
            </a:r>
          </a:p>
          <a:p>
            <a:pPr marL="0" indent="0">
              <a:buNone/>
            </a:pPr>
            <a:r>
              <a:rPr lang="en-US" dirty="0">
                <a:latin typeface=""/>
              </a:rPr>
              <a:t> </a:t>
            </a:r>
            <a:r>
              <a:rPr lang="en-US" dirty="0" smtClean="0">
                <a:latin typeface=""/>
              </a:rPr>
              <a:t>  (</a:t>
            </a:r>
            <a:r>
              <a:rPr lang="en-US" dirty="0" err="1">
                <a:latin typeface=""/>
              </a:rPr>
              <a:t>Myocilin</a:t>
            </a:r>
            <a:r>
              <a:rPr lang="en-US" dirty="0">
                <a:latin typeface=""/>
              </a:rPr>
              <a:t>, </a:t>
            </a:r>
            <a:r>
              <a:rPr lang="en-US" dirty="0" err="1">
                <a:latin typeface=""/>
              </a:rPr>
              <a:t>Optineurin</a:t>
            </a:r>
            <a:r>
              <a:rPr lang="en-US" dirty="0">
                <a:latin typeface=""/>
              </a:rPr>
              <a:t>, and WDR36)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29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Glaucoma Update 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the damage occur?</a:t>
            </a:r>
          </a:p>
          <a:p>
            <a:r>
              <a:rPr lang="en-US" dirty="0" smtClean="0"/>
              <a:t>Update on Clinical Diagnostic Methods</a:t>
            </a:r>
          </a:p>
          <a:p>
            <a:r>
              <a:rPr lang="en-US" dirty="0" smtClean="0"/>
              <a:t>Current Medical Treatments</a:t>
            </a:r>
          </a:p>
          <a:p>
            <a:r>
              <a:rPr lang="en-US" dirty="0" smtClean="0"/>
              <a:t>Review of  Current Interventional Procedures</a:t>
            </a:r>
          </a:p>
          <a:p>
            <a:pPr lvl="1"/>
            <a:r>
              <a:rPr lang="en-US" dirty="0" smtClean="0"/>
              <a:t>Lasers / Filtration Surgery / Minimal Invasive Glaucoma Surgery MIGS  </a:t>
            </a:r>
          </a:p>
          <a:p>
            <a:r>
              <a:rPr lang="en-US" dirty="0" smtClean="0"/>
              <a:t>Future Potential treatments</a:t>
            </a:r>
          </a:p>
          <a:p>
            <a:pPr lvl="1"/>
            <a:r>
              <a:rPr lang="en-US" dirty="0" smtClean="0"/>
              <a:t>Genes / ROCK / Ste</a:t>
            </a:r>
            <a:r>
              <a:rPr lang="en-US" dirty="0"/>
              <a:t>m</a:t>
            </a:r>
            <a:r>
              <a:rPr lang="en-US" dirty="0" smtClean="0"/>
              <a:t>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43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www.vempali.com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048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IOP</a:t>
            </a:r>
            <a:endParaRPr lang="en-US" dirty="0"/>
          </a:p>
        </p:txBody>
      </p:sp>
      <p:pic>
        <p:nvPicPr>
          <p:cNvPr id="6" name="Content Placeholder 5" descr="Untitled.tif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3" r="23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1148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 Nerve Damage</a:t>
            </a:r>
            <a:endParaRPr lang="en-US" dirty="0"/>
          </a:p>
        </p:txBody>
      </p:sp>
      <p:pic>
        <p:nvPicPr>
          <p:cNvPr id="4" name="Content Placeholder 3" descr="Untitled.tiff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411" b="-50411"/>
          <a:stretch>
            <a:fillRect/>
          </a:stretch>
        </p:blipFill>
        <p:spPr/>
      </p:pic>
      <p:pic>
        <p:nvPicPr>
          <p:cNvPr id="6" name="Content Placeholder 5" descr="Untitled 1.tiff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20" r="125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9452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Field Defects</a:t>
            </a:r>
            <a:endParaRPr lang="en-US" dirty="0"/>
          </a:p>
        </p:txBody>
      </p:sp>
      <p:pic>
        <p:nvPicPr>
          <p:cNvPr id="5" name="Content Placeholder 4" descr="Untitled 4.tiff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4" r="2074"/>
          <a:stretch>
            <a:fillRect/>
          </a:stretch>
        </p:blipFill>
        <p:spPr/>
      </p:pic>
      <p:pic>
        <p:nvPicPr>
          <p:cNvPr id="6" name="Content Placeholder 5" descr="Untitled 3.tiff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23" b="70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259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Fields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82" b="10082"/>
          <a:stretch>
            <a:fillRect/>
          </a:stretch>
        </p:blipFill>
        <p:spPr>
          <a:xfrm>
            <a:off x="457200" y="1270082"/>
            <a:ext cx="4191000" cy="5044515"/>
          </a:xfrm>
        </p:spPr>
      </p:pic>
      <p:pic>
        <p:nvPicPr>
          <p:cNvPr id="10" name="Content Placeholder 9" descr="estermann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9088" y="2136775"/>
            <a:ext cx="2846387" cy="3189288"/>
          </a:xfrm>
        </p:spPr>
      </p:pic>
    </p:spTree>
    <p:extLst>
      <p:ext uri="{BB962C8B-B14F-4D97-AF65-F5344CB8AC3E}">
        <p14:creationId xmlns:p14="http://schemas.microsoft.com/office/powerpoint/2010/main" val="2049078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Glaucoma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651" y="1758600"/>
            <a:ext cx="8818349" cy="47454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chronic open-angle glaucoma </a:t>
            </a:r>
          </a:p>
          <a:p>
            <a:r>
              <a:rPr lang="en-US" b="1" dirty="0"/>
              <a:t>primary angle-closure glaucoma </a:t>
            </a:r>
            <a:endParaRPr lang="en-US" b="1" dirty="0" smtClean="0"/>
          </a:p>
          <a:p>
            <a:r>
              <a:rPr lang="en-US" b="1" dirty="0" smtClean="0"/>
              <a:t>secondary </a:t>
            </a:r>
            <a:r>
              <a:rPr lang="en-US" b="1" dirty="0"/>
              <a:t>glaucoma </a:t>
            </a:r>
            <a:endParaRPr lang="en-US" b="1" dirty="0" smtClean="0"/>
          </a:p>
          <a:p>
            <a:r>
              <a:rPr lang="en-US" b="1" dirty="0" smtClean="0"/>
              <a:t>Developmental glaucoma</a:t>
            </a:r>
            <a:r>
              <a:rPr lang="en-US" dirty="0" smtClean="0"/>
              <a:t> </a:t>
            </a:r>
            <a:r>
              <a:rPr lang="en-US" dirty="0"/>
              <a:t>(congenital glaucoma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21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common is POAG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75878"/>
          </a:xfrm>
        </p:spPr>
        <p:txBody>
          <a:bodyPr/>
          <a:lstStyle/>
          <a:p>
            <a:r>
              <a:rPr lang="en-US" dirty="0"/>
              <a:t>There is an </a:t>
            </a:r>
            <a:r>
              <a:rPr lang="en-US" dirty="0" smtClean="0"/>
              <a:t>estimated overall </a:t>
            </a:r>
            <a:r>
              <a:rPr lang="en-US" dirty="0"/>
              <a:t>prevalence of POAG for the age group </a:t>
            </a:r>
            <a:r>
              <a:rPr lang="en-US" dirty="0" smtClean="0"/>
              <a:t>&gt; 40 </a:t>
            </a:r>
            <a:r>
              <a:rPr lang="en-US" dirty="0"/>
              <a:t>years in </a:t>
            </a:r>
            <a:r>
              <a:rPr lang="en-US" dirty="0" smtClean="0"/>
              <a:t>the </a:t>
            </a:r>
            <a:r>
              <a:rPr lang="en-US" dirty="0"/>
              <a:t>population of the United </a:t>
            </a:r>
            <a:r>
              <a:rPr lang="en-US" dirty="0" smtClean="0"/>
              <a:t>Kingdom </a:t>
            </a:r>
            <a:r>
              <a:rPr lang="en-US" dirty="0"/>
              <a:t>of 2</a:t>
            </a:r>
            <a:r>
              <a:rPr lang="en-US" dirty="0" smtClean="0"/>
              <a:t>%</a:t>
            </a:r>
          </a:p>
          <a:p>
            <a:r>
              <a:rPr lang="en-US" dirty="0" smtClean="0"/>
              <a:t>5000 list of &gt; 40 years  = 100 patients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8423" y="6304941"/>
            <a:ext cx="7686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National Institute for Health and Clinical Excellence, April 2009</a:t>
            </a:r>
          </a:p>
        </p:txBody>
      </p:sp>
      <p:pic>
        <p:nvPicPr>
          <p:cNvPr id="6" name="Picture 5" descr="herts population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085" y="3792360"/>
            <a:ext cx="3672457" cy="233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53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29" y="212752"/>
            <a:ext cx="8229600" cy="1143000"/>
          </a:xfrm>
        </p:spPr>
        <p:txBody>
          <a:bodyPr/>
          <a:lstStyle/>
          <a:p>
            <a:r>
              <a:rPr lang="en-US" dirty="0" smtClean="0"/>
              <a:t>Relevance to General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300" y="1565176"/>
            <a:ext cx="8229600" cy="4708525"/>
          </a:xfrm>
        </p:spPr>
        <p:txBody>
          <a:bodyPr>
            <a:normAutofit/>
          </a:bodyPr>
          <a:lstStyle/>
          <a:p>
            <a:r>
              <a:rPr lang="en-US" dirty="0" smtClean="0"/>
              <a:t>Chronic Disease </a:t>
            </a:r>
          </a:p>
          <a:p>
            <a:pPr lvl="1"/>
            <a:r>
              <a:rPr lang="en-US" dirty="0" smtClean="0"/>
              <a:t>with potential blinding complications</a:t>
            </a:r>
          </a:p>
          <a:p>
            <a:pPr lvl="1"/>
            <a:r>
              <a:rPr lang="en-US" dirty="0" smtClean="0"/>
              <a:t>Quality of Life issues ( DVLA driving )</a:t>
            </a:r>
          </a:p>
          <a:p>
            <a:pPr lvl="1"/>
            <a:endParaRPr lang="en-US" sz="800" dirty="0" smtClean="0"/>
          </a:p>
          <a:p>
            <a:r>
              <a:rPr lang="en-US" dirty="0" smtClean="0"/>
              <a:t>Diagnosis depends on other professionals</a:t>
            </a:r>
          </a:p>
          <a:p>
            <a:endParaRPr lang="en-US" sz="800" dirty="0" smtClean="0"/>
          </a:p>
          <a:p>
            <a:r>
              <a:rPr lang="en-US" dirty="0" smtClean="0"/>
              <a:t>Life </a:t>
            </a:r>
            <a:r>
              <a:rPr lang="en-US" dirty="0"/>
              <a:t>L</a:t>
            </a:r>
            <a:r>
              <a:rPr lang="en-US" dirty="0" smtClean="0"/>
              <a:t>ong Treatment implications</a:t>
            </a:r>
          </a:p>
          <a:p>
            <a:pPr lvl="1"/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Comorbidity</a:t>
            </a:r>
          </a:p>
          <a:p>
            <a:pPr lvl="1"/>
            <a:r>
              <a:rPr lang="en-US" dirty="0" smtClean="0"/>
              <a:t>Complications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4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328</TotalTime>
  <Words>599</Words>
  <Application>Microsoft Macintosh PowerPoint</Application>
  <PresentationFormat>On-screen Show (4:3)</PresentationFormat>
  <Paragraphs>178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Glaucoma Update  for  Primary Care</vt:lpstr>
      <vt:lpstr>Definition </vt:lpstr>
      <vt:lpstr>Distribution of IOP</vt:lpstr>
      <vt:lpstr>Optic Nerve Damage</vt:lpstr>
      <vt:lpstr>Visual Field Defects</vt:lpstr>
      <vt:lpstr>Driving Fields</vt:lpstr>
      <vt:lpstr>Types of Glaucoma</vt:lpstr>
      <vt:lpstr>How common is POAG ?</vt:lpstr>
      <vt:lpstr>Relevance to General Practice</vt:lpstr>
      <vt:lpstr>Glaucoma Update Aim</vt:lpstr>
      <vt:lpstr>Damage In Glaucoma</vt:lpstr>
      <vt:lpstr>Clinical Measurements in Glaucoma</vt:lpstr>
      <vt:lpstr>Intraocular Pressure </vt:lpstr>
      <vt:lpstr>Central Corneal Thickness</vt:lpstr>
      <vt:lpstr>IOP measurement and CCT</vt:lpstr>
      <vt:lpstr>Angle Configuration</vt:lpstr>
      <vt:lpstr>Optic Nerve Assessment</vt:lpstr>
      <vt:lpstr>Confocal Microscopy Heidelberg Retina Tomograph (HRT)</vt:lpstr>
      <vt:lpstr>PowerPoint Presentation</vt:lpstr>
      <vt:lpstr>Visual Fields in Glaucoma</vt:lpstr>
      <vt:lpstr>Medical Treatments</vt:lpstr>
      <vt:lpstr>Pharmacotherapy Options</vt:lpstr>
      <vt:lpstr>Medical Treatments</vt:lpstr>
      <vt:lpstr>Lasers</vt:lpstr>
      <vt:lpstr>Surgical Management</vt:lpstr>
      <vt:lpstr>Future </vt:lpstr>
      <vt:lpstr>Glaucoma Update Aim</vt:lpstr>
      <vt:lpstr>Thank You</vt:lpstr>
    </vt:vector>
  </TitlesOfParts>
  <Company>vempali medical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Glaucoma Update  for  General Practice</dc:title>
  <dc:creator>Madhav Vempali</dc:creator>
  <cp:lastModifiedBy>Madhav Vempali</cp:lastModifiedBy>
  <cp:revision>43</cp:revision>
  <dcterms:created xsi:type="dcterms:W3CDTF">2016-06-20T11:42:37Z</dcterms:created>
  <dcterms:modified xsi:type="dcterms:W3CDTF">2016-06-23T14:40:05Z</dcterms:modified>
</cp:coreProperties>
</file>