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handoutMasterIdLst>
    <p:handoutMasterId r:id="rId81"/>
  </p:handoutMasterIdLst>
  <p:sldIdLst>
    <p:sldId id="256" r:id="rId2"/>
    <p:sldId id="671" r:id="rId3"/>
    <p:sldId id="672" r:id="rId4"/>
    <p:sldId id="257" r:id="rId5"/>
    <p:sldId id="627" r:id="rId6"/>
    <p:sldId id="628" r:id="rId7"/>
    <p:sldId id="669" r:id="rId8"/>
    <p:sldId id="260" r:id="rId9"/>
    <p:sldId id="264" r:id="rId10"/>
    <p:sldId id="633" r:id="rId11"/>
    <p:sldId id="263" r:id="rId12"/>
    <p:sldId id="267" r:id="rId13"/>
    <p:sldId id="635" r:id="rId14"/>
    <p:sldId id="261" r:id="rId15"/>
    <p:sldId id="623" r:id="rId16"/>
    <p:sldId id="262" r:id="rId17"/>
    <p:sldId id="345" r:id="rId18"/>
    <p:sldId id="612" r:id="rId19"/>
    <p:sldId id="622" r:id="rId20"/>
    <p:sldId id="281" r:id="rId21"/>
    <p:sldId id="283" r:id="rId22"/>
    <p:sldId id="284" r:id="rId23"/>
    <p:sldId id="285" r:id="rId24"/>
    <p:sldId id="286" r:id="rId25"/>
    <p:sldId id="340" r:id="rId26"/>
    <p:sldId id="319" r:id="rId27"/>
    <p:sldId id="341" r:id="rId28"/>
    <p:sldId id="620" r:id="rId29"/>
    <p:sldId id="658" r:id="rId30"/>
    <p:sldId id="641" r:id="rId31"/>
    <p:sldId id="665" r:id="rId32"/>
    <p:sldId id="670" r:id="rId33"/>
    <p:sldId id="357" r:id="rId34"/>
    <p:sldId id="663" r:id="rId35"/>
    <p:sldId id="615" r:id="rId36"/>
    <p:sldId id="614" r:id="rId37"/>
    <p:sldId id="652" r:id="rId38"/>
    <p:sldId id="653" r:id="rId39"/>
    <p:sldId id="654" r:id="rId40"/>
    <p:sldId id="655" r:id="rId41"/>
    <p:sldId id="666" r:id="rId42"/>
    <p:sldId id="656" r:id="rId43"/>
    <p:sldId id="667" r:id="rId44"/>
    <p:sldId id="610" r:id="rId45"/>
    <p:sldId id="616" r:id="rId46"/>
    <p:sldId id="275" r:id="rId47"/>
    <p:sldId id="619" r:id="rId48"/>
    <p:sldId id="353" r:id="rId49"/>
    <p:sldId id="618" r:id="rId50"/>
    <p:sldId id="354" r:id="rId51"/>
    <p:sldId id="276" r:id="rId52"/>
    <p:sldId id="630" r:id="rId53"/>
    <p:sldId id="631" r:id="rId54"/>
    <p:sldId id="637" r:id="rId55"/>
    <p:sldId id="349" r:id="rId56"/>
    <p:sldId id="350" r:id="rId57"/>
    <p:sldId id="270" r:id="rId58"/>
    <p:sldId id="272" r:id="rId59"/>
    <p:sldId id="621" r:id="rId60"/>
    <p:sldId id="266" r:id="rId61"/>
    <p:sldId id="617" r:id="rId62"/>
    <p:sldId id="624" r:id="rId63"/>
    <p:sldId id="277" r:id="rId64"/>
    <p:sldId id="626" r:id="rId65"/>
    <p:sldId id="273" r:id="rId66"/>
    <p:sldId id="279" r:id="rId67"/>
    <p:sldId id="328" r:id="rId68"/>
    <p:sldId id="343" r:id="rId69"/>
    <p:sldId id="348" r:id="rId70"/>
    <p:sldId id="613" r:id="rId71"/>
    <p:sldId id="342" r:id="rId72"/>
    <p:sldId id="347" r:id="rId73"/>
    <p:sldId id="346" r:id="rId74"/>
    <p:sldId id="329" r:id="rId75"/>
    <p:sldId id="324" r:id="rId76"/>
    <p:sldId id="325" r:id="rId77"/>
    <p:sldId id="344" r:id="rId78"/>
    <p:sldId id="265" r:id="rId79"/>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30" autoAdjust="0"/>
    <p:restoredTop sz="93907" autoAdjust="0"/>
  </p:normalViewPr>
  <p:slideViewPr>
    <p:cSldViewPr snapToGrid="0" snapToObjects="1" showGuides="1">
      <p:cViewPr varScale="1">
        <p:scale>
          <a:sx n="72" d="100"/>
          <a:sy n="72" d="100"/>
        </p:scale>
        <p:origin x="1584" y="78"/>
      </p:cViewPr>
      <p:guideLst>
        <p:guide orient="horz" pos="2160"/>
        <p:guide pos="2934"/>
      </p:guideLst>
    </p:cSldViewPr>
  </p:slideViewPr>
  <p:outlineViewPr>
    <p:cViewPr>
      <p:scale>
        <a:sx n="33" d="100"/>
        <a:sy n="33" d="100"/>
      </p:scale>
      <p:origin x="0" y="-23556"/>
    </p:cViewPr>
  </p:outlineViewPr>
  <p:notesTextViewPr>
    <p:cViewPr>
      <p:scale>
        <a:sx n="100" d="100"/>
        <a:sy n="100" d="100"/>
      </p:scale>
      <p:origin x="0" y="0"/>
    </p:cViewPr>
  </p:notesTextViewPr>
  <p:sorterViewPr>
    <p:cViewPr>
      <p:scale>
        <a:sx n="100" d="100"/>
        <a:sy n="100" d="100"/>
      </p:scale>
      <p:origin x="0" y="-145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UPHSFP11\PORTERD$\My%20Documents\Protocols\CART%2019%20Alliance%20Gene%20Therapy\CART19%20Auto%20Data\CART19%20Auto%20DATA%20sheets\CART%2019%20auto%20Master%20data%20DP%208-16-12.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47134303641299"/>
          <c:y val="6.0616192206743399E-2"/>
          <c:w val="0.69471822632747804"/>
          <c:h val="0.77803564028180705"/>
        </c:manualLayout>
      </c:layout>
      <c:lineChart>
        <c:grouping val="standard"/>
        <c:varyColors val="0"/>
        <c:ser>
          <c:idx val="0"/>
          <c:order val="0"/>
          <c:tx>
            <c:v>Ferritin 04409-09 WK</c:v>
          </c:tx>
          <c:spPr>
            <a:ln>
              <a:solidFill>
                <a:srgbClr val="002060"/>
              </a:solidFill>
            </a:ln>
          </c:spPr>
          <c:marker>
            <c:spPr>
              <a:ln>
                <a:solidFill>
                  <a:srgbClr val="002060"/>
                </a:solidFill>
              </a:ln>
            </c:spPr>
          </c:marker>
          <c:cat>
            <c:numRef>
              <c:f>'master spreadsheet'!$DD$2:$DD$32</c:f>
              <c:numCache>
                <c:formatCode>General</c:formatCode>
                <c:ptCount val="31"/>
                <c:pt idx="0">
                  <c:v>-11</c:v>
                </c:pt>
                <c:pt idx="2">
                  <c:v>-5</c:v>
                </c:pt>
                <c:pt idx="3">
                  <c:v>-4</c:v>
                </c:pt>
                <c:pt idx="6">
                  <c:v>-1</c:v>
                </c:pt>
                <c:pt idx="7">
                  <c:v>0</c:v>
                </c:pt>
                <c:pt idx="8">
                  <c:v>1</c:v>
                </c:pt>
                <c:pt idx="9">
                  <c:v>2</c:v>
                </c:pt>
                <c:pt idx="10">
                  <c:v>3</c:v>
                </c:pt>
                <c:pt idx="11">
                  <c:v>4</c:v>
                </c:pt>
                <c:pt idx="12">
                  <c:v>5</c:v>
                </c:pt>
                <c:pt idx="13">
                  <c:v>6</c:v>
                </c:pt>
                <c:pt idx="14">
                  <c:v>7</c:v>
                </c:pt>
                <c:pt idx="15">
                  <c:v>8</c:v>
                </c:pt>
                <c:pt idx="16">
                  <c:v>9</c:v>
                </c:pt>
                <c:pt idx="17">
                  <c:v>10</c:v>
                </c:pt>
                <c:pt idx="18">
                  <c:v>11</c:v>
                </c:pt>
                <c:pt idx="19">
                  <c:v>12</c:v>
                </c:pt>
                <c:pt idx="20">
                  <c:v>13</c:v>
                </c:pt>
                <c:pt idx="21">
                  <c:v>14</c:v>
                </c:pt>
                <c:pt idx="22">
                  <c:v>15</c:v>
                </c:pt>
                <c:pt idx="23">
                  <c:v>16</c:v>
                </c:pt>
                <c:pt idx="24">
                  <c:v>17</c:v>
                </c:pt>
                <c:pt idx="25">
                  <c:v>18</c:v>
                </c:pt>
                <c:pt idx="26">
                  <c:v>19</c:v>
                </c:pt>
                <c:pt idx="27">
                  <c:v>20</c:v>
                </c:pt>
                <c:pt idx="28">
                  <c:v>21</c:v>
                </c:pt>
                <c:pt idx="29">
                  <c:v>22</c:v>
                </c:pt>
                <c:pt idx="30">
                  <c:v>23</c:v>
                </c:pt>
              </c:numCache>
            </c:numRef>
          </c:cat>
          <c:val>
            <c:numRef>
              <c:f>'master spreadsheet'!$DU$2:$DU$32</c:f>
              <c:numCache>
                <c:formatCode>General</c:formatCode>
                <c:ptCount val="31"/>
                <c:pt idx="0">
                  <c:v>9968</c:v>
                </c:pt>
                <c:pt idx="13">
                  <c:v>15914</c:v>
                </c:pt>
                <c:pt idx="16">
                  <c:v>177860</c:v>
                </c:pt>
                <c:pt idx="18">
                  <c:v>537634</c:v>
                </c:pt>
                <c:pt idx="19">
                  <c:v>604944</c:v>
                </c:pt>
                <c:pt idx="22">
                  <c:v>196191</c:v>
                </c:pt>
                <c:pt idx="24">
                  <c:v>120430</c:v>
                </c:pt>
                <c:pt idx="28">
                  <c:v>39463</c:v>
                </c:pt>
                <c:pt idx="29">
                  <c:v>19119</c:v>
                </c:pt>
              </c:numCache>
            </c:numRef>
          </c:val>
          <c:smooth val="0"/>
          <c:extLst>
            <c:ext xmlns:c16="http://schemas.microsoft.com/office/drawing/2014/chart" uri="{C3380CC4-5D6E-409C-BE32-E72D297353CC}">
              <c16:uniqueId val="{00000000-50C6-45C7-8262-53E2E5CF7292}"/>
            </c:ext>
          </c:extLst>
        </c:ser>
        <c:dLbls>
          <c:showLegendKey val="0"/>
          <c:showVal val="0"/>
          <c:showCatName val="0"/>
          <c:showSerName val="0"/>
          <c:showPercent val="0"/>
          <c:showBubbleSize val="0"/>
        </c:dLbls>
        <c:marker val="1"/>
        <c:smooth val="0"/>
        <c:axId val="34472320"/>
        <c:axId val="34474240"/>
      </c:lineChart>
      <c:catAx>
        <c:axId val="34472320"/>
        <c:scaling>
          <c:orientation val="minMax"/>
        </c:scaling>
        <c:delete val="0"/>
        <c:axPos val="b"/>
        <c:numFmt formatCode="General" sourceLinked="1"/>
        <c:majorTickMark val="out"/>
        <c:minorTickMark val="none"/>
        <c:tickLblPos val="nextTo"/>
        <c:crossAx val="34474240"/>
        <c:crosses val="autoZero"/>
        <c:auto val="1"/>
        <c:lblAlgn val="ctr"/>
        <c:lblOffset val="100"/>
        <c:noMultiLvlLbl val="0"/>
      </c:catAx>
      <c:valAx>
        <c:axId val="34474240"/>
        <c:scaling>
          <c:orientation val="minMax"/>
        </c:scaling>
        <c:delete val="0"/>
        <c:axPos val="l"/>
        <c:majorGridlines/>
        <c:numFmt formatCode="General" sourceLinked="1"/>
        <c:majorTickMark val="out"/>
        <c:minorTickMark val="none"/>
        <c:tickLblPos val="nextTo"/>
        <c:crossAx val="34472320"/>
        <c:crosses val="autoZero"/>
        <c:crossBetween val="between"/>
      </c:valAx>
    </c:plotArea>
    <c:legend>
      <c:legendPos val="r"/>
      <c:layout>
        <c:manualLayout>
          <c:xMode val="edge"/>
          <c:yMode val="edge"/>
          <c:x val="0.80305282152230795"/>
          <c:y val="0.51884813740388203"/>
          <c:w val="0.15848564001615201"/>
          <c:h val="5.2874015748031501E-2"/>
        </c:manualLayout>
      </c:layout>
      <c:overlay val="0"/>
    </c:legend>
    <c:plotVisOnly val="1"/>
    <c:dispBlanksAs val="span"/>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8A0AE949-333D-45E1-B48B-EC53D670C5FE}" type="datetimeFigureOut">
              <a:rPr lang="en-US" smtClean="0"/>
              <a:t>8/30/2018</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A95D076-CEE3-479A-B74E-1DCB47E6FCD0}" type="slidenum">
              <a:rPr lang="en-US" smtClean="0"/>
              <a:t>‹#›</a:t>
            </a:fld>
            <a:endParaRPr lang="en-US"/>
          </a:p>
        </p:txBody>
      </p:sp>
    </p:spTree>
    <p:extLst>
      <p:ext uri="{BB962C8B-B14F-4D97-AF65-F5344CB8AC3E}">
        <p14:creationId xmlns:p14="http://schemas.microsoft.com/office/powerpoint/2010/main" val="3296693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B68C2AEB-6F13-4D17-B499-8F20A4F7DA9D}" type="datetimeFigureOut">
              <a:rPr lang="en-US" smtClean="0"/>
              <a:t>8/30/2018</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7226E952-7EF8-46BF-AC68-D3FD6118E8C9}" type="slidenum">
              <a:rPr lang="en-US" smtClean="0"/>
              <a:t>‹#›</a:t>
            </a:fld>
            <a:endParaRPr lang="en-US"/>
          </a:p>
        </p:txBody>
      </p:sp>
    </p:spTree>
    <p:extLst>
      <p:ext uri="{BB962C8B-B14F-4D97-AF65-F5344CB8AC3E}">
        <p14:creationId xmlns:p14="http://schemas.microsoft.com/office/powerpoint/2010/main" val="1209483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400" dirty="0"/>
              <a:t>This cartoon depicts the evolution of treatments for cancer   Surgery where cancer is cut out  Cytotoxic therapies starting with the WWI with the use of chemical weapons  Nitrogen mustard and </a:t>
            </a:r>
            <a:r>
              <a:rPr lang="en-US" sz="1400" dirty="0" err="1"/>
              <a:t>alklating</a:t>
            </a:r>
            <a:r>
              <a:rPr lang="en-US" sz="1400" dirty="0"/>
              <a:t> agent</a:t>
            </a:r>
          </a:p>
          <a:p>
            <a:r>
              <a:rPr lang="en-US" sz="1400" dirty="0"/>
              <a:t>Late 90s precision or targeted therapies  this include these small molecules that target the genetic changes in the cancer cell   TKIs and FLT 3  IDH 1 and 2</a:t>
            </a:r>
          </a:p>
          <a:p>
            <a:r>
              <a:rPr lang="en-US" sz="1400" dirty="0"/>
              <a:t>More recent immunotherapy, using ones own immune system to more directly alter immune system to be increase anti cancer activity MOABs</a:t>
            </a:r>
            <a:r>
              <a:rPr lang="en-US" sz="1400" baseline="0" dirty="0"/>
              <a:t> and BITES and PD1 inhibitors and CART </a:t>
            </a:r>
            <a:endParaRPr lang="en-US" sz="1400" dirty="0"/>
          </a:p>
          <a:p>
            <a:pPr marL="232941" indent="-232941">
              <a:buAutoNum type="arabicPeriod"/>
            </a:pPr>
            <a:endParaRPr lang="en-US" dirty="0"/>
          </a:p>
        </p:txBody>
      </p:sp>
      <p:sp>
        <p:nvSpPr>
          <p:cNvPr id="4" name="Slide Number Placeholder 3"/>
          <p:cNvSpPr>
            <a:spLocks noGrp="1"/>
          </p:cNvSpPr>
          <p:nvPr>
            <p:ph type="sldNum" sz="quarter" idx="10"/>
          </p:nvPr>
        </p:nvSpPr>
        <p:spPr/>
        <p:txBody>
          <a:bodyPr/>
          <a:lstStyle/>
          <a:p>
            <a:fld id="{C821D8DA-F2A4-4196-AD16-2F92AE66C6DE}"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901299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C0682E9A-8904-5242-B228-A90E13E32AB8}" type="slidenum">
              <a:rPr lang="en-US">
                <a:solidFill>
                  <a:srgbClr val="000000"/>
                </a:solidFill>
              </a:rPr>
              <a:pPr/>
              <a:t>41</a:t>
            </a:fld>
            <a:endParaRPr lang="en-US" dirty="0">
              <a:solidFill>
                <a:srgbClr val="000000"/>
              </a:solidFill>
            </a:endParaRPr>
          </a:p>
        </p:txBody>
      </p:sp>
    </p:spTree>
    <p:extLst>
      <p:ext uri="{BB962C8B-B14F-4D97-AF65-F5344CB8AC3E}">
        <p14:creationId xmlns:p14="http://schemas.microsoft.com/office/powerpoint/2010/main" val="1591346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2F8E9AC-4DC5-467B-B694-3C97665EB1BF}" type="slidenum">
              <a:rPr lang="en-US" smtClean="0">
                <a:solidFill>
                  <a:srgbClr val="000000"/>
                </a:solidFill>
                <a:latin typeface="Calibri" pitchFamily="34" charset="0"/>
              </a:rPr>
              <a:pPr eaLnBrk="1" hangingPunct="1"/>
              <a:t>43</a:t>
            </a:fld>
            <a:endParaRPr lang="en-US">
              <a:solidFill>
                <a:srgbClr val="000000"/>
              </a:solidFill>
              <a:latin typeface="Calibri" pitchFamily="34" charset="0"/>
            </a:endParaRPr>
          </a:p>
        </p:txBody>
      </p:sp>
      <p:sp>
        <p:nvSpPr>
          <p:cNvPr id="134147"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8BFA7A7C-8FFC-4B44-8CED-10EBA65F1CC6}" type="slidenum">
              <a:rPr lang="en-US" sz="1200">
                <a:solidFill>
                  <a:srgbClr val="000000"/>
                </a:solidFill>
                <a:cs typeface="Arial" pitchFamily="34" charset="0"/>
              </a:rPr>
              <a:pPr algn="r" eaLnBrk="1" hangingPunct="1"/>
              <a:t>43</a:t>
            </a:fld>
            <a:endParaRPr lang="en-US" sz="1200">
              <a:solidFill>
                <a:srgbClr val="000000"/>
              </a:solidFill>
              <a:cs typeface="Arial" pitchFamily="34"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Incidence during trials 93% 100%</a:t>
            </a:r>
          </a:p>
          <a:p>
            <a:endParaRPr lang="en-US" dirty="0"/>
          </a:p>
        </p:txBody>
      </p:sp>
      <p:sp>
        <p:nvSpPr>
          <p:cNvPr id="4" name="Slide Number Placeholder 3"/>
          <p:cNvSpPr>
            <a:spLocks noGrp="1"/>
          </p:cNvSpPr>
          <p:nvPr>
            <p:ph type="sldNum" sz="quarter" idx="10"/>
          </p:nvPr>
        </p:nvSpPr>
        <p:spPr/>
        <p:txBody>
          <a:bodyPr/>
          <a:lstStyle/>
          <a:p>
            <a:fld id="{7226E952-7EF8-46BF-AC68-D3FD6118E8C9}" type="slidenum">
              <a:rPr lang="en-US" smtClean="0"/>
              <a:t>46</a:t>
            </a:fld>
            <a:endParaRPr lang="en-US"/>
          </a:p>
        </p:txBody>
      </p:sp>
    </p:spTree>
    <p:extLst>
      <p:ext uri="{BB962C8B-B14F-4D97-AF65-F5344CB8AC3E}">
        <p14:creationId xmlns:p14="http://schemas.microsoft.com/office/powerpoint/2010/main" val="3356404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 D</a:t>
            </a:r>
          </a:p>
        </p:txBody>
      </p:sp>
      <p:sp>
        <p:nvSpPr>
          <p:cNvPr id="4" name="Slide Number Placeholder 3"/>
          <p:cNvSpPr>
            <a:spLocks noGrp="1"/>
          </p:cNvSpPr>
          <p:nvPr>
            <p:ph type="sldNum" sz="quarter" idx="10"/>
          </p:nvPr>
        </p:nvSpPr>
        <p:spPr/>
        <p:txBody>
          <a:bodyPr/>
          <a:lstStyle/>
          <a:p>
            <a:fld id="{7226E952-7EF8-46BF-AC68-D3FD6118E8C9}" type="slidenum">
              <a:rPr lang="en-US" smtClean="0"/>
              <a:t>62</a:t>
            </a:fld>
            <a:endParaRPr lang="en-US"/>
          </a:p>
        </p:txBody>
      </p:sp>
    </p:spTree>
    <p:extLst>
      <p:ext uri="{BB962C8B-B14F-4D97-AF65-F5344CB8AC3E}">
        <p14:creationId xmlns:p14="http://schemas.microsoft.com/office/powerpoint/2010/main" val="131328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 d</a:t>
            </a:r>
          </a:p>
        </p:txBody>
      </p:sp>
      <p:sp>
        <p:nvSpPr>
          <p:cNvPr id="4" name="Slide Number Placeholder 3"/>
          <p:cNvSpPr>
            <a:spLocks noGrp="1"/>
          </p:cNvSpPr>
          <p:nvPr>
            <p:ph type="sldNum" sz="quarter" idx="10"/>
          </p:nvPr>
        </p:nvSpPr>
        <p:spPr/>
        <p:txBody>
          <a:bodyPr/>
          <a:lstStyle/>
          <a:p>
            <a:fld id="{7226E952-7EF8-46BF-AC68-D3FD6118E8C9}" type="slidenum">
              <a:rPr lang="en-US" smtClean="0"/>
              <a:t>64</a:t>
            </a:fld>
            <a:endParaRPr lang="en-US"/>
          </a:p>
        </p:txBody>
      </p:sp>
    </p:spTree>
    <p:extLst>
      <p:ext uri="{BB962C8B-B14F-4D97-AF65-F5344CB8AC3E}">
        <p14:creationId xmlns:p14="http://schemas.microsoft.com/office/powerpoint/2010/main" val="2925899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D094A-387F-8046-912C-75C8E337D78C}" type="slidenum">
              <a:rPr lang="en-US" smtClean="0"/>
              <a:pPr/>
              <a:t>6</a:t>
            </a:fld>
            <a:endParaRPr lang="en-US"/>
          </a:p>
        </p:txBody>
      </p:sp>
    </p:spTree>
    <p:extLst>
      <p:ext uri="{BB962C8B-B14F-4D97-AF65-F5344CB8AC3E}">
        <p14:creationId xmlns:p14="http://schemas.microsoft.com/office/powerpoint/2010/main" val="101970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09D4CEFC-277A-45DC-B7B8-EC2CD9A8B2E7}"/>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id="{6884A7BA-0F29-48A2-AD53-BE2ECB67447F}"/>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cs typeface="msgothic" charset="0"/>
              </a:rPr>
              <a:t>Overiew of novel immunotherapeutic approaches in multiple myeloma (MM). Shown here are the cellular components of the bone marrow microenvironment and host immunity. The novel immunotherapeutic targets and treatment options discussed in this revew article are highlighted here.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17600" y="706438"/>
            <a:ext cx="4622800" cy="346710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40000"/>
              </a:spcBef>
            </a:pPr>
            <a:r>
              <a:rPr lang="en-US" altLang="en-US" i="1" dirty="0">
                <a:latin typeface="Times New Roman" pitchFamily="18" charset="0"/>
                <a:cs typeface="Times New Roman" pitchFamily="18" charset="0"/>
              </a:rPr>
              <a:t>CTLA-4, cytotoxic T-lymphocyte antigen-4; MHC, major histocompatibility complex; PD-1, programmed death-1; TCR, T-cell receptor.</a:t>
            </a:r>
          </a:p>
          <a:p>
            <a:pPr eaLnBrk="1" hangingPunct="1">
              <a:spcBef>
                <a:spcPct val="0"/>
              </a:spcBef>
            </a:pPr>
            <a:endParaRPr lang="en-US" altLang="en-US" dirty="0">
              <a:latin typeface="Times New Roman" pitchFamily="18" charset="0"/>
              <a:cs typeface="Times New Roman" pitchFamily="18"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60" tIns="43930" rIns="87860" bIns="43930"/>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E762E6F0-56BE-4ED4-A243-A4D37EAEF38E}" type="slidenum">
              <a:rPr lang="en-US" altLang="en-US" b="0" smtClean="0">
                <a:solidFill>
                  <a:srgbClr val="000000"/>
                </a:solidFill>
                <a:cs typeface="Arial" pitchFamily="34" charset="0"/>
              </a:rPr>
              <a:pPr/>
              <a:t>13</a:t>
            </a:fld>
            <a:endParaRPr lang="en-US" altLang="en-US" b="0">
              <a:solidFill>
                <a:srgbClr val="000000"/>
              </a:solidFill>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a:t>
            </a:r>
          </a:p>
        </p:txBody>
      </p:sp>
      <p:sp>
        <p:nvSpPr>
          <p:cNvPr id="4" name="Slide Number Placeholder 3"/>
          <p:cNvSpPr>
            <a:spLocks noGrp="1"/>
          </p:cNvSpPr>
          <p:nvPr>
            <p:ph type="sldNum" sz="quarter" idx="10"/>
          </p:nvPr>
        </p:nvSpPr>
        <p:spPr/>
        <p:txBody>
          <a:bodyPr/>
          <a:lstStyle/>
          <a:p>
            <a:fld id="{7226E952-7EF8-46BF-AC68-D3FD6118E8C9}" type="slidenum">
              <a:rPr lang="en-US" smtClean="0"/>
              <a:t>15</a:t>
            </a:fld>
            <a:endParaRPr lang="en-US"/>
          </a:p>
        </p:txBody>
      </p:sp>
    </p:spTree>
    <p:extLst>
      <p:ext uri="{BB962C8B-B14F-4D97-AF65-F5344CB8AC3E}">
        <p14:creationId xmlns:p14="http://schemas.microsoft.com/office/powerpoint/2010/main" val="3209535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Michot JM, </a:t>
            </a:r>
            <a:r>
              <a:rPr lang="en-US" dirty="0" err="1"/>
              <a:t>Bigenwald</a:t>
            </a:r>
            <a:r>
              <a:rPr lang="en-US" dirty="0"/>
              <a:t> C, </a:t>
            </a:r>
            <a:r>
              <a:rPr lang="en-US" dirty="0" err="1"/>
              <a:t>Champiat</a:t>
            </a:r>
            <a:r>
              <a:rPr lang="en-US" dirty="0"/>
              <a:t> S, Collins M, </a:t>
            </a:r>
            <a:r>
              <a:rPr lang="en-US" dirty="0" err="1"/>
              <a:t>Carbonnel</a:t>
            </a:r>
            <a:r>
              <a:rPr lang="en-US" dirty="0"/>
              <a:t> F, et al. 2015. Immune-related adverse events with immune checkpoint blockade: a comprehensive review. Eur J Cancer;54:139-148.</a:t>
            </a:r>
          </a:p>
          <a:p>
            <a:endParaRPr lang="en-US" dirty="0"/>
          </a:p>
          <a:p>
            <a:endParaRPr lang="en-US" dirty="0"/>
          </a:p>
        </p:txBody>
      </p:sp>
      <p:sp>
        <p:nvSpPr>
          <p:cNvPr id="4" name="Slide Number Placeholder 3"/>
          <p:cNvSpPr>
            <a:spLocks noGrp="1"/>
          </p:cNvSpPr>
          <p:nvPr>
            <p:ph type="sldNum" sz="quarter" idx="10"/>
          </p:nvPr>
        </p:nvSpPr>
        <p:spPr/>
        <p:txBody>
          <a:bodyPr/>
          <a:lstStyle/>
          <a:p>
            <a:fld id="{7226E952-7EF8-46BF-AC68-D3FD6118E8C9}" type="slidenum">
              <a:rPr lang="en-US" smtClean="0"/>
              <a:t>17</a:t>
            </a:fld>
            <a:endParaRPr lang="en-US"/>
          </a:p>
        </p:txBody>
      </p:sp>
    </p:spTree>
    <p:extLst>
      <p:ext uri="{BB962C8B-B14F-4D97-AF65-F5344CB8AC3E}">
        <p14:creationId xmlns:p14="http://schemas.microsoft.com/office/powerpoint/2010/main" val="2051024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 D</a:t>
            </a:r>
          </a:p>
        </p:txBody>
      </p:sp>
      <p:sp>
        <p:nvSpPr>
          <p:cNvPr id="4" name="Slide Number Placeholder 3"/>
          <p:cNvSpPr>
            <a:spLocks noGrp="1"/>
          </p:cNvSpPr>
          <p:nvPr>
            <p:ph type="sldNum" sz="quarter" idx="10"/>
          </p:nvPr>
        </p:nvSpPr>
        <p:spPr/>
        <p:txBody>
          <a:bodyPr/>
          <a:lstStyle/>
          <a:p>
            <a:fld id="{7226E952-7EF8-46BF-AC68-D3FD6118E8C9}" type="slidenum">
              <a:rPr lang="en-US" smtClean="0"/>
              <a:t>19</a:t>
            </a:fld>
            <a:endParaRPr lang="en-US"/>
          </a:p>
        </p:txBody>
      </p:sp>
    </p:spTree>
    <p:extLst>
      <p:ext uri="{BB962C8B-B14F-4D97-AF65-F5344CB8AC3E}">
        <p14:creationId xmlns:p14="http://schemas.microsoft.com/office/powerpoint/2010/main" val="1738658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21D8DA-F2A4-4196-AD16-2F92AE66C6DE}" type="slidenum">
              <a:rPr lang="en-US" smtClean="0"/>
              <a:pPr/>
              <a:t>30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9317809-76A3-4A74-B763-66DCC0294A79}" type="slidenum">
              <a:rPr lang="en-US" smtClean="0">
                <a:solidFill>
                  <a:srgbClr val="000000"/>
                </a:solidFill>
                <a:latin typeface="Calibri" pitchFamily="34" charset="0"/>
              </a:rPr>
              <a:pPr eaLnBrk="1" hangingPunct="1"/>
              <a:t>31</a:t>
            </a:fld>
            <a:endParaRPr lang="en-US">
              <a:solidFill>
                <a:srgbClr val="000000"/>
              </a:solidFill>
              <a:latin typeface="Calibri" pitchFamily="34" charset="0"/>
            </a:endParaRPr>
          </a:p>
        </p:txBody>
      </p:sp>
      <p:sp>
        <p:nvSpPr>
          <p:cNvPr id="123907"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17B00A4-088D-4CDE-B465-F69C52AB7EDA}" type="slidenum">
              <a:rPr lang="en-US" sz="1200">
                <a:solidFill>
                  <a:srgbClr val="000000"/>
                </a:solidFill>
                <a:cs typeface="Arial" pitchFamily="34" charset="0"/>
              </a:rPr>
              <a:pPr algn="r" eaLnBrk="1" hangingPunct="1"/>
              <a:t>31</a:t>
            </a:fld>
            <a:endParaRPr lang="en-US" sz="1200">
              <a:solidFill>
                <a:srgbClr val="000000"/>
              </a:solidFill>
              <a:cs typeface="Arial" pitchFamily="34" charset="0"/>
            </a:endParaRPr>
          </a:p>
        </p:txBody>
      </p:sp>
      <p:sp>
        <p:nvSpPr>
          <p:cNvPr id="1239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3470" y="5350604"/>
            <a:ext cx="6400800" cy="122592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 name="Picture 1" descr="AACME_Bkgd_Title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0589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39E9A-C58D-9E4F-8E21-9B9EE4E0AFFB}"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861CC-6C0C-FE40-8425-FAD177C8B3CE}" type="slidenum">
              <a:rPr lang="en-US" smtClean="0"/>
              <a:t>‹#›</a:t>
            </a:fld>
            <a:endParaRPr lang="en-US"/>
          </a:p>
        </p:txBody>
      </p:sp>
    </p:spTree>
    <p:extLst>
      <p:ext uri="{BB962C8B-B14F-4D97-AF65-F5344CB8AC3E}">
        <p14:creationId xmlns:p14="http://schemas.microsoft.com/office/powerpoint/2010/main" val="2980318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39E9A-C58D-9E4F-8E21-9B9EE4E0AFFB}"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861CC-6C0C-FE40-8425-FAD177C8B3CE}" type="slidenum">
              <a:rPr lang="en-US" smtClean="0"/>
              <a:t>‹#›</a:t>
            </a:fld>
            <a:endParaRPr lang="en-US"/>
          </a:p>
        </p:txBody>
      </p:sp>
    </p:spTree>
    <p:extLst>
      <p:ext uri="{BB962C8B-B14F-4D97-AF65-F5344CB8AC3E}">
        <p14:creationId xmlns:p14="http://schemas.microsoft.com/office/powerpoint/2010/main" val="171489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39E9A-C58D-9E4F-8E21-9B9EE4E0AFFB}"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861CC-6C0C-FE40-8425-FAD177C8B3CE}" type="slidenum">
              <a:rPr lang="en-US" smtClean="0"/>
              <a:t>‹#›</a:t>
            </a:fld>
            <a:endParaRPr lang="en-US"/>
          </a:p>
        </p:txBody>
      </p:sp>
    </p:spTree>
    <p:extLst>
      <p:ext uri="{BB962C8B-B14F-4D97-AF65-F5344CB8AC3E}">
        <p14:creationId xmlns:p14="http://schemas.microsoft.com/office/powerpoint/2010/main" val="258538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39E9A-C58D-9E4F-8E21-9B9EE4E0AFFB}"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861CC-6C0C-FE40-8425-FAD177C8B3CE}" type="slidenum">
              <a:rPr lang="en-US" smtClean="0"/>
              <a:t>‹#›</a:t>
            </a:fld>
            <a:endParaRPr lang="en-US"/>
          </a:p>
        </p:txBody>
      </p:sp>
    </p:spTree>
    <p:extLst>
      <p:ext uri="{BB962C8B-B14F-4D97-AF65-F5344CB8AC3E}">
        <p14:creationId xmlns:p14="http://schemas.microsoft.com/office/powerpoint/2010/main" val="3035943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639E9A-C58D-9E4F-8E21-9B9EE4E0AFFB}"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861CC-6C0C-FE40-8425-FAD177C8B3CE}" type="slidenum">
              <a:rPr lang="en-US" smtClean="0"/>
              <a:t>‹#›</a:t>
            </a:fld>
            <a:endParaRPr lang="en-US"/>
          </a:p>
        </p:txBody>
      </p:sp>
    </p:spTree>
    <p:extLst>
      <p:ext uri="{BB962C8B-B14F-4D97-AF65-F5344CB8AC3E}">
        <p14:creationId xmlns:p14="http://schemas.microsoft.com/office/powerpoint/2010/main" val="99839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639E9A-C58D-9E4F-8E21-9B9EE4E0AFFB}" type="datetimeFigureOut">
              <a:rPr lang="en-US" smtClean="0"/>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9861CC-6C0C-FE40-8425-FAD177C8B3CE}" type="slidenum">
              <a:rPr lang="en-US" smtClean="0"/>
              <a:t>‹#›</a:t>
            </a:fld>
            <a:endParaRPr lang="en-US"/>
          </a:p>
        </p:txBody>
      </p:sp>
    </p:spTree>
    <p:extLst>
      <p:ext uri="{BB962C8B-B14F-4D97-AF65-F5344CB8AC3E}">
        <p14:creationId xmlns:p14="http://schemas.microsoft.com/office/powerpoint/2010/main" val="206123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639E9A-C58D-9E4F-8E21-9B9EE4E0AFFB}" type="datetimeFigureOut">
              <a:rPr lang="en-US" smtClean="0"/>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9861CC-6C0C-FE40-8425-FAD177C8B3CE}" type="slidenum">
              <a:rPr lang="en-US" smtClean="0"/>
              <a:t>‹#›</a:t>
            </a:fld>
            <a:endParaRPr lang="en-US"/>
          </a:p>
        </p:txBody>
      </p:sp>
    </p:spTree>
    <p:extLst>
      <p:ext uri="{BB962C8B-B14F-4D97-AF65-F5344CB8AC3E}">
        <p14:creationId xmlns:p14="http://schemas.microsoft.com/office/powerpoint/2010/main" val="3033821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39E9A-C58D-9E4F-8E21-9B9EE4E0AFFB}" type="datetimeFigureOut">
              <a:rPr lang="en-US" smtClean="0"/>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9861CC-6C0C-FE40-8425-FAD177C8B3CE}" type="slidenum">
              <a:rPr lang="en-US" smtClean="0"/>
              <a:t>‹#›</a:t>
            </a:fld>
            <a:endParaRPr lang="en-US"/>
          </a:p>
        </p:txBody>
      </p:sp>
    </p:spTree>
    <p:extLst>
      <p:ext uri="{BB962C8B-B14F-4D97-AF65-F5344CB8AC3E}">
        <p14:creationId xmlns:p14="http://schemas.microsoft.com/office/powerpoint/2010/main" val="75379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39E9A-C58D-9E4F-8E21-9B9EE4E0AFFB}"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861CC-6C0C-FE40-8425-FAD177C8B3CE}" type="slidenum">
              <a:rPr lang="en-US" smtClean="0"/>
              <a:t>‹#›</a:t>
            </a:fld>
            <a:endParaRPr lang="en-US"/>
          </a:p>
        </p:txBody>
      </p:sp>
    </p:spTree>
    <p:extLst>
      <p:ext uri="{BB962C8B-B14F-4D97-AF65-F5344CB8AC3E}">
        <p14:creationId xmlns:p14="http://schemas.microsoft.com/office/powerpoint/2010/main" val="271387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39E9A-C58D-9E4F-8E21-9B9EE4E0AFFB}"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861CC-6C0C-FE40-8425-FAD177C8B3CE}" type="slidenum">
              <a:rPr lang="en-US" smtClean="0"/>
              <a:t>‹#›</a:t>
            </a:fld>
            <a:endParaRPr lang="en-US"/>
          </a:p>
        </p:txBody>
      </p:sp>
    </p:spTree>
    <p:extLst>
      <p:ext uri="{BB962C8B-B14F-4D97-AF65-F5344CB8AC3E}">
        <p14:creationId xmlns:p14="http://schemas.microsoft.com/office/powerpoint/2010/main" val="1367471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Bkgd_TextSlide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39E9A-C58D-9E4F-8E21-9B9EE4E0AFFB}" type="datetimeFigureOut">
              <a:rPr lang="en-US" smtClean="0"/>
              <a:t>8/30/2018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861CC-6C0C-FE40-8425-FAD177C8B3CE}" type="slidenum">
              <a:rPr lang="en-US" smtClean="0"/>
              <a:t>‹#›</a:t>
            </a:fld>
            <a:endParaRPr lang="en-US"/>
          </a:p>
        </p:txBody>
      </p:sp>
    </p:spTree>
    <p:extLst>
      <p:ext uri="{BB962C8B-B14F-4D97-AF65-F5344CB8AC3E}">
        <p14:creationId xmlns:p14="http://schemas.microsoft.com/office/powerpoint/2010/main" val="4179255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000" kern="1200">
          <a:solidFill>
            <a:schemeClr val="accent1">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themelanomanurse.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accessdata.fda.gov/drugsatfda_docs/label/2017/125276s114lbl.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952" y="4837360"/>
            <a:ext cx="7772400" cy="1071339"/>
          </a:xfrm>
          <a:ln>
            <a:solidFill>
              <a:srgbClr val="4472C4"/>
            </a:solidFill>
          </a:ln>
        </p:spPr>
        <p:txBody>
          <a:bodyPr>
            <a:normAutofit fontScale="62500" lnSpcReduction="20000"/>
          </a:bodyPr>
          <a:lstStyle/>
          <a:p>
            <a:pPr>
              <a:spcBef>
                <a:spcPts val="0"/>
              </a:spcBef>
            </a:pPr>
            <a:r>
              <a:rPr lang="en-US" dirty="0"/>
              <a:t>Patricia Mangan, RN MSN CRNP</a:t>
            </a:r>
          </a:p>
          <a:p>
            <a:pPr>
              <a:spcBef>
                <a:spcPts val="0"/>
              </a:spcBef>
            </a:pPr>
            <a:r>
              <a:rPr lang="en-US" dirty="0"/>
              <a:t>Abramson Cancer Center </a:t>
            </a:r>
          </a:p>
          <a:p>
            <a:pPr>
              <a:spcBef>
                <a:spcPts val="0"/>
              </a:spcBef>
            </a:pPr>
            <a:r>
              <a:rPr lang="en-US" dirty="0"/>
              <a:t>University of Pennsylvania</a:t>
            </a:r>
          </a:p>
          <a:p>
            <a:pPr>
              <a:spcBef>
                <a:spcPts val="0"/>
              </a:spcBef>
            </a:pPr>
            <a:r>
              <a:rPr lang="en-US" dirty="0"/>
              <a:t>Philadelphia, PA</a:t>
            </a:r>
          </a:p>
          <a:p>
            <a:pPr>
              <a:spcBef>
                <a:spcPts val="0"/>
              </a:spcBef>
            </a:pPr>
            <a:endParaRPr lang="en-US" dirty="0"/>
          </a:p>
        </p:txBody>
      </p:sp>
      <p:sp>
        <p:nvSpPr>
          <p:cNvPr id="4" name="Subtitle 2"/>
          <p:cNvSpPr txBox="1">
            <a:spLocks/>
          </p:cNvSpPr>
          <p:nvPr/>
        </p:nvSpPr>
        <p:spPr>
          <a:xfrm>
            <a:off x="159026" y="1590262"/>
            <a:ext cx="8776252" cy="1663276"/>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sz="6500" dirty="0"/>
              <a:t>Crucial Conversations in Cancer Care:</a:t>
            </a:r>
          </a:p>
          <a:p>
            <a:pPr>
              <a:spcBef>
                <a:spcPts val="0"/>
              </a:spcBef>
            </a:pPr>
            <a:r>
              <a:rPr lang="en-US" sz="5100" dirty="0"/>
              <a:t>Management of Patients Undergoing </a:t>
            </a:r>
            <a:br>
              <a:rPr lang="en-US" sz="5100" dirty="0"/>
            </a:br>
            <a:r>
              <a:rPr lang="en-US" sz="5100" dirty="0"/>
              <a:t>Immunotherapy Treatments</a:t>
            </a:r>
          </a:p>
        </p:txBody>
      </p:sp>
    </p:spTree>
    <p:extLst>
      <p:ext uri="{BB962C8B-B14F-4D97-AF65-F5344CB8AC3E}">
        <p14:creationId xmlns:p14="http://schemas.microsoft.com/office/powerpoint/2010/main" val="1391234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PD-L1/PD-1 Inhibits T-cell activity</a:t>
            </a:r>
          </a:p>
        </p:txBody>
      </p:sp>
      <p:pic>
        <p:nvPicPr>
          <p:cNvPr id="4" name="Content Placeholder 3" descr="CV5dysnWEAM_EhH.jpg"/>
          <p:cNvPicPr>
            <a:picLocks noGrp="1" noChangeAspect="1"/>
          </p:cNvPicPr>
          <p:nvPr>
            <p:ph idx="1"/>
          </p:nvPr>
        </p:nvPicPr>
        <p:blipFill rotWithShape="1">
          <a:blip r:embed="rId2"/>
          <a:srcRect l="760" r="927" b="4819"/>
          <a:stretch/>
        </p:blipFill>
        <p:spPr>
          <a:xfrm>
            <a:off x="1130105" y="1488300"/>
            <a:ext cx="6616504" cy="5028452"/>
          </a:xfrm>
          <a:prstGeom prst="rect">
            <a:avLst/>
          </a:prstGeom>
        </p:spPr>
      </p:pic>
      <p:sp>
        <p:nvSpPr>
          <p:cNvPr id="5" name="TextBox 4">
            <a:extLst>
              <a:ext uri="{FF2B5EF4-FFF2-40B4-BE49-F238E27FC236}">
                <a16:creationId xmlns:a16="http://schemas.microsoft.com/office/drawing/2014/main" id="{1E8E49BF-0B0E-4972-ADE3-AB7FC42DE8D9}"/>
              </a:ext>
            </a:extLst>
          </p:cNvPr>
          <p:cNvSpPr txBox="1"/>
          <p:nvPr/>
        </p:nvSpPr>
        <p:spPr>
          <a:xfrm>
            <a:off x="695740" y="6516751"/>
            <a:ext cx="7782338" cy="276999"/>
          </a:xfrm>
          <a:prstGeom prst="rect">
            <a:avLst/>
          </a:prstGeom>
          <a:noFill/>
        </p:spPr>
        <p:txBody>
          <a:bodyPr wrap="square" rtlCol="0">
            <a:spAutoFit/>
          </a:bodyPr>
          <a:lstStyle/>
          <a:p>
            <a:r>
              <a:rPr lang="en-US" sz="1200" dirty="0"/>
              <a:t>Image courtesy </a:t>
            </a:r>
            <a:r>
              <a:rPr lang="en-US" sz="1200" dirty="0" err="1"/>
              <a:t>Terese</a:t>
            </a:r>
            <a:r>
              <a:rPr lang="en-US" sz="1200" dirty="0"/>
              <a:t> Winslow LLC</a:t>
            </a:r>
          </a:p>
        </p:txBody>
      </p:sp>
    </p:spTree>
    <p:extLst>
      <p:ext uri="{BB962C8B-B14F-4D97-AF65-F5344CB8AC3E}">
        <p14:creationId xmlns:p14="http://schemas.microsoft.com/office/powerpoint/2010/main" val="1602701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4651-26B5-4857-9E1A-E471A020318E}"/>
              </a:ext>
            </a:extLst>
          </p:cNvPr>
          <p:cNvSpPr>
            <a:spLocks noGrp="1"/>
          </p:cNvSpPr>
          <p:nvPr>
            <p:ph type="title"/>
          </p:nvPr>
        </p:nvSpPr>
        <p:spPr/>
        <p:txBody>
          <a:bodyPr/>
          <a:lstStyle/>
          <a:p>
            <a:r>
              <a:rPr lang="en-US" dirty="0"/>
              <a:t>CTLA-4 </a:t>
            </a:r>
          </a:p>
        </p:txBody>
      </p:sp>
      <p:sp>
        <p:nvSpPr>
          <p:cNvPr id="3" name="Content Placeholder 2">
            <a:extLst>
              <a:ext uri="{FF2B5EF4-FFF2-40B4-BE49-F238E27FC236}">
                <a16:creationId xmlns:a16="http://schemas.microsoft.com/office/drawing/2014/main" id="{F24EB4C6-2008-4B35-9A4E-6ED281FFAAC5}"/>
              </a:ext>
            </a:extLst>
          </p:cNvPr>
          <p:cNvSpPr>
            <a:spLocks noGrp="1"/>
          </p:cNvSpPr>
          <p:nvPr>
            <p:ph idx="1"/>
          </p:nvPr>
        </p:nvSpPr>
        <p:spPr>
          <a:xfrm>
            <a:off x="457200" y="1719470"/>
            <a:ext cx="8229600" cy="4406693"/>
          </a:xfrm>
        </p:spPr>
        <p:txBody>
          <a:bodyPr/>
          <a:lstStyle/>
          <a:p>
            <a:r>
              <a:rPr lang="en-US" dirty="0"/>
              <a:t>Involved in initial phases of T-cell activation </a:t>
            </a:r>
          </a:p>
          <a:p>
            <a:r>
              <a:rPr lang="en-US" dirty="0"/>
              <a:t>Down-regulate T-cell activation in lymphatic tissues in early immune response</a:t>
            </a:r>
          </a:p>
          <a:p>
            <a:r>
              <a:rPr lang="en-US" dirty="0"/>
              <a:t>CTLA-4 binds to CD80 and CD86</a:t>
            </a:r>
          </a:p>
        </p:txBody>
      </p:sp>
      <p:sp>
        <p:nvSpPr>
          <p:cNvPr id="6" name="TextBox 5">
            <a:extLst>
              <a:ext uri="{FF2B5EF4-FFF2-40B4-BE49-F238E27FC236}">
                <a16:creationId xmlns:a16="http://schemas.microsoft.com/office/drawing/2014/main" id="{E5C2A224-94BE-4DFD-BB23-3DFAA6365BB5}"/>
              </a:ext>
            </a:extLst>
          </p:cNvPr>
          <p:cNvSpPr txBox="1"/>
          <p:nvPr/>
        </p:nvSpPr>
        <p:spPr>
          <a:xfrm>
            <a:off x="695740" y="6354523"/>
            <a:ext cx="7782338" cy="461665"/>
          </a:xfrm>
          <a:prstGeom prst="rect">
            <a:avLst/>
          </a:prstGeom>
          <a:noFill/>
        </p:spPr>
        <p:txBody>
          <a:bodyPr wrap="square" rtlCol="0">
            <a:spAutoFit/>
          </a:bodyPr>
          <a:lstStyle/>
          <a:p>
            <a:r>
              <a:rPr lang="en-US" sz="1200" dirty="0"/>
              <a:t>Davies M. </a:t>
            </a:r>
            <a:r>
              <a:rPr lang="en-US" sz="1200" i="1" dirty="0"/>
              <a:t>J Adv </a:t>
            </a:r>
            <a:r>
              <a:rPr lang="en-US" sz="1200" i="1" dirty="0" err="1"/>
              <a:t>Pract</a:t>
            </a:r>
            <a:r>
              <a:rPr lang="en-US" sz="1200" i="1" dirty="0"/>
              <a:t> Oncol. </a:t>
            </a:r>
            <a:r>
              <a:rPr lang="en-US" sz="1200" dirty="0"/>
              <a:t>2016;7:498-509.</a:t>
            </a:r>
            <a:endParaRPr lang="en-US" sz="1200" i="1" dirty="0"/>
          </a:p>
          <a:p>
            <a:r>
              <a:rPr lang="en-US" sz="1200" dirty="0"/>
              <a:t>Peterson JJ, Steele-Moses SK. </a:t>
            </a:r>
            <a:r>
              <a:rPr lang="en-US" sz="1200" i="1" dirty="0"/>
              <a:t>Clin J Oncol </a:t>
            </a:r>
            <a:r>
              <a:rPr lang="en-US" sz="1200" i="1" dirty="0" err="1"/>
              <a:t>Nurs</a:t>
            </a:r>
            <a:r>
              <a:rPr lang="en-US" sz="1200" i="1" dirty="0"/>
              <a:t>. </a:t>
            </a:r>
            <a:r>
              <a:rPr lang="en-US" sz="1200" dirty="0"/>
              <a:t>2016;20(4):405-410.</a:t>
            </a:r>
          </a:p>
        </p:txBody>
      </p:sp>
    </p:spTree>
    <p:extLst>
      <p:ext uri="{BB962C8B-B14F-4D97-AF65-F5344CB8AC3E}">
        <p14:creationId xmlns:p14="http://schemas.microsoft.com/office/powerpoint/2010/main" val="2170272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4651-26B5-4857-9E1A-E471A020318E}"/>
              </a:ext>
            </a:extLst>
          </p:cNvPr>
          <p:cNvSpPr>
            <a:spLocks noGrp="1"/>
          </p:cNvSpPr>
          <p:nvPr>
            <p:ph type="title"/>
          </p:nvPr>
        </p:nvSpPr>
        <p:spPr/>
        <p:txBody>
          <a:bodyPr/>
          <a:lstStyle/>
          <a:p>
            <a:r>
              <a:rPr lang="en-US" dirty="0"/>
              <a:t>CTLA-4 Inhibition</a:t>
            </a:r>
          </a:p>
        </p:txBody>
      </p:sp>
      <p:sp>
        <p:nvSpPr>
          <p:cNvPr id="3" name="Content Placeholder 2">
            <a:extLst>
              <a:ext uri="{FF2B5EF4-FFF2-40B4-BE49-F238E27FC236}">
                <a16:creationId xmlns:a16="http://schemas.microsoft.com/office/drawing/2014/main" id="{F24EB4C6-2008-4B35-9A4E-6ED281FFAAC5}"/>
              </a:ext>
            </a:extLst>
          </p:cNvPr>
          <p:cNvSpPr>
            <a:spLocks noGrp="1"/>
          </p:cNvSpPr>
          <p:nvPr>
            <p:ph idx="1"/>
          </p:nvPr>
        </p:nvSpPr>
        <p:spPr>
          <a:xfrm>
            <a:off x="457200" y="1719470"/>
            <a:ext cx="8229600" cy="4406693"/>
          </a:xfrm>
        </p:spPr>
        <p:txBody>
          <a:bodyPr/>
          <a:lstStyle/>
          <a:p>
            <a:r>
              <a:rPr lang="en-US" dirty="0"/>
              <a:t>Blocking CTLA-4</a:t>
            </a:r>
          </a:p>
          <a:p>
            <a:pPr lvl="1"/>
            <a:r>
              <a:rPr lang="en-US" dirty="0"/>
              <a:t>Activate and stimulate T-cell proliferation</a:t>
            </a:r>
          </a:p>
          <a:p>
            <a:pPr lvl="1"/>
            <a:r>
              <a:rPr lang="en-US" dirty="0"/>
              <a:t>Reduce immune-suppressing activity of T-Regs</a:t>
            </a:r>
          </a:p>
        </p:txBody>
      </p:sp>
      <p:sp>
        <p:nvSpPr>
          <p:cNvPr id="6" name="TextBox 5">
            <a:extLst>
              <a:ext uri="{FF2B5EF4-FFF2-40B4-BE49-F238E27FC236}">
                <a16:creationId xmlns:a16="http://schemas.microsoft.com/office/drawing/2014/main" id="{58759D78-7CEA-439D-A9A0-E985BC3DD517}"/>
              </a:ext>
            </a:extLst>
          </p:cNvPr>
          <p:cNvSpPr txBox="1"/>
          <p:nvPr/>
        </p:nvSpPr>
        <p:spPr>
          <a:xfrm>
            <a:off x="695740" y="6369271"/>
            <a:ext cx="7782338" cy="461665"/>
          </a:xfrm>
          <a:prstGeom prst="rect">
            <a:avLst/>
          </a:prstGeom>
          <a:noFill/>
        </p:spPr>
        <p:txBody>
          <a:bodyPr wrap="square" rtlCol="0">
            <a:spAutoFit/>
          </a:bodyPr>
          <a:lstStyle/>
          <a:p>
            <a:r>
              <a:rPr lang="en-US" sz="1200" dirty="0"/>
              <a:t>Davies M. </a:t>
            </a:r>
            <a:r>
              <a:rPr lang="en-US" sz="1200" i="1" dirty="0"/>
              <a:t>J Adv </a:t>
            </a:r>
            <a:r>
              <a:rPr lang="en-US" sz="1200" i="1" dirty="0" err="1"/>
              <a:t>Pract</a:t>
            </a:r>
            <a:r>
              <a:rPr lang="en-US" sz="1200" i="1" dirty="0"/>
              <a:t> Oncol. </a:t>
            </a:r>
            <a:r>
              <a:rPr lang="en-US" sz="1200" dirty="0"/>
              <a:t>2016;7:498-509.</a:t>
            </a:r>
            <a:endParaRPr lang="en-US" sz="1200" i="1" dirty="0"/>
          </a:p>
          <a:p>
            <a:r>
              <a:rPr lang="en-US" sz="1200" dirty="0"/>
              <a:t>Peterson JJ, Steele-Moses SK. </a:t>
            </a:r>
            <a:r>
              <a:rPr lang="en-US" sz="1200" i="1" dirty="0"/>
              <a:t>Clin J Oncol </a:t>
            </a:r>
            <a:r>
              <a:rPr lang="en-US" sz="1200" i="1" dirty="0" err="1"/>
              <a:t>Nurs</a:t>
            </a:r>
            <a:r>
              <a:rPr lang="en-US" sz="1200" i="1" dirty="0"/>
              <a:t>. </a:t>
            </a:r>
            <a:r>
              <a:rPr lang="en-US" sz="1200" dirty="0"/>
              <a:t>2016;20(4):405-410.</a:t>
            </a:r>
          </a:p>
        </p:txBody>
      </p:sp>
    </p:spTree>
    <p:extLst>
      <p:ext uri="{BB962C8B-B14F-4D97-AF65-F5344CB8AC3E}">
        <p14:creationId xmlns:p14="http://schemas.microsoft.com/office/powerpoint/2010/main" val="561228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Isosceles Triangle 131"/>
          <p:cNvSpPr>
            <a:spLocks noChangeArrowheads="1"/>
          </p:cNvSpPr>
          <p:nvPr/>
        </p:nvSpPr>
        <p:spPr bwMode="auto">
          <a:xfrm>
            <a:off x="1333500" y="3114675"/>
            <a:ext cx="2884488" cy="966788"/>
          </a:xfrm>
          <a:prstGeom prst="triangle">
            <a:avLst>
              <a:gd name="adj" fmla="val 50000"/>
            </a:avLst>
          </a:prstGeom>
          <a:solidFill>
            <a:schemeClr val="tx1">
              <a:alpha val="3803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altLang="en-US" sz="1400">
              <a:solidFill>
                <a:srgbClr val="CDCDCF"/>
              </a:solidFill>
              <a:ea typeface="MS PGothic" pitchFamily="34" charset="-128"/>
            </a:endParaRPr>
          </a:p>
        </p:txBody>
      </p:sp>
      <p:sp>
        <p:nvSpPr>
          <p:cNvPr id="22531" name="Isosceles Triangle 130"/>
          <p:cNvSpPr>
            <a:spLocks noChangeArrowheads="1"/>
          </p:cNvSpPr>
          <p:nvPr/>
        </p:nvSpPr>
        <p:spPr bwMode="auto">
          <a:xfrm>
            <a:off x="4754563" y="3124200"/>
            <a:ext cx="2884487" cy="965200"/>
          </a:xfrm>
          <a:prstGeom prst="triangle">
            <a:avLst>
              <a:gd name="adj" fmla="val 50000"/>
            </a:avLst>
          </a:prstGeom>
          <a:solidFill>
            <a:schemeClr val="tx1">
              <a:alpha val="3803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altLang="en-US" sz="1400">
              <a:solidFill>
                <a:srgbClr val="CDCDCF"/>
              </a:solidFill>
              <a:ea typeface="MS PGothic" pitchFamily="34" charset="-128"/>
            </a:endParaRPr>
          </a:p>
        </p:txBody>
      </p:sp>
      <p:grpSp>
        <p:nvGrpSpPr>
          <p:cNvPr id="22532" name="Group 154"/>
          <p:cNvGrpSpPr>
            <a:grpSpLocks/>
          </p:cNvGrpSpPr>
          <p:nvPr/>
        </p:nvGrpSpPr>
        <p:grpSpPr bwMode="auto">
          <a:xfrm>
            <a:off x="6376988" y="2414588"/>
            <a:ext cx="1039812" cy="1144587"/>
            <a:chOff x="6244431" y="2503487"/>
            <a:chExt cx="1040210" cy="1144985"/>
          </a:xfrm>
        </p:grpSpPr>
        <p:sp>
          <p:nvSpPr>
            <p:cNvPr id="153" name="Freeform 152"/>
            <p:cNvSpPr/>
            <p:nvPr/>
          </p:nvSpPr>
          <p:spPr bwMode="auto">
            <a:xfrm>
              <a:off x="6244431" y="2503487"/>
              <a:ext cx="1040210" cy="114498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dirty="0">
                <a:solidFill>
                  <a:srgbClr val="FFFFFF"/>
                </a:solidFill>
                <a:latin typeface="+mn-lt"/>
                <a:ea typeface="ＭＳ Ｐゴシック" charset="0"/>
              </a:endParaRPr>
            </a:p>
          </p:txBody>
        </p:sp>
        <p:sp>
          <p:nvSpPr>
            <p:cNvPr id="154" name="Freeform 153"/>
            <p:cNvSpPr/>
            <p:nvPr/>
          </p:nvSpPr>
          <p:spPr bwMode="auto">
            <a:xfrm rot="2112546">
              <a:off x="6489000" y="2795689"/>
              <a:ext cx="582835" cy="531997"/>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sz="1400" dirty="0">
                <a:solidFill>
                  <a:srgbClr val="CDCDCF"/>
                </a:solidFill>
                <a:latin typeface="+mn-lt"/>
                <a:ea typeface="MS PGothic" pitchFamily="34" charset="-128"/>
              </a:endParaRPr>
            </a:p>
          </p:txBody>
        </p:sp>
      </p:grpSp>
      <p:sp>
        <p:nvSpPr>
          <p:cNvPr id="22533" name="Title 2"/>
          <p:cNvSpPr>
            <a:spLocks noGrp="1"/>
          </p:cNvSpPr>
          <p:nvPr>
            <p:ph type="title"/>
          </p:nvPr>
        </p:nvSpPr>
        <p:spPr/>
        <p:txBody>
          <a:bodyPr>
            <a:normAutofit fontScale="90000"/>
          </a:bodyPr>
          <a:lstStyle/>
          <a:p>
            <a:r>
              <a:rPr lang="en-US" altLang="en-US"/>
              <a:t>CTLA-4 and PD-1/PD-L1 Checkpoint Blockade for Cancer Treatment</a:t>
            </a:r>
          </a:p>
        </p:txBody>
      </p:sp>
      <p:sp>
        <p:nvSpPr>
          <p:cNvPr id="22534" name="Rectangle 6"/>
          <p:cNvSpPr>
            <a:spLocks noChangeArrowheads="1"/>
          </p:cNvSpPr>
          <p:nvPr/>
        </p:nvSpPr>
        <p:spPr bwMode="auto">
          <a:xfrm>
            <a:off x="284163" y="6354763"/>
            <a:ext cx="33981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itchFamily="34" charset="0"/>
              <a:buNone/>
            </a:pPr>
            <a:r>
              <a:rPr lang="en-US" altLang="en-US" sz="1400" b="0" dirty="0" err="1">
                <a:ea typeface="MS PGothic" pitchFamily="34" charset="-128"/>
              </a:rPr>
              <a:t>Ribas</a:t>
            </a:r>
            <a:r>
              <a:rPr lang="en-US" altLang="en-US" sz="1400" b="0" dirty="0">
                <a:ea typeface="MS PGothic" pitchFamily="34" charset="-128"/>
              </a:rPr>
              <a:t> A. N </a:t>
            </a:r>
            <a:r>
              <a:rPr lang="en-US" altLang="en-US" sz="1400" b="0" dirty="0" err="1">
                <a:ea typeface="MS PGothic" pitchFamily="34" charset="-128"/>
              </a:rPr>
              <a:t>Engl</a:t>
            </a:r>
            <a:r>
              <a:rPr lang="en-US" altLang="en-US" sz="1400" b="0" dirty="0">
                <a:ea typeface="MS PGothic" pitchFamily="34" charset="-128"/>
              </a:rPr>
              <a:t> J Med. 2012;366:2517-2519.</a:t>
            </a:r>
          </a:p>
        </p:txBody>
      </p:sp>
      <p:sp>
        <p:nvSpPr>
          <p:cNvPr id="22535" name="TextBox 27"/>
          <p:cNvSpPr txBox="1">
            <a:spLocks noChangeArrowheads="1"/>
          </p:cNvSpPr>
          <p:nvPr/>
        </p:nvSpPr>
        <p:spPr bwMode="auto">
          <a:xfrm>
            <a:off x="1154113" y="1835150"/>
            <a:ext cx="3195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b="1">
                <a:solidFill>
                  <a:schemeClr val="tx1"/>
                </a:solidFill>
                <a:latin typeface="Arial" pitchFamily="34" charset="0"/>
              </a:defRPr>
            </a:lvl1pPr>
            <a:lvl2pPr marL="742950" indent="-285750" defTabSz="457200">
              <a:defRPr b="1">
                <a:solidFill>
                  <a:schemeClr val="tx1"/>
                </a:solidFill>
                <a:latin typeface="Arial" pitchFamily="34" charset="0"/>
              </a:defRPr>
            </a:lvl2pPr>
            <a:lvl3pPr marL="1143000" indent="-228600" defTabSz="457200">
              <a:defRPr b="1">
                <a:solidFill>
                  <a:schemeClr val="tx1"/>
                </a:solidFill>
                <a:latin typeface="Arial" pitchFamily="34" charset="0"/>
              </a:defRPr>
            </a:lvl3pPr>
            <a:lvl4pPr marL="1600200" indent="-228600" defTabSz="457200">
              <a:defRPr b="1">
                <a:solidFill>
                  <a:schemeClr val="tx1"/>
                </a:solidFill>
                <a:latin typeface="Arial" pitchFamily="34" charset="0"/>
              </a:defRPr>
            </a:lvl4pPr>
            <a:lvl5pPr marL="2057400" indent="-228600" defTabSz="457200">
              <a:defRPr b="1">
                <a:solidFill>
                  <a:schemeClr val="tx1"/>
                </a:solidFill>
                <a:latin typeface="Arial" pitchFamily="34" charset="0"/>
              </a:defRPr>
            </a:lvl5pPr>
            <a:lvl6pPr marL="2514600" indent="-228600" defTabSz="457200" eaLnBrk="0" fontAlgn="base" hangingPunct="0">
              <a:spcBef>
                <a:spcPct val="0"/>
              </a:spcBef>
              <a:spcAft>
                <a:spcPct val="0"/>
              </a:spcAft>
              <a:defRPr b="1">
                <a:solidFill>
                  <a:schemeClr val="tx1"/>
                </a:solidFill>
                <a:latin typeface="Arial" pitchFamily="34" charset="0"/>
              </a:defRPr>
            </a:lvl6pPr>
            <a:lvl7pPr marL="2971800" indent="-228600" defTabSz="457200" eaLnBrk="0" fontAlgn="base" hangingPunct="0">
              <a:spcBef>
                <a:spcPct val="0"/>
              </a:spcBef>
              <a:spcAft>
                <a:spcPct val="0"/>
              </a:spcAft>
              <a:defRPr b="1">
                <a:solidFill>
                  <a:schemeClr val="tx1"/>
                </a:solidFill>
                <a:latin typeface="Arial" pitchFamily="34" charset="0"/>
              </a:defRPr>
            </a:lvl7pPr>
            <a:lvl8pPr marL="3429000" indent="-228600" defTabSz="457200" eaLnBrk="0" fontAlgn="base" hangingPunct="0">
              <a:spcBef>
                <a:spcPct val="0"/>
              </a:spcBef>
              <a:spcAft>
                <a:spcPct val="0"/>
              </a:spcAft>
              <a:defRPr b="1">
                <a:solidFill>
                  <a:schemeClr val="tx1"/>
                </a:solidFill>
                <a:latin typeface="Arial" pitchFamily="34" charset="0"/>
              </a:defRPr>
            </a:lvl8pPr>
            <a:lvl9pPr marL="3886200" indent="-228600" defTabSz="457200" eaLnBrk="0" fontAlgn="base" hangingPunct="0">
              <a:spcBef>
                <a:spcPct val="0"/>
              </a:spcBef>
              <a:spcAft>
                <a:spcPct val="0"/>
              </a:spcAft>
              <a:defRPr b="1">
                <a:solidFill>
                  <a:schemeClr val="tx1"/>
                </a:solidFill>
                <a:latin typeface="Arial" pitchFamily="34" charset="0"/>
              </a:defRPr>
            </a:lvl9pPr>
          </a:lstStyle>
          <a:p>
            <a:pPr algn="ctr" eaLnBrk="1" hangingPunct="1">
              <a:spcBef>
                <a:spcPct val="20000"/>
              </a:spcBef>
              <a:buFont typeface="Arial" pitchFamily="34" charset="0"/>
              <a:buNone/>
            </a:pPr>
            <a:r>
              <a:rPr lang="en-US" altLang="en-US" sz="1400" dirty="0">
                <a:ea typeface="MS PGothic" pitchFamily="34" charset="-128"/>
              </a:rPr>
              <a:t>Priming phase </a:t>
            </a:r>
            <a:br>
              <a:rPr lang="en-US" altLang="en-US" sz="1400" dirty="0">
                <a:ea typeface="MS PGothic" pitchFamily="34" charset="-128"/>
              </a:rPr>
            </a:br>
            <a:r>
              <a:rPr lang="en-US" altLang="en-US" sz="1400" dirty="0">
                <a:ea typeface="MS PGothic" pitchFamily="34" charset="-128"/>
              </a:rPr>
              <a:t>(lymph node)</a:t>
            </a:r>
          </a:p>
        </p:txBody>
      </p:sp>
      <p:sp>
        <p:nvSpPr>
          <p:cNvPr id="22536" name="TextBox 28"/>
          <p:cNvSpPr txBox="1">
            <a:spLocks noChangeArrowheads="1"/>
          </p:cNvSpPr>
          <p:nvPr/>
        </p:nvSpPr>
        <p:spPr bwMode="auto">
          <a:xfrm>
            <a:off x="4502150" y="1835150"/>
            <a:ext cx="3471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b="1">
                <a:solidFill>
                  <a:schemeClr val="tx1"/>
                </a:solidFill>
                <a:latin typeface="Arial" pitchFamily="34" charset="0"/>
              </a:defRPr>
            </a:lvl1pPr>
            <a:lvl2pPr marL="742950" indent="-285750" defTabSz="457200">
              <a:defRPr b="1">
                <a:solidFill>
                  <a:schemeClr val="tx1"/>
                </a:solidFill>
                <a:latin typeface="Arial" pitchFamily="34" charset="0"/>
              </a:defRPr>
            </a:lvl2pPr>
            <a:lvl3pPr marL="1143000" indent="-228600" defTabSz="457200">
              <a:defRPr b="1">
                <a:solidFill>
                  <a:schemeClr val="tx1"/>
                </a:solidFill>
                <a:latin typeface="Arial" pitchFamily="34" charset="0"/>
              </a:defRPr>
            </a:lvl3pPr>
            <a:lvl4pPr marL="1600200" indent="-228600" defTabSz="457200">
              <a:defRPr b="1">
                <a:solidFill>
                  <a:schemeClr val="tx1"/>
                </a:solidFill>
                <a:latin typeface="Arial" pitchFamily="34" charset="0"/>
              </a:defRPr>
            </a:lvl4pPr>
            <a:lvl5pPr marL="2057400" indent="-228600" defTabSz="457200">
              <a:defRPr b="1">
                <a:solidFill>
                  <a:schemeClr val="tx1"/>
                </a:solidFill>
                <a:latin typeface="Arial" pitchFamily="34" charset="0"/>
              </a:defRPr>
            </a:lvl5pPr>
            <a:lvl6pPr marL="2514600" indent="-228600" defTabSz="457200" eaLnBrk="0" fontAlgn="base" hangingPunct="0">
              <a:spcBef>
                <a:spcPct val="0"/>
              </a:spcBef>
              <a:spcAft>
                <a:spcPct val="0"/>
              </a:spcAft>
              <a:defRPr b="1">
                <a:solidFill>
                  <a:schemeClr val="tx1"/>
                </a:solidFill>
                <a:latin typeface="Arial" pitchFamily="34" charset="0"/>
              </a:defRPr>
            </a:lvl6pPr>
            <a:lvl7pPr marL="2971800" indent="-228600" defTabSz="457200" eaLnBrk="0" fontAlgn="base" hangingPunct="0">
              <a:spcBef>
                <a:spcPct val="0"/>
              </a:spcBef>
              <a:spcAft>
                <a:spcPct val="0"/>
              </a:spcAft>
              <a:defRPr b="1">
                <a:solidFill>
                  <a:schemeClr val="tx1"/>
                </a:solidFill>
                <a:latin typeface="Arial" pitchFamily="34" charset="0"/>
              </a:defRPr>
            </a:lvl7pPr>
            <a:lvl8pPr marL="3429000" indent="-228600" defTabSz="457200" eaLnBrk="0" fontAlgn="base" hangingPunct="0">
              <a:spcBef>
                <a:spcPct val="0"/>
              </a:spcBef>
              <a:spcAft>
                <a:spcPct val="0"/>
              </a:spcAft>
              <a:defRPr b="1">
                <a:solidFill>
                  <a:schemeClr val="tx1"/>
                </a:solidFill>
                <a:latin typeface="Arial" pitchFamily="34" charset="0"/>
              </a:defRPr>
            </a:lvl8pPr>
            <a:lvl9pPr marL="3886200" indent="-228600" defTabSz="457200" eaLnBrk="0" fontAlgn="base" hangingPunct="0">
              <a:spcBef>
                <a:spcPct val="0"/>
              </a:spcBef>
              <a:spcAft>
                <a:spcPct val="0"/>
              </a:spcAft>
              <a:defRPr b="1">
                <a:solidFill>
                  <a:schemeClr val="tx1"/>
                </a:solidFill>
                <a:latin typeface="Arial" pitchFamily="34" charset="0"/>
              </a:defRPr>
            </a:lvl9pPr>
          </a:lstStyle>
          <a:p>
            <a:pPr algn="ctr" eaLnBrk="1" hangingPunct="1">
              <a:spcBef>
                <a:spcPct val="20000"/>
              </a:spcBef>
              <a:buFont typeface="Arial" pitchFamily="34" charset="0"/>
              <a:buNone/>
            </a:pPr>
            <a:r>
              <a:rPr lang="en-US" altLang="en-US" sz="1400" dirty="0">
                <a:ea typeface="MS PGothic" pitchFamily="34" charset="-128"/>
              </a:rPr>
              <a:t>Effector phase </a:t>
            </a:r>
            <a:br>
              <a:rPr lang="en-US" altLang="en-US" sz="1400" dirty="0">
                <a:ea typeface="MS PGothic" pitchFamily="34" charset="-128"/>
              </a:rPr>
            </a:br>
            <a:r>
              <a:rPr lang="en-US" altLang="en-US" sz="1400" dirty="0">
                <a:ea typeface="MS PGothic" pitchFamily="34" charset="-128"/>
              </a:rPr>
              <a:t>(peripheral tissue)</a:t>
            </a:r>
          </a:p>
        </p:txBody>
      </p:sp>
      <p:sp>
        <p:nvSpPr>
          <p:cNvPr id="22537" name="TextBox 31"/>
          <p:cNvSpPr txBox="1">
            <a:spLocks noChangeArrowheads="1"/>
          </p:cNvSpPr>
          <p:nvPr/>
        </p:nvSpPr>
        <p:spPr bwMode="auto">
          <a:xfrm>
            <a:off x="3581400" y="2646363"/>
            <a:ext cx="1762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b="1">
                <a:solidFill>
                  <a:schemeClr val="tx1"/>
                </a:solidFill>
                <a:latin typeface="Arial" pitchFamily="34" charset="0"/>
              </a:defRPr>
            </a:lvl1pPr>
            <a:lvl2pPr marL="742950" indent="-285750" defTabSz="457200">
              <a:defRPr b="1">
                <a:solidFill>
                  <a:schemeClr val="tx1"/>
                </a:solidFill>
                <a:latin typeface="Arial" pitchFamily="34" charset="0"/>
              </a:defRPr>
            </a:lvl2pPr>
            <a:lvl3pPr marL="1143000" indent="-228600" defTabSz="457200">
              <a:defRPr b="1">
                <a:solidFill>
                  <a:schemeClr val="tx1"/>
                </a:solidFill>
                <a:latin typeface="Arial" pitchFamily="34" charset="0"/>
              </a:defRPr>
            </a:lvl3pPr>
            <a:lvl4pPr marL="1600200" indent="-228600" defTabSz="457200">
              <a:defRPr b="1">
                <a:solidFill>
                  <a:schemeClr val="tx1"/>
                </a:solidFill>
                <a:latin typeface="Arial" pitchFamily="34" charset="0"/>
              </a:defRPr>
            </a:lvl4pPr>
            <a:lvl5pPr marL="2057400" indent="-228600" defTabSz="457200">
              <a:defRPr b="1">
                <a:solidFill>
                  <a:schemeClr val="tx1"/>
                </a:solidFill>
                <a:latin typeface="Arial" pitchFamily="34" charset="0"/>
              </a:defRPr>
            </a:lvl5pPr>
            <a:lvl6pPr marL="2514600" indent="-228600" defTabSz="457200" eaLnBrk="0" fontAlgn="base" hangingPunct="0">
              <a:spcBef>
                <a:spcPct val="0"/>
              </a:spcBef>
              <a:spcAft>
                <a:spcPct val="0"/>
              </a:spcAft>
              <a:defRPr b="1">
                <a:solidFill>
                  <a:schemeClr val="tx1"/>
                </a:solidFill>
                <a:latin typeface="Arial" pitchFamily="34" charset="0"/>
              </a:defRPr>
            </a:lvl6pPr>
            <a:lvl7pPr marL="2971800" indent="-228600" defTabSz="457200" eaLnBrk="0" fontAlgn="base" hangingPunct="0">
              <a:spcBef>
                <a:spcPct val="0"/>
              </a:spcBef>
              <a:spcAft>
                <a:spcPct val="0"/>
              </a:spcAft>
              <a:defRPr b="1">
                <a:solidFill>
                  <a:schemeClr val="tx1"/>
                </a:solidFill>
                <a:latin typeface="Arial" pitchFamily="34" charset="0"/>
              </a:defRPr>
            </a:lvl7pPr>
            <a:lvl8pPr marL="3429000" indent="-228600" defTabSz="457200" eaLnBrk="0" fontAlgn="base" hangingPunct="0">
              <a:spcBef>
                <a:spcPct val="0"/>
              </a:spcBef>
              <a:spcAft>
                <a:spcPct val="0"/>
              </a:spcAft>
              <a:defRPr b="1">
                <a:solidFill>
                  <a:schemeClr val="tx1"/>
                </a:solidFill>
                <a:latin typeface="Arial" pitchFamily="34" charset="0"/>
              </a:defRPr>
            </a:lvl8pPr>
            <a:lvl9pPr marL="3886200" indent="-228600" defTabSz="457200" eaLnBrk="0" fontAlgn="base" hangingPunct="0">
              <a:spcBef>
                <a:spcPct val="0"/>
              </a:spcBef>
              <a:spcAft>
                <a:spcPct val="0"/>
              </a:spcAft>
              <a:defRPr b="1">
                <a:solidFill>
                  <a:schemeClr val="tx1"/>
                </a:solidFill>
                <a:latin typeface="Arial" pitchFamily="34" charset="0"/>
              </a:defRPr>
            </a:lvl9pPr>
          </a:lstStyle>
          <a:p>
            <a:pPr algn="ctr" eaLnBrk="1" hangingPunct="1">
              <a:spcBef>
                <a:spcPct val="20000"/>
              </a:spcBef>
              <a:buFont typeface="Arial" pitchFamily="34" charset="0"/>
              <a:buNone/>
            </a:pPr>
            <a:r>
              <a:rPr lang="en-US" altLang="en-US" sz="1400" dirty="0">
                <a:ea typeface="MS PGothic" pitchFamily="34" charset="-128"/>
              </a:rPr>
              <a:t>T-cell migration</a:t>
            </a:r>
          </a:p>
        </p:txBody>
      </p:sp>
      <p:grpSp>
        <p:nvGrpSpPr>
          <p:cNvPr id="22538" name="Group 85"/>
          <p:cNvGrpSpPr>
            <a:grpSpLocks/>
          </p:cNvGrpSpPr>
          <p:nvPr/>
        </p:nvGrpSpPr>
        <p:grpSpPr bwMode="auto">
          <a:xfrm>
            <a:off x="1017588" y="4051300"/>
            <a:ext cx="3465512" cy="2292350"/>
            <a:chOff x="630727" y="4071938"/>
            <a:chExt cx="3465667" cy="2292350"/>
          </a:xfrm>
        </p:grpSpPr>
        <p:sp>
          <p:nvSpPr>
            <p:cNvPr id="76" name="Rounded Rectangle 75"/>
            <p:cNvSpPr/>
            <p:nvPr/>
          </p:nvSpPr>
          <p:spPr bwMode="auto">
            <a:xfrm rot="10800000">
              <a:off x="2991445" y="4078288"/>
              <a:ext cx="1090662" cy="2286000"/>
            </a:xfrm>
            <a:prstGeom prst="roundRect">
              <a:avLst>
                <a:gd name="adj" fmla="val 17128"/>
              </a:avLst>
            </a:prstGeom>
            <a:solidFill>
              <a:schemeClr val="accent3"/>
            </a:solidFill>
            <a:ln w="9525">
              <a:noFill/>
              <a:miter lim="800000"/>
              <a:headEnd/>
              <a:tailEnd/>
            </a:ln>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sz="1400" dirty="0">
                <a:solidFill>
                  <a:srgbClr val="CDCDCF"/>
                </a:solidFill>
                <a:latin typeface="+mn-lt"/>
                <a:ea typeface="MS PGothic" pitchFamily="34" charset="-128"/>
              </a:endParaRPr>
            </a:p>
          </p:txBody>
        </p:sp>
        <p:sp>
          <p:nvSpPr>
            <p:cNvPr id="77" name="Left Bracket 76"/>
            <p:cNvSpPr/>
            <p:nvPr/>
          </p:nvSpPr>
          <p:spPr bwMode="auto">
            <a:xfrm>
              <a:off x="2973982" y="4071938"/>
              <a:ext cx="250836" cy="2292350"/>
            </a:xfrm>
            <a:prstGeom prst="leftBracket">
              <a:avLst>
                <a:gd name="adj" fmla="val 75705"/>
              </a:avLst>
            </a:prstGeom>
            <a:solidFill>
              <a:schemeClr val="accent3">
                <a:lumMod val="75000"/>
              </a:schemeClr>
            </a:solidFill>
            <a:ln w="28575" cap="flat" cmpd="sng" algn="ctr">
              <a:noFill/>
              <a:prstDash val="solid"/>
              <a:round/>
              <a:headEnd type="none" w="med" len="med"/>
              <a:tailEnd type="none" w="med" len="med"/>
            </a:ln>
            <a:effectLst/>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dirty="0">
                <a:solidFill>
                  <a:srgbClr val="FFFFFF"/>
                </a:solidFill>
                <a:latin typeface="+mn-lt"/>
                <a:ea typeface="ＭＳ Ｐゴシック" charset="0"/>
              </a:endParaRPr>
            </a:p>
          </p:txBody>
        </p:sp>
        <p:sp>
          <p:nvSpPr>
            <p:cNvPr id="22599" name="Rounded Rectangle 36"/>
            <p:cNvSpPr>
              <a:spLocks noChangeArrowheads="1"/>
            </p:cNvSpPr>
            <p:nvPr/>
          </p:nvSpPr>
          <p:spPr bwMode="auto">
            <a:xfrm>
              <a:off x="636964" y="4078386"/>
              <a:ext cx="1090612" cy="2285902"/>
            </a:xfrm>
            <a:prstGeom prst="roundRect">
              <a:avLst>
                <a:gd name="adj" fmla="val 1713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altLang="en-US" sz="1400">
                <a:solidFill>
                  <a:srgbClr val="CDCDCF"/>
                </a:solidFill>
                <a:ea typeface="MS PGothic" pitchFamily="34" charset="-128"/>
              </a:endParaRPr>
            </a:p>
          </p:txBody>
        </p:sp>
        <p:sp>
          <p:nvSpPr>
            <p:cNvPr id="40" name="Left Bracket 39"/>
            <p:cNvSpPr/>
            <p:nvPr/>
          </p:nvSpPr>
          <p:spPr bwMode="auto">
            <a:xfrm rot="10800000">
              <a:off x="1489602" y="4071938"/>
              <a:ext cx="250836" cy="2292350"/>
            </a:xfrm>
            <a:prstGeom prst="leftBracket">
              <a:avLst>
                <a:gd name="adj" fmla="val 75705"/>
              </a:avLst>
            </a:prstGeom>
            <a:solidFill>
              <a:schemeClr val="accent2">
                <a:lumMod val="50000"/>
              </a:schemeClr>
            </a:solidFill>
            <a:ln w="28575" cap="flat" cmpd="sng" algn="ctr">
              <a:noFill/>
              <a:prstDash val="solid"/>
              <a:round/>
              <a:headEnd type="none" w="med" len="med"/>
              <a:tailEnd type="none" w="med" len="med"/>
            </a:ln>
            <a:effectLst/>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dirty="0">
                <a:solidFill>
                  <a:srgbClr val="FFFFFF"/>
                </a:solidFill>
                <a:latin typeface="+mn-lt"/>
                <a:ea typeface="ＭＳ Ｐゴシック" charset="0"/>
              </a:endParaRPr>
            </a:p>
          </p:txBody>
        </p:sp>
        <p:sp>
          <p:nvSpPr>
            <p:cNvPr id="22601" name="Rounded Rectangle 35"/>
            <p:cNvSpPr>
              <a:spLocks noChangeArrowheads="1"/>
            </p:cNvSpPr>
            <p:nvPr/>
          </p:nvSpPr>
          <p:spPr bwMode="auto">
            <a:xfrm>
              <a:off x="632613" y="4078386"/>
              <a:ext cx="3448850" cy="2285902"/>
            </a:xfrm>
            <a:prstGeom prst="roundRect">
              <a:avLst>
                <a:gd name="adj" fmla="val 9588"/>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en-US" altLang="en-US" sz="1400">
                <a:solidFill>
                  <a:srgbClr val="CDCDCF"/>
                </a:solidFill>
                <a:ea typeface="MS PGothic" pitchFamily="34" charset="-128"/>
              </a:endParaRPr>
            </a:p>
          </p:txBody>
        </p:sp>
        <p:sp>
          <p:nvSpPr>
            <p:cNvPr id="43" name="Freeform 70"/>
            <p:cNvSpPr>
              <a:spLocks noChangeArrowheads="1"/>
            </p:cNvSpPr>
            <p:nvPr/>
          </p:nvSpPr>
          <p:spPr bwMode="auto">
            <a:xfrm rot="20606802">
              <a:off x="2619675" y="5652143"/>
              <a:ext cx="795619" cy="438550"/>
            </a:xfrm>
            <a:custGeom>
              <a:avLst/>
              <a:gdLst>
                <a:gd name="T0" fmla="*/ 1376362 w 1558925"/>
                <a:gd name="T1" fmla="*/ 244475 h 777875"/>
                <a:gd name="T2" fmla="*/ 966787 w 1558925"/>
                <a:gd name="T3" fmla="*/ 244475 h 777875"/>
                <a:gd name="T4" fmla="*/ 766762 w 1558925"/>
                <a:gd name="T5" fmla="*/ 225425 h 777875"/>
                <a:gd name="T6" fmla="*/ 652462 w 1558925"/>
                <a:gd name="T7" fmla="*/ 63500 h 777875"/>
                <a:gd name="T8" fmla="*/ 433387 w 1558925"/>
                <a:gd name="T9" fmla="*/ 25400 h 777875"/>
                <a:gd name="T10" fmla="*/ 71437 w 1558925"/>
                <a:gd name="T11" fmla="*/ 25400 h 777875"/>
                <a:gd name="T12" fmla="*/ 23812 w 1558925"/>
                <a:gd name="T13" fmla="*/ 177800 h 777875"/>
                <a:gd name="T14" fmla="*/ 119062 w 1558925"/>
                <a:gd name="T15" fmla="*/ 301625 h 777875"/>
                <a:gd name="T16" fmla="*/ 357187 w 1558925"/>
                <a:gd name="T17" fmla="*/ 254000 h 777875"/>
                <a:gd name="T18" fmla="*/ 519112 w 1558925"/>
                <a:gd name="T19" fmla="*/ 349250 h 777875"/>
                <a:gd name="T20" fmla="*/ 471487 w 1558925"/>
                <a:gd name="T21" fmla="*/ 482600 h 777875"/>
                <a:gd name="T22" fmla="*/ 233362 w 1558925"/>
                <a:gd name="T23" fmla="*/ 501650 h 777875"/>
                <a:gd name="T24" fmla="*/ 52387 w 1558925"/>
                <a:gd name="T25" fmla="*/ 520700 h 777875"/>
                <a:gd name="T26" fmla="*/ 23812 w 1558925"/>
                <a:gd name="T27" fmla="*/ 682625 h 777875"/>
                <a:gd name="T28" fmla="*/ 195262 w 1558925"/>
                <a:gd name="T29" fmla="*/ 768350 h 777875"/>
                <a:gd name="T30" fmla="*/ 500062 w 1558925"/>
                <a:gd name="T31" fmla="*/ 739775 h 777875"/>
                <a:gd name="T32" fmla="*/ 738187 w 1558925"/>
                <a:gd name="T33" fmla="*/ 615950 h 777875"/>
                <a:gd name="T34" fmla="*/ 938212 w 1558925"/>
                <a:gd name="T35" fmla="*/ 482600 h 777875"/>
                <a:gd name="T36" fmla="*/ 1395412 w 1558925"/>
                <a:gd name="T37" fmla="*/ 520700 h 777875"/>
                <a:gd name="T38" fmla="*/ 1538287 w 1558925"/>
                <a:gd name="T39" fmla="*/ 425450 h 777875"/>
                <a:gd name="T40" fmla="*/ 1519237 w 1558925"/>
                <a:gd name="T41" fmla="*/ 254000 h 777875"/>
                <a:gd name="T42" fmla="*/ 1376362 w 1558925"/>
                <a:gd name="T43" fmla="*/ 244475 h 7778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8925"/>
                <a:gd name="T67" fmla="*/ 0 h 777875"/>
                <a:gd name="T68" fmla="*/ 1558925 w 1558925"/>
                <a:gd name="T69" fmla="*/ 777875 h 777875"/>
                <a:gd name="connsiteX0" fmla="*/ 1376362 w 1560743"/>
                <a:gd name="connsiteY0" fmla="*/ 244475 h 777875"/>
                <a:gd name="connsiteX1" fmla="*/ 966787 w 1560743"/>
                <a:gd name="connsiteY1" fmla="*/ 244475 h 777875"/>
                <a:gd name="connsiteX2" fmla="*/ 766762 w 1560743"/>
                <a:gd name="connsiteY2" fmla="*/ 225425 h 777875"/>
                <a:gd name="connsiteX3" fmla="*/ 652462 w 1560743"/>
                <a:gd name="connsiteY3" fmla="*/ 63500 h 777875"/>
                <a:gd name="connsiteX4" fmla="*/ 433387 w 1560743"/>
                <a:gd name="connsiteY4" fmla="*/ 25400 h 777875"/>
                <a:gd name="connsiteX5" fmla="*/ 71437 w 1560743"/>
                <a:gd name="connsiteY5" fmla="*/ 25400 h 777875"/>
                <a:gd name="connsiteX6" fmla="*/ 23812 w 1560743"/>
                <a:gd name="connsiteY6" fmla="*/ 177800 h 777875"/>
                <a:gd name="connsiteX7" fmla="*/ 119062 w 1560743"/>
                <a:gd name="connsiteY7" fmla="*/ 301625 h 777875"/>
                <a:gd name="connsiteX8" fmla="*/ 357187 w 1560743"/>
                <a:gd name="connsiteY8" fmla="*/ 254000 h 777875"/>
                <a:gd name="connsiteX9" fmla="*/ 519112 w 1560743"/>
                <a:gd name="connsiteY9" fmla="*/ 349250 h 777875"/>
                <a:gd name="connsiteX10" fmla="*/ 471487 w 1560743"/>
                <a:gd name="connsiteY10" fmla="*/ 482600 h 777875"/>
                <a:gd name="connsiteX11" fmla="*/ 233362 w 1560743"/>
                <a:gd name="connsiteY11" fmla="*/ 501650 h 777875"/>
                <a:gd name="connsiteX12" fmla="*/ 52387 w 1560743"/>
                <a:gd name="connsiteY12" fmla="*/ 520700 h 777875"/>
                <a:gd name="connsiteX13" fmla="*/ 23812 w 1560743"/>
                <a:gd name="connsiteY13" fmla="*/ 682625 h 777875"/>
                <a:gd name="connsiteX14" fmla="*/ 195262 w 1560743"/>
                <a:gd name="connsiteY14" fmla="*/ 768350 h 777875"/>
                <a:gd name="connsiteX15" fmla="*/ 500062 w 1560743"/>
                <a:gd name="connsiteY15" fmla="*/ 739775 h 777875"/>
                <a:gd name="connsiteX16" fmla="*/ 738187 w 1560743"/>
                <a:gd name="connsiteY16" fmla="*/ 615950 h 777875"/>
                <a:gd name="connsiteX17" fmla="*/ 938212 w 1560743"/>
                <a:gd name="connsiteY17" fmla="*/ 482600 h 777875"/>
                <a:gd name="connsiteX18" fmla="*/ 1395412 w 1560743"/>
                <a:gd name="connsiteY18" fmla="*/ 520700 h 777875"/>
                <a:gd name="connsiteX19" fmla="*/ 1538287 w 1560743"/>
                <a:gd name="connsiteY19" fmla="*/ 425450 h 777875"/>
                <a:gd name="connsiteX20" fmla="*/ 1530154 w 1560743"/>
                <a:gd name="connsiteY20" fmla="*/ 309147 h 777875"/>
                <a:gd name="connsiteX21" fmla="*/ 1376362 w 1560743"/>
                <a:gd name="connsiteY21" fmla="*/ 244475 h 777875"/>
                <a:gd name="connsiteX0" fmla="*/ 1376362 w 1560745"/>
                <a:gd name="connsiteY0" fmla="*/ 235283 h 768683"/>
                <a:gd name="connsiteX1" fmla="*/ 966787 w 1560745"/>
                <a:gd name="connsiteY1" fmla="*/ 235283 h 768683"/>
                <a:gd name="connsiteX2" fmla="*/ 766762 w 1560745"/>
                <a:gd name="connsiteY2" fmla="*/ 216233 h 768683"/>
                <a:gd name="connsiteX3" fmla="*/ 652462 w 1560745"/>
                <a:gd name="connsiteY3" fmla="*/ 54308 h 768683"/>
                <a:gd name="connsiteX4" fmla="*/ 433387 w 1560745"/>
                <a:gd name="connsiteY4" fmla="*/ 16208 h 768683"/>
                <a:gd name="connsiteX5" fmla="*/ 71437 w 1560745"/>
                <a:gd name="connsiteY5" fmla="*/ 16208 h 768683"/>
                <a:gd name="connsiteX6" fmla="*/ 12893 w 1560745"/>
                <a:gd name="connsiteY6" fmla="*/ 113460 h 768683"/>
                <a:gd name="connsiteX7" fmla="*/ 119062 w 1560745"/>
                <a:gd name="connsiteY7" fmla="*/ 292433 h 768683"/>
                <a:gd name="connsiteX8" fmla="*/ 357187 w 1560745"/>
                <a:gd name="connsiteY8" fmla="*/ 244808 h 768683"/>
                <a:gd name="connsiteX9" fmla="*/ 519112 w 1560745"/>
                <a:gd name="connsiteY9" fmla="*/ 340058 h 768683"/>
                <a:gd name="connsiteX10" fmla="*/ 471487 w 1560745"/>
                <a:gd name="connsiteY10" fmla="*/ 473408 h 768683"/>
                <a:gd name="connsiteX11" fmla="*/ 233362 w 1560745"/>
                <a:gd name="connsiteY11" fmla="*/ 492458 h 768683"/>
                <a:gd name="connsiteX12" fmla="*/ 52387 w 1560745"/>
                <a:gd name="connsiteY12" fmla="*/ 511508 h 768683"/>
                <a:gd name="connsiteX13" fmla="*/ 23812 w 1560745"/>
                <a:gd name="connsiteY13" fmla="*/ 673433 h 768683"/>
                <a:gd name="connsiteX14" fmla="*/ 195262 w 1560745"/>
                <a:gd name="connsiteY14" fmla="*/ 759158 h 768683"/>
                <a:gd name="connsiteX15" fmla="*/ 500062 w 1560745"/>
                <a:gd name="connsiteY15" fmla="*/ 730583 h 768683"/>
                <a:gd name="connsiteX16" fmla="*/ 738187 w 1560745"/>
                <a:gd name="connsiteY16" fmla="*/ 606758 h 768683"/>
                <a:gd name="connsiteX17" fmla="*/ 938212 w 1560745"/>
                <a:gd name="connsiteY17" fmla="*/ 473408 h 768683"/>
                <a:gd name="connsiteX18" fmla="*/ 1395412 w 1560745"/>
                <a:gd name="connsiteY18" fmla="*/ 511508 h 768683"/>
                <a:gd name="connsiteX19" fmla="*/ 1538287 w 1560745"/>
                <a:gd name="connsiteY19" fmla="*/ 416258 h 768683"/>
                <a:gd name="connsiteX20" fmla="*/ 1530154 w 1560745"/>
                <a:gd name="connsiteY20" fmla="*/ 299955 h 768683"/>
                <a:gd name="connsiteX21" fmla="*/ 1376362 w 1560745"/>
                <a:gd name="connsiteY21" fmla="*/ 235283 h 768683"/>
                <a:gd name="connsiteX0" fmla="*/ 1379450 w 1563831"/>
                <a:gd name="connsiteY0" fmla="*/ 235285 h 768685"/>
                <a:gd name="connsiteX1" fmla="*/ 969875 w 1563831"/>
                <a:gd name="connsiteY1" fmla="*/ 235285 h 768685"/>
                <a:gd name="connsiteX2" fmla="*/ 769850 w 1563831"/>
                <a:gd name="connsiteY2" fmla="*/ 216235 h 768685"/>
                <a:gd name="connsiteX3" fmla="*/ 655550 w 1563831"/>
                <a:gd name="connsiteY3" fmla="*/ 54310 h 768685"/>
                <a:gd name="connsiteX4" fmla="*/ 436475 w 1563831"/>
                <a:gd name="connsiteY4" fmla="*/ 16210 h 768685"/>
                <a:gd name="connsiteX5" fmla="*/ 74525 w 1563831"/>
                <a:gd name="connsiteY5" fmla="*/ 16210 h 768685"/>
                <a:gd name="connsiteX6" fmla="*/ 15981 w 1563831"/>
                <a:gd name="connsiteY6" fmla="*/ 113462 h 768685"/>
                <a:gd name="connsiteX7" fmla="*/ 170404 w 1563831"/>
                <a:gd name="connsiteY7" fmla="*/ 235556 h 768685"/>
                <a:gd name="connsiteX8" fmla="*/ 360275 w 1563831"/>
                <a:gd name="connsiteY8" fmla="*/ 244810 h 768685"/>
                <a:gd name="connsiteX9" fmla="*/ 522200 w 1563831"/>
                <a:gd name="connsiteY9" fmla="*/ 340060 h 768685"/>
                <a:gd name="connsiteX10" fmla="*/ 474575 w 1563831"/>
                <a:gd name="connsiteY10" fmla="*/ 473410 h 768685"/>
                <a:gd name="connsiteX11" fmla="*/ 236450 w 1563831"/>
                <a:gd name="connsiteY11" fmla="*/ 492460 h 768685"/>
                <a:gd name="connsiteX12" fmla="*/ 55475 w 1563831"/>
                <a:gd name="connsiteY12" fmla="*/ 511510 h 768685"/>
                <a:gd name="connsiteX13" fmla="*/ 26900 w 1563831"/>
                <a:gd name="connsiteY13" fmla="*/ 673435 h 768685"/>
                <a:gd name="connsiteX14" fmla="*/ 198350 w 1563831"/>
                <a:gd name="connsiteY14" fmla="*/ 759160 h 768685"/>
                <a:gd name="connsiteX15" fmla="*/ 503150 w 1563831"/>
                <a:gd name="connsiteY15" fmla="*/ 730585 h 768685"/>
                <a:gd name="connsiteX16" fmla="*/ 741275 w 1563831"/>
                <a:gd name="connsiteY16" fmla="*/ 606760 h 768685"/>
                <a:gd name="connsiteX17" fmla="*/ 941300 w 1563831"/>
                <a:gd name="connsiteY17" fmla="*/ 473410 h 768685"/>
                <a:gd name="connsiteX18" fmla="*/ 1398500 w 1563831"/>
                <a:gd name="connsiteY18" fmla="*/ 511510 h 768685"/>
                <a:gd name="connsiteX19" fmla="*/ 1541375 w 1563831"/>
                <a:gd name="connsiteY19" fmla="*/ 416260 h 768685"/>
                <a:gd name="connsiteX20" fmla="*/ 1533242 w 1563831"/>
                <a:gd name="connsiteY20" fmla="*/ 299957 h 768685"/>
                <a:gd name="connsiteX21" fmla="*/ 1379450 w 1563831"/>
                <a:gd name="connsiteY21" fmla="*/ 235285 h 768685"/>
                <a:gd name="connsiteX0" fmla="*/ 1379448 w 1563831"/>
                <a:gd name="connsiteY0" fmla="*/ 235283 h 768683"/>
                <a:gd name="connsiteX1" fmla="*/ 969873 w 1563831"/>
                <a:gd name="connsiteY1" fmla="*/ 235283 h 768683"/>
                <a:gd name="connsiteX2" fmla="*/ 769848 w 1563831"/>
                <a:gd name="connsiteY2" fmla="*/ 216233 h 768683"/>
                <a:gd name="connsiteX3" fmla="*/ 655548 w 1563831"/>
                <a:gd name="connsiteY3" fmla="*/ 54308 h 768683"/>
                <a:gd name="connsiteX4" fmla="*/ 436473 w 1563831"/>
                <a:gd name="connsiteY4" fmla="*/ 16208 h 768683"/>
                <a:gd name="connsiteX5" fmla="*/ 74523 w 1563831"/>
                <a:gd name="connsiteY5" fmla="*/ 16208 h 768683"/>
                <a:gd name="connsiteX6" fmla="*/ 15979 w 1563831"/>
                <a:gd name="connsiteY6" fmla="*/ 113460 h 768683"/>
                <a:gd name="connsiteX7" fmla="*/ 170402 w 1563831"/>
                <a:gd name="connsiteY7" fmla="*/ 235554 h 768683"/>
                <a:gd name="connsiteX8" fmla="*/ 360273 w 1563831"/>
                <a:gd name="connsiteY8" fmla="*/ 244808 h 768683"/>
                <a:gd name="connsiteX9" fmla="*/ 522198 w 1563831"/>
                <a:gd name="connsiteY9" fmla="*/ 340058 h 768683"/>
                <a:gd name="connsiteX10" fmla="*/ 474573 w 1563831"/>
                <a:gd name="connsiteY10" fmla="*/ 473408 h 768683"/>
                <a:gd name="connsiteX11" fmla="*/ 236448 w 1563831"/>
                <a:gd name="connsiteY11" fmla="*/ 492458 h 768683"/>
                <a:gd name="connsiteX12" fmla="*/ 112952 w 1563831"/>
                <a:gd name="connsiteY12" fmla="*/ 544159 h 768683"/>
                <a:gd name="connsiteX13" fmla="*/ 26898 w 1563831"/>
                <a:gd name="connsiteY13" fmla="*/ 673433 h 768683"/>
                <a:gd name="connsiteX14" fmla="*/ 198348 w 1563831"/>
                <a:gd name="connsiteY14" fmla="*/ 759158 h 768683"/>
                <a:gd name="connsiteX15" fmla="*/ 503148 w 1563831"/>
                <a:gd name="connsiteY15" fmla="*/ 730583 h 768683"/>
                <a:gd name="connsiteX16" fmla="*/ 741273 w 1563831"/>
                <a:gd name="connsiteY16" fmla="*/ 606758 h 768683"/>
                <a:gd name="connsiteX17" fmla="*/ 941298 w 1563831"/>
                <a:gd name="connsiteY17" fmla="*/ 473408 h 768683"/>
                <a:gd name="connsiteX18" fmla="*/ 1398498 w 1563831"/>
                <a:gd name="connsiteY18" fmla="*/ 511508 h 768683"/>
                <a:gd name="connsiteX19" fmla="*/ 1541373 w 1563831"/>
                <a:gd name="connsiteY19" fmla="*/ 416258 h 768683"/>
                <a:gd name="connsiteX20" fmla="*/ 1533240 w 1563831"/>
                <a:gd name="connsiteY20" fmla="*/ 299955 h 768683"/>
                <a:gd name="connsiteX21" fmla="*/ 1379448 w 1563831"/>
                <a:gd name="connsiteY21" fmla="*/ 235283 h 768683"/>
                <a:gd name="connsiteX0" fmla="*/ 1379450 w 1563831"/>
                <a:gd name="connsiteY0" fmla="*/ 235285 h 768685"/>
                <a:gd name="connsiteX1" fmla="*/ 969875 w 1563831"/>
                <a:gd name="connsiteY1" fmla="*/ 235285 h 768685"/>
                <a:gd name="connsiteX2" fmla="*/ 769850 w 1563831"/>
                <a:gd name="connsiteY2" fmla="*/ 216235 h 768685"/>
                <a:gd name="connsiteX3" fmla="*/ 655550 w 1563831"/>
                <a:gd name="connsiteY3" fmla="*/ 54310 h 768685"/>
                <a:gd name="connsiteX4" fmla="*/ 436475 w 1563831"/>
                <a:gd name="connsiteY4" fmla="*/ 16210 h 768685"/>
                <a:gd name="connsiteX5" fmla="*/ 74525 w 1563831"/>
                <a:gd name="connsiteY5" fmla="*/ 16210 h 768685"/>
                <a:gd name="connsiteX6" fmla="*/ 15981 w 1563831"/>
                <a:gd name="connsiteY6" fmla="*/ 113462 h 768685"/>
                <a:gd name="connsiteX7" fmla="*/ 170404 w 1563831"/>
                <a:gd name="connsiteY7" fmla="*/ 235556 h 768685"/>
                <a:gd name="connsiteX8" fmla="*/ 360275 w 1563831"/>
                <a:gd name="connsiteY8" fmla="*/ 244810 h 768685"/>
                <a:gd name="connsiteX9" fmla="*/ 522200 w 1563831"/>
                <a:gd name="connsiteY9" fmla="*/ 340060 h 768685"/>
                <a:gd name="connsiteX10" fmla="*/ 474575 w 1563831"/>
                <a:gd name="connsiteY10" fmla="*/ 473410 h 768685"/>
                <a:gd name="connsiteX11" fmla="*/ 286648 w 1563831"/>
                <a:gd name="connsiteY11" fmla="*/ 488347 h 768685"/>
                <a:gd name="connsiteX12" fmla="*/ 112954 w 1563831"/>
                <a:gd name="connsiteY12" fmla="*/ 544161 h 768685"/>
                <a:gd name="connsiteX13" fmla="*/ 26900 w 1563831"/>
                <a:gd name="connsiteY13" fmla="*/ 673435 h 768685"/>
                <a:gd name="connsiteX14" fmla="*/ 198350 w 1563831"/>
                <a:gd name="connsiteY14" fmla="*/ 759160 h 768685"/>
                <a:gd name="connsiteX15" fmla="*/ 503150 w 1563831"/>
                <a:gd name="connsiteY15" fmla="*/ 730585 h 768685"/>
                <a:gd name="connsiteX16" fmla="*/ 741275 w 1563831"/>
                <a:gd name="connsiteY16" fmla="*/ 606760 h 768685"/>
                <a:gd name="connsiteX17" fmla="*/ 941300 w 1563831"/>
                <a:gd name="connsiteY17" fmla="*/ 473410 h 768685"/>
                <a:gd name="connsiteX18" fmla="*/ 1398500 w 1563831"/>
                <a:gd name="connsiteY18" fmla="*/ 511510 h 768685"/>
                <a:gd name="connsiteX19" fmla="*/ 1541375 w 1563831"/>
                <a:gd name="connsiteY19" fmla="*/ 416260 h 768685"/>
                <a:gd name="connsiteX20" fmla="*/ 1533242 w 1563831"/>
                <a:gd name="connsiteY20" fmla="*/ 299957 h 768685"/>
                <a:gd name="connsiteX21" fmla="*/ 1379450 w 1563831"/>
                <a:gd name="connsiteY21" fmla="*/ 235285 h 76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3831" h="768685">
                  <a:moveTo>
                    <a:pt x="1379450" y="235285"/>
                  </a:moveTo>
                  <a:cubicBezTo>
                    <a:pt x="1285556" y="224506"/>
                    <a:pt x="1071475" y="238460"/>
                    <a:pt x="969875" y="235285"/>
                  </a:cubicBezTo>
                  <a:cubicBezTo>
                    <a:pt x="868275" y="232110"/>
                    <a:pt x="822237" y="246397"/>
                    <a:pt x="769850" y="216235"/>
                  </a:cubicBezTo>
                  <a:cubicBezTo>
                    <a:pt x="717463" y="186073"/>
                    <a:pt x="711113" y="87648"/>
                    <a:pt x="655550" y="54310"/>
                  </a:cubicBezTo>
                  <a:cubicBezTo>
                    <a:pt x="599988" y="20973"/>
                    <a:pt x="533312" y="22560"/>
                    <a:pt x="436475" y="16210"/>
                  </a:cubicBezTo>
                  <a:cubicBezTo>
                    <a:pt x="339638" y="9860"/>
                    <a:pt x="144607" y="1"/>
                    <a:pt x="74525" y="16210"/>
                  </a:cubicBezTo>
                  <a:cubicBezTo>
                    <a:pt x="4443" y="32419"/>
                    <a:pt x="1" y="76904"/>
                    <a:pt x="15981" y="113462"/>
                  </a:cubicBezTo>
                  <a:cubicBezTo>
                    <a:pt x="31961" y="150020"/>
                    <a:pt x="113022" y="213665"/>
                    <a:pt x="170404" y="235556"/>
                  </a:cubicBezTo>
                  <a:cubicBezTo>
                    <a:pt x="227786" y="257447"/>
                    <a:pt x="301642" y="227393"/>
                    <a:pt x="360275" y="244810"/>
                  </a:cubicBezTo>
                  <a:cubicBezTo>
                    <a:pt x="418908" y="262227"/>
                    <a:pt x="503150" y="301960"/>
                    <a:pt x="522200" y="340060"/>
                  </a:cubicBezTo>
                  <a:cubicBezTo>
                    <a:pt x="541250" y="378160"/>
                    <a:pt x="513834" y="448696"/>
                    <a:pt x="474575" y="473410"/>
                  </a:cubicBezTo>
                  <a:cubicBezTo>
                    <a:pt x="435316" y="498124"/>
                    <a:pt x="346918" y="476555"/>
                    <a:pt x="286648" y="488347"/>
                  </a:cubicBezTo>
                  <a:cubicBezTo>
                    <a:pt x="226378" y="500139"/>
                    <a:pt x="156245" y="513313"/>
                    <a:pt x="112954" y="544161"/>
                  </a:cubicBezTo>
                  <a:cubicBezTo>
                    <a:pt x="69663" y="575009"/>
                    <a:pt x="12667" y="637602"/>
                    <a:pt x="26900" y="673435"/>
                  </a:cubicBezTo>
                  <a:cubicBezTo>
                    <a:pt x="41133" y="709268"/>
                    <a:pt x="118975" y="749635"/>
                    <a:pt x="198350" y="759160"/>
                  </a:cubicBezTo>
                  <a:cubicBezTo>
                    <a:pt x="277725" y="768685"/>
                    <a:pt x="412662" y="755985"/>
                    <a:pt x="503150" y="730585"/>
                  </a:cubicBezTo>
                  <a:cubicBezTo>
                    <a:pt x="593638" y="705185"/>
                    <a:pt x="668250" y="649622"/>
                    <a:pt x="741275" y="606760"/>
                  </a:cubicBezTo>
                  <a:cubicBezTo>
                    <a:pt x="814300" y="563898"/>
                    <a:pt x="831763" y="489285"/>
                    <a:pt x="941300" y="473410"/>
                  </a:cubicBezTo>
                  <a:cubicBezTo>
                    <a:pt x="1050838" y="457535"/>
                    <a:pt x="1298488" y="521035"/>
                    <a:pt x="1398500" y="511510"/>
                  </a:cubicBezTo>
                  <a:cubicBezTo>
                    <a:pt x="1498512" y="501985"/>
                    <a:pt x="1518918" y="451519"/>
                    <a:pt x="1541375" y="416260"/>
                  </a:cubicBezTo>
                  <a:cubicBezTo>
                    <a:pt x="1563832" y="381001"/>
                    <a:pt x="1560230" y="330120"/>
                    <a:pt x="1533242" y="299957"/>
                  </a:cubicBezTo>
                  <a:cubicBezTo>
                    <a:pt x="1506255" y="269795"/>
                    <a:pt x="1473344" y="246064"/>
                    <a:pt x="1379450" y="235285"/>
                  </a:cubicBezTo>
                  <a:close/>
                </a:path>
              </a:pathLst>
            </a:cu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ln w="9525" algn="ctr">
              <a:noFill/>
              <a:round/>
              <a:headEnd/>
              <a:tailEnd/>
            </a:ln>
          </p:spPr>
          <p:txBody>
            <a:bodyPr/>
            <a:lstStyle/>
            <a:p>
              <a:pPr eaLnBrk="1" hangingPunct="1">
                <a:lnSpc>
                  <a:spcPct val="90000"/>
                </a:lnSpc>
                <a:spcBef>
                  <a:spcPct val="35000"/>
                </a:spcBef>
                <a:spcAft>
                  <a:spcPct val="25000"/>
                </a:spcAft>
                <a:buClr>
                  <a:schemeClr val="folHlink"/>
                </a:buClr>
                <a:buFont typeface="Arial" charset="0"/>
                <a:buChar char="•"/>
                <a:defRPr/>
              </a:pPr>
              <a:endParaRPr lang="en-US" sz="1000" dirty="0">
                <a:solidFill>
                  <a:srgbClr val="FFFFFF"/>
                </a:solidFill>
                <a:latin typeface="+mn-lt"/>
                <a:ea typeface="ＭＳ Ｐゴシック" charset="0"/>
              </a:endParaRPr>
            </a:p>
          </p:txBody>
        </p:sp>
        <p:sp>
          <p:nvSpPr>
            <p:cNvPr id="44" name="Freeform 43"/>
            <p:cNvSpPr/>
            <p:nvPr/>
          </p:nvSpPr>
          <p:spPr bwMode="auto">
            <a:xfrm>
              <a:off x="2413569" y="4189413"/>
              <a:ext cx="1019221" cy="735013"/>
            </a:xfrm>
            <a:custGeom>
              <a:avLst/>
              <a:gdLst>
                <a:gd name="connsiteX0" fmla="*/ 1614376 w 1786269"/>
                <a:gd name="connsiteY0" fmla="*/ 17721 h 1286540"/>
                <a:gd name="connsiteX1" fmla="*/ 1380460 w 1786269"/>
                <a:gd name="connsiteY1" fmla="*/ 17721 h 1286540"/>
                <a:gd name="connsiteX2" fmla="*/ 1189074 w 1786269"/>
                <a:gd name="connsiteY2" fmla="*/ 102782 h 1286540"/>
                <a:gd name="connsiteX3" fmla="*/ 1306032 w 1786269"/>
                <a:gd name="connsiteY3" fmla="*/ 209107 h 1286540"/>
                <a:gd name="connsiteX4" fmla="*/ 1476153 w 1786269"/>
                <a:gd name="connsiteY4" fmla="*/ 241005 h 1286540"/>
                <a:gd name="connsiteX5" fmla="*/ 1635641 w 1786269"/>
                <a:gd name="connsiteY5" fmla="*/ 241005 h 1286540"/>
                <a:gd name="connsiteX6" fmla="*/ 1327297 w 1786269"/>
                <a:gd name="connsiteY6" fmla="*/ 241005 h 1286540"/>
                <a:gd name="connsiteX7" fmla="*/ 1210339 w 1786269"/>
                <a:gd name="connsiteY7" fmla="*/ 283535 h 1286540"/>
                <a:gd name="connsiteX8" fmla="*/ 1220971 w 1786269"/>
                <a:gd name="connsiteY8" fmla="*/ 347331 h 1286540"/>
                <a:gd name="connsiteX9" fmla="*/ 1316664 w 1786269"/>
                <a:gd name="connsiteY9" fmla="*/ 411126 h 1286540"/>
                <a:gd name="connsiteX10" fmla="*/ 1571846 w 1786269"/>
                <a:gd name="connsiteY10" fmla="*/ 421759 h 1286540"/>
                <a:gd name="connsiteX11" fmla="*/ 1210339 w 1786269"/>
                <a:gd name="connsiteY11" fmla="*/ 421759 h 1286540"/>
                <a:gd name="connsiteX12" fmla="*/ 976422 w 1786269"/>
                <a:gd name="connsiteY12" fmla="*/ 453656 h 1286540"/>
                <a:gd name="connsiteX13" fmla="*/ 689343 w 1786269"/>
                <a:gd name="connsiteY13" fmla="*/ 379228 h 1286540"/>
                <a:gd name="connsiteX14" fmla="*/ 455427 w 1786269"/>
                <a:gd name="connsiteY14" fmla="*/ 368596 h 1286540"/>
                <a:gd name="connsiteX15" fmla="*/ 285306 w 1786269"/>
                <a:gd name="connsiteY15" fmla="*/ 432391 h 1286540"/>
                <a:gd name="connsiteX16" fmla="*/ 30125 w 1786269"/>
                <a:gd name="connsiteY16" fmla="*/ 506819 h 1286540"/>
                <a:gd name="connsiteX17" fmla="*/ 104553 w 1786269"/>
                <a:gd name="connsiteY17" fmla="*/ 623777 h 1286540"/>
                <a:gd name="connsiteX18" fmla="*/ 242776 w 1786269"/>
                <a:gd name="connsiteY18" fmla="*/ 655675 h 1286540"/>
                <a:gd name="connsiteX19" fmla="*/ 508590 w 1786269"/>
                <a:gd name="connsiteY19" fmla="*/ 687573 h 1286540"/>
                <a:gd name="connsiteX20" fmla="*/ 901995 w 1786269"/>
                <a:gd name="connsiteY20" fmla="*/ 666307 h 1286540"/>
                <a:gd name="connsiteX21" fmla="*/ 1210339 w 1786269"/>
                <a:gd name="connsiteY21" fmla="*/ 666307 h 1286540"/>
                <a:gd name="connsiteX22" fmla="*/ 1561213 w 1786269"/>
                <a:gd name="connsiteY22" fmla="*/ 666307 h 1286540"/>
                <a:gd name="connsiteX23" fmla="*/ 1465520 w 1786269"/>
                <a:gd name="connsiteY23" fmla="*/ 666307 h 1286540"/>
                <a:gd name="connsiteX24" fmla="*/ 848832 w 1786269"/>
                <a:gd name="connsiteY24" fmla="*/ 676940 h 1286540"/>
                <a:gd name="connsiteX25" fmla="*/ 540488 w 1786269"/>
                <a:gd name="connsiteY25" fmla="*/ 687573 h 1286540"/>
                <a:gd name="connsiteX26" fmla="*/ 285306 w 1786269"/>
                <a:gd name="connsiteY26" fmla="*/ 666307 h 1286540"/>
                <a:gd name="connsiteX27" fmla="*/ 147083 w 1786269"/>
                <a:gd name="connsiteY27" fmla="*/ 645042 h 1286540"/>
                <a:gd name="connsiteX28" fmla="*/ 51390 w 1786269"/>
                <a:gd name="connsiteY28" fmla="*/ 730103 h 1286540"/>
                <a:gd name="connsiteX29" fmla="*/ 62022 w 1786269"/>
                <a:gd name="connsiteY29" fmla="*/ 804531 h 1286540"/>
                <a:gd name="connsiteX30" fmla="*/ 253408 w 1786269"/>
                <a:gd name="connsiteY30" fmla="*/ 847061 h 1286540"/>
                <a:gd name="connsiteX31" fmla="*/ 497957 w 1786269"/>
                <a:gd name="connsiteY31" fmla="*/ 942754 h 1286540"/>
                <a:gd name="connsiteX32" fmla="*/ 710608 w 1786269"/>
                <a:gd name="connsiteY32" fmla="*/ 889591 h 1286540"/>
                <a:gd name="connsiteX33" fmla="*/ 1061483 w 1786269"/>
                <a:gd name="connsiteY33" fmla="*/ 825796 h 1286540"/>
                <a:gd name="connsiteX34" fmla="*/ 1380460 w 1786269"/>
                <a:gd name="connsiteY34" fmla="*/ 878959 h 1286540"/>
                <a:gd name="connsiteX35" fmla="*/ 1539948 w 1786269"/>
                <a:gd name="connsiteY35" fmla="*/ 857694 h 1286540"/>
                <a:gd name="connsiteX36" fmla="*/ 1337929 w 1786269"/>
                <a:gd name="connsiteY36" fmla="*/ 889591 h 1286540"/>
                <a:gd name="connsiteX37" fmla="*/ 1199706 w 1786269"/>
                <a:gd name="connsiteY37" fmla="*/ 942754 h 1286540"/>
                <a:gd name="connsiteX38" fmla="*/ 1242236 w 1786269"/>
                <a:gd name="connsiteY38" fmla="*/ 1027814 h 1286540"/>
                <a:gd name="connsiteX39" fmla="*/ 1401725 w 1786269"/>
                <a:gd name="connsiteY39" fmla="*/ 1070345 h 1286540"/>
                <a:gd name="connsiteX40" fmla="*/ 1518683 w 1786269"/>
                <a:gd name="connsiteY40" fmla="*/ 1070345 h 1286540"/>
                <a:gd name="connsiteX41" fmla="*/ 1359195 w 1786269"/>
                <a:gd name="connsiteY41" fmla="*/ 1080977 h 1286540"/>
                <a:gd name="connsiteX42" fmla="*/ 1199706 w 1786269"/>
                <a:gd name="connsiteY42" fmla="*/ 1123507 h 1286540"/>
                <a:gd name="connsiteX43" fmla="*/ 1231604 w 1786269"/>
                <a:gd name="connsiteY43" fmla="*/ 1208568 h 1286540"/>
                <a:gd name="connsiteX44" fmla="*/ 1380460 w 1786269"/>
                <a:gd name="connsiteY44" fmla="*/ 1261731 h 1286540"/>
                <a:gd name="connsiteX45" fmla="*/ 1529315 w 1786269"/>
                <a:gd name="connsiteY45" fmla="*/ 1261731 h 1286540"/>
                <a:gd name="connsiteX46" fmla="*/ 1646274 w 1786269"/>
                <a:gd name="connsiteY46" fmla="*/ 1251098 h 1286540"/>
                <a:gd name="connsiteX47" fmla="*/ 1710069 w 1786269"/>
                <a:gd name="connsiteY47" fmla="*/ 1049080 h 1286540"/>
                <a:gd name="connsiteX48" fmla="*/ 1784497 w 1786269"/>
                <a:gd name="connsiteY48" fmla="*/ 581247 h 1286540"/>
                <a:gd name="connsiteX49" fmla="*/ 1720702 w 1786269"/>
                <a:gd name="connsiteY49" fmla="*/ 92149 h 1286540"/>
                <a:gd name="connsiteX50" fmla="*/ 1614376 w 1786269"/>
                <a:gd name="connsiteY50" fmla="*/ 17721 h 12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6269" h="1286540">
                  <a:moveTo>
                    <a:pt x="1614376" y="17721"/>
                  </a:moveTo>
                  <a:cubicBezTo>
                    <a:pt x="1557669" y="5316"/>
                    <a:pt x="1451344" y="3544"/>
                    <a:pt x="1380460" y="17721"/>
                  </a:cubicBezTo>
                  <a:cubicBezTo>
                    <a:pt x="1309576" y="31898"/>
                    <a:pt x="1201479" y="70884"/>
                    <a:pt x="1189074" y="102782"/>
                  </a:cubicBezTo>
                  <a:cubicBezTo>
                    <a:pt x="1176669" y="134680"/>
                    <a:pt x="1258186" y="186070"/>
                    <a:pt x="1306032" y="209107"/>
                  </a:cubicBezTo>
                  <a:cubicBezTo>
                    <a:pt x="1353878" y="232144"/>
                    <a:pt x="1421218" y="235689"/>
                    <a:pt x="1476153" y="241005"/>
                  </a:cubicBezTo>
                  <a:cubicBezTo>
                    <a:pt x="1531088" y="246321"/>
                    <a:pt x="1635641" y="241005"/>
                    <a:pt x="1635641" y="241005"/>
                  </a:cubicBezTo>
                  <a:cubicBezTo>
                    <a:pt x="1610832" y="241005"/>
                    <a:pt x="1398181" y="233917"/>
                    <a:pt x="1327297" y="241005"/>
                  </a:cubicBezTo>
                  <a:cubicBezTo>
                    <a:pt x="1256413" y="248093"/>
                    <a:pt x="1228060" y="265814"/>
                    <a:pt x="1210339" y="283535"/>
                  </a:cubicBezTo>
                  <a:cubicBezTo>
                    <a:pt x="1192618" y="301256"/>
                    <a:pt x="1203250" y="326066"/>
                    <a:pt x="1220971" y="347331"/>
                  </a:cubicBezTo>
                  <a:cubicBezTo>
                    <a:pt x="1238692" y="368596"/>
                    <a:pt x="1258185" y="398721"/>
                    <a:pt x="1316664" y="411126"/>
                  </a:cubicBezTo>
                  <a:cubicBezTo>
                    <a:pt x="1375143" y="423531"/>
                    <a:pt x="1589567" y="419987"/>
                    <a:pt x="1571846" y="421759"/>
                  </a:cubicBezTo>
                  <a:cubicBezTo>
                    <a:pt x="1554125" y="423531"/>
                    <a:pt x="1309576" y="416443"/>
                    <a:pt x="1210339" y="421759"/>
                  </a:cubicBezTo>
                  <a:cubicBezTo>
                    <a:pt x="1111102" y="427075"/>
                    <a:pt x="1063255" y="460745"/>
                    <a:pt x="976422" y="453656"/>
                  </a:cubicBezTo>
                  <a:cubicBezTo>
                    <a:pt x="889589" y="446568"/>
                    <a:pt x="776175" y="393405"/>
                    <a:pt x="689343" y="379228"/>
                  </a:cubicBezTo>
                  <a:cubicBezTo>
                    <a:pt x="602511" y="365051"/>
                    <a:pt x="522766" y="359736"/>
                    <a:pt x="455427" y="368596"/>
                  </a:cubicBezTo>
                  <a:cubicBezTo>
                    <a:pt x="388088" y="377456"/>
                    <a:pt x="356190" y="409354"/>
                    <a:pt x="285306" y="432391"/>
                  </a:cubicBezTo>
                  <a:cubicBezTo>
                    <a:pt x="214422" y="455428"/>
                    <a:pt x="60250" y="474921"/>
                    <a:pt x="30125" y="506819"/>
                  </a:cubicBezTo>
                  <a:cubicBezTo>
                    <a:pt x="0" y="538717"/>
                    <a:pt x="69111" y="598968"/>
                    <a:pt x="104553" y="623777"/>
                  </a:cubicBezTo>
                  <a:cubicBezTo>
                    <a:pt x="139995" y="648586"/>
                    <a:pt x="175437" y="645042"/>
                    <a:pt x="242776" y="655675"/>
                  </a:cubicBezTo>
                  <a:cubicBezTo>
                    <a:pt x="310116" y="666308"/>
                    <a:pt x="398720" y="685801"/>
                    <a:pt x="508590" y="687573"/>
                  </a:cubicBezTo>
                  <a:cubicBezTo>
                    <a:pt x="618460" y="689345"/>
                    <a:pt x="785037" y="669851"/>
                    <a:pt x="901995" y="666307"/>
                  </a:cubicBezTo>
                  <a:cubicBezTo>
                    <a:pt x="1018953" y="662763"/>
                    <a:pt x="1210339" y="666307"/>
                    <a:pt x="1210339" y="666307"/>
                  </a:cubicBezTo>
                  <a:lnTo>
                    <a:pt x="1561213" y="666307"/>
                  </a:lnTo>
                  <a:lnTo>
                    <a:pt x="1465520" y="666307"/>
                  </a:lnTo>
                  <a:lnTo>
                    <a:pt x="848832" y="676940"/>
                  </a:lnTo>
                  <a:cubicBezTo>
                    <a:pt x="694660" y="680484"/>
                    <a:pt x="634409" y="689345"/>
                    <a:pt x="540488" y="687573"/>
                  </a:cubicBezTo>
                  <a:cubicBezTo>
                    <a:pt x="446567" y="685801"/>
                    <a:pt x="350873" y="673395"/>
                    <a:pt x="285306" y="666307"/>
                  </a:cubicBezTo>
                  <a:cubicBezTo>
                    <a:pt x="219739" y="659219"/>
                    <a:pt x="186069" y="634409"/>
                    <a:pt x="147083" y="645042"/>
                  </a:cubicBezTo>
                  <a:cubicBezTo>
                    <a:pt x="108097" y="655675"/>
                    <a:pt x="65567" y="703522"/>
                    <a:pt x="51390" y="730103"/>
                  </a:cubicBezTo>
                  <a:cubicBezTo>
                    <a:pt x="37213" y="756684"/>
                    <a:pt x="28352" y="785038"/>
                    <a:pt x="62022" y="804531"/>
                  </a:cubicBezTo>
                  <a:cubicBezTo>
                    <a:pt x="95692" y="824024"/>
                    <a:pt x="180752" y="824024"/>
                    <a:pt x="253408" y="847061"/>
                  </a:cubicBezTo>
                  <a:cubicBezTo>
                    <a:pt x="326064" y="870098"/>
                    <a:pt x="421757" y="935666"/>
                    <a:pt x="497957" y="942754"/>
                  </a:cubicBezTo>
                  <a:cubicBezTo>
                    <a:pt x="574157" y="949842"/>
                    <a:pt x="616687" y="909084"/>
                    <a:pt x="710608" y="889591"/>
                  </a:cubicBezTo>
                  <a:cubicBezTo>
                    <a:pt x="804529" y="870098"/>
                    <a:pt x="949841" y="827568"/>
                    <a:pt x="1061483" y="825796"/>
                  </a:cubicBezTo>
                  <a:cubicBezTo>
                    <a:pt x="1173125" y="824024"/>
                    <a:pt x="1300716" y="873643"/>
                    <a:pt x="1380460" y="878959"/>
                  </a:cubicBezTo>
                  <a:cubicBezTo>
                    <a:pt x="1460204" y="884275"/>
                    <a:pt x="1547036" y="855922"/>
                    <a:pt x="1539948" y="857694"/>
                  </a:cubicBezTo>
                  <a:cubicBezTo>
                    <a:pt x="1532860" y="859466"/>
                    <a:pt x="1394636" y="875414"/>
                    <a:pt x="1337929" y="889591"/>
                  </a:cubicBezTo>
                  <a:cubicBezTo>
                    <a:pt x="1281222" y="903768"/>
                    <a:pt x="1215655" y="919717"/>
                    <a:pt x="1199706" y="942754"/>
                  </a:cubicBezTo>
                  <a:cubicBezTo>
                    <a:pt x="1183757" y="965791"/>
                    <a:pt x="1208566" y="1006549"/>
                    <a:pt x="1242236" y="1027814"/>
                  </a:cubicBezTo>
                  <a:cubicBezTo>
                    <a:pt x="1275906" y="1049079"/>
                    <a:pt x="1355651" y="1063257"/>
                    <a:pt x="1401725" y="1070345"/>
                  </a:cubicBezTo>
                  <a:cubicBezTo>
                    <a:pt x="1447799" y="1077433"/>
                    <a:pt x="1525771" y="1068573"/>
                    <a:pt x="1518683" y="1070345"/>
                  </a:cubicBezTo>
                  <a:cubicBezTo>
                    <a:pt x="1511595" y="1072117"/>
                    <a:pt x="1412358" y="1072117"/>
                    <a:pt x="1359195" y="1080977"/>
                  </a:cubicBezTo>
                  <a:cubicBezTo>
                    <a:pt x="1306032" y="1089837"/>
                    <a:pt x="1220971" y="1102242"/>
                    <a:pt x="1199706" y="1123507"/>
                  </a:cubicBezTo>
                  <a:cubicBezTo>
                    <a:pt x="1178441" y="1144772"/>
                    <a:pt x="1201478" y="1185531"/>
                    <a:pt x="1231604" y="1208568"/>
                  </a:cubicBezTo>
                  <a:cubicBezTo>
                    <a:pt x="1261730" y="1231605"/>
                    <a:pt x="1330842" y="1252871"/>
                    <a:pt x="1380460" y="1261731"/>
                  </a:cubicBezTo>
                  <a:cubicBezTo>
                    <a:pt x="1430079" y="1270592"/>
                    <a:pt x="1485013" y="1263503"/>
                    <a:pt x="1529315" y="1261731"/>
                  </a:cubicBezTo>
                  <a:cubicBezTo>
                    <a:pt x="1573617" y="1259959"/>
                    <a:pt x="1616148" y="1286540"/>
                    <a:pt x="1646274" y="1251098"/>
                  </a:cubicBezTo>
                  <a:cubicBezTo>
                    <a:pt x="1676400" y="1215656"/>
                    <a:pt x="1687032" y="1160722"/>
                    <a:pt x="1710069" y="1049080"/>
                  </a:cubicBezTo>
                  <a:cubicBezTo>
                    <a:pt x="1733106" y="937438"/>
                    <a:pt x="1782725" y="740735"/>
                    <a:pt x="1784497" y="581247"/>
                  </a:cubicBezTo>
                  <a:cubicBezTo>
                    <a:pt x="1786269" y="421759"/>
                    <a:pt x="1749055" y="184298"/>
                    <a:pt x="1720702" y="92149"/>
                  </a:cubicBezTo>
                  <a:cubicBezTo>
                    <a:pt x="1692349" y="0"/>
                    <a:pt x="1671083" y="30126"/>
                    <a:pt x="1614376" y="17721"/>
                  </a:cubicBezTo>
                  <a:close/>
                </a:path>
              </a:pathLst>
            </a:custGeom>
            <a:solidFill>
              <a:schemeClr val="tx2"/>
            </a:solidFill>
            <a:ln w="9525" cap="flat" cmpd="sng" algn="ctr">
              <a:solidFill>
                <a:schemeClr val="tx2">
                  <a:lumMod val="50000"/>
                </a:schemeClr>
              </a:solidFill>
              <a:prstDash val="solid"/>
              <a:round/>
              <a:headEnd type="none" w="med" len="med"/>
              <a:tailEnd type="none" w="med" len="med"/>
            </a:ln>
            <a:effectLst/>
          </p:spPr>
          <p:txBody>
            <a:bodyPr/>
            <a:lstStyle/>
            <a:p>
              <a:pPr marL="342900" indent="-342900" eaLnBrk="1" hangingPunct="1">
                <a:lnSpc>
                  <a:spcPct val="90000"/>
                </a:lnSpc>
                <a:spcBef>
                  <a:spcPct val="35000"/>
                </a:spcBef>
                <a:spcAft>
                  <a:spcPct val="25000"/>
                </a:spcAft>
                <a:buClr>
                  <a:srgbClr val="8B3D9A"/>
                </a:buClr>
                <a:buFont typeface="Wingdings" pitchFamily="2" charset="2"/>
                <a:buChar char="§"/>
                <a:defRPr/>
              </a:pPr>
              <a:endParaRPr lang="en-US" sz="1000" dirty="0">
                <a:solidFill>
                  <a:srgbClr val="FFFFFF"/>
                </a:solidFill>
                <a:latin typeface="+mn-lt"/>
                <a:ea typeface="ＭＳ Ｐゴシック" charset="0"/>
              </a:endParaRPr>
            </a:p>
          </p:txBody>
        </p:sp>
        <p:sp>
          <p:nvSpPr>
            <p:cNvPr id="45" name="Freeform 44"/>
            <p:cNvSpPr/>
            <p:nvPr/>
          </p:nvSpPr>
          <p:spPr bwMode="auto">
            <a:xfrm>
              <a:off x="2234174" y="4410076"/>
              <a:ext cx="225435" cy="236537"/>
            </a:xfrm>
            <a:custGeom>
              <a:avLst/>
              <a:gdLst>
                <a:gd name="connsiteX0" fmla="*/ 419986 w 458972"/>
                <a:gd name="connsiteY0" fmla="*/ 30126 h 483782"/>
                <a:gd name="connsiteX1" fmla="*/ 292396 w 458972"/>
                <a:gd name="connsiteY1" fmla="*/ 51391 h 483782"/>
                <a:gd name="connsiteX2" fmla="*/ 90377 w 458972"/>
                <a:gd name="connsiteY2" fmla="*/ 30126 h 483782"/>
                <a:gd name="connsiteX3" fmla="*/ 5316 w 458972"/>
                <a:gd name="connsiteY3" fmla="*/ 232145 h 483782"/>
                <a:gd name="connsiteX4" fmla="*/ 58479 w 458972"/>
                <a:gd name="connsiteY4" fmla="*/ 444796 h 483782"/>
                <a:gd name="connsiteX5" fmla="*/ 292396 w 458972"/>
                <a:gd name="connsiteY5" fmla="*/ 466061 h 483782"/>
                <a:gd name="connsiteX6" fmla="*/ 430619 w 458972"/>
                <a:gd name="connsiteY6" fmla="*/ 412898 h 483782"/>
                <a:gd name="connsiteX7" fmla="*/ 345558 w 458972"/>
                <a:gd name="connsiteY7" fmla="*/ 338470 h 483782"/>
                <a:gd name="connsiteX8" fmla="*/ 430619 w 458972"/>
                <a:gd name="connsiteY8" fmla="*/ 264042 h 483782"/>
                <a:gd name="connsiteX9" fmla="*/ 324293 w 458972"/>
                <a:gd name="connsiteY9" fmla="*/ 157717 h 483782"/>
                <a:gd name="connsiteX10" fmla="*/ 441251 w 458972"/>
                <a:gd name="connsiteY10" fmla="*/ 83289 h 483782"/>
                <a:gd name="connsiteX11" fmla="*/ 419986 w 458972"/>
                <a:gd name="connsiteY11" fmla="*/ 30126 h 48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2" h="483782">
                  <a:moveTo>
                    <a:pt x="419986" y="30126"/>
                  </a:moveTo>
                  <a:cubicBezTo>
                    <a:pt x="395177" y="24810"/>
                    <a:pt x="347331" y="51391"/>
                    <a:pt x="292396" y="51391"/>
                  </a:cubicBezTo>
                  <a:cubicBezTo>
                    <a:pt x="237461" y="51391"/>
                    <a:pt x="138224" y="0"/>
                    <a:pt x="90377" y="30126"/>
                  </a:cubicBezTo>
                  <a:cubicBezTo>
                    <a:pt x="42530" y="60252"/>
                    <a:pt x="10632" y="163033"/>
                    <a:pt x="5316" y="232145"/>
                  </a:cubicBezTo>
                  <a:cubicBezTo>
                    <a:pt x="0" y="301257"/>
                    <a:pt x="10632" y="405810"/>
                    <a:pt x="58479" y="444796"/>
                  </a:cubicBezTo>
                  <a:cubicBezTo>
                    <a:pt x="106326" y="483782"/>
                    <a:pt x="230373" y="471377"/>
                    <a:pt x="292396" y="466061"/>
                  </a:cubicBezTo>
                  <a:cubicBezTo>
                    <a:pt x="354419" y="460745"/>
                    <a:pt x="421759" y="434163"/>
                    <a:pt x="430619" y="412898"/>
                  </a:cubicBezTo>
                  <a:cubicBezTo>
                    <a:pt x="439479" y="391633"/>
                    <a:pt x="345558" y="363279"/>
                    <a:pt x="345558" y="338470"/>
                  </a:cubicBezTo>
                  <a:cubicBezTo>
                    <a:pt x="345558" y="313661"/>
                    <a:pt x="434163" y="294168"/>
                    <a:pt x="430619" y="264042"/>
                  </a:cubicBezTo>
                  <a:cubicBezTo>
                    <a:pt x="427075" y="233917"/>
                    <a:pt x="322521" y="187843"/>
                    <a:pt x="324293" y="157717"/>
                  </a:cubicBezTo>
                  <a:cubicBezTo>
                    <a:pt x="326065" y="127592"/>
                    <a:pt x="423530" y="106326"/>
                    <a:pt x="441251" y="83289"/>
                  </a:cubicBezTo>
                  <a:cubicBezTo>
                    <a:pt x="458972" y="60252"/>
                    <a:pt x="444795" y="35442"/>
                    <a:pt x="419986" y="30126"/>
                  </a:cubicBezTo>
                  <a:close/>
                </a:path>
              </a:pathLst>
            </a:cu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w="9525" cap="flat" cmpd="sng" algn="ctr">
              <a:noFill/>
              <a:prstDash val="solid"/>
              <a:round/>
              <a:headEnd type="none" w="med" len="med"/>
              <a:tailEnd type="none" w="med" len="med"/>
            </a:ln>
            <a:effectLst/>
          </p:spPr>
          <p:txBody>
            <a:bodyPr/>
            <a:lstStyle/>
            <a:p>
              <a:pPr marL="342900" indent="-342900" eaLnBrk="1" hangingPunct="1">
                <a:lnSpc>
                  <a:spcPct val="90000"/>
                </a:lnSpc>
                <a:spcBef>
                  <a:spcPct val="35000"/>
                </a:spcBef>
                <a:spcAft>
                  <a:spcPct val="25000"/>
                </a:spcAft>
                <a:buClr>
                  <a:srgbClr val="8B3D9A"/>
                </a:buClr>
                <a:buFont typeface="Wingdings" pitchFamily="2" charset="2"/>
                <a:buChar char="§"/>
                <a:defRPr/>
              </a:pPr>
              <a:endParaRPr lang="en-US" sz="1000" dirty="0">
                <a:solidFill>
                  <a:srgbClr val="FFFFFF"/>
                </a:solidFill>
                <a:latin typeface="+mn-lt"/>
                <a:ea typeface="ＭＳ Ｐゴシック" charset="0"/>
              </a:endParaRPr>
            </a:p>
          </p:txBody>
        </p:sp>
        <p:sp>
          <p:nvSpPr>
            <p:cNvPr id="46" name="Freeform 53"/>
            <p:cNvSpPr>
              <a:spLocks noChangeArrowheads="1"/>
            </p:cNvSpPr>
            <p:nvPr/>
          </p:nvSpPr>
          <p:spPr bwMode="auto">
            <a:xfrm>
              <a:off x="1267342" y="4305301"/>
              <a:ext cx="1062086" cy="441325"/>
            </a:xfrm>
            <a:custGeom>
              <a:avLst/>
              <a:gdLst>
                <a:gd name="T0" fmla="*/ 44262 w 1251098"/>
                <a:gd name="T1" fmla="*/ 183690 h 627321"/>
                <a:gd name="T2" fmla="*/ 192974 w 1251098"/>
                <a:gd name="T3" fmla="*/ 98909 h 627321"/>
                <a:gd name="T4" fmla="*/ 479781 w 1251098"/>
                <a:gd name="T5" fmla="*/ 120106 h 627321"/>
                <a:gd name="T6" fmla="*/ 787837 w 1251098"/>
                <a:gd name="T7" fmla="*/ 120106 h 627321"/>
                <a:gd name="T8" fmla="*/ 1149000 w 1251098"/>
                <a:gd name="T9" fmla="*/ 3536 h 627321"/>
                <a:gd name="T10" fmla="*/ 1212735 w 1251098"/>
                <a:gd name="T11" fmla="*/ 98909 h 627321"/>
                <a:gd name="T12" fmla="*/ 1085269 w 1251098"/>
                <a:gd name="T13" fmla="*/ 310864 h 627321"/>
                <a:gd name="T14" fmla="*/ 1138376 w 1251098"/>
                <a:gd name="T15" fmla="*/ 469827 h 627321"/>
                <a:gd name="T16" fmla="*/ 1233981 w 1251098"/>
                <a:gd name="T17" fmla="*/ 596999 h 627321"/>
                <a:gd name="T18" fmla="*/ 1042772 w 1251098"/>
                <a:gd name="T19" fmla="*/ 607598 h 627321"/>
                <a:gd name="T20" fmla="*/ 745347 w 1251098"/>
                <a:gd name="T21" fmla="*/ 491023 h 627321"/>
                <a:gd name="T22" fmla="*/ 320445 w 1251098"/>
                <a:gd name="T23" fmla="*/ 491023 h 627321"/>
                <a:gd name="T24" fmla="*/ 44262 w 1251098"/>
                <a:gd name="T25" fmla="*/ 469827 h 627321"/>
                <a:gd name="T26" fmla="*/ 44262 w 1251098"/>
                <a:gd name="T27" fmla="*/ 183690 h 6273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1098"/>
                <a:gd name="T43" fmla="*/ 0 h 627321"/>
                <a:gd name="T44" fmla="*/ 1251098 w 1251098"/>
                <a:gd name="T45" fmla="*/ 627321 h 627321"/>
                <a:gd name="connsiteX0" fmla="*/ 44302 w 1251098"/>
                <a:gd name="connsiteY0" fmla="*/ 184298 h 627321"/>
                <a:gd name="connsiteX1" fmla="*/ 193158 w 1251098"/>
                <a:gd name="connsiteY1" fmla="*/ 99237 h 627321"/>
                <a:gd name="connsiteX2" fmla="*/ 480237 w 1251098"/>
                <a:gd name="connsiteY2" fmla="*/ 120502 h 627321"/>
                <a:gd name="connsiteX3" fmla="*/ 788581 w 1251098"/>
                <a:gd name="connsiteY3" fmla="*/ 120502 h 627321"/>
                <a:gd name="connsiteX4" fmla="*/ 1150088 w 1251098"/>
                <a:gd name="connsiteY4" fmla="*/ 3544 h 627321"/>
                <a:gd name="connsiteX5" fmla="*/ 1213884 w 1251098"/>
                <a:gd name="connsiteY5" fmla="*/ 99237 h 627321"/>
                <a:gd name="connsiteX6" fmla="*/ 1086293 w 1251098"/>
                <a:gd name="connsiteY6" fmla="*/ 222730 h 627321"/>
                <a:gd name="connsiteX7" fmla="*/ 1139456 w 1251098"/>
                <a:gd name="connsiteY7" fmla="*/ 471377 h 627321"/>
                <a:gd name="connsiteX8" fmla="*/ 1235149 w 1251098"/>
                <a:gd name="connsiteY8" fmla="*/ 598967 h 627321"/>
                <a:gd name="connsiteX9" fmla="*/ 1043763 w 1251098"/>
                <a:gd name="connsiteY9" fmla="*/ 609600 h 627321"/>
                <a:gd name="connsiteX10" fmla="*/ 746051 w 1251098"/>
                <a:gd name="connsiteY10" fmla="*/ 492642 h 627321"/>
                <a:gd name="connsiteX11" fmla="*/ 320749 w 1251098"/>
                <a:gd name="connsiteY11" fmla="*/ 492642 h 627321"/>
                <a:gd name="connsiteX12" fmla="*/ 44302 w 1251098"/>
                <a:gd name="connsiteY12" fmla="*/ 471377 h 627321"/>
                <a:gd name="connsiteX13" fmla="*/ 44302 w 1251098"/>
                <a:gd name="connsiteY13" fmla="*/ 184298 h 627321"/>
                <a:gd name="connsiteX0" fmla="*/ 44302 w 1251098"/>
                <a:gd name="connsiteY0" fmla="*/ 236306 h 679329"/>
                <a:gd name="connsiteX1" fmla="*/ 193158 w 1251098"/>
                <a:gd name="connsiteY1" fmla="*/ 151245 h 679329"/>
                <a:gd name="connsiteX2" fmla="*/ 480237 w 1251098"/>
                <a:gd name="connsiteY2" fmla="*/ 172510 h 679329"/>
                <a:gd name="connsiteX3" fmla="*/ 788581 w 1251098"/>
                <a:gd name="connsiteY3" fmla="*/ 172510 h 679329"/>
                <a:gd name="connsiteX4" fmla="*/ 1144477 w 1251098"/>
                <a:gd name="connsiteY4" fmla="*/ 3544 h 679329"/>
                <a:gd name="connsiteX5" fmla="*/ 1213884 w 1251098"/>
                <a:gd name="connsiteY5" fmla="*/ 151245 h 679329"/>
                <a:gd name="connsiteX6" fmla="*/ 1086293 w 1251098"/>
                <a:gd name="connsiteY6" fmla="*/ 274738 h 679329"/>
                <a:gd name="connsiteX7" fmla="*/ 1139456 w 1251098"/>
                <a:gd name="connsiteY7" fmla="*/ 523385 h 679329"/>
                <a:gd name="connsiteX8" fmla="*/ 1235149 w 1251098"/>
                <a:gd name="connsiteY8" fmla="*/ 650975 h 679329"/>
                <a:gd name="connsiteX9" fmla="*/ 1043763 w 1251098"/>
                <a:gd name="connsiteY9" fmla="*/ 661608 h 679329"/>
                <a:gd name="connsiteX10" fmla="*/ 746051 w 1251098"/>
                <a:gd name="connsiteY10" fmla="*/ 544650 h 679329"/>
                <a:gd name="connsiteX11" fmla="*/ 320749 w 1251098"/>
                <a:gd name="connsiteY11" fmla="*/ 544650 h 679329"/>
                <a:gd name="connsiteX12" fmla="*/ 44302 w 1251098"/>
                <a:gd name="connsiteY12" fmla="*/ 523385 h 679329"/>
                <a:gd name="connsiteX13" fmla="*/ 44302 w 1251098"/>
                <a:gd name="connsiteY13" fmla="*/ 236306 h 679329"/>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086293 w 1251098"/>
                <a:gd name="connsiteY6" fmla="*/ 284645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1098" h="689236">
                  <a:moveTo>
                    <a:pt x="44302" y="246213"/>
                  </a:moveTo>
                  <a:cubicBezTo>
                    <a:pt x="69111" y="184190"/>
                    <a:pt x="120502" y="171785"/>
                    <a:pt x="193158" y="161152"/>
                  </a:cubicBezTo>
                  <a:cubicBezTo>
                    <a:pt x="265814" y="150519"/>
                    <a:pt x="381000" y="178873"/>
                    <a:pt x="480237" y="182417"/>
                  </a:cubicBezTo>
                  <a:cubicBezTo>
                    <a:pt x="579474" y="185961"/>
                    <a:pt x="677874" y="210578"/>
                    <a:pt x="788581" y="182417"/>
                  </a:cubicBezTo>
                  <a:cubicBezTo>
                    <a:pt x="899288" y="154256"/>
                    <a:pt x="1069853" y="26902"/>
                    <a:pt x="1144477" y="13451"/>
                  </a:cubicBezTo>
                  <a:cubicBezTo>
                    <a:pt x="1219101" y="0"/>
                    <a:pt x="1243217" y="54037"/>
                    <a:pt x="1236325" y="101713"/>
                  </a:cubicBezTo>
                  <a:cubicBezTo>
                    <a:pt x="1229433" y="149389"/>
                    <a:pt x="1147319" y="145850"/>
                    <a:pt x="1103122" y="299506"/>
                  </a:cubicBezTo>
                  <a:cubicBezTo>
                    <a:pt x="1086977" y="371436"/>
                    <a:pt x="1117451" y="473063"/>
                    <a:pt x="1139456" y="533292"/>
                  </a:cubicBezTo>
                  <a:cubicBezTo>
                    <a:pt x="1161461" y="593521"/>
                    <a:pt x="1251098" y="637845"/>
                    <a:pt x="1235149" y="660882"/>
                  </a:cubicBezTo>
                  <a:cubicBezTo>
                    <a:pt x="1219200" y="683919"/>
                    <a:pt x="1125279" y="689236"/>
                    <a:pt x="1043763" y="671515"/>
                  </a:cubicBezTo>
                  <a:cubicBezTo>
                    <a:pt x="962247" y="653794"/>
                    <a:pt x="866553" y="574050"/>
                    <a:pt x="746051" y="554557"/>
                  </a:cubicBezTo>
                  <a:cubicBezTo>
                    <a:pt x="625549" y="535064"/>
                    <a:pt x="437707" y="558101"/>
                    <a:pt x="320749" y="554557"/>
                  </a:cubicBezTo>
                  <a:cubicBezTo>
                    <a:pt x="203791" y="551013"/>
                    <a:pt x="88604" y="588227"/>
                    <a:pt x="44302" y="533292"/>
                  </a:cubicBezTo>
                  <a:cubicBezTo>
                    <a:pt x="0" y="478357"/>
                    <a:pt x="19493" y="308236"/>
                    <a:pt x="44302" y="24621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w="9525" algn="ctr">
              <a:noFill/>
              <a:round/>
              <a:headEnd/>
              <a:tailEnd/>
            </a:ln>
          </p:spPr>
          <p:txBody>
            <a:bodyPr/>
            <a:lstStyle/>
            <a:p>
              <a:pPr eaLnBrk="1" hangingPunct="1">
                <a:lnSpc>
                  <a:spcPct val="90000"/>
                </a:lnSpc>
                <a:spcBef>
                  <a:spcPct val="35000"/>
                </a:spcBef>
                <a:spcAft>
                  <a:spcPct val="25000"/>
                </a:spcAft>
                <a:buClr>
                  <a:schemeClr val="folHlink"/>
                </a:buClr>
                <a:buFont typeface="Arial" charset="0"/>
                <a:buChar char="•"/>
                <a:defRPr/>
              </a:pPr>
              <a:endParaRPr lang="en-US" sz="1000" dirty="0">
                <a:ln w="12700">
                  <a:solidFill>
                    <a:srgbClr val="F8F45A">
                      <a:satMod val="155000"/>
                    </a:srgbClr>
                  </a:solidFill>
                  <a:prstDash val="solid"/>
                </a:ln>
                <a:solidFill>
                  <a:srgbClr val="CDCDCF">
                    <a:tint val="85000"/>
                    <a:satMod val="155000"/>
                  </a:srgbClr>
                </a:solidFill>
                <a:effectLst>
                  <a:outerShdw blurRad="41275" dist="20320" dir="1800000" algn="tl" rotWithShape="0">
                    <a:srgbClr val="000000">
                      <a:alpha val="40000"/>
                    </a:srgbClr>
                  </a:outerShdw>
                </a:effectLst>
                <a:latin typeface="+mn-lt"/>
                <a:ea typeface="ＭＳ Ｐゴシック" charset="0"/>
              </a:endParaRPr>
            </a:p>
          </p:txBody>
        </p:sp>
        <p:grpSp>
          <p:nvGrpSpPr>
            <p:cNvPr id="22608" name="Group 63"/>
            <p:cNvGrpSpPr>
              <a:grpSpLocks/>
            </p:cNvGrpSpPr>
            <p:nvPr/>
          </p:nvGrpSpPr>
          <p:grpSpPr bwMode="auto">
            <a:xfrm rot="3085314">
              <a:off x="2293427" y="5759891"/>
              <a:ext cx="330689" cy="448268"/>
              <a:chOff x="4705350" y="5362575"/>
              <a:chExt cx="428625" cy="647700"/>
            </a:xfrm>
          </p:grpSpPr>
          <p:cxnSp>
            <p:nvCxnSpPr>
              <p:cNvPr id="22619" name="Straight Connector 54"/>
              <p:cNvCxnSpPr>
                <a:cxnSpLocks noChangeShapeType="1"/>
              </p:cNvCxnSpPr>
              <p:nvPr/>
            </p:nvCxnSpPr>
            <p:spPr bwMode="auto">
              <a:xfrm flipV="1">
                <a:off x="4886325" y="5572125"/>
                <a:ext cx="0" cy="43815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2620" name="Straight Connector 57"/>
              <p:cNvCxnSpPr>
                <a:cxnSpLocks noChangeShapeType="1"/>
              </p:cNvCxnSpPr>
              <p:nvPr/>
            </p:nvCxnSpPr>
            <p:spPr bwMode="auto">
              <a:xfrm flipV="1">
                <a:off x="4953000" y="5572125"/>
                <a:ext cx="0" cy="43815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2621" name="Straight Connector 58"/>
              <p:cNvCxnSpPr>
                <a:cxnSpLocks noChangeShapeType="1"/>
              </p:cNvCxnSpPr>
              <p:nvPr/>
            </p:nvCxnSpPr>
            <p:spPr bwMode="auto">
              <a:xfrm flipV="1">
                <a:off x="4953000" y="5362575"/>
                <a:ext cx="142875" cy="21907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2622" name="Straight Connector 60"/>
              <p:cNvCxnSpPr>
                <a:cxnSpLocks noChangeShapeType="1"/>
              </p:cNvCxnSpPr>
              <p:nvPr/>
            </p:nvCxnSpPr>
            <p:spPr bwMode="auto">
              <a:xfrm flipH="1" flipV="1">
                <a:off x="4743450" y="5362575"/>
                <a:ext cx="142875" cy="21907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2623" name="Straight Connector 61"/>
              <p:cNvCxnSpPr>
                <a:cxnSpLocks noChangeShapeType="1"/>
              </p:cNvCxnSpPr>
              <p:nvPr/>
            </p:nvCxnSpPr>
            <p:spPr bwMode="auto">
              <a:xfrm flipH="1" flipV="1">
                <a:off x="4705350" y="5419725"/>
                <a:ext cx="142875" cy="21907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2624" name="Straight Connector 62"/>
              <p:cNvCxnSpPr>
                <a:cxnSpLocks noChangeShapeType="1"/>
              </p:cNvCxnSpPr>
              <p:nvPr/>
            </p:nvCxnSpPr>
            <p:spPr bwMode="auto">
              <a:xfrm flipV="1">
                <a:off x="4991100" y="5429250"/>
                <a:ext cx="142875" cy="21907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grpSp>
        <p:grpSp>
          <p:nvGrpSpPr>
            <p:cNvPr id="5" name="Group 66"/>
            <p:cNvGrpSpPr/>
            <p:nvPr/>
          </p:nvGrpSpPr>
          <p:grpSpPr>
            <a:xfrm rot="3051084">
              <a:off x="1454031" y="5361617"/>
              <a:ext cx="857842" cy="527018"/>
              <a:chOff x="4283843" y="5018688"/>
              <a:chExt cx="1056172" cy="572478"/>
            </a:xfr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0800000" scaled="1"/>
              <a:tileRect/>
            </a:gradFill>
          </p:grpSpPr>
          <p:sp>
            <p:nvSpPr>
              <p:cNvPr id="65" name="Oval 64"/>
              <p:cNvSpPr/>
              <p:nvPr/>
            </p:nvSpPr>
            <p:spPr bwMode="auto">
              <a:xfrm>
                <a:off x="5044740" y="5018688"/>
                <a:ext cx="295275" cy="295275"/>
              </a:xfrm>
              <a:prstGeom prst="ellipse">
                <a:avLst/>
              </a:prstGeom>
              <a:solidFill>
                <a:schemeClr val="accent6">
                  <a:lumMod val="40000"/>
                  <a:lumOff val="60000"/>
                </a:schemeClr>
              </a:solidFill>
              <a:ln w="9525">
                <a:noFill/>
                <a:miter lim="800000"/>
                <a:headEnd/>
                <a:tailEnd/>
              </a:ln>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sz="1400" dirty="0">
                  <a:solidFill>
                    <a:srgbClr val="CDCDCF"/>
                  </a:solidFill>
                  <a:latin typeface="+mn-lt"/>
                  <a:ea typeface="MS PGothic" pitchFamily="34" charset="-128"/>
                </a:endParaRPr>
              </a:p>
            </p:txBody>
          </p:sp>
          <p:sp>
            <p:nvSpPr>
              <p:cNvPr id="66" name="Oval 65"/>
              <p:cNvSpPr/>
              <p:nvPr/>
            </p:nvSpPr>
            <p:spPr bwMode="auto">
              <a:xfrm rot="19189528">
                <a:off x="4283843" y="5370771"/>
                <a:ext cx="995923" cy="220395"/>
              </a:xfrm>
              <a:prstGeom prst="ellipse">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r="100000" b="100000"/>
                </a:path>
                <a:tileRect l="-100000" t="-100000"/>
              </a:gradFill>
              <a:ln w="9525">
                <a:noFill/>
                <a:miter lim="800000"/>
                <a:headEnd/>
                <a:tailEnd/>
              </a:ln>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sz="1400" dirty="0">
                  <a:solidFill>
                    <a:srgbClr val="CDCDCF"/>
                  </a:solidFill>
                  <a:latin typeface="+mn-lt"/>
                  <a:ea typeface="MS PGothic" pitchFamily="34" charset="-128"/>
                </a:endParaRPr>
              </a:p>
            </p:txBody>
          </p:sp>
        </p:grpSp>
        <p:sp>
          <p:nvSpPr>
            <p:cNvPr id="75" name="Freeform 74"/>
            <p:cNvSpPr/>
            <p:nvPr/>
          </p:nvSpPr>
          <p:spPr bwMode="auto">
            <a:xfrm>
              <a:off x="2288151" y="5106988"/>
              <a:ext cx="1179565" cy="342900"/>
            </a:xfrm>
            <a:custGeom>
              <a:avLst/>
              <a:gdLst>
                <a:gd name="connsiteX0" fmla="*/ 7938 w 1035050"/>
                <a:gd name="connsiteY0" fmla="*/ 27781 h 300038"/>
                <a:gd name="connsiteX1" fmla="*/ 60325 w 1035050"/>
                <a:gd name="connsiteY1" fmla="*/ 8731 h 300038"/>
                <a:gd name="connsiteX2" fmla="*/ 146050 w 1035050"/>
                <a:gd name="connsiteY2" fmla="*/ 80169 h 300038"/>
                <a:gd name="connsiteX3" fmla="*/ 293688 w 1035050"/>
                <a:gd name="connsiteY3" fmla="*/ 118269 h 300038"/>
                <a:gd name="connsiteX4" fmla="*/ 927100 w 1035050"/>
                <a:gd name="connsiteY4" fmla="*/ 127794 h 300038"/>
                <a:gd name="connsiteX5" fmla="*/ 941388 w 1035050"/>
                <a:gd name="connsiteY5" fmla="*/ 180181 h 300038"/>
                <a:gd name="connsiteX6" fmla="*/ 460375 w 1035050"/>
                <a:gd name="connsiteY6" fmla="*/ 194469 h 300038"/>
                <a:gd name="connsiteX7" fmla="*/ 169863 w 1035050"/>
                <a:gd name="connsiteY7" fmla="*/ 208756 h 300038"/>
                <a:gd name="connsiteX8" fmla="*/ 69850 w 1035050"/>
                <a:gd name="connsiteY8" fmla="*/ 289719 h 300038"/>
                <a:gd name="connsiteX9" fmla="*/ 3175 w 1035050"/>
                <a:gd name="connsiteY9" fmla="*/ 270669 h 300038"/>
                <a:gd name="connsiteX10" fmla="*/ 88900 w 1035050"/>
                <a:gd name="connsiteY10" fmla="*/ 165894 h 300038"/>
                <a:gd name="connsiteX11" fmla="*/ 7938 w 1035050"/>
                <a:gd name="connsiteY11" fmla="*/ 27781 h 30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5050" h="300038">
                  <a:moveTo>
                    <a:pt x="7938" y="27781"/>
                  </a:moveTo>
                  <a:cubicBezTo>
                    <a:pt x="3176" y="1587"/>
                    <a:pt x="37306" y="0"/>
                    <a:pt x="60325" y="8731"/>
                  </a:cubicBezTo>
                  <a:cubicBezTo>
                    <a:pt x="83344" y="17462"/>
                    <a:pt x="107156" y="61913"/>
                    <a:pt x="146050" y="80169"/>
                  </a:cubicBezTo>
                  <a:cubicBezTo>
                    <a:pt x="184944" y="98425"/>
                    <a:pt x="163513" y="110332"/>
                    <a:pt x="293688" y="118269"/>
                  </a:cubicBezTo>
                  <a:cubicBezTo>
                    <a:pt x="423863" y="126207"/>
                    <a:pt x="819150" y="117475"/>
                    <a:pt x="927100" y="127794"/>
                  </a:cubicBezTo>
                  <a:cubicBezTo>
                    <a:pt x="1035050" y="138113"/>
                    <a:pt x="1019176" y="169069"/>
                    <a:pt x="941388" y="180181"/>
                  </a:cubicBezTo>
                  <a:cubicBezTo>
                    <a:pt x="863601" y="191294"/>
                    <a:pt x="588962" y="189707"/>
                    <a:pt x="460375" y="194469"/>
                  </a:cubicBezTo>
                  <a:cubicBezTo>
                    <a:pt x="331788" y="199231"/>
                    <a:pt x="234950" y="192881"/>
                    <a:pt x="169863" y="208756"/>
                  </a:cubicBezTo>
                  <a:cubicBezTo>
                    <a:pt x="104776" y="224631"/>
                    <a:pt x="97631" y="279400"/>
                    <a:pt x="69850" y="289719"/>
                  </a:cubicBezTo>
                  <a:cubicBezTo>
                    <a:pt x="42069" y="300038"/>
                    <a:pt x="0" y="291307"/>
                    <a:pt x="3175" y="270669"/>
                  </a:cubicBezTo>
                  <a:cubicBezTo>
                    <a:pt x="6350" y="250032"/>
                    <a:pt x="88900" y="206375"/>
                    <a:pt x="88900" y="165894"/>
                  </a:cubicBezTo>
                  <a:cubicBezTo>
                    <a:pt x="88900" y="125413"/>
                    <a:pt x="12700" y="53975"/>
                    <a:pt x="7938" y="27781"/>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9525">
              <a:noFill/>
              <a:miter lim="800000"/>
              <a:headEnd/>
              <a:tailEnd/>
            </a:ln>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sz="1400" dirty="0">
                <a:solidFill>
                  <a:srgbClr val="CDCDCF"/>
                </a:solidFill>
                <a:latin typeface="+mn-lt"/>
                <a:ea typeface="MS PGothic" pitchFamily="34" charset="-128"/>
              </a:endParaRPr>
            </a:p>
          </p:txBody>
        </p:sp>
        <p:grpSp>
          <p:nvGrpSpPr>
            <p:cNvPr id="6" name="Group 67"/>
            <p:cNvGrpSpPr/>
            <p:nvPr/>
          </p:nvGrpSpPr>
          <p:grpSpPr>
            <a:xfrm rot="2391844">
              <a:off x="1526105" y="4917517"/>
              <a:ext cx="860014" cy="530513"/>
              <a:chOff x="4227530" y="5076825"/>
              <a:chExt cx="1058845" cy="576274"/>
            </a:xfr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0800000" scaled="1"/>
              <a:tileRect/>
            </a:gradFill>
          </p:grpSpPr>
          <p:sp>
            <p:nvSpPr>
              <p:cNvPr id="69" name="Oval 68"/>
              <p:cNvSpPr/>
              <p:nvPr/>
            </p:nvSpPr>
            <p:spPr bwMode="auto">
              <a:xfrm>
                <a:off x="4991100" y="5076825"/>
                <a:ext cx="295275" cy="295275"/>
              </a:xfrm>
              <a:prstGeom prst="ellipse">
                <a:avLst/>
              </a:prstGeom>
              <a:solidFill>
                <a:schemeClr val="accent6">
                  <a:lumMod val="40000"/>
                  <a:lumOff val="60000"/>
                </a:schemeClr>
              </a:solidFill>
              <a:ln w="9525">
                <a:noFill/>
                <a:miter lim="800000"/>
                <a:headEnd/>
                <a:tailEnd/>
              </a:ln>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sz="1400" dirty="0">
                  <a:solidFill>
                    <a:srgbClr val="CDCDCF"/>
                  </a:solidFill>
                  <a:latin typeface="+mn-lt"/>
                  <a:ea typeface="MS PGothic" pitchFamily="34" charset="-128"/>
                </a:endParaRPr>
              </a:p>
            </p:txBody>
          </p:sp>
          <p:sp>
            <p:nvSpPr>
              <p:cNvPr id="70" name="Oval 69"/>
              <p:cNvSpPr/>
              <p:nvPr/>
            </p:nvSpPr>
            <p:spPr bwMode="auto">
              <a:xfrm rot="19189528">
                <a:off x="4227530" y="5432704"/>
                <a:ext cx="995923" cy="220395"/>
              </a:xfrm>
              <a:prstGeom prst="ellipse">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r="100000" b="100000"/>
                </a:path>
                <a:tileRect l="-100000" t="-100000"/>
              </a:gradFill>
              <a:ln w="9525">
                <a:noFill/>
                <a:miter lim="800000"/>
                <a:headEnd/>
                <a:tailEnd/>
              </a:ln>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sz="1400" dirty="0">
                  <a:solidFill>
                    <a:srgbClr val="CDCDCF"/>
                  </a:solidFill>
                  <a:latin typeface="+mn-lt"/>
                  <a:ea typeface="MS PGothic" pitchFamily="34" charset="-128"/>
                </a:endParaRPr>
              </a:p>
            </p:txBody>
          </p:sp>
        </p:grpSp>
        <p:sp>
          <p:nvSpPr>
            <p:cNvPr id="22612" name="Text Box 7"/>
            <p:cNvSpPr txBox="1">
              <a:spLocks noChangeArrowheads="1"/>
            </p:cNvSpPr>
            <p:nvPr/>
          </p:nvSpPr>
          <p:spPr bwMode="auto">
            <a:xfrm>
              <a:off x="630727" y="5082253"/>
              <a:ext cx="8856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buClr>
                  <a:srgbClr val="8B3D9A"/>
                </a:buClr>
                <a:buFont typeface="Wingdings" pitchFamily="2" charset="2"/>
                <a:buNone/>
              </a:pPr>
              <a:r>
                <a:rPr lang="en-US" altLang="en-US" sz="1000">
                  <a:solidFill>
                    <a:srgbClr val="000000"/>
                  </a:solidFill>
                  <a:ea typeface="MS PGothic" pitchFamily="34" charset="-128"/>
                </a:rPr>
                <a:t>Dendritic cell</a:t>
              </a:r>
            </a:p>
          </p:txBody>
        </p:sp>
        <p:sp>
          <p:nvSpPr>
            <p:cNvPr id="22613" name="Text Box 7"/>
            <p:cNvSpPr txBox="1">
              <a:spLocks noChangeArrowheads="1"/>
            </p:cNvSpPr>
            <p:nvPr/>
          </p:nvSpPr>
          <p:spPr bwMode="auto">
            <a:xfrm>
              <a:off x="3210738" y="5151503"/>
              <a:ext cx="88565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buClr>
                  <a:srgbClr val="8B3D9A"/>
                </a:buClr>
                <a:buFont typeface="Wingdings" pitchFamily="2" charset="2"/>
                <a:buNone/>
              </a:pPr>
              <a:r>
                <a:rPr lang="en-US" altLang="en-US" sz="1000">
                  <a:solidFill>
                    <a:srgbClr val="000000"/>
                  </a:solidFill>
                  <a:ea typeface="MS PGothic" pitchFamily="34" charset="-128"/>
                </a:rPr>
                <a:t>T cell</a:t>
              </a:r>
            </a:p>
          </p:txBody>
        </p:sp>
        <p:sp>
          <p:nvSpPr>
            <p:cNvPr id="22614" name="Text Box 9"/>
            <p:cNvSpPr txBox="1">
              <a:spLocks noChangeArrowheads="1"/>
            </p:cNvSpPr>
            <p:nvPr/>
          </p:nvSpPr>
          <p:spPr bwMode="auto">
            <a:xfrm>
              <a:off x="1743626" y="4157845"/>
              <a:ext cx="5161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buClr>
                  <a:srgbClr val="8B3D9A"/>
                </a:buClr>
                <a:buFont typeface="Wingdings" pitchFamily="2" charset="2"/>
                <a:buNone/>
              </a:pPr>
              <a:r>
                <a:rPr lang="en-US" altLang="en-US" sz="1000" dirty="0">
                  <a:ea typeface="MS PGothic" pitchFamily="34" charset="-128"/>
                </a:rPr>
                <a:t>MHC</a:t>
              </a:r>
            </a:p>
          </p:txBody>
        </p:sp>
        <p:sp>
          <p:nvSpPr>
            <p:cNvPr id="22615" name="Text Box 9"/>
            <p:cNvSpPr txBox="1">
              <a:spLocks noChangeArrowheads="1"/>
            </p:cNvSpPr>
            <p:nvPr/>
          </p:nvSpPr>
          <p:spPr bwMode="auto">
            <a:xfrm>
              <a:off x="2519113" y="4180772"/>
              <a:ext cx="5161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buClr>
                  <a:srgbClr val="8B3D9A"/>
                </a:buClr>
                <a:buFont typeface="Wingdings" pitchFamily="2" charset="2"/>
                <a:buNone/>
              </a:pPr>
              <a:r>
                <a:rPr lang="en-US" altLang="en-US" sz="1000" dirty="0">
                  <a:ea typeface="MS PGothic" pitchFamily="34" charset="-128"/>
                </a:rPr>
                <a:t>TCR</a:t>
              </a:r>
            </a:p>
          </p:txBody>
        </p:sp>
        <p:sp>
          <p:nvSpPr>
            <p:cNvPr id="22616" name="Text Box 9"/>
            <p:cNvSpPr txBox="1">
              <a:spLocks noChangeArrowheads="1"/>
            </p:cNvSpPr>
            <p:nvPr/>
          </p:nvSpPr>
          <p:spPr bwMode="auto">
            <a:xfrm>
              <a:off x="1669797" y="5418427"/>
              <a:ext cx="5161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buClr>
                  <a:srgbClr val="8B3D9A"/>
                </a:buClr>
                <a:buFont typeface="Wingdings" pitchFamily="2" charset="2"/>
                <a:buNone/>
              </a:pPr>
              <a:r>
                <a:rPr lang="en-US" altLang="en-US" sz="1000" dirty="0">
                  <a:ea typeface="MS PGothic" pitchFamily="34" charset="-128"/>
                </a:rPr>
                <a:t>B7</a:t>
              </a:r>
            </a:p>
          </p:txBody>
        </p:sp>
        <p:sp>
          <p:nvSpPr>
            <p:cNvPr id="22617" name="Text Box 9"/>
            <p:cNvSpPr txBox="1">
              <a:spLocks noChangeArrowheads="1"/>
            </p:cNvSpPr>
            <p:nvPr/>
          </p:nvSpPr>
          <p:spPr bwMode="auto">
            <a:xfrm>
              <a:off x="2459771" y="4979186"/>
              <a:ext cx="5161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buClr>
                  <a:srgbClr val="8B3D9A"/>
                </a:buClr>
                <a:buFont typeface="Wingdings" pitchFamily="2" charset="2"/>
                <a:buNone/>
              </a:pPr>
              <a:r>
                <a:rPr lang="en-US" altLang="en-US" sz="1000" dirty="0">
                  <a:ea typeface="MS PGothic" pitchFamily="34" charset="-128"/>
                </a:rPr>
                <a:t>CD28</a:t>
              </a:r>
            </a:p>
          </p:txBody>
        </p:sp>
        <p:sp>
          <p:nvSpPr>
            <p:cNvPr id="22618" name="Text Box 9"/>
            <p:cNvSpPr txBox="1">
              <a:spLocks noChangeArrowheads="1"/>
            </p:cNvSpPr>
            <p:nvPr/>
          </p:nvSpPr>
          <p:spPr bwMode="auto">
            <a:xfrm>
              <a:off x="2273862" y="5494185"/>
              <a:ext cx="7492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buClr>
                  <a:srgbClr val="8B3D9A"/>
                </a:buClr>
                <a:buFont typeface="Wingdings" pitchFamily="2" charset="2"/>
                <a:buNone/>
              </a:pPr>
              <a:r>
                <a:rPr lang="en-US" altLang="en-US" sz="1000" dirty="0">
                  <a:ea typeface="MS PGothic" pitchFamily="34" charset="-128"/>
                </a:rPr>
                <a:t>CTLA-4</a:t>
              </a:r>
            </a:p>
          </p:txBody>
        </p:sp>
      </p:grpSp>
      <p:sp>
        <p:nvSpPr>
          <p:cNvPr id="22539" name="Rounded Rectangle 87"/>
          <p:cNvSpPr>
            <a:spLocks noChangeArrowheads="1"/>
          </p:cNvSpPr>
          <p:nvPr/>
        </p:nvSpPr>
        <p:spPr bwMode="auto">
          <a:xfrm rot="10800000">
            <a:off x="6970713" y="4065588"/>
            <a:ext cx="1090612" cy="2286000"/>
          </a:xfrm>
          <a:prstGeom prst="roundRect">
            <a:avLst>
              <a:gd name="adj" fmla="val 1713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altLang="en-US" sz="1400">
              <a:solidFill>
                <a:srgbClr val="CDCDCF"/>
              </a:solidFill>
              <a:ea typeface="MS PGothic" pitchFamily="34" charset="-128"/>
            </a:endParaRPr>
          </a:p>
        </p:txBody>
      </p:sp>
      <p:sp>
        <p:nvSpPr>
          <p:cNvPr id="89" name="Left Bracket 88"/>
          <p:cNvSpPr/>
          <p:nvPr/>
        </p:nvSpPr>
        <p:spPr bwMode="auto">
          <a:xfrm>
            <a:off x="6945313" y="4059238"/>
            <a:ext cx="250825" cy="2292350"/>
          </a:xfrm>
          <a:prstGeom prst="leftBracket">
            <a:avLst>
              <a:gd name="adj" fmla="val 75705"/>
            </a:avLst>
          </a:prstGeom>
          <a:solidFill>
            <a:schemeClr val="bg2">
              <a:lumMod val="50000"/>
            </a:schemeClr>
          </a:solidFill>
          <a:ln w="28575" cap="flat" cmpd="sng" algn="ctr">
            <a:noFill/>
            <a:prstDash val="solid"/>
            <a:round/>
            <a:headEnd type="none" w="med" len="med"/>
            <a:tailEnd type="none" w="med" len="med"/>
          </a:ln>
          <a:effectLst/>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dirty="0">
              <a:solidFill>
                <a:srgbClr val="FFFFFF"/>
              </a:solidFill>
              <a:latin typeface="+mn-lt"/>
              <a:ea typeface="ＭＳ Ｐゴシック" charset="0"/>
            </a:endParaRPr>
          </a:p>
        </p:txBody>
      </p:sp>
      <p:sp>
        <p:nvSpPr>
          <p:cNvPr id="90" name="Rounded Rectangle 89"/>
          <p:cNvSpPr/>
          <p:nvPr/>
        </p:nvSpPr>
        <p:spPr bwMode="auto">
          <a:xfrm>
            <a:off x="4616450" y="4065588"/>
            <a:ext cx="1090613" cy="2286000"/>
          </a:xfrm>
          <a:prstGeom prst="roundRect">
            <a:avLst>
              <a:gd name="adj" fmla="val 17128"/>
            </a:avLst>
          </a:prstGeom>
          <a:solidFill>
            <a:schemeClr val="accent3"/>
          </a:solidFill>
          <a:ln w="9525">
            <a:noFill/>
            <a:miter lim="800000"/>
            <a:headEnd/>
            <a:tailEnd/>
          </a:ln>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sz="1400" dirty="0">
              <a:solidFill>
                <a:srgbClr val="CDCDCF"/>
              </a:solidFill>
              <a:latin typeface="+mn-lt"/>
              <a:ea typeface="MS PGothic" pitchFamily="34" charset="-128"/>
            </a:endParaRPr>
          </a:p>
        </p:txBody>
      </p:sp>
      <p:sp>
        <p:nvSpPr>
          <p:cNvPr id="91" name="Left Bracket 90"/>
          <p:cNvSpPr/>
          <p:nvPr/>
        </p:nvSpPr>
        <p:spPr bwMode="auto">
          <a:xfrm rot="10800000">
            <a:off x="5468938" y="4059238"/>
            <a:ext cx="250825" cy="2292350"/>
          </a:xfrm>
          <a:prstGeom prst="leftBracket">
            <a:avLst>
              <a:gd name="adj" fmla="val 75705"/>
            </a:avLst>
          </a:prstGeom>
          <a:solidFill>
            <a:schemeClr val="accent3">
              <a:lumMod val="75000"/>
            </a:schemeClr>
          </a:solidFill>
          <a:ln w="28575" cap="flat" cmpd="sng" algn="ctr">
            <a:noFill/>
            <a:prstDash val="solid"/>
            <a:round/>
            <a:headEnd type="none" w="med" len="med"/>
            <a:tailEnd type="none" w="med" len="med"/>
          </a:ln>
          <a:effectLst/>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dirty="0">
              <a:solidFill>
                <a:srgbClr val="FFFFFF"/>
              </a:solidFill>
              <a:latin typeface="+mn-lt"/>
              <a:ea typeface="ＭＳ Ｐゴシック" charset="0"/>
            </a:endParaRPr>
          </a:p>
        </p:txBody>
      </p:sp>
      <p:sp>
        <p:nvSpPr>
          <p:cNvPr id="22543" name="Rounded Rectangle 91"/>
          <p:cNvSpPr>
            <a:spLocks noChangeArrowheads="1"/>
          </p:cNvSpPr>
          <p:nvPr/>
        </p:nvSpPr>
        <p:spPr bwMode="auto">
          <a:xfrm>
            <a:off x="4613275" y="4065588"/>
            <a:ext cx="3448050" cy="2286000"/>
          </a:xfrm>
          <a:prstGeom prst="roundRect">
            <a:avLst>
              <a:gd name="adj" fmla="val 9588"/>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en-US" altLang="en-US" sz="1400">
              <a:solidFill>
                <a:srgbClr val="CDCDCF"/>
              </a:solidFill>
              <a:ea typeface="MS PGothic" pitchFamily="34" charset="-128"/>
            </a:endParaRPr>
          </a:p>
        </p:txBody>
      </p:sp>
      <p:grpSp>
        <p:nvGrpSpPr>
          <p:cNvPr id="22544" name="Group 118"/>
          <p:cNvGrpSpPr>
            <a:grpSpLocks/>
          </p:cNvGrpSpPr>
          <p:nvPr/>
        </p:nvGrpSpPr>
        <p:grpSpPr bwMode="auto">
          <a:xfrm rot="10800000">
            <a:off x="5246688" y="4176713"/>
            <a:ext cx="2166937" cy="735012"/>
            <a:chOff x="5546163" y="4043462"/>
            <a:chExt cx="2166218" cy="735307"/>
          </a:xfrm>
        </p:grpSpPr>
        <p:sp>
          <p:nvSpPr>
            <p:cNvPr id="94" name="Freeform 93"/>
            <p:cNvSpPr/>
            <p:nvPr/>
          </p:nvSpPr>
          <p:spPr bwMode="auto">
            <a:xfrm>
              <a:off x="6734805" y="4043462"/>
              <a:ext cx="1020424" cy="735307"/>
            </a:xfrm>
            <a:custGeom>
              <a:avLst/>
              <a:gdLst>
                <a:gd name="connsiteX0" fmla="*/ 1614376 w 1786269"/>
                <a:gd name="connsiteY0" fmla="*/ 17721 h 1286540"/>
                <a:gd name="connsiteX1" fmla="*/ 1380460 w 1786269"/>
                <a:gd name="connsiteY1" fmla="*/ 17721 h 1286540"/>
                <a:gd name="connsiteX2" fmla="*/ 1189074 w 1786269"/>
                <a:gd name="connsiteY2" fmla="*/ 102782 h 1286540"/>
                <a:gd name="connsiteX3" fmla="*/ 1306032 w 1786269"/>
                <a:gd name="connsiteY3" fmla="*/ 209107 h 1286540"/>
                <a:gd name="connsiteX4" fmla="*/ 1476153 w 1786269"/>
                <a:gd name="connsiteY4" fmla="*/ 241005 h 1286540"/>
                <a:gd name="connsiteX5" fmla="*/ 1635641 w 1786269"/>
                <a:gd name="connsiteY5" fmla="*/ 241005 h 1286540"/>
                <a:gd name="connsiteX6" fmla="*/ 1327297 w 1786269"/>
                <a:gd name="connsiteY6" fmla="*/ 241005 h 1286540"/>
                <a:gd name="connsiteX7" fmla="*/ 1210339 w 1786269"/>
                <a:gd name="connsiteY7" fmla="*/ 283535 h 1286540"/>
                <a:gd name="connsiteX8" fmla="*/ 1220971 w 1786269"/>
                <a:gd name="connsiteY8" fmla="*/ 347331 h 1286540"/>
                <a:gd name="connsiteX9" fmla="*/ 1316664 w 1786269"/>
                <a:gd name="connsiteY9" fmla="*/ 411126 h 1286540"/>
                <a:gd name="connsiteX10" fmla="*/ 1571846 w 1786269"/>
                <a:gd name="connsiteY10" fmla="*/ 421759 h 1286540"/>
                <a:gd name="connsiteX11" fmla="*/ 1210339 w 1786269"/>
                <a:gd name="connsiteY11" fmla="*/ 421759 h 1286540"/>
                <a:gd name="connsiteX12" fmla="*/ 976422 w 1786269"/>
                <a:gd name="connsiteY12" fmla="*/ 453656 h 1286540"/>
                <a:gd name="connsiteX13" fmla="*/ 689343 w 1786269"/>
                <a:gd name="connsiteY13" fmla="*/ 379228 h 1286540"/>
                <a:gd name="connsiteX14" fmla="*/ 455427 w 1786269"/>
                <a:gd name="connsiteY14" fmla="*/ 368596 h 1286540"/>
                <a:gd name="connsiteX15" fmla="*/ 285306 w 1786269"/>
                <a:gd name="connsiteY15" fmla="*/ 432391 h 1286540"/>
                <a:gd name="connsiteX16" fmla="*/ 30125 w 1786269"/>
                <a:gd name="connsiteY16" fmla="*/ 506819 h 1286540"/>
                <a:gd name="connsiteX17" fmla="*/ 104553 w 1786269"/>
                <a:gd name="connsiteY17" fmla="*/ 623777 h 1286540"/>
                <a:gd name="connsiteX18" fmla="*/ 242776 w 1786269"/>
                <a:gd name="connsiteY18" fmla="*/ 655675 h 1286540"/>
                <a:gd name="connsiteX19" fmla="*/ 508590 w 1786269"/>
                <a:gd name="connsiteY19" fmla="*/ 687573 h 1286540"/>
                <a:gd name="connsiteX20" fmla="*/ 901995 w 1786269"/>
                <a:gd name="connsiteY20" fmla="*/ 666307 h 1286540"/>
                <a:gd name="connsiteX21" fmla="*/ 1210339 w 1786269"/>
                <a:gd name="connsiteY21" fmla="*/ 666307 h 1286540"/>
                <a:gd name="connsiteX22" fmla="*/ 1561213 w 1786269"/>
                <a:gd name="connsiteY22" fmla="*/ 666307 h 1286540"/>
                <a:gd name="connsiteX23" fmla="*/ 1465520 w 1786269"/>
                <a:gd name="connsiteY23" fmla="*/ 666307 h 1286540"/>
                <a:gd name="connsiteX24" fmla="*/ 848832 w 1786269"/>
                <a:gd name="connsiteY24" fmla="*/ 676940 h 1286540"/>
                <a:gd name="connsiteX25" fmla="*/ 540488 w 1786269"/>
                <a:gd name="connsiteY25" fmla="*/ 687573 h 1286540"/>
                <a:gd name="connsiteX26" fmla="*/ 285306 w 1786269"/>
                <a:gd name="connsiteY26" fmla="*/ 666307 h 1286540"/>
                <a:gd name="connsiteX27" fmla="*/ 147083 w 1786269"/>
                <a:gd name="connsiteY27" fmla="*/ 645042 h 1286540"/>
                <a:gd name="connsiteX28" fmla="*/ 51390 w 1786269"/>
                <a:gd name="connsiteY28" fmla="*/ 730103 h 1286540"/>
                <a:gd name="connsiteX29" fmla="*/ 62022 w 1786269"/>
                <a:gd name="connsiteY29" fmla="*/ 804531 h 1286540"/>
                <a:gd name="connsiteX30" fmla="*/ 253408 w 1786269"/>
                <a:gd name="connsiteY30" fmla="*/ 847061 h 1286540"/>
                <a:gd name="connsiteX31" fmla="*/ 497957 w 1786269"/>
                <a:gd name="connsiteY31" fmla="*/ 942754 h 1286540"/>
                <a:gd name="connsiteX32" fmla="*/ 710608 w 1786269"/>
                <a:gd name="connsiteY32" fmla="*/ 889591 h 1286540"/>
                <a:gd name="connsiteX33" fmla="*/ 1061483 w 1786269"/>
                <a:gd name="connsiteY33" fmla="*/ 825796 h 1286540"/>
                <a:gd name="connsiteX34" fmla="*/ 1380460 w 1786269"/>
                <a:gd name="connsiteY34" fmla="*/ 878959 h 1286540"/>
                <a:gd name="connsiteX35" fmla="*/ 1539948 w 1786269"/>
                <a:gd name="connsiteY35" fmla="*/ 857694 h 1286540"/>
                <a:gd name="connsiteX36" fmla="*/ 1337929 w 1786269"/>
                <a:gd name="connsiteY36" fmla="*/ 889591 h 1286540"/>
                <a:gd name="connsiteX37" fmla="*/ 1199706 w 1786269"/>
                <a:gd name="connsiteY37" fmla="*/ 942754 h 1286540"/>
                <a:gd name="connsiteX38" fmla="*/ 1242236 w 1786269"/>
                <a:gd name="connsiteY38" fmla="*/ 1027814 h 1286540"/>
                <a:gd name="connsiteX39" fmla="*/ 1401725 w 1786269"/>
                <a:gd name="connsiteY39" fmla="*/ 1070345 h 1286540"/>
                <a:gd name="connsiteX40" fmla="*/ 1518683 w 1786269"/>
                <a:gd name="connsiteY40" fmla="*/ 1070345 h 1286540"/>
                <a:gd name="connsiteX41" fmla="*/ 1359195 w 1786269"/>
                <a:gd name="connsiteY41" fmla="*/ 1080977 h 1286540"/>
                <a:gd name="connsiteX42" fmla="*/ 1199706 w 1786269"/>
                <a:gd name="connsiteY42" fmla="*/ 1123507 h 1286540"/>
                <a:gd name="connsiteX43" fmla="*/ 1231604 w 1786269"/>
                <a:gd name="connsiteY43" fmla="*/ 1208568 h 1286540"/>
                <a:gd name="connsiteX44" fmla="*/ 1380460 w 1786269"/>
                <a:gd name="connsiteY44" fmla="*/ 1261731 h 1286540"/>
                <a:gd name="connsiteX45" fmla="*/ 1529315 w 1786269"/>
                <a:gd name="connsiteY45" fmla="*/ 1261731 h 1286540"/>
                <a:gd name="connsiteX46" fmla="*/ 1646274 w 1786269"/>
                <a:gd name="connsiteY46" fmla="*/ 1251098 h 1286540"/>
                <a:gd name="connsiteX47" fmla="*/ 1710069 w 1786269"/>
                <a:gd name="connsiteY47" fmla="*/ 1049080 h 1286540"/>
                <a:gd name="connsiteX48" fmla="*/ 1784497 w 1786269"/>
                <a:gd name="connsiteY48" fmla="*/ 581247 h 1286540"/>
                <a:gd name="connsiteX49" fmla="*/ 1720702 w 1786269"/>
                <a:gd name="connsiteY49" fmla="*/ 92149 h 1286540"/>
                <a:gd name="connsiteX50" fmla="*/ 1614376 w 1786269"/>
                <a:gd name="connsiteY50" fmla="*/ 17721 h 12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6269" h="1286540">
                  <a:moveTo>
                    <a:pt x="1614376" y="17721"/>
                  </a:moveTo>
                  <a:cubicBezTo>
                    <a:pt x="1557669" y="5316"/>
                    <a:pt x="1451344" y="3544"/>
                    <a:pt x="1380460" y="17721"/>
                  </a:cubicBezTo>
                  <a:cubicBezTo>
                    <a:pt x="1309576" y="31898"/>
                    <a:pt x="1201479" y="70884"/>
                    <a:pt x="1189074" y="102782"/>
                  </a:cubicBezTo>
                  <a:cubicBezTo>
                    <a:pt x="1176669" y="134680"/>
                    <a:pt x="1258186" y="186070"/>
                    <a:pt x="1306032" y="209107"/>
                  </a:cubicBezTo>
                  <a:cubicBezTo>
                    <a:pt x="1353878" y="232144"/>
                    <a:pt x="1421218" y="235689"/>
                    <a:pt x="1476153" y="241005"/>
                  </a:cubicBezTo>
                  <a:cubicBezTo>
                    <a:pt x="1531088" y="246321"/>
                    <a:pt x="1635641" y="241005"/>
                    <a:pt x="1635641" y="241005"/>
                  </a:cubicBezTo>
                  <a:cubicBezTo>
                    <a:pt x="1610832" y="241005"/>
                    <a:pt x="1398181" y="233917"/>
                    <a:pt x="1327297" y="241005"/>
                  </a:cubicBezTo>
                  <a:cubicBezTo>
                    <a:pt x="1256413" y="248093"/>
                    <a:pt x="1228060" y="265814"/>
                    <a:pt x="1210339" y="283535"/>
                  </a:cubicBezTo>
                  <a:cubicBezTo>
                    <a:pt x="1192618" y="301256"/>
                    <a:pt x="1203250" y="326066"/>
                    <a:pt x="1220971" y="347331"/>
                  </a:cubicBezTo>
                  <a:cubicBezTo>
                    <a:pt x="1238692" y="368596"/>
                    <a:pt x="1258185" y="398721"/>
                    <a:pt x="1316664" y="411126"/>
                  </a:cubicBezTo>
                  <a:cubicBezTo>
                    <a:pt x="1375143" y="423531"/>
                    <a:pt x="1589567" y="419987"/>
                    <a:pt x="1571846" y="421759"/>
                  </a:cubicBezTo>
                  <a:cubicBezTo>
                    <a:pt x="1554125" y="423531"/>
                    <a:pt x="1309576" y="416443"/>
                    <a:pt x="1210339" y="421759"/>
                  </a:cubicBezTo>
                  <a:cubicBezTo>
                    <a:pt x="1111102" y="427075"/>
                    <a:pt x="1063255" y="460745"/>
                    <a:pt x="976422" y="453656"/>
                  </a:cubicBezTo>
                  <a:cubicBezTo>
                    <a:pt x="889589" y="446568"/>
                    <a:pt x="776175" y="393405"/>
                    <a:pt x="689343" y="379228"/>
                  </a:cubicBezTo>
                  <a:cubicBezTo>
                    <a:pt x="602511" y="365051"/>
                    <a:pt x="522766" y="359736"/>
                    <a:pt x="455427" y="368596"/>
                  </a:cubicBezTo>
                  <a:cubicBezTo>
                    <a:pt x="388088" y="377456"/>
                    <a:pt x="356190" y="409354"/>
                    <a:pt x="285306" y="432391"/>
                  </a:cubicBezTo>
                  <a:cubicBezTo>
                    <a:pt x="214422" y="455428"/>
                    <a:pt x="60250" y="474921"/>
                    <a:pt x="30125" y="506819"/>
                  </a:cubicBezTo>
                  <a:cubicBezTo>
                    <a:pt x="0" y="538717"/>
                    <a:pt x="69111" y="598968"/>
                    <a:pt x="104553" y="623777"/>
                  </a:cubicBezTo>
                  <a:cubicBezTo>
                    <a:pt x="139995" y="648586"/>
                    <a:pt x="175437" y="645042"/>
                    <a:pt x="242776" y="655675"/>
                  </a:cubicBezTo>
                  <a:cubicBezTo>
                    <a:pt x="310116" y="666308"/>
                    <a:pt x="398720" y="685801"/>
                    <a:pt x="508590" y="687573"/>
                  </a:cubicBezTo>
                  <a:cubicBezTo>
                    <a:pt x="618460" y="689345"/>
                    <a:pt x="785037" y="669851"/>
                    <a:pt x="901995" y="666307"/>
                  </a:cubicBezTo>
                  <a:cubicBezTo>
                    <a:pt x="1018953" y="662763"/>
                    <a:pt x="1210339" y="666307"/>
                    <a:pt x="1210339" y="666307"/>
                  </a:cubicBezTo>
                  <a:lnTo>
                    <a:pt x="1561213" y="666307"/>
                  </a:lnTo>
                  <a:lnTo>
                    <a:pt x="1465520" y="666307"/>
                  </a:lnTo>
                  <a:lnTo>
                    <a:pt x="848832" y="676940"/>
                  </a:lnTo>
                  <a:cubicBezTo>
                    <a:pt x="694660" y="680484"/>
                    <a:pt x="634409" y="689345"/>
                    <a:pt x="540488" y="687573"/>
                  </a:cubicBezTo>
                  <a:cubicBezTo>
                    <a:pt x="446567" y="685801"/>
                    <a:pt x="350873" y="673395"/>
                    <a:pt x="285306" y="666307"/>
                  </a:cubicBezTo>
                  <a:cubicBezTo>
                    <a:pt x="219739" y="659219"/>
                    <a:pt x="186069" y="634409"/>
                    <a:pt x="147083" y="645042"/>
                  </a:cubicBezTo>
                  <a:cubicBezTo>
                    <a:pt x="108097" y="655675"/>
                    <a:pt x="65567" y="703522"/>
                    <a:pt x="51390" y="730103"/>
                  </a:cubicBezTo>
                  <a:cubicBezTo>
                    <a:pt x="37213" y="756684"/>
                    <a:pt x="28352" y="785038"/>
                    <a:pt x="62022" y="804531"/>
                  </a:cubicBezTo>
                  <a:cubicBezTo>
                    <a:pt x="95692" y="824024"/>
                    <a:pt x="180752" y="824024"/>
                    <a:pt x="253408" y="847061"/>
                  </a:cubicBezTo>
                  <a:cubicBezTo>
                    <a:pt x="326064" y="870098"/>
                    <a:pt x="421757" y="935666"/>
                    <a:pt x="497957" y="942754"/>
                  </a:cubicBezTo>
                  <a:cubicBezTo>
                    <a:pt x="574157" y="949842"/>
                    <a:pt x="616687" y="909084"/>
                    <a:pt x="710608" y="889591"/>
                  </a:cubicBezTo>
                  <a:cubicBezTo>
                    <a:pt x="804529" y="870098"/>
                    <a:pt x="949841" y="827568"/>
                    <a:pt x="1061483" y="825796"/>
                  </a:cubicBezTo>
                  <a:cubicBezTo>
                    <a:pt x="1173125" y="824024"/>
                    <a:pt x="1300716" y="873643"/>
                    <a:pt x="1380460" y="878959"/>
                  </a:cubicBezTo>
                  <a:cubicBezTo>
                    <a:pt x="1460204" y="884275"/>
                    <a:pt x="1547036" y="855922"/>
                    <a:pt x="1539948" y="857694"/>
                  </a:cubicBezTo>
                  <a:cubicBezTo>
                    <a:pt x="1532860" y="859466"/>
                    <a:pt x="1394636" y="875414"/>
                    <a:pt x="1337929" y="889591"/>
                  </a:cubicBezTo>
                  <a:cubicBezTo>
                    <a:pt x="1281222" y="903768"/>
                    <a:pt x="1215655" y="919717"/>
                    <a:pt x="1199706" y="942754"/>
                  </a:cubicBezTo>
                  <a:cubicBezTo>
                    <a:pt x="1183757" y="965791"/>
                    <a:pt x="1208566" y="1006549"/>
                    <a:pt x="1242236" y="1027814"/>
                  </a:cubicBezTo>
                  <a:cubicBezTo>
                    <a:pt x="1275906" y="1049079"/>
                    <a:pt x="1355651" y="1063257"/>
                    <a:pt x="1401725" y="1070345"/>
                  </a:cubicBezTo>
                  <a:cubicBezTo>
                    <a:pt x="1447799" y="1077433"/>
                    <a:pt x="1525771" y="1068573"/>
                    <a:pt x="1518683" y="1070345"/>
                  </a:cubicBezTo>
                  <a:cubicBezTo>
                    <a:pt x="1511595" y="1072117"/>
                    <a:pt x="1412358" y="1072117"/>
                    <a:pt x="1359195" y="1080977"/>
                  </a:cubicBezTo>
                  <a:cubicBezTo>
                    <a:pt x="1306032" y="1089837"/>
                    <a:pt x="1220971" y="1102242"/>
                    <a:pt x="1199706" y="1123507"/>
                  </a:cubicBezTo>
                  <a:cubicBezTo>
                    <a:pt x="1178441" y="1144772"/>
                    <a:pt x="1201478" y="1185531"/>
                    <a:pt x="1231604" y="1208568"/>
                  </a:cubicBezTo>
                  <a:cubicBezTo>
                    <a:pt x="1261730" y="1231605"/>
                    <a:pt x="1330842" y="1252871"/>
                    <a:pt x="1380460" y="1261731"/>
                  </a:cubicBezTo>
                  <a:cubicBezTo>
                    <a:pt x="1430079" y="1270592"/>
                    <a:pt x="1485013" y="1263503"/>
                    <a:pt x="1529315" y="1261731"/>
                  </a:cubicBezTo>
                  <a:cubicBezTo>
                    <a:pt x="1573617" y="1259959"/>
                    <a:pt x="1616148" y="1286540"/>
                    <a:pt x="1646274" y="1251098"/>
                  </a:cubicBezTo>
                  <a:cubicBezTo>
                    <a:pt x="1676400" y="1215656"/>
                    <a:pt x="1687032" y="1160722"/>
                    <a:pt x="1710069" y="1049080"/>
                  </a:cubicBezTo>
                  <a:cubicBezTo>
                    <a:pt x="1733106" y="937438"/>
                    <a:pt x="1782725" y="740735"/>
                    <a:pt x="1784497" y="581247"/>
                  </a:cubicBezTo>
                  <a:cubicBezTo>
                    <a:pt x="1786269" y="421759"/>
                    <a:pt x="1749055" y="184298"/>
                    <a:pt x="1720702" y="92149"/>
                  </a:cubicBezTo>
                  <a:cubicBezTo>
                    <a:pt x="1692349" y="0"/>
                    <a:pt x="1671083" y="30126"/>
                    <a:pt x="1614376" y="17721"/>
                  </a:cubicBezTo>
                  <a:close/>
                </a:path>
              </a:pathLst>
            </a:custGeom>
            <a:solidFill>
              <a:schemeClr val="tx2"/>
            </a:solidFill>
            <a:ln w="9525" cap="flat" cmpd="sng" algn="ctr">
              <a:solidFill>
                <a:schemeClr val="tx2">
                  <a:lumMod val="50000"/>
                </a:schemeClr>
              </a:solidFill>
              <a:prstDash val="solid"/>
              <a:round/>
              <a:headEnd type="none" w="med" len="med"/>
              <a:tailEnd type="none" w="med" len="med"/>
            </a:ln>
            <a:effectLst/>
          </p:spPr>
          <p:txBody>
            <a:bodyPr/>
            <a:lstStyle/>
            <a:p>
              <a:pPr marL="342900" indent="-342900" eaLnBrk="1" hangingPunct="1">
                <a:lnSpc>
                  <a:spcPct val="90000"/>
                </a:lnSpc>
                <a:spcBef>
                  <a:spcPct val="35000"/>
                </a:spcBef>
                <a:spcAft>
                  <a:spcPct val="25000"/>
                </a:spcAft>
                <a:buClr>
                  <a:srgbClr val="8B3D9A"/>
                </a:buClr>
                <a:buFont typeface="Wingdings" pitchFamily="2" charset="2"/>
                <a:buChar char="§"/>
                <a:defRPr/>
              </a:pPr>
              <a:endParaRPr lang="en-US" sz="1000" dirty="0">
                <a:solidFill>
                  <a:srgbClr val="FFFFFF"/>
                </a:solidFill>
                <a:latin typeface="+mn-lt"/>
                <a:ea typeface="ＭＳ Ｐゴシック" charset="0"/>
              </a:endParaRPr>
            </a:p>
          </p:txBody>
        </p:sp>
        <p:sp>
          <p:nvSpPr>
            <p:cNvPr id="95" name="Freeform 94"/>
            <p:cNvSpPr/>
            <p:nvPr/>
          </p:nvSpPr>
          <p:spPr bwMode="auto">
            <a:xfrm>
              <a:off x="6576108" y="4264213"/>
              <a:ext cx="223764" cy="236633"/>
            </a:xfrm>
            <a:custGeom>
              <a:avLst/>
              <a:gdLst>
                <a:gd name="connsiteX0" fmla="*/ 419986 w 458972"/>
                <a:gd name="connsiteY0" fmla="*/ 30126 h 483782"/>
                <a:gd name="connsiteX1" fmla="*/ 292396 w 458972"/>
                <a:gd name="connsiteY1" fmla="*/ 51391 h 483782"/>
                <a:gd name="connsiteX2" fmla="*/ 90377 w 458972"/>
                <a:gd name="connsiteY2" fmla="*/ 30126 h 483782"/>
                <a:gd name="connsiteX3" fmla="*/ 5316 w 458972"/>
                <a:gd name="connsiteY3" fmla="*/ 232145 h 483782"/>
                <a:gd name="connsiteX4" fmla="*/ 58479 w 458972"/>
                <a:gd name="connsiteY4" fmla="*/ 444796 h 483782"/>
                <a:gd name="connsiteX5" fmla="*/ 292396 w 458972"/>
                <a:gd name="connsiteY5" fmla="*/ 466061 h 483782"/>
                <a:gd name="connsiteX6" fmla="*/ 430619 w 458972"/>
                <a:gd name="connsiteY6" fmla="*/ 412898 h 483782"/>
                <a:gd name="connsiteX7" fmla="*/ 345558 w 458972"/>
                <a:gd name="connsiteY7" fmla="*/ 338470 h 483782"/>
                <a:gd name="connsiteX8" fmla="*/ 430619 w 458972"/>
                <a:gd name="connsiteY8" fmla="*/ 264042 h 483782"/>
                <a:gd name="connsiteX9" fmla="*/ 324293 w 458972"/>
                <a:gd name="connsiteY9" fmla="*/ 157717 h 483782"/>
                <a:gd name="connsiteX10" fmla="*/ 441251 w 458972"/>
                <a:gd name="connsiteY10" fmla="*/ 83289 h 483782"/>
                <a:gd name="connsiteX11" fmla="*/ 419986 w 458972"/>
                <a:gd name="connsiteY11" fmla="*/ 30126 h 48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2" h="483782">
                  <a:moveTo>
                    <a:pt x="419986" y="30126"/>
                  </a:moveTo>
                  <a:cubicBezTo>
                    <a:pt x="395177" y="24810"/>
                    <a:pt x="347331" y="51391"/>
                    <a:pt x="292396" y="51391"/>
                  </a:cubicBezTo>
                  <a:cubicBezTo>
                    <a:pt x="237461" y="51391"/>
                    <a:pt x="138224" y="0"/>
                    <a:pt x="90377" y="30126"/>
                  </a:cubicBezTo>
                  <a:cubicBezTo>
                    <a:pt x="42530" y="60252"/>
                    <a:pt x="10632" y="163033"/>
                    <a:pt x="5316" y="232145"/>
                  </a:cubicBezTo>
                  <a:cubicBezTo>
                    <a:pt x="0" y="301257"/>
                    <a:pt x="10632" y="405810"/>
                    <a:pt x="58479" y="444796"/>
                  </a:cubicBezTo>
                  <a:cubicBezTo>
                    <a:pt x="106326" y="483782"/>
                    <a:pt x="230373" y="471377"/>
                    <a:pt x="292396" y="466061"/>
                  </a:cubicBezTo>
                  <a:cubicBezTo>
                    <a:pt x="354419" y="460745"/>
                    <a:pt x="421759" y="434163"/>
                    <a:pt x="430619" y="412898"/>
                  </a:cubicBezTo>
                  <a:cubicBezTo>
                    <a:pt x="439479" y="391633"/>
                    <a:pt x="345558" y="363279"/>
                    <a:pt x="345558" y="338470"/>
                  </a:cubicBezTo>
                  <a:cubicBezTo>
                    <a:pt x="345558" y="313661"/>
                    <a:pt x="434163" y="294168"/>
                    <a:pt x="430619" y="264042"/>
                  </a:cubicBezTo>
                  <a:cubicBezTo>
                    <a:pt x="427075" y="233917"/>
                    <a:pt x="322521" y="187843"/>
                    <a:pt x="324293" y="157717"/>
                  </a:cubicBezTo>
                  <a:cubicBezTo>
                    <a:pt x="326065" y="127592"/>
                    <a:pt x="423530" y="106326"/>
                    <a:pt x="441251" y="83289"/>
                  </a:cubicBezTo>
                  <a:cubicBezTo>
                    <a:pt x="458972" y="60252"/>
                    <a:pt x="444795" y="35442"/>
                    <a:pt x="419986" y="30126"/>
                  </a:cubicBezTo>
                  <a:close/>
                </a:path>
              </a:pathLst>
            </a:cu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w="9525" cap="flat" cmpd="sng" algn="ctr">
              <a:noFill/>
              <a:prstDash val="solid"/>
              <a:round/>
              <a:headEnd type="none" w="med" len="med"/>
              <a:tailEnd type="none" w="med" len="med"/>
            </a:ln>
            <a:effectLst/>
          </p:spPr>
          <p:txBody>
            <a:bodyPr/>
            <a:lstStyle/>
            <a:p>
              <a:pPr marL="342900" indent="-342900" eaLnBrk="1" hangingPunct="1">
                <a:lnSpc>
                  <a:spcPct val="90000"/>
                </a:lnSpc>
                <a:spcBef>
                  <a:spcPct val="35000"/>
                </a:spcBef>
                <a:spcAft>
                  <a:spcPct val="25000"/>
                </a:spcAft>
                <a:buClr>
                  <a:srgbClr val="8B3D9A"/>
                </a:buClr>
                <a:buFont typeface="Wingdings" pitchFamily="2" charset="2"/>
                <a:buChar char="§"/>
                <a:defRPr/>
              </a:pPr>
              <a:endParaRPr lang="en-US" sz="1000" dirty="0">
                <a:solidFill>
                  <a:srgbClr val="FFFFFF"/>
                </a:solidFill>
                <a:latin typeface="+mn-lt"/>
                <a:ea typeface="ＭＳ Ｐゴシック" charset="0"/>
              </a:endParaRPr>
            </a:p>
          </p:txBody>
        </p:sp>
        <p:sp>
          <p:nvSpPr>
            <p:cNvPr id="96" name="Freeform 53"/>
            <p:cNvSpPr>
              <a:spLocks noChangeArrowheads="1"/>
            </p:cNvSpPr>
            <p:nvPr/>
          </p:nvSpPr>
          <p:spPr bwMode="auto">
            <a:xfrm>
              <a:off x="5546163" y="4097459"/>
              <a:ext cx="1061685" cy="441502"/>
            </a:xfrm>
            <a:custGeom>
              <a:avLst/>
              <a:gdLst>
                <a:gd name="T0" fmla="*/ 44262 w 1251098"/>
                <a:gd name="T1" fmla="*/ 183690 h 627321"/>
                <a:gd name="T2" fmla="*/ 192974 w 1251098"/>
                <a:gd name="T3" fmla="*/ 98909 h 627321"/>
                <a:gd name="T4" fmla="*/ 479781 w 1251098"/>
                <a:gd name="T5" fmla="*/ 120106 h 627321"/>
                <a:gd name="T6" fmla="*/ 787837 w 1251098"/>
                <a:gd name="T7" fmla="*/ 120106 h 627321"/>
                <a:gd name="T8" fmla="*/ 1149000 w 1251098"/>
                <a:gd name="T9" fmla="*/ 3536 h 627321"/>
                <a:gd name="T10" fmla="*/ 1212735 w 1251098"/>
                <a:gd name="T11" fmla="*/ 98909 h 627321"/>
                <a:gd name="T12" fmla="*/ 1085269 w 1251098"/>
                <a:gd name="T13" fmla="*/ 310864 h 627321"/>
                <a:gd name="T14" fmla="*/ 1138376 w 1251098"/>
                <a:gd name="T15" fmla="*/ 469827 h 627321"/>
                <a:gd name="T16" fmla="*/ 1233981 w 1251098"/>
                <a:gd name="T17" fmla="*/ 596999 h 627321"/>
                <a:gd name="T18" fmla="*/ 1042772 w 1251098"/>
                <a:gd name="T19" fmla="*/ 607598 h 627321"/>
                <a:gd name="T20" fmla="*/ 745347 w 1251098"/>
                <a:gd name="T21" fmla="*/ 491023 h 627321"/>
                <a:gd name="T22" fmla="*/ 320445 w 1251098"/>
                <a:gd name="T23" fmla="*/ 491023 h 627321"/>
                <a:gd name="T24" fmla="*/ 44262 w 1251098"/>
                <a:gd name="T25" fmla="*/ 469827 h 627321"/>
                <a:gd name="T26" fmla="*/ 44262 w 1251098"/>
                <a:gd name="T27" fmla="*/ 183690 h 6273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1098"/>
                <a:gd name="T43" fmla="*/ 0 h 627321"/>
                <a:gd name="T44" fmla="*/ 1251098 w 1251098"/>
                <a:gd name="T45" fmla="*/ 627321 h 627321"/>
                <a:gd name="connsiteX0" fmla="*/ 44302 w 1251098"/>
                <a:gd name="connsiteY0" fmla="*/ 184298 h 627321"/>
                <a:gd name="connsiteX1" fmla="*/ 193158 w 1251098"/>
                <a:gd name="connsiteY1" fmla="*/ 99237 h 627321"/>
                <a:gd name="connsiteX2" fmla="*/ 480237 w 1251098"/>
                <a:gd name="connsiteY2" fmla="*/ 120502 h 627321"/>
                <a:gd name="connsiteX3" fmla="*/ 788581 w 1251098"/>
                <a:gd name="connsiteY3" fmla="*/ 120502 h 627321"/>
                <a:gd name="connsiteX4" fmla="*/ 1150088 w 1251098"/>
                <a:gd name="connsiteY4" fmla="*/ 3544 h 627321"/>
                <a:gd name="connsiteX5" fmla="*/ 1213884 w 1251098"/>
                <a:gd name="connsiteY5" fmla="*/ 99237 h 627321"/>
                <a:gd name="connsiteX6" fmla="*/ 1086293 w 1251098"/>
                <a:gd name="connsiteY6" fmla="*/ 222730 h 627321"/>
                <a:gd name="connsiteX7" fmla="*/ 1139456 w 1251098"/>
                <a:gd name="connsiteY7" fmla="*/ 471377 h 627321"/>
                <a:gd name="connsiteX8" fmla="*/ 1235149 w 1251098"/>
                <a:gd name="connsiteY8" fmla="*/ 598967 h 627321"/>
                <a:gd name="connsiteX9" fmla="*/ 1043763 w 1251098"/>
                <a:gd name="connsiteY9" fmla="*/ 609600 h 627321"/>
                <a:gd name="connsiteX10" fmla="*/ 746051 w 1251098"/>
                <a:gd name="connsiteY10" fmla="*/ 492642 h 627321"/>
                <a:gd name="connsiteX11" fmla="*/ 320749 w 1251098"/>
                <a:gd name="connsiteY11" fmla="*/ 492642 h 627321"/>
                <a:gd name="connsiteX12" fmla="*/ 44302 w 1251098"/>
                <a:gd name="connsiteY12" fmla="*/ 471377 h 627321"/>
                <a:gd name="connsiteX13" fmla="*/ 44302 w 1251098"/>
                <a:gd name="connsiteY13" fmla="*/ 184298 h 627321"/>
                <a:gd name="connsiteX0" fmla="*/ 44302 w 1251098"/>
                <a:gd name="connsiteY0" fmla="*/ 236306 h 679329"/>
                <a:gd name="connsiteX1" fmla="*/ 193158 w 1251098"/>
                <a:gd name="connsiteY1" fmla="*/ 151245 h 679329"/>
                <a:gd name="connsiteX2" fmla="*/ 480237 w 1251098"/>
                <a:gd name="connsiteY2" fmla="*/ 172510 h 679329"/>
                <a:gd name="connsiteX3" fmla="*/ 788581 w 1251098"/>
                <a:gd name="connsiteY3" fmla="*/ 172510 h 679329"/>
                <a:gd name="connsiteX4" fmla="*/ 1144477 w 1251098"/>
                <a:gd name="connsiteY4" fmla="*/ 3544 h 679329"/>
                <a:gd name="connsiteX5" fmla="*/ 1213884 w 1251098"/>
                <a:gd name="connsiteY5" fmla="*/ 151245 h 679329"/>
                <a:gd name="connsiteX6" fmla="*/ 1086293 w 1251098"/>
                <a:gd name="connsiteY6" fmla="*/ 274738 h 679329"/>
                <a:gd name="connsiteX7" fmla="*/ 1139456 w 1251098"/>
                <a:gd name="connsiteY7" fmla="*/ 523385 h 679329"/>
                <a:gd name="connsiteX8" fmla="*/ 1235149 w 1251098"/>
                <a:gd name="connsiteY8" fmla="*/ 650975 h 679329"/>
                <a:gd name="connsiteX9" fmla="*/ 1043763 w 1251098"/>
                <a:gd name="connsiteY9" fmla="*/ 661608 h 679329"/>
                <a:gd name="connsiteX10" fmla="*/ 746051 w 1251098"/>
                <a:gd name="connsiteY10" fmla="*/ 544650 h 679329"/>
                <a:gd name="connsiteX11" fmla="*/ 320749 w 1251098"/>
                <a:gd name="connsiteY11" fmla="*/ 544650 h 679329"/>
                <a:gd name="connsiteX12" fmla="*/ 44302 w 1251098"/>
                <a:gd name="connsiteY12" fmla="*/ 523385 h 679329"/>
                <a:gd name="connsiteX13" fmla="*/ 44302 w 1251098"/>
                <a:gd name="connsiteY13" fmla="*/ 236306 h 679329"/>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086293 w 1251098"/>
                <a:gd name="connsiteY6" fmla="*/ 284645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1098" h="689236">
                  <a:moveTo>
                    <a:pt x="44302" y="246213"/>
                  </a:moveTo>
                  <a:cubicBezTo>
                    <a:pt x="69111" y="184190"/>
                    <a:pt x="120502" y="171785"/>
                    <a:pt x="193158" y="161152"/>
                  </a:cubicBezTo>
                  <a:cubicBezTo>
                    <a:pt x="265814" y="150519"/>
                    <a:pt x="381000" y="178873"/>
                    <a:pt x="480237" y="182417"/>
                  </a:cubicBezTo>
                  <a:cubicBezTo>
                    <a:pt x="579474" y="185961"/>
                    <a:pt x="677874" y="210578"/>
                    <a:pt x="788581" y="182417"/>
                  </a:cubicBezTo>
                  <a:cubicBezTo>
                    <a:pt x="899288" y="154256"/>
                    <a:pt x="1069853" y="26902"/>
                    <a:pt x="1144477" y="13451"/>
                  </a:cubicBezTo>
                  <a:cubicBezTo>
                    <a:pt x="1219101" y="0"/>
                    <a:pt x="1243217" y="54037"/>
                    <a:pt x="1236325" y="101713"/>
                  </a:cubicBezTo>
                  <a:cubicBezTo>
                    <a:pt x="1229433" y="149389"/>
                    <a:pt x="1147319" y="145850"/>
                    <a:pt x="1103122" y="299506"/>
                  </a:cubicBezTo>
                  <a:cubicBezTo>
                    <a:pt x="1086977" y="371436"/>
                    <a:pt x="1117451" y="473063"/>
                    <a:pt x="1139456" y="533292"/>
                  </a:cubicBezTo>
                  <a:cubicBezTo>
                    <a:pt x="1161461" y="593521"/>
                    <a:pt x="1251098" y="637845"/>
                    <a:pt x="1235149" y="660882"/>
                  </a:cubicBezTo>
                  <a:cubicBezTo>
                    <a:pt x="1219200" y="683919"/>
                    <a:pt x="1125279" y="689236"/>
                    <a:pt x="1043763" y="671515"/>
                  </a:cubicBezTo>
                  <a:cubicBezTo>
                    <a:pt x="962247" y="653794"/>
                    <a:pt x="866553" y="574050"/>
                    <a:pt x="746051" y="554557"/>
                  </a:cubicBezTo>
                  <a:cubicBezTo>
                    <a:pt x="625549" y="535064"/>
                    <a:pt x="437707" y="558101"/>
                    <a:pt x="320749" y="554557"/>
                  </a:cubicBezTo>
                  <a:cubicBezTo>
                    <a:pt x="203791" y="551013"/>
                    <a:pt x="88604" y="588227"/>
                    <a:pt x="44302" y="533292"/>
                  </a:cubicBezTo>
                  <a:cubicBezTo>
                    <a:pt x="0" y="478357"/>
                    <a:pt x="19493" y="308236"/>
                    <a:pt x="44302" y="24621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w="9525" algn="ctr">
              <a:noFill/>
              <a:round/>
              <a:headEnd/>
              <a:tailEnd/>
            </a:ln>
          </p:spPr>
          <p:txBody>
            <a:bodyPr/>
            <a:lstStyle/>
            <a:p>
              <a:pPr eaLnBrk="1" hangingPunct="1">
                <a:lnSpc>
                  <a:spcPct val="90000"/>
                </a:lnSpc>
                <a:spcBef>
                  <a:spcPct val="35000"/>
                </a:spcBef>
                <a:spcAft>
                  <a:spcPct val="25000"/>
                </a:spcAft>
                <a:buClr>
                  <a:schemeClr val="folHlink"/>
                </a:buClr>
                <a:buFont typeface="Arial" charset="0"/>
                <a:buChar char="•"/>
                <a:defRPr/>
              </a:pPr>
              <a:endParaRPr lang="en-US" sz="1000" dirty="0">
                <a:ln w="12700">
                  <a:solidFill>
                    <a:srgbClr val="F8F45A">
                      <a:satMod val="155000"/>
                    </a:srgbClr>
                  </a:solidFill>
                  <a:prstDash val="solid"/>
                </a:ln>
                <a:solidFill>
                  <a:srgbClr val="CDCDCF">
                    <a:tint val="85000"/>
                    <a:satMod val="155000"/>
                  </a:srgbClr>
                </a:solidFill>
                <a:effectLst>
                  <a:outerShdw blurRad="41275" dist="20320" dir="1800000" algn="tl" rotWithShape="0">
                    <a:srgbClr val="000000">
                      <a:alpha val="40000"/>
                    </a:srgbClr>
                  </a:outerShdw>
                </a:effectLst>
                <a:latin typeface="+mn-lt"/>
                <a:ea typeface="ＭＳ Ｐゴシック" charset="0"/>
              </a:endParaRPr>
            </a:p>
          </p:txBody>
        </p:sp>
      </p:grpSp>
      <p:grpSp>
        <p:nvGrpSpPr>
          <p:cNvPr id="22545" name="Group 63"/>
          <p:cNvGrpSpPr>
            <a:grpSpLocks/>
          </p:cNvGrpSpPr>
          <p:nvPr/>
        </p:nvGrpSpPr>
        <p:grpSpPr bwMode="auto">
          <a:xfrm rot="3085314">
            <a:off x="6281738" y="5705475"/>
            <a:ext cx="330200" cy="447675"/>
            <a:chOff x="4705350" y="5362575"/>
            <a:chExt cx="428625" cy="647700"/>
          </a:xfrm>
        </p:grpSpPr>
        <p:cxnSp>
          <p:nvCxnSpPr>
            <p:cNvPr id="22588" name="Straight Connector 112"/>
            <p:cNvCxnSpPr>
              <a:cxnSpLocks noChangeShapeType="1"/>
            </p:cNvCxnSpPr>
            <p:nvPr/>
          </p:nvCxnSpPr>
          <p:spPr bwMode="auto">
            <a:xfrm flipV="1">
              <a:off x="4886325" y="5572125"/>
              <a:ext cx="0" cy="43815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2589" name="Straight Connector 113"/>
            <p:cNvCxnSpPr>
              <a:cxnSpLocks noChangeShapeType="1"/>
            </p:cNvCxnSpPr>
            <p:nvPr/>
          </p:nvCxnSpPr>
          <p:spPr bwMode="auto">
            <a:xfrm flipV="1">
              <a:off x="4953000" y="5572125"/>
              <a:ext cx="0" cy="43815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2590" name="Straight Connector 114"/>
            <p:cNvCxnSpPr>
              <a:cxnSpLocks noChangeShapeType="1"/>
            </p:cNvCxnSpPr>
            <p:nvPr/>
          </p:nvCxnSpPr>
          <p:spPr bwMode="auto">
            <a:xfrm flipV="1">
              <a:off x="4953000" y="5362575"/>
              <a:ext cx="142875" cy="21907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2591" name="Straight Connector 115"/>
            <p:cNvCxnSpPr>
              <a:cxnSpLocks noChangeShapeType="1"/>
            </p:cNvCxnSpPr>
            <p:nvPr/>
          </p:nvCxnSpPr>
          <p:spPr bwMode="auto">
            <a:xfrm flipH="1" flipV="1">
              <a:off x="4743450" y="5362575"/>
              <a:ext cx="142875" cy="21907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2592" name="Straight Connector 116"/>
            <p:cNvCxnSpPr>
              <a:cxnSpLocks noChangeShapeType="1"/>
            </p:cNvCxnSpPr>
            <p:nvPr/>
          </p:nvCxnSpPr>
          <p:spPr bwMode="auto">
            <a:xfrm flipH="1" flipV="1">
              <a:off x="4705350" y="5419725"/>
              <a:ext cx="142875" cy="21907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2593" name="Straight Connector 117"/>
            <p:cNvCxnSpPr>
              <a:cxnSpLocks noChangeShapeType="1"/>
            </p:cNvCxnSpPr>
            <p:nvPr/>
          </p:nvCxnSpPr>
          <p:spPr bwMode="auto">
            <a:xfrm flipV="1">
              <a:off x="4991100" y="5429250"/>
              <a:ext cx="142875" cy="21907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grpSp>
      <p:sp>
        <p:nvSpPr>
          <p:cNvPr id="22546" name="Text Box 7"/>
          <p:cNvSpPr txBox="1">
            <a:spLocks noChangeArrowheads="1"/>
          </p:cNvSpPr>
          <p:nvPr/>
        </p:nvSpPr>
        <p:spPr bwMode="auto">
          <a:xfrm>
            <a:off x="4610100" y="5068888"/>
            <a:ext cx="8858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buClr>
                <a:srgbClr val="8B3D9A"/>
              </a:buClr>
              <a:buFont typeface="Wingdings" pitchFamily="2" charset="2"/>
              <a:buNone/>
            </a:pPr>
            <a:r>
              <a:rPr lang="en-US" altLang="en-US" sz="1000">
                <a:solidFill>
                  <a:srgbClr val="000000"/>
                </a:solidFill>
                <a:ea typeface="MS PGothic" pitchFamily="34" charset="-128"/>
              </a:rPr>
              <a:t>T cell</a:t>
            </a:r>
          </a:p>
        </p:txBody>
      </p:sp>
      <p:sp>
        <p:nvSpPr>
          <p:cNvPr id="22547" name="Text Box 7"/>
          <p:cNvSpPr txBox="1">
            <a:spLocks noChangeArrowheads="1"/>
          </p:cNvSpPr>
          <p:nvPr/>
        </p:nvSpPr>
        <p:spPr bwMode="auto">
          <a:xfrm>
            <a:off x="7191375" y="5138738"/>
            <a:ext cx="885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buClr>
                <a:srgbClr val="8B3D9A"/>
              </a:buClr>
              <a:buFont typeface="Wingdings" pitchFamily="2" charset="2"/>
              <a:buNone/>
            </a:pPr>
            <a:r>
              <a:rPr lang="en-US" altLang="en-US" sz="1000">
                <a:solidFill>
                  <a:srgbClr val="000000"/>
                </a:solidFill>
                <a:ea typeface="MS PGothic" pitchFamily="34" charset="-128"/>
              </a:rPr>
              <a:t>Cancer</a:t>
            </a:r>
            <a:br>
              <a:rPr lang="en-US" altLang="en-US" sz="1000">
                <a:solidFill>
                  <a:srgbClr val="000000"/>
                </a:solidFill>
                <a:ea typeface="MS PGothic" pitchFamily="34" charset="-128"/>
              </a:rPr>
            </a:br>
            <a:r>
              <a:rPr lang="en-US" altLang="en-US" sz="1000">
                <a:solidFill>
                  <a:srgbClr val="000000"/>
                </a:solidFill>
                <a:ea typeface="MS PGothic" pitchFamily="34" charset="-128"/>
              </a:rPr>
              <a:t>cell</a:t>
            </a:r>
          </a:p>
        </p:txBody>
      </p:sp>
      <p:sp>
        <p:nvSpPr>
          <p:cNvPr id="22548" name="Text Box 9"/>
          <p:cNvSpPr txBox="1">
            <a:spLocks noChangeArrowheads="1"/>
          </p:cNvSpPr>
          <p:nvPr/>
        </p:nvSpPr>
        <p:spPr bwMode="auto">
          <a:xfrm>
            <a:off x="6419850" y="4144963"/>
            <a:ext cx="5159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buClr>
                <a:srgbClr val="8B3D9A"/>
              </a:buClr>
              <a:buFont typeface="Wingdings" pitchFamily="2" charset="2"/>
              <a:buNone/>
            </a:pPr>
            <a:r>
              <a:rPr lang="en-US" altLang="en-US" sz="1000" dirty="0">
                <a:ea typeface="MS PGothic" pitchFamily="34" charset="-128"/>
              </a:rPr>
              <a:t>MHC</a:t>
            </a:r>
          </a:p>
        </p:txBody>
      </p:sp>
      <p:sp>
        <p:nvSpPr>
          <p:cNvPr id="22549" name="Text Box 9"/>
          <p:cNvSpPr txBox="1">
            <a:spLocks noChangeArrowheads="1"/>
          </p:cNvSpPr>
          <p:nvPr/>
        </p:nvSpPr>
        <p:spPr bwMode="auto">
          <a:xfrm>
            <a:off x="5681663" y="4168775"/>
            <a:ext cx="5159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buClr>
                <a:srgbClr val="8B3D9A"/>
              </a:buClr>
              <a:buFont typeface="Wingdings" pitchFamily="2" charset="2"/>
              <a:buNone/>
            </a:pPr>
            <a:r>
              <a:rPr lang="en-US" altLang="en-US" sz="1000" dirty="0">
                <a:ea typeface="MS PGothic" pitchFamily="34" charset="-128"/>
              </a:rPr>
              <a:t>TCR</a:t>
            </a:r>
          </a:p>
        </p:txBody>
      </p:sp>
      <p:sp>
        <p:nvSpPr>
          <p:cNvPr id="22550" name="Text Box 9"/>
          <p:cNvSpPr txBox="1">
            <a:spLocks noChangeArrowheads="1"/>
          </p:cNvSpPr>
          <p:nvPr/>
        </p:nvSpPr>
        <p:spPr bwMode="auto">
          <a:xfrm>
            <a:off x="5705475" y="5065713"/>
            <a:ext cx="5159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buClr>
                <a:srgbClr val="8B3D9A"/>
              </a:buClr>
              <a:buFont typeface="Wingdings" pitchFamily="2" charset="2"/>
              <a:buNone/>
            </a:pPr>
            <a:r>
              <a:rPr lang="en-US" altLang="en-US" sz="1000" dirty="0">
                <a:ea typeface="MS PGothic" pitchFamily="34" charset="-128"/>
              </a:rPr>
              <a:t>PD-1</a:t>
            </a:r>
          </a:p>
        </p:txBody>
      </p:sp>
      <p:sp>
        <p:nvSpPr>
          <p:cNvPr id="22551" name="Text Box 9"/>
          <p:cNvSpPr txBox="1">
            <a:spLocks noChangeArrowheads="1"/>
          </p:cNvSpPr>
          <p:nvPr/>
        </p:nvSpPr>
        <p:spPr bwMode="auto">
          <a:xfrm>
            <a:off x="6345238" y="5311775"/>
            <a:ext cx="7493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buClr>
                <a:srgbClr val="8B3D9A"/>
              </a:buClr>
              <a:buFont typeface="Wingdings" pitchFamily="2" charset="2"/>
              <a:buNone/>
            </a:pPr>
            <a:r>
              <a:rPr lang="en-US" altLang="en-US" sz="1000" dirty="0">
                <a:ea typeface="MS PGothic" pitchFamily="34" charset="-128"/>
              </a:rPr>
              <a:t>PD-L1</a:t>
            </a:r>
          </a:p>
        </p:txBody>
      </p:sp>
      <p:grpSp>
        <p:nvGrpSpPr>
          <p:cNvPr id="22552" name="Group 63"/>
          <p:cNvGrpSpPr>
            <a:grpSpLocks/>
          </p:cNvGrpSpPr>
          <p:nvPr/>
        </p:nvGrpSpPr>
        <p:grpSpPr bwMode="auto">
          <a:xfrm rot="-3869255">
            <a:off x="5957094" y="5445919"/>
            <a:ext cx="330200" cy="449262"/>
            <a:chOff x="4705350" y="5362575"/>
            <a:chExt cx="428625" cy="647700"/>
          </a:xfrm>
        </p:grpSpPr>
        <p:cxnSp>
          <p:nvCxnSpPr>
            <p:cNvPr id="22582" name="Straight Connector 120"/>
            <p:cNvCxnSpPr>
              <a:cxnSpLocks noChangeShapeType="1"/>
            </p:cNvCxnSpPr>
            <p:nvPr/>
          </p:nvCxnSpPr>
          <p:spPr bwMode="auto">
            <a:xfrm flipV="1">
              <a:off x="4886325" y="5572125"/>
              <a:ext cx="0" cy="43815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2583" name="Straight Connector 121"/>
            <p:cNvCxnSpPr>
              <a:cxnSpLocks noChangeShapeType="1"/>
            </p:cNvCxnSpPr>
            <p:nvPr/>
          </p:nvCxnSpPr>
          <p:spPr bwMode="auto">
            <a:xfrm flipV="1">
              <a:off x="4953000" y="5572125"/>
              <a:ext cx="0" cy="43815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2584" name="Straight Connector 122"/>
            <p:cNvCxnSpPr>
              <a:cxnSpLocks noChangeShapeType="1"/>
            </p:cNvCxnSpPr>
            <p:nvPr/>
          </p:nvCxnSpPr>
          <p:spPr bwMode="auto">
            <a:xfrm flipV="1">
              <a:off x="4953000" y="5362575"/>
              <a:ext cx="142875" cy="21907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2585" name="Straight Connector 123"/>
            <p:cNvCxnSpPr>
              <a:cxnSpLocks noChangeShapeType="1"/>
            </p:cNvCxnSpPr>
            <p:nvPr/>
          </p:nvCxnSpPr>
          <p:spPr bwMode="auto">
            <a:xfrm flipH="1" flipV="1">
              <a:off x="4743450" y="5362575"/>
              <a:ext cx="142875" cy="21907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2586" name="Straight Connector 124"/>
            <p:cNvCxnSpPr>
              <a:cxnSpLocks noChangeShapeType="1"/>
            </p:cNvCxnSpPr>
            <p:nvPr/>
          </p:nvCxnSpPr>
          <p:spPr bwMode="auto">
            <a:xfrm flipH="1" flipV="1">
              <a:off x="4705350" y="5419725"/>
              <a:ext cx="142875" cy="21907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2587" name="Straight Connector 125"/>
            <p:cNvCxnSpPr>
              <a:cxnSpLocks noChangeShapeType="1"/>
            </p:cNvCxnSpPr>
            <p:nvPr/>
          </p:nvCxnSpPr>
          <p:spPr bwMode="auto">
            <a:xfrm flipV="1">
              <a:off x="4991100" y="5429250"/>
              <a:ext cx="142875" cy="21907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grpSp>
      <p:sp>
        <p:nvSpPr>
          <p:cNvPr id="128" name="Freeform 127"/>
          <p:cNvSpPr/>
          <p:nvPr/>
        </p:nvSpPr>
        <p:spPr bwMode="auto">
          <a:xfrm rot="20845963">
            <a:off x="5454650" y="5108575"/>
            <a:ext cx="658813" cy="565150"/>
          </a:xfrm>
          <a:custGeom>
            <a:avLst/>
            <a:gdLst>
              <a:gd name="connsiteX0" fmla="*/ 15081 w 748506"/>
              <a:gd name="connsiteY0" fmla="*/ 74216 h 610791"/>
              <a:gd name="connsiteX1" fmla="*/ 12700 w 748506"/>
              <a:gd name="connsiteY1" fmla="*/ 19447 h 610791"/>
              <a:gd name="connsiteX2" fmla="*/ 91281 w 748506"/>
              <a:gd name="connsiteY2" fmla="*/ 28972 h 610791"/>
              <a:gd name="connsiteX3" fmla="*/ 341313 w 748506"/>
              <a:gd name="connsiteY3" fmla="*/ 193279 h 610791"/>
              <a:gd name="connsiteX4" fmla="*/ 455613 w 748506"/>
              <a:gd name="connsiteY4" fmla="*/ 259954 h 610791"/>
              <a:gd name="connsiteX5" fmla="*/ 524669 w 748506"/>
              <a:gd name="connsiteY5" fmla="*/ 228997 h 610791"/>
              <a:gd name="connsiteX6" fmla="*/ 612775 w 748506"/>
              <a:gd name="connsiteY6" fmla="*/ 224235 h 610791"/>
              <a:gd name="connsiteX7" fmla="*/ 729456 w 748506"/>
              <a:gd name="connsiteY7" fmla="*/ 302816 h 610791"/>
              <a:gd name="connsiteX8" fmla="*/ 727075 w 748506"/>
              <a:gd name="connsiteY8" fmla="*/ 367110 h 610791"/>
              <a:gd name="connsiteX9" fmla="*/ 700881 w 748506"/>
              <a:gd name="connsiteY9" fmla="*/ 388541 h 610791"/>
              <a:gd name="connsiteX10" fmla="*/ 665163 w 748506"/>
              <a:gd name="connsiteY10" fmla="*/ 350441 h 610791"/>
              <a:gd name="connsiteX11" fmla="*/ 588963 w 748506"/>
              <a:gd name="connsiteY11" fmla="*/ 326629 h 610791"/>
              <a:gd name="connsiteX12" fmla="*/ 510381 w 748506"/>
              <a:gd name="connsiteY12" fmla="*/ 379016 h 610791"/>
              <a:gd name="connsiteX13" fmla="*/ 479425 w 748506"/>
              <a:gd name="connsiteY13" fmla="*/ 471885 h 610791"/>
              <a:gd name="connsiteX14" fmla="*/ 505619 w 748506"/>
              <a:gd name="connsiteY14" fmla="*/ 533797 h 610791"/>
              <a:gd name="connsiteX15" fmla="*/ 555625 w 748506"/>
              <a:gd name="connsiteY15" fmla="*/ 567135 h 610791"/>
              <a:gd name="connsiteX16" fmla="*/ 534194 w 748506"/>
              <a:gd name="connsiteY16" fmla="*/ 593329 h 610791"/>
              <a:gd name="connsiteX17" fmla="*/ 465138 w 748506"/>
              <a:gd name="connsiteY17" fmla="*/ 600472 h 610791"/>
              <a:gd name="connsiteX18" fmla="*/ 379413 w 748506"/>
              <a:gd name="connsiteY18" fmla="*/ 531416 h 610791"/>
              <a:gd name="connsiteX19" fmla="*/ 355600 w 748506"/>
              <a:gd name="connsiteY19" fmla="*/ 450454 h 610791"/>
              <a:gd name="connsiteX20" fmla="*/ 391319 w 748506"/>
              <a:gd name="connsiteY20" fmla="*/ 350441 h 610791"/>
              <a:gd name="connsiteX21" fmla="*/ 291306 w 748506"/>
              <a:gd name="connsiteY21" fmla="*/ 276622 h 610791"/>
              <a:gd name="connsiteX22" fmla="*/ 184150 w 748506"/>
              <a:gd name="connsiteY22" fmla="*/ 198041 h 610791"/>
              <a:gd name="connsiteX23" fmla="*/ 15081 w 748506"/>
              <a:gd name="connsiteY23" fmla="*/ 74216 h 61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8506" h="610791">
                <a:moveTo>
                  <a:pt x="15081" y="74216"/>
                </a:moveTo>
                <a:cubicBezTo>
                  <a:pt x="7540" y="50602"/>
                  <a:pt x="0" y="26988"/>
                  <a:pt x="12700" y="19447"/>
                </a:cubicBezTo>
                <a:cubicBezTo>
                  <a:pt x="25400" y="11906"/>
                  <a:pt x="36512" y="0"/>
                  <a:pt x="91281" y="28972"/>
                </a:cubicBezTo>
                <a:cubicBezTo>
                  <a:pt x="146050" y="57944"/>
                  <a:pt x="280591" y="154782"/>
                  <a:pt x="341313" y="193279"/>
                </a:cubicBezTo>
                <a:cubicBezTo>
                  <a:pt x="402035" y="231776"/>
                  <a:pt x="425054" y="254001"/>
                  <a:pt x="455613" y="259954"/>
                </a:cubicBezTo>
                <a:cubicBezTo>
                  <a:pt x="486172" y="265907"/>
                  <a:pt x="498475" y="234950"/>
                  <a:pt x="524669" y="228997"/>
                </a:cubicBezTo>
                <a:cubicBezTo>
                  <a:pt x="550863" y="223044"/>
                  <a:pt x="578644" y="211932"/>
                  <a:pt x="612775" y="224235"/>
                </a:cubicBezTo>
                <a:cubicBezTo>
                  <a:pt x="646906" y="236538"/>
                  <a:pt x="710406" y="279004"/>
                  <a:pt x="729456" y="302816"/>
                </a:cubicBezTo>
                <a:cubicBezTo>
                  <a:pt x="748506" y="326628"/>
                  <a:pt x="731838" y="352822"/>
                  <a:pt x="727075" y="367110"/>
                </a:cubicBezTo>
                <a:cubicBezTo>
                  <a:pt x="722312" y="381398"/>
                  <a:pt x="711200" y="391319"/>
                  <a:pt x="700881" y="388541"/>
                </a:cubicBezTo>
                <a:cubicBezTo>
                  <a:pt x="690562" y="385763"/>
                  <a:pt x="683816" y="360760"/>
                  <a:pt x="665163" y="350441"/>
                </a:cubicBezTo>
                <a:cubicBezTo>
                  <a:pt x="646510" y="340122"/>
                  <a:pt x="614760" y="321867"/>
                  <a:pt x="588963" y="326629"/>
                </a:cubicBezTo>
                <a:cubicBezTo>
                  <a:pt x="563166" y="331391"/>
                  <a:pt x="528637" y="354807"/>
                  <a:pt x="510381" y="379016"/>
                </a:cubicBezTo>
                <a:cubicBezTo>
                  <a:pt x="492125" y="403225"/>
                  <a:pt x="480219" y="446088"/>
                  <a:pt x="479425" y="471885"/>
                </a:cubicBezTo>
                <a:cubicBezTo>
                  <a:pt x="478631" y="497682"/>
                  <a:pt x="492919" y="517922"/>
                  <a:pt x="505619" y="533797"/>
                </a:cubicBezTo>
                <a:cubicBezTo>
                  <a:pt x="518319" y="549672"/>
                  <a:pt x="550863" y="557213"/>
                  <a:pt x="555625" y="567135"/>
                </a:cubicBezTo>
                <a:cubicBezTo>
                  <a:pt x="560387" y="577057"/>
                  <a:pt x="549275" y="587773"/>
                  <a:pt x="534194" y="593329"/>
                </a:cubicBezTo>
                <a:cubicBezTo>
                  <a:pt x="519113" y="598885"/>
                  <a:pt x="490935" y="610791"/>
                  <a:pt x="465138" y="600472"/>
                </a:cubicBezTo>
                <a:cubicBezTo>
                  <a:pt x="439341" y="590153"/>
                  <a:pt x="397669" y="556419"/>
                  <a:pt x="379413" y="531416"/>
                </a:cubicBezTo>
                <a:cubicBezTo>
                  <a:pt x="361157" y="506413"/>
                  <a:pt x="353616" y="480617"/>
                  <a:pt x="355600" y="450454"/>
                </a:cubicBezTo>
                <a:cubicBezTo>
                  <a:pt x="357584" y="420291"/>
                  <a:pt x="402035" y="379413"/>
                  <a:pt x="391319" y="350441"/>
                </a:cubicBezTo>
                <a:cubicBezTo>
                  <a:pt x="380603" y="321469"/>
                  <a:pt x="291306" y="276622"/>
                  <a:pt x="291306" y="276622"/>
                </a:cubicBezTo>
                <a:lnTo>
                  <a:pt x="184150" y="198041"/>
                </a:lnTo>
                <a:lnTo>
                  <a:pt x="15081" y="74216"/>
                </a:ln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9525">
            <a:noFill/>
            <a:miter lim="800000"/>
            <a:headEnd/>
            <a:tailEnd/>
          </a:ln>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sz="1400" dirty="0">
              <a:solidFill>
                <a:srgbClr val="CDCDCF"/>
              </a:solidFill>
              <a:latin typeface="+mn-lt"/>
              <a:ea typeface="MS PGothic" pitchFamily="34" charset="-128"/>
            </a:endParaRPr>
          </a:p>
        </p:txBody>
      </p:sp>
      <p:sp>
        <p:nvSpPr>
          <p:cNvPr id="129" name="Freeform 128"/>
          <p:cNvSpPr/>
          <p:nvPr/>
        </p:nvSpPr>
        <p:spPr bwMode="auto">
          <a:xfrm>
            <a:off x="6566477" y="5221420"/>
            <a:ext cx="756046" cy="636191"/>
          </a:xfrm>
          <a:custGeom>
            <a:avLst/>
            <a:gdLst>
              <a:gd name="connsiteX0" fmla="*/ 683418 w 760412"/>
              <a:gd name="connsiteY0" fmla="*/ 45641 h 635794"/>
              <a:gd name="connsiteX1" fmla="*/ 280987 w 760412"/>
              <a:gd name="connsiteY1" fmla="*/ 359966 h 635794"/>
              <a:gd name="connsiteX2" fmla="*/ 128587 w 760412"/>
              <a:gd name="connsiteY2" fmla="*/ 343297 h 635794"/>
              <a:gd name="connsiteX3" fmla="*/ 50006 w 760412"/>
              <a:gd name="connsiteY3" fmla="*/ 376635 h 635794"/>
              <a:gd name="connsiteX4" fmla="*/ 4762 w 760412"/>
              <a:gd name="connsiteY4" fmla="*/ 469503 h 635794"/>
              <a:gd name="connsiteX5" fmla="*/ 78581 w 760412"/>
              <a:gd name="connsiteY5" fmla="*/ 602853 h 635794"/>
              <a:gd name="connsiteX6" fmla="*/ 223837 w 760412"/>
              <a:gd name="connsiteY6" fmla="*/ 624285 h 635794"/>
              <a:gd name="connsiteX7" fmla="*/ 290512 w 760412"/>
              <a:gd name="connsiteY7" fmla="*/ 533797 h 635794"/>
              <a:gd name="connsiteX8" fmla="*/ 283368 w 760412"/>
              <a:gd name="connsiteY8" fmla="*/ 464741 h 635794"/>
              <a:gd name="connsiteX9" fmla="*/ 345281 w 760412"/>
              <a:gd name="connsiteY9" fmla="*/ 381397 h 635794"/>
              <a:gd name="connsiteX10" fmla="*/ 590549 w 760412"/>
              <a:gd name="connsiteY10" fmla="*/ 188516 h 635794"/>
              <a:gd name="connsiteX11" fmla="*/ 716756 w 760412"/>
              <a:gd name="connsiteY11" fmla="*/ 83741 h 635794"/>
              <a:gd name="connsiteX12" fmla="*/ 742949 w 760412"/>
              <a:gd name="connsiteY12" fmla="*/ 86122 h 635794"/>
              <a:gd name="connsiteX13" fmla="*/ 683418 w 760412"/>
              <a:gd name="connsiteY13" fmla="*/ 45641 h 635794"/>
              <a:gd name="connsiteX0" fmla="*/ 683418 w 756046"/>
              <a:gd name="connsiteY0" fmla="*/ 46038 h 636191"/>
              <a:gd name="connsiteX1" fmla="*/ 280987 w 756046"/>
              <a:gd name="connsiteY1" fmla="*/ 360363 h 636191"/>
              <a:gd name="connsiteX2" fmla="*/ 128587 w 756046"/>
              <a:gd name="connsiteY2" fmla="*/ 343694 h 636191"/>
              <a:gd name="connsiteX3" fmla="*/ 50006 w 756046"/>
              <a:gd name="connsiteY3" fmla="*/ 377032 h 636191"/>
              <a:gd name="connsiteX4" fmla="*/ 4762 w 756046"/>
              <a:gd name="connsiteY4" fmla="*/ 469900 h 636191"/>
              <a:gd name="connsiteX5" fmla="*/ 78581 w 756046"/>
              <a:gd name="connsiteY5" fmla="*/ 603250 h 636191"/>
              <a:gd name="connsiteX6" fmla="*/ 223837 w 756046"/>
              <a:gd name="connsiteY6" fmla="*/ 624682 h 636191"/>
              <a:gd name="connsiteX7" fmla="*/ 290512 w 756046"/>
              <a:gd name="connsiteY7" fmla="*/ 534194 h 636191"/>
              <a:gd name="connsiteX8" fmla="*/ 283368 w 756046"/>
              <a:gd name="connsiteY8" fmla="*/ 465138 h 636191"/>
              <a:gd name="connsiteX9" fmla="*/ 345281 w 756046"/>
              <a:gd name="connsiteY9" fmla="*/ 381794 h 636191"/>
              <a:gd name="connsiteX10" fmla="*/ 590549 w 756046"/>
              <a:gd name="connsiteY10" fmla="*/ 188913 h 636191"/>
              <a:gd name="connsiteX11" fmla="*/ 716756 w 756046"/>
              <a:gd name="connsiteY11" fmla="*/ 84138 h 636191"/>
              <a:gd name="connsiteX12" fmla="*/ 683418 w 756046"/>
              <a:gd name="connsiteY12" fmla="*/ 46038 h 63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6046" h="636191">
                <a:moveTo>
                  <a:pt x="683418" y="46038"/>
                </a:moveTo>
                <a:cubicBezTo>
                  <a:pt x="610790" y="92076"/>
                  <a:pt x="373459" y="310754"/>
                  <a:pt x="280987" y="360363"/>
                </a:cubicBezTo>
                <a:cubicBezTo>
                  <a:pt x="188515" y="409972"/>
                  <a:pt x="167084" y="340916"/>
                  <a:pt x="128587" y="343694"/>
                </a:cubicBezTo>
                <a:cubicBezTo>
                  <a:pt x="90090" y="346472"/>
                  <a:pt x="70643" y="355998"/>
                  <a:pt x="50006" y="377032"/>
                </a:cubicBezTo>
                <a:cubicBezTo>
                  <a:pt x="29369" y="398066"/>
                  <a:pt x="0" y="432197"/>
                  <a:pt x="4762" y="469900"/>
                </a:cubicBezTo>
                <a:cubicBezTo>
                  <a:pt x="9524" y="507603"/>
                  <a:pt x="42069" y="577453"/>
                  <a:pt x="78581" y="603250"/>
                </a:cubicBezTo>
                <a:cubicBezTo>
                  <a:pt x="115093" y="629047"/>
                  <a:pt x="188515" y="636191"/>
                  <a:pt x="223837" y="624682"/>
                </a:cubicBezTo>
                <a:cubicBezTo>
                  <a:pt x="259159" y="613173"/>
                  <a:pt x="280590" y="560785"/>
                  <a:pt x="290512" y="534194"/>
                </a:cubicBezTo>
                <a:cubicBezTo>
                  <a:pt x="300434" y="507603"/>
                  <a:pt x="274240" y="490538"/>
                  <a:pt x="283368" y="465138"/>
                </a:cubicBezTo>
                <a:cubicBezTo>
                  <a:pt x="292496" y="439738"/>
                  <a:pt x="294084" y="427831"/>
                  <a:pt x="345281" y="381794"/>
                </a:cubicBezTo>
                <a:cubicBezTo>
                  <a:pt x="396478" y="335757"/>
                  <a:pt x="528637" y="238522"/>
                  <a:pt x="590549" y="188913"/>
                </a:cubicBezTo>
                <a:cubicBezTo>
                  <a:pt x="652461" y="139304"/>
                  <a:pt x="701278" y="107951"/>
                  <a:pt x="716756" y="84138"/>
                </a:cubicBezTo>
                <a:cubicBezTo>
                  <a:pt x="732234" y="60326"/>
                  <a:pt x="756046" y="0"/>
                  <a:pt x="683418" y="46038"/>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w="9525">
            <a:noFill/>
            <a:miter lim="800000"/>
            <a:headEnd/>
            <a:tailEnd/>
          </a:ln>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sz="1400" dirty="0">
              <a:solidFill>
                <a:srgbClr val="CDCDCF"/>
              </a:solidFill>
              <a:latin typeface="+mn-lt"/>
              <a:ea typeface="MS PGothic" pitchFamily="34" charset="-128"/>
            </a:endParaRPr>
          </a:p>
        </p:txBody>
      </p:sp>
      <p:grpSp>
        <p:nvGrpSpPr>
          <p:cNvPr id="22557" name="Group 136"/>
          <p:cNvGrpSpPr>
            <a:grpSpLocks/>
          </p:cNvGrpSpPr>
          <p:nvPr/>
        </p:nvGrpSpPr>
        <p:grpSpPr bwMode="auto">
          <a:xfrm>
            <a:off x="2957513" y="2668588"/>
            <a:ext cx="758825" cy="779462"/>
            <a:chOff x="3750867" y="2740819"/>
            <a:chExt cx="760015" cy="779860"/>
          </a:xfrm>
        </p:grpSpPr>
        <p:sp>
          <p:nvSpPr>
            <p:cNvPr id="135" name="Freeform 134"/>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sz="1400" dirty="0">
                <a:solidFill>
                  <a:srgbClr val="CDCDCF"/>
                </a:solidFill>
                <a:latin typeface="+mn-lt"/>
                <a:ea typeface="MS PGothic" pitchFamily="34" charset="-128"/>
              </a:endParaRPr>
            </a:p>
          </p:txBody>
        </p:sp>
        <p:sp>
          <p:nvSpPr>
            <p:cNvPr id="136" name="Freeform 135"/>
            <p:cNvSpPr/>
            <p:nvPr/>
          </p:nvSpPr>
          <p:spPr bwMode="auto">
            <a:xfrm>
              <a:off x="3913981" y="2929335"/>
              <a:ext cx="497682" cy="502841"/>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sz="1400" dirty="0">
                <a:solidFill>
                  <a:srgbClr val="CDCDCF"/>
                </a:solidFill>
                <a:latin typeface="+mn-lt"/>
                <a:ea typeface="MS PGothic" pitchFamily="34" charset="-128"/>
              </a:endParaRPr>
            </a:p>
          </p:txBody>
        </p:sp>
      </p:grpSp>
      <p:sp>
        <p:nvSpPr>
          <p:cNvPr id="22558" name="Text Box 7"/>
          <p:cNvSpPr txBox="1">
            <a:spLocks noChangeArrowheads="1"/>
          </p:cNvSpPr>
          <p:nvPr/>
        </p:nvSpPr>
        <p:spPr bwMode="auto">
          <a:xfrm>
            <a:off x="2911475" y="3006725"/>
            <a:ext cx="8858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buClr>
                <a:srgbClr val="8B3D9A"/>
              </a:buClr>
              <a:buFont typeface="Wingdings" pitchFamily="2" charset="2"/>
              <a:buNone/>
            </a:pPr>
            <a:r>
              <a:rPr lang="en-US" altLang="en-US" sz="1000">
                <a:solidFill>
                  <a:srgbClr val="FFFFFF"/>
                </a:solidFill>
                <a:ea typeface="MS PGothic" pitchFamily="34" charset="-128"/>
              </a:rPr>
              <a:t>T cell</a:t>
            </a:r>
          </a:p>
        </p:txBody>
      </p:sp>
      <p:grpSp>
        <p:nvGrpSpPr>
          <p:cNvPr id="22559" name="Group 147"/>
          <p:cNvGrpSpPr>
            <a:grpSpLocks/>
          </p:cNvGrpSpPr>
          <p:nvPr/>
        </p:nvGrpSpPr>
        <p:grpSpPr bwMode="auto">
          <a:xfrm rot="3467958">
            <a:off x="5191919" y="2621756"/>
            <a:ext cx="790575" cy="811213"/>
            <a:chOff x="3750867" y="2740819"/>
            <a:chExt cx="760015" cy="779860"/>
          </a:xfrm>
        </p:grpSpPr>
        <p:sp>
          <p:nvSpPr>
            <p:cNvPr id="149" name="Freeform 148"/>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sz="1400" dirty="0">
                <a:solidFill>
                  <a:srgbClr val="CDCDCF"/>
                </a:solidFill>
                <a:latin typeface="+mn-lt"/>
                <a:ea typeface="MS PGothic" pitchFamily="34" charset="-128"/>
              </a:endParaRPr>
            </a:p>
          </p:txBody>
        </p:sp>
        <p:sp>
          <p:nvSpPr>
            <p:cNvPr id="150" name="Freeform 149"/>
            <p:cNvSpPr/>
            <p:nvPr/>
          </p:nvSpPr>
          <p:spPr bwMode="auto">
            <a:xfrm>
              <a:off x="3913981" y="2929335"/>
              <a:ext cx="497682" cy="502841"/>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w="12700">
              <a:solidFill>
                <a:schemeClr val="accent3">
                  <a:lumMod val="60000"/>
                  <a:lumOff val="40000"/>
                </a:schemeClr>
              </a:solidFill>
              <a:miter lim="800000"/>
              <a:headEnd/>
              <a:tailEnd/>
            </a:ln>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sz="1400" dirty="0">
                <a:solidFill>
                  <a:srgbClr val="CDCDCF"/>
                </a:solidFill>
                <a:latin typeface="+mn-lt"/>
                <a:ea typeface="MS PGothic" pitchFamily="34" charset="-128"/>
              </a:endParaRPr>
            </a:p>
          </p:txBody>
        </p:sp>
      </p:grpSp>
      <p:sp>
        <p:nvSpPr>
          <p:cNvPr id="22560" name="Text Box 7"/>
          <p:cNvSpPr txBox="1">
            <a:spLocks noChangeArrowheads="1"/>
          </p:cNvSpPr>
          <p:nvPr/>
        </p:nvSpPr>
        <p:spPr bwMode="auto">
          <a:xfrm>
            <a:off x="6353175" y="2859088"/>
            <a:ext cx="10858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buClr>
                <a:srgbClr val="8B3D9A"/>
              </a:buClr>
              <a:buFont typeface="Wingdings" pitchFamily="2" charset="2"/>
              <a:buNone/>
            </a:pPr>
            <a:r>
              <a:rPr lang="en-US" altLang="en-US" sz="1000" dirty="0">
                <a:ea typeface="MS PGothic" pitchFamily="34" charset="-128"/>
              </a:rPr>
              <a:t>Cancer </a:t>
            </a:r>
            <a:br>
              <a:rPr lang="en-US" altLang="en-US" sz="1000" dirty="0">
                <a:ea typeface="MS PGothic" pitchFamily="34" charset="-128"/>
              </a:rPr>
            </a:br>
            <a:r>
              <a:rPr lang="en-US" altLang="en-US" sz="1000" dirty="0">
                <a:ea typeface="MS PGothic" pitchFamily="34" charset="-128"/>
              </a:rPr>
              <a:t>cell</a:t>
            </a:r>
          </a:p>
        </p:txBody>
      </p:sp>
      <p:sp>
        <p:nvSpPr>
          <p:cNvPr id="158" name="Right Arrow 157"/>
          <p:cNvSpPr/>
          <p:nvPr/>
        </p:nvSpPr>
        <p:spPr bwMode="auto">
          <a:xfrm>
            <a:off x="3762375" y="2962275"/>
            <a:ext cx="1398588" cy="203200"/>
          </a:xfrm>
          <a:prstGeom prst="rightArrow">
            <a:avLst>
              <a:gd name="adj1" fmla="val 50000"/>
              <a:gd name="adj2" fmla="val 90000"/>
            </a:avLst>
          </a:prstGeom>
          <a:gradFill>
            <a:gsLst>
              <a:gs pos="0">
                <a:schemeClr val="tx1"/>
              </a:gs>
              <a:gs pos="50000">
                <a:schemeClr val="bg1">
                  <a:lumMod val="10000"/>
                  <a:lumOff val="90000"/>
                </a:schemeClr>
              </a:gs>
              <a:gs pos="100000">
                <a:schemeClr val="bg1"/>
              </a:gs>
            </a:gsLst>
            <a:lin ang="10800000" scaled="0"/>
          </a:gradFill>
          <a:ln w="9525">
            <a:noFill/>
            <a:miter lim="800000"/>
            <a:headEnd/>
            <a:tailEnd/>
          </a:ln>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sz="1400" dirty="0">
              <a:solidFill>
                <a:srgbClr val="CDCDCF"/>
              </a:solidFill>
              <a:latin typeface="+mn-lt"/>
              <a:ea typeface="MS PGothic" pitchFamily="34" charset="-128"/>
            </a:endParaRPr>
          </a:p>
        </p:txBody>
      </p:sp>
      <p:sp>
        <p:nvSpPr>
          <p:cNvPr id="160" name="Freeform 159"/>
          <p:cNvSpPr/>
          <p:nvPr/>
        </p:nvSpPr>
        <p:spPr bwMode="auto">
          <a:xfrm>
            <a:off x="1401763" y="2370138"/>
            <a:ext cx="1476375" cy="1522412"/>
          </a:xfrm>
          <a:custGeom>
            <a:avLst/>
            <a:gdLst>
              <a:gd name="connsiteX0" fmla="*/ 30956 w 1476772"/>
              <a:gd name="connsiteY0" fmla="*/ 1431529 h 1523206"/>
              <a:gd name="connsiteX1" fmla="*/ 92869 w 1476772"/>
              <a:gd name="connsiteY1" fmla="*/ 1383904 h 1523206"/>
              <a:gd name="connsiteX2" fmla="*/ 188119 w 1476772"/>
              <a:gd name="connsiteY2" fmla="*/ 1352947 h 1523206"/>
              <a:gd name="connsiteX3" fmla="*/ 328612 w 1476772"/>
              <a:gd name="connsiteY3" fmla="*/ 1179116 h 1523206"/>
              <a:gd name="connsiteX4" fmla="*/ 376237 w 1476772"/>
              <a:gd name="connsiteY4" fmla="*/ 1083866 h 1523206"/>
              <a:gd name="connsiteX5" fmla="*/ 354806 w 1476772"/>
              <a:gd name="connsiteY5" fmla="*/ 917179 h 1523206"/>
              <a:gd name="connsiteX6" fmla="*/ 276225 w 1476772"/>
              <a:gd name="connsiteY6" fmla="*/ 764779 h 1523206"/>
              <a:gd name="connsiteX7" fmla="*/ 183356 w 1476772"/>
              <a:gd name="connsiteY7" fmla="*/ 760016 h 1523206"/>
              <a:gd name="connsiteX8" fmla="*/ 95250 w 1476772"/>
              <a:gd name="connsiteY8" fmla="*/ 817166 h 1523206"/>
              <a:gd name="connsiteX9" fmla="*/ 33337 w 1476772"/>
              <a:gd name="connsiteY9" fmla="*/ 890985 h 1523206"/>
              <a:gd name="connsiteX10" fmla="*/ 21431 w 1476772"/>
              <a:gd name="connsiteY10" fmla="*/ 914797 h 1523206"/>
              <a:gd name="connsiteX11" fmla="*/ 4762 w 1476772"/>
              <a:gd name="connsiteY11" fmla="*/ 893366 h 1523206"/>
              <a:gd name="connsiteX12" fmla="*/ 50006 w 1476772"/>
              <a:gd name="connsiteY12" fmla="*/ 821929 h 1523206"/>
              <a:gd name="connsiteX13" fmla="*/ 121444 w 1476772"/>
              <a:gd name="connsiteY13" fmla="*/ 764779 h 1523206"/>
              <a:gd name="connsiteX14" fmla="*/ 161925 w 1476772"/>
              <a:gd name="connsiteY14" fmla="*/ 724297 h 1523206"/>
              <a:gd name="connsiteX15" fmla="*/ 171450 w 1476772"/>
              <a:gd name="connsiteY15" fmla="*/ 698104 h 1523206"/>
              <a:gd name="connsiteX16" fmla="*/ 133350 w 1476772"/>
              <a:gd name="connsiteY16" fmla="*/ 698104 h 1523206"/>
              <a:gd name="connsiteX17" fmla="*/ 102394 w 1476772"/>
              <a:gd name="connsiteY17" fmla="*/ 710010 h 1523206"/>
              <a:gd name="connsiteX18" fmla="*/ 97631 w 1476772"/>
              <a:gd name="connsiteY18" fmla="*/ 688579 h 1523206"/>
              <a:gd name="connsiteX19" fmla="*/ 130969 w 1476772"/>
              <a:gd name="connsiteY19" fmla="*/ 671910 h 1523206"/>
              <a:gd name="connsiteX20" fmla="*/ 207169 w 1476772"/>
              <a:gd name="connsiteY20" fmla="*/ 662385 h 1523206"/>
              <a:gd name="connsiteX21" fmla="*/ 309562 w 1476772"/>
              <a:gd name="connsiteY21" fmla="*/ 593329 h 1523206"/>
              <a:gd name="connsiteX22" fmla="*/ 381000 w 1476772"/>
              <a:gd name="connsiteY22" fmla="*/ 398066 h 1523206"/>
              <a:gd name="connsiteX23" fmla="*/ 316706 w 1476772"/>
              <a:gd name="connsiteY23" fmla="*/ 252810 h 1523206"/>
              <a:gd name="connsiteX24" fmla="*/ 223837 w 1476772"/>
              <a:gd name="connsiteY24" fmla="*/ 176610 h 1523206"/>
              <a:gd name="connsiteX25" fmla="*/ 157162 w 1476772"/>
              <a:gd name="connsiteY25" fmla="*/ 140891 h 1523206"/>
              <a:gd name="connsiteX26" fmla="*/ 83344 w 1476772"/>
              <a:gd name="connsiteY26" fmla="*/ 126604 h 1523206"/>
              <a:gd name="connsiteX27" fmla="*/ 47625 w 1476772"/>
              <a:gd name="connsiteY27" fmla="*/ 112316 h 1523206"/>
              <a:gd name="connsiteX28" fmla="*/ 42862 w 1476772"/>
              <a:gd name="connsiteY28" fmla="*/ 78979 h 1523206"/>
              <a:gd name="connsiteX29" fmla="*/ 102394 w 1476772"/>
              <a:gd name="connsiteY29" fmla="*/ 76597 h 1523206"/>
              <a:gd name="connsiteX30" fmla="*/ 197644 w 1476772"/>
              <a:gd name="connsiteY30" fmla="*/ 119460 h 1523206"/>
              <a:gd name="connsiteX31" fmla="*/ 311944 w 1476772"/>
              <a:gd name="connsiteY31" fmla="*/ 190897 h 1523206"/>
              <a:gd name="connsiteX32" fmla="*/ 321469 w 1476772"/>
              <a:gd name="connsiteY32" fmla="*/ 128985 h 1523206"/>
              <a:gd name="connsiteX33" fmla="*/ 300037 w 1476772"/>
              <a:gd name="connsiteY33" fmla="*/ 48022 h 1523206"/>
              <a:gd name="connsiteX34" fmla="*/ 307181 w 1476772"/>
              <a:gd name="connsiteY34" fmla="*/ 31354 h 1523206"/>
              <a:gd name="connsiteX35" fmla="*/ 333375 w 1476772"/>
              <a:gd name="connsiteY35" fmla="*/ 38497 h 1523206"/>
              <a:gd name="connsiteX36" fmla="*/ 357187 w 1476772"/>
              <a:gd name="connsiteY36" fmla="*/ 76597 h 1523206"/>
              <a:gd name="connsiteX37" fmla="*/ 357187 w 1476772"/>
              <a:gd name="connsiteY37" fmla="*/ 167085 h 1523206"/>
              <a:gd name="connsiteX38" fmla="*/ 378619 w 1476772"/>
              <a:gd name="connsiteY38" fmla="*/ 262335 h 1523206"/>
              <a:gd name="connsiteX39" fmla="*/ 454819 w 1476772"/>
              <a:gd name="connsiteY39" fmla="*/ 338535 h 1523206"/>
              <a:gd name="connsiteX40" fmla="*/ 528637 w 1476772"/>
              <a:gd name="connsiteY40" fmla="*/ 348060 h 1523206"/>
              <a:gd name="connsiteX41" fmla="*/ 681037 w 1476772"/>
              <a:gd name="connsiteY41" fmla="*/ 309960 h 1523206"/>
              <a:gd name="connsiteX42" fmla="*/ 778669 w 1476772"/>
              <a:gd name="connsiteY42" fmla="*/ 162322 h 1523206"/>
              <a:gd name="connsiteX43" fmla="*/ 783431 w 1476772"/>
              <a:gd name="connsiteY43" fmla="*/ 119460 h 1523206"/>
              <a:gd name="connsiteX44" fmla="*/ 762000 w 1476772"/>
              <a:gd name="connsiteY44" fmla="*/ 24210 h 1523206"/>
              <a:gd name="connsiteX45" fmla="*/ 757237 w 1476772"/>
              <a:gd name="connsiteY45" fmla="*/ 397 h 1523206"/>
              <a:gd name="connsiteX46" fmla="*/ 776287 w 1476772"/>
              <a:gd name="connsiteY46" fmla="*/ 21829 h 1523206"/>
              <a:gd name="connsiteX47" fmla="*/ 807244 w 1476772"/>
              <a:gd name="connsiteY47" fmla="*/ 117079 h 1523206"/>
              <a:gd name="connsiteX48" fmla="*/ 823912 w 1476772"/>
              <a:gd name="connsiteY48" fmla="*/ 150416 h 1523206"/>
              <a:gd name="connsiteX49" fmla="*/ 871537 w 1476772"/>
              <a:gd name="connsiteY49" fmla="*/ 102791 h 1523206"/>
              <a:gd name="connsiteX50" fmla="*/ 895350 w 1476772"/>
              <a:gd name="connsiteY50" fmla="*/ 78979 h 1523206"/>
              <a:gd name="connsiteX51" fmla="*/ 895350 w 1476772"/>
              <a:gd name="connsiteY51" fmla="*/ 119460 h 1523206"/>
              <a:gd name="connsiteX52" fmla="*/ 857250 w 1476772"/>
              <a:gd name="connsiteY52" fmla="*/ 167085 h 1523206"/>
              <a:gd name="connsiteX53" fmla="*/ 800100 w 1476772"/>
              <a:gd name="connsiteY53" fmla="*/ 217091 h 1523206"/>
              <a:gd name="connsiteX54" fmla="*/ 769144 w 1476772"/>
              <a:gd name="connsiteY54" fmla="*/ 288529 h 1523206"/>
              <a:gd name="connsiteX55" fmla="*/ 826294 w 1476772"/>
              <a:gd name="connsiteY55" fmla="*/ 317104 h 1523206"/>
              <a:gd name="connsiteX56" fmla="*/ 962025 w 1476772"/>
              <a:gd name="connsiteY56" fmla="*/ 331391 h 1523206"/>
              <a:gd name="connsiteX57" fmla="*/ 1166812 w 1476772"/>
              <a:gd name="connsiteY57" fmla="*/ 288529 h 1523206"/>
              <a:gd name="connsiteX58" fmla="*/ 1252537 w 1476772"/>
              <a:gd name="connsiteY58" fmla="*/ 178991 h 1523206"/>
              <a:gd name="connsiteX59" fmla="*/ 1300162 w 1476772"/>
              <a:gd name="connsiteY59" fmla="*/ 86122 h 1523206"/>
              <a:gd name="connsiteX60" fmla="*/ 1302544 w 1476772"/>
              <a:gd name="connsiteY60" fmla="*/ 17066 h 1523206"/>
              <a:gd name="connsiteX61" fmla="*/ 1331119 w 1476772"/>
              <a:gd name="connsiteY61" fmla="*/ 26591 h 1523206"/>
              <a:gd name="connsiteX62" fmla="*/ 1328737 w 1476772"/>
              <a:gd name="connsiteY62" fmla="*/ 100410 h 1523206"/>
              <a:gd name="connsiteX63" fmla="*/ 1373981 w 1476772"/>
              <a:gd name="connsiteY63" fmla="*/ 71835 h 1523206"/>
              <a:gd name="connsiteX64" fmla="*/ 1445419 w 1476772"/>
              <a:gd name="connsiteY64" fmla="*/ 33735 h 1523206"/>
              <a:gd name="connsiteX65" fmla="*/ 1466850 w 1476772"/>
              <a:gd name="connsiteY65" fmla="*/ 62310 h 1523206"/>
              <a:gd name="connsiteX66" fmla="*/ 1385887 w 1476772"/>
              <a:gd name="connsiteY66" fmla="*/ 98029 h 1523206"/>
              <a:gd name="connsiteX67" fmla="*/ 1300162 w 1476772"/>
              <a:gd name="connsiteY67" fmla="*/ 164704 h 1523206"/>
              <a:gd name="connsiteX68" fmla="*/ 1178719 w 1476772"/>
              <a:gd name="connsiteY68" fmla="*/ 321866 h 1523206"/>
              <a:gd name="connsiteX69" fmla="*/ 1154906 w 1476772"/>
              <a:gd name="connsiteY69" fmla="*/ 495697 h 1523206"/>
              <a:gd name="connsiteX70" fmla="*/ 1109662 w 1476772"/>
              <a:gd name="connsiteY70" fmla="*/ 705247 h 1523206"/>
              <a:gd name="connsiteX71" fmla="*/ 1042987 w 1476772"/>
              <a:gd name="connsiteY71" fmla="*/ 862410 h 1523206"/>
              <a:gd name="connsiteX72" fmla="*/ 1033462 w 1476772"/>
              <a:gd name="connsiteY72" fmla="*/ 907654 h 1523206"/>
              <a:gd name="connsiteX73" fmla="*/ 1078706 w 1476772"/>
              <a:gd name="connsiteY73" fmla="*/ 969566 h 1523206"/>
              <a:gd name="connsiteX74" fmla="*/ 1150144 w 1476772"/>
              <a:gd name="connsiteY74" fmla="*/ 1010047 h 1523206"/>
              <a:gd name="connsiteX75" fmla="*/ 1173956 w 1476772"/>
              <a:gd name="connsiteY75" fmla="*/ 1043385 h 1523206"/>
              <a:gd name="connsiteX76" fmla="*/ 1164431 w 1476772"/>
              <a:gd name="connsiteY76" fmla="*/ 1069579 h 1523206"/>
              <a:gd name="connsiteX77" fmla="*/ 1133475 w 1476772"/>
              <a:gd name="connsiteY77" fmla="*/ 1057672 h 1523206"/>
              <a:gd name="connsiteX78" fmla="*/ 1092994 w 1476772"/>
              <a:gd name="connsiteY78" fmla="*/ 1031479 h 1523206"/>
              <a:gd name="connsiteX79" fmla="*/ 1052512 w 1476772"/>
              <a:gd name="connsiteY79" fmla="*/ 1012429 h 1523206"/>
              <a:gd name="connsiteX80" fmla="*/ 995362 w 1476772"/>
              <a:gd name="connsiteY80" fmla="*/ 1005285 h 1523206"/>
              <a:gd name="connsiteX81" fmla="*/ 978694 w 1476772"/>
              <a:gd name="connsiteY81" fmla="*/ 1052910 h 1523206"/>
              <a:gd name="connsiteX82" fmla="*/ 1009650 w 1476772"/>
              <a:gd name="connsiteY82" fmla="*/ 1169591 h 1523206"/>
              <a:gd name="connsiteX83" fmla="*/ 1081087 w 1476772"/>
              <a:gd name="connsiteY83" fmla="*/ 1310085 h 1523206"/>
              <a:gd name="connsiteX84" fmla="*/ 1121569 w 1476772"/>
              <a:gd name="connsiteY84" fmla="*/ 1348185 h 1523206"/>
              <a:gd name="connsiteX85" fmla="*/ 1176337 w 1476772"/>
              <a:gd name="connsiteY85" fmla="*/ 1374379 h 1523206"/>
              <a:gd name="connsiteX86" fmla="*/ 1209675 w 1476772"/>
              <a:gd name="connsiteY86" fmla="*/ 1424385 h 1523206"/>
              <a:gd name="connsiteX87" fmla="*/ 1197769 w 1476772"/>
              <a:gd name="connsiteY87" fmla="*/ 1438672 h 1523206"/>
              <a:gd name="connsiteX88" fmla="*/ 1090612 w 1476772"/>
              <a:gd name="connsiteY88" fmla="*/ 1374379 h 1523206"/>
              <a:gd name="connsiteX89" fmla="*/ 1097756 w 1476772"/>
              <a:gd name="connsiteY89" fmla="*/ 1429147 h 1523206"/>
              <a:gd name="connsiteX90" fmla="*/ 1090612 w 1476772"/>
              <a:gd name="connsiteY90" fmla="*/ 1488679 h 1523206"/>
              <a:gd name="connsiteX91" fmla="*/ 1078706 w 1476772"/>
              <a:gd name="connsiteY91" fmla="*/ 1500585 h 1523206"/>
              <a:gd name="connsiteX92" fmla="*/ 1066800 w 1476772"/>
              <a:gd name="connsiteY92" fmla="*/ 1474391 h 1523206"/>
              <a:gd name="connsiteX93" fmla="*/ 1059656 w 1476772"/>
              <a:gd name="connsiteY93" fmla="*/ 1374379 h 1523206"/>
              <a:gd name="connsiteX94" fmla="*/ 992981 w 1476772"/>
              <a:gd name="connsiteY94" fmla="*/ 1248172 h 1523206"/>
              <a:gd name="connsiteX95" fmla="*/ 881062 w 1476772"/>
              <a:gd name="connsiteY95" fmla="*/ 1071960 h 1523206"/>
              <a:gd name="connsiteX96" fmla="*/ 831056 w 1476772"/>
              <a:gd name="connsiteY96" fmla="*/ 1033860 h 1523206"/>
              <a:gd name="connsiteX97" fmla="*/ 664369 w 1476772"/>
              <a:gd name="connsiteY97" fmla="*/ 1036241 h 1523206"/>
              <a:gd name="connsiteX98" fmla="*/ 602456 w 1476772"/>
              <a:gd name="connsiteY98" fmla="*/ 1064816 h 1523206"/>
              <a:gd name="connsiteX99" fmla="*/ 504825 w 1476772"/>
              <a:gd name="connsiteY99" fmla="*/ 1124347 h 1523206"/>
              <a:gd name="connsiteX100" fmla="*/ 369094 w 1476772"/>
              <a:gd name="connsiteY100" fmla="*/ 1229122 h 1523206"/>
              <a:gd name="connsiteX101" fmla="*/ 271462 w 1476772"/>
              <a:gd name="connsiteY101" fmla="*/ 1350566 h 1523206"/>
              <a:gd name="connsiteX102" fmla="*/ 226219 w 1476772"/>
              <a:gd name="connsiteY102" fmla="*/ 1424385 h 1523206"/>
              <a:gd name="connsiteX103" fmla="*/ 197644 w 1476772"/>
              <a:gd name="connsiteY103" fmla="*/ 1505347 h 1523206"/>
              <a:gd name="connsiteX104" fmla="*/ 152400 w 1476772"/>
              <a:gd name="connsiteY104" fmla="*/ 1522016 h 1523206"/>
              <a:gd name="connsiteX105" fmla="*/ 171450 w 1476772"/>
              <a:gd name="connsiteY105" fmla="*/ 1498204 h 1523206"/>
              <a:gd name="connsiteX106" fmla="*/ 200025 w 1476772"/>
              <a:gd name="connsiteY106" fmla="*/ 1441054 h 1523206"/>
              <a:gd name="connsiteX107" fmla="*/ 211931 w 1476772"/>
              <a:gd name="connsiteY107" fmla="*/ 1388666 h 1523206"/>
              <a:gd name="connsiteX108" fmla="*/ 176212 w 1476772"/>
              <a:gd name="connsiteY108" fmla="*/ 1381522 h 1523206"/>
              <a:gd name="connsiteX109" fmla="*/ 111919 w 1476772"/>
              <a:gd name="connsiteY109" fmla="*/ 1393429 h 1523206"/>
              <a:gd name="connsiteX110" fmla="*/ 30956 w 1476772"/>
              <a:gd name="connsiteY110" fmla="*/ 1431529 h 15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76772" h="1523206">
                <a:moveTo>
                  <a:pt x="30956" y="1431529"/>
                </a:moveTo>
                <a:cubicBezTo>
                  <a:pt x="27781" y="1429942"/>
                  <a:pt x="66675" y="1397001"/>
                  <a:pt x="92869" y="1383904"/>
                </a:cubicBezTo>
                <a:cubicBezTo>
                  <a:pt x="119063" y="1370807"/>
                  <a:pt x="148829" y="1387078"/>
                  <a:pt x="188119" y="1352947"/>
                </a:cubicBezTo>
                <a:cubicBezTo>
                  <a:pt x="227409" y="1318816"/>
                  <a:pt x="297259" y="1223963"/>
                  <a:pt x="328612" y="1179116"/>
                </a:cubicBezTo>
                <a:cubicBezTo>
                  <a:pt x="359965" y="1134269"/>
                  <a:pt x="371871" y="1127522"/>
                  <a:pt x="376237" y="1083866"/>
                </a:cubicBezTo>
                <a:cubicBezTo>
                  <a:pt x="380603" y="1040210"/>
                  <a:pt x="371475" y="970360"/>
                  <a:pt x="354806" y="917179"/>
                </a:cubicBezTo>
                <a:cubicBezTo>
                  <a:pt x="338137" y="863998"/>
                  <a:pt x="304800" y="790973"/>
                  <a:pt x="276225" y="764779"/>
                </a:cubicBezTo>
                <a:cubicBezTo>
                  <a:pt x="247650" y="738585"/>
                  <a:pt x="213518" y="751285"/>
                  <a:pt x="183356" y="760016"/>
                </a:cubicBezTo>
                <a:cubicBezTo>
                  <a:pt x="153194" y="768747"/>
                  <a:pt x="120253" y="795338"/>
                  <a:pt x="95250" y="817166"/>
                </a:cubicBezTo>
                <a:cubicBezTo>
                  <a:pt x="70247" y="838994"/>
                  <a:pt x="45640" y="874713"/>
                  <a:pt x="33337" y="890985"/>
                </a:cubicBezTo>
                <a:cubicBezTo>
                  <a:pt x="21034" y="907257"/>
                  <a:pt x="26193" y="914400"/>
                  <a:pt x="21431" y="914797"/>
                </a:cubicBezTo>
                <a:cubicBezTo>
                  <a:pt x="16669" y="915194"/>
                  <a:pt x="0" y="908844"/>
                  <a:pt x="4762" y="893366"/>
                </a:cubicBezTo>
                <a:cubicBezTo>
                  <a:pt x="9524" y="877888"/>
                  <a:pt x="30559" y="843360"/>
                  <a:pt x="50006" y="821929"/>
                </a:cubicBezTo>
                <a:cubicBezTo>
                  <a:pt x="69453" y="800498"/>
                  <a:pt x="102791" y="781051"/>
                  <a:pt x="121444" y="764779"/>
                </a:cubicBezTo>
                <a:cubicBezTo>
                  <a:pt x="140097" y="748507"/>
                  <a:pt x="153591" y="735410"/>
                  <a:pt x="161925" y="724297"/>
                </a:cubicBezTo>
                <a:cubicBezTo>
                  <a:pt x="170259" y="713185"/>
                  <a:pt x="176212" y="702469"/>
                  <a:pt x="171450" y="698104"/>
                </a:cubicBezTo>
                <a:cubicBezTo>
                  <a:pt x="166688" y="693739"/>
                  <a:pt x="144859" y="696120"/>
                  <a:pt x="133350" y="698104"/>
                </a:cubicBezTo>
                <a:cubicBezTo>
                  <a:pt x="121841" y="700088"/>
                  <a:pt x="108347" y="711598"/>
                  <a:pt x="102394" y="710010"/>
                </a:cubicBezTo>
                <a:cubicBezTo>
                  <a:pt x="96441" y="708423"/>
                  <a:pt x="92869" y="694929"/>
                  <a:pt x="97631" y="688579"/>
                </a:cubicBezTo>
                <a:cubicBezTo>
                  <a:pt x="102393" y="682229"/>
                  <a:pt x="112713" y="676276"/>
                  <a:pt x="130969" y="671910"/>
                </a:cubicBezTo>
                <a:cubicBezTo>
                  <a:pt x="149225" y="667544"/>
                  <a:pt x="177403" y="675482"/>
                  <a:pt x="207169" y="662385"/>
                </a:cubicBezTo>
                <a:cubicBezTo>
                  <a:pt x="236935" y="649288"/>
                  <a:pt x="280590" y="637382"/>
                  <a:pt x="309562" y="593329"/>
                </a:cubicBezTo>
                <a:cubicBezTo>
                  <a:pt x="338534" y="549276"/>
                  <a:pt x="379809" y="454819"/>
                  <a:pt x="381000" y="398066"/>
                </a:cubicBezTo>
                <a:cubicBezTo>
                  <a:pt x="382191" y="341313"/>
                  <a:pt x="342900" y="289719"/>
                  <a:pt x="316706" y="252810"/>
                </a:cubicBezTo>
                <a:cubicBezTo>
                  <a:pt x="290512" y="215901"/>
                  <a:pt x="250428" y="195263"/>
                  <a:pt x="223837" y="176610"/>
                </a:cubicBezTo>
                <a:cubicBezTo>
                  <a:pt x="197246" y="157957"/>
                  <a:pt x="180577" y="149225"/>
                  <a:pt x="157162" y="140891"/>
                </a:cubicBezTo>
                <a:cubicBezTo>
                  <a:pt x="133747" y="132557"/>
                  <a:pt x="101600" y="131366"/>
                  <a:pt x="83344" y="126604"/>
                </a:cubicBezTo>
                <a:cubicBezTo>
                  <a:pt x="65088" y="121842"/>
                  <a:pt x="54372" y="120253"/>
                  <a:pt x="47625" y="112316"/>
                </a:cubicBezTo>
                <a:cubicBezTo>
                  <a:pt x="40878" y="104379"/>
                  <a:pt x="33734" y="84932"/>
                  <a:pt x="42862" y="78979"/>
                </a:cubicBezTo>
                <a:cubicBezTo>
                  <a:pt x="51990" y="73026"/>
                  <a:pt x="76597" y="69850"/>
                  <a:pt x="102394" y="76597"/>
                </a:cubicBezTo>
                <a:cubicBezTo>
                  <a:pt x="128191" y="83344"/>
                  <a:pt x="162719" y="100410"/>
                  <a:pt x="197644" y="119460"/>
                </a:cubicBezTo>
                <a:cubicBezTo>
                  <a:pt x="232569" y="138510"/>
                  <a:pt x="291307" y="189310"/>
                  <a:pt x="311944" y="190897"/>
                </a:cubicBezTo>
                <a:cubicBezTo>
                  <a:pt x="332581" y="192484"/>
                  <a:pt x="323454" y="152798"/>
                  <a:pt x="321469" y="128985"/>
                </a:cubicBezTo>
                <a:cubicBezTo>
                  <a:pt x="319485" y="105173"/>
                  <a:pt x="302418" y="64294"/>
                  <a:pt x="300037" y="48022"/>
                </a:cubicBezTo>
                <a:cubicBezTo>
                  <a:pt x="297656" y="31750"/>
                  <a:pt x="301625" y="32941"/>
                  <a:pt x="307181" y="31354"/>
                </a:cubicBezTo>
                <a:cubicBezTo>
                  <a:pt x="312737" y="29767"/>
                  <a:pt x="325041" y="30957"/>
                  <a:pt x="333375" y="38497"/>
                </a:cubicBezTo>
                <a:cubicBezTo>
                  <a:pt x="341709" y="46037"/>
                  <a:pt x="353218" y="55166"/>
                  <a:pt x="357187" y="76597"/>
                </a:cubicBezTo>
                <a:cubicBezTo>
                  <a:pt x="361156" y="98028"/>
                  <a:pt x="353615" y="136129"/>
                  <a:pt x="357187" y="167085"/>
                </a:cubicBezTo>
                <a:cubicBezTo>
                  <a:pt x="360759" y="198041"/>
                  <a:pt x="362347" y="233760"/>
                  <a:pt x="378619" y="262335"/>
                </a:cubicBezTo>
                <a:cubicBezTo>
                  <a:pt x="394891" y="290910"/>
                  <a:pt x="429816" y="324248"/>
                  <a:pt x="454819" y="338535"/>
                </a:cubicBezTo>
                <a:cubicBezTo>
                  <a:pt x="479822" y="352822"/>
                  <a:pt x="490934" y="352822"/>
                  <a:pt x="528637" y="348060"/>
                </a:cubicBezTo>
                <a:cubicBezTo>
                  <a:pt x="566340" y="343298"/>
                  <a:pt x="639365" y="340916"/>
                  <a:pt x="681037" y="309960"/>
                </a:cubicBezTo>
                <a:cubicBezTo>
                  <a:pt x="722709" y="279004"/>
                  <a:pt x="761603" y="194072"/>
                  <a:pt x="778669" y="162322"/>
                </a:cubicBezTo>
                <a:cubicBezTo>
                  <a:pt x="795735" y="130572"/>
                  <a:pt x="786209" y="142479"/>
                  <a:pt x="783431" y="119460"/>
                </a:cubicBezTo>
                <a:cubicBezTo>
                  <a:pt x="780653" y="96441"/>
                  <a:pt x="766366" y="44054"/>
                  <a:pt x="762000" y="24210"/>
                </a:cubicBezTo>
                <a:cubicBezTo>
                  <a:pt x="757634" y="4366"/>
                  <a:pt x="754856" y="794"/>
                  <a:pt x="757237" y="397"/>
                </a:cubicBezTo>
                <a:cubicBezTo>
                  <a:pt x="759618" y="0"/>
                  <a:pt x="767953" y="2382"/>
                  <a:pt x="776287" y="21829"/>
                </a:cubicBezTo>
                <a:cubicBezTo>
                  <a:pt x="784621" y="41276"/>
                  <a:pt x="799307" y="95648"/>
                  <a:pt x="807244" y="117079"/>
                </a:cubicBezTo>
                <a:cubicBezTo>
                  <a:pt x="815181" y="138510"/>
                  <a:pt x="813197" y="152797"/>
                  <a:pt x="823912" y="150416"/>
                </a:cubicBezTo>
                <a:cubicBezTo>
                  <a:pt x="834627" y="148035"/>
                  <a:pt x="871537" y="102791"/>
                  <a:pt x="871537" y="102791"/>
                </a:cubicBezTo>
                <a:cubicBezTo>
                  <a:pt x="883443" y="90885"/>
                  <a:pt x="891381" y="76201"/>
                  <a:pt x="895350" y="78979"/>
                </a:cubicBezTo>
                <a:cubicBezTo>
                  <a:pt x="899319" y="81757"/>
                  <a:pt x="901700" y="104776"/>
                  <a:pt x="895350" y="119460"/>
                </a:cubicBezTo>
                <a:cubicBezTo>
                  <a:pt x="889000" y="134144"/>
                  <a:pt x="873125" y="150813"/>
                  <a:pt x="857250" y="167085"/>
                </a:cubicBezTo>
                <a:cubicBezTo>
                  <a:pt x="841375" y="183357"/>
                  <a:pt x="814784" y="196850"/>
                  <a:pt x="800100" y="217091"/>
                </a:cubicBezTo>
                <a:cubicBezTo>
                  <a:pt x="785416" y="237332"/>
                  <a:pt x="764778" y="271860"/>
                  <a:pt x="769144" y="288529"/>
                </a:cubicBezTo>
                <a:cubicBezTo>
                  <a:pt x="773510" y="305198"/>
                  <a:pt x="794147" y="309960"/>
                  <a:pt x="826294" y="317104"/>
                </a:cubicBezTo>
                <a:cubicBezTo>
                  <a:pt x="858441" y="324248"/>
                  <a:pt x="905272" y="336153"/>
                  <a:pt x="962025" y="331391"/>
                </a:cubicBezTo>
                <a:cubicBezTo>
                  <a:pt x="1018778" y="326629"/>
                  <a:pt x="1118393" y="313929"/>
                  <a:pt x="1166812" y="288529"/>
                </a:cubicBezTo>
                <a:cubicBezTo>
                  <a:pt x="1215231" y="263129"/>
                  <a:pt x="1230312" y="212726"/>
                  <a:pt x="1252537" y="178991"/>
                </a:cubicBezTo>
                <a:cubicBezTo>
                  <a:pt x="1274762" y="145257"/>
                  <a:pt x="1291828" y="113109"/>
                  <a:pt x="1300162" y="86122"/>
                </a:cubicBezTo>
                <a:cubicBezTo>
                  <a:pt x="1308496" y="59135"/>
                  <a:pt x="1297385" y="26988"/>
                  <a:pt x="1302544" y="17066"/>
                </a:cubicBezTo>
                <a:cubicBezTo>
                  <a:pt x="1307703" y="7144"/>
                  <a:pt x="1326753" y="12700"/>
                  <a:pt x="1331119" y="26591"/>
                </a:cubicBezTo>
                <a:cubicBezTo>
                  <a:pt x="1335485" y="40482"/>
                  <a:pt x="1321593" y="92869"/>
                  <a:pt x="1328737" y="100410"/>
                </a:cubicBezTo>
                <a:cubicBezTo>
                  <a:pt x="1335881" y="107951"/>
                  <a:pt x="1354534" y="82948"/>
                  <a:pt x="1373981" y="71835"/>
                </a:cubicBezTo>
                <a:cubicBezTo>
                  <a:pt x="1393428" y="60722"/>
                  <a:pt x="1429941" y="35323"/>
                  <a:pt x="1445419" y="33735"/>
                </a:cubicBezTo>
                <a:cubicBezTo>
                  <a:pt x="1460897" y="32148"/>
                  <a:pt x="1476772" y="51594"/>
                  <a:pt x="1466850" y="62310"/>
                </a:cubicBezTo>
                <a:cubicBezTo>
                  <a:pt x="1456928" y="73026"/>
                  <a:pt x="1413668" y="80963"/>
                  <a:pt x="1385887" y="98029"/>
                </a:cubicBezTo>
                <a:cubicBezTo>
                  <a:pt x="1358106" y="115095"/>
                  <a:pt x="1334690" y="127398"/>
                  <a:pt x="1300162" y="164704"/>
                </a:cubicBezTo>
                <a:cubicBezTo>
                  <a:pt x="1265634" y="202010"/>
                  <a:pt x="1202928" y="266701"/>
                  <a:pt x="1178719" y="321866"/>
                </a:cubicBezTo>
                <a:cubicBezTo>
                  <a:pt x="1154510" y="377031"/>
                  <a:pt x="1166415" y="431800"/>
                  <a:pt x="1154906" y="495697"/>
                </a:cubicBezTo>
                <a:cubicBezTo>
                  <a:pt x="1143397" y="559594"/>
                  <a:pt x="1128315" y="644128"/>
                  <a:pt x="1109662" y="705247"/>
                </a:cubicBezTo>
                <a:cubicBezTo>
                  <a:pt x="1091009" y="766366"/>
                  <a:pt x="1055687" y="828676"/>
                  <a:pt x="1042987" y="862410"/>
                </a:cubicBezTo>
                <a:cubicBezTo>
                  <a:pt x="1030287" y="896145"/>
                  <a:pt x="1027509" y="889795"/>
                  <a:pt x="1033462" y="907654"/>
                </a:cubicBezTo>
                <a:cubicBezTo>
                  <a:pt x="1039415" y="925513"/>
                  <a:pt x="1059259" y="952501"/>
                  <a:pt x="1078706" y="969566"/>
                </a:cubicBezTo>
                <a:cubicBezTo>
                  <a:pt x="1098153" y="986631"/>
                  <a:pt x="1134269" y="997744"/>
                  <a:pt x="1150144" y="1010047"/>
                </a:cubicBezTo>
                <a:cubicBezTo>
                  <a:pt x="1166019" y="1022350"/>
                  <a:pt x="1171575" y="1033463"/>
                  <a:pt x="1173956" y="1043385"/>
                </a:cubicBezTo>
                <a:cubicBezTo>
                  <a:pt x="1176337" y="1053307"/>
                  <a:pt x="1171178" y="1067198"/>
                  <a:pt x="1164431" y="1069579"/>
                </a:cubicBezTo>
                <a:cubicBezTo>
                  <a:pt x="1157684" y="1071960"/>
                  <a:pt x="1145381" y="1064022"/>
                  <a:pt x="1133475" y="1057672"/>
                </a:cubicBezTo>
                <a:cubicBezTo>
                  <a:pt x="1121569" y="1051322"/>
                  <a:pt x="1106488" y="1039019"/>
                  <a:pt x="1092994" y="1031479"/>
                </a:cubicBezTo>
                <a:cubicBezTo>
                  <a:pt x="1079500" y="1023939"/>
                  <a:pt x="1068784" y="1016795"/>
                  <a:pt x="1052512" y="1012429"/>
                </a:cubicBezTo>
                <a:cubicBezTo>
                  <a:pt x="1036240" y="1008063"/>
                  <a:pt x="1007665" y="998538"/>
                  <a:pt x="995362" y="1005285"/>
                </a:cubicBezTo>
                <a:cubicBezTo>
                  <a:pt x="983059" y="1012032"/>
                  <a:pt x="976313" y="1025526"/>
                  <a:pt x="978694" y="1052910"/>
                </a:cubicBezTo>
                <a:cubicBezTo>
                  <a:pt x="981075" y="1080294"/>
                  <a:pt x="992584" y="1126728"/>
                  <a:pt x="1009650" y="1169591"/>
                </a:cubicBezTo>
                <a:cubicBezTo>
                  <a:pt x="1026716" y="1212454"/>
                  <a:pt x="1062434" y="1280319"/>
                  <a:pt x="1081087" y="1310085"/>
                </a:cubicBezTo>
                <a:cubicBezTo>
                  <a:pt x="1099740" y="1339851"/>
                  <a:pt x="1105694" y="1337469"/>
                  <a:pt x="1121569" y="1348185"/>
                </a:cubicBezTo>
                <a:cubicBezTo>
                  <a:pt x="1137444" y="1358901"/>
                  <a:pt x="1161653" y="1361679"/>
                  <a:pt x="1176337" y="1374379"/>
                </a:cubicBezTo>
                <a:cubicBezTo>
                  <a:pt x="1191021" y="1387079"/>
                  <a:pt x="1206103" y="1413670"/>
                  <a:pt x="1209675" y="1424385"/>
                </a:cubicBezTo>
                <a:cubicBezTo>
                  <a:pt x="1213247" y="1435101"/>
                  <a:pt x="1217613" y="1447006"/>
                  <a:pt x="1197769" y="1438672"/>
                </a:cubicBezTo>
                <a:cubicBezTo>
                  <a:pt x="1177925" y="1430338"/>
                  <a:pt x="1107281" y="1375966"/>
                  <a:pt x="1090612" y="1374379"/>
                </a:cubicBezTo>
                <a:cubicBezTo>
                  <a:pt x="1073943" y="1372792"/>
                  <a:pt x="1097756" y="1410097"/>
                  <a:pt x="1097756" y="1429147"/>
                </a:cubicBezTo>
                <a:cubicBezTo>
                  <a:pt x="1097756" y="1448197"/>
                  <a:pt x="1093787" y="1476773"/>
                  <a:pt x="1090612" y="1488679"/>
                </a:cubicBezTo>
                <a:cubicBezTo>
                  <a:pt x="1087437" y="1500585"/>
                  <a:pt x="1082675" y="1502966"/>
                  <a:pt x="1078706" y="1500585"/>
                </a:cubicBezTo>
                <a:cubicBezTo>
                  <a:pt x="1074737" y="1498204"/>
                  <a:pt x="1069975" y="1495425"/>
                  <a:pt x="1066800" y="1474391"/>
                </a:cubicBezTo>
                <a:cubicBezTo>
                  <a:pt x="1063625" y="1453357"/>
                  <a:pt x="1071959" y="1412082"/>
                  <a:pt x="1059656" y="1374379"/>
                </a:cubicBezTo>
                <a:cubicBezTo>
                  <a:pt x="1047353" y="1336676"/>
                  <a:pt x="1022747" y="1298575"/>
                  <a:pt x="992981" y="1248172"/>
                </a:cubicBezTo>
                <a:cubicBezTo>
                  <a:pt x="963215" y="1197769"/>
                  <a:pt x="908049" y="1107679"/>
                  <a:pt x="881062" y="1071960"/>
                </a:cubicBezTo>
                <a:cubicBezTo>
                  <a:pt x="854075" y="1036241"/>
                  <a:pt x="867171" y="1039813"/>
                  <a:pt x="831056" y="1033860"/>
                </a:cubicBezTo>
                <a:cubicBezTo>
                  <a:pt x="794941" y="1027907"/>
                  <a:pt x="702469" y="1031082"/>
                  <a:pt x="664369" y="1036241"/>
                </a:cubicBezTo>
                <a:cubicBezTo>
                  <a:pt x="626269" y="1041400"/>
                  <a:pt x="629047" y="1050132"/>
                  <a:pt x="602456" y="1064816"/>
                </a:cubicBezTo>
                <a:cubicBezTo>
                  <a:pt x="575865" y="1079500"/>
                  <a:pt x="543719" y="1096963"/>
                  <a:pt x="504825" y="1124347"/>
                </a:cubicBezTo>
                <a:cubicBezTo>
                  <a:pt x="465931" y="1151731"/>
                  <a:pt x="407988" y="1191419"/>
                  <a:pt x="369094" y="1229122"/>
                </a:cubicBezTo>
                <a:cubicBezTo>
                  <a:pt x="330200" y="1266825"/>
                  <a:pt x="295274" y="1318022"/>
                  <a:pt x="271462" y="1350566"/>
                </a:cubicBezTo>
                <a:cubicBezTo>
                  <a:pt x="247650" y="1383110"/>
                  <a:pt x="238522" y="1398588"/>
                  <a:pt x="226219" y="1424385"/>
                </a:cubicBezTo>
                <a:cubicBezTo>
                  <a:pt x="213916" y="1450182"/>
                  <a:pt x="209947" y="1489075"/>
                  <a:pt x="197644" y="1505347"/>
                </a:cubicBezTo>
                <a:cubicBezTo>
                  <a:pt x="185341" y="1521619"/>
                  <a:pt x="156766" y="1523206"/>
                  <a:pt x="152400" y="1522016"/>
                </a:cubicBezTo>
                <a:cubicBezTo>
                  <a:pt x="148034" y="1520826"/>
                  <a:pt x="163513" y="1511698"/>
                  <a:pt x="171450" y="1498204"/>
                </a:cubicBezTo>
                <a:cubicBezTo>
                  <a:pt x="179387" y="1484710"/>
                  <a:pt x="193278" y="1459310"/>
                  <a:pt x="200025" y="1441054"/>
                </a:cubicBezTo>
                <a:cubicBezTo>
                  <a:pt x="206772" y="1422798"/>
                  <a:pt x="215900" y="1398588"/>
                  <a:pt x="211931" y="1388666"/>
                </a:cubicBezTo>
                <a:cubicBezTo>
                  <a:pt x="207962" y="1378744"/>
                  <a:pt x="192881" y="1380728"/>
                  <a:pt x="176212" y="1381522"/>
                </a:cubicBezTo>
                <a:cubicBezTo>
                  <a:pt x="159543" y="1382316"/>
                  <a:pt x="132557" y="1385492"/>
                  <a:pt x="111919" y="1393429"/>
                </a:cubicBezTo>
                <a:cubicBezTo>
                  <a:pt x="91282" y="1401367"/>
                  <a:pt x="34131" y="1433116"/>
                  <a:pt x="30956" y="1431529"/>
                </a:cubicBezTo>
                <a:close/>
              </a:path>
            </a:pathLst>
          </a:custGeom>
          <a:solidFill>
            <a:schemeClr val="accent2"/>
          </a:solidFill>
          <a:ln w="12700">
            <a:solidFill>
              <a:schemeClr val="accent5">
                <a:lumMod val="40000"/>
                <a:lumOff val="60000"/>
              </a:schemeClr>
            </a:solidFill>
            <a:miter lim="800000"/>
            <a:headEnd/>
            <a:tailEnd/>
          </a:ln>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sz="1400" dirty="0">
              <a:solidFill>
                <a:srgbClr val="CDCDCF"/>
              </a:solidFill>
              <a:latin typeface="+mn-lt"/>
              <a:ea typeface="MS PGothic" pitchFamily="34" charset="-128"/>
            </a:endParaRPr>
          </a:p>
        </p:txBody>
      </p:sp>
      <p:sp>
        <p:nvSpPr>
          <p:cNvPr id="161" name="Oval 160"/>
          <p:cNvSpPr/>
          <p:nvPr/>
        </p:nvSpPr>
        <p:spPr bwMode="auto">
          <a:xfrm rot="19359299">
            <a:off x="1895475" y="3033713"/>
            <a:ext cx="415925" cy="233362"/>
          </a:xfrm>
          <a:prstGeom prst="ellipse">
            <a:avLst/>
          </a:prstGeom>
          <a:solidFill>
            <a:schemeClr val="accent2">
              <a:lumMod val="75000"/>
            </a:schemeClr>
          </a:solidFill>
          <a:ln w="12700">
            <a:solidFill>
              <a:schemeClr val="accent2"/>
            </a:solidFill>
            <a:miter lim="800000"/>
            <a:headEnd/>
            <a:tailEnd/>
          </a:ln>
          <a:effectLst>
            <a:outerShdw blurRad="63500" sx="102000" sy="102000" algn="ctr" rotWithShape="0">
              <a:prstClr val="black">
                <a:alpha val="40000"/>
              </a:prstClr>
            </a:outerShdw>
          </a:effectLst>
        </p:spPr>
        <p:txBody>
          <a:bodyPr anchor="ctr"/>
          <a:lstStyle/>
          <a:p>
            <a:pPr algn="ctr" eaLnBrk="1" hangingPunct="1">
              <a:lnSpc>
                <a:spcPct val="90000"/>
              </a:lnSpc>
              <a:spcBef>
                <a:spcPct val="35000"/>
              </a:spcBef>
              <a:spcAft>
                <a:spcPct val="25000"/>
              </a:spcAft>
              <a:buClr>
                <a:schemeClr val="folHlink"/>
              </a:buClr>
              <a:buFont typeface="Arial" charset="0"/>
              <a:buChar char="•"/>
              <a:defRPr/>
            </a:pPr>
            <a:endParaRPr lang="en-US" sz="1400" dirty="0">
              <a:solidFill>
                <a:srgbClr val="CDCDCF"/>
              </a:solidFill>
              <a:latin typeface="+mn-lt"/>
              <a:ea typeface="MS PGothic" pitchFamily="34" charset="-128"/>
            </a:endParaRPr>
          </a:p>
        </p:txBody>
      </p:sp>
      <p:sp>
        <p:nvSpPr>
          <p:cNvPr id="22564" name="Text Box 7"/>
          <p:cNvSpPr txBox="1">
            <a:spLocks noChangeArrowheads="1"/>
          </p:cNvSpPr>
          <p:nvPr/>
        </p:nvSpPr>
        <p:spPr bwMode="auto">
          <a:xfrm>
            <a:off x="1660525" y="2860675"/>
            <a:ext cx="885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buClr>
                <a:srgbClr val="8B3D9A"/>
              </a:buClr>
              <a:buFont typeface="Wingdings" pitchFamily="2" charset="2"/>
              <a:buNone/>
            </a:pPr>
            <a:r>
              <a:rPr lang="en-US" altLang="en-US" sz="1000">
                <a:solidFill>
                  <a:srgbClr val="FFFFFF"/>
                </a:solidFill>
                <a:ea typeface="MS PGothic" pitchFamily="34" charset="-128"/>
              </a:rPr>
              <a:t>Dendritic cell</a:t>
            </a:r>
          </a:p>
        </p:txBody>
      </p:sp>
      <p:grpSp>
        <p:nvGrpSpPr>
          <p:cNvPr id="22565" name="Group 165"/>
          <p:cNvGrpSpPr>
            <a:grpSpLocks/>
          </p:cNvGrpSpPr>
          <p:nvPr/>
        </p:nvGrpSpPr>
        <p:grpSpPr bwMode="auto">
          <a:xfrm>
            <a:off x="2470150" y="2871788"/>
            <a:ext cx="596900" cy="203200"/>
            <a:chOff x="-1025908" y="3139119"/>
            <a:chExt cx="2166218" cy="735307"/>
          </a:xfrm>
        </p:grpSpPr>
        <p:sp>
          <p:nvSpPr>
            <p:cNvPr id="163" name="Freeform 162"/>
            <p:cNvSpPr/>
            <p:nvPr/>
          </p:nvSpPr>
          <p:spPr bwMode="auto">
            <a:xfrm>
              <a:off x="120576" y="3139119"/>
              <a:ext cx="1019734" cy="735307"/>
            </a:xfrm>
            <a:custGeom>
              <a:avLst/>
              <a:gdLst>
                <a:gd name="connsiteX0" fmla="*/ 1614376 w 1786269"/>
                <a:gd name="connsiteY0" fmla="*/ 17721 h 1286540"/>
                <a:gd name="connsiteX1" fmla="*/ 1380460 w 1786269"/>
                <a:gd name="connsiteY1" fmla="*/ 17721 h 1286540"/>
                <a:gd name="connsiteX2" fmla="*/ 1189074 w 1786269"/>
                <a:gd name="connsiteY2" fmla="*/ 102782 h 1286540"/>
                <a:gd name="connsiteX3" fmla="*/ 1306032 w 1786269"/>
                <a:gd name="connsiteY3" fmla="*/ 209107 h 1286540"/>
                <a:gd name="connsiteX4" fmla="*/ 1476153 w 1786269"/>
                <a:gd name="connsiteY4" fmla="*/ 241005 h 1286540"/>
                <a:gd name="connsiteX5" fmla="*/ 1635641 w 1786269"/>
                <a:gd name="connsiteY5" fmla="*/ 241005 h 1286540"/>
                <a:gd name="connsiteX6" fmla="*/ 1327297 w 1786269"/>
                <a:gd name="connsiteY6" fmla="*/ 241005 h 1286540"/>
                <a:gd name="connsiteX7" fmla="*/ 1210339 w 1786269"/>
                <a:gd name="connsiteY7" fmla="*/ 283535 h 1286540"/>
                <a:gd name="connsiteX8" fmla="*/ 1220971 w 1786269"/>
                <a:gd name="connsiteY8" fmla="*/ 347331 h 1286540"/>
                <a:gd name="connsiteX9" fmla="*/ 1316664 w 1786269"/>
                <a:gd name="connsiteY9" fmla="*/ 411126 h 1286540"/>
                <a:gd name="connsiteX10" fmla="*/ 1571846 w 1786269"/>
                <a:gd name="connsiteY10" fmla="*/ 421759 h 1286540"/>
                <a:gd name="connsiteX11" fmla="*/ 1210339 w 1786269"/>
                <a:gd name="connsiteY11" fmla="*/ 421759 h 1286540"/>
                <a:gd name="connsiteX12" fmla="*/ 976422 w 1786269"/>
                <a:gd name="connsiteY12" fmla="*/ 453656 h 1286540"/>
                <a:gd name="connsiteX13" fmla="*/ 689343 w 1786269"/>
                <a:gd name="connsiteY13" fmla="*/ 379228 h 1286540"/>
                <a:gd name="connsiteX14" fmla="*/ 455427 w 1786269"/>
                <a:gd name="connsiteY14" fmla="*/ 368596 h 1286540"/>
                <a:gd name="connsiteX15" fmla="*/ 285306 w 1786269"/>
                <a:gd name="connsiteY15" fmla="*/ 432391 h 1286540"/>
                <a:gd name="connsiteX16" fmla="*/ 30125 w 1786269"/>
                <a:gd name="connsiteY16" fmla="*/ 506819 h 1286540"/>
                <a:gd name="connsiteX17" fmla="*/ 104553 w 1786269"/>
                <a:gd name="connsiteY17" fmla="*/ 623777 h 1286540"/>
                <a:gd name="connsiteX18" fmla="*/ 242776 w 1786269"/>
                <a:gd name="connsiteY18" fmla="*/ 655675 h 1286540"/>
                <a:gd name="connsiteX19" fmla="*/ 508590 w 1786269"/>
                <a:gd name="connsiteY19" fmla="*/ 687573 h 1286540"/>
                <a:gd name="connsiteX20" fmla="*/ 901995 w 1786269"/>
                <a:gd name="connsiteY20" fmla="*/ 666307 h 1286540"/>
                <a:gd name="connsiteX21" fmla="*/ 1210339 w 1786269"/>
                <a:gd name="connsiteY21" fmla="*/ 666307 h 1286540"/>
                <a:gd name="connsiteX22" fmla="*/ 1561213 w 1786269"/>
                <a:gd name="connsiteY22" fmla="*/ 666307 h 1286540"/>
                <a:gd name="connsiteX23" fmla="*/ 1465520 w 1786269"/>
                <a:gd name="connsiteY23" fmla="*/ 666307 h 1286540"/>
                <a:gd name="connsiteX24" fmla="*/ 848832 w 1786269"/>
                <a:gd name="connsiteY24" fmla="*/ 676940 h 1286540"/>
                <a:gd name="connsiteX25" fmla="*/ 540488 w 1786269"/>
                <a:gd name="connsiteY25" fmla="*/ 687573 h 1286540"/>
                <a:gd name="connsiteX26" fmla="*/ 285306 w 1786269"/>
                <a:gd name="connsiteY26" fmla="*/ 666307 h 1286540"/>
                <a:gd name="connsiteX27" fmla="*/ 147083 w 1786269"/>
                <a:gd name="connsiteY27" fmla="*/ 645042 h 1286540"/>
                <a:gd name="connsiteX28" fmla="*/ 51390 w 1786269"/>
                <a:gd name="connsiteY28" fmla="*/ 730103 h 1286540"/>
                <a:gd name="connsiteX29" fmla="*/ 62022 w 1786269"/>
                <a:gd name="connsiteY29" fmla="*/ 804531 h 1286540"/>
                <a:gd name="connsiteX30" fmla="*/ 253408 w 1786269"/>
                <a:gd name="connsiteY30" fmla="*/ 847061 h 1286540"/>
                <a:gd name="connsiteX31" fmla="*/ 497957 w 1786269"/>
                <a:gd name="connsiteY31" fmla="*/ 942754 h 1286540"/>
                <a:gd name="connsiteX32" fmla="*/ 710608 w 1786269"/>
                <a:gd name="connsiteY32" fmla="*/ 889591 h 1286540"/>
                <a:gd name="connsiteX33" fmla="*/ 1061483 w 1786269"/>
                <a:gd name="connsiteY33" fmla="*/ 825796 h 1286540"/>
                <a:gd name="connsiteX34" fmla="*/ 1380460 w 1786269"/>
                <a:gd name="connsiteY34" fmla="*/ 878959 h 1286540"/>
                <a:gd name="connsiteX35" fmla="*/ 1539948 w 1786269"/>
                <a:gd name="connsiteY35" fmla="*/ 857694 h 1286540"/>
                <a:gd name="connsiteX36" fmla="*/ 1337929 w 1786269"/>
                <a:gd name="connsiteY36" fmla="*/ 889591 h 1286540"/>
                <a:gd name="connsiteX37" fmla="*/ 1199706 w 1786269"/>
                <a:gd name="connsiteY37" fmla="*/ 942754 h 1286540"/>
                <a:gd name="connsiteX38" fmla="*/ 1242236 w 1786269"/>
                <a:gd name="connsiteY38" fmla="*/ 1027814 h 1286540"/>
                <a:gd name="connsiteX39" fmla="*/ 1401725 w 1786269"/>
                <a:gd name="connsiteY39" fmla="*/ 1070345 h 1286540"/>
                <a:gd name="connsiteX40" fmla="*/ 1518683 w 1786269"/>
                <a:gd name="connsiteY40" fmla="*/ 1070345 h 1286540"/>
                <a:gd name="connsiteX41" fmla="*/ 1359195 w 1786269"/>
                <a:gd name="connsiteY41" fmla="*/ 1080977 h 1286540"/>
                <a:gd name="connsiteX42" fmla="*/ 1199706 w 1786269"/>
                <a:gd name="connsiteY42" fmla="*/ 1123507 h 1286540"/>
                <a:gd name="connsiteX43" fmla="*/ 1231604 w 1786269"/>
                <a:gd name="connsiteY43" fmla="*/ 1208568 h 1286540"/>
                <a:gd name="connsiteX44" fmla="*/ 1380460 w 1786269"/>
                <a:gd name="connsiteY44" fmla="*/ 1261731 h 1286540"/>
                <a:gd name="connsiteX45" fmla="*/ 1529315 w 1786269"/>
                <a:gd name="connsiteY45" fmla="*/ 1261731 h 1286540"/>
                <a:gd name="connsiteX46" fmla="*/ 1646274 w 1786269"/>
                <a:gd name="connsiteY46" fmla="*/ 1251098 h 1286540"/>
                <a:gd name="connsiteX47" fmla="*/ 1710069 w 1786269"/>
                <a:gd name="connsiteY47" fmla="*/ 1049080 h 1286540"/>
                <a:gd name="connsiteX48" fmla="*/ 1784497 w 1786269"/>
                <a:gd name="connsiteY48" fmla="*/ 581247 h 1286540"/>
                <a:gd name="connsiteX49" fmla="*/ 1720702 w 1786269"/>
                <a:gd name="connsiteY49" fmla="*/ 92149 h 1286540"/>
                <a:gd name="connsiteX50" fmla="*/ 1614376 w 1786269"/>
                <a:gd name="connsiteY50" fmla="*/ 17721 h 12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6269" h="1286540">
                  <a:moveTo>
                    <a:pt x="1614376" y="17721"/>
                  </a:moveTo>
                  <a:cubicBezTo>
                    <a:pt x="1557669" y="5316"/>
                    <a:pt x="1451344" y="3544"/>
                    <a:pt x="1380460" y="17721"/>
                  </a:cubicBezTo>
                  <a:cubicBezTo>
                    <a:pt x="1309576" y="31898"/>
                    <a:pt x="1201479" y="70884"/>
                    <a:pt x="1189074" y="102782"/>
                  </a:cubicBezTo>
                  <a:cubicBezTo>
                    <a:pt x="1176669" y="134680"/>
                    <a:pt x="1258186" y="186070"/>
                    <a:pt x="1306032" y="209107"/>
                  </a:cubicBezTo>
                  <a:cubicBezTo>
                    <a:pt x="1353878" y="232144"/>
                    <a:pt x="1421218" y="235689"/>
                    <a:pt x="1476153" y="241005"/>
                  </a:cubicBezTo>
                  <a:cubicBezTo>
                    <a:pt x="1531088" y="246321"/>
                    <a:pt x="1635641" y="241005"/>
                    <a:pt x="1635641" y="241005"/>
                  </a:cubicBezTo>
                  <a:cubicBezTo>
                    <a:pt x="1610832" y="241005"/>
                    <a:pt x="1398181" y="233917"/>
                    <a:pt x="1327297" y="241005"/>
                  </a:cubicBezTo>
                  <a:cubicBezTo>
                    <a:pt x="1256413" y="248093"/>
                    <a:pt x="1228060" y="265814"/>
                    <a:pt x="1210339" y="283535"/>
                  </a:cubicBezTo>
                  <a:cubicBezTo>
                    <a:pt x="1192618" y="301256"/>
                    <a:pt x="1203250" y="326066"/>
                    <a:pt x="1220971" y="347331"/>
                  </a:cubicBezTo>
                  <a:cubicBezTo>
                    <a:pt x="1238692" y="368596"/>
                    <a:pt x="1258185" y="398721"/>
                    <a:pt x="1316664" y="411126"/>
                  </a:cubicBezTo>
                  <a:cubicBezTo>
                    <a:pt x="1375143" y="423531"/>
                    <a:pt x="1589567" y="419987"/>
                    <a:pt x="1571846" y="421759"/>
                  </a:cubicBezTo>
                  <a:cubicBezTo>
                    <a:pt x="1554125" y="423531"/>
                    <a:pt x="1309576" y="416443"/>
                    <a:pt x="1210339" y="421759"/>
                  </a:cubicBezTo>
                  <a:cubicBezTo>
                    <a:pt x="1111102" y="427075"/>
                    <a:pt x="1063255" y="460745"/>
                    <a:pt x="976422" y="453656"/>
                  </a:cubicBezTo>
                  <a:cubicBezTo>
                    <a:pt x="889589" y="446568"/>
                    <a:pt x="776175" y="393405"/>
                    <a:pt x="689343" y="379228"/>
                  </a:cubicBezTo>
                  <a:cubicBezTo>
                    <a:pt x="602511" y="365051"/>
                    <a:pt x="522766" y="359736"/>
                    <a:pt x="455427" y="368596"/>
                  </a:cubicBezTo>
                  <a:cubicBezTo>
                    <a:pt x="388088" y="377456"/>
                    <a:pt x="356190" y="409354"/>
                    <a:pt x="285306" y="432391"/>
                  </a:cubicBezTo>
                  <a:cubicBezTo>
                    <a:pt x="214422" y="455428"/>
                    <a:pt x="60250" y="474921"/>
                    <a:pt x="30125" y="506819"/>
                  </a:cubicBezTo>
                  <a:cubicBezTo>
                    <a:pt x="0" y="538717"/>
                    <a:pt x="69111" y="598968"/>
                    <a:pt x="104553" y="623777"/>
                  </a:cubicBezTo>
                  <a:cubicBezTo>
                    <a:pt x="139995" y="648586"/>
                    <a:pt x="175437" y="645042"/>
                    <a:pt x="242776" y="655675"/>
                  </a:cubicBezTo>
                  <a:cubicBezTo>
                    <a:pt x="310116" y="666308"/>
                    <a:pt x="398720" y="685801"/>
                    <a:pt x="508590" y="687573"/>
                  </a:cubicBezTo>
                  <a:cubicBezTo>
                    <a:pt x="618460" y="689345"/>
                    <a:pt x="785037" y="669851"/>
                    <a:pt x="901995" y="666307"/>
                  </a:cubicBezTo>
                  <a:cubicBezTo>
                    <a:pt x="1018953" y="662763"/>
                    <a:pt x="1210339" y="666307"/>
                    <a:pt x="1210339" y="666307"/>
                  </a:cubicBezTo>
                  <a:lnTo>
                    <a:pt x="1561213" y="666307"/>
                  </a:lnTo>
                  <a:lnTo>
                    <a:pt x="1465520" y="666307"/>
                  </a:lnTo>
                  <a:lnTo>
                    <a:pt x="848832" y="676940"/>
                  </a:lnTo>
                  <a:cubicBezTo>
                    <a:pt x="694660" y="680484"/>
                    <a:pt x="634409" y="689345"/>
                    <a:pt x="540488" y="687573"/>
                  </a:cubicBezTo>
                  <a:cubicBezTo>
                    <a:pt x="446567" y="685801"/>
                    <a:pt x="350873" y="673395"/>
                    <a:pt x="285306" y="666307"/>
                  </a:cubicBezTo>
                  <a:cubicBezTo>
                    <a:pt x="219739" y="659219"/>
                    <a:pt x="186069" y="634409"/>
                    <a:pt x="147083" y="645042"/>
                  </a:cubicBezTo>
                  <a:cubicBezTo>
                    <a:pt x="108097" y="655675"/>
                    <a:pt x="65567" y="703522"/>
                    <a:pt x="51390" y="730103"/>
                  </a:cubicBezTo>
                  <a:cubicBezTo>
                    <a:pt x="37213" y="756684"/>
                    <a:pt x="28352" y="785038"/>
                    <a:pt x="62022" y="804531"/>
                  </a:cubicBezTo>
                  <a:cubicBezTo>
                    <a:pt x="95692" y="824024"/>
                    <a:pt x="180752" y="824024"/>
                    <a:pt x="253408" y="847061"/>
                  </a:cubicBezTo>
                  <a:cubicBezTo>
                    <a:pt x="326064" y="870098"/>
                    <a:pt x="421757" y="935666"/>
                    <a:pt x="497957" y="942754"/>
                  </a:cubicBezTo>
                  <a:cubicBezTo>
                    <a:pt x="574157" y="949842"/>
                    <a:pt x="616687" y="909084"/>
                    <a:pt x="710608" y="889591"/>
                  </a:cubicBezTo>
                  <a:cubicBezTo>
                    <a:pt x="804529" y="870098"/>
                    <a:pt x="949841" y="827568"/>
                    <a:pt x="1061483" y="825796"/>
                  </a:cubicBezTo>
                  <a:cubicBezTo>
                    <a:pt x="1173125" y="824024"/>
                    <a:pt x="1300716" y="873643"/>
                    <a:pt x="1380460" y="878959"/>
                  </a:cubicBezTo>
                  <a:cubicBezTo>
                    <a:pt x="1460204" y="884275"/>
                    <a:pt x="1547036" y="855922"/>
                    <a:pt x="1539948" y="857694"/>
                  </a:cubicBezTo>
                  <a:cubicBezTo>
                    <a:pt x="1532860" y="859466"/>
                    <a:pt x="1394636" y="875414"/>
                    <a:pt x="1337929" y="889591"/>
                  </a:cubicBezTo>
                  <a:cubicBezTo>
                    <a:pt x="1281222" y="903768"/>
                    <a:pt x="1215655" y="919717"/>
                    <a:pt x="1199706" y="942754"/>
                  </a:cubicBezTo>
                  <a:cubicBezTo>
                    <a:pt x="1183757" y="965791"/>
                    <a:pt x="1208566" y="1006549"/>
                    <a:pt x="1242236" y="1027814"/>
                  </a:cubicBezTo>
                  <a:cubicBezTo>
                    <a:pt x="1275906" y="1049079"/>
                    <a:pt x="1355651" y="1063257"/>
                    <a:pt x="1401725" y="1070345"/>
                  </a:cubicBezTo>
                  <a:cubicBezTo>
                    <a:pt x="1447799" y="1077433"/>
                    <a:pt x="1525771" y="1068573"/>
                    <a:pt x="1518683" y="1070345"/>
                  </a:cubicBezTo>
                  <a:cubicBezTo>
                    <a:pt x="1511595" y="1072117"/>
                    <a:pt x="1412358" y="1072117"/>
                    <a:pt x="1359195" y="1080977"/>
                  </a:cubicBezTo>
                  <a:cubicBezTo>
                    <a:pt x="1306032" y="1089837"/>
                    <a:pt x="1220971" y="1102242"/>
                    <a:pt x="1199706" y="1123507"/>
                  </a:cubicBezTo>
                  <a:cubicBezTo>
                    <a:pt x="1178441" y="1144772"/>
                    <a:pt x="1201478" y="1185531"/>
                    <a:pt x="1231604" y="1208568"/>
                  </a:cubicBezTo>
                  <a:cubicBezTo>
                    <a:pt x="1261730" y="1231605"/>
                    <a:pt x="1330842" y="1252871"/>
                    <a:pt x="1380460" y="1261731"/>
                  </a:cubicBezTo>
                  <a:cubicBezTo>
                    <a:pt x="1430079" y="1270592"/>
                    <a:pt x="1485013" y="1263503"/>
                    <a:pt x="1529315" y="1261731"/>
                  </a:cubicBezTo>
                  <a:cubicBezTo>
                    <a:pt x="1573617" y="1259959"/>
                    <a:pt x="1616148" y="1286540"/>
                    <a:pt x="1646274" y="1251098"/>
                  </a:cubicBezTo>
                  <a:cubicBezTo>
                    <a:pt x="1676400" y="1215656"/>
                    <a:pt x="1687032" y="1160722"/>
                    <a:pt x="1710069" y="1049080"/>
                  </a:cubicBezTo>
                  <a:cubicBezTo>
                    <a:pt x="1733106" y="937438"/>
                    <a:pt x="1782725" y="740735"/>
                    <a:pt x="1784497" y="581247"/>
                  </a:cubicBezTo>
                  <a:cubicBezTo>
                    <a:pt x="1786269" y="421759"/>
                    <a:pt x="1749055" y="184298"/>
                    <a:pt x="1720702" y="92149"/>
                  </a:cubicBezTo>
                  <a:cubicBezTo>
                    <a:pt x="1692349" y="0"/>
                    <a:pt x="1671083" y="30126"/>
                    <a:pt x="1614376" y="17721"/>
                  </a:cubicBezTo>
                  <a:close/>
                </a:path>
              </a:pathLst>
            </a:custGeom>
            <a:solidFill>
              <a:schemeClr val="tx2"/>
            </a:solidFill>
            <a:ln w="9525" cap="flat" cmpd="sng" algn="ctr">
              <a:solidFill>
                <a:schemeClr val="tx2">
                  <a:lumMod val="50000"/>
                </a:schemeClr>
              </a:solidFill>
              <a:prstDash val="solid"/>
              <a:round/>
              <a:headEnd type="none" w="med" len="med"/>
              <a:tailEnd type="none" w="med" len="med"/>
            </a:ln>
            <a:effectLst/>
          </p:spPr>
          <p:txBody>
            <a:bodyPr/>
            <a:lstStyle/>
            <a:p>
              <a:pPr marL="342900" indent="-342900" eaLnBrk="1" hangingPunct="1">
                <a:lnSpc>
                  <a:spcPct val="90000"/>
                </a:lnSpc>
                <a:spcBef>
                  <a:spcPct val="35000"/>
                </a:spcBef>
                <a:spcAft>
                  <a:spcPct val="25000"/>
                </a:spcAft>
                <a:buClr>
                  <a:srgbClr val="8B3D9A"/>
                </a:buClr>
                <a:buFont typeface="Wingdings" pitchFamily="2" charset="2"/>
                <a:buChar char="§"/>
                <a:defRPr/>
              </a:pPr>
              <a:endParaRPr lang="en-US" sz="1000" dirty="0">
                <a:solidFill>
                  <a:srgbClr val="FFFFFF"/>
                </a:solidFill>
                <a:latin typeface="+mn-lt"/>
                <a:ea typeface="ＭＳ Ｐゴシック" charset="0"/>
              </a:endParaRPr>
            </a:p>
          </p:txBody>
        </p:sp>
        <p:sp>
          <p:nvSpPr>
            <p:cNvPr id="164" name="Freeform 163"/>
            <p:cNvSpPr/>
            <p:nvPr/>
          </p:nvSpPr>
          <p:spPr bwMode="auto">
            <a:xfrm>
              <a:off x="-58023" y="3357413"/>
              <a:ext cx="224689" cy="241273"/>
            </a:xfrm>
            <a:custGeom>
              <a:avLst/>
              <a:gdLst>
                <a:gd name="connsiteX0" fmla="*/ 419986 w 458972"/>
                <a:gd name="connsiteY0" fmla="*/ 30126 h 483782"/>
                <a:gd name="connsiteX1" fmla="*/ 292396 w 458972"/>
                <a:gd name="connsiteY1" fmla="*/ 51391 h 483782"/>
                <a:gd name="connsiteX2" fmla="*/ 90377 w 458972"/>
                <a:gd name="connsiteY2" fmla="*/ 30126 h 483782"/>
                <a:gd name="connsiteX3" fmla="*/ 5316 w 458972"/>
                <a:gd name="connsiteY3" fmla="*/ 232145 h 483782"/>
                <a:gd name="connsiteX4" fmla="*/ 58479 w 458972"/>
                <a:gd name="connsiteY4" fmla="*/ 444796 h 483782"/>
                <a:gd name="connsiteX5" fmla="*/ 292396 w 458972"/>
                <a:gd name="connsiteY5" fmla="*/ 466061 h 483782"/>
                <a:gd name="connsiteX6" fmla="*/ 430619 w 458972"/>
                <a:gd name="connsiteY6" fmla="*/ 412898 h 483782"/>
                <a:gd name="connsiteX7" fmla="*/ 345558 w 458972"/>
                <a:gd name="connsiteY7" fmla="*/ 338470 h 483782"/>
                <a:gd name="connsiteX8" fmla="*/ 430619 w 458972"/>
                <a:gd name="connsiteY8" fmla="*/ 264042 h 483782"/>
                <a:gd name="connsiteX9" fmla="*/ 324293 w 458972"/>
                <a:gd name="connsiteY9" fmla="*/ 157717 h 483782"/>
                <a:gd name="connsiteX10" fmla="*/ 441251 w 458972"/>
                <a:gd name="connsiteY10" fmla="*/ 83289 h 483782"/>
                <a:gd name="connsiteX11" fmla="*/ 419986 w 458972"/>
                <a:gd name="connsiteY11" fmla="*/ 30126 h 48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2" h="483782">
                  <a:moveTo>
                    <a:pt x="419986" y="30126"/>
                  </a:moveTo>
                  <a:cubicBezTo>
                    <a:pt x="395177" y="24810"/>
                    <a:pt x="347331" y="51391"/>
                    <a:pt x="292396" y="51391"/>
                  </a:cubicBezTo>
                  <a:cubicBezTo>
                    <a:pt x="237461" y="51391"/>
                    <a:pt x="138224" y="0"/>
                    <a:pt x="90377" y="30126"/>
                  </a:cubicBezTo>
                  <a:cubicBezTo>
                    <a:pt x="42530" y="60252"/>
                    <a:pt x="10632" y="163033"/>
                    <a:pt x="5316" y="232145"/>
                  </a:cubicBezTo>
                  <a:cubicBezTo>
                    <a:pt x="0" y="301257"/>
                    <a:pt x="10632" y="405810"/>
                    <a:pt x="58479" y="444796"/>
                  </a:cubicBezTo>
                  <a:cubicBezTo>
                    <a:pt x="106326" y="483782"/>
                    <a:pt x="230373" y="471377"/>
                    <a:pt x="292396" y="466061"/>
                  </a:cubicBezTo>
                  <a:cubicBezTo>
                    <a:pt x="354419" y="460745"/>
                    <a:pt x="421759" y="434163"/>
                    <a:pt x="430619" y="412898"/>
                  </a:cubicBezTo>
                  <a:cubicBezTo>
                    <a:pt x="439479" y="391633"/>
                    <a:pt x="345558" y="363279"/>
                    <a:pt x="345558" y="338470"/>
                  </a:cubicBezTo>
                  <a:cubicBezTo>
                    <a:pt x="345558" y="313661"/>
                    <a:pt x="434163" y="294168"/>
                    <a:pt x="430619" y="264042"/>
                  </a:cubicBezTo>
                  <a:cubicBezTo>
                    <a:pt x="427075" y="233917"/>
                    <a:pt x="322521" y="187843"/>
                    <a:pt x="324293" y="157717"/>
                  </a:cubicBezTo>
                  <a:cubicBezTo>
                    <a:pt x="326065" y="127592"/>
                    <a:pt x="423530" y="106326"/>
                    <a:pt x="441251" y="83289"/>
                  </a:cubicBezTo>
                  <a:cubicBezTo>
                    <a:pt x="458972" y="60252"/>
                    <a:pt x="444795" y="35442"/>
                    <a:pt x="419986" y="30126"/>
                  </a:cubicBezTo>
                  <a:close/>
                </a:path>
              </a:pathLst>
            </a:cu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w="9525" cap="flat" cmpd="sng" algn="ctr">
              <a:noFill/>
              <a:prstDash val="solid"/>
              <a:round/>
              <a:headEnd type="none" w="med" len="med"/>
              <a:tailEnd type="none" w="med" len="med"/>
            </a:ln>
            <a:effectLst/>
          </p:spPr>
          <p:txBody>
            <a:bodyPr/>
            <a:lstStyle/>
            <a:p>
              <a:pPr marL="342900" indent="-342900" eaLnBrk="1" hangingPunct="1">
                <a:lnSpc>
                  <a:spcPct val="90000"/>
                </a:lnSpc>
                <a:spcBef>
                  <a:spcPct val="35000"/>
                </a:spcBef>
                <a:spcAft>
                  <a:spcPct val="25000"/>
                </a:spcAft>
                <a:buClr>
                  <a:srgbClr val="8B3D9A"/>
                </a:buClr>
                <a:buFont typeface="Wingdings" pitchFamily="2" charset="2"/>
                <a:buChar char="§"/>
                <a:defRPr/>
              </a:pPr>
              <a:endParaRPr lang="en-US" sz="1000" dirty="0">
                <a:solidFill>
                  <a:srgbClr val="FFFFFF"/>
                </a:solidFill>
                <a:latin typeface="+mn-lt"/>
                <a:ea typeface="ＭＳ Ｐゴシック" charset="0"/>
              </a:endParaRPr>
            </a:p>
          </p:txBody>
        </p:sp>
        <p:sp>
          <p:nvSpPr>
            <p:cNvPr id="165" name="Freeform 53"/>
            <p:cNvSpPr>
              <a:spLocks noChangeArrowheads="1"/>
            </p:cNvSpPr>
            <p:nvPr/>
          </p:nvSpPr>
          <p:spPr bwMode="auto">
            <a:xfrm>
              <a:off x="-1025908" y="3254011"/>
              <a:ext cx="1060064" cy="442331"/>
            </a:xfrm>
            <a:custGeom>
              <a:avLst/>
              <a:gdLst>
                <a:gd name="T0" fmla="*/ 44262 w 1251098"/>
                <a:gd name="T1" fmla="*/ 183690 h 627321"/>
                <a:gd name="T2" fmla="*/ 192974 w 1251098"/>
                <a:gd name="T3" fmla="*/ 98909 h 627321"/>
                <a:gd name="T4" fmla="*/ 479781 w 1251098"/>
                <a:gd name="T5" fmla="*/ 120106 h 627321"/>
                <a:gd name="T6" fmla="*/ 787837 w 1251098"/>
                <a:gd name="T7" fmla="*/ 120106 h 627321"/>
                <a:gd name="T8" fmla="*/ 1149000 w 1251098"/>
                <a:gd name="T9" fmla="*/ 3536 h 627321"/>
                <a:gd name="T10" fmla="*/ 1212735 w 1251098"/>
                <a:gd name="T11" fmla="*/ 98909 h 627321"/>
                <a:gd name="T12" fmla="*/ 1085269 w 1251098"/>
                <a:gd name="T13" fmla="*/ 310864 h 627321"/>
                <a:gd name="T14" fmla="*/ 1138376 w 1251098"/>
                <a:gd name="T15" fmla="*/ 469827 h 627321"/>
                <a:gd name="T16" fmla="*/ 1233981 w 1251098"/>
                <a:gd name="T17" fmla="*/ 596999 h 627321"/>
                <a:gd name="T18" fmla="*/ 1042772 w 1251098"/>
                <a:gd name="T19" fmla="*/ 607598 h 627321"/>
                <a:gd name="T20" fmla="*/ 745347 w 1251098"/>
                <a:gd name="T21" fmla="*/ 491023 h 627321"/>
                <a:gd name="T22" fmla="*/ 320445 w 1251098"/>
                <a:gd name="T23" fmla="*/ 491023 h 627321"/>
                <a:gd name="T24" fmla="*/ 44262 w 1251098"/>
                <a:gd name="T25" fmla="*/ 469827 h 627321"/>
                <a:gd name="T26" fmla="*/ 44262 w 1251098"/>
                <a:gd name="T27" fmla="*/ 183690 h 6273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1098"/>
                <a:gd name="T43" fmla="*/ 0 h 627321"/>
                <a:gd name="T44" fmla="*/ 1251098 w 1251098"/>
                <a:gd name="T45" fmla="*/ 627321 h 627321"/>
                <a:gd name="connsiteX0" fmla="*/ 44302 w 1251098"/>
                <a:gd name="connsiteY0" fmla="*/ 184298 h 627321"/>
                <a:gd name="connsiteX1" fmla="*/ 193158 w 1251098"/>
                <a:gd name="connsiteY1" fmla="*/ 99237 h 627321"/>
                <a:gd name="connsiteX2" fmla="*/ 480237 w 1251098"/>
                <a:gd name="connsiteY2" fmla="*/ 120502 h 627321"/>
                <a:gd name="connsiteX3" fmla="*/ 788581 w 1251098"/>
                <a:gd name="connsiteY3" fmla="*/ 120502 h 627321"/>
                <a:gd name="connsiteX4" fmla="*/ 1150088 w 1251098"/>
                <a:gd name="connsiteY4" fmla="*/ 3544 h 627321"/>
                <a:gd name="connsiteX5" fmla="*/ 1213884 w 1251098"/>
                <a:gd name="connsiteY5" fmla="*/ 99237 h 627321"/>
                <a:gd name="connsiteX6" fmla="*/ 1086293 w 1251098"/>
                <a:gd name="connsiteY6" fmla="*/ 222730 h 627321"/>
                <a:gd name="connsiteX7" fmla="*/ 1139456 w 1251098"/>
                <a:gd name="connsiteY7" fmla="*/ 471377 h 627321"/>
                <a:gd name="connsiteX8" fmla="*/ 1235149 w 1251098"/>
                <a:gd name="connsiteY8" fmla="*/ 598967 h 627321"/>
                <a:gd name="connsiteX9" fmla="*/ 1043763 w 1251098"/>
                <a:gd name="connsiteY9" fmla="*/ 609600 h 627321"/>
                <a:gd name="connsiteX10" fmla="*/ 746051 w 1251098"/>
                <a:gd name="connsiteY10" fmla="*/ 492642 h 627321"/>
                <a:gd name="connsiteX11" fmla="*/ 320749 w 1251098"/>
                <a:gd name="connsiteY11" fmla="*/ 492642 h 627321"/>
                <a:gd name="connsiteX12" fmla="*/ 44302 w 1251098"/>
                <a:gd name="connsiteY12" fmla="*/ 471377 h 627321"/>
                <a:gd name="connsiteX13" fmla="*/ 44302 w 1251098"/>
                <a:gd name="connsiteY13" fmla="*/ 184298 h 627321"/>
                <a:gd name="connsiteX0" fmla="*/ 44302 w 1251098"/>
                <a:gd name="connsiteY0" fmla="*/ 236306 h 679329"/>
                <a:gd name="connsiteX1" fmla="*/ 193158 w 1251098"/>
                <a:gd name="connsiteY1" fmla="*/ 151245 h 679329"/>
                <a:gd name="connsiteX2" fmla="*/ 480237 w 1251098"/>
                <a:gd name="connsiteY2" fmla="*/ 172510 h 679329"/>
                <a:gd name="connsiteX3" fmla="*/ 788581 w 1251098"/>
                <a:gd name="connsiteY3" fmla="*/ 172510 h 679329"/>
                <a:gd name="connsiteX4" fmla="*/ 1144477 w 1251098"/>
                <a:gd name="connsiteY4" fmla="*/ 3544 h 679329"/>
                <a:gd name="connsiteX5" fmla="*/ 1213884 w 1251098"/>
                <a:gd name="connsiteY5" fmla="*/ 151245 h 679329"/>
                <a:gd name="connsiteX6" fmla="*/ 1086293 w 1251098"/>
                <a:gd name="connsiteY6" fmla="*/ 274738 h 679329"/>
                <a:gd name="connsiteX7" fmla="*/ 1139456 w 1251098"/>
                <a:gd name="connsiteY7" fmla="*/ 523385 h 679329"/>
                <a:gd name="connsiteX8" fmla="*/ 1235149 w 1251098"/>
                <a:gd name="connsiteY8" fmla="*/ 650975 h 679329"/>
                <a:gd name="connsiteX9" fmla="*/ 1043763 w 1251098"/>
                <a:gd name="connsiteY9" fmla="*/ 661608 h 679329"/>
                <a:gd name="connsiteX10" fmla="*/ 746051 w 1251098"/>
                <a:gd name="connsiteY10" fmla="*/ 544650 h 679329"/>
                <a:gd name="connsiteX11" fmla="*/ 320749 w 1251098"/>
                <a:gd name="connsiteY11" fmla="*/ 544650 h 679329"/>
                <a:gd name="connsiteX12" fmla="*/ 44302 w 1251098"/>
                <a:gd name="connsiteY12" fmla="*/ 523385 h 679329"/>
                <a:gd name="connsiteX13" fmla="*/ 44302 w 1251098"/>
                <a:gd name="connsiteY13" fmla="*/ 236306 h 679329"/>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086293 w 1251098"/>
                <a:gd name="connsiteY6" fmla="*/ 284645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1098" h="689236">
                  <a:moveTo>
                    <a:pt x="44302" y="246213"/>
                  </a:moveTo>
                  <a:cubicBezTo>
                    <a:pt x="69111" y="184190"/>
                    <a:pt x="120502" y="171785"/>
                    <a:pt x="193158" y="161152"/>
                  </a:cubicBezTo>
                  <a:cubicBezTo>
                    <a:pt x="265814" y="150519"/>
                    <a:pt x="381000" y="178873"/>
                    <a:pt x="480237" y="182417"/>
                  </a:cubicBezTo>
                  <a:cubicBezTo>
                    <a:pt x="579474" y="185961"/>
                    <a:pt x="677874" y="210578"/>
                    <a:pt x="788581" y="182417"/>
                  </a:cubicBezTo>
                  <a:cubicBezTo>
                    <a:pt x="899288" y="154256"/>
                    <a:pt x="1069853" y="26902"/>
                    <a:pt x="1144477" y="13451"/>
                  </a:cubicBezTo>
                  <a:cubicBezTo>
                    <a:pt x="1219101" y="0"/>
                    <a:pt x="1243217" y="54037"/>
                    <a:pt x="1236325" y="101713"/>
                  </a:cubicBezTo>
                  <a:cubicBezTo>
                    <a:pt x="1229433" y="149389"/>
                    <a:pt x="1147319" y="145850"/>
                    <a:pt x="1103122" y="299506"/>
                  </a:cubicBezTo>
                  <a:cubicBezTo>
                    <a:pt x="1086977" y="371436"/>
                    <a:pt x="1117451" y="473063"/>
                    <a:pt x="1139456" y="533292"/>
                  </a:cubicBezTo>
                  <a:cubicBezTo>
                    <a:pt x="1161461" y="593521"/>
                    <a:pt x="1251098" y="637845"/>
                    <a:pt x="1235149" y="660882"/>
                  </a:cubicBezTo>
                  <a:cubicBezTo>
                    <a:pt x="1219200" y="683919"/>
                    <a:pt x="1125279" y="689236"/>
                    <a:pt x="1043763" y="671515"/>
                  </a:cubicBezTo>
                  <a:cubicBezTo>
                    <a:pt x="962247" y="653794"/>
                    <a:pt x="866553" y="574050"/>
                    <a:pt x="746051" y="554557"/>
                  </a:cubicBezTo>
                  <a:cubicBezTo>
                    <a:pt x="625549" y="535064"/>
                    <a:pt x="437707" y="558101"/>
                    <a:pt x="320749" y="554557"/>
                  </a:cubicBezTo>
                  <a:cubicBezTo>
                    <a:pt x="203791" y="551013"/>
                    <a:pt x="88604" y="588227"/>
                    <a:pt x="44302" y="533292"/>
                  </a:cubicBezTo>
                  <a:cubicBezTo>
                    <a:pt x="0" y="478357"/>
                    <a:pt x="19493" y="308236"/>
                    <a:pt x="44302" y="24621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w="9525" algn="ctr">
              <a:noFill/>
              <a:round/>
              <a:headEnd/>
              <a:tailEnd/>
            </a:ln>
          </p:spPr>
          <p:txBody>
            <a:bodyPr/>
            <a:lstStyle/>
            <a:p>
              <a:pPr eaLnBrk="1" hangingPunct="1">
                <a:lnSpc>
                  <a:spcPct val="90000"/>
                </a:lnSpc>
                <a:spcBef>
                  <a:spcPct val="35000"/>
                </a:spcBef>
                <a:spcAft>
                  <a:spcPct val="25000"/>
                </a:spcAft>
                <a:buClr>
                  <a:schemeClr val="folHlink"/>
                </a:buClr>
                <a:buFont typeface="Arial" charset="0"/>
                <a:buChar char="•"/>
                <a:defRPr/>
              </a:pPr>
              <a:endParaRPr lang="en-US" sz="1000" dirty="0">
                <a:ln w="12700">
                  <a:solidFill>
                    <a:srgbClr val="F8F45A">
                      <a:satMod val="155000"/>
                    </a:srgbClr>
                  </a:solidFill>
                  <a:prstDash val="solid"/>
                </a:ln>
                <a:solidFill>
                  <a:srgbClr val="CDCDCF">
                    <a:tint val="85000"/>
                    <a:satMod val="155000"/>
                  </a:srgbClr>
                </a:solidFill>
                <a:effectLst>
                  <a:outerShdw blurRad="41275" dist="20320" dir="1800000" algn="tl" rotWithShape="0">
                    <a:srgbClr val="000000">
                      <a:alpha val="40000"/>
                    </a:srgbClr>
                  </a:outerShdw>
                </a:effectLst>
                <a:latin typeface="+mn-lt"/>
                <a:ea typeface="ＭＳ Ｐゴシック" charset="0"/>
              </a:endParaRPr>
            </a:p>
          </p:txBody>
        </p:sp>
      </p:grpSp>
      <p:grpSp>
        <p:nvGrpSpPr>
          <p:cNvPr id="22566" name="Group 166"/>
          <p:cNvGrpSpPr>
            <a:grpSpLocks/>
          </p:cNvGrpSpPr>
          <p:nvPr/>
        </p:nvGrpSpPr>
        <p:grpSpPr bwMode="auto">
          <a:xfrm rot="10800000">
            <a:off x="5892800" y="2859088"/>
            <a:ext cx="565150" cy="192087"/>
            <a:chOff x="5546163" y="4043462"/>
            <a:chExt cx="2166218" cy="735307"/>
          </a:xfrm>
        </p:grpSpPr>
        <p:sp>
          <p:nvSpPr>
            <p:cNvPr id="168" name="Freeform 167"/>
            <p:cNvSpPr/>
            <p:nvPr/>
          </p:nvSpPr>
          <p:spPr bwMode="auto">
            <a:xfrm>
              <a:off x="6927429" y="4043462"/>
              <a:ext cx="1022260" cy="735307"/>
            </a:xfrm>
            <a:custGeom>
              <a:avLst/>
              <a:gdLst>
                <a:gd name="connsiteX0" fmla="*/ 1614376 w 1786269"/>
                <a:gd name="connsiteY0" fmla="*/ 17721 h 1286540"/>
                <a:gd name="connsiteX1" fmla="*/ 1380460 w 1786269"/>
                <a:gd name="connsiteY1" fmla="*/ 17721 h 1286540"/>
                <a:gd name="connsiteX2" fmla="*/ 1189074 w 1786269"/>
                <a:gd name="connsiteY2" fmla="*/ 102782 h 1286540"/>
                <a:gd name="connsiteX3" fmla="*/ 1306032 w 1786269"/>
                <a:gd name="connsiteY3" fmla="*/ 209107 h 1286540"/>
                <a:gd name="connsiteX4" fmla="*/ 1476153 w 1786269"/>
                <a:gd name="connsiteY4" fmla="*/ 241005 h 1286540"/>
                <a:gd name="connsiteX5" fmla="*/ 1635641 w 1786269"/>
                <a:gd name="connsiteY5" fmla="*/ 241005 h 1286540"/>
                <a:gd name="connsiteX6" fmla="*/ 1327297 w 1786269"/>
                <a:gd name="connsiteY6" fmla="*/ 241005 h 1286540"/>
                <a:gd name="connsiteX7" fmla="*/ 1210339 w 1786269"/>
                <a:gd name="connsiteY7" fmla="*/ 283535 h 1286540"/>
                <a:gd name="connsiteX8" fmla="*/ 1220971 w 1786269"/>
                <a:gd name="connsiteY8" fmla="*/ 347331 h 1286540"/>
                <a:gd name="connsiteX9" fmla="*/ 1316664 w 1786269"/>
                <a:gd name="connsiteY9" fmla="*/ 411126 h 1286540"/>
                <a:gd name="connsiteX10" fmla="*/ 1571846 w 1786269"/>
                <a:gd name="connsiteY10" fmla="*/ 421759 h 1286540"/>
                <a:gd name="connsiteX11" fmla="*/ 1210339 w 1786269"/>
                <a:gd name="connsiteY11" fmla="*/ 421759 h 1286540"/>
                <a:gd name="connsiteX12" fmla="*/ 976422 w 1786269"/>
                <a:gd name="connsiteY12" fmla="*/ 453656 h 1286540"/>
                <a:gd name="connsiteX13" fmla="*/ 689343 w 1786269"/>
                <a:gd name="connsiteY13" fmla="*/ 379228 h 1286540"/>
                <a:gd name="connsiteX14" fmla="*/ 455427 w 1786269"/>
                <a:gd name="connsiteY14" fmla="*/ 368596 h 1286540"/>
                <a:gd name="connsiteX15" fmla="*/ 285306 w 1786269"/>
                <a:gd name="connsiteY15" fmla="*/ 432391 h 1286540"/>
                <a:gd name="connsiteX16" fmla="*/ 30125 w 1786269"/>
                <a:gd name="connsiteY16" fmla="*/ 506819 h 1286540"/>
                <a:gd name="connsiteX17" fmla="*/ 104553 w 1786269"/>
                <a:gd name="connsiteY17" fmla="*/ 623777 h 1286540"/>
                <a:gd name="connsiteX18" fmla="*/ 242776 w 1786269"/>
                <a:gd name="connsiteY18" fmla="*/ 655675 h 1286540"/>
                <a:gd name="connsiteX19" fmla="*/ 508590 w 1786269"/>
                <a:gd name="connsiteY19" fmla="*/ 687573 h 1286540"/>
                <a:gd name="connsiteX20" fmla="*/ 901995 w 1786269"/>
                <a:gd name="connsiteY20" fmla="*/ 666307 h 1286540"/>
                <a:gd name="connsiteX21" fmla="*/ 1210339 w 1786269"/>
                <a:gd name="connsiteY21" fmla="*/ 666307 h 1286540"/>
                <a:gd name="connsiteX22" fmla="*/ 1561213 w 1786269"/>
                <a:gd name="connsiteY22" fmla="*/ 666307 h 1286540"/>
                <a:gd name="connsiteX23" fmla="*/ 1465520 w 1786269"/>
                <a:gd name="connsiteY23" fmla="*/ 666307 h 1286540"/>
                <a:gd name="connsiteX24" fmla="*/ 848832 w 1786269"/>
                <a:gd name="connsiteY24" fmla="*/ 676940 h 1286540"/>
                <a:gd name="connsiteX25" fmla="*/ 540488 w 1786269"/>
                <a:gd name="connsiteY25" fmla="*/ 687573 h 1286540"/>
                <a:gd name="connsiteX26" fmla="*/ 285306 w 1786269"/>
                <a:gd name="connsiteY26" fmla="*/ 666307 h 1286540"/>
                <a:gd name="connsiteX27" fmla="*/ 147083 w 1786269"/>
                <a:gd name="connsiteY27" fmla="*/ 645042 h 1286540"/>
                <a:gd name="connsiteX28" fmla="*/ 51390 w 1786269"/>
                <a:gd name="connsiteY28" fmla="*/ 730103 h 1286540"/>
                <a:gd name="connsiteX29" fmla="*/ 62022 w 1786269"/>
                <a:gd name="connsiteY29" fmla="*/ 804531 h 1286540"/>
                <a:gd name="connsiteX30" fmla="*/ 253408 w 1786269"/>
                <a:gd name="connsiteY30" fmla="*/ 847061 h 1286540"/>
                <a:gd name="connsiteX31" fmla="*/ 497957 w 1786269"/>
                <a:gd name="connsiteY31" fmla="*/ 942754 h 1286540"/>
                <a:gd name="connsiteX32" fmla="*/ 710608 w 1786269"/>
                <a:gd name="connsiteY32" fmla="*/ 889591 h 1286540"/>
                <a:gd name="connsiteX33" fmla="*/ 1061483 w 1786269"/>
                <a:gd name="connsiteY33" fmla="*/ 825796 h 1286540"/>
                <a:gd name="connsiteX34" fmla="*/ 1380460 w 1786269"/>
                <a:gd name="connsiteY34" fmla="*/ 878959 h 1286540"/>
                <a:gd name="connsiteX35" fmla="*/ 1539948 w 1786269"/>
                <a:gd name="connsiteY35" fmla="*/ 857694 h 1286540"/>
                <a:gd name="connsiteX36" fmla="*/ 1337929 w 1786269"/>
                <a:gd name="connsiteY36" fmla="*/ 889591 h 1286540"/>
                <a:gd name="connsiteX37" fmla="*/ 1199706 w 1786269"/>
                <a:gd name="connsiteY37" fmla="*/ 942754 h 1286540"/>
                <a:gd name="connsiteX38" fmla="*/ 1242236 w 1786269"/>
                <a:gd name="connsiteY38" fmla="*/ 1027814 h 1286540"/>
                <a:gd name="connsiteX39" fmla="*/ 1401725 w 1786269"/>
                <a:gd name="connsiteY39" fmla="*/ 1070345 h 1286540"/>
                <a:gd name="connsiteX40" fmla="*/ 1518683 w 1786269"/>
                <a:gd name="connsiteY40" fmla="*/ 1070345 h 1286540"/>
                <a:gd name="connsiteX41" fmla="*/ 1359195 w 1786269"/>
                <a:gd name="connsiteY41" fmla="*/ 1080977 h 1286540"/>
                <a:gd name="connsiteX42" fmla="*/ 1199706 w 1786269"/>
                <a:gd name="connsiteY42" fmla="*/ 1123507 h 1286540"/>
                <a:gd name="connsiteX43" fmla="*/ 1231604 w 1786269"/>
                <a:gd name="connsiteY43" fmla="*/ 1208568 h 1286540"/>
                <a:gd name="connsiteX44" fmla="*/ 1380460 w 1786269"/>
                <a:gd name="connsiteY44" fmla="*/ 1261731 h 1286540"/>
                <a:gd name="connsiteX45" fmla="*/ 1529315 w 1786269"/>
                <a:gd name="connsiteY45" fmla="*/ 1261731 h 1286540"/>
                <a:gd name="connsiteX46" fmla="*/ 1646274 w 1786269"/>
                <a:gd name="connsiteY46" fmla="*/ 1251098 h 1286540"/>
                <a:gd name="connsiteX47" fmla="*/ 1710069 w 1786269"/>
                <a:gd name="connsiteY47" fmla="*/ 1049080 h 1286540"/>
                <a:gd name="connsiteX48" fmla="*/ 1784497 w 1786269"/>
                <a:gd name="connsiteY48" fmla="*/ 581247 h 1286540"/>
                <a:gd name="connsiteX49" fmla="*/ 1720702 w 1786269"/>
                <a:gd name="connsiteY49" fmla="*/ 92149 h 1286540"/>
                <a:gd name="connsiteX50" fmla="*/ 1614376 w 1786269"/>
                <a:gd name="connsiteY50" fmla="*/ 17721 h 12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6269" h="1286540">
                  <a:moveTo>
                    <a:pt x="1614376" y="17721"/>
                  </a:moveTo>
                  <a:cubicBezTo>
                    <a:pt x="1557669" y="5316"/>
                    <a:pt x="1451344" y="3544"/>
                    <a:pt x="1380460" y="17721"/>
                  </a:cubicBezTo>
                  <a:cubicBezTo>
                    <a:pt x="1309576" y="31898"/>
                    <a:pt x="1201479" y="70884"/>
                    <a:pt x="1189074" y="102782"/>
                  </a:cubicBezTo>
                  <a:cubicBezTo>
                    <a:pt x="1176669" y="134680"/>
                    <a:pt x="1258186" y="186070"/>
                    <a:pt x="1306032" y="209107"/>
                  </a:cubicBezTo>
                  <a:cubicBezTo>
                    <a:pt x="1353878" y="232144"/>
                    <a:pt x="1421218" y="235689"/>
                    <a:pt x="1476153" y="241005"/>
                  </a:cubicBezTo>
                  <a:cubicBezTo>
                    <a:pt x="1531088" y="246321"/>
                    <a:pt x="1635641" y="241005"/>
                    <a:pt x="1635641" y="241005"/>
                  </a:cubicBezTo>
                  <a:cubicBezTo>
                    <a:pt x="1610832" y="241005"/>
                    <a:pt x="1398181" y="233917"/>
                    <a:pt x="1327297" y="241005"/>
                  </a:cubicBezTo>
                  <a:cubicBezTo>
                    <a:pt x="1256413" y="248093"/>
                    <a:pt x="1228060" y="265814"/>
                    <a:pt x="1210339" y="283535"/>
                  </a:cubicBezTo>
                  <a:cubicBezTo>
                    <a:pt x="1192618" y="301256"/>
                    <a:pt x="1203250" y="326066"/>
                    <a:pt x="1220971" y="347331"/>
                  </a:cubicBezTo>
                  <a:cubicBezTo>
                    <a:pt x="1238692" y="368596"/>
                    <a:pt x="1258185" y="398721"/>
                    <a:pt x="1316664" y="411126"/>
                  </a:cubicBezTo>
                  <a:cubicBezTo>
                    <a:pt x="1375143" y="423531"/>
                    <a:pt x="1589567" y="419987"/>
                    <a:pt x="1571846" y="421759"/>
                  </a:cubicBezTo>
                  <a:cubicBezTo>
                    <a:pt x="1554125" y="423531"/>
                    <a:pt x="1309576" y="416443"/>
                    <a:pt x="1210339" y="421759"/>
                  </a:cubicBezTo>
                  <a:cubicBezTo>
                    <a:pt x="1111102" y="427075"/>
                    <a:pt x="1063255" y="460745"/>
                    <a:pt x="976422" y="453656"/>
                  </a:cubicBezTo>
                  <a:cubicBezTo>
                    <a:pt x="889589" y="446568"/>
                    <a:pt x="776175" y="393405"/>
                    <a:pt x="689343" y="379228"/>
                  </a:cubicBezTo>
                  <a:cubicBezTo>
                    <a:pt x="602511" y="365051"/>
                    <a:pt x="522766" y="359736"/>
                    <a:pt x="455427" y="368596"/>
                  </a:cubicBezTo>
                  <a:cubicBezTo>
                    <a:pt x="388088" y="377456"/>
                    <a:pt x="356190" y="409354"/>
                    <a:pt x="285306" y="432391"/>
                  </a:cubicBezTo>
                  <a:cubicBezTo>
                    <a:pt x="214422" y="455428"/>
                    <a:pt x="60250" y="474921"/>
                    <a:pt x="30125" y="506819"/>
                  </a:cubicBezTo>
                  <a:cubicBezTo>
                    <a:pt x="0" y="538717"/>
                    <a:pt x="69111" y="598968"/>
                    <a:pt x="104553" y="623777"/>
                  </a:cubicBezTo>
                  <a:cubicBezTo>
                    <a:pt x="139995" y="648586"/>
                    <a:pt x="175437" y="645042"/>
                    <a:pt x="242776" y="655675"/>
                  </a:cubicBezTo>
                  <a:cubicBezTo>
                    <a:pt x="310116" y="666308"/>
                    <a:pt x="398720" y="685801"/>
                    <a:pt x="508590" y="687573"/>
                  </a:cubicBezTo>
                  <a:cubicBezTo>
                    <a:pt x="618460" y="689345"/>
                    <a:pt x="785037" y="669851"/>
                    <a:pt x="901995" y="666307"/>
                  </a:cubicBezTo>
                  <a:cubicBezTo>
                    <a:pt x="1018953" y="662763"/>
                    <a:pt x="1210339" y="666307"/>
                    <a:pt x="1210339" y="666307"/>
                  </a:cubicBezTo>
                  <a:lnTo>
                    <a:pt x="1561213" y="666307"/>
                  </a:lnTo>
                  <a:lnTo>
                    <a:pt x="1465520" y="666307"/>
                  </a:lnTo>
                  <a:lnTo>
                    <a:pt x="848832" y="676940"/>
                  </a:lnTo>
                  <a:cubicBezTo>
                    <a:pt x="694660" y="680484"/>
                    <a:pt x="634409" y="689345"/>
                    <a:pt x="540488" y="687573"/>
                  </a:cubicBezTo>
                  <a:cubicBezTo>
                    <a:pt x="446567" y="685801"/>
                    <a:pt x="350873" y="673395"/>
                    <a:pt x="285306" y="666307"/>
                  </a:cubicBezTo>
                  <a:cubicBezTo>
                    <a:pt x="219739" y="659219"/>
                    <a:pt x="186069" y="634409"/>
                    <a:pt x="147083" y="645042"/>
                  </a:cubicBezTo>
                  <a:cubicBezTo>
                    <a:pt x="108097" y="655675"/>
                    <a:pt x="65567" y="703522"/>
                    <a:pt x="51390" y="730103"/>
                  </a:cubicBezTo>
                  <a:cubicBezTo>
                    <a:pt x="37213" y="756684"/>
                    <a:pt x="28352" y="785038"/>
                    <a:pt x="62022" y="804531"/>
                  </a:cubicBezTo>
                  <a:cubicBezTo>
                    <a:pt x="95692" y="824024"/>
                    <a:pt x="180752" y="824024"/>
                    <a:pt x="253408" y="847061"/>
                  </a:cubicBezTo>
                  <a:cubicBezTo>
                    <a:pt x="326064" y="870098"/>
                    <a:pt x="421757" y="935666"/>
                    <a:pt x="497957" y="942754"/>
                  </a:cubicBezTo>
                  <a:cubicBezTo>
                    <a:pt x="574157" y="949842"/>
                    <a:pt x="616687" y="909084"/>
                    <a:pt x="710608" y="889591"/>
                  </a:cubicBezTo>
                  <a:cubicBezTo>
                    <a:pt x="804529" y="870098"/>
                    <a:pt x="949841" y="827568"/>
                    <a:pt x="1061483" y="825796"/>
                  </a:cubicBezTo>
                  <a:cubicBezTo>
                    <a:pt x="1173125" y="824024"/>
                    <a:pt x="1300716" y="873643"/>
                    <a:pt x="1380460" y="878959"/>
                  </a:cubicBezTo>
                  <a:cubicBezTo>
                    <a:pt x="1460204" y="884275"/>
                    <a:pt x="1547036" y="855922"/>
                    <a:pt x="1539948" y="857694"/>
                  </a:cubicBezTo>
                  <a:cubicBezTo>
                    <a:pt x="1532860" y="859466"/>
                    <a:pt x="1394636" y="875414"/>
                    <a:pt x="1337929" y="889591"/>
                  </a:cubicBezTo>
                  <a:cubicBezTo>
                    <a:pt x="1281222" y="903768"/>
                    <a:pt x="1215655" y="919717"/>
                    <a:pt x="1199706" y="942754"/>
                  </a:cubicBezTo>
                  <a:cubicBezTo>
                    <a:pt x="1183757" y="965791"/>
                    <a:pt x="1208566" y="1006549"/>
                    <a:pt x="1242236" y="1027814"/>
                  </a:cubicBezTo>
                  <a:cubicBezTo>
                    <a:pt x="1275906" y="1049079"/>
                    <a:pt x="1355651" y="1063257"/>
                    <a:pt x="1401725" y="1070345"/>
                  </a:cubicBezTo>
                  <a:cubicBezTo>
                    <a:pt x="1447799" y="1077433"/>
                    <a:pt x="1525771" y="1068573"/>
                    <a:pt x="1518683" y="1070345"/>
                  </a:cubicBezTo>
                  <a:cubicBezTo>
                    <a:pt x="1511595" y="1072117"/>
                    <a:pt x="1412358" y="1072117"/>
                    <a:pt x="1359195" y="1080977"/>
                  </a:cubicBezTo>
                  <a:cubicBezTo>
                    <a:pt x="1306032" y="1089837"/>
                    <a:pt x="1220971" y="1102242"/>
                    <a:pt x="1199706" y="1123507"/>
                  </a:cubicBezTo>
                  <a:cubicBezTo>
                    <a:pt x="1178441" y="1144772"/>
                    <a:pt x="1201478" y="1185531"/>
                    <a:pt x="1231604" y="1208568"/>
                  </a:cubicBezTo>
                  <a:cubicBezTo>
                    <a:pt x="1261730" y="1231605"/>
                    <a:pt x="1330842" y="1252871"/>
                    <a:pt x="1380460" y="1261731"/>
                  </a:cubicBezTo>
                  <a:cubicBezTo>
                    <a:pt x="1430079" y="1270592"/>
                    <a:pt x="1485013" y="1263503"/>
                    <a:pt x="1529315" y="1261731"/>
                  </a:cubicBezTo>
                  <a:cubicBezTo>
                    <a:pt x="1573617" y="1259959"/>
                    <a:pt x="1616148" y="1286540"/>
                    <a:pt x="1646274" y="1251098"/>
                  </a:cubicBezTo>
                  <a:cubicBezTo>
                    <a:pt x="1676400" y="1215656"/>
                    <a:pt x="1687032" y="1160722"/>
                    <a:pt x="1710069" y="1049080"/>
                  </a:cubicBezTo>
                  <a:cubicBezTo>
                    <a:pt x="1733106" y="937438"/>
                    <a:pt x="1782725" y="740735"/>
                    <a:pt x="1784497" y="581247"/>
                  </a:cubicBezTo>
                  <a:cubicBezTo>
                    <a:pt x="1786269" y="421759"/>
                    <a:pt x="1749055" y="184298"/>
                    <a:pt x="1720702" y="92149"/>
                  </a:cubicBezTo>
                  <a:cubicBezTo>
                    <a:pt x="1692349" y="0"/>
                    <a:pt x="1671083" y="30126"/>
                    <a:pt x="1614376" y="17721"/>
                  </a:cubicBezTo>
                  <a:close/>
                </a:path>
              </a:pathLst>
            </a:custGeom>
            <a:solidFill>
              <a:schemeClr val="tx2"/>
            </a:solidFill>
            <a:ln w="9525" cap="flat" cmpd="sng" algn="ctr">
              <a:solidFill>
                <a:schemeClr val="tx2">
                  <a:lumMod val="50000"/>
                </a:schemeClr>
              </a:solidFill>
              <a:prstDash val="solid"/>
              <a:round/>
              <a:headEnd type="none" w="med" len="med"/>
              <a:tailEnd type="none" w="med" len="med"/>
            </a:ln>
            <a:effectLst/>
          </p:spPr>
          <p:txBody>
            <a:bodyPr/>
            <a:lstStyle/>
            <a:p>
              <a:pPr marL="342900" indent="-342900" eaLnBrk="1" hangingPunct="1">
                <a:lnSpc>
                  <a:spcPct val="90000"/>
                </a:lnSpc>
                <a:spcBef>
                  <a:spcPct val="35000"/>
                </a:spcBef>
                <a:spcAft>
                  <a:spcPct val="25000"/>
                </a:spcAft>
                <a:buClr>
                  <a:srgbClr val="8B3D9A"/>
                </a:buClr>
                <a:buFont typeface="Wingdings" pitchFamily="2" charset="2"/>
                <a:buChar char="§"/>
                <a:defRPr/>
              </a:pPr>
              <a:endParaRPr lang="en-US" sz="1000" dirty="0">
                <a:solidFill>
                  <a:srgbClr val="FFFFFF"/>
                </a:solidFill>
                <a:latin typeface="+mn-lt"/>
                <a:ea typeface="ＭＳ Ｐゴシック" charset="0"/>
              </a:endParaRPr>
            </a:p>
          </p:txBody>
        </p:sp>
        <p:sp>
          <p:nvSpPr>
            <p:cNvPr id="169" name="Freeform 168"/>
            <p:cNvSpPr/>
            <p:nvPr/>
          </p:nvSpPr>
          <p:spPr bwMode="auto">
            <a:xfrm>
              <a:off x="6823988" y="4262232"/>
              <a:ext cx="225139" cy="236998"/>
            </a:xfrm>
            <a:custGeom>
              <a:avLst/>
              <a:gdLst>
                <a:gd name="connsiteX0" fmla="*/ 419986 w 458972"/>
                <a:gd name="connsiteY0" fmla="*/ 30126 h 483782"/>
                <a:gd name="connsiteX1" fmla="*/ 292396 w 458972"/>
                <a:gd name="connsiteY1" fmla="*/ 51391 h 483782"/>
                <a:gd name="connsiteX2" fmla="*/ 90377 w 458972"/>
                <a:gd name="connsiteY2" fmla="*/ 30126 h 483782"/>
                <a:gd name="connsiteX3" fmla="*/ 5316 w 458972"/>
                <a:gd name="connsiteY3" fmla="*/ 232145 h 483782"/>
                <a:gd name="connsiteX4" fmla="*/ 58479 w 458972"/>
                <a:gd name="connsiteY4" fmla="*/ 444796 h 483782"/>
                <a:gd name="connsiteX5" fmla="*/ 292396 w 458972"/>
                <a:gd name="connsiteY5" fmla="*/ 466061 h 483782"/>
                <a:gd name="connsiteX6" fmla="*/ 430619 w 458972"/>
                <a:gd name="connsiteY6" fmla="*/ 412898 h 483782"/>
                <a:gd name="connsiteX7" fmla="*/ 345558 w 458972"/>
                <a:gd name="connsiteY7" fmla="*/ 338470 h 483782"/>
                <a:gd name="connsiteX8" fmla="*/ 430619 w 458972"/>
                <a:gd name="connsiteY8" fmla="*/ 264042 h 483782"/>
                <a:gd name="connsiteX9" fmla="*/ 324293 w 458972"/>
                <a:gd name="connsiteY9" fmla="*/ 157717 h 483782"/>
                <a:gd name="connsiteX10" fmla="*/ 441251 w 458972"/>
                <a:gd name="connsiteY10" fmla="*/ 83289 h 483782"/>
                <a:gd name="connsiteX11" fmla="*/ 419986 w 458972"/>
                <a:gd name="connsiteY11" fmla="*/ 30126 h 48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2" h="483782">
                  <a:moveTo>
                    <a:pt x="419986" y="30126"/>
                  </a:moveTo>
                  <a:cubicBezTo>
                    <a:pt x="395177" y="24810"/>
                    <a:pt x="347331" y="51391"/>
                    <a:pt x="292396" y="51391"/>
                  </a:cubicBezTo>
                  <a:cubicBezTo>
                    <a:pt x="237461" y="51391"/>
                    <a:pt x="138224" y="0"/>
                    <a:pt x="90377" y="30126"/>
                  </a:cubicBezTo>
                  <a:cubicBezTo>
                    <a:pt x="42530" y="60252"/>
                    <a:pt x="10632" y="163033"/>
                    <a:pt x="5316" y="232145"/>
                  </a:cubicBezTo>
                  <a:cubicBezTo>
                    <a:pt x="0" y="301257"/>
                    <a:pt x="10632" y="405810"/>
                    <a:pt x="58479" y="444796"/>
                  </a:cubicBezTo>
                  <a:cubicBezTo>
                    <a:pt x="106326" y="483782"/>
                    <a:pt x="230373" y="471377"/>
                    <a:pt x="292396" y="466061"/>
                  </a:cubicBezTo>
                  <a:cubicBezTo>
                    <a:pt x="354419" y="460745"/>
                    <a:pt x="421759" y="434163"/>
                    <a:pt x="430619" y="412898"/>
                  </a:cubicBezTo>
                  <a:cubicBezTo>
                    <a:pt x="439479" y="391633"/>
                    <a:pt x="345558" y="363279"/>
                    <a:pt x="345558" y="338470"/>
                  </a:cubicBezTo>
                  <a:cubicBezTo>
                    <a:pt x="345558" y="313661"/>
                    <a:pt x="434163" y="294168"/>
                    <a:pt x="430619" y="264042"/>
                  </a:cubicBezTo>
                  <a:cubicBezTo>
                    <a:pt x="427075" y="233917"/>
                    <a:pt x="322521" y="187843"/>
                    <a:pt x="324293" y="157717"/>
                  </a:cubicBezTo>
                  <a:cubicBezTo>
                    <a:pt x="326065" y="127592"/>
                    <a:pt x="423530" y="106326"/>
                    <a:pt x="441251" y="83289"/>
                  </a:cubicBezTo>
                  <a:cubicBezTo>
                    <a:pt x="458972" y="60252"/>
                    <a:pt x="444795" y="35442"/>
                    <a:pt x="419986" y="30126"/>
                  </a:cubicBezTo>
                  <a:close/>
                </a:path>
              </a:pathLst>
            </a:cu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w="9525" cap="flat" cmpd="sng" algn="ctr">
              <a:noFill/>
              <a:prstDash val="solid"/>
              <a:round/>
              <a:headEnd type="none" w="med" len="med"/>
              <a:tailEnd type="none" w="med" len="med"/>
            </a:ln>
            <a:effectLst/>
          </p:spPr>
          <p:txBody>
            <a:bodyPr/>
            <a:lstStyle/>
            <a:p>
              <a:pPr marL="342900" indent="-342900" eaLnBrk="1" hangingPunct="1">
                <a:lnSpc>
                  <a:spcPct val="90000"/>
                </a:lnSpc>
                <a:spcBef>
                  <a:spcPct val="35000"/>
                </a:spcBef>
                <a:spcAft>
                  <a:spcPct val="25000"/>
                </a:spcAft>
                <a:buClr>
                  <a:srgbClr val="8B3D9A"/>
                </a:buClr>
                <a:buFont typeface="Wingdings" pitchFamily="2" charset="2"/>
                <a:buChar char="§"/>
                <a:defRPr/>
              </a:pPr>
              <a:endParaRPr lang="en-US" sz="1000" dirty="0">
                <a:solidFill>
                  <a:srgbClr val="FFFFFF"/>
                </a:solidFill>
                <a:latin typeface="+mn-lt"/>
                <a:ea typeface="ＭＳ Ｐゴシック" charset="0"/>
              </a:endParaRPr>
            </a:p>
          </p:txBody>
        </p:sp>
        <p:sp>
          <p:nvSpPr>
            <p:cNvPr id="170" name="Freeform 53"/>
            <p:cNvSpPr>
              <a:spLocks noChangeArrowheads="1"/>
            </p:cNvSpPr>
            <p:nvPr/>
          </p:nvSpPr>
          <p:spPr bwMode="auto">
            <a:xfrm>
              <a:off x="5856490" y="4158922"/>
              <a:ext cx="1064856" cy="443618"/>
            </a:xfrm>
            <a:custGeom>
              <a:avLst/>
              <a:gdLst>
                <a:gd name="T0" fmla="*/ 44262 w 1251098"/>
                <a:gd name="T1" fmla="*/ 183690 h 627321"/>
                <a:gd name="T2" fmla="*/ 192974 w 1251098"/>
                <a:gd name="T3" fmla="*/ 98909 h 627321"/>
                <a:gd name="T4" fmla="*/ 479781 w 1251098"/>
                <a:gd name="T5" fmla="*/ 120106 h 627321"/>
                <a:gd name="T6" fmla="*/ 787837 w 1251098"/>
                <a:gd name="T7" fmla="*/ 120106 h 627321"/>
                <a:gd name="T8" fmla="*/ 1149000 w 1251098"/>
                <a:gd name="T9" fmla="*/ 3536 h 627321"/>
                <a:gd name="T10" fmla="*/ 1212735 w 1251098"/>
                <a:gd name="T11" fmla="*/ 98909 h 627321"/>
                <a:gd name="T12" fmla="*/ 1085269 w 1251098"/>
                <a:gd name="T13" fmla="*/ 310864 h 627321"/>
                <a:gd name="T14" fmla="*/ 1138376 w 1251098"/>
                <a:gd name="T15" fmla="*/ 469827 h 627321"/>
                <a:gd name="T16" fmla="*/ 1233981 w 1251098"/>
                <a:gd name="T17" fmla="*/ 596999 h 627321"/>
                <a:gd name="T18" fmla="*/ 1042772 w 1251098"/>
                <a:gd name="T19" fmla="*/ 607598 h 627321"/>
                <a:gd name="T20" fmla="*/ 745347 w 1251098"/>
                <a:gd name="T21" fmla="*/ 491023 h 627321"/>
                <a:gd name="T22" fmla="*/ 320445 w 1251098"/>
                <a:gd name="T23" fmla="*/ 491023 h 627321"/>
                <a:gd name="T24" fmla="*/ 44262 w 1251098"/>
                <a:gd name="T25" fmla="*/ 469827 h 627321"/>
                <a:gd name="T26" fmla="*/ 44262 w 1251098"/>
                <a:gd name="T27" fmla="*/ 183690 h 6273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1098"/>
                <a:gd name="T43" fmla="*/ 0 h 627321"/>
                <a:gd name="T44" fmla="*/ 1251098 w 1251098"/>
                <a:gd name="T45" fmla="*/ 627321 h 627321"/>
                <a:gd name="connsiteX0" fmla="*/ 44302 w 1251098"/>
                <a:gd name="connsiteY0" fmla="*/ 184298 h 627321"/>
                <a:gd name="connsiteX1" fmla="*/ 193158 w 1251098"/>
                <a:gd name="connsiteY1" fmla="*/ 99237 h 627321"/>
                <a:gd name="connsiteX2" fmla="*/ 480237 w 1251098"/>
                <a:gd name="connsiteY2" fmla="*/ 120502 h 627321"/>
                <a:gd name="connsiteX3" fmla="*/ 788581 w 1251098"/>
                <a:gd name="connsiteY3" fmla="*/ 120502 h 627321"/>
                <a:gd name="connsiteX4" fmla="*/ 1150088 w 1251098"/>
                <a:gd name="connsiteY4" fmla="*/ 3544 h 627321"/>
                <a:gd name="connsiteX5" fmla="*/ 1213884 w 1251098"/>
                <a:gd name="connsiteY5" fmla="*/ 99237 h 627321"/>
                <a:gd name="connsiteX6" fmla="*/ 1086293 w 1251098"/>
                <a:gd name="connsiteY6" fmla="*/ 222730 h 627321"/>
                <a:gd name="connsiteX7" fmla="*/ 1139456 w 1251098"/>
                <a:gd name="connsiteY7" fmla="*/ 471377 h 627321"/>
                <a:gd name="connsiteX8" fmla="*/ 1235149 w 1251098"/>
                <a:gd name="connsiteY8" fmla="*/ 598967 h 627321"/>
                <a:gd name="connsiteX9" fmla="*/ 1043763 w 1251098"/>
                <a:gd name="connsiteY9" fmla="*/ 609600 h 627321"/>
                <a:gd name="connsiteX10" fmla="*/ 746051 w 1251098"/>
                <a:gd name="connsiteY10" fmla="*/ 492642 h 627321"/>
                <a:gd name="connsiteX11" fmla="*/ 320749 w 1251098"/>
                <a:gd name="connsiteY11" fmla="*/ 492642 h 627321"/>
                <a:gd name="connsiteX12" fmla="*/ 44302 w 1251098"/>
                <a:gd name="connsiteY12" fmla="*/ 471377 h 627321"/>
                <a:gd name="connsiteX13" fmla="*/ 44302 w 1251098"/>
                <a:gd name="connsiteY13" fmla="*/ 184298 h 627321"/>
                <a:gd name="connsiteX0" fmla="*/ 44302 w 1251098"/>
                <a:gd name="connsiteY0" fmla="*/ 236306 h 679329"/>
                <a:gd name="connsiteX1" fmla="*/ 193158 w 1251098"/>
                <a:gd name="connsiteY1" fmla="*/ 151245 h 679329"/>
                <a:gd name="connsiteX2" fmla="*/ 480237 w 1251098"/>
                <a:gd name="connsiteY2" fmla="*/ 172510 h 679329"/>
                <a:gd name="connsiteX3" fmla="*/ 788581 w 1251098"/>
                <a:gd name="connsiteY3" fmla="*/ 172510 h 679329"/>
                <a:gd name="connsiteX4" fmla="*/ 1144477 w 1251098"/>
                <a:gd name="connsiteY4" fmla="*/ 3544 h 679329"/>
                <a:gd name="connsiteX5" fmla="*/ 1213884 w 1251098"/>
                <a:gd name="connsiteY5" fmla="*/ 151245 h 679329"/>
                <a:gd name="connsiteX6" fmla="*/ 1086293 w 1251098"/>
                <a:gd name="connsiteY6" fmla="*/ 274738 h 679329"/>
                <a:gd name="connsiteX7" fmla="*/ 1139456 w 1251098"/>
                <a:gd name="connsiteY7" fmla="*/ 523385 h 679329"/>
                <a:gd name="connsiteX8" fmla="*/ 1235149 w 1251098"/>
                <a:gd name="connsiteY8" fmla="*/ 650975 h 679329"/>
                <a:gd name="connsiteX9" fmla="*/ 1043763 w 1251098"/>
                <a:gd name="connsiteY9" fmla="*/ 661608 h 679329"/>
                <a:gd name="connsiteX10" fmla="*/ 746051 w 1251098"/>
                <a:gd name="connsiteY10" fmla="*/ 544650 h 679329"/>
                <a:gd name="connsiteX11" fmla="*/ 320749 w 1251098"/>
                <a:gd name="connsiteY11" fmla="*/ 544650 h 679329"/>
                <a:gd name="connsiteX12" fmla="*/ 44302 w 1251098"/>
                <a:gd name="connsiteY12" fmla="*/ 523385 h 679329"/>
                <a:gd name="connsiteX13" fmla="*/ 44302 w 1251098"/>
                <a:gd name="connsiteY13" fmla="*/ 236306 h 679329"/>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086293 w 1251098"/>
                <a:gd name="connsiteY6" fmla="*/ 284645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1098" h="689236">
                  <a:moveTo>
                    <a:pt x="44302" y="246213"/>
                  </a:moveTo>
                  <a:cubicBezTo>
                    <a:pt x="69111" y="184190"/>
                    <a:pt x="120502" y="171785"/>
                    <a:pt x="193158" y="161152"/>
                  </a:cubicBezTo>
                  <a:cubicBezTo>
                    <a:pt x="265814" y="150519"/>
                    <a:pt x="381000" y="178873"/>
                    <a:pt x="480237" y="182417"/>
                  </a:cubicBezTo>
                  <a:cubicBezTo>
                    <a:pt x="579474" y="185961"/>
                    <a:pt x="677874" y="210578"/>
                    <a:pt x="788581" y="182417"/>
                  </a:cubicBezTo>
                  <a:cubicBezTo>
                    <a:pt x="899288" y="154256"/>
                    <a:pt x="1069853" y="26902"/>
                    <a:pt x="1144477" y="13451"/>
                  </a:cubicBezTo>
                  <a:cubicBezTo>
                    <a:pt x="1219101" y="0"/>
                    <a:pt x="1243217" y="54037"/>
                    <a:pt x="1236325" y="101713"/>
                  </a:cubicBezTo>
                  <a:cubicBezTo>
                    <a:pt x="1229433" y="149389"/>
                    <a:pt x="1147319" y="145850"/>
                    <a:pt x="1103122" y="299506"/>
                  </a:cubicBezTo>
                  <a:cubicBezTo>
                    <a:pt x="1086977" y="371436"/>
                    <a:pt x="1117451" y="473063"/>
                    <a:pt x="1139456" y="533292"/>
                  </a:cubicBezTo>
                  <a:cubicBezTo>
                    <a:pt x="1161461" y="593521"/>
                    <a:pt x="1251098" y="637845"/>
                    <a:pt x="1235149" y="660882"/>
                  </a:cubicBezTo>
                  <a:cubicBezTo>
                    <a:pt x="1219200" y="683919"/>
                    <a:pt x="1125279" y="689236"/>
                    <a:pt x="1043763" y="671515"/>
                  </a:cubicBezTo>
                  <a:cubicBezTo>
                    <a:pt x="962247" y="653794"/>
                    <a:pt x="866553" y="574050"/>
                    <a:pt x="746051" y="554557"/>
                  </a:cubicBezTo>
                  <a:cubicBezTo>
                    <a:pt x="625549" y="535064"/>
                    <a:pt x="437707" y="558101"/>
                    <a:pt x="320749" y="554557"/>
                  </a:cubicBezTo>
                  <a:cubicBezTo>
                    <a:pt x="203791" y="551013"/>
                    <a:pt x="88604" y="588227"/>
                    <a:pt x="44302" y="533292"/>
                  </a:cubicBezTo>
                  <a:cubicBezTo>
                    <a:pt x="0" y="478357"/>
                    <a:pt x="19493" y="308236"/>
                    <a:pt x="44302" y="246213"/>
                  </a:cubicBez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w="9525" algn="ctr">
              <a:noFill/>
              <a:round/>
              <a:headEnd/>
              <a:tailEnd/>
            </a:ln>
          </p:spPr>
          <p:txBody>
            <a:bodyPr/>
            <a:lstStyle/>
            <a:p>
              <a:pPr eaLnBrk="1" hangingPunct="1">
                <a:lnSpc>
                  <a:spcPct val="90000"/>
                </a:lnSpc>
                <a:spcBef>
                  <a:spcPct val="35000"/>
                </a:spcBef>
                <a:spcAft>
                  <a:spcPct val="25000"/>
                </a:spcAft>
                <a:buClr>
                  <a:schemeClr val="folHlink"/>
                </a:buClr>
                <a:buFont typeface="Arial" charset="0"/>
                <a:buChar char="•"/>
                <a:defRPr/>
              </a:pPr>
              <a:endParaRPr lang="en-US" sz="1000" dirty="0">
                <a:ln w="12700">
                  <a:solidFill>
                    <a:srgbClr val="F8F45A">
                      <a:satMod val="155000"/>
                    </a:srgbClr>
                  </a:solidFill>
                  <a:prstDash val="solid"/>
                </a:ln>
                <a:solidFill>
                  <a:srgbClr val="CDCDCF">
                    <a:tint val="85000"/>
                    <a:satMod val="155000"/>
                  </a:srgbClr>
                </a:solidFill>
                <a:effectLst>
                  <a:outerShdw blurRad="41275" dist="20320" dir="1800000" algn="tl" rotWithShape="0">
                    <a:srgbClr val="000000">
                      <a:alpha val="40000"/>
                    </a:srgbClr>
                  </a:outerShdw>
                </a:effectLst>
                <a:latin typeface="+mn-lt"/>
                <a:ea typeface="ＭＳ Ｐゴシック" charset="0"/>
              </a:endParaRPr>
            </a:p>
          </p:txBody>
        </p:sp>
      </p:grpSp>
      <p:sp>
        <p:nvSpPr>
          <p:cNvPr id="22567" name="Text Box 7"/>
          <p:cNvSpPr txBox="1">
            <a:spLocks noChangeArrowheads="1"/>
          </p:cNvSpPr>
          <p:nvPr/>
        </p:nvSpPr>
        <p:spPr bwMode="auto">
          <a:xfrm>
            <a:off x="5099050" y="2935288"/>
            <a:ext cx="8858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buClr>
                <a:srgbClr val="8B3D9A"/>
              </a:buClr>
              <a:buFont typeface="Wingdings" pitchFamily="2" charset="2"/>
              <a:buNone/>
            </a:pPr>
            <a:r>
              <a:rPr lang="en-US" altLang="en-US" sz="1000">
                <a:solidFill>
                  <a:srgbClr val="FFFFFF"/>
                </a:solidFill>
                <a:ea typeface="MS PGothic" pitchFamily="34" charset="-128"/>
              </a:rPr>
              <a:t>T cell</a:t>
            </a:r>
          </a:p>
        </p:txBody>
      </p:sp>
    </p:spTree>
    <p:extLst>
      <p:ext uri="{BB962C8B-B14F-4D97-AF65-F5344CB8AC3E}">
        <p14:creationId xmlns:p14="http://schemas.microsoft.com/office/powerpoint/2010/main" val="2588303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167B-F39A-4AF2-8367-411A64641A11}"/>
              </a:ext>
            </a:extLst>
          </p:cNvPr>
          <p:cNvSpPr>
            <a:spLocks noGrp="1"/>
          </p:cNvSpPr>
          <p:nvPr>
            <p:ph type="title"/>
          </p:nvPr>
        </p:nvSpPr>
        <p:spPr/>
        <p:txBody>
          <a:bodyPr/>
          <a:lstStyle/>
          <a:p>
            <a:r>
              <a:rPr lang="en-US" dirty="0"/>
              <a:t>PD-1, PD-L1, and CTLA-4 Therapies</a:t>
            </a:r>
          </a:p>
        </p:txBody>
      </p:sp>
      <p:graphicFrame>
        <p:nvGraphicFramePr>
          <p:cNvPr id="4" name="Content Placeholder 3">
            <a:extLst>
              <a:ext uri="{FF2B5EF4-FFF2-40B4-BE49-F238E27FC236}">
                <a16:creationId xmlns:a16="http://schemas.microsoft.com/office/drawing/2014/main" id="{72528A42-CC63-4128-B2DF-D8D9C465C1F2}"/>
              </a:ext>
            </a:extLst>
          </p:cNvPr>
          <p:cNvGraphicFramePr>
            <a:graphicFrameLocks noGrp="1"/>
          </p:cNvGraphicFramePr>
          <p:nvPr>
            <p:ph idx="1"/>
            <p:extLst>
              <p:ext uri="{D42A27DB-BD31-4B8C-83A1-F6EECF244321}">
                <p14:modId xmlns:p14="http://schemas.microsoft.com/office/powerpoint/2010/main" val="3754628022"/>
              </p:ext>
            </p:extLst>
          </p:nvPr>
        </p:nvGraphicFramePr>
        <p:xfrm>
          <a:off x="675860" y="1888436"/>
          <a:ext cx="7991062" cy="3538332"/>
        </p:xfrm>
        <a:graphic>
          <a:graphicData uri="http://schemas.openxmlformats.org/drawingml/2006/table">
            <a:tbl>
              <a:tblPr firstRow="1" firstCol="1" bandRow="1">
                <a:tableStyleId>{5C22544A-7EE6-4342-B048-85BDC9FD1C3A}</a:tableStyleId>
              </a:tblPr>
              <a:tblGrid>
                <a:gridCol w="1826407">
                  <a:extLst>
                    <a:ext uri="{9D8B030D-6E8A-4147-A177-3AD203B41FA5}">
                      <a16:colId xmlns:a16="http://schemas.microsoft.com/office/drawing/2014/main" val="997835518"/>
                    </a:ext>
                  </a:extLst>
                </a:gridCol>
                <a:gridCol w="1693080">
                  <a:extLst>
                    <a:ext uri="{9D8B030D-6E8A-4147-A177-3AD203B41FA5}">
                      <a16:colId xmlns:a16="http://schemas.microsoft.com/office/drawing/2014/main" val="1427623586"/>
                    </a:ext>
                  </a:extLst>
                </a:gridCol>
                <a:gridCol w="1490525">
                  <a:extLst>
                    <a:ext uri="{9D8B030D-6E8A-4147-A177-3AD203B41FA5}">
                      <a16:colId xmlns:a16="http://schemas.microsoft.com/office/drawing/2014/main" val="3287256044"/>
                    </a:ext>
                  </a:extLst>
                </a:gridCol>
                <a:gridCol w="1490525">
                  <a:extLst>
                    <a:ext uri="{9D8B030D-6E8A-4147-A177-3AD203B41FA5}">
                      <a16:colId xmlns:a16="http://schemas.microsoft.com/office/drawing/2014/main" val="120643642"/>
                    </a:ext>
                  </a:extLst>
                </a:gridCol>
                <a:gridCol w="1490525">
                  <a:extLst>
                    <a:ext uri="{9D8B030D-6E8A-4147-A177-3AD203B41FA5}">
                      <a16:colId xmlns:a16="http://schemas.microsoft.com/office/drawing/2014/main" val="3865538308"/>
                    </a:ext>
                  </a:extLst>
                </a:gridCol>
              </a:tblGrid>
              <a:tr h="447855">
                <a:tc>
                  <a:txBody>
                    <a:bodyPr/>
                    <a:lstStyle/>
                    <a:p>
                      <a:pPr marL="0" marR="0" algn="ctr">
                        <a:lnSpc>
                          <a:spcPct val="107000"/>
                        </a:lnSpc>
                        <a:spcBef>
                          <a:spcPts val="0"/>
                        </a:spcBef>
                        <a:spcAft>
                          <a:spcPts val="0"/>
                        </a:spcAft>
                      </a:pPr>
                      <a:r>
                        <a:rPr lang="en-US" sz="1800" baseline="0" dirty="0">
                          <a:effectLst/>
                        </a:rPr>
                        <a:t>Generic Name</a:t>
                      </a:r>
                      <a:endParaRPr lang="en-US"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a:effectLst/>
                        </a:rPr>
                        <a:t>Trade Name</a:t>
                      </a:r>
                      <a:endParaRPr lang="en-US" sz="18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a:effectLst/>
                        </a:rPr>
                        <a:t>Blocks PD-1</a:t>
                      </a:r>
                      <a:endParaRPr lang="en-US" sz="18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a:effectLst/>
                        </a:rPr>
                        <a:t>Blocks PD-L1</a:t>
                      </a:r>
                      <a:endParaRPr lang="en-US" sz="18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a:effectLst/>
                        </a:rPr>
                        <a:t>Blocks CTLA-4</a:t>
                      </a:r>
                      <a:endParaRPr lang="en-US" sz="18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5393466"/>
                  </a:ext>
                </a:extLst>
              </a:tr>
              <a:tr h="447855">
                <a:tc>
                  <a:txBody>
                    <a:bodyPr/>
                    <a:lstStyle/>
                    <a:p>
                      <a:pPr marL="0" marR="0">
                        <a:lnSpc>
                          <a:spcPct val="107000"/>
                        </a:lnSpc>
                        <a:spcBef>
                          <a:spcPts val="0"/>
                        </a:spcBef>
                        <a:spcAft>
                          <a:spcPts val="0"/>
                        </a:spcAft>
                      </a:pPr>
                      <a:r>
                        <a:rPr lang="en-US" sz="1800" baseline="0" dirty="0">
                          <a:effectLst/>
                        </a:rPr>
                        <a:t>Atezolizumab</a:t>
                      </a:r>
                      <a:endParaRPr lang="en-US"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aseline="0" dirty="0">
                          <a:effectLst/>
                        </a:rPr>
                        <a:t>Tecentriq</a:t>
                      </a:r>
                      <a:endParaRPr lang="en-US"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a:effectLst/>
                        </a:rPr>
                        <a:t> </a:t>
                      </a:r>
                      <a:endParaRPr lang="en-US" sz="18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a:effectLst/>
                        </a:rPr>
                        <a:t>X</a:t>
                      </a:r>
                      <a:endParaRPr lang="en-US" sz="18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a:effectLst/>
                        </a:rPr>
                        <a:t> </a:t>
                      </a:r>
                      <a:endParaRPr lang="en-US" sz="18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5258359"/>
                  </a:ext>
                </a:extLst>
              </a:tr>
              <a:tr h="447855">
                <a:tc>
                  <a:txBody>
                    <a:bodyPr/>
                    <a:lstStyle/>
                    <a:p>
                      <a:pPr marL="0" marR="0">
                        <a:lnSpc>
                          <a:spcPct val="107000"/>
                        </a:lnSpc>
                        <a:spcBef>
                          <a:spcPts val="0"/>
                        </a:spcBef>
                        <a:spcAft>
                          <a:spcPts val="0"/>
                        </a:spcAft>
                      </a:pPr>
                      <a:r>
                        <a:rPr lang="en-US" sz="1800" baseline="0" dirty="0">
                          <a:effectLst/>
                        </a:rPr>
                        <a:t>Avelumab</a:t>
                      </a:r>
                      <a:endParaRPr lang="en-US"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aseline="0" dirty="0">
                          <a:effectLst/>
                        </a:rPr>
                        <a:t>Bevencia</a:t>
                      </a:r>
                      <a:endParaRPr lang="en-US"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a:effectLst/>
                        </a:rPr>
                        <a:t> </a:t>
                      </a:r>
                      <a:endParaRPr lang="en-US" sz="18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a:effectLst/>
                        </a:rPr>
                        <a:t>X</a:t>
                      </a:r>
                      <a:endParaRPr lang="en-US" sz="18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dirty="0">
                          <a:effectLst/>
                        </a:rPr>
                        <a:t> </a:t>
                      </a:r>
                      <a:endParaRPr lang="en-US"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9555364"/>
                  </a:ext>
                </a:extLst>
              </a:tr>
              <a:tr h="403347">
                <a:tc>
                  <a:txBody>
                    <a:bodyPr/>
                    <a:lstStyle/>
                    <a:p>
                      <a:pPr marL="0" marR="0">
                        <a:lnSpc>
                          <a:spcPct val="107000"/>
                        </a:lnSpc>
                        <a:spcBef>
                          <a:spcPts val="0"/>
                        </a:spcBef>
                        <a:spcAft>
                          <a:spcPts val="0"/>
                        </a:spcAft>
                      </a:pPr>
                      <a:r>
                        <a:rPr lang="en-US" sz="1800" baseline="0">
                          <a:effectLst/>
                        </a:rPr>
                        <a:t>Durvalumab</a:t>
                      </a:r>
                      <a:endParaRPr lang="en-US" sz="18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aseline="0" dirty="0">
                          <a:effectLst/>
                        </a:rPr>
                        <a:t>Imvinzi</a:t>
                      </a:r>
                      <a:endParaRPr lang="en-US"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dirty="0">
                          <a:effectLst/>
                        </a:rPr>
                        <a:t> </a:t>
                      </a:r>
                      <a:endParaRPr lang="en-US"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a:effectLst/>
                        </a:rPr>
                        <a:t>X</a:t>
                      </a:r>
                      <a:endParaRPr lang="en-US" sz="18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a:effectLst/>
                        </a:rPr>
                        <a:t> </a:t>
                      </a:r>
                      <a:endParaRPr lang="en-US" sz="18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1611953"/>
                  </a:ext>
                </a:extLst>
              </a:tr>
              <a:tr h="447855">
                <a:tc>
                  <a:txBody>
                    <a:bodyPr/>
                    <a:lstStyle/>
                    <a:p>
                      <a:pPr marL="0" marR="0">
                        <a:lnSpc>
                          <a:spcPct val="107000"/>
                        </a:lnSpc>
                        <a:spcBef>
                          <a:spcPts val="0"/>
                        </a:spcBef>
                        <a:spcAft>
                          <a:spcPts val="0"/>
                        </a:spcAft>
                      </a:pPr>
                      <a:r>
                        <a:rPr lang="en-US" sz="1800" baseline="0">
                          <a:effectLst/>
                        </a:rPr>
                        <a:t>Ipilimumab</a:t>
                      </a:r>
                      <a:endParaRPr lang="en-US" sz="18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aseline="0" dirty="0">
                          <a:effectLst/>
                        </a:rPr>
                        <a:t>Yervoy</a:t>
                      </a:r>
                      <a:endParaRPr lang="en-US"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dirty="0">
                          <a:effectLst/>
                        </a:rPr>
                        <a:t> </a:t>
                      </a:r>
                      <a:endParaRPr lang="en-US"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a:effectLst/>
                        </a:rPr>
                        <a:t> </a:t>
                      </a:r>
                      <a:endParaRPr lang="en-US" sz="18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a:effectLst/>
                        </a:rPr>
                        <a:t>X</a:t>
                      </a:r>
                      <a:endParaRPr lang="en-US" sz="18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2521332"/>
                  </a:ext>
                </a:extLst>
              </a:tr>
              <a:tr h="447855">
                <a:tc>
                  <a:txBody>
                    <a:bodyPr/>
                    <a:lstStyle/>
                    <a:p>
                      <a:pPr marL="0" marR="0">
                        <a:lnSpc>
                          <a:spcPct val="107000"/>
                        </a:lnSpc>
                        <a:spcBef>
                          <a:spcPts val="0"/>
                        </a:spcBef>
                        <a:spcAft>
                          <a:spcPts val="0"/>
                        </a:spcAft>
                      </a:pPr>
                      <a:r>
                        <a:rPr lang="en-US" sz="1800" baseline="0">
                          <a:effectLst/>
                        </a:rPr>
                        <a:t>Nivolumab</a:t>
                      </a:r>
                      <a:endParaRPr lang="en-US" sz="18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aseline="0">
                          <a:effectLst/>
                        </a:rPr>
                        <a:t>Opdivo</a:t>
                      </a:r>
                      <a:endParaRPr lang="en-US" sz="18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dirty="0">
                          <a:effectLst/>
                        </a:rPr>
                        <a:t>X</a:t>
                      </a:r>
                      <a:endParaRPr lang="en-US"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dirty="0">
                          <a:effectLst/>
                        </a:rPr>
                        <a:t> </a:t>
                      </a:r>
                      <a:endParaRPr lang="en-US"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a:effectLst/>
                        </a:rPr>
                        <a:t> </a:t>
                      </a:r>
                      <a:endParaRPr lang="en-US" sz="18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4903480"/>
                  </a:ext>
                </a:extLst>
              </a:tr>
              <a:tr h="447855">
                <a:tc>
                  <a:txBody>
                    <a:bodyPr/>
                    <a:lstStyle/>
                    <a:p>
                      <a:pPr marL="0" marR="0">
                        <a:lnSpc>
                          <a:spcPct val="107000"/>
                        </a:lnSpc>
                        <a:spcBef>
                          <a:spcPts val="0"/>
                        </a:spcBef>
                        <a:spcAft>
                          <a:spcPts val="0"/>
                        </a:spcAft>
                      </a:pPr>
                      <a:r>
                        <a:rPr lang="en-US" sz="1800" baseline="0" dirty="0">
                          <a:effectLst/>
                        </a:rPr>
                        <a:t>Pembrolizumab</a:t>
                      </a:r>
                      <a:endParaRPr lang="en-US"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aseline="0">
                          <a:effectLst/>
                        </a:rPr>
                        <a:t>Keytruda</a:t>
                      </a:r>
                      <a:endParaRPr lang="en-US" sz="18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dirty="0">
                          <a:effectLst/>
                        </a:rPr>
                        <a:t>X</a:t>
                      </a:r>
                      <a:endParaRPr lang="en-US"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dirty="0">
                          <a:effectLst/>
                        </a:rPr>
                        <a:t> </a:t>
                      </a:r>
                      <a:endParaRPr lang="en-US"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dirty="0">
                          <a:effectLst/>
                        </a:rPr>
                        <a:t> </a:t>
                      </a:r>
                      <a:endParaRPr lang="en-US"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4550242"/>
                  </a:ext>
                </a:extLst>
              </a:tr>
              <a:tr h="447855">
                <a:tc>
                  <a:txBody>
                    <a:bodyPr/>
                    <a:lstStyle/>
                    <a:p>
                      <a:pPr marL="0" marR="0">
                        <a:lnSpc>
                          <a:spcPct val="107000"/>
                        </a:lnSpc>
                        <a:spcBef>
                          <a:spcPts val="0"/>
                        </a:spcBef>
                        <a:spcAft>
                          <a:spcPts val="0"/>
                        </a:spcAft>
                      </a:pPr>
                      <a:r>
                        <a:rPr lang="en-US" sz="1800" baseline="0">
                          <a:effectLst/>
                        </a:rPr>
                        <a:t>Tremelimumab</a:t>
                      </a:r>
                      <a:endParaRPr lang="en-US" sz="18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aseline="0" dirty="0">
                          <a:effectLst/>
                        </a:rPr>
                        <a:t> Not yet named</a:t>
                      </a:r>
                      <a:endParaRPr lang="en-US"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dirty="0">
                          <a:effectLst/>
                        </a:rPr>
                        <a:t> </a:t>
                      </a:r>
                      <a:endParaRPr lang="en-US"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dirty="0">
                          <a:effectLst/>
                        </a:rPr>
                        <a:t> </a:t>
                      </a:r>
                      <a:endParaRPr lang="en-US"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aseline="0" dirty="0">
                          <a:effectLst/>
                        </a:rPr>
                        <a:t>X</a:t>
                      </a:r>
                      <a:endParaRPr lang="en-US"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166974"/>
                  </a:ext>
                </a:extLst>
              </a:tr>
            </a:tbl>
          </a:graphicData>
        </a:graphic>
      </p:graphicFrame>
    </p:spTree>
    <p:extLst>
      <p:ext uri="{BB962C8B-B14F-4D97-AF65-F5344CB8AC3E}">
        <p14:creationId xmlns:p14="http://schemas.microsoft.com/office/powerpoint/2010/main" val="2308879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657A-DFC9-4E6C-AA10-38166B3541BD}"/>
              </a:ext>
            </a:extLst>
          </p:cNvPr>
          <p:cNvSpPr>
            <a:spLocks noGrp="1"/>
          </p:cNvSpPr>
          <p:nvPr>
            <p:ph type="title"/>
          </p:nvPr>
        </p:nvSpPr>
        <p:spPr/>
        <p:txBody>
          <a:bodyPr/>
          <a:lstStyle/>
          <a:p>
            <a:r>
              <a:rPr lang="en-US" dirty="0"/>
              <a:t>Audience Response Question</a:t>
            </a:r>
          </a:p>
        </p:txBody>
      </p:sp>
      <p:sp>
        <p:nvSpPr>
          <p:cNvPr id="3" name="Content Placeholder 2">
            <a:extLst>
              <a:ext uri="{FF2B5EF4-FFF2-40B4-BE49-F238E27FC236}">
                <a16:creationId xmlns:a16="http://schemas.microsoft.com/office/drawing/2014/main" id="{5DCDAB18-BB9A-40FA-8516-C916355E4F21}"/>
              </a:ext>
            </a:extLst>
          </p:cNvPr>
          <p:cNvSpPr>
            <a:spLocks noGrp="1"/>
          </p:cNvSpPr>
          <p:nvPr>
            <p:ph idx="1"/>
          </p:nvPr>
        </p:nvSpPr>
        <p:spPr/>
        <p:txBody>
          <a:bodyPr/>
          <a:lstStyle/>
          <a:p>
            <a:pPr marL="0" indent="0">
              <a:buNone/>
            </a:pPr>
            <a:r>
              <a:rPr lang="en-US" dirty="0"/>
              <a:t>Checkpoint inhibitors have been approved for which type of cancer?</a:t>
            </a:r>
          </a:p>
          <a:p>
            <a:pPr marL="914400" lvl="1" indent="-514350">
              <a:buFont typeface="+mj-lt"/>
              <a:buAutoNum type="alphaUcPeriod"/>
            </a:pPr>
            <a:r>
              <a:rPr lang="en-US" dirty="0"/>
              <a:t>Solid tumors</a:t>
            </a:r>
          </a:p>
          <a:p>
            <a:pPr marL="914400" lvl="1" indent="-514350">
              <a:buFont typeface="+mj-lt"/>
              <a:buAutoNum type="alphaUcPeriod"/>
            </a:pPr>
            <a:r>
              <a:rPr lang="en-US" dirty="0"/>
              <a:t>Hematologic cancer</a:t>
            </a:r>
          </a:p>
          <a:p>
            <a:pPr marL="914400" lvl="1" indent="-514350">
              <a:buFont typeface="+mj-lt"/>
              <a:buAutoNum type="alphaUcPeriod"/>
            </a:pPr>
            <a:r>
              <a:rPr lang="en-US" dirty="0"/>
              <a:t>Both</a:t>
            </a:r>
          </a:p>
        </p:txBody>
      </p:sp>
    </p:spTree>
    <p:extLst>
      <p:ext uri="{BB962C8B-B14F-4D97-AF65-F5344CB8AC3E}">
        <p14:creationId xmlns:p14="http://schemas.microsoft.com/office/powerpoint/2010/main" val="1531902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86" y="371214"/>
            <a:ext cx="8279751" cy="857250"/>
          </a:xfrm>
        </p:spPr>
        <p:txBody>
          <a:bodyPr>
            <a:normAutofit fontScale="90000"/>
          </a:bodyPr>
          <a:lstStyle/>
          <a:p>
            <a:r>
              <a:rPr lang="en-US" dirty="0"/>
              <a:t>Currently Approved Indications for Checkpoint Inhibitor Therapy</a:t>
            </a:r>
          </a:p>
        </p:txBody>
      </p:sp>
      <p:sp>
        <p:nvSpPr>
          <p:cNvPr id="3" name="Content Placeholder 2"/>
          <p:cNvSpPr>
            <a:spLocks noGrp="1"/>
          </p:cNvSpPr>
          <p:nvPr>
            <p:ph idx="1"/>
          </p:nvPr>
        </p:nvSpPr>
        <p:spPr>
          <a:xfrm>
            <a:off x="377687" y="1714500"/>
            <a:ext cx="4308613" cy="4701208"/>
          </a:xfrm>
        </p:spPr>
        <p:txBody>
          <a:bodyPr>
            <a:normAutofit fontScale="55000" lnSpcReduction="20000"/>
          </a:bodyPr>
          <a:lstStyle/>
          <a:p>
            <a:r>
              <a:rPr lang="en-US" b="1" dirty="0"/>
              <a:t>Melanoma</a:t>
            </a:r>
          </a:p>
          <a:p>
            <a:pPr lvl="1"/>
            <a:r>
              <a:rPr lang="en-US" dirty="0"/>
              <a:t>Ipilimumab (Adjuvant, metastatic)</a:t>
            </a:r>
          </a:p>
          <a:p>
            <a:pPr lvl="1"/>
            <a:r>
              <a:rPr lang="en-US" dirty="0"/>
              <a:t>Pembrolizumab (Any line)</a:t>
            </a:r>
          </a:p>
          <a:p>
            <a:pPr lvl="1"/>
            <a:r>
              <a:rPr lang="en-US" dirty="0"/>
              <a:t>Nivolumab (Adjuvant, metastatic)</a:t>
            </a:r>
          </a:p>
          <a:p>
            <a:r>
              <a:rPr lang="en-US" b="1" dirty="0"/>
              <a:t>Non-small cell lung cancer</a:t>
            </a:r>
          </a:p>
          <a:p>
            <a:pPr lvl="1"/>
            <a:r>
              <a:rPr lang="en-US" dirty="0"/>
              <a:t>Pembrolizumab (1</a:t>
            </a:r>
            <a:r>
              <a:rPr lang="en-US" baseline="30000" dirty="0"/>
              <a:t>st</a:t>
            </a:r>
            <a:r>
              <a:rPr lang="en-US" dirty="0"/>
              <a:t> and 2</a:t>
            </a:r>
            <a:r>
              <a:rPr lang="en-US" baseline="30000" dirty="0"/>
              <a:t>nd</a:t>
            </a:r>
            <a:r>
              <a:rPr lang="en-US" dirty="0"/>
              <a:t> line)</a:t>
            </a:r>
          </a:p>
          <a:p>
            <a:pPr lvl="1"/>
            <a:r>
              <a:rPr lang="en-US" dirty="0"/>
              <a:t>Nivolumab (2</a:t>
            </a:r>
            <a:r>
              <a:rPr lang="en-US" baseline="30000" dirty="0"/>
              <a:t>nd</a:t>
            </a:r>
            <a:r>
              <a:rPr lang="en-US" dirty="0"/>
              <a:t> line)</a:t>
            </a:r>
          </a:p>
          <a:p>
            <a:pPr lvl="1"/>
            <a:r>
              <a:rPr lang="en-US" dirty="0"/>
              <a:t>Atezolizumab (2</a:t>
            </a:r>
            <a:r>
              <a:rPr lang="en-US" baseline="30000" dirty="0"/>
              <a:t>nd</a:t>
            </a:r>
            <a:r>
              <a:rPr lang="en-US" dirty="0"/>
              <a:t> line)</a:t>
            </a:r>
          </a:p>
          <a:p>
            <a:pPr lvl="1"/>
            <a:r>
              <a:rPr lang="en-US" dirty="0"/>
              <a:t>Durvalumab (Adjuvant)</a:t>
            </a:r>
          </a:p>
          <a:p>
            <a:r>
              <a:rPr lang="en-US" b="1" dirty="0"/>
              <a:t>Bladder cancer (Transitional cell)</a:t>
            </a:r>
          </a:p>
          <a:p>
            <a:pPr lvl="1"/>
            <a:r>
              <a:rPr lang="en-US" dirty="0"/>
              <a:t>Pembrolizumab (2</a:t>
            </a:r>
            <a:r>
              <a:rPr lang="en-US" baseline="30000" dirty="0"/>
              <a:t>nd</a:t>
            </a:r>
            <a:r>
              <a:rPr lang="en-US" dirty="0"/>
              <a:t> line)</a:t>
            </a:r>
          </a:p>
          <a:p>
            <a:pPr lvl="1"/>
            <a:r>
              <a:rPr lang="en-US" dirty="0"/>
              <a:t>Atezolizumab (2</a:t>
            </a:r>
            <a:r>
              <a:rPr lang="en-US" baseline="30000" dirty="0"/>
              <a:t>nd</a:t>
            </a:r>
            <a:r>
              <a:rPr lang="en-US" dirty="0"/>
              <a:t> line or cisplatin ineligible)</a:t>
            </a:r>
          </a:p>
          <a:p>
            <a:pPr lvl="1"/>
            <a:r>
              <a:rPr lang="en-US" dirty="0"/>
              <a:t>Nivolumab (2</a:t>
            </a:r>
            <a:r>
              <a:rPr lang="en-US" baseline="30000" dirty="0"/>
              <a:t>nd</a:t>
            </a:r>
            <a:r>
              <a:rPr lang="en-US" dirty="0"/>
              <a:t> line)</a:t>
            </a:r>
          </a:p>
          <a:p>
            <a:pPr lvl="1"/>
            <a:r>
              <a:rPr lang="en-US" dirty="0"/>
              <a:t>Avelumab (2</a:t>
            </a:r>
            <a:r>
              <a:rPr lang="en-US" baseline="30000" dirty="0"/>
              <a:t>nd</a:t>
            </a:r>
            <a:r>
              <a:rPr lang="en-US" dirty="0"/>
              <a:t> line)</a:t>
            </a:r>
          </a:p>
          <a:p>
            <a:pPr lvl="1"/>
            <a:r>
              <a:rPr lang="en-US" dirty="0"/>
              <a:t>Durvalumab (2</a:t>
            </a:r>
            <a:r>
              <a:rPr lang="en-US" baseline="30000" dirty="0"/>
              <a:t>nd</a:t>
            </a:r>
            <a:r>
              <a:rPr lang="en-US" dirty="0"/>
              <a:t> line)</a:t>
            </a:r>
          </a:p>
          <a:p>
            <a:r>
              <a:rPr lang="en-US" b="1" dirty="0"/>
              <a:t>Kidney cancer (Renal Cell)</a:t>
            </a:r>
          </a:p>
          <a:p>
            <a:pPr lvl="1"/>
            <a:r>
              <a:rPr lang="en-US" dirty="0"/>
              <a:t>Nivolumab + Ipilimumab ( 1</a:t>
            </a:r>
            <a:r>
              <a:rPr lang="en-US" baseline="30000" dirty="0"/>
              <a:t>st</a:t>
            </a:r>
            <a:r>
              <a:rPr lang="en-US" dirty="0"/>
              <a:t> line)</a:t>
            </a:r>
          </a:p>
          <a:p>
            <a:pPr lvl="1"/>
            <a:r>
              <a:rPr lang="en-US" dirty="0"/>
              <a:t>Nivolumab (2</a:t>
            </a:r>
            <a:r>
              <a:rPr lang="en-US" baseline="30000" dirty="0"/>
              <a:t>nd</a:t>
            </a:r>
            <a:r>
              <a:rPr lang="en-US" dirty="0"/>
              <a:t> line)</a:t>
            </a:r>
          </a:p>
        </p:txBody>
      </p:sp>
      <p:sp>
        <p:nvSpPr>
          <p:cNvPr id="4" name="Content Placeholder 2"/>
          <p:cNvSpPr txBox="1">
            <a:spLocks/>
          </p:cNvSpPr>
          <p:nvPr/>
        </p:nvSpPr>
        <p:spPr>
          <a:xfrm>
            <a:off x="4686300" y="1714500"/>
            <a:ext cx="3622813" cy="4308610"/>
          </a:xfrm>
          <a:prstGeom prst="rect">
            <a:avLst/>
          </a:prstGeom>
        </p:spPr>
        <p:txBody>
          <a:bodyPr vert="horz" lIns="68580" tIns="34290" rIns="68580" bIns="3429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300" b="1" dirty="0">
                <a:solidFill>
                  <a:prstClr val="black"/>
                </a:solidFill>
                <a:latin typeface="Calibri"/>
              </a:rPr>
              <a:t>Head and neck cancer</a:t>
            </a:r>
          </a:p>
          <a:p>
            <a:pPr lvl="1"/>
            <a:r>
              <a:rPr lang="en-US" sz="1900" dirty="0">
                <a:solidFill>
                  <a:prstClr val="black"/>
                </a:solidFill>
                <a:latin typeface="Calibri"/>
              </a:rPr>
              <a:t>Nivolumab</a:t>
            </a:r>
          </a:p>
          <a:p>
            <a:pPr lvl="1"/>
            <a:r>
              <a:rPr lang="en-US" sz="1900" dirty="0">
                <a:solidFill>
                  <a:prstClr val="black"/>
                </a:solidFill>
                <a:latin typeface="Calibri"/>
              </a:rPr>
              <a:t>Pembrolizumab</a:t>
            </a:r>
          </a:p>
          <a:p>
            <a:r>
              <a:rPr lang="en-US" sz="2300" b="1" dirty="0">
                <a:solidFill>
                  <a:prstClr val="black"/>
                </a:solidFill>
                <a:latin typeface="Calibri"/>
              </a:rPr>
              <a:t>Hodgkin lymphoma</a:t>
            </a:r>
          </a:p>
          <a:p>
            <a:pPr lvl="1"/>
            <a:r>
              <a:rPr lang="en-US" sz="2100" dirty="0">
                <a:solidFill>
                  <a:prstClr val="black"/>
                </a:solidFill>
                <a:latin typeface="Calibri"/>
              </a:rPr>
              <a:t>Nivolumab</a:t>
            </a:r>
          </a:p>
          <a:p>
            <a:pPr lvl="1"/>
            <a:r>
              <a:rPr lang="en-US" sz="2100" dirty="0">
                <a:solidFill>
                  <a:prstClr val="black"/>
                </a:solidFill>
                <a:latin typeface="Calibri"/>
              </a:rPr>
              <a:t>Pembrolizumab</a:t>
            </a:r>
          </a:p>
          <a:p>
            <a:r>
              <a:rPr lang="en-US" sz="2300" b="1" dirty="0">
                <a:solidFill>
                  <a:prstClr val="black"/>
                </a:solidFill>
                <a:latin typeface="Calibri"/>
              </a:rPr>
              <a:t>Merkel cell carcinoma</a:t>
            </a:r>
          </a:p>
          <a:p>
            <a:pPr lvl="1"/>
            <a:r>
              <a:rPr lang="en-US" sz="2100" dirty="0">
                <a:solidFill>
                  <a:prstClr val="black"/>
                </a:solidFill>
                <a:latin typeface="Calibri"/>
              </a:rPr>
              <a:t>Avelumab</a:t>
            </a:r>
          </a:p>
          <a:p>
            <a:r>
              <a:rPr lang="en-US" sz="2300" b="1" dirty="0">
                <a:solidFill>
                  <a:prstClr val="black"/>
                </a:solidFill>
                <a:latin typeface="Calibri"/>
              </a:rPr>
              <a:t>Liver cancer (Hepatocellular)</a:t>
            </a:r>
          </a:p>
          <a:p>
            <a:pPr lvl="1"/>
            <a:r>
              <a:rPr lang="en-US" sz="2100" dirty="0">
                <a:solidFill>
                  <a:prstClr val="black"/>
                </a:solidFill>
                <a:latin typeface="Calibri"/>
              </a:rPr>
              <a:t>Nivolumab</a:t>
            </a:r>
          </a:p>
          <a:p>
            <a:r>
              <a:rPr lang="en-US" sz="2300" b="1" dirty="0">
                <a:solidFill>
                  <a:prstClr val="black"/>
                </a:solidFill>
                <a:latin typeface="Calibri"/>
              </a:rPr>
              <a:t>Gastric cancer</a:t>
            </a:r>
          </a:p>
          <a:p>
            <a:pPr lvl="1"/>
            <a:r>
              <a:rPr lang="en-US" sz="2100" dirty="0">
                <a:solidFill>
                  <a:prstClr val="black"/>
                </a:solidFill>
                <a:latin typeface="Calibri"/>
              </a:rPr>
              <a:t>Pembrolizumab</a:t>
            </a:r>
          </a:p>
          <a:p>
            <a:r>
              <a:rPr lang="en-US" sz="2300" b="1" dirty="0">
                <a:solidFill>
                  <a:prstClr val="black"/>
                </a:solidFill>
                <a:latin typeface="Calibri"/>
              </a:rPr>
              <a:t>Colorectal cancer, MSI high</a:t>
            </a:r>
          </a:p>
          <a:p>
            <a:pPr lvl="1"/>
            <a:r>
              <a:rPr lang="en-US" sz="2100" dirty="0">
                <a:solidFill>
                  <a:prstClr val="black"/>
                </a:solidFill>
                <a:latin typeface="Calibri"/>
              </a:rPr>
              <a:t>Nivolumab</a:t>
            </a:r>
          </a:p>
          <a:p>
            <a:r>
              <a:rPr lang="en-US" sz="2300" b="1" dirty="0">
                <a:solidFill>
                  <a:prstClr val="black"/>
                </a:solidFill>
                <a:latin typeface="Calibri"/>
              </a:rPr>
              <a:t>MSI-high cancer (any lineage</a:t>
            </a:r>
            <a:r>
              <a:rPr lang="en-US" sz="2300" dirty="0">
                <a:solidFill>
                  <a:prstClr val="black"/>
                </a:solidFill>
                <a:latin typeface="Calibri"/>
              </a:rPr>
              <a:t>)</a:t>
            </a:r>
          </a:p>
          <a:p>
            <a:pPr lvl="1"/>
            <a:r>
              <a:rPr lang="en-US" sz="2100" dirty="0">
                <a:solidFill>
                  <a:prstClr val="black"/>
                </a:solidFill>
                <a:latin typeface="Calibri"/>
              </a:rPr>
              <a:t>Pembrolizumab</a:t>
            </a:r>
          </a:p>
          <a:p>
            <a:endParaRPr lang="en-US" sz="2400" dirty="0">
              <a:solidFill>
                <a:prstClr val="black"/>
              </a:solidFill>
              <a:latin typeface="Calibri"/>
            </a:endParaRPr>
          </a:p>
        </p:txBody>
      </p:sp>
    </p:spTree>
    <p:custDataLst>
      <p:tags r:id="rId1"/>
    </p:custDataLst>
    <p:extLst>
      <p:ext uri="{BB962C8B-B14F-4D97-AF65-F5344CB8AC3E}">
        <p14:creationId xmlns:p14="http://schemas.microsoft.com/office/powerpoint/2010/main" val="324465275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F0045-2E14-402A-A5D8-F83210CD5D58}"/>
              </a:ext>
            </a:extLst>
          </p:cNvPr>
          <p:cNvSpPr>
            <a:spLocks noGrp="1"/>
          </p:cNvSpPr>
          <p:nvPr>
            <p:ph type="title"/>
          </p:nvPr>
        </p:nvSpPr>
        <p:spPr/>
        <p:txBody>
          <a:bodyPr>
            <a:normAutofit fontScale="90000"/>
          </a:bodyPr>
          <a:lstStyle/>
          <a:p>
            <a:r>
              <a:rPr lang="en-US" dirty="0"/>
              <a:t>Immune-related Adverse Events:</a:t>
            </a:r>
            <a:br>
              <a:rPr lang="en-US" dirty="0"/>
            </a:br>
            <a:r>
              <a:rPr lang="en-US" dirty="0"/>
              <a:t>CTLA-4, PD-L, and PD-L1 therapies</a:t>
            </a:r>
          </a:p>
        </p:txBody>
      </p:sp>
      <p:pic>
        <p:nvPicPr>
          <p:cNvPr id="4" name="Picture 3">
            <a:extLst>
              <a:ext uri="{FF2B5EF4-FFF2-40B4-BE49-F238E27FC236}">
                <a16:creationId xmlns:a16="http://schemas.microsoft.com/office/drawing/2014/main" id="{D60BA00E-7352-4694-841A-99F8EB6F1E8C}"/>
              </a:ext>
            </a:extLst>
          </p:cNvPr>
          <p:cNvPicPr>
            <a:picLocks noChangeAspect="1"/>
          </p:cNvPicPr>
          <p:nvPr/>
        </p:nvPicPr>
        <p:blipFill rotWithShape="1">
          <a:blip r:embed="rId3">
            <a:extLst>
              <a:ext uri="{28A0092B-C50C-407E-A947-70E740481C1C}">
                <a14:useLocalDpi xmlns:a14="http://schemas.microsoft.com/office/drawing/2010/main" val="0"/>
              </a:ext>
            </a:extLst>
          </a:blip>
          <a:srcRect l="4865" t="17122" r="5946" b="2631"/>
          <a:stretch/>
        </p:blipFill>
        <p:spPr>
          <a:xfrm>
            <a:off x="1485643" y="1711568"/>
            <a:ext cx="6326614" cy="4309403"/>
          </a:xfrm>
          <a:prstGeom prst="rect">
            <a:avLst/>
          </a:prstGeom>
        </p:spPr>
      </p:pic>
      <p:sp>
        <p:nvSpPr>
          <p:cNvPr id="6" name="TextBox 5">
            <a:extLst>
              <a:ext uri="{FF2B5EF4-FFF2-40B4-BE49-F238E27FC236}">
                <a16:creationId xmlns:a16="http://schemas.microsoft.com/office/drawing/2014/main" id="{131C52DF-FBD4-4AEE-8963-7739FF3AD7E4}"/>
              </a:ext>
            </a:extLst>
          </p:cNvPr>
          <p:cNvSpPr txBox="1"/>
          <p:nvPr/>
        </p:nvSpPr>
        <p:spPr>
          <a:xfrm>
            <a:off x="695740" y="6516751"/>
            <a:ext cx="7782338" cy="276999"/>
          </a:xfrm>
          <a:prstGeom prst="rect">
            <a:avLst/>
          </a:prstGeom>
          <a:noFill/>
        </p:spPr>
        <p:txBody>
          <a:bodyPr wrap="square" rtlCol="0">
            <a:spAutoFit/>
          </a:bodyPr>
          <a:lstStyle/>
          <a:p>
            <a:r>
              <a:rPr lang="en-US" sz="1200" dirty="0"/>
              <a:t>Adapted from Michot JM et al. </a:t>
            </a:r>
            <a:r>
              <a:rPr lang="en-US" sz="1200" i="1" dirty="0"/>
              <a:t>Eur J Cancer. </a:t>
            </a:r>
            <a:r>
              <a:rPr lang="en-US" sz="1200" dirty="0"/>
              <a:t>2015;54:139-148</a:t>
            </a:r>
            <a:r>
              <a:rPr lang="en-US" sz="1200" i="1" dirty="0"/>
              <a:t>.</a:t>
            </a:r>
            <a:endParaRPr lang="en-US" sz="1200" dirty="0"/>
          </a:p>
        </p:txBody>
      </p:sp>
    </p:spTree>
    <p:extLst>
      <p:ext uri="{BB962C8B-B14F-4D97-AF65-F5344CB8AC3E}">
        <p14:creationId xmlns:p14="http://schemas.microsoft.com/office/powerpoint/2010/main" val="193904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General Guidelines</a:t>
            </a:r>
          </a:p>
        </p:txBody>
      </p:sp>
      <p:sp>
        <p:nvSpPr>
          <p:cNvPr id="3" name="Content Placeholder 2"/>
          <p:cNvSpPr>
            <a:spLocks noGrp="1"/>
          </p:cNvSpPr>
          <p:nvPr>
            <p:ph idx="1"/>
          </p:nvPr>
        </p:nvSpPr>
        <p:spPr>
          <a:xfrm>
            <a:off x="658826" y="1736783"/>
            <a:ext cx="7826375" cy="3384434"/>
          </a:xfrm>
        </p:spPr>
        <p:txBody>
          <a:bodyPr>
            <a:noAutofit/>
          </a:bodyPr>
          <a:lstStyle/>
          <a:p>
            <a:r>
              <a:rPr lang="en-US" sz="2800" dirty="0"/>
              <a:t>Early recognition of symptoms and frequent monitoring</a:t>
            </a:r>
          </a:p>
          <a:p>
            <a:r>
              <a:rPr lang="en-US" sz="2800" dirty="0"/>
              <a:t>Establish correct diagnosis</a:t>
            </a:r>
          </a:p>
          <a:p>
            <a:pPr lvl="1"/>
            <a:r>
              <a:rPr lang="en-US" sz="2400" dirty="0"/>
              <a:t>Presentation can be subtle</a:t>
            </a:r>
          </a:p>
          <a:p>
            <a:pPr lvl="1"/>
            <a:r>
              <a:rPr lang="en-US" sz="2400" dirty="0"/>
              <a:t>Other causes must be ruled out</a:t>
            </a:r>
          </a:p>
          <a:p>
            <a:pPr marL="457200" lvl="1" indent="0">
              <a:buNone/>
            </a:pPr>
            <a:endParaRPr lang="en-US" sz="2400" dirty="0"/>
          </a:p>
          <a:p>
            <a:r>
              <a:rPr lang="en-US" sz="2800" dirty="0">
                <a:solidFill>
                  <a:srgbClr val="FF0000"/>
                </a:solidFill>
              </a:rPr>
              <a:t>irAEs can become severe and life threatening if diagnosis and appropriate treatment are delayed</a:t>
            </a:r>
          </a:p>
        </p:txBody>
      </p:sp>
      <p:sp>
        <p:nvSpPr>
          <p:cNvPr id="5" name="TextBox 4">
            <a:extLst>
              <a:ext uri="{FF2B5EF4-FFF2-40B4-BE49-F238E27FC236}">
                <a16:creationId xmlns:a16="http://schemas.microsoft.com/office/drawing/2014/main" id="{D065B4C7-652D-474D-B81E-74347A404D63}"/>
              </a:ext>
            </a:extLst>
          </p:cNvPr>
          <p:cNvSpPr txBox="1"/>
          <p:nvPr/>
        </p:nvSpPr>
        <p:spPr>
          <a:xfrm>
            <a:off x="695740" y="6521667"/>
            <a:ext cx="7782338" cy="276999"/>
          </a:xfrm>
          <a:prstGeom prst="rect">
            <a:avLst/>
          </a:prstGeom>
          <a:noFill/>
        </p:spPr>
        <p:txBody>
          <a:bodyPr wrap="square" rtlCol="0">
            <a:spAutoFit/>
          </a:bodyPr>
          <a:lstStyle/>
          <a:p>
            <a:r>
              <a:rPr lang="en-US" sz="1200" dirty="0"/>
              <a:t>Fecher LA et al. </a:t>
            </a:r>
            <a:r>
              <a:rPr lang="en-US" sz="1200" i="1" dirty="0"/>
              <a:t>The Oncologist. </a:t>
            </a:r>
            <a:r>
              <a:rPr lang="en-US" sz="1200" dirty="0"/>
              <a:t>2013;18(6):733-743</a:t>
            </a:r>
            <a:r>
              <a:rPr lang="en-US" sz="1200" i="1" dirty="0"/>
              <a:t>.</a:t>
            </a:r>
            <a:endParaRPr lang="en-US" sz="1200" dirty="0"/>
          </a:p>
        </p:txBody>
      </p:sp>
    </p:spTree>
    <p:extLst>
      <p:ext uri="{BB962C8B-B14F-4D97-AF65-F5344CB8AC3E}">
        <p14:creationId xmlns:p14="http://schemas.microsoft.com/office/powerpoint/2010/main" val="4222930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657A-DFC9-4E6C-AA10-38166B3541BD}"/>
              </a:ext>
            </a:extLst>
          </p:cNvPr>
          <p:cNvSpPr>
            <a:spLocks noGrp="1"/>
          </p:cNvSpPr>
          <p:nvPr>
            <p:ph type="title"/>
          </p:nvPr>
        </p:nvSpPr>
        <p:spPr/>
        <p:txBody>
          <a:bodyPr/>
          <a:lstStyle/>
          <a:p>
            <a:r>
              <a:rPr lang="en-US" dirty="0"/>
              <a:t>Audience Response Question</a:t>
            </a:r>
          </a:p>
        </p:txBody>
      </p:sp>
      <p:sp>
        <p:nvSpPr>
          <p:cNvPr id="3" name="Content Placeholder 2">
            <a:extLst>
              <a:ext uri="{FF2B5EF4-FFF2-40B4-BE49-F238E27FC236}">
                <a16:creationId xmlns:a16="http://schemas.microsoft.com/office/drawing/2014/main" id="{5DCDAB18-BB9A-40FA-8516-C916355E4F21}"/>
              </a:ext>
            </a:extLst>
          </p:cNvPr>
          <p:cNvSpPr>
            <a:spLocks noGrp="1"/>
          </p:cNvSpPr>
          <p:nvPr>
            <p:ph idx="1"/>
          </p:nvPr>
        </p:nvSpPr>
        <p:spPr/>
        <p:txBody>
          <a:bodyPr/>
          <a:lstStyle/>
          <a:p>
            <a:pPr marL="0" indent="0">
              <a:buNone/>
            </a:pPr>
            <a:r>
              <a:rPr lang="en-US" dirty="0" err="1"/>
              <a:t>irAEs</a:t>
            </a:r>
            <a:r>
              <a:rPr lang="en-US" dirty="0"/>
              <a:t> can appear up to how many months after discontinuing therapy?</a:t>
            </a:r>
          </a:p>
          <a:p>
            <a:pPr marL="914400" lvl="1" indent="-514350">
              <a:buFont typeface="+mj-lt"/>
              <a:buAutoNum type="alphaUcPeriod"/>
            </a:pPr>
            <a:r>
              <a:rPr lang="en-US" dirty="0"/>
              <a:t>1 month</a:t>
            </a:r>
          </a:p>
          <a:p>
            <a:pPr marL="914400" lvl="1" indent="-514350">
              <a:buFont typeface="+mj-lt"/>
              <a:buAutoNum type="alphaUcPeriod"/>
            </a:pPr>
            <a:r>
              <a:rPr lang="en-US" dirty="0"/>
              <a:t>2 months</a:t>
            </a:r>
          </a:p>
          <a:p>
            <a:pPr marL="914400" lvl="1" indent="-514350">
              <a:buFont typeface="+mj-lt"/>
              <a:buAutoNum type="alphaUcPeriod"/>
            </a:pPr>
            <a:r>
              <a:rPr lang="en-US" dirty="0"/>
              <a:t>4 months</a:t>
            </a:r>
          </a:p>
          <a:p>
            <a:pPr marL="914400" lvl="1" indent="-514350">
              <a:buFont typeface="+mj-lt"/>
              <a:buAutoNum type="alphaUcPeriod"/>
            </a:pPr>
            <a:r>
              <a:rPr lang="en-US" dirty="0"/>
              <a:t>6 months</a:t>
            </a:r>
          </a:p>
        </p:txBody>
      </p:sp>
    </p:spTree>
    <p:extLst>
      <p:ext uri="{BB962C8B-B14F-4D97-AF65-F5344CB8AC3E}">
        <p14:creationId xmlns:p14="http://schemas.microsoft.com/office/powerpoint/2010/main" val="373951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B3036-32F5-44FD-89F8-5146A4B3CE52}"/>
              </a:ext>
            </a:extLst>
          </p:cNvPr>
          <p:cNvSpPr>
            <a:spLocks noGrp="1"/>
          </p:cNvSpPr>
          <p:nvPr>
            <p:ph type="title"/>
          </p:nvPr>
        </p:nvSpPr>
        <p:spPr/>
        <p:txBody>
          <a:bodyPr/>
          <a:lstStyle/>
          <a:p>
            <a:r>
              <a:rPr lang="en-US" dirty="0"/>
              <a:t>Commercial Disclosure</a:t>
            </a:r>
          </a:p>
        </p:txBody>
      </p:sp>
      <p:sp>
        <p:nvSpPr>
          <p:cNvPr id="3" name="Content Placeholder 2">
            <a:extLst>
              <a:ext uri="{FF2B5EF4-FFF2-40B4-BE49-F238E27FC236}">
                <a16:creationId xmlns:a16="http://schemas.microsoft.com/office/drawing/2014/main" id="{2CD690B1-3FBB-46D5-B169-D5AE776CE5C2}"/>
              </a:ext>
            </a:extLst>
          </p:cNvPr>
          <p:cNvSpPr>
            <a:spLocks noGrp="1"/>
          </p:cNvSpPr>
          <p:nvPr>
            <p:ph idx="1"/>
          </p:nvPr>
        </p:nvSpPr>
        <p:spPr/>
        <p:txBody>
          <a:bodyPr/>
          <a:lstStyle/>
          <a:p>
            <a:pPr marL="0" indent="0">
              <a:buNone/>
            </a:pPr>
            <a:r>
              <a:rPr lang="en-US" dirty="0"/>
              <a:t>This activity is supported by an educational grant from Kite Pharmaceuticals.</a:t>
            </a:r>
          </a:p>
          <a:p>
            <a:pPr marL="0" indent="0">
              <a:buNone/>
            </a:pPr>
            <a:endParaRPr lang="en-US" dirty="0"/>
          </a:p>
        </p:txBody>
      </p:sp>
    </p:spTree>
    <p:extLst>
      <p:ext uri="{BB962C8B-B14F-4D97-AF65-F5344CB8AC3E}">
        <p14:creationId xmlns:p14="http://schemas.microsoft.com/office/powerpoint/2010/main" val="680178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067" t="14975" r="5792" b="14955"/>
          <a:stretch/>
        </p:blipFill>
        <p:spPr>
          <a:xfrm>
            <a:off x="680020" y="1677231"/>
            <a:ext cx="7478418" cy="4456034"/>
          </a:xfrm>
          <a:prstGeom prst="rect">
            <a:avLst/>
          </a:prstGeom>
        </p:spPr>
      </p:pic>
      <p:sp>
        <p:nvSpPr>
          <p:cNvPr id="5" name="Title 1">
            <a:extLst>
              <a:ext uri="{FF2B5EF4-FFF2-40B4-BE49-F238E27FC236}">
                <a16:creationId xmlns:a16="http://schemas.microsoft.com/office/drawing/2014/main" id="{D30A09D1-62E1-417E-93BF-3D403941305A}"/>
              </a:ext>
            </a:extLst>
          </p:cNvPr>
          <p:cNvSpPr>
            <a:spLocks noGrp="1"/>
          </p:cNvSpPr>
          <p:nvPr>
            <p:ph type="title"/>
          </p:nvPr>
        </p:nvSpPr>
        <p:spPr>
          <a:xfrm>
            <a:off x="241383" y="409990"/>
            <a:ext cx="7826375" cy="740570"/>
          </a:xfrm>
        </p:spPr>
        <p:txBody>
          <a:bodyPr>
            <a:normAutofit/>
          </a:bodyPr>
          <a:lstStyle/>
          <a:p>
            <a:r>
              <a:rPr lang="en-US" dirty="0"/>
              <a:t>Kinetics of Appearance of </a:t>
            </a:r>
            <a:r>
              <a:rPr lang="en-US" dirty="0" err="1"/>
              <a:t>irAEs</a:t>
            </a:r>
            <a:endParaRPr lang="en-US" dirty="0"/>
          </a:p>
        </p:txBody>
      </p:sp>
      <p:sp>
        <p:nvSpPr>
          <p:cNvPr id="7" name="TextBox 6">
            <a:extLst>
              <a:ext uri="{FF2B5EF4-FFF2-40B4-BE49-F238E27FC236}">
                <a16:creationId xmlns:a16="http://schemas.microsoft.com/office/drawing/2014/main" id="{643531AA-14D7-4295-B74B-061DD5C0C3CC}"/>
              </a:ext>
            </a:extLst>
          </p:cNvPr>
          <p:cNvSpPr txBox="1"/>
          <p:nvPr/>
        </p:nvSpPr>
        <p:spPr>
          <a:xfrm>
            <a:off x="695740" y="6521667"/>
            <a:ext cx="7782338" cy="276999"/>
          </a:xfrm>
          <a:prstGeom prst="rect">
            <a:avLst/>
          </a:prstGeom>
          <a:noFill/>
        </p:spPr>
        <p:txBody>
          <a:bodyPr wrap="square" rtlCol="0">
            <a:spAutoFit/>
          </a:bodyPr>
          <a:lstStyle/>
          <a:p>
            <a:r>
              <a:rPr lang="en-US" sz="1200" dirty="0"/>
              <a:t>Weber JS et al. </a:t>
            </a:r>
            <a:r>
              <a:rPr lang="en-US" sz="1200" i="1" dirty="0"/>
              <a:t>J Clin Oncol. </a:t>
            </a:r>
            <a:r>
              <a:rPr lang="en-US" sz="1200" dirty="0"/>
              <a:t>2012;30:2691-2697</a:t>
            </a:r>
            <a:r>
              <a:rPr lang="en-US" sz="1200" i="1" dirty="0"/>
              <a:t>.</a:t>
            </a:r>
            <a:endParaRPr lang="en-US" sz="1200" dirty="0"/>
          </a:p>
        </p:txBody>
      </p:sp>
    </p:spTree>
    <p:extLst>
      <p:ext uri="{BB962C8B-B14F-4D97-AF65-F5344CB8AC3E}">
        <p14:creationId xmlns:p14="http://schemas.microsoft.com/office/powerpoint/2010/main" val="2773055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1ECF0E-8C81-474F-A8BB-923284805B5F}"/>
              </a:ext>
            </a:extLst>
          </p:cNvPr>
          <p:cNvPicPr>
            <a:picLocks noChangeAspect="1"/>
          </p:cNvPicPr>
          <p:nvPr/>
        </p:nvPicPr>
        <p:blipFill rotWithShape="1">
          <a:blip r:embed="rId2">
            <a:extLst>
              <a:ext uri="{28A0092B-C50C-407E-A947-70E740481C1C}">
                <a14:useLocalDpi xmlns:a14="http://schemas.microsoft.com/office/drawing/2010/main" val="0"/>
              </a:ext>
            </a:extLst>
          </a:blip>
          <a:srcRect l="1667" t="30770" r="26667" b="7611"/>
          <a:stretch/>
        </p:blipFill>
        <p:spPr>
          <a:xfrm>
            <a:off x="789504" y="1967882"/>
            <a:ext cx="7314082" cy="3537372"/>
          </a:xfrm>
          <a:prstGeom prst="rect">
            <a:avLst/>
          </a:prstGeom>
        </p:spPr>
      </p:pic>
      <p:sp>
        <p:nvSpPr>
          <p:cNvPr id="7" name="TextBox 6">
            <a:extLst>
              <a:ext uri="{FF2B5EF4-FFF2-40B4-BE49-F238E27FC236}">
                <a16:creationId xmlns:a16="http://schemas.microsoft.com/office/drawing/2014/main" id="{AF967593-7628-4CEA-9A02-126E6C1EEBEF}"/>
              </a:ext>
            </a:extLst>
          </p:cNvPr>
          <p:cNvSpPr txBox="1"/>
          <p:nvPr/>
        </p:nvSpPr>
        <p:spPr>
          <a:xfrm>
            <a:off x="695740" y="6516751"/>
            <a:ext cx="7782338" cy="276999"/>
          </a:xfrm>
          <a:prstGeom prst="rect">
            <a:avLst/>
          </a:prstGeom>
          <a:noFill/>
        </p:spPr>
        <p:txBody>
          <a:bodyPr wrap="square" rtlCol="0">
            <a:spAutoFit/>
          </a:bodyPr>
          <a:lstStyle/>
          <a:p>
            <a:r>
              <a:rPr lang="en-US" sz="1200" dirty="0"/>
              <a:t>Michot JM et al. </a:t>
            </a:r>
            <a:r>
              <a:rPr lang="en-US" sz="1200" i="1" dirty="0"/>
              <a:t>Eur J Cancer. </a:t>
            </a:r>
            <a:r>
              <a:rPr lang="en-US" sz="1200" dirty="0"/>
              <a:t>2015;54:139-148</a:t>
            </a:r>
            <a:r>
              <a:rPr lang="en-US" sz="1200" i="1" dirty="0"/>
              <a:t>.</a:t>
            </a:r>
            <a:endParaRPr lang="en-US" sz="1200" dirty="0"/>
          </a:p>
        </p:txBody>
      </p:sp>
      <p:sp>
        <p:nvSpPr>
          <p:cNvPr id="9" name="Title 8">
            <a:extLst>
              <a:ext uri="{FF2B5EF4-FFF2-40B4-BE49-F238E27FC236}">
                <a16:creationId xmlns:a16="http://schemas.microsoft.com/office/drawing/2014/main" id="{1F0F4E6C-671A-4305-8E89-F02106376096}"/>
              </a:ext>
            </a:extLst>
          </p:cNvPr>
          <p:cNvSpPr>
            <a:spLocks noGrp="1"/>
          </p:cNvSpPr>
          <p:nvPr>
            <p:ph type="title"/>
          </p:nvPr>
        </p:nvSpPr>
        <p:spPr/>
        <p:txBody>
          <a:bodyPr>
            <a:normAutofit/>
          </a:bodyPr>
          <a:lstStyle/>
          <a:p>
            <a:r>
              <a:rPr lang="en-US" dirty="0"/>
              <a:t>Distribution of Grade 1-2 </a:t>
            </a:r>
            <a:r>
              <a:rPr lang="en-US" dirty="0" err="1"/>
              <a:t>irAEs</a:t>
            </a:r>
            <a:endParaRPr lang="en-US" dirty="0"/>
          </a:p>
        </p:txBody>
      </p:sp>
    </p:spTree>
    <p:extLst>
      <p:ext uri="{BB962C8B-B14F-4D97-AF65-F5344CB8AC3E}">
        <p14:creationId xmlns:p14="http://schemas.microsoft.com/office/powerpoint/2010/main" val="2651714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9BD29D-A870-469C-B264-B754163E174C}"/>
              </a:ext>
            </a:extLst>
          </p:cNvPr>
          <p:cNvPicPr>
            <a:picLocks noChangeAspect="1"/>
          </p:cNvPicPr>
          <p:nvPr/>
        </p:nvPicPr>
        <p:blipFill rotWithShape="1">
          <a:blip r:embed="rId2">
            <a:extLst>
              <a:ext uri="{28A0092B-C50C-407E-A947-70E740481C1C}">
                <a14:useLocalDpi xmlns:a14="http://schemas.microsoft.com/office/drawing/2010/main" val="0"/>
              </a:ext>
            </a:extLst>
          </a:blip>
          <a:srcRect l="834" t="30956" r="28333" b="7424"/>
          <a:stretch/>
        </p:blipFill>
        <p:spPr>
          <a:xfrm>
            <a:off x="853381" y="1907192"/>
            <a:ext cx="7277516" cy="3561072"/>
          </a:xfrm>
          <a:prstGeom prst="rect">
            <a:avLst/>
          </a:prstGeom>
        </p:spPr>
      </p:pic>
      <p:sp>
        <p:nvSpPr>
          <p:cNvPr id="5" name="TextBox 4">
            <a:extLst>
              <a:ext uri="{FF2B5EF4-FFF2-40B4-BE49-F238E27FC236}">
                <a16:creationId xmlns:a16="http://schemas.microsoft.com/office/drawing/2014/main" id="{1CF6193F-40AD-4FFB-9106-2420665CFCBB}"/>
              </a:ext>
            </a:extLst>
          </p:cNvPr>
          <p:cNvSpPr txBox="1"/>
          <p:nvPr/>
        </p:nvSpPr>
        <p:spPr>
          <a:xfrm>
            <a:off x="695740" y="6516751"/>
            <a:ext cx="7782338" cy="276999"/>
          </a:xfrm>
          <a:prstGeom prst="rect">
            <a:avLst/>
          </a:prstGeom>
          <a:noFill/>
        </p:spPr>
        <p:txBody>
          <a:bodyPr wrap="square" rtlCol="0">
            <a:spAutoFit/>
          </a:bodyPr>
          <a:lstStyle/>
          <a:p>
            <a:r>
              <a:rPr lang="en-US" sz="1200" dirty="0"/>
              <a:t>Michot JM et al. </a:t>
            </a:r>
            <a:r>
              <a:rPr lang="en-US" sz="1200" i="1" dirty="0"/>
              <a:t>Eur J Cancer. </a:t>
            </a:r>
            <a:r>
              <a:rPr lang="en-US" sz="1200" dirty="0"/>
              <a:t>2015;54:139-148</a:t>
            </a:r>
            <a:r>
              <a:rPr lang="en-US" sz="1200" i="1" dirty="0"/>
              <a:t>.</a:t>
            </a:r>
            <a:endParaRPr lang="en-US" sz="1200" dirty="0"/>
          </a:p>
        </p:txBody>
      </p:sp>
      <p:sp>
        <p:nvSpPr>
          <p:cNvPr id="7" name="Title 6">
            <a:extLst>
              <a:ext uri="{FF2B5EF4-FFF2-40B4-BE49-F238E27FC236}">
                <a16:creationId xmlns:a16="http://schemas.microsoft.com/office/drawing/2014/main" id="{4D2393CE-9F17-4049-8CFF-D0413F06033B}"/>
              </a:ext>
            </a:extLst>
          </p:cNvPr>
          <p:cNvSpPr>
            <a:spLocks noGrp="1"/>
          </p:cNvSpPr>
          <p:nvPr>
            <p:ph type="title"/>
          </p:nvPr>
        </p:nvSpPr>
        <p:spPr/>
        <p:txBody>
          <a:bodyPr>
            <a:normAutofit/>
          </a:bodyPr>
          <a:lstStyle/>
          <a:p>
            <a:r>
              <a:rPr lang="en-US" dirty="0"/>
              <a:t>Distribution of Grade 3-4 </a:t>
            </a:r>
            <a:r>
              <a:rPr lang="en-US" dirty="0" err="1"/>
              <a:t>irAEs</a:t>
            </a:r>
            <a:endParaRPr lang="en-US" dirty="0"/>
          </a:p>
        </p:txBody>
      </p:sp>
    </p:spTree>
    <p:extLst>
      <p:ext uri="{BB962C8B-B14F-4D97-AF65-F5344CB8AC3E}">
        <p14:creationId xmlns:p14="http://schemas.microsoft.com/office/powerpoint/2010/main" val="4004166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762C10F-55A7-420F-97A6-8E0CEDCF35C7}"/>
              </a:ext>
            </a:extLst>
          </p:cNvPr>
          <p:cNvSpPr txBox="1">
            <a:spLocks/>
          </p:cNvSpPr>
          <p:nvPr/>
        </p:nvSpPr>
        <p:spPr>
          <a:xfrm>
            <a:off x="342666" y="466132"/>
            <a:ext cx="7826375" cy="740570"/>
          </a:xfrm>
          <a:prstGeom prst="rect">
            <a:avLst/>
          </a:prstGeom>
        </p:spPr>
        <p:txBody>
          <a:bodyPr/>
          <a:lstStyle>
            <a:lvl1pPr algn="ctr" defTabSz="1303834" rtl="0" eaLnBrk="1" fontAlgn="base" hangingPunct="1">
              <a:spcBef>
                <a:spcPct val="0"/>
              </a:spcBef>
              <a:spcAft>
                <a:spcPct val="0"/>
              </a:spcAft>
              <a:defRPr sz="5600" b="1">
                <a:solidFill>
                  <a:srgbClr val="0768A9"/>
                </a:solidFill>
                <a:latin typeface="+mj-lt"/>
                <a:ea typeface="+mj-ea"/>
                <a:cs typeface="+mj-cs"/>
              </a:defRPr>
            </a:lvl1pPr>
            <a:lvl2pPr algn="ctr" defTabSz="1303834" rtl="0" eaLnBrk="1" fontAlgn="base" hangingPunct="1">
              <a:spcBef>
                <a:spcPct val="0"/>
              </a:spcBef>
              <a:spcAft>
                <a:spcPct val="0"/>
              </a:spcAft>
              <a:defRPr sz="5600" b="1">
                <a:solidFill>
                  <a:srgbClr val="000000"/>
                </a:solidFill>
                <a:effectLst>
                  <a:outerShdw blurRad="38100" dist="38100" dir="2700000" algn="tl">
                    <a:srgbClr val="000000"/>
                  </a:outerShdw>
                </a:effectLst>
                <a:latin typeface="Arial" charset="0"/>
                <a:ea typeface="Geneva" charset="0"/>
                <a:cs typeface="Arial" charset="0"/>
              </a:defRPr>
            </a:lvl2pPr>
            <a:lvl3pPr algn="ctr" defTabSz="1303834" rtl="0" eaLnBrk="1" fontAlgn="base" hangingPunct="1">
              <a:spcBef>
                <a:spcPct val="0"/>
              </a:spcBef>
              <a:spcAft>
                <a:spcPct val="0"/>
              </a:spcAft>
              <a:defRPr sz="5600" b="1">
                <a:solidFill>
                  <a:srgbClr val="000000"/>
                </a:solidFill>
                <a:effectLst>
                  <a:outerShdw blurRad="38100" dist="38100" dir="2700000" algn="tl">
                    <a:srgbClr val="000000"/>
                  </a:outerShdw>
                </a:effectLst>
                <a:latin typeface="Arial" charset="0"/>
                <a:ea typeface="Geneva" charset="0"/>
                <a:cs typeface="Arial" charset="0"/>
              </a:defRPr>
            </a:lvl3pPr>
            <a:lvl4pPr algn="ctr" defTabSz="1303834" rtl="0" eaLnBrk="1" fontAlgn="base" hangingPunct="1">
              <a:spcBef>
                <a:spcPct val="0"/>
              </a:spcBef>
              <a:spcAft>
                <a:spcPct val="0"/>
              </a:spcAft>
              <a:defRPr sz="5600" b="1">
                <a:solidFill>
                  <a:srgbClr val="000000"/>
                </a:solidFill>
                <a:effectLst>
                  <a:outerShdw blurRad="38100" dist="38100" dir="2700000" algn="tl">
                    <a:srgbClr val="000000"/>
                  </a:outerShdw>
                </a:effectLst>
                <a:latin typeface="Arial" charset="0"/>
                <a:ea typeface="Geneva" charset="0"/>
                <a:cs typeface="Arial" charset="0"/>
              </a:defRPr>
            </a:lvl4pPr>
            <a:lvl5pPr algn="ctr" defTabSz="1303834" rtl="0" eaLnBrk="1" fontAlgn="base" hangingPunct="1">
              <a:spcBef>
                <a:spcPct val="0"/>
              </a:spcBef>
              <a:spcAft>
                <a:spcPct val="0"/>
              </a:spcAft>
              <a:defRPr sz="5600" b="1">
                <a:solidFill>
                  <a:srgbClr val="000000"/>
                </a:solidFill>
                <a:effectLst>
                  <a:outerShdw blurRad="38100" dist="38100" dir="2700000" algn="tl">
                    <a:srgbClr val="000000"/>
                  </a:outerShdw>
                </a:effectLst>
                <a:latin typeface="Arial" charset="0"/>
                <a:ea typeface="Geneva" charset="0"/>
                <a:cs typeface="Arial" charset="0"/>
              </a:defRPr>
            </a:lvl5pPr>
            <a:lvl6pPr marL="609585" algn="ctr" defTabSz="1303834" rtl="0" eaLnBrk="1" fontAlgn="base" hangingPunct="1">
              <a:spcBef>
                <a:spcPct val="0"/>
              </a:spcBef>
              <a:spcAft>
                <a:spcPct val="0"/>
              </a:spcAft>
              <a:defRPr sz="5600" b="1">
                <a:solidFill>
                  <a:schemeClr val="tx1"/>
                </a:solidFill>
                <a:effectLst>
                  <a:outerShdw blurRad="38100" dist="38100" dir="2700000" algn="tl">
                    <a:srgbClr val="000000"/>
                  </a:outerShdw>
                </a:effectLst>
                <a:latin typeface="Arial" charset="0"/>
                <a:ea typeface="Geneva" charset="0"/>
                <a:cs typeface="Arial" charset="0"/>
              </a:defRPr>
            </a:lvl6pPr>
            <a:lvl7pPr marL="1219170" algn="ctr" defTabSz="1303834" rtl="0" eaLnBrk="1" fontAlgn="base" hangingPunct="1">
              <a:spcBef>
                <a:spcPct val="0"/>
              </a:spcBef>
              <a:spcAft>
                <a:spcPct val="0"/>
              </a:spcAft>
              <a:defRPr sz="5600" b="1">
                <a:solidFill>
                  <a:schemeClr val="tx1"/>
                </a:solidFill>
                <a:effectLst>
                  <a:outerShdw blurRad="38100" dist="38100" dir="2700000" algn="tl">
                    <a:srgbClr val="000000"/>
                  </a:outerShdw>
                </a:effectLst>
                <a:latin typeface="Arial" charset="0"/>
                <a:ea typeface="Geneva" charset="0"/>
                <a:cs typeface="Arial" charset="0"/>
              </a:defRPr>
            </a:lvl7pPr>
            <a:lvl8pPr marL="1828754" algn="ctr" defTabSz="1303834" rtl="0" eaLnBrk="1" fontAlgn="base" hangingPunct="1">
              <a:spcBef>
                <a:spcPct val="0"/>
              </a:spcBef>
              <a:spcAft>
                <a:spcPct val="0"/>
              </a:spcAft>
              <a:defRPr sz="5600" b="1">
                <a:solidFill>
                  <a:schemeClr val="tx1"/>
                </a:solidFill>
                <a:effectLst>
                  <a:outerShdw blurRad="38100" dist="38100" dir="2700000" algn="tl">
                    <a:srgbClr val="000000"/>
                  </a:outerShdw>
                </a:effectLst>
                <a:latin typeface="Arial" charset="0"/>
                <a:ea typeface="Geneva" charset="0"/>
                <a:cs typeface="Arial" charset="0"/>
              </a:defRPr>
            </a:lvl8pPr>
            <a:lvl9pPr marL="2438339" algn="ctr" defTabSz="1303834" rtl="0" eaLnBrk="1" fontAlgn="base" hangingPunct="1">
              <a:spcBef>
                <a:spcPct val="0"/>
              </a:spcBef>
              <a:spcAft>
                <a:spcPct val="0"/>
              </a:spcAft>
              <a:defRPr sz="5600" b="1">
                <a:solidFill>
                  <a:schemeClr val="tx1"/>
                </a:solidFill>
                <a:effectLst>
                  <a:outerShdw blurRad="38100" dist="38100" dir="2700000" algn="tl">
                    <a:srgbClr val="000000"/>
                  </a:outerShdw>
                </a:effectLst>
                <a:latin typeface="Arial" charset="0"/>
                <a:ea typeface="Geneva" charset="0"/>
                <a:cs typeface="Arial" charset="0"/>
              </a:defRPr>
            </a:lvl9pPr>
          </a:lstStyle>
          <a:p>
            <a:pPr algn="l"/>
            <a:r>
              <a:rPr lang="en-US" sz="4000" b="0" kern="0" dirty="0">
                <a:solidFill>
                  <a:schemeClr val="accent1">
                    <a:lumMod val="75000"/>
                  </a:schemeClr>
                </a:solidFill>
              </a:rPr>
              <a:t>Toxicity Management</a:t>
            </a:r>
          </a:p>
        </p:txBody>
      </p:sp>
      <p:pic>
        <p:nvPicPr>
          <p:cNvPr id="8" name="Picture 7">
            <a:extLst>
              <a:ext uri="{FF2B5EF4-FFF2-40B4-BE49-F238E27FC236}">
                <a16:creationId xmlns:a16="http://schemas.microsoft.com/office/drawing/2014/main" id="{C3FDC9F3-1F17-4F29-96E4-FCBF6FD115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9645" y="1624797"/>
            <a:ext cx="4767321" cy="4376400"/>
          </a:xfrm>
          <a:prstGeom prst="rect">
            <a:avLst/>
          </a:prstGeom>
        </p:spPr>
      </p:pic>
      <p:sp>
        <p:nvSpPr>
          <p:cNvPr id="6" name="TextBox 5">
            <a:extLst>
              <a:ext uri="{FF2B5EF4-FFF2-40B4-BE49-F238E27FC236}">
                <a16:creationId xmlns:a16="http://schemas.microsoft.com/office/drawing/2014/main" id="{231897FA-63EF-4FAF-A432-C93F7CFE6210}"/>
              </a:ext>
            </a:extLst>
          </p:cNvPr>
          <p:cNvSpPr txBox="1"/>
          <p:nvPr/>
        </p:nvSpPr>
        <p:spPr>
          <a:xfrm>
            <a:off x="695740" y="6334859"/>
            <a:ext cx="7782338" cy="461665"/>
          </a:xfrm>
          <a:prstGeom prst="rect">
            <a:avLst/>
          </a:prstGeom>
          <a:noFill/>
        </p:spPr>
        <p:txBody>
          <a:bodyPr wrap="square" rtlCol="0">
            <a:spAutoFit/>
          </a:bodyPr>
          <a:lstStyle/>
          <a:p>
            <a:r>
              <a:rPr lang="en-US" sz="1200" dirty="0"/>
              <a:t>Adapted from </a:t>
            </a:r>
            <a:r>
              <a:rPr lang="en-US" sz="1200" dirty="0" err="1"/>
              <a:t>Champiat</a:t>
            </a:r>
            <a:r>
              <a:rPr lang="en-US" sz="1200" dirty="0"/>
              <a:t> S et al. </a:t>
            </a:r>
            <a:r>
              <a:rPr lang="en-US" sz="1200" i="1" dirty="0"/>
              <a:t>Ann Oncol. </a:t>
            </a:r>
            <a:r>
              <a:rPr lang="en-US" sz="1200" dirty="0"/>
              <a:t>2016;27(4):559-574</a:t>
            </a:r>
            <a:r>
              <a:rPr lang="en-US" sz="1200" i="1" dirty="0"/>
              <a:t>.</a:t>
            </a:r>
          </a:p>
          <a:p>
            <a:r>
              <a:rPr lang="en-US" sz="1200" dirty="0"/>
              <a:t>Wood LS. </a:t>
            </a:r>
            <a:r>
              <a:rPr lang="en-US" sz="1200" i="1" dirty="0"/>
              <a:t>ASCO-SITC News </a:t>
            </a:r>
            <a:r>
              <a:rPr lang="en-US" sz="1200" dirty="0"/>
              <a:t>2018.</a:t>
            </a:r>
          </a:p>
        </p:txBody>
      </p:sp>
    </p:spTree>
    <p:extLst>
      <p:ext uri="{BB962C8B-B14F-4D97-AF65-F5344CB8AC3E}">
        <p14:creationId xmlns:p14="http://schemas.microsoft.com/office/powerpoint/2010/main" val="3445896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Management of Mild irAEs</a:t>
            </a:r>
          </a:p>
        </p:txBody>
      </p:sp>
      <p:sp>
        <p:nvSpPr>
          <p:cNvPr id="3" name="Content Placeholder 2"/>
          <p:cNvSpPr>
            <a:spLocks noGrp="1"/>
          </p:cNvSpPr>
          <p:nvPr>
            <p:ph idx="1"/>
          </p:nvPr>
        </p:nvSpPr>
        <p:spPr>
          <a:xfrm>
            <a:off x="559671" y="1646135"/>
            <a:ext cx="7508087" cy="4827896"/>
          </a:xfrm>
        </p:spPr>
        <p:txBody>
          <a:bodyPr>
            <a:noAutofit/>
          </a:bodyPr>
          <a:lstStyle/>
          <a:p>
            <a:r>
              <a:rPr lang="en-US" sz="2800" dirty="0"/>
              <a:t>Patient education</a:t>
            </a:r>
          </a:p>
          <a:p>
            <a:pPr lvl="1"/>
            <a:r>
              <a:rPr lang="en-US" sz="2400" dirty="0"/>
              <a:t>Prior to initiation of treatment and at every visit</a:t>
            </a:r>
          </a:p>
          <a:p>
            <a:r>
              <a:rPr lang="en-US" sz="2800" dirty="0"/>
              <a:t>Primary treatment is supportive care</a:t>
            </a:r>
          </a:p>
          <a:p>
            <a:r>
              <a:rPr lang="en-US" sz="2800" dirty="0"/>
              <a:t>Close monitoring</a:t>
            </a:r>
          </a:p>
          <a:p>
            <a:pPr lvl="1"/>
            <a:r>
              <a:rPr lang="en-US" dirty="0"/>
              <a:t>Clinical status</a:t>
            </a:r>
          </a:p>
          <a:p>
            <a:pPr lvl="1"/>
            <a:r>
              <a:rPr lang="en-US" dirty="0"/>
              <a:t>Laboratory monitoring</a:t>
            </a:r>
          </a:p>
          <a:p>
            <a:pPr lvl="2"/>
            <a:r>
              <a:rPr lang="en-US" dirty="0"/>
              <a:t>Creatinine, hepatic panel</a:t>
            </a:r>
          </a:p>
          <a:p>
            <a:pPr lvl="2"/>
            <a:r>
              <a:rPr lang="en-US" dirty="0"/>
              <a:t>Thyroid function testing</a:t>
            </a:r>
          </a:p>
          <a:p>
            <a:pPr lvl="2"/>
            <a:r>
              <a:rPr lang="en-US" dirty="0"/>
              <a:t>Fasting glucose </a:t>
            </a:r>
          </a:p>
          <a:p>
            <a:pPr lvl="2"/>
            <a:r>
              <a:rPr lang="en-US" dirty="0"/>
              <a:t>Amylase, lipase</a:t>
            </a:r>
          </a:p>
        </p:txBody>
      </p:sp>
    </p:spTree>
    <p:extLst>
      <p:ext uri="{BB962C8B-B14F-4D97-AF65-F5344CB8AC3E}">
        <p14:creationId xmlns:p14="http://schemas.microsoft.com/office/powerpoint/2010/main" val="1169013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Moderate-to-Severe irAEs</a:t>
            </a:r>
          </a:p>
        </p:txBody>
      </p:sp>
      <p:sp>
        <p:nvSpPr>
          <p:cNvPr id="3" name="Content Placeholder 2"/>
          <p:cNvSpPr>
            <a:spLocks noGrp="1"/>
          </p:cNvSpPr>
          <p:nvPr>
            <p:ph idx="1"/>
          </p:nvPr>
        </p:nvSpPr>
        <p:spPr>
          <a:xfrm>
            <a:off x="658826" y="2040710"/>
            <a:ext cx="7826375" cy="3271205"/>
          </a:xfrm>
        </p:spPr>
        <p:txBody>
          <a:bodyPr>
            <a:noAutofit/>
          </a:bodyPr>
          <a:lstStyle/>
          <a:p>
            <a:r>
              <a:rPr lang="en-US" sz="2800" dirty="0"/>
              <a:t>Treatment interruption required for moderate      (grade 2) </a:t>
            </a:r>
            <a:r>
              <a:rPr lang="en-US" sz="2800" dirty="0" err="1"/>
              <a:t>irAEs</a:t>
            </a:r>
            <a:endParaRPr lang="en-US" sz="2800" dirty="0"/>
          </a:p>
          <a:p>
            <a:r>
              <a:rPr lang="en-US" sz="2800" dirty="0"/>
              <a:t>High-dose steroids for severe (grade 3) irAEs</a:t>
            </a:r>
          </a:p>
          <a:p>
            <a:r>
              <a:rPr lang="en-US" sz="2800" dirty="0"/>
              <a:t>irAEs generally improve with high-dose steroids followed by slow taper</a:t>
            </a:r>
          </a:p>
          <a:p>
            <a:r>
              <a:rPr lang="en-US" sz="2800" dirty="0"/>
              <a:t>The optimal dose, schedule, and course of steroids remains unclear</a:t>
            </a:r>
          </a:p>
        </p:txBody>
      </p:sp>
    </p:spTree>
    <p:extLst>
      <p:ext uri="{BB962C8B-B14F-4D97-AF65-F5344CB8AC3E}">
        <p14:creationId xmlns:p14="http://schemas.microsoft.com/office/powerpoint/2010/main" val="3551354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770" y="1859692"/>
            <a:ext cx="7826375" cy="3047486"/>
          </a:xfrm>
        </p:spPr>
        <p:txBody>
          <a:bodyPr>
            <a:normAutofit lnSpcReduction="10000"/>
          </a:bodyPr>
          <a:lstStyle/>
          <a:p>
            <a:r>
              <a:rPr lang="en-US" dirty="0"/>
              <a:t>Multidisciplinary care may be appropriate</a:t>
            </a:r>
          </a:p>
          <a:p>
            <a:pPr lvl="1"/>
            <a:r>
              <a:rPr lang="en-US" dirty="0"/>
              <a:t> Gastroenterology</a:t>
            </a:r>
          </a:p>
          <a:p>
            <a:pPr lvl="1"/>
            <a:r>
              <a:rPr lang="en-US" dirty="0"/>
              <a:t> Dermatology</a:t>
            </a:r>
          </a:p>
          <a:p>
            <a:pPr lvl="1"/>
            <a:r>
              <a:rPr lang="en-US" dirty="0"/>
              <a:t> Endocrinology</a:t>
            </a:r>
          </a:p>
          <a:p>
            <a:pPr lvl="1"/>
            <a:r>
              <a:rPr lang="en-US" dirty="0"/>
              <a:t> Rheumatology</a:t>
            </a:r>
          </a:p>
          <a:p>
            <a:pPr lvl="1"/>
            <a:r>
              <a:rPr lang="en-US" dirty="0"/>
              <a:t> Ophthalmology</a:t>
            </a:r>
          </a:p>
        </p:txBody>
      </p:sp>
      <p:sp>
        <p:nvSpPr>
          <p:cNvPr id="4" name="Title 1"/>
          <p:cNvSpPr>
            <a:spLocks noGrp="1"/>
          </p:cNvSpPr>
          <p:nvPr>
            <p:ph type="title"/>
          </p:nvPr>
        </p:nvSpPr>
        <p:spPr/>
        <p:txBody>
          <a:bodyPr>
            <a:normAutofit/>
          </a:bodyPr>
          <a:lstStyle/>
          <a:p>
            <a:r>
              <a:rPr lang="en-US" dirty="0"/>
              <a:t>Moderate-to-Severe irAEs</a:t>
            </a:r>
          </a:p>
        </p:txBody>
      </p:sp>
    </p:spTree>
    <p:extLst>
      <p:ext uri="{BB962C8B-B14F-4D97-AF65-F5344CB8AC3E}">
        <p14:creationId xmlns:p14="http://schemas.microsoft.com/office/powerpoint/2010/main" val="4135314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Late-onset irAEs</a:t>
            </a:r>
          </a:p>
        </p:txBody>
      </p:sp>
      <p:sp>
        <p:nvSpPr>
          <p:cNvPr id="6" name="Content Placeholder 5"/>
          <p:cNvSpPr>
            <a:spLocks noGrp="1"/>
          </p:cNvSpPr>
          <p:nvPr>
            <p:ph idx="1"/>
          </p:nvPr>
        </p:nvSpPr>
        <p:spPr>
          <a:xfrm>
            <a:off x="457200" y="1767604"/>
            <a:ext cx="7948403" cy="4815758"/>
          </a:xfrm>
        </p:spPr>
        <p:txBody>
          <a:bodyPr>
            <a:normAutofit/>
          </a:bodyPr>
          <a:lstStyle/>
          <a:p>
            <a:r>
              <a:rPr lang="en-US" dirty="0"/>
              <a:t>Be aware that irAEs may come</a:t>
            </a:r>
          </a:p>
          <a:p>
            <a:pPr lvl="1"/>
            <a:r>
              <a:rPr lang="en-US" dirty="0"/>
              <a:t>Early</a:t>
            </a:r>
          </a:p>
          <a:p>
            <a:pPr lvl="1"/>
            <a:r>
              <a:rPr lang="en-US" dirty="0"/>
              <a:t>Late</a:t>
            </a:r>
          </a:p>
          <a:p>
            <a:pPr lvl="2"/>
            <a:r>
              <a:rPr lang="en-US" sz="2800" dirty="0"/>
              <a:t>After discontinuation of treatment</a:t>
            </a:r>
          </a:p>
          <a:p>
            <a:pPr lvl="1"/>
            <a:r>
              <a:rPr lang="en-US" dirty="0"/>
              <a:t>Any time!</a:t>
            </a:r>
          </a:p>
          <a:p>
            <a:pPr marL="342900" lvl="1" indent="0">
              <a:buNone/>
            </a:pPr>
            <a:endParaRPr lang="en-US" dirty="0">
              <a:solidFill>
                <a:srgbClr val="FF0000"/>
              </a:solidFill>
            </a:endParaRPr>
          </a:p>
          <a:p>
            <a:pPr marL="342900" lvl="1" indent="0">
              <a:buNone/>
            </a:pPr>
            <a:r>
              <a:rPr lang="en-US" dirty="0">
                <a:solidFill>
                  <a:srgbClr val="FF0000"/>
                </a:solidFill>
              </a:rPr>
              <a:t>Must educate patients and HCPs of potential for late-onset irAEs</a:t>
            </a:r>
          </a:p>
          <a:p>
            <a:pPr marL="342900" lvl="1" indent="0">
              <a:buNone/>
            </a:pPr>
            <a:r>
              <a:rPr lang="en-US" dirty="0"/>
              <a:t>Should be incorporated into survivorship plans</a:t>
            </a:r>
          </a:p>
        </p:txBody>
      </p:sp>
    </p:spTree>
    <p:extLst>
      <p:ext uri="{BB962C8B-B14F-4D97-AF65-F5344CB8AC3E}">
        <p14:creationId xmlns:p14="http://schemas.microsoft.com/office/powerpoint/2010/main" val="3322960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354B0-31FD-46AB-BFB1-D1AC0C3B645A}"/>
              </a:ext>
            </a:extLst>
          </p:cNvPr>
          <p:cNvSpPr>
            <a:spLocks noGrp="1"/>
          </p:cNvSpPr>
          <p:nvPr>
            <p:ph type="title"/>
          </p:nvPr>
        </p:nvSpPr>
        <p:spPr/>
        <p:txBody>
          <a:bodyPr>
            <a:normAutofit/>
          </a:bodyPr>
          <a:lstStyle/>
          <a:p>
            <a:r>
              <a:rPr lang="en-US" dirty="0" err="1"/>
              <a:t>irAE</a:t>
            </a:r>
            <a:r>
              <a:rPr lang="en-US" dirty="0"/>
              <a:t> Guidelines and Resources</a:t>
            </a:r>
          </a:p>
        </p:txBody>
      </p:sp>
      <p:sp>
        <p:nvSpPr>
          <p:cNvPr id="3" name="Content Placeholder 2">
            <a:extLst>
              <a:ext uri="{FF2B5EF4-FFF2-40B4-BE49-F238E27FC236}">
                <a16:creationId xmlns:a16="http://schemas.microsoft.com/office/drawing/2014/main" id="{F4EF8935-C71B-47C1-978E-9963EFCA9AF9}"/>
              </a:ext>
            </a:extLst>
          </p:cNvPr>
          <p:cNvSpPr>
            <a:spLocks noGrp="1"/>
          </p:cNvSpPr>
          <p:nvPr>
            <p:ph idx="1"/>
          </p:nvPr>
        </p:nvSpPr>
        <p:spPr>
          <a:xfrm>
            <a:off x="283464" y="1606249"/>
            <a:ext cx="8476488" cy="4895135"/>
          </a:xfrm>
        </p:spPr>
        <p:txBody>
          <a:bodyPr>
            <a:noAutofit/>
          </a:bodyPr>
          <a:lstStyle/>
          <a:p>
            <a:r>
              <a:rPr lang="en-US" sz="2400" dirty="0"/>
              <a:t>ESMO Guidelines: </a:t>
            </a:r>
          </a:p>
          <a:p>
            <a:pPr lvl="1"/>
            <a:r>
              <a:rPr lang="en-US" sz="2400" dirty="0"/>
              <a:t>Haanen JBAG et al. </a:t>
            </a:r>
            <a:r>
              <a:rPr lang="en-US" sz="2400" i="1" dirty="0"/>
              <a:t>Annals of Oncol. </a:t>
            </a:r>
            <a:r>
              <a:rPr lang="en-US" sz="2400" dirty="0"/>
              <a:t>2017;28(suppl 4):iv119-iv142.</a:t>
            </a:r>
          </a:p>
          <a:p>
            <a:r>
              <a:rPr lang="en-US" sz="2400" dirty="0"/>
              <a:t>SITC Guidelines:</a:t>
            </a:r>
          </a:p>
          <a:p>
            <a:pPr lvl="1"/>
            <a:r>
              <a:rPr lang="en-US" sz="2400" dirty="0"/>
              <a:t>Puzanov I et al. </a:t>
            </a:r>
            <a:r>
              <a:rPr lang="en-US" sz="2400" i="1" dirty="0"/>
              <a:t>J for </a:t>
            </a:r>
            <a:r>
              <a:rPr lang="en-US" sz="2400" i="1" dirty="0" err="1"/>
              <a:t>ImmunoTherapy</a:t>
            </a:r>
            <a:r>
              <a:rPr lang="en-US" sz="2400" i="1" dirty="0"/>
              <a:t> of Cancer</a:t>
            </a:r>
            <a:r>
              <a:rPr lang="en-US" sz="2400" dirty="0"/>
              <a:t>, 2017;5:95. </a:t>
            </a:r>
          </a:p>
          <a:p>
            <a:r>
              <a:rPr lang="en-US" sz="2400" dirty="0"/>
              <a:t>ASCO Guidelines: </a:t>
            </a:r>
          </a:p>
          <a:p>
            <a:pPr lvl="1"/>
            <a:r>
              <a:rPr lang="en-US" sz="2400" dirty="0"/>
              <a:t>Brahmer JR et al. </a:t>
            </a:r>
            <a:r>
              <a:rPr lang="en-US" sz="2400" i="1" dirty="0"/>
              <a:t>J </a:t>
            </a:r>
            <a:r>
              <a:rPr lang="en-US" sz="2400" i="1" dirty="0" err="1"/>
              <a:t>Clini</a:t>
            </a:r>
            <a:r>
              <a:rPr lang="en-US" sz="2400" i="1" dirty="0"/>
              <a:t> Oncol. </a:t>
            </a:r>
            <a:r>
              <a:rPr lang="en-US" sz="2400" dirty="0"/>
              <a:t>2018;36(17):1714-1768.</a:t>
            </a:r>
          </a:p>
          <a:p>
            <a:r>
              <a:rPr lang="en-US" sz="2400" dirty="0"/>
              <a:t>NCCN: National Comprehensive Cancer Network:</a:t>
            </a:r>
          </a:p>
          <a:p>
            <a:pPr lvl="1"/>
            <a:r>
              <a:rPr lang="en-US" sz="2400" dirty="0"/>
              <a:t>Management of Immunotherapy-Related Toxicities v1.2018</a:t>
            </a:r>
          </a:p>
          <a:p>
            <a:pPr lvl="1"/>
            <a:r>
              <a:rPr lang="en-US" sz="2400" dirty="0"/>
              <a:t>NCCN.org</a:t>
            </a:r>
          </a:p>
          <a:p>
            <a:r>
              <a:rPr lang="en-US" sz="2400" dirty="0"/>
              <a:t>AIM at Melanoma: Melanoma Nursing Initiative</a:t>
            </a:r>
          </a:p>
          <a:p>
            <a:pPr lvl="1"/>
            <a:r>
              <a:rPr lang="en-US" sz="2400" dirty="0">
                <a:hlinkClick r:id="rId2"/>
              </a:rPr>
              <a:t>http://themelanomanurse.org/</a:t>
            </a:r>
            <a:r>
              <a:rPr lang="en-US" sz="2400" dirty="0"/>
              <a:t> </a:t>
            </a:r>
          </a:p>
        </p:txBody>
      </p:sp>
    </p:spTree>
    <p:extLst>
      <p:ext uri="{BB962C8B-B14F-4D97-AF65-F5344CB8AC3E}">
        <p14:creationId xmlns:p14="http://schemas.microsoft.com/office/powerpoint/2010/main" val="4082350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a typeface="ＭＳ Ｐゴシック" charset="-128"/>
              </a:rPr>
              <a:t>Anatomy of a Chimeric Antigen Receptor</a:t>
            </a:r>
            <a:endParaRPr lang="en-US" dirty="0"/>
          </a:p>
        </p:txBody>
      </p:sp>
      <p:sp>
        <p:nvSpPr>
          <p:cNvPr id="3" name="Content Placeholder 2"/>
          <p:cNvSpPr>
            <a:spLocks noGrp="1"/>
          </p:cNvSpPr>
          <p:nvPr>
            <p:ph sz="half" idx="1"/>
          </p:nvPr>
        </p:nvSpPr>
        <p:spPr/>
        <p:txBody>
          <a:bodyPr>
            <a:normAutofit fontScale="92500" lnSpcReduction="20000"/>
          </a:bodyPr>
          <a:lstStyle/>
          <a:p>
            <a:pPr marL="173827" indent="-165493">
              <a:spcBef>
                <a:spcPts val="450"/>
              </a:spcBef>
              <a:spcAft>
                <a:spcPts val="450"/>
              </a:spcAft>
            </a:pPr>
            <a:r>
              <a:rPr lang="en-US" sz="2400" dirty="0">
                <a:ea typeface="ＭＳ Ｐゴシック" charset="-128"/>
              </a:rPr>
              <a:t>Gene transfer technology is used to stably express CARs on T-cells, conferring novel antigen specificity</a:t>
            </a:r>
          </a:p>
          <a:p>
            <a:pPr marL="173827" indent="-165493">
              <a:spcBef>
                <a:spcPts val="450"/>
              </a:spcBef>
              <a:spcAft>
                <a:spcPts val="450"/>
              </a:spcAft>
            </a:pPr>
            <a:r>
              <a:rPr lang="en-US" sz="2400" dirty="0">
                <a:ea typeface="ＭＳ Ｐゴシック" charset="-128"/>
              </a:rPr>
              <a:t>CARs combine antigen recognition domain (anti-CD19) with intracellular signaling domain</a:t>
            </a:r>
            <a:endParaRPr lang="en-US" sz="2400" baseline="30000" dirty="0">
              <a:ea typeface="ＭＳ Ｐゴシック" charset="-128"/>
            </a:endParaRPr>
          </a:p>
          <a:p>
            <a:pPr marL="173827" indent="-165493">
              <a:spcBef>
                <a:spcPts val="450"/>
              </a:spcBef>
              <a:spcAft>
                <a:spcPts val="450"/>
              </a:spcAft>
            </a:pPr>
            <a:r>
              <a:rPr lang="en-US" sz="2400" dirty="0">
                <a:ea typeface="ＭＳ Ｐゴシック" charset="-128"/>
              </a:rPr>
              <a:t>Intracellular signaling domain:</a:t>
            </a:r>
          </a:p>
          <a:p>
            <a:pPr marL="473858" lvl="1" indent="-165493">
              <a:spcBef>
                <a:spcPts val="450"/>
              </a:spcBef>
              <a:spcAft>
                <a:spcPts val="450"/>
              </a:spcAft>
            </a:pPr>
            <a:r>
              <a:rPr lang="en-US" sz="2000" dirty="0"/>
              <a:t>Same functionality as endogenous T-cells</a:t>
            </a:r>
          </a:p>
          <a:p>
            <a:pPr marL="473858" lvl="1" indent="-165493">
              <a:spcBef>
                <a:spcPts val="450"/>
              </a:spcBef>
              <a:spcAft>
                <a:spcPts val="450"/>
              </a:spcAft>
            </a:pPr>
            <a:r>
              <a:rPr lang="en-US" sz="2000" dirty="0"/>
              <a:t>Co-stimulatory </a:t>
            </a:r>
            <a:r>
              <a:rPr lang="en-US" sz="2000" dirty="0" err="1"/>
              <a:t>endodomain</a:t>
            </a:r>
            <a:r>
              <a:rPr lang="en-US" sz="2000" dirty="0"/>
              <a:t> mediates potent antileukemia effects and promotes persistence  </a:t>
            </a:r>
            <a:endParaRPr lang="en-US" sz="3200" dirty="0"/>
          </a:p>
          <a:p>
            <a:endParaRPr lang="en-US" dirty="0"/>
          </a:p>
        </p:txBody>
      </p:sp>
      <p:pic>
        <p:nvPicPr>
          <p:cNvPr id="5" name="Picture 80">
            <a:extLst>
              <a:ext uri="{FF2B5EF4-FFF2-40B4-BE49-F238E27FC236}">
                <a16:creationId xmlns:a16="http://schemas.microsoft.com/office/drawing/2014/main" id="{13D6DEA3-81FC-4213-B8DF-829DB1A6CF11}"/>
              </a:ext>
            </a:extLst>
          </p:cNvPr>
          <p:cNvPicPr>
            <a:picLocks noGrp="1" noChangeAspect="1" noChangeArrowheads="1"/>
          </p:cNvPicPr>
          <p:nvPr>
            <p:ph sz="half" idx="2"/>
          </p:nvPr>
        </p:nvPicPr>
        <p:blipFill>
          <a:blip r:embed="rId2" cstate="print"/>
          <a:srcRect l="22209" r="13721"/>
          <a:stretch>
            <a:fillRect/>
          </a:stretch>
        </p:blipFill>
        <p:spPr bwMode="auto">
          <a:xfrm>
            <a:off x="4818362" y="1480850"/>
            <a:ext cx="3795800" cy="4645313"/>
          </a:xfrm>
          <a:prstGeom prst="rect">
            <a:avLst/>
          </a:prstGeom>
          <a:noFill/>
          <a:ln w="9525">
            <a:noFill/>
            <a:miter lim="800000"/>
            <a:headEnd/>
            <a:tailEnd/>
          </a:ln>
        </p:spPr>
      </p:pic>
    </p:spTree>
    <p:extLst>
      <p:ext uri="{BB962C8B-B14F-4D97-AF65-F5344CB8AC3E}">
        <p14:creationId xmlns:p14="http://schemas.microsoft.com/office/powerpoint/2010/main" val="190735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A26BA-A59C-47E5-81D9-EFD47573EECE}"/>
              </a:ext>
            </a:extLst>
          </p:cNvPr>
          <p:cNvSpPr>
            <a:spLocks noGrp="1"/>
          </p:cNvSpPr>
          <p:nvPr>
            <p:ph type="title"/>
          </p:nvPr>
        </p:nvSpPr>
        <p:spPr/>
        <p:txBody>
          <a:bodyPr/>
          <a:lstStyle/>
          <a:p>
            <a:r>
              <a:rPr lang="en-US" dirty="0"/>
              <a:t>Faculty Disclosure</a:t>
            </a:r>
          </a:p>
        </p:txBody>
      </p:sp>
      <p:sp>
        <p:nvSpPr>
          <p:cNvPr id="3" name="Content Placeholder 2">
            <a:extLst>
              <a:ext uri="{FF2B5EF4-FFF2-40B4-BE49-F238E27FC236}">
                <a16:creationId xmlns:a16="http://schemas.microsoft.com/office/drawing/2014/main" id="{B5A1E756-3AF9-4C2F-9E0A-36D8D27EEAF3}"/>
              </a:ext>
            </a:extLst>
          </p:cNvPr>
          <p:cNvSpPr>
            <a:spLocks noGrp="1"/>
          </p:cNvSpPr>
          <p:nvPr>
            <p:ph idx="1"/>
          </p:nvPr>
        </p:nvSpPr>
        <p:spPr/>
        <p:txBody>
          <a:bodyPr>
            <a:normAutofit/>
          </a:bodyPr>
          <a:lstStyle/>
          <a:p>
            <a:pPr marL="0" indent="0">
              <a:buNone/>
            </a:pPr>
            <a:r>
              <a:rPr lang="en-US" dirty="0"/>
              <a:t>Ms. Mangan reports the following:</a:t>
            </a:r>
          </a:p>
          <a:p>
            <a:pPr marL="0" indent="0">
              <a:buNone/>
            </a:pPr>
            <a:r>
              <a:rPr lang="en-US" dirty="0"/>
              <a:t>Promotional Speaker’s Bureau – Kite Pharmaceuticals</a:t>
            </a:r>
          </a:p>
        </p:txBody>
      </p:sp>
    </p:spTree>
    <p:extLst>
      <p:ext uri="{BB962C8B-B14F-4D97-AF65-F5344CB8AC3E}">
        <p14:creationId xmlns:p14="http://schemas.microsoft.com/office/powerpoint/2010/main" val="1703877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noFill/>
          <a:ln>
            <a:noFill/>
          </a:ln>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dirty="0">
                <a:solidFill>
                  <a:schemeClr val="accent1">
                    <a:lumMod val="75000"/>
                  </a:schemeClr>
                </a:solidFill>
              </a:rPr>
              <a:t>Building  CAR-T cells</a:t>
            </a:r>
          </a:p>
        </p:txBody>
      </p:sp>
      <p:grpSp>
        <p:nvGrpSpPr>
          <p:cNvPr id="3" name="Group 49"/>
          <p:cNvGrpSpPr/>
          <p:nvPr/>
        </p:nvGrpSpPr>
        <p:grpSpPr>
          <a:xfrm>
            <a:off x="3245220" y="4358577"/>
            <a:ext cx="2571599" cy="2813053"/>
            <a:chOff x="849755" y="3646706"/>
            <a:chExt cx="3086599" cy="3086598"/>
          </a:xfrm>
        </p:grpSpPr>
        <p:pic>
          <p:nvPicPr>
            <p:cNvPr id="51" name="Picture 5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1469" y="3909845"/>
              <a:ext cx="2503170" cy="2560320"/>
            </a:xfrm>
            <a:prstGeom prst="rect">
              <a:avLst/>
            </a:prstGeom>
          </p:spPr>
        </p:pic>
        <p:pic>
          <p:nvPicPr>
            <p:cNvPr id="52" name="Picture 5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323691" y="3666704"/>
              <a:ext cx="168757" cy="514998"/>
            </a:xfrm>
            <a:prstGeom prst="rect">
              <a:avLst/>
            </a:prstGeom>
          </p:spPr>
        </p:pic>
        <p:grpSp>
          <p:nvGrpSpPr>
            <p:cNvPr id="4" name="Group 69"/>
            <p:cNvGrpSpPr/>
            <p:nvPr/>
          </p:nvGrpSpPr>
          <p:grpSpPr>
            <a:xfrm rot="5400000">
              <a:off x="2308675" y="3666705"/>
              <a:ext cx="168757" cy="3086598"/>
              <a:chOff x="6417498" y="3666704"/>
              <a:chExt cx="168757" cy="3086598"/>
            </a:xfrm>
          </p:grpSpPr>
          <p:pic>
            <p:nvPicPr>
              <p:cNvPr id="60" name="Picture 5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17498" y="3666704"/>
                <a:ext cx="168757" cy="514998"/>
              </a:xfrm>
              <a:prstGeom prst="rect">
                <a:avLst/>
              </a:prstGeom>
            </p:spPr>
          </p:pic>
          <p:pic>
            <p:nvPicPr>
              <p:cNvPr id="61" name="Picture 6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V="1">
                <a:off x="6417498" y="6238304"/>
                <a:ext cx="168757" cy="514998"/>
              </a:xfrm>
              <a:prstGeom prst="rect">
                <a:avLst/>
              </a:prstGeom>
            </p:spPr>
          </p:pic>
        </p:grpSp>
        <p:grpSp>
          <p:nvGrpSpPr>
            <p:cNvPr id="5" name="Group 70"/>
            <p:cNvGrpSpPr/>
            <p:nvPr/>
          </p:nvGrpSpPr>
          <p:grpSpPr>
            <a:xfrm rot="2700000">
              <a:off x="2308676" y="3646706"/>
              <a:ext cx="168757" cy="3086598"/>
              <a:chOff x="6417498" y="3666704"/>
              <a:chExt cx="168757" cy="3086598"/>
            </a:xfrm>
          </p:grpSpPr>
          <p:pic>
            <p:nvPicPr>
              <p:cNvPr id="58" name="Picture 5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17498" y="3666704"/>
                <a:ext cx="168757" cy="514998"/>
              </a:xfrm>
              <a:prstGeom prst="rect">
                <a:avLst/>
              </a:prstGeom>
            </p:spPr>
          </p:pic>
          <p:pic>
            <p:nvPicPr>
              <p:cNvPr id="59" name="Picture 5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V="1">
                <a:off x="6417498" y="6238304"/>
                <a:ext cx="168757" cy="514998"/>
              </a:xfrm>
              <a:prstGeom prst="rect">
                <a:avLst/>
              </a:prstGeom>
            </p:spPr>
          </p:pic>
        </p:grpSp>
        <p:grpSp>
          <p:nvGrpSpPr>
            <p:cNvPr id="6" name="Group 77"/>
            <p:cNvGrpSpPr/>
            <p:nvPr/>
          </p:nvGrpSpPr>
          <p:grpSpPr>
            <a:xfrm rot="18900000" flipV="1">
              <a:off x="2323691" y="3646706"/>
              <a:ext cx="168757" cy="3086598"/>
              <a:chOff x="6417498" y="3666704"/>
              <a:chExt cx="168757" cy="3086598"/>
            </a:xfrm>
          </p:grpSpPr>
          <p:pic>
            <p:nvPicPr>
              <p:cNvPr id="56" name="Picture 5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17498" y="3666704"/>
                <a:ext cx="168757" cy="514998"/>
              </a:xfrm>
              <a:prstGeom prst="rect">
                <a:avLst/>
              </a:prstGeom>
            </p:spPr>
          </p:pic>
          <p:pic>
            <p:nvPicPr>
              <p:cNvPr id="57" name="Picture 5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V="1">
                <a:off x="6417498" y="6238304"/>
                <a:ext cx="168757" cy="514998"/>
              </a:xfrm>
              <a:prstGeom prst="rect">
                <a:avLst/>
              </a:prstGeom>
            </p:spPr>
          </p:pic>
        </p:grpSp>
      </p:grpSp>
      <p:grpSp>
        <p:nvGrpSpPr>
          <p:cNvPr id="12" name="Group 92"/>
          <p:cNvGrpSpPr/>
          <p:nvPr/>
        </p:nvGrpSpPr>
        <p:grpSpPr>
          <a:xfrm>
            <a:off x="6351977" y="3057232"/>
            <a:ext cx="1053228" cy="634365"/>
            <a:chOff x="79841" y="6861587"/>
            <a:chExt cx="1053228" cy="634365"/>
          </a:xfrm>
        </p:grpSpPr>
        <p:pic>
          <p:nvPicPr>
            <p:cNvPr id="94" name="Picture 9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67284" y="6861587"/>
              <a:ext cx="565785" cy="634365"/>
            </a:xfrm>
            <a:prstGeom prst="rect">
              <a:avLst/>
            </a:prstGeom>
          </p:spPr>
        </p:pic>
        <p:sp>
          <p:nvSpPr>
            <p:cNvPr id="95" name="TextBox 94"/>
            <p:cNvSpPr txBox="1"/>
            <p:nvPr/>
          </p:nvSpPr>
          <p:spPr>
            <a:xfrm>
              <a:off x="79841" y="6959048"/>
              <a:ext cx="631702" cy="282129"/>
            </a:xfrm>
            <a:prstGeom prst="rect">
              <a:avLst/>
            </a:prstGeom>
            <a:noFill/>
          </p:spPr>
          <p:txBody>
            <a:bodyPr wrap="square" lIns="0" tIns="0" rIns="0" bIns="0" rtlCol="0">
              <a:spAutoFit/>
            </a:bodyPr>
            <a:lstStyle/>
            <a:p>
              <a:pPr algn="ctr">
                <a:lnSpc>
                  <a:spcPts val="1100"/>
                </a:lnSpc>
              </a:pPr>
              <a:r>
                <a:rPr lang="en-US" sz="1000" dirty="0">
                  <a:solidFill>
                    <a:schemeClr val="accent6"/>
                  </a:solidFill>
                </a:rPr>
                <a:t>Lentiviral vector</a:t>
              </a:r>
            </a:p>
          </p:txBody>
        </p:sp>
      </p:grpSp>
      <p:grpSp>
        <p:nvGrpSpPr>
          <p:cNvPr id="17" name="Group 16">
            <a:extLst>
              <a:ext uri="{FF2B5EF4-FFF2-40B4-BE49-F238E27FC236}">
                <a16:creationId xmlns:a16="http://schemas.microsoft.com/office/drawing/2014/main" id="{F31AC725-7E8A-4E38-8177-AA1E593AD3E6}"/>
              </a:ext>
            </a:extLst>
          </p:cNvPr>
          <p:cNvGrpSpPr/>
          <p:nvPr/>
        </p:nvGrpSpPr>
        <p:grpSpPr>
          <a:xfrm>
            <a:off x="3142883" y="1606969"/>
            <a:ext cx="2779647" cy="4873252"/>
            <a:chOff x="3922688" y="727891"/>
            <a:chExt cx="3306396" cy="6005746"/>
          </a:xfrm>
        </p:grpSpPr>
        <p:grpSp>
          <p:nvGrpSpPr>
            <p:cNvPr id="7" name="Group 61"/>
            <p:cNvGrpSpPr/>
            <p:nvPr/>
          </p:nvGrpSpPr>
          <p:grpSpPr>
            <a:xfrm>
              <a:off x="4066228" y="4146442"/>
              <a:ext cx="3058166" cy="2587195"/>
              <a:chOff x="4990037" y="3995377"/>
              <a:chExt cx="3058166" cy="2587195"/>
            </a:xfrm>
          </p:grpSpPr>
          <p:pic>
            <p:nvPicPr>
              <p:cNvPr id="63" name="Picture 6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079012" y="4022252"/>
                <a:ext cx="2840355" cy="2560320"/>
              </a:xfrm>
              <a:prstGeom prst="rect">
                <a:avLst/>
              </a:prstGeom>
            </p:spPr>
          </p:pic>
          <p:pic>
            <p:nvPicPr>
              <p:cNvPr id="64" name="Picture 6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13729" y="3995377"/>
                <a:ext cx="168757" cy="514998"/>
              </a:xfrm>
              <a:prstGeom prst="rect">
                <a:avLst/>
              </a:prstGeom>
            </p:spPr>
          </p:pic>
          <p:pic>
            <p:nvPicPr>
              <p:cNvPr id="65" name="Picture 6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6720000">
                <a:off x="7706325" y="5350637"/>
                <a:ext cx="168757" cy="514998"/>
              </a:xfrm>
              <a:prstGeom prst="rect">
                <a:avLst/>
              </a:prstGeom>
            </p:spPr>
          </p:pic>
          <p:pic>
            <p:nvPicPr>
              <p:cNvPr id="66" name="Picture 6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3420000" flipV="1">
                <a:off x="5163157" y="5329626"/>
                <a:ext cx="168757" cy="514998"/>
              </a:xfrm>
              <a:prstGeom prst="rect">
                <a:avLst/>
              </a:prstGeom>
            </p:spPr>
          </p:pic>
          <p:pic>
            <p:nvPicPr>
              <p:cNvPr id="67" name="Picture 6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3480000">
                <a:off x="7307912" y="4351981"/>
                <a:ext cx="168757" cy="514998"/>
              </a:xfrm>
              <a:prstGeom prst="rect">
                <a:avLst/>
              </a:prstGeom>
            </p:spPr>
          </p:pic>
          <p:pic>
            <p:nvPicPr>
              <p:cNvPr id="68" name="Picture 6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700000" flipV="1">
                <a:off x="5679039" y="5794363"/>
                <a:ext cx="168757" cy="514998"/>
              </a:xfrm>
              <a:prstGeom prst="rect">
                <a:avLst/>
              </a:prstGeom>
            </p:spPr>
          </p:pic>
          <p:pic>
            <p:nvPicPr>
              <p:cNvPr id="69" name="Picture 6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8900000" flipV="1">
                <a:off x="7115367" y="5773321"/>
                <a:ext cx="168757" cy="514998"/>
              </a:xfrm>
              <a:prstGeom prst="rect">
                <a:avLst/>
              </a:prstGeom>
            </p:spPr>
          </p:pic>
          <p:pic>
            <p:nvPicPr>
              <p:cNvPr id="70" name="Picture 6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8900000">
                <a:off x="5530612" y="4476891"/>
                <a:ext cx="168757" cy="514998"/>
              </a:xfrm>
              <a:prstGeom prst="rect">
                <a:avLst/>
              </a:prstGeom>
            </p:spPr>
          </p:pic>
        </p:grpSp>
        <p:grpSp>
          <p:nvGrpSpPr>
            <p:cNvPr id="8" name="Group 70"/>
            <p:cNvGrpSpPr/>
            <p:nvPr/>
          </p:nvGrpSpPr>
          <p:grpSpPr>
            <a:xfrm>
              <a:off x="3922688" y="727891"/>
              <a:ext cx="3306396" cy="2896913"/>
              <a:chOff x="4846497" y="813764"/>
              <a:chExt cx="3306396" cy="2896913"/>
            </a:xfrm>
          </p:grpSpPr>
          <p:pic>
            <p:nvPicPr>
              <p:cNvPr id="72" name="Picture 7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250292" y="1001160"/>
                <a:ext cx="2503170" cy="2503170"/>
              </a:xfrm>
              <a:prstGeom prst="rect">
                <a:avLst/>
              </a:prstGeom>
            </p:spPr>
          </p:pic>
          <p:pic>
            <p:nvPicPr>
              <p:cNvPr id="73" name="Picture 72"/>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526514" y="2984396"/>
                <a:ext cx="585788" cy="726281"/>
              </a:xfrm>
              <a:prstGeom prst="rect">
                <a:avLst/>
              </a:prstGeom>
            </p:spPr>
          </p:pic>
          <p:pic>
            <p:nvPicPr>
              <p:cNvPr id="74" name="Picture 7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flipV="1">
                <a:off x="5526514" y="813764"/>
                <a:ext cx="585788" cy="726281"/>
              </a:xfrm>
              <a:prstGeom prst="rect">
                <a:avLst/>
              </a:prstGeom>
            </p:spPr>
          </p:pic>
          <p:pic>
            <p:nvPicPr>
              <p:cNvPr id="75" name="Picture 7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flipH="1">
                <a:off x="6884982" y="2984396"/>
                <a:ext cx="585788" cy="726281"/>
              </a:xfrm>
              <a:prstGeom prst="rect">
                <a:avLst/>
              </a:prstGeom>
            </p:spPr>
          </p:pic>
          <p:pic>
            <p:nvPicPr>
              <p:cNvPr id="76" name="Picture 75"/>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flipH="1" flipV="1">
                <a:off x="6884982" y="813764"/>
                <a:ext cx="585788" cy="726281"/>
              </a:xfrm>
              <a:prstGeom prst="rect">
                <a:avLst/>
              </a:prstGeom>
            </p:spPr>
          </p:pic>
          <p:pic>
            <p:nvPicPr>
              <p:cNvPr id="77" name="Picture 76"/>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rot="18000000" flipV="1">
                <a:off x="4916744" y="1906697"/>
                <a:ext cx="585788" cy="726281"/>
              </a:xfrm>
              <a:prstGeom prst="rect">
                <a:avLst/>
              </a:prstGeom>
            </p:spPr>
          </p:pic>
          <p:pic>
            <p:nvPicPr>
              <p:cNvPr id="78" name="Picture 77"/>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rot="3600000" flipH="1" flipV="1">
                <a:off x="7496859" y="1906697"/>
                <a:ext cx="585788" cy="726281"/>
              </a:xfrm>
              <a:prstGeom prst="rect">
                <a:avLst/>
              </a:prstGeom>
            </p:spPr>
          </p:pic>
        </p:grpSp>
        <p:pic>
          <p:nvPicPr>
            <p:cNvPr id="79" name="Picture 78"/>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rot="1800000">
              <a:off x="5076524" y="1994598"/>
              <a:ext cx="546735" cy="770763"/>
            </a:xfrm>
            <a:prstGeom prst="rect">
              <a:avLst/>
            </a:prstGeom>
          </p:spPr>
        </p:pic>
        <p:grpSp>
          <p:nvGrpSpPr>
            <p:cNvPr id="9" name="Group 79"/>
            <p:cNvGrpSpPr/>
            <p:nvPr/>
          </p:nvGrpSpPr>
          <p:grpSpPr>
            <a:xfrm>
              <a:off x="3992631" y="1421789"/>
              <a:ext cx="3157523" cy="2518053"/>
              <a:chOff x="4916438" y="1507663"/>
              <a:chExt cx="3157523" cy="2518053"/>
            </a:xfrm>
          </p:grpSpPr>
          <p:pic>
            <p:nvPicPr>
              <p:cNvPr id="81" name="Picture 80"/>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6289496" y="2669356"/>
                <a:ext cx="407670" cy="1356360"/>
              </a:xfrm>
              <a:prstGeom prst="rect">
                <a:avLst/>
              </a:prstGeom>
            </p:spPr>
          </p:pic>
          <p:grpSp>
            <p:nvGrpSpPr>
              <p:cNvPr id="10" name="Group 140"/>
              <p:cNvGrpSpPr/>
              <p:nvPr/>
            </p:nvGrpSpPr>
            <p:grpSpPr>
              <a:xfrm>
                <a:off x="4916438" y="2526117"/>
                <a:ext cx="3157523" cy="346242"/>
                <a:chOff x="4916438" y="2551755"/>
                <a:chExt cx="3157523" cy="346242"/>
              </a:xfrm>
            </p:grpSpPr>
            <p:pic>
              <p:nvPicPr>
                <p:cNvPr id="85" name="Picture 84"/>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rot="3600000">
                  <a:off x="5319209" y="2148984"/>
                  <a:ext cx="346242" cy="1151784"/>
                </a:xfrm>
                <a:prstGeom prst="rect">
                  <a:avLst/>
                </a:prstGeom>
              </p:spPr>
            </p:pic>
            <p:pic>
              <p:nvPicPr>
                <p:cNvPr id="86" name="Picture 85"/>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rot="18000000" flipH="1">
                  <a:off x="7324948" y="2148984"/>
                  <a:ext cx="346242" cy="1151784"/>
                </a:xfrm>
                <a:prstGeom prst="rect">
                  <a:avLst/>
                </a:prstGeom>
              </p:spPr>
            </p:pic>
          </p:grpSp>
          <p:pic>
            <p:nvPicPr>
              <p:cNvPr id="83" name="Picture 82"/>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rot="18000000" flipV="1">
                <a:off x="5379891" y="1104893"/>
                <a:ext cx="346242" cy="1151784"/>
              </a:xfrm>
              <a:prstGeom prst="rect">
                <a:avLst/>
              </a:prstGeom>
            </p:spPr>
          </p:pic>
          <p:pic>
            <p:nvPicPr>
              <p:cNvPr id="84" name="Picture 83"/>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rot="3600000" flipH="1" flipV="1">
                <a:off x="7271741" y="1104892"/>
                <a:ext cx="346242" cy="1151784"/>
              </a:xfrm>
              <a:prstGeom prst="rect">
                <a:avLst/>
              </a:prstGeom>
            </p:spPr>
          </p:pic>
        </p:grpSp>
        <p:grpSp>
          <p:nvGrpSpPr>
            <p:cNvPr id="11" name="Group 86"/>
            <p:cNvGrpSpPr/>
            <p:nvPr/>
          </p:nvGrpSpPr>
          <p:grpSpPr>
            <a:xfrm>
              <a:off x="5105540" y="1776669"/>
              <a:ext cx="932945" cy="813816"/>
              <a:chOff x="2415711" y="1956133"/>
              <a:chExt cx="1151784" cy="1356360"/>
            </a:xfrm>
          </p:grpSpPr>
          <p:pic>
            <p:nvPicPr>
              <p:cNvPr id="88" name="Picture 87"/>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2787768" y="1956133"/>
                <a:ext cx="407670" cy="1356360"/>
              </a:xfrm>
              <a:prstGeom prst="rect">
                <a:avLst/>
              </a:prstGeom>
            </p:spPr>
          </p:pic>
          <p:pic>
            <p:nvPicPr>
              <p:cNvPr id="89" name="Picture 88"/>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rot="3600000">
                <a:off x="2818482" y="2058421"/>
                <a:ext cx="346242" cy="1151784"/>
              </a:xfrm>
              <a:prstGeom prst="rect">
                <a:avLst/>
              </a:prstGeom>
            </p:spPr>
          </p:pic>
          <p:pic>
            <p:nvPicPr>
              <p:cNvPr id="90" name="Picture 89"/>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rot="18000000" flipH="1">
                <a:off x="2818482" y="2058421"/>
                <a:ext cx="346242" cy="1151784"/>
              </a:xfrm>
              <a:prstGeom prst="rect">
                <a:avLst/>
              </a:prstGeom>
            </p:spPr>
          </p:pic>
          <p:pic>
            <p:nvPicPr>
              <p:cNvPr id="91" name="Picture 90"/>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rot="18000000" flipV="1">
                <a:off x="2818482" y="2058421"/>
                <a:ext cx="346242" cy="1151784"/>
              </a:xfrm>
              <a:prstGeom prst="rect">
                <a:avLst/>
              </a:prstGeom>
            </p:spPr>
          </p:pic>
          <p:pic>
            <p:nvPicPr>
              <p:cNvPr id="92" name="Picture 91"/>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rot="3600000" flipH="1" flipV="1">
                <a:off x="2818482" y="2058421"/>
                <a:ext cx="346242" cy="1151784"/>
              </a:xfrm>
              <a:prstGeom prst="rect">
                <a:avLst/>
              </a:prstGeom>
            </p:spPr>
          </p:pic>
        </p:grpSp>
        <p:grpSp>
          <p:nvGrpSpPr>
            <p:cNvPr id="13" name="Group 95"/>
            <p:cNvGrpSpPr/>
            <p:nvPr/>
          </p:nvGrpSpPr>
          <p:grpSpPr>
            <a:xfrm>
              <a:off x="4252475" y="1505729"/>
              <a:ext cx="2236543" cy="4937171"/>
              <a:chOff x="5592117" y="1354664"/>
              <a:chExt cx="2236543" cy="4937170"/>
            </a:xfrm>
          </p:grpSpPr>
          <p:sp>
            <p:nvSpPr>
              <p:cNvPr id="97" name="TextBox 96"/>
              <p:cNvSpPr txBox="1"/>
              <p:nvPr/>
            </p:nvSpPr>
            <p:spPr>
              <a:xfrm>
                <a:off x="6490802" y="1354664"/>
                <a:ext cx="863115" cy="214537"/>
              </a:xfrm>
              <a:prstGeom prst="rect">
                <a:avLst/>
              </a:prstGeom>
              <a:noFill/>
            </p:spPr>
            <p:txBody>
              <a:bodyPr wrap="square" lIns="0" tIns="0" rIns="0" bIns="0" rtlCol="0">
                <a:normAutofit lnSpcReduction="10000"/>
              </a:bodyPr>
              <a:lstStyle/>
              <a:p>
                <a:pPr algn="ctr"/>
                <a:r>
                  <a:rPr lang="en-US" sz="1200" b="1" dirty="0">
                    <a:solidFill>
                      <a:srgbClr val="000000"/>
                    </a:solidFill>
                  </a:rPr>
                  <a:t>T cell</a:t>
                </a:r>
              </a:p>
            </p:txBody>
          </p:sp>
          <p:sp>
            <p:nvSpPr>
              <p:cNvPr id="98" name="TextBox 97"/>
              <p:cNvSpPr txBox="1"/>
              <p:nvPr/>
            </p:nvSpPr>
            <p:spPr>
              <a:xfrm>
                <a:off x="7014063" y="4112572"/>
                <a:ext cx="335827" cy="246095"/>
              </a:xfrm>
              <a:prstGeom prst="rect">
                <a:avLst/>
              </a:prstGeom>
              <a:noFill/>
            </p:spPr>
            <p:txBody>
              <a:bodyPr wrap="square" lIns="0" tIns="0" rIns="0" bIns="0" rtlCol="0">
                <a:normAutofit/>
              </a:bodyPr>
              <a:lstStyle/>
              <a:p>
                <a:pPr algn="ctr">
                  <a:lnSpc>
                    <a:spcPts val="1100"/>
                  </a:lnSpc>
                </a:pPr>
                <a:r>
                  <a:rPr lang="en-US" sz="700" dirty="0">
                    <a:solidFill>
                      <a:srgbClr val="000000"/>
                    </a:solidFill>
                  </a:rPr>
                  <a:t>CD19</a:t>
                </a:r>
              </a:p>
            </p:txBody>
          </p:sp>
          <p:sp>
            <p:nvSpPr>
              <p:cNvPr id="99" name="TextBox 98"/>
              <p:cNvSpPr txBox="1"/>
              <p:nvPr/>
            </p:nvSpPr>
            <p:spPr>
              <a:xfrm>
                <a:off x="5592117" y="3115557"/>
                <a:ext cx="451210" cy="321806"/>
              </a:xfrm>
              <a:prstGeom prst="rect">
                <a:avLst/>
              </a:prstGeom>
              <a:noFill/>
            </p:spPr>
            <p:txBody>
              <a:bodyPr wrap="square" lIns="0" tIns="0" rIns="0" bIns="0" rtlCol="0">
                <a:normAutofit fontScale="62500" lnSpcReduction="20000"/>
              </a:bodyPr>
              <a:lstStyle/>
              <a:p>
                <a:pPr algn="ctr">
                  <a:lnSpc>
                    <a:spcPts val="1100"/>
                  </a:lnSpc>
                </a:pPr>
                <a:r>
                  <a:rPr lang="en-US" sz="1000" dirty="0">
                    <a:solidFill>
                      <a:srgbClr val="000000"/>
                    </a:solidFill>
                  </a:rPr>
                  <a:t>Native TCR</a:t>
                </a:r>
              </a:p>
            </p:txBody>
          </p:sp>
          <p:sp>
            <p:nvSpPr>
              <p:cNvPr id="100" name="TextBox 99"/>
              <p:cNvSpPr txBox="1"/>
              <p:nvPr/>
            </p:nvSpPr>
            <p:spPr>
              <a:xfrm>
                <a:off x="6496484" y="6077297"/>
                <a:ext cx="851750" cy="214537"/>
              </a:xfrm>
              <a:prstGeom prst="rect">
                <a:avLst/>
              </a:prstGeom>
              <a:noFill/>
            </p:spPr>
            <p:txBody>
              <a:bodyPr wrap="square" lIns="0" tIns="0" rIns="0" bIns="0" rtlCol="0">
                <a:normAutofit fontScale="77500" lnSpcReduction="20000"/>
              </a:bodyPr>
              <a:lstStyle/>
              <a:p>
                <a:pPr algn="ctr"/>
                <a:r>
                  <a:rPr lang="en-US" sz="1600" b="1" dirty="0">
                    <a:solidFill>
                      <a:srgbClr val="000000"/>
                    </a:solidFill>
                  </a:rPr>
                  <a:t>Tumor cell</a:t>
                </a:r>
              </a:p>
            </p:txBody>
          </p:sp>
          <p:sp>
            <p:nvSpPr>
              <p:cNvPr id="101" name="TextBox 100"/>
              <p:cNvSpPr txBox="1"/>
              <p:nvPr/>
            </p:nvSpPr>
            <p:spPr>
              <a:xfrm>
                <a:off x="7004231" y="3604507"/>
                <a:ext cx="824429" cy="321806"/>
              </a:xfrm>
              <a:prstGeom prst="rect">
                <a:avLst/>
              </a:prstGeom>
              <a:noFill/>
            </p:spPr>
            <p:txBody>
              <a:bodyPr wrap="square" lIns="0" tIns="0" rIns="0" bIns="0" rtlCol="0">
                <a:normAutofit/>
              </a:bodyPr>
              <a:lstStyle/>
              <a:p>
                <a:pPr algn="ctr">
                  <a:lnSpc>
                    <a:spcPts val="1100"/>
                  </a:lnSpc>
                </a:pPr>
                <a:endParaRPr lang="en-US" sz="1000" dirty="0"/>
              </a:p>
            </p:txBody>
          </p:sp>
        </p:grpSp>
        <p:grpSp>
          <p:nvGrpSpPr>
            <p:cNvPr id="14" name="Group 101"/>
            <p:cNvGrpSpPr/>
            <p:nvPr/>
          </p:nvGrpSpPr>
          <p:grpSpPr>
            <a:xfrm>
              <a:off x="4975183" y="1993562"/>
              <a:ext cx="1205778" cy="3580287"/>
              <a:chOff x="6314825" y="1842496"/>
              <a:chExt cx="1205778" cy="3580286"/>
            </a:xfrm>
          </p:grpSpPr>
          <p:sp>
            <p:nvSpPr>
              <p:cNvPr id="103" name="TextBox 102"/>
              <p:cNvSpPr txBox="1"/>
              <p:nvPr/>
            </p:nvSpPr>
            <p:spPr>
              <a:xfrm>
                <a:off x="6468327" y="1842496"/>
                <a:ext cx="898771" cy="276999"/>
              </a:xfrm>
              <a:prstGeom prst="rect">
                <a:avLst/>
              </a:prstGeom>
              <a:noFill/>
            </p:spPr>
            <p:txBody>
              <a:bodyPr wrap="none" rtlCol="0">
                <a:spAutoFit/>
              </a:bodyPr>
              <a:lstStyle/>
              <a:p>
                <a:pPr algn="ctr"/>
                <a:r>
                  <a:rPr lang="en-US" sz="1200" b="1" dirty="0">
                    <a:solidFill>
                      <a:srgbClr val="000000"/>
                    </a:solidFill>
                  </a:rPr>
                  <a:t>CTL019 cell</a:t>
                </a:r>
              </a:p>
            </p:txBody>
          </p:sp>
          <p:sp>
            <p:nvSpPr>
              <p:cNvPr id="104" name="TextBox 103"/>
              <p:cNvSpPr txBox="1"/>
              <p:nvPr/>
            </p:nvSpPr>
            <p:spPr>
              <a:xfrm>
                <a:off x="6314825" y="5145783"/>
                <a:ext cx="1205778" cy="276999"/>
              </a:xfrm>
              <a:prstGeom prst="rect">
                <a:avLst/>
              </a:prstGeom>
              <a:noFill/>
            </p:spPr>
            <p:txBody>
              <a:bodyPr wrap="none" rtlCol="0">
                <a:spAutoFit/>
              </a:bodyPr>
              <a:lstStyle/>
              <a:p>
                <a:pPr algn="ctr"/>
                <a:r>
                  <a:rPr lang="en-US" sz="1200" b="1" dirty="0">
                    <a:solidFill>
                      <a:srgbClr val="000000"/>
                    </a:solidFill>
                  </a:rPr>
                  <a:t>Dead tumor cell</a:t>
                </a:r>
              </a:p>
            </p:txBody>
          </p:sp>
        </p:grpSp>
        <p:sp>
          <p:nvSpPr>
            <p:cNvPr id="105" name="TextBox 104"/>
            <p:cNvSpPr txBox="1"/>
            <p:nvPr/>
          </p:nvSpPr>
          <p:spPr>
            <a:xfrm>
              <a:off x="5709653" y="3636760"/>
              <a:ext cx="917239" cy="374461"/>
            </a:xfrm>
            <a:prstGeom prst="rect">
              <a:avLst/>
            </a:prstGeom>
            <a:noFill/>
          </p:spPr>
          <p:txBody>
            <a:bodyPr wrap="none" rtlCol="0">
              <a:spAutoFit/>
            </a:bodyPr>
            <a:lstStyle/>
            <a:p>
              <a:pPr lvl="0" algn="ctr">
                <a:lnSpc>
                  <a:spcPts val="1100"/>
                </a:lnSpc>
              </a:pPr>
              <a:r>
                <a:rPr lang="en-US" sz="1000" dirty="0">
                  <a:solidFill>
                    <a:srgbClr val="000000"/>
                  </a:solidFill>
                </a:rPr>
                <a:t>Anti-CD19 </a:t>
              </a:r>
            </a:p>
            <a:p>
              <a:pPr lvl="0" algn="ctr">
                <a:lnSpc>
                  <a:spcPts val="1100"/>
                </a:lnSpc>
              </a:pPr>
              <a:r>
                <a:rPr lang="en-US" sz="1000" dirty="0">
                  <a:solidFill>
                    <a:srgbClr val="000000"/>
                  </a:solidFill>
                </a:rPr>
                <a:t>CAR construct</a:t>
              </a:r>
            </a:p>
          </p:txBody>
        </p:sp>
      </p:grpSp>
      <p:sp>
        <p:nvSpPr>
          <p:cNvPr id="62" name="TextBox 61">
            <a:extLst>
              <a:ext uri="{FF2B5EF4-FFF2-40B4-BE49-F238E27FC236}">
                <a16:creationId xmlns:a16="http://schemas.microsoft.com/office/drawing/2014/main" id="{9382624D-B275-4C80-BEBA-D48E7BA5C996}"/>
              </a:ext>
            </a:extLst>
          </p:cNvPr>
          <p:cNvSpPr txBox="1"/>
          <p:nvPr/>
        </p:nvSpPr>
        <p:spPr>
          <a:xfrm>
            <a:off x="695740" y="6334859"/>
            <a:ext cx="7782338" cy="276999"/>
          </a:xfrm>
          <a:prstGeom prst="rect">
            <a:avLst/>
          </a:prstGeom>
          <a:noFill/>
        </p:spPr>
        <p:txBody>
          <a:bodyPr wrap="square" rtlCol="0">
            <a:spAutoFit/>
          </a:bodyPr>
          <a:lstStyle/>
          <a:p>
            <a:r>
              <a:rPr lang="en-US" sz="1200" dirty="0"/>
              <a:t>Image courtesy of David Porter, MD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fill="hold" nodeType="clickEffect">
                                  <p:stCondLst>
                                    <p:cond delay="0"/>
                                  </p:stCondLst>
                                  <p:childTnLst>
                                    <p:animMotion origin="layout" path="M 3.88889E-6 -3.7037E-7 C -0.06493 -0.00139 -0.325 -0.00556 -0.3908 -0.00625 " pathEditMode="relative" rAng="0" ptsTypes="ff">
                                      <p:cBhvr>
                                        <p:cTn id="6" dur="3000" fill="hold"/>
                                        <p:tgtEl>
                                          <p:spTgt spid="12"/>
                                        </p:tgtEl>
                                        <p:attrNameLst>
                                          <p:attrName>ppt_x</p:attrName>
                                          <p:attrName>ppt_y</p:attrName>
                                        </p:attrNameLst>
                                      </p:cBhvr>
                                      <p:rCtr x="-19549" y="-324"/>
                                    </p:animMotion>
                                  </p:childTnLst>
                                </p:cTn>
                              </p:par>
                              <p:par>
                                <p:cTn id="7" presetID="10" presetClass="exit" presetSubtype="0" fill="hold" nodeType="withEffect">
                                  <p:stCondLst>
                                    <p:cond delay="0"/>
                                  </p:stCondLst>
                                  <p:childTnLst>
                                    <p:animEffect transition="out" filter="fade">
                                      <p:cBhvr>
                                        <p:cTn id="8" dur="3000"/>
                                        <p:tgtEl>
                                          <p:spTgt spid="12"/>
                                        </p:tgtEl>
                                      </p:cBhvr>
                                    </p:animEffect>
                                    <p:set>
                                      <p:cBhvr>
                                        <p:cTn id="9" dur="1" fill="hold">
                                          <p:stCondLst>
                                            <p:cond delay="2999"/>
                                          </p:stCondLst>
                                        </p:cTn>
                                        <p:tgtEl>
                                          <p:spTgt spid="12"/>
                                        </p:tgtEl>
                                        <p:attrNameLst>
                                          <p:attrName>style.visibility</p:attrName>
                                        </p:attrNameLst>
                                      </p:cBhvr>
                                      <p:to>
                                        <p:strVal val="hidden"/>
                                      </p:to>
                                    </p:set>
                                  </p:childTnLst>
                                </p:cTn>
                              </p:par>
                            </p:childTnLst>
                          </p:cTn>
                        </p:par>
                        <p:par>
                          <p:cTn id="10" fill="hold">
                            <p:stCondLst>
                              <p:cond delay="3000"/>
                            </p:stCondLst>
                            <p:childTnLst>
                              <p:par>
                                <p:cTn id="11" presetID="10" presetClass="exit" presetSubtype="0" fill="hold" nodeType="afterEffect">
                                  <p:stCondLst>
                                    <p:cond delay="500"/>
                                  </p:stCondLst>
                                  <p:childTnLst>
                                    <p:animEffect transition="out" filter="fade">
                                      <p:cBhvr>
                                        <p:cTn id="12" dur="2000"/>
                                        <p:tgtEl>
                                          <p:spTgt spid="3"/>
                                        </p:tgtEl>
                                      </p:cBhvr>
                                    </p:animEffect>
                                    <p:set>
                                      <p:cBhvr>
                                        <p:cTn id="13"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z="3600" dirty="0">
                <a:latin typeface="Arial" pitchFamily="34" charset="0"/>
                <a:ea typeface="ＭＳ Ｐゴシック" pitchFamily="34" charset="-128"/>
                <a:cs typeface="Arial" pitchFamily="34" charset="0"/>
              </a:rPr>
              <a:t>CD19: An Ideal Tumor Target</a:t>
            </a:r>
          </a:p>
        </p:txBody>
      </p:sp>
      <p:sp>
        <p:nvSpPr>
          <p:cNvPr id="79875" name="Rectangle 3"/>
          <p:cNvSpPr>
            <a:spLocks noGrp="1" noChangeArrowheads="1"/>
          </p:cNvSpPr>
          <p:nvPr>
            <p:ph idx="1"/>
          </p:nvPr>
        </p:nvSpPr>
        <p:spPr/>
        <p:txBody>
          <a:bodyPr/>
          <a:lstStyle/>
          <a:p>
            <a:pPr algn="just"/>
            <a:r>
              <a:rPr lang="en-US" sz="2000" dirty="0">
                <a:latin typeface="Arial" pitchFamily="34" charset="0"/>
                <a:ea typeface="ＭＳ Ｐゴシック" pitchFamily="34" charset="-128"/>
                <a:cs typeface="Arial" pitchFamily="34" charset="0"/>
              </a:rPr>
              <a:t>CD19 is expressed on surface of most B-cell malignancies</a:t>
            </a:r>
          </a:p>
          <a:p>
            <a:pPr algn="just"/>
            <a:r>
              <a:rPr lang="en-US" sz="2000" dirty="0">
                <a:latin typeface="Arial" pitchFamily="34" charset="0"/>
                <a:ea typeface="ＭＳ Ｐゴシック" pitchFamily="34" charset="-128"/>
                <a:cs typeface="Arial" pitchFamily="34" charset="0"/>
              </a:rPr>
              <a:t>CD19 expression is restricted to B-cells and their precursors </a:t>
            </a:r>
          </a:p>
          <a:p>
            <a:pPr algn="just"/>
            <a:r>
              <a:rPr lang="en-US" sz="2000" dirty="0">
                <a:latin typeface="Arial" pitchFamily="34" charset="0"/>
                <a:ea typeface="ＭＳ Ｐゴシック" pitchFamily="34" charset="-128"/>
                <a:cs typeface="Arial" pitchFamily="34" charset="0"/>
              </a:rPr>
              <a:t>CD19 is </a:t>
            </a:r>
            <a:r>
              <a:rPr lang="en-US" sz="2000" u="sng" dirty="0">
                <a:latin typeface="Arial" pitchFamily="34" charset="0"/>
                <a:ea typeface="ＭＳ Ｐゴシック" pitchFamily="34" charset="-128"/>
                <a:cs typeface="Arial" pitchFamily="34" charset="0"/>
              </a:rPr>
              <a:t>not</a:t>
            </a:r>
            <a:r>
              <a:rPr lang="en-US" sz="2000" dirty="0">
                <a:latin typeface="Arial" pitchFamily="34" charset="0"/>
                <a:ea typeface="ＭＳ Ｐゴシック" pitchFamily="34" charset="-128"/>
                <a:cs typeface="Arial" pitchFamily="34" charset="0"/>
              </a:rPr>
              <a:t> expressed on pluripotent bone marrow stem cells</a:t>
            </a:r>
          </a:p>
          <a:p>
            <a:pPr algn="just"/>
            <a:r>
              <a:rPr lang="en-US" sz="2000" dirty="0">
                <a:latin typeface="Arial" pitchFamily="34" charset="0"/>
                <a:ea typeface="ＭＳ Ｐゴシック" pitchFamily="34" charset="-128"/>
                <a:cs typeface="Arial" pitchFamily="34" charset="0"/>
              </a:rPr>
              <a:t>On target expected SE is B-cell aplasia</a:t>
            </a:r>
          </a:p>
          <a:p>
            <a:endParaRPr lang="en-US" sz="2000" dirty="0">
              <a:latin typeface="Arial" pitchFamily="34" charset="0"/>
              <a:ea typeface="ＭＳ Ｐゴシック" pitchFamily="34" charset="-128"/>
              <a:cs typeface="Arial" pitchFamily="34" charset="0"/>
            </a:endParaRPr>
          </a:p>
        </p:txBody>
      </p:sp>
      <p:grpSp>
        <p:nvGrpSpPr>
          <p:cNvPr id="79876" name="Group 5"/>
          <p:cNvGrpSpPr>
            <a:grpSpLocks/>
          </p:cNvGrpSpPr>
          <p:nvPr/>
        </p:nvGrpSpPr>
        <p:grpSpPr bwMode="auto">
          <a:xfrm>
            <a:off x="215900" y="4329113"/>
            <a:ext cx="838200" cy="838200"/>
            <a:chOff x="48" y="1872"/>
            <a:chExt cx="528" cy="528"/>
          </a:xfrm>
        </p:grpSpPr>
        <p:sp>
          <p:nvSpPr>
            <p:cNvPr id="79934" name="Oval 6"/>
            <p:cNvSpPr>
              <a:spLocks noChangeArrowheads="1"/>
            </p:cNvSpPr>
            <p:nvPr/>
          </p:nvSpPr>
          <p:spPr bwMode="auto">
            <a:xfrm>
              <a:off x="48" y="1872"/>
              <a:ext cx="528" cy="528"/>
            </a:xfrm>
            <a:prstGeom prst="ellipse">
              <a:avLst/>
            </a:prstGeom>
            <a:solidFill>
              <a:srgbClr val="FF9900"/>
            </a:solidFill>
            <a:ln w="9525">
              <a:solidFill>
                <a:schemeClr val="bg2"/>
              </a:solidFill>
              <a:round/>
              <a:headEnd/>
              <a:tailEnd/>
            </a:ln>
          </p:spPr>
          <p:txBody>
            <a:bodyPr wrap="none" anchor="ctr"/>
            <a:lstStyle/>
            <a:p>
              <a:endParaRPr lang="en-US">
                <a:solidFill>
                  <a:srgbClr val="000000"/>
                </a:solidFill>
                <a:cs typeface="Arial" pitchFamily="34" charset="0"/>
              </a:endParaRPr>
            </a:p>
          </p:txBody>
        </p:sp>
        <p:sp>
          <p:nvSpPr>
            <p:cNvPr id="79935" name="Oval 7"/>
            <p:cNvSpPr>
              <a:spLocks noChangeArrowheads="1"/>
            </p:cNvSpPr>
            <p:nvPr/>
          </p:nvSpPr>
          <p:spPr bwMode="auto">
            <a:xfrm>
              <a:off x="288" y="2112"/>
              <a:ext cx="192" cy="192"/>
            </a:xfrm>
            <a:prstGeom prst="ellipse">
              <a:avLst/>
            </a:prstGeom>
            <a:solidFill>
              <a:srgbClr val="FF00FF"/>
            </a:solidFill>
            <a:ln w="9525">
              <a:solidFill>
                <a:schemeClr val="bg2"/>
              </a:solidFill>
              <a:round/>
              <a:headEnd/>
              <a:tailEnd/>
            </a:ln>
          </p:spPr>
          <p:txBody>
            <a:bodyPr wrap="none" anchor="ctr"/>
            <a:lstStyle/>
            <a:p>
              <a:endParaRPr lang="en-US">
                <a:solidFill>
                  <a:srgbClr val="000000"/>
                </a:solidFill>
                <a:cs typeface="Arial" pitchFamily="34" charset="0"/>
              </a:endParaRPr>
            </a:p>
          </p:txBody>
        </p:sp>
      </p:grpSp>
      <p:sp>
        <p:nvSpPr>
          <p:cNvPr id="79877" name="Line 8"/>
          <p:cNvSpPr>
            <a:spLocks noChangeShapeType="1"/>
          </p:cNvSpPr>
          <p:nvPr/>
        </p:nvSpPr>
        <p:spPr bwMode="auto">
          <a:xfrm>
            <a:off x="1190625" y="4816475"/>
            <a:ext cx="3048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878" name="Oval 9"/>
          <p:cNvSpPr>
            <a:spLocks noChangeArrowheads="1"/>
          </p:cNvSpPr>
          <p:nvPr/>
        </p:nvSpPr>
        <p:spPr bwMode="auto">
          <a:xfrm>
            <a:off x="7332663" y="4343400"/>
            <a:ext cx="1371600" cy="914400"/>
          </a:xfrm>
          <a:prstGeom prst="ellipse">
            <a:avLst/>
          </a:prstGeom>
          <a:solidFill>
            <a:srgbClr val="FF9900"/>
          </a:solidFill>
          <a:ln w="9525">
            <a:solidFill>
              <a:schemeClr val="bg2"/>
            </a:solidFill>
            <a:round/>
            <a:headEnd/>
            <a:tailEnd/>
          </a:ln>
        </p:spPr>
        <p:txBody>
          <a:bodyPr wrap="none" anchor="ctr"/>
          <a:lstStyle/>
          <a:p>
            <a:endParaRPr lang="en-US">
              <a:solidFill>
                <a:srgbClr val="000000"/>
              </a:solidFill>
              <a:cs typeface="Arial" pitchFamily="34" charset="0"/>
            </a:endParaRPr>
          </a:p>
        </p:txBody>
      </p:sp>
      <p:sp>
        <p:nvSpPr>
          <p:cNvPr id="79879" name="Oval 10"/>
          <p:cNvSpPr>
            <a:spLocks noChangeArrowheads="1"/>
          </p:cNvSpPr>
          <p:nvPr/>
        </p:nvSpPr>
        <p:spPr bwMode="auto">
          <a:xfrm>
            <a:off x="7623175" y="4572000"/>
            <a:ext cx="381000" cy="381000"/>
          </a:xfrm>
          <a:prstGeom prst="ellipse">
            <a:avLst/>
          </a:prstGeom>
          <a:solidFill>
            <a:srgbClr val="FF00FF"/>
          </a:solidFill>
          <a:ln w="9525">
            <a:solidFill>
              <a:schemeClr val="bg2"/>
            </a:solidFill>
            <a:round/>
            <a:headEnd/>
            <a:tailEnd/>
          </a:ln>
        </p:spPr>
        <p:txBody>
          <a:bodyPr wrap="none" anchor="ctr"/>
          <a:lstStyle/>
          <a:p>
            <a:endParaRPr lang="en-US">
              <a:solidFill>
                <a:srgbClr val="000000"/>
              </a:solidFill>
              <a:cs typeface="Arial" pitchFamily="34" charset="0"/>
            </a:endParaRPr>
          </a:p>
        </p:txBody>
      </p:sp>
      <p:sp>
        <p:nvSpPr>
          <p:cNvPr id="79880" name="Text Box 11"/>
          <p:cNvSpPr txBox="1">
            <a:spLocks noChangeArrowheads="1"/>
          </p:cNvSpPr>
          <p:nvPr/>
        </p:nvSpPr>
        <p:spPr bwMode="auto">
          <a:xfrm rot="9501194">
            <a:off x="6295024" y="5027891"/>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79881" name="Text Box 12"/>
          <p:cNvSpPr txBox="1">
            <a:spLocks noChangeArrowheads="1"/>
          </p:cNvSpPr>
          <p:nvPr/>
        </p:nvSpPr>
        <p:spPr bwMode="auto">
          <a:xfrm rot="6762171">
            <a:off x="6570455" y="4708011"/>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79882" name="Text Box 13"/>
          <p:cNvSpPr txBox="1">
            <a:spLocks noChangeArrowheads="1"/>
          </p:cNvSpPr>
          <p:nvPr/>
        </p:nvSpPr>
        <p:spPr bwMode="auto">
          <a:xfrm rot="1518128">
            <a:off x="6327775" y="41275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79883" name="Text Box 14"/>
          <p:cNvSpPr txBox="1">
            <a:spLocks noChangeArrowheads="1"/>
          </p:cNvSpPr>
          <p:nvPr/>
        </p:nvSpPr>
        <p:spPr bwMode="auto">
          <a:xfrm rot="2381744">
            <a:off x="8536574" y="5027891"/>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79884" name="Text Box 15"/>
          <p:cNvSpPr txBox="1">
            <a:spLocks noChangeArrowheads="1"/>
          </p:cNvSpPr>
          <p:nvPr/>
        </p:nvSpPr>
        <p:spPr bwMode="auto">
          <a:xfrm rot="631949">
            <a:off x="8733424" y="4342091"/>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79885" name="Text Box 16"/>
          <p:cNvSpPr txBox="1">
            <a:spLocks noChangeArrowheads="1"/>
          </p:cNvSpPr>
          <p:nvPr/>
        </p:nvSpPr>
        <p:spPr bwMode="auto">
          <a:xfrm rot="7700925">
            <a:off x="7256255" y="4936611"/>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79886" name="Text Box 17"/>
          <p:cNvSpPr txBox="1">
            <a:spLocks noChangeArrowheads="1"/>
          </p:cNvSpPr>
          <p:nvPr/>
        </p:nvSpPr>
        <p:spPr bwMode="auto">
          <a:xfrm rot="4793601">
            <a:off x="8601076" y="4049992"/>
            <a:ext cx="239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79887" name="Text Box 18"/>
          <p:cNvSpPr txBox="1">
            <a:spLocks noChangeArrowheads="1"/>
          </p:cNvSpPr>
          <p:nvPr/>
        </p:nvSpPr>
        <p:spPr bwMode="auto">
          <a:xfrm rot="-8642995">
            <a:off x="4313824" y="4951691"/>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79888" name="Text Box 19"/>
          <p:cNvSpPr txBox="1">
            <a:spLocks noChangeArrowheads="1"/>
          </p:cNvSpPr>
          <p:nvPr/>
        </p:nvSpPr>
        <p:spPr bwMode="auto">
          <a:xfrm rot="8789734">
            <a:off x="4999624" y="4965978"/>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79889" name="Text Box 20"/>
          <p:cNvSpPr txBox="1">
            <a:spLocks noChangeArrowheads="1"/>
          </p:cNvSpPr>
          <p:nvPr/>
        </p:nvSpPr>
        <p:spPr bwMode="auto">
          <a:xfrm rot="-2206549">
            <a:off x="4345574" y="4189690"/>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79890" name="Text Box 21"/>
          <p:cNvSpPr txBox="1">
            <a:spLocks noChangeArrowheads="1"/>
          </p:cNvSpPr>
          <p:nvPr/>
        </p:nvSpPr>
        <p:spPr bwMode="auto">
          <a:xfrm rot="-8657608">
            <a:off x="5793374" y="4951691"/>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79891" name="Text Box 22"/>
          <p:cNvSpPr txBox="1">
            <a:spLocks noChangeArrowheads="1"/>
          </p:cNvSpPr>
          <p:nvPr/>
        </p:nvSpPr>
        <p:spPr bwMode="auto">
          <a:xfrm rot="1600221">
            <a:off x="4878974" y="4113491"/>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79892" name="Text Box 23"/>
          <p:cNvSpPr txBox="1">
            <a:spLocks noChangeArrowheads="1"/>
          </p:cNvSpPr>
          <p:nvPr/>
        </p:nvSpPr>
        <p:spPr bwMode="auto">
          <a:xfrm rot="-2268285">
            <a:off x="5793374" y="4203978"/>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79893" name="Line 24"/>
          <p:cNvSpPr>
            <a:spLocks noChangeShapeType="1"/>
          </p:cNvSpPr>
          <p:nvPr/>
        </p:nvSpPr>
        <p:spPr bwMode="auto">
          <a:xfrm>
            <a:off x="2517775" y="4800600"/>
            <a:ext cx="3048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894" name="Line 25"/>
          <p:cNvSpPr>
            <a:spLocks noChangeShapeType="1"/>
          </p:cNvSpPr>
          <p:nvPr/>
        </p:nvSpPr>
        <p:spPr bwMode="auto">
          <a:xfrm>
            <a:off x="3965575" y="4800600"/>
            <a:ext cx="3048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895" name="Line 26"/>
          <p:cNvSpPr>
            <a:spLocks noChangeShapeType="1"/>
          </p:cNvSpPr>
          <p:nvPr/>
        </p:nvSpPr>
        <p:spPr bwMode="auto">
          <a:xfrm>
            <a:off x="5489575" y="4800600"/>
            <a:ext cx="2286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896" name="Line 27"/>
          <p:cNvSpPr>
            <a:spLocks noChangeShapeType="1"/>
          </p:cNvSpPr>
          <p:nvPr/>
        </p:nvSpPr>
        <p:spPr bwMode="auto">
          <a:xfrm>
            <a:off x="6937375" y="4800600"/>
            <a:ext cx="3048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897" name="Text Box 28"/>
          <p:cNvSpPr txBox="1">
            <a:spLocks noChangeArrowheads="1"/>
          </p:cNvSpPr>
          <p:nvPr/>
        </p:nvSpPr>
        <p:spPr bwMode="auto">
          <a:xfrm rot="10451036">
            <a:off x="7164974" y="4189690"/>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79898" name="Text Box 29"/>
          <p:cNvSpPr txBox="1">
            <a:spLocks noChangeArrowheads="1"/>
          </p:cNvSpPr>
          <p:nvPr/>
        </p:nvSpPr>
        <p:spPr bwMode="auto">
          <a:xfrm rot="7653007">
            <a:off x="8718342" y="4631811"/>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79899" name="Line 30"/>
          <p:cNvSpPr>
            <a:spLocks noChangeShapeType="1"/>
          </p:cNvSpPr>
          <p:nvPr/>
        </p:nvSpPr>
        <p:spPr bwMode="auto">
          <a:xfrm>
            <a:off x="1450975" y="4114800"/>
            <a:ext cx="2286000" cy="0"/>
          </a:xfrm>
          <a:prstGeom prst="line">
            <a:avLst/>
          </a:prstGeom>
          <a:noFill/>
          <a:ln w="127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900" name="Line 31"/>
          <p:cNvSpPr>
            <a:spLocks noChangeShapeType="1"/>
          </p:cNvSpPr>
          <p:nvPr/>
        </p:nvSpPr>
        <p:spPr bwMode="auto">
          <a:xfrm>
            <a:off x="4270375" y="4114800"/>
            <a:ext cx="2438400" cy="0"/>
          </a:xfrm>
          <a:prstGeom prst="line">
            <a:avLst/>
          </a:prstGeom>
          <a:noFill/>
          <a:ln w="127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901" name="Line 32"/>
          <p:cNvSpPr>
            <a:spLocks noChangeShapeType="1"/>
          </p:cNvSpPr>
          <p:nvPr/>
        </p:nvSpPr>
        <p:spPr bwMode="auto">
          <a:xfrm>
            <a:off x="7165975" y="4114800"/>
            <a:ext cx="1676400" cy="0"/>
          </a:xfrm>
          <a:prstGeom prst="line">
            <a:avLst/>
          </a:prstGeom>
          <a:noFill/>
          <a:ln w="127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902" name="Text Box 33"/>
          <p:cNvSpPr txBox="1">
            <a:spLocks noChangeArrowheads="1"/>
          </p:cNvSpPr>
          <p:nvPr/>
        </p:nvSpPr>
        <p:spPr bwMode="auto">
          <a:xfrm>
            <a:off x="2246314" y="3840164"/>
            <a:ext cx="8851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b="1">
                <a:solidFill>
                  <a:srgbClr val="333399"/>
                </a:solidFill>
                <a:cs typeface="Arial" pitchFamily="34" charset="0"/>
              </a:rPr>
              <a:t>preB-ALL</a:t>
            </a:r>
          </a:p>
        </p:txBody>
      </p:sp>
      <p:sp>
        <p:nvSpPr>
          <p:cNvPr id="79903" name="Text Box 34"/>
          <p:cNvSpPr txBox="1">
            <a:spLocks noChangeArrowheads="1"/>
          </p:cNvSpPr>
          <p:nvPr/>
        </p:nvSpPr>
        <p:spPr bwMode="auto">
          <a:xfrm>
            <a:off x="4495801" y="3657602"/>
            <a:ext cx="2011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b="1">
                <a:solidFill>
                  <a:srgbClr val="333399"/>
                </a:solidFill>
                <a:cs typeface="Arial" pitchFamily="34" charset="0"/>
              </a:rPr>
              <a:t>B cell lymphomas and leukemias</a:t>
            </a:r>
          </a:p>
        </p:txBody>
      </p:sp>
      <p:sp>
        <p:nvSpPr>
          <p:cNvPr id="79904" name="Text Box 35"/>
          <p:cNvSpPr txBox="1">
            <a:spLocks noChangeArrowheads="1"/>
          </p:cNvSpPr>
          <p:nvPr/>
        </p:nvSpPr>
        <p:spPr bwMode="auto">
          <a:xfrm>
            <a:off x="7607301" y="3840164"/>
            <a:ext cx="934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b="1">
                <a:solidFill>
                  <a:srgbClr val="333399"/>
                </a:solidFill>
                <a:cs typeface="Arial" pitchFamily="34" charset="0"/>
              </a:rPr>
              <a:t>myelomas</a:t>
            </a:r>
          </a:p>
        </p:txBody>
      </p:sp>
      <p:sp>
        <p:nvSpPr>
          <p:cNvPr id="79905" name="Text Box 36"/>
          <p:cNvSpPr txBox="1">
            <a:spLocks noChangeArrowheads="1"/>
          </p:cNvSpPr>
          <p:nvPr/>
        </p:nvSpPr>
        <p:spPr bwMode="auto">
          <a:xfrm>
            <a:off x="236538" y="5259390"/>
            <a:ext cx="849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solidFill>
                  <a:srgbClr val="000000"/>
                </a:solidFill>
                <a:cs typeface="Arial" pitchFamily="34" charset="0"/>
              </a:rPr>
              <a:t>Stem Cell</a:t>
            </a:r>
          </a:p>
        </p:txBody>
      </p:sp>
      <p:sp>
        <p:nvSpPr>
          <p:cNvPr id="79906" name="Text Box 37"/>
          <p:cNvSpPr txBox="1">
            <a:spLocks noChangeArrowheads="1"/>
          </p:cNvSpPr>
          <p:nvPr/>
        </p:nvSpPr>
        <p:spPr bwMode="auto">
          <a:xfrm>
            <a:off x="3106738" y="5275265"/>
            <a:ext cx="5517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solidFill>
                  <a:srgbClr val="000000"/>
                </a:solidFill>
                <a:cs typeface="Arial" pitchFamily="34" charset="0"/>
              </a:rPr>
              <a:t>pre B</a:t>
            </a:r>
          </a:p>
        </p:txBody>
      </p:sp>
      <p:sp>
        <p:nvSpPr>
          <p:cNvPr id="79907" name="Text Box 38"/>
          <p:cNvSpPr txBox="1">
            <a:spLocks noChangeArrowheads="1"/>
          </p:cNvSpPr>
          <p:nvPr/>
        </p:nvSpPr>
        <p:spPr bwMode="auto">
          <a:xfrm>
            <a:off x="4375151" y="5275265"/>
            <a:ext cx="9701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solidFill>
                  <a:srgbClr val="000000"/>
                </a:solidFill>
                <a:cs typeface="Arial" pitchFamily="34" charset="0"/>
              </a:rPr>
              <a:t>immature B</a:t>
            </a:r>
          </a:p>
        </p:txBody>
      </p:sp>
      <p:sp>
        <p:nvSpPr>
          <p:cNvPr id="79908" name="Text Box 39"/>
          <p:cNvSpPr txBox="1">
            <a:spLocks noChangeArrowheads="1"/>
          </p:cNvSpPr>
          <p:nvPr/>
        </p:nvSpPr>
        <p:spPr bwMode="auto">
          <a:xfrm>
            <a:off x="5983289" y="5275265"/>
            <a:ext cx="8082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solidFill>
                  <a:srgbClr val="000000"/>
                </a:solidFill>
                <a:cs typeface="Arial" pitchFamily="34" charset="0"/>
              </a:rPr>
              <a:t>mature B</a:t>
            </a:r>
          </a:p>
        </p:txBody>
      </p:sp>
      <p:sp>
        <p:nvSpPr>
          <p:cNvPr id="79909" name="Text Box 40"/>
          <p:cNvSpPr txBox="1">
            <a:spLocks noChangeArrowheads="1"/>
          </p:cNvSpPr>
          <p:nvPr/>
        </p:nvSpPr>
        <p:spPr bwMode="auto">
          <a:xfrm>
            <a:off x="7670801" y="5275265"/>
            <a:ext cx="9509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solidFill>
                  <a:srgbClr val="000000"/>
                </a:solidFill>
                <a:cs typeface="Arial" pitchFamily="34" charset="0"/>
              </a:rPr>
              <a:t>plasma cell</a:t>
            </a:r>
          </a:p>
        </p:txBody>
      </p:sp>
      <p:sp>
        <p:nvSpPr>
          <p:cNvPr id="79910" name="Text Box 41"/>
          <p:cNvSpPr txBox="1">
            <a:spLocks noChangeArrowheads="1"/>
          </p:cNvSpPr>
          <p:nvPr/>
        </p:nvSpPr>
        <p:spPr bwMode="auto">
          <a:xfrm>
            <a:off x="1679575" y="5243515"/>
            <a:ext cx="5517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solidFill>
                  <a:srgbClr val="000000"/>
                </a:solidFill>
                <a:cs typeface="Arial" pitchFamily="34" charset="0"/>
              </a:rPr>
              <a:t>pro B</a:t>
            </a:r>
          </a:p>
        </p:txBody>
      </p:sp>
      <p:sp>
        <p:nvSpPr>
          <p:cNvPr id="79911" name="Line 42"/>
          <p:cNvSpPr>
            <a:spLocks noChangeShapeType="1"/>
          </p:cNvSpPr>
          <p:nvPr/>
        </p:nvSpPr>
        <p:spPr bwMode="auto">
          <a:xfrm>
            <a:off x="1679575" y="5711825"/>
            <a:ext cx="55626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912" name="Line 43"/>
          <p:cNvSpPr>
            <a:spLocks noChangeShapeType="1"/>
          </p:cNvSpPr>
          <p:nvPr/>
        </p:nvSpPr>
        <p:spPr bwMode="auto">
          <a:xfrm>
            <a:off x="2822575" y="5894388"/>
            <a:ext cx="4114800" cy="0"/>
          </a:xfrm>
          <a:prstGeom prst="line">
            <a:avLst/>
          </a:prstGeom>
          <a:noFill/>
          <a:ln w="158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913" name="Line 44"/>
          <p:cNvSpPr>
            <a:spLocks noChangeShapeType="1"/>
          </p:cNvSpPr>
          <p:nvPr/>
        </p:nvSpPr>
        <p:spPr bwMode="auto">
          <a:xfrm>
            <a:off x="3203575" y="6046788"/>
            <a:ext cx="3733800" cy="0"/>
          </a:xfrm>
          <a:prstGeom prst="line">
            <a:avLst/>
          </a:prstGeom>
          <a:noFill/>
          <a:ln w="158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914" name="Text Box 45"/>
          <p:cNvSpPr txBox="1">
            <a:spLocks noChangeArrowheads="1"/>
          </p:cNvSpPr>
          <p:nvPr/>
        </p:nvSpPr>
        <p:spPr bwMode="auto">
          <a:xfrm>
            <a:off x="1066801" y="5592765"/>
            <a:ext cx="575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b="1">
                <a:solidFill>
                  <a:srgbClr val="333399"/>
                </a:solidFill>
                <a:cs typeface="Arial" pitchFamily="34" charset="0"/>
              </a:rPr>
              <a:t>CD19</a:t>
            </a:r>
          </a:p>
        </p:txBody>
      </p:sp>
      <p:sp>
        <p:nvSpPr>
          <p:cNvPr id="79915" name="Text Box 46"/>
          <p:cNvSpPr txBox="1">
            <a:spLocks noChangeArrowheads="1"/>
          </p:cNvSpPr>
          <p:nvPr/>
        </p:nvSpPr>
        <p:spPr bwMode="auto">
          <a:xfrm>
            <a:off x="2171701" y="5745165"/>
            <a:ext cx="575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b="1">
                <a:solidFill>
                  <a:srgbClr val="333399"/>
                </a:solidFill>
                <a:cs typeface="Arial" pitchFamily="34" charset="0"/>
              </a:rPr>
              <a:t>CD22</a:t>
            </a:r>
          </a:p>
        </p:txBody>
      </p:sp>
      <p:sp>
        <p:nvSpPr>
          <p:cNvPr id="79916" name="Text Box 47"/>
          <p:cNvSpPr txBox="1">
            <a:spLocks noChangeArrowheads="1"/>
          </p:cNvSpPr>
          <p:nvPr/>
        </p:nvSpPr>
        <p:spPr bwMode="auto">
          <a:xfrm>
            <a:off x="2552701" y="5943602"/>
            <a:ext cx="575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b="1">
                <a:solidFill>
                  <a:srgbClr val="333399"/>
                </a:solidFill>
                <a:cs typeface="Arial" pitchFamily="34" charset="0"/>
              </a:rPr>
              <a:t>CD20</a:t>
            </a:r>
          </a:p>
        </p:txBody>
      </p:sp>
      <p:grpSp>
        <p:nvGrpSpPr>
          <p:cNvPr id="79917" name="Group 48"/>
          <p:cNvGrpSpPr>
            <a:grpSpLocks/>
          </p:cNvGrpSpPr>
          <p:nvPr/>
        </p:nvGrpSpPr>
        <p:grpSpPr bwMode="auto">
          <a:xfrm>
            <a:off x="1527175" y="4343400"/>
            <a:ext cx="838200" cy="838200"/>
            <a:chOff x="48" y="1872"/>
            <a:chExt cx="528" cy="528"/>
          </a:xfrm>
        </p:grpSpPr>
        <p:sp>
          <p:nvSpPr>
            <p:cNvPr id="79932" name="Oval 49"/>
            <p:cNvSpPr>
              <a:spLocks noChangeArrowheads="1"/>
            </p:cNvSpPr>
            <p:nvPr/>
          </p:nvSpPr>
          <p:spPr bwMode="auto">
            <a:xfrm>
              <a:off x="48" y="1872"/>
              <a:ext cx="528" cy="528"/>
            </a:xfrm>
            <a:prstGeom prst="ellipse">
              <a:avLst/>
            </a:prstGeom>
            <a:solidFill>
              <a:srgbClr val="FF9900"/>
            </a:solidFill>
            <a:ln w="9525">
              <a:solidFill>
                <a:schemeClr val="bg2"/>
              </a:solidFill>
              <a:round/>
              <a:headEnd/>
              <a:tailEnd/>
            </a:ln>
          </p:spPr>
          <p:txBody>
            <a:bodyPr wrap="none" anchor="ctr"/>
            <a:lstStyle/>
            <a:p>
              <a:endParaRPr lang="en-US">
                <a:solidFill>
                  <a:srgbClr val="000000"/>
                </a:solidFill>
                <a:cs typeface="Arial" pitchFamily="34" charset="0"/>
              </a:endParaRPr>
            </a:p>
          </p:txBody>
        </p:sp>
        <p:sp>
          <p:nvSpPr>
            <p:cNvPr id="79933" name="Oval 50"/>
            <p:cNvSpPr>
              <a:spLocks noChangeArrowheads="1"/>
            </p:cNvSpPr>
            <p:nvPr/>
          </p:nvSpPr>
          <p:spPr bwMode="auto">
            <a:xfrm>
              <a:off x="288" y="2112"/>
              <a:ext cx="192" cy="192"/>
            </a:xfrm>
            <a:prstGeom prst="ellipse">
              <a:avLst/>
            </a:prstGeom>
            <a:solidFill>
              <a:srgbClr val="FF00FF"/>
            </a:solidFill>
            <a:ln w="9525">
              <a:solidFill>
                <a:schemeClr val="bg2"/>
              </a:solidFill>
              <a:round/>
              <a:headEnd/>
              <a:tailEnd/>
            </a:ln>
          </p:spPr>
          <p:txBody>
            <a:bodyPr wrap="none" anchor="ctr"/>
            <a:lstStyle/>
            <a:p>
              <a:endParaRPr lang="en-US">
                <a:solidFill>
                  <a:srgbClr val="000000"/>
                </a:solidFill>
                <a:cs typeface="Arial" pitchFamily="34" charset="0"/>
              </a:endParaRPr>
            </a:p>
          </p:txBody>
        </p:sp>
      </p:grpSp>
      <p:grpSp>
        <p:nvGrpSpPr>
          <p:cNvPr id="79918" name="Group 51"/>
          <p:cNvGrpSpPr>
            <a:grpSpLocks/>
          </p:cNvGrpSpPr>
          <p:nvPr/>
        </p:nvGrpSpPr>
        <p:grpSpPr bwMode="auto">
          <a:xfrm>
            <a:off x="2974975" y="4343400"/>
            <a:ext cx="838200" cy="838200"/>
            <a:chOff x="48" y="1872"/>
            <a:chExt cx="528" cy="528"/>
          </a:xfrm>
        </p:grpSpPr>
        <p:sp>
          <p:nvSpPr>
            <p:cNvPr id="79930" name="Oval 52"/>
            <p:cNvSpPr>
              <a:spLocks noChangeArrowheads="1"/>
            </p:cNvSpPr>
            <p:nvPr/>
          </p:nvSpPr>
          <p:spPr bwMode="auto">
            <a:xfrm>
              <a:off x="48" y="1872"/>
              <a:ext cx="528" cy="528"/>
            </a:xfrm>
            <a:prstGeom prst="ellipse">
              <a:avLst/>
            </a:prstGeom>
            <a:solidFill>
              <a:srgbClr val="FF9900"/>
            </a:solidFill>
            <a:ln w="9525">
              <a:solidFill>
                <a:schemeClr val="bg2"/>
              </a:solidFill>
              <a:round/>
              <a:headEnd/>
              <a:tailEnd/>
            </a:ln>
          </p:spPr>
          <p:txBody>
            <a:bodyPr wrap="none" anchor="ctr"/>
            <a:lstStyle/>
            <a:p>
              <a:endParaRPr lang="en-US">
                <a:solidFill>
                  <a:srgbClr val="000000"/>
                </a:solidFill>
                <a:cs typeface="Arial" pitchFamily="34" charset="0"/>
              </a:endParaRPr>
            </a:p>
          </p:txBody>
        </p:sp>
        <p:sp>
          <p:nvSpPr>
            <p:cNvPr id="79931" name="Oval 53"/>
            <p:cNvSpPr>
              <a:spLocks noChangeArrowheads="1"/>
            </p:cNvSpPr>
            <p:nvPr/>
          </p:nvSpPr>
          <p:spPr bwMode="auto">
            <a:xfrm>
              <a:off x="288" y="2112"/>
              <a:ext cx="192" cy="192"/>
            </a:xfrm>
            <a:prstGeom prst="ellipse">
              <a:avLst/>
            </a:prstGeom>
            <a:solidFill>
              <a:srgbClr val="FF00FF"/>
            </a:solidFill>
            <a:ln w="9525">
              <a:solidFill>
                <a:schemeClr val="bg2"/>
              </a:solidFill>
              <a:round/>
              <a:headEnd/>
              <a:tailEnd/>
            </a:ln>
          </p:spPr>
          <p:txBody>
            <a:bodyPr wrap="none" anchor="ctr"/>
            <a:lstStyle/>
            <a:p>
              <a:endParaRPr lang="en-US">
                <a:solidFill>
                  <a:srgbClr val="000000"/>
                </a:solidFill>
                <a:cs typeface="Arial" pitchFamily="34" charset="0"/>
              </a:endParaRPr>
            </a:p>
          </p:txBody>
        </p:sp>
      </p:grpSp>
      <p:sp>
        <p:nvSpPr>
          <p:cNvPr id="79919" name="Text Box 54"/>
          <p:cNvSpPr txBox="1">
            <a:spLocks noChangeArrowheads="1"/>
          </p:cNvSpPr>
          <p:nvPr/>
        </p:nvSpPr>
        <p:spPr bwMode="auto">
          <a:xfrm rot="-2407192">
            <a:off x="2973974" y="4508778"/>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79920" name="Text Box 55"/>
          <p:cNvSpPr txBox="1">
            <a:spLocks noChangeArrowheads="1"/>
          </p:cNvSpPr>
          <p:nvPr/>
        </p:nvSpPr>
        <p:spPr bwMode="auto">
          <a:xfrm rot="2381744">
            <a:off x="3424824" y="4445278"/>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79921" name="Text Box 56"/>
          <p:cNvSpPr txBox="1">
            <a:spLocks noChangeArrowheads="1"/>
          </p:cNvSpPr>
          <p:nvPr/>
        </p:nvSpPr>
        <p:spPr bwMode="auto">
          <a:xfrm rot="10293373">
            <a:off x="3175586" y="4357966"/>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grpSp>
        <p:nvGrpSpPr>
          <p:cNvPr id="79922" name="Group 57"/>
          <p:cNvGrpSpPr>
            <a:grpSpLocks/>
          </p:cNvGrpSpPr>
          <p:nvPr/>
        </p:nvGrpSpPr>
        <p:grpSpPr bwMode="auto">
          <a:xfrm>
            <a:off x="4422775" y="4343400"/>
            <a:ext cx="838200" cy="838200"/>
            <a:chOff x="48" y="1872"/>
            <a:chExt cx="528" cy="528"/>
          </a:xfrm>
        </p:grpSpPr>
        <p:sp>
          <p:nvSpPr>
            <p:cNvPr id="79928" name="Oval 58"/>
            <p:cNvSpPr>
              <a:spLocks noChangeArrowheads="1"/>
            </p:cNvSpPr>
            <p:nvPr/>
          </p:nvSpPr>
          <p:spPr bwMode="auto">
            <a:xfrm>
              <a:off x="48" y="1872"/>
              <a:ext cx="528" cy="528"/>
            </a:xfrm>
            <a:prstGeom prst="ellipse">
              <a:avLst/>
            </a:prstGeom>
            <a:solidFill>
              <a:srgbClr val="FF9900"/>
            </a:solidFill>
            <a:ln w="9525">
              <a:solidFill>
                <a:schemeClr val="bg2"/>
              </a:solidFill>
              <a:round/>
              <a:headEnd/>
              <a:tailEnd/>
            </a:ln>
          </p:spPr>
          <p:txBody>
            <a:bodyPr wrap="none" anchor="ctr"/>
            <a:lstStyle/>
            <a:p>
              <a:endParaRPr lang="en-US">
                <a:solidFill>
                  <a:srgbClr val="000000"/>
                </a:solidFill>
                <a:cs typeface="Arial" pitchFamily="34" charset="0"/>
              </a:endParaRPr>
            </a:p>
          </p:txBody>
        </p:sp>
        <p:sp>
          <p:nvSpPr>
            <p:cNvPr id="79929" name="Oval 59"/>
            <p:cNvSpPr>
              <a:spLocks noChangeArrowheads="1"/>
            </p:cNvSpPr>
            <p:nvPr/>
          </p:nvSpPr>
          <p:spPr bwMode="auto">
            <a:xfrm>
              <a:off x="288" y="2112"/>
              <a:ext cx="192" cy="192"/>
            </a:xfrm>
            <a:prstGeom prst="ellipse">
              <a:avLst/>
            </a:prstGeom>
            <a:solidFill>
              <a:srgbClr val="FF00FF"/>
            </a:solidFill>
            <a:ln w="9525">
              <a:solidFill>
                <a:schemeClr val="bg2"/>
              </a:solidFill>
              <a:round/>
              <a:headEnd/>
              <a:tailEnd/>
            </a:ln>
          </p:spPr>
          <p:txBody>
            <a:bodyPr wrap="none" anchor="ctr"/>
            <a:lstStyle/>
            <a:p>
              <a:endParaRPr lang="en-US">
                <a:solidFill>
                  <a:srgbClr val="000000"/>
                </a:solidFill>
                <a:cs typeface="Arial" pitchFamily="34" charset="0"/>
              </a:endParaRPr>
            </a:p>
          </p:txBody>
        </p:sp>
      </p:grpSp>
      <p:grpSp>
        <p:nvGrpSpPr>
          <p:cNvPr id="79923" name="Group 60"/>
          <p:cNvGrpSpPr>
            <a:grpSpLocks/>
          </p:cNvGrpSpPr>
          <p:nvPr/>
        </p:nvGrpSpPr>
        <p:grpSpPr bwMode="auto">
          <a:xfrm>
            <a:off x="5870575" y="4343400"/>
            <a:ext cx="838200" cy="838200"/>
            <a:chOff x="48" y="1872"/>
            <a:chExt cx="528" cy="528"/>
          </a:xfrm>
        </p:grpSpPr>
        <p:sp>
          <p:nvSpPr>
            <p:cNvPr id="79926" name="Oval 61"/>
            <p:cNvSpPr>
              <a:spLocks noChangeArrowheads="1"/>
            </p:cNvSpPr>
            <p:nvPr/>
          </p:nvSpPr>
          <p:spPr bwMode="auto">
            <a:xfrm>
              <a:off x="48" y="1872"/>
              <a:ext cx="528" cy="528"/>
            </a:xfrm>
            <a:prstGeom prst="ellipse">
              <a:avLst/>
            </a:prstGeom>
            <a:solidFill>
              <a:srgbClr val="FF9900"/>
            </a:solidFill>
            <a:ln w="9525">
              <a:solidFill>
                <a:schemeClr val="bg2"/>
              </a:solidFill>
              <a:round/>
              <a:headEnd/>
              <a:tailEnd/>
            </a:ln>
          </p:spPr>
          <p:txBody>
            <a:bodyPr wrap="none" anchor="ctr"/>
            <a:lstStyle/>
            <a:p>
              <a:endParaRPr lang="en-US">
                <a:solidFill>
                  <a:srgbClr val="000000"/>
                </a:solidFill>
                <a:cs typeface="Arial" pitchFamily="34" charset="0"/>
              </a:endParaRPr>
            </a:p>
          </p:txBody>
        </p:sp>
        <p:sp>
          <p:nvSpPr>
            <p:cNvPr id="79927" name="Oval 62"/>
            <p:cNvSpPr>
              <a:spLocks noChangeArrowheads="1"/>
            </p:cNvSpPr>
            <p:nvPr/>
          </p:nvSpPr>
          <p:spPr bwMode="auto">
            <a:xfrm>
              <a:off x="288" y="2112"/>
              <a:ext cx="192" cy="192"/>
            </a:xfrm>
            <a:prstGeom prst="ellipse">
              <a:avLst/>
            </a:prstGeom>
            <a:solidFill>
              <a:srgbClr val="FF00FF"/>
            </a:solidFill>
            <a:ln w="9525">
              <a:solidFill>
                <a:schemeClr val="bg2"/>
              </a:solidFill>
              <a:round/>
              <a:headEnd/>
              <a:tailEnd/>
            </a:ln>
          </p:spPr>
          <p:txBody>
            <a:bodyPr wrap="none" anchor="ctr"/>
            <a:lstStyle/>
            <a:p>
              <a:endParaRPr lang="en-US">
                <a:solidFill>
                  <a:srgbClr val="000000"/>
                </a:solidFill>
                <a:cs typeface="Arial" pitchFamily="34" charset="0"/>
              </a:endParaRPr>
            </a:p>
          </p:txBody>
        </p:sp>
      </p:grpSp>
      <p:sp>
        <p:nvSpPr>
          <p:cNvPr id="2" name="Rectangle 1"/>
          <p:cNvSpPr/>
          <p:nvPr/>
        </p:nvSpPr>
        <p:spPr>
          <a:xfrm>
            <a:off x="66675" y="6118227"/>
            <a:ext cx="8946696" cy="646113"/>
          </a:xfrm>
          <a:prstGeom prst="rect">
            <a:avLst/>
          </a:prstGeom>
        </p:spPr>
        <p:txBody>
          <a:bodyPr wrap="square">
            <a:spAutoFit/>
          </a:bodyPr>
          <a:lstStyle/>
          <a:p>
            <a:pPr>
              <a:defRPr/>
            </a:pPr>
            <a:r>
              <a:rPr lang="en-US" sz="900" kern="0" dirty="0">
                <a:solidFill>
                  <a:srgbClr val="000000"/>
                </a:solidFill>
                <a:latin typeface="Arial" charset="0"/>
                <a:ea typeface="+mn-ea"/>
              </a:rPr>
              <a:t>1. </a:t>
            </a:r>
            <a:r>
              <a:rPr lang="en-US" sz="900" kern="0" dirty="0" err="1">
                <a:solidFill>
                  <a:srgbClr val="000000"/>
                </a:solidFill>
                <a:latin typeface="Arial" charset="0"/>
                <a:ea typeface="+mn-ea"/>
              </a:rPr>
              <a:t>Scheuermann</a:t>
            </a:r>
            <a:r>
              <a:rPr lang="en-US" sz="900" kern="0" dirty="0">
                <a:solidFill>
                  <a:srgbClr val="000000"/>
                </a:solidFill>
                <a:latin typeface="Arial" charset="0"/>
                <a:ea typeface="+mn-ea"/>
              </a:rPr>
              <a:t> RH, et al. </a:t>
            </a:r>
            <a:r>
              <a:rPr lang="en-US" sz="900" i="1" kern="0" dirty="0" err="1">
                <a:solidFill>
                  <a:srgbClr val="000000"/>
                </a:solidFill>
                <a:latin typeface="Arial" charset="0"/>
                <a:ea typeface="+mn-ea"/>
              </a:rPr>
              <a:t>Leuk</a:t>
            </a:r>
            <a:r>
              <a:rPr lang="en-US" sz="900" i="1" kern="0" dirty="0">
                <a:solidFill>
                  <a:srgbClr val="000000"/>
                </a:solidFill>
                <a:latin typeface="Arial" charset="0"/>
                <a:ea typeface="+mn-ea"/>
              </a:rPr>
              <a:t> Lymphoma</a:t>
            </a:r>
            <a:r>
              <a:rPr lang="en-US" sz="900" kern="0" dirty="0">
                <a:solidFill>
                  <a:srgbClr val="000000"/>
                </a:solidFill>
                <a:latin typeface="Arial" charset="0"/>
                <a:ea typeface="+mn-ea"/>
              </a:rPr>
              <a:t>. 1995;18:385-397.</a:t>
            </a:r>
          </a:p>
          <a:p>
            <a:pPr>
              <a:defRPr/>
            </a:pPr>
            <a:r>
              <a:rPr lang="en-US" sz="900" dirty="0">
                <a:solidFill>
                  <a:prstClr val="black"/>
                </a:solidFill>
                <a:latin typeface="Arial" charset="0"/>
                <a:ea typeface="+mn-ea"/>
              </a:rPr>
              <a:t>Image adapted from </a:t>
            </a:r>
            <a:r>
              <a:rPr lang="en-US" sz="900" dirty="0" err="1">
                <a:solidFill>
                  <a:prstClr val="black"/>
                </a:solidFill>
                <a:latin typeface="Arial" charset="0"/>
                <a:ea typeface="+mn-ea"/>
              </a:rPr>
              <a:t>Janeway</a:t>
            </a:r>
            <a:r>
              <a:rPr lang="en-US" sz="900" dirty="0">
                <a:solidFill>
                  <a:prstClr val="black"/>
                </a:solidFill>
                <a:latin typeface="Arial" charset="0"/>
                <a:ea typeface="+mn-ea"/>
              </a:rPr>
              <a:t> CA, Travers P, </a:t>
            </a:r>
            <a:r>
              <a:rPr lang="en-US" sz="900" dirty="0" err="1">
                <a:solidFill>
                  <a:prstClr val="black"/>
                </a:solidFill>
                <a:latin typeface="Arial" charset="0"/>
                <a:ea typeface="+mn-ea"/>
              </a:rPr>
              <a:t>Walport</a:t>
            </a:r>
            <a:r>
              <a:rPr lang="en-US" sz="900" dirty="0">
                <a:solidFill>
                  <a:prstClr val="black"/>
                </a:solidFill>
                <a:latin typeface="Arial" charset="0"/>
                <a:ea typeface="+mn-ea"/>
              </a:rPr>
              <a:t> M, et al. </a:t>
            </a:r>
            <a:r>
              <a:rPr lang="en-US" sz="900" i="1" dirty="0" err="1">
                <a:solidFill>
                  <a:prstClr val="black"/>
                </a:solidFill>
                <a:latin typeface="Arial" charset="0"/>
                <a:ea typeface="+mn-ea"/>
              </a:rPr>
              <a:t>Immunobiology</a:t>
            </a:r>
            <a:r>
              <a:rPr lang="en-US" sz="900" dirty="0">
                <a:solidFill>
                  <a:prstClr val="black"/>
                </a:solidFill>
                <a:latin typeface="Arial" charset="0"/>
                <a:ea typeface="+mn-ea"/>
              </a:rPr>
              <a:t>. 5th ed. New York, NY: Garland Science; 2001:221-293; </a:t>
            </a:r>
            <a:r>
              <a:rPr lang="en-US" sz="900" kern="0" dirty="0" err="1">
                <a:solidFill>
                  <a:srgbClr val="000000"/>
                </a:solidFill>
                <a:latin typeface="Arial" charset="0"/>
                <a:ea typeface="+mn-ea"/>
              </a:rPr>
              <a:t>Scheuermann</a:t>
            </a:r>
            <a:r>
              <a:rPr lang="en-US" sz="900" kern="0" dirty="0">
                <a:solidFill>
                  <a:srgbClr val="000000"/>
                </a:solidFill>
                <a:latin typeface="Arial" charset="0"/>
                <a:ea typeface="+mn-ea"/>
              </a:rPr>
              <a:t> RH, et al. </a:t>
            </a:r>
            <a:r>
              <a:rPr lang="en-US" sz="900" i="1" kern="0" dirty="0" err="1">
                <a:solidFill>
                  <a:srgbClr val="000000"/>
                </a:solidFill>
                <a:latin typeface="Arial" charset="0"/>
                <a:ea typeface="+mn-ea"/>
              </a:rPr>
              <a:t>Leuk</a:t>
            </a:r>
            <a:r>
              <a:rPr lang="en-US" sz="900" i="1" kern="0" dirty="0">
                <a:solidFill>
                  <a:srgbClr val="000000"/>
                </a:solidFill>
                <a:latin typeface="Arial" charset="0"/>
                <a:ea typeface="+mn-ea"/>
              </a:rPr>
              <a:t> Lymphoma</a:t>
            </a:r>
            <a:r>
              <a:rPr lang="en-US" sz="900" kern="0" dirty="0">
                <a:solidFill>
                  <a:srgbClr val="000000"/>
                </a:solidFill>
                <a:latin typeface="Arial" charset="0"/>
                <a:ea typeface="+mn-ea"/>
              </a:rPr>
              <a:t>. 1995;18:385-397; and </a:t>
            </a:r>
            <a:r>
              <a:rPr lang="en-US" sz="900" dirty="0">
                <a:solidFill>
                  <a:srgbClr val="000000"/>
                </a:solidFill>
                <a:latin typeface="Arial" charset="0"/>
                <a:ea typeface="+mn-ea"/>
              </a:rPr>
              <a:t>Feldman M, Marini JC. Cell cooperation in the antibody response</a:t>
            </a:r>
            <a:r>
              <a:rPr lang="en-US" sz="900" dirty="0">
                <a:solidFill>
                  <a:srgbClr val="000000"/>
                </a:solidFill>
                <a:latin typeface="Arial" charset="0"/>
              </a:rPr>
              <a:t>. </a:t>
            </a:r>
            <a:r>
              <a:rPr lang="en-US" sz="900" dirty="0">
                <a:solidFill>
                  <a:srgbClr val="000000"/>
                </a:solidFill>
                <a:latin typeface="Arial" charset="0"/>
                <a:ea typeface="+mn-ea"/>
              </a:rPr>
              <a:t>In: </a:t>
            </a:r>
            <a:r>
              <a:rPr lang="en-US" sz="900" dirty="0" err="1">
                <a:solidFill>
                  <a:srgbClr val="000000"/>
                </a:solidFill>
                <a:latin typeface="Arial" charset="0"/>
                <a:ea typeface="+mn-ea"/>
              </a:rPr>
              <a:t>Roitt</a:t>
            </a:r>
            <a:r>
              <a:rPr lang="en-US" sz="900" dirty="0">
                <a:solidFill>
                  <a:srgbClr val="000000"/>
                </a:solidFill>
                <a:latin typeface="Arial" charset="0"/>
                <a:ea typeface="+mn-ea"/>
              </a:rPr>
              <a:t> I, </a:t>
            </a:r>
            <a:r>
              <a:rPr lang="en-US" sz="900" dirty="0" err="1">
                <a:solidFill>
                  <a:srgbClr val="000000"/>
                </a:solidFill>
                <a:latin typeface="Arial" charset="0"/>
                <a:ea typeface="+mn-ea"/>
              </a:rPr>
              <a:t>Brostoff</a:t>
            </a:r>
            <a:r>
              <a:rPr lang="en-US" sz="900" dirty="0">
                <a:solidFill>
                  <a:srgbClr val="000000"/>
                </a:solidFill>
                <a:latin typeface="Arial" charset="0"/>
                <a:ea typeface="+mn-ea"/>
              </a:rPr>
              <a:t> J, Male D, eds. </a:t>
            </a:r>
            <a:r>
              <a:rPr lang="en-US" sz="900" i="1" dirty="0">
                <a:solidFill>
                  <a:srgbClr val="000000"/>
                </a:solidFill>
                <a:latin typeface="Arial" charset="0"/>
                <a:ea typeface="+mn-ea"/>
              </a:rPr>
              <a:t>Immunology</a:t>
            </a:r>
            <a:r>
              <a:rPr lang="en-US" sz="900" dirty="0">
                <a:solidFill>
                  <a:srgbClr val="000000"/>
                </a:solidFill>
                <a:latin typeface="Arial" charset="0"/>
                <a:ea typeface="+mn-ea"/>
              </a:rPr>
              <a:t>. 6th ed. Maryland Heights, Missouri: Mosby;2001:131-146</a:t>
            </a:r>
            <a:r>
              <a:rPr lang="en-US" sz="900" kern="0" dirty="0">
                <a:solidFill>
                  <a:srgbClr val="000000"/>
                </a:solidFill>
                <a:latin typeface="Arial" charset="0"/>
              </a:rPr>
              <a:t>.</a:t>
            </a:r>
            <a:endParaRPr lang="en-US" sz="900" kern="0" dirty="0">
              <a:solidFill>
                <a:srgbClr val="000000"/>
              </a:solidFill>
              <a:latin typeface="Arial" charset="0"/>
              <a:ea typeface="+mn-ea"/>
            </a:endParaRP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F8517-405E-4F35-A2EA-42CEB4D41931}"/>
              </a:ext>
            </a:extLst>
          </p:cNvPr>
          <p:cNvSpPr>
            <a:spLocks noGrp="1"/>
          </p:cNvSpPr>
          <p:nvPr>
            <p:ph type="title"/>
          </p:nvPr>
        </p:nvSpPr>
        <p:spPr/>
        <p:txBody>
          <a:bodyPr/>
          <a:lstStyle/>
          <a:p>
            <a:r>
              <a:rPr lang="en-US" dirty="0"/>
              <a:t>CAR-T Cells: Autologous Approach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9984" y="3392424"/>
            <a:ext cx="3682744" cy="33299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123" y="1545336"/>
            <a:ext cx="3925721" cy="5312664"/>
          </a:xfrm>
          <a:prstGeom prst="rect">
            <a:avLst/>
          </a:prstGeom>
        </p:spPr>
      </p:pic>
    </p:spTree>
    <p:extLst>
      <p:ext uri="{BB962C8B-B14F-4D97-AF65-F5344CB8AC3E}">
        <p14:creationId xmlns:p14="http://schemas.microsoft.com/office/powerpoint/2010/main" val="64925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E9CDF-415E-4ADB-87F7-6EA2ED9DD4F9}"/>
              </a:ext>
            </a:extLst>
          </p:cNvPr>
          <p:cNvSpPr>
            <a:spLocks noGrp="1"/>
          </p:cNvSpPr>
          <p:nvPr>
            <p:ph type="title"/>
          </p:nvPr>
        </p:nvSpPr>
        <p:spPr/>
        <p:txBody>
          <a:bodyPr/>
          <a:lstStyle/>
          <a:p>
            <a:r>
              <a:rPr lang="en-US" dirty="0"/>
              <a:t>CAR-T Cells: Typical Treatment Plan</a:t>
            </a:r>
          </a:p>
        </p:txBody>
      </p:sp>
      <p:pic>
        <p:nvPicPr>
          <p:cNvPr id="5" name="Picture 4">
            <a:extLst>
              <a:ext uri="{FF2B5EF4-FFF2-40B4-BE49-F238E27FC236}">
                <a16:creationId xmlns:a16="http://schemas.microsoft.com/office/drawing/2014/main" id="{96D1A581-E2E7-4F32-9BB9-07EBF3663AB2}"/>
              </a:ext>
            </a:extLst>
          </p:cNvPr>
          <p:cNvPicPr>
            <a:picLocks noChangeAspect="1"/>
          </p:cNvPicPr>
          <p:nvPr/>
        </p:nvPicPr>
        <p:blipFill rotWithShape="1">
          <a:blip r:embed="rId2"/>
          <a:srcRect l="10001" t="9705" r="4999"/>
          <a:stretch/>
        </p:blipFill>
        <p:spPr>
          <a:xfrm>
            <a:off x="513844" y="1548401"/>
            <a:ext cx="8212508" cy="3358497"/>
          </a:xfrm>
          <a:prstGeom prst="rect">
            <a:avLst/>
          </a:prstGeom>
        </p:spPr>
      </p:pic>
      <p:sp>
        <p:nvSpPr>
          <p:cNvPr id="6" name="TextBox 5">
            <a:extLst>
              <a:ext uri="{FF2B5EF4-FFF2-40B4-BE49-F238E27FC236}">
                <a16:creationId xmlns:a16="http://schemas.microsoft.com/office/drawing/2014/main" id="{A734FFF8-9F66-4650-A2E6-CC178962F790}"/>
              </a:ext>
            </a:extLst>
          </p:cNvPr>
          <p:cNvSpPr txBox="1"/>
          <p:nvPr/>
        </p:nvSpPr>
        <p:spPr>
          <a:xfrm>
            <a:off x="513844" y="6516751"/>
            <a:ext cx="7782338" cy="276999"/>
          </a:xfrm>
          <a:prstGeom prst="rect">
            <a:avLst/>
          </a:prstGeom>
          <a:noFill/>
        </p:spPr>
        <p:txBody>
          <a:bodyPr wrap="square" rtlCol="0">
            <a:spAutoFit/>
          </a:bodyPr>
          <a:lstStyle/>
          <a:p>
            <a:r>
              <a:rPr lang="en-US" sz="1200" dirty="0"/>
              <a:t>Image provided by Brian T. Hill MD, PhD.  Cleveland Clinic Taussig Cancer Center. Used with permission.</a:t>
            </a:r>
          </a:p>
        </p:txBody>
      </p:sp>
      <p:sp>
        <p:nvSpPr>
          <p:cNvPr id="9" name="Rectangle 8"/>
          <p:cNvSpPr/>
          <p:nvPr/>
        </p:nvSpPr>
        <p:spPr>
          <a:xfrm>
            <a:off x="457200" y="4906898"/>
            <a:ext cx="8613449" cy="1231106"/>
          </a:xfrm>
          <a:prstGeom prst="rect">
            <a:avLst/>
          </a:prstGeom>
        </p:spPr>
        <p:txBody>
          <a:bodyPr wrap="square">
            <a:spAutoFit/>
          </a:bodyPr>
          <a:lstStyle/>
          <a:p>
            <a:pPr>
              <a:spcBef>
                <a:spcPts val="600"/>
              </a:spcBef>
              <a:spcAft>
                <a:spcPts val="600"/>
              </a:spcAft>
            </a:pPr>
            <a:r>
              <a:rPr lang="en-US" b="1" dirty="0" err="1"/>
              <a:t>Lympho</a:t>
            </a:r>
            <a:r>
              <a:rPr lang="en-US" b="1" dirty="0"/>
              <a:t>-depleting chemotherapy:</a:t>
            </a:r>
          </a:p>
          <a:p>
            <a:pPr marL="171521" indent="-285736">
              <a:spcBef>
                <a:spcPts val="600"/>
              </a:spcBef>
              <a:spcAft>
                <a:spcPts val="600"/>
              </a:spcAft>
              <a:buFont typeface="Arial" panose="020B0604020202020204" pitchFamily="34" charset="0"/>
              <a:buChar char="•"/>
            </a:pPr>
            <a:r>
              <a:rPr lang="en-US" b="1" dirty="0"/>
              <a:t>Cyclophosphamide 500 mg/m</a:t>
            </a:r>
            <a:r>
              <a:rPr lang="en-US" b="1" baseline="30000" dirty="0"/>
              <a:t>2</a:t>
            </a:r>
            <a:r>
              <a:rPr lang="en-US" dirty="0"/>
              <a:t> IV and </a:t>
            </a:r>
            <a:r>
              <a:rPr lang="en-US" b="1" dirty="0" err="1"/>
              <a:t>Fludarabine</a:t>
            </a:r>
            <a:r>
              <a:rPr lang="en-US" b="1" dirty="0"/>
              <a:t> 30 mg/m</a:t>
            </a:r>
            <a:r>
              <a:rPr lang="en-US" b="1" baseline="30000" dirty="0"/>
              <a:t>2</a:t>
            </a:r>
            <a:r>
              <a:rPr lang="en-US" b="1" dirty="0"/>
              <a:t> </a:t>
            </a:r>
            <a:r>
              <a:rPr lang="en-US" dirty="0"/>
              <a:t>IV daily x 3 days</a:t>
            </a:r>
          </a:p>
          <a:p>
            <a:pPr marL="171521" indent="-285736">
              <a:spcBef>
                <a:spcPts val="600"/>
              </a:spcBef>
              <a:spcAft>
                <a:spcPts val="600"/>
              </a:spcAft>
              <a:buFont typeface="Arial" panose="020B0604020202020204" pitchFamily="34" charset="0"/>
              <a:buChar char="•"/>
            </a:pPr>
            <a:r>
              <a:rPr lang="en-US" dirty="0"/>
              <a:t>Administered on  D -5, D -4, D -3 before anti-CD19 CAR T cells are infused on D + 0</a:t>
            </a:r>
            <a:endParaRPr lang="en-US" dirty="0">
              <a:solidFill>
                <a:schemeClr val="bg1"/>
              </a:solidFill>
            </a:endParaRPr>
          </a:p>
        </p:txBody>
      </p:sp>
    </p:spTree>
    <p:extLst>
      <p:ext uri="{BB962C8B-B14F-4D97-AF65-F5344CB8AC3E}">
        <p14:creationId xmlns:p14="http://schemas.microsoft.com/office/powerpoint/2010/main" val="767401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CD19-targeted CAR-T cells for B-cell Malignancies</a:t>
            </a:r>
          </a:p>
        </p:txBody>
      </p:sp>
      <p:sp>
        <p:nvSpPr>
          <p:cNvPr id="3" name="Content Placeholder 2"/>
          <p:cNvSpPr>
            <a:spLocks noGrp="1"/>
          </p:cNvSpPr>
          <p:nvPr>
            <p:ph idx="1"/>
          </p:nvPr>
        </p:nvSpPr>
        <p:spPr/>
        <p:txBody>
          <a:bodyPr/>
          <a:lstStyle/>
          <a:p>
            <a:pPr>
              <a:spcBef>
                <a:spcPts val="600"/>
              </a:spcBef>
            </a:pPr>
            <a:r>
              <a:rPr lang="en-US" sz="2800" dirty="0"/>
              <a:t>Experience from numerous national and international trials</a:t>
            </a:r>
          </a:p>
          <a:p>
            <a:pPr>
              <a:spcBef>
                <a:spcPts val="600"/>
              </a:spcBef>
            </a:pPr>
            <a:r>
              <a:rPr lang="en-US" sz="2800" dirty="0"/>
              <a:t>Responses seen in heavily-pretreated CLL, ALL, and B-cell NHL</a:t>
            </a:r>
          </a:p>
          <a:p>
            <a:pPr lvl="1">
              <a:spcBef>
                <a:spcPts val="600"/>
              </a:spcBef>
            </a:pPr>
            <a:r>
              <a:rPr lang="en-US" sz="2400" dirty="0"/>
              <a:t>40-50% in CLL </a:t>
            </a:r>
          </a:p>
          <a:p>
            <a:pPr lvl="1">
              <a:spcBef>
                <a:spcPts val="600"/>
              </a:spcBef>
            </a:pPr>
            <a:r>
              <a:rPr lang="en-US" sz="2400" dirty="0"/>
              <a:t>80% in ALL</a:t>
            </a:r>
          </a:p>
          <a:p>
            <a:pPr lvl="1">
              <a:spcBef>
                <a:spcPts val="600"/>
              </a:spcBef>
            </a:pPr>
            <a:r>
              <a:rPr lang="en-US" sz="2400" dirty="0"/>
              <a:t>50-80% in NHL</a:t>
            </a:r>
          </a:p>
          <a:p>
            <a:pPr lvl="1">
              <a:spcBef>
                <a:spcPts val="600"/>
              </a:spcBef>
            </a:pPr>
            <a:r>
              <a:rPr lang="en-US" sz="2400" dirty="0"/>
              <a:t>Some durable CRs &gt;5 years</a:t>
            </a:r>
          </a:p>
          <a:p>
            <a:endParaRPr lang="en-US" dirty="0"/>
          </a:p>
        </p:txBody>
      </p:sp>
      <p:sp>
        <p:nvSpPr>
          <p:cNvPr id="5" name="TextBox 4">
            <a:extLst>
              <a:ext uri="{FF2B5EF4-FFF2-40B4-BE49-F238E27FC236}">
                <a16:creationId xmlns:a16="http://schemas.microsoft.com/office/drawing/2014/main" id="{CED8971F-B4A7-45CD-93D4-7B519F62F43E}"/>
              </a:ext>
            </a:extLst>
          </p:cNvPr>
          <p:cNvSpPr txBox="1"/>
          <p:nvPr/>
        </p:nvSpPr>
        <p:spPr>
          <a:xfrm>
            <a:off x="695740" y="6334859"/>
            <a:ext cx="7782338" cy="461665"/>
          </a:xfrm>
          <a:prstGeom prst="rect">
            <a:avLst/>
          </a:prstGeom>
          <a:noFill/>
        </p:spPr>
        <p:txBody>
          <a:bodyPr wrap="square" rtlCol="0">
            <a:spAutoFit/>
          </a:bodyPr>
          <a:lstStyle/>
          <a:p>
            <a:r>
              <a:rPr lang="da-DK" sz="1200" dirty="0"/>
              <a:t>1. Maude SL et al. </a:t>
            </a:r>
            <a:r>
              <a:rPr lang="da-DK" sz="1200" i="1" dirty="0"/>
              <a:t>N Engl J Med</a:t>
            </a:r>
            <a:r>
              <a:rPr lang="da-DK" sz="1200" dirty="0"/>
              <a:t>. 2014;371:1507-1517.  2. Davila ML et al. </a:t>
            </a:r>
            <a:r>
              <a:rPr lang="da-DK" sz="1200" i="1" dirty="0"/>
              <a:t>Science Trans Med.</a:t>
            </a:r>
            <a:r>
              <a:rPr lang="da-DK" sz="1200" dirty="0"/>
              <a:t>2014;6(224):224ra25.  3. Porter DL et al. </a:t>
            </a:r>
            <a:r>
              <a:rPr lang="da-DK" sz="1200" i="1" dirty="0"/>
              <a:t>Proc ASH. </a:t>
            </a:r>
            <a:r>
              <a:rPr lang="da-DK" sz="1200" dirty="0"/>
              <a:t>2013;Abstract #873.  4. Maus MV et al. </a:t>
            </a:r>
            <a:r>
              <a:rPr lang="da-DK" sz="1200" i="1" dirty="0"/>
              <a:t>Blood.</a:t>
            </a:r>
            <a:r>
              <a:rPr lang="da-DK" sz="1200" dirty="0"/>
              <a:t> 2014;123(17):2625-2635.</a:t>
            </a:r>
            <a:endParaRPr lang="en-US" sz="1200" dirty="0"/>
          </a:p>
        </p:txBody>
      </p:sp>
    </p:spTree>
    <p:extLst>
      <p:ext uri="{BB962C8B-B14F-4D97-AF65-F5344CB8AC3E}">
        <p14:creationId xmlns:p14="http://schemas.microsoft.com/office/powerpoint/2010/main" val="3223546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C9B96-ACB7-40FA-AF68-D87C45FF4CCC}"/>
              </a:ext>
            </a:extLst>
          </p:cNvPr>
          <p:cNvSpPr>
            <a:spLocks noGrp="1"/>
          </p:cNvSpPr>
          <p:nvPr>
            <p:ph type="title"/>
          </p:nvPr>
        </p:nvSpPr>
        <p:spPr/>
        <p:txBody>
          <a:bodyPr>
            <a:normAutofit fontScale="90000"/>
          </a:bodyPr>
          <a:lstStyle/>
          <a:p>
            <a:r>
              <a:rPr lang="en-US" dirty="0"/>
              <a:t>CAR-T Cell Therapy: </a:t>
            </a:r>
            <a:br>
              <a:rPr lang="en-US" dirty="0"/>
            </a:br>
            <a:r>
              <a:rPr lang="en-US" dirty="0" err="1"/>
              <a:t>Tisagenlecleucel</a:t>
            </a:r>
            <a:endParaRPr lang="en-US" sz="1100" dirty="0"/>
          </a:p>
        </p:txBody>
      </p:sp>
      <p:sp>
        <p:nvSpPr>
          <p:cNvPr id="3" name="Content Placeholder 2">
            <a:extLst>
              <a:ext uri="{FF2B5EF4-FFF2-40B4-BE49-F238E27FC236}">
                <a16:creationId xmlns:a16="http://schemas.microsoft.com/office/drawing/2014/main" id="{8608111D-5E6D-4EDC-A89D-CA2BE82EE499}"/>
              </a:ext>
            </a:extLst>
          </p:cNvPr>
          <p:cNvSpPr>
            <a:spLocks noGrp="1"/>
          </p:cNvSpPr>
          <p:nvPr>
            <p:ph idx="1"/>
          </p:nvPr>
        </p:nvSpPr>
        <p:spPr>
          <a:xfrm>
            <a:off x="457200" y="2682766"/>
            <a:ext cx="8229600" cy="4525963"/>
          </a:xfrm>
        </p:spPr>
        <p:txBody>
          <a:bodyPr/>
          <a:lstStyle/>
          <a:p>
            <a:r>
              <a:rPr lang="en-US" dirty="0"/>
              <a:t>Patients up to age 25 with B-cell precursor acute lymphoblastic leukemia (ALL) refractory or in 2</a:t>
            </a:r>
            <a:r>
              <a:rPr lang="en-US" baseline="30000" dirty="0"/>
              <a:t>nd</a:t>
            </a:r>
            <a:r>
              <a:rPr lang="en-US" dirty="0"/>
              <a:t> or later relapse</a:t>
            </a:r>
          </a:p>
          <a:p>
            <a:r>
              <a:rPr lang="en-US" dirty="0"/>
              <a:t>Relapsed or refractory diffuse large B-cell lymphoma</a:t>
            </a:r>
          </a:p>
        </p:txBody>
      </p:sp>
      <p:sp>
        <p:nvSpPr>
          <p:cNvPr id="6" name="TextBox 5">
            <a:extLst>
              <a:ext uri="{FF2B5EF4-FFF2-40B4-BE49-F238E27FC236}">
                <a16:creationId xmlns:a16="http://schemas.microsoft.com/office/drawing/2014/main" id="{AC4A6169-02DD-450D-899C-2D9A059AE00D}"/>
              </a:ext>
            </a:extLst>
          </p:cNvPr>
          <p:cNvSpPr txBox="1"/>
          <p:nvPr/>
        </p:nvSpPr>
        <p:spPr>
          <a:xfrm>
            <a:off x="695740" y="6521667"/>
            <a:ext cx="7782338" cy="276999"/>
          </a:xfrm>
          <a:prstGeom prst="rect">
            <a:avLst/>
          </a:prstGeom>
          <a:noFill/>
        </p:spPr>
        <p:txBody>
          <a:bodyPr wrap="square" rtlCol="0">
            <a:spAutoFit/>
          </a:bodyPr>
          <a:lstStyle/>
          <a:p>
            <a:r>
              <a:rPr lang="en-US" sz="1200" dirty="0" err="1"/>
              <a:t>Tisagenlecleucel</a:t>
            </a:r>
            <a:r>
              <a:rPr lang="en-US" sz="1200" dirty="0"/>
              <a:t> PI</a:t>
            </a:r>
            <a:r>
              <a:rPr lang="en-US" sz="1200" i="1" dirty="0"/>
              <a:t>. </a:t>
            </a:r>
            <a:r>
              <a:rPr lang="en-US" sz="1200" dirty="0"/>
              <a:t>2018</a:t>
            </a:r>
            <a:r>
              <a:rPr lang="en-US" sz="1200" i="1" dirty="0"/>
              <a:t>. </a:t>
            </a:r>
            <a:r>
              <a:rPr lang="en-US" sz="1200" dirty="0"/>
              <a:t>Available at https://www.fda.gov/downloads/UCM573941.pdf. </a:t>
            </a:r>
          </a:p>
        </p:txBody>
      </p:sp>
      <p:sp>
        <p:nvSpPr>
          <p:cNvPr id="4" name="Rectangle 3"/>
          <p:cNvSpPr/>
          <p:nvPr/>
        </p:nvSpPr>
        <p:spPr>
          <a:xfrm>
            <a:off x="2874864" y="1885552"/>
            <a:ext cx="2685030" cy="769441"/>
          </a:xfrm>
          <a:prstGeom prst="rect">
            <a:avLst/>
          </a:prstGeom>
        </p:spPr>
        <p:txBody>
          <a:bodyPr wrap="none">
            <a:spAutoFit/>
          </a:bodyPr>
          <a:lstStyle/>
          <a:p>
            <a:r>
              <a:rPr lang="en-US" sz="4400" dirty="0"/>
              <a:t>Indications</a:t>
            </a:r>
          </a:p>
        </p:txBody>
      </p:sp>
    </p:spTree>
    <p:extLst>
      <p:ext uri="{BB962C8B-B14F-4D97-AF65-F5344CB8AC3E}">
        <p14:creationId xmlns:p14="http://schemas.microsoft.com/office/powerpoint/2010/main" val="1770619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C9B96-ACB7-40FA-AF68-D87C45FF4CCC}"/>
              </a:ext>
            </a:extLst>
          </p:cNvPr>
          <p:cNvSpPr>
            <a:spLocks noGrp="1"/>
          </p:cNvSpPr>
          <p:nvPr>
            <p:ph type="title"/>
          </p:nvPr>
        </p:nvSpPr>
        <p:spPr/>
        <p:txBody>
          <a:bodyPr>
            <a:normAutofit/>
          </a:bodyPr>
          <a:lstStyle/>
          <a:p>
            <a:r>
              <a:rPr lang="en-US" sz="3200" dirty="0"/>
              <a:t>CAR-T Cell Therapy: </a:t>
            </a:r>
            <a:br>
              <a:rPr lang="en-US" sz="3200" dirty="0"/>
            </a:br>
            <a:r>
              <a:rPr lang="en-US" sz="3200" dirty="0" err="1"/>
              <a:t>Axicabtagene</a:t>
            </a:r>
            <a:r>
              <a:rPr lang="en-US" sz="3200" dirty="0"/>
              <a:t> </a:t>
            </a:r>
            <a:r>
              <a:rPr lang="en-US" sz="3200" dirty="0" err="1"/>
              <a:t>Ciloleucel</a:t>
            </a:r>
            <a:endParaRPr lang="en-US" sz="3200" dirty="0"/>
          </a:p>
        </p:txBody>
      </p:sp>
      <p:sp>
        <p:nvSpPr>
          <p:cNvPr id="3" name="Content Placeholder 2">
            <a:extLst>
              <a:ext uri="{FF2B5EF4-FFF2-40B4-BE49-F238E27FC236}">
                <a16:creationId xmlns:a16="http://schemas.microsoft.com/office/drawing/2014/main" id="{8608111D-5E6D-4EDC-A89D-CA2BE82EE499}"/>
              </a:ext>
            </a:extLst>
          </p:cNvPr>
          <p:cNvSpPr>
            <a:spLocks noGrp="1"/>
          </p:cNvSpPr>
          <p:nvPr>
            <p:ph idx="1"/>
          </p:nvPr>
        </p:nvSpPr>
        <p:spPr>
          <a:xfrm>
            <a:off x="472109" y="2523146"/>
            <a:ext cx="8229600" cy="4525963"/>
          </a:xfrm>
        </p:spPr>
        <p:txBody>
          <a:bodyPr>
            <a:normAutofit/>
          </a:bodyPr>
          <a:lstStyle/>
          <a:p>
            <a:r>
              <a:rPr lang="en-US" sz="2800" dirty="0"/>
              <a:t>Adults with relapsed or refractory diffuse large B-cell lymphoma after 2 or more lines of systemic therapy</a:t>
            </a:r>
          </a:p>
          <a:p>
            <a:pPr lvl="1"/>
            <a:r>
              <a:rPr lang="en-US" sz="2400" dirty="0"/>
              <a:t>Diffuse large B-cell lymphoma (DLBCL)</a:t>
            </a:r>
          </a:p>
          <a:p>
            <a:pPr lvl="1"/>
            <a:r>
              <a:rPr lang="en-US" sz="2400" dirty="0"/>
              <a:t>Primary mediastinal large B-cell lymphoma</a:t>
            </a:r>
          </a:p>
          <a:p>
            <a:pPr lvl="1"/>
            <a:r>
              <a:rPr lang="en-US" sz="2400" dirty="0"/>
              <a:t>High-grade B-cell lymphoma</a:t>
            </a:r>
          </a:p>
          <a:p>
            <a:pPr lvl="1"/>
            <a:r>
              <a:rPr lang="en-US" sz="2400" dirty="0"/>
              <a:t>DLBCL arising from follicular lymphoma</a:t>
            </a:r>
          </a:p>
        </p:txBody>
      </p:sp>
      <p:sp>
        <p:nvSpPr>
          <p:cNvPr id="5" name="TextBox 4">
            <a:extLst>
              <a:ext uri="{FF2B5EF4-FFF2-40B4-BE49-F238E27FC236}">
                <a16:creationId xmlns:a16="http://schemas.microsoft.com/office/drawing/2014/main" id="{92AE7F91-B209-4A25-8AAC-E48E819B62C4}"/>
              </a:ext>
            </a:extLst>
          </p:cNvPr>
          <p:cNvSpPr txBox="1"/>
          <p:nvPr/>
        </p:nvSpPr>
        <p:spPr>
          <a:xfrm>
            <a:off x="695740" y="6516751"/>
            <a:ext cx="7782338" cy="276999"/>
          </a:xfrm>
          <a:prstGeom prst="rect">
            <a:avLst/>
          </a:prstGeom>
          <a:noFill/>
        </p:spPr>
        <p:txBody>
          <a:bodyPr wrap="square" rtlCol="0">
            <a:spAutoFit/>
          </a:bodyPr>
          <a:lstStyle/>
          <a:p>
            <a:r>
              <a:rPr lang="en-US" sz="1200" dirty="0" err="1"/>
              <a:t>Axicabtagene</a:t>
            </a:r>
            <a:r>
              <a:rPr lang="en-US" sz="1200" dirty="0"/>
              <a:t> </a:t>
            </a:r>
            <a:r>
              <a:rPr lang="en-US" sz="1200" dirty="0" err="1"/>
              <a:t>Ciloleucel</a:t>
            </a:r>
            <a:r>
              <a:rPr lang="en-US" sz="1200" dirty="0"/>
              <a:t> PI</a:t>
            </a:r>
            <a:r>
              <a:rPr lang="en-US" sz="1200" i="1" dirty="0"/>
              <a:t>. </a:t>
            </a:r>
            <a:r>
              <a:rPr lang="en-US" sz="1200" dirty="0"/>
              <a:t>2017</a:t>
            </a:r>
            <a:r>
              <a:rPr lang="en-US" sz="1200" i="1" dirty="0"/>
              <a:t>. </a:t>
            </a:r>
            <a:r>
              <a:rPr lang="en-US" sz="1200" dirty="0"/>
              <a:t>Available at https://www.fda.gov/downloads/UCM581226.pdf. </a:t>
            </a:r>
          </a:p>
        </p:txBody>
      </p:sp>
      <p:sp>
        <p:nvSpPr>
          <p:cNvPr id="4" name="Rectangle 3"/>
          <p:cNvSpPr/>
          <p:nvPr/>
        </p:nvSpPr>
        <p:spPr>
          <a:xfrm>
            <a:off x="3114146" y="1740274"/>
            <a:ext cx="2045625" cy="646331"/>
          </a:xfrm>
          <a:prstGeom prst="rect">
            <a:avLst/>
          </a:prstGeom>
        </p:spPr>
        <p:txBody>
          <a:bodyPr wrap="none">
            <a:spAutoFit/>
          </a:bodyPr>
          <a:lstStyle/>
          <a:p>
            <a:r>
              <a:rPr lang="en-US" sz="3600" dirty="0"/>
              <a:t>Indication</a:t>
            </a:r>
          </a:p>
        </p:txBody>
      </p:sp>
    </p:spTree>
    <p:extLst>
      <p:ext uri="{BB962C8B-B14F-4D97-AF65-F5344CB8AC3E}">
        <p14:creationId xmlns:p14="http://schemas.microsoft.com/office/powerpoint/2010/main" val="687904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Not Without Toxicity</a:t>
            </a:r>
          </a:p>
        </p:txBody>
      </p:sp>
      <p:pic>
        <p:nvPicPr>
          <p:cNvPr id="4" name="Content Placeholder 3">
            <a:extLst>
              <a:ext uri="{FF2B5EF4-FFF2-40B4-BE49-F238E27FC236}">
                <a16:creationId xmlns:a16="http://schemas.microsoft.com/office/drawing/2014/main" id="{4CFA22D6-7C28-4652-982B-5D15A44C75F0}"/>
              </a:ext>
            </a:extLst>
          </p:cNvPr>
          <p:cNvPicPr>
            <a:picLocks noGrp="1" noChangeAspect="1"/>
          </p:cNvPicPr>
          <p:nvPr>
            <p:ph idx="1"/>
          </p:nvPr>
        </p:nvPicPr>
        <p:blipFill>
          <a:blip r:embed="rId2" cstate="print"/>
          <a:stretch>
            <a:fillRect/>
          </a:stretch>
        </p:blipFill>
        <p:spPr>
          <a:xfrm>
            <a:off x="4871355" y="1574025"/>
            <a:ext cx="4182218" cy="4000126"/>
          </a:xfrm>
          <a:prstGeom prst="rect">
            <a:avLst/>
          </a:prstGeom>
        </p:spPr>
      </p:pic>
      <p:sp>
        <p:nvSpPr>
          <p:cNvPr id="5" name="Rectangle 4"/>
          <p:cNvSpPr/>
          <p:nvPr/>
        </p:nvSpPr>
        <p:spPr>
          <a:xfrm>
            <a:off x="130016" y="1621925"/>
            <a:ext cx="4398441" cy="3877985"/>
          </a:xfrm>
          <a:prstGeom prst="rect">
            <a:avLst/>
          </a:prstGeom>
        </p:spPr>
        <p:txBody>
          <a:bodyPr wrap="square">
            <a:spAutoFit/>
          </a:bodyPr>
          <a:lstStyle/>
          <a:p>
            <a:pPr>
              <a:spcBef>
                <a:spcPts val="0"/>
              </a:spcBef>
            </a:pPr>
            <a:r>
              <a:rPr lang="en-US" dirty="0"/>
              <a:t>On-target toxicities</a:t>
            </a:r>
            <a:r>
              <a:rPr lang="en-US" baseline="30000" dirty="0"/>
              <a:t>1,2</a:t>
            </a:r>
            <a:r>
              <a:rPr lang="en-US" dirty="0"/>
              <a:t>:</a:t>
            </a:r>
          </a:p>
          <a:p>
            <a:pPr marL="285750" indent="-285750">
              <a:buFont typeface="Arial" panose="020B0604020202020204" pitchFamily="34" charset="0"/>
              <a:buChar char="•"/>
            </a:pPr>
            <a:r>
              <a:rPr lang="en-US" sz="1600" dirty="0"/>
              <a:t>Tumor lysis syndrome</a:t>
            </a:r>
          </a:p>
          <a:p>
            <a:pPr marL="285750" indent="-285750">
              <a:buFont typeface="Arial" panose="020B0604020202020204" pitchFamily="34" charset="0"/>
              <a:buChar char="•"/>
            </a:pPr>
            <a:r>
              <a:rPr lang="en-US" sz="1600" dirty="0"/>
              <a:t>B-cell aplasia</a:t>
            </a:r>
          </a:p>
          <a:p>
            <a:pPr marL="285750" indent="-285750">
              <a:buFont typeface="Arial" panose="020B0604020202020204" pitchFamily="34" charset="0"/>
              <a:buChar char="•"/>
            </a:pPr>
            <a:r>
              <a:rPr lang="en-US" sz="1600" dirty="0"/>
              <a:t>Hypogammaglobulinemia</a:t>
            </a:r>
          </a:p>
          <a:p>
            <a:pPr>
              <a:spcBef>
                <a:spcPts val="0"/>
              </a:spcBef>
            </a:pPr>
            <a:endParaRPr lang="en-US" dirty="0"/>
          </a:p>
          <a:p>
            <a:pPr>
              <a:spcBef>
                <a:spcPts val="0"/>
              </a:spcBef>
            </a:pPr>
            <a:r>
              <a:rPr lang="en-US" dirty="0"/>
              <a:t>Off target toxicities</a:t>
            </a:r>
            <a:r>
              <a:rPr lang="en-US" baseline="30000" dirty="0"/>
              <a:t>1,2</a:t>
            </a:r>
            <a:r>
              <a:rPr lang="en-US" dirty="0"/>
              <a:t>:</a:t>
            </a:r>
          </a:p>
          <a:p>
            <a:pPr marL="285750" indent="-285750">
              <a:buFont typeface="Arial" panose="020B0604020202020204" pitchFamily="34" charset="0"/>
              <a:buChar char="•"/>
            </a:pPr>
            <a:r>
              <a:rPr lang="en-US" sz="1600" dirty="0"/>
              <a:t>Cytokine Release Syndrome (CRS)</a:t>
            </a:r>
            <a:endParaRPr lang="en-US" sz="1600" b="1" dirty="0"/>
          </a:p>
          <a:p>
            <a:pPr marL="742950" lvl="1" indent="-285750">
              <a:buFont typeface="Arial" panose="020B0604020202020204" pitchFamily="34" charset="0"/>
              <a:buChar char="•"/>
            </a:pPr>
            <a:r>
              <a:rPr lang="en-US" sz="1600" b="1" dirty="0"/>
              <a:t>Discussed on next slide</a:t>
            </a:r>
            <a:endParaRPr lang="en-US" sz="1600" dirty="0"/>
          </a:p>
          <a:p>
            <a:pPr marL="285750" indent="-285750">
              <a:buFont typeface="Arial" panose="020B0604020202020204" pitchFamily="34" charset="0"/>
              <a:buChar char="•"/>
            </a:pPr>
            <a:r>
              <a:rPr lang="en-US" sz="1600" dirty="0"/>
              <a:t>CNS toxicity</a:t>
            </a:r>
            <a:endParaRPr lang="en-US" sz="1600" b="1" dirty="0"/>
          </a:p>
          <a:p>
            <a:pPr marL="742950" lvl="1" indent="-285750">
              <a:buFont typeface="Arial" panose="020B0604020202020204" pitchFamily="34" charset="0"/>
              <a:buChar char="•"/>
            </a:pPr>
            <a:r>
              <a:rPr lang="en-US" sz="1600" dirty="0"/>
              <a:t>Causative pathophysiology of these neurologic side effects is unknown, similar events reported with blinatumomab</a:t>
            </a:r>
            <a:r>
              <a:rPr lang="en-US" sz="1600" baseline="30000" dirty="0"/>
              <a:t>3</a:t>
            </a:r>
          </a:p>
          <a:p>
            <a:pPr marL="742950" lvl="1" indent="-285750">
              <a:buFont typeface="Arial" panose="020B0604020202020204" pitchFamily="34" charset="0"/>
              <a:buChar char="•"/>
            </a:pPr>
            <a:r>
              <a:rPr lang="en-US" sz="1600" dirty="0"/>
              <a:t>Neurologic toxicity has been reversible in a majority of cases</a:t>
            </a:r>
          </a:p>
        </p:txBody>
      </p:sp>
      <p:sp>
        <p:nvSpPr>
          <p:cNvPr id="7" name="TextBox 6">
            <a:extLst>
              <a:ext uri="{FF2B5EF4-FFF2-40B4-BE49-F238E27FC236}">
                <a16:creationId xmlns:a16="http://schemas.microsoft.com/office/drawing/2014/main" id="{D31D8EE7-0C78-4016-9C29-8EE94308F61A}"/>
              </a:ext>
            </a:extLst>
          </p:cNvPr>
          <p:cNvSpPr txBox="1"/>
          <p:nvPr/>
        </p:nvSpPr>
        <p:spPr>
          <a:xfrm>
            <a:off x="695740" y="6209670"/>
            <a:ext cx="7782338" cy="646331"/>
          </a:xfrm>
          <a:prstGeom prst="rect">
            <a:avLst/>
          </a:prstGeom>
          <a:noFill/>
        </p:spPr>
        <p:txBody>
          <a:bodyPr wrap="square" rtlCol="0">
            <a:spAutoFit/>
          </a:bodyPr>
          <a:lstStyle/>
          <a:p>
            <a:r>
              <a:rPr lang="en-US" sz="1200" dirty="0"/>
              <a:t>1. </a:t>
            </a:r>
            <a:r>
              <a:rPr lang="en-US" sz="1200" dirty="0" err="1"/>
              <a:t>Tisagenlecleucel</a:t>
            </a:r>
            <a:r>
              <a:rPr lang="en-US" sz="1200" dirty="0"/>
              <a:t> PI. 2018. Available at https://www.fda.gov/downloads/UCM573941.pdf. 2. </a:t>
            </a:r>
            <a:r>
              <a:rPr lang="en-US" sz="1200" dirty="0" err="1"/>
              <a:t>Axicabtagene</a:t>
            </a:r>
            <a:r>
              <a:rPr lang="en-US" sz="1200" dirty="0"/>
              <a:t> </a:t>
            </a:r>
            <a:r>
              <a:rPr lang="en-US" sz="1200" dirty="0" err="1"/>
              <a:t>Ciloleucel</a:t>
            </a:r>
            <a:r>
              <a:rPr lang="en-US" sz="1200" dirty="0"/>
              <a:t> PI. 2017. Available at https://www.fda.gov/downloads/UCM581226.pdf. 3. Blinatumomab PI. 2014. Available at https://www.accessdata.fda.gov/drugsatfda_docs/label/2014/125557lbl.pdf.</a:t>
            </a:r>
          </a:p>
        </p:txBody>
      </p:sp>
    </p:spTree>
    <p:extLst>
      <p:ext uri="{BB962C8B-B14F-4D97-AF65-F5344CB8AC3E}">
        <p14:creationId xmlns:p14="http://schemas.microsoft.com/office/powerpoint/2010/main" val="104582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Cytokine Release Syndrome (CRS)</a:t>
            </a:r>
          </a:p>
        </p:txBody>
      </p:sp>
      <p:sp>
        <p:nvSpPr>
          <p:cNvPr id="3" name="Content Placeholder 2"/>
          <p:cNvSpPr>
            <a:spLocks noGrp="1"/>
          </p:cNvSpPr>
          <p:nvPr>
            <p:ph idx="1"/>
          </p:nvPr>
        </p:nvSpPr>
        <p:spPr>
          <a:xfrm>
            <a:off x="457200" y="1600200"/>
            <a:ext cx="8229600" cy="4983162"/>
          </a:xfrm>
        </p:spPr>
        <p:txBody>
          <a:bodyPr>
            <a:normAutofit/>
          </a:bodyPr>
          <a:lstStyle/>
          <a:p>
            <a:pPr>
              <a:spcBef>
                <a:spcPts val="0"/>
              </a:spcBef>
              <a:defRPr/>
            </a:pPr>
            <a:r>
              <a:rPr lang="en-US" sz="1800" dirty="0">
                <a:cs typeface="Arial" pitchFamily="34" charset="0"/>
              </a:rPr>
              <a:t>Correlates with:</a:t>
            </a:r>
          </a:p>
          <a:p>
            <a:pPr marL="742657" lvl="1">
              <a:spcBef>
                <a:spcPts val="0"/>
              </a:spcBef>
              <a:defRPr/>
            </a:pPr>
            <a:r>
              <a:rPr lang="en-US" sz="1800" dirty="0">
                <a:cs typeface="Arial" pitchFamily="34" charset="0"/>
              </a:rPr>
              <a:t>CAR-T19 activation and expansion</a:t>
            </a:r>
          </a:p>
          <a:p>
            <a:pPr marL="742657" lvl="1">
              <a:spcBef>
                <a:spcPts val="0"/>
              </a:spcBef>
              <a:defRPr/>
            </a:pPr>
            <a:r>
              <a:rPr lang="en-US" sz="1800" dirty="0">
                <a:cs typeface="Arial" pitchFamily="34" charset="0"/>
              </a:rPr>
              <a:t>Dramatic cytokine elevations (very high levels of </a:t>
            </a:r>
            <a:r>
              <a:rPr lang="en-US" sz="1800" b="1" dirty="0">
                <a:cs typeface="Arial" pitchFamily="34" charset="0"/>
              </a:rPr>
              <a:t>IL6</a:t>
            </a:r>
            <a:r>
              <a:rPr lang="en-US" sz="1800" dirty="0">
                <a:cs typeface="Arial" pitchFamily="34" charset="0"/>
              </a:rPr>
              <a:t>, IL10, </a:t>
            </a:r>
            <a:r>
              <a:rPr lang="en-US" sz="1800" dirty="0" err="1">
                <a:cs typeface="Arial" pitchFamily="34" charset="0"/>
              </a:rPr>
              <a:t>IFNɤ</a:t>
            </a:r>
            <a:r>
              <a:rPr lang="en-US" sz="1800" dirty="0">
                <a:cs typeface="Arial" pitchFamily="34" charset="0"/>
              </a:rPr>
              <a:t>, CRP, ferritin)</a:t>
            </a:r>
          </a:p>
          <a:p>
            <a:pPr marL="742657" lvl="1">
              <a:spcBef>
                <a:spcPts val="0"/>
              </a:spcBef>
              <a:defRPr/>
            </a:pPr>
            <a:r>
              <a:rPr lang="en-US" sz="1800" dirty="0"/>
              <a:t>Almost all responding patients developed a CRS</a:t>
            </a:r>
          </a:p>
          <a:p>
            <a:pPr marL="742658" lvl="1">
              <a:spcBef>
                <a:spcPts val="0"/>
              </a:spcBef>
              <a:defRPr/>
            </a:pPr>
            <a:endParaRPr lang="en-US" sz="1800" dirty="0">
              <a:cs typeface="Arial" pitchFamily="34" charset="0"/>
            </a:endParaRPr>
          </a:p>
          <a:p>
            <a:pPr>
              <a:spcBef>
                <a:spcPts val="0"/>
              </a:spcBef>
              <a:defRPr/>
            </a:pPr>
            <a:r>
              <a:rPr lang="en-US" sz="1800" dirty="0">
                <a:cs typeface="Arial" pitchFamily="34" charset="0"/>
              </a:rPr>
              <a:t>Clinical syndrome:  </a:t>
            </a:r>
          </a:p>
          <a:p>
            <a:pPr marL="742657" lvl="1">
              <a:spcBef>
                <a:spcPts val="0"/>
              </a:spcBef>
              <a:defRPr/>
            </a:pPr>
            <a:r>
              <a:rPr lang="en-US" sz="1800" dirty="0">
                <a:cs typeface="Arial" pitchFamily="34" charset="0"/>
              </a:rPr>
              <a:t>Onset 1-14 days after infusion </a:t>
            </a:r>
          </a:p>
          <a:p>
            <a:pPr marL="742657" lvl="1">
              <a:spcBef>
                <a:spcPts val="0"/>
              </a:spcBef>
              <a:defRPr/>
            </a:pPr>
            <a:r>
              <a:rPr lang="en-US" sz="1800" dirty="0">
                <a:cs typeface="Arial" pitchFamily="34" charset="0"/>
              </a:rPr>
              <a:t>Duration 1-10 days</a:t>
            </a:r>
          </a:p>
          <a:p>
            <a:pPr marL="742657" lvl="1">
              <a:spcBef>
                <a:spcPts val="0"/>
              </a:spcBef>
              <a:defRPr/>
            </a:pPr>
            <a:r>
              <a:rPr lang="en-US" sz="1800" dirty="0"/>
              <a:t>Monitor VS, ferritin level, and CRP level </a:t>
            </a:r>
            <a:endParaRPr lang="en-US" sz="1800" dirty="0">
              <a:cs typeface="Arial" pitchFamily="34" charset="0"/>
            </a:endParaRPr>
          </a:p>
          <a:p>
            <a:pPr marL="742657" lvl="1">
              <a:spcBef>
                <a:spcPts val="0"/>
              </a:spcBef>
              <a:defRPr/>
            </a:pPr>
            <a:r>
              <a:rPr lang="en-US" sz="1800" dirty="0">
                <a:cs typeface="Arial" pitchFamily="34" charset="0"/>
              </a:rPr>
              <a:t>Fevers come first and get very high (105°F/41°C)</a:t>
            </a:r>
          </a:p>
          <a:p>
            <a:pPr marL="742657" lvl="1">
              <a:spcBef>
                <a:spcPts val="0"/>
              </a:spcBef>
              <a:defRPr/>
            </a:pPr>
            <a:r>
              <a:rPr lang="en-US" sz="1800" dirty="0" err="1">
                <a:cs typeface="Arial" pitchFamily="34" charset="0"/>
              </a:rPr>
              <a:t>Myalgias</a:t>
            </a:r>
            <a:r>
              <a:rPr lang="en-US" sz="1800" dirty="0">
                <a:cs typeface="Arial" pitchFamily="34" charset="0"/>
              </a:rPr>
              <a:t>, fatigue, anorexia</a:t>
            </a:r>
          </a:p>
          <a:p>
            <a:pPr marL="742657" lvl="1">
              <a:spcBef>
                <a:spcPts val="0"/>
              </a:spcBef>
              <a:defRPr/>
            </a:pPr>
            <a:r>
              <a:rPr lang="en-US" sz="1800" dirty="0">
                <a:cs typeface="Arial" pitchFamily="34" charset="0"/>
              </a:rPr>
              <a:t>Capillary leak, hypoxia and hypotension</a:t>
            </a:r>
          </a:p>
          <a:p>
            <a:pPr marL="1142697" lvl="2" indent="-285750">
              <a:spcBef>
                <a:spcPts val="0"/>
              </a:spcBef>
              <a:defRPr/>
            </a:pPr>
            <a:r>
              <a:rPr lang="en-US" sz="1800" dirty="0">
                <a:cs typeface="Arial" pitchFamily="34" charset="0"/>
              </a:rPr>
              <a:t>May require ICU support</a:t>
            </a:r>
          </a:p>
          <a:p>
            <a:pPr lvl="1">
              <a:spcBef>
                <a:spcPts val="0"/>
              </a:spcBef>
            </a:pPr>
            <a:r>
              <a:rPr lang="en-US" sz="1800" dirty="0"/>
              <a:t> Associated with HLH/macrophage activation syndrome</a:t>
            </a:r>
          </a:p>
          <a:p>
            <a:pPr lvl="2">
              <a:spcBef>
                <a:spcPts val="0"/>
              </a:spcBef>
            </a:pPr>
            <a:r>
              <a:rPr lang="en-US" sz="1800" dirty="0"/>
              <a:t>Altered mental status, seizures, DIC</a:t>
            </a:r>
          </a:p>
          <a:p>
            <a:pPr lvl="2">
              <a:spcBef>
                <a:spcPts val="0"/>
              </a:spcBef>
            </a:pPr>
            <a:r>
              <a:rPr lang="en-US" sz="1800" dirty="0"/>
              <a:t>Ferritin &gt;500,000</a:t>
            </a:r>
            <a:endParaRPr lang="en-US" sz="1800" dirty="0">
              <a:cs typeface="Arial" pitchFamily="34" charset="0"/>
            </a:endParaRPr>
          </a:p>
          <a:p>
            <a:pPr>
              <a:spcBef>
                <a:spcPts val="0"/>
              </a:spcBef>
            </a:pPr>
            <a:r>
              <a:rPr lang="en-US" sz="1800" dirty="0">
                <a:cs typeface="Arial" pitchFamily="34" charset="0"/>
              </a:rPr>
              <a:t>Self-limited or anti-cytokine intervention </a:t>
            </a:r>
          </a:p>
          <a:p>
            <a:endParaRPr lang="en-US" dirty="0"/>
          </a:p>
        </p:txBody>
      </p:sp>
    </p:spTree>
    <p:extLst>
      <p:ext uri="{BB962C8B-B14F-4D97-AF65-F5344CB8AC3E}">
        <p14:creationId xmlns:p14="http://schemas.microsoft.com/office/powerpoint/2010/main" val="562157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Antidote”: Tocilizumab</a:t>
            </a:r>
          </a:p>
        </p:txBody>
      </p:sp>
      <p:sp>
        <p:nvSpPr>
          <p:cNvPr id="3" name="Content Placeholder 2"/>
          <p:cNvSpPr>
            <a:spLocks noGrp="1"/>
          </p:cNvSpPr>
          <p:nvPr>
            <p:ph idx="1"/>
          </p:nvPr>
        </p:nvSpPr>
        <p:spPr>
          <a:xfrm>
            <a:off x="457200" y="1600200"/>
            <a:ext cx="8229600" cy="5257800"/>
          </a:xfrm>
        </p:spPr>
        <p:txBody>
          <a:bodyPr>
            <a:normAutofit fontScale="62500" lnSpcReduction="20000"/>
          </a:bodyPr>
          <a:lstStyle/>
          <a:p>
            <a:pPr>
              <a:spcBef>
                <a:spcPts val="0"/>
              </a:spcBef>
            </a:pPr>
            <a:r>
              <a:rPr lang="en-US" dirty="0"/>
              <a:t>Humanized monoclonal antibody to IL-6 which can rapidly reverse CRS</a:t>
            </a:r>
            <a:r>
              <a:rPr lang="en-US" baseline="30000" dirty="0"/>
              <a:t>1</a:t>
            </a:r>
          </a:p>
          <a:p>
            <a:pPr>
              <a:spcBef>
                <a:spcPts val="0"/>
              </a:spcBef>
            </a:pPr>
            <a:endParaRPr lang="en-US" dirty="0"/>
          </a:p>
          <a:p>
            <a:pPr>
              <a:spcBef>
                <a:spcPts val="0"/>
              </a:spcBef>
            </a:pPr>
            <a:r>
              <a:rPr lang="en-US" dirty="0"/>
              <a:t>August 30, 2017: FDA expanded the indication for tocilizumab for the treatment of CAR-T cell-induced severe or life-threatening CRS in patients ≥2 years of age</a:t>
            </a:r>
            <a:r>
              <a:rPr lang="en-US" baseline="30000" dirty="0"/>
              <a:t>2</a:t>
            </a:r>
          </a:p>
          <a:p>
            <a:pPr>
              <a:spcBef>
                <a:spcPts val="0"/>
              </a:spcBef>
            </a:pPr>
            <a:endParaRPr lang="en-US" dirty="0"/>
          </a:p>
          <a:p>
            <a:pPr>
              <a:spcBef>
                <a:spcPts val="0"/>
              </a:spcBef>
            </a:pPr>
            <a:r>
              <a:rPr lang="en-US" dirty="0"/>
              <a:t>Ensure that 2 doses of tocilizumab are available prior to infusion of CAR-T cells</a:t>
            </a:r>
          </a:p>
          <a:p>
            <a:pPr>
              <a:spcBef>
                <a:spcPts val="0"/>
              </a:spcBef>
            </a:pPr>
            <a:r>
              <a:rPr lang="en-US" dirty="0"/>
              <a:t>Monitor patients at least daily for 7 days at the certified healthcare facility following infusion for signs and symptoms of CRS. </a:t>
            </a:r>
          </a:p>
          <a:p>
            <a:pPr>
              <a:spcBef>
                <a:spcPts val="0"/>
              </a:spcBef>
            </a:pPr>
            <a:r>
              <a:rPr lang="en-US" dirty="0"/>
              <a:t>Monitor patients for signs or symptoms of CRS for 4 weeks after infusion. </a:t>
            </a:r>
          </a:p>
          <a:p>
            <a:pPr>
              <a:spcBef>
                <a:spcPts val="0"/>
              </a:spcBef>
            </a:pPr>
            <a:r>
              <a:rPr lang="en-US" dirty="0"/>
              <a:t>Counsel patients to seek immediate medical attention should signs or symptoms of CRS occur at any time. </a:t>
            </a:r>
          </a:p>
          <a:p>
            <a:pPr>
              <a:spcBef>
                <a:spcPts val="0"/>
              </a:spcBef>
            </a:pPr>
            <a:r>
              <a:rPr lang="en-US" dirty="0"/>
              <a:t>At the first sign of CRS, institute treatment with supportive care, </a:t>
            </a:r>
            <a:r>
              <a:rPr lang="en-US" dirty="0" err="1"/>
              <a:t>tocilizumab</a:t>
            </a:r>
            <a:r>
              <a:rPr lang="en-US" dirty="0"/>
              <a:t> or </a:t>
            </a:r>
            <a:r>
              <a:rPr lang="en-US" dirty="0" err="1"/>
              <a:t>tocilizumab</a:t>
            </a:r>
            <a:r>
              <a:rPr lang="en-US" dirty="0"/>
              <a:t> and corticosteroids as indicated. </a:t>
            </a:r>
          </a:p>
          <a:p>
            <a:pPr marL="0" indent="0">
              <a:spcBef>
                <a:spcPts val="0"/>
              </a:spcBef>
              <a:buNone/>
            </a:pPr>
            <a:endParaRPr lang="en-US" dirty="0"/>
          </a:p>
          <a:p>
            <a:pPr>
              <a:spcBef>
                <a:spcPts val="0"/>
              </a:spcBef>
            </a:pPr>
            <a:r>
              <a:rPr lang="en-US" dirty="0"/>
              <a:t>Responds to steroids </a:t>
            </a:r>
            <a:r>
              <a:rPr lang="en-US" dirty="0">
                <a:sym typeface="Wingdings" pitchFamily="2" charset="2"/>
              </a:rPr>
              <a:t> but lose CAR-T cells</a:t>
            </a:r>
          </a:p>
          <a:p>
            <a:pPr>
              <a:spcBef>
                <a:spcPts val="0"/>
              </a:spcBef>
            </a:pPr>
            <a:r>
              <a:rPr lang="en-US" dirty="0"/>
              <a:t>Will early treatment for CRS abrogate response? </a:t>
            </a:r>
            <a:endParaRPr lang="en-US" sz="2400" dirty="0"/>
          </a:p>
          <a:p>
            <a:pPr>
              <a:spcBef>
                <a:spcPts val="0"/>
              </a:spcBef>
            </a:pPr>
            <a:endParaRPr lang="en-US" sz="2400" dirty="0"/>
          </a:p>
          <a:p>
            <a:pPr marL="0" indent="0">
              <a:spcBef>
                <a:spcPts val="0"/>
              </a:spcBef>
              <a:buNone/>
            </a:pPr>
            <a:endParaRPr lang="en-US" sz="2400" dirty="0"/>
          </a:p>
          <a:p>
            <a:endParaRPr lang="en-US" dirty="0"/>
          </a:p>
        </p:txBody>
      </p:sp>
      <p:sp>
        <p:nvSpPr>
          <p:cNvPr id="5" name="TextBox 4">
            <a:extLst>
              <a:ext uri="{FF2B5EF4-FFF2-40B4-BE49-F238E27FC236}">
                <a16:creationId xmlns:a16="http://schemas.microsoft.com/office/drawing/2014/main" id="{654D3ED6-F826-4840-821A-1AA4EA05F758}"/>
              </a:ext>
            </a:extLst>
          </p:cNvPr>
          <p:cNvSpPr txBox="1"/>
          <p:nvPr/>
        </p:nvSpPr>
        <p:spPr>
          <a:xfrm>
            <a:off x="695740" y="6334859"/>
            <a:ext cx="7782338" cy="461665"/>
          </a:xfrm>
          <a:prstGeom prst="rect">
            <a:avLst/>
          </a:prstGeom>
          <a:noFill/>
        </p:spPr>
        <p:txBody>
          <a:bodyPr wrap="square" rtlCol="0">
            <a:spAutoFit/>
          </a:bodyPr>
          <a:lstStyle/>
          <a:p>
            <a:r>
              <a:rPr lang="en-US" sz="1200" dirty="0"/>
              <a:t>1. Tocilizumab PI. 2017. Available at </a:t>
            </a:r>
            <a:r>
              <a:rPr lang="en-US" sz="1200" dirty="0">
                <a:hlinkClick r:id="rId2"/>
              </a:rPr>
              <a:t>https://www.accessdata.fda.gov/drugsatfda_docs/label/2017/125276s114lbl.pdf</a:t>
            </a:r>
            <a:r>
              <a:rPr lang="en-US" sz="1200" dirty="0"/>
              <a:t>. 2. Le RQ et al. </a:t>
            </a:r>
            <a:r>
              <a:rPr lang="en-US" sz="1200" i="1" dirty="0"/>
              <a:t>Oncologist</a:t>
            </a:r>
            <a:r>
              <a:rPr lang="en-US" sz="1200" dirty="0"/>
              <a:t>. 2018;23(8):943-947.</a:t>
            </a:r>
          </a:p>
        </p:txBody>
      </p:sp>
    </p:spTree>
    <p:extLst>
      <p:ext uri="{BB962C8B-B14F-4D97-AF65-F5344CB8AC3E}">
        <p14:creationId xmlns:p14="http://schemas.microsoft.com/office/powerpoint/2010/main" val="38892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4472C4"/>
            </a:solidFill>
          </a:ln>
        </p:spPr>
        <p:txBody>
          <a:bodyPr>
            <a:normAutofit/>
          </a:bodyPr>
          <a:lstStyle/>
          <a:p>
            <a:pPr algn="l"/>
            <a:r>
              <a:rPr lang="en-US" dirty="0"/>
              <a:t>Objectives</a:t>
            </a:r>
          </a:p>
        </p:txBody>
      </p:sp>
      <p:sp>
        <p:nvSpPr>
          <p:cNvPr id="3" name="Content Placeholder 2"/>
          <p:cNvSpPr>
            <a:spLocks noGrp="1"/>
          </p:cNvSpPr>
          <p:nvPr>
            <p:ph idx="1"/>
          </p:nvPr>
        </p:nvSpPr>
        <p:spPr/>
        <p:txBody>
          <a:bodyPr>
            <a:normAutofit fontScale="92500"/>
          </a:bodyPr>
          <a:lstStyle/>
          <a:p>
            <a:r>
              <a:rPr lang="en-US" dirty="0"/>
              <a:t>Describe the mechanisms of action of newer immunotherapy agents</a:t>
            </a:r>
          </a:p>
          <a:p>
            <a:r>
              <a:rPr lang="en-US" dirty="0"/>
              <a:t>Identify immune-related adverse events (AEs) and the mechanisms behind them</a:t>
            </a:r>
          </a:p>
          <a:p>
            <a:r>
              <a:rPr lang="en-US" dirty="0"/>
              <a:t>Implement early assessment and management strategies to address immune-related AEs</a:t>
            </a:r>
          </a:p>
          <a:p>
            <a:r>
              <a:rPr lang="en-US" dirty="0"/>
              <a:t>Identify crucial conversations to engage in shared decision making addressing treatments and patient care</a:t>
            </a:r>
          </a:p>
        </p:txBody>
      </p:sp>
    </p:spTree>
    <p:extLst>
      <p:ext uri="{BB962C8B-B14F-4D97-AF65-F5344CB8AC3E}">
        <p14:creationId xmlns:p14="http://schemas.microsoft.com/office/powerpoint/2010/main" val="3518332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Temperature Response to </a:t>
            </a:r>
            <a:r>
              <a:rPr lang="en-US" dirty="0" err="1"/>
              <a:t>Tocilizumab</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80413" y="1600200"/>
            <a:ext cx="578317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a:extLst>
              <a:ext uri="{FF2B5EF4-FFF2-40B4-BE49-F238E27FC236}">
                <a16:creationId xmlns:a16="http://schemas.microsoft.com/office/drawing/2014/main" id="{CDC28B0D-67AE-441D-9C31-EE2328200C2B}"/>
              </a:ext>
            </a:extLst>
          </p:cNvPr>
          <p:cNvCxnSpPr>
            <a:cxnSpLocks/>
          </p:cNvCxnSpPr>
          <p:nvPr/>
        </p:nvCxnSpPr>
        <p:spPr>
          <a:xfrm flipV="1">
            <a:off x="4609315" y="3013224"/>
            <a:ext cx="0" cy="2075847"/>
          </a:xfrm>
          <a:prstGeom prst="straightConnector1">
            <a:avLst/>
          </a:prstGeom>
          <a:ln w="38100">
            <a:solidFill>
              <a:srgbClr val="C00000"/>
            </a:solidFill>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7568" y="5094245"/>
            <a:ext cx="1283493" cy="369332"/>
          </a:xfrm>
          <a:prstGeom prst="rect">
            <a:avLst/>
          </a:prstGeom>
        </p:spPr>
        <p:txBody>
          <a:bodyPr wrap="none">
            <a:spAutoFit/>
          </a:bodyPr>
          <a:lstStyle/>
          <a:p>
            <a:r>
              <a:rPr lang="en-US" dirty="0" err="1"/>
              <a:t>Tocilizumab</a:t>
            </a:r>
            <a:endParaRPr lang="en-US" dirty="0"/>
          </a:p>
        </p:txBody>
      </p:sp>
      <p:sp>
        <p:nvSpPr>
          <p:cNvPr id="7" name="TextBox 6">
            <a:extLst>
              <a:ext uri="{FF2B5EF4-FFF2-40B4-BE49-F238E27FC236}">
                <a16:creationId xmlns:a16="http://schemas.microsoft.com/office/drawing/2014/main" id="{842D1DBC-3122-4173-ABC6-C3F9D209321C}"/>
              </a:ext>
            </a:extLst>
          </p:cNvPr>
          <p:cNvSpPr txBox="1"/>
          <p:nvPr/>
        </p:nvSpPr>
        <p:spPr>
          <a:xfrm>
            <a:off x="695740" y="6516751"/>
            <a:ext cx="7782338" cy="276999"/>
          </a:xfrm>
          <a:prstGeom prst="rect">
            <a:avLst/>
          </a:prstGeom>
          <a:noFill/>
        </p:spPr>
        <p:txBody>
          <a:bodyPr wrap="square" rtlCol="0">
            <a:spAutoFit/>
          </a:bodyPr>
          <a:lstStyle/>
          <a:p>
            <a:r>
              <a:rPr lang="en-US" sz="1200" dirty="0"/>
              <a:t>Source: Patricia Mangan, RN, MSN, CRNP</a:t>
            </a:r>
          </a:p>
        </p:txBody>
      </p:sp>
    </p:spTree>
    <p:extLst>
      <p:ext uri="{BB962C8B-B14F-4D97-AF65-F5344CB8AC3E}">
        <p14:creationId xmlns:p14="http://schemas.microsoft.com/office/powerpoint/2010/main" val="1831500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extLst>
              <p:ext uri="{D42A27DB-BD31-4B8C-83A1-F6EECF244321}">
                <p14:modId xmlns:p14="http://schemas.microsoft.com/office/powerpoint/2010/main" val="690338909"/>
              </p:ext>
            </p:extLst>
          </p:nvPr>
        </p:nvGraphicFramePr>
        <p:xfrm>
          <a:off x="1829098" y="1551904"/>
          <a:ext cx="5657552" cy="4468043"/>
        </p:xfrm>
        <a:graphic>
          <a:graphicData uri="http://schemas.openxmlformats.org/drawingml/2006/chart">
            <c:chart xmlns:c="http://schemas.openxmlformats.org/drawingml/2006/chart" xmlns:r="http://schemas.openxmlformats.org/officeDocument/2006/relationships" r:id="rId3"/>
          </a:graphicData>
        </a:graphic>
      </p:graphicFrame>
      <p:sp>
        <p:nvSpPr>
          <p:cNvPr id="68611" name="Rectangle 4"/>
          <p:cNvSpPr>
            <a:spLocks noGrp="1" noChangeArrowheads="1"/>
          </p:cNvSpPr>
          <p:nvPr>
            <p:ph type="title"/>
          </p:nvPr>
        </p:nvSpPr>
        <p:spPr>
          <a:xfrm>
            <a:off x="514350" y="136773"/>
            <a:ext cx="7886700" cy="1325563"/>
          </a:xfrm>
        </p:spPr>
        <p:txBody>
          <a:bodyPr/>
          <a:lstStyle/>
          <a:p>
            <a:r>
              <a:rPr lang="en-US" dirty="0"/>
              <a:t>Ferritin Response to Tocilizumab  </a:t>
            </a:r>
            <a:endParaRPr lang="en-GB" dirty="0"/>
          </a:p>
        </p:txBody>
      </p:sp>
      <p:cxnSp>
        <p:nvCxnSpPr>
          <p:cNvPr id="10" name="Straight Arrow Connector 9"/>
          <p:cNvCxnSpPr/>
          <p:nvPr/>
        </p:nvCxnSpPr>
        <p:spPr>
          <a:xfrm rot="5400000">
            <a:off x="4629054" y="2591095"/>
            <a:ext cx="587147" cy="107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8614" name="TextBox 10"/>
          <p:cNvSpPr txBox="1">
            <a:spLocks noChangeArrowheads="1"/>
          </p:cNvSpPr>
          <p:nvPr/>
        </p:nvSpPr>
        <p:spPr bwMode="auto">
          <a:xfrm>
            <a:off x="3754599" y="2270852"/>
            <a:ext cx="1133121" cy="523220"/>
          </a:xfrm>
          <a:prstGeom prst="rect">
            <a:avLst/>
          </a:prstGeom>
          <a:noFill/>
          <a:ln w="9525">
            <a:solidFill>
              <a:schemeClr val="tx1"/>
            </a:solidFill>
            <a:miter lim="800000"/>
            <a:headEnd/>
            <a:tailEnd/>
          </a:ln>
        </p:spPr>
        <p:txBody>
          <a:bodyPr>
            <a:prstTxWarp prst="textNoShape">
              <a:avLst/>
            </a:prstTxWarp>
            <a:spAutoFit/>
          </a:bodyPr>
          <a:lstStyle/>
          <a:p>
            <a:r>
              <a:rPr lang="en-US" sz="1400" dirty="0">
                <a:solidFill>
                  <a:srgbClr val="000000"/>
                </a:solidFill>
              </a:rPr>
              <a:t>Tocilizumab: d10</a:t>
            </a:r>
          </a:p>
        </p:txBody>
      </p:sp>
      <p:sp>
        <p:nvSpPr>
          <p:cNvPr id="68615" name="TextBox 11"/>
          <p:cNvSpPr txBox="1">
            <a:spLocks noChangeArrowheads="1"/>
          </p:cNvSpPr>
          <p:nvPr/>
        </p:nvSpPr>
        <p:spPr bwMode="auto">
          <a:xfrm>
            <a:off x="3758420" y="5666527"/>
            <a:ext cx="1786002"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CRS, Pt 04409-09</a:t>
            </a:r>
          </a:p>
        </p:txBody>
      </p:sp>
      <p:sp>
        <p:nvSpPr>
          <p:cNvPr id="68617" name="TextBox 2"/>
          <p:cNvSpPr txBox="1">
            <a:spLocks noChangeArrowheads="1"/>
          </p:cNvSpPr>
          <p:nvPr/>
        </p:nvSpPr>
        <p:spPr bwMode="auto">
          <a:xfrm rot="16200000">
            <a:off x="1233848" y="3265295"/>
            <a:ext cx="1031087" cy="369332"/>
          </a:xfrm>
          <a:prstGeom prst="rect">
            <a:avLst/>
          </a:prstGeom>
          <a:noFill/>
          <a:ln w="9525">
            <a:noFill/>
            <a:miter lim="800000"/>
            <a:headEnd/>
            <a:tailEnd/>
          </a:ln>
        </p:spPr>
        <p:txBody>
          <a:bodyPr>
            <a:prstTxWarp prst="textNoShape">
              <a:avLst/>
            </a:prstTxWarp>
            <a:spAutoFit/>
          </a:bodyPr>
          <a:lstStyle/>
          <a:p>
            <a:r>
              <a:rPr lang="en-US" dirty="0"/>
              <a:t>Ferritin</a:t>
            </a:r>
          </a:p>
        </p:txBody>
      </p:sp>
      <p:sp>
        <p:nvSpPr>
          <p:cNvPr id="9" name="TextBox 8">
            <a:extLst>
              <a:ext uri="{FF2B5EF4-FFF2-40B4-BE49-F238E27FC236}">
                <a16:creationId xmlns:a16="http://schemas.microsoft.com/office/drawing/2014/main" id="{607EFE66-965E-45EB-A510-2961B0471C2E}"/>
              </a:ext>
            </a:extLst>
          </p:cNvPr>
          <p:cNvSpPr txBox="1"/>
          <p:nvPr/>
        </p:nvSpPr>
        <p:spPr>
          <a:xfrm>
            <a:off x="695740" y="6516751"/>
            <a:ext cx="7782338" cy="276999"/>
          </a:xfrm>
          <a:prstGeom prst="rect">
            <a:avLst/>
          </a:prstGeom>
          <a:noFill/>
        </p:spPr>
        <p:txBody>
          <a:bodyPr wrap="square" rtlCol="0">
            <a:spAutoFit/>
          </a:bodyPr>
          <a:lstStyle/>
          <a:p>
            <a:r>
              <a:rPr lang="en-US" sz="1200" dirty="0"/>
              <a:t>Source: Patricia Mangan, RN, MSN, CRNP</a:t>
            </a: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Neurotoxicity</a:t>
            </a:r>
          </a:p>
        </p:txBody>
      </p:sp>
      <p:sp>
        <p:nvSpPr>
          <p:cNvPr id="3" name="Content Placeholder 2"/>
          <p:cNvSpPr>
            <a:spLocks noGrp="1"/>
          </p:cNvSpPr>
          <p:nvPr>
            <p:ph sz="half" idx="1"/>
          </p:nvPr>
        </p:nvSpPr>
        <p:spPr/>
        <p:txBody>
          <a:bodyPr>
            <a:normAutofit/>
          </a:bodyPr>
          <a:lstStyle/>
          <a:p>
            <a:r>
              <a:rPr lang="en-US" sz="2000" dirty="0">
                <a:cs typeface="Arial" pitchFamily="34" charset="0"/>
              </a:rPr>
              <a:t>Range of toxicity from headache to encephalopathy, </a:t>
            </a:r>
            <a:r>
              <a:rPr lang="en-US" sz="2000">
                <a:cs typeface="Arial" pitchFamily="34" charset="0"/>
              </a:rPr>
              <a:t>and seizures</a:t>
            </a:r>
            <a:r>
              <a:rPr lang="en-US" sz="2000" baseline="30000">
                <a:cs typeface="Arial" pitchFamily="34" charset="0"/>
              </a:rPr>
              <a:t>1,2,3</a:t>
            </a:r>
            <a:endParaRPr lang="en-US" sz="2000" baseline="30000" dirty="0">
              <a:cs typeface="Arial" pitchFamily="34" charset="0"/>
            </a:endParaRPr>
          </a:p>
          <a:p>
            <a:pPr lvl="1"/>
            <a:r>
              <a:rPr lang="en-US" sz="1600" dirty="0"/>
              <a:t>Decreased attentiveness, anxiety, tremors, somnolence, disorientation, aphasia, non-sensical/tangential speech</a:t>
            </a:r>
            <a:endParaRPr lang="en-US" sz="1600" b="1" dirty="0">
              <a:cs typeface="Arial" pitchFamily="34" charset="0"/>
            </a:endParaRPr>
          </a:p>
          <a:p>
            <a:pPr>
              <a:spcBef>
                <a:spcPts val="600"/>
              </a:spcBef>
              <a:spcAft>
                <a:spcPts val="600"/>
              </a:spcAft>
              <a:defRPr/>
            </a:pPr>
            <a:r>
              <a:rPr lang="en-US" sz="2000" dirty="0">
                <a:cs typeface="Arial" pitchFamily="34" charset="0"/>
              </a:rPr>
              <a:t>Mechanism of toxicity  is unclear</a:t>
            </a:r>
          </a:p>
          <a:p>
            <a:pPr lvl="1">
              <a:spcBef>
                <a:spcPts val="600"/>
              </a:spcBef>
              <a:spcAft>
                <a:spcPts val="600"/>
              </a:spcAft>
              <a:defRPr/>
            </a:pPr>
            <a:r>
              <a:rPr lang="en-US" sz="1600" dirty="0">
                <a:cs typeface="Arial" pitchFamily="34" charset="0"/>
              </a:rPr>
              <a:t>T-cell vs cytokine mediated??</a:t>
            </a:r>
          </a:p>
          <a:p>
            <a:pPr lvl="1">
              <a:spcBef>
                <a:spcPts val="600"/>
              </a:spcBef>
              <a:spcAft>
                <a:spcPts val="600"/>
              </a:spcAft>
              <a:defRPr/>
            </a:pPr>
            <a:r>
              <a:rPr lang="en-US" sz="1600" dirty="0">
                <a:cs typeface="Arial" pitchFamily="34" charset="0"/>
              </a:rPr>
              <a:t>CAR-T cells are seen in the CSF</a:t>
            </a:r>
            <a:r>
              <a:rPr lang="en-US" sz="1600" baseline="30000" dirty="0">
                <a:cs typeface="Arial" pitchFamily="34" charset="0"/>
              </a:rPr>
              <a:t>1,2</a:t>
            </a:r>
            <a:endParaRPr lang="en-US" sz="1600" baseline="30000" dirty="0"/>
          </a:p>
          <a:p>
            <a:pPr marL="456904" lvl="1" indent="0">
              <a:spcBef>
                <a:spcPts val="600"/>
              </a:spcBef>
              <a:spcAft>
                <a:spcPts val="600"/>
              </a:spcAft>
              <a:buNone/>
              <a:defRPr/>
            </a:pPr>
            <a:endParaRPr lang="en-US" sz="1800" baseline="30000" dirty="0"/>
          </a:p>
          <a:p>
            <a:pPr>
              <a:spcBef>
                <a:spcPts val="600"/>
              </a:spcBef>
            </a:pPr>
            <a:endParaRPr lang="en-US" sz="1800" dirty="0"/>
          </a:p>
          <a:p>
            <a:endParaRPr lang="en-US" dirty="0"/>
          </a:p>
        </p:txBody>
      </p:sp>
      <p:sp>
        <p:nvSpPr>
          <p:cNvPr id="5" name="Content Placeholder 4">
            <a:extLst>
              <a:ext uri="{FF2B5EF4-FFF2-40B4-BE49-F238E27FC236}">
                <a16:creationId xmlns:a16="http://schemas.microsoft.com/office/drawing/2014/main" id="{D9A341A2-0C15-4FFD-97EE-EDACE097DB55}"/>
              </a:ext>
            </a:extLst>
          </p:cNvPr>
          <p:cNvSpPr>
            <a:spLocks noGrp="1"/>
          </p:cNvSpPr>
          <p:nvPr>
            <p:ph sz="half" idx="2"/>
          </p:nvPr>
        </p:nvSpPr>
        <p:spPr/>
        <p:txBody>
          <a:bodyPr>
            <a:normAutofit/>
          </a:bodyPr>
          <a:lstStyle/>
          <a:p>
            <a:pPr>
              <a:spcBef>
                <a:spcPts val="600"/>
              </a:spcBef>
              <a:spcAft>
                <a:spcPts val="600"/>
              </a:spcAft>
              <a:defRPr/>
            </a:pPr>
            <a:r>
              <a:rPr lang="en-US" sz="2000" dirty="0">
                <a:solidFill>
                  <a:prstClr val="black"/>
                </a:solidFill>
              </a:rPr>
              <a:t>Predictors</a:t>
            </a:r>
            <a:r>
              <a:rPr lang="en-US" sz="2000" baseline="30000" dirty="0">
                <a:solidFill>
                  <a:prstClr val="black"/>
                </a:solidFill>
              </a:rPr>
              <a:t>1,2,3</a:t>
            </a:r>
          </a:p>
          <a:p>
            <a:pPr lvl="1">
              <a:spcBef>
                <a:spcPts val="600"/>
              </a:spcBef>
              <a:spcAft>
                <a:spcPts val="600"/>
              </a:spcAft>
              <a:defRPr/>
            </a:pPr>
            <a:r>
              <a:rPr lang="en-US" sz="1600" dirty="0">
                <a:solidFill>
                  <a:prstClr val="black"/>
                </a:solidFill>
              </a:rPr>
              <a:t>High disease burden</a:t>
            </a:r>
          </a:p>
          <a:p>
            <a:pPr lvl="1">
              <a:spcBef>
                <a:spcPts val="600"/>
              </a:spcBef>
              <a:spcAft>
                <a:spcPts val="600"/>
              </a:spcAft>
              <a:defRPr/>
            </a:pPr>
            <a:r>
              <a:rPr lang="en-US" sz="1600" dirty="0">
                <a:solidFill>
                  <a:prstClr val="black"/>
                </a:solidFill>
              </a:rPr>
              <a:t>High IL6 on Day 1</a:t>
            </a:r>
            <a:endParaRPr lang="en-US" sz="1600" baseline="30000" dirty="0">
              <a:solidFill>
                <a:prstClr val="black"/>
              </a:solidFill>
            </a:endParaRPr>
          </a:p>
          <a:p>
            <a:pPr>
              <a:spcBef>
                <a:spcPts val="600"/>
              </a:spcBef>
              <a:spcAft>
                <a:spcPts val="600"/>
              </a:spcAft>
              <a:defRPr/>
            </a:pPr>
            <a:r>
              <a:rPr lang="en-US" sz="2000" dirty="0">
                <a:solidFill>
                  <a:prstClr val="black"/>
                </a:solidFill>
              </a:rPr>
              <a:t>Neuro assessments </a:t>
            </a:r>
            <a:endParaRPr lang="en-US" sz="2000" baseline="30000" dirty="0">
              <a:solidFill>
                <a:prstClr val="black"/>
              </a:solidFill>
            </a:endParaRPr>
          </a:p>
          <a:p>
            <a:pPr>
              <a:spcBef>
                <a:spcPts val="600"/>
              </a:spcBef>
              <a:spcAft>
                <a:spcPts val="600"/>
              </a:spcAft>
              <a:defRPr/>
            </a:pPr>
            <a:r>
              <a:rPr lang="en-US" sz="2000" dirty="0">
                <a:solidFill>
                  <a:prstClr val="black"/>
                </a:solidFill>
              </a:rPr>
              <a:t>Treatment</a:t>
            </a:r>
            <a:r>
              <a:rPr lang="en-US" sz="2000" baseline="30000" dirty="0">
                <a:solidFill>
                  <a:prstClr val="black"/>
                </a:solidFill>
              </a:rPr>
              <a:t>1,2,3</a:t>
            </a:r>
          </a:p>
          <a:p>
            <a:pPr lvl="1">
              <a:spcBef>
                <a:spcPts val="600"/>
              </a:spcBef>
              <a:spcAft>
                <a:spcPts val="600"/>
              </a:spcAft>
              <a:defRPr/>
            </a:pPr>
            <a:r>
              <a:rPr lang="en-US" sz="1600" dirty="0">
                <a:solidFill>
                  <a:prstClr val="black"/>
                </a:solidFill>
              </a:rPr>
              <a:t>No clear response to anti-cytokine treatment</a:t>
            </a:r>
          </a:p>
          <a:p>
            <a:pPr lvl="1">
              <a:spcBef>
                <a:spcPts val="600"/>
              </a:spcBef>
              <a:spcAft>
                <a:spcPts val="600"/>
              </a:spcAft>
              <a:defRPr/>
            </a:pPr>
            <a:r>
              <a:rPr lang="en-US" sz="1600" dirty="0">
                <a:solidFill>
                  <a:prstClr val="black"/>
                </a:solidFill>
              </a:rPr>
              <a:t>Use of steroids and anti-seizure medicines</a:t>
            </a:r>
          </a:p>
        </p:txBody>
      </p:sp>
      <p:sp>
        <p:nvSpPr>
          <p:cNvPr id="6" name="TextBox 5">
            <a:extLst>
              <a:ext uri="{FF2B5EF4-FFF2-40B4-BE49-F238E27FC236}">
                <a16:creationId xmlns:a16="http://schemas.microsoft.com/office/drawing/2014/main" id="{17FB745C-EC68-4FD1-B9B0-7EDFA6C2D51E}"/>
              </a:ext>
            </a:extLst>
          </p:cNvPr>
          <p:cNvSpPr txBox="1"/>
          <p:nvPr/>
        </p:nvSpPr>
        <p:spPr>
          <a:xfrm>
            <a:off x="695740" y="6353469"/>
            <a:ext cx="7782338" cy="461665"/>
          </a:xfrm>
          <a:prstGeom prst="rect">
            <a:avLst/>
          </a:prstGeom>
          <a:noFill/>
        </p:spPr>
        <p:txBody>
          <a:bodyPr wrap="square" rtlCol="0">
            <a:spAutoFit/>
          </a:bodyPr>
          <a:lstStyle/>
          <a:p>
            <a:r>
              <a:rPr lang="en-US" sz="1200" dirty="0"/>
              <a:t>1. Turtle JC et al. </a:t>
            </a:r>
            <a:r>
              <a:rPr lang="en-US" sz="1200" i="1" dirty="0"/>
              <a:t>J Clin Oncol. </a:t>
            </a:r>
            <a:r>
              <a:rPr lang="en-US" sz="1200" dirty="0"/>
              <a:t>2017;35(15 suppl);3020. 2. </a:t>
            </a:r>
            <a:r>
              <a:rPr lang="en-US" sz="1200" dirty="0" err="1"/>
              <a:t>Santomasso</a:t>
            </a:r>
            <a:r>
              <a:rPr lang="en-US" sz="1200" dirty="0"/>
              <a:t> B et al. </a:t>
            </a:r>
            <a:r>
              <a:rPr lang="en-US" sz="1200" i="1" dirty="0"/>
              <a:t>Neurology</a:t>
            </a:r>
            <a:r>
              <a:rPr lang="en-US" sz="1200" dirty="0"/>
              <a:t>. 2018;90(15 Supplement):S23.008. 3. Wang Z, Han W. </a:t>
            </a:r>
            <a:r>
              <a:rPr lang="en-US" sz="1200" i="1" dirty="0"/>
              <a:t>Biomarker Research</a:t>
            </a:r>
            <a:r>
              <a:rPr lang="en-US" sz="1200" dirty="0"/>
              <a:t>. 2018;6:4</a:t>
            </a:r>
          </a:p>
        </p:txBody>
      </p:sp>
    </p:spTree>
    <p:extLst>
      <p:ext uri="{BB962C8B-B14F-4D97-AF65-F5344CB8AC3E}">
        <p14:creationId xmlns:p14="http://schemas.microsoft.com/office/powerpoint/2010/main" val="1189422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z="3600" dirty="0">
                <a:latin typeface="Arial" pitchFamily="34" charset="0"/>
                <a:ea typeface="ＭＳ Ｐゴシック" pitchFamily="34" charset="-128"/>
                <a:cs typeface="Arial" pitchFamily="34" charset="0"/>
              </a:rPr>
              <a:t>CART19: B-cell Aplasia</a:t>
            </a:r>
          </a:p>
        </p:txBody>
      </p:sp>
      <p:sp>
        <p:nvSpPr>
          <p:cNvPr id="40963" name="Rectangle 3"/>
          <p:cNvSpPr>
            <a:spLocks noGrp="1" noChangeArrowheads="1"/>
          </p:cNvSpPr>
          <p:nvPr>
            <p:ph idx="1"/>
          </p:nvPr>
        </p:nvSpPr>
        <p:spPr/>
        <p:txBody>
          <a:bodyPr/>
          <a:lstStyle/>
          <a:p>
            <a:pPr algn="just">
              <a:defRPr/>
            </a:pPr>
            <a:r>
              <a:rPr lang="en-US" dirty="0">
                <a:latin typeface="+mj-lt"/>
                <a:ea typeface="ＭＳ Ｐゴシック" pitchFamily="34" charset="-128"/>
                <a:cs typeface="Arial" pitchFamily="34" charset="0"/>
              </a:rPr>
              <a:t>On-target expected SE is B-cell aplasia</a:t>
            </a:r>
          </a:p>
          <a:p>
            <a:pPr algn="just">
              <a:defRPr/>
            </a:pPr>
            <a:r>
              <a:rPr lang="en-US" dirty="0">
                <a:latin typeface="+mj-lt"/>
                <a:ea typeface="ＭＳ Ｐゴシック" pitchFamily="34" charset="-128"/>
                <a:cs typeface="Arial" pitchFamily="34" charset="0"/>
              </a:rPr>
              <a:t>Correlates with CART19 persistence</a:t>
            </a:r>
          </a:p>
          <a:p>
            <a:pPr marL="242888" lvl="1" indent="-242888" algn="just">
              <a:spcBef>
                <a:spcPts val="400"/>
              </a:spcBef>
              <a:buFont typeface="Wingdings" pitchFamily="2" charset="2"/>
              <a:buChar char="w"/>
              <a:defRPr/>
            </a:pPr>
            <a:r>
              <a:rPr lang="en-US" sz="2000" dirty="0">
                <a:latin typeface="+mj-lt"/>
                <a:ea typeface="ＭＳ Ｐゴシック" pitchFamily="34" charset="-128"/>
                <a:cs typeface="Arial" pitchFamily="34" charset="0"/>
              </a:rPr>
              <a:t>Successfully managed with IVIG replacement</a:t>
            </a:r>
          </a:p>
          <a:p>
            <a:pPr marL="242888" lvl="1" indent="-242888" algn="just">
              <a:spcBef>
                <a:spcPts val="400"/>
              </a:spcBef>
              <a:buFont typeface="Wingdings" pitchFamily="2" charset="2"/>
              <a:buChar char="w"/>
              <a:defRPr/>
            </a:pPr>
            <a:r>
              <a:rPr lang="en-US" sz="2000" dirty="0">
                <a:latin typeface="+mj-lt"/>
              </a:rPr>
              <a:t>No excessive or frequent infections</a:t>
            </a:r>
          </a:p>
          <a:p>
            <a:pPr algn="just">
              <a:defRPr/>
            </a:pPr>
            <a:endParaRPr lang="en-US" sz="2000" b="0" dirty="0">
              <a:latin typeface="Arial" pitchFamily="34" charset="0"/>
              <a:ea typeface="ＭＳ Ｐゴシック" pitchFamily="34" charset="-128"/>
              <a:cs typeface="Arial" pitchFamily="34" charset="0"/>
            </a:endParaRPr>
          </a:p>
          <a:p>
            <a:pPr marL="0" indent="0" algn="just">
              <a:buFontTx/>
              <a:buNone/>
              <a:defRPr/>
            </a:pPr>
            <a:endParaRPr lang="en-US" sz="2000" dirty="0">
              <a:latin typeface="Arial" pitchFamily="34" charset="0"/>
              <a:ea typeface="ＭＳ Ｐゴシック" pitchFamily="34" charset="-128"/>
              <a:cs typeface="Arial" pitchFamily="34" charset="0"/>
            </a:endParaRPr>
          </a:p>
          <a:p>
            <a:pPr>
              <a:defRPr/>
            </a:pPr>
            <a:endParaRPr lang="en-US" sz="2000" dirty="0">
              <a:latin typeface="Arial" pitchFamily="34" charset="0"/>
              <a:ea typeface="ＭＳ Ｐゴシック" pitchFamily="34" charset="-128"/>
              <a:cs typeface="Arial" pitchFamily="34" charset="0"/>
            </a:endParaRPr>
          </a:p>
        </p:txBody>
      </p:sp>
      <p:grpSp>
        <p:nvGrpSpPr>
          <p:cNvPr id="119812" name="Group 5"/>
          <p:cNvGrpSpPr>
            <a:grpSpLocks/>
          </p:cNvGrpSpPr>
          <p:nvPr/>
        </p:nvGrpSpPr>
        <p:grpSpPr bwMode="auto">
          <a:xfrm>
            <a:off x="215900" y="4329113"/>
            <a:ext cx="838200" cy="838200"/>
            <a:chOff x="48" y="1872"/>
            <a:chExt cx="528" cy="528"/>
          </a:xfrm>
        </p:grpSpPr>
        <p:sp>
          <p:nvSpPr>
            <p:cNvPr id="119870" name="Oval 6"/>
            <p:cNvSpPr>
              <a:spLocks noChangeArrowheads="1"/>
            </p:cNvSpPr>
            <p:nvPr/>
          </p:nvSpPr>
          <p:spPr bwMode="auto">
            <a:xfrm>
              <a:off x="48" y="1872"/>
              <a:ext cx="528" cy="528"/>
            </a:xfrm>
            <a:prstGeom prst="ellipse">
              <a:avLst/>
            </a:prstGeom>
            <a:solidFill>
              <a:srgbClr val="FF9900"/>
            </a:solidFill>
            <a:ln w="9525">
              <a:solidFill>
                <a:schemeClr val="bg2"/>
              </a:solidFill>
              <a:round/>
              <a:headEnd/>
              <a:tailEnd/>
            </a:ln>
          </p:spPr>
          <p:txBody>
            <a:bodyPr wrap="none" anchor="ctr"/>
            <a:lstStyle/>
            <a:p>
              <a:endParaRPr lang="en-US">
                <a:solidFill>
                  <a:srgbClr val="000000"/>
                </a:solidFill>
                <a:cs typeface="Arial" pitchFamily="34" charset="0"/>
              </a:endParaRPr>
            </a:p>
          </p:txBody>
        </p:sp>
        <p:sp>
          <p:nvSpPr>
            <p:cNvPr id="119871" name="Oval 7"/>
            <p:cNvSpPr>
              <a:spLocks noChangeArrowheads="1"/>
            </p:cNvSpPr>
            <p:nvPr/>
          </p:nvSpPr>
          <p:spPr bwMode="auto">
            <a:xfrm>
              <a:off x="288" y="2112"/>
              <a:ext cx="192" cy="192"/>
            </a:xfrm>
            <a:prstGeom prst="ellipse">
              <a:avLst/>
            </a:prstGeom>
            <a:solidFill>
              <a:srgbClr val="FF00FF"/>
            </a:solidFill>
            <a:ln w="9525">
              <a:solidFill>
                <a:schemeClr val="bg2"/>
              </a:solidFill>
              <a:round/>
              <a:headEnd/>
              <a:tailEnd/>
            </a:ln>
          </p:spPr>
          <p:txBody>
            <a:bodyPr wrap="none" anchor="ctr"/>
            <a:lstStyle/>
            <a:p>
              <a:endParaRPr lang="en-US">
                <a:solidFill>
                  <a:srgbClr val="000000"/>
                </a:solidFill>
                <a:cs typeface="Arial" pitchFamily="34" charset="0"/>
              </a:endParaRPr>
            </a:p>
          </p:txBody>
        </p:sp>
      </p:grpSp>
      <p:sp>
        <p:nvSpPr>
          <p:cNvPr id="119813" name="Line 8"/>
          <p:cNvSpPr>
            <a:spLocks noChangeShapeType="1"/>
          </p:cNvSpPr>
          <p:nvPr/>
        </p:nvSpPr>
        <p:spPr bwMode="auto">
          <a:xfrm>
            <a:off x="1190625" y="4816475"/>
            <a:ext cx="3048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lIns="91420" tIns="45711" rIns="91420" bIns="45711"/>
          <a:lstStyle/>
          <a:p>
            <a:endParaRPr lang="en-US"/>
          </a:p>
        </p:txBody>
      </p:sp>
      <p:sp>
        <p:nvSpPr>
          <p:cNvPr id="119814" name="Oval 9"/>
          <p:cNvSpPr>
            <a:spLocks noChangeArrowheads="1"/>
          </p:cNvSpPr>
          <p:nvPr/>
        </p:nvSpPr>
        <p:spPr bwMode="auto">
          <a:xfrm>
            <a:off x="7332663" y="4343400"/>
            <a:ext cx="1371600" cy="914400"/>
          </a:xfrm>
          <a:prstGeom prst="ellipse">
            <a:avLst/>
          </a:prstGeom>
          <a:solidFill>
            <a:srgbClr val="FF9900"/>
          </a:solidFill>
          <a:ln w="9525">
            <a:solidFill>
              <a:schemeClr val="bg2"/>
            </a:solidFill>
            <a:round/>
            <a:headEnd/>
            <a:tailEnd/>
          </a:ln>
        </p:spPr>
        <p:txBody>
          <a:bodyPr wrap="none" lIns="91420" tIns="45711" rIns="91420" bIns="45711" anchor="ctr"/>
          <a:lstStyle/>
          <a:p>
            <a:endParaRPr lang="en-US">
              <a:solidFill>
                <a:srgbClr val="000000"/>
              </a:solidFill>
              <a:cs typeface="Arial" pitchFamily="34" charset="0"/>
            </a:endParaRPr>
          </a:p>
        </p:txBody>
      </p:sp>
      <p:sp>
        <p:nvSpPr>
          <p:cNvPr id="119815" name="Oval 10"/>
          <p:cNvSpPr>
            <a:spLocks noChangeArrowheads="1"/>
          </p:cNvSpPr>
          <p:nvPr/>
        </p:nvSpPr>
        <p:spPr bwMode="auto">
          <a:xfrm>
            <a:off x="7623175" y="4572000"/>
            <a:ext cx="381000" cy="381000"/>
          </a:xfrm>
          <a:prstGeom prst="ellipse">
            <a:avLst/>
          </a:prstGeom>
          <a:solidFill>
            <a:srgbClr val="FF00FF"/>
          </a:solidFill>
          <a:ln w="9525">
            <a:solidFill>
              <a:schemeClr val="bg2"/>
            </a:solidFill>
            <a:round/>
            <a:headEnd/>
            <a:tailEnd/>
          </a:ln>
        </p:spPr>
        <p:txBody>
          <a:bodyPr wrap="none" lIns="91420" tIns="45711" rIns="91420" bIns="45711" anchor="ctr"/>
          <a:lstStyle/>
          <a:p>
            <a:endParaRPr lang="en-US">
              <a:solidFill>
                <a:srgbClr val="000000"/>
              </a:solidFill>
              <a:cs typeface="Arial" pitchFamily="34" charset="0"/>
            </a:endParaRPr>
          </a:p>
        </p:txBody>
      </p:sp>
      <p:sp>
        <p:nvSpPr>
          <p:cNvPr id="119816" name="Text Box 11"/>
          <p:cNvSpPr txBox="1">
            <a:spLocks noChangeArrowheads="1"/>
          </p:cNvSpPr>
          <p:nvPr/>
        </p:nvSpPr>
        <p:spPr bwMode="auto">
          <a:xfrm rot="9501194">
            <a:off x="6295044" y="5027900"/>
            <a:ext cx="338514"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119817" name="Text Box 12"/>
          <p:cNvSpPr txBox="1">
            <a:spLocks noChangeArrowheads="1"/>
          </p:cNvSpPr>
          <p:nvPr/>
        </p:nvSpPr>
        <p:spPr bwMode="auto">
          <a:xfrm rot="6762171">
            <a:off x="6570475" y="4708019"/>
            <a:ext cx="338514"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119818" name="Text Box 13"/>
          <p:cNvSpPr txBox="1">
            <a:spLocks noChangeArrowheads="1"/>
          </p:cNvSpPr>
          <p:nvPr/>
        </p:nvSpPr>
        <p:spPr bwMode="auto">
          <a:xfrm rot="1518128">
            <a:off x="6327775" y="41275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119819" name="Text Box 14"/>
          <p:cNvSpPr txBox="1">
            <a:spLocks noChangeArrowheads="1"/>
          </p:cNvSpPr>
          <p:nvPr/>
        </p:nvSpPr>
        <p:spPr bwMode="auto">
          <a:xfrm rot="2381744">
            <a:off x="8536594" y="5027900"/>
            <a:ext cx="338514"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119820" name="Text Box 15"/>
          <p:cNvSpPr txBox="1">
            <a:spLocks noChangeArrowheads="1"/>
          </p:cNvSpPr>
          <p:nvPr/>
        </p:nvSpPr>
        <p:spPr bwMode="auto">
          <a:xfrm rot="631949">
            <a:off x="8733444" y="4342100"/>
            <a:ext cx="338514"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119821" name="Text Box 16"/>
          <p:cNvSpPr txBox="1">
            <a:spLocks noChangeArrowheads="1"/>
          </p:cNvSpPr>
          <p:nvPr/>
        </p:nvSpPr>
        <p:spPr bwMode="auto">
          <a:xfrm rot="7700925">
            <a:off x="7256275" y="4936619"/>
            <a:ext cx="338514"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119822" name="Text Box 17"/>
          <p:cNvSpPr txBox="1">
            <a:spLocks noChangeArrowheads="1"/>
          </p:cNvSpPr>
          <p:nvPr/>
        </p:nvSpPr>
        <p:spPr bwMode="auto">
          <a:xfrm rot="4793601">
            <a:off x="8601076" y="4050000"/>
            <a:ext cx="239713"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119823" name="Text Box 18"/>
          <p:cNvSpPr txBox="1">
            <a:spLocks noChangeArrowheads="1"/>
          </p:cNvSpPr>
          <p:nvPr/>
        </p:nvSpPr>
        <p:spPr bwMode="auto">
          <a:xfrm rot="-8642995">
            <a:off x="4313844" y="4951700"/>
            <a:ext cx="338514"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119824" name="Text Box 19"/>
          <p:cNvSpPr txBox="1">
            <a:spLocks noChangeArrowheads="1"/>
          </p:cNvSpPr>
          <p:nvPr/>
        </p:nvSpPr>
        <p:spPr bwMode="auto">
          <a:xfrm rot="8789734">
            <a:off x="4999644" y="4965987"/>
            <a:ext cx="338514"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119825" name="Text Box 20"/>
          <p:cNvSpPr txBox="1">
            <a:spLocks noChangeArrowheads="1"/>
          </p:cNvSpPr>
          <p:nvPr/>
        </p:nvSpPr>
        <p:spPr bwMode="auto">
          <a:xfrm rot="-2206549">
            <a:off x="4345594" y="4189699"/>
            <a:ext cx="338514"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119826" name="Text Box 21"/>
          <p:cNvSpPr txBox="1">
            <a:spLocks noChangeArrowheads="1"/>
          </p:cNvSpPr>
          <p:nvPr/>
        </p:nvSpPr>
        <p:spPr bwMode="auto">
          <a:xfrm rot="-8657608">
            <a:off x="5793394" y="4951700"/>
            <a:ext cx="338514"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119827" name="Text Box 22"/>
          <p:cNvSpPr txBox="1">
            <a:spLocks noChangeArrowheads="1"/>
          </p:cNvSpPr>
          <p:nvPr/>
        </p:nvSpPr>
        <p:spPr bwMode="auto">
          <a:xfrm rot="1600221">
            <a:off x="4878994" y="4113500"/>
            <a:ext cx="338514"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119828" name="Text Box 23"/>
          <p:cNvSpPr txBox="1">
            <a:spLocks noChangeArrowheads="1"/>
          </p:cNvSpPr>
          <p:nvPr/>
        </p:nvSpPr>
        <p:spPr bwMode="auto">
          <a:xfrm rot="-2268285">
            <a:off x="5793394" y="4203987"/>
            <a:ext cx="338514"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119829" name="Line 24"/>
          <p:cNvSpPr>
            <a:spLocks noChangeShapeType="1"/>
          </p:cNvSpPr>
          <p:nvPr/>
        </p:nvSpPr>
        <p:spPr bwMode="auto">
          <a:xfrm>
            <a:off x="2517775" y="4800600"/>
            <a:ext cx="3048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lIns="91420" tIns="45711" rIns="91420" bIns="45711"/>
          <a:lstStyle/>
          <a:p>
            <a:endParaRPr lang="en-US"/>
          </a:p>
        </p:txBody>
      </p:sp>
      <p:sp>
        <p:nvSpPr>
          <p:cNvPr id="119830" name="Line 25"/>
          <p:cNvSpPr>
            <a:spLocks noChangeShapeType="1"/>
          </p:cNvSpPr>
          <p:nvPr/>
        </p:nvSpPr>
        <p:spPr bwMode="auto">
          <a:xfrm>
            <a:off x="3965575" y="4800600"/>
            <a:ext cx="3048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lIns="91420" tIns="45711" rIns="91420" bIns="45711"/>
          <a:lstStyle/>
          <a:p>
            <a:endParaRPr lang="en-US"/>
          </a:p>
        </p:txBody>
      </p:sp>
      <p:sp>
        <p:nvSpPr>
          <p:cNvPr id="119831" name="Line 26"/>
          <p:cNvSpPr>
            <a:spLocks noChangeShapeType="1"/>
          </p:cNvSpPr>
          <p:nvPr/>
        </p:nvSpPr>
        <p:spPr bwMode="auto">
          <a:xfrm>
            <a:off x="5489575" y="4800600"/>
            <a:ext cx="2286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lIns="91420" tIns="45711" rIns="91420" bIns="45711"/>
          <a:lstStyle/>
          <a:p>
            <a:endParaRPr lang="en-US"/>
          </a:p>
        </p:txBody>
      </p:sp>
      <p:sp>
        <p:nvSpPr>
          <p:cNvPr id="119832" name="Line 27"/>
          <p:cNvSpPr>
            <a:spLocks noChangeShapeType="1"/>
          </p:cNvSpPr>
          <p:nvPr/>
        </p:nvSpPr>
        <p:spPr bwMode="auto">
          <a:xfrm>
            <a:off x="6937375" y="4800600"/>
            <a:ext cx="3048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lIns="91420" tIns="45711" rIns="91420" bIns="45711"/>
          <a:lstStyle/>
          <a:p>
            <a:endParaRPr lang="en-US"/>
          </a:p>
        </p:txBody>
      </p:sp>
      <p:sp>
        <p:nvSpPr>
          <p:cNvPr id="119833" name="Text Box 28"/>
          <p:cNvSpPr txBox="1">
            <a:spLocks noChangeArrowheads="1"/>
          </p:cNvSpPr>
          <p:nvPr/>
        </p:nvSpPr>
        <p:spPr bwMode="auto">
          <a:xfrm rot="10451036">
            <a:off x="7164994" y="4189699"/>
            <a:ext cx="338514"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119834" name="Text Box 29"/>
          <p:cNvSpPr txBox="1">
            <a:spLocks noChangeArrowheads="1"/>
          </p:cNvSpPr>
          <p:nvPr/>
        </p:nvSpPr>
        <p:spPr bwMode="auto">
          <a:xfrm rot="7653007">
            <a:off x="8718362" y="4631819"/>
            <a:ext cx="338514"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119835" name="Line 30"/>
          <p:cNvSpPr>
            <a:spLocks noChangeShapeType="1"/>
          </p:cNvSpPr>
          <p:nvPr/>
        </p:nvSpPr>
        <p:spPr bwMode="auto">
          <a:xfrm>
            <a:off x="1450975" y="4114800"/>
            <a:ext cx="2286000" cy="0"/>
          </a:xfrm>
          <a:prstGeom prst="line">
            <a:avLst/>
          </a:prstGeom>
          <a:noFill/>
          <a:ln w="127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1420" tIns="45711" rIns="91420" bIns="45711"/>
          <a:lstStyle/>
          <a:p>
            <a:endParaRPr lang="en-US"/>
          </a:p>
        </p:txBody>
      </p:sp>
      <p:sp>
        <p:nvSpPr>
          <p:cNvPr id="119836" name="Line 31"/>
          <p:cNvSpPr>
            <a:spLocks noChangeShapeType="1"/>
          </p:cNvSpPr>
          <p:nvPr/>
        </p:nvSpPr>
        <p:spPr bwMode="auto">
          <a:xfrm>
            <a:off x="4270375" y="4114800"/>
            <a:ext cx="2438400" cy="0"/>
          </a:xfrm>
          <a:prstGeom prst="line">
            <a:avLst/>
          </a:prstGeom>
          <a:noFill/>
          <a:ln w="127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1420" tIns="45711" rIns="91420" bIns="45711"/>
          <a:lstStyle/>
          <a:p>
            <a:endParaRPr lang="en-US"/>
          </a:p>
        </p:txBody>
      </p:sp>
      <p:sp>
        <p:nvSpPr>
          <p:cNvPr id="119837" name="Line 32"/>
          <p:cNvSpPr>
            <a:spLocks noChangeShapeType="1"/>
          </p:cNvSpPr>
          <p:nvPr/>
        </p:nvSpPr>
        <p:spPr bwMode="auto">
          <a:xfrm>
            <a:off x="7165975" y="4114800"/>
            <a:ext cx="1676400" cy="0"/>
          </a:xfrm>
          <a:prstGeom prst="line">
            <a:avLst/>
          </a:prstGeom>
          <a:noFill/>
          <a:ln w="127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1420" tIns="45711" rIns="91420" bIns="45711"/>
          <a:lstStyle/>
          <a:p>
            <a:endParaRPr lang="en-US"/>
          </a:p>
        </p:txBody>
      </p:sp>
      <p:sp>
        <p:nvSpPr>
          <p:cNvPr id="119838" name="Text Box 33"/>
          <p:cNvSpPr txBox="1">
            <a:spLocks noChangeArrowheads="1"/>
          </p:cNvSpPr>
          <p:nvPr/>
        </p:nvSpPr>
        <p:spPr bwMode="auto">
          <a:xfrm>
            <a:off x="2246314" y="3840165"/>
            <a:ext cx="885138"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b="1">
                <a:solidFill>
                  <a:srgbClr val="333399"/>
                </a:solidFill>
                <a:cs typeface="Arial" pitchFamily="34" charset="0"/>
              </a:rPr>
              <a:t>preB-ALL</a:t>
            </a:r>
          </a:p>
        </p:txBody>
      </p:sp>
      <p:sp>
        <p:nvSpPr>
          <p:cNvPr id="119839" name="Text Box 34"/>
          <p:cNvSpPr txBox="1">
            <a:spLocks noChangeArrowheads="1"/>
          </p:cNvSpPr>
          <p:nvPr/>
        </p:nvSpPr>
        <p:spPr bwMode="auto">
          <a:xfrm>
            <a:off x="4495801" y="3657601"/>
            <a:ext cx="2011363" cy="4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b="1">
                <a:solidFill>
                  <a:srgbClr val="333399"/>
                </a:solidFill>
                <a:cs typeface="Arial" pitchFamily="34" charset="0"/>
              </a:rPr>
              <a:t>B cell lymphomas and leukemias</a:t>
            </a:r>
          </a:p>
        </p:txBody>
      </p:sp>
      <p:sp>
        <p:nvSpPr>
          <p:cNvPr id="119840" name="Text Box 35"/>
          <p:cNvSpPr txBox="1">
            <a:spLocks noChangeArrowheads="1"/>
          </p:cNvSpPr>
          <p:nvPr/>
        </p:nvSpPr>
        <p:spPr bwMode="auto">
          <a:xfrm>
            <a:off x="7607301" y="3840165"/>
            <a:ext cx="934831"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b="1">
                <a:solidFill>
                  <a:srgbClr val="333399"/>
                </a:solidFill>
                <a:cs typeface="Arial" pitchFamily="34" charset="0"/>
              </a:rPr>
              <a:t>myelomas</a:t>
            </a:r>
          </a:p>
        </p:txBody>
      </p:sp>
      <p:sp>
        <p:nvSpPr>
          <p:cNvPr id="119841" name="Text Box 36"/>
          <p:cNvSpPr txBox="1">
            <a:spLocks noChangeArrowheads="1"/>
          </p:cNvSpPr>
          <p:nvPr/>
        </p:nvSpPr>
        <p:spPr bwMode="auto">
          <a:xfrm>
            <a:off x="236538" y="5259390"/>
            <a:ext cx="849872"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solidFill>
                  <a:srgbClr val="000000"/>
                </a:solidFill>
                <a:cs typeface="Arial" pitchFamily="34" charset="0"/>
              </a:rPr>
              <a:t>Stem Cell</a:t>
            </a:r>
          </a:p>
        </p:txBody>
      </p:sp>
      <p:sp>
        <p:nvSpPr>
          <p:cNvPr id="119842" name="Text Box 37"/>
          <p:cNvSpPr txBox="1">
            <a:spLocks noChangeArrowheads="1"/>
          </p:cNvSpPr>
          <p:nvPr/>
        </p:nvSpPr>
        <p:spPr bwMode="auto">
          <a:xfrm>
            <a:off x="3106738" y="5275265"/>
            <a:ext cx="551714"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solidFill>
                  <a:srgbClr val="000000"/>
                </a:solidFill>
                <a:cs typeface="Arial" pitchFamily="34" charset="0"/>
              </a:rPr>
              <a:t>pre B</a:t>
            </a:r>
          </a:p>
        </p:txBody>
      </p:sp>
      <p:sp>
        <p:nvSpPr>
          <p:cNvPr id="119843" name="Text Box 38"/>
          <p:cNvSpPr txBox="1">
            <a:spLocks noChangeArrowheads="1"/>
          </p:cNvSpPr>
          <p:nvPr/>
        </p:nvSpPr>
        <p:spPr bwMode="auto">
          <a:xfrm>
            <a:off x="4375151" y="5275265"/>
            <a:ext cx="970097"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solidFill>
                  <a:srgbClr val="000000"/>
                </a:solidFill>
                <a:cs typeface="Arial" pitchFamily="34" charset="0"/>
              </a:rPr>
              <a:t>immature B</a:t>
            </a:r>
          </a:p>
        </p:txBody>
      </p:sp>
      <p:sp>
        <p:nvSpPr>
          <p:cNvPr id="119844" name="Text Box 39"/>
          <p:cNvSpPr txBox="1">
            <a:spLocks noChangeArrowheads="1"/>
          </p:cNvSpPr>
          <p:nvPr/>
        </p:nvSpPr>
        <p:spPr bwMode="auto">
          <a:xfrm>
            <a:off x="5983288" y="5275265"/>
            <a:ext cx="808194"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solidFill>
                  <a:srgbClr val="000000"/>
                </a:solidFill>
                <a:cs typeface="Arial" pitchFamily="34" charset="0"/>
              </a:rPr>
              <a:t>mature B</a:t>
            </a:r>
          </a:p>
        </p:txBody>
      </p:sp>
      <p:sp>
        <p:nvSpPr>
          <p:cNvPr id="119845" name="Text Box 40"/>
          <p:cNvSpPr txBox="1">
            <a:spLocks noChangeArrowheads="1"/>
          </p:cNvSpPr>
          <p:nvPr/>
        </p:nvSpPr>
        <p:spPr bwMode="auto">
          <a:xfrm>
            <a:off x="7670801" y="5275265"/>
            <a:ext cx="950861"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solidFill>
                  <a:srgbClr val="000000"/>
                </a:solidFill>
                <a:cs typeface="Arial" pitchFamily="34" charset="0"/>
              </a:rPr>
              <a:t>plasma cell</a:t>
            </a:r>
          </a:p>
        </p:txBody>
      </p:sp>
      <p:sp>
        <p:nvSpPr>
          <p:cNvPr id="119846" name="Text Box 41"/>
          <p:cNvSpPr txBox="1">
            <a:spLocks noChangeArrowheads="1"/>
          </p:cNvSpPr>
          <p:nvPr/>
        </p:nvSpPr>
        <p:spPr bwMode="auto">
          <a:xfrm>
            <a:off x="1679575" y="5243515"/>
            <a:ext cx="551714"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solidFill>
                  <a:srgbClr val="000000"/>
                </a:solidFill>
                <a:cs typeface="Arial" pitchFamily="34" charset="0"/>
              </a:rPr>
              <a:t>pro B</a:t>
            </a:r>
          </a:p>
        </p:txBody>
      </p:sp>
      <p:sp>
        <p:nvSpPr>
          <p:cNvPr id="119847" name="Line 42"/>
          <p:cNvSpPr>
            <a:spLocks noChangeShapeType="1"/>
          </p:cNvSpPr>
          <p:nvPr/>
        </p:nvSpPr>
        <p:spPr bwMode="auto">
          <a:xfrm>
            <a:off x="1679575" y="5711825"/>
            <a:ext cx="55626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20" tIns="45711" rIns="91420" bIns="45711"/>
          <a:lstStyle/>
          <a:p>
            <a:endParaRPr lang="en-US"/>
          </a:p>
        </p:txBody>
      </p:sp>
      <p:sp>
        <p:nvSpPr>
          <p:cNvPr id="119848" name="Line 43"/>
          <p:cNvSpPr>
            <a:spLocks noChangeShapeType="1"/>
          </p:cNvSpPr>
          <p:nvPr/>
        </p:nvSpPr>
        <p:spPr bwMode="auto">
          <a:xfrm>
            <a:off x="2822575" y="5894388"/>
            <a:ext cx="4114800" cy="0"/>
          </a:xfrm>
          <a:prstGeom prst="line">
            <a:avLst/>
          </a:prstGeom>
          <a:noFill/>
          <a:ln w="158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20" tIns="45711" rIns="91420" bIns="45711"/>
          <a:lstStyle/>
          <a:p>
            <a:endParaRPr lang="en-US"/>
          </a:p>
        </p:txBody>
      </p:sp>
      <p:sp>
        <p:nvSpPr>
          <p:cNvPr id="119849" name="Line 44"/>
          <p:cNvSpPr>
            <a:spLocks noChangeShapeType="1"/>
          </p:cNvSpPr>
          <p:nvPr/>
        </p:nvSpPr>
        <p:spPr bwMode="auto">
          <a:xfrm>
            <a:off x="3203575" y="6046788"/>
            <a:ext cx="3733800" cy="0"/>
          </a:xfrm>
          <a:prstGeom prst="line">
            <a:avLst/>
          </a:prstGeom>
          <a:noFill/>
          <a:ln w="158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20" tIns="45711" rIns="91420" bIns="45711"/>
          <a:lstStyle/>
          <a:p>
            <a:endParaRPr lang="en-US"/>
          </a:p>
        </p:txBody>
      </p:sp>
      <p:sp>
        <p:nvSpPr>
          <p:cNvPr id="119850" name="Text Box 45"/>
          <p:cNvSpPr txBox="1">
            <a:spLocks noChangeArrowheads="1"/>
          </p:cNvSpPr>
          <p:nvPr/>
        </p:nvSpPr>
        <p:spPr bwMode="auto">
          <a:xfrm>
            <a:off x="1066800" y="5592765"/>
            <a:ext cx="575758"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b="1">
                <a:solidFill>
                  <a:srgbClr val="333399"/>
                </a:solidFill>
                <a:cs typeface="Arial" pitchFamily="34" charset="0"/>
              </a:rPr>
              <a:t>CD19</a:t>
            </a:r>
          </a:p>
        </p:txBody>
      </p:sp>
      <p:sp>
        <p:nvSpPr>
          <p:cNvPr id="119851" name="Text Box 46"/>
          <p:cNvSpPr txBox="1">
            <a:spLocks noChangeArrowheads="1"/>
          </p:cNvSpPr>
          <p:nvPr/>
        </p:nvSpPr>
        <p:spPr bwMode="auto">
          <a:xfrm>
            <a:off x="2171700" y="5745165"/>
            <a:ext cx="575758"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b="1">
                <a:solidFill>
                  <a:srgbClr val="333399"/>
                </a:solidFill>
                <a:cs typeface="Arial" pitchFamily="34" charset="0"/>
              </a:rPr>
              <a:t>CD22</a:t>
            </a:r>
          </a:p>
        </p:txBody>
      </p:sp>
      <p:sp>
        <p:nvSpPr>
          <p:cNvPr id="119852" name="Text Box 47"/>
          <p:cNvSpPr txBox="1">
            <a:spLocks noChangeArrowheads="1"/>
          </p:cNvSpPr>
          <p:nvPr/>
        </p:nvSpPr>
        <p:spPr bwMode="auto">
          <a:xfrm>
            <a:off x="2552700" y="5943601"/>
            <a:ext cx="575758" cy="27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b="1">
                <a:solidFill>
                  <a:srgbClr val="333399"/>
                </a:solidFill>
                <a:cs typeface="Arial" pitchFamily="34" charset="0"/>
              </a:rPr>
              <a:t>CD20</a:t>
            </a:r>
          </a:p>
        </p:txBody>
      </p:sp>
      <p:grpSp>
        <p:nvGrpSpPr>
          <p:cNvPr id="119853" name="Group 48"/>
          <p:cNvGrpSpPr>
            <a:grpSpLocks/>
          </p:cNvGrpSpPr>
          <p:nvPr/>
        </p:nvGrpSpPr>
        <p:grpSpPr bwMode="auto">
          <a:xfrm>
            <a:off x="1527175" y="4343400"/>
            <a:ext cx="838200" cy="838200"/>
            <a:chOff x="48" y="1872"/>
            <a:chExt cx="528" cy="528"/>
          </a:xfrm>
        </p:grpSpPr>
        <p:sp>
          <p:nvSpPr>
            <p:cNvPr id="119868" name="Oval 49"/>
            <p:cNvSpPr>
              <a:spLocks noChangeArrowheads="1"/>
            </p:cNvSpPr>
            <p:nvPr/>
          </p:nvSpPr>
          <p:spPr bwMode="auto">
            <a:xfrm>
              <a:off x="48" y="1872"/>
              <a:ext cx="528" cy="528"/>
            </a:xfrm>
            <a:prstGeom prst="ellipse">
              <a:avLst/>
            </a:prstGeom>
            <a:solidFill>
              <a:srgbClr val="FF9900"/>
            </a:solidFill>
            <a:ln w="9525">
              <a:solidFill>
                <a:schemeClr val="bg2"/>
              </a:solidFill>
              <a:round/>
              <a:headEnd/>
              <a:tailEnd/>
            </a:ln>
          </p:spPr>
          <p:txBody>
            <a:bodyPr wrap="none" anchor="ctr"/>
            <a:lstStyle/>
            <a:p>
              <a:endParaRPr lang="en-US">
                <a:solidFill>
                  <a:srgbClr val="000000"/>
                </a:solidFill>
                <a:cs typeface="Arial" pitchFamily="34" charset="0"/>
              </a:endParaRPr>
            </a:p>
          </p:txBody>
        </p:sp>
        <p:sp>
          <p:nvSpPr>
            <p:cNvPr id="119869" name="Oval 50"/>
            <p:cNvSpPr>
              <a:spLocks noChangeArrowheads="1"/>
            </p:cNvSpPr>
            <p:nvPr/>
          </p:nvSpPr>
          <p:spPr bwMode="auto">
            <a:xfrm>
              <a:off x="288" y="2112"/>
              <a:ext cx="192" cy="192"/>
            </a:xfrm>
            <a:prstGeom prst="ellipse">
              <a:avLst/>
            </a:prstGeom>
            <a:solidFill>
              <a:srgbClr val="FF00FF"/>
            </a:solidFill>
            <a:ln w="9525">
              <a:solidFill>
                <a:schemeClr val="bg2"/>
              </a:solidFill>
              <a:round/>
              <a:headEnd/>
              <a:tailEnd/>
            </a:ln>
          </p:spPr>
          <p:txBody>
            <a:bodyPr wrap="none" anchor="ctr"/>
            <a:lstStyle/>
            <a:p>
              <a:endParaRPr lang="en-US">
                <a:solidFill>
                  <a:srgbClr val="000000"/>
                </a:solidFill>
                <a:cs typeface="Arial" pitchFamily="34" charset="0"/>
              </a:endParaRPr>
            </a:p>
          </p:txBody>
        </p:sp>
      </p:grpSp>
      <p:grpSp>
        <p:nvGrpSpPr>
          <p:cNvPr id="119854" name="Group 51"/>
          <p:cNvGrpSpPr>
            <a:grpSpLocks/>
          </p:cNvGrpSpPr>
          <p:nvPr/>
        </p:nvGrpSpPr>
        <p:grpSpPr bwMode="auto">
          <a:xfrm>
            <a:off x="2974975" y="4343400"/>
            <a:ext cx="838200" cy="838200"/>
            <a:chOff x="48" y="1872"/>
            <a:chExt cx="528" cy="528"/>
          </a:xfrm>
        </p:grpSpPr>
        <p:sp>
          <p:nvSpPr>
            <p:cNvPr id="119866" name="Oval 52"/>
            <p:cNvSpPr>
              <a:spLocks noChangeArrowheads="1"/>
            </p:cNvSpPr>
            <p:nvPr/>
          </p:nvSpPr>
          <p:spPr bwMode="auto">
            <a:xfrm>
              <a:off x="48" y="1872"/>
              <a:ext cx="528" cy="528"/>
            </a:xfrm>
            <a:prstGeom prst="ellipse">
              <a:avLst/>
            </a:prstGeom>
            <a:solidFill>
              <a:srgbClr val="FF9900"/>
            </a:solidFill>
            <a:ln w="9525">
              <a:solidFill>
                <a:schemeClr val="bg2"/>
              </a:solidFill>
              <a:round/>
              <a:headEnd/>
              <a:tailEnd/>
            </a:ln>
          </p:spPr>
          <p:txBody>
            <a:bodyPr wrap="none" anchor="ctr"/>
            <a:lstStyle/>
            <a:p>
              <a:endParaRPr lang="en-US">
                <a:solidFill>
                  <a:srgbClr val="000000"/>
                </a:solidFill>
                <a:cs typeface="Arial" pitchFamily="34" charset="0"/>
              </a:endParaRPr>
            </a:p>
          </p:txBody>
        </p:sp>
        <p:sp>
          <p:nvSpPr>
            <p:cNvPr id="119867" name="Oval 53"/>
            <p:cNvSpPr>
              <a:spLocks noChangeArrowheads="1"/>
            </p:cNvSpPr>
            <p:nvPr/>
          </p:nvSpPr>
          <p:spPr bwMode="auto">
            <a:xfrm>
              <a:off x="288" y="2112"/>
              <a:ext cx="192" cy="192"/>
            </a:xfrm>
            <a:prstGeom prst="ellipse">
              <a:avLst/>
            </a:prstGeom>
            <a:solidFill>
              <a:srgbClr val="FF00FF"/>
            </a:solidFill>
            <a:ln w="9525">
              <a:solidFill>
                <a:schemeClr val="bg2"/>
              </a:solidFill>
              <a:round/>
              <a:headEnd/>
              <a:tailEnd/>
            </a:ln>
          </p:spPr>
          <p:txBody>
            <a:bodyPr wrap="none" anchor="ctr"/>
            <a:lstStyle/>
            <a:p>
              <a:endParaRPr lang="en-US">
                <a:solidFill>
                  <a:srgbClr val="000000"/>
                </a:solidFill>
                <a:cs typeface="Arial" pitchFamily="34" charset="0"/>
              </a:endParaRPr>
            </a:p>
          </p:txBody>
        </p:sp>
      </p:grpSp>
      <p:sp>
        <p:nvSpPr>
          <p:cNvPr id="119855" name="Text Box 54"/>
          <p:cNvSpPr txBox="1">
            <a:spLocks noChangeArrowheads="1"/>
          </p:cNvSpPr>
          <p:nvPr/>
        </p:nvSpPr>
        <p:spPr bwMode="auto">
          <a:xfrm rot="-2407192">
            <a:off x="2973994" y="4508787"/>
            <a:ext cx="338514"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119856" name="Text Box 55"/>
          <p:cNvSpPr txBox="1">
            <a:spLocks noChangeArrowheads="1"/>
          </p:cNvSpPr>
          <p:nvPr/>
        </p:nvSpPr>
        <p:spPr bwMode="auto">
          <a:xfrm rot="2381744">
            <a:off x="3424844" y="4445287"/>
            <a:ext cx="338514"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sp>
        <p:nvSpPr>
          <p:cNvPr id="119857" name="Text Box 56"/>
          <p:cNvSpPr txBox="1">
            <a:spLocks noChangeArrowheads="1"/>
          </p:cNvSpPr>
          <p:nvPr/>
        </p:nvSpPr>
        <p:spPr bwMode="auto">
          <a:xfrm rot="10293373">
            <a:off x="3175606" y="4357975"/>
            <a:ext cx="338514"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11" rIns="91420" bIns="4571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66FF33"/>
                </a:solidFill>
                <a:ea typeface="Arial Unicode MS" pitchFamily="34" charset="-128"/>
                <a:cs typeface="Arial Unicode MS" pitchFamily="34" charset="-128"/>
              </a:rPr>
              <a:t>Y</a:t>
            </a:r>
          </a:p>
        </p:txBody>
      </p:sp>
      <p:grpSp>
        <p:nvGrpSpPr>
          <p:cNvPr id="119858" name="Group 57"/>
          <p:cNvGrpSpPr>
            <a:grpSpLocks/>
          </p:cNvGrpSpPr>
          <p:nvPr/>
        </p:nvGrpSpPr>
        <p:grpSpPr bwMode="auto">
          <a:xfrm>
            <a:off x="4422775" y="4343400"/>
            <a:ext cx="838200" cy="838200"/>
            <a:chOff x="48" y="1872"/>
            <a:chExt cx="528" cy="528"/>
          </a:xfrm>
        </p:grpSpPr>
        <p:sp>
          <p:nvSpPr>
            <p:cNvPr id="119864" name="Oval 58"/>
            <p:cNvSpPr>
              <a:spLocks noChangeArrowheads="1"/>
            </p:cNvSpPr>
            <p:nvPr/>
          </p:nvSpPr>
          <p:spPr bwMode="auto">
            <a:xfrm>
              <a:off x="48" y="1872"/>
              <a:ext cx="528" cy="528"/>
            </a:xfrm>
            <a:prstGeom prst="ellipse">
              <a:avLst/>
            </a:prstGeom>
            <a:solidFill>
              <a:srgbClr val="FF9900"/>
            </a:solidFill>
            <a:ln w="9525">
              <a:solidFill>
                <a:schemeClr val="bg2"/>
              </a:solidFill>
              <a:round/>
              <a:headEnd/>
              <a:tailEnd/>
            </a:ln>
          </p:spPr>
          <p:txBody>
            <a:bodyPr wrap="none" anchor="ctr"/>
            <a:lstStyle/>
            <a:p>
              <a:endParaRPr lang="en-US">
                <a:solidFill>
                  <a:srgbClr val="000000"/>
                </a:solidFill>
                <a:cs typeface="Arial" pitchFamily="34" charset="0"/>
              </a:endParaRPr>
            </a:p>
          </p:txBody>
        </p:sp>
        <p:sp>
          <p:nvSpPr>
            <p:cNvPr id="119865" name="Oval 59"/>
            <p:cNvSpPr>
              <a:spLocks noChangeArrowheads="1"/>
            </p:cNvSpPr>
            <p:nvPr/>
          </p:nvSpPr>
          <p:spPr bwMode="auto">
            <a:xfrm>
              <a:off x="288" y="2112"/>
              <a:ext cx="192" cy="192"/>
            </a:xfrm>
            <a:prstGeom prst="ellipse">
              <a:avLst/>
            </a:prstGeom>
            <a:solidFill>
              <a:srgbClr val="FF00FF"/>
            </a:solidFill>
            <a:ln w="9525">
              <a:solidFill>
                <a:schemeClr val="bg2"/>
              </a:solidFill>
              <a:round/>
              <a:headEnd/>
              <a:tailEnd/>
            </a:ln>
          </p:spPr>
          <p:txBody>
            <a:bodyPr wrap="none" anchor="ctr"/>
            <a:lstStyle/>
            <a:p>
              <a:endParaRPr lang="en-US">
                <a:solidFill>
                  <a:srgbClr val="000000"/>
                </a:solidFill>
                <a:cs typeface="Arial" pitchFamily="34" charset="0"/>
              </a:endParaRPr>
            </a:p>
          </p:txBody>
        </p:sp>
      </p:grpSp>
      <p:grpSp>
        <p:nvGrpSpPr>
          <p:cNvPr id="119859" name="Group 60"/>
          <p:cNvGrpSpPr>
            <a:grpSpLocks/>
          </p:cNvGrpSpPr>
          <p:nvPr/>
        </p:nvGrpSpPr>
        <p:grpSpPr bwMode="auto">
          <a:xfrm>
            <a:off x="5870575" y="4343400"/>
            <a:ext cx="838200" cy="838200"/>
            <a:chOff x="48" y="1872"/>
            <a:chExt cx="528" cy="528"/>
          </a:xfrm>
        </p:grpSpPr>
        <p:sp>
          <p:nvSpPr>
            <p:cNvPr id="119862" name="Oval 61"/>
            <p:cNvSpPr>
              <a:spLocks noChangeArrowheads="1"/>
            </p:cNvSpPr>
            <p:nvPr/>
          </p:nvSpPr>
          <p:spPr bwMode="auto">
            <a:xfrm>
              <a:off x="48" y="1872"/>
              <a:ext cx="528" cy="528"/>
            </a:xfrm>
            <a:prstGeom prst="ellipse">
              <a:avLst/>
            </a:prstGeom>
            <a:solidFill>
              <a:srgbClr val="FF9900"/>
            </a:solidFill>
            <a:ln w="9525">
              <a:solidFill>
                <a:schemeClr val="bg2"/>
              </a:solidFill>
              <a:round/>
              <a:headEnd/>
              <a:tailEnd/>
            </a:ln>
          </p:spPr>
          <p:txBody>
            <a:bodyPr wrap="none" anchor="ctr"/>
            <a:lstStyle/>
            <a:p>
              <a:endParaRPr lang="en-US">
                <a:solidFill>
                  <a:srgbClr val="000000"/>
                </a:solidFill>
                <a:cs typeface="Arial" pitchFamily="34" charset="0"/>
              </a:endParaRPr>
            </a:p>
          </p:txBody>
        </p:sp>
        <p:sp>
          <p:nvSpPr>
            <p:cNvPr id="119863" name="Oval 62"/>
            <p:cNvSpPr>
              <a:spLocks noChangeArrowheads="1"/>
            </p:cNvSpPr>
            <p:nvPr/>
          </p:nvSpPr>
          <p:spPr bwMode="auto">
            <a:xfrm>
              <a:off x="288" y="2112"/>
              <a:ext cx="192" cy="192"/>
            </a:xfrm>
            <a:prstGeom prst="ellipse">
              <a:avLst/>
            </a:prstGeom>
            <a:solidFill>
              <a:srgbClr val="FF00FF"/>
            </a:solidFill>
            <a:ln w="9525">
              <a:solidFill>
                <a:schemeClr val="bg2"/>
              </a:solidFill>
              <a:round/>
              <a:headEnd/>
              <a:tailEnd/>
            </a:ln>
          </p:spPr>
          <p:txBody>
            <a:bodyPr wrap="none" anchor="ctr"/>
            <a:lstStyle/>
            <a:p>
              <a:endParaRPr lang="en-US">
                <a:solidFill>
                  <a:srgbClr val="000000"/>
                </a:solidFill>
                <a:cs typeface="Arial" pitchFamily="34" charset="0"/>
              </a:endParaRPr>
            </a:p>
          </p:txBody>
        </p:sp>
      </p:grpSp>
      <p:sp>
        <p:nvSpPr>
          <p:cNvPr id="2" name="Rectangle 1"/>
          <p:cNvSpPr/>
          <p:nvPr/>
        </p:nvSpPr>
        <p:spPr>
          <a:xfrm>
            <a:off x="66675" y="6118226"/>
            <a:ext cx="7175500" cy="615535"/>
          </a:xfrm>
          <a:prstGeom prst="rect">
            <a:avLst/>
          </a:prstGeom>
        </p:spPr>
        <p:txBody>
          <a:bodyPr lIns="91420" tIns="45711" rIns="91420" bIns="45711">
            <a:spAutoFit/>
          </a:bodyPr>
          <a:lstStyle/>
          <a:p>
            <a:pPr>
              <a:defRPr/>
            </a:pPr>
            <a:r>
              <a:rPr lang="en-US" sz="900" kern="0" dirty="0">
                <a:solidFill>
                  <a:srgbClr val="000000"/>
                </a:solidFill>
                <a:latin typeface="Arial" charset="0"/>
              </a:rPr>
              <a:t>1</a:t>
            </a:r>
            <a:r>
              <a:rPr lang="en-US" sz="800" kern="0" dirty="0">
                <a:solidFill>
                  <a:srgbClr val="000000"/>
                </a:solidFill>
                <a:latin typeface="Arial" charset="0"/>
              </a:rPr>
              <a:t>. </a:t>
            </a:r>
            <a:r>
              <a:rPr lang="en-US" sz="800" kern="0" dirty="0" err="1">
                <a:solidFill>
                  <a:srgbClr val="000000"/>
                </a:solidFill>
                <a:latin typeface="Arial" charset="0"/>
              </a:rPr>
              <a:t>Scheuermann</a:t>
            </a:r>
            <a:r>
              <a:rPr lang="en-US" sz="800" kern="0" dirty="0">
                <a:solidFill>
                  <a:srgbClr val="000000"/>
                </a:solidFill>
                <a:latin typeface="Arial" charset="0"/>
              </a:rPr>
              <a:t> RH, et al. </a:t>
            </a:r>
            <a:r>
              <a:rPr lang="en-US" sz="800" i="1" kern="0" dirty="0" err="1">
                <a:solidFill>
                  <a:srgbClr val="000000"/>
                </a:solidFill>
                <a:latin typeface="Arial" charset="0"/>
              </a:rPr>
              <a:t>Leuk</a:t>
            </a:r>
            <a:r>
              <a:rPr lang="en-US" sz="800" i="1" kern="0" dirty="0">
                <a:solidFill>
                  <a:srgbClr val="000000"/>
                </a:solidFill>
                <a:latin typeface="Arial" charset="0"/>
              </a:rPr>
              <a:t> Lymphoma</a:t>
            </a:r>
            <a:r>
              <a:rPr lang="en-US" sz="800" kern="0" dirty="0">
                <a:solidFill>
                  <a:srgbClr val="000000"/>
                </a:solidFill>
                <a:latin typeface="Arial" charset="0"/>
              </a:rPr>
              <a:t>. 1995;18:385-397</a:t>
            </a:r>
          </a:p>
          <a:p>
            <a:pPr>
              <a:defRPr/>
            </a:pPr>
            <a:r>
              <a:rPr lang="en-US" sz="800" dirty="0">
                <a:solidFill>
                  <a:prstClr val="black"/>
                </a:solidFill>
                <a:latin typeface="Arial" charset="0"/>
              </a:rPr>
              <a:t>Image adapted from </a:t>
            </a:r>
            <a:r>
              <a:rPr lang="en-US" sz="800" dirty="0" err="1">
                <a:solidFill>
                  <a:prstClr val="black"/>
                </a:solidFill>
                <a:latin typeface="Arial" charset="0"/>
              </a:rPr>
              <a:t>Janeway</a:t>
            </a:r>
            <a:r>
              <a:rPr lang="en-US" sz="800" dirty="0">
                <a:solidFill>
                  <a:prstClr val="black"/>
                </a:solidFill>
                <a:latin typeface="Arial" charset="0"/>
              </a:rPr>
              <a:t> CA, Travers P, </a:t>
            </a:r>
            <a:r>
              <a:rPr lang="en-US" sz="800" dirty="0" err="1">
                <a:solidFill>
                  <a:prstClr val="black"/>
                </a:solidFill>
                <a:latin typeface="Arial" charset="0"/>
              </a:rPr>
              <a:t>Walport</a:t>
            </a:r>
            <a:r>
              <a:rPr lang="en-US" sz="800" dirty="0">
                <a:solidFill>
                  <a:prstClr val="black"/>
                </a:solidFill>
                <a:latin typeface="Arial" charset="0"/>
              </a:rPr>
              <a:t> M, et al. </a:t>
            </a:r>
            <a:r>
              <a:rPr lang="en-US" sz="800" i="1" dirty="0" err="1">
                <a:solidFill>
                  <a:prstClr val="black"/>
                </a:solidFill>
                <a:latin typeface="Arial" charset="0"/>
              </a:rPr>
              <a:t>Immunobiology</a:t>
            </a:r>
            <a:r>
              <a:rPr lang="en-US" sz="800" dirty="0">
                <a:solidFill>
                  <a:prstClr val="black"/>
                </a:solidFill>
                <a:latin typeface="Arial" charset="0"/>
              </a:rPr>
              <a:t>. 5th ed. New York, NY: Garland Science; 2001:221-293; </a:t>
            </a:r>
            <a:r>
              <a:rPr lang="en-US" sz="800" kern="0" dirty="0" err="1">
                <a:solidFill>
                  <a:srgbClr val="000000"/>
                </a:solidFill>
                <a:latin typeface="Arial" charset="0"/>
              </a:rPr>
              <a:t>Scheuermann</a:t>
            </a:r>
            <a:r>
              <a:rPr lang="en-US" sz="800" kern="0" dirty="0">
                <a:solidFill>
                  <a:srgbClr val="000000"/>
                </a:solidFill>
                <a:latin typeface="Arial" charset="0"/>
              </a:rPr>
              <a:t> RH, et al. </a:t>
            </a:r>
            <a:r>
              <a:rPr lang="en-US" sz="800" i="1" kern="0" dirty="0" err="1">
                <a:solidFill>
                  <a:srgbClr val="000000"/>
                </a:solidFill>
                <a:latin typeface="Arial" charset="0"/>
              </a:rPr>
              <a:t>Leuk</a:t>
            </a:r>
            <a:r>
              <a:rPr lang="en-US" sz="800" i="1" kern="0" dirty="0">
                <a:solidFill>
                  <a:srgbClr val="000000"/>
                </a:solidFill>
                <a:latin typeface="Arial" charset="0"/>
              </a:rPr>
              <a:t> Lymphoma</a:t>
            </a:r>
            <a:r>
              <a:rPr lang="en-US" sz="800" kern="0" dirty="0">
                <a:solidFill>
                  <a:srgbClr val="000000"/>
                </a:solidFill>
                <a:latin typeface="Arial" charset="0"/>
              </a:rPr>
              <a:t>. 1995;18:385-397; and </a:t>
            </a:r>
            <a:r>
              <a:rPr lang="en-US" sz="800" dirty="0">
                <a:solidFill>
                  <a:srgbClr val="000000"/>
                </a:solidFill>
                <a:latin typeface="Arial" charset="0"/>
              </a:rPr>
              <a:t>Feldman M, Marini JC. Cell cooperation in the antibody response.     In: </a:t>
            </a:r>
            <a:r>
              <a:rPr lang="en-US" sz="800" dirty="0" err="1">
                <a:solidFill>
                  <a:srgbClr val="000000"/>
                </a:solidFill>
                <a:latin typeface="Arial" charset="0"/>
              </a:rPr>
              <a:t>Roitt</a:t>
            </a:r>
            <a:r>
              <a:rPr lang="en-US" sz="800" dirty="0">
                <a:solidFill>
                  <a:srgbClr val="000000"/>
                </a:solidFill>
                <a:latin typeface="Arial" charset="0"/>
              </a:rPr>
              <a:t> I, </a:t>
            </a:r>
            <a:r>
              <a:rPr lang="en-US" sz="800" dirty="0" err="1">
                <a:solidFill>
                  <a:srgbClr val="000000"/>
                </a:solidFill>
                <a:latin typeface="Arial" charset="0"/>
              </a:rPr>
              <a:t>Brostoff</a:t>
            </a:r>
            <a:r>
              <a:rPr lang="en-US" sz="800" dirty="0">
                <a:solidFill>
                  <a:srgbClr val="000000"/>
                </a:solidFill>
                <a:latin typeface="Arial" charset="0"/>
              </a:rPr>
              <a:t> J, Male D, eds. </a:t>
            </a:r>
            <a:r>
              <a:rPr lang="en-US" sz="800" i="1" dirty="0">
                <a:solidFill>
                  <a:srgbClr val="000000"/>
                </a:solidFill>
                <a:latin typeface="Arial" charset="0"/>
              </a:rPr>
              <a:t>Immunology</a:t>
            </a:r>
            <a:r>
              <a:rPr lang="en-US" sz="800" dirty="0">
                <a:solidFill>
                  <a:srgbClr val="000000"/>
                </a:solidFill>
                <a:latin typeface="Arial" charset="0"/>
              </a:rPr>
              <a:t>. 6th ed. Maryland Heights, Missouri: </a:t>
            </a:r>
            <a:r>
              <a:rPr lang="en-US" sz="900" dirty="0">
                <a:solidFill>
                  <a:srgbClr val="000000"/>
                </a:solidFill>
                <a:latin typeface="Arial" charset="0"/>
              </a:rPr>
              <a:t>Mosby;2001:131-146</a:t>
            </a:r>
            <a:r>
              <a:rPr lang="en-US" sz="900" kern="0" dirty="0">
                <a:solidFill>
                  <a:srgbClr val="000000"/>
                </a:solidFill>
                <a:latin typeface="Arial" charset="0"/>
              </a:rPr>
              <a:t>.</a:t>
            </a:r>
          </a:p>
        </p:txBody>
      </p:sp>
    </p:spTree>
    <p:extLst>
      <p:ext uri="{BB962C8B-B14F-4D97-AF65-F5344CB8AC3E}">
        <p14:creationId xmlns:p14="http://schemas.microsoft.com/office/powerpoint/2010/main" val="1663791800"/>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27004-043E-426F-B135-280173BCA145}"/>
              </a:ext>
            </a:extLst>
          </p:cNvPr>
          <p:cNvSpPr>
            <a:spLocks noGrp="1"/>
          </p:cNvSpPr>
          <p:nvPr>
            <p:ph type="title"/>
          </p:nvPr>
        </p:nvSpPr>
        <p:spPr/>
        <p:txBody>
          <a:bodyPr/>
          <a:lstStyle/>
          <a:p>
            <a:r>
              <a:rPr lang="en-US" dirty="0"/>
              <a:t>Toxicities of CAR-T Cell Therapy </a:t>
            </a:r>
          </a:p>
        </p:txBody>
      </p:sp>
      <p:sp>
        <p:nvSpPr>
          <p:cNvPr id="3" name="Content Placeholder 2">
            <a:extLst>
              <a:ext uri="{FF2B5EF4-FFF2-40B4-BE49-F238E27FC236}">
                <a16:creationId xmlns:a16="http://schemas.microsoft.com/office/drawing/2014/main" id="{0B9BA444-5EBB-4E9E-BA55-8A6197D20402}"/>
              </a:ext>
            </a:extLst>
          </p:cNvPr>
          <p:cNvSpPr>
            <a:spLocks noGrp="1"/>
          </p:cNvSpPr>
          <p:nvPr>
            <p:ph idx="1"/>
          </p:nvPr>
        </p:nvSpPr>
        <p:spPr/>
        <p:txBody>
          <a:bodyPr>
            <a:normAutofit fontScale="85000" lnSpcReduction="20000"/>
          </a:bodyPr>
          <a:lstStyle/>
          <a:p>
            <a:r>
              <a:rPr lang="en-US" dirty="0"/>
              <a:t>Cytokine Release Syndrome</a:t>
            </a:r>
          </a:p>
          <a:p>
            <a:pPr lvl="1"/>
            <a:r>
              <a:rPr lang="en-US" dirty="0"/>
              <a:t>Fever, chills / rigors, tachycardia, hypotension, hypoxia, fluid retention, rash, nausea, anorexia, fatigue</a:t>
            </a:r>
          </a:p>
          <a:p>
            <a:pPr lvl="1"/>
            <a:r>
              <a:rPr lang="en-US" dirty="0"/>
              <a:t>Capillary leak syndrome</a:t>
            </a:r>
          </a:p>
          <a:p>
            <a:r>
              <a:rPr lang="en-US" dirty="0"/>
              <a:t>Neurotoxicity</a:t>
            </a:r>
          </a:p>
          <a:p>
            <a:pPr lvl="1"/>
            <a:r>
              <a:rPr lang="en-US" dirty="0"/>
              <a:t>Headache, confusion, aphasia, tremors, somnolence</a:t>
            </a:r>
          </a:p>
          <a:p>
            <a:r>
              <a:rPr lang="en-US" dirty="0"/>
              <a:t>Acute kidney injury</a:t>
            </a:r>
          </a:p>
          <a:p>
            <a:pPr lvl="1"/>
            <a:r>
              <a:rPr lang="en-US" dirty="0"/>
              <a:t>Inflammation leading to decreased renal blood flow</a:t>
            </a:r>
          </a:p>
          <a:p>
            <a:r>
              <a:rPr lang="en-US" dirty="0"/>
              <a:t>Coagulopathy</a:t>
            </a:r>
          </a:p>
          <a:p>
            <a:pPr lvl="1"/>
            <a:r>
              <a:rPr lang="en-US" dirty="0"/>
              <a:t>Prolonged PT/PTT, increased D-dimer</a:t>
            </a:r>
          </a:p>
          <a:p>
            <a:pPr lvl="1"/>
            <a:r>
              <a:rPr lang="en-US" dirty="0"/>
              <a:t>Inflammatory response rather than DIC</a:t>
            </a:r>
          </a:p>
        </p:txBody>
      </p:sp>
      <p:sp>
        <p:nvSpPr>
          <p:cNvPr id="5" name="TextBox 4">
            <a:extLst>
              <a:ext uri="{FF2B5EF4-FFF2-40B4-BE49-F238E27FC236}">
                <a16:creationId xmlns:a16="http://schemas.microsoft.com/office/drawing/2014/main" id="{C5B3A8C8-AECC-4E32-8A6B-B0CEEDF004EC}"/>
              </a:ext>
            </a:extLst>
          </p:cNvPr>
          <p:cNvSpPr txBox="1"/>
          <p:nvPr/>
        </p:nvSpPr>
        <p:spPr>
          <a:xfrm>
            <a:off x="695740" y="6354523"/>
            <a:ext cx="7782338" cy="461665"/>
          </a:xfrm>
          <a:prstGeom prst="rect">
            <a:avLst/>
          </a:prstGeom>
          <a:noFill/>
        </p:spPr>
        <p:txBody>
          <a:bodyPr wrap="square" rtlCol="0">
            <a:spAutoFit/>
          </a:bodyPr>
          <a:lstStyle/>
          <a:p>
            <a:r>
              <a:rPr lang="en-US" sz="1200" dirty="0"/>
              <a:t>Halton E et al. </a:t>
            </a:r>
            <a:r>
              <a:rPr lang="en-US" sz="1200" i="1" dirty="0"/>
              <a:t>Clin J Oncol </a:t>
            </a:r>
            <a:r>
              <a:rPr lang="en-US" sz="1200" i="1" dirty="0" err="1"/>
              <a:t>Nurs</a:t>
            </a:r>
            <a:r>
              <a:rPr lang="en-US" sz="1200" i="1" dirty="0"/>
              <a:t>. </a:t>
            </a:r>
            <a:r>
              <a:rPr lang="en-US" sz="1200" dirty="0"/>
              <a:t>2017;21(suppl):35-40.</a:t>
            </a:r>
            <a:endParaRPr lang="en-US" sz="1200" i="1" dirty="0"/>
          </a:p>
          <a:p>
            <a:r>
              <a:rPr lang="en-US" sz="1200" dirty="0"/>
              <a:t>Smith LT, </a:t>
            </a:r>
            <a:r>
              <a:rPr lang="en-US" sz="1200" dirty="0" err="1"/>
              <a:t>Venella</a:t>
            </a:r>
            <a:r>
              <a:rPr lang="en-US" sz="1200" dirty="0"/>
              <a:t> K. </a:t>
            </a:r>
            <a:r>
              <a:rPr lang="en-US" sz="1200" i="1" dirty="0"/>
              <a:t>Clin J Oncol </a:t>
            </a:r>
            <a:r>
              <a:rPr lang="en-US" sz="1200" i="1" dirty="0" err="1"/>
              <a:t>Nurs</a:t>
            </a:r>
            <a:r>
              <a:rPr lang="en-US" sz="1200" dirty="0"/>
              <a:t>. 2017;21(suppl):29-34</a:t>
            </a:r>
            <a:r>
              <a:rPr lang="en-US" sz="1200" i="1" dirty="0"/>
              <a:t>.</a:t>
            </a:r>
            <a:endParaRPr lang="en-US" sz="1200" dirty="0"/>
          </a:p>
        </p:txBody>
      </p:sp>
    </p:spTree>
    <p:extLst>
      <p:ext uri="{BB962C8B-B14F-4D97-AF65-F5344CB8AC3E}">
        <p14:creationId xmlns:p14="http://schemas.microsoft.com/office/powerpoint/2010/main" val="1432508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6564-C022-4227-B1C2-241601A8C80F}"/>
              </a:ext>
            </a:extLst>
          </p:cNvPr>
          <p:cNvSpPr>
            <a:spLocks noGrp="1"/>
          </p:cNvSpPr>
          <p:nvPr>
            <p:ph type="title"/>
          </p:nvPr>
        </p:nvSpPr>
        <p:spPr/>
        <p:txBody>
          <a:bodyPr>
            <a:normAutofit/>
          </a:bodyPr>
          <a:lstStyle/>
          <a:p>
            <a:r>
              <a:rPr lang="en-US" dirty="0"/>
              <a:t>Toxicities of CAR-T Cell Therapy</a:t>
            </a:r>
          </a:p>
        </p:txBody>
      </p:sp>
      <p:graphicFrame>
        <p:nvGraphicFramePr>
          <p:cNvPr id="4" name="Content Placeholder 3">
            <a:extLst>
              <a:ext uri="{FF2B5EF4-FFF2-40B4-BE49-F238E27FC236}">
                <a16:creationId xmlns:a16="http://schemas.microsoft.com/office/drawing/2014/main" id="{3C54B83E-5792-473F-8DC2-B515E88A1CEE}"/>
              </a:ext>
            </a:extLst>
          </p:cNvPr>
          <p:cNvGraphicFramePr>
            <a:graphicFrameLocks noGrp="1"/>
          </p:cNvGraphicFramePr>
          <p:nvPr>
            <p:ph idx="1"/>
            <p:extLst>
              <p:ext uri="{D42A27DB-BD31-4B8C-83A1-F6EECF244321}">
                <p14:modId xmlns:p14="http://schemas.microsoft.com/office/powerpoint/2010/main" val="1273556455"/>
              </p:ext>
            </p:extLst>
          </p:nvPr>
        </p:nvGraphicFramePr>
        <p:xfrm>
          <a:off x="1117076" y="1882263"/>
          <a:ext cx="6546916" cy="4380299"/>
        </p:xfrm>
        <a:graphic>
          <a:graphicData uri="http://schemas.openxmlformats.org/drawingml/2006/table">
            <a:tbl>
              <a:tblPr firstRow="1" bandRow="1">
                <a:tableStyleId>{5C22544A-7EE6-4342-B048-85BDC9FD1C3A}</a:tableStyleId>
              </a:tblPr>
              <a:tblGrid>
                <a:gridCol w="3315633">
                  <a:extLst>
                    <a:ext uri="{9D8B030D-6E8A-4147-A177-3AD203B41FA5}">
                      <a16:colId xmlns:a16="http://schemas.microsoft.com/office/drawing/2014/main" val="2919668382"/>
                    </a:ext>
                  </a:extLst>
                </a:gridCol>
                <a:gridCol w="3231283">
                  <a:extLst>
                    <a:ext uri="{9D8B030D-6E8A-4147-A177-3AD203B41FA5}">
                      <a16:colId xmlns:a16="http://schemas.microsoft.com/office/drawing/2014/main" val="1094000848"/>
                    </a:ext>
                  </a:extLst>
                </a:gridCol>
              </a:tblGrid>
              <a:tr h="616113">
                <a:tc gridSpan="2">
                  <a:txBody>
                    <a:bodyPr/>
                    <a:lstStyle/>
                    <a:p>
                      <a:pPr algn="ctr"/>
                      <a:r>
                        <a:rPr lang="en-US" sz="2800" dirty="0"/>
                        <a:t>Toxicities </a:t>
                      </a:r>
                    </a:p>
                  </a:txBody>
                  <a:tcPr/>
                </a:tc>
                <a:tc hMerge="1">
                  <a:txBody>
                    <a:bodyPr/>
                    <a:lstStyle/>
                    <a:p>
                      <a:pPr algn="ctr"/>
                      <a:endParaRPr lang="en-US" sz="2800" dirty="0"/>
                    </a:p>
                  </a:txBody>
                  <a:tcPr/>
                </a:tc>
                <a:extLst>
                  <a:ext uri="{0D108BD9-81ED-4DB2-BD59-A6C34878D82A}">
                    <a16:rowId xmlns:a16="http://schemas.microsoft.com/office/drawing/2014/main" val="3671423118"/>
                  </a:ext>
                </a:extLst>
              </a:tr>
              <a:tr h="616113">
                <a:tc>
                  <a:txBody>
                    <a:bodyPr/>
                    <a:lstStyle/>
                    <a:p>
                      <a:r>
                        <a:rPr lang="en-US" sz="2800" dirty="0"/>
                        <a:t>SOB</a:t>
                      </a:r>
                    </a:p>
                  </a:txBody>
                  <a:tcPr/>
                </a:tc>
                <a:tc>
                  <a:txBody>
                    <a:bodyPr/>
                    <a:lstStyle/>
                    <a:p>
                      <a:r>
                        <a:rPr lang="en-US" sz="2800" dirty="0"/>
                        <a:t>Diarrhea</a:t>
                      </a:r>
                    </a:p>
                  </a:txBody>
                  <a:tcPr/>
                </a:tc>
                <a:extLst>
                  <a:ext uri="{0D108BD9-81ED-4DB2-BD59-A6C34878D82A}">
                    <a16:rowId xmlns:a16="http://schemas.microsoft.com/office/drawing/2014/main" val="3196421067"/>
                  </a:ext>
                </a:extLst>
              </a:tr>
              <a:tr h="616113">
                <a:tc>
                  <a:txBody>
                    <a:bodyPr/>
                    <a:lstStyle/>
                    <a:p>
                      <a:r>
                        <a:rPr lang="en-US" sz="2800" dirty="0"/>
                        <a:t>Fever</a:t>
                      </a:r>
                    </a:p>
                  </a:txBody>
                  <a:tcPr/>
                </a:tc>
                <a:tc>
                  <a:txBody>
                    <a:bodyPr/>
                    <a:lstStyle/>
                    <a:p>
                      <a:r>
                        <a:rPr lang="en-US" sz="2800" dirty="0"/>
                        <a:t>Myalgias</a:t>
                      </a:r>
                    </a:p>
                  </a:txBody>
                  <a:tcPr/>
                </a:tc>
                <a:extLst>
                  <a:ext uri="{0D108BD9-81ED-4DB2-BD59-A6C34878D82A}">
                    <a16:rowId xmlns:a16="http://schemas.microsoft.com/office/drawing/2014/main" val="3006939597"/>
                  </a:ext>
                </a:extLst>
              </a:tr>
              <a:tr h="616113">
                <a:tc>
                  <a:txBody>
                    <a:bodyPr/>
                    <a:lstStyle/>
                    <a:p>
                      <a:r>
                        <a:rPr lang="en-US" sz="2800" dirty="0"/>
                        <a:t>Chills</a:t>
                      </a:r>
                    </a:p>
                  </a:txBody>
                  <a:tcPr/>
                </a:tc>
                <a:tc>
                  <a:txBody>
                    <a:bodyPr/>
                    <a:lstStyle/>
                    <a:p>
                      <a:r>
                        <a:rPr lang="en-US" sz="2800" dirty="0"/>
                        <a:t>Arthralgias</a:t>
                      </a:r>
                    </a:p>
                  </a:txBody>
                  <a:tcPr/>
                </a:tc>
                <a:extLst>
                  <a:ext uri="{0D108BD9-81ED-4DB2-BD59-A6C34878D82A}">
                    <a16:rowId xmlns:a16="http://schemas.microsoft.com/office/drawing/2014/main" val="4071608056"/>
                  </a:ext>
                </a:extLst>
              </a:tr>
              <a:tr h="619342">
                <a:tc>
                  <a:txBody>
                    <a:bodyPr/>
                    <a:lstStyle/>
                    <a:p>
                      <a:r>
                        <a:rPr lang="en-US" sz="2800" dirty="0"/>
                        <a:t>Confusion</a:t>
                      </a:r>
                    </a:p>
                  </a:txBody>
                  <a:tcPr/>
                </a:tc>
                <a:tc>
                  <a:txBody>
                    <a:bodyPr/>
                    <a:lstStyle/>
                    <a:p>
                      <a:r>
                        <a:rPr lang="en-US" sz="2800" dirty="0"/>
                        <a:t>Dizziness</a:t>
                      </a:r>
                    </a:p>
                  </a:txBody>
                  <a:tcPr/>
                </a:tc>
                <a:extLst>
                  <a:ext uri="{0D108BD9-81ED-4DB2-BD59-A6C34878D82A}">
                    <a16:rowId xmlns:a16="http://schemas.microsoft.com/office/drawing/2014/main" val="260982050"/>
                  </a:ext>
                </a:extLst>
              </a:tr>
              <a:tr h="616113">
                <a:tc>
                  <a:txBody>
                    <a:bodyPr/>
                    <a:lstStyle/>
                    <a:p>
                      <a:r>
                        <a:rPr lang="en-US" sz="2800" dirty="0"/>
                        <a:t>Nausea</a:t>
                      </a:r>
                    </a:p>
                  </a:txBody>
                  <a:tcPr/>
                </a:tc>
                <a:tc>
                  <a:txBody>
                    <a:bodyPr/>
                    <a:lstStyle/>
                    <a:p>
                      <a:r>
                        <a:rPr lang="en-US" sz="2800" dirty="0"/>
                        <a:t>Lightheadedness</a:t>
                      </a:r>
                    </a:p>
                  </a:txBody>
                  <a:tcPr/>
                </a:tc>
                <a:extLst>
                  <a:ext uri="{0D108BD9-81ED-4DB2-BD59-A6C34878D82A}">
                    <a16:rowId xmlns:a16="http://schemas.microsoft.com/office/drawing/2014/main" val="3684028320"/>
                  </a:ext>
                </a:extLst>
              </a:tr>
              <a:tr h="680392">
                <a:tc>
                  <a:txBody>
                    <a:bodyPr/>
                    <a:lstStyle/>
                    <a:p>
                      <a:r>
                        <a:rPr lang="en-US" sz="2800" dirty="0"/>
                        <a:t>Vomiting</a:t>
                      </a:r>
                    </a:p>
                  </a:txBody>
                  <a:tcPr/>
                </a:tc>
                <a:tc>
                  <a:txBody>
                    <a:bodyPr/>
                    <a:lstStyle/>
                    <a:p>
                      <a:endParaRPr lang="en-US" sz="2800" dirty="0"/>
                    </a:p>
                  </a:txBody>
                  <a:tcPr/>
                </a:tc>
                <a:extLst>
                  <a:ext uri="{0D108BD9-81ED-4DB2-BD59-A6C34878D82A}">
                    <a16:rowId xmlns:a16="http://schemas.microsoft.com/office/drawing/2014/main" val="2325264012"/>
                  </a:ext>
                </a:extLst>
              </a:tr>
            </a:tbl>
          </a:graphicData>
        </a:graphic>
      </p:graphicFrame>
    </p:spTree>
    <p:extLst>
      <p:ext uri="{BB962C8B-B14F-4D97-AF65-F5344CB8AC3E}">
        <p14:creationId xmlns:p14="http://schemas.microsoft.com/office/powerpoint/2010/main" val="3854379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346D-7E92-4195-8BF1-385932D43CFE}"/>
              </a:ext>
            </a:extLst>
          </p:cNvPr>
          <p:cNvSpPr>
            <a:spLocks noGrp="1"/>
          </p:cNvSpPr>
          <p:nvPr>
            <p:ph type="title"/>
          </p:nvPr>
        </p:nvSpPr>
        <p:spPr/>
        <p:txBody>
          <a:bodyPr>
            <a:normAutofit/>
          </a:bodyPr>
          <a:lstStyle/>
          <a:p>
            <a:r>
              <a:rPr lang="en-US" dirty="0"/>
              <a:t>Toxicities of CAR-T cell Therapy</a:t>
            </a:r>
          </a:p>
        </p:txBody>
      </p:sp>
      <p:sp>
        <p:nvSpPr>
          <p:cNvPr id="3" name="Content Placeholder 2">
            <a:extLst>
              <a:ext uri="{FF2B5EF4-FFF2-40B4-BE49-F238E27FC236}">
                <a16:creationId xmlns:a16="http://schemas.microsoft.com/office/drawing/2014/main" id="{6CB0CF19-1897-4221-9EEC-68409DC0A294}"/>
              </a:ext>
            </a:extLst>
          </p:cNvPr>
          <p:cNvSpPr>
            <a:spLocks noGrp="1"/>
          </p:cNvSpPr>
          <p:nvPr>
            <p:ph idx="1"/>
          </p:nvPr>
        </p:nvSpPr>
        <p:spPr/>
        <p:txBody>
          <a:bodyPr/>
          <a:lstStyle/>
          <a:p>
            <a:r>
              <a:rPr lang="en-US" dirty="0"/>
              <a:t>Cytokine release syndrome:</a:t>
            </a:r>
          </a:p>
          <a:p>
            <a:pPr lvl="1"/>
            <a:r>
              <a:rPr lang="en-US" dirty="0"/>
              <a:t>Immune activation – elevated inflammatory cytokines</a:t>
            </a:r>
          </a:p>
          <a:p>
            <a:pPr lvl="1"/>
            <a:r>
              <a:rPr lang="en-US" dirty="0"/>
              <a:t>High fever, chills, tachycardia, hypotension, arrhythmias, capillary leak syndrome, renal impairment</a:t>
            </a:r>
          </a:p>
          <a:p>
            <a:pPr lvl="1"/>
            <a:r>
              <a:rPr lang="en-US" dirty="0"/>
              <a:t> occurs range 1-12 days</a:t>
            </a:r>
          </a:p>
        </p:txBody>
      </p:sp>
      <p:sp>
        <p:nvSpPr>
          <p:cNvPr id="6" name="TextBox 5">
            <a:extLst>
              <a:ext uri="{FF2B5EF4-FFF2-40B4-BE49-F238E27FC236}">
                <a16:creationId xmlns:a16="http://schemas.microsoft.com/office/drawing/2014/main" id="{7CE2E1B8-16B4-4252-B15B-A80FAAF6C152}"/>
              </a:ext>
            </a:extLst>
          </p:cNvPr>
          <p:cNvSpPr txBox="1"/>
          <p:nvPr/>
        </p:nvSpPr>
        <p:spPr>
          <a:xfrm>
            <a:off x="695740" y="6152967"/>
            <a:ext cx="7782338" cy="646331"/>
          </a:xfrm>
          <a:prstGeom prst="rect">
            <a:avLst/>
          </a:prstGeom>
          <a:noFill/>
        </p:spPr>
        <p:txBody>
          <a:bodyPr wrap="square" rtlCol="0">
            <a:spAutoFit/>
          </a:bodyPr>
          <a:lstStyle/>
          <a:p>
            <a:r>
              <a:rPr lang="en-US" sz="1200" dirty="0" err="1"/>
              <a:t>Bonifant</a:t>
            </a:r>
            <a:r>
              <a:rPr lang="en-US" sz="1200" dirty="0"/>
              <a:t> CL et al. </a:t>
            </a:r>
            <a:r>
              <a:rPr lang="en-US" sz="1200" i="1" dirty="0" err="1"/>
              <a:t>Molec</a:t>
            </a:r>
            <a:r>
              <a:rPr lang="en-US" sz="1200" i="1" dirty="0"/>
              <a:t>-Therapy </a:t>
            </a:r>
            <a:r>
              <a:rPr lang="en-US" sz="1200" i="1" dirty="0" err="1"/>
              <a:t>Oncolytics</a:t>
            </a:r>
            <a:r>
              <a:rPr lang="en-US" sz="1200" i="1" dirty="0"/>
              <a:t>. </a:t>
            </a:r>
            <a:r>
              <a:rPr lang="en-US" sz="1200" dirty="0"/>
              <a:t>2016;3:1-7.</a:t>
            </a:r>
            <a:endParaRPr lang="en-US" sz="1200" i="1" dirty="0"/>
          </a:p>
          <a:p>
            <a:r>
              <a:rPr lang="en-US" sz="1200" dirty="0" err="1"/>
              <a:t>Axicabtagene</a:t>
            </a:r>
            <a:r>
              <a:rPr lang="en-US" sz="1200" dirty="0"/>
              <a:t> </a:t>
            </a:r>
            <a:r>
              <a:rPr lang="en-US" sz="1200" dirty="0" err="1"/>
              <a:t>Ciloleucel</a:t>
            </a:r>
            <a:r>
              <a:rPr lang="en-US" sz="1200" dirty="0"/>
              <a:t> PI. 2017. Available at https://www.fda.gov/downloads/UCM581226.pdf. </a:t>
            </a:r>
          </a:p>
          <a:p>
            <a:r>
              <a:rPr lang="en-US" sz="1200" dirty="0" err="1"/>
              <a:t>Tisagenlecleucel</a:t>
            </a:r>
            <a:r>
              <a:rPr lang="en-US" sz="1200" dirty="0"/>
              <a:t> PI. 2018. Available at https://www.fda.gov/downloads/UCM573941.pdf. </a:t>
            </a:r>
          </a:p>
        </p:txBody>
      </p:sp>
    </p:spTree>
    <p:extLst>
      <p:ext uri="{BB962C8B-B14F-4D97-AF65-F5344CB8AC3E}">
        <p14:creationId xmlns:p14="http://schemas.microsoft.com/office/powerpoint/2010/main" val="2642897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346D-7E92-4195-8BF1-385932D43CFE}"/>
              </a:ext>
            </a:extLst>
          </p:cNvPr>
          <p:cNvSpPr>
            <a:spLocks noGrp="1"/>
          </p:cNvSpPr>
          <p:nvPr>
            <p:ph type="title"/>
          </p:nvPr>
        </p:nvSpPr>
        <p:spPr>
          <a:xfrm>
            <a:off x="358219" y="274638"/>
            <a:ext cx="8568965" cy="997981"/>
          </a:xfrm>
        </p:spPr>
        <p:txBody>
          <a:bodyPr>
            <a:normAutofit fontScale="90000"/>
          </a:bodyPr>
          <a:lstStyle/>
          <a:p>
            <a:r>
              <a:rPr lang="en-US" dirty="0"/>
              <a:t>CAR-T cell Therapy: </a:t>
            </a:r>
            <a:br>
              <a:rPr lang="en-US" dirty="0"/>
            </a:br>
            <a:r>
              <a:rPr lang="en-US" dirty="0"/>
              <a:t>Cytokine Release Syndrome</a:t>
            </a:r>
          </a:p>
        </p:txBody>
      </p:sp>
      <p:sp>
        <p:nvSpPr>
          <p:cNvPr id="3" name="Content Placeholder 2">
            <a:extLst>
              <a:ext uri="{FF2B5EF4-FFF2-40B4-BE49-F238E27FC236}">
                <a16:creationId xmlns:a16="http://schemas.microsoft.com/office/drawing/2014/main" id="{6CB0CF19-1897-4221-9EEC-68409DC0A294}"/>
              </a:ext>
            </a:extLst>
          </p:cNvPr>
          <p:cNvSpPr>
            <a:spLocks noGrp="1"/>
          </p:cNvSpPr>
          <p:nvPr>
            <p:ph idx="1"/>
          </p:nvPr>
        </p:nvSpPr>
        <p:spPr>
          <a:xfrm>
            <a:off x="457200" y="1600200"/>
            <a:ext cx="8229600" cy="4291553"/>
          </a:xfrm>
        </p:spPr>
        <p:txBody>
          <a:bodyPr>
            <a:normAutofit lnSpcReduction="10000"/>
          </a:bodyPr>
          <a:lstStyle/>
          <a:p>
            <a:r>
              <a:rPr lang="en-US" dirty="0"/>
              <a:t>Lymphocytes and myeloid cells become activated and release inflammatory cytokines</a:t>
            </a:r>
          </a:p>
          <a:p>
            <a:pPr lvl="1"/>
            <a:r>
              <a:rPr lang="en-US" dirty="0"/>
              <a:t>Similar to the less severe reaction observed with rituximab</a:t>
            </a:r>
          </a:p>
          <a:p>
            <a:r>
              <a:rPr lang="en-US" dirty="0"/>
              <a:t>Onset and severity depend on the drug and magnitude of immune cell activation</a:t>
            </a:r>
          </a:p>
          <a:p>
            <a:pPr lvl="1"/>
            <a:r>
              <a:rPr lang="en-US" dirty="0"/>
              <a:t>Incidence and severity greater in patients with larger tumor burden due to higher levels of T-cell activation</a:t>
            </a:r>
          </a:p>
        </p:txBody>
      </p:sp>
      <p:sp>
        <p:nvSpPr>
          <p:cNvPr id="5" name="TextBox 4">
            <a:extLst>
              <a:ext uri="{FF2B5EF4-FFF2-40B4-BE49-F238E27FC236}">
                <a16:creationId xmlns:a16="http://schemas.microsoft.com/office/drawing/2014/main" id="{091A486D-B88B-46F0-90FB-410968BADE8D}"/>
              </a:ext>
            </a:extLst>
          </p:cNvPr>
          <p:cNvSpPr txBox="1"/>
          <p:nvPr/>
        </p:nvSpPr>
        <p:spPr>
          <a:xfrm>
            <a:off x="695740" y="6516751"/>
            <a:ext cx="7782338" cy="276999"/>
          </a:xfrm>
          <a:prstGeom prst="rect">
            <a:avLst/>
          </a:prstGeom>
          <a:noFill/>
        </p:spPr>
        <p:txBody>
          <a:bodyPr wrap="square" rtlCol="0">
            <a:spAutoFit/>
          </a:bodyPr>
          <a:lstStyle/>
          <a:p>
            <a:r>
              <a:rPr lang="en-US" sz="1200" dirty="0"/>
              <a:t>Lee DW et al. </a:t>
            </a:r>
            <a:r>
              <a:rPr lang="en-US" sz="1200" i="1" dirty="0"/>
              <a:t>Blood. </a:t>
            </a:r>
            <a:r>
              <a:rPr lang="en-US" sz="1200" dirty="0"/>
              <a:t>2018;124:188-195</a:t>
            </a:r>
            <a:r>
              <a:rPr lang="en-US" sz="1200" i="1" dirty="0"/>
              <a:t>.</a:t>
            </a:r>
            <a:endParaRPr lang="en-US" sz="1200" dirty="0"/>
          </a:p>
        </p:txBody>
      </p:sp>
    </p:spTree>
    <p:extLst>
      <p:ext uri="{BB962C8B-B14F-4D97-AF65-F5344CB8AC3E}">
        <p14:creationId xmlns:p14="http://schemas.microsoft.com/office/powerpoint/2010/main" val="35404423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346D-7E92-4195-8BF1-385932D43CFE}"/>
              </a:ext>
            </a:extLst>
          </p:cNvPr>
          <p:cNvSpPr>
            <a:spLocks noGrp="1"/>
          </p:cNvSpPr>
          <p:nvPr>
            <p:ph type="title"/>
          </p:nvPr>
        </p:nvSpPr>
        <p:spPr>
          <a:xfrm>
            <a:off x="457200" y="274638"/>
            <a:ext cx="8438322" cy="1143000"/>
          </a:xfrm>
        </p:spPr>
        <p:txBody>
          <a:bodyPr>
            <a:normAutofit fontScale="90000"/>
          </a:bodyPr>
          <a:lstStyle/>
          <a:p>
            <a:r>
              <a:rPr lang="en-US" dirty="0"/>
              <a:t>Management of AEs with CAR-T cell Therapy</a:t>
            </a:r>
          </a:p>
        </p:txBody>
      </p:sp>
      <p:sp>
        <p:nvSpPr>
          <p:cNvPr id="3" name="Content Placeholder 2">
            <a:extLst>
              <a:ext uri="{FF2B5EF4-FFF2-40B4-BE49-F238E27FC236}">
                <a16:creationId xmlns:a16="http://schemas.microsoft.com/office/drawing/2014/main" id="{6CB0CF19-1897-4221-9EEC-68409DC0A294}"/>
              </a:ext>
            </a:extLst>
          </p:cNvPr>
          <p:cNvSpPr>
            <a:spLocks noGrp="1"/>
          </p:cNvSpPr>
          <p:nvPr>
            <p:ph idx="1"/>
          </p:nvPr>
        </p:nvSpPr>
        <p:spPr/>
        <p:txBody>
          <a:bodyPr/>
          <a:lstStyle/>
          <a:p>
            <a:r>
              <a:rPr lang="en-US" dirty="0"/>
              <a:t>AE Treatment - complicated – potential for immunosuppressive therapy to interfere with anti-malignancy activity of CAR-T cells</a:t>
            </a:r>
          </a:p>
          <a:p>
            <a:r>
              <a:rPr lang="en-US" dirty="0"/>
              <a:t>Tocilizumab 8 mg/kg </a:t>
            </a:r>
          </a:p>
          <a:p>
            <a:r>
              <a:rPr lang="en-US" dirty="0"/>
              <a:t>Methylprednisolone or dexamethasone </a:t>
            </a:r>
            <a:br>
              <a:rPr lang="en-US" dirty="0"/>
            </a:br>
            <a:r>
              <a:rPr lang="en-US" dirty="0"/>
              <a:t>(grade 2 or higher)</a:t>
            </a:r>
          </a:p>
        </p:txBody>
      </p:sp>
      <p:sp>
        <p:nvSpPr>
          <p:cNvPr id="6" name="TextBox 5">
            <a:extLst>
              <a:ext uri="{FF2B5EF4-FFF2-40B4-BE49-F238E27FC236}">
                <a16:creationId xmlns:a16="http://schemas.microsoft.com/office/drawing/2014/main" id="{3937C058-4CB0-48D9-BDCD-06771366ACA8}"/>
              </a:ext>
            </a:extLst>
          </p:cNvPr>
          <p:cNvSpPr txBox="1"/>
          <p:nvPr/>
        </p:nvSpPr>
        <p:spPr>
          <a:xfrm>
            <a:off x="695740" y="6152967"/>
            <a:ext cx="7782338" cy="646331"/>
          </a:xfrm>
          <a:prstGeom prst="rect">
            <a:avLst/>
          </a:prstGeom>
          <a:noFill/>
        </p:spPr>
        <p:txBody>
          <a:bodyPr wrap="square" rtlCol="0">
            <a:spAutoFit/>
          </a:bodyPr>
          <a:lstStyle/>
          <a:p>
            <a:r>
              <a:rPr lang="en-US" sz="1200" dirty="0"/>
              <a:t>Brundo JN, </a:t>
            </a:r>
            <a:r>
              <a:rPr lang="en-US" sz="1200" dirty="0" err="1"/>
              <a:t>Kochenderfer</a:t>
            </a:r>
            <a:r>
              <a:rPr lang="en-US" sz="1200" dirty="0"/>
              <a:t> JN. </a:t>
            </a:r>
            <a:r>
              <a:rPr lang="en-US" sz="1200" i="1" dirty="0"/>
              <a:t>Blood. </a:t>
            </a:r>
            <a:r>
              <a:rPr lang="en-US" sz="1200" dirty="0"/>
              <a:t>2016;27:3321-3330.</a:t>
            </a:r>
            <a:endParaRPr lang="en-US" sz="1200" i="1" dirty="0"/>
          </a:p>
          <a:p>
            <a:r>
              <a:rPr lang="en-US" sz="1200" dirty="0" err="1"/>
              <a:t>Axicabtagene</a:t>
            </a:r>
            <a:r>
              <a:rPr lang="en-US" sz="1200" dirty="0"/>
              <a:t> </a:t>
            </a:r>
            <a:r>
              <a:rPr lang="en-US" sz="1200" dirty="0" err="1"/>
              <a:t>Ciloleucel</a:t>
            </a:r>
            <a:r>
              <a:rPr lang="en-US" sz="1200" dirty="0"/>
              <a:t> PI. 2017. Available at https://www.fda.gov/downloads/UCM581226.pdf. </a:t>
            </a:r>
          </a:p>
          <a:p>
            <a:r>
              <a:rPr lang="en-US" sz="1200" dirty="0" err="1"/>
              <a:t>Tisagenlecleucel</a:t>
            </a:r>
            <a:r>
              <a:rPr lang="en-US" sz="1200" dirty="0"/>
              <a:t> PI. 2018. Available at https://www.fda.gov/downloads/UCM573941.pdf. </a:t>
            </a:r>
          </a:p>
        </p:txBody>
      </p:sp>
    </p:spTree>
    <p:extLst>
      <p:ext uri="{BB962C8B-B14F-4D97-AF65-F5344CB8AC3E}">
        <p14:creationId xmlns:p14="http://schemas.microsoft.com/office/powerpoint/2010/main" val="1442293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346D-7E92-4195-8BF1-385932D43CFE}"/>
              </a:ext>
            </a:extLst>
          </p:cNvPr>
          <p:cNvSpPr>
            <a:spLocks noGrp="1"/>
          </p:cNvSpPr>
          <p:nvPr>
            <p:ph type="title"/>
          </p:nvPr>
        </p:nvSpPr>
        <p:spPr/>
        <p:txBody>
          <a:bodyPr>
            <a:normAutofit fontScale="90000"/>
          </a:bodyPr>
          <a:lstStyle/>
          <a:p>
            <a:r>
              <a:rPr lang="en-US" dirty="0"/>
              <a:t>Management of AEs with CAR-T cell Therapy: Preparation</a:t>
            </a:r>
          </a:p>
        </p:txBody>
      </p:sp>
      <p:sp>
        <p:nvSpPr>
          <p:cNvPr id="3" name="Content Placeholder 2">
            <a:extLst>
              <a:ext uri="{FF2B5EF4-FFF2-40B4-BE49-F238E27FC236}">
                <a16:creationId xmlns:a16="http://schemas.microsoft.com/office/drawing/2014/main" id="{6CB0CF19-1897-4221-9EEC-68409DC0A294}"/>
              </a:ext>
            </a:extLst>
          </p:cNvPr>
          <p:cNvSpPr>
            <a:spLocks noGrp="1"/>
          </p:cNvSpPr>
          <p:nvPr>
            <p:ph idx="1"/>
          </p:nvPr>
        </p:nvSpPr>
        <p:spPr/>
        <p:txBody>
          <a:bodyPr>
            <a:normAutofit lnSpcReduction="10000"/>
          </a:bodyPr>
          <a:lstStyle/>
          <a:p>
            <a:r>
              <a:rPr lang="en-US" dirty="0"/>
              <a:t>Patient and caregiver education</a:t>
            </a:r>
          </a:p>
          <a:p>
            <a:r>
              <a:rPr lang="en-US" dirty="0"/>
              <a:t>Emergency equipment available</a:t>
            </a:r>
          </a:p>
          <a:p>
            <a:pPr lvl="1"/>
            <a:r>
              <a:rPr lang="en-US" dirty="0"/>
              <a:t>Hypersensitivity meds at the bedside</a:t>
            </a:r>
          </a:p>
          <a:p>
            <a:r>
              <a:rPr lang="en-US" dirty="0"/>
              <a:t>IV hydration</a:t>
            </a:r>
          </a:p>
          <a:p>
            <a:r>
              <a:rPr lang="en-US" dirty="0"/>
              <a:t>Administer pre-medications</a:t>
            </a:r>
          </a:p>
          <a:p>
            <a:pPr lvl="1"/>
            <a:r>
              <a:rPr lang="en-US" dirty="0"/>
              <a:t>Acetaminophen, Diphenhydramine</a:t>
            </a:r>
          </a:p>
          <a:p>
            <a:r>
              <a:rPr lang="en-US" dirty="0"/>
              <a:t>MUST have 2 doses of </a:t>
            </a:r>
            <a:r>
              <a:rPr lang="en-US" b="1" dirty="0" err="1"/>
              <a:t>tocilizumab</a:t>
            </a:r>
            <a:r>
              <a:rPr lang="en-US" dirty="0"/>
              <a:t> on hand in institution prior to given infusion of product to patient.</a:t>
            </a:r>
          </a:p>
          <a:p>
            <a:endParaRPr lang="en-US" dirty="0"/>
          </a:p>
        </p:txBody>
      </p:sp>
      <p:sp>
        <p:nvSpPr>
          <p:cNvPr id="5" name="TextBox 4">
            <a:extLst>
              <a:ext uri="{FF2B5EF4-FFF2-40B4-BE49-F238E27FC236}">
                <a16:creationId xmlns:a16="http://schemas.microsoft.com/office/drawing/2014/main" id="{8733570D-1B22-452B-A7AE-B66AC1C7BBBE}"/>
              </a:ext>
            </a:extLst>
          </p:cNvPr>
          <p:cNvSpPr txBox="1"/>
          <p:nvPr/>
        </p:nvSpPr>
        <p:spPr>
          <a:xfrm>
            <a:off x="695740" y="6354523"/>
            <a:ext cx="7782338" cy="461665"/>
          </a:xfrm>
          <a:prstGeom prst="rect">
            <a:avLst/>
          </a:prstGeom>
          <a:noFill/>
        </p:spPr>
        <p:txBody>
          <a:bodyPr wrap="square" rtlCol="0">
            <a:spAutoFit/>
          </a:bodyPr>
          <a:lstStyle/>
          <a:p>
            <a:r>
              <a:rPr lang="en-US" sz="1200" dirty="0"/>
              <a:t>Halton E et al. </a:t>
            </a:r>
            <a:r>
              <a:rPr lang="en-US" sz="1200" i="1" dirty="0"/>
              <a:t>Clin J Oncol </a:t>
            </a:r>
            <a:r>
              <a:rPr lang="en-US" sz="1200" i="1" dirty="0" err="1"/>
              <a:t>Nurs</a:t>
            </a:r>
            <a:r>
              <a:rPr lang="en-US" sz="1200" i="1" dirty="0"/>
              <a:t>. </a:t>
            </a:r>
            <a:r>
              <a:rPr lang="en-US" sz="1200" dirty="0"/>
              <a:t>2017;21(suppl):35-40.</a:t>
            </a:r>
            <a:endParaRPr lang="en-US" sz="1200" i="1" dirty="0"/>
          </a:p>
          <a:p>
            <a:r>
              <a:rPr lang="en-US" sz="1200" dirty="0"/>
              <a:t>Smith LT, </a:t>
            </a:r>
            <a:r>
              <a:rPr lang="en-US" sz="1200" dirty="0" err="1"/>
              <a:t>Venella</a:t>
            </a:r>
            <a:r>
              <a:rPr lang="en-US" sz="1200" dirty="0"/>
              <a:t> K. </a:t>
            </a:r>
            <a:r>
              <a:rPr lang="en-US" sz="1200" i="1" dirty="0"/>
              <a:t>Clin J Oncol </a:t>
            </a:r>
            <a:r>
              <a:rPr lang="en-US" sz="1200" i="1" dirty="0" err="1"/>
              <a:t>Nurs</a:t>
            </a:r>
            <a:r>
              <a:rPr lang="en-US" sz="1200" dirty="0"/>
              <a:t>. 2017;21(suppl):29-34</a:t>
            </a:r>
            <a:r>
              <a:rPr lang="en-US" sz="1200" i="1" dirty="0"/>
              <a:t>.</a:t>
            </a:r>
            <a:endParaRPr lang="en-US" sz="1200" dirty="0"/>
          </a:p>
        </p:txBody>
      </p:sp>
    </p:spTree>
    <p:extLst>
      <p:ext uri="{BB962C8B-B14F-4D97-AF65-F5344CB8AC3E}">
        <p14:creationId xmlns:p14="http://schemas.microsoft.com/office/powerpoint/2010/main" val="183508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History of Cancer Care</a:t>
            </a:r>
          </a:p>
        </p:txBody>
      </p:sp>
      <p:pic>
        <p:nvPicPr>
          <p:cNvPr id="4" name="Content Placeholder 3" descr="CQVpJ0zUEAAXVgn.jpg"/>
          <p:cNvPicPr>
            <a:picLocks noGrp="1" noChangeAspect="1"/>
          </p:cNvPicPr>
          <p:nvPr>
            <p:ph idx="1"/>
          </p:nvPr>
        </p:nvPicPr>
        <p:blipFill>
          <a:blip r:embed="rId3"/>
          <a:stretch>
            <a:fillRect/>
          </a:stretch>
        </p:blipFill>
        <p:spPr>
          <a:xfrm>
            <a:off x="1463040" y="1609048"/>
            <a:ext cx="5989320" cy="472158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B0CF19-1897-4221-9EEC-68409DC0A294}"/>
              </a:ext>
            </a:extLst>
          </p:cNvPr>
          <p:cNvSpPr>
            <a:spLocks noGrp="1"/>
          </p:cNvSpPr>
          <p:nvPr>
            <p:ph idx="1"/>
          </p:nvPr>
        </p:nvSpPr>
        <p:spPr>
          <a:xfrm>
            <a:off x="457200" y="1600200"/>
            <a:ext cx="8229600" cy="4291553"/>
          </a:xfrm>
        </p:spPr>
        <p:txBody>
          <a:bodyPr>
            <a:normAutofit fontScale="92500" lnSpcReduction="10000"/>
          </a:bodyPr>
          <a:lstStyle/>
          <a:p>
            <a:r>
              <a:rPr lang="en-US" dirty="0"/>
              <a:t>Frequent monitoring</a:t>
            </a:r>
          </a:p>
          <a:p>
            <a:pPr lvl="1"/>
            <a:r>
              <a:rPr lang="en-US" dirty="0"/>
              <a:t>Vital signs</a:t>
            </a:r>
          </a:p>
          <a:p>
            <a:pPr lvl="1"/>
            <a:r>
              <a:rPr lang="en-US" dirty="0"/>
              <a:t>Intake and output every 4 hours</a:t>
            </a:r>
          </a:p>
          <a:p>
            <a:pPr lvl="1"/>
            <a:r>
              <a:rPr lang="en-US" dirty="0"/>
              <a:t>Clinical assessment every 4 hours</a:t>
            </a:r>
          </a:p>
          <a:p>
            <a:pPr lvl="1"/>
            <a:r>
              <a:rPr lang="en-US" dirty="0"/>
              <a:t>Neurological assessment every 4 hours</a:t>
            </a:r>
          </a:p>
          <a:p>
            <a:pPr lvl="1"/>
            <a:r>
              <a:rPr lang="en-US" dirty="0"/>
              <a:t>Daily weight</a:t>
            </a:r>
          </a:p>
          <a:p>
            <a:r>
              <a:rPr lang="en-US" dirty="0"/>
              <a:t>Increase frequency of above as clinically indicated</a:t>
            </a:r>
          </a:p>
          <a:p>
            <a:r>
              <a:rPr lang="en-US" dirty="0"/>
              <a:t>Prompt reporting of toxicity-related signs and symptoms</a:t>
            </a:r>
          </a:p>
        </p:txBody>
      </p:sp>
      <p:sp>
        <p:nvSpPr>
          <p:cNvPr id="7" name="Title 1">
            <a:extLst>
              <a:ext uri="{FF2B5EF4-FFF2-40B4-BE49-F238E27FC236}">
                <a16:creationId xmlns:a16="http://schemas.microsoft.com/office/drawing/2014/main" id="{304D4FDB-B74A-47C3-AC98-89CCE09CC9CD}"/>
              </a:ext>
            </a:extLst>
          </p:cNvPr>
          <p:cNvSpPr>
            <a:spLocks noGrp="1"/>
          </p:cNvSpPr>
          <p:nvPr>
            <p:ph type="title"/>
          </p:nvPr>
        </p:nvSpPr>
        <p:spPr>
          <a:xfrm>
            <a:off x="457200" y="274638"/>
            <a:ext cx="8229600" cy="937936"/>
          </a:xfrm>
        </p:spPr>
        <p:txBody>
          <a:bodyPr>
            <a:normAutofit fontScale="90000"/>
          </a:bodyPr>
          <a:lstStyle/>
          <a:p>
            <a:r>
              <a:rPr lang="en-US" dirty="0"/>
              <a:t>Management of AEs with CAR-T cell Therapy: Assessment</a:t>
            </a:r>
          </a:p>
        </p:txBody>
      </p:sp>
      <p:sp>
        <p:nvSpPr>
          <p:cNvPr id="5" name="TextBox 4">
            <a:extLst>
              <a:ext uri="{FF2B5EF4-FFF2-40B4-BE49-F238E27FC236}">
                <a16:creationId xmlns:a16="http://schemas.microsoft.com/office/drawing/2014/main" id="{F801DC6C-5FAF-463E-8A90-04E40A5B272C}"/>
              </a:ext>
            </a:extLst>
          </p:cNvPr>
          <p:cNvSpPr txBox="1"/>
          <p:nvPr/>
        </p:nvSpPr>
        <p:spPr>
          <a:xfrm>
            <a:off x="695740" y="6148047"/>
            <a:ext cx="7782338" cy="646331"/>
          </a:xfrm>
          <a:prstGeom prst="rect">
            <a:avLst/>
          </a:prstGeom>
          <a:noFill/>
        </p:spPr>
        <p:txBody>
          <a:bodyPr wrap="square" rtlCol="0">
            <a:spAutoFit/>
          </a:bodyPr>
          <a:lstStyle/>
          <a:p>
            <a:r>
              <a:rPr lang="en-US" sz="1200" dirty="0"/>
              <a:t>Brundo JN, </a:t>
            </a:r>
            <a:r>
              <a:rPr lang="en-US" sz="1200" dirty="0" err="1"/>
              <a:t>Kochenderfer</a:t>
            </a:r>
            <a:r>
              <a:rPr lang="en-US" sz="1200" dirty="0"/>
              <a:t> JN. Blood. 2016;27:3321-3330.</a:t>
            </a:r>
          </a:p>
          <a:p>
            <a:r>
              <a:rPr lang="en-US" sz="1200" dirty="0"/>
              <a:t>Halton E et al. </a:t>
            </a:r>
            <a:r>
              <a:rPr lang="en-US" sz="1200" i="1" dirty="0"/>
              <a:t>Clin J Oncol </a:t>
            </a:r>
            <a:r>
              <a:rPr lang="en-US" sz="1200" i="1" dirty="0" err="1"/>
              <a:t>Nurs</a:t>
            </a:r>
            <a:r>
              <a:rPr lang="en-US" sz="1200" i="1" dirty="0"/>
              <a:t>. </a:t>
            </a:r>
            <a:r>
              <a:rPr lang="en-US" sz="1200" dirty="0"/>
              <a:t>2017;21(suppl):35-40.</a:t>
            </a:r>
            <a:endParaRPr lang="en-US" sz="1200" i="1" dirty="0"/>
          </a:p>
          <a:p>
            <a:r>
              <a:rPr lang="en-US" sz="1200" dirty="0"/>
              <a:t>Smith LT, </a:t>
            </a:r>
            <a:r>
              <a:rPr lang="en-US" sz="1200" dirty="0" err="1"/>
              <a:t>Venella</a:t>
            </a:r>
            <a:r>
              <a:rPr lang="en-US" sz="1200" dirty="0"/>
              <a:t> K. </a:t>
            </a:r>
            <a:r>
              <a:rPr lang="en-US" sz="1200" i="1" dirty="0"/>
              <a:t>Clin J Oncol </a:t>
            </a:r>
            <a:r>
              <a:rPr lang="en-US" sz="1200" i="1" dirty="0" err="1"/>
              <a:t>Nurs</a:t>
            </a:r>
            <a:r>
              <a:rPr lang="en-US" sz="1200" dirty="0"/>
              <a:t>. 2017;21(suppl):29-34</a:t>
            </a:r>
            <a:r>
              <a:rPr lang="en-US" sz="1200" i="1" dirty="0"/>
              <a:t>.</a:t>
            </a:r>
            <a:endParaRPr lang="en-US" sz="1200" dirty="0"/>
          </a:p>
        </p:txBody>
      </p:sp>
    </p:spTree>
    <p:extLst>
      <p:ext uri="{BB962C8B-B14F-4D97-AF65-F5344CB8AC3E}">
        <p14:creationId xmlns:p14="http://schemas.microsoft.com/office/powerpoint/2010/main" val="25080014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47BF8-A17F-42C6-AC90-D99C194B1D6B}"/>
              </a:ext>
            </a:extLst>
          </p:cNvPr>
          <p:cNvSpPr>
            <a:spLocks noGrp="1"/>
          </p:cNvSpPr>
          <p:nvPr>
            <p:ph idx="1"/>
          </p:nvPr>
        </p:nvSpPr>
        <p:spPr/>
        <p:txBody>
          <a:bodyPr>
            <a:normAutofit/>
          </a:bodyPr>
          <a:lstStyle/>
          <a:p>
            <a:r>
              <a:rPr lang="en-US" dirty="0"/>
              <a:t>Frequent assessment</a:t>
            </a:r>
          </a:p>
          <a:p>
            <a:r>
              <a:rPr lang="en-US" dirty="0"/>
              <a:t>Supportive care of fever, chills, myalgias, headache: acetaminophen, opioid medications</a:t>
            </a:r>
          </a:p>
          <a:p>
            <a:r>
              <a:rPr lang="en-US" dirty="0"/>
              <a:t>Coagulopathies: cryoprecipitate and fresh frozen plasma to maintain fibrinogen level </a:t>
            </a:r>
            <a:br>
              <a:rPr lang="en-US" dirty="0"/>
            </a:br>
            <a:r>
              <a:rPr lang="en-US" dirty="0"/>
              <a:t>&gt;150 mg/dL</a:t>
            </a:r>
          </a:p>
        </p:txBody>
      </p:sp>
      <p:sp>
        <p:nvSpPr>
          <p:cNvPr id="7" name="Title 1">
            <a:extLst>
              <a:ext uri="{FF2B5EF4-FFF2-40B4-BE49-F238E27FC236}">
                <a16:creationId xmlns:a16="http://schemas.microsoft.com/office/drawing/2014/main" id="{CBF77A8C-0807-49AA-902A-0D8298855704}"/>
              </a:ext>
            </a:extLst>
          </p:cNvPr>
          <p:cNvSpPr>
            <a:spLocks noGrp="1"/>
          </p:cNvSpPr>
          <p:nvPr>
            <p:ph type="title"/>
          </p:nvPr>
        </p:nvSpPr>
        <p:spPr>
          <a:xfrm>
            <a:off x="457200" y="274638"/>
            <a:ext cx="8507896" cy="1143000"/>
          </a:xfrm>
        </p:spPr>
        <p:txBody>
          <a:bodyPr>
            <a:normAutofit fontScale="90000"/>
          </a:bodyPr>
          <a:lstStyle/>
          <a:p>
            <a:r>
              <a:rPr lang="en-US" dirty="0"/>
              <a:t>Management of AEs with CAR-T cell Therapy</a:t>
            </a:r>
          </a:p>
        </p:txBody>
      </p:sp>
      <p:sp>
        <p:nvSpPr>
          <p:cNvPr id="5" name="TextBox 4">
            <a:extLst>
              <a:ext uri="{FF2B5EF4-FFF2-40B4-BE49-F238E27FC236}">
                <a16:creationId xmlns:a16="http://schemas.microsoft.com/office/drawing/2014/main" id="{785D505B-D436-41BA-92EA-70EB6087B68D}"/>
              </a:ext>
            </a:extLst>
          </p:cNvPr>
          <p:cNvSpPr txBox="1"/>
          <p:nvPr/>
        </p:nvSpPr>
        <p:spPr>
          <a:xfrm>
            <a:off x="695740" y="6354523"/>
            <a:ext cx="7782338" cy="461665"/>
          </a:xfrm>
          <a:prstGeom prst="rect">
            <a:avLst/>
          </a:prstGeom>
          <a:noFill/>
        </p:spPr>
        <p:txBody>
          <a:bodyPr wrap="square" rtlCol="0">
            <a:spAutoFit/>
          </a:bodyPr>
          <a:lstStyle/>
          <a:p>
            <a:r>
              <a:rPr lang="en-US" sz="1200" dirty="0"/>
              <a:t>Halton E et al. </a:t>
            </a:r>
            <a:r>
              <a:rPr lang="en-US" sz="1200" i="1" dirty="0"/>
              <a:t>Clin J Oncol </a:t>
            </a:r>
            <a:r>
              <a:rPr lang="en-US" sz="1200" i="1" dirty="0" err="1"/>
              <a:t>Nurs</a:t>
            </a:r>
            <a:r>
              <a:rPr lang="en-US" sz="1200" i="1" dirty="0"/>
              <a:t>. </a:t>
            </a:r>
            <a:r>
              <a:rPr lang="en-US" sz="1200" dirty="0"/>
              <a:t>2017;21(suppl):35-40.</a:t>
            </a:r>
            <a:endParaRPr lang="en-US" sz="1200" i="1" dirty="0"/>
          </a:p>
          <a:p>
            <a:r>
              <a:rPr lang="en-US" sz="1200" dirty="0"/>
              <a:t>Smith LT, </a:t>
            </a:r>
            <a:r>
              <a:rPr lang="en-US" sz="1200" dirty="0" err="1"/>
              <a:t>Venella</a:t>
            </a:r>
            <a:r>
              <a:rPr lang="en-US" sz="1200" dirty="0"/>
              <a:t> K. </a:t>
            </a:r>
            <a:r>
              <a:rPr lang="en-US" sz="1200" i="1" dirty="0"/>
              <a:t>Clin J Oncol </a:t>
            </a:r>
            <a:r>
              <a:rPr lang="en-US" sz="1200" i="1" dirty="0" err="1"/>
              <a:t>Nurs</a:t>
            </a:r>
            <a:r>
              <a:rPr lang="en-US" sz="1200" dirty="0"/>
              <a:t>. 2017;21(suppl):29-34</a:t>
            </a:r>
            <a:r>
              <a:rPr lang="en-US" sz="1200" i="1" dirty="0"/>
              <a:t>.</a:t>
            </a:r>
            <a:endParaRPr lang="en-US" sz="1200" dirty="0"/>
          </a:p>
        </p:txBody>
      </p:sp>
    </p:spTree>
    <p:extLst>
      <p:ext uri="{BB962C8B-B14F-4D97-AF65-F5344CB8AC3E}">
        <p14:creationId xmlns:p14="http://schemas.microsoft.com/office/powerpoint/2010/main" val="1658599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err="1">
                <a:cs typeface="ＭＳ Ｐゴシック" charset="-128"/>
              </a:rPr>
              <a:t>BiTE</a:t>
            </a:r>
            <a:r>
              <a:rPr lang="en-US" sz="4400" dirty="0">
                <a:cs typeface="ＭＳ Ｐゴシック" charset="-128"/>
              </a:rPr>
              <a:t>: Bispecific T-cell Engagers  </a:t>
            </a:r>
            <a:br>
              <a:rPr lang="en-US" sz="4400" dirty="0">
                <a:cs typeface="ＭＳ Ｐゴシック" charset="-128"/>
              </a:rPr>
            </a:br>
            <a:endParaRPr lang="en-US" sz="4400" dirty="0">
              <a:cs typeface="ＭＳ Ｐゴシック"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810" y="1499616"/>
            <a:ext cx="5700713" cy="477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B3B4894-1F30-40FF-B2FF-5A543A8B50E6}"/>
              </a:ext>
            </a:extLst>
          </p:cNvPr>
          <p:cNvSpPr txBox="1"/>
          <p:nvPr/>
        </p:nvSpPr>
        <p:spPr>
          <a:xfrm>
            <a:off x="695740" y="6516751"/>
            <a:ext cx="7782338" cy="276999"/>
          </a:xfrm>
          <a:prstGeom prst="rect">
            <a:avLst/>
          </a:prstGeom>
          <a:noFill/>
        </p:spPr>
        <p:txBody>
          <a:bodyPr wrap="square" rtlCol="0">
            <a:spAutoFit/>
          </a:bodyPr>
          <a:lstStyle/>
          <a:p>
            <a:r>
              <a:rPr lang="fr-FR" sz="1200" dirty="0"/>
              <a:t>Image source https://en.wikipedia.org/wiki/Bi-specific_T-cell_engager#References</a:t>
            </a:r>
            <a:r>
              <a:rPr lang="en-US" sz="1200" i="1" dirty="0"/>
              <a:t>.</a:t>
            </a:r>
            <a:endParaRPr lang="en-US" sz="1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err="1">
                <a:cs typeface="+mj-cs"/>
              </a:rPr>
              <a:t>Blinatumomab</a:t>
            </a:r>
            <a:endParaRPr lang="en-US" dirty="0">
              <a:cs typeface="+mj-cs"/>
            </a:endParaRPr>
          </a:p>
        </p:txBody>
      </p:sp>
      <p:sp>
        <p:nvSpPr>
          <p:cNvPr id="3" name="Content Placeholder 2"/>
          <p:cNvSpPr>
            <a:spLocks noGrp="1"/>
          </p:cNvSpPr>
          <p:nvPr>
            <p:ph idx="1"/>
          </p:nvPr>
        </p:nvSpPr>
        <p:spPr/>
        <p:txBody>
          <a:bodyPr/>
          <a:lstStyle/>
          <a:p>
            <a:pPr>
              <a:defRPr/>
            </a:pPr>
            <a:r>
              <a:rPr lang="en-US" sz="2800" dirty="0"/>
              <a:t>A </a:t>
            </a:r>
            <a:r>
              <a:rPr lang="en-US" sz="2800" dirty="0">
                <a:cs typeface="+mn-cs"/>
              </a:rPr>
              <a:t>constructed </a:t>
            </a:r>
            <a:r>
              <a:rPr lang="en-US" sz="2800" dirty="0" err="1">
                <a:cs typeface="+mn-cs"/>
              </a:rPr>
              <a:t>monoclonial</a:t>
            </a:r>
            <a:r>
              <a:rPr lang="en-US" sz="2800" dirty="0">
                <a:cs typeface="+mn-cs"/>
              </a:rPr>
              <a:t> antibody known as bispecific T-cell engagers (</a:t>
            </a:r>
            <a:r>
              <a:rPr lang="en-US" sz="2800" dirty="0" err="1">
                <a:cs typeface="+mn-cs"/>
              </a:rPr>
              <a:t>BiTEs</a:t>
            </a:r>
            <a:r>
              <a:rPr lang="en-US" sz="2800" dirty="0">
                <a:cs typeface="+mn-cs"/>
              </a:rPr>
              <a:t>) </a:t>
            </a:r>
          </a:p>
          <a:p>
            <a:pPr>
              <a:defRPr/>
            </a:pPr>
            <a:r>
              <a:rPr lang="en-US" sz="2800" dirty="0"/>
              <a:t>E</a:t>
            </a:r>
            <a:r>
              <a:rPr lang="en-US" sz="2800" dirty="0">
                <a:cs typeface="+mn-cs"/>
              </a:rPr>
              <a:t>xert action selectively and direct the human immune system to act against tumor cells </a:t>
            </a:r>
          </a:p>
          <a:p>
            <a:pPr>
              <a:defRPr/>
            </a:pPr>
            <a:r>
              <a:rPr lang="en-US" sz="2800" dirty="0" err="1">
                <a:cs typeface="+mn-cs"/>
              </a:rPr>
              <a:t>Blinatumomab</a:t>
            </a:r>
            <a:r>
              <a:rPr lang="en-US" sz="2800" dirty="0">
                <a:cs typeface="+mn-cs"/>
              </a:rPr>
              <a:t> targets CD19</a:t>
            </a:r>
          </a:p>
          <a:p>
            <a:pPr>
              <a:defRPr/>
            </a:pPr>
            <a:r>
              <a:rPr lang="en-US" sz="2800" dirty="0">
                <a:cs typeface="+mn-cs"/>
              </a:rPr>
              <a:t>FDA approved 12/2014 for treatment of relapsed refractory Ph-B-cell</a:t>
            </a:r>
          </a:p>
        </p:txBody>
      </p:sp>
      <p:sp>
        <p:nvSpPr>
          <p:cNvPr id="4" name="TextBox 3">
            <a:extLst>
              <a:ext uri="{FF2B5EF4-FFF2-40B4-BE49-F238E27FC236}">
                <a16:creationId xmlns:a16="http://schemas.microsoft.com/office/drawing/2014/main" id="{AFE207D3-2FE9-4B54-A08F-86C363774B46}"/>
              </a:ext>
            </a:extLst>
          </p:cNvPr>
          <p:cNvSpPr txBox="1"/>
          <p:nvPr/>
        </p:nvSpPr>
        <p:spPr>
          <a:xfrm>
            <a:off x="695740" y="6209670"/>
            <a:ext cx="7782338" cy="276999"/>
          </a:xfrm>
          <a:prstGeom prst="rect">
            <a:avLst/>
          </a:prstGeom>
          <a:noFill/>
        </p:spPr>
        <p:txBody>
          <a:bodyPr wrap="square" rtlCol="0">
            <a:spAutoFit/>
          </a:bodyPr>
          <a:lstStyle/>
          <a:p>
            <a:r>
              <a:rPr lang="en-US" sz="1200" dirty="0"/>
              <a:t>Blinatumomab PI. 2014. Available at https://www.accessdata.fda.gov/drugsatfda_docs/label/2014/125557lbl.pdf.</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Blinatumomab</a:t>
            </a:r>
            <a:r>
              <a:rPr lang="en-US" dirty="0"/>
              <a:t>: Potential Side Effects</a:t>
            </a:r>
          </a:p>
        </p:txBody>
      </p:sp>
      <p:sp>
        <p:nvSpPr>
          <p:cNvPr id="3" name="Content Placeholder 2"/>
          <p:cNvSpPr>
            <a:spLocks noGrp="1"/>
          </p:cNvSpPr>
          <p:nvPr>
            <p:ph sz="half" idx="1"/>
          </p:nvPr>
        </p:nvSpPr>
        <p:spPr/>
        <p:txBody>
          <a:bodyPr>
            <a:normAutofit fontScale="92500" lnSpcReduction="10000"/>
          </a:bodyPr>
          <a:lstStyle/>
          <a:p>
            <a:pPr>
              <a:defRPr/>
            </a:pPr>
            <a:r>
              <a:rPr lang="en-US" sz="3500" dirty="0"/>
              <a:t>Flu-like symptoms</a:t>
            </a:r>
          </a:p>
          <a:p>
            <a:pPr lvl="1">
              <a:defRPr/>
            </a:pPr>
            <a:r>
              <a:rPr lang="en-US" sz="3200" dirty="0"/>
              <a:t>Fever</a:t>
            </a:r>
          </a:p>
          <a:p>
            <a:pPr lvl="1">
              <a:defRPr/>
            </a:pPr>
            <a:r>
              <a:rPr lang="en-US" sz="3200" dirty="0"/>
              <a:t>Headache</a:t>
            </a:r>
          </a:p>
          <a:p>
            <a:pPr lvl="1">
              <a:defRPr/>
            </a:pPr>
            <a:r>
              <a:rPr lang="en-US" sz="3200" dirty="0"/>
              <a:t>Fatigue</a:t>
            </a:r>
          </a:p>
          <a:p>
            <a:pPr>
              <a:defRPr/>
            </a:pPr>
            <a:r>
              <a:rPr lang="en-US" sz="3200" dirty="0"/>
              <a:t>Tremor</a:t>
            </a:r>
          </a:p>
          <a:p>
            <a:pPr>
              <a:defRPr/>
            </a:pPr>
            <a:r>
              <a:rPr lang="en-US" sz="3200" dirty="0"/>
              <a:t>Weight increase</a:t>
            </a:r>
          </a:p>
          <a:p>
            <a:pPr>
              <a:defRPr/>
            </a:pPr>
            <a:r>
              <a:rPr lang="en-US" sz="3200" dirty="0"/>
              <a:t>Hypokalemia</a:t>
            </a:r>
          </a:p>
          <a:p>
            <a:pPr>
              <a:defRPr/>
            </a:pPr>
            <a:r>
              <a:rPr lang="en-US" sz="3200" dirty="0"/>
              <a:t>Decrease of blood immunoglobulin</a:t>
            </a:r>
          </a:p>
          <a:p>
            <a:endParaRPr lang="en-US" dirty="0"/>
          </a:p>
        </p:txBody>
      </p:sp>
      <p:sp>
        <p:nvSpPr>
          <p:cNvPr id="4" name="Content Placeholder 3">
            <a:extLst>
              <a:ext uri="{FF2B5EF4-FFF2-40B4-BE49-F238E27FC236}">
                <a16:creationId xmlns:a16="http://schemas.microsoft.com/office/drawing/2014/main" id="{B1A14D01-75C8-450D-B3C3-34E806020F02}"/>
              </a:ext>
            </a:extLst>
          </p:cNvPr>
          <p:cNvSpPr>
            <a:spLocks noGrp="1"/>
          </p:cNvSpPr>
          <p:nvPr>
            <p:ph sz="half" idx="2"/>
          </p:nvPr>
        </p:nvSpPr>
        <p:spPr/>
        <p:txBody>
          <a:bodyPr>
            <a:normAutofit fontScale="92500" lnSpcReduction="10000"/>
          </a:bodyPr>
          <a:lstStyle/>
          <a:p>
            <a:r>
              <a:rPr lang="en-US" sz="3500" dirty="0"/>
              <a:t>CNS</a:t>
            </a:r>
          </a:p>
          <a:p>
            <a:pPr lvl="1"/>
            <a:r>
              <a:rPr lang="en-US" sz="3200" dirty="0"/>
              <a:t>Seizure</a:t>
            </a:r>
          </a:p>
          <a:p>
            <a:pPr lvl="1"/>
            <a:r>
              <a:rPr lang="en-US" sz="3200" dirty="0"/>
              <a:t>Encephalopathy</a:t>
            </a:r>
          </a:p>
          <a:p>
            <a:pPr lvl="1"/>
            <a:r>
              <a:rPr lang="en-US" sz="3200" dirty="0"/>
              <a:t>Tremor</a:t>
            </a:r>
          </a:p>
          <a:p>
            <a:pPr lvl="1"/>
            <a:r>
              <a:rPr lang="en-US" sz="3200" dirty="0"/>
              <a:t>Apraxia</a:t>
            </a:r>
          </a:p>
          <a:p>
            <a:pPr lvl="1"/>
            <a:r>
              <a:rPr lang="en-US" sz="3200" dirty="0"/>
              <a:t>Speech disorders</a:t>
            </a:r>
          </a:p>
          <a:p>
            <a:pPr lvl="1"/>
            <a:r>
              <a:rPr lang="en-US" sz="3200" dirty="0"/>
              <a:t>Disorientation</a:t>
            </a:r>
          </a:p>
          <a:p>
            <a:endParaRPr lang="en-US" dirty="0"/>
          </a:p>
        </p:txBody>
      </p:sp>
      <p:sp>
        <p:nvSpPr>
          <p:cNvPr id="5" name="TextBox 4">
            <a:extLst>
              <a:ext uri="{FF2B5EF4-FFF2-40B4-BE49-F238E27FC236}">
                <a16:creationId xmlns:a16="http://schemas.microsoft.com/office/drawing/2014/main" id="{FF036130-2CFF-49E9-9EA3-E08263665EE2}"/>
              </a:ext>
            </a:extLst>
          </p:cNvPr>
          <p:cNvSpPr txBox="1"/>
          <p:nvPr/>
        </p:nvSpPr>
        <p:spPr>
          <a:xfrm>
            <a:off x="695740" y="6209670"/>
            <a:ext cx="7782338" cy="276999"/>
          </a:xfrm>
          <a:prstGeom prst="rect">
            <a:avLst/>
          </a:prstGeom>
          <a:noFill/>
        </p:spPr>
        <p:txBody>
          <a:bodyPr wrap="square" rtlCol="0">
            <a:spAutoFit/>
          </a:bodyPr>
          <a:lstStyle/>
          <a:p>
            <a:r>
              <a:rPr lang="en-US" sz="1200" dirty="0"/>
              <a:t>Blinatumomab PI. 2014. Available at https://www.accessdata.fda.gov/drugsatfda_docs/label/2014/125557lbl.pdf.</a:t>
            </a:r>
          </a:p>
        </p:txBody>
      </p:sp>
    </p:spTree>
    <p:extLst>
      <p:ext uri="{BB962C8B-B14F-4D97-AF65-F5344CB8AC3E}">
        <p14:creationId xmlns:p14="http://schemas.microsoft.com/office/powerpoint/2010/main" val="6005516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4F18F-4296-464F-A548-90968828BEF8}"/>
              </a:ext>
            </a:extLst>
          </p:cNvPr>
          <p:cNvSpPr>
            <a:spLocks noGrp="1"/>
          </p:cNvSpPr>
          <p:nvPr>
            <p:ph type="title"/>
          </p:nvPr>
        </p:nvSpPr>
        <p:spPr/>
        <p:txBody>
          <a:bodyPr/>
          <a:lstStyle/>
          <a:p>
            <a:r>
              <a:rPr lang="en-US" dirty="0"/>
              <a:t>Oncolytic Virus Immunotherapy</a:t>
            </a:r>
          </a:p>
        </p:txBody>
      </p:sp>
      <p:sp>
        <p:nvSpPr>
          <p:cNvPr id="3" name="Content Placeholder 2">
            <a:extLst>
              <a:ext uri="{FF2B5EF4-FFF2-40B4-BE49-F238E27FC236}">
                <a16:creationId xmlns:a16="http://schemas.microsoft.com/office/drawing/2014/main" id="{FF07ACB7-7958-4D10-938D-25391BE49428}"/>
              </a:ext>
            </a:extLst>
          </p:cNvPr>
          <p:cNvSpPr>
            <a:spLocks noGrp="1"/>
          </p:cNvSpPr>
          <p:nvPr>
            <p:ph idx="1"/>
          </p:nvPr>
        </p:nvSpPr>
        <p:spPr/>
        <p:txBody>
          <a:bodyPr/>
          <a:lstStyle/>
          <a:p>
            <a:r>
              <a:rPr lang="en-US" dirty="0"/>
              <a:t>Utilize native or genetically modified viruses that selectively replicate within tumor cells</a:t>
            </a:r>
          </a:p>
          <a:p>
            <a:r>
              <a:rPr lang="en-US" dirty="0"/>
              <a:t>Do not require defined antigens to be included in the vector</a:t>
            </a:r>
          </a:p>
          <a:p>
            <a:pPr lvl="1"/>
            <a:r>
              <a:rPr lang="en-US" dirty="0"/>
              <a:t>Tumor-associated antigens may be released by dying tumor cells</a:t>
            </a:r>
          </a:p>
          <a:p>
            <a:r>
              <a:rPr lang="en-US" dirty="0"/>
              <a:t>Directly kill tumor cells</a:t>
            </a:r>
          </a:p>
        </p:txBody>
      </p:sp>
      <p:sp>
        <p:nvSpPr>
          <p:cNvPr id="5" name="TextBox 4">
            <a:extLst>
              <a:ext uri="{FF2B5EF4-FFF2-40B4-BE49-F238E27FC236}">
                <a16:creationId xmlns:a16="http://schemas.microsoft.com/office/drawing/2014/main" id="{0C02CA15-F659-4690-A309-79CCAC0B37E2}"/>
              </a:ext>
            </a:extLst>
          </p:cNvPr>
          <p:cNvSpPr txBox="1"/>
          <p:nvPr/>
        </p:nvSpPr>
        <p:spPr>
          <a:xfrm>
            <a:off x="695740" y="6516751"/>
            <a:ext cx="7782338" cy="276999"/>
          </a:xfrm>
          <a:prstGeom prst="rect">
            <a:avLst/>
          </a:prstGeom>
          <a:noFill/>
        </p:spPr>
        <p:txBody>
          <a:bodyPr wrap="square" rtlCol="0">
            <a:spAutoFit/>
          </a:bodyPr>
          <a:lstStyle/>
          <a:p>
            <a:r>
              <a:rPr lang="en-US" sz="1200" dirty="0"/>
              <a:t>Kaufman HL et al. </a:t>
            </a:r>
            <a:r>
              <a:rPr lang="en-US" sz="1200" i="1" dirty="0"/>
              <a:t>Nature. </a:t>
            </a:r>
            <a:r>
              <a:rPr lang="en-US" sz="1200" dirty="0"/>
              <a:t>2015;14:642-662</a:t>
            </a:r>
            <a:r>
              <a:rPr lang="en-US" sz="1200" i="1" dirty="0"/>
              <a:t>.</a:t>
            </a:r>
            <a:endParaRPr lang="en-US" sz="1200" dirty="0"/>
          </a:p>
        </p:txBody>
      </p:sp>
    </p:spTree>
    <p:extLst>
      <p:ext uri="{BB962C8B-B14F-4D97-AF65-F5344CB8AC3E}">
        <p14:creationId xmlns:p14="http://schemas.microsoft.com/office/powerpoint/2010/main" val="41001999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4F18F-4296-464F-A548-90968828BEF8}"/>
              </a:ext>
            </a:extLst>
          </p:cNvPr>
          <p:cNvSpPr>
            <a:spLocks noGrp="1"/>
          </p:cNvSpPr>
          <p:nvPr>
            <p:ph type="title"/>
          </p:nvPr>
        </p:nvSpPr>
        <p:spPr/>
        <p:txBody>
          <a:bodyPr>
            <a:normAutofit fontScale="90000"/>
          </a:bodyPr>
          <a:lstStyle/>
          <a:p>
            <a:r>
              <a:rPr lang="en-US" dirty="0"/>
              <a:t>Oncolytic Viruses:  Mechanism of Action</a:t>
            </a:r>
          </a:p>
        </p:txBody>
      </p:sp>
      <p:sp>
        <p:nvSpPr>
          <p:cNvPr id="3" name="Content Placeholder 2">
            <a:extLst>
              <a:ext uri="{FF2B5EF4-FFF2-40B4-BE49-F238E27FC236}">
                <a16:creationId xmlns:a16="http://schemas.microsoft.com/office/drawing/2014/main" id="{FF07ACB7-7958-4D10-938D-25391BE49428}"/>
              </a:ext>
            </a:extLst>
          </p:cNvPr>
          <p:cNvSpPr>
            <a:spLocks noGrp="1"/>
          </p:cNvSpPr>
          <p:nvPr>
            <p:ph idx="1"/>
          </p:nvPr>
        </p:nvSpPr>
        <p:spPr/>
        <p:txBody>
          <a:bodyPr/>
          <a:lstStyle/>
          <a:p>
            <a:r>
              <a:rPr lang="en-US" dirty="0"/>
              <a:t>Mediate antitumor activity through interactions between</a:t>
            </a:r>
          </a:p>
          <a:p>
            <a:pPr lvl="1"/>
            <a:r>
              <a:rPr lang="en-US" dirty="0"/>
              <a:t>Virus</a:t>
            </a:r>
          </a:p>
          <a:p>
            <a:pPr lvl="1"/>
            <a:r>
              <a:rPr lang="en-US" dirty="0"/>
              <a:t>Tumor microenvironment</a:t>
            </a:r>
          </a:p>
          <a:p>
            <a:pPr lvl="1"/>
            <a:r>
              <a:rPr lang="en-US" dirty="0"/>
              <a:t>Host immune system</a:t>
            </a:r>
          </a:p>
          <a:p>
            <a:r>
              <a:rPr lang="en-US" dirty="0"/>
              <a:t>Selective replication within neoplastic cells</a:t>
            </a:r>
          </a:p>
          <a:p>
            <a:pPr lvl="1"/>
            <a:r>
              <a:rPr lang="en-US" dirty="0"/>
              <a:t>Results in direct lysis of tumor cells</a:t>
            </a:r>
          </a:p>
          <a:p>
            <a:r>
              <a:rPr lang="en-US" dirty="0"/>
              <a:t>Induction of systemic antitumor immunity</a:t>
            </a:r>
          </a:p>
        </p:txBody>
      </p:sp>
      <p:sp>
        <p:nvSpPr>
          <p:cNvPr id="5" name="TextBox 4">
            <a:extLst>
              <a:ext uri="{FF2B5EF4-FFF2-40B4-BE49-F238E27FC236}">
                <a16:creationId xmlns:a16="http://schemas.microsoft.com/office/drawing/2014/main" id="{328F2A88-0485-41E8-88D9-2D3A3AFD4628}"/>
              </a:ext>
            </a:extLst>
          </p:cNvPr>
          <p:cNvSpPr txBox="1"/>
          <p:nvPr/>
        </p:nvSpPr>
        <p:spPr>
          <a:xfrm>
            <a:off x="695740" y="6354523"/>
            <a:ext cx="7782338" cy="461665"/>
          </a:xfrm>
          <a:prstGeom prst="rect">
            <a:avLst/>
          </a:prstGeom>
          <a:noFill/>
        </p:spPr>
        <p:txBody>
          <a:bodyPr wrap="square" rtlCol="0">
            <a:spAutoFit/>
          </a:bodyPr>
          <a:lstStyle/>
          <a:p>
            <a:r>
              <a:rPr lang="en-US" sz="1200" dirty="0"/>
              <a:t>Rehman H et al. </a:t>
            </a:r>
            <a:r>
              <a:rPr lang="en-US" sz="1200" i="1" dirty="0"/>
              <a:t>J </a:t>
            </a:r>
            <a:r>
              <a:rPr lang="en-US" sz="1200" i="1" dirty="0" err="1"/>
              <a:t>Immunother</a:t>
            </a:r>
            <a:r>
              <a:rPr lang="en-US" sz="1200" i="1" dirty="0"/>
              <a:t> Cancer. </a:t>
            </a:r>
            <a:r>
              <a:rPr lang="en-US" sz="1200" dirty="0"/>
              <a:t>2016;4(53):1-8.</a:t>
            </a:r>
            <a:endParaRPr lang="en-US" sz="1200" i="1" dirty="0"/>
          </a:p>
          <a:p>
            <a:r>
              <a:rPr lang="en-US" sz="1200" dirty="0"/>
              <a:t>Kaufman HL et al. </a:t>
            </a:r>
            <a:r>
              <a:rPr lang="en-US" sz="1200" i="1" dirty="0"/>
              <a:t>Nature. </a:t>
            </a:r>
            <a:r>
              <a:rPr lang="en-US" sz="1200" dirty="0"/>
              <a:t>2015;14:642-662</a:t>
            </a:r>
            <a:r>
              <a:rPr lang="en-US" sz="1200" i="1" dirty="0"/>
              <a:t>.</a:t>
            </a:r>
            <a:endParaRPr lang="en-US" sz="1200" dirty="0"/>
          </a:p>
        </p:txBody>
      </p:sp>
    </p:spTree>
    <p:extLst>
      <p:ext uri="{BB962C8B-B14F-4D97-AF65-F5344CB8AC3E}">
        <p14:creationId xmlns:p14="http://schemas.microsoft.com/office/powerpoint/2010/main" val="8121725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0BAC1-7970-4F55-9996-0CE59D8AD562}"/>
              </a:ext>
            </a:extLst>
          </p:cNvPr>
          <p:cNvSpPr>
            <a:spLocks noGrp="1"/>
          </p:cNvSpPr>
          <p:nvPr>
            <p:ph type="title"/>
          </p:nvPr>
        </p:nvSpPr>
        <p:spPr/>
        <p:txBody>
          <a:bodyPr/>
          <a:lstStyle/>
          <a:p>
            <a:r>
              <a:rPr lang="en-US" dirty="0"/>
              <a:t>Oncolytic Vaccines</a:t>
            </a:r>
          </a:p>
        </p:txBody>
      </p:sp>
      <p:sp>
        <p:nvSpPr>
          <p:cNvPr id="3" name="Content Placeholder 2">
            <a:extLst>
              <a:ext uri="{FF2B5EF4-FFF2-40B4-BE49-F238E27FC236}">
                <a16:creationId xmlns:a16="http://schemas.microsoft.com/office/drawing/2014/main" id="{BF1BFD87-5DA6-46D9-A32D-9BA65C3A0F4D}"/>
              </a:ext>
            </a:extLst>
          </p:cNvPr>
          <p:cNvSpPr>
            <a:spLocks noGrp="1"/>
          </p:cNvSpPr>
          <p:nvPr>
            <p:ph idx="1"/>
          </p:nvPr>
        </p:nvSpPr>
        <p:spPr/>
        <p:txBody>
          <a:bodyPr/>
          <a:lstStyle/>
          <a:p>
            <a:r>
              <a:rPr lang="en-US" dirty="0" err="1"/>
              <a:t>Talimogene</a:t>
            </a:r>
            <a:r>
              <a:rPr lang="en-US" dirty="0"/>
              <a:t> </a:t>
            </a:r>
            <a:r>
              <a:rPr lang="en-US" dirty="0" err="1"/>
              <a:t>laherparepvec</a:t>
            </a:r>
            <a:r>
              <a:rPr lang="en-US" dirty="0"/>
              <a:t> (T-VEC) </a:t>
            </a:r>
          </a:p>
          <a:p>
            <a:pPr lvl="1"/>
            <a:r>
              <a:rPr lang="en-US" dirty="0"/>
              <a:t>Trade name: </a:t>
            </a:r>
            <a:r>
              <a:rPr lang="en-US" dirty="0" err="1"/>
              <a:t>Imlygic</a:t>
            </a:r>
            <a:endParaRPr lang="en-US" dirty="0"/>
          </a:p>
          <a:p>
            <a:r>
              <a:rPr lang="en-US" dirty="0"/>
              <a:t>Local treatment of unresectable  cutaneous, subcutaneous, and nodal lesions in patients with melanoma following surgical resection</a:t>
            </a:r>
          </a:p>
          <a:p>
            <a:r>
              <a:rPr lang="en-US" dirty="0"/>
              <a:t>Intra-tumoral injection</a:t>
            </a:r>
          </a:p>
        </p:txBody>
      </p:sp>
      <p:sp>
        <p:nvSpPr>
          <p:cNvPr id="5" name="TextBox 4">
            <a:extLst>
              <a:ext uri="{FF2B5EF4-FFF2-40B4-BE49-F238E27FC236}">
                <a16:creationId xmlns:a16="http://schemas.microsoft.com/office/drawing/2014/main" id="{56916A6B-4F8C-4F2A-A55A-9F8EA0856F09}"/>
              </a:ext>
            </a:extLst>
          </p:cNvPr>
          <p:cNvSpPr txBox="1"/>
          <p:nvPr/>
        </p:nvSpPr>
        <p:spPr>
          <a:xfrm>
            <a:off x="695740" y="6354523"/>
            <a:ext cx="7782338" cy="461665"/>
          </a:xfrm>
          <a:prstGeom prst="rect">
            <a:avLst/>
          </a:prstGeom>
          <a:noFill/>
        </p:spPr>
        <p:txBody>
          <a:bodyPr wrap="square" rtlCol="0">
            <a:spAutoFit/>
          </a:bodyPr>
          <a:lstStyle/>
          <a:p>
            <a:r>
              <a:rPr lang="en-US" sz="1200" dirty="0"/>
              <a:t>Rehman H et al. </a:t>
            </a:r>
            <a:r>
              <a:rPr lang="en-US" sz="1200" i="1" dirty="0"/>
              <a:t>J </a:t>
            </a:r>
            <a:r>
              <a:rPr lang="en-US" sz="1200" i="1" dirty="0" err="1"/>
              <a:t>Immunother</a:t>
            </a:r>
            <a:r>
              <a:rPr lang="en-US" sz="1200" i="1" dirty="0"/>
              <a:t> Cancer. </a:t>
            </a:r>
            <a:r>
              <a:rPr lang="en-US" sz="1200" dirty="0"/>
              <a:t>2016;4(53):1-8.</a:t>
            </a:r>
            <a:endParaRPr lang="en-US" sz="1200" i="1" dirty="0"/>
          </a:p>
          <a:p>
            <a:r>
              <a:rPr lang="en-US" sz="1200" dirty="0"/>
              <a:t>Kaufman HL et al. </a:t>
            </a:r>
            <a:r>
              <a:rPr lang="en-US" sz="1200" i="1" dirty="0"/>
              <a:t>Nature. </a:t>
            </a:r>
            <a:r>
              <a:rPr lang="en-US" sz="1200" dirty="0"/>
              <a:t>2015;14:642-662</a:t>
            </a:r>
            <a:r>
              <a:rPr lang="en-US" sz="1200" i="1" dirty="0"/>
              <a:t>.</a:t>
            </a:r>
            <a:endParaRPr lang="en-US" sz="1200" dirty="0"/>
          </a:p>
        </p:txBody>
      </p:sp>
    </p:spTree>
    <p:extLst>
      <p:ext uri="{BB962C8B-B14F-4D97-AF65-F5344CB8AC3E}">
        <p14:creationId xmlns:p14="http://schemas.microsoft.com/office/powerpoint/2010/main" val="33170353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DB8F-B0F6-4479-82C7-9B4FB5956351}"/>
              </a:ext>
            </a:extLst>
          </p:cNvPr>
          <p:cNvSpPr>
            <a:spLocks noGrp="1"/>
          </p:cNvSpPr>
          <p:nvPr>
            <p:ph type="title"/>
          </p:nvPr>
        </p:nvSpPr>
        <p:spPr/>
        <p:txBody>
          <a:bodyPr/>
          <a:lstStyle/>
          <a:p>
            <a:r>
              <a:rPr lang="en-US" dirty="0"/>
              <a:t>Talimogene </a:t>
            </a:r>
            <a:r>
              <a:rPr lang="en-US" dirty="0" err="1"/>
              <a:t>Laherparepvec</a:t>
            </a:r>
            <a:r>
              <a:rPr lang="en-US" dirty="0"/>
              <a:t> (T-VEC)</a:t>
            </a:r>
          </a:p>
        </p:txBody>
      </p:sp>
      <p:sp>
        <p:nvSpPr>
          <p:cNvPr id="3" name="Content Placeholder 2">
            <a:extLst>
              <a:ext uri="{FF2B5EF4-FFF2-40B4-BE49-F238E27FC236}">
                <a16:creationId xmlns:a16="http://schemas.microsoft.com/office/drawing/2014/main" id="{4ED70314-026A-4F26-89E5-75A68FA129F7}"/>
              </a:ext>
            </a:extLst>
          </p:cNvPr>
          <p:cNvSpPr>
            <a:spLocks noGrp="1"/>
          </p:cNvSpPr>
          <p:nvPr>
            <p:ph idx="1"/>
          </p:nvPr>
        </p:nvSpPr>
        <p:spPr/>
        <p:txBody>
          <a:bodyPr/>
          <a:lstStyle/>
          <a:p>
            <a:r>
              <a:rPr lang="en-US" dirty="0"/>
              <a:t>Herpes simplex virus (HSV-1) modified to replicate specifically within tumor cells leading to cell lysis</a:t>
            </a:r>
          </a:p>
          <a:p>
            <a:r>
              <a:rPr lang="en-US" dirty="0"/>
              <a:t>Cell lysis leads to release of tumor cell antigens which stimulate anti-tumor immune response.</a:t>
            </a:r>
          </a:p>
        </p:txBody>
      </p:sp>
      <p:sp>
        <p:nvSpPr>
          <p:cNvPr id="5" name="TextBox 4">
            <a:extLst>
              <a:ext uri="{FF2B5EF4-FFF2-40B4-BE49-F238E27FC236}">
                <a16:creationId xmlns:a16="http://schemas.microsoft.com/office/drawing/2014/main" id="{D7DCDC1F-FC04-4B1E-9C0F-7BA57384AAC8}"/>
              </a:ext>
            </a:extLst>
          </p:cNvPr>
          <p:cNvSpPr txBox="1"/>
          <p:nvPr/>
        </p:nvSpPr>
        <p:spPr>
          <a:xfrm>
            <a:off x="695740" y="6354523"/>
            <a:ext cx="7782338" cy="461665"/>
          </a:xfrm>
          <a:prstGeom prst="rect">
            <a:avLst/>
          </a:prstGeom>
          <a:noFill/>
        </p:spPr>
        <p:txBody>
          <a:bodyPr wrap="square" rtlCol="0">
            <a:spAutoFit/>
          </a:bodyPr>
          <a:lstStyle/>
          <a:p>
            <a:r>
              <a:rPr lang="en-US" sz="1200" dirty="0"/>
              <a:t>Rehman H et al. </a:t>
            </a:r>
            <a:r>
              <a:rPr lang="en-US" sz="1200" i="1" dirty="0"/>
              <a:t>J </a:t>
            </a:r>
            <a:r>
              <a:rPr lang="en-US" sz="1200" i="1" dirty="0" err="1"/>
              <a:t>Immunother</a:t>
            </a:r>
            <a:r>
              <a:rPr lang="en-US" sz="1200" i="1" dirty="0"/>
              <a:t> Cancer. </a:t>
            </a:r>
            <a:r>
              <a:rPr lang="en-US" sz="1200" dirty="0"/>
              <a:t>2016;4(53):1-8.</a:t>
            </a:r>
            <a:endParaRPr lang="en-US" sz="1200" i="1" dirty="0"/>
          </a:p>
          <a:p>
            <a:r>
              <a:rPr lang="en-US" sz="1200" dirty="0"/>
              <a:t>Kaufman HL et al. </a:t>
            </a:r>
            <a:r>
              <a:rPr lang="en-US" sz="1200" i="1" dirty="0"/>
              <a:t>Nature. </a:t>
            </a:r>
            <a:r>
              <a:rPr lang="en-US" sz="1200" dirty="0"/>
              <a:t>2015;14:642-662</a:t>
            </a:r>
            <a:r>
              <a:rPr lang="en-US" sz="1200" i="1" dirty="0"/>
              <a:t>.</a:t>
            </a:r>
            <a:endParaRPr lang="en-US" sz="1200" dirty="0"/>
          </a:p>
        </p:txBody>
      </p:sp>
    </p:spTree>
    <p:extLst>
      <p:ext uri="{BB962C8B-B14F-4D97-AF65-F5344CB8AC3E}">
        <p14:creationId xmlns:p14="http://schemas.microsoft.com/office/powerpoint/2010/main" val="39775674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CA665D-05E3-470F-8F36-64CDCC1C5E53}"/>
              </a:ext>
            </a:extLst>
          </p:cNvPr>
          <p:cNvSpPr>
            <a:spLocks noGrp="1"/>
          </p:cNvSpPr>
          <p:nvPr>
            <p:ph idx="1"/>
          </p:nvPr>
        </p:nvSpPr>
        <p:spPr>
          <a:xfrm>
            <a:off x="457200" y="1600200"/>
            <a:ext cx="8229600" cy="4525963"/>
          </a:xfrm>
        </p:spPr>
        <p:txBody>
          <a:bodyPr>
            <a:normAutofit fontScale="70000" lnSpcReduction="20000"/>
          </a:bodyPr>
          <a:lstStyle/>
          <a:p>
            <a:r>
              <a:rPr lang="en-US" dirty="0"/>
              <a:t>Initial dose: </a:t>
            </a:r>
          </a:p>
          <a:p>
            <a:pPr lvl="1"/>
            <a:r>
              <a:rPr lang="en-US" dirty="0"/>
              <a:t>10</a:t>
            </a:r>
            <a:r>
              <a:rPr lang="en-US" baseline="30000" dirty="0"/>
              <a:t>6 </a:t>
            </a:r>
            <a:r>
              <a:rPr lang="it-IT" baseline="30000" dirty="0"/>
              <a:t> </a:t>
            </a:r>
            <a:r>
              <a:rPr lang="it-IT" dirty="0"/>
              <a:t>plaque-forming units (PFU) per mL </a:t>
            </a:r>
          </a:p>
          <a:p>
            <a:pPr lvl="1"/>
            <a:r>
              <a:rPr lang="it-IT" dirty="0"/>
              <a:t>Inject lesions largest to smallest until either the maximum volume of </a:t>
            </a:r>
            <a:br>
              <a:rPr lang="it-IT" dirty="0"/>
            </a:br>
            <a:r>
              <a:rPr lang="it-IT" dirty="0"/>
              <a:t>4 mL is reached, or until all injectable lesions have been treated</a:t>
            </a:r>
          </a:p>
          <a:p>
            <a:pPr lvl="1"/>
            <a:endParaRPr lang="it-IT" dirty="0"/>
          </a:p>
          <a:p>
            <a:pPr marL="457200" lvl="1" indent="0">
              <a:buNone/>
            </a:pPr>
            <a:endParaRPr lang="it-IT" dirty="0"/>
          </a:p>
          <a:p>
            <a:pPr marL="457200" lvl="1" indent="0">
              <a:buNone/>
            </a:pPr>
            <a:endParaRPr lang="it-IT" dirty="0"/>
          </a:p>
          <a:p>
            <a:r>
              <a:rPr lang="it-IT" dirty="0"/>
              <a:t>Dose 2 and all subsequent doses (every 2 weeks)</a:t>
            </a:r>
          </a:p>
          <a:p>
            <a:pPr lvl="1"/>
            <a:r>
              <a:rPr lang="en-US" dirty="0">
                <a:solidFill>
                  <a:prstClr val="black"/>
                </a:solidFill>
              </a:rPr>
              <a:t>10</a:t>
            </a:r>
            <a:r>
              <a:rPr lang="en-US" baseline="30000" dirty="0">
                <a:solidFill>
                  <a:prstClr val="black"/>
                </a:solidFill>
              </a:rPr>
              <a:t>8 </a:t>
            </a:r>
            <a:r>
              <a:rPr lang="it-IT" baseline="30000" dirty="0">
                <a:solidFill>
                  <a:prstClr val="black"/>
                </a:solidFill>
              </a:rPr>
              <a:t> </a:t>
            </a:r>
            <a:r>
              <a:rPr lang="it-IT" dirty="0">
                <a:solidFill>
                  <a:prstClr val="black"/>
                </a:solidFill>
              </a:rPr>
              <a:t>PFU per mL </a:t>
            </a:r>
          </a:p>
          <a:p>
            <a:pPr lvl="1"/>
            <a:r>
              <a:rPr lang="it-IT" dirty="0">
                <a:solidFill>
                  <a:prstClr val="black"/>
                </a:solidFill>
              </a:rPr>
              <a:t>First inject newly formed lesion(s)</a:t>
            </a:r>
          </a:p>
          <a:p>
            <a:pPr lvl="1"/>
            <a:r>
              <a:rPr lang="it-IT" dirty="0">
                <a:solidFill>
                  <a:prstClr val="black"/>
                </a:solidFill>
              </a:rPr>
              <a:t>Then inject lesions largest to smallest until either the maximum injection volume of 4 mL is reached, or until all injectable lesions have been treated</a:t>
            </a:r>
          </a:p>
        </p:txBody>
      </p:sp>
      <p:sp>
        <p:nvSpPr>
          <p:cNvPr id="4" name="Title 1">
            <a:extLst>
              <a:ext uri="{FF2B5EF4-FFF2-40B4-BE49-F238E27FC236}">
                <a16:creationId xmlns:a16="http://schemas.microsoft.com/office/drawing/2014/main" id="{2B0ECEE5-BFB7-4D82-A488-C9C43D4705F5}"/>
              </a:ext>
            </a:extLst>
          </p:cNvPr>
          <p:cNvSpPr>
            <a:spLocks noGrp="1"/>
          </p:cNvSpPr>
          <p:nvPr>
            <p:ph type="title"/>
          </p:nvPr>
        </p:nvSpPr>
        <p:spPr/>
        <p:txBody>
          <a:bodyPr>
            <a:normAutofit fontScale="90000"/>
          </a:bodyPr>
          <a:lstStyle/>
          <a:p>
            <a:r>
              <a:rPr lang="en-US" dirty="0"/>
              <a:t>Talimogene </a:t>
            </a:r>
            <a:r>
              <a:rPr lang="en-US" dirty="0" err="1"/>
              <a:t>Laherparepvec</a:t>
            </a:r>
            <a:r>
              <a:rPr lang="en-US" dirty="0"/>
              <a:t> (T-VEC): Dosing</a:t>
            </a:r>
          </a:p>
        </p:txBody>
      </p:sp>
      <p:sp>
        <p:nvSpPr>
          <p:cNvPr id="5" name="TextBox 4">
            <a:extLst>
              <a:ext uri="{FF2B5EF4-FFF2-40B4-BE49-F238E27FC236}">
                <a16:creationId xmlns:a16="http://schemas.microsoft.com/office/drawing/2014/main" id="{BFDF1FAC-2AD5-4BC0-B1AC-7502A43CE041}"/>
              </a:ext>
            </a:extLst>
          </p:cNvPr>
          <p:cNvSpPr txBox="1"/>
          <p:nvPr/>
        </p:nvSpPr>
        <p:spPr>
          <a:xfrm>
            <a:off x="695739" y="6334843"/>
            <a:ext cx="8045137" cy="461665"/>
          </a:xfrm>
          <a:prstGeom prst="rect">
            <a:avLst/>
          </a:prstGeom>
          <a:noFill/>
        </p:spPr>
        <p:txBody>
          <a:bodyPr wrap="square" rtlCol="0">
            <a:spAutoFit/>
          </a:bodyPr>
          <a:lstStyle/>
          <a:p>
            <a:r>
              <a:rPr lang="en-US" sz="1200" dirty="0" err="1"/>
              <a:t>Talimogene</a:t>
            </a:r>
            <a:r>
              <a:rPr lang="en-US" sz="1200" dirty="0"/>
              <a:t> </a:t>
            </a:r>
            <a:r>
              <a:rPr lang="en-US" sz="1200" dirty="0" err="1"/>
              <a:t>Laherparepvec</a:t>
            </a:r>
            <a:r>
              <a:rPr lang="en-US" sz="1200" dirty="0"/>
              <a:t> PI</a:t>
            </a:r>
            <a:r>
              <a:rPr lang="en-US" sz="1200" i="1" dirty="0"/>
              <a:t>. </a:t>
            </a:r>
            <a:r>
              <a:rPr lang="en-US" sz="1200" dirty="0"/>
              <a:t>2015. Available at https://www.fda.gov/downloads/BiologicsBloodVaccines/CellularGeneTherapyProducts/ApprovedProducts/UCM469575.pdf. </a:t>
            </a:r>
          </a:p>
        </p:txBody>
      </p:sp>
      <p:sp>
        <p:nvSpPr>
          <p:cNvPr id="9" name="Arrow: Down 8">
            <a:extLst>
              <a:ext uri="{FF2B5EF4-FFF2-40B4-BE49-F238E27FC236}">
                <a16:creationId xmlns:a16="http://schemas.microsoft.com/office/drawing/2014/main" id="{DAE40131-E550-46CF-959D-93B5D6C557CB}"/>
              </a:ext>
            </a:extLst>
          </p:cNvPr>
          <p:cNvSpPr/>
          <p:nvPr/>
        </p:nvSpPr>
        <p:spPr>
          <a:xfrm>
            <a:off x="4026310" y="2861187"/>
            <a:ext cx="353961" cy="7669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4FD5A5F-9E2B-4322-86C4-8F4994D10693}"/>
              </a:ext>
            </a:extLst>
          </p:cNvPr>
          <p:cNvSpPr txBox="1"/>
          <p:nvPr/>
        </p:nvSpPr>
        <p:spPr>
          <a:xfrm>
            <a:off x="4572000" y="2944761"/>
            <a:ext cx="2718619" cy="369332"/>
          </a:xfrm>
          <a:prstGeom prst="rect">
            <a:avLst/>
          </a:prstGeom>
          <a:noFill/>
        </p:spPr>
        <p:txBody>
          <a:bodyPr wrap="square" rtlCol="0">
            <a:spAutoFit/>
          </a:bodyPr>
          <a:lstStyle/>
          <a:p>
            <a:r>
              <a:rPr lang="en-US" dirty="0"/>
              <a:t>3 weeks</a:t>
            </a:r>
          </a:p>
        </p:txBody>
      </p:sp>
    </p:spTree>
    <p:extLst>
      <p:ext uri="{BB962C8B-B14F-4D97-AF65-F5344CB8AC3E}">
        <p14:creationId xmlns:p14="http://schemas.microsoft.com/office/powerpoint/2010/main" val="982584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Immunotherapy for Lymphoid Malignancies: Targets and Tools</a:t>
            </a:r>
          </a:p>
        </p:txBody>
      </p:sp>
      <p:pic>
        <p:nvPicPr>
          <p:cNvPr id="1026" name="Picture 2" descr="http://clincancerres.aacrjournals.org/content/clincanres/22/24/5959/F2.large.jpg?width=800&amp;height=600&amp;carousel=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3000" y="1455959"/>
            <a:ext cx="7141464" cy="498643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4544567" y="2715619"/>
            <a:ext cx="12573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defTabSz="342884" eaLnBrk="1" fontAlgn="auto" hangingPunct="1">
              <a:spcBef>
                <a:spcPts val="0"/>
              </a:spcBef>
              <a:spcAft>
                <a:spcPts val="0"/>
              </a:spcAft>
            </a:pPr>
            <a:endParaRPr lang="en-US" sz="1400" b="0" i="0">
              <a:solidFill>
                <a:prstClr val="white"/>
              </a:solidFill>
              <a:latin typeface="Arial"/>
            </a:endParaRPr>
          </a:p>
        </p:txBody>
      </p:sp>
      <p:sp>
        <p:nvSpPr>
          <p:cNvPr id="7" name="Oval 6"/>
          <p:cNvSpPr/>
          <p:nvPr/>
        </p:nvSpPr>
        <p:spPr>
          <a:xfrm>
            <a:off x="1554146" y="3048007"/>
            <a:ext cx="1257300" cy="10509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defTabSz="342884" eaLnBrk="1" fontAlgn="auto" hangingPunct="1">
              <a:spcBef>
                <a:spcPts val="0"/>
              </a:spcBef>
              <a:spcAft>
                <a:spcPts val="0"/>
              </a:spcAft>
            </a:pPr>
            <a:endParaRPr lang="en-US" sz="1400" b="0" i="0">
              <a:solidFill>
                <a:prstClr val="white"/>
              </a:solidFill>
              <a:latin typeface="Arial"/>
            </a:endParaRPr>
          </a:p>
        </p:txBody>
      </p:sp>
      <p:sp>
        <p:nvSpPr>
          <p:cNvPr id="8" name="Oval 7"/>
          <p:cNvSpPr/>
          <p:nvPr/>
        </p:nvSpPr>
        <p:spPr>
          <a:xfrm>
            <a:off x="1914183" y="1664208"/>
            <a:ext cx="1417661"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defTabSz="342884" eaLnBrk="1" fontAlgn="auto" hangingPunct="1">
              <a:spcBef>
                <a:spcPts val="0"/>
              </a:spcBef>
              <a:spcAft>
                <a:spcPts val="0"/>
              </a:spcAft>
            </a:pPr>
            <a:endParaRPr lang="en-US" sz="1400" b="0" i="0">
              <a:solidFill>
                <a:prstClr val="white"/>
              </a:solidFill>
              <a:latin typeface="Arial"/>
            </a:endParaRPr>
          </a:p>
        </p:txBody>
      </p:sp>
      <p:sp>
        <p:nvSpPr>
          <p:cNvPr id="11" name="TextBox 10"/>
          <p:cNvSpPr txBox="1"/>
          <p:nvPr/>
        </p:nvSpPr>
        <p:spPr>
          <a:xfrm>
            <a:off x="1786803" y="5377191"/>
            <a:ext cx="877163" cy="400110"/>
          </a:xfrm>
          <a:prstGeom prst="rect">
            <a:avLst/>
          </a:prstGeom>
          <a:noFill/>
        </p:spPr>
        <p:txBody>
          <a:bodyPr wrap="none" rtlCol="0">
            <a:spAutoFit/>
          </a:bodyPr>
          <a:lstStyle/>
          <a:p>
            <a:pPr defTabSz="342884" eaLnBrk="1" fontAlgn="auto" hangingPunct="1">
              <a:spcBef>
                <a:spcPts val="0"/>
              </a:spcBef>
              <a:spcAft>
                <a:spcPts val="0"/>
              </a:spcAft>
            </a:pPr>
            <a:r>
              <a:rPr lang="en-US" sz="1100" i="0" u="sng" dirty="0">
                <a:solidFill>
                  <a:srgbClr val="EEECE1">
                    <a:lumMod val="10000"/>
                  </a:srgbClr>
                </a:solidFill>
                <a:latin typeface="Arial"/>
                <a:ea typeface="+mn-ea"/>
                <a:cs typeface="+mn-cs"/>
              </a:rPr>
              <a:t>ADCs</a:t>
            </a:r>
          </a:p>
          <a:p>
            <a:pPr defTabSz="342884" eaLnBrk="1" fontAlgn="auto" hangingPunct="1">
              <a:spcBef>
                <a:spcPts val="0"/>
              </a:spcBef>
              <a:spcAft>
                <a:spcPts val="0"/>
              </a:spcAft>
            </a:pPr>
            <a:r>
              <a:rPr lang="en-US" sz="900" i="0" dirty="0">
                <a:solidFill>
                  <a:srgbClr val="EEECE1">
                    <a:lumMod val="10000"/>
                  </a:srgbClr>
                </a:solidFill>
                <a:latin typeface="Arial"/>
                <a:ea typeface="+mn-ea"/>
                <a:cs typeface="+mn-cs"/>
              </a:rPr>
              <a:t>GSK2857916</a:t>
            </a:r>
          </a:p>
        </p:txBody>
      </p:sp>
      <p:sp>
        <p:nvSpPr>
          <p:cNvPr id="13" name="Oval 12"/>
          <p:cNvSpPr/>
          <p:nvPr/>
        </p:nvSpPr>
        <p:spPr>
          <a:xfrm>
            <a:off x="3837158" y="1536681"/>
            <a:ext cx="1257300" cy="10509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defTabSz="342884" eaLnBrk="1" fontAlgn="auto" hangingPunct="1">
              <a:spcBef>
                <a:spcPts val="0"/>
              </a:spcBef>
              <a:spcAft>
                <a:spcPts val="0"/>
              </a:spcAft>
            </a:pPr>
            <a:endParaRPr lang="en-US" sz="1400" b="0" i="0">
              <a:solidFill>
                <a:prstClr val="white"/>
              </a:solidFill>
              <a:latin typeface="Arial"/>
            </a:endParaRPr>
          </a:p>
        </p:txBody>
      </p:sp>
      <p:sp>
        <p:nvSpPr>
          <p:cNvPr id="12" name="Text Box 4">
            <a:extLst>
              <a:ext uri="{FF2B5EF4-FFF2-40B4-BE49-F238E27FC236}">
                <a16:creationId xmlns:a16="http://schemas.microsoft.com/office/drawing/2014/main" id="{33B5A871-A355-4F10-A0E8-434BD8070A40}"/>
              </a:ext>
            </a:extLst>
          </p:cNvPr>
          <p:cNvSpPr txBox="1">
            <a:spLocks noChangeArrowheads="1"/>
          </p:cNvSpPr>
          <p:nvPr/>
        </p:nvSpPr>
        <p:spPr bwMode="auto">
          <a:xfrm>
            <a:off x="97920" y="6436440"/>
            <a:ext cx="391824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1000" dirty="0" err="1">
                <a:latin typeface="Arial" panose="020B0604020202020204" pitchFamily="34" charset="0"/>
              </a:rPr>
              <a:t>Neri</a:t>
            </a:r>
            <a:r>
              <a:rPr lang="en-GB" altLang="en-US" sz="1000" dirty="0">
                <a:latin typeface="Arial" panose="020B0604020202020204" pitchFamily="34" charset="0"/>
              </a:rPr>
              <a:t> P et al. </a:t>
            </a:r>
            <a:r>
              <a:rPr lang="en-GB" altLang="en-US" sz="1000" i="1" dirty="0">
                <a:latin typeface="Arial" panose="020B0604020202020204" pitchFamily="34" charset="0"/>
              </a:rPr>
              <a:t>Clin Cancer Res. </a:t>
            </a:r>
            <a:r>
              <a:rPr lang="en-GB" altLang="en-US" sz="1000" dirty="0">
                <a:latin typeface="Arial" panose="020B0604020202020204" pitchFamily="34" charset="0"/>
              </a:rPr>
              <a:t>2016;22:5959-5965. </a:t>
            </a:r>
          </a:p>
          <a:p>
            <a:r>
              <a:rPr lang="en-US" altLang="en-US" sz="1000" dirty="0">
                <a:latin typeface="Arial" panose="020B0604020202020204" pitchFamily="34" charset="0"/>
              </a:rPr>
              <a:t>©2016 by American Association for Cancer Research</a:t>
            </a:r>
          </a:p>
          <a:p>
            <a:endParaRPr lang="en-GB" altLang="en-US" sz="1000" dirty="0">
              <a:latin typeface="Arial" panose="020B0604020202020204" pitchFamily="34" charset="0"/>
            </a:endParaRPr>
          </a:p>
        </p:txBody>
      </p:sp>
    </p:spTree>
    <p:extLst>
      <p:ext uri="{BB962C8B-B14F-4D97-AF65-F5344CB8AC3E}">
        <p14:creationId xmlns:p14="http://schemas.microsoft.com/office/powerpoint/2010/main" val="211963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000" t="28857" r="15857" b="28400"/>
          <a:stretch/>
        </p:blipFill>
        <p:spPr>
          <a:xfrm>
            <a:off x="523211" y="1894114"/>
            <a:ext cx="8163589" cy="3200400"/>
          </a:xfrm>
          <a:prstGeom prst="rect">
            <a:avLst/>
          </a:prstGeom>
        </p:spPr>
      </p:pic>
      <p:sp>
        <p:nvSpPr>
          <p:cNvPr id="6" name="Title 1">
            <a:extLst>
              <a:ext uri="{FF2B5EF4-FFF2-40B4-BE49-F238E27FC236}">
                <a16:creationId xmlns:a16="http://schemas.microsoft.com/office/drawing/2014/main" id="{A29CDB8F-B0F6-4479-82C7-9B4FB5956351}"/>
              </a:ext>
            </a:extLst>
          </p:cNvPr>
          <p:cNvSpPr>
            <a:spLocks noGrp="1"/>
          </p:cNvSpPr>
          <p:nvPr>
            <p:ph type="title"/>
          </p:nvPr>
        </p:nvSpPr>
        <p:spPr>
          <a:xfrm>
            <a:off x="261258" y="274638"/>
            <a:ext cx="8425542" cy="1143000"/>
          </a:xfrm>
        </p:spPr>
        <p:txBody>
          <a:bodyPr>
            <a:normAutofit fontScale="90000"/>
          </a:bodyPr>
          <a:lstStyle/>
          <a:p>
            <a:r>
              <a:rPr lang="en-US" dirty="0" err="1"/>
              <a:t>Talimogene</a:t>
            </a:r>
            <a:r>
              <a:rPr lang="en-US" dirty="0"/>
              <a:t> </a:t>
            </a:r>
            <a:r>
              <a:rPr lang="en-US" dirty="0" err="1"/>
              <a:t>Laherparepvec</a:t>
            </a:r>
            <a:r>
              <a:rPr lang="en-US" dirty="0"/>
              <a:t> (T-VEC): Administration</a:t>
            </a:r>
          </a:p>
        </p:txBody>
      </p:sp>
      <p:sp>
        <p:nvSpPr>
          <p:cNvPr id="7" name="TextBox 6">
            <a:extLst>
              <a:ext uri="{FF2B5EF4-FFF2-40B4-BE49-F238E27FC236}">
                <a16:creationId xmlns:a16="http://schemas.microsoft.com/office/drawing/2014/main" id="{07AABAB7-EE48-4542-B637-EB4AA8C7BDE0}"/>
              </a:ext>
            </a:extLst>
          </p:cNvPr>
          <p:cNvSpPr txBox="1"/>
          <p:nvPr/>
        </p:nvSpPr>
        <p:spPr>
          <a:xfrm>
            <a:off x="695740" y="6334843"/>
            <a:ext cx="7917318" cy="461665"/>
          </a:xfrm>
          <a:prstGeom prst="rect">
            <a:avLst/>
          </a:prstGeom>
          <a:noFill/>
        </p:spPr>
        <p:txBody>
          <a:bodyPr wrap="square" rtlCol="0">
            <a:spAutoFit/>
          </a:bodyPr>
          <a:lstStyle/>
          <a:p>
            <a:r>
              <a:rPr lang="en-US" sz="1200" dirty="0" err="1"/>
              <a:t>Talimogene</a:t>
            </a:r>
            <a:r>
              <a:rPr lang="en-US" sz="1200" dirty="0"/>
              <a:t> </a:t>
            </a:r>
            <a:r>
              <a:rPr lang="en-US" sz="1200" dirty="0" err="1"/>
              <a:t>Laherparepvec</a:t>
            </a:r>
            <a:r>
              <a:rPr lang="en-US" sz="1200" dirty="0"/>
              <a:t> PI</a:t>
            </a:r>
            <a:r>
              <a:rPr lang="en-US" sz="1200" i="1" dirty="0"/>
              <a:t>. </a:t>
            </a:r>
            <a:r>
              <a:rPr lang="en-US" sz="1200" dirty="0"/>
              <a:t>2015. Available at https://www.fda.gov/downloads/BiologicsBloodVaccines/CellularGeneTherapyProducts/ApprovedProducts/UCM469575.pdf. </a:t>
            </a:r>
          </a:p>
        </p:txBody>
      </p:sp>
      <p:pic>
        <p:nvPicPr>
          <p:cNvPr id="2" name="Picture 1">
            <a:extLst>
              <a:ext uri="{FF2B5EF4-FFF2-40B4-BE49-F238E27FC236}">
                <a16:creationId xmlns:a16="http://schemas.microsoft.com/office/drawing/2014/main" id="{AEA0A07B-085B-4A59-825E-294CE91A569C}"/>
              </a:ext>
            </a:extLst>
          </p:cNvPr>
          <p:cNvPicPr>
            <a:picLocks noChangeAspect="1"/>
          </p:cNvPicPr>
          <p:nvPr/>
        </p:nvPicPr>
        <p:blipFill>
          <a:blip r:embed="rId3"/>
          <a:stretch>
            <a:fillRect/>
          </a:stretch>
        </p:blipFill>
        <p:spPr>
          <a:xfrm>
            <a:off x="0" y="1915323"/>
            <a:ext cx="9144000" cy="3145341"/>
          </a:xfrm>
          <a:prstGeom prst="rect">
            <a:avLst/>
          </a:prstGeom>
        </p:spPr>
      </p:pic>
    </p:spTree>
    <p:extLst>
      <p:ext uri="{BB962C8B-B14F-4D97-AF65-F5344CB8AC3E}">
        <p14:creationId xmlns:p14="http://schemas.microsoft.com/office/powerpoint/2010/main" val="34714297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9887" t="37095" r="16220" b="40399"/>
          <a:stretch/>
        </p:blipFill>
        <p:spPr>
          <a:xfrm>
            <a:off x="1795219" y="4229632"/>
            <a:ext cx="6681921" cy="1743984"/>
          </a:xfrm>
          <a:prstGeom prst="rect">
            <a:avLst/>
          </a:prstGeom>
        </p:spPr>
      </p:pic>
      <p:sp>
        <p:nvSpPr>
          <p:cNvPr id="2" name="Title 1">
            <a:extLst>
              <a:ext uri="{FF2B5EF4-FFF2-40B4-BE49-F238E27FC236}">
                <a16:creationId xmlns:a16="http://schemas.microsoft.com/office/drawing/2014/main" id="{C53670E0-122B-46BF-A4E4-6D311E49E839}"/>
              </a:ext>
            </a:extLst>
          </p:cNvPr>
          <p:cNvSpPr>
            <a:spLocks noGrp="1"/>
          </p:cNvSpPr>
          <p:nvPr>
            <p:ph type="title"/>
          </p:nvPr>
        </p:nvSpPr>
        <p:spPr/>
        <p:txBody>
          <a:bodyPr>
            <a:normAutofit fontScale="90000"/>
          </a:bodyPr>
          <a:lstStyle/>
          <a:p>
            <a:r>
              <a:rPr lang="en-US" dirty="0" err="1"/>
              <a:t>Talimogene</a:t>
            </a:r>
            <a:r>
              <a:rPr lang="en-US" dirty="0"/>
              <a:t> </a:t>
            </a:r>
            <a:r>
              <a:rPr lang="en-US" dirty="0" err="1"/>
              <a:t>Laherparepvec</a:t>
            </a:r>
            <a:r>
              <a:rPr lang="en-US" dirty="0"/>
              <a:t> (T-VEC): Injection Volume Based on Tumor Size</a:t>
            </a:r>
          </a:p>
        </p:txBody>
      </p:sp>
      <p:sp>
        <p:nvSpPr>
          <p:cNvPr id="9" name="Content Placeholder 8">
            <a:extLst>
              <a:ext uri="{FF2B5EF4-FFF2-40B4-BE49-F238E27FC236}">
                <a16:creationId xmlns:a16="http://schemas.microsoft.com/office/drawing/2014/main" id="{D333C7B3-BA9A-4F87-98CA-E487B785BE3D}"/>
              </a:ext>
            </a:extLst>
          </p:cNvPr>
          <p:cNvSpPr>
            <a:spLocks noGrp="1"/>
          </p:cNvSpPr>
          <p:nvPr>
            <p:ph idx="1"/>
          </p:nvPr>
        </p:nvSpPr>
        <p:spPr/>
        <p:txBody>
          <a:bodyPr/>
          <a:lstStyle/>
          <a:p>
            <a:r>
              <a:rPr lang="en-US" dirty="0"/>
              <a:t>The number of vials and concentration are dependent on the number and size of injectable lesions. </a:t>
            </a:r>
          </a:p>
          <a:p>
            <a:pPr lvl="1"/>
            <a:r>
              <a:rPr lang="en-US" dirty="0"/>
              <a:t>Total volume of T-VEC injection for each lesion should be determined by chart below. </a:t>
            </a:r>
          </a:p>
        </p:txBody>
      </p:sp>
      <p:sp>
        <p:nvSpPr>
          <p:cNvPr id="8" name="TextBox 7">
            <a:extLst>
              <a:ext uri="{FF2B5EF4-FFF2-40B4-BE49-F238E27FC236}">
                <a16:creationId xmlns:a16="http://schemas.microsoft.com/office/drawing/2014/main" id="{ED32F915-2AE9-4B98-9885-8AC8E3A2ECE0}"/>
              </a:ext>
            </a:extLst>
          </p:cNvPr>
          <p:cNvSpPr txBox="1"/>
          <p:nvPr/>
        </p:nvSpPr>
        <p:spPr>
          <a:xfrm>
            <a:off x="695740" y="6334843"/>
            <a:ext cx="7917318" cy="461665"/>
          </a:xfrm>
          <a:prstGeom prst="rect">
            <a:avLst/>
          </a:prstGeom>
          <a:noFill/>
        </p:spPr>
        <p:txBody>
          <a:bodyPr wrap="square" rtlCol="0">
            <a:spAutoFit/>
          </a:bodyPr>
          <a:lstStyle/>
          <a:p>
            <a:r>
              <a:rPr lang="en-US" sz="1200" dirty="0" err="1"/>
              <a:t>Talimogene</a:t>
            </a:r>
            <a:r>
              <a:rPr lang="en-US" sz="1200" dirty="0"/>
              <a:t> </a:t>
            </a:r>
            <a:r>
              <a:rPr lang="en-US" sz="1200" dirty="0" err="1"/>
              <a:t>Laherparepvec</a:t>
            </a:r>
            <a:r>
              <a:rPr lang="en-US" sz="1200" dirty="0"/>
              <a:t> PI</a:t>
            </a:r>
            <a:r>
              <a:rPr lang="en-US" sz="1200" i="1" dirty="0"/>
              <a:t>. </a:t>
            </a:r>
            <a:r>
              <a:rPr lang="en-US" sz="1200" dirty="0"/>
              <a:t>2015. Available at https://www.fda.gov/downloads/BiologicsBloodVaccines/CellularGeneTherapyProducts/ApprovedProducts/UCM469575.pdf. </a:t>
            </a:r>
          </a:p>
        </p:txBody>
      </p:sp>
      <p:sp>
        <p:nvSpPr>
          <p:cNvPr id="10" name="TextBox 9">
            <a:extLst>
              <a:ext uri="{FF2B5EF4-FFF2-40B4-BE49-F238E27FC236}">
                <a16:creationId xmlns:a16="http://schemas.microsoft.com/office/drawing/2014/main" id="{864730C1-FDF9-42F1-AFEB-2EEA21BF8A2A}"/>
              </a:ext>
            </a:extLst>
          </p:cNvPr>
          <p:cNvSpPr txBox="1"/>
          <p:nvPr/>
        </p:nvSpPr>
        <p:spPr>
          <a:xfrm>
            <a:off x="620264" y="4780239"/>
            <a:ext cx="2349910" cy="369332"/>
          </a:xfrm>
          <a:prstGeom prst="rect">
            <a:avLst/>
          </a:prstGeom>
          <a:noFill/>
        </p:spPr>
        <p:txBody>
          <a:bodyPr wrap="square" rtlCol="0">
            <a:spAutoFit/>
          </a:bodyPr>
          <a:lstStyle/>
          <a:p>
            <a:r>
              <a:rPr lang="en-US" dirty="0"/>
              <a:t>Lesion size</a:t>
            </a:r>
          </a:p>
        </p:txBody>
      </p:sp>
      <p:sp>
        <p:nvSpPr>
          <p:cNvPr id="11" name="TextBox 10">
            <a:extLst>
              <a:ext uri="{FF2B5EF4-FFF2-40B4-BE49-F238E27FC236}">
                <a16:creationId xmlns:a16="http://schemas.microsoft.com/office/drawing/2014/main" id="{244E1093-5626-47B4-8324-B5EB9EDDE9D8}"/>
              </a:ext>
            </a:extLst>
          </p:cNvPr>
          <p:cNvSpPr txBox="1"/>
          <p:nvPr/>
        </p:nvSpPr>
        <p:spPr>
          <a:xfrm>
            <a:off x="78659" y="5687753"/>
            <a:ext cx="2349910" cy="369332"/>
          </a:xfrm>
          <a:prstGeom prst="rect">
            <a:avLst/>
          </a:prstGeom>
          <a:noFill/>
        </p:spPr>
        <p:txBody>
          <a:bodyPr wrap="square" rtlCol="0">
            <a:spAutoFit/>
          </a:bodyPr>
          <a:lstStyle/>
          <a:p>
            <a:r>
              <a:rPr lang="en-US" dirty="0"/>
              <a:t>Injection volume</a:t>
            </a:r>
          </a:p>
        </p:txBody>
      </p:sp>
    </p:spTree>
    <p:extLst>
      <p:ext uri="{BB962C8B-B14F-4D97-AF65-F5344CB8AC3E}">
        <p14:creationId xmlns:p14="http://schemas.microsoft.com/office/powerpoint/2010/main" val="186920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657A-DFC9-4E6C-AA10-38166B3541BD}"/>
              </a:ext>
            </a:extLst>
          </p:cNvPr>
          <p:cNvSpPr>
            <a:spLocks noGrp="1"/>
          </p:cNvSpPr>
          <p:nvPr>
            <p:ph type="title"/>
          </p:nvPr>
        </p:nvSpPr>
        <p:spPr/>
        <p:txBody>
          <a:bodyPr/>
          <a:lstStyle/>
          <a:p>
            <a:r>
              <a:rPr lang="en-US" dirty="0"/>
              <a:t>Audience Response Question</a:t>
            </a:r>
          </a:p>
        </p:txBody>
      </p:sp>
      <p:sp>
        <p:nvSpPr>
          <p:cNvPr id="3" name="Content Placeholder 2">
            <a:extLst>
              <a:ext uri="{FF2B5EF4-FFF2-40B4-BE49-F238E27FC236}">
                <a16:creationId xmlns:a16="http://schemas.microsoft.com/office/drawing/2014/main" id="{5DCDAB18-BB9A-40FA-8516-C916355E4F21}"/>
              </a:ext>
            </a:extLst>
          </p:cNvPr>
          <p:cNvSpPr>
            <a:spLocks noGrp="1"/>
          </p:cNvSpPr>
          <p:nvPr>
            <p:ph idx="1"/>
          </p:nvPr>
        </p:nvSpPr>
        <p:spPr/>
        <p:txBody>
          <a:bodyPr/>
          <a:lstStyle/>
          <a:p>
            <a:pPr marL="0" indent="0">
              <a:buNone/>
            </a:pPr>
            <a:r>
              <a:rPr lang="en-US" dirty="0"/>
              <a:t>Patients receiving oncolytic viral therapy need to receive education about which of the following?</a:t>
            </a:r>
          </a:p>
          <a:p>
            <a:pPr marL="914400" lvl="1" indent="-514350">
              <a:buFont typeface="+mj-lt"/>
              <a:buAutoNum type="alphaUcPeriod"/>
            </a:pPr>
            <a:r>
              <a:rPr lang="en-US" dirty="0"/>
              <a:t>Treatment-specific therapy</a:t>
            </a:r>
          </a:p>
          <a:p>
            <a:pPr marL="914400" lvl="1" indent="-514350">
              <a:buFont typeface="+mj-lt"/>
              <a:buAutoNum type="alphaUcPeriod"/>
            </a:pPr>
            <a:r>
              <a:rPr lang="en-US" dirty="0"/>
              <a:t>Early detection of </a:t>
            </a:r>
            <a:r>
              <a:rPr lang="en-US" dirty="0" err="1"/>
              <a:t>irAEs</a:t>
            </a:r>
            <a:endParaRPr lang="en-US" dirty="0"/>
          </a:p>
          <a:p>
            <a:pPr marL="914400" lvl="1" indent="-514350">
              <a:buFont typeface="+mj-lt"/>
              <a:buAutoNum type="alphaUcPeriod"/>
            </a:pPr>
            <a:r>
              <a:rPr lang="en-US" dirty="0"/>
              <a:t>Risk of viral exposure</a:t>
            </a:r>
          </a:p>
          <a:p>
            <a:pPr marL="914400" lvl="1" indent="-514350">
              <a:buFont typeface="+mj-lt"/>
              <a:buAutoNum type="alphaUcPeriod"/>
            </a:pPr>
            <a:r>
              <a:rPr lang="en-US" dirty="0"/>
              <a:t>All of the above</a:t>
            </a:r>
          </a:p>
        </p:txBody>
      </p:sp>
    </p:spTree>
    <p:extLst>
      <p:ext uri="{BB962C8B-B14F-4D97-AF65-F5344CB8AC3E}">
        <p14:creationId xmlns:p14="http://schemas.microsoft.com/office/powerpoint/2010/main" val="5081965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6564-C022-4227-B1C2-241601A8C80F}"/>
              </a:ext>
            </a:extLst>
          </p:cNvPr>
          <p:cNvSpPr>
            <a:spLocks noGrp="1"/>
          </p:cNvSpPr>
          <p:nvPr>
            <p:ph type="title"/>
          </p:nvPr>
        </p:nvSpPr>
        <p:spPr/>
        <p:txBody>
          <a:bodyPr>
            <a:normAutofit fontScale="90000"/>
          </a:bodyPr>
          <a:lstStyle/>
          <a:p>
            <a:r>
              <a:rPr lang="en-US" dirty="0"/>
              <a:t>Toxicities of Oncolytic Virus Therapy</a:t>
            </a:r>
            <a:br>
              <a:rPr lang="en-US" dirty="0"/>
            </a:br>
            <a:r>
              <a:rPr lang="en-US" dirty="0"/>
              <a:t>Talimogene </a:t>
            </a:r>
            <a:r>
              <a:rPr lang="en-US" dirty="0" err="1"/>
              <a:t>Laherparepvec</a:t>
            </a:r>
            <a:r>
              <a:rPr lang="en-US" dirty="0"/>
              <a:t> (T-VEC)</a:t>
            </a:r>
          </a:p>
        </p:txBody>
      </p:sp>
      <p:graphicFrame>
        <p:nvGraphicFramePr>
          <p:cNvPr id="4" name="Content Placeholder 3">
            <a:extLst>
              <a:ext uri="{FF2B5EF4-FFF2-40B4-BE49-F238E27FC236}">
                <a16:creationId xmlns:a16="http://schemas.microsoft.com/office/drawing/2014/main" id="{3C54B83E-5792-473F-8DC2-B515E88A1CEE}"/>
              </a:ext>
            </a:extLst>
          </p:cNvPr>
          <p:cNvGraphicFramePr>
            <a:graphicFrameLocks noGrp="1"/>
          </p:cNvGraphicFramePr>
          <p:nvPr>
            <p:ph idx="1"/>
            <p:extLst>
              <p:ext uri="{D42A27DB-BD31-4B8C-83A1-F6EECF244321}">
                <p14:modId xmlns:p14="http://schemas.microsoft.com/office/powerpoint/2010/main" val="3619502336"/>
              </p:ext>
            </p:extLst>
          </p:nvPr>
        </p:nvGraphicFramePr>
        <p:xfrm>
          <a:off x="1117076" y="1882263"/>
          <a:ext cx="6546916" cy="4380299"/>
        </p:xfrm>
        <a:graphic>
          <a:graphicData uri="http://schemas.openxmlformats.org/drawingml/2006/table">
            <a:tbl>
              <a:tblPr firstRow="1" bandRow="1">
                <a:tableStyleId>{5C22544A-7EE6-4342-B048-85BDC9FD1C3A}</a:tableStyleId>
              </a:tblPr>
              <a:tblGrid>
                <a:gridCol w="3315633">
                  <a:extLst>
                    <a:ext uri="{9D8B030D-6E8A-4147-A177-3AD203B41FA5}">
                      <a16:colId xmlns:a16="http://schemas.microsoft.com/office/drawing/2014/main" val="2919668382"/>
                    </a:ext>
                  </a:extLst>
                </a:gridCol>
                <a:gridCol w="3231283">
                  <a:extLst>
                    <a:ext uri="{9D8B030D-6E8A-4147-A177-3AD203B41FA5}">
                      <a16:colId xmlns:a16="http://schemas.microsoft.com/office/drawing/2014/main" val="1094000848"/>
                    </a:ext>
                  </a:extLst>
                </a:gridCol>
              </a:tblGrid>
              <a:tr h="616113">
                <a:tc gridSpan="2">
                  <a:txBody>
                    <a:bodyPr/>
                    <a:lstStyle/>
                    <a:p>
                      <a:pPr algn="ctr"/>
                      <a:r>
                        <a:rPr lang="en-US" sz="2800" dirty="0"/>
                        <a:t>Toxicities </a:t>
                      </a:r>
                    </a:p>
                  </a:txBody>
                  <a:tcPr/>
                </a:tc>
                <a:tc hMerge="1">
                  <a:txBody>
                    <a:bodyPr/>
                    <a:lstStyle/>
                    <a:p>
                      <a:pPr algn="ctr"/>
                      <a:endParaRPr lang="en-US" sz="2800" dirty="0"/>
                    </a:p>
                  </a:txBody>
                  <a:tcPr/>
                </a:tc>
                <a:extLst>
                  <a:ext uri="{0D108BD9-81ED-4DB2-BD59-A6C34878D82A}">
                    <a16:rowId xmlns:a16="http://schemas.microsoft.com/office/drawing/2014/main" val="3671423118"/>
                  </a:ext>
                </a:extLst>
              </a:tr>
              <a:tr h="616113">
                <a:tc>
                  <a:txBody>
                    <a:bodyPr/>
                    <a:lstStyle/>
                    <a:p>
                      <a:r>
                        <a:rPr lang="en-US" sz="2800" dirty="0"/>
                        <a:t>Fatigue</a:t>
                      </a:r>
                    </a:p>
                  </a:txBody>
                  <a:tcPr/>
                </a:tc>
                <a:tc>
                  <a:txBody>
                    <a:bodyPr/>
                    <a:lstStyle/>
                    <a:p>
                      <a:r>
                        <a:rPr lang="en-US" sz="2800" dirty="0"/>
                        <a:t>Diarrhea</a:t>
                      </a:r>
                    </a:p>
                  </a:txBody>
                  <a:tcPr/>
                </a:tc>
                <a:extLst>
                  <a:ext uri="{0D108BD9-81ED-4DB2-BD59-A6C34878D82A}">
                    <a16:rowId xmlns:a16="http://schemas.microsoft.com/office/drawing/2014/main" val="3196421067"/>
                  </a:ext>
                </a:extLst>
              </a:tr>
              <a:tr h="616113">
                <a:tc>
                  <a:txBody>
                    <a:bodyPr/>
                    <a:lstStyle/>
                    <a:p>
                      <a:r>
                        <a:rPr lang="en-US" sz="2800" dirty="0"/>
                        <a:t>Chills</a:t>
                      </a:r>
                    </a:p>
                  </a:txBody>
                  <a:tcPr/>
                </a:tc>
                <a:tc>
                  <a:txBody>
                    <a:bodyPr/>
                    <a:lstStyle/>
                    <a:p>
                      <a:r>
                        <a:rPr lang="en-US" sz="2800" dirty="0"/>
                        <a:t>Constipation</a:t>
                      </a:r>
                    </a:p>
                  </a:txBody>
                  <a:tcPr/>
                </a:tc>
                <a:extLst>
                  <a:ext uri="{0D108BD9-81ED-4DB2-BD59-A6C34878D82A}">
                    <a16:rowId xmlns:a16="http://schemas.microsoft.com/office/drawing/2014/main" val="3006939597"/>
                  </a:ext>
                </a:extLst>
              </a:tr>
              <a:tr h="616113">
                <a:tc>
                  <a:txBody>
                    <a:bodyPr/>
                    <a:lstStyle/>
                    <a:p>
                      <a:r>
                        <a:rPr lang="en-US" sz="2800" dirty="0"/>
                        <a:t>Pyrexia</a:t>
                      </a:r>
                    </a:p>
                  </a:txBody>
                  <a:tcPr/>
                </a:tc>
                <a:tc>
                  <a:txBody>
                    <a:bodyPr/>
                    <a:lstStyle/>
                    <a:p>
                      <a:r>
                        <a:rPr lang="en-US" sz="2800" dirty="0"/>
                        <a:t>Headache</a:t>
                      </a:r>
                    </a:p>
                  </a:txBody>
                  <a:tcPr/>
                </a:tc>
                <a:extLst>
                  <a:ext uri="{0D108BD9-81ED-4DB2-BD59-A6C34878D82A}">
                    <a16:rowId xmlns:a16="http://schemas.microsoft.com/office/drawing/2014/main" val="4071608056"/>
                  </a:ext>
                </a:extLst>
              </a:tr>
              <a:tr h="619342">
                <a:tc>
                  <a:txBody>
                    <a:bodyPr/>
                    <a:lstStyle/>
                    <a:p>
                      <a:r>
                        <a:rPr lang="en-US" sz="2800" dirty="0"/>
                        <a:t>Injection site pain</a:t>
                      </a:r>
                    </a:p>
                  </a:txBody>
                  <a:tcPr/>
                </a:tc>
                <a:tc>
                  <a:txBody>
                    <a:bodyPr/>
                    <a:lstStyle/>
                    <a:p>
                      <a:r>
                        <a:rPr lang="en-US" sz="2800" dirty="0"/>
                        <a:t>Myalgia</a:t>
                      </a:r>
                    </a:p>
                  </a:txBody>
                  <a:tcPr/>
                </a:tc>
                <a:extLst>
                  <a:ext uri="{0D108BD9-81ED-4DB2-BD59-A6C34878D82A}">
                    <a16:rowId xmlns:a16="http://schemas.microsoft.com/office/drawing/2014/main" val="260982050"/>
                  </a:ext>
                </a:extLst>
              </a:tr>
              <a:tr h="616113">
                <a:tc>
                  <a:txBody>
                    <a:bodyPr/>
                    <a:lstStyle/>
                    <a:p>
                      <a:r>
                        <a:rPr lang="en-US" sz="2800" dirty="0"/>
                        <a:t>Nausea</a:t>
                      </a:r>
                    </a:p>
                  </a:txBody>
                  <a:tcPr/>
                </a:tc>
                <a:tc>
                  <a:txBody>
                    <a:bodyPr/>
                    <a:lstStyle/>
                    <a:p>
                      <a:r>
                        <a:rPr lang="en-US" sz="2800" dirty="0"/>
                        <a:t>Arthralgia</a:t>
                      </a:r>
                    </a:p>
                  </a:txBody>
                  <a:tcPr/>
                </a:tc>
                <a:extLst>
                  <a:ext uri="{0D108BD9-81ED-4DB2-BD59-A6C34878D82A}">
                    <a16:rowId xmlns:a16="http://schemas.microsoft.com/office/drawing/2014/main" val="3684028320"/>
                  </a:ext>
                </a:extLst>
              </a:tr>
              <a:tr h="680392">
                <a:tc>
                  <a:txBody>
                    <a:bodyPr/>
                    <a:lstStyle/>
                    <a:p>
                      <a:r>
                        <a:rPr lang="en-US" sz="2800" dirty="0"/>
                        <a:t>Vomiting</a:t>
                      </a:r>
                    </a:p>
                  </a:txBody>
                  <a:tcPr/>
                </a:tc>
                <a:tc>
                  <a:txBody>
                    <a:bodyPr/>
                    <a:lstStyle/>
                    <a:p>
                      <a:r>
                        <a:rPr lang="en-US" sz="2800" dirty="0"/>
                        <a:t>Pain in extremity</a:t>
                      </a:r>
                    </a:p>
                  </a:txBody>
                  <a:tcPr/>
                </a:tc>
                <a:extLst>
                  <a:ext uri="{0D108BD9-81ED-4DB2-BD59-A6C34878D82A}">
                    <a16:rowId xmlns:a16="http://schemas.microsoft.com/office/drawing/2014/main" val="2325264012"/>
                  </a:ext>
                </a:extLst>
              </a:tr>
            </a:tbl>
          </a:graphicData>
        </a:graphic>
      </p:graphicFrame>
    </p:spTree>
    <p:extLst>
      <p:ext uri="{BB962C8B-B14F-4D97-AF65-F5344CB8AC3E}">
        <p14:creationId xmlns:p14="http://schemas.microsoft.com/office/powerpoint/2010/main" val="30588662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B7EC8-E1B3-4BDA-B8AD-ED6A0E7B27C4}"/>
              </a:ext>
            </a:extLst>
          </p:cNvPr>
          <p:cNvSpPr>
            <a:spLocks noGrp="1"/>
          </p:cNvSpPr>
          <p:nvPr>
            <p:ph type="title"/>
          </p:nvPr>
        </p:nvSpPr>
        <p:spPr/>
        <p:txBody>
          <a:bodyPr/>
          <a:lstStyle/>
          <a:p>
            <a:r>
              <a:rPr lang="en-US" dirty="0"/>
              <a:t>Audience Response Question</a:t>
            </a:r>
          </a:p>
        </p:txBody>
      </p:sp>
      <p:sp>
        <p:nvSpPr>
          <p:cNvPr id="3" name="Content Placeholder 2">
            <a:extLst>
              <a:ext uri="{FF2B5EF4-FFF2-40B4-BE49-F238E27FC236}">
                <a16:creationId xmlns:a16="http://schemas.microsoft.com/office/drawing/2014/main" id="{28404C7A-487F-4139-A0E8-5AE68655A7AE}"/>
              </a:ext>
            </a:extLst>
          </p:cNvPr>
          <p:cNvSpPr>
            <a:spLocks noGrp="1"/>
          </p:cNvSpPr>
          <p:nvPr>
            <p:ph idx="1"/>
          </p:nvPr>
        </p:nvSpPr>
        <p:spPr/>
        <p:txBody>
          <a:bodyPr/>
          <a:lstStyle/>
          <a:p>
            <a:pPr marL="0" indent="0">
              <a:buNone/>
            </a:pPr>
            <a:r>
              <a:rPr lang="en-US" dirty="0"/>
              <a:t>Which of the following best describes toxicities relating to immunotherapies?</a:t>
            </a:r>
          </a:p>
          <a:p>
            <a:pPr marL="514350" indent="-514350">
              <a:buFont typeface="+mj-lt"/>
              <a:buAutoNum type="alphaLcPeriod"/>
            </a:pPr>
            <a:r>
              <a:rPr lang="en-US" dirty="0"/>
              <a:t>They are related to specific drug classes</a:t>
            </a:r>
          </a:p>
          <a:p>
            <a:pPr marL="514350" indent="-514350">
              <a:buFont typeface="+mj-lt"/>
              <a:buAutoNum type="alphaLcPeriod"/>
            </a:pPr>
            <a:r>
              <a:rPr lang="en-US" dirty="0"/>
              <a:t>They are therapy-specific</a:t>
            </a:r>
          </a:p>
          <a:p>
            <a:pPr marL="514350" indent="-514350">
              <a:buFont typeface="+mj-lt"/>
              <a:buAutoNum type="alphaLcPeriod"/>
            </a:pPr>
            <a:r>
              <a:rPr lang="en-US" dirty="0"/>
              <a:t>The severity and frequency varies with different cancers</a:t>
            </a:r>
          </a:p>
          <a:p>
            <a:pPr marL="514350" indent="-514350">
              <a:buFont typeface="+mj-lt"/>
              <a:buAutoNum type="alphaLcPeriod"/>
            </a:pPr>
            <a:r>
              <a:rPr lang="en-US" dirty="0"/>
              <a:t>All of the above</a:t>
            </a:r>
          </a:p>
        </p:txBody>
      </p:sp>
    </p:spTree>
    <p:extLst>
      <p:ext uri="{BB962C8B-B14F-4D97-AF65-F5344CB8AC3E}">
        <p14:creationId xmlns:p14="http://schemas.microsoft.com/office/powerpoint/2010/main" val="17453046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A5D8-DAA3-4A0E-A048-23E8A93C39A5}"/>
              </a:ext>
            </a:extLst>
          </p:cNvPr>
          <p:cNvSpPr>
            <a:spLocks noGrp="1"/>
          </p:cNvSpPr>
          <p:nvPr>
            <p:ph type="title"/>
          </p:nvPr>
        </p:nvSpPr>
        <p:spPr/>
        <p:txBody>
          <a:bodyPr>
            <a:normAutofit/>
          </a:bodyPr>
          <a:lstStyle/>
          <a:p>
            <a:r>
              <a:rPr lang="en-US" dirty="0"/>
              <a:t>Understanding Toxicities and </a:t>
            </a:r>
            <a:r>
              <a:rPr lang="en-US" dirty="0" err="1"/>
              <a:t>irAEs</a:t>
            </a:r>
            <a:endParaRPr lang="en-US" dirty="0"/>
          </a:p>
        </p:txBody>
      </p:sp>
      <p:sp>
        <p:nvSpPr>
          <p:cNvPr id="3" name="Content Placeholder 2">
            <a:extLst>
              <a:ext uri="{FF2B5EF4-FFF2-40B4-BE49-F238E27FC236}">
                <a16:creationId xmlns:a16="http://schemas.microsoft.com/office/drawing/2014/main" id="{3D55891C-2BAE-4C6D-85AB-7A8D73EBDF57}"/>
              </a:ext>
            </a:extLst>
          </p:cNvPr>
          <p:cNvSpPr>
            <a:spLocks noGrp="1"/>
          </p:cNvSpPr>
          <p:nvPr>
            <p:ph idx="1"/>
          </p:nvPr>
        </p:nvSpPr>
        <p:spPr/>
        <p:txBody>
          <a:bodyPr>
            <a:normAutofit fontScale="92500"/>
          </a:bodyPr>
          <a:lstStyle/>
          <a:p>
            <a:r>
              <a:rPr lang="en-US" dirty="0"/>
              <a:t>Class toxicities</a:t>
            </a:r>
          </a:p>
          <a:p>
            <a:pPr lvl="1"/>
            <a:r>
              <a:rPr lang="en-US" dirty="0"/>
              <a:t>PD-1 and PD-L1 inhibitors</a:t>
            </a:r>
          </a:p>
          <a:p>
            <a:pPr lvl="1"/>
            <a:r>
              <a:rPr lang="en-US" dirty="0"/>
              <a:t>CTLA-4 inhibitors</a:t>
            </a:r>
          </a:p>
          <a:p>
            <a:r>
              <a:rPr lang="en-US" dirty="0"/>
              <a:t>Therapy-specific toxicities</a:t>
            </a:r>
          </a:p>
          <a:p>
            <a:pPr lvl="1"/>
            <a:r>
              <a:rPr lang="en-US" dirty="0"/>
              <a:t>CAR-T cell therapy</a:t>
            </a:r>
          </a:p>
          <a:p>
            <a:pPr lvl="1"/>
            <a:r>
              <a:rPr lang="en-US" dirty="0" err="1"/>
              <a:t>BiTES</a:t>
            </a:r>
            <a:endParaRPr lang="en-US" dirty="0"/>
          </a:p>
          <a:p>
            <a:pPr lvl="1"/>
            <a:r>
              <a:rPr lang="en-US" dirty="0"/>
              <a:t>Oncolytic virus therapy</a:t>
            </a:r>
          </a:p>
          <a:p>
            <a:r>
              <a:rPr lang="en-US" dirty="0"/>
              <a:t>Emergence in different cancers</a:t>
            </a:r>
          </a:p>
          <a:p>
            <a:pPr lvl="1"/>
            <a:r>
              <a:rPr lang="en-US" dirty="0"/>
              <a:t>Incidence and severity of </a:t>
            </a:r>
            <a:r>
              <a:rPr lang="en-US" dirty="0" err="1"/>
              <a:t>irAEs</a:t>
            </a:r>
            <a:r>
              <a:rPr lang="en-US" dirty="0"/>
              <a:t> varies between cancers</a:t>
            </a:r>
          </a:p>
        </p:txBody>
      </p:sp>
    </p:spTree>
    <p:extLst>
      <p:ext uri="{BB962C8B-B14F-4D97-AF65-F5344CB8AC3E}">
        <p14:creationId xmlns:p14="http://schemas.microsoft.com/office/powerpoint/2010/main" val="9770304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85B3B-8F46-4D01-9E87-A95D1EF4912E}"/>
              </a:ext>
            </a:extLst>
          </p:cNvPr>
          <p:cNvSpPr>
            <a:spLocks noGrp="1"/>
          </p:cNvSpPr>
          <p:nvPr>
            <p:ph type="title"/>
          </p:nvPr>
        </p:nvSpPr>
        <p:spPr/>
        <p:txBody>
          <a:bodyPr/>
          <a:lstStyle/>
          <a:p>
            <a:r>
              <a:rPr lang="en-US" dirty="0"/>
              <a:t>Patient Education Overview</a:t>
            </a:r>
          </a:p>
        </p:txBody>
      </p:sp>
      <p:sp>
        <p:nvSpPr>
          <p:cNvPr id="3" name="Content Placeholder 2">
            <a:extLst>
              <a:ext uri="{FF2B5EF4-FFF2-40B4-BE49-F238E27FC236}">
                <a16:creationId xmlns:a16="http://schemas.microsoft.com/office/drawing/2014/main" id="{6719A46C-19DC-41D5-9FE9-8E5D51FB3118}"/>
              </a:ext>
            </a:extLst>
          </p:cNvPr>
          <p:cNvSpPr>
            <a:spLocks noGrp="1"/>
          </p:cNvSpPr>
          <p:nvPr>
            <p:ph idx="1"/>
          </p:nvPr>
        </p:nvSpPr>
        <p:spPr>
          <a:xfrm>
            <a:off x="457200" y="1759226"/>
            <a:ext cx="8229600" cy="4366937"/>
          </a:xfrm>
        </p:spPr>
        <p:txBody>
          <a:bodyPr/>
          <a:lstStyle/>
          <a:p>
            <a:r>
              <a:rPr lang="en-US" dirty="0"/>
              <a:t>General education for patients receiving immunotherapy</a:t>
            </a:r>
          </a:p>
          <a:p>
            <a:r>
              <a:rPr lang="en-US" dirty="0"/>
              <a:t>Treatment-specific education</a:t>
            </a:r>
          </a:p>
          <a:p>
            <a:r>
              <a:rPr lang="en-US" dirty="0"/>
              <a:t>Tools to facilitate early detection and rapid communication regarding treatment and </a:t>
            </a:r>
            <a:r>
              <a:rPr lang="en-US" dirty="0" err="1"/>
              <a:t>irAEs</a:t>
            </a:r>
            <a:endParaRPr lang="en-US" dirty="0"/>
          </a:p>
        </p:txBody>
      </p:sp>
    </p:spTree>
    <p:extLst>
      <p:ext uri="{BB962C8B-B14F-4D97-AF65-F5344CB8AC3E}">
        <p14:creationId xmlns:p14="http://schemas.microsoft.com/office/powerpoint/2010/main" val="11001849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770" y="1859692"/>
            <a:ext cx="7826375" cy="4541108"/>
          </a:xfrm>
        </p:spPr>
        <p:txBody>
          <a:bodyPr>
            <a:normAutofit fontScale="85000" lnSpcReduction="20000"/>
          </a:bodyPr>
          <a:lstStyle/>
          <a:p>
            <a:r>
              <a:rPr lang="en-US" dirty="0"/>
              <a:t>Education prior to initiation of treatment</a:t>
            </a:r>
          </a:p>
          <a:p>
            <a:pPr lvl="1"/>
            <a:r>
              <a:rPr lang="en-US" sz="3300" dirty="0"/>
              <a:t>Treatment plan</a:t>
            </a:r>
          </a:p>
          <a:p>
            <a:pPr lvl="2"/>
            <a:r>
              <a:rPr lang="en-US" sz="3300" dirty="0"/>
              <a:t>Treatment-specific education</a:t>
            </a:r>
          </a:p>
          <a:p>
            <a:pPr lvl="1"/>
            <a:r>
              <a:rPr lang="en-US" sz="3000" dirty="0"/>
              <a:t>Mechanism of action</a:t>
            </a:r>
          </a:p>
          <a:p>
            <a:pPr lvl="2"/>
            <a:r>
              <a:rPr lang="en-US" sz="3000" dirty="0"/>
              <a:t>How immunotherapy is different from chemotherapy</a:t>
            </a:r>
          </a:p>
          <a:p>
            <a:pPr lvl="1"/>
            <a:r>
              <a:rPr lang="en-US" sz="3000" dirty="0"/>
              <a:t>Potential side effects</a:t>
            </a:r>
          </a:p>
          <a:p>
            <a:pPr lvl="2"/>
            <a:r>
              <a:rPr lang="en-US" sz="3000" dirty="0"/>
              <a:t>Focus on early communication with oncology team</a:t>
            </a:r>
          </a:p>
          <a:p>
            <a:pPr lvl="2"/>
            <a:r>
              <a:rPr lang="en-US" sz="3000" dirty="0"/>
              <a:t>Side effects can be subtle</a:t>
            </a:r>
          </a:p>
          <a:p>
            <a:pPr lvl="2"/>
            <a:r>
              <a:rPr lang="en-US" sz="3000" dirty="0"/>
              <a:t>Side effects can develop at any time</a:t>
            </a:r>
          </a:p>
          <a:p>
            <a:endParaRPr lang="en-US" dirty="0"/>
          </a:p>
        </p:txBody>
      </p:sp>
      <p:sp>
        <p:nvSpPr>
          <p:cNvPr id="4" name="Title 1"/>
          <p:cNvSpPr>
            <a:spLocks noGrp="1"/>
          </p:cNvSpPr>
          <p:nvPr>
            <p:ph type="title"/>
          </p:nvPr>
        </p:nvSpPr>
        <p:spPr/>
        <p:txBody>
          <a:bodyPr>
            <a:normAutofit/>
          </a:bodyPr>
          <a:lstStyle/>
          <a:p>
            <a:r>
              <a:rPr lang="en-US" dirty="0"/>
              <a:t>Patient Education</a:t>
            </a:r>
          </a:p>
        </p:txBody>
      </p:sp>
    </p:spTree>
    <p:extLst>
      <p:ext uri="{BB962C8B-B14F-4D97-AF65-F5344CB8AC3E}">
        <p14:creationId xmlns:p14="http://schemas.microsoft.com/office/powerpoint/2010/main" val="30813558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7F64-4352-4D66-A941-A258D7C9D6C3}"/>
              </a:ext>
            </a:extLst>
          </p:cNvPr>
          <p:cNvSpPr>
            <a:spLocks noGrp="1"/>
          </p:cNvSpPr>
          <p:nvPr>
            <p:ph type="title"/>
          </p:nvPr>
        </p:nvSpPr>
        <p:spPr/>
        <p:txBody>
          <a:bodyPr>
            <a:normAutofit fontScale="90000"/>
          </a:bodyPr>
          <a:lstStyle/>
          <a:p>
            <a:r>
              <a:rPr lang="en-US" dirty="0"/>
              <a:t>Patient Education: CAR-T cell Therapy and </a:t>
            </a:r>
            <a:r>
              <a:rPr lang="en-US" dirty="0" err="1"/>
              <a:t>BiSpecific</a:t>
            </a:r>
            <a:r>
              <a:rPr lang="en-US" dirty="0"/>
              <a:t> T-cell engagers</a:t>
            </a:r>
          </a:p>
        </p:txBody>
      </p:sp>
      <p:sp>
        <p:nvSpPr>
          <p:cNvPr id="3" name="Content Placeholder 2">
            <a:extLst>
              <a:ext uri="{FF2B5EF4-FFF2-40B4-BE49-F238E27FC236}">
                <a16:creationId xmlns:a16="http://schemas.microsoft.com/office/drawing/2014/main" id="{52EF9BFE-8E6A-4966-AB30-C7F70333FF70}"/>
              </a:ext>
            </a:extLst>
          </p:cNvPr>
          <p:cNvSpPr>
            <a:spLocks noGrp="1"/>
          </p:cNvSpPr>
          <p:nvPr>
            <p:ph idx="1"/>
          </p:nvPr>
        </p:nvSpPr>
        <p:spPr>
          <a:xfrm>
            <a:off x="457200" y="1838739"/>
            <a:ext cx="8229600" cy="4287424"/>
          </a:xfrm>
        </p:spPr>
        <p:txBody>
          <a:bodyPr/>
          <a:lstStyle/>
          <a:p>
            <a:r>
              <a:rPr lang="en-US" dirty="0"/>
              <a:t>Signs and symptoms of CRS</a:t>
            </a:r>
          </a:p>
          <a:p>
            <a:r>
              <a:rPr lang="en-US" dirty="0"/>
              <a:t>Awareness of temporary memory and coordination problems, sleepiness, confusion, weakness, dizziness, and potential for seizures</a:t>
            </a:r>
          </a:p>
        </p:txBody>
      </p:sp>
      <p:sp>
        <p:nvSpPr>
          <p:cNvPr id="4" name="TextBox 3">
            <a:extLst>
              <a:ext uri="{FF2B5EF4-FFF2-40B4-BE49-F238E27FC236}">
                <a16:creationId xmlns:a16="http://schemas.microsoft.com/office/drawing/2014/main" id="{52C03251-61AF-4CCC-ADB0-57D375B2307A}"/>
              </a:ext>
            </a:extLst>
          </p:cNvPr>
          <p:cNvSpPr txBox="1"/>
          <p:nvPr/>
        </p:nvSpPr>
        <p:spPr>
          <a:xfrm>
            <a:off x="546653" y="6077892"/>
            <a:ext cx="7782338" cy="461665"/>
          </a:xfrm>
          <a:prstGeom prst="rect">
            <a:avLst/>
          </a:prstGeom>
          <a:noFill/>
        </p:spPr>
        <p:txBody>
          <a:bodyPr wrap="square" rtlCol="0">
            <a:spAutoFit/>
          </a:bodyPr>
          <a:lstStyle/>
          <a:p>
            <a:r>
              <a:rPr lang="en-US" sz="1200" dirty="0"/>
              <a:t>Halton E et al. </a:t>
            </a:r>
            <a:r>
              <a:rPr lang="en-US" sz="1200" i="1" dirty="0"/>
              <a:t>Clin J Oncol </a:t>
            </a:r>
            <a:r>
              <a:rPr lang="en-US" sz="1200" i="1" dirty="0" err="1"/>
              <a:t>Nurs</a:t>
            </a:r>
            <a:r>
              <a:rPr lang="en-US" sz="1200" i="1" dirty="0"/>
              <a:t>. </a:t>
            </a:r>
            <a:r>
              <a:rPr lang="en-US" sz="1200" dirty="0"/>
              <a:t>2017;21(suppl):35-40.</a:t>
            </a:r>
            <a:endParaRPr lang="en-US" sz="1200" i="1" dirty="0"/>
          </a:p>
          <a:p>
            <a:r>
              <a:rPr lang="en-US" sz="1200" dirty="0"/>
              <a:t>Smith LT, </a:t>
            </a:r>
            <a:r>
              <a:rPr lang="en-US" sz="1200" dirty="0" err="1"/>
              <a:t>Venella</a:t>
            </a:r>
            <a:r>
              <a:rPr lang="en-US" sz="1200" dirty="0"/>
              <a:t> K. </a:t>
            </a:r>
            <a:r>
              <a:rPr lang="en-US" sz="1200" i="1" dirty="0"/>
              <a:t>Clin J Oncol </a:t>
            </a:r>
            <a:r>
              <a:rPr lang="en-US" sz="1200" i="1" dirty="0" err="1"/>
              <a:t>Nurs</a:t>
            </a:r>
            <a:r>
              <a:rPr lang="en-US" sz="1200" dirty="0"/>
              <a:t>. 2017;21(suppl):29-34</a:t>
            </a:r>
            <a:r>
              <a:rPr lang="en-US" sz="1200" i="1" dirty="0"/>
              <a:t>.</a:t>
            </a:r>
            <a:endParaRPr lang="en-US" sz="1200" dirty="0"/>
          </a:p>
        </p:txBody>
      </p:sp>
    </p:spTree>
    <p:extLst>
      <p:ext uri="{BB962C8B-B14F-4D97-AF65-F5344CB8AC3E}">
        <p14:creationId xmlns:p14="http://schemas.microsoft.com/office/powerpoint/2010/main" val="2193223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7F64-4352-4D66-A941-A258D7C9D6C3}"/>
              </a:ext>
            </a:extLst>
          </p:cNvPr>
          <p:cNvSpPr>
            <a:spLocks noGrp="1"/>
          </p:cNvSpPr>
          <p:nvPr>
            <p:ph type="title"/>
          </p:nvPr>
        </p:nvSpPr>
        <p:spPr/>
        <p:txBody>
          <a:bodyPr/>
          <a:lstStyle/>
          <a:p>
            <a:r>
              <a:rPr lang="en-US" dirty="0"/>
              <a:t>Patient Education: Vaccine Therapy</a:t>
            </a:r>
          </a:p>
        </p:txBody>
      </p:sp>
      <p:sp>
        <p:nvSpPr>
          <p:cNvPr id="3" name="Content Placeholder 2">
            <a:extLst>
              <a:ext uri="{FF2B5EF4-FFF2-40B4-BE49-F238E27FC236}">
                <a16:creationId xmlns:a16="http://schemas.microsoft.com/office/drawing/2014/main" id="{52EF9BFE-8E6A-4966-AB30-C7F70333FF70}"/>
              </a:ext>
            </a:extLst>
          </p:cNvPr>
          <p:cNvSpPr>
            <a:spLocks noGrp="1"/>
          </p:cNvSpPr>
          <p:nvPr>
            <p:ph idx="1"/>
          </p:nvPr>
        </p:nvSpPr>
        <p:spPr>
          <a:xfrm>
            <a:off x="457200" y="1709928"/>
            <a:ext cx="8229600" cy="4334256"/>
          </a:xfrm>
        </p:spPr>
        <p:txBody>
          <a:bodyPr>
            <a:normAutofit fontScale="92500" lnSpcReduction="20000"/>
          </a:bodyPr>
          <a:lstStyle/>
          <a:p>
            <a:r>
              <a:rPr lang="en-US" dirty="0"/>
              <a:t>Mechanism of action</a:t>
            </a:r>
          </a:p>
          <a:p>
            <a:r>
              <a:rPr lang="en-US" dirty="0"/>
              <a:t>Administration</a:t>
            </a:r>
          </a:p>
          <a:p>
            <a:pPr lvl="1"/>
            <a:r>
              <a:rPr lang="en-US" dirty="0"/>
              <a:t>Injection directly into the tumor</a:t>
            </a:r>
          </a:p>
          <a:p>
            <a:r>
              <a:rPr lang="en-US" dirty="0"/>
              <a:t>Treatment plan</a:t>
            </a:r>
          </a:p>
          <a:p>
            <a:pPr lvl="1"/>
            <a:r>
              <a:rPr lang="en-US" dirty="0"/>
              <a:t>2 injections 3 weeks apart</a:t>
            </a:r>
          </a:p>
          <a:p>
            <a:pPr lvl="1"/>
            <a:r>
              <a:rPr lang="en-US" dirty="0"/>
              <a:t>Injections every 2 weeks </a:t>
            </a:r>
          </a:p>
          <a:p>
            <a:r>
              <a:rPr lang="en-US" dirty="0"/>
              <a:t>Risk of exposure</a:t>
            </a:r>
          </a:p>
          <a:p>
            <a:pPr lvl="1"/>
            <a:r>
              <a:rPr lang="en-US" dirty="0"/>
              <a:t>Injected virus can spread to other areas of your body or to others with direct contact to injection site, dressings, or body fluids</a:t>
            </a:r>
          </a:p>
        </p:txBody>
      </p:sp>
      <p:sp>
        <p:nvSpPr>
          <p:cNvPr id="5" name="TextBox 4">
            <a:extLst>
              <a:ext uri="{FF2B5EF4-FFF2-40B4-BE49-F238E27FC236}">
                <a16:creationId xmlns:a16="http://schemas.microsoft.com/office/drawing/2014/main" id="{A31AB203-A5F5-4244-ACCA-015580F16042}"/>
              </a:ext>
            </a:extLst>
          </p:cNvPr>
          <p:cNvSpPr txBox="1"/>
          <p:nvPr/>
        </p:nvSpPr>
        <p:spPr>
          <a:xfrm>
            <a:off x="695740" y="6148051"/>
            <a:ext cx="7782338" cy="646331"/>
          </a:xfrm>
          <a:prstGeom prst="rect">
            <a:avLst/>
          </a:prstGeom>
          <a:noFill/>
        </p:spPr>
        <p:txBody>
          <a:bodyPr wrap="square" rtlCol="0">
            <a:spAutoFit/>
          </a:bodyPr>
          <a:lstStyle/>
          <a:p>
            <a:r>
              <a:rPr lang="en-US" sz="1200" dirty="0"/>
              <a:t>Rubin K. </a:t>
            </a:r>
            <a:r>
              <a:rPr lang="en-US" sz="1200" i="1" dirty="0"/>
              <a:t>Clin J Oncol </a:t>
            </a:r>
            <a:r>
              <a:rPr lang="en-US" sz="1200" i="1" dirty="0" err="1"/>
              <a:t>Nurs</a:t>
            </a:r>
            <a:r>
              <a:rPr lang="en-US" sz="1200" i="1" dirty="0"/>
              <a:t>. </a:t>
            </a:r>
            <a:r>
              <a:rPr lang="en-US" sz="1200" dirty="0"/>
              <a:t>2017;21(suppl):7-10.</a:t>
            </a:r>
            <a:endParaRPr lang="en-US" sz="1200" i="1" dirty="0"/>
          </a:p>
          <a:p>
            <a:r>
              <a:rPr lang="en-US" sz="1200" dirty="0" err="1"/>
              <a:t>Seery</a:t>
            </a:r>
            <a:r>
              <a:rPr lang="en-US" sz="1200" dirty="0"/>
              <a:t> V. </a:t>
            </a:r>
            <a:r>
              <a:rPr lang="en-US" sz="1200" i="1" dirty="0"/>
              <a:t>Clin J Oncol </a:t>
            </a:r>
            <a:r>
              <a:rPr lang="en-US" sz="1200" i="1" dirty="0" err="1"/>
              <a:t>Nurs</a:t>
            </a:r>
            <a:r>
              <a:rPr lang="en-US" sz="1200" dirty="0"/>
              <a:t>. 2017;21(suppl):76-86</a:t>
            </a:r>
            <a:r>
              <a:rPr lang="en-US" sz="1200" i="1" dirty="0"/>
              <a:t>.</a:t>
            </a:r>
          </a:p>
          <a:p>
            <a:r>
              <a:rPr lang="en-US" sz="1200" dirty="0" err="1"/>
              <a:t>Hoffner</a:t>
            </a:r>
            <a:r>
              <a:rPr lang="en-US" sz="1200" dirty="0"/>
              <a:t> B et al. </a:t>
            </a:r>
            <a:r>
              <a:rPr lang="en-US" sz="1200" dirty="0" err="1"/>
              <a:t>Onc</a:t>
            </a:r>
            <a:r>
              <a:rPr lang="en-US" sz="1200" dirty="0"/>
              <a:t> </a:t>
            </a:r>
            <a:r>
              <a:rPr lang="en-US" sz="1200" dirty="0" err="1"/>
              <a:t>Nurs</a:t>
            </a:r>
            <a:r>
              <a:rPr lang="en-US" sz="1200" dirty="0"/>
              <a:t> Forum. 2016;43:219-226.</a:t>
            </a:r>
          </a:p>
        </p:txBody>
      </p:sp>
    </p:spTree>
    <p:extLst>
      <p:ext uri="{BB962C8B-B14F-4D97-AF65-F5344CB8AC3E}">
        <p14:creationId xmlns:p14="http://schemas.microsoft.com/office/powerpoint/2010/main" val="894426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50C7-FDC7-4C7A-B8B5-A8F98FBFD677}"/>
              </a:ext>
            </a:extLst>
          </p:cNvPr>
          <p:cNvSpPr>
            <a:spLocks noGrp="1"/>
          </p:cNvSpPr>
          <p:nvPr>
            <p:ph type="title"/>
          </p:nvPr>
        </p:nvSpPr>
        <p:spPr/>
        <p:txBody>
          <a:bodyPr>
            <a:normAutofit fontScale="90000"/>
          </a:bodyPr>
          <a:lstStyle/>
          <a:p>
            <a:r>
              <a:rPr lang="en-US" dirty="0"/>
              <a:t>Immunotherapy for Lymphoid Malignancies: Targets and Tools</a:t>
            </a:r>
          </a:p>
        </p:txBody>
      </p:sp>
      <p:pic>
        <p:nvPicPr>
          <p:cNvPr id="3075" name="Picture 3">
            <a:extLst>
              <a:ext uri="{FF2B5EF4-FFF2-40B4-BE49-F238E27FC236}">
                <a16:creationId xmlns:a16="http://schemas.microsoft.com/office/drawing/2014/main" id="{13A4643F-7829-49F3-988F-AC19B647A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718" y="1515241"/>
            <a:ext cx="562320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4">
            <a:extLst>
              <a:ext uri="{FF2B5EF4-FFF2-40B4-BE49-F238E27FC236}">
                <a16:creationId xmlns:a16="http://schemas.microsoft.com/office/drawing/2014/main" id="{60EA87D8-A137-4219-A4F0-1C8CBB7F460B}"/>
              </a:ext>
            </a:extLst>
          </p:cNvPr>
          <p:cNvSpPr txBox="1">
            <a:spLocks noChangeArrowheads="1"/>
          </p:cNvSpPr>
          <p:nvPr/>
        </p:nvSpPr>
        <p:spPr bwMode="auto">
          <a:xfrm>
            <a:off x="97920" y="6436440"/>
            <a:ext cx="391824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1000" dirty="0" err="1">
                <a:latin typeface="Arial" panose="020B0604020202020204" pitchFamily="34" charset="0"/>
              </a:rPr>
              <a:t>Neri</a:t>
            </a:r>
            <a:r>
              <a:rPr lang="en-GB" altLang="en-US" sz="1000" dirty="0">
                <a:latin typeface="Arial" panose="020B0604020202020204" pitchFamily="34" charset="0"/>
              </a:rPr>
              <a:t> P et al. </a:t>
            </a:r>
            <a:r>
              <a:rPr lang="en-GB" altLang="en-US" sz="1000" i="1" dirty="0">
                <a:latin typeface="Arial" panose="020B0604020202020204" pitchFamily="34" charset="0"/>
              </a:rPr>
              <a:t>Clin Cancer Res. </a:t>
            </a:r>
            <a:r>
              <a:rPr lang="en-GB" altLang="en-US" sz="1000" dirty="0">
                <a:latin typeface="Arial" panose="020B0604020202020204" pitchFamily="34" charset="0"/>
              </a:rPr>
              <a:t>2016;22:5959-5965. </a:t>
            </a:r>
          </a:p>
          <a:p>
            <a:r>
              <a:rPr lang="en-US" altLang="en-US" sz="1000" dirty="0">
                <a:latin typeface="Arial" panose="020B0604020202020204" pitchFamily="34" charset="0"/>
              </a:rPr>
              <a:t>©2016 by American Association for Cancer Research</a:t>
            </a:r>
          </a:p>
          <a:p>
            <a:endParaRPr lang="en-GB" altLang="en-US" sz="1000" dirty="0">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7F64-4352-4D66-A941-A258D7C9D6C3}"/>
              </a:ext>
            </a:extLst>
          </p:cNvPr>
          <p:cNvSpPr>
            <a:spLocks noGrp="1"/>
          </p:cNvSpPr>
          <p:nvPr>
            <p:ph type="title"/>
          </p:nvPr>
        </p:nvSpPr>
        <p:spPr/>
        <p:txBody>
          <a:bodyPr/>
          <a:lstStyle/>
          <a:p>
            <a:r>
              <a:rPr lang="en-US" dirty="0"/>
              <a:t>Patient Education: Vaccine Therapy</a:t>
            </a:r>
          </a:p>
        </p:txBody>
      </p:sp>
      <p:sp>
        <p:nvSpPr>
          <p:cNvPr id="3" name="Content Placeholder 2">
            <a:extLst>
              <a:ext uri="{FF2B5EF4-FFF2-40B4-BE49-F238E27FC236}">
                <a16:creationId xmlns:a16="http://schemas.microsoft.com/office/drawing/2014/main" id="{52EF9BFE-8E6A-4966-AB30-C7F70333FF70}"/>
              </a:ext>
            </a:extLst>
          </p:cNvPr>
          <p:cNvSpPr>
            <a:spLocks noGrp="1"/>
          </p:cNvSpPr>
          <p:nvPr>
            <p:ph idx="1"/>
          </p:nvPr>
        </p:nvSpPr>
        <p:spPr>
          <a:xfrm>
            <a:off x="457200" y="1600200"/>
            <a:ext cx="8229600" cy="4544568"/>
          </a:xfrm>
        </p:spPr>
        <p:txBody>
          <a:bodyPr>
            <a:normAutofit fontScale="85000" lnSpcReduction="20000"/>
          </a:bodyPr>
          <a:lstStyle/>
          <a:p>
            <a:r>
              <a:rPr lang="en-US" dirty="0"/>
              <a:t>Injection site care</a:t>
            </a:r>
          </a:p>
          <a:p>
            <a:pPr lvl="1"/>
            <a:r>
              <a:rPr lang="en-US" dirty="0"/>
              <a:t>Avoid touching or scratching treatment sites</a:t>
            </a:r>
          </a:p>
          <a:p>
            <a:pPr lvl="1"/>
            <a:r>
              <a:rPr lang="en-US" dirty="0"/>
              <a:t>Keep treatment site covered with airtight and watertight dressings for at least 1 week</a:t>
            </a:r>
          </a:p>
          <a:p>
            <a:pPr lvl="2"/>
            <a:r>
              <a:rPr lang="en-US" dirty="0"/>
              <a:t>Until treatment site is no longer weeping or oozing</a:t>
            </a:r>
          </a:p>
          <a:p>
            <a:pPr lvl="1"/>
            <a:r>
              <a:rPr lang="en-US" dirty="0"/>
              <a:t>Replace loose dressing immediately</a:t>
            </a:r>
          </a:p>
          <a:p>
            <a:pPr lvl="1"/>
            <a:r>
              <a:rPr lang="en-US" dirty="0"/>
              <a:t>Discard dressings in a sealed plastic bag</a:t>
            </a:r>
          </a:p>
          <a:p>
            <a:r>
              <a:rPr lang="en-US" dirty="0"/>
              <a:t>Notify oncology team immediately</a:t>
            </a:r>
          </a:p>
          <a:p>
            <a:pPr lvl="1"/>
            <a:r>
              <a:rPr lang="en-US" dirty="0"/>
              <a:t>Pain, burning, or blister around mouth, fingers, ears, or genitals</a:t>
            </a:r>
          </a:p>
          <a:p>
            <a:pPr lvl="1"/>
            <a:r>
              <a:rPr lang="en-US" dirty="0"/>
              <a:t>Eye pain, photophobia, eye drainage, blurry vision</a:t>
            </a:r>
          </a:p>
          <a:p>
            <a:pPr lvl="1"/>
            <a:r>
              <a:rPr lang="en-US" dirty="0"/>
              <a:t>Extreme fatigue or confusion</a:t>
            </a:r>
          </a:p>
        </p:txBody>
      </p:sp>
      <p:sp>
        <p:nvSpPr>
          <p:cNvPr id="5" name="TextBox 4">
            <a:extLst>
              <a:ext uri="{FF2B5EF4-FFF2-40B4-BE49-F238E27FC236}">
                <a16:creationId xmlns:a16="http://schemas.microsoft.com/office/drawing/2014/main" id="{EE939344-3EDD-4968-87D2-C62D7E7B6908}"/>
              </a:ext>
            </a:extLst>
          </p:cNvPr>
          <p:cNvSpPr txBox="1"/>
          <p:nvPr/>
        </p:nvSpPr>
        <p:spPr>
          <a:xfrm>
            <a:off x="695740" y="6148051"/>
            <a:ext cx="7782338" cy="646331"/>
          </a:xfrm>
          <a:prstGeom prst="rect">
            <a:avLst/>
          </a:prstGeom>
          <a:noFill/>
        </p:spPr>
        <p:txBody>
          <a:bodyPr wrap="square" rtlCol="0">
            <a:spAutoFit/>
          </a:bodyPr>
          <a:lstStyle/>
          <a:p>
            <a:r>
              <a:rPr lang="en-US" sz="1200" dirty="0"/>
              <a:t>Rubin K. </a:t>
            </a:r>
            <a:r>
              <a:rPr lang="en-US" sz="1200" i="1" dirty="0"/>
              <a:t>Clin J Oncol </a:t>
            </a:r>
            <a:r>
              <a:rPr lang="en-US" sz="1200" i="1" dirty="0" err="1"/>
              <a:t>Nurs</a:t>
            </a:r>
            <a:r>
              <a:rPr lang="en-US" sz="1200" i="1" dirty="0"/>
              <a:t>. </a:t>
            </a:r>
            <a:r>
              <a:rPr lang="en-US" sz="1200" dirty="0"/>
              <a:t>2017;21(suppl):7-10.</a:t>
            </a:r>
            <a:endParaRPr lang="en-US" sz="1200" i="1" dirty="0"/>
          </a:p>
          <a:p>
            <a:r>
              <a:rPr lang="en-US" sz="1200" dirty="0" err="1"/>
              <a:t>Seery</a:t>
            </a:r>
            <a:r>
              <a:rPr lang="en-US" sz="1200" dirty="0"/>
              <a:t> V. </a:t>
            </a:r>
            <a:r>
              <a:rPr lang="en-US" sz="1200" i="1" dirty="0"/>
              <a:t>Clin J Oncol </a:t>
            </a:r>
            <a:r>
              <a:rPr lang="en-US" sz="1200" i="1" dirty="0" err="1"/>
              <a:t>Nurs</a:t>
            </a:r>
            <a:r>
              <a:rPr lang="en-US" sz="1200" dirty="0"/>
              <a:t>. 2017;21(suppl):76-86</a:t>
            </a:r>
            <a:r>
              <a:rPr lang="en-US" sz="1200" i="1" dirty="0"/>
              <a:t>.</a:t>
            </a:r>
          </a:p>
          <a:p>
            <a:r>
              <a:rPr lang="en-US" sz="1200" dirty="0" err="1"/>
              <a:t>Hoffner</a:t>
            </a:r>
            <a:r>
              <a:rPr lang="en-US" sz="1200" dirty="0"/>
              <a:t> B et al. </a:t>
            </a:r>
            <a:r>
              <a:rPr lang="en-US" sz="1200" dirty="0" err="1"/>
              <a:t>Onc</a:t>
            </a:r>
            <a:r>
              <a:rPr lang="en-US" sz="1200" dirty="0"/>
              <a:t> </a:t>
            </a:r>
            <a:r>
              <a:rPr lang="en-US" sz="1200" dirty="0" err="1"/>
              <a:t>Nurs</a:t>
            </a:r>
            <a:r>
              <a:rPr lang="en-US" sz="1200" dirty="0"/>
              <a:t> Forum. 2016;43:219-226.</a:t>
            </a:r>
          </a:p>
        </p:txBody>
      </p:sp>
    </p:spTree>
    <p:extLst>
      <p:ext uri="{BB962C8B-B14F-4D97-AF65-F5344CB8AC3E}">
        <p14:creationId xmlns:p14="http://schemas.microsoft.com/office/powerpoint/2010/main" val="28291475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51745-AE91-4807-9B07-B0FDD7575D03}"/>
              </a:ext>
            </a:extLst>
          </p:cNvPr>
          <p:cNvSpPr>
            <a:spLocks noGrp="1"/>
          </p:cNvSpPr>
          <p:nvPr>
            <p:ph type="title"/>
          </p:nvPr>
        </p:nvSpPr>
        <p:spPr/>
        <p:txBody>
          <a:bodyPr>
            <a:normAutofit fontScale="90000"/>
          </a:bodyPr>
          <a:lstStyle/>
          <a:p>
            <a:r>
              <a:rPr lang="en-US" dirty="0"/>
              <a:t>Tools to Facilitate Early Detection and </a:t>
            </a:r>
            <a:br>
              <a:rPr lang="en-US" dirty="0"/>
            </a:br>
            <a:r>
              <a:rPr lang="en-US" dirty="0"/>
              <a:t>Rapid Communication</a:t>
            </a:r>
          </a:p>
        </p:txBody>
      </p:sp>
      <p:sp>
        <p:nvSpPr>
          <p:cNvPr id="3" name="Content Placeholder 2">
            <a:extLst>
              <a:ext uri="{FF2B5EF4-FFF2-40B4-BE49-F238E27FC236}">
                <a16:creationId xmlns:a16="http://schemas.microsoft.com/office/drawing/2014/main" id="{BC00DB3E-9F7F-4D1D-B0BA-E427C79403D5}"/>
              </a:ext>
            </a:extLst>
          </p:cNvPr>
          <p:cNvSpPr>
            <a:spLocks noGrp="1"/>
          </p:cNvSpPr>
          <p:nvPr>
            <p:ph idx="1"/>
          </p:nvPr>
        </p:nvSpPr>
        <p:spPr/>
        <p:txBody>
          <a:bodyPr/>
          <a:lstStyle/>
          <a:p>
            <a:r>
              <a:rPr lang="en-US" dirty="0"/>
              <a:t>Patient education</a:t>
            </a:r>
          </a:p>
          <a:p>
            <a:pPr lvl="1"/>
            <a:r>
              <a:rPr lang="en-US" dirty="0"/>
              <a:t>Written information</a:t>
            </a:r>
          </a:p>
          <a:p>
            <a:pPr lvl="1"/>
            <a:r>
              <a:rPr lang="en-US" dirty="0"/>
              <a:t>Verbal review of written information</a:t>
            </a:r>
          </a:p>
          <a:p>
            <a:r>
              <a:rPr lang="en-US" dirty="0"/>
              <a:t>Contact information sheet for patient</a:t>
            </a:r>
          </a:p>
          <a:p>
            <a:pPr lvl="1"/>
            <a:r>
              <a:rPr lang="en-US" dirty="0"/>
              <a:t>Oncologist office phone number</a:t>
            </a:r>
          </a:p>
          <a:p>
            <a:pPr lvl="1"/>
            <a:r>
              <a:rPr lang="en-US" dirty="0"/>
              <a:t>Nurse phone number</a:t>
            </a:r>
          </a:p>
          <a:p>
            <a:pPr lvl="1"/>
            <a:r>
              <a:rPr lang="en-US" dirty="0"/>
              <a:t>Number to call after hours and holidays</a:t>
            </a:r>
          </a:p>
        </p:txBody>
      </p:sp>
    </p:spTree>
    <p:extLst>
      <p:ext uri="{BB962C8B-B14F-4D97-AF65-F5344CB8AC3E}">
        <p14:creationId xmlns:p14="http://schemas.microsoft.com/office/powerpoint/2010/main" val="32837228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FFCD6-BD3A-42A8-AAE5-71F634B70AB6}"/>
              </a:ext>
            </a:extLst>
          </p:cNvPr>
          <p:cNvSpPr>
            <a:spLocks noGrp="1"/>
          </p:cNvSpPr>
          <p:nvPr>
            <p:ph type="title"/>
          </p:nvPr>
        </p:nvSpPr>
        <p:spPr/>
        <p:txBody>
          <a:bodyPr/>
          <a:lstStyle/>
          <a:p>
            <a:r>
              <a:rPr lang="en-US" dirty="0"/>
              <a:t>Immunotherapy Wallet Card</a:t>
            </a:r>
          </a:p>
        </p:txBody>
      </p:sp>
      <p:pic>
        <p:nvPicPr>
          <p:cNvPr id="4" name="Picture 3">
            <a:extLst>
              <a:ext uri="{FF2B5EF4-FFF2-40B4-BE49-F238E27FC236}">
                <a16:creationId xmlns:a16="http://schemas.microsoft.com/office/drawing/2014/main" id="{ADE90EDC-3B7E-49AF-847D-6C53E9ED2E0D}"/>
              </a:ext>
            </a:extLst>
          </p:cNvPr>
          <p:cNvPicPr>
            <a:picLocks noChangeAspect="1"/>
          </p:cNvPicPr>
          <p:nvPr/>
        </p:nvPicPr>
        <p:blipFill rotWithShape="1">
          <a:blip r:embed="rId2"/>
          <a:srcRect l="5164" t="18955" r="39150" b="17139"/>
          <a:stretch/>
        </p:blipFill>
        <p:spPr>
          <a:xfrm>
            <a:off x="1162876" y="2057400"/>
            <a:ext cx="6838737" cy="4414677"/>
          </a:xfrm>
          <a:prstGeom prst="rect">
            <a:avLst/>
          </a:prstGeom>
        </p:spPr>
      </p:pic>
    </p:spTree>
    <p:extLst>
      <p:ext uri="{BB962C8B-B14F-4D97-AF65-F5344CB8AC3E}">
        <p14:creationId xmlns:p14="http://schemas.microsoft.com/office/powerpoint/2010/main" val="34441792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F26D06-2353-457E-9182-659EA8F38971}"/>
              </a:ext>
            </a:extLst>
          </p:cNvPr>
          <p:cNvSpPr>
            <a:spLocks noGrp="1"/>
          </p:cNvSpPr>
          <p:nvPr>
            <p:ph type="title"/>
          </p:nvPr>
        </p:nvSpPr>
        <p:spPr/>
        <p:txBody>
          <a:bodyPr>
            <a:normAutofit/>
          </a:bodyPr>
          <a:lstStyle/>
          <a:p>
            <a:r>
              <a:rPr lang="en-US" dirty="0"/>
              <a:t>Patient Education Sheet</a:t>
            </a:r>
          </a:p>
        </p:txBody>
      </p:sp>
      <p:pic>
        <p:nvPicPr>
          <p:cNvPr id="5" name="Picture 4">
            <a:extLst>
              <a:ext uri="{FF2B5EF4-FFF2-40B4-BE49-F238E27FC236}">
                <a16:creationId xmlns:a16="http://schemas.microsoft.com/office/drawing/2014/main" id="{F098AACE-B4E5-4628-A4C8-695AD0A3BEAF}"/>
              </a:ext>
            </a:extLst>
          </p:cNvPr>
          <p:cNvPicPr>
            <a:picLocks noChangeAspect="1"/>
          </p:cNvPicPr>
          <p:nvPr/>
        </p:nvPicPr>
        <p:blipFill rotWithShape="1">
          <a:blip r:embed="rId2"/>
          <a:srcRect l="8397" t="18484" r="27855" b="6887"/>
          <a:stretch/>
        </p:blipFill>
        <p:spPr>
          <a:xfrm>
            <a:off x="925953" y="1640294"/>
            <a:ext cx="7439376" cy="4898824"/>
          </a:xfrm>
          <a:prstGeom prst="rect">
            <a:avLst/>
          </a:prstGeom>
        </p:spPr>
      </p:pic>
      <p:sp>
        <p:nvSpPr>
          <p:cNvPr id="7" name="TextBox 6">
            <a:extLst>
              <a:ext uri="{FF2B5EF4-FFF2-40B4-BE49-F238E27FC236}">
                <a16:creationId xmlns:a16="http://schemas.microsoft.com/office/drawing/2014/main" id="{4D78E75C-B901-457B-AF78-4FD0C2AA793C}"/>
              </a:ext>
            </a:extLst>
          </p:cNvPr>
          <p:cNvSpPr txBox="1"/>
          <p:nvPr/>
        </p:nvSpPr>
        <p:spPr>
          <a:xfrm>
            <a:off x="695740" y="6516751"/>
            <a:ext cx="7782338" cy="276999"/>
          </a:xfrm>
          <a:prstGeom prst="rect">
            <a:avLst/>
          </a:prstGeom>
          <a:noFill/>
        </p:spPr>
        <p:txBody>
          <a:bodyPr wrap="square" rtlCol="0">
            <a:spAutoFit/>
          </a:bodyPr>
          <a:lstStyle/>
          <a:p>
            <a:r>
              <a:rPr lang="en-US" sz="1200" dirty="0"/>
              <a:t>Source: Laura Woods, RN, MSN, OCN</a:t>
            </a:r>
          </a:p>
        </p:txBody>
      </p:sp>
    </p:spTree>
    <p:extLst>
      <p:ext uri="{BB962C8B-B14F-4D97-AF65-F5344CB8AC3E}">
        <p14:creationId xmlns:p14="http://schemas.microsoft.com/office/powerpoint/2010/main" val="16707400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F26D06-2353-457E-9182-659EA8F38971}"/>
              </a:ext>
            </a:extLst>
          </p:cNvPr>
          <p:cNvSpPr>
            <a:spLocks noGrp="1"/>
          </p:cNvSpPr>
          <p:nvPr>
            <p:ph type="title"/>
          </p:nvPr>
        </p:nvSpPr>
        <p:spPr/>
        <p:txBody>
          <a:bodyPr>
            <a:normAutofit/>
          </a:bodyPr>
          <a:lstStyle/>
          <a:p>
            <a:r>
              <a:rPr lang="en-US" dirty="0"/>
              <a:t>Nursing Assessment Sheet</a:t>
            </a:r>
          </a:p>
        </p:txBody>
      </p:sp>
      <p:pic>
        <p:nvPicPr>
          <p:cNvPr id="2" name="Picture 1">
            <a:extLst>
              <a:ext uri="{FF2B5EF4-FFF2-40B4-BE49-F238E27FC236}">
                <a16:creationId xmlns:a16="http://schemas.microsoft.com/office/drawing/2014/main" id="{A03B5561-4A54-4EE4-BE25-71C5E0074992}"/>
              </a:ext>
            </a:extLst>
          </p:cNvPr>
          <p:cNvPicPr>
            <a:picLocks noChangeAspect="1"/>
          </p:cNvPicPr>
          <p:nvPr/>
        </p:nvPicPr>
        <p:blipFill rotWithShape="1">
          <a:blip r:embed="rId2"/>
          <a:srcRect l="1137" t="28705" r="54290" b="11107"/>
          <a:stretch/>
        </p:blipFill>
        <p:spPr>
          <a:xfrm>
            <a:off x="1420761" y="1582796"/>
            <a:ext cx="6494523" cy="4932924"/>
          </a:xfrm>
          <a:prstGeom prst="rect">
            <a:avLst/>
          </a:prstGeom>
        </p:spPr>
      </p:pic>
      <p:sp>
        <p:nvSpPr>
          <p:cNvPr id="6" name="TextBox 5">
            <a:extLst>
              <a:ext uri="{FF2B5EF4-FFF2-40B4-BE49-F238E27FC236}">
                <a16:creationId xmlns:a16="http://schemas.microsoft.com/office/drawing/2014/main" id="{F5606C80-A7BB-46B0-A5A9-1AF6FEA210F2}"/>
              </a:ext>
            </a:extLst>
          </p:cNvPr>
          <p:cNvSpPr txBox="1"/>
          <p:nvPr/>
        </p:nvSpPr>
        <p:spPr>
          <a:xfrm>
            <a:off x="695740" y="6516751"/>
            <a:ext cx="7782338" cy="276999"/>
          </a:xfrm>
          <a:prstGeom prst="rect">
            <a:avLst/>
          </a:prstGeom>
          <a:noFill/>
        </p:spPr>
        <p:txBody>
          <a:bodyPr wrap="square" rtlCol="0">
            <a:spAutoFit/>
          </a:bodyPr>
          <a:lstStyle/>
          <a:p>
            <a:r>
              <a:rPr lang="en-US" sz="1200" dirty="0"/>
              <a:t>Source: Laura Woods, RN, MSN, OCN</a:t>
            </a:r>
          </a:p>
        </p:txBody>
      </p:sp>
    </p:spTree>
    <p:extLst>
      <p:ext uri="{BB962C8B-B14F-4D97-AF65-F5344CB8AC3E}">
        <p14:creationId xmlns:p14="http://schemas.microsoft.com/office/powerpoint/2010/main" val="35058647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C005-47D4-49EB-8994-00F43A5D8FA0}"/>
              </a:ext>
            </a:extLst>
          </p:cNvPr>
          <p:cNvSpPr>
            <a:spLocks noGrp="1"/>
          </p:cNvSpPr>
          <p:nvPr>
            <p:ph type="title"/>
          </p:nvPr>
        </p:nvSpPr>
        <p:spPr>
          <a:xfrm>
            <a:off x="410348" y="656315"/>
            <a:ext cx="7826375" cy="563819"/>
          </a:xfrm>
        </p:spPr>
        <p:txBody>
          <a:bodyPr>
            <a:noAutofit/>
          </a:bodyPr>
          <a:lstStyle/>
          <a:p>
            <a:r>
              <a:rPr lang="en-US" dirty="0"/>
              <a:t>Chart Documentation</a:t>
            </a:r>
          </a:p>
        </p:txBody>
      </p:sp>
      <p:sp>
        <p:nvSpPr>
          <p:cNvPr id="8" name="Content Placeholder 7">
            <a:extLst>
              <a:ext uri="{FF2B5EF4-FFF2-40B4-BE49-F238E27FC236}">
                <a16:creationId xmlns:a16="http://schemas.microsoft.com/office/drawing/2014/main" id="{A58E113E-1CD4-4988-8BC2-BCC02034AB4F}"/>
              </a:ext>
            </a:extLst>
          </p:cNvPr>
          <p:cNvSpPr>
            <a:spLocks noGrp="1"/>
          </p:cNvSpPr>
          <p:nvPr>
            <p:ph idx="1"/>
          </p:nvPr>
        </p:nvSpPr>
        <p:spPr>
          <a:xfrm>
            <a:off x="864705" y="1813797"/>
            <a:ext cx="7620484" cy="4895116"/>
          </a:xfrm>
        </p:spPr>
        <p:txBody>
          <a:bodyPr>
            <a:normAutofit fontScale="92500" lnSpcReduction="20000"/>
          </a:bodyPr>
          <a:lstStyle/>
          <a:p>
            <a:pPr lvl="1"/>
            <a:r>
              <a:rPr lang="en-US" dirty="0"/>
              <a:t>Cycle 1 Atezolizumab 2/3/17</a:t>
            </a:r>
          </a:p>
          <a:p>
            <a:pPr lvl="1"/>
            <a:r>
              <a:rPr lang="en-US" dirty="0"/>
              <a:t>Atezolizumab held 4/28/17</a:t>
            </a:r>
          </a:p>
          <a:p>
            <a:pPr lvl="2"/>
            <a:r>
              <a:rPr lang="en-US" sz="2800" dirty="0"/>
              <a:t>Prednisone since 4/28/17</a:t>
            </a:r>
          </a:p>
          <a:p>
            <a:pPr lvl="2"/>
            <a:r>
              <a:rPr lang="en-US" sz="2800" dirty="0"/>
              <a:t>Prednisone 60mg 4/28 – 4/30</a:t>
            </a:r>
          </a:p>
          <a:p>
            <a:pPr lvl="2"/>
            <a:r>
              <a:rPr lang="en-US" sz="2800" dirty="0"/>
              <a:t>Prednisone 40mg 5/1 – 5/7</a:t>
            </a:r>
          </a:p>
          <a:p>
            <a:pPr lvl="2"/>
            <a:r>
              <a:rPr lang="en-US" sz="2800" dirty="0"/>
              <a:t>Prednisone 30mg 5/5 – 5/7</a:t>
            </a:r>
          </a:p>
          <a:p>
            <a:pPr lvl="2"/>
            <a:r>
              <a:rPr lang="en-US" sz="2800" dirty="0"/>
              <a:t>Prednisone 20mg 5/8 – 5/11</a:t>
            </a:r>
          </a:p>
          <a:p>
            <a:pPr lvl="2"/>
            <a:r>
              <a:rPr lang="en-US" sz="2800" dirty="0"/>
              <a:t>Prednisone 10mg 5/12 – 5/25</a:t>
            </a:r>
          </a:p>
          <a:p>
            <a:pPr lvl="1"/>
            <a:r>
              <a:rPr lang="en-US" dirty="0"/>
              <a:t>Atezolizumab restarted 5/19/17</a:t>
            </a:r>
          </a:p>
          <a:p>
            <a:pPr lvl="2"/>
            <a:r>
              <a:rPr lang="en-US" sz="2800" dirty="0"/>
              <a:t>Prednisone 7.5mg  5/26 – 6/29</a:t>
            </a:r>
          </a:p>
          <a:p>
            <a:pPr lvl="2"/>
            <a:r>
              <a:rPr lang="en-US" sz="2800" dirty="0"/>
              <a:t>Prednisone 5mg  6/30 – 7/6 </a:t>
            </a:r>
          </a:p>
          <a:p>
            <a:pPr lvl="2"/>
            <a:r>
              <a:rPr lang="en-US" sz="2800" dirty="0"/>
              <a:t>Prednisone 4mg 7/7 – 8/5</a:t>
            </a:r>
          </a:p>
          <a:p>
            <a:pPr lvl="1"/>
            <a:endParaRPr lang="en-US" sz="1800" dirty="0"/>
          </a:p>
        </p:txBody>
      </p:sp>
    </p:spTree>
    <p:extLst>
      <p:ext uri="{BB962C8B-B14F-4D97-AF65-F5344CB8AC3E}">
        <p14:creationId xmlns:p14="http://schemas.microsoft.com/office/powerpoint/2010/main" val="7027000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631F1A-A07D-4669-8E4C-655B7D50DDD2}"/>
              </a:ext>
            </a:extLst>
          </p:cNvPr>
          <p:cNvSpPr>
            <a:spLocks noGrp="1"/>
          </p:cNvSpPr>
          <p:nvPr>
            <p:ph type="title"/>
          </p:nvPr>
        </p:nvSpPr>
        <p:spPr/>
        <p:txBody>
          <a:bodyPr>
            <a:normAutofit/>
          </a:bodyPr>
          <a:lstStyle/>
          <a:p>
            <a:r>
              <a:rPr lang="en-US" dirty="0"/>
              <a:t>Lab and Treatment Tracker</a:t>
            </a:r>
          </a:p>
        </p:txBody>
      </p:sp>
      <p:pic>
        <p:nvPicPr>
          <p:cNvPr id="5" name="Picture 4">
            <a:extLst>
              <a:ext uri="{FF2B5EF4-FFF2-40B4-BE49-F238E27FC236}">
                <a16:creationId xmlns:a16="http://schemas.microsoft.com/office/drawing/2014/main" id="{632C4D33-9149-401E-A813-2F47E817A620}"/>
              </a:ext>
            </a:extLst>
          </p:cNvPr>
          <p:cNvPicPr>
            <a:picLocks noChangeAspect="1"/>
          </p:cNvPicPr>
          <p:nvPr/>
        </p:nvPicPr>
        <p:blipFill rotWithShape="1">
          <a:blip r:embed="rId2"/>
          <a:srcRect l="3364" t="35146" r="37463" b="17105"/>
          <a:stretch/>
        </p:blipFill>
        <p:spPr>
          <a:xfrm>
            <a:off x="365760" y="1977888"/>
            <a:ext cx="8503920" cy="3860040"/>
          </a:xfrm>
          <a:prstGeom prst="rect">
            <a:avLst/>
          </a:prstGeom>
        </p:spPr>
      </p:pic>
      <p:sp>
        <p:nvSpPr>
          <p:cNvPr id="7" name="TextBox 6">
            <a:extLst>
              <a:ext uri="{FF2B5EF4-FFF2-40B4-BE49-F238E27FC236}">
                <a16:creationId xmlns:a16="http://schemas.microsoft.com/office/drawing/2014/main" id="{1BD823F3-1927-48D1-B428-9119ECC9E3DB}"/>
              </a:ext>
            </a:extLst>
          </p:cNvPr>
          <p:cNvSpPr txBox="1"/>
          <p:nvPr/>
        </p:nvSpPr>
        <p:spPr>
          <a:xfrm>
            <a:off x="695740" y="6516751"/>
            <a:ext cx="7782338" cy="276999"/>
          </a:xfrm>
          <a:prstGeom prst="rect">
            <a:avLst/>
          </a:prstGeom>
          <a:noFill/>
        </p:spPr>
        <p:txBody>
          <a:bodyPr wrap="square" rtlCol="0">
            <a:spAutoFit/>
          </a:bodyPr>
          <a:lstStyle/>
          <a:p>
            <a:r>
              <a:rPr lang="en-US" sz="1200" dirty="0"/>
              <a:t>Source: Laura Woods, RN, MSN, OCN</a:t>
            </a:r>
          </a:p>
        </p:txBody>
      </p:sp>
    </p:spTree>
    <p:extLst>
      <p:ext uri="{BB962C8B-B14F-4D97-AF65-F5344CB8AC3E}">
        <p14:creationId xmlns:p14="http://schemas.microsoft.com/office/powerpoint/2010/main" val="2468532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9BFE-0722-4945-8349-B54008DDEE8D}"/>
              </a:ext>
            </a:extLst>
          </p:cNvPr>
          <p:cNvSpPr>
            <a:spLocks noGrp="1"/>
          </p:cNvSpPr>
          <p:nvPr>
            <p:ph type="title"/>
          </p:nvPr>
        </p:nvSpPr>
        <p:spPr>
          <a:xfrm>
            <a:off x="457200" y="586408"/>
            <a:ext cx="8229600" cy="831229"/>
          </a:xfrm>
        </p:spPr>
        <p:txBody>
          <a:bodyPr>
            <a:noAutofit/>
          </a:bodyPr>
          <a:lstStyle/>
          <a:p>
            <a:pPr>
              <a:spcBef>
                <a:spcPts val="0"/>
              </a:spcBef>
            </a:pPr>
            <a:r>
              <a:rPr lang="en-US" sz="3600" dirty="0"/>
              <a:t>Management of Patients Undergoing Immunotherapy Treatments</a:t>
            </a:r>
            <a:br>
              <a:rPr lang="en-US" sz="3200" dirty="0"/>
            </a:br>
            <a:endParaRPr lang="en-US" sz="3200" dirty="0"/>
          </a:p>
        </p:txBody>
      </p:sp>
      <p:sp>
        <p:nvSpPr>
          <p:cNvPr id="3" name="Content Placeholder 2">
            <a:extLst>
              <a:ext uri="{FF2B5EF4-FFF2-40B4-BE49-F238E27FC236}">
                <a16:creationId xmlns:a16="http://schemas.microsoft.com/office/drawing/2014/main" id="{727F1DFF-67DA-499A-B9D1-A7F7D0133C65}"/>
              </a:ext>
            </a:extLst>
          </p:cNvPr>
          <p:cNvSpPr>
            <a:spLocks noGrp="1"/>
          </p:cNvSpPr>
          <p:nvPr>
            <p:ph idx="1"/>
          </p:nvPr>
        </p:nvSpPr>
        <p:spPr/>
        <p:txBody>
          <a:bodyPr/>
          <a:lstStyle/>
          <a:p>
            <a:r>
              <a:rPr lang="en-US" dirty="0"/>
              <a:t>Advances in therapeutic strategies continues to transform the landscape of cancer treatment</a:t>
            </a:r>
          </a:p>
          <a:p>
            <a:r>
              <a:rPr lang="en-US" dirty="0"/>
              <a:t>Oncology nurses must expand their knowledge and expertise to meet these advances and the needs of our patients and their loved ones</a:t>
            </a:r>
          </a:p>
        </p:txBody>
      </p:sp>
    </p:spTree>
    <p:extLst>
      <p:ext uri="{BB962C8B-B14F-4D97-AF65-F5344CB8AC3E}">
        <p14:creationId xmlns:p14="http://schemas.microsoft.com/office/powerpoint/2010/main" val="39252921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359AB-D120-4980-B538-FAFE9948888E}"/>
              </a:ext>
            </a:extLst>
          </p:cNvPr>
          <p:cNvSpPr>
            <a:spLocks noGrp="1"/>
          </p:cNvSpPr>
          <p:nvPr>
            <p:ph type="title"/>
          </p:nvPr>
        </p:nvSpPr>
        <p:spPr/>
        <p:txBody>
          <a:bodyPr/>
          <a:lstStyle/>
          <a:p>
            <a:r>
              <a:rPr lang="en-US" dirty="0"/>
              <a:t>Take-Home Points  </a:t>
            </a:r>
          </a:p>
        </p:txBody>
      </p:sp>
      <p:sp>
        <p:nvSpPr>
          <p:cNvPr id="3" name="Content Placeholder 2">
            <a:extLst>
              <a:ext uri="{FF2B5EF4-FFF2-40B4-BE49-F238E27FC236}">
                <a16:creationId xmlns:a16="http://schemas.microsoft.com/office/drawing/2014/main" id="{4FE147B0-735D-4840-A658-0B661D8A5861}"/>
              </a:ext>
            </a:extLst>
          </p:cNvPr>
          <p:cNvSpPr>
            <a:spLocks noGrp="1"/>
          </p:cNvSpPr>
          <p:nvPr>
            <p:ph idx="1"/>
          </p:nvPr>
        </p:nvSpPr>
        <p:spPr>
          <a:noFill/>
        </p:spPr>
        <p:txBody>
          <a:bodyPr>
            <a:normAutofit/>
          </a:bodyPr>
          <a:lstStyle/>
          <a:p>
            <a:r>
              <a:rPr lang="en-US" dirty="0"/>
              <a:t>Patient and caregiver education is critical to improve early awareness and intervention for adverse events</a:t>
            </a:r>
          </a:p>
          <a:p>
            <a:r>
              <a:rPr lang="en-US" dirty="0"/>
              <a:t>Ongoing assessment of irAEs must be incorporated into long-term and survivorship plans </a:t>
            </a:r>
          </a:p>
        </p:txBody>
      </p:sp>
    </p:spTree>
    <p:extLst>
      <p:ext uri="{BB962C8B-B14F-4D97-AF65-F5344CB8AC3E}">
        <p14:creationId xmlns:p14="http://schemas.microsoft.com/office/powerpoint/2010/main" val="94855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4651-26B5-4857-9E1A-E471A020318E}"/>
              </a:ext>
            </a:extLst>
          </p:cNvPr>
          <p:cNvSpPr>
            <a:spLocks noGrp="1"/>
          </p:cNvSpPr>
          <p:nvPr>
            <p:ph type="title"/>
          </p:nvPr>
        </p:nvSpPr>
        <p:spPr/>
        <p:txBody>
          <a:bodyPr/>
          <a:lstStyle/>
          <a:p>
            <a:r>
              <a:rPr lang="en-US" dirty="0"/>
              <a:t>Understanding Immunotherapies</a:t>
            </a:r>
          </a:p>
        </p:txBody>
      </p:sp>
      <p:sp>
        <p:nvSpPr>
          <p:cNvPr id="3" name="Content Placeholder 2">
            <a:extLst>
              <a:ext uri="{FF2B5EF4-FFF2-40B4-BE49-F238E27FC236}">
                <a16:creationId xmlns:a16="http://schemas.microsoft.com/office/drawing/2014/main" id="{F24EB4C6-2008-4B35-9A4E-6ED281FFAAC5}"/>
              </a:ext>
            </a:extLst>
          </p:cNvPr>
          <p:cNvSpPr>
            <a:spLocks noGrp="1"/>
          </p:cNvSpPr>
          <p:nvPr>
            <p:ph idx="1"/>
          </p:nvPr>
        </p:nvSpPr>
        <p:spPr/>
        <p:txBody>
          <a:bodyPr>
            <a:normAutofit fontScale="92500" lnSpcReduction="20000"/>
          </a:bodyPr>
          <a:lstStyle/>
          <a:p>
            <a:r>
              <a:rPr lang="en-US" dirty="0"/>
              <a:t>PD-1 and PD-L1</a:t>
            </a:r>
          </a:p>
          <a:p>
            <a:pPr lvl="1"/>
            <a:r>
              <a:rPr lang="en-US" dirty="0"/>
              <a:t>Programmed Death Receptor-1</a:t>
            </a:r>
          </a:p>
          <a:p>
            <a:pPr lvl="1"/>
            <a:r>
              <a:rPr lang="en-US" dirty="0"/>
              <a:t>Programmed Death Receptor Ligand-1</a:t>
            </a:r>
          </a:p>
          <a:p>
            <a:r>
              <a:rPr lang="en-US" dirty="0"/>
              <a:t>CTLA-4</a:t>
            </a:r>
          </a:p>
          <a:p>
            <a:pPr lvl="1"/>
            <a:r>
              <a:rPr lang="en-US" dirty="0"/>
              <a:t>Cytotoxic T-Lymphocyte-Associated Antigen 4</a:t>
            </a:r>
          </a:p>
          <a:p>
            <a:r>
              <a:rPr lang="en-US" dirty="0"/>
              <a:t>CAR T-cell Therapy</a:t>
            </a:r>
          </a:p>
          <a:p>
            <a:pPr lvl="1"/>
            <a:r>
              <a:rPr lang="en-US" dirty="0"/>
              <a:t>Chimeric Antigen Receptor T-cells</a:t>
            </a:r>
          </a:p>
          <a:p>
            <a:r>
              <a:rPr lang="en-US" dirty="0"/>
              <a:t>Oncolytic Virus Therapy</a:t>
            </a:r>
          </a:p>
          <a:p>
            <a:r>
              <a:rPr lang="en-US" dirty="0" err="1"/>
              <a:t>BiSpecific</a:t>
            </a:r>
            <a:r>
              <a:rPr lang="en-US" dirty="0"/>
              <a:t> T-Cell engagers</a:t>
            </a:r>
          </a:p>
          <a:p>
            <a:pPr lvl="1"/>
            <a:r>
              <a:rPr lang="en-US" dirty="0" err="1"/>
              <a:t>BiTES</a:t>
            </a:r>
            <a:endParaRPr lang="en-US" dirty="0"/>
          </a:p>
        </p:txBody>
      </p:sp>
    </p:spTree>
    <p:extLst>
      <p:ext uri="{BB962C8B-B14F-4D97-AF65-F5344CB8AC3E}">
        <p14:creationId xmlns:p14="http://schemas.microsoft.com/office/powerpoint/2010/main" val="3633550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BFFA-B3D0-450D-917F-856249B6D73F}"/>
              </a:ext>
            </a:extLst>
          </p:cNvPr>
          <p:cNvSpPr>
            <a:spLocks noGrp="1"/>
          </p:cNvSpPr>
          <p:nvPr>
            <p:ph type="title"/>
          </p:nvPr>
        </p:nvSpPr>
        <p:spPr/>
        <p:txBody>
          <a:bodyPr/>
          <a:lstStyle/>
          <a:p>
            <a:r>
              <a:rPr lang="en-US" dirty="0"/>
              <a:t>PD-1 and PD-L1</a:t>
            </a:r>
          </a:p>
        </p:txBody>
      </p:sp>
      <p:sp>
        <p:nvSpPr>
          <p:cNvPr id="3" name="Content Placeholder 2">
            <a:extLst>
              <a:ext uri="{FF2B5EF4-FFF2-40B4-BE49-F238E27FC236}">
                <a16:creationId xmlns:a16="http://schemas.microsoft.com/office/drawing/2014/main" id="{B735F1D2-1EF9-4F2B-973B-017D4C53C05D}"/>
              </a:ext>
            </a:extLst>
          </p:cNvPr>
          <p:cNvSpPr>
            <a:spLocks noGrp="1"/>
          </p:cNvSpPr>
          <p:nvPr>
            <p:ph idx="1"/>
          </p:nvPr>
        </p:nvSpPr>
        <p:spPr>
          <a:xfrm>
            <a:off x="457200" y="1729409"/>
            <a:ext cx="8120270" cy="4396754"/>
          </a:xfrm>
        </p:spPr>
        <p:txBody>
          <a:bodyPr>
            <a:normAutofit lnSpcReduction="10000"/>
          </a:bodyPr>
          <a:lstStyle/>
          <a:p>
            <a:r>
              <a:rPr lang="en-US" dirty="0"/>
              <a:t>PD-1 receptor on T cells interact with PD-L1 and PD-L2 expressed on tumor cells</a:t>
            </a:r>
          </a:p>
          <a:p>
            <a:pPr lvl="1"/>
            <a:r>
              <a:rPr lang="en-US" dirty="0"/>
              <a:t>Interaction is necessary to maintain cellular homeostasis in setting of infection or inflammation; and to prevent autoimmunity</a:t>
            </a:r>
          </a:p>
          <a:p>
            <a:r>
              <a:rPr lang="en-US" dirty="0"/>
              <a:t>In cancer, this interaction provides immune escape allowing:</a:t>
            </a:r>
          </a:p>
          <a:p>
            <a:pPr lvl="1"/>
            <a:r>
              <a:rPr lang="en-US" dirty="0"/>
              <a:t>Immune suppression</a:t>
            </a:r>
          </a:p>
          <a:p>
            <a:pPr lvl="1"/>
            <a:r>
              <a:rPr lang="en-US" dirty="0"/>
              <a:t>Tumor cell proliferation</a:t>
            </a:r>
          </a:p>
        </p:txBody>
      </p:sp>
      <p:sp>
        <p:nvSpPr>
          <p:cNvPr id="4" name="TextBox 3">
            <a:extLst>
              <a:ext uri="{FF2B5EF4-FFF2-40B4-BE49-F238E27FC236}">
                <a16:creationId xmlns:a16="http://schemas.microsoft.com/office/drawing/2014/main" id="{D83977EC-7F8C-43FE-B893-ECE97134B75A}"/>
              </a:ext>
            </a:extLst>
          </p:cNvPr>
          <p:cNvSpPr txBox="1"/>
          <p:nvPr/>
        </p:nvSpPr>
        <p:spPr>
          <a:xfrm>
            <a:off x="695740" y="6354523"/>
            <a:ext cx="7782338" cy="461665"/>
          </a:xfrm>
          <a:prstGeom prst="rect">
            <a:avLst/>
          </a:prstGeom>
          <a:noFill/>
        </p:spPr>
        <p:txBody>
          <a:bodyPr wrap="square" rtlCol="0">
            <a:spAutoFit/>
          </a:bodyPr>
          <a:lstStyle/>
          <a:p>
            <a:r>
              <a:rPr lang="en-US" sz="1200" dirty="0"/>
              <a:t>Davies M. </a:t>
            </a:r>
            <a:r>
              <a:rPr lang="en-US" sz="1200" i="1" dirty="0"/>
              <a:t>J Adv </a:t>
            </a:r>
            <a:r>
              <a:rPr lang="en-US" sz="1200" i="1" dirty="0" err="1"/>
              <a:t>Pract</a:t>
            </a:r>
            <a:r>
              <a:rPr lang="en-US" sz="1200" i="1" dirty="0"/>
              <a:t> Oncol. </a:t>
            </a:r>
            <a:r>
              <a:rPr lang="en-US" sz="1200" dirty="0"/>
              <a:t>2016;7:498-509.</a:t>
            </a:r>
            <a:endParaRPr lang="en-US" sz="1200" i="1" dirty="0"/>
          </a:p>
          <a:p>
            <a:r>
              <a:rPr lang="en-US" sz="1200" dirty="0"/>
              <a:t>Peterson JJ, Steele-Moses SK. </a:t>
            </a:r>
            <a:r>
              <a:rPr lang="en-US" sz="1200" i="1" dirty="0"/>
              <a:t>Clin J Oncol </a:t>
            </a:r>
            <a:r>
              <a:rPr lang="en-US" sz="1200" i="1" dirty="0" err="1"/>
              <a:t>Nurs</a:t>
            </a:r>
            <a:r>
              <a:rPr lang="en-US" sz="1200" i="1" dirty="0"/>
              <a:t>. 2016;20(4):405-410.</a:t>
            </a:r>
            <a:endParaRPr lang="en-US" sz="1200" dirty="0"/>
          </a:p>
        </p:txBody>
      </p:sp>
    </p:spTree>
    <p:extLst>
      <p:ext uri="{BB962C8B-B14F-4D97-AF65-F5344CB8AC3E}">
        <p14:creationId xmlns:p14="http://schemas.microsoft.com/office/powerpoint/2010/main" val="31848658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2647</TotalTime>
  <Words>4277</Words>
  <Application>Microsoft Office PowerPoint</Application>
  <PresentationFormat>On-screen Show (4:3)</PresentationFormat>
  <Paragraphs>708</Paragraphs>
  <Slides>78</Slides>
  <Notes>14</Notes>
  <HiddenSlides>8</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78</vt:i4>
      </vt:variant>
    </vt:vector>
  </HeadingPairs>
  <TitlesOfParts>
    <vt:vector size="87" baseType="lpstr">
      <vt:lpstr>MS PGothic</vt:lpstr>
      <vt:lpstr>MS PGothic</vt:lpstr>
      <vt:lpstr>Arial</vt:lpstr>
      <vt:lpstr>Arial Unicode MS</vt:lpstr>
      <vt:lpstr>Calibri</vt:lpstr>
      <vt:lpstr>msgothic</vt:lpstr>
      <vt:lpstr>Times New Roman</vt:lpstr>
      <vt:lpstr>Wingdings</vt:lpstr>
      <vt:lpstr>Office Theme</vt:lpstr>
      <vt:lpstr>PowerPoint Presentation</vt:lpstr>
      <vt:lpstr>Commercial Disclosure</vt:lpstr>
      <vt:lpstr>Faculty Disclosure</vt:lpstr>
      <vt:lpstr>Objectives</vt:lpstr>
      <vt:lpstr>History of Cancer Care</vt:lpstr>
      <vt:lpstr>Immunotherapy for Lymphoid Malignancies: Targets and Tools</vt:lpstr>
      <vt:lpstr>Immunotherapy for Lymphoid Malignancies: Targets and Tools</vt:lpstr>
      <vt:lpstr>Understanding Immunotherapies</vt:lpstr>
      <vt:lpstr>PD-1 and PD-L1</vt:lpstr>
      <vt:lpstr>PD-L1/PD-1 Inhibits T-cell activity</vt:lpstr>
      <vt:lpstr>CTLA-4 </vt:lpstr>
      <vt:lpstr>CTLA-4 Inhibition</vt:lpstr>
      <vt:lpstr>CTLA-4 and PD-1/PD-L1 Checkpoint Blockade for Cancer Treatment</vt:lpstr>
      <vt:lpstr>PD-1, PD-L1, and CTLA-4 Therapies</vt:lpstr>
      <vt:lpstr>Audience Response Question</vt:lpstr>
      <vt:lpstr>Currently Approved Indications for Checkpoint Inhibitor Therapy</vt:lpstr>
      <vt:lpstr>Immune-related Adverse Events: CTLA-4, PD-L, and PD-L1 therapies</vt:lpstr>
      <vt:lpstr>General Guidelines</vt:lpstr>
      <vt:lpstr>Audience Response Question</vt:lpstr>
      <vt:lpstr>Kinetics of Appearance of irAEs</vt:lpstr>
      <vt:lpstr>Distribution of Grade 1-2 irAEs</vt:lpstr>
      <vt:lpstr>Distribution of Grade 3-4 irAEs</vt:lpstr>
      <vt:lpstr>PowerPoint Presentation</vt:lpstr>
      <vt:lpstr>Management of Mild irAEs</vt:lpstr>
      <vt:lpstr>Moderate-to-Severe irAEs</vt:lpstr>
      <vt:lpstr>Moderate-to-Severe irAEs</vt:lpstr>
      <vt:lpstr>Late-onset irAEs</vt:lpstr>
      <vt:lpstr>irAE Guidelines and Resources</vt:lpstr>
      <vt:lpstr>Anatomy of a Chimeric Antigen Receptor</vt:lpstr>
      <vt:lpstr>Building  CAR-T cells</vt:lpstr>
      <vt:lpstr>CD19: An Ideal Tumor Target</vt:lpstr>
      <vt:lpstr>CAR-T Cells: Autologous Approach</vt:lpstr>
      <vt:lpstr>CAR-T Cells: Typical Treatment Plan</vt:lpstr>
      <vt:lpstr>CD19-targeted CAR-T cells for B-cell Malignancies</vt:lpstr>
      <vt:lpstr>CAR-T Cell Therapy:  Tisagenlecleucel</vt:lpstr>
      <vt:lpstr>CAR-T Cell Therapy:  Axicabtagene Ciloleucel</vt:lpstr>
      <vt:lpstr>But Not Without Toxicity</vt:lpstr>
      <vt:lpstr>Cytokine Release Syndrome (CRS)</vt:lpstr>
      <vt:lpstr>“The Antidote”: Tocilizumab</vt:lpstr>
      <vt:lpstr>Temperature Response to Tocilizumab</vt:lpstr>
      <vt:lpstr>Ferritin Response to Tocilizumab  </vt:lpstr>
      <vt:lpstr>Neurotoxicity</vt:lpstr>
      <vt:lpstr>CART19: B-cell Aplasia</vt:lpstr>
      <vt:lpstr>Toxicities of CAR-T Cell Therapy </vt:lpstr>
      <vt:lpstr>Toxicities of CAR-T Cell Therapy</vt:lpstr>
      <vt:lpstr>Toxicities of CAR-T cell Therapy</vt:lpstr>
      <vt:lpstr>CAR-T cell Therapy:  Cytokine Release Syndrome</vt:lpstr>
      <vt:lpstr>Management of AEs with CAR-T cell Therapy</vt:lpstr>
      <vt:lpstr>Management of AEs with CAR-T cell Therapy: Preparation</vt:lpstr>
      <vt:lpstr>Management of AEs with CAR-T cell Therapy: Assessment</vt:lpstr>
      <vt:lpstr>Management of AEs with CAR-T cell Therapy</vt:lpstr>
      <vt:lpstr>BiTE: Bispecific T-cell Engagers   </vt:lpstr>
      <vt:lpstr>Blinatumomab</vt:lpstr>
      <vt:lpstr>Blinatumomab: Potential Side Effects</vt:lpstr>
      <vt:lpstr>Oncolytic Virus Immunotherapy</vt:lpstr>
      <vt:lpstr>Oncolytic Viruses:  Mechanism of Action</vt:lpstr>
      <vt:lpstr>Oncolytic Vaccines</vt:lpstr>
      <vt:lpstr>Talimogene Laherparepvec (T-VEC)</vt:lpstr>
      <vt:lpstr>Talimogene Laherparepvec (T-VEC): Dosing</vt:lpstr>
      <vt:lpstr>Talimogene Laherparepvec (T-VEC): Administration</vt:lpstr>
      <vt:lpstr>Talimogene Laherparepvec (T-VEC): Injection Volume Based on Tumor Size</vt:lpstr>
      <vt:lpstr>Audience Response Question</vt:lpstr>
      <vt:lpstr>Toxicities of Oncolytic Virus Therapy Talimogene Laherparepvec (T-VEC)</vt:lpstr>
      <vt:lpstr>Audience Response Question</vt:lpstr>
      <vt:lpstr>Understanding Toxicities and irAEs</vt:lpstr>
      <vt:lpstr>Patient Education Overview</vt:lpstr>
      <vt:lpstr>Patient Education</vt:lpstr>
      <vt:lpstr>Patient Education: CAR-T cell Therapy and BiSpecific T-cell engagers</vt:lpstr>
      <vt:lpstr>Patient Education: Vaccine Therapy</vt:lpstr>
      <vt:lpstr>Patient Education: Vaccine Therapy</vt:lpstr>
      <vt:lpstr>Tools to Facilitate Early Detection and  Rapid Communication</vt:lpstr>
      <vt:lpstr>Immunotherapy Wallet Card</vt:lpstr>
      <vt:lpstr>Patient Education Sheet</vt:lpstr>
      <vt:lpstr>Nursing Assessment Sheet</vt:lpstr>
      <vt:lpstr>Chart Documentation</vt:lpstr>
      <vt:lpstr>Lab and Treatment Tracker</vt:lpstr>
      <vt:lpstr>Management of Patients Undergoing Immunotherapy Treatments </vt:lpstr>
      <vt:lpstr>Take-Home Points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Daniel Taber</dc:creator>
  <cp:lastModifiedBy>Paul Miniter</cp:lastModifiedBy>
  <cp:revision>211</cp:revision>
  <cp:lastPrinted>2018-06-26T11:35:22Z</cp:lastPrinted>
  <dcterms:created xsi:type="dcterms:W3CDTF">2014-08-04T20:20:32Z</dcterms:created>
  <dcterms:modified xsi:type="dcterms:W3CDTF">2018-08-30T13:01:46Z</dcterms:modified>
</cp:coreProperties>
</file>