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88" r:id="rId4"/>
    <p:sldId id="287" r:id="rId5"/>
    <p:sldId id="275" r:id="rId6"/>
    <p:sldId id="290" r:id="rId7"/>
    <p:sldId id="286" r:id="rId8"/>
    <p:sldId id="285" r:id="rId9"/>
    <p:sldId id="264" r:id="rId10"/>
    <p:sldId id="28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6" autoAdjust="0"/>
    <p:restoredTop sz="94384" autoAdjust="0"/>
  </p:normalViewPr>
  <p:slideViewPr>
    <p:cSldViewPr>
      <p:cViewPr varScale="1">
        <p:scale>
          <a:sx n="74" d="100"/>
          <a:sy n="74" d="100"/>
        </p:scale>
        <p:origin x="4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9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5CAC0-30EA-4558-86EB-9FEA4CFF07F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F2574-CB44-4A31-AEDE-F61D15D30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11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9CAA14-EF89-422A-8FB0-CB2DC403E037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500883-914A-4C0E-AC01-44E976738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89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52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62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13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32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61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66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8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78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81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0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0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1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3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7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4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2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2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5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7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7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9DA51-BA86-44A4-9E50-71D1E44B218B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2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tgomeryschoolsmd.org/departments/sharedaccountability/glanc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ntgomeryschoolsmd.org/departments/sharedaccountability/glanc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ylandpublicschools.org/programs/Documents/Testing/GradRegFAQ051517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ontgomeryschoolsmd.org/curriculum/graduation-requirements.asp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tgomeryschoolsmd.org/departments/sharedaccountability/glanc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tgomeryschoolsmd.org/departments/regulatoryaccountability/glance/currentyear/SAAG2017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ontgomeryschoolsmd.org/departments/regulatoryaccountability/glance/fy2015/SAAG2015.pdf" TargetMode="External"/><Relationship Id="rId4" Type="http://schemas.openxmlformats.org/officeDocument/2006/relationships/hyperlink" Target="http://www.montgomeryschoolsmd.org/departments/regulatoryaccountability/glance/fy2016/SAAG2016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tgomeryschoolsmd.org/departments/sharedaccountability/glanc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ontgomeryschoolsmd.org/departments/regulatoryaccountability/glance/fy2015/SAAG2015.pdf" TargetMode="External"/><Relationship Id="rId5" Type="http://schemas.openxmlformats.org/officeDocument/2006/relationships/hyperlink" Target="http://www.montgomeryschoolsmd.org/departments/regulatoryaccountability/glance/fy2016/SAAG2016.pdf" TargetMode="External"/><Relationship Id="rId4" Type="http://schemas.openxmlformats.org/officeDocument/2006/relationships/hyperlink" Target="http://www.montgomeryschoolsmd.org/departments/regulatoryaccountability/glance/currentyear/SAAG2017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md.edu/regents/bylaws/SectionIII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5532" y="3276600"/>
            <a:ext cx="7772400" cy="27432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A YEAR LATER – </a:t>
            </a:r>
            <a:br>
              <a:rPr lang="en-US" sz="4000" b="1" dirty="0" smtClean="0"/>
            </a:br>
            <a:r>
              <a:rPr lang="en-US" sz="4000" b="1" dirty="0" smtClean="0"/>
              <a:t>MCPS and the USM entrance requirements</a:t>
            </a:r>
            <a:br>
              <a:rPr lang="en-US" sz="40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1800" b="1" dirty="0" smtClean="0"/>
              <a:t>For Discussion: </a:t>
            </a:r>
            <a:r>
              <a:rPr lang="en-US" sz="1800" b="1" dirty="0" smtClean="0"/>
              <a:t>11/7/2018</a:t>
            </a:r>
            <a:br>
              <a:rPr lang="en-US" sz="1800" b="1" dirty="0" smtClean="0"/>
            </a:br>
            <a:r>
              <a:rPr lang="en-US" sz="1800" b="1" dirty="0" smtClean="0"/>
              <a:t>Cynthia Simonson, MCCPTA VP of Educational Issues</a:t>
            </a:r>
            <a:endParaRPr lang="en-US" sz="1800" b="1" dirty="0"/>
          </a:p>
        </p:txBody>
      </p:sp>
      <p:pic>
        <p:nvPicPr>
          <p:cNvPr id="1026" name="Picture 2" descr="C:\Users\206013197\Downloads\MCCPTA blue bann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56626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04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ctr"/>
            <a:r>
              <a:rPr lang="en-US" b="1" dirty="0" smtClean="0"/>
              <a:t>Where do we go from here?</a:t>
            </a:r>
            <a:endParaRPr lang="en-US" sz="3100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36295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Last year’s MPIA results did not point conclusively to one area of concern.</a:t>
            </a:r>
          </a:p>
          <a:p>
            <a:r>
              <a:rPr lang="en-US" dirty="0" smtClean="0"/>
              <a:t>Class of 2017 was last class that was not REQUIRED to take a math class in final year.</a:t>
            </a:r>
          </a:p>
          <a:p>
            <a:r>
              <a:rPr lang="en-US" dirty="0" smtClean="0"/>
              <a:t>Class of 2019 is the first class that ACT/SAT was funded by MCPS</a:t>
            </a:r>
          </a:p>
          <a:p>
            <a:r>
              <a:rPr lang="en-US" dirty="0" smtClean="0"/>
              <a:t>Of interest: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class of 2016 -- </a:t>
            </a:r>
          </a:p>
          <a:p>
            <a:pPr lvl="2"/>
            <a:r>
              <a:rPr lang="en-US" dirty="0" smtClean="0"/>
              <a:t>50.8% met USM entrance requirements</a:t>
            </a:r>
          </a:p>
          <a:p>
            <a:pPr lvl="2"/>
            <a:r>
              <a:rPr lang="en-US" dirty="0" smtClean="0"/>
              <a:t>53.6% </a:t>
            </a:r>
            <a:r>
              <a:rPr lang="en-US" dirty="0"/>
              <a:t>scored 3+ on AP or 4+ on IB </a:t>
            </a:r>
            <a:r>
              <a:rPr lang="en-US" dirty="0" smtClean="0"/>
              <a:t>test</a:t>
            </a:r>
          </a:p>
          <a:p>
            <a:pPr lvl="1"/>
            <a:r>
              <a:rPr lang="en-US" dirty="0" smtClean="0"/>
              <a:t>In class of 2017 -- </a:t>
            </a:r>
          </a:p>
          <a:p>
            <a:pPr lvl="2"/>
            <a:r>
              <a:rPr lang="en-US" dirty="0" smtClean="0"/>
              <a:t>41% met USM entrance requirements</a:t>
            </a:r>
          </a:p>
          <a:p>
            <a:pPr lvl="2"/>
            <a:r>
              <a:rPr lang="en-US" dirty="0" smtClean="0"/>
              <a:t>54.5% scored 3+ on AP or 4+ on IB test</a:t>
            </a:r>
          </a:p>
          <a:p>
            <a:pPr lvl="1"/>
            <a:r>
              <a:rPr lang="en-US" dirty="0" smtClean="0"/>
              <a:t>Could kids stretching themselves (taking AP/IB classes in multiple disciplines) explain the continued drop?</a:t>
            </a:r>
          </a:p>
        </p:txBody>
      </p:sp>
    </p:spTree>
    <p:extLst>
      <p:ext uri="{BB962C8B-B14F-4D97-AF65-F5344CB8AC3E}">
        <p14:creationId xmlns:p14="http://schemas.microsoft.com/office/powerpoint/2010/main" val="410621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Student-At-A-Glance Reports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u="sng" dirty="0" smtClean="0">
              <a:hlinkClick r:id="rId3"/>
            </a:endParaRPr>
          </a:p>
          <a:p>
            <a:pPr marL="0" indent="0">
              <a:buNone/>
            </a:pPr>
            <a:endParaRPr lang="en-US" sz="1800" u="sng" dirty="0">
              <a:hlinkClick r:id="rId3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u="sng" dirty="0">
              <a:hlinkClick r:id="rId3"/>
            </a:endParaRPr>
          </a:p>
          <a:p>
            <a:pPr marL="0" indent="0">
              <a:buNone/>
            </a:pPr>
            <a:endParaRPr lang="en-US" sz="1800" u="sng" dirty="0" smtClean="0">
              <a:hlinkClick r:id="rId3"/>
            </a:endParaRPr>
          </a:p>
          <a:p>
            <a:pPr marL="0" indent="0">
              <a:buNone/>
            </a:pPr>
            <a:endParaRPr lang="en-US" sz="1800" u="sng" dirty="0" smtClean="0">
              <a:hlinkClick r:id="rId3"/>
            </a:endParaRPr>
          </a:p>
          <a:p>
            <a:pPr marL="0" indent="0">
              <a:buNone/>
            </a:pPr>
            <a:endParaRPr lang="en-US" sz="1800" u="sng" dirty="0">
              <a:hlinkClick r:id="rId3"/>
            </a:endParaRPr>
          </a:p>
          <a:p>
            <a:pPr marL="0" indent="0">
              <a:buNone/>
            </a:pPr>
            <a:endParaRPr lang="en-US" sz="1800" u="sng" dirty="0" smtClean="0">
              <a:hlinkClick r:id="rId3"/>
            </a:endParaRPr>
          </a:p>
          <a:p>
            <a:pPr marL="0" indent="0">
              <a:buNone/>
            </a:pPr>
            <a:endParaRPr lang="en-US" sz="1800" u="sng" dirty="0">
              <a:hlinkClick r:id="rId3"/>
            </a:endParaRPr>
          </a:p>
          <a:p>
            <a:pPr marL="0" indent="0">
              <a:buNone/>
            </a:pPr>
            <a:endParaRPr lang="en-US" sz="1800" u="sng" dirty="0" smtClean="0">
              <a:hlinkClick r:id="rId3"/>
            </a:endParaRPr>
          </a:p>
          <a:p>
            <a:pPr marL="0" indent="0">
              <a:buNone/>
            </a:pPr>
            <a:endParaRPr lang="en-US" sz="1800" u="sng" dirty="0">
              <a:hlinkClick r:id="rId3"/>
            </a:endParaRPr>
          </a:p>
          <a:p>
            <a:pPr marL="0" indent="0">
              <a:buNone/>
            </a:pPr>
            <a:endParaRPr lang="en-US" sz="1800" u="sng" dirty="0" smtClean="0">
              <a:hlinkClick r:id="rId3"/>
            </a:endParaRPr>
          </a:p>
          <a:p>
            <a:pPr marL="0" indent="0">
              <a:buNone/>
            </a:pPr>
            <a:r>
              <a:rPr lang="en-US" sz="1600" u="sng" dirty="0" smtClean="0">
                <a:hlinkClick r:id="rId3"/>
              </a:rPr>
              <a:t>http</a:t>
            </a:r>
            <a:r>
              <a:rPr lang="en-US" sz="1600" u="sng" dirty="0">
                <a:hlinkClick r:id="rId3"/>
              </a:rPr>
              <a:t>://www.montgomeryschoolsmd.org/departments/sharedaccountability/glance/</a:t>
            </a:r>
            <a:r>
              <a:rPr lang="en-US" sz="1600" dirty="0"/>
              <a:t> </a:t>
            </a:r>
          </a:p>
          <a:p>
            <a:endParaRPr lang="en-US" sz="4000" dirty="0" smtClean="0"/>
          </a:p>
          <a:p>
            <a:endParaRPr lang="en-US" sz="4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49" y="1649658"/>
            <a:ext cx="8044001" cy="452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55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MCCPTA </a:t>
            </a:r>
            <a:r>
              <a:rPr lang="en-US" b="1" dirty="0" smtClean="0"/>
              <a:t>Concern: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943" y="2887662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u="sng" dirty="0" smtClean="0">
              <a:hlinkClick r:id="rId2"/>
            </a:endParaRPr>
          </a:p>
          <a:p>
            <a:pPr marL="0" indent="0">
              <a:buNone/>
            </a:pPr>
            <a:endParaRPr lang="en-US" sz="1800" u="sng" dirty="0">
              <a:hlinkClick r:id="rId2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u="sng" dirty="0">
              <a:hlinkClick r:id="rId2"/>
            </a:endParaRPr>
          </a:p>
          <a:p>
            <a:pPr marL="0" indent="0">
              <a:buNone/>
            </a:pPr>
            <a:endParaRPr lang="en-US" sz="1800" u="sng" dirty="0" smtClean="0">
              <a:hlinkClick r:id="rId2"/>
            </a:endParaRPr>
          </a:p>
          <a:p>
            <a:pPr marL="0" indent="0">
              <a:buNone/>
            </a:pPr>
            <a:endParaRPr lang="en-US" sz="1800" u="sng" dirty="0">
              <a:hlinkClick r:id="rId2"/>
            </a:endParaRPr>
          </a:p>
          <a:p>
            <a:pPr marL="0" indent="0">
              <a:buNone/>
            </a:pPr>
            <a:endParaRPr lang="en-US" sz="1800" u="sng" dirty="0" smtClean="0">
              <a:hlinkClick r:id="rId2"/>
            </a:endParaRPr>
          </a:p>
          <a:p>
            <a:pPr marL="0" indent="0">
              <a:buNone/>
            </a:pPr>
            <a:endParaRPr lang="en-US" sz="1800" u="sng" dirty="0">
              <a:hlinkClick r:id="rId2"/>
            </a:endParaRPr>
          </a:p>
          <a:p>
            <a:pPr marL="0" indent="0">
              <a:buNone/>
            </a:pPr>
            <a:endParaRPr lang="en-US" sz="1800" u="sng" dirty="0" smtClean="0">
              <a:hlinkClick r:id="rId2"/>
            </a:endParaRPr>
          </a:p>
          <a:p>
            <a:pPr marL="0" indent="0">
              <a:buNone/>
            </a:pPr>
            <a:r>
              <a:rPr lang="en-US" sz="1600" u="sng" dirty="0" smtClean="0">
                <a:hlinkClick r:id="rId2"/>
              </a:rPr>
              <a:t>http</a:t>
            </a:r>
            <a:r>
              <a:rPr lang="en-US" sz="1600" u="sng" dirty="0">
                <a:hlinkClick r:id="rId2"/>
              </a:rPr>
              <a:t>://www.montgomeryschoolsmd.org/departments/sharedaccountability/glance/</a:t>
            </a:r>
            <a:r>
              <a:rPr lang="en-US" sz="1600" dirty="0"/>
              <a:t> </a:t>
            </a:r>
          </a:p>
          <a:p>
            <a:endParaRPr lang="en-US" sz="4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233978"/>
              </p:ext>
            </p:extLst>
          </p:nvPr>
        </p:nvGraphicFramePr>
        <p:xfrm>
          <a:off x="628650" y="3720921"/>
          <a:ext cx="7753350" cy="2344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667000"/>
                <a:gridCol w="2495550"/>
              </a:tblGrid>
              <a:tr h="579581">
                <a:tc gridSpan="3">
                  <a:txBody>
                    <a:bodyPr/>
                    <a:lstStyle/>
                    <a:p>
                      <a:r>
                        <a:rPr lang="en-US" sz="1800" dirty="0" smtClean="0"/>
                        <a:t>Percentage of Students Meeting University System of Maryland (USM) Entrance Requirements: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557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2016 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(2014-15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smtClean="0"/>
                        <a:t>data)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2017 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(2015-16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smtClean="0"/>
                        <a:t>data)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2018 </a:t>
                      </a:r>
                    </a:p>
                    <a:p>
                      <a:r>
                        <a:rPr lang="en-US" sz="2800" dirty="0" smtClean="0"/>
                        <a:t>(2016-17 data)</a:t>
                      </a:r>
                      <a:endParaRPr lang="en-US" sz="2800" dirty="0"/>
                    </a:p>
                  </a:txBody>
                  <a:tcPr/>
                </a:tc>
              </a:tr>
              <a:tr h="76000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80.4%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50.8%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41.0%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8650" y="1600200"/>
            <a:ext cx="76771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drop in MCPS Graduates for USM Entrance Requirements from Class of ‘15 to Class of ’16 was a reporting change.  Okay...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But what explains the drop from Class of ’16 to the Class of ‘17?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4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ctr"/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BACKGROUND: </a:t>
            </a:r>
            <a:b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MSDE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vs. MCPS vs. USM 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Maryland State Department of Education (MSDE) – minimum requirements to receive MD diploma. </a:t>
            </a:r>
            <a:r>
              <a:rPr lang="en-US" sz="1500" dirty="0" smtClean="0">
                <a:hlinkClick r:id="rId3"/>
              </a:rPr>
              <a:t>http://www.marylandpublicschools.org/programs/Documents/Testing/GradRegFAQ051517.pdf</a:t>
            </a:r>
            <a:endParaRPr lang="en-US" sz="1500" dirty="0" smtClean="0"/>
          </a:p>
          <a:p>
            <a:endParaRPr lang="en-US" sz="1400" dirty="0" smtClean="0"/>
          </a:p>
          <a:p>
            <a:r>
              <a:rPr lang="en-US" dirty="0" smtClean="0"/>
              <a:t>MCPS – sets requirements that must meet all MSDE requirements </a:t>
            </a:r>
            <a:r>
              <a:rPr lang="en-US" i="1" dirty="0" smtClean="0"/>
              <a:t>and may include </a:t>
            </a:r>
            <a:r>
              <a:rPr lang="en-US" dirty="0" smtClean="0"/>
              <a:t>additional elements.</a:t>
            </a:r>
          </a:p>
          <a:p>
            <a:pPr marL="457200" lvl="1" indent="0">
              <a:buNone/>
            </a:pPr>
            <a:r>
              <a:rPr lang="en-US" sz="1400" dirty="0" smtClean="0">
                <a:hlinkClick r:id="rId4"/>
              </a:rPr>
              <a:t>http://www.montgomeryschoolsmd.org/curriculum/graduation-requirements.aspx</a:t>
            </a:r>
            <a:endParaRPr lang="en-US" sz="1400" dirty="0" smtClean="0"/>
          </a:p>
          <a:p>
            <a:endParaRPr lang="en-US" sz="1400" dirty="0"/>
          </a:p>
          <a:p>
            <a:r>
              <a:rPr lang="en-US" dirty="0" smtClean="0"/>
              <a:t>USM – governed by the Board of Regents, sets the minimum requirements for admission to schools that are members (12 of 14 MD state universities)</a:t>
            </a:r>
          </a:p>
          <a:p>
            <a:pPr marL="457200" lvl="1" indent="0">
              <a:buNone/>
            </a:pPr>
            <a:r>
              <a:rPr lang="en-US" sz="1400" dirty="0" smtClean="0"/>
              <a:t>USM </a:t>
            </a:r>
            <a:r>
              <a:rPr lang="en-US" sz="1400" dirty="0"/>
              <a:t>Bylaws, Policies and Procedures of the Board of Regents, III-4.00 - POLICY ON UNDERGRADUATE ADMISSIONS</a:t>
            </a:r>
          </a:p>
        </p:txBody>
      </p:sp>
    </p:spTree>
    <p:extLst>
      <p:ext uri="{BB962C8B-B14F-4D97-AF65-F5344CB8AC3E}">
        <p14:creationId xmlns:p14="http://schemas.microsoft.com/office/powerpoint/2010/main" val="79441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Background:  </a:t>
            </a:r>
            <a:r>
              <a:rPr lang="en-US" b="1" dirty="0" smtClean="0"/>
              <a:t>University System of Maryland (USM) includes…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800" u="sng" dirty="0" smtClean="0">
              <a:hlinkClick r:id="rId3"/>
            </a:endParaRPr>
          </a:p>
          <a:p>
            <a:pPr marL="0" indent="0">
              <a:buNone/>
            </a:pPr>
            <a:endParaRPr lang="en-US" sz="1800" u="sng" dirty="0">
              <a:hlinkClick r:id="rId3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u="sng" dirty="0">
              <a:hlinkClick r:id="rId3"/>
            </a:endParaRPr>
          </a:p>
          <a:p>
            <a:pPr marL="0" indent="0">
              <a:buNone/>
            </a:pPr>
            <a:endParaRPr lang="en-US" sz="1800" u="sng" dirty="0" smtClean="0">
              <a:hlinkClick r:id="rId3"/>
            </a:endParaRPr>
          </a:p>
          <a:p>
            <a:pPr marL="0" indent="0">
              <a:buNone/>
            </a:pPr>
            <a:endParaRPr lang="en-US" sz="1800" u="sng" dirty="0">
              <a:hlinkClick r:id="rId3"/>
            </a:endParaRPr>
          </a:p>
          <a:p>
            <a:pPr marL="0" indent="0">
              <a:buNone/>
            </a:pPr>
            <a:endParaRPr lang="en-US" sz="1800" u="sng" dirty="0" smtClean="0">
              <a:hlinkClick r:id="rId3"/>
            </a:endParaRPr>
          </a:p>
          <a:p>
            <a:pPr marL="0" indent="0">
              <a:buNone/>
            </a:pPr>
            <a:endParaRPr lang="en-US" sz="1800" u="sng" dirty="0">
              <a:hlinkClick r:id="rId3"/>
            </a:endParaRPr>
          </a:p>
          <a:p>
            <a:endParaRPr lang="en-US" sz="40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308697"/>
              </p:ext>
            </p:extLst>
          </p:nvPr>
        </p:nvGraphicFramePr>
        <p:xfrm>
          <a:off x="381000" y="1834369"/>
          <a:ext cx="8382000" cy="4537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3000"/>
                <a:gridCol w="3429000"/>
              </a:tblGrid>
              <a:tr h="359977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Bowie State University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Bowie, MD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9977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Coppin State University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Baltimore, MD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9977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Frostburg State University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Frostburg, MD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9977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Salisbury University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Salisbury, MD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9977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Towson University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Towson, MD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9977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University of Baltimore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Baltimore, MD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9977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University of Maryland, Baltimore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Baltimore, MD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9977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University of Maryland, Baltimore County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Baltimore County, MD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9977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University of Maryland, College Park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College Park, MD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9977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University of Maryland Eastern Shore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Princess Anne, MD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9977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University of Maryland University College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Headquarters in Adelphi, MD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7748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University of Maryland Center for Environmental Science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Headquarters in Cambridge, MD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6380608"/>
            <a:ext cx="624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http://www.usmd.edu/institutions/</a:t>
            </a:r>
          </a:p>
        </p:txBody>
      </p:sp>
    </p:spTree>
    <p:extLst>
      <p:ext uri="{BB962C8B-B14F-4D97-AF65-F5344CB8AC3E}">
        <p14:creationId xmlns:p14="http://schemas.microsoft.com/office/powerpoint/2010/main" val="35077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1470"/>
            <a:ext cx="7886700" cy="928689"/>
          </a:xfrm>
        </p:spPr>
        <p:txBody>
          <a:bodyPr>
            <a:normAutofit/>
          </a:bodyPr>
          <a:lstStyle/>
          <a:p>
            <a:r>
              <a:rPr lang="en-US" b="1" dirty="0" smtClean="0"/>
              <a:t>%, </a:t>
            </a:r>
            <a:r>
              <a:rPr lang="en-US" b="1" dirty="0" smtClean="0"/>
              <a:t>by School (</a:t>
            </a:r>
            <a:r>
              <a:rPr lang="en-US" b="1" dirty="0" err="1" smtClean="0"/>
              <a:t>pg</a:t>
            </a:r>
            <a:r>
              <a:rPr lang="en-US" b="1" dirty="0" smtClean="0"/>
              <a:t> 1) 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613453"/>
              </p:ext>
            </p:extLst>
          </p:nvPr>
        </p:nvGraphicFramePr>
        <p:xfrm>
          <a:off x="762000" y="1320720"/>
          <a:ext cx="7467601" cy="5343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2200"/>
                <a:gridCol w="1219200"/>
                <a:gridCol w="1295400"/>
                <a:gridCol w="1143000"/>
                <a:gridCol w="152400"/>
                <a:gridCol w="1295401"/>
              </a:tblGrid>
              <a:tr h="7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School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2017 Report </a:t>
                      </a:r>
                      <a:r>
                        <a:rPr lang="en-US" sz="1200" u="none" strike="noStrike" dirty="0" smtClean="0">
                          <a:effectLst/>
                        </a:rPr>
                        <a:t>– </a:t>
                      </a:r>
                    </a:p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(</a:t>
                      </a:r>
                      <a:r>
                        <a:rPr lang="en-US" sz="1200" u="none" strike="noStrike" dirty="0">
                          <a:effectLst/>
                        </a:rPr>
                        <a:t>reflecting 2015-16 school year) </a:t>
                      </a:r>
                      <a:r>
                        <a:rPr lang="en-US" sz="1200" u="none" strike="noStrike" dirty="0" smtClean="0">
                          <a:effectLst/>
                        </a:rPr>
                        <a:t>–Meeting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USM req.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Class of ‘16 </a:t>
                      </a:r>
                    </a:p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% </a:t>
                      </a:r>
                      <a:r>
                        <a:rPr lang="en-US" sz="1200" u="none" strike="noStrike" dirty="0">
                          <a:effectLst/>
                        </a:rPr>
                        <a:t>change </a:t>
                      </a:r>
                      <a:r>
                        <a:rPr lang="en-US" sz="1200" u="none" strike="noStrike" dirty="0" smtClean="0">
                          <a:effectLst/>
                        </a:rPr>
                        <a:t>meeting </a:t>
                      </a:r>
                      <a:r>
                        <a:rPr lang="en-US" sz="1200" u="none" strike="noStrike" dirty="0">
                          <a:effectLst/>
                        </a:rPr>
                        <a:t>USM entrance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reqs</a:t>
                      </a:r>
                      <a:r>
                        <a:rPr lang="en-US" sz="1200" u="none" strike="noStrike" dirty="0" smtClean="0">
                          <a:effectLst/>
                        </a:rPr>
                        <a:t> from prior year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</a:rPr>
                        <a:t>2018 Report -- (reflecting 2016-17 school year) –Meeting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USM req.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</a:rPr>
                        <a:t>Class of ‘17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</a:rPr>
                        <a:t>% change meeting USM entrance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reqs</a:t>
                      </a:r>
                      <a:endParaRPr lang="en-US" sz="1200" u="none" strike="noStrike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from prior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year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342" marR="32342" marT="16171" marB="16171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Bethesda-Chevy Chase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-25.9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-15.2</a:t>
                      </a:r>
                    </a:p>
                  </a:txBody>
                  <a:tcPr marL="9525" marR="9525" marT="9525" marB="0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Montgomery Blair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48.3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-36.3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-16.8</a:t>
                      </a:r>
                    </a:p>
                  </a:txBody>
                  <a:tcPr marL="9525" marR="9525" marT="9525" marB="0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Blake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45.1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-34.8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-6.1</a:t>
                      </a:r>
                    </a:p>
                  </a:txBody>
                  <a:tcPr marL="9525" marR="9525" marT="9525" marB="0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Churchill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78.1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-13.9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-6.6</a:t>
                      </a:r>
                    </a:p>
                  </a:txBody>
                  <a:tcPr marL="9525" marR="9525" marT="9525" marB="0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Clarksburg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-28.9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-4.7</a:t>
                      </a:r>
                    </a:p>
                  </a:txBody>
                  <a:tcPr marL="9525" marR="9525" marT="9525" marB="0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Damascus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-22.5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-5.8</a:t>
                      </a:r>
                    </a:p>
                  </a:txBody>
                  <a:tcPr marL="9525" marR="9525" marT="9525" marB="0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Edison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n/a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n/a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Einstein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36.7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-34.9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-14.4</a:t>
                      </a:r>
                    </a:p>
                  </a:txBody>
                  <a:tcPr marL="9525" marR="9525" marT="9525" marB="0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Gaithersburg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32.7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-35.7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-11.1</a:t>
                      </a:r>
                    </a:p>
                  </a:txBody>
                  <a:tcPr marL="9525" marR="9525" marT="9525" marB="0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Walter Johnson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64.5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-17.3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-14.5</a:t>
                      </a:r>
                    </a:p>
                  </a:txBody>
                  <a:tcPr marL="9525" marR="9525" marT="9525" marB="0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Kennedy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23.4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-49.2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-6.6</a:t>
                      </a:r>
                    </a:p>
                  </a:txBody>
                  <a:tcPr marL="9525" marR="9525" marT="9525" marB="0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Magruder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-38.6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-1.2</a:t>
                      </a:r>
                    </a:p>
                  </a:txBody>
                  <a:tcPr marL="9525" marR="9525" marT="9525" marB="0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Richard Montgomery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63.9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-15.1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-26.5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2342" marR="32342" marT="16171" marB="16171"/>
                </a:tc>
              </a:tr>
              <a:tr h="188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Sources: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2342" marR="32342" marT="16171" marB="16171"/>
                </a:tc>
              </a:tr>
              <a:tr h="16347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dirty="0">
                          <a:effectLst/>
                          <a:hlinkClick r:id="rId3"/>
                        </a:rPr>
                        <a:t>http://www.montgomeryschoolsmd.org/departments/regulatoryaccountability/glance/currentyear/SAAG2017.pdf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47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dirty="0">
                          <a:effectLst/>
                          <a:hlinkClick r:id="rId4"/>
                        </a:rPr>
                        <a:t>http://www.montgomeryschoolsmd.org/departments/regulatoryaccountability/glance/fy2016/SAAG2016.pdf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47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dirty="0">
                          <a:effectLst/>
                          <a:hlinkClick r:id="rId5"/>
                        </a:rPr>
                        <a:t>http://www.montgomeryschoolsmd.org/departments/regulatoryaccountability/glance/fy2015/SAAG2015.pdf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24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55593"/>
          </a:xfrm>
        </p:spPr>
        <p:txBody>
          <a:bodyPr>
            <a:normAutofit/>
          </a:bodyPr>
          <a:lstStyle/>
          <a:p>
            <a:r>
              <a:rPr lang="en-US" b="1" dirty="0" smtClean="0"/>
              <a:t>%, </a:t>
            </a:r>
            <a:r>
              <a:rPr lang="en-US" b="1" dirty="0" smtClean="0"/>
              <a:t>by School (</a:t>
            </a:r>
            <a:r>
              <a:rPr lang="en-US" b="1" dirty="0" err="1" smtClean="0"/>
              <a:t>pg</a:t>
            </a:r>
            <a:r>
              <a:rPr lang="en-US" b="1" dirty="0" smtClean="0"/>
              <a:t> 2)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800" u="sng" dirty="0" smtClean="0">
              <a:hlinkClick r:id="rId3"/>
            </a:endParaRPr>
          </a:p>
          <a:p>
            <a:pPr marL="0" indent="0">
              <a:buNone/>
            </a:pPr>
            <a:endParaRPr lang="en-US" sz="1800" u="sng" dirty="0">
              <a:hlinkClick r:id="rId3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u="sng" dirty="0">
              <a:hlinkClick r:id="rId3"/>
            </a:endParaRPr>
          </a:p>
          <a:p>
            <a:pPr marL="0" indent="0">
              <a:buNone/>
            </a:pPr>
            <a:endParaRPr lang="en-US" sz="1800" u="sng" dirty="0" smtClean="0">
              <a:hlinkClick r:id="rId3"/>
            </a:endParaRPr>
          </a:p>
          <a:p>
            <a:pPr marL="0" indent="0">
              <a:buNone/>
            </a:pPr>
            <a:endParaRPr lang="en-US" sz="1800" u="sng" dirty="0">
              <a:hlinkClick r:id="rId3"/>
            </a:endParaRPr>
          </a:p>
          <a:p>
            <a:pPr marL="0" indent="0">
              <a:buNone/>
            </a:pPr>
            <a:endParaRPr lang="en-US" sz="1800" u="sng" dirty="0" smtClean="0">
              <a:hlinkClick r:id="rId3"/>
            </a:endParaRPr>
          </a:p>
          <a:p>
            <a:pPr marL="0" indent="0">
              <a:buNone/>
            </a:pPr>
            <a:endParaRPr lang="en-US" sz="1800" u="sng" dirty="0">
              <a:hlinkClick r:id="rId3"/>
            </a:endParaRPr>
          </a:p>
          <a:p>
            <a:endParaRPr lang="en-US" sz="40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865032"/>
              </p:ext>
            </p:extLst>
          </p:nvPr>
        </p:nvGraphicFramePr>
        <p:xfrm>
          <a:off x="762000" y="1320720"/>
          <a:ext cx="7467601" cy="54653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2200"/>
                <a:gridCol w="1219200"/>
                <a:gridCol w="1295400"/>
                <a:gridCol w="1143000"/>
                <a:gridCol w="152400"/>
                <a:gridCol w="1295401"/>
              </a:tblGrid>
              <a:tr h="7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School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2017 Report </a:t>
                      </a:r>
                      <a:r>
                        <a:rPr lang="en-US" sz="1200" u="none" strike="noStrike" dirty="0" smtClean="0">
                          <a:effectLst/>
                        </a:rPr>
                        <a:t>– </a:t>
                      </a:r>
                    </a:p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(</a:t>
                      </a:r>
                      <a:r>
                        <a:rPr lang="en-US" sz="1200" u="none" strike="noStrike" dirty="0">
                          <a:effectLst/>
                        </a:rPr>
                        <a:t>reflecting 2015-16 school year) </a:t>
                      </a:r>
                      <a:r>
                        <a:rPr lang="en-US" sz="1200" u="none" strike="noStrike" dirty="0" smtClean="0">
                          <a:effectLst/>
                        </a:rPr>
                        <a:t>–Meeting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USM req.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Class of ‘16 </a:t>
                      </a:r>
                    </a:p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% </a:t>
                      </a:r>
                      <a:r>
                        <a:rPr lang="en-US" sz="1200" u="none" strike="noStrike" dirty="0">
                          <a:effectLst/>
                        </a:rPr>
                        <a:t>change </a:t>
                      </a:r>
                      <a:r>
                        <a:rPr lang="en-US" sz="1200" u="none" strike="noStrike" dirty="0" smtClean="0">
                          <a:effectLst/>
                        </a:rPr>
                        <a:t>meeting </a:t>
                      </a:r>
                      <a:r>
                        <a:rPr lang="en-US" sz="1200" u="none" strike="noStrike" dirty="0">
                          <a:effectLst/>
                        </a:rPr>
                        <a:t>USM entrance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reqs</a:t>
                      </a:r>
                      <a:r>
                        <a:rPr lang="en-US" sz="1200" u="none" strike="noStrike" dirty="0" smtClean="0">
                          <a:effectLst/>
                        </a:rPr>
                        <a:t> from prior year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</a:rPr>
                        <a:t>2018 Report -- (reflecting 2016-17 school year) –Meeting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USM req.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</a:rPr>
                        <a:t>Class of ‘17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</a:rPr>
                        <a:t>% change meeting USM entrance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reqs</a:t>
                      </a:r>
                      <a:endParaRPr lang="en-US" sz="1200" u="none" strike="noStrike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from prior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year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342" marR="32342" marT="16171" marB="16171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Northwest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-33.3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-9.4</a:t>
                      </a:r>
                    </a:p>
                  </a:txBody>
                  <a:tcPr marL="9525" marR="9525" marT="9525" marB="0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Northwood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-46.4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-12.1</a:t>
                      </a:r>
                    </a:p>
                  </a:txBody>
                  <a:tcPr marL="9525" marR="9525" marT="9525" marB="0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Paint Branch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-37.9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-9.2</a:t>
                      </a:r>
                    </a:p>
                  </a:txBody>
                  <a:tcPr marL="9525" marR="9525" marT="9525" marB="0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Poolesville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-20.9</a:t>
                      </a:r>
                    </a:p>
                  </a:txBody>
                  <a:tcPr marL="9525" marR="9525" marT="9525" marB="0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Quince Orchard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-29.2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-1.8</a:t>
                      </a:r>
                    </a:p>
                  </a:txBody>
                  <a:tcPr marL="9525" marR="9525" marT="9525" marB="0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Rockville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-40.6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-11.6</a:t>
                      </a:r>
                    </a:p>
                  </a:txBody>
                  <a:tcPr marL="9525" marR="9525" marT="9525" marB="0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Seneca Valley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-39.9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9525" marR="9525" marT="9525" marB="0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Sherwood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-25.6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-3.0</a:t>
                      </a:r>
                    </a:p>
                  </a:txBody>
                  <a:tcPr marL="9525" marR="9525" marT="9525" marB="0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Springbrook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-43.8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-4.1</a:t>
                      </a:r>
                    </a:p>
                  </a:txBody>
                  <a:tcPr marL="9525" marR="9525" marT="9525" marB="0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Watkins Mill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-46.6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-9.3</a:t>
                      </a:r>
                    </a:p>
                  </a:txBody>
                  <a:tcPr marL="9525" marR="9525" marT="9525" marB="0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Wheaton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-45.4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</a:t>
                      </a:r>
                    </a:p>
                  </a:txBody>
                  <a:tcPr marL="9525" marR="9525" marT="9525" marB="0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Whitman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-18.2</a:t>
                      </a:r>
                    </a:p>
                  </a:txBody>
                  <a:tcPr marL="9525" marR="9525" marT="9525" marB="0" anchor="b"/>
                </a:tc>
              </a:tr>
              <a:tr h="2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Wootton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-14.7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-2.5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</a:tr>
              <a:tr h="188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Sources: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369" marR="3369" marT="3369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32342" marR="32342" marT="16171" marB="16171"/>
                </a:tc>
              </a:tr>
              <a:tr h="16347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dirty="0">
                          <a:effectLst/>
                          <a:hlinkClick r:id="rId4"/>
                        </a:rPr>
                        <a:t>http://www.montgomeryschoolsmd.org/departments/regulatoryaccountability/glance/currentyear/SAAG2017.pdf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47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dirty="0">
                          <a:effectLst/>
                          <a:hlinkClick r:id="rId5"/>
                        </a:rPr>
                        <a:t>http://www.montgomeryschoolsmd.org/departments/regulatoryaccountability/glance/fy2016/SAAG2016.pdf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47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dirty="0">
                          <a:effectLst/>
                          <a:hlinkClick r:id="rId6"/>
                        </a:rPr>
                        <a:t>http://www.montgomeryschoolsmd.org/departments/regulatoryaccountability/glance/fy2015/SAAG2015.pdf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69" marR="3369" marT="336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30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Hold it right there... 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can’t be right!</a:t>
            </a:r>
          </a:p>
          <a:p>
            <a:r>
              <a:rPr lang="en-US" dirty="0" smtClean="0"/>
              <a:t>“I know WAAAAAAY more kids go to college than that percentage showing up next to my school.  I’m sure of it!”</a:t>
            </a:r>
          </a:p>
          <a:p>
            <a:pPr lvl="1"/>
            <a:r>
              <a:rPr lang="en-US" dirty="0" smtClean="0"/>
              <a:t>Indeed...</a:t>
            </a:r>
          </a:p>
          <a:p>
            <a:r>
              <a:rPr lang="en-US" dirty="0" smtClean="0"/>
              <a:t>So, you are telling me... WAIT, what are you telling me?</a:t>
            </a:r>
          </a:p>
          <a:p>
            <a:pPr lvl="1"/>
            <a:r>
              <a:rPr lang="en-US" dirty="0" smtClean="0"/>
              <a:t>I’m telling you, something isn’t making sense... </a:t>
            </a:r>
          </a:p>
        </p:txBody>
      </p:sp>
    </p:spTree>
    <p:extLst>
      <p:ext uri="{BB962C8B-B14F-4D97-AF65-F5344CB8AC3E}">
        <p14:creationId xmlns:p14="http://schemas.microsoft.com/office/powerpoint/2010/main" val="63306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ctr"/>
            <a:r>
              <a:rPr lang="en-US" b="1" dirty="0" smtClean="0"/>
              <a:t>USM </a:t>
            </a:r>
            <a:r>
              <a:rPr lang="en-US" b="1" i="1" dirty="0" smtClean="0"/>
              <a:t>Minimum</a:t>
            </a:r>
            <a:r>
              <a:rPr lang="en-US" b="1" dirty="0" smtClean="0"/>
              <a:t> </a:t>
            </a:r>
            <a:r>
              <a:rPr lang="en-US" b="1" dirty="0"/>
              <a:t>Credit Qualifications for Regular Admission </a:t>
            </a:r>
            <a:r>
              <a:rPr lang="en-US" sz="3100" i="1" dirty="0"/>
              <a:t>(rev 6/17/2011)</a:t>
            </a:r>
            <a:endParaRPr lang="en-US" sz="3100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82036"/>
              </p:ext>
            </p:extLst>
          </p:nvPr>
        </p:nvGraphicFramePr>
        <p:xfrm>
          <a:off x="762000" y="1825625"/>
          <a:ext cx="7753350" cy="43178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53350"/>
              </a:tblGrid>
              <a:tr h="255913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SCHOOL DIPLOMA (or equivalent)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/>
                </a:tc>
              </a:tr>
              <a:tr h="255913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 POINT AVERAGE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(C or better)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/>
                </a:tc>
              </a:tr>
              <a:tr h="255913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SCORE (on a nationally standardized exam such as the SAT or ACT)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/>
                </a:tc>
              </a:tr>
              <a:tr h="275307">
                <a:tc>
                  <a:txBody>
                    <a:bodyPr/>
                    <a:lstStyle/>
                    <a:p>
                      <a:pPr marL="285750" marR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MINIMUM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CORE CONTENT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/>
                </a:tc>
              </a:tr>
              <a:tr h="255913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u="none" strike="noStrike" dirty="0" smtClean="0">
                          <a:effectLst/>
                        </a:rPr>
                        <a:t>ENGLISH -- 4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/>
                </a:tc>
              </a:tr>
              <a:tr h="793747">
                <a:tc>
                  <a:txBody>
                    <a:bodyPr/>
                    <a:lstStyle/>
                    <a:p>
                      <a:pPr marL="742950" lvl="1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u="none" strike="noStrike" dirty="0" smtClean="0">
                          <a:effectLst/>
                        </a:rPr>
                        <a:t>MATH -- 4 </a:t>
                      </a:r>
                    </a:p>
                    <a:p>
                      <a:pPr marL="914400" lvl="2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US" sz="1200" i="1" u="none" strike="noStrike" dirty="0" err="1" smtClean="0">
                          <a:effectLst/>
                        </a:rPr>
                        <a:t>Alg</a:t>
                      </a:r>
                      <a:r>
                        <a:rPr lang="en-US" sz="1200" i="1" u="none" strike="noStrike" dirty="0" smtClean="0">
                          <a:effectLst/>
                        </a:rPr>
                        <a:t> </a:t>
                      </a:r>
                      <a:r>
                        <a:rPr lang="en-US" sz="1200" i="1" u="none" strike="noStrike" dirty="0">
                          <a:effectLst/>
                        </a:rPr>
                        <a:t>1, Geometry, </a:t>
                      </a:r>
                      <a:r>
                        <a:rPr lang="en-US" sz="1200" i="1" u="none" strike="noStrike" dirty="0" err="1">
                          <a:effectLst/>
                        </a:rPr>
                        <a:t>Alg</a:t>
                      </a:r>
                      <a:r>
                        <a:rPr lang="en-US" sz="1200" i="1" u="none" strike="noStrike" dirty="0">
                          <a:effectLst/>
                        </a:rPr>
                        <a:t> </a:t>
                      </a:r>
                      <a:r>
                        <a:rPr lang="en-US" sz="1200" i="1" u="none" strike="noStrike" dirty="0" smtClean="0">
                          <a:effectLst/>
                        </a:rPr>
                        <a:t>2.  Students </a:t>
                      </a:r>
                      <a:r>
                        <a:rPr lang="en-US" sz="1200" i="1" u="none" strike="noStrike" dirty="0">
                          <a:effectLst/>
                        </a:rPr>
                        <a:t>who complete Algebra 2 prior to their final year must complete the four-year mathematics requirement by taking a course or courses that utilize non-trivial Algebra (defined in footnote 4 as </a:t>
                      </a:r>
                      <a:r>
                        <a:rPr lang="en-US" sz="1200" i="1" u="none" strike="noStrike" dirty="0" err="1">
                          <a:effectLst/>
                        </a:rPr>
                        <a:t>precalculus</a:t>
                      </a:r>
                      <a:r>
                        <a:rPr lang="en-US" sz="1200" i="1" u="none" strike="noStrike" dirty="0">
                          <a:effectLst/>
                        </a:rPr>
                        <a:t>, calculus and successor courses, statistics, and college algebra).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/>
                </a:tc>
              </a:tr>
              <a:tr h="505551">
                <a:tc>
                  <a:txBody>
                    <a:bodyPr/>
                    <a:lstStyle/>
                    <a:p>
                      <a:pPr marL="742950" lvl="1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u="none" strike="noStrike" dirty="0" smtClean="0">
                          <a:effectLst/>
                        </a:rPr>
                        <a:t>SCIENCE -- 3 </a:t>
                      </a:r>
                    </a:p>
                    <a:p>
                      <a:pPr marL="914400" lvl="2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r>
                        <a:rPr lang="en-US" sz="1200" i="1" u="none" strike="noStrike" dirty="0" smtClean="0">
                          <a:effectLst/>
                        </a:rPr>
                        <a:t>Must </a:t>
                      </a:r>
                      <a:r>
                        <a:rPr lang="en-US" sz="1200" i="1" u="none" strike="noStrike" dirty="0">
                          <a:effectLst/>
                        </a:rPr>
                        <a:t>be in two different subject areas; 2 of 3 must include a lab experience.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/>
                </a:tc>
              </a:tr>
              <a:tr h="838401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u="none" strike="noStrike" dirty="0" smtClean="0">
                          <a:effectLst/>
                        </a:rPr>
                        <a:t>SOCIAL SCIENCE/HISTORY -- 3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742950" marR="0" lvl="1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u="none" strike="noStrike" dirty="0" smtClean="0">
                          <a:effectLst/>
                        </a:rPr>
                        <a:t>OTHER -- 2 </a:t>
                      </a:r>
                    </a:p>
                    <a:p>
                      <a:pPr marL="914400" lvl="2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US" sz="1200" i="1" u="none" strike="noStrike" dirty="0" smtClean="0">
                          <a:effectLst/>
                        </a:rPr>
                        <a:t>Language other than English; </a:t>
                      </a:r>
                    </a:p>
                    <a:p>
                      <a:pPr marL="914400" lvl="2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US" sz="1200" i="1" u="none" strike="noStrike" dirty="0" err="1" smtClean="0">
                          <a:effectLst/>
                        </a:rPr>
                        <a:t>Adv</a:t>
                      </a:r>
                      <a:r>
                        <a:rPr lang="en-US" sz="1200" i="1" u="none" strike="noStrike" dirty="0" smtClean="0">
                          <a:effectLst/>
                        </a:rPr>
                        <a:t> Tech Ed electives (accepted at 5 of the 12 universities)</a:t>
                      </a:r>
                      <a:endParaRPr lang="en-US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/>
                </a:tc>
              </a:tr>
              <a:tr h="605116">
                <a:tc>
                  <a:txBody>
                    <a:bodyPr/>
                    <a:lstStyle/>
                    <a:p>
                      <a:pPr algn="l" fontAlgn="ctr"/>
                      <a:endParaRPr lang="en-US" sz="1800" b="1" u="none" strike="noStrike" dirty="0" smtClean="0">
                        <a:effectLst/>
                      </a:endParaRPr>
                    </a:p>
                  </a:txBody>
                  <a:tcPr marL="6896" marR="6896" marT="6896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2096" y="6423468"/>
            <a:ext cx="7863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hlinkClick r:id="rId3"/>
              </a:rPr>
              <a:t>http://www.usmd.edu/regents/bylaws/SectionIII/</a:t>
            </a:r>
            <a:r>
              <a:rPr lang="en-US" sz="1400" dirty="0"/>
              <a:t>  -- </a:t>
            </a:r>
            <a:r>
              <a:rPr lang="en-US" sz="1400" dirty="0" smtClean="0"/>
              <a:t>“</a:t>
            </a:r>
            <a:r>
              <a:rPr lang="en-US" sz="1400" dirty="0"/>
              <a:t>Policy on Undergraduate Admissions”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553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5309</TotalTime>
  <Words>962</Words>
  <Application>Microsoft Office PowerPoint</Application>
  <PresentationFormat>On-screen Show (4:3)</PresentationFormat>
  <Paragraphs>286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A YEAR LATER –  MCPS and the USM entrance requirements  For Discussion: 11/7/2018 Cynthia Simonson, MCCPTA VP of Educational Issues</vt:lpstr>
      <vt:lpstr>Student-At-A-Glance Reports</vt:lpstr>
      <vt:lpstr>MCCPTA Concern:</vt:lpstr>
      <vt:lpstr>BACKGROUND:  MSDE vs. MCPS vs. USM </vt:lpstr>
      <vt:lpstr>Background:  University System of Maryland (USM) includes…</vt:lpstr>
      <vt:lpstr>%, by School (pg 1) </vt:lpstr>
      <vt:lpstr>%, by School (pg 2) </vt:lpstr>
      <vt:lpstr>Hold it right there... </vt:lpstr>
      <vt:lpstr>USM Minimum Credit Qualifications for Regular Admission (rev 6/17/2011)</vt:lpstr>
      <vt:lpstr>Where do we go from here?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206013197</dc:creator>
  <cp:lastModifiedBy>Cynthia Simonson</cp:lastModifiedBy>
  <cp:revision>81</cp:revision>
  <cp:lastPrinted>2017-10-02T15:06:59Z</cp:lastPrinted>
  <dcterms:created xsi:type="dcterms:W3CDTF">2016-09-10T10:48:59Z</dcterms:created>
  <dcterms:modified xsi:type="dcterms:W3CDTF">2018-11-07T20:24:23Z</dcterms:modified>
</cp:coreProperties>
</file>