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9" r:id="rId4"/>
    <p:sldId id="291" r:id="rId5"/>
    <p:sldId id="292" r:id="rId6"/>
    <p:sldId id="294" r:id="rId7"/>
    <p:sldId id="295" r:id="rId8"/>
    <p:sldId id="258" r:id="rId9"/>
    <p:sldId id="282" r:id="rId10"/>
    <p:sldId id="283" r:id="rId11"/>
    <p:sldId id="261" r:id="rId12"/>
    <p:sldId id="284" r:id="rId13"/>
    <p:sldId id="28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84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65ABEB-94F5-41F9-84C3-955E2A8EBC38}" type="datetimeFigureOut">
              <a:rPr lang="en-US" smtClean="0"/>
              <a:pPr/>
              <a:t>5/31/2015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A56C19-8064-4F8D-8AC9-69A4C7448692}" type="slidenum">
              <a:rPr lang="en-US" smtClean="0"/>
              <a:pPr/>
              <a:t>‹#›</a:t>
            </a:fld>
            <a:endParaRPr lang="en-US"/>
          </a:p>
        </p:txBody>
      </p:sp>
    </p:spTree>
    <p:extLst>
      <p:ext uri="{BB962C8B-B14F-4D97-AF65-F5344CB8AC3E}">
        <p14:creationId xmlns:p14="http://schemas.microsoft.com/office/powerpoint/2010/main" val="2405668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5A56C19-8064-4F8D-8AC9-69A4C744869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and determined in a court that has no jurisdiction</a:t>
            </a:r>
            <a:endParaRPr lang="en-US" dirty="0"/>
          </a:p>
        </p:txBody>
      </p:sp>
      <p:sp>
        <p:nvSpPr>
          <p:cNvPr id="4" name="Slide Number Placeholder 3"/>
          <p:cNvSpPr>
            <a:spLocks noGrp="1"/>
          </p:cNvSpPr>
          <p:nvPr>
            <p:ph type="sldNum" sz="quarter" idx="10"/>
          </p:nvPr>
        </p:nvSpPr>
        <p:spPr/>
        <p:txBody>
          <a:bodyPr/>
          <a:lstStyle/>
          <a:p>
            <a:fld id="{25A56C19-8064-4F8D-8AC9-69A4C7448692}"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text establishes these as the highest form of law in the American legal system, mandating that state judges uphold them, even if state laws or constitutions conflict.</a:t>
            </a:r>
            <a:endParaRPr lang="en-US" dirty="0"/>
          </a:p>
        </p:txBody>
      </p:sp>
      <p:sp>
        <p:nvSpPr>
          <p:cNvPr id="4" name="Slide Number Placeholder 3"/>
          <p:cNvSpPr>
            <a:spLocks noGrp="1"/>
          </p:cNvSpPr>
          <p:nvPr>
            <p:ph type="sldNum" sz="quarter" idx="10"/>
          </p:nvPr>
        </p:nvSpPr>
        <p:spPr/>
        <p:txBody>
          <a:bodyPr/>
          <a:lstStyle/>
          <a:p>
            <a:fld id="{25A56C19-8064-4F8D-8AC9-69A4C744869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A56C19-8064-4F8D-8AC9-69A4C744869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01B385DA-F99F-4318-B661-F115FC1B517F}" type="datetimeFigureOut">
              <a:rPr lang="en-US" smtClean="0"/>
              <a:pPr/>
              <a:t>5/31/2015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5F7D67F-3435-4B36-8E36-E5A5DA4AD207}"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B385DA-F99F-4318-B661-F115FC1B517F}" type="datetimeFigureOut">
              <a:rPr lang="en-US" smtClean="0"/>
              <a:pPr/>
              <a:t>5/31/2015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7D67F-3435-4B36-8E36-E5A5DA4AD20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B385DA-F99F-4318-B661-F115FC1B517F}" type="datetimeFigureOut">
              <a:rPr lang="en-US" smtClean="0"/>
              <a:pPr/>
              <a:t>5/31/2015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7D67F-3435-4B36-8E36-E5A5DA4AD20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B385DA-F99F-4318-B661-F115FC1B517F}" type="datetimeFigureOut">
              <a:rPr lang="en-US" smtClean="0"/>
              <a:pPr/>
              <a:t>5/31/2015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7D67F-3435-4B36-8E36-E5A5DA4AD20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B385DA-F99F-4318-B661-F115FC1B517F}" type="datetimeFigureOut">
              <a:rPr lang="en-US" smtClean="0"/>
              <a:pPr/>
              <a:t>5/31/2015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5F7D67F-3435-4B36-8E36-E5A5DA4AD20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B385DA-F99F-4318-B661-F115FC1B517F}" type="datetimeFigureOut">
              <a:rPr lang="en-US" smtClean="0"/>
              <a:pPr/>
              <a:t>5/31/2015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7D67F-3435-4B36-8E36-E5A5DA4AD20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1B385DA-F99F-4318-B661-F115FC1B517F}" type="datetimeFigureOut">
              <a:rPr lang="en-US" smtClean="0"/>
              <a:pPr/>
              <a:t>5/31/2015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F7D67F-3435-4B36-8E36-E5A5DA4AD20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B385DA-F99F-4318-B661-F115FC1B517F}" type="datetimeFigureOut">
              <a:rPr lang="en-US" smtClean="0"/>
              <a:pPr/>
              <a:t>5/31/2015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F7D67F-3435-4B36-8E36-E5A5DA4AD20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B385DA-F99F-4318-B661-F115FC1B517F}" type="datetimeFigureOut">
              <a:rPr lang="en-US" smtClean="0"/>
              <a:pPr/>
              <a:t>5/31/2015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F7D67F-3435-4B36-8E36-E5A5DA4AD20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B385DA-F99F-4318-B661-F115FC1B517F}" type="datetimeFigureOut">
              <a:rPr lang="en-US" smtClean="0"/>
              <a:pPr/>
              <a:t>5/31/2015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7D67F-3435-4B36-8E36-E5A5DA4AD20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1B385DA-F99F-4318-B661-F115FC1B517F}" type="datetimeFigureOut">
              <a:rPr lang="en-US" smtClean="0"/>
              <a:pPr/>
              <a:t>5/31/2015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7D67F-3435-4B36-8E36-E5A5DA4AD20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1B385DA-F99F-4318-B661-F115FC1B517F}" type="datetimeFigureOut">
              <a:rPr lang="en-US" smtClean="0"/>
              <a:pPr/>
              <a:t>5/31/2015</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5F7D67F-3435-4B36-8E36-E5A5DA4AD20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4.law.cornell.edu/uscode/18/usc_sup_01_18.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legal-dictionary.thefreedictionary.com/Voidable"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cite_note-0"/><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lectlaw.com/def/c039.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43200"/>
            <a:ext cx="7772400" cy="1470025"/>
          </a:xfrm>
        </p:spPr>
        <p:txBody>
          <a:bodyPr>
            <a:normAutofit fontScale="90000"/>
          </a:bodyPr>
          <a:lstStyle/>
          <a:p>
            <a:r>
              <a:rPr lang="en-US" b="1" dirty="0" smtClean="0"/>
              <a:t/>
            </a:r>
            <a:br>
              <a:rPr lang="en-US" b="1" dirty="0" smtClean="0"/>
            </a:br>
            <a:r>
              <a:rPr lang="en-US" b="1" dirty="0" smtClean="0">
                <a:solidFill>
                  <a:srgbClr val="FF0000"/>
                </a:solidFill>
              </a:rPr>
              <a:t>Nationality</a:t>
            </a:r>
            <a:r>
              <a:rPr lang="en-US" b="1" dirty="0">
                <a:solidFill>
                  <a:schemeClr val="tx1"/>
                </a:solidFill>
              </a:rPr>
              <a:t>,</a:t>
            </a:r>
            <a:r>
              <a:rPr lang="en-US" b="1" dirty="0"/>
              <a:t> </a:t>
            </a:r>
            <a:r>
              <a:rPr lang="en-US" b="1" dirty="0">
                <a:solidFill>
                  <a:schemeClr val="tx1"/>
                </a:solidFill>
              </a:rPr>
              <a:t>Law, </a:t>
            </a:r>
            <a:r>
              <a:rPr lang="en-US" b="1" dirty="0">
                <a:solidFill>
                  <a:srgbClr val="00B050"/>
                </a:solidFill>
              </a:rPr>
              <a:t>Treaties</a:t>
            </a:r>
            <a:r>
              <a:rPr lang="en-US" b="1" dirty="0"/>
              <a:t> </a:t>
            </a:r>
            <a:r>
              <a:rPr lang="en-US" b="1" dirty="0">
                <a:solidFill>
                  <a:schemeClr val="tx1"/>
                </a:solidFill>
              </a:rPr>
              <a:t>and </a:t>
            </a:r>
            <a:r>
              <a:rPr lang="en-US" sz="6700" b="1" dirty="0">
                <a:solidFill>
                  <a:schemeClr val="tx1"/>
                </a:solidFill>
              </a:rPr>
              <a:t>Organizations</a:t>
            </a:r>
            <a:r>
              <a:rPr lang="en-US" dirty="0"/>
              <a:t/>
            </a:r>
            <a:br>
              <a:rPr lang="en-US" dirty="0"/>
            </a:b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Are You A National?????</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National: Pertaining to or relation to a nation as whole; commonly applied to American Law to institutions, laws, or affairs of the United States and its Government as opposed to those of the several states.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a:ln>
            <a:solidFill>
              <a:srgbClr val="0070C0"/>
            </a:solidFill>
          </a:ln>
        </p:spPr>
        <p:txBody>
          <a:bodyPr>
            <a:normAutofit fontScale="90000"/>
          </a:bodyPr>
          <a:lstStyle/>
          <a:p>
            <a:r>
              <a:rPr lang="en-US" dirty="0" smtClean="0">
                <a:solidFill>
                  <a:srgbClr val="FF0000"/>
                </a:solidFill>
              </a:rPr>
              <a:t>CORPORATIONS/COLOR OF LAW</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The United States Government is a Foreign Corporation With Respect to a State", Volume 20, Corpus </a:t>
            </a:r>
            <a:r>
              <a:rPr lang="en-US" dirty="0" err="1" smtClean="0"/>
              <a:t>Juris</a:t>
            </a:r>
            <a:r>
              <a:rPr lang="en-US" dirty="0" smtClean="0"/>
              <a:t> Sec. § 1785 based on the definitions § 1783. "Definitions" and § 1784</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solidFill>
                  <a:schemeClr val="tx1"/>
                </a:solidFill>
                <a:hlinkClick r:id="rId3" tooltip="TITLE 18 - CRIMES AND CRIMINAL PROCEDURE"/>
              </a:rPr>
              <a:t>Title 18 Part 1 Chapter 13</a:t>
            </a:r>
            <a:r>
              <a:rPr lang="en-US" u="sng" dirty="0" smtClean="0">
                <a:solidFill>
                  <a:schemeClr val="tx1"/>
                </a:solidFill>
              </a:rPr>
              <a:t> </a:t>
            </a:r>
            <a:br>
              <a:rPr lang="en-US" u="sng" dirty="0" smtClean="0">
                <a:solidFill>
                  <a:schemeClr val="tx1"/>
                </a:solidFill>
              </a:rPr>
            </a:br>
            <a:endParaRPr lang="en-US" dirty="0">
              <a:solidFill>
                <a:schemeClr val="tx1"/>
              </a:solidFill>
            </a:endParaRPr>
          </a:p>
        </p:txBody>
      </p:sp>
      <p:sp>
        <p:nvSpPr>
          <p:cNvPr id="3" name="Content Placeholder 2"/>
          <p:cNvSpPr>
            <a:spLocks noGrp="1"/>
          </p:cNvSpPr>
          <p:nvPr>
            <p:ph idx="1"/>
          </p:nvPr>
        </p:nvSpPr>
        <p:spPr/>
        <p:txBody>
          <a:bodyPr>
            <a:normAutofit fontScale="25000" lnSpcReduction="20000"/>
          </a:bodyPr>
          <a:lstStyle/>
          <a:p>
            <a:endParaRPr lang="en-US" u="sng" dirty="0" smtClean="0"/>
          </a:p>
          <a:p>
            <a:pPr>
              <a:buNone/>
            </a:pPr>
            <a:endParaRPr lang="en-US" dirty="0" smtClean="0"/>
          </a:p>
          <a:p>
            <a:pPr>
              <a:buNone/>
            </a:pPr>
            <a:r>
              <a:rPr lang="en-US" sz="5800" b="1" dirty="0" smtClean="0"/>
              <a:t>§ 242. Deprivation of rights under color of law</a:t>
            </a:r>
          </a:p>
          <a:p>
            <a:pPr>
              <a:buNone/>
            </a:pPr>
            <a:r>
              <a:rPr lang="en-US" sz="5800" dirty="0" smtClean="0"/>
              <a:t>         Whoever, under color of any law, statute, ordinance, regulation, or custom, willfully subjects any person in any State, Territory, Commonwealth, Possession, or District to the </a:t>
            </a:r>
            <a:r>
              <a:rPr lang="en-US" sz="5800" dirty="0" smtClean="0">
                <a:solidFill>
                  <a:srgbClr val="FF0000"/>
                </a:solidFill>
              </a:rPr>
              <a:t>deprivation of any rights, privileges, or immunities secured or protected by the Constitution or laws of the United States,</a:t>
            </a:r>
            <a:r>
              <a:rPr lang="en-US" sz="5800" dirty="0" smtClean="0"/>
              <a:t> or to different punishments, pains, or penalties, on account of such person being an alien, or by reason of his color, or race, than are prescribed for the punishment of citizens, shall be fined under this title or imprisoned not more than one year, or both; and if bodily injury results from the acts committed in violation of this section or if such acts include the use, attempted use, or threatened use of a dangerous weapon, explosives, or fire, shall be fined under this title or imprisoned not more than ten years, or both; and if death results from the acts committed in violation of this section or if such acts include kidnapping or an attempt to kidnap, aggravated sexual abuse, or an attempt to commit aggravated sexual abuse, or an attempt to kill, shall be fined under this title, or imprisoned for any term of years or for life, or both, or may be sentenced to death</a:t>
            </a:r>
          </a:p>
          <a:p>
            <a:endParaRPr lang="en-US" sz="5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Words of Art/ Why Latin</a:t>
            </a:r>
            <a:endParaRPr lang="en-US" dirty="0">
              <a:solidFill>
                <a:schemeClr val="tx1"/>
              </a:solidFill>
            </a:endParaRPr>
          </a:p>
        </p:txBody>
      </p:sp>
      <p:sp>
        <p:nvSpPr>
          <p:cNvPr id="3" name="Content Placeholder 2"/>
          <p:cNvSpPr>
            <a:spLocks noGrp="1"/>
          </p:cNvSpPr>
          <p:nvPr>
            <p:ph idx="1"/>
          </p:nvPr>
        </p:nvSpPr>
        <p:spPr/>
        <p:txBody>
          <a:bodyPr>
            <a:normAutofit lnSpcReduction="10000"/>
          </a:bodyPr>
          <a:lstStyle/>
          <a:p>
            <a:r>
              <a:rPr lang="en-US" sz="1200" b="1" i="1" dirty="0" smtClean="0"/>
              <a:t>In Propia persona</a:t>
            </a:r>
            <a:r>
              <a:rPr lang="en-US" sz="1200" i="1" dirty="0" smtClean="0"/>
              <a:t> : </a:t>
            </a:r>
            <a:r>
              <a:rPr lang="en-US" sz="1200" dirty="0" smtClean="0"/>
              <a:t>In one’s own proper person</a:t>
            </a:r>
          </a:p>
          <a:p>
            <a:r>
              <a:rPr lang="en-US" sz="1200" b="1" i="1" dirty="0" smtClean="0"/>
              <a:t>Pro Se</a:t>
            </a:r>
            <a:r>
              <a:rPr lang="en-US" sz="1200" i="1" dirty="0" smtClean="0"/>
              <a:t>: </a:t>
            </a:r>
            <a:r>
              <a:rPr lang="en-US" sz="1200" dirty="0" smtClean="0"/>
              <a:t>For himself; in his own behalf; in person</a:t>
            </a:r>
          </a:p>
          <a:p>
            <a:r>
              <a:rPr lang="en-US" sz="1200" b="1" i="1" dirty="0" smtClean="0"/>
              <a:t>Per Se</a:t>
            </a:r>
            <a:r>
              <a:rPr lang="en-US" sz="1200" i="1" dirty="0" smtClean="0"/>
              <a:t>: </a:t>
            </a:r>
            <a:r>
              <a:rPr lang="en-US" sz="1200" dirty="0" smtClean="0"/>
              <a:t>By himself or itself; in itself; taken alone; inherently; in isolation; unconnected with other matters</a:t>
            </a:r>
          </a:p>
          <a:p>
            <a:r>
              <a:rPr lang="en-US" sz="1200" b="1" i="1" dirty="0" smtClean="0"/>
              <a:t>Contra formam statuti: </a:t>
            </a:r>
            <a:r>
              <a:rPr lang="en-US" sz="1200" dirty="0" smtClean="0"/>
              <a:t>In Criminal Pleading. ( Contrary to the form of the statue in such case made and provided.) brought for an offense created by statue</a:t>
            </a:r>
          </a:p>
          <a:p>
            <a:r>
              <a:rPr lang="en-US" sz="1200" b="1" i="1" dirty="0" smtClean="0"/>
              <a:t>Coram Non Judice: </a:t>
            </a:r>
            <a:r>
              <a:rPr lang="en-US" sz="1200" dirty="0" smtClean="0"/>
              <a:t>In presence of a person not a judge. When a suit is brought and determined in a court that has no jurisdiction, then it is said to be coram non judice, and the judgment is void</a:t>
            </a:r>
          </a:p>
          <a:p>
            <a:r>
              <a:rPr lang="en-US" sz="1200" b="1" i="1" dirty="0" smtClean="0"/>
              <a:t>Void ab initio</a:t>
            </a:r>
            <a:r>
              <a:rPr lang="en-US" sz="1200" i="1" dirty="0" smtClean="0"/>
              <a:t>: </a:t>
            </a:r>
            <a:r>
              <a:rPr lang="en-US" sz="1200" dirty="0" smtClean="0"/>
              <a:t>Void from the beginning from the first act</a:t>
            </a:r>
          </a:p>
          <a:p>
            <a:r>
              <a:rPr lang="en-US" sz="1200" b="1" i="1" dirty="0" smtClean="0"/>
              <a:t>Nunc Pro Tunc: </a:t>
            </a:r>
            <a:r>
              <a:rPr lang="en-US" sz="1200" dirty="0" smtClean="0"/>
              <a:t>Now for then. A phrase allowed to be done after the time when they should be allowed, with a retroactive effect, i.e. the same effect if its regularly done</a:t>
            </a:r>
          </a:p>
          <a:p>
            <a:r>
              <a:rPr lang="en-US" sz="1200" b="1" i="1" dirty="0" smtClean="0"/>
              <a:t>In pari materia</a:t>
            </a:r>
            <a:r>
              <a:rPr lang="en-US" sz="1200" b="1" dirty="0" smtClean="0"/>
              <a:t>: </a:t>
            </a:r>
            <a:r>
              <a:rPr lang="en-US" sz="1200" dirty="0" smtClean="0"/>
              <a:t>Upon the same matter or subject. States In pari materia are construed together</a:t>
            </a:r>
          </a:p>
          <a:p>
            <a:r>
              <a:rPr lang="en-US" sz="1200" b="1" i="1" dirty="0" smtClean="0"/>
              <a:t>de Facto: </a:t>
            </a:r>
            <a:r>
              <a:rPr lang="en-US" sz="1200" dirty="0" smtClean="0"/>
              <a:t>In fact, in deed, actually.</a:t>
            </a:r>
          </a:p>
          <a:p>
            <a:r>
              <a:rPr lang="en-US" sz="1200" dirty="0" smtClean="0"/>
              <a:t>This phrase is used to characterize an officer, a government, a past action, or a state of affairs that must be accepted for all practical purposes, but is illegal or illegitimate. Thus, an office, position, or status existing under a claim or color of right, such as a de facto corporation. In this sense it is the contrary of </a:t>
            </a:r>
            <a:r>
              <a:rPr lang="en-US" sz="1200" i="1" dirty="0" smtClean="0"/>
              <a:t>de jure</a:t>
            </a:r>
            <a:r>
              <a:rPr lang="en-US" sz="1200" dirty="0" smtClean="0"/>
              <a:t>, which means rightful, legitimate, just, or constitutional. Thus, an officer, king, or government </a:t>
            </a:r>
            <a:r>
              <a:rPr lang="en-US" sz="1200" i="1" dirty="0" smtClean="0"/>
              <a:t>de facto</a:t>
            </a:r>
            <a:r>
              <a:rPr lang="en-US" sz="1200" dirty="0" smtClean="0"/>
              <a:t> is one that is in actual possession of the office or supreme power, but by usurpation, or without lawful title; while an officer, king, or governor </a:t>
            </a:r>
            <a:r>
              <a:rPr lang="en-US" sz="1200" i="1" dirty="0" smtClean="0"/>
              <a:t>de jure</a:t>
            </a:r>
            <a:r>
              <a:rPr lang="en-US" sz="1200" dirty="0" smtClean="0"/>
              <a:t> is one who has just claim and rightful title to the office or power, but has never had plenary possession of it, or is not in actual possession. A wife </a:t>
            </a:r>
            <a:r>
              <a:rPr lang="en-US" sz="1200" i="1" dirty="0" smtClean="0"/>
              <a:t>de facto</a:t>
            </a:r>
            <a:r>
              <a:rPr lang="en-US" sz="1200" dirty="0" smtClean="0"/>
              <a:t> is one whose marriage is </a:t>
            </a:r>
            <a:r>
              <a:rPr lang="en-US" sz="1200" dirty="0" smtClean="0">
                <a:hlinkClick r:id="rId3" action="ppaction://hlinkfile"/>
              </a:rPr>
              <a:t>Voidable</a:t>
            </a:r>
            <a:r>
              <a:rPr lang="en-US" sz="1200" dirty="0" smtClean="0"/>
              <a:t> by decree, as distinguished from a wife </a:t>
            </a:r>
            <a:r>
              <a:rPr lang="en-US" sz="1200" i="1" dirty="0" smtClean="0"/>
              <a:t>de jure</a:t>
            </a:r>
            <a:r>
              <a:rPr lang="en-US" sz="1200" dirty="0" smtClean="0"/>
              <a:t>, or lawful wife. But the term is also frequently used independently of any distinction from </a:t>
            </a:r>
            <a:r>
              <a:rPr lang="en-US" sz="1200" i="1" dirty="0" smtClean="0"/>
              <a:t>de jure;</a:t>
            </a:r>
            <a:r>
              <a:rPr lang="en-US" sz="1200" dirty="0" smtClean="0"/>
              <a:t> thus a blockade </a:t>
            </a:r>
            <a:r>
              <a:rPr lang="en-US" sz="1200" i="1" dirty="0" smtClean="0"/>
              <a:t>de facto</a:t>
            </a:r>
            <a:r>
              <a:rPr lang="en-US" sz="1200" dirty="0" smtClean="0"/>
              <a:t> is a blockade that is actually maintained, as distinguished from a mere paper blockade. As to de fact “Government” and “Corporation”, and “Officer”</a:t>
            </a:r>
          </a:p>
          <a:p>
            <a:endParaRPr lang="en-US" sz="1200" b="1" i="1" dirty="0" smtClean="0"/>
          </a:p>
          <a:p>
            <a:r>
              <a:rPr lang="en-US" sz="1200" b="1" i="1" dirty="0" smtClean="0"/>
              <a:t>De jure</a:t>
            </a:r>
            <a:r>
              <a:rPr lang="en-US" sz="1200" i="1" dirty="0" smtClean="0"/>
              <a:t>: </a:t>
            </a:r>
            <a:r>
              <a:rPr lang="en-US" sz="1200" dirty="0" smtClean="0"/>
              <a:t>Of Right; legitimate; lawful; by right and just title. In this sense it is contrary to de facto</a:t>
            </a:r>
          </a:p>
          <a:p>
            <a:r>
              <a:rPr lang="en-US" sz="1200" b="1" i="1" dirty="0" smtClean="0"/>
              <a:t>De novo</a:t>
            </a:r>
            <a:r>
              <a:rPr lang="en-US" sz="1200" i="1" dirty="0" smtClean="0"/>
              <a:t>: </a:t>
            </a:r>
            <a:r>
              <a:rPr lang="en-US" sz="1200" dirty="0" smtClean="0"/>
              <a:t>Anew; Afresh ; A second time</a:t>
            </a:r>
          </a:p>
          <a:p>
            <a:endParaRPr lang="en-US" sz="1200" i="1" dirty="0" smtClean="0"/>
          </a:p>
          <a:p>
            <a:endParaRPr lang="en-US" sz="1800" i="1"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What is Nationality?</a:t>
            </a:r>
            <a:endParaRPr lang="en-US"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r>
              <a:rPr lang="en-US" b="1" dirty="0" smtClean="0"/>
              <a:t>That quality or character, which arises from the fact of a person’s belonging to a nation or state?</a:t>
            </a:r>
          </a:p>
          <a:p>
            <a:endParaRPr lang="en-US" dirty="0" smtClean="0"/>
          </a:p>
          <a:p>
            <a:r>
              <a:rPr lang="en-US" b="1" dirty="0" smtClean="0"/>
              <a:t>Nationality determines the political status of the individual, especially with reference to allegiance; while domicile determines his civil status. (Black’s Law Dictionary; revised fourth edition p.1176).</a:t>
            </a:r>
          </a:p>
          <a:p>
            <a:endParaRPr lang="en-US" b="1" dirty="0" smtClean="0"/>
          </a:p>
          <a:p>
            <a:r>
              <a:rPr lang="en-US" b="1" dirty="0" smtClean="0"/>
              <a:t>Nation</a:t>
            </a:r>
            <a:r>
              <a:rPr lang="en-US" dirty="0" smtClean="0"/>
              <a:t>: A people, or aggregation of men, existing in the form of an organized jural society, inhabiting a distinct portion of the earth, speaking the same language, using the same customs, possessing historic continuity, and distinguished from other like groups by their racial origin and characteristics, and generally, but not necessarily, living under the same government and sovereignty. (Black’s Law 2</a:t>
            </a:r>
            <a:r>
              <a:rPr lang="en-US" baseline="30000" dirty="0" smtClean="0"/>
              <a:t>nd)</a:t>
            </a: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What the United States Constitution have to say about Nationality </a:t>
            </a:r>
            <a:endParaRPr lang="en-US" dirty="0">
              <a:solidFill>
                <a:srgbClr val="FF0000"/>
              </a:solidFill>
            </a:endParaRPr>
          </a:p>
        </p:txBody>
      </p:sp>
      <p:sp>
        <p:nvSpPr>
          <p:cNvPr id="3" name="Content Placeholder 2"/>
          <p:cNvSpPr>
            <a:spLocks noGrp="1"/>
          </p:cNvSpPr>
          <p:nvPr>
            <p:ph idx="1"/>
          </p:nvPr>
        </p:nvSpPr>
        <p:spPr>
          <a:xfrm>
            <a:off x="381000" y="2438400"/>
            <a:ext cx="8229600" cy="5029200"/>
          </a:xfrm>
        </p:spPr>
        <p:txBody>
          <a:bodyPr/>
          <a:lstStyle/>
          <a:p>
            <a:pPr>
              <a:buNone/>
            </a:pPr>
            <a:endParaRPr lang="en-US" dirty="0" smtClean="0"/>
          </a:p>
          <a:p>
            <a:pPr>
              <a:buNone/>
            </a:pPr>
            <a:r>
              <a:rPr lang="en-US" dirty="0" smtClean="0"/>
              <a:t>The </a:t>
            </a:r>
            <a:r>
              <a:rPr lang="en-US" b="1" dirty="0" smtClean="0"/>
              <a:t>Supremacy Clause</a:t>
            </a:r>
            <a:r>
              <a:rPr lang="en-US" dirty="0" smtClean="0"/>
              <a:t> is a clause in the United States Constitution, Article VI, Section 2. The clause establishes the Constitution, Federal Statutes, and U.S. treaties as "the supreme law of the land". </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rPr>
              <a:t>FORMUTATION FOR THOUGHT</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Civics</a:t>
            </a:r>
            <a:endParaRPr lang="en-US" dirty="0" smtClean="0"/>
          </a:p>
          <a:p>
            <a:r>
              <a:rPr lang="en-US" dirty="0" smtClean="0"/>
              <a:t>Culture</a:t>
            </a:r>
            <a:endParaRPr lang="en-US" dirty="0" smtClean="0"/>
          </a:p>
          <a:p>
            <a:endParaRPr lang="en-US" dirty="0" smtClean="0"/>
          </a:p>
          <a:p>
            <a:r>
              <a:rPr lang="en-US" dirty="0" smtClean="0"/>
              <a:t>CIVICS+CULTURE= </a:t>
            </a:r>
            <a:r>
              <a:rPr lang="en-US" dirty="0" smtClean="0"/>
              <a:t>Civil society x Jurisdictions=</a:t>
            </a:r>
          </a:p>
          <a:p>
            <a:endParaRPr lang="en-US" dirty="0" smtClean="0"/>
          </a:p>
          <a:p>
            <a:pPr algn="ctr">
              <a:buNone/>
            </a:pPr>
            <a:r>
              <a:rPr lang="en-US" sz="8000" dirty="0" smtClean="0"/>
              <a:t>NATION</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CIVIL SOCIETY</a:t>
            </a:r>
            <a:endParaRPr lang="en-US" dirty="0">
              <a:solidFill>
                <a:schemeClr val="tx1"/>
              </a:solidFill>
            </a:endParaRPr>
          </a:p>
        </p:txBody>
      </p:sp>
      <p:sp>
        <p:nvSpPr>
          <p:cNvPr id="3" name="Content Placeholder 2"/>
          <p:cNvSpPr>
            <a:spLocks noGrp="1"/>
          </p:cNvSpPr>
          <p:nvPr>
            <p:ph idx="1"/>
          </p:nvPr>
        </p:nvSpPr>
        <p:spPr/>
        <p:txBody>
          <a:bodyPr>
            <a:normAutofit fontScale="92500" lnSpcReduction="20000"/>
          </a:bodyPr>
          <a:lstStyle/>
          <a:p>
            <a:r>
              <a:rPr lang="en-US" b="1" dirty="0" smtClean="0"/>
              <a:t>Civil society</a:t>
            </a:r>
            <a:r>
              <a:rPr lang="en-US" dirty="0" smtClean="0"/>
              <a:t> is composed of the totality of voluntary civic and social organizations and institutions that form the basis of a functioning society, as distinct from the force-backed structures of a state (regardless of that state's political system) and commercial institutions of the market. The theory of the legal state (</a:t>
            </a:r>
            <a:r>
              <a:rPr lang="en-US" i="1" dirty="0" err="1" smtClean="0"/>
              <a:t>Rechtsstaat</a:t>
            </a:r>
            <a:r>
              <a:rPr lang="en-US" dirty="0" smtClean="0"/>
              <a:t>, state under the rule of law) considers the equality of state and civil society as its most important characteristic. For instance, the Constitution of the Republic of Lithuania describes the Lithuanian nation as "striving for an open, just, and harmonious civil society and State under the rule of law</a:t>
            </a:r>
            <a:r>
              <a:rPr lang="en-US" dirty="0" smtClean="0">
                <a:hlinkClick r:id="rId3" action="ppaction://hlinkfile"/>
              </a:rPr>
              <a:t>“</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i="1" dirty="0" err="1" smtClean="0"/>
              <a:t>Rechtsstaat</a:t>
            </a:r>
            <a:r>
              <a:rPr lang="en-US" dirty="0" smtClean="0"/>
              <a:t> (German: </a:t>
            </a:r>
            <a:r>
              <a:rPr lang="en-US" i="1" dirty="0" err="1" smtClean="0"/>
              <a:t>Rechtsstaat</a:t>
            </a:r>
            <a:r>
              <a:rPr lang="en-US" dirty="0" smtClean="0"/>
              <a:t>) is a concept in continental European legal thinking, originally borrowed from German jurisprudence, which can be translated as "legal state", "state of law", "state of justice", or "state of rights". It is a "constitutional state" in which the exercise of governmental power is constrained by the law, and is often tied to the Anglo-American concept of the rule of law.</a:t>
            </a:r>
          </a:p>
          <a:p>
            <a:r>
              <a:rPr lang="en-US" dirty="0" smtClean="0"/>
              <a:t>In a </a:t>
            </a:r>
            <a:r>
              <a:rPr lang="en-US" i="1" dirty="0" err="1" smtClean="0"/>
              <a:t>Rechtsstaat</a:t>
            </a:r>
            <a:r>
              <a:rPr lang="en-US" dirty="0" smtClean="0"/>
              <a:t>, the power of the state is limited in order to protect citizens from the arbitrary exercise of authority. In a </a:t>
            </a:r>
            <a:r>
              <a:rPr lang="en-US" i="1" dirty="0" err="1" smtClean="0"/>
              <a:t>Rechtsstaat</a:t>
            </a:r>
            <a:r>
              <a:rPr lang="en-US" dirty="0" smtClean="0"/>
              <a:t> the citizens share legally based civil liberties and they can use the courts. A country cannot be a liberal democracy without first being a </a:t>
            </a:r>
            <a:r>
              <a:rPr lang="en-US" i="1" dirty="0" err="1" smtClean="0"/>
              <a:t>Rechtsstaat</a:t>
            </a:r>
            <a:r>
              <a:rPr lang="en-US" dirty="0" smtClean="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r>
              <a:rPr lang="en-US" sz="2000" dirty="0" smtClean="0"/>
              <a:t>The most important principles of the </a:t>
            </a:r>
            <a:r>
              <a:rPr lang="en-US" sz="2000" dirty="0" err="1" smtClean="0"/>
              <a:t>Rechtsstaat</a:t>
            </a:r>
            <a:r>
              <a:rPr lang="en-US" sz="2000" dirty="0" smtClean="0"/>
              <a:t> are:</a:t>
            </a:r>
          </a:p>
          <a:p>
            <a:r>
              <a:rPr lang="en-US" sz="2000" dirty="0" smtClean="0"/>
              <a:t>The state based on the supremacy of national constitution and exercises coercion and guarantees the safety and constitutional rights of its citizens </a:t>
            </a:r>
          </a:p>
          <a:p>
            <a:r>
              <a:rPr lang="en-US" sz="2000" dirty="0" smtClean="0"/>
              <a:t>Civil society is equal partner to the state </a:t>
            </a:r>
          </a:p>
          <a:p>
            <a:r>
              <a:rPr lang="en-US" sz="2000" dirty="0" smtClean="0"/>
              <a:t>Separation of powers, with the executive, legislative and judicative branches of government limiting each other's power and providing for checks and balances </a:t>
            </a:r>
          </a:p>
          <a:p>
            <a:r>
              <a:rPr lang="en-US" sz="2000" dirty="0" smtClean="0"/>
              <a:t>The judicature and the executive are bound by law (no acting against the law), and the legislature is bound by constitutional principles </a:t>
            </a:r>
          </a:p>
          <a:p>
            <a:r>
              <a:rPr lang="en-US" sz="2000" dirty="0" smtClean="0"/>
              <a:t>Both the legislature and democracy itself is bound by elementary constitutional rights and principles </a:t>
            </a:r>
          </a:p>
          <a:p>
            <a:r>
              <a:rPr lang="en-US" sz="2000" dirty="0" smtClean="0"/>
              <a:t>Transparency of state acts and the requirement of providing a reasoning for all state acts </a:t>
            </a:r>
          </a:p>
          <a:p>
            <a:r>
              <a:rPr lang="en-US" sz="2000" dirty="0" smtClean="0"/>
              <a:t>Review of state decisions and state acts by independent organs, including an appeals process </a:t>
            </a:r>
          </a:p>
          <a:p>
            <a:r>
              <a:rPr lang="en-US" sz="2000" dirty="0" smtClean="0"/>
              <a:t>Clear hierarchy of laws, requirement of clarity and definiteness </a:t>
            </a:r>
          </a:p>
          <a:p>
            <a:r>
              <a:rPr lang="en-US" sz="2000" dirty="0" smtClean="0"/>
              <a:t>Reliability of state actions, protection of past dispositions made in good faith against later state actions, prohibition of retroactivity </a:t>
            </a:r>
          </a:p>
          <a:p>
            <a:r>
              <a:rPr lang="en-US" sz="2000" dirty="0" smtClean="0"/>
              <a:t>Principle of the proportionality of state action </a:t>
            </a:r>
          </a:p>
          <a:p>
            <a:endParaRPr 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Legal Definitions</a:t>
            </a:r>
            <a:endParaRPr lang="en-US"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US" b="1" dirty="0" smtClean="0"/>
              <a:t>Country</a:t>
            </a:r>
            <a:r>
              <a:rPr lang="en-US" dirty="0" smtClean="0"/>
              <a:t>: The portion of the earth’s surface occupied by an independent nation or people; or the inhabitants of such territory.  In its primary meaning it signifies “place” </a:t>
            </a:r>
          </a:p>
          <a:p>
            <a:endParaRPr lang="en-US" b="1" i="1" dirty="0" smtClean="0"/>
          </a:p>
          <a:p>
            <a:r>
              <a:rPr lang="en-US" b="1" i="1" dirty="0" smtClean="0"/>
              <a:t>Jus sanguinis</a:t>
            </a:r>
            <a:r>
              <a:rPr lang="en-US" dirty="0" smtClean="0"/>
              <a:t> (Latin</a:t>
            </a:r>
            <a:r>
              <a:rPr lang="en-US" sz="3000" dirty="0" smtClean="0"/>
              <a:t>: </a:t>
            </a:r>
            <a:r>
              <a:rPr lang="la-Latn" sz="3000" i="1" dirty="0" smtClean="0"/>
              <a:t>right of blood</a:t>
            </a:r>
            <a:r>
              <a:rPr lang="en-US" sz="3000" dirty="0" smtClean="0"/>
              <a:t>) is a social policy by which nationality or citizenship is not determined by place of birth, but by having an ancestor who is a national or citizen of the state. It contrasts with </a:t>
            </a:r>
            <a:r>
              <a:rPr lang="en-US" sz="3000" i="1" dirty="0" smtClean="0"/>
              <a:t>jus soli </a:t>
            </a:r>
            <a:r>
              <a:rPr lang="en-US" sz="3000" dirty="0" smtClean="0"/>
              <a:t>(Latin for "right of soil").</a:t>
            </a:r>
          </a:p>
          <a:p>
            <a:endParaRPr lang="en-US" sz="3000" b="1" i="1" dirty="0" smtClean="0"/>
          </a:p>
          <a:p>
            <a:r>
              <a:rPr lang="en-US" sz="3000" b="1" i="1" dirty="0" smtClean="0"/>
              <a:t>Jus soli</a:t>
            </a:r>
            <a:r>
              <a:rPr lang="en-US" sz="3000" dirty="0" smtClean="0"/>
              <a:t> (Latin: </a:t>
            </a:r>
            <a:r>
              <a:rPr lang="la-Latn" sz="3000" i="1" dirty="0" smtClean="0"/>
              <a:t>law of ground</a:t>
            </a:r>
            <a:r>
              <a:rPr lang="en-US" sz="3000" dirty="0" smtClean="0"/>
              <a:t>) or </a:t>
            </a:r>
            <a:r>
              <a:rPr lang="en-US" sz="3000" b="1" dirty="0" smtClean="0"/>
              <a:t>birthright citizenship</a:t>
            </a:r>
            <a:r>
              <a:rPr lang="en-US" sz="3000" dirty="0" smtClean="0"/>
              <a:t>, is a right by which nationality or citizenship can be recognized to any individual born in the territory of the related </a:t>
            </a:r>
            <a:r>
              <a:rPr lang="en-US" dirty="0" smtClean="0"/>
              <a:t>state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Are we Citizens??????</a:t>
            </a:r>
            <a:endParaRPr lang="en-US" dirty="0">
              <a:solidFill>
                <a:schemeClr val="tx1"/>
              </a:solidFill>
            </a:endParaRPr>
          </a:p>
        </p:txBody>
      </p:sp>
      <p:sp>
        <p:nvSpPr>
          <p:cNvPr id="3" name="Content Placeholder 2"/>
          <p:cNvSpPr>
            <a:spLocks noGrp="1"/>
          </p:cNvSpPr>
          <p:nvPr>
            <p:ph idx="1"/>
          </p:nvPr>
        </p:nvSpPr>
        <p:spPr/>
        <p:txBody>
          <a:bodyPr>
            <a:normAutofit fontScale="47500" lnSpcReduction="20000"/>
          </a:bodyPr>
          <a:lstStyle/>
          <a:p>
            <a:r>
              <a:rPr lang="en-US" b="1" u="sng" dirty="0" smtClean="0">
                <a:hlinkClick r:id="rId3"/>
              </a:rPr>
              <a:t>CITIZENSHIP </a:t>
            </a:r>
          </a:p>
          <a:p>
            <a:r>
              <a:rPr lang="en-US" b="1" dirty="0" smtClean="0"/>
              <a:t>, AMERICAN - Status acquired by birth within the </a:t>
            </a:r>
            <a:r>
              <a:rPr lang="en-US" b="1" u="sng" dirty="0" smtClean="0">
                <a:hlinkClick r:id="rId3"/>
              </a:rPr>
              <a:t>United States</a:t>
            </a:r>
            <a:r>
              <a:rPr lang="en-US" b="1" dirty="0" smtClean="0"/>
              <a:t> or through judicial proceedings known as 'naturalization.' One is also a citizen, even though born outside the United States, if both of his parents were citizens and one of them had a residence in the United States prior to the birth.</a:t>
            </a:r>
            <a:br>
              <a:rPr lang="en-US" b="1" dirty="0" smtClean="0"/>
            </a:br>
            <a:r>
              <a:rPr lang="en-US" b="1" dirty="0" smtClean="0"/>
              <a:t/>
            </a:r>
            <a:br>
              <a:rPr lang="en-US" b="1" dirty="0" smtClean="0"/>
            </a:br>
            <a:r>
              <a:rPr lang="en-US" b="1" dirty="0" smtClean="0"/>
              <a:t>A citizen is one who, under the Constitution and laws of the United States, has a right to vote for representatives in congress and other public officers, and who is qualified to fill offices in the </a:t>
            </a:r>
            <a:r>
              <a:rPr lang="en-US" b="1" u="sng" dirty="0" smtClean="0">
                <a:hlinkClick r:id="rId3"/>
              </a:rPr>
              <a:t>gift</a:t>
            </a:r>
            <a:r>
              <a:rPr lang="en-US" b="1" dirty="0" smtClean="0"/>
              <a:t> of the people. In a more extended sense, under the word citizen are included all persons born in the United States and naturalized persons born out of the same who have not lost their right as such. This includes men, women and children.</a:t>
            </a:r>
            <a:br>
              <a:rPr lang="en-US" b="1" dirty="0" smtClean="0"/>
            </a:br>
            <a:r>
              <a:rPr lang="en-US" b="1" dirty="0" smtClean="0"/>
              <a:t/>
            </a:r>
            <a:br>
              <a:rPr lang="en-US" b="1" dirty="0" smtClean="0"/>
            </a:br>
            <a:r>
              <a:rPr lang="en-US" b="1" dirty="0" smtClean="0"/>
              <a:t>Citizens are either native born or naturalized. Native citizens may fill any office; naturalized citizens may be elected or appointed to any office under the Constitution of the United States, except the office of president and vice-president. The Constitution provides, that 'the citizens of each state shall be entitled to all the privileges and immunities of citizens in the several states.' Art. 4, s. 2.</a:t>
            </a:r>
            <a:br>
              <a:rPr lang="en-US" b="1" dirty="0" smtClean="0"/>
            </a:br>
            <a:r>
              <a:rPr lang="en-US" b="1" dirty="0" smtClean="0"/>
              <a:t/>
            </a:r>
            <a:br>
              <a:rPr lang="en-US" b="1" dirty="0" smtClean="0"/>
            </a:br>
            <a:r>
              <a:rPr lang="en-US" b="1" dirty="0" smtClean="0"/>
              <a:t>Obs. All natives are not citizens of the United States; the descendants of the aborigines, and those of African origin, are not entitled to the rights of citizens. Anterior to the adoption of the Constitution of the United States each state had the right to make citizens of such persons as it pleased. That Constitution does not authorize any but white persons to become citizens of the United States; and it must therefore be presumed that no one is a citizen who is not white.</a:t>
            </a:r>
            <a:br>
              <a:rPr lang="en-US" b="1" dirty="0" smtClean="0"/>
            </a:br>
            <a:r>
              <a:rPr lang="en-US" b="1" dirty="0" smtClean="0"/>
              <a:t/>
            </a:r>
            <a:br>
              <a:rPr lang="en-US" b="1" dirty="0" smtClean="0"/>
            </a:br>
            <a:r>
              <a:rPr lang="en-US" b="1" dirty="0" smtClean="0"/>
              <a:t>A citizen of the United States residing in any state of the Union is a citizen of that state.</a:t>
            </a:r>
            <a:br>
              <a:rPr lang="en-US" b="1" dirty="0" smtClean="0"/>
            </a:br>
            <a:r>
              <a:rPr lang="en-US" b="1" dirty="0" smtClean="0"/>
              <a:t>    --b--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408</TotalTime>
  <Words>1411</Words>
  <Application>Microsoft Office PowerPoint</Application>
  <PresentationFormat>On-screen Show (4:3)</PresentationFormat>
  <Paragraphs>82</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Apex</vt:lpstr>
      <vt:lpstr> Nationality, Law, Treaties and Organizations </vt:lpstr>
      <vt:lpstr>What is Nationality?</vt:lpstr>
      <vt:lpstr>What the United States Constitution have to say about Nationality </vt:lpstr>
      <vt:lpstr>FORMUTATION FOR THOUGHT</vt:lpstr>
      <vt:lpstr>CIVIL SOCIETY</vt:lpstr>
      <vt:lpstr>PowerPoint Presentation</vt:lpstr>
      <vt:lpstr>PowerPoint Presentation</vt:lpstr>
      <vt:lpstr>Legal Definitions</vt:lpstr>
      <vt:lpstr>Are we Citizens??????</vt:lpstr>
      <vt:lpstr>Are You A National?????</vt:lpstr>
      <vt:lpstr>CORPORATIONS/COLOR OF LAW</vt:lpstr>
      <vt:lpstr>Title 18 Part 1 Chapter 13  </vt:lpstr>
      <vt:lpstr>Words of Art/ Why Latin</vt:lpstr>
    </vt:vector>
  </TitlesOfParts>
  <Company>FCS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Nationality, Law, Treaties and Organizations </dc:title>
  <dc:creator>Fujitsu</dc:creator>
  <cp:lastModifiedBy>woopat</cp:lastModifiedBy>
  <cp:revision>12</cp:revision>
  <dcterms:created xsi:type="dcterms:W3CDTF">2010-01-16T17:04:01Z</dcterms:created>
  <dcterms:modified xsi:type="dcterms:W3CDTF">2015-05-31T16:50:42Z</dcterms:modified>
</cp:coreProperties>
</file>