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60"/>
  </p:notesMasterIdLst>
  <p:handoutMasterIdLst>
    <p:handoutMasterId r:id="rId61"/>
  </p:handoutMasterIdLst>
  <p:sldIdLst>
    <p:sldId id="271" r:id="rId2"/>
    <p:sldId id="273" r:id="rId3"/>
    <p:sldId id="330" r:id="rId4"/>
    <p:sldId id="285" r:id="rId5"/>
    <p:sldId id="324" r:id="rId6"/>
    <p:sldId id="331" r:id="rId7"/>
    <p:sldId id="309" r:id="rId8"/>
    <p:sldId id="325" r:id="rId9"/>
    <p:sldId id="357" r:id="rId10"/>
    <p:sldId id="371" r:id="rId11"/>
    <p:sldId id="344" r:id="rId12"/>
    <p:sldId id="275" r:id="rId13"/>
    <p:sldId id="336" r:id="rId14"/>
    <p:sldId id="337" r:id="rId15"/>
    <p:sldId id="287" r:id="rId16"/>
    <p:sldId id="338" r:id="rId17"/>
    <p:sldId id="319" r:id="rId18"/>
    <p:sldId id="323" r:id="rId19"/>
    <p:sldId id="353" r:id="rId20"/>
    <p:sldId id="320" r:id="rId21"/>
    <p:sldId id="387" r:id="rId22"/>
    <p:sldId id="343" r:id="rId23"/>
    <p:sldId id="342" r:id="rId24"/>
    <p:sldId id="370" r:id="rId25"/>
    <p:sldId id="389" r:id="rId26"/>
    <p:sldId id="345" r:id="rId27"/>
    <p:sldId id="379" r:id="rId28"/>
    <p:sldId id="380" r:id="rId29"/>
    <p:sldId id="381" r:id="rId30"/>
    <p:sldId id="382" r:id="rId31"/>
    <p:sldId id="383" r:id="rId32"/>
    <p:sldId id="384" r:id="rId33"/>
    <p:sldId id="385" r:id="rId34"/>
    <p:sldId id="312" r:id="rId35"/>
    <p:sldId id="317" r:id="rId36"/>
    <p:sldId id="386" r:id="rId37"/>
    <p:sldId id="313" r:id="rId38"/>
    <p:sldId id="347" r:id="rId39"/>
    <p:sldId id="291" r:id="rId40"/>
    <p:sldId id="360" r:id="rId41"/>
    <p:sldId id="359" r:id="rId42"/>
    <p:sldId id="361" r:id="rId43"/>
    <p:sldId id="362" r:id="rId44"/>
    <p:sldId id="363" r:id="rId45"/>
    <p:sldId id="351" r:id="rId46"/>
    <p:sldId id="352" r:id="rId47"/>
    <p:sldId id="349" r:id="rId48"/>
    <p:sldId id="350" r:id="rId49"/>
    <p:sldId id="358" r:id="rId50"/>
    <p:sldId id="302" r:id="rId51"/>
    <p:sldId id="348" r:id="rId52"/>
    <p:sldId id="354" r:id="rId53"/>
    <p:sldId id="356" r:id="rId54"/>
    <p:sldId id="388" r:id="rId55"/>
    <p:sldId id="293" r:id="rId56"/>
    <p:sldId id="295" r:id="rId57"/>
    <p:sldId id="318" r:id="rId58"/>
    <p:sldId id="280" r:id="rId59"/>
  </p:sldIdLst>
  <p:sldSz cx="9144000" cy="6858000" type="screen4x3"/>
  <p:notesSz cx="7010400" cy="9296400"/>
  <p:custDataLst>
    <p:tags r:id="rId62"/>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CD9D2C"/>
    <a:srgbClr val="00689B"/>
    <a:srgbClr val="262A63"/>
    <a:srgbClr val="9CB63C"/>
    <a:srgbClr val="00A8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1197" autoAdjust="0"/>
  </p:normalViewPr>
  <p:slideViewPr>
    <p:cSldViewPr snapToGrid="0">
      <p:cViewPr varScale="1">
        <p:scale>
          <a:sx n="104" d="100"/>
          <a:sy n="104" d="100"/>
        </p:scale>
        <p:origin x="114" y="102"/>
      </p:cViewPr>
      <p:guideLst>
        <p:guide orient="horz" pos="2160"/>
        <p:guide pos="2880"/>
      </p:guideLst>
    </p:cSldViewPr>
  </p:slideViewPr>
  <p:notesTextViewPr>
    <p:cViewPr>
      <p:scale>
        <a:sx n="1" d="1"/>
        <a:sy n="1" d="1"/>
      </p:scale>
      <p:origin x="0" y="0"/>
    </p:cViewPr>
  </p:notesTextViewPr>
  <p:sorterViewPr>
    <p:cViewPr>
      <p:scale>
        <a:sx n="148" d="100"/>
        <a:sy n="148" d="100"/>
      </p:scale>
      <p:origin x="0" y="0"/>
    </p:cViewPr>
  </p:sorterViewPr>
  <p:notesViewPr>
    <p:cSldViewPr snapToGrid="0">
      <p:cViewPr varScale="1">
        <p:scale>
          <a:sx n="87" d="100"/>
          <a:sy n="87" d="100"/>
        </p:scale>
        <p:origin x="380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pPr>
              <a:defRPr/>
            </a:pPr>
            <a:r>
              <a:rPr lang="en-US" dirty="0" smtClean="0"/>
              <a:t>FACTE 2016</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830" tIns="46415" rIns="92830" bIns="46415" rtlCol="0"/>
          <a:lstStyle>
            <a:lvl1pPr algn="r">
              <a:defRPr sz="1200"/>
            </a:lvl1pPr>
          </a:lstStyle>
          <a:p>
            <a:pPr>
              <a:defRPr/>
            </a:pPr>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2830" tIns="46415" rIns="92830" bIns="46415"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830" tIns="46415" rIns="92830" bIns="46415" rtlCol="0" anchor="b"/>
          <a:lstStyle>
            <a:lvl1pPr algn="r">
              <a:defRPr sz="1200"/>
            </a:lvl1pPr>
          </a:lstStyle>
          <a:p>
            <a:pPr>
              <a:defRPr/>
            </a:pPr>
            <a:fld id="{AEFB5203-D70C-4891-9380-A482549E5722}" type="slidenum">
              <a:rPr lang="en-US"/>
              <a:pPr>
                <a:defRPr/>
              </a:pPr>
              <a:t>‹#›</a:t>
            </a:fld>
            <a:endParaRPr lang="en-US"/>
          </a:p>
        </p:txBody>
      </p:sp>
    </p:spTree>
    <p:extLst>
      <p:ext uri="{BB962C8B-B14F-4D97-AF65-F5344CB8AC3E}">
        <p14:creationId xmlns:p14="http://schemas.microsoft.com/office/powerpoint/2010/main" val="3002090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a:defRPr sz="1200"/>
            </a:lvl1pPr>
          </a:lstStyle>
          <a:p>
            <a:pPr>
              <a:defRPr/>
            </a:pPr>
            <a:fld id="{9C4A8ED3-DD6D-4B15-88AB-C1460D95945A}" type="datetimeFigureOut">
              <a:rPr lang="en-US"/>
              <a:pPr>
                <a:defRPr/>
              </a:pPr>
              <a:t>7/19/2016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smtClean="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a:defRPr sz="1200"/>
            </a:lvl1pPr>
          </a:lstStyle>
          <a:p>
            <a:pPr>
              <a:defRPr/>
            </a:pPr>
            <a:fld id="{A8795C15-AA91-4C37-947E-38CEB1B4E7B7}" type="slidenum">
              <a:rPr lang="en-US"/>
              <a:pPr>
                <a:defRPr/>
              </a:pPr>
              <a:t>‹#›</a:t>
            </a:fld>
            <a:endParaRPr lang="en-US"/>
          </a:p>
        </p:txBody>
      </p:sp>
    </p:spTree>
    <p:extLst>
      <p:ext uri="{BB962C8B-B14F-4D97-AF65-F5344CB8AC3E}">
        <p14:creationId xmlns:p14="http://schemas.microsoft.com/office/powerpoint/2010/main" val="39644381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1</a:t>
            </a:fld>
            <a:endParaRPr lang="en-US"/>
          </a:p>
        </p:txBody>
      </p:sp>
    </p:spTree>
    <p:extLst>
      <p:ext uri="{BB962C8B-B14F-4D97-AF65-F5344CB8AC3E}">
        <p14:creationId xmlns:p14="http://schemas.microsoft.com/office/powerpoint/2010/main" val="390247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FAMIS 2014 - Reporting Industry Certifications</a:t>
            </a:r>
            <a:endParaRPr lang="en-US" dirty="0"/>
          </a:p>
        </p:txBody>
      </p:sp>
      <p:sp>
        <p:nvSpPr>
          <p:cNvPr id="5" name="Slide Number Placeholder 4"/>
          <p:cNvSpPr>
            <a:spLocks noGrp="1"/>
          </p:cNvSpPr>
          <p:nvPr>
            <p:ph type="sldNum" sz="quarter" idx="11"/>
          </p:nvPr>
        </p:nvSpPr>
        <p:spPr/>
        <p:txBody>
          <a:bodyPr/>
          <a:lstStyle/>
          <a:p>
            <a:fld id="{A7A05274-3BA2-4D9A-9FE9-857DDF26979A}" type="slidenum">
              <a:rPr lang="en-US" smtClean="0"/>
              <a:t>29</a:t>
            </a:fld>
            <a:endParaRPr lang="en-US" dirty="0"/>
          </a:p>
        </p:txBody>
      </p:sp>
    </p:spTree>
    <p:extLst>
      <p:ext uri="{BB962C8B-B14F-4D97-AF65-F5344CB8AC3E}">
        <p14:creationId xmlns:p14="http://schemas.microsoft.com/office/powerpoint/2010/main" val="2341706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FAMIS 2014 - Reporting Industry Certifications</a:t>
            </a:r>
            <a:endParaRPr lang="en-US" dirty="0"/>
          </a:p>
        </p:txBody>
      </p:sp>
      <p:sp>
        <p:nvSpPr>
          <p:cNvPr id="5" name="Slide Number Placeholder 4"/>
          <p:cNvSpPr>
            <a:spLocks noGrp="1"/>
          </p:cNvSpPr>
          <p:nvPr>
            <p:ph type="sldNum" sz="quarter" idx="11"/>
          </p:nvPr>
        </p:nvSpPr>
        <p:spPr/>
        <p:txBody>
          <a:bodyPr/>
          <a:lstStyle/>
          <a:p>
            <a:fld id="{A7A05274-3BA2-4D9A-9FE9-857DDF26979A}" type="slidenum">
              <a:rPr lang="en-US" smtClean="0"/>
              <a:t>30</a:t>
            </a:fld>
            <a:endParaRPr lang="en-US" dirty="0"/>
          </a:p>
        </p:txBody>
      </p:sp>
    </p:spTree>
    <p:extLst>
      <p:ext uri="{BB962C8B-B14F-4D97-AF65-F5344CB8AC3E}">
        <p14:creationId xmlns:p14="http://schemas.microsoft.com/office/powerpoint/2010/main" val="1908974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FAMIS 2014 - Reporting Industry Certifications</a:t>
            </a:r>
            <a:endParaRPr lang="en-US" dirty="0"/>
          </a:p>
        </p:txBody>
      </p:sp>
      <p:sp>
        <p:nvSpPr>
          <p:cNvPr id="5" name="Slide Number Placeholder 4"/>
          <p:cNvSpPr>
            <a:spLocks noGrp="1"/>
          </p:cNvSpPr>
          <p:nvPr>
            <p:ph type="sldNum" sz="quarter" idx="11"/>
          </p:nvPr>
        </p:nvSpPr>
        <p:spPr/>
        <p:txBody>
          <a:bodyPr/>
          <a:lstStyle/>
          <a:p>
            <a:fld id="{A7A05274-3BA2-4D9A-9FE9-857DDF26979A}" type="slidenum">
              <a:rPr lang="en-US" smtClean="0"/>
              <a:t>31</a:t>
            </a:fld>
            <a:endParaRPr lang="en-US" dirty="0"/>
          </a:p>
        </p:txBody>
      </p:sp>
    </p:spTree>
    <p:extLst>
      <p:ext uri="{BB962C8B-B14F-4D97-AF65-F5344CB8AC3E}">
        <p14:creationId xmlns:p14="http://schemas.microsoft.com/office/powerpoint/2010/main" val="2403670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FAMIS 2014 - Reporting Industry Certifications</a:t>
            </a:r>
            <a:endParaRPr lang="en-US" dirty="0"/>
          </a:p>
        </p:txBody>
      </p:sp>
      <p:sp>
        <p:nvSpPr>
          <p:cNvPr id="5" name="Slide Number Placeholder 4"/>
          <p:cNvSpPr>
            <a:spLocks noGrp="1"/>
          </p:cNvSpPr>
          <p:nvPr>
            <p:ph type="sldNum" sz="quarter" idx="11"/>
          </p:nvPr>
        </p:nvSpPr>
        <p:spPr/>
        <p:txBody>
          <a:bodyPr/>
          <a:lstStyle/>
          <a:p>
            <a:fld id="{A7A05274-3BA2-4D9A-9FE9-857DDF26979A}" type="slidenum">
              <a:rPr lang="en-US" smtClean="0"/>
              <a:t>32</a:t>
            </a:fld>
            <a:endParaRPr lang="en-US" dirty="0"/>
          </a:p>
        </p:txBody>
      </p:sp>
    </p:spTree>
    <p:extLst>
      <p:ext uri="{BB962C8B-B14F-4D97-AF65-F5344CB8AC3E}">
        <p14:creationId xmlns:p14="http://schemas.microsoft.com/office/powerpoint/2010/main" val="4235995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FAMIS 2014 - Reporting Industry Certifications</a:t>
            </a:r>
            <a:endParaRPr lang="en-US" dirty="0"/>
          </a:p>
        </p:txBody>
      </p:sp>
      <p:sp>
        <p:nvSpPr>
          <p:cNvPr id="5" name="Slide Number Placeholder 4"/>
          <p:cNvSpPr>
            <a:spLocks noGrp="1"/>
          </p:cNvSpPr>
          <p:nvPr>
            <p:ph type="sldNum" sz="quarter" idx="11"/>
          </p:nvPr>
        </p:nvSpPr>
        <p:spPr/>
        <p:txBody>
          <a:bodyPr/>
          <a:lstStyle/>
          <a:p>
            <a:fld id="{A7A05274-3BA2-4D9A-9FE9-857DDF26979A}" type="slidenum">
              <a:rPr lang="en-US" smtClean="0"/>
              <a:t>33</a:t>
            </a:fld>
            <a:endParaRPr lang="en-US" dirty="0"/>
          </a:p>
        </p:txBody>
      </p:sp>
    </p:spTree>
    <p:extLst>
      <p:ext uri="{BB962C8B-B14F-4D97-AF65-F5344CB8AC3E}">
        <p14:creationId xmlns:p14="http://schemas.microsoft.com/office/powerpoint/2010/main" val="2887617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F1017 – Eligible for Funding</a:t>
            </a:r>
            <a:r>
              <a:rPr lang="en-US" baseline="0" dirty="0" smtClean="0"/>
              <a:t> vs. F71082 – All Industry Certs Earned</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A7A05274-3BA2-4D9A-9FE9-857DDF26979A}" type="slidenum">
              <a:rPr lang="en-US" smtClean="0"/>
              <a:t>45</a:t>
            </a:fld>
            <a:endParaRPr lang="en-US" dirty="0"/>
          </a:p>
        </p:txBody>
      </p:sp>
      <p:sp>
        <p:nvSpPr>
          <p:cNvPr id="5" name="Header Placeholder 4"/>
          <p:cNvSpPr>
            <a:spLocks noGrp="1"/>
          </p:cNvSpPr>
          <p:nvPr>
            <p:ph type="hdr" sz="quarter" idx="11"/>
          </p:nvPr>
        </p:nvSpPr>
        <p:spPr/>
        <p:txBody>
          <a:bodyPr/>
          <a:lstStyle/>
          <a:p>
            <a:r>
              <a:rPr lang="en-US" smtClean="0"/>
              <a:t>FAMIS 2014 - Reporting Industry Certifications</a:t>
            </a:r>
            <a:endParaRPr lang="en-US" dirty="0"/>
          </a:p>
        </p:txBody>
      </p:sp>
    </p:spTree>
    <p:extLst>
      <p:ext uri="{BB962C8B-B14F-4D97-AF65-F5344CB8AC3E}">
        <p14:creationId xmlns:p14="http://schemas.microsoft.com/office/powerpoint/2010/main" val="1747160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Cumulative</a:t>
            </a:r>
            <a:r>
              <a:rPr lang="en-US" baseline="0" dirty="0" smtClean="0"/>
              <a:t> FTE Earned is capped FTE.</a:t>
            </a:r>
          </a:p>
        </p:txBody>
      </p:sp>
      <p:sp>
        <p:nvSpPr>
          <p:cNvPr id="4" name="Slide Number Placeholder 3"/>
          <p:cNvSpPr>
            <a:spLocks noGrp="1"/>
          </p:cNvSpPr>
          <p:nvPr>
            <p:ph type="sldNum" sz="quarter" idx="10"/>
          </p:nvPr>
        </p:nvSpPr>
        <p:spPr/>
        <p:txBody>
          <a:bodyPr/>
          <a:lstStyle/>
          <a:p>
            <a:fld id="{D578527A-9A16-49ED-926E-8A9804FF961D}" type="slidenum">
              <a:rPr lang="en-US" smtClean="0"/>
              <a:pPr/>
              <a:t>47</a:t>
            </a:fld>
            <a:endParaRPr lang="en-US" dirty="0"/>
          </a:p>
        </p:txBody>
      </p:sp>
      <p:sp>
        <p:nvSpPr>
          <p:cNvPr id="5" name="Header Placeholder 4"/>
          <p:cNvSpPr>
            <a:spLocks noGrp="1"/>
          </p:cNvSpPr>
          <p:nvPr>
            <p:ph type="hdr" sz="quarter" idx="11"/>
          </p:nvPr>
        </p:nvSpPr>
        <p:spPr/>
        <p:txBody>
          <a:bodyPr/>
          <a:lstStyle/>
          <a:p>
            <a:r>
              <a:rPr lang="en-US" smtClean="0"/>
              <a:t>FAMIS 2014 - Reporting Industry Certifications</a:t>
            </a:r>
            <a:endParaRPr lang="en-US" dirty="0"/>
          </a:p>
        </p:txBody>
      </p:sp>
    </p:spTree>
    <p:extLst>
      <p:ext uri="{BB962C8B-B14F-4D97-AF65-F5344CB8AC3E}">
        <p14:creationId xmlns:p14="http://schemas.microsoft.com/office/powerpoint/2010/main" val="2970904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Estimated proportional share of total funding weight</a:t>
            </a:r>
            <a:r>
              <a:rPr lang="en-US" baseline="0" dirty="0" smtClean="0"/>
              <a:t> equals proportion of .1 middle school cap allocated to certification.</a:t>
            </a:r>
          </a:p>
          <a:p>
            <a:endParaRPr lang="en-US" baseline="0" dirty="0" smtClean="0"/>
          </a:p>
          <a:p>
            <a:pPr defTabSz="948368">
              <a:defRPr/>
            </a:pPr>
            <a:r>
              <a:rPr lang="en-US" baseline="0" dirty="0" smtClean="0"/>
              <a:t>If student earns a two .1s, the proportional shares would be .5 each.</a:t>
            </a:r>
          </a:p>
          <a:p>
            <a:pPr defTabSz="948368">
              <a:defRPr/>
            </a:pPr>
            <a:endParaRPr lang="en-US" baseline="0" dirty="0" smtClean="0"/>
          </a:p>
          <a:p>
            <a:r>
              <a:rPr lang="en-US" baseline="0" dirty="0" smtClean="0"/>
              <a:t>If student earns a .2 and .1, the proportional shares would .67 and .33 respectively.</a:t>
            </a:r>
          </a:p>
          <a:p>
            <a:endParaRPr lang="en-US" baseline="0" dirty="0" smtClean="0"/>
          </a:p>
          <a:p>
            <a:pPr defTabSz="948368">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578527A-9A16-49ED-926E-8A9804FF961D}" type="slidenum">
              <a:rPr lang="en-US" smtClean="0"/>
              <a:pPr/>
              <a:t>48</a:t>
            </a:fld>
            <a:endParaRPr lang="en-US" dirty="0"/>
          </a:p>
        </p:txBody>
      </p:sp>
      <p:sp>
        <p:nvSpPr>
          <p:cNvPr id="5" name="Header Placeholder 4"/>
          <p:cNvSpPr>
            <a:spLocks noGrp="1"/>
          </p:cNvSpPr>
          <p:nvPr>
            <p:ph type="hdr" sz="quarter" idx="11"/>
          </p:nvPr>
        </p:nvSpPr>
        <p:spPr/>
        <p:txBody>
          <a:bodyPr/>
          <a:lstStyle/>
          <a:p>
            <a:r>
              <a:rPr lang="en-US" smtClean="0"/>
              <a:t>FAMIS 2014 - Reporting Industry Certifications</a:t>
            </a:r>
            <a:endParaRPr lang="en-US" dirty="0"/>
          </a:p>
        </p:txBody>
      </p:sp>
    </p:spTree>
    <p:extLst>
      <p:ext uri="{BB962C8B-B14F-4D97-AF65-F5344CB8AC3E}">
        <p14:creationId xmlns:p14="http://schemas.microsoft.com/office/powerpoint/2010/main" val="726456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Estimated proportional share of total funding weight</a:t>
            </a:r>
            <a:r>
              <a:rPr lang="en-US" baseline="0" dirty="0" smtClean="0"/>
              <a:t> equals proportion of .1 middle school cap allocated to certification.</a:t>
            </a:r>
          </a:p>
          <a:p>
            <a:endParaRPr lang="en-US" baseline="0" dirty="0" smtClean="0"/>
          </a:p>
          <a:p>
            <a:pPr defTabSz="948368">
              <a:defRPr/>
            </a:pPr>
            <a:r>
              <a:rPr lang="en-US" baseline="0" dirty="0" smtClean="0"/>
              <a:t>If student earns a two .1s, the proportional shares would be .5 each.</a:t>
            </a:r>
          </a:p>
          <a:p>
            <a:pPr defTabSz="948368">
              <a:defRPr/>
            </a:pPr>
            <a:endParaRPr lang="en-US" baseline="0" dirty="0" smtClean="0"/>
          </a:p>
          <a:p>
            <a:r>
              <a:rPr lang="en-US" baseline="0" dirty="0" smtClean="0"/>
              <a:t>If student earns a .2 and .1, the proportional shares would .67 and .33 respectively.</a:t>
            </a:r>
          </a:p>
          <a:p>
            <a:endParaRPr lang="en-US" baseline="0" dirty="0" smtClean="0"/>
          </a:p>
          <a:p>
            <a:pPr defTabSz="948368">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578527A-9A16-49ED-926E-8A9804FF961D}" type="slidenum">
              <a:rPr lang="en-US" smtClean="0"/>
              <a:pPr/>
              <a:t>49</a:t>
            </a:fld>
            <a:endParaRPr lang="en-US" dirty="0"/>
          </a:p>
        </p:txBody>
      </p:sp>
      <p:sp>
        <p:nvSpPr>
          <p:cNvPr id="5" name="Header Placeholder 4"/>
          <p:cNvSpPr>
            <a:spLocks noGrp="1"/>
          </p:cNvSpPr>
          <p:nvPr>
            <p:ph type="hdr" sz="quarter" idx="11"/>
          </p:nvPr>
        </p:nvSpPr>
        <p:spPr/>
        <p:txBody>
          <a:bodyPr/>
          <a:lstStyle/>
          <a:p>
            <a:r>
              <a:rPr lang="en-US" smtClean="0"/>
              <a:t>FAMIS 2014 - Reporting Industry Certifications</a:t>
            </a:r>
            <a:endParaRPr lang="en-US" dirty="0"/>
          </a:p>
        </p:txBody>
      </p:sp>
    </p:spTree>
    <p:extLst>
      <p:ext uri="{BB962C8B-B14F-4D97-AF65-F5344CB8AC3E}">
        <p14:creationId xmlns:p14="http://schemas.microsoft.com/office/powerpoint/2010/main" val="1183546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54243" indent="-290093" eaLnBrk="0" hangingPunct="0">
              <a:defRPr>
                <a:solidFill>
                  <a:schemeClr val="tx1"/>
                </a:solidFill>
                <a:latin typeface="Calibri" pitchFamily="34" charset="0"/>
                <a:cs typeface="Arial" charset="0"/>
              </a:defRPr>
            </a:lvl2pPr>
            <a:lvl3pPr marL="1160374" indent="-232075" eaLnBrk="0" hangingPunct="0">
              <a:defRPr>
                <a:solidFill>
                  <a:schemeClr val="tx1"/>
                </a:solidFill>
                <a:latin typeface="Calibri" pitchFamily="34" charset="0"/>
                <a:cs typeface="Arial" charset="0"/>
              </a:defRPr>
            </a:lvl3pPr>
            <a:lvl4pPr marL="1624523" indent="-232075" eaLnBrk="0" hangingPunct="0">
              <a:defRPr>
                <a:solidFill>
                  <a:schemeClr val="tx1"/>
                </a:solidFill>
                <a:latin typeface="Calibri" pitchFamily="34" charset="0"/>
                <a:cs typeface="Arial" charset="0"/>
              </a:defRPr>
            </a:lvl4pPr>
            <a:lvl5pPr marL="2088672" indent="-232075" eaLnBrk="0" hangingPunct="0">
              <a:defRPr>
                <a:solidFill>
                  <a:schemeClr val="tx1"/>
                </a:solidFill>
                <a:latin typeface="Calibri" pitchFamily="34" charset="0"/>
                <a:cs typeface="Arial" charset="0"/>
              </a:defRPr>
            </a:lvl5pPr>
            <a:lvl6pPr marL="2552822" indent="-232075" eaLnBrk="0" fontAlgn="base" hangingPunct="0">
              <a:spcBef>
                <a:spcPct val="0"/>
              </a:spcBef>
              <a:spcAft>
                <a:spcPct val="0"/>
              </a:spcAft>
              <a:defRPr>
                <a:solidFill>
                  <a:schemeClr val="tx1"/>
                </a:solidFill>
                <a:latin typeface="Calibri" pitchFamily="34" charset="0"/>
                <a:cs typeface="Arial" charset="0"/>
              </a:defRPr>
            </a:lvl6pPr>
            <a:lvl7pPr marL="3016971" indent="-232075" eaLnBrk="0" fontAlgn="base" hangingPunct="0">
              <a:spcBef>
                <a:spcPct val="0"/>
              </a:spcBef>
              <a:spcAft>
                <a:spcPct val="0"/>
              </a:spcAft>
              <a:defRPr>
                <a:solidFill>
                  <a:schemeClr val="tx1"/>
                </a:solidFill>
                <a:latin typeface="Calibri" pitchFamily="34" charset="0"/>
                <a:cs typeface="Arial" charset="0"/>
              </a:defRPr>
            </a:lvl7pPr>
            <a:lvl8pPr marL="3481121" indent="-232075" eaLnBrk="0" fontAlgn="base" hangingPunct="0">
              <a:spcBef>
                <a:spcPct val="0"/>
              </a:spcBef>
              <a:spcAft>
                <a:spcPct val="0"/>
              </a:spcAft>
              <a:defRPr>
                <a:solidFill>
                  <a:schemeClr val="tx1"/>
                </a:solidFill>
                <a:latin typeface="Calibri" pitchFamily="34" charset="0"/>
                <a:cs typeface="Arial" charset="0"/>
              </a:defRPr>
            </a:lvl8pPr>
            <a:lvl9pPr marL="3945270" indent="-232075"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AD7AED8-F461-45FC-834B-1775D107C78D}" type="slidenum">
              <a:rPr lang="en-US" altLang="en-US" smtClean="0"/>
              <a:pPr eaLnBrk="1" hangingPunct="1"/>
              <a:t>2</a:t>
            </a:fld>
            <a:endParaRPr lang="en-US" altLang="en-US" smtClean="0"/>
          </a:p>
        </p:txBody>
      </p:sp>
    </p:spTree>
    <p:extLst>
      <p:ext uri="{BB962C8B-B14F-4D97-AF65-F5344CB8AC3E}">
        <p14:creationId xmlns:p14="http://schemas.microsoft.com/office/powerpoint/2010/main" val="1493548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8527A-9A16-49ED-926E-8A9804FF961D}" type="slidenum">
              <a:rPr lang="en-US" smtClean="0"/>
              <a:pPr/>
              <a:t>6</a:t>
            </a:fld>
            <a:endParaRPr lang="en-US" dirty="0"/>
          </a:p>
        </p:txBody>
      </p:sp>
      <p:sp>
        <p:nvSpPr>
          <p:cNvPr id="5" name="Header Placeholder 4"/>
          <p:cNvSpPr>
            <a:spLocks noGrp="1"/>
          </p:cNvSpPr>
          <p:nvPr>
            <p:ph type="hdr" sz="quarter" idx="11"/>
          </p:nvPr>
        </p:nvSpPr>
        <p:spPr/>
        <p:txBody>
          <a:bodyPr/>
          <a:lstStyle/>
          <a:p>
            <a:r>
              <a:rPr lang="en-US" smtClean="0"/>
              <a:t>FAMIS 2014 - Reporting Industry Certifications</a:t>
            </a:r>
            <a:endParaRPr lang="en-US" dirty="0"/>
          </a:p>
        </p:txBody>
      </p:sp>
    </p:spTree>
    <p:extLst>
      <p:ext uri="{BB962C8B-B14F-4D97-AF65-F5344CB8AC3E}">
        <p14:creationId xmlns:p14="http://schemas.microsoft.com/office/powerpoint/2010/main" val="1665221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 </a:t>
            </a:r>
            <a:r>
              <a:rPr lang="en-US" dirty="0"/>
              <a:t>at least two third-party assessments, one of which is associated with an industry certification on the CAPE Industry Certification Funding List.</a:t>
            </a:r>
          </a:p>
          <a:p>
            <a:r>
              <a:rPr lang="en-US" dirty="0"/>
              <a:t>Currently, the approved courses involve the pairing of an industry certification with an Advanced Placement (AP) course.</a:t>
            </a:r>
          </a:p>
          <a:p>
            <a:r>
              <a:rPr lang="en-US" dirty="0"/>
              <a:t>Uses the current College Board AP course descriptions and requires AP teachers to deliver a series of activities that emphasize applied learning of the AP content while learning new knowledge and skills associated with CAPE industry certifications.</a:t>
            </a:r>
          </a:p>
          <a:p>
            <a:r>
              <a:rPr lang="en-US" dirty="0"/>
              <a:t>Eligible for additional 0.3 FTE membership in the FEFP add-on FTE calculation</a:t>
            </a:r>
          </a:p>
          <a:p>
            <a:endParaRPr lang="en-US" dirty="0"/>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9</a:t>
            </a:fld>
            <a:endParaRPr lang="en-US"/>
          </a:p>
        </p:txBody>
      </p:sp>
    </p:spTree>
    <p:extLst>
      <p:ext uri="{BB962C8B-B14F-4D97-AF65-F5344CB8AC3E}">
        <p14:creationId xmlns:p14="http://schemas.microsoft.com/office/powerpoint/2010/main" val="1272844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8795C15-AA91-4C37-947E-38CEB1B4E7B7}" type="slidenum">
              <a:rPr lang="en-US" smtClean="0"/>
              <a:pPr>
                <a:defRPr/>
              </a:pPr>
              <a:t>19</a:t>
            </a:fld>
            <a:endParaRPr lang="en-US"/>
          </a:p>
        </p:txBody>
      </p:sp>
    </p:spTree>
    <p:extLst>
      <p:ext uri="{BB962C8B-B14F-4D97-AF65-F5344CB8AC3E}">
        <p14:creationId xmlns:p14="http://schemas.microsoft.com/office/powerpoint/2010/main" val="2189685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78527A-9A16-49ED-926E-8A9804FF961D}" type="slidenum">
              <a:rPr lang="en-US" smtClean="0"/>
              <a:pPr/>
              <a:t>23</a:t>
            </a:fld>
            <a:endParaRPr lang="en-US" dirty="0"/>
          </a:p>
        </p:txBody>
      </p:sp>
      <p:sp>
        <p:nvSpPr>
          <p:cNvPr id="5" name="Header Placeholder 4"/>
          <p:cNvSpPr>
            <a:spLocks noGrp="1"/>
          </p:cNvSpPr>
          <p:nvPr>
            <p:ph type="hdr" sz="quarter" idx="11"/>
          </p:nvPr>
        </p:nvSpPr>
        <p:spPr/>
        <p:txBody>
          <a:bodyPr/>
          <a:lstStyle/>
          <a:p>
            <a:r>
              <a:rPr lang="en-US" smtClean="0"/>
              <a:t>FAMIS 2014 - Reporting Industry Certifications</a:t>
            </a:r>
            <a:endParaRPr lang="en-US" dirty="0"/>
          </a:p>
        </p:txBody>
      </p:sp>
    </p:spTree>
    <p:extLst>
      <p:ext uri="{BB962C8B-B14F-4D97-AF65-F5344CB8AC3E}">
        <p14:creationId xmlns:p14="http://schemas.microsoft.com/office/powerpoint/2010/main" val="1977788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FAMIS 2014 - Reporting Industry Certifications</a:t>
            </a:r>
            <a:endParaRPr lang="en-US" dirty="0"/>
          </a:p>
        </p:txBody>
      </p:sp>
      <p:sp>
        <p:nvSpPr>
          <p:cNvPr id="5" name="Slide Number Placeholder 4"/>
          <p:cNvSpPr>
            <a:spLocks noGrp="1"/>
          </p:cNvSpPr>
          <p:nvPr>
            <p:ph type="sldNum" sz="quarter" idx="11"/>
          </p:nvPr>
        </p:nvSpPr>
        <p:spPr/>
        <p:txBody>
          <a:bodyPr/>
          <a:lstStyle/>
          <a:p>
            <a:fld id="{A7A05274-3BA2-4D9A-9FE9-857DDF26979A}" type="slidenum">
              <a:rPr lang="en-US" smtClean="0"/>
              <a:t>24</a:t>
            </a:fld>
            <a:endParaRPr lang="en-US" dirty="0"/>
          </a:p>
        </p:txBody>
      </p:sp>
    </p:spTree>
    <p:extLst>
      <p:ext uri="{BB962C8B-B14F-4D97-AF65-F5344CB8AC3E}">
        <p14:creationId xmlns:p14="http://schemas.microsoft.com/office/powerpoint/2010/main" val="3807671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FAMIS 2014 - Reporting Industry Certifications</a:t>
            </a:r>
            <a:endParaRPr lang="en-US" dirty="0"/>
          </a:p>
        </p:txBody>
      </p:sp>
      <p:sp>
        <p:nvSpPr>
          <p:cNvPr id="5" name="Slide Number Placeholder 4"/>
          <p:cNvSpPr>
            <a:spLocks noGrp="1"/>
          </p:cNvSpPr>
          <p:nvPr>
            <p:ph type="sldNum" sz="quarter" idx="11"/>
          </p:nvPr>
        </p:nvSpPr>
        <p:spPr/>
        <p:txBody>
          <a:bodyPr/>
          <a:lstStyle/>
          <a:p>
            <a:fld id="{A7A05274-3BA2-4D9A-9FE9-857DDF26979A}" type="slidenum">
              <a:rPr lang="en-US" smtClean="0"/>
              <a:t>27</a:t>
            </a:fld>
            <a:endParaRPr lang="en-US" dirty="0"/>
          </a:p>
        </p:txBody>
      </p:sp>
    </p:spTree>
    <p:extLst>
      <p:ext uri="{BB962C8B-B14F-4D97-AF65-F5344CB8AC3E}">
        <p14:creationId xmlns:p14="http://schemas.microsoft.com/office/powerpoint/2010/main" val="1838236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FAMIS 2014 - Reporting Industry Certifications</a:t>
            </a:r>
            <a:endParaRPr lang="en-US" dirty="0"/>
          </a:p>
        </p:txBody>
      </p:sp>
      <p:sp>
        <p:nvSpPr>
          <p:cNvPr id="5" name="Slide Number Placeholder 4"/>
          <p:cNvSpPr>
            <a:spLocks noGrp="1"/>
          </p:cNvSpPr>
          <p:nvPr>
            <p:ph type="sldNum" sz="quarter" idx="11"/>
          </p:nvPr>
        </p:nvSpPr>
        <p:spPr/>
        <p:txBody>
          <a:bodyPr/>
          <a:lstStyle/>
          <a:p>
            <a:fld id="{A7A05274-3BA2-4D9A-9FE9-857DDF26979A}" type="slidenum">
              <a:rPr lang="en-US" smtClean="0"/>
              <a:t>28</a:t>
            </a:fld>
            <a:endParaRPr lang="en-US" dirty="0"/>
          </a:p>
        </p:txBody>
      </p:sp>
    </p:spTree>
    <p:extLst>
      <p:ext uri="{BB962C8B-B14F-4D97-AF65-F5344CB8AC3E}">
        <p14:creationId xmlns:p14="http://schemas.microsoft.com/office/powerpoint/2010/main" val="1000315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pinterest.com/floridadoe"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s://twitter.com/EducationFL" TargetMode="External"/><Relationship Id="rId1" Type="http://schemas.openxmlformats.org/officeDocument/2006/relationships/slideMaster" Target="../slideMasters/slideMaster1.xml"/><Relationship Id="rId6" Type="http://schemas.openxmlformats.org/officeDocument/2006/relationships/hyperlink" Target="https://www.youtube.com/user/EducationFL" TargetMode="External"/><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hyperlink" Target="https://www.facebook.com/EducationFL" TargetMode="External"/><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9"/>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792413" y="5329238"/>
            <a:ext cx="3460750"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763"/>
            <a:ext cx="9144000"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userDrawn="1"/>
        </p:nvSpPr>
        <p:spPr>
          <a:xfrm>
            <a:off x="0" y="3597275"/>
            <a:ext cx="9144000" cy="166688"/>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482600" y="3100388"/>
            <a:ext cx="8178800" cy="1166812"/>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83108" y="3201340"/>
            <a:ext cx="8177784" cy="980294"/>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83108" y="4385254"/>
            <a:ext cx="8177784" cy="40675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Text Placeholder 5"/>
          <p:cNvSpPr>
            <a:spLocks noGrp="1"/>
          </p:cNvSpPr>
          <p:nvPr>
            <p:ph type="body" sz="quarter" idx="14"/>
          </p:nvPr>
        </p:nvSpPr>
        <p:spPr>
          <a:xfrm>
            <a:off x="3535363" y="4937952"/>
            <a:ext cx="2073275" cy="365568"/>
          </a:xfrm>
        </p:spPr>
        <p:txBody>
          <a:bodyPr>
            <a:normAutofit/>
          </a:bodyPr>
          <a:lstStyle>
            <a:lvl1pPr marL="0" indent="0" algn="ctr">
              <a:buNone/>
              <a:defRPr sz="2000">
                <a:solidFill>
                  <a:schemeClr val="tx1">
                    <a:lumMod val="65000"/>
                    <a:lumOff val="35000"/>
                  </a:schemeClr>
                </a:solidFill>
              </a:defRPr>
            </a:lvl1pPr>
          </a:lstStyle>
          <a:p>
            <a:pPr lvl="0"/>
            <a:r>
              <a:rPr lang="en-US" smtClean="0"/>
              <a:t>Click to edit Master text styles</a:t>
            </a:r>
          </a:p>
        </p:txBody>
      </p:sp>
      <p:sp>
        <p:nvSpPr>
          <p:cNvPr id="10" name="Slide Number Placeholder 3"/>
          <p:cNvSpPr>
            <a:spLocks noGrp="1"/>
          </p:cNvSpPr>
          <p:nvPr>
            <p:ph type="sldNum" sz="quarter" idx="15"/>
          </p:nvPr>
        </p:nvSpPr>
        <p:spPr/>
        <p:txBody>
          <a:bodyPr/>
          <a:lstStyle>
            <a:lvl1pPr>
              <a:defRPr smtClean="0"/>
            </a:lvl1pPr>
          </a:lstStyle>
          <a:p>
            <a:pPr>
              <a:defRPr/>
            </a:pPr>
            <a:fld id="{21174D31-634C-426F-80C4-B8AF45CFBAA6}" type="slidenum">
              <a:rPr lang="en-US"/>
              <a:pPr>
                <a:defRPr/>
              </a:pPr>
              <a:t>‹#›</a:t>
            </a:fld>
            <a:endParaRPr lang="en-US"/>
          </a:p>
        </p:txBody>
      </p:sp>
    </p:spTree>
    <p:extLst>
      <p:ext uri="{BB962C8B-B14F-4D97-AF65-F5344CB8AC3E}">
        <p14:creationId xmlns:p14="http://schemas.microsoft.com/office/powerpoint/2010/main" val="40351147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8CD130EC-C49A-42B0-B1D0-FEE6C18C3CB8}" type="slidenum">
              <a:rPr lang="en-US"/>
              <a:pPr>
                <a:defRPr/>
              </a:pPr>
              <a:t>‹#›</a:t>
            </a:fld>
            <a:endParaRPr lang="en-US"/>
          </a:p>
        </p:txBody>
      </p:sp>
    </p:spTree>
    <p:extLst>
      <p:ext uri="{BB962C8B-B14F-4D97-AF65-F5344CB8AC3E}">
        <p14:creationId xmlns:p14="http://schemas.microsoft.com/office/powerpoint/2010/main" val="28238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953250" y="6367463"/>
            <a:ext cx="2057400" cy="365125"/>
          </a:xfrm>
        </p:spPr>
        <p:txBody>
          <a:bodyPr/>
          <a:lstStyle>
            <a:lvl1pPr fontAlgn="auto">
              <a:spcBef>
                <a:spcPts val="0"/>
              </a:spcBef>
              <a:spcAft>
                <a:spcPts val="0"/>
              </a:spcAft>
              <a:defRPr>
                <a:latin typeface="+mn-lt"/>
                <a:cs typeface="+mn-cs"/>
              </a:defRPr>
            </a:lvl1pPr>
          </a:lstStyle>
          <a:p>
            <a:pPr>
              <a:defRPr/>
            </a:pPr>
            <a:fld id="{5F53C8A0-AE12-4ABC-AB4F-E0DAB5341589}" type="slidenum">
              <a:rPr lang="en-US"/>
              <a:pPr>
                <a:defRPr/>
              </a:pPr>
              <a:t>‹#›</a:t>
            </a:fld>
            <a:endParaRPr lang="en-US"/>
          </a:p>
        </p:txBody>
      </p:sp>
    </p:spTree>
    <p:extLst>
      <p:ext uri="{BB962C8B-B14F-4D97-AF65-F5344CB8AC3E}">
        <p14:creationId xmlns:p14="http://schemas.microsoft.com/office/powerpoint/2010/main" val="261683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877050" y="6345238"/>
            <a:ext cx="2057400" cy="365125"/>
          </a:xfrm>
        </p:spPr>
        <p:txBody>
          <a:bodyPr/>
          <a:lstStyle>
            <a:lvl1pPr fontAlgn="auto">
              <a:spcBef>
                <a:spcPts val="0"/>
              </a:spcBef>
              <a:spcAft>
                <a:spcPts val="0"/>
              </a:spcAft>
              <a:defRPr>
                <a:latin typeface="+mn-lt"/>
                <a:cs typeface="+mn-cs"/>
              </a:defRPr>
            </a:lvl1pPr>
          </a:lstStyle>
          <a:p>
            <a:pPr>
              <a:defRPr/>
            </a:pPr>
            <a:fld id="{6F472620-8D42-49A0-8F7E-01D726401435}" type="slidenum">
              <a:rPr lang="en-US"/>
              <a:pPr>
                <a:defRPr/>
              </a:pPr>
              <a:t>‹#›</a:t>
            </a:fld>
            <a:endParaRPr lang="en-US"/>
          </a:p>
        </p:txBody>
      </p:sp>
    </p:spTree>
    <p:extLst>
      <p:ext uri="{BB962C8B-B14F-4D97-AF65-F5344CB8AC3E}">
        <p14:creationId xmlns:p14="http://schemas.microsoft.com/office/powerpoint/2010/main" val="2246275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p:spPr>
        <p:txBody>
          <a:bodyPr/>
          <a:lstStyle>
            <a:lvl1pPr fontAlgn="auto">
              <a:spcBef>
                <a:spcPts val="0"/>
              </a:spcBef>
              <a:spcAft>
                <a:spcPts val="0"/>
              </a:spcAft>
              <a:defRPr>
                <a:latin typeface="+mn-lt"/>
                <a:cs typeface="+mn-cs"/>
              </a:defRPr>
            </a:lvl1pPr>
          </a:lstStyle>
          <a:p>
            <a:pPr>
              <a:defRPr/>
            </a:pPr>
            <a:fld id="{1C7540EE-6DBE-48E0-8E47-1C6E00564F5E}" type="slidenum">
              <a:rPr lang="en-US"/>
              <a:pPr>
                <a:defRPr/>
              </a:pPr>
              <a:t>‹#›</a:t>
            </a:fld>
            <a:endParaRPr lang="en-US"/>
          </a:p>
        </p:txBody>
      </p:sp>
    </p:spTree>
    <p:extLst>
      <p:ext uri="{BB962C8B-B14F-4D97-AF65-F5344CB8AC3E}">
        <p14:creationId xmlns:p14="http://schemas.microsoft.com/office/powerpoint/2010/main" val="2885981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p:spPr>
        <p:txBody>
          <a:bodyPr/>
          <a:lstStyle>
            <a:lvl1pPr fontAlgn="auto">
              <a:spcBef>
                <a:spcPts val="0"/>
              </a:spcBef>
              <a:spcAft>
                <a:spcPts val="0"/>
              </a:spcAft>
              <a:defRPr>
                <a:latin typeface="+mn-lt"/>
                <a:cs typeface="+mn-cs"/>
              </a:defRPr>
            </a:lvl1pPr>
          </a:lstStyle>
          <a:p>
            <a:pPr>
              <a:defRPr/>
            </a:pPr>
            <a:fld id="{3B67CB5C-8FA9-4D81-884C-C9D3F7743143}" type="slidenum">
              <a:rPr lang="en-US"/>
              <a:pPr>
                <a:defRPr/>
              </a:pPr>
              <a:t>‹#›</a:t>
            </a:fld>
            <a:endParaRPr lang="en-US"/>
          </a:p>
        </p:txBody>
      </p:sp>
    </p:spTree>
    <p:extLst>
      <p:ext uri="{BB962C8B-B14F-4D97-AF65-F5344CB8AC3E}">
        <p14:creationId xmlns:p14="http://schemas.microsoft.com/office/powerpoint/2010/main" val="3728040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4_Colored Background">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Date Placeholder 1"/>
          <p:cNvSpPr>
            <a:spLocks noGrp="1"/>
          </p:cNvSpPr>
          <p:nvPr>
            <p:ph type="dt" sz="half" idx="10"/>
          </p:nvPr>
        </p:nvSpPr>
        <p:spPr>
          <a:xfrm>
            <a:off x="628650" y="6356350"/>
            <a:ext cx="20574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Footer Placeholder 2"/>
          <p:cNvSpPr>
            <a:spLocks noGrp="1"/>
          </p:cNvSpPr>
          <p:nvPr>
            <p:ph type="ftr" sz="quarter" idx="11"/>
          </p:nvPr>
        </p:nvSpPr>
        <p:spPr>
          <a:xfrm>
            <a:off x="3028950" y="6356350"/>
            <a:ext cx="30861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6457950" y="6356350"/>
            <a:ext cx="2057400" cy="365125"/>
          </a:xfrm>
        </p:spPr>
        <p:txBody>
          <a:bodyPr/>
          <a:lstStyle>
            <a:lvl1pPr fontAlgn="auto">
              <a:spcBef>
                <a:spcPts val="0"/>
              </a:spcBef>
              <a:spcAft>
                <a:spcPts val="0"/>
              </a:spcAft>
              <a:defRPr>
                <a:latin typeface="+mn-lt"/>
                <a:cs typeface="+mn-cs"/>
              </a:defRPr>
            </a:lvl1pPr>
          </a:lstStyle>
          <a:p>
            <a:pPr>
              <a:defRPr/>
            </a:pPr>
            <a:fld id="{C9AE32B0-C0D2-4B79-9A34-43DA73A763D3}" type="slidenum">
              <a:rPr lang="en-US"/>
              <a:pPr>
                <a:defRPr/>
              </a:pPr>
              <a:t>‹#›</a:t>
            </a:fld>
            <a:endParaRPr lang="en-US"/>
          </a:p>
        </p:txBody>
      </p:sp>
    </p:spTree>
    <p:extLst>
      <p:ext uri="{BB962C8B-B14F-4D97-AF65-F5344CB8AC3E}">
        <p14:creationId xmlns:p14="http://schemas.microsoft.com/office/powerpoint/2010/main" val="4129186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Rectangle 3"/>
          <p:cNvSpPr/>
          <p:nvPr userDrawn="1"/>
        </p:nvSpPr>
        <p:spPr>
          <a:xfrm>
            <a:off x="0" y="0"/>
            <a:ext cx="9144000" cy="3824288"/>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3824288"/>
            <a:ext cx="9144000" cy="115887"/>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1798638" y="3340100"/>
            <a:ext cx="5546725" cy="1076325"/>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7" name="Group 17"/>
          <p:cNvGrpSpPr>
            <a:grpSpLocks/>
          </p:cNvGrpSpPr>
          <p:nvPr userDrawn="1"/>
        </p:nvGrpSpPr>
        <p:grpSpPr bwMode="auto">
          <a:xfrm>
            <a:off x="3717925" y="5872163"/>
            <a:ext cx="1708150" cy="395287"/>
            <a:chOff x="3718117" y="5713390"/>
            <a:chExt cx="1707767" cy="525628"/>
          </a:xfrm>
        </p:grpSpPr>
        <p:pic>
          <p:nvPicPr>
            <p:cNvPr id="8" name="Picture 18">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157636"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18117" y="5713390"/>
              <a:ext cx="386829" cy="52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0">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18111" y="5732714"/>
              <a:ext cx="362926" cy="487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1">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054683" y="5721608"/>
              <a:ext cx="371201" cy="498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a:spLocks noChangeArrowheads="1"/>
          </p:cNvSpPr>
          <p:nvPr userDrawn="1"/>
        </p:nvSpPr>
        <p:spPr bwMode="auto">
          <a:xfrm>
            <a:off x="2090738" y="3429000"/>
            <a:ext cx="496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5400" b="1" smtClean="0">
                <a:solidFill>
                  <a:schemeClr val="bg1"/>
                </a:solidFill>
              </a:rPr>
              <a:t>www.FLDOE.org</a:t>
            </a:r>
          </a:p>
        </p:txBody>
      </p:sp>
      <p:pic>
        <p:nvPicPr>
          <p:cNvPr id="13" name="Picture 23"/>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216275" y="369888"/>
            <a:ext cx="27114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5227432"/>
            <a:ext cx="6858000" cy="38798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4" name="Slide Number Placeholder 1"/>
          <p:cNvSpPr>
            <a:spLocks noGrp="1"/>
          </p:cNvSpPr>
          <p:nvPr>
            <p:ph type="sldNum" sz="quarter" idx="10"/>
          </p:nvPr>
        </p:nvSpPr>
        <p:spPr/>
        <p:txBody>
          <a:bodyPr/>
          <a:lstStyle>
            <a:lvl1pPr algn="r">
              <a:defRPr sz="1100">
                <a:solidFill>
                  <a:schemeClr val="tx1"/>
                </a:solidFill>
              </a:defRPr>
            </a:lvl1pPr>
          </a:lstStyle>
          <a:p>
            <a:pPr>
              <a:defRPr/>
            </a:pPr>
            <a:fld id="{4BD58DA2-98FE-4AD6-AE7E-19E192092811}" type="slidenum">
              <a:rPr lang="en-US"/>
              <a:pPr>
                <a:defRPr/>
              </a:pPr>
              <a:t>‹#›</a:t>
            </a:fld>
            <a:endParaRPr lang="en-US"/>
          </a:p>
        </p:txBody>
      </p:sp>
    </p:spTree>
    <p:extLst>
      <p:ext uri="{BB962C8B-B14F-4D97-AF65-F5344CB8AC3E}">
        <p14:creationId xmlns:p14="http://schemas.microsoft.com/office/powerpoint/2010/main" val="970671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906348"/>
            <a:ext cx="7886700" cy="4354753"/>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Slide Number Placeholder 1"/>
          <p:cNvSpPr>
            <a:spLocks noGrp="1"/>
          </p:cNvSpPr>
          <p:nvPr>
            <p:ph type="sldNum" sz="quarter" idx="10"/>
          </p:nvPr>
        </p:nvSpPr>
        <p:spPr/>
        <p:txBody>
          <a:bodyPr/>
          <a:lstStyle>
            <a:lvl1pPr algn="r">
              <a:defRPr sz="1100">
                <a:solidFill>
                  <a:schemeClr val="tx1"/>
                </a:solidFill>
              </a:defRPr>
            </a:lvl1pPr>
          </a:lstStyle>
          <a:p>
            <a:pPr>
              <a:defRPr/>
            </a:pPr>
            <a:fld id="{D582F882-E305-454F-A824-A5C5A6967E4F}" type="slidenum">
              <a:rPr lang="en-US"/>
              <a:pPr>
                <a:defRPr/>
              </a:pPr>
              <a:t>‹#›</a:t>
            </a:fld>
            <a:endParaRPr lang="en-US"/>
          </a:p>
        </p:txBody>
      </p:sp>
    </p:spTree>
    <p:extLst>
      <p:ext uri="{BB962C8B-B14F-4D97-AF65-F5344CB8AC3E}">
        <p14:creationId xmlns:p14="http://schemas.microsoft.com/office/powerpoint/2010/main" val="2973693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981075" y="2527300"/>
            <a:ext cx="7181850" cy="1439863"/>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0" y="3149600"/>
            <a:ext cx="9144000" cy="209550"/>
          </a:xfrm>
          <a:prstGeom prst="rect">
            <a:avLst/>
          </a:prstGeom>
          <a:solidFill>
            <a:srgbClr val="262A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60514" y="2734712"/>
            <a:ext cx="7013448" cy="1077016"/>
          </a:xfrm>
        </p:spPr>
        <p:txBody>
          <a:bodyPr anchor="ctr">
            <a:normAutofit/>
          </a:bodyPr>
          <a:lstStyle>
            <a:lvl1pPr algn="ctr">
              <a:defRPr sz="360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8" name="Slide Number Placeholder 1"/>
          <p:cNvSpPr>
            <a:spLocks noGrp="1"/>
          </p:cNvSpPr>
          <p:nvPr>
            <p:ph type="sldNum" sz="quarter" idx="10"/>
          </p:nvPr>
        </p:nvSpPr>
        <p:spPr/>
        <p:txBody>
          <a:bodyPr/>
          <a:lstStyle>
            <a:lvl1pPr algn="r">
              <a:defRPr sz="1100">
                <a:solidFill>
                  <a:schemeClr val="tx1"/>
                </a:solidFill>
              </a:defRPr>
            </a:lvl1pPr>
          </a:lstStyle>
          <a:p>
            <a:pPr>
              <a:defRPr/>
            </a:pPr>
            <a:fld id="{99930477-C67A-4960-9C74-1E3AB51C5D37}" type="slidenum">
              <a:rPr lang="en-US"/>
              <a:pPr>
                <a:defRPr/>
              </a:pPr>
              <a:t>‹#›</a:t>
            </a:fld>
            <a:endParaRPr lang="en-US"/>
          </a:p>
        </p:txBody>
      </p:sp>
    </p:spTree>
    <p:extLst>
      <p:ext uri="{BB962C8B-B14F-4D97-AF65-F5344CB8AC3E}">
        <p14:creationId xmlns:p14="http://schemas.microsoft.com/office/powerpoint/2010/main" val="413405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3149600"/>
            <a:ext cx="9144000" cy="209550"/>
          </a:xfrm>
          <a:prstGeom prst="rect">
            <a:avLst/>
          </a:prstGeom>
          <a:solidFill>
            <a:srgbClr val="0068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8" name="Slide Number Placeholder 1"/>
          <p:cNvSpPr>
            <a:spLocks noGrp="1"/>
          </p:cNvSpPr>
          <p:nvPr>
            <p:ph type="sldNum" sz="quarter" idx="10"/>
          </p:nvPr>
        </p:nvSpPr>
        <p:spPr/>
        <p:txBody>
          <a:bodyPr/>
          <a:lstStyle>
            <a:lvl1pPr algn="r">
              <a:defRPr sz="1100">
                <a:solidFill>
                  <a:schemeClr val="tx1"/>
                </a:solidFill>
              </a:defRPr>
            </a:lvl1pPr>
          </a:lstStyle>
          <a:p>
            <a:pPr>
              <a:defRPr/>
            </a:pPr>
            <a:fld id="{A77C5B66-28B5-4999-88E2-82D0D622EB1F}" type="slidenum">
              <a:rPr lang="en-US"/>
              <a:pPr>
                <a:defRPr/>
              </a:pPr>
              <a:t>‹#›</a:t>
            </a:fld>
            <a:endParaRPr lang="en-US"/>
          </a:p>
        </p:txBody>
      </p:sp>
    </p:spTree>
    <p:extLst>
      <p:ext uri="{BB962C8B-B14F-4D97-AF65-F5344CB8AC3E}">
        <p14:creationId xmlns:p14="http://schemas.microsoft.com/office/powerpoint/2010/main" val="338787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3149600"/>
            <a:ext cx="9144000" cy="209550"/>
          </a:xfrm>
          <a:prstGeom prst="rect">
            <a:avLst/>
          </a:prstGeom>
          <a:solidFill>
            <a:srgbClr val="00A8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Slide Number Placeholder 1"/>
          <p:cNvSpPr>
            <a:spLocks noGrp="1"/>
          </p:cNvSpPr>
          <p:nvPr>
            <p:ph type="sldNum" sz="quarter" idx="10"/>
          </p:nvPr>
        </p:nvSpPr>
        <p:spPr/>
        <p:txBody>
          <a:bodyPr/>
          <a:lstStyle>
            <a:lvl1pPr algn="r">
              <a:defRPr sz="1100">
                <a:solidFill>
                  <a:schemeClr val="tx1"/>
                </a:solidFill>
              </a:defRPr>
            </a:lvl1pPr>
          </a:lstStyle>
          <a:p>
            <a:pPr>
              <a:defRPr/>
            </a:pPr>
            <a:fld id="{6AEB1244-F703-4031-B0BF-E3973D9B1FF6}" type="slidenum">
              <a:rPr lang="en-US"/>
              <a:pPr>
                <a:defRPr/>
              </a:pPr>
              <a:t>‹#›</a:t>
            </a:fld>
            <a:endParaRPr lang="en-US"/>
          </a:p>
        </p:txBody>
      </p:sp>
    </p:spTree>
    <p:extLst>
      <p:ext uri="{BB962C8B-B14F-4D97-AF65-F5344CB8AC3E}">
        <p14:creationId xmlns:p14="http://schemas.microsoft.com/office/powerpoint/2010/main" val="20430585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3149600"/>
            <a:ext cx="9144000" cy="209550"/>
          </a:xfrm>
          <a:prstGeom prst="rect">
            <a:avLst/>
          </a:prstGeom>
          <a:solidFill>
            <a:srgbClr val="9CB6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Slide Number Placeholder 1"/>
          <p:cNvSpPr>
            <a:spLocks noGrp="1"/>
          </p:cNvSpPr>
          <p:nvPr>
            <p:ph type="sldNum" sz="quarter" idx="10"/>
          </p:nvPr>
        </p:nvSpPr>
        <p:spPr/>
        <p:txBody>
          <a:bodyPr/>
          <a:lstStyle>
            <a:lvl1pPr algn="r">
              <a:defRPr sz="1100">
                <a:solidFill>
                  <a:schemeClr val="tx1"/>
                </a:solidFill>
              </a:defRPr>
            </a:lvl1pPr>
          </a:lstStyle>
          <a:p>
            <a:pPr>
              <a:defRPr/>
            </a:pPr>
            <a:fld id="{9E4AEBB7-A0AE-4BCE-A939-73AFE12C6AAD}" type="slidenum">
              <a:rPr lang="en-US"/>
              <a:pPr>
                <a:defRPr/>
              </a:pPr>
              <a:t>‹#›</a:t>
            </a:fld>
            <a:endParaRPr lang="en-US"/>
          </a:p>
        </p:txBody>
      </p:sp>
    </p:spTree>
    <p:extLst>
      <p:ext uri="{BB962C8B-B14F-4D97-AF65-F5344CB8AC3E}">
        <p14:creationId xmlns:p14="http://schemas.microsoft.com/office/powerpoint/2010/main" val="1440197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4" name="Rectangle 3"/>
          <p:cNvSpPr/>
          <p:nvPr userDrawn="1"/>
        </p:nvSpPr>
        <p:spPr>
          <a:xfrm>
            <a:off x="0" y="0"/>
            <a:ext cx="9144000" cy="3289300"/>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46300" y="450850"/>
            <a:ext cx="48514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981075" y="2527300"/>
            <a:ext cx="7181850" cy="1439863"/>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0" y="3149600"/>
            <a:ext cx="9144000" cy="209550"/>
          </a:xfrm>
          <a:prstGeom prst="rect">
            <a:avLst/>
          </a:prstGeom>
          <a:solidFill>
            <a:srgbClr val="CD9D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060514" y="2734712"/>
            <a:ext cx="7013448" cy="1077016"/>
          </a:xfrm>
        </p:spPr>
        <p:txBody>
          <a:bodyPr anchor="ctr">
            <a:normAutofit/>
          </a:bodyPr>
          <a:lstStyle>
            <a:lvl1pPr algn="ctr">
              <a:defRPr sz="36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0514" y="4227213"/>
            <a:ext cx="7013448" cy="186243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8" name="Slide Number Placeholder 1"/>
          <p:cNvSpPr>
            <a:spLocks noGrp="1"/>
          </p:cNvSpPr>
          <p:nvPr>
            <p:ph type="sldNum" sz="quarter" idx="10"/>
          </p:nvPr>
        </p:nvSpPr>
        <p:spPr>
          <a:xfrm>
            <a:off x="6832600" y="6445250"/>
            <a:ext cx="2133600" cy="365125"/>
          </a:xfrm>
        </p:spPr>
        <p:txBody>
          <a:bodyPr/>
          <a:lstStyle>
            <a:lvl1pPr algn="r">
              <a:defRPr sz="1100">
                <a:solidFill>
                  <a:schemeClr val="tx1"/>
                </a:solidFill>
              </a:defRPr>
            </a:lvl1pPr>
          </a:lstStyle>
          <a:p>
            <a:pPr>
              <a:defRPr/>
            </a:pPr>
            <a:fld id="{05F45BFF-81D8-4236-8A8D-F210D104089E}" type="slidenum">
              <a:rPr lang="en-US"/>
              <a:pPr>
                <a:defRPr/>
              </a:pPr>
              <a:t>‹#›</a:t>
            </a:fld>
            <a:endParaRPr lang="en-US"/>
          </a:p>
        </p:txBody>
      </p:sp>
    </p:spTree>
    <p:extLst>
      <p:ext uri="{BB962C8B-B14F-4D97-AF65-F5344CB8AC3E}">
        <p14:creationId xmlns:p14="http://schemas.microsoft.com/office/powerpoint/2010/main" val="78855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144684"/>
            <a:ext cx="3868340" cy="647700"/>
          </a:xfrm>
          <a:solidFill>
            <a:srgbClr val="00A88D"/>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792384"/>
            <a:ext cx="3868340" cy="43663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144685"/>
            <a:ext cx="3887391" cy="647699"/>
          </a:xfrm>
          <a:solidFill>
            <a:srgbClr val="9CB63C"/>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1792384"/>
            <a:ext cx="3887391" cy="43663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10"/>
          </p:nvPr>
        </p:nvSpPr>
        <p:spPr/>
        <p:txBody>
          <a:bodyPr/>
          <a:lstStyle>
            <a:lvl1pPr>
              <a:defRPr/>
            </a:lvl1pPr>
          </a:lstStyle>
          <a:p>
            <a:pPr>
              <a:defRPr/>
            </a:pPr>
            <a:fld id="{A1E23C58-E9AC-44DB-B7A9-5AB7F2211977}" type="slidenum">
              <a:rPr lang="en-US"/>
              <a:pPr>
                <a:defRPr/>
              </a:pPr>
              <a:t>‹#›</a:t>
            </a:fld>
            <a:endParaRPr lang="en-US"/>
          </a:p>
        </p:txBody>
      </p:sp>
    </p:spTree>
    <p:extLst>
      <p:ext uri="{BB962C8B-B14F-4D97-AF65-F5344CB8AC3E}">
        <p14:creationId xmlns:p14="http://schemas.microsoft.com/office/powerpoint/2010/main" val="744704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Slide Number Placeholder 1"/>
          <p:cNvSpPr>
            <a:spLocks noGrp="1"/>
          </p:cNvSpPr>
          <p:nvPr>
            <p:ph type="sldNum" sz="quarter" idx="10"/>
          </p:nvPr>
        </p:nvSpPr>
        <p:spPr/>
        <p:txBody>
          <a:bodyPr/>
          <a:lstStyle>
            <a:lvl1pPr>
              <a:defRPr/>
            </a:lvl1pPr>
          </a:lstStyle>
          <a:p>
            <a:pPr>
              <a:defRPr/>
            </a:pPr>
            <a:fld id="{D2B15084-3011-446C-9804-DB4690053817}" type="slidenum">
              <a:rPr lang="en-US"/>
              <a:pPr>
                <a:defRPr/>
              </a:pPr>
              <a:t>‹#›</a:t>
            </a:fld>
            <a:endParaRPr lang="en-US"/>
          </a:p>
        </p:txBody>
      </p:sp>
    </p:spTree>
    <p:extLst>
      <p:ext uri="{BB962C8B-B14F-4D97-AF65-F5344CB8AC3E}">
        <p14:creationId xmlns:p14="http://schemas.microsoft.com/office/powerpoint/2010/main" val="206153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www.fldoe.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96678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95475"/>
            <a:ext cx="78867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9" name="Text Placeholder 2"/>
          <p:cNvSpPr txBox="1">
            <a:spLocks/>
          </p:cNvSpPr>
          <p:nvPr userDrawn="1"/>
        </p:nvSpPr>
        <p:spPr>
          <a:xfrm>
            <a:off x="628650" y="6456363"/>
            <a:ext cx="7886700" cy="388937"/>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US" sz="1200" b="1" dirty="0" smtClean="0">
                <a:solidFill>
                  <a:srgbClr val="262A63"/>
                </a:solidFill>
                <a:latin typeface="Arial" panose="020B0604020202020204" pitchFamily="34" charset="0"/>
                <a:hlinkClick r:id="rId18"/>
              </a:rPr>
              <a:t>www.FLDOE.org</a:t>
            </a:r>
            <a:endParaRPr lang="en-US" sz="1200" b="1" dirty="0" smtClean="0">
              <a:solidFill>
                <a:srgbClr val="262A63"/>
              </a:solidFill>
              <a:latin typeface="Arial" panose="020B0604020202020204" pitchFamily="34" charset="0"/>
            </a:endParaRPr>
          </a:p>
          <a:p>
            <a:pPr marL="0" indent="0" algn="ctr" fontAlgn="auto">
              <a:spcBef>
                <a:spcPts val="600"/>
              </a:spcBef>
              <a:spcAft>
                <a:spcPts val="0"/>
              </a:spcAft>
              <a:buFont typeface="Arial" panose="020B0604020202020204" pitchFamily="34" charset="0"/>
              <a:buNone/>
              <a:defRPr/>
            </a:pPr>
            <a:r>
              <a:rPr lang="en-US" sz="1000" dirty="0" smtClean="0">
                <a:solidFill>
                  <a:schemeClr val="tx1">
                    <a:lumMod val="50000"/>
                    <a:lumOff val="50000"/>
                  </a:schemeClr>
                </a:solidFill>
                <a:latin typeface="Arial" panose="020B0604020202020204" pitchFamily="34" charset="0"/>
              </a:rPr>
              <a:t>© 2014, Florida Department of Education. All Rights Reserved.</a:t>
            </a:r>
            <a:endParaRPr lang="en-US" sz="1000" dirty="0" smtClean="0"/>
          </a:p>
        </p:txBody>
      </p:sp>
      <p:cxnSp>
        <p:nvCxnSpPr>
          <p:cNvPr id="11" name="Straight Connector 10"/>
          <p:cNvCxnSpPr/>
          <p:nvPr userDrawn="1"/>
        </p:nvCxnSpPr>
        <p:spPr>
          <a:xfrm flipH="1">
            <a:off x="0" y="6711950"/>
            <a:ext cx="2706688"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pic>
        <p:nvPicPr>
          <p:cNvPr id="1030" name="Picture 13"/>
          <p:cNvPicPr>
            <a:picLocks noChangeAspect="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3284538" y="19050"/>
            <a:ext cx="2574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userDrawn="1"/>
        </p:nvCxnSpPr>
        <p:spPr>
          <a:xfrm flipH="1">
            <a:off x="0" y="442913"/>
            <a:ext cx="3101975"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6038850" y="442913"/>
            <a:ext cx="3105150" cy="0"/>
          </a:xfrm>
          <a:prstGeom prst="line">
            <a:avLst/>
          </a:prstGeom>
          <a:ln w="63500">
            <a:solidFill>
              <a:srgbClr val="262A6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H="1">
            <a:off x="6437313" y="6711950"/>
            <a:ext cx="2706687" cy="0"/>
          </a:xfrm>
          <a:prstGeom prst="line">
            <a:avLst/>
          </a:prstGeom>
          <a:ln w="12700">
            <a:solidFill>
              <a:srgbClr val="CD9D2C"/>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4"/>
          </p:nvPr>
        </p:nvSpPr>
        <p:spPr>
          <a:xfrm>
            <a:off x="6832600" y="6434138"/>
            <a:ext cx="2133600" cy="365125"/>
          </a:xfrm>
          <a:prstGeom prst="rect">
            <a:avLst/>
          </a:prstGeom>
        </p:spPr>
        <p:txBody>
          <a:bodyPr vert="horz" lIns="91440" tIns="45720" rIns="91440" bIns="45720" rtlCol="0" anchor="ctr"/>
          <a:lstStyle>
            <a:lvl1pPr algn="r">
              <a:defRPr sz="1100">
                <a:solidFill>
                  <a:schemeClr val="tx1"/>
                </a:solidFill>
              </a:defRPr>
            </a:lvl1pPr>
          </a:lstStyle>
          <a:p>
            <a:pPr>
              <a:defRPr/>
            </a:pPr>
            <a:fld id="{BD382179-BA34-4795-84E2-C56B4FE741B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65" r:id="rId8"/>
    <p:sldLayoutId id="2147483766" r:id="rId9"/>
    <p:sldLayoutId id="2147483767" r:id="rId10"/>
    <p:sldLayoutId id="2147483775" r:id="rId11"/>
    <p:sldLayoutId id="2147483776" r:id="rId12"/>
    <p:sldLayoutId id="2147483777" r:id="rId13"/>
    <p:sldLayoutId id="2147483778" r:id="rId14"/>
    <p:sldLayoutId id="2147483779" r:id="rId15"/>
    <p:sldLayoutId id="2147483780" r:id="rId16"/>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lang="en-US" sz="3200" b="1" i="0" u="none"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itchFamily="34" charset="0"/>
        </a:defRPr>
      </a:lvl2pPr>
      <a:lvl3pPr algn="l" rtl="0" eaLnBrk="0" fontAlgn="base" hangingPunct="0">
        <a:lnSpc>
          <a:spcPct val="90000"/>
        </a:lnSpc>
        <a:spcBef>
          <a:spcPct val="0"/>
        </a:spcBef>
        <a:spcAft>
          <a:spcPct val="0"/>
        </a:spcAft>
        <a:defRPr sz="3200" b="1">
          <a:solidFill>
            <a:srgbClr val="262A63"/>
          </a:solidFill>
          <a:latin typeface="Calibri" pitchFamily="34" charset="0"/>
        </a:defRPr>
      </a:lvl3pPr>
      <a:lvl4pPr algn="l" rtl="0" eaLnBrk="0" fontAlgn="base" hangingPunct="0">
        <a:lnSpc>
          <a:spcPct val="90000"/>
        </a:lnSpc>
        <a:spcBef>
          <a:spcPct val="0"/>
        </a:spcBef>
        <a:spcAft>
          <a:spcPct val="0"/>
        </a:spcAft>
        <a:defRPr sz="3200" b="1">
          <a:solidFill>
            <a:srgbClr val="262A63"/>
          </a:solidFill>
          <a:latin typeface="Calibri" pitchFamily="34" charset="0"/>
        </a:defRPr>
      </a:lvl4pPr>
      <a:lvl5pPr algn="l" rtl="0" eaLnBrk="0" fontAlgn="base" hangingPunct="0">
        <a:lnSpc>
          <a:spcPct val="90000"/>
        </a:lnSpc>
        <a:spcBef>
          <a:spcPct val="0"/>
        </a:spcBef>
        <a:spcAft>
          <a:spcPct val="0"/>
        </a:spcAft>
        <a:defRPr sz="3200" b="1">
          <a:solidFill>
            <a:srgbClr val="262A63"/>
          </a:solidFill>
          <a:latin typeface="Calibri" pitchFamily="34" charset="0"/>
        </a:defRPr>
      </a:lvl5pPr>
      <a:lvl6pPr marL="457200" algn="l" rtl="0" fontAlgn="base">
        <a:lnSpc>
          <a:spcPct val="90000"/>
        </a:lnSpc>
        <a:spcBef>
          <a:spcPct val="0"/>
        </a:spcBef>
        <a:spcAft>
          <a:spcPct val="0"/>
        </a:spcAft>
        <a:defRPr sz="3200" b="1">
          <a:solidFill>
            <a:srgbClr val="262A63"/>
          </a:solidFill>
          <a:latin typeface="Calibri" pitchFamily="34" charset="0"/>
        </a:defRPr>
      </a:lvl6pPr>
      <a:lvl7pPr marL="914400" algn="l" rtl="0" fontAlgn="base">
        <a:lnSpc>
          <a:spcPct val="90000"/>
        </a:lnSpc>
        <a:spcBef>
          <a:spcPct val="0"/>
        </a:spcBef>
        <a:spcAft>
          <a:spcPct val="0"/>
        </a:spcAft>
        <a:defRPr sz="3200" b="1">
          <a:solidFill>
            <a:srgbClr val="262A63"/>
          </a:solidFill>
          <a:latin typeface="Calibri" pitchFamily="34" charset="0"/>
        </a:defRPr>
      </a:lvl7pPr>
      <a:lvl8pPr marL="1371600" algn="l" rtl="0" fontAlgn="base">
        <a:lnSpc>
          <a:spcPct val="90000"/>
        </a:lnSpc>
        <a:spcBef>
          <a:spcPct val="0"/>
        </a:spcBef>
        <a:spcAft>
          <a:spcPct val="0"/>
        </a:spcAft>
        <a:defRPr sz="3200" b="1">
          <a:solidFill>
            <a:srgbClr val="262A63"/>
          </a:solidFill>
          <a:latin typeface="Calibri" pitchFamily="34" charset="0"/>
        </a:defRPr>
      </a:lvl8pPr>
      <a:lvl9pPr marL="1828800" algn="l" rtl="0" fontAlgn="base">
        <a:lnSpc>
          <a:spcPct val="90000"/>
        </a:lnSpc>
        <a:spcBef>
          <a:spcPct val="0"/>
        </a:spcBef>
        <a:spcAft>
          <a:spcPct val="0"/>
        </a:spcAft>
        <a:defRPr sz="3200" b="1">
          <a:solidFill>
            <a:srgbClr val="262A63"/>
          </a:solidFill>
          <a:latin typeface="Calibri" pitchFamily="34" charset="0"/>
        </a:defRPr>
      </a:lvl9pPr>
    </p:titleStyle>
    <p:bodyStyle>
      <a:lvl1pPr marL="228600" indent="-228600" algn="l" rtl="0" eaLnBrk="0" fontAlgn="base" hangingPunct="0">
        <a:lnSpc>
          <a:spcPct val="90000"/>
        </a:lnSpc>
        <a:spcBef>
          <a:spcPts val="1000"/>
        </a:spcBef>
        <a:spcAft>
          <a:spcPct val="0"/>
        </a:spcAft>
        <a:buClr>
          <a:srgbClr val="262A63"/>
        </a:buClr>
        <a:buFont typeface="Arial" charset="0"/>
        <a:buChar char="•"/>
        <a:defRPr sz="2800" kern="1200">
          <a:solidFill>
            <a:schemeClr val="tx1"/>
          </a:solidFill>
          <a:latin typeface="Calibri" panose="020F0502020204030204" pitchFamily="34" charset="0"/>
          <a:ea typeface="+mn-ea"/>
          <a:cs typeface="+mn-cs"/>
        </a:defRPr>
      </a:lvl1pPr>
      <a:lvl2pPr marL="685800" indent="-228600" algn="l" rtl="0" eaLnBrk="0" fontAlgn="base" hangingPunct="0">
        <a:lnSpc>
          <a:spcPct val="90000"/>
        </a:lnSpc>
        <a:spcBef>
          <a:spcPts val="500"/>
        </a:spcBef>
        <a:spcAft>
          <a:spcPct val="0"/>
        </a:spcAft>
        <a:buClr>
          <a:srgbClr val="00689B"/>
        </a:buClr>
        <a:buFont typeface="Arial" charset="0"/>
        <a:buChar char="•"/>
        <a:defRPr sz="2400" b="0" i="0" u="none" kern="1200">
          <a:solidFill>
            <a:schemeClr val="tx1"/>
          </a:solidFill>
          <a:latin typeface="Calibri" panose="020F0502020204030204" pitchFamily="34" charset="0"/>
          <a:ea typeface="+mn-ea"/>
          <a:cs typeface="+mn-cs"/>
        </a:defRPr>
      </a:lvl2pPr>
      <a:lvl3pPr marL="1143000" indent="-228600" algn="l" rtl="0" eaLnBrk="0" fontAlgn="base" hangingPunct="0">
        <a:lnSpc>
          <a:spcPct val="90000"/>
        </a:lnSpc>
        <a:spcBef>
          <a:spcPts val="500"/>
        </a:spcBef>
        <a:spcAft>
          <a:spcPct val="0"/>
        </a:spcAft>
        <a:buClr>
          <a:srgbClr val="00A88D"/>
        </a:buClr>
        <a:buFont typeface="Arial" charset="0"/>
        <a:buChar char="•"/>
        <a:defRPr sz="2000" kern="1200">
          <a:solidFill>
            <a:schemeClr val="tx1"/>
          </a:solidFill>
          <a:latin typeface="Calibri" panose="020F0502020204030204" pitchFamily="34" charset="0"/>
          <a:ea typeface="+mn-ea"/>
          <a:cs typeface="+mn-cs"/>
        </a:defRPr>
      </a:lvl3pPr>
      <a:lvl4pPr marL="1371600" algn="l" rtl="0" eaLnBrk="0" fontAlgn="base" hangingPunct="0">
        <a:lnSpc>
          <a:spcPct val="90000"/>
        </a:lnSpc>
        <a:spcBef>
          <a:spcPts val="500"/>
        </a:spcBef>
        <a:spcAft>
          <a:spcPct val="0"/>
        </a:spcAft>
        <a:buClr>
          <a:srgbClr val="9CB63C"/>
        </a:buClr>
        <a:buFont typeface="Arial" charset="0"/>
        <a:defRPr sz="2000" kern="1200">
          <a:solidFill>
            <a:schemeClr val="tx1"/>
          </a:solidFill>
          <a:latin typeface="Calibri" panose="020F0502020204030204" pitchFamily="34" charset="0"/>
          <a:ea typeface="+mn-ea"/>
          <a:cs typeface="+mn-cs"/>
        </a:defRPr>
      </a:lvl4pPr>
      <a:lvl5pPr marL="2057400" indent="-228600" algn="l" rtl="0" eaLnBrk="0" fontAlgn="base" hangingPunct="0">
        <a:lnSpc>
          <a:spcPct val="90000"/>
        </a:lnSpc>
        <a:spcBef>
          <a:spcPts val="500"/>
        </a:spcBef>
        <a:spcAft>
          <a:spcPct val="0"/>
        </a:spcAft>
        <a:buClr>
          <a:srgbClr val="CD9D2C"/>
        </a:buClr>
        <a:buFont typeface="Arial"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careersourceflorida.com/cap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www.fldoe.org/finance/fl-edu-finance-program-fefp/fl-edu-finance-program-fefp-calculatio.s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laws.flrules.org/2016/23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flrules.org/gateway/ruleNo.asp?id=6A-6.057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fldoe.org/accountability/data-sys/database-manuals-updates/2016-17-student-info-system/industry-certification.stml" TargetMode="External"/><Relationship Id="rId2" Type="http://schemas.openxmlformats.org/officeDocument/2006/relationships/hyperlink" Target="http://fldoe.org/accountability/data-sys/database-manuals-updates/2015-16-student-info-system/industry-certification.stml" TargetMode="External"/><Relationship Id="rId1" Type="http://schemas.openxmlformats.org/officeDocument/2006/relationships/slideLayout" Target="../slideLayouts/slideLayout2.xml"/><Relationship Id="rId5" Type="http://schemas.openxmlformats.org/officeDocument/2006/relationships/hyperlink" Target="http://fldoe.org/core/fileparse.php/12026/urlt/1516-140500.pdf" TargetMode="External"/><Relationship Id="rId4" Type="http://schemas.openxmlformats.org/officeDocument/2006/relationships/hyperlink" Target="http://fldoe.org/core/fileparse.php/12026/urlt/1516-140462.pdf"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fldoe.org/academics/career-adult-edu/cape-secondary/resources.stml" TargetMode="External"/><Relationship Id="rId2" Type="http://schemas.openxmlformats.org/officeDocument/2006/relationships/hyperlink" Target="http://www.fldoe.org/academics/career-adult-edu/cape-secondary/" TargetMode="External"/><Relationship Id="rId1" Type="http://schemas.openxmlformats.org/officeDocument/2006/relationships/slideLayout" Target="../slideLayouts/slideLayout2.xml"/><Relationship Id="rId6" Type="http://schemas.openxmlformats.org/officeDocument/2006/relationships/hyperlink" Target="https://www.flrules.org/gateway/ruleNo.asp?id=6A-6.0573" TargetMode="External"/><Relationship Id="rId5" Type="http://schemas.openxmlformats.org/officeDocument/2006/relationships/hyperlink" Target="http://careersourceflorida.com/cape/" TargetMode="External"/><Relationship Id="rId4" Type="http://schemas.openxmlformats.org/officeDocument/2006/relationships/hyperlink" Target="http://www.fldoe.org/finance/fl-edu-finance-program-fefp/fl-edu-finance-program-fefp-calculatio.stml"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fldoe.org/academics/career-adult-edu/cape-secondary/cape-industry-cert-funding-list-current.s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fldoe.org/academics/career-adult-edu/cape-secondary/cape-industry-cert-funding-list-current.s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fldoe.org/academics/career-adult-edu/cape-secondar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482600" y="3201988"/>
            <a:ext cx="8178800" cy="979487"/>
          </a:xfrm>
        </p:spPr>
        <p:txBody>
          <a:bodyPr>
            <a:normAutofit fontScale="90000"/>
          </a:bodyPr>
          <a:lstStyle/>
          <a:p>
            <a:r>
              <a:rPr lang="en-US" dirty="0"/>
              <a:t>Career and Professional Education Act: </a:t>
            </a:r>
            <a:r>
              <a:rPr lang="en-US" dirty="0" smtClean="0"/>
              <a:t/>
            </a:r>
            <a:br>
              <a:rPr lang="en-US" dirty="0" smtClean="0"/>
            </a:br>
            <a:r>
              <a:rPr lang="en-US" dirty="0" smtClean="0"/>
              <a:t>CAPE 101 </a:t>
            </a:r>
            <a:endParaRPr altLang="en-US" dirty="0" smtClean="0"/>
          </a:p>
        </p:txBody>
      </p:sp>
      <p:sp>
        <p:nvSpPr>
          <p:cNvPr id="15363" name="Subtitle 4"/>
          <p:cNvSpPr>
            <a:spLocks noGrp="1"/>
          </p:cNvSpPr>
          <p:nvPr>
            <p:ph type="subTitle" idx="1"/>
          </p:nvPr>
        </p:nvSpPr>
        <p:spPr>
          <a:xfrm>
            <a:off x="482600" y="4384675"/>
            <a:ext cx="8178800" cy="407988"/>
          </a:xfrm>
        </p:spPr>
        <p:txBody>
          <a:bodyPr/>
          <a:lstStyle/>
          <a:p>
            <a:r>
              <a:rPr lang="en-US" dirty="0"/>
              <a:t>Tara Goodman and Sean Friend</a:t>
            </a:r>
          </a:p>
          <a:p>
            <a:endParaRPr lang="en-US" altLang="en-US" dirty="0" smtClean="0"/>
          </a:p>
        </p:txBody>
      </p:sp>
      <p:sp>
        <p:nvSpPr>
          <p:cNvPr id="6" name="Text Placeholder 5"/>
          <p:cNvSpPr>
            <a:spLocks noGrp="1"/>
          </p:cNvSpPr>
          <p:nvPr>
            <p:ph type="body" sz="quarter" idx="14"/>
          </p:nvPr>
        </p:nvSpPr>
        <p:spPr>
          <a:xfrm>
            <a:off x="3535363" y="4938713"/>
            <a:ext cx="2073275" cy="365125"/>
          </a:xfrm>
        </p:spPr>
        <p:txBody>
          <a:bodyPr>
            <a:normAutofit fontScale="70000" lnSpcReduction="20000"/>
          </a:bodyPr>
          <a:lstStyle/>
          <a:p>
            <a:pPr>
              <a:defRPr/>
            </a:pPr>
            <a:r>
              <a:rPr lang="en-US" dirty="0" smtClean="0"/>
              <a:t>2016 </a:t>
            </a:r>
            <a:r>
              <a:rPr lang="en-US" dirty="0"/>
              <a:t>FACTE Conference</a:t>
            </a:r>
          </a:p>
          <a:p>
            <a:pP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2017-18 </a:t>
            </a:r>
            <a:r>
              <a:rPr lang="en-US" dirty="0" err="1" smtClean="0"/>
              <a:t>CareerSource</a:t>
            </a:r>
            <a:r>
              <a:rPr lang="en-US" dirty="0" smtClean="0"/>
              <a:t> Florida Process</a:t>
            </a:r>
            <a:endParaRPr lang="en-US" dirty="0"/>
          </a:p>
        </p:txBody>
      </p:sp>
      <p:sp>
        <p:nvSpPr>
          <p:cNvPr id="3" name="Content Placeholder 2"/>
          <p:cNvSpPr>
            <a:spLocks noGrp="1"/>
          </p:cNvSpPr>
          <p:nvPr>
            <p:ph idx="1"/>
          </p:nvPr>
        </p:nvSpPr>
        <p:spPr>
          <a:xfrm>
            <a:off x="555812" y="1906348"/>
            <a:ext cx="8059270" cy="4354753"/>
          </a:xfrm>
        </p:spPr>
        <p:txBody>
          <a:bodyPr/>
          <a:lstStyle/>
          <a:p>
            <a:r>
              <a:rPr lang="en-US" dirty="0" smtClean="0"/>
              <a:t>The process for requesting new industry certifications for 2017-18 through </a:t>
            </a:r>
            <a:r>
              <a:rPr lang="en-US" dirty="0" err="1" smtClean="0"/>
              <a:t>CareerSource</a:t>
            </a:r>
            <a:r>
              <a:rPr lang="en-US" dirty="0" smtClean="0"/>
              <a:t> Florida is expected to be open from mid-August through early October.  </a:t>
            </a:r>
          </a:p>
          <a:p>
            <a:pPr lvl="1"/>
            <a:r>
              <a:rPr lang="en-US" dirty="0">
                <a:hlinkClick r:id="rId2"/>
              </a:rPr>
              <a:t>http://careersourceflorida.com/cape/</a:t>
            </a:r>
            <a:endParaRPr lang="en-US" dirty="0"/>
          </a:p>
          <a:p>
            <a:r>
              <a:rPr lang="en-US" dirty="0" smtClean="0"/>
              <a:t>Currently, no changes are expected to the process for 2017-18 recommendations.</a:t>
            </a:r>
          </a:p>
          <a:p>
            <a:r>
              <a:rPr lang="en-US" dirty="0" smtClean="0"/>
              <a:t>The 2016-17 CAPE Industry Certification Funding List will serve as the baseline for their list of recommended certifications.</a:t>
            </a:r>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10</a:t>
            </a:fld>
            <a:endParaRPr lang="en-US"/>
          </a:p>
        </p:txBody>
      </p:sp>
    </p:spTree>
    <p:extLst>
      <p:ext uri="{BB962C8B-B14F-4D97-AF65-F5344CB8AC3E}">
        <p14:creationId xmlns:p14="http://schemas.microsoft.com/office/powerpoint/2010/main" val="7572083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 to Remember</a:t>
            </a:r>
            <a:endParaRPr lang="en-US" dirty="0"/>
          </a:p>
        </p:txBody>
      </p:sp>
      <p:sp>
        <p:nvSpPr>
          <p:cNvPr id="3" name="Content Placeholder 2"/>
          <p:cNvSpPr>
            <a:spLocks noGrp="1"/>
          </p:cNvSpPr>
          <p:nvPr>
            <p:ph idx="1"/>
          </p:nvPr>
        </p:nvSpPr>
        <p:spPr/>
        <p:txBody>
          <a:bodyPr/>
          <a:lstStyle/>
          <a:p>
            <a:r>
              <a:rPr lang="en-US" dirty="0" smtClean="0"/>
              <a:t>2017-18 CAPE </a:t>
            </a:r>
            <a:r>
              <a:rPr lang="en-US" dirty="0"/>
              <a:t>Industry Certification Funding List Timeline</a:t>
            </a:r>
          </a:p>
          <a:p>
            <a:pPr lvl="1"/>
            <a:r>
              <a:rPr lang="en-US" b="1" u="sng" dirty="0" smtClean="0"/>
              <a:t>March 5, 2017</a:t>
            </a:r>
            <a:r>
              <a:rPr lang="en-US" dirty="0" smtClean="0"/>
              <a:t>: Preliminary CAPE Industry Certification Funding List is released and window to submit requests for an addition to the CAPE Industry Certification Funding List opens</a:t>
            </a:r>
          </a:p>
          <a:p>
            <a:pPr lvl="1"/>
            <a:r>
              <a:rPr lang="en-US" b="1" u="sng" dirty="0" smtClean="0"/>
              <a:t>June </a:t>
            </a:r>
            <a:r>
              <a:rPr lang="en-US" b="1" u="sng" dirty="0"/>
              <a:t>15, </a:t>
            </a:r>
            <a:r>
              <a:rPr lang="en-US" b="1" u="sng" dirty="0" smtClean="0"/>
              <a:t>2017</a:t>
            </a:r>
            <a:r>
              <a:rPr lang="en-US" dirty="0" smtClean="0"/>
              <a:t>: </a:t>
            </a:r>
            <a:r>
              <a:rPr lang="en-US" dirty="0"/>
              <a:t>Recommendations for CAPE Digital Tool Certificates and new certifications to be recommended for the CAPE Industry Certification Funding List are </a:t>
            </a:r>
            <a:r>
              <a:rPr lang="en-US" dirty="0" smtClean="0"/>
              <a:t>released </a:t>
            </a:r>
          </a:p>
          <a:p>
            <a:pPr lvl="1"/>
            <a:r>
              <a:rPr lang="en-US" b="1" u="sng" dirty="0" smtClean="0"/>
              <a:t>August 1, 2017</a:t>
            </a:r>
            <a:r>
              <a:rPr lang="en-US" dirty="0" smtClean="0"/>
              <a:t>:  Final CAPE Industry Certification Funding List is released</a:t>
            </a:r>
          </a:p>
          <a:p>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11</a:t>
            </a:fld>
            <a:endParaRPr lang="en-US"/>
          </a:p>
        </p:txBody>
      </p:sp>
    </p:spTree>
    <p:extLst>
      <p:ext uri="{BB962C8B-B14F-4D97-AF65-F5344CB8AC3E}">
        <p14:creationId xmlns:p14="http://schemas.microsoft.com/office/powerpoint/2010/main" val="3204485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60450" y="2735263"/>
            <a:ext cx="7013575" cy="1076325"/>
          </a:xfrm>
        </p:spPr>
        <p:txBody>
          <a:bodyPr>
            <a:normAutofit fontScale="90000"/>
          </a:bodyPr>
          <a:lstStyle/>
          <a:p>
            <a:pPr eaLnBrk="1" hangingPunct="1"/>
            <a:r>
              <a:rPr lang="en-US" altLang="en-US" dirty="0"/>
              <a:t>Rule </a:t>
            </a:r>
            <a:r>
              <a:rPr lang="en-US" altLang="en-US" dirty="0" smtClean="0"/>
              <a:t>6A-6.0573, Industry Certification Process</a:t>
            </a:r>
            <a:endParaRPr altLang="en-US" dirty="0" smtClean="0"/>
          </a:p>
        </p:txBody>
      </p:sp>
      <p:sp>
        <p:nvSpPr>
          <p:cNvPr id="1843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7871FA3D-AC42-4D2B-A8DE-A988EA0B1DA6}" type="slidenum">
              <a:rPr lang="en-US" altLang="en-US" sz="1100" smtClean="0"/>
              <a:pPr eaLnBrk="1" hangingPunct="1">
                <a:lnSpc>
                  <a:spcPct val="100000"/>
                </a:lnSpc>
                <a:spcBef>
                  <a:spcPct val="0"/>
                </a:spcBef>
                <a:buClrTx/>
                <a:buFontTx/>
                <a:buNone/>
              </a:pPr>
              <a:t>12</a:t>
            </a:fld>
            <a:endParaRPr lang="en-US" altLang="en-US" sz="11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Test Administration Procedures</a:t>
            </a:r>
            <a:endParaRPr altLang="en-US" dirty="0" smtClean="0"/>
          </a:p>
        </p:txBody>
      </p:sp>
      <p:sp>
        <p:nvSpPr>
          <p:cNvPr id="17411" name="Content Placeholder 2"/>
          <p:cNvSpPr>
            <a:spLocks noGrp="1"/>
          </p:cNvSpPr>
          <p:nvPr>
            <p:ph idx="1"/>
          </p:nvPr>
        </p:nvSpPr>
        <p:spPr>
          <a:xfrm>
            <a:off x="628650" y="1718329"/>
            <a:ext cx="8337550" cy="4691436"/>
          </a:xfrm>
        </p:spPr>
        <p:txBody>
          <a:bodyPr>
            <a:normAutofit fontScale="92500" lnSpcReduction="20000"/>
          </a:bodyPr>
          <a:lstStyle/>
          <a:p>
            <a:r>
              <a:rPr lang="en-US" altLang="en-US" sz="2400" dirty="0" smtClean="0"/>
              <a:t>To report industry certifications, the following procedures must be followed for all written examinations:</a:t>
            </a:r>
          </a:p>
          <a:p>
            <a:pPr lvl="1"/>
            <a:r>
              <a:rPr lang="en-US" altLang="en-US" sz="2200" dirty="0" smtClean="0"/>
              <a:t>Exam </a:t>
            </a:r>
            <a:r>
              <a:rPr lang="en-US" altLang="en-US" sz="2200" dirty="0"/>
              <a:t>is </a:t>
            </a:r>
            <a:r>
              <a:rPr lang="en-US" altLang="en-US" sz="2200" dirty="0" smtClean="0"/>
              <a:t>not proctored </a:t>
            </a:r>
            <a:r>
              <a:rPr lang="en-US" altLang="en-US" sz="2200" dirty="0"/>
              <a:t>by the individual providing the direct instruction for the industry certification or certificate, except under </a:t>
            </a:r>
            <a:r>
              <a:rPr lang="en-US" altLang="en-US" sz="2200" dirty="0" smtClean="0"/>
              <a:t>extremely limited conditions.</a:t>
            </a:r>
          </a:p>
          <a:p>
            <a:pPr lvl="2"/>
            <a:r>
              <a:rPr lang="en-US" altLang="en-US" sz="2200" dirty="0" smtClean="0"/>
              <a:t>If only one individual is approved by the certifying agency as a proctor, the teacher may proctor the exams and must be </a:t>
            </a:r>
            <a:r>
              <a:rPr lang="en-US" altLang="en-US" sz="2200" dirty="0"/>
              <a:t>independently monitored by a second individual who does not provide direct instruction for the industry certification content to the individuals taking the test(s</a:t>
            </a:r>
            <a:r>
              <a:rPr lang="en-US" altLang="en-US" sz="2200" dirty="0" smtClean="0"/>
              <a:t>).</a:t>
            </a:r>
          </a:p>
          <a:p>
            <a:pPr lvl="1"/>
            <a:r>
              <a:rPr lang="en-US" altLang="en-US" sz="2200" dirty="0" smtClean="0"/>
              <a:t>Exam questions are delivered in a secure manner and paper-based tests are not available to the proctor for an extended period of time.</a:t>
            </a:r>
          </a:p>
          <a:p>
            <a:pPr lvl="1"/>
            <a:r>
              <a:rPr lang="en-US" altLang="en-US" sz="2200" dirty="0" smtClean="0"/>
              <a:t>Exam is scored by certifying agency (cannot be scored by anyone at the district).</a:t>
            </a:r>
          </a:p>
          <a:p>
            <a:pPr lvl="1"/>
            <a:r>
              <a:rPr lang="en-US" altLang="en-US" sz="2200" dirty="0" smtClean="0"/>
              <a:t>Exam is administered in accordance with the certifying agency procedures.</a:t>
            </a:r>
          </a:p>
          <a:p>
            <a:pPr lvl="1"/>
            <a:r>
              <a:rPr lang="en-US" altLang="en-US" sz="2200" dirty="0" smtClean="0"/>
              <a:t>Exam must not have been administered more than </a:t>
            </a:r>
            <a:r>
              <a:rPr lang="en-US" altLang="en-US" sz="2200" u="sng" dirty="0" smtClean="0"/>
              <a:t>3 times</a:t>
            </a:r>
            <a:r>
              <a:rPr lang="en-US" altLang="en-US" sz="2200" dirty="0" smtClean="0"/>
              <a:t> during the academic year with a </a:t>
            </a:r>
            <a:r>
              <a:rPr lang="en-US" altLang="en-US" sz="2200" u="sng" dirty="0" smtClean="0"/>
              <a:t>minimum of 20 days between test administrations</a:t>
            </a:r>
            <a:r>
              <a:rPr lang="en-US" altLang="en-US" sz="2200" dirty="0" smtClean="0"/>
              <a:t>. </a:t>
            </a:r>
            <a:endParaRPr lang="en-US" altLang="en-US" sz="2200" dirty="0"/>
          </a:p>
          <a:p>
            <a:pPr marL="0" indent="0">
              <a:buNone/>
            </a:pPr>
            <a:endParaRPr lang="en-US" altLang="en-US" sz="2000" dirty="0" smtClean="0"/>
          </a:p>
        </p:txBody>
      </p:sp>
      <p:sp>
        <p:nvSpPr>
          <p:cNvPr id="6" name="Slide Number Placeholder 1"/>
          <p:cNvSpPr>
            <a:spLocks noGrp="1"/>
          </p:cNvSpPr>
          <p:nvPr>
            <p:ph type="sldNum" sz="quarter" idx="10"/>
          </p:nvPr>
        </p:nvSpPr>
        <p:spPr bwMode="auto">
          <a:xfrm>
            <a:off x="6832600"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3356AA7E-BBF8-4304-A7D1-DC71A636043A}" type="slidenum">
              <a:rPr lang="en-US" altLang="en-US" sz="1100" smtClean="0"/>
              <a:t>13</a:t>
            </a:fld>
            <a:endParaRPr lang="en-US" altLang="en-US" sz="1100" dirty="0" smtClean="0"/>
          </a:p>
        </p:txBody>
      </p:sp>
    </p:spTree>
    <p:extLst>
      <p:ext uri="{BB962C8B-B14F-4D97-AF65-F5344CB8AC3E}">
        <p14:creationId xmlns:p14="http://schemas.microsoft.com/office/powerpoint/2010/main" val="1796230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Administration Procedures</a:t>
            </a:r>
            <a:endParaRPr lang="en-US" dirty="0"/>
          </a:p>
        </p:txBody>
      </p:sp>
      <p:sp>
        <p:nvSpPr>
          <p:cNvPr id="3" name="Content Placeholder 2"/>
          <p:cNvSpPr>
            <a:spLocks noGrp="1"/>
          </p:cNvSpPr>
          <p:nvPr>
            <p:ph idx="1"/>
          </p:nvPr>
        </p:nvSpPr>
        <p:spPr/>
        <p:txBody>
          <a:bodyPr>
            <a:normAutofit lnSpcReduction="10000"/>
          </a:bodyPr>
          <a:lstStyle/>
          <a:p>
            <a:r>
              <a:rPr lang="en-US" dirty="0"/>
              <a:t>It is the district’s responsibility to track the number of days between test </a:t>
            </a:r>
            <a:r>
              <a:rPr lang="en-US" dirty="0" smtClean="0"/>
              <a:t>administrations and the total test administrations.</a:t>
            </a:r>
          </a:p>
          <a:p>
            <a:r>
              <a:rPr lang="en-US" dirty="0" smtClean="0"/>
              <a:t>Certification exams administered that do NOT adhere to the required test administration procedures cannot be reported to the state for funding or any other purpose.</a:t>
            </a:r>
          </a:p>
          <a:p>
            <a:r>
              <a:rPr lang="en-US" dirty="0" smtClean="0"/>
              <a:t>Requirements apply to all written exams given.</a:t>
            </a:r>
          </a:p>
          <a:p>
            <a:r>
              <a:rPr lang="en-US" dirty="0" smtClean="0"/>
              <a:t>For non-CAPE Assessments, Licensures and Certifications, districts must adhere to the same test administration requirements in 2016-17.</a:t>
            </a:r>
            <a:endParaRPr lang="en-US" dirty="0"/>
          </a:p>
        </p:txBody>
      </p:sp>
      <p:sp>
        <p:nvSpPr>
          <p:cNvPr id="4" name="Slide Number Placeholder 1"/>
          <p:cNvSpPr>
            <a:spLocks noGrp="1"/>
          </p:cNvSpPr>
          <p:nvPr>
            <p:ph type="sldNum" sz="quarter" idx="10"/>
          </p:nvPr>
        </p:nvSpPr>
        <p:spPr bwMode="auto">
          <a:xfrm>
            <a:off x="6832600"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E39A9AAD-4152-454A-95B4-A215B85CBBD2}" type="slidenum">
              <a:rPr lang="en-US" altLang="en-US" sz="1100" smtClean="0"/>
              <a:t>14</a:t>
            </a:fld>
            <a:endParaRPr lang="en-US" altLang="en-US" sz="1100" dirty="0" smtClean="0"/>
          </a:p>
        </p:txBody>
      </p:sp>
    </p:spTree>
    <p:extLst>
      <p:ext uri="{BB962C8B-B14F-4D97-AF65-F5344CB8AC3E}">
        <p14:creationId xmlns:p14="http://schemas.microsoft.com/office/powerpoint/2010/main" val="1125665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altLang="en-US" dirty="0" smtClean="0"/>
              <a:t>Additional FTE Calculation in the Florida </a:t>
            </a:r>
            <a:r>
              <a:rPr lang="en-US" altLang="en-US" dirty="0"/>
              <a:t>Education Finance </a:t>
            </a:r>
            <a:r>
              <a:rPr lang="en-US" altLang="en-US" dirty="0" smtClean="0"/>
              <a:t>Program (FEFP)</a:t>
            </a:r>
            <a:endParaRPr lang="en-US" dirty="0"/>
          </a:p>
        </p:txBody>
      </p:sp>
      <p:sp>
        <p:nvSpPr>
          <p:cNvPr id="6" name="Text Placeholder 5"/>
          <p:cNvSpPr>
            <a:spLocks noGrp="1"/>
          </p:cNvSpPr>
          <p:nvPr>
            <p:ph type="body" idx="1"/>
          </p:nvPr>
        </p:nvSpPr>
        <p:spPr/>
        <p:txBody>
          <a:bodyPr/>
          <a:lstStyle/>
          <a:p>
            <a:pPr algn="ctr"/>
            <a:r>
              <a:rPr lang="en-US" dirty="0" smtClean="0"/>
              <a:t>Section 1011.62(1)(o), F.S.</a:t>
            </a:r>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15</a:t>
            </a:fld>
            <a:endParaRPr lang="en-US"/>
          </a:p>
        </p:txBody>
      </p:sp>
    </p:spTree>
    <p:extLst>
      <p:ext uri="{BB962C8B-B14F-4D97-AF65-F5344CB8AC3E}">
        <p14:creationId xmlns:p14="http://schemas.microsoft.com/office/powerpoint/2010/main" val="4056999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3038" y="966788"/>
            <a:ext cx="8534400" cy="793750"/>
          </a:xfrm>
        </p:spPr>
        <p:txBody>
          <a:bodyPr/>
          <a:lstStyle/>
          <a:p>
            <a:r>
              <a:rPr lang="en-US" dirty="0" smtClean="0"/>
              <a:t>When is the funding calculation completed and how are the funds disbursed to programs?</a:t>
            </a:r>
            <a:endParaRPr lang="en-US" dirty="0"/>
          </a:p>
        </p:txBody>
      </p:sp>
      <p:sp>
        <p:nvSpPr>
          <p:cNvPr id="6" name="Content Placeholder 5"/>
          <p:cNvSpPr>
            <a:spLocks noGrp="1"/>
          </p:cNvSpPr>
          <p:nvPr>
            <p:ph idx="1"/>
          </p:nvPr>
        </p:nvSpPr>
        <p:spPr>
          <a:xfrm>
            <a:off x="628650" y="1906349"/>
            <a:ext cx="7886700" cy="4214366"/>
          </a:xfrm>
        </p:spPr>
        <p:txBody>
          <a:bodyPr/>
          <a:lstStyle/>
          <a:p>
            <a:r>
              <a:rPr lang="en-US" dirty="0" smtClean="0"/>
              <a:t>The FEFP, 3</a:t>
            </a:r>
            <a:r>
              <a:rPr lang="en-US" baseline="30000" dirty="0" smtClean="0"/>
              <a:t>rd</a:t>
            </a:r>
            <a:r>
              <a:rPr lang="en-US" dirty="0" smtClean="0"/>
              <a:t> calculation, is the first one in which the additional FTE is included.</a:t>
            </a:r>
          </a:p>
          <a:p>
            <a:pPr lvl="1"/>
            <a:r>
              <a:rPr lang="en-US" dirty="0" smtClean="0"/>
              <a:t>Any data prior to 3</a:t>
            </a:r>
            <a:r>
              <a:rPr lang="en-US" baseline="30000" dirty="0" smtClean="0"/>
              <a:t>rd</a:t>
            </a:r>
            <a:r>
              <a:rPr lang="en-US" dirty="0" smtClean="0"/>
              <a:t> calculation is a placeholder and does not reflect the current program activity</a:t>
            </a:r>
          </a:p>
          <a:p>
            <a:r>
              <a:rPr lang="en-US" dirty="0" smtClean="0"/>
              <a:t>The calculation is updated in the 4</a:t>
            </a:r>
            <a:r>
              <a:rPr lang="en-US" baseline="30000" dirty="0" smtClean="0"/>
              <a:t>th</a:t>
            </a:r>
            <a:r>
              <a:rPr lang="en-US" dirty="0" smtClean="0"/>
              <a:t> calculation with data through the close of Survey 5 reporting.</a:t>
            </a:r>
          </a:p>
          <a:p>
            <a:r>
              <a:rPr lang="en-US" dirty="0" smtClean="0"/>
              <a:t>FEFP calculations are available here:</a:t>
            </a:r>
          </a:p>
          <a:p>
            <a:pPr lvl="1"/>
            <a:r>
              <a:rPr lang="en-US" dirty="0">
                <a:hlinkClick r:id="rId2"/>
              </a:rPr>
              <a:t>http://</a:t>
            </a:r>
            <a:r>
              <a:rPr lang="en-US" dirty="0" smtClean="0">
                <a:hlinkClick r:id="rId2"/>
              </a:rPr>
              <a:t>www.fldoe.org/finance/fl-edu-finance-program-fefp/fl-edu-finance-program-fefp-calculatio.stml</a:t>
            </a:r>
            <a:endParaRPr lang="en-US" dirty="0" smtClean="0"/>
          </a:p>
          <a:p>
            <a:r>
              <a:rPr lang="en-US" dirty="0" smtClean="0"/>
              <a:t>District </a:t>
            </a:r>
            <a:r>
              <a:rPr lang="en-US" dirty="0"/>
              <a:t>staff must work with their own finance office regarding the disbursement of </a:t>
            </a:r>
            <a:r>
              <a:rPr lang="en-US" dirty="0" smtClean="0"/>
              <a:t>funds.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A77C5B66-28B5-4999-88E2-82D0D622EB1F}" type="slidenum">
              <a:rPr lang="en-US" smtClean="0"/>
              <a:pPr>
                <a:defRPr/>
              </a:pPr>
              <a:t>16</a:t>
            </a:fld>
            <a:endParaRPr lang="en-US" dirty="0"/>
          </a:p>
        </p:txBody>
      </p:sp>
    </p:spTree>
    <p:extLst>
      <p:ext uri="{BB962C8B-B14F-4D97-AF65-F5344CB8AC3E}">
        <p14:creationId xmlns:p14="http://schemas.microsoft.com/office/powerpoint/2010/main" val="13109867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Caps per Student</a:t>
            </a:r>
            <a:endParaRPr lang="en-US" dirty="0"/>
          </a:p>
        </p:txBody>
      </p:sp>
      <p:sp>
        <p:nvSpPr>
          <p:cNvPr id="3" name="Content Placeholder 2"/>
          <p:cNvSpPr>
            <a:spLocks noGrp="1"/>
          </p:cNvSpPr>
          <p:nvPr>
            <p:ph idx="1"/>
          </p:nvPr>
        </p:nvSpPr>
        <p:spPr/>
        <p:txBody>
          <a:bodyPr/>
          <a:lstStyle/>
          <a:p>
            <a:r>
              <a:rPr lang="en-US" dirty="0" smtClean="0"/>
              <a:t>For students in grades 9-12, there are NO funding caps.</a:t>
            </a:r>
          </a:p>
          <a:p>
            <a:r>
              <a:rPr lang="en-US" dirty="0" smtClean="0"/>
              <a:t>For students in grades K-8, there is a cap of 0.1 FTE per fiscal year.</a:t>
            </a:r>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17</a:t>
            </a:fld>
            <a:endParaRPr lang="en-US"/>
          </a:p>
        </p:txBody>
      </p:sp>
    </p:spTree>
    <p:extLst>
      <p:ext uri="{BB962C8B-B14F-4D97-AF65-F5344CB8AC3E}">
        <p14:creationId xmlns:p14="http://schemas.microsoft.com/office/powerpoint/2010/main" val="1573266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82061"/>
            <a:ext cx="7886700" cy="793750"/>
          </a:xfrm>
        </p:spPr>
        <p:txBody>
          <a:bodyPr/>
          <a:lstStyle/>
          <a:p>
            <a:r>
              <a:rPr lang="en-US" dirty="0" smtClean="0"/>
              <a:t>Current Funding Weights</a:t>
            </a:r>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18</a:t>
            </a:fld>
            <a:endParaRPr lang="en-US"/>
          </a:p>
        </p:txBody>
      </p:sp>
      <p:graphicFrame>
        <p:nvGraphicFramePr>
          <p:cNvPr id="8" name="Content Placeholder 6"/>
          <p:cNvGraphicFramePr>
            <a:graphicFrameLocks noGrp="1"/>
          </p:cNvGraphicFramePr>
          <p:nvPr>
            <p:ph idx="1"/>
            <p:extLst>
              <p:ext uri="{D42A27DB-BD31-4B8C-83A1-F6EECF244321}">
                <p14:modId xmlns:p14="http://schemas.microsoft.com/office/powerpoint/2010/main" val="874028086"/>
              </p:ext>
            </p:extLst>
          </p:nvPr>
        </p:nvGraphicFramePr>
        <p:xfrm>
          <a:off x="359641" y="1693690"/>
          <a:ext cx="8155709" cy="4345613"/>
        </p:xfrm>
        <a:graphic>
          <a:graphicData uri="http://schemas.openxmlformats.org/drawingml/2006/table">
            <a:tbl>
              <a:tblPr firstRow="1" bandRow="1">
                <a:tableStyleId>{6E25E649-3F16-4E02-A733-19D2CDBF48F0}</a:tableStyleId>
              </a:tblPr>
              <a:tblGrid>
                <a:gridCol w="2426394"/>
                <a:gridCol w="5729315"/>
              </a:tblGrid>
              <a:tr h="322253">
                <a:tc>
                  <a:txBody>
                    <a:bodyPr/>
                    <a:lstStyle/>
                    <a:p>
                      <a:r>
                        <a:rPr lang="en-US" sz="1400" dirty="0" smtClean="0">
                          <a:latin typeface="Garamond" panose="02020404030301010803" pitchFamily="18" charset="0"/>
                        </a:rPr>
                        <a:t>Listing on</a:t>
                      </a:r>
                      <a:r>
                        <a:rPr lang="en-US" sz="1400" baseline="0" dirty="0" smtClean="0">
                          <a:latin typeface="Garamond" panose="02020404030301010803" pitchFamily="18" charset="0"/>
                        </a:rPr>
                        <a:t> CAPE ICFL</a:t>
                      </a:r>
                      <a:endParaRPr lang="en-US" sz="1400" dirty="0">
                        <a:latin typeface="Garamond" panose="02020404030301010803" pitchFamily="18" charset="0"/>
                      </a:endParaRPr>
                    </a:p>
                  </a:txBody>
                  <a:tcPr/>
                </a:tc>
                <a:tc>
                  <a:txBody>
                    <a:bodyPr/>
                    <a:lstStyle/>
                    <a:p>
                      <a:r>
                        <a:rPr lang="en-US" sz="1400" dirty="0" smtClean="0">
                          <a:latin typeface="Garamond" panose="02020404030301010803" pitchFamily="18" charset="0"/>
                        </a:rPr>
                        <a:t>Funding</a:t>
                      </a:r>
                      <a:r>
                        <a:rPr lang="en-US" sz="1400" baseline="0" dirty="0" smtClean="0">
                          <a:latin typeface="Garamond" panose="02020404030301010803" pitchFamily="18" charset="0"/>
                        </a:rPr>
                        <a:t> Weight</a:t>
                      </a:r>
                      <a:endParaRPr lang="en-US" sz="1400" dirty="0">
                        <a:latin typeface="Garamond" panose="02020404030301010803" pitchFamily="18" charset="0"/>
                      </a:endParaRPr>
                    </a:p>
                  </a:txBody>
                  <a:tcPr/>
                </a:tc>
              </a:tr>
              <a:tr h="6092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Garamond" panose="02020404030301010803" pitchFamily="18" charset="0"/>
                        </a:rPr>
                        <a:t>CAPE</a:t>
                      </a:r>
                      <a:r>
                        <a:rPr lang="en-US" sz="2000" b="1" baseline="0" dirty="0" smtClean="0">
                          <a:latin typeface="Garamond" panose="02020404030301010803" pitchFamily="18" charset="0"/>
                        </a:rPr>
                        <a:t> Digital Tool Certificates</a:t>
                      </a:r>
                      <a:endParaRPr lang="en-US" sz="2000" b="1" dirty="0" smtClean="0">
                        <a:latin typeface="Garamond" panose="02020404030301010803" pitchFamily="18" charset="0"/>
                      </a:endParaRPr>
                    </a:p>
                  </a:txBody>
                  <a:tcPr/>
                </a:tc>
                <a:tc>
                  <a:txBody>
                    <a:bodyPr/>
                    <a:lstStyle/>
                    <a:p>
                      <a:pPr marL="285750" indent="-285750">
                        <a:buFont typeface="Arial" panose="020B0604020202020204" pitchFamily="34" charset="0"/>
                        <a:buChar char="•"/>
                      </a:pPr>
                      <a:r>
                        <a:rPr lang="en-US" sz="2000" dirty="0" smtClean="0">
                          <a:latin typeface="Garamond" panose="02020404030301010803" pitchFamily="18" charset="0"/>
                        </a:rPr>
                        <a:t>0.025 FTE –</a:t>
                      </a:r>
                      <a:r>
                        <a:rPr lang="en-US" sz="2000" baseline="0" dirty="0" smtClean="0">
                          <a:latin typeface="Garamond" panose="02020404030301010803" pitchFamily="18" charset="0"/>
                        </a:rPr>
                        <a:t> </a:t>
                      </a:r>
                      <a:r>
                        <a:rPr lang="en-US" sz="2000" dirty="0" smtClean="0">
                          <a:latin typeface="Garamond" panose="02020404030301010803" pitchFamily="18" charset="0"/>
                        </a:rPr>
                        <a:t>per certificate</a:t>
                      </a:r>
                    </a:p>
                  </a:txBody>
                  <a:tcPr/>
                </a:tc>
              </a:tr>
              <a:tr h="9946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Garamond" panose="02020404030301010803" pitchFamily="18" charset="0"/>
                        </a:rPr>
                        <a:t>CAPE Industry Certifications</a:t>
                      </a:r>
                    </a:p>
                    <a:p>
                      <a:endParaRPr lang="en-US" sz="2000" b="1" dirty="0">
                        <a:latin typeface="Garamond" panose="02020404030301010803" pitchFamily="18" charset="0"/>
                      </a:endParaRPr>
                    </a:p>
                  </a:txBody>
                  <a:tcPr/>
                </a:tc>
                <a:tc>
                  <a:txBody>
                    <a:bodyPr/>
                    <a:lstStyle/>
                    <a:p>
                      <a:pPr marL="285750" indent="-285750">
                        <a:buFont typeface="Arial" panose="020B0604020202020204" pitchFamily="34" charset="0"/>
                        <a:buChar char="•"/>
                      </a:pPr>
                      <a:r>
                        <a:rPr lang="en-US" sz="2000" dirty="0" smtClean="0">
                          <a:latin typeface="Garamond" panose="02020404030301010803" pitchFamily="18" charset="0"/>
                        </a:rPr>
                        <a:t>0.2 FTE – statewide</a:t>
                      </a:r>
                      <a:r>
                        <a:rPr lang="en-US" sz="2000" baseline="0" dirty="0" smtClean="0">
                          <a:latin typeface="Garamond" panose="02020404030301010803" pitchFamily="18" charset="0"/>
                        </a:rPr>
                        <a:t> a</a:t>
                      </a:r>
                      <a:r>
                        <a:rPr lang="en-US" sz="2000" dirty="0" smtClean="0">
                          <a:latin typeface="Garamond" panose="02020404030301010803" pitchFamily="18" charset="0"/>
                        </a:rPr>
                        <a:t>rticulation agreements (&lt;=14 hours)</a:t>
                      </a:r>
                    </a:p>
                    <a:p>
                      <a:pPr marL="285750" indent="-285750">
                        <a:buFont typeface="Arial" panose="020B0604020202020204" pitchFamily="34" charset="0"/>
                        <a:buChar char="•"/>
                      </a:pPr>
                      <a:r>
                        <a:rPr lang="en-US" sz="2000" dirty="0" smtClean="0">
                          <a:latin typeface="Garamond" panose="02020404030301010803" pitchFamily="18" charset="0"/>
                        </a:rPr>
                        <a:t>0.1 FTE – </a:t>
                      </a:r>
                      <a:r>
                        <a:rPr lang="en-US" sz="2000" baseline="0" dirty="0" smtClean="0">
                          <a:latin typeface="Garamond" panose="02020404030301010803" pitchFamily="18" charset="0"/>
                        </a:rPr>
                        <a:t> </a:t>
                      </a:r>
                      <a:r>
                        <a:rPr lang="en-US" sz="2000" dirty="0" smtClean="0">
                          <a:latin typeface="Garamond" panose="02020404030301010803" pitchFamily="18" charset="0"/>
                        </a:rPr>
                        <a:t>no statewide articulation agreements</a:t>
                      </a:r>
                      <a:endParaRPr lang="en-US" sz="2000" dirty="0">
                        <a:latin typeface="Garamond" panose="02020404030301010803" pitchFamily="18" charset="0"/>
                      </a:endParaRPr>
                    </a:p>
                  </a:txBody>
                  <a:tcPr/>
                </a:tc>
              </a:tr>
              <a:tr h="6893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Garamond" panose="02020404030301010803" pitchFamily="18" charset="0"/>
                        </a:rPr>
                        <a:t>CAPE Acceleration Industry Certifications</a:t>
                      </a:r>
                    </a:p>
                  </a:txBody>
                  <a:tcPr/>
                </a:tc>
                <a:tc>
                  <a:txBody>
                    <a:bodyPr/>
                    <a:lstStyle/>
                    <a:p>
                      <a:pPr marL="285750" indent="-285750">
                        <a:buFont typeface="Arial" panose="020B0604020202020204" pitchFamily="34" charset="0"/>
                        <a:buChar char="•"/>
                      </a:pPr>
                      <a:r>
                        <a:rPr lang="en-US" sz="2000" dirty="0" smtClean="0">
                          <a:latin typeface="Garamond" panose="02020404030301010803" pitchFamily="18" charset="0"/>
                        </a:rPr>
                        <a:t>0.5 FTE – statewide</a:t>
                      </a:r>
                      <a:r>
                        <a:rPr lang="en-US" sz="2000" baseline="0" dirty="0" smtClean="0">
                          <a:latin typeface="Garamond" panose="02020404030301010803" pitchFamily="18" charset="0"/>
                        </a:rPr>
                        <a:t> articulation agreement f</a:t>
                      </a:r>
                      <a:r>
                        <a:rPr lang="en-US" sz="2000" dirty="0" smtClean="0">
                          <a:latin typeface="Garamond" panose="02020404030301010803" pitchFamily="18" charset="0"/>
                        </a:rPr>
                        <a:t>or 15 to 29 hours</a:t>
                      </a:r>
                    </a:p>
                    <a:p>
                      <a:pPr marL="285750" indent="-285750">
                        <a:buFont typeface="Arial" panose="020B0604020202020204" pitchFamily="34" charset="0"/>
                        <a:buChar char="•"/>
                      </a:pPr>
                      <a:r>
                        <a:rPr lang="en-US" sz="2000" dirty="0" smtClean="0">
                          <a:latin typeface="Garamond" panose="02020404030301010803" pitchFamily="18" charset="0"/>
                        </a:rPr>
                        <a:t>1.0 FTE – statewide</a:t>
                      </a:r>
                      <a:r>
                        <a:rPr lang="en-US" sz="2000" baseline="0" dirty="0" smtClean="0">
                          <a:latin typeface="Garamond" panose="02020404030301010803" pitchFamily="18" charset="0"/>
                        </a:rPr>
                        <a:t> articulation agreement f</a:t>
                      </a:r>
                      <a:r>
                        <a:rPr lang="en-US" sz="2000" dirty="0" smtClean="0">
                          <a:latin typeface="Garamond" panose="02020404030301010803" pitchFamily="18" charset="0"/>
                        </a:rPr>
                        <a:t>or 30+ hours</a:t>
                      </a:r>
                      <a:endParaRPr lang="en-US" sz="2000" dirty="0">
                        <a:latin typeface="Garamond" panose="02020404030301010803" pitchFamily="18" charset="0"/>
                      </a:endParaRPr>
                    </a:p>
                  </a:txBody>
                  <a:tcPr/>
                </a:tc>
              </a:tr>
              <a:tr h="7301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Garamond" panose="02020404030301010803" pitchFamily="18" charset="0"/>
                        </a:rPr>
                        <a:t>CAPE Innovation</a:t>
                      </a:r>
                      <a:r>
                        <a:rPr lang="en-US" sz="2000" b="1" baseline="0" dirty="0" smtClean="0">
                          <a:latin typeface="Garamond" panose="02020404030301010803" pitchFamily="18" charset="0"/>
                        </a:rPr>
                        <a:t> Courses</a:t>
                      </a:r>
                      <a:endParaRPr lang="en-US" sz="2000" b="1" dirty="0" smtClean="0">
                        <a:latin typeface="Garamond" panose="02020404030301010803" pitchFamily="18" charset="0"/>
                      </a:endParaRPr>
                    </a:p>
                    <a:p>
                      <a:endParaRPr lang="en-US" sz="2000" b="1" dirty="0">
                        <a:latin typeface="Garamond" panose="02020404030301010803" pitchFamily="18" charset="0"/>
                      </a:endParaRPr>
                    </a:p>
                  </a:txBody>
                  <a:tcPr/>
                </a:tc>
                <a:tc>
                  <a:txBody>
                    <a:bodyPr/>
                    <a:lstStyle/>
                    <a:p>
                      <a:pPr marL="285750" indent="-285750">
                        <a:buFont typeface="Arial" panose="020B0604020202020204" pitchFamily="34" charset="0"/>
                        <a:buChar char="•"/>
                      </a:pPr>
                      <a:r>
                        <a:rPr lang="en-US" sz="2000" dirty="0" smtClean="0">
                          <a:latin typeface="Garamond" panose="02020404030301010803" pitchFamily="18" charset="0"/>
                        </a:rPr>
                        <a:t>0.3 FTE for student completion of the courses and the embedded certifications</a:t>
                      </a:r>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2016-17 FEFP – Estimated Value of Industry Certifications/Certificates/Courses</a:t>
            </a:r>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19</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48662616"/>
              </p:ext>
            </p:extLst>
          </p:nvPr>
        </p:nvGraphicFramePr>
        <p:xfrm>
          <a:off x="358588" y="1906588"/>
          <a:ext cx="8498540" cy="3688080"/>
        </p:xfrm>
        <a:graphic>
          <a:graphicData uri="http://schemas.openxmlformats.org/drawingml/2006/table">
            <a:tbl>
              <a:tblPr firstRow="1" bandRow="1">
                <a:tableStyleId>{5C22544A-7EE6-4342-B048-85BDC9FD1C3A}</a:tableStyleId>
              </a:tblPr>
              <a:tblGrid>
                <a:gridCol w="5289177"/>
                <a:gridCol w="1098328"/>
                <a:gridCol w="2111035"/>
              </a:tblGrid>
              <a:tr h="370840">
                <a:tc>
                  <a:txBody>
                    <a:bodyPr/>
                    <a:lstStyle/>
                    <a:p>
                      <a:pPr algn="ctr"/>
                      <a:r>
                        <a:rPr lang="en-US" sz="1600" dirty="0" smtClean="0"/>
                        <a:t>Type</a:t>
                      </a:r>
                      <a:r>
                        <a:rPr lang="en-US" sz="1600" baseline="0" dirty="0" smtClean="0"/>
                        <a:t> of Outcome</a:t>
                      </a:r>
                      <a:endParaRPr lang="en-US" sz="1600" dirty="0"/>
                    </a:p>
                  </a:txBody>
                  <a:tcPr/>
                </a:tc>
                <a:tc>
                  <a:txBody>
                    <a:bodyPr/>
                    <a:lstStyle/>
                    <a:p>
                      <a:pPr algn="ctr"/>
                      <a:r>
                        <a:rPr lang="en-US" sz="1600" dirty="0" smtClean="0"/>
                        <a:t>Funding Weight</a:t>
                      </a:r>
                      <a:endParaRPr lang="en-US" sz="1600" dirty="0"/>
                    </a:p>
                  </a:txBody>
                  <a:tcPr/>
                </a:tc>
                <a:tc>
                  <a:txBody>
                    <a:bodyPr/>
                    <a:lstStyle/>
                    <a:p>
                      <a:pPr algn="ctr"/>
                      <a:r>
                        <a:rPr lang="en-US" sz="1600" dirty="0" smtClean="0">
                          <a:solidFill>
                            <a:schemeClr val="tx1"/>
                          </a:solidFill>
                        </a:rPr>
                        <a:t>Estimated</a:t>
                      </a:r>
                      <a:r>
                        <a:rPr lang="en-US" sz="1600" baseline="0" dirty="0" smtClean="0">
                          <a:solidFill>
                            <a:schemeClr val="tx1"/>
                          </a:solidFill>
                        </a:rPr>
                        <a:t> Value </a:t>
                      </a:r>
                    </a:p>
                    <a:p>
                      <a:pPr algn="ctr"/>
                      <a:r>
                        <a:rPr lang="en-US" sz="1050" baseline="0" dirty="0" smtClean="0">
                          <a:solidFill>
                            <a:schemeClr val="tx1"/>
                          </a:solidFill>
                        </a:rPr>
                        <a:t>(Base Student Allocation = $4,160.71)</a:t>
                      </a:r>
                      <a:endParaRPr lang="en-US" sz="1050" dirty="0">
                        <a:solidFill>
                          <a:schemeClr val="tx1"/>
                        </a:solidFill>
                      </a:endParaRPr>
                    </a:p>
                  </a:txBody>
                  <a:tcPr/>
                </a:tc>
              </a:tr>
              <a:tr h="370840">
                <a:tc>
                  <a:txBody>
                    <a:bodyPr/>
                    <a:lstStyle/>
                    <a:p>
                      <a:r>
                        <a:rPr lang="en-US" dirty="0" smtClean="0"/>
                        <a:t>CAPE</a:t>
                      </a:r>
                      <a:r>
                        <a:rPr lang="en-US" baseline="0" dirty="0" smtClean="0"/>
                        <a:t> Digital Tool Certificate</a:t>
                      </a:r>
                      <a:endParaRPr lang="en-US" dirty="0"/>
                    </a:p>
                  </a:txBody>
                  <a:tcPr/>
                </a:tc>
                <a:tc>
                  <a:txBody>
                    <a:bodyPr/>
                    <a:lstStyle/>
                    <a:p>
                      <a:pPr algn="ctr"/>
                      <a:r>
                        <a:rPr lang="en-US" dirty="0" smtClean="0"/>
                        <a:t>0.025</a:t>
                      </a:r>
                      <a:endParaRPr lang="en-US" dirty="0"/>
                    </a:p>
                  </a:txBody>
                  <a:tcPr/>
                </a:tc>
                <a:tc>
                  <a:txBody>
                    <a:bodyPr/>
                    <a:lstStyle/>
                    <a:p>
                      <a:pPr algn="ctr"/>
                      <a:r>
                        <a:rPr lang="en-US" b="1" dirty="0" smtClean="0">
                          <a:solidFill>
                            <a:schemeClr val="tx1"/>
                          </a:solidFill>
                        </a:rPr>
                        <a:t>$104.02</a:t>
                      </a:r>
                      <a:endParaRPr lang="en-US" b="1" dirty="0">
                        <a:solidFill>
                          <a:schemeClr val="tx1"/>
                        </a:solidFill>
                      </a:endParaRPr>
                    </a:p>
                  </a:txBody>
                  <a:tcPr/>
                </a:tc>
              </a:tr>
              <a:tr h="370840">
                <a:tc>
                  <a:txBody>
                    <a:bodyPr/>
                    <a:lstStyle/>
                    <a:p>
                      <a:r>
                        <a:rPr lang="en-US" dirty="0" smtClean="0"/>
                        <a:t>CAPE Industry Certification without articulated credits</a:t>
                      </a:r>
                      <a:endParaRPr lang="en-US" dirty="0"/>
                    </a:p>
                  </a:txBody>
                  <a:tcPr/>
                </a:tc>
                <a:tc>
                  <a:txBody>
                    <a:bodyPr/>
                    <a:lstStyle/>
                    <a:p>
                      <a:pPr algn="ctr"/>
                      <a:r>
                        <a:rPr lang="en-US" dirty="0" smtClean="0"/>
                        <a:t>0.1</a:t>
                      </a:r>
                      <a:endParaRPr lang="en-US" dirty="0"/>
                    </a:p>
                  </a:txBody>
                  <a:tcPr/>
                </a:tc>
                <a:tc>
                  <a:txBody>
                    <a:bodyPr/>
                    <a:lstStyle/>
                    <a:p>
                      <a:pPr algn="ctr"/>
                      <a:r>
                        <a:rPr lang="en-US" b="1" dirty="0" smtClean="0">
                          <a:solidFill>
                            <a:schemeClr val="tx1"/>
                          </a:solidFill>
                        </a:rPr>
                        <a:t>$416.07</a:t>
                      </a:r>
                      <a:endParaRPr lang="en-US" b="1" dirty="0">
                        <a:solidFill>
                          <a:schemeClr val="tx1"/>
                        </a:solidFill>
                      </a:endParaRPr>
                    </a:p>
                  </a:txBody>
                  <a:tcPr/>
                </a:tc>
              </a:tr>
              <a:tr h="370840">
                <a:tc>
                  <a:txBody>
                    <a:bodyPr/>
                    <a:lstStyle/>
                    <a:p>
                      <a:r>
                        <a:rPr lang="en-US" dirty="0" smtClean="0"/>
                        <a:t>CAPE Industry Certification with up to 14 articulated credits</a:t>
                      </a:r>
                      <a:endParaRPr lang="en-US" dirty="0"/>
                    </a:p>
                  </a:txBody>
                  <a:tcPr/>
                </a:tc>
                <a:tc>
                  <a:txBody>
                    <a:bodyPr/>
                    <a:lstStyle/>
                    <a:p>
                      <a:pPr algn="ctr"/>
                      <a:r>
                        <a:rPr lang="en-US" dirty="0" smtClean="0"/>
                        <a:t>0.2</a:t>
                      </a:r>
                      <a:endParaRPr lang="en-US" dirty="0"/>
                    </a:p>
                  </a:txBody>
                  <a:tcPr/>
                </a:tc>
                <a:tc>
                  <a:txBody>
                    <a:bodyPr/>
                    <a:lstStyle/>
                    <a:p>
                      <a:pPr algn="ctr"/>
                      <a:r>
                        <a:rPr lang="en-US" b="1" dirty="0" smtClean="0">
                          <a:solidFill>
                            <a:schemeClr val="tx1"/>
                          </a:solidFill>
                        </a:rPr>
                        <a:t>$832.14</a:t>
                      </a:r>
                      <a:endParaRPr lang="en-US" b="1" dirty="0">
                        <a:solidFill>
                          <a:schemeClr val="tx1"/>
                        </a:solidFill>
                      </a:endParaRPr>
                    </a:p>
                  </a:txBody>
                  <a:tcPr/>
                </a:tc>
              </a:tr>
              <a:tr h="370840">
                <a:tc>
                  <a:txBody>
                    <a:bodyPr/>
                    <a:lstStyle/>
                    <a:p>
                      <a:r>
                        <a:rPr lang="en-US" dirty="0" smtClean="0"/>
                        <a:t>CAPE Innovation Course</a:t>
                      </a:r>
                      <a:endParaRPr lang="en-US" dirty="0"/>
                    </a:p>
                  </a:txBody>
                  <a:tcPr/>
                </a:tc>
                <a:tc>
                  <a:txBody>
                    <a:bodyPr/>
                    <a:lstStyle/>
                    <a:p>
                      <a:pPr algn="ctr"/>
                      <a:r>
                        <a:rPr lang="en-US" dirty="0" smtClean="0"/>
                        <a:t>0.3</a:t>
                      </a:r>
                      <a:endParaRPr lang="en-US" dirty="0"/>
                    </a:p>
                  </a:txBody>
                  <a:tcPr/>
                </a:tc>
                <a:tc>
                  <a:txBody>
                    <a:bodyPr/>
                    <a:lstStyle/>
                    <a:p>
                      <a:pPr algn="ctr"/>
                      <a:r>
                        <a:rPr lang="en-US" b="1" dirty="0" smtClean="0">
                          <a:solidFill>
                            <a:schemeClr val="tx1"/>
                          </a:solidFill>
                        </a:rPr>
                        <a:t>$1,248.21</a:t>
                      </a:r>
                    </a:p>
                  </a:txBody>
                  <a:tcPr/>
                </a:tc>
              </a:tr>
              <a:tr h="370840">
                <a:tc>
                  <a:txBody>
                    <a:bodyPr/>
                    <a:lstStyle/>
                    <a:p>
                      <a:r>
                        <a:rPr lang="en-US" dirty="0" smtClean="0"/>
                        <a:t>CAPE Acceleration Industry Certification with 15 to 29 credits</a:t>
                      </a:r>
                      <a:endParaRPr lang="en-US" dirty="0"/>
                    </a:p>
                  </a:txBody>
                  <a:tcPr/>
                </a:tc>
                <a:tc>
                  <a:txBody>
                    <a:bodyPr/>
                    <a:lstStyle/>
                    <a:p>
                      <a:pPr algn="ctr"/>
                      <a:r>
                        <a:rPr lang="en-US" dirty="0" smtClean="0"/>
                        <a:t>0.5</a:t>
                      </a:r>
                      <a:endParaRPr lang="en-US" dirty="0"/>
                    </a:p>
                  </a:txBody>
                  <a:tcPr/>
                </a:tc>
                <a:tc>
                  <a:txBody>
                    <a:bodyPr/>
                    <a:lstStyle/>
                    <a:p>
                      <a:pPr algn="ctr"/>
                      <a:r>
                        <a:rPr lang="en-US" b="1" dirty="0" smtClean="0">
                          <a:solidFill>
                            <a:schemeClr val="tx1"/>
                          </a:solidFill>
                        </a:rPr>
                        <a:t>$2,080.36</a:t>
                      </a:r>
                      <a:endParaRPr lang="en-US" b="1" dirty="0">
                        <a:solidFill>
                          <a:schemeClr val="tx1"/>
                        </a:solidFill>
                      </a:endParaRPr>
                    </a:p>
                  </a:txBody>
                  <a:tcPr/>
                </a:tc>
              </a:tr>
              <a:tr h="370840">
                <a:tc>
                  <a:txBody>
                    <a:bodyPr/>
                    <a:lstStyle/>
                    <a:p>
                      <a:r>
                        <a:rPr lang="en-US" dirty="0" smtClean="0"/>
                        <a:t>CAPE Acceleration Industry Certification with 30 or more credits</a:t>
                      </a:r>
                      <a:endParaRPr lang="en-US" dirty="0"/>
                    </a:p>
                  </a:txBody>
                  <a:tcPr/>
                </a:tc>
                <a:tc>
                  <a:txBody>
                    <a:bodyPr/>
                    <a:lstStyle/>
                    <a:p>
                      <a:pPr algn="ctr"/>
                      <a:r>
                        <a:rPr lang="en-US" dirty="0" smtClean="0"/>
                        <a:t>1.0</a:t>
                      </a:r>
                      <a:endParaRPr lang="en-US" dirty="0"/>
                    </a:p>
                  </a:txBody>
                  <a:tcPr/>
                </a:tc>
                <a:tc>
                  <a:txBody>
                    <a:bodyPr/>
                    <a:lstStyle/>
                    <a:p>
                      <a:pPr algn="ctr"/>
                      <a:r>
                        <a:rPr lang="en-US" b="1" dirty="0" smtClean="0">
                          <a:solidFill>
                            <a:schemeClr val="tx1"/>
                          </a:solidFill>
                        </a:rPr>
                        <a:t>$4,160.71</a:t>
                      </a:r>
                      <a:endParaRPr lang="en-US" b="1" dirty="0">
                        <a:solidFill>
                          <a:schemeClr val="tx1"/>
                        </a:solidFill>
                      </a:endParaRPr>
                    </a:p>
                  </a:txBody>
                  <a:tcPr/>
                </a:tc>
              </a:tr>
            </a:tbl>
          </a:graphicData>
        </a:graphic>
      </p:graphicFrame>
      <p:sp>
        <p:nvSpPr>
          <p:cNvPr id="3" name="TextBox 2"/>
          <p:cNvSpPr txBox="1"/>
          <p:nvPr/>
        </p:nvSpPr>
        <p:spPr>
          <a:xfrm>
            <a:off x="361007" y="5721791"/>
            <a:ext cx="8484229" cy="523220"/>
          </a:xfrm>
          <a:prstGeom prst="rect">
            <a:avLst/>
          </a:prstGeom>
          <a:noFill/>
        </p:spPr>
        <p:txBody>
          <a:bodyPr wrap="square" rtlCol="0">
            <a:spAutoFit/>
          </a:bodyPr>
          <a:lstStyle/>
          <a:p>
            <a:r>
              <a:rPr lang="en-US" sz="1400" dirty="0" smtClean="0"/>
              <a:t>Notes: 2016-17 FEFP is based on 2015-16 data reporting.  Estimated value does not adjust for the district cost differential.</a:t>
            </a:r>
            <a:endParaRPr lang="en-US" sz="1400" dirty="0"/>
          </a:p>
        </p:txBody>
      </p:sp>
    </p:spTree>
    <p:extLst>
      <p:ext uri="{BB962C8B-B14F-4D97-AF65-F5344CB8AC3E}">
        <p14:creationId xmlns:p14="http://schemas.microsoft.com/office/powerpoint/2010/main" val="35225480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060450" y="2735263"/>
            <a:ext cx="7013575" cy="1076325"/>
          </a:xfrm>
        </p:spPr>
        <p:txBody>
          <a:bodyPr/>
          <a:lstStyle/>
          <a:p>
            <a:pPr eaLnBrk="1" hangingPunct="1"/>
            <a:r>
              <a:rPr lang="en-US" altLang="en-US" dirty="0"/>
              <a:t>Statutory Framework</a:t>
            </a:r>
            <a:endParaRPr altLang="en-US" dirty="0" smtClean="0"/>
          </a:p>
        </p:txBody>
      </p:sp>
      <p:sp>
        <p:nvSpPr>
          <p:cNvPr id="1638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D3F01F00-D290-4AF8-B09D-F87451D72687}" type="slidenum">
              <a:rPr lang="en-US" altLang="en-US" sz="1100" smtClean="0"/>
              <a:pPr eaLnBrk="1" hangingPunct="1">
                <a:lnSpc>
                  <a:spcPct val="100000"/>
                </a:lnSpc>
                <a:spcBef>
                  <a:spcPct val="0"/>
                </a:spcBef>
                <a:buClrTx/>
                <a:buFontTx/>
                <a:buNone/>
              </a:pPr>
              <a:t>2</a:t>
            </a:fld>
            <a:endParaRPr lang="en-US" altLang="en-US" sz="11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are the expenditures requirements for the funding?</a:t>
            </a:r>
            <a:endParaRPr lang="en-US" dirty="0"/>
          </a:p>
        </p:txBody>
      </p:sp>
      <p:sp>
        <p:nvSpPr>
          <p:cNvPr id="6" name="Content Placeholder 5"/>
          <p:cNvSpPr>
            <a:spLocks noGrp="1"/>
          </p:cNvSpPr>
          <p:nvPr>
            <p:ph idx="1"/>
          </p:nvPr>
        </p:nvSpPr>
        <p:spPr/>
        <p:txBody>
          <a:bodyPr/>
          <a:lstStyle/>
          <a:p>
            <a:r>
              <a:rPr lang="en-US" dirty="0" smtClean="0"/>
              <a:t>Each district must allocate at least 80 percent of the funds provided for industry certification, in accordance with this paragraph, to the program that generated the funds. </a:t>
            </a:r>
          </a:p>
          <a:p>
            <a:r>
              <a:rPr lang="en-US" dirty="0" smtClean="0"/>
              <a:t>This allocation may not be used to supplant funds provided for basic operation of the program.</a:t>
            </a:r>
          </a:p>
          <a:p>
            <a:r>
              <a:rPr lang="en-US" dirty="0" smtClean="0"/>
              <a:t>Teacher bonuses are required to be paid from these funds.</a:t>
            </a:r>
          </a:p>
        </p:txBody>
      </p:sp>
      <p:sp>
        <p:nvSpPr>
          <p:cNvPr id="4" name="Slide Number Placeholder 3"/>
          <p:cNvSpPr>
            <a:spLocks noGrp="1"/>
          </p:cNvSpPr>
          <p:nvPr>
            <p:ph type="sldNum" sz="quarter" idx="10"/>
          </p:nvPr>
        </p:nvSpPr>
        <p:spPr/>
        <p:txBody>
          <a:bodyPr/>
          <a:lstStyle/>
          <a:p>
            <a:pPr>
              <a:defRPr/>
            </a:pPr>
            <a:fld id="{A77C5B66-28B5-4999-88E2-82D0D622EB1F}" type="slidenum">
              <a:rPr lang="en-US" smtClean="0"/>
              <a:pPr>
                <a:defRPr/>
              </a:pPr>
              <a:t>20</a:t>
            </a:fld>
            <a:endParaRPr lang="en-US"/>
          </a:p>
        </p:txBody>
      </p:sp>
    </p:spTree>
    <p:extLst>
      <p:ext uri="{BB962C8B-B14F-4D97-AF65-F5344CB8AC3E}">
        <p14:creationId xmlns:p14="http://schemas.microsoft.com/office/powerpoint/2010/main" val="4028595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requirements for teacher bonuses?</a:t>
            </a:r>
          </a:p>
        </p:txBody>
      </p:sp>
      <p:sp>
        <p:nvSpPr>
          <p:cNvPr id="3" name="Content Placeholder 2"/>
          <p:cNvSpPr>
            <a:spLocks noGrp="1"/>
          </p:cNvSpPr>
          <p:nvPr>
            <p:ph idx="1"/>
          </p:nvPr>
        </p:nvSpPr>
        <p:spPr>
          <a:xfrm>
            <a:off x="628650" y="1906348"/>
            <a:ext cx="7886700" cy="1024859"/>
          </a:xfrm>
        </p:spPr>
        <p:txBody>
          <a:bodyPr/>
          <a:lstStyle/>
          <a:p>
            <a:r>
              <a:rPr lang="en-US" dirty="0"/>
              <a:t>The following bonuses are required from the funds in the 2016-17 FEFP Calculation:</a:t>
            </a:r>
          </a:p>
          <a:p>
            <a:endParaRPr lang="en-US" dirty="0"/>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21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95715065"/>
              </p:ext>
            </p:extLst>
          </p:nvPr>
        </p:nvGraphicFramePr>
        <p:xfrm>
          <a:off x="1162227" y="2753005"/>
          <a:ext cx="6392255" cy="2494280"/>
        </p:xfrm>
        <a:graphic>
          <a:graphicData uri="http://schemas.openxmlformats.org/drawingml/2006/table">
            <a:tbl>
              <a:tblPr firstRow="1" bandRow="1">
                <a:tableStyleId>{5C22544A-7EE6-4342-B048-85BDC9FD1C3A}</a:tableStyleId>
              </a:tblPr>
              <a:tblGrid>
                <a:gridCol w="3298677"/>
                <a:gridCol w="3093578"/>
              </a:tblGrid>
              <a:tr h="370840">
                <a:tc>
                  <a:txBody>
                    <a:bodyPr/>
                    <a:lstStyle/>
                    <a:p>
                      <a:pPr algn="ctr"/>
                      <a:r>
                        <a:rPr lang="en-US" sz="1800" dirty="0" smtClean="0"/>
                        <a:t>Funding Weight</a:t>
                      </a:r>
                      <a:r>
                        <a:rPr lang="en-US" sz="1800" baseline="0" dirty="0" smtClean="0"/>
                        <a:t> on the 15-16 ICFL</a:t>
                      </a:r>
                      <a:endParaRPr lang="en-US" sz="1800" dirty="0"/>
                    </a:p>
                  </a:txBody>
                  <a:tcPr/>
                </a:tc>
                <a:tc>
                  <a:txBody>
                    <a:bodyPr/>
                    <a:lstStyle/>
                    <a:p>
                      <a:pPr algn="ctr"/>
                      <a:r>
                        <a:rPr lang="en-US" sz="1800" dirty="0" smtClean="0"/>
                        <a:t>Required Teacher Bonus</a:t>
                      </a:r>
                      <a:r>
                        <a:rPr lang="en-US" sz="1800" baseline="0" dirty="0" smtClean="0"/>
                        <a:t> in 2016-17</a:t>
                      </a:r>
                      <a:endParaRPr lang="en-US" sz="1800"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0.1 Weight</a:t>
                      </a:r>
                    </a:p>
                  </a:txBody>
                  <a:tcPr/>
                </a:tc>
                <a:tc>
                  <a:txBody>
                    <a:bodyPr/>
                    <a:lstStyle/>
                    <a:p>
                      <a:pPr algn="ctr"/>
                      <a:r>
                        <a:rPr lang="en-US" dirty="0" smtClean="0"/>
                        <a:t>$25</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0.2 Weight</a:t>
                      </a:r>
                    </a:p>
                  </a:txBody>
                  <a:tcPr/>
                </a:tc>
                <a:tc>
                  <a:txBody>
                    <a:bodyPr/>
                    <a:lstStyle/>
                    <a:p>
                      <a:pPr algn="ctr"/>
                      <a:r>
                        <a:rPr lang="en-US" dirty="0" smtClean="0"/>
                        <a:t>$50</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0.3 Weight</a:t>
                      </a:r>
                    </a:p>
                  </a:txBody>
                  <a:tcPr/>
                </a:tc>
                <a:tc>
                  <a:txBody>
                    <a:bodyPr/>
                    <a:lstStyle/>
                    <a:p>
                      <a:pPr algn="ctr"/>
                      <a:r>
                        <a:rPr lang="en-US" dirty="0" smtClean="0"/>
                        <a:t>$75</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0.5 Weight</a:t>
                      </a:r>
                    </a:p>
                  </a:txBody>
                  <a:tcPr/>
                </a:tc>
                <a:tc>
                  <a:txBody>
                    <a:bodyPr/>
                    <a:lstStyle/>
                    <a:p>
                      <a:pPr algn="ctr"/>
                      <a:r>
                        <a:rPr lang="en-US" dirty="0" smtClean="0"/>
                        <a:t>$100</a:t>
                      </a:r>
                      <a:endParaRPr lang="en-US" dirty="0"/>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1.0 Weight</a:t>
                      </a:r>
                    </a:p>
                  </a:txBody>
                  <a:tcPr/>
                </a:tc>
                <a:tc>
                  <a:txBody>
                    <a:bodyPr/>
                    <a:lstStyle/>
                    <a:p>
                      <a:pPr algn="ctr"/>
                      <a:r>
                        <a:rPr lang="en-US" dirty="0" smtClean="0"/>
                        <a:t>$100</a:t>
                      </a:r>
                      <a:endParaRPr lang="en-US" dirty="0"/>
                    </a:p>
                  </a:txBody>
                  <a:tcPr/>
                </a:tc>
              </a:tr>
            </a:tbl>
          </a:graphicData>
        </a:graphic>
      </p:graphicFrame>
      <p:sp>
        <p:nvSpPr>
          <p:cNvPr id="7" name="TextBox 6"/>
          <p:cNvSpPr txBox="1"/>
          <p:nvPr/>
        </p:nvSpPr>
        <p:spPr>
          <a:xfrm>
            <a:off x="855518" y="5648464"/>
            <a:ext cx="7221682" cy="707886"/>
          </a:xfrm>
          <a:prstGeom prst="rect">
            <a:avLst/>
          </a:prstGeom>
          <a:noFill/>
        </p:spPr>
        <p:txBody>
          <a:bodyPr wrap="square" rtlCol="0">
            <a:spAutoFit/>
          </a:bodyPr>
          <a:lstStyle/>
          <a:p>
            <a:r>
              <a:rPr lang="en-US" sz="2000" dirty="0" smtClean="0"/>
              <a:t>In addition, the maximum teacher bonus was increased from $2,000 to $3,000.</a:t>
            </a:r>
            <a:endParaRPr lang="en-US" sz="2000" dirty="0"/>
          </a:p>
        </p:txBody>
      </p:sp>
    </p:spTree>
    <p:extLst>
      <p:ext uri="{BB962C8B-B14F-4D97-AF65-F5344CB8AC3E}">
        <p14:creationId xmlns:p14="http://schemas.microsoft.com/office/powerpoint/2010/main" val="2129958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dirty="0" smtClean="0"/>
              <a:t>the </a:t>
            </a:r>
            <a:r>
              <a:rPr lang="en-US" dirty="0"/>
              <a:t>requirements for teacher bonuses</a:t>
            </a:r>
            <a:r>
              <a:rPr lang="en-US" dirty="0" smtClean="0"/>
              <a:t>? (cont.)</a:t>
            </a:r>
            <a:endParaRPr lang="en-US" dirty="0"/>
          </a:p>
        </p:txBody>
      </p:sp>
      <p:sp>
        <p:nvSpPr>
          <p:cNvPr id="3" name="Content Placeholder 2"/>
          <p:cNvSpPr>
            <a:spLocks noGrp="1"/>
          </p:cNvSpPr>
          <p:nvPr>
            <p:ph idx="1"/>
          </p:nvPr>
        </p:nvSpPr>
        <p:spPr/>
        <p:txBody>
          <a:bodyPr/>
          <a:lstStyle/>
          <a:p>
            <a:pPr marL="228600" lvl="1">
              <a:spcBef>
                <a:spcPts val="1000"/>
              </a:spcBef>
              <a:buClr>
                <a:srgbClr val="262A63"/>
              </a:buClr>
            </a:pPr>
            <a:r>
              <a:rPr lang="en-US" dirty="0"/>
              <a:t>Provided to teachers </a:t>
            </a:r>
            <a:r>
              <a:rPr lang="en-US" i="1" dirty="0"/>
              <a:t>who are employed by the district in the year in which the additional FTE membership calculation is included in the calculation</a:t>
            </a:r>
            <a:r>
              <a:rPr lang="en-US" dirty="0"/>
              <a:t>. </a:t>
            </a:r>
          </a:p>
          <a:p>
            <a:pPr marL="228600" lvl="1">
              <a:spcBef>
                <a:spcPts val="1000"/>
              </a:spcBef>
              <a:buClr>
                <a:srgbClr val="262A63"/>
              </a:buClr>
            </a:pPr>
            <a:r>
              <a:rPr lang="en-US" dirty="0"/>
              <a:t>Bonus awarded is </a:t>
            </a:r>
            <a:r>
              <a:rPr lang="en-US" i="1" dirty="0"/>
              <a:t>in addition to any regular wage or other bonus the teacher received or is scheduled to receive</a:t>
            </a:r>
            <a:r>
              <a:rPr lang="en-US" dirty="0"/>
              <a:t>. </a:t>
            </a:r>
          </a:p>
          <a:p>
            <a:pPr marL="228600" lvl="1">
              <a:spcBef>
                <a:spcPts val="1000"/>
              </a:spcBef>
              <a:buClr>
                <a:srgbClr val="262A63"/>
              </a:buClr>
            </a:pPr>
            <a:r>
              <a:rPr lang="en-US" i="1" dirty="0"/>
              <a:t>All teachers whose instruction leads to the industry certification</a:t>
            </a:r>
            <a:r>
              <a:rPr lang="en-US" dirty="0"/>
              <a:t> attainment must receive the bonus.</a:t>
            </a:r>
          </a:p>
          <a:p>
            <a:pPr marL="228600" lvl="1">
              <a:spcBef>
                <a:spcPts val="1000"/>
              </a:spcBef>
              <a:buClr>
                <a:srgbClr val="262A63"/>
              </a:buClr>
            </a:pPr>
            <a:r>
              <a:rPr lang="en-US" dirty="0"/>
              <a:t>If more than one teacher’s instruction lead to the attainment of the certification, the </a:t>
            </a:r>
            <a:r>
              <a:rPr lang="en-US" i="1" dirty="0"/>
              <a:t>bonus is not pro-rated among the eligible teachers</a:t>
            </a:r>
            <a:r>
              <a:rPr lang="en-US" dirty="0"/>
              <a:t>.  Each teacher qualifies for the statutory amount.</a:t>
            </a:r>
          </a:p>
          <a:p>
            <a:pPr marL="228600" lvl="1">
              <a:spcBef>
                <a:spcPts val="1000"/>
              </a:spcBef>
              <a:buClr>
                <a:srgbClr val="262A63"/>
              </a:buCl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22</a:t>
            </a:fld>
            <a:endParaRPr lang="en-US"/>
          </a:p>
        </p:txBody>
      </p:sp>
    </p:spTree>
    <p:extLst>
      <p:ext uri="{BB962C8B-B14F-4D97-AF65-F5344CB8AC3E}">
        <p14:creationId xmlns:p14="http://schemas.microsoft.com/office/powerpoint/2010/main" val="542792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When will the bonuses be distributed to teachers?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source for bonuses is the funds </a:t>
            </a:r>
            <a:r>
              <a:rPr lang="en-US" dirty="0"/>
              <a:t>generated in the FEFP calculation for the add-on FTE</a:t>
            </a:r>
            <a:r>
              <a:rPr lang="en-US" dirty="0" smtClean="0"/>
              <a:t>.</a:t>
            </a:r>
          </a:p>
          <a:p>
            <a:pPr lvl="1"/>
            <a:r>
              <a:rPr lang="en-US" dirty="0" smtClean="0"/>
              <a:t>The Florida Department of Education does not calculate or distribute teacher bonuses.</a:t>
            </a:r>
            <a:endParaRPr lang="en-US" dirty="0"/>
          </a:p>
          <a:p>
            <a:r>
              <a:rPr lang="en-US" dirty="0" smtClean="0"/>
              <a:t>Districts need processes to determine which teachers who provided direct instruction for the industry certification and when the bonuses will be calculated and distributed.</a:t>
            </a:r>
          </a:p>
          <a:p>
            <a:r>
              <a:rPr lang="en-US" dirty="0"/>
              <a:t>Bonuses are distributed by the district in fiscal year 2016-17 (July 1 to June 30) to eligible teachers based on certifications funded in the 2016-17 FEFP calculation (earned in 2015-16).</a:t>
            </a:r>
          </a:p>
          <a:p>
            <a:endParaRPr lang="en-US" dirty="0"/>
          </a:p>
          <a:p>
            <a:pPr lvl="1"/>
            <a:endParaRPr lang="en-US" dirty="0"/>
          </a:p>
        </p:txBody>
      </p:sp>
      <p:sp>
        <p:nvSpPr>
          <p:cNvPr id="5" name="Slide Number Placeholder 1"/>
          <p:cNvSpPr>
            <a:spLocks noGrp="1"/>
          </p:cNvSpPr>
          <p:nvPr>
            <p:ph type="sldNum" sz="quarter" idx="10"/>
          </p:nvPr>
        </p:nvSpPr>
        <p:spPr bwMode="auto">
          <a:xfrm>
            <a:off x="6832600"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DCDBDC72-4EEB-43EB-809E-DA6D96CB3631}" type="slidenum">
              <a:rPr lang="en-US" altLang="en-US" sz="1100" smtClean="0"/>
              <a:t>23</a:t>
            </a:fld>
            <a:endParaRPr lang="en-US" altLang="en-US" sz="1100" dirty="0" smtClean="0"/>
          </a:p>
        </p:txBody>
      </p:sp>
    </p:spTree>
    <p:extLst>
      <p:ext uri="{BB962C8B-B14F-4D97-AF65-F5344CB8AC3E}">
        <p14:creationId xmlns:p14="http://schemas.microsoft.com/office/powerpoint/2010/main" val="3794301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Amendment to statutes made in House Bill 7029 (</a:t>
            </a:r>
            <a:r>
              <a:rPr lang="en-US" dirty="0">
                <a:hlinkClick r:id="rId3"/>
              </a:rPr>
              <a:t>Chapter 2016-237, Laws of Florida</a:t>
            </a:r>
            <a:r>
              <a:rPr lang="en-US" dirty="0"/>
              <a:t>) </a:t>
            </a:r>
          </a:p>
          <a:p>
            <a:r>
              <a:rPr lang="en-US" dirty="0"/>
              <a:t>Allows funding for certifications earned through dual enrollment in certain circumstances</a:t>
            </a:r>
          </a:p>
          <a:p>
            <a:r>
              <a:rPr lang="en-US" dirty="0"/>
              <a:t>District may provide for an agreement between the high school and the technical center, or the school district and the postsecondary institution may enter into an agreement for equitable distribution of the bonus funds.</a:t>
            </a:r>
          </a:p>
          <a:p>
            <a:pPr lvl="1"/>
            <a:endParaRPr lang="en-US" dirty="0"/>
          </a:p>
        </p:txBody>
      </p:sp>
      <p:sp>
        <p:nvSpPr>
          <p:cNvPr id="6" name="Title 1"/>
          <p:cNvSpPr>
            <a:spLocks noGrp="1"/>
          </p:cNvSpPr>
          <p:nvPr>
            <p:ph type="title"/>
          </p:nvPr>
        </p:nvSpPr>
        <p:spPr/>
        <p:txBody>
          <a:bodyPr>
            <a:noAutofit/>
          </a:bodyPr>
          <a:lstStyle/>
          <a:p>
            <a:r>
              <a:rPr lang="en-US" dirty="0" smtClean="0"/>
              <a:t>How are certifications earned through dual enrollment now funded?</a:t>
            </a:r>
            <a:endParaRPr lang="en-US" dirty="0"/>
          </a:p>
        </p:txBody>
      </p:sp>
      <p:sp>
        <p:nvSpPr>
          <p:cNvPr id="9" name="Slide Number Placeholder 1"/>
          <p:cNvSpPr>
            <a:spLocks noGrp="1"/>
          </p:cNvSpPr>
          <p:nvPr>
            <p:ph type="sldNum" sz="quarter" idx="10"/>
          </p:nvPr>
        </p:nvSpPr>
        <p:spPr bwMode="auto">
          <a:xfrm>
            <a:off x="6832600"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0FB4504A-EE84-4FB0-9943-6C8EF14B7365}" type="slidenum">
              <a:rPr lang="en-US" altLang="en-US" sz="1100" smtClean="0"/>
              <a:t>24</a:t>
            </a:fld>
            <a:endParaRPr lang="en-US" altLang="en-US" sz="1100" dirty="0" smtClean="0"/>
          </a:p>
        </p:txBody>
      </p:sp>
    </p:spTree>
    <p:extLst>
      <p:ext uri="{BB962C8B-B14F-4D97-AF65-F5344CB8AC3E}">
        <p14:creationId xmlns:p14="http://schemas.microsoft.com/office/powerpoint/2010/main" val="3559914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705" y="726642"/>
            <a:ext cx="7886700" cy="793750"/>
          </a:xfrm>
        </p:spPr>
        <p:txBody>
          <a:bodyPr/>
          <a:lstStyle/>
          <a:p>
            <a:r>
              <a:rPr lang="en-US" dirty="0" smtClean="0"/>
              <a:t>Dual Enrollment – Funding Eligibility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25423493"/>
              </p:ext>
            </p:extLst>
          </p:nvPr>
        </p:nvGraphicFramePr>
        <p:xfrm>
          <a:off x="628650" y="1906588"/>
          <a:ext cx="7886700" cy="3937000"/>
        </p:xfrm>
        <a:graphic>
          <a:graphicData uri="http://schemas.openxmlformats.org/drawingml/2006/table">
            <a:tbl>
              <a:tblPr firstRow="1" bandRow="1">
                <a:tableStyleId>{5C22544A-7EE6-4342-B048-85BDC9FD1C3A}</a:tableStyleId>
              </a:tblPr>
              <a:tblGrid>
                <a:gridCol w="2798214"/>
                <a:gridCol w="5088486"/>
              </a:tblGrid>
              <a:tr h="370840">
                <a:tc>
                  <a:txBody>
                    <a:bodyPr/>
                    <a:lstStyle/>
                    <a:p>
                      <a:r>
                        <a:rPr lang="en-US" dirty="0" smtClean="0"/>
                        <a:t>Type</a:t>
                      </a:r>
                      <a:r>
                        <a:rPr lang="en-US" baseline="0" dirty="0" smtClean="0"/>
                        <a:t> of Dual Enrollment</a:t>
                      </a:r>
                      <a:endParaRPr lang="en-US" dirty="0"/>
                    </a:p>
                  </a:txBody>
                  <a:tcPr/>
                </a:tc>
                <a:tc>
                  <a:txBody>
                    <a:bodyPr/>
                    <a:lstStyle/>
                    <a:p>
                      <a:r>
                        <a:rPr lang="en-US" dirty="0" smtClean="0"/>
                        <a:t>Funding Criteria</a:t>
                      </a:r>
                      <a:r>
                        <a:rPr lang="en-US" baseline="0" dirty="0" smtClean="0"/>
                        <a:t> </a:t>
                      </a:r>
                      <a:endParaRPr lang="en-US" dirty="0"/>
                    </a:p>
                  </a:txBody>
                  <a:tcPr/>
                </a:tc>
              </a:tr>
              <a:tr h="370840">
                <a:tc>
                  <a:txBody>
                    <a:bodyPr/>
                    <a:lstStyle/>
                    <a:p>
                      <a:r>
                        <a:rPr lang="en-US" baseline="0" dirty="0" smtClean="0"/>
                        <a:t>District Postsecondary Center/College</a:t>
                      </a:r>
                      <a:endParaRPr lang="en-US" dirty="0"/>
                    </a:p>
                  </a:txBody>
                  <a:tcPr/>
                </a:tc>
                <a:tc>
                  <a:txBody>
                    <a:bodyPr/>
                    <a:lstStyle/>
                    <a:p>
                      <a:pPr marL="285750" indent="-285750">
                        <a:buFont typeface="Arial" panose="020B0604020202020204" pitchFamily="34" charset="0"/>
                        <a:buChar char="•"/>
                      </a:pPr>
                      <a:r>
                        <a:rPr lang="en-US" dirty="0" smtClean="0"/>
                        <a:t>Certification is not on</a:t>
                      </a:r>
                      <a:r>
                        <a:rPr lang="en-US" baseline="0" dirty="0" smtClean="0"/>
                        <a:t> the CAPE Postsecondary Industry Certification Funding List (PSICFL) or is not funding eligible on the PSICFL for district performance funding</a:t>
                      </a:r>
                    </a:p>
                    <a:p>
                      <a:pPr marL="285750" indent="-285750">
                        <a:buFont typeface="Arial" panose="020B0604020202020204" pitchFamily="34" charset="0"/>
                        <a:buChar char="•"/>
                      </a:pPr>
                      <a:r>
                        <a:rPr lang="en-US" baseline="0" dirty="0" smtClean="0"/>
                        <a:t>Dual Enrollment Career-themed Course is registered (SCNS Course)</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Florida College System Institution</a:t>
                      </a:r>
                      <a:endParaRPr lang="en-US" dirty="0" smtClean="0"/>
                    </a:p>
                    <a:p>
                      <a:endParaRPr lang="en-US" dirty="0"/>
                    </a:p>
                  </a:txBody>
                  <a:tcPr/>
                </a:tc>
                <a:tc>
                  <a:txBody>
                    <a:bodyPr/>
                    <a:lstStyle/>
                    <a:p>
                      <a:pPr marL="285750" indent="-285750">
                        <a:buFont typeface="Arial" panose="020B0604020202020204" pitchFamily="34" charset="0"/>
                        <a:buChar char="•"/>
                      </a:pPr>
                      <a:r>
                        <a:rPr lang="en-US" dirty="0" smtClean="0"/>
                        <a:t>Certification</a:t>
                      </a:r>
                      <a:r>
                        <a:rPr lang="en-US" baseline="0" dirty="0" smtClean="0"/>
                        <a:t> is not on the PSICFL or is not funding eligible for colleges on the PSICFL</a:t>
                      </a:r>
                    </a:p>
                    <a:p>
                      <a:pPr marL="285750" indent="-285750">
                        <a:buFont typeface="Arial" panose="020B0604020202020204" pitchFamily="34" charset="0"/>
                        <a:buChar char="•"/>
                      </a:pPr>
                      <a:r>
                        <a:rPr lang="en-US" baseline="0" dirty="0" smtClean="0"/>
                        <a:t>Dual Enrollment Career-themed Course is registered (SCNS Course)</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Private Postsecondary</a:t>
                      </a:r>
                      <a:endParaRPr lang="en-US" dirty="0" smtClean="0"/>
                    </a:p>
                    <a:p>
                      <a:endParaRPr lang="en-US" dirty="0"/>
                    </a:p>
                  </a:txBody>
                  <a:tcPr/>
                </a:tc>
                <a:tc>
                  <a:txBody>
                    <a:bodyPr/>
                    <a:lstStyle/>
                    <a:p>
                      <a:pPr marL="285750" indent="-285750">
                        <a:buFont typeface="Arial" panose="020B0604020202020204" pitchFamily="34" charset="0"/>
                        <a:buChar char="•"/>
                      </a:pPr>
                      <a:r>
                        <a:rPr lang="en-US" dirty="0" smtClean="0"/>
                        <a:t>Dual</a:t>
                      </a:r>
                      <a:r>
                        <a:rPr lang="en-US" baseline="0" dirty="0" smtClean="0"/>
                        <a:t> Enrollment Career-themed Course for a private institution</a:t>
                      </a:r>
                      <a:endParaRPr lang="en-US" dirty="0"/>
                    </a:p>
                  </a:txBody>
                  <a:tcPr/>
                </a:tc>
              </a:tr>
            </a:tbl>
          </a:graphicData>
        </a:graphic>
      </p:graphicFrame>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25</a:t>
            </a:fld>
            <a:endParaRPr lang="en-US"/>
          </a:p>
        </p:txBody>
      </p:sp>
    </p:spTree>
    <p:extLst>
      <p:ext uri="{BB962C8B-B14F-4D97-AF65-F5344CB8AC3E}">
        <p14:creationId xmlns:p14="http://schemas.microsoft.com/office/powerpoint/2010/main" val="1749444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Dates to Remember</a:t>
            </a:r>
          </a:p>
        </p:txBody>
      </p:sp>
      <p:sp>
        <p:nvSpPr>
          <p:cNvPr id="3" name="Content Placeholder 2"/>
          <p:cNvSpPr>
            <a:spLocks noGrp="1"/>
          </p:cNvSpPr>
          <p:nvPr>
            <p:ph idx="1"/>
          </p:nvPr>
        </p:nvSpPr>
        <p:spPr/>
        <p:txBody>
          <a:bodyPr/>
          <a:lstStyle/>
          <a:p>
            <a:r>
              <a:rPr lang="en-US" dirty="0" smtClean="0"/>
              <a:t>Estimated 2016-17 FEFP Timeline</a:t>
            </a:r>
          </a:p>
          <a:p>
            <a:pPr lvl="1"/>
            <a:r>
              <a:rPr lang="en-US" b="1" i="1" u="sng" dirty="0" smtClean="0"/>
              <a:t>December 20, 2016</a:t>
            </a:r>
            <a:r>
              <a:rPr lang="en-US" dirty="0" smtClean="0"/>
              <a:t>: 2016-17 FEFP 3</a:t>
            </a:r>
            <a:r>
              <a:rPr lang="en-US" baseline="30000" dirty="0" smtClean="0"/>
              <a:t>rd</a:t>
            </a:r>
            <a:r>
              <a:rPr lang="en-US" dirty="0" smtClean="0"/>
              <a:t> calculation released</a:t>
            </a:r>
          </a:p>
          <a:p>
            <a:pPr lvl="1"/>
            <a:r>
              <a:rPr lang="en-US" b="1" i="1" u="sng" dirty="0" smtClean="0"/>
              <a:t>January 10, 2017</a:t>
            </a:r>
            <a:r>
              <a:rPr lang="en-US" dirty="0" smtClean="0"/>
              <a:t>: F71297 and F71102 for 3</a:t>
            </a:r>
            <a:r>
              <a:rPr lang="en-US" baseline="30000" dirty="0" smtClean="0"/>
              <a:t>rd</a:t>
            </a:r>
            <a:r>
              <a:rPr lang="en-US" dirty="0" smtClean="0"/>
              <a:t> calculation available</a:t>
            </a:r>
          </a:p>
          <a:p>
            <a:pPr lvl="1"/>
            <a:r>
              <a:rPr lang="en-US" b="1" u="sng" dirty="0" smtClean="0"/>
              <a:t>February 24, 2017</a:t>
            </a:r>
            <a:r>
              <a:rPr lang="en-US" dirty="0" smtClean="0"/>
              <a:t>: Close of Survey 5</a:t>
            </a:r>
          </a:p>
          <a:p>
            <a:pPr lvl="1"/>
            <a:r>
              <a:rPr lang="en-US" b="1" i="1" u="sng" dirty="0" smtClean="0"/>
              <a:t>April 20, 2017</a:t>
            </a:r>
            <a:r>
              <a:rPr lang="en-US" dirty="0" smtClean="0"/>
              <a:t>:  2016-17 FEFP 4</a:t>
            </a:r>
            <a:r>
              <a:rPr lang="en-US" baseline="30000" dirty="0" smtClean="0"/>
              <a:t>th</a:t>
            </a:r>
            <a:r>
              <a:rPr lang="en-US" dirty="0" smtClean="0"/>
              <a:t> calculation released</a:t>
            </a:r>
          </a:p>
          <a:p>
            <a:pPr lvl="1"/>
            <a:r>
              <a:rPr lang="en-US" b="1" i="1" u="sng" dirty="0" smtClean="0"/>
              <a:t>April 30, 2017</a:t>
            </a:r>
            <a:r>
              <a:rPr lang="en-US" dirty="0" smtClean="0"/>
              <a:t>: </a:t>
            </a:r>
            <a:r>
              <a:rPr lang="en-US" dirty="0"/>
              <a:t>F71297 and F71102 </a:t>
            </a:r>
            <a:r>
              <a:rPr lang="en-US" dirty="0" smtClean="0"/>
              <a:t>for 4</a:t>
            </a:r>
            <a:r>
              <a:rPr lang="en-US" baseline="30000" dirty="0" smtClean="0"/>
              <a:t>th</a:t>
            </a:r>
            <a:r>
              <a:rPr lang="en-US" dirty="0" smtClean="0"/>
              <a:t> calculation available</a:t>
            </a:r>
            <a:endParaRPr lang="en-US" dirty="0"/>
          </a:p>
          <a:p>
            <a:pPr lvl="1"/>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26</a:t>
            </a:fld>
            <a:endParaRPr lang="en-US" dirty="0"/>
          </a:p>
        </p:txBody>
      </p:sp>
      <p:sp>
        <p:nvSpPr>
          <p:cNvPr id="5" name="TextBox 4"/>
          <p:cNvSpPr txBox="1"/>
          <p:nvPr/>
        </p:nvSpPr>
        <p:spPr>
          <a:xfrm>
            <a:off x="535459" y="5787807"/>
            <a:ext cx="8073081" cy="646331"/>
          </a:xfrm>
          <a:prstGeom prst="rect">
            <a:avLst/>
          </a:prstGeom>
          <a:noFill/>
        </p:spPr>
        <p:txBody>
          <a:bodyPr wrap="square" rtlCol="0">
            <a:spAutoFit/>
          </a:bodyPr>
          <a:lstStyle/>
          <a:p>
            <a:r>
              <a:rPr lang="en-US" i="1" dirty="0" smtClean="0"/>
              <a:t>Dates in italics for calculation and funding reports are estimated based upon prior year FEFP releases.  </a:t>
            </a:r>
            <a:endParaRPr lang="en-US" i="1" dirty="0"/>
          </a:p>
        </p:txBody>
      </p:sp>
    </p:spTree>
    <p:extLst>
      <p:ext uri="{BB962C8B-B14F-4D97-AF65-F5344CB8AC3E}">
        <p14:creationId xmlns:p14="http://schemas.microsoft.com/office/powerpoint/2010/main" val="1792002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Reporting Changes for Implementation of House Bill 7029</a:t>
            </a:r>
            <a:endParaRPr lang="en-US" dirty="0"/>
          </a:p>
        </p:txBody>
      </p:sp>
      <p:sp>
        <p:nvSpPr>
          <p:cNvPr id="6" name="Slide Number Placeholder 3"/>
          <p:cNvSpPr>
            <a:spLocks noGrp="1"/>
          </p:cNvSpPr>
          <p:nvPr>
            <p:ph type="sldNum" sz="quarter" idx="10"/>
          </p:nvPr>
        </p:nvSpPr>
        <p:spPr>
          <a:xfrm>
            <a:off x="6832600" y="6434138"/>
            <a:ext cx="2133600" cy="365125"/>
          </a:xfrm>
        </p:spPr>
        <p:txBody>
          <a:bodyPr/>
          <a:lstStyle/>
          <a:p>
            <a:pPr>
              <a:defRPr/>
            </a:pPr>
            <a:fld id="{0F99DE03-9B4E-40F2-A1E0-F3998EEA4003}" type="slidenum">
              <a:rPr lang="en-US" smtClean="0"/>
              <a:t>27</a:t>
            </a:fld>
            <a:endParaRPr lang="en-US" dirty="0"/>
          </a:p>
        </p:txBody>
      </p:sp>
    </p:spTree>
    <p:extLst>
      <p:ext uri="{BB962C8B-B14F-4D97-AF65-F5344CB8AC3E}">
        <p14:creationId xmlns:p14="http://schemas.microsoft.com/office/powerpoint/2010/main" val="617286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Implementation of Dual Enrollment Changes</a:t>
            </a:r>
            <a:endParaRPr lang="en-US" dirty="0"/>
          </a:p>
        </p:txBody>
      </p:sp>
      <p:sp>
        <p:nvSpPr>
          <p:cNvPr id="3" name="Content Placeholder 2"/>
          <p:cNvSpPr>
            <a:spLocks noGrp="1"/>
          </p:cNvSpPr>
          <p:nvPr>
            <p:ph idx="1"/>
          </p:nvPr>
        </p:nvSpPr>
        <p:spPr/>
        <p:txBody>
          <a:bodyPr>
            <a:normAutofit/>
          </a:bodyPr>
          <a:lstStyle/>
          <a:p>
            <a:r>
              <a:rPr lang="en-US" b="1" dirty="0" smtClean="0"/>
              <a:t>Industry certifications earned through dual enrollment will be included in the 2016-17 FEFP, if sufficient information is reported on the Industry Certification format.</a:t>
            </a:r>
          </a:p>
          <a:p>
            <a:pPr lvl="1"/>
            <a:r>
              <a:rPr lang="en-US" dirty="0" smtClean="0"/>
              <a:t>Existing data elements reported in 2015-16 on the Industry Certification Format will have to be used.</a:t>
            </a:r>
          </a:p>
          <a:p>
            <a:pPr lvl="1"/>
            <a:r>
              <a:rPr lang="en-US" dirty="0" smtClean="0"/>
              <a:t>For the 2016-17 data reporting (used in the 2017-18 FEFP), an additional data element will be required on the Industry Certification Format.</a:t>
            </a:r>
            <a:endParaRPr lang="en-US" dirty="0"/>
          </a:p>
        </p:txBody>
      </p:sp>
      <p:sp>
        <p:nvSpPr>
          <p:cNvPr id="5" name="Slide Number Placeholder 3"/>
          <p:cNvSpPr>
            <a:spLocks noGrp="1"/>
          </p:cNvSpPr>
          <p:nvPr>
            <p:ph type="sldNum" sz="quarter" idx="10"/>
          </p:nvPr>
        </p:nvSpPr>
        <p:spPr>
          <a:xfrm>
            <a:off x="6832600" y="6434138"/>
            <a:ext cx="2133600" cy="365125"/>
          </a:xfrm>
        </p:spPr>
        <p:txBody>
          <a:bodyPr/>
          <a:lstStyle/>
          <a:p>
            <a:pPr>
              <a:defRPr/>
            </a:pPr>
            <a:fld id="{71DB302F-D6BF-42A4-B2E2-CB8685734656}" type="slidenum">
              <a:rPr lang="en-US" smtClean="0"/>
              <a:t>28</a:t>
            </a:fld>
            <a:endParaRPr lang="en-US" dirty="0"/>
          </a:p>
        </p:txBody>
      </p:sp>
    </p:spTree>
    <p:extLst>
      <p:ext uri="{BB962C8B-B14F-4D97-AF65-F5344CB8AC3E}">
        <p14:creationId xmlns:p14="http://schemas.microsoft.com/office/powerpoint/2010/main" val="38237992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761308"/>
            <a:ext cx="7886700" cy="1048582"/>
          </a:xfrm>
        </p:spPr>
        <p:txBody>
          <a:bodyPr>
            <a:normAutofit/>
          </a:bodyPr>
          <a:lstStyle/>
          <a:p>
            <a:r>
              <a:rPr lang="en-US" sz="2900" dirty="0" smtClean="0"/>
              <a:t>2015-16 Industry Certification Reporting Requirements for Inclusion in 2016-17 FEFP</a:t>
            </a:r>
            <a:endParaRPr lang="en-US" sz="2900" dirty="0">
              <a:solidFill>
                <a:srgbClr val="FF0000"/>
              </a:solidFill>
            </a:endParaRPr>
          </a:p>
        </p:txBody>
      </p:sp>
      <p:sp>
        <p:nvSpPr>
          <p:cNvPr id="5" name="Content Placeholder 4"/>
          <p:cNvSpPr>
            <a:spLocks noGrp="1"/>
          </p:cNvSpPr>
          <p:nvPr>
            <p:ph idx="1"/>
          </p:nvPr>
        </p:nvSpPr>
        <p:spPr>
          <a:xfrm>
            <a:off x="628650" y="1990629"/>
            <a:ext cx="7886700" cy="4130965"/>
          </a:xfrm>
        </p:spPr>
        <p:txBody>
          <a:bodyPr>
            <a:normAutofit/>
          </a:bodyPr>
          <a:lstStyle/>
          <a:p>
            <a:r>
              <a:rPr lang="en-US" dirty="0" smtClean="0"/>
              <a:t>For dual enrollment courses, School of Instruction must reflect a postsecondary school ID. </a:t>
            </a:r>
          </a:p>
          <a:p>
            <a:r>
              <a:rPr lang="en-US" dirty="0" smtClean="0"/>
              <a:t>From the School of Instruction, the DOE would be able to identify whether the dual enrollment occurred at district, college, or nonpublic institution.</a:t>
            </a:r>
          </a:p>
          <a:p>
            <a:r>
              <a:rPr lang="en-US" dirty="0" smtClean="0"/>
              <a:t>If a high school is listed as the School of Instruction, then the certification would not be eligible for funding.</a:t>
            </a:r>
            <a:endParaRPr lang="en-US" dirty="0"/>
          </a:p>
        </p:txBody>
      </p:sp>
      <p:sp>
        <p:nvSpPr>
          <p:cNvPr id="7" name="Slide Number Placeholder 3"/>
          <p:cNvSpPr>
            <a:spLocks noGrp="1"/>
          </p:cNvSpPr>
          <p:nvPr>
            <p:ph type="sldNum" sz="quarter" idx="10"/>
          </p:nvPr>
        </p:nvSpPr>
        <p:spPr>
          <a:xfrm>
            <a:off x="6832600" y="6434138"/>
            <a:ext cx="2133600" cy="365125"/>
          </a:xfrm>
        </p:spPr>
        <p:txBody>
          <a:bodyPr/>
          <a:lstStyle/>
          <a:p>
            <a:pPr>
              <a:defRPr/>
            </a:pPr>
            <a:fld id="{EEDC47C1-0524-40FC-8066-5F052503743B}" type="slidenum">
              <a:rPr lang="en-US" smtClean="0"/>
              <a:t>29</a:t>
            </a:fld>
            <a:endParaRPr lang="en-US" dirty="0"/>
          </a:p>
        </p:txBody>
      </p:sp>
    </p:spTree>
    <p:extLst>
      <p:ext uri="{BB962C8B-B14F-4D97-AF65-F5344CB8AC3E}">
        <p14:creationId xmlns:p14="http://schemas.microsoft.com/office/powerpoint/2010/main" val="3753582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Statutes and Rules</a:t>
            </a:r>
            <a:endParaRPr lang="en-US" dirty="0"/>
          </a:p>
        </p:txBody>
      </p:sp>
      <p:sp>
        <p:nvSpPr>
          <p:cNvPr id="3" name="Content Placeholder 2"/>
          <p:cNvSpPr>
            <a:spLocks noGrp="1"/>
          </p:cNvSpPr>
          <p:nvPr>
            <p:ph idx="1"/>
          </p:nvPr>
        </p:nvSpPr>
        <p:spPr>
          <a:xfrm>
            <a:off x="628650" y="1775012"/>
            <a:ext cx="7886700" cy="4652682"/>
          </a:xfrm>
        </p:spPr>
        <p:txBody>
          <a:bodyPr>
            <a:noAutofit/>
          </a:bodyPr>
          <a:lstStyle/>
          <a:p>
            <a:r>
              <a:rPr lang="en-US" sz="2000" dirty="0" smtClean="0"/>
              <a:t>s. 1003.4203 – Digital materials, CAPE Digital Tool certificates, and technical assistance</a:t>
            </a:r>
          </a:p>
          <a:p>
            <a:r>
              <a:rPr lang="en-US" sz="2000" dirty="0" smtClean="0"/>
              <a:t>s. 1003.491 – </a:t>
            </a:r>
            <a:r>
              <a:rPr lang="en-US" sz="2000" dirty="0"/>
              <a:t>Florida Career and Professional Education Act</a:t>
            </a:r>
          </a:p>
          <a:p>
            <a:r>
              <a:rPr lang="en-US" sz="2000" dirty="0"/>
              <a:t>s</a:t>
            </a:r>
            <a:r>
              <a:rPr lang="en-US" sz="2000" dirty="0" smtClean="0"/>
              <a:t>. 1003.492 – </a:t>
            </a:r>
            <a:r>
              <a:rPr lang="en-US" sz="2000" dirty="0"/>
              <a:t>Industry-certified career education programs</a:t>
            </a:r>
          </a:p>
          <a:p>
            <a:r>
              <a:rPr lang="en-US" sz="2000" dirty="0" smtClean="0"/>
              <a:t>s. 1003.493 </a:t>
            </a:r>
            <a:r>
              <a:rPr lang="en-US" sz="2000" dirty="0"/>
              <a:t>– Career and professional academies and career-themed courses</a:t>
            </a:r>
          </a:p>
          <a:p>
            <a:r>
              <a:rPr lang="en-US" sz="2000" dirty="0" smtClean="0"/>
              <a:t>s. 1003.4935 - </a:t>
            </a:r>
            <a:r>
              <a:rPr lang="en-US" sz="2000" dirty="0"/>
              <a:t>Middle grades career and professional academy courses and career-themed courses</a:t>
            </a:r>
          </a:p>
          <a:p>
            <a:r>
              <a:rPr lang="en-US" sz="2000" dirty="0"/>
              <a:t>s. </a:t>
            </a:r>
            <a:r>
              <a:rPr lang="en-US" sz="2000" dirty="0" smtClean="0"/>
              <a:t>1008.44 – CAPE Industry Certification Funding List and CAPE Postsecondary Industry Certification Funding List</a:t>
            </a:r>
          </a:p>
          <a:p>
            <a:r>
              <a:rPr lang="en-US" sz="2000" dirty="0" smtClean="0"/>
              <a:t>s. 1011.62(1)(o) – Add-on FTE for industry certification in the FEFP </a:t>
            </a:r>
          </a:p>
          <a:p>
            <a:r>
              <a:rPr lang="en-US" sz="2000" dirty="0" smtClean="0">
                <a:hlinkClick r:id="rId2"/>
              </a:rPr>
              <a:t>Rule 6A-6.0573 – Industry Certification Process</a:t>
            </a:r>
            <a:endParaRPr lang="en-US" sz="2000" dirty="0"/>
          </a:p>
        </p:txBody>
      </p:sp>
      <p:sp>
        <p:nvSpPr>
          <p:cNvPr id="5" name="Slide Number Placeholder 1"/>
          <p:cNvSpPr>
            <a:spLocks noGrp="1"/>
          </p:cNvSpPr>
          <p:nvPr>
            <p:ph type="sldNum" sz="quarter" idx="10"/>
          </p:nvPr>
        </p:nvSpPr>
        <p:spPr bwMode="auto">
          <a:xfrm>
            <a:off x="6832600"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EEF9D088-EA44-4F5C-895B-ADBFFF0033EA}" type="slidenum">
              <a:rPr lang="en-US" altLang="en-US" sz="1100" smtClean="0"/>
              <a:t>3</a:t>
            </a:fld>
            <a:endParaRPr lang="en-US" altLang="en-US" sz="1100" dirty="0" smtClean="0"/>
          </a:p>
        </p:txBody>
      </p:sp>
    </p:spTree>
    <p:extLst>
      <p:ext uri="{BB962C8B-B14F-4D97-AF65-F5344CB8AC3E}">
        <p14:creationId xmlns:p14="http://schemas.microsoft.com/office/powerpoint/2010/main" val="1337190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2016-17 New Data Element – Dual Enrollment Institution Type</a:t>
            </a:r>
            <a:endParaRPr lang="en-US" dirty="0"/>
          </a:p>
        </p:txBody>
      </p:sp>
      <p:sp>
        <p:nvSpPr>
          <p:cNvPr id="3" name="Content Placeholder 2"/>
          <p:cNvSpPr>
            <a:spLocks noGrp="1"/>
          </p:cNvSpPr>
          <p:nvPr>
            <p:ph idx="1"/>
          </p:nvPr>
        </p:nvSpPr>
        <p:spPr/>
        <p:txBody>
          <a:bodyPr>
            <a:normAutofit/>
          </a:bodyPr>
          <a:lstStyle/>
          <a:p>
            <a:r>
              <a:rPr lang="en-US" dirty="0" smtClean="0"/>
              <a:t>This element will be used to determine whether a certification earned through dual enrollment is fundable in the 2017-18 FEFP.</a:t>
            </a:r>
          </a:p>
          <a:p>
            <a:r>
              <a:rPr lang="en-US" dirty="0" smtClean="0"/>
              <a:t>Districts will identify the type of postsecondary institution with which the dual enrollment occurred:</a:t>
            </a:r>
          </a:p>
          <a:p>
            <a:pPr lvl="1"/>
            <a:r>
              <a:rPr lang="en-US" dirty="0" smtClean="0"/>
              <a:t>District Career Center/Charter Technical Career Center</a:t>
            </a:r>
          </a:p>
          <a:p>
            <a:pPr lvl="1"/>
            <a:r>
              <a:rPr lang="en-US" dirty="0" smtClean="0"/>
              <a:t>Florida College System Institution</a:t>
            </a:r>
          </a:p>
          <a:p>
            <a:pPr lvl="1"/>
            <a:r>
              <a:rPr lang="en-US" dirty="0" smtClean="0"/>
              <a:t>Nonpublic postsecondary institution</a:t>
            </a:r>
          </a:p>
        </p:txBody>
      </p:sp>
      <p:sp>
        <p:nvSpPr>
          <p:cNvPr id="5" name="Slide Number Placeholder 3"/>
          <p:cNvSpPr>
            <a:spLocks noGrp="1"/>
          </p:cNvSpPr>
          <p:nvPr>
            <p:ph type="sldNum" sz="quarter" idx="10"/>
          </p:nvPr>
        </p:nvSpPr>
        <p:spPr>
          <a:xfrm>
            <a:off x="6832600" y="6434138"/>
            <a:ext cx="2133600" cy="365125"/>
          </a:xfrm>
        </p:spPr>
        <p:txBody>
          <a:bodyPr/>
          <a:lstStyle/>
          <a:p>
            <a:pPr>
              <a:defRPr/>
            </a:pPr>
            <a:fld id="{8B9E96FB-5929-4078-990E-AD4B15EBD83C}" type="slidenum">
              <a:rPr lang="en-US" smtClean="0"/>
              <a:t>30</a:t>
            </a:fld>
            <a:endParaRPr lang="en-US" dirty="0"/>
          </a:p>
        </p:txBody>
      </p:sp>
    </p:spTree>
    <p:extLst>
      <p:ext uri="{BB962C8B-B14F-4D97-AF65-F5344CB8AC3E}">
        <p14:creationId xmlns:p14="http://schemas.microsoft.com/office/powerpoint/2010/main" val="2432519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Dual Enrollment Institution Type – District Career Center/Charter Technical Career Center</a:t>
            </a:r>
            <a:endParaRPr lang="en-US" dirty="0"/>
          </a:p>
        </p:txBody>
      </p:sp>
      <p:sp>
        <p:nvSpPr>
          <p:cNvPr id="3" name="Content Placeholder 2"/>
          <p:cNvSpPr>
            <a:spLocks noGrp="1"/>
          </p:cNvSpPr>
          <p:nvPr>
            <p:ph idx="1"/>
          </p:nvPr>
        </p:nvSpPr>
        <p:spPr/>
        <p:txBody>
          <a:bodyPr>
            <a:normAutofit/>
          </a:bodyPr>
          <a:lstStyle/>
          <a:p>
            <a:r>
              <a:rPr lang="en-US" dirty="0" smtClean="0"/>
              <a:t>If Dual Enrollment Institution Type is District Career Center/Charter Technical Career Center, certification is fundable if:</a:t>
            </a:r>
          </a:p>
          <a:p>
            <a:pPr lvl="1"/>
            <a:r>
              <a:rPr lang="en-US" dirty="0" smtClean="0"/>
              <a:t>It is </a:t>
            </a:r>
            <a:r>
              <a:rPr lang="en-US" b="1" u="sng" dirty="0" smtClean="0"/>
              <a:t>not</a:t>
            </a:r>
            <a:r>
              <a:rPr lang="en-US" dirty="0" smtClean="0"/>
              <a:t> on the 2016-17 </a:t>
            </a:r>
            <a:r>
              <a:rPr lang="en-US" dirty="0"/>
              <a:t>CAPE Postsecondary Industry </a:t>
            </a:r>
            <a:r>
              <a:rPr lang="en-US" dirty="0" smtClean="0"/>
              <a:t>Certification Funding List, OR</a:t>
            </a:r>
          </a:p>
          <a:p>
            <a:pPr lvl="1"/>
            <a:r>
              <a:rPr lang="en-US" dirty="0" smtClean="0"/>
              <a:t>It </a:t>
            </a:r>
            <a:r>
              <a:rPr lang="en-US" b="1" u="sng" dirty="0" smtClean="0"/>
              <a:t>is</a:t>
            </a:r>
            <a:r>
              <a:rPr lang="en-US" dirty="0" smtClean="0">
                <a:effectLst>
                  <a:outerShdw blurRad="38100" dist="38100" dir="2700000" algn="tl">
                    <a:srgbClr val="000000">
                      <a:alpha val="43137"/>
                    </a:srgbClr>
                  </a:outerShdw>
                </a:effectLst>
              </a:rPr>
              <a:t> </a:t>
            </a:r>
            <a:r>
              <a:rPr lang="en-US" dirty="0"/>
              <a:t>on the 2016-17 CAPE Postsecondary Industry Certification Funding </a:t>
            </a:r>
            <a:r>
              <a:rPr lang="en-US" dirty="0" smtClean="0"/>
              <a:t>List and is </a:t>
            </a:r>
            <a:r>
              <a:rPr lang="en-US" b="1" u="sng" dirty="0" smtClean="0"/>
              <a:t>not </a:t>
            </a:r>
            <a:r>
              <a:rPr lang="en-US" dirty="0" smtClean="0"/>
              <a:t>Eligible for District Performance Incentive Funds</a:t>
            </a:r>
            <a:endParaRPr lang="en-US" b="1" u="sng" dirty="0"/>
          </a:p>
        </p:txBody>
      </p:sp>
      <p:sp>
        <p:nvSpPr>
          <p:cNvPr id="5" name="Slide Number Placeholder 3"/>
          <p:cNvSpPr>
            <a:spLocks noGrp="1"/>
          </p:cNvSpPr>
          <p:nvPr>
            <p:ph type="sldNum" sz="quarter" idx="10"/>
          </p:nvPr>
        </p:nvSpPr>
        <p:spPr>
          <a:xfrm>
            <a:off x="6832600" y="6434138"/>
            <a:ext cx="2133600" cy="365125"/>
          </a:xfrm>
        </p:spPr>
        <p:txBody>
          <a:bodyPr/>
          <a:lstStyle/>
          <a:p>
            <a:pPr>
              <a:defRPr/>
            </a:pPr>
            <a:fld id="{993F1515-28B7-4611-A35C-FFD0F39B1F23}" type="slidenum">
              <a:rPr lang="en-US" smtClean="0"/>
              <a:t>31</a:t>
            </a:fld>
            <a:endParaRPr lang="en-US" dirty="0"/>
          </a:p>
        </p:txBody>
      </p:sp>
    </p:spTree>
    <p:extLst>
      <p:ext uri="{BB962C8B-B14F-4D97-AF65-F5344CB8AC3E}">
        <p14:creationId xmlns:p14="http://schemas.microsoft.com/office/powerpoint/2010/main" val="3133025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Dual Enrollment Institution Type – </a:t>
            </a:r>
            <a:r>
              <a:rPr lang="en-US" dirty="0" smtClean="0"/>
              <a:t>Florida College System Institution</a:t>
            </a:r>
            <a:endParaRPr lang="en-US" dirty="0"/>
          </a:p>
        </p:txBody>
      </p:sp>
      <p:sp>
        <p:nvSpPr>
          <p:cNvPr id="3" name="Content Placeholder 2"/>
          <p:cNvSpPr>
            <a:spLocks noGrp="1"/>
          </p:cNvSpPr>
          <p:nvPr>
            <p:ph idx="1"/>
          </p:nvPr>
        </p:nvSpPr>
        <p:spPr/>
        <p:txBody>
          <a:bodyPr>
            <a:normAutofit/>
          </a:bodyPr>
          <a:lstStyle/>
          <a:p>
            <a:r>
              <a:rPr lang="en-US" dirty="0" smtClean="0"/>
              <a:t>If Dual Enrollment Institution Type is Florida College System institution, certification is fundable </a:t>
            </a:r>
            <a:r>
              <a:rPr lang="en-US" dirty="0"/>
              <a:t>if:</a:t>
            </a:r>
          </a:p>
          <a:p>
            <a:pPr lvl="1"/>
            <a:r>
              <a:rPr lang="en-US" dirty="0"/>
              <a:t>It is </a:t>
            </a:r>
            <a:r>
              <a:rPr lang="en-US" b="1" u="sng" dirty="0"/>
              <a:t>not</a:t>
            </a:r>
            <a:r>
              <a:rPr lang="en-US" dirty="0"/>
              <a:t> on the 2016-17 CAPE Postsecondary Industry Certification Funding List, OR</a:t>
            </a:r>
          </a:p>
          <a:p>
            <a:pPr lvl="1"/>
            <a:r>
              <a:rPr lang="en-US" dirty="0"/>
              <a:t>It </a:t>
            </a:r>
            <a:r>
              <a:rPr lang="en-US" b="1" u="sng" dirty="0"/>
              <a:t>is</a:t>
            </a:r>
            <a:r>
              <a:rPr lang="en-US" dirty="0">
                <a:effectLst>
                  <a:outerShdw blurRad="38100" dist="38100" dir="2700000" algn="tl">
                    <a:srgbClr val="000000">
                      <a:alpha val="43137"/>
                    </a:srgbClr>
                  </a:outerShdw>
                </a:effectLst>
              </a:rPr>
              <a:t> </a:t>
            </a:r>
            <a:r>
              <a:rPr lang="en-US" dirty="0"/>
              <a:t>on the 2016-17 CAPE Postsecondary Industry Certification Funding List and is </a:t>
            </a:r>
            <a:r>
              <a:rPr lang="en-US" b="1" u="sng" dirty="0"/>
              <a:t>not </a:t>
            </a:r>
            <a:r>
              <a:rPr lang="en-US" dirty="0"/>
              <a:t>Eligible for </a:t>
            </a:r>
            <a:r>
              <a:rPr lang="en-US" dirty="0" smtClean="0"/>
              <a:t>College Performance </a:t>
            </a:r>
            <a:r>
              <a:rPr lang="en-US" dirty="0"/>
              <a:t>Incentive Funds</a:t>
            </a:r>
            <a:endParaRPr lang="en-US" b="1" u="sng" dirty="0"/>
          </a:p>
        </p:txBody>
      </p:sp>
      <p:sp>
        <p:nvSpPr>
          <p:cNvPr id="5" name="Slide Number Placeholder 3"/>
          <p:cNvSpPr>
            <a:spLocks noGrp="1"/>
          </p:cNvSpPr>
          <p:nvPr>
            <p:ph type="sldNum" sz="quarter" idx="10"/>
          </p:nvPr>
        </p:nvSpPr>
        <p:spPr>
          <a:xfrm>
            <a:off x="6832600" y="6434138"/>
            <a:ext cx="2133600" cy="365125"/>
          </a:xfrm>
        </p:spPr>
        <p:txBody>
          <a:bodyPr/>
          <a:lstStyle/>
          <a:p>
            <a:pPr>
              <a:defRPr/>
            </a:pPr>
            <a:fld id="{A729FEC3-4955-46C7-8A3F-75E5A8627D29}" type="slidenum">
              <a:rPr lang="en-US" smtClean="0"/>
              <a:t>32</a:t>
            </a:fld>
            <a:endParaRPr lang="en-US" dirty="0"/>
          </a:p>
        </p:txBody>
      </p:sp>
    </p:spTree>
    <p:extLst>
      <p:ext uri="{BB962C8B-B14F-4D97-AF65-F5344CB8AC3E}">
        <p14:creationId xmlns:p14="http://schemas.microsoft.com/office/powerpoint/2010/main" val="5195449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Dual Enrollment Institution Type – </a:t>
            </a:r>
            <a:r>
              <a:rPr lang="en-US" dirty="0" smtClean="0"/>
              <a:t>Nonpublic Postsecondary Institution</a:t>
            </a:r>
            <a:endParaRPr lang="en-US" dirty="0"/>
          </a:p>
        </p:txBody>
      </p:sp>
      <p:sp>
        <p:nvSpPr>
          <p:cNvPr id="3" name="Content Placeholder 2"/>
          <p:cNvSpPr>
            <a:spLocks noGrp="1"/>
          </p:cNvSpPr>
          <p:nvPr>
            <p:ph idx="1"/>
          </p:nvPr>
        </p:nvSpPr>
        <p:spPr/>
        <p:txBody>
          <a:bodyPr>
            <a:normAutofit/>
          </a:bodyPr>
          <a:lstStyle/>
          <a:p>
            <a:r>
              <a:rPr lang="en-US" dirty="0" smtClean="0"/>
              <a:t>If Dual Enrollment Institution Type is Nonpublic Postsecondary Institution, the certification earned through dual enrollment is fundable.</a:t>
            </a:r>
            <a:endParaRPr lang="en-US" dirty="0"/>
          </a:p>
        </p:txBody>
      </p:sp>
      <p:sp>
        <p:nvSpPr>
          <p:cNvPr id="5" name="Slide Number Placeholder 3"/>
          <p:cNvSpPr>
            <a:spLocks noGrp="1"/>
          </p:cNvSpPr>
          <p:nvPr>
            <p:ph type="sldNum" sz="quarter" idx="10"/>
          </p:nvPr>
        </p:nvSpPr>
        <p:spPr>
          <a:xfrm>
            <a:off x="6832600" y="6434138"/>
            <a:ext cx="2133600" cy="365125"/>
          </a:xfrm>
        </p:spPr>
        <p:txBody>
          <a:bodyPr/>
          <a:lstStyle/>
          <a:p>
            <a:pPr>
              <a:defRPr/>
            </a:pPr>
            <a:fld id="{9A42F7E8-6F90-427E-801D-20C8F39E4761}" type="slidenum">
              <a:rPr lang="en-US" smtClean="0"/>
              <a:t>33</a:t>
            </a:fld>
            <a:endParaRPr lang="en-US" dirty="0"/>
          </a:p>
        </p:txBody>
      </p:sp>
    </p:spTree>
    <p:extLst>
      <p:ext uri="{BB962C8B-B14F-4D97-AF65-F5344CB8AC3E}">
        <p14:creationId xmlns:p14="http://schemas.microsoft.com/office/powerpoint/2010/main" val="25739993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60450" y="2735263"/>
            <a:ext cx="7013575" cy="1076325"/>
          </a:xfrm>
        </p:spPr>
        <p:txBody>
          <a:bodyPr>
            <a:normAutofit fontScale="90000"/>
          </a:bodyPr>
          <a:lstStyle/>
          <a:p>
            <a:pPr eaLnBrk="1" hangingPunct="1"/>
            <a:r>
              <a:rPr lang="en-US" altLang="en-US" dirty="0" smtClean="0"/>
              <a:t>Registrations for Career-themed Courses and Academies</a:t>
            </a:r>
            <a:endParaRPr altLang="en-US" dirty="0" smtClean="0"/>
          </a:p>
        </p:txBody>
      </p:sp>
      <p:sp>
        <p:nvSpPr>
          <p:cNvPr id="18435" name="Text Placeholder 2"/>
          <p:cNvSpPr>
            <a:spLocks noGrp="1"/>
          </p:cNvSpPr>
          <p:nvPr>
            <p:ph type="body" idx="1"/>
          </p:nvPr>
        </p:nvSpPr>
        <p:spPr>
          <a:xfrm>
            <a:off x="1060450" y="4227513"/>
            <a:ext cx="7013575" cy="1862137"/>
          </a:xfrm>
        </p:spPr>
        <p:txBody>
          <a:bodyPr/>
          <a:lstStyle/>
          <a:p>
            <a:pPr algn="ctr" eaLnBrk="1" hangingPunct="1"/>
            <a:r>
              <a:rPr lang="en-US" altLang="en-US" dirty="0" smtClean="0"/>
              <a:t>Rule 6A-6.0573, F.A.C.</a:t>
            </a:r>
          </a:p>
        </p:txBody>
      </p:sp>
      <p:sp>
        <p:nvSpPr>
          <p:cNvPr id="1843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7871FA3D-AC42-4D2B-A8DE-A988EA0B1DA6}" type="slidenum">
              <a:rPr lang="en-US" altLang="en-US" sz="1100" smtClean="0"/>
              <a:pPr eaLnBrk="1" hangingPunct="1">
                <a:lnSpc>
                  <a:spcPct val="100000"/>
                </a:lnSpc>
                <a:spcBef>
                  <a:spcPct val="0"/>
                </a:spcBef>
                <a:buClrTx/>
                <a:buFontTx/>
                <a:buNone/>
              </a:pPr>
              <a:t>34</a:t>
            </a:fld>
            <a:endParaRPr lang="en-US" altLang="en-US" sz="1100" smtClean="0"/>
          </a:p>
        </p:txBody>
      </p:sp>
    </p:spTree>
    <p:extLst>
      <p:ext uri="{BB962C8B-B14F-4D97-AF65-F5344CB8AC3E}">
        <p14:creationId xmlns:p14="http://schemas.microsoft.com/office/powerpoint/2010/main" val="3744655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 Career-themed Courses</a:t>
            </a:r>
            <a:endParaRPr lang="en-US" dirty="0"/>
          </a:p>
        </p:txBody>
      </p:sp>
      <p:sp>
        <p:nvSpPr>
          <p:cNvPr id="3" name="Content Placeholder 2"/>
          <p:cNvSpPr>
            <a:spLocks noGrp="1"/>
          </p:cNvSpPr>
          <p:nvPr>
            <p:ph idx="1"/>
          </p:nvPr>
        </p:nvSpPr>
        <p:spPr/>
        <p:txBody>
          <a:bodyPr/>
          <a:lstStyle/>
          <a:p>
            <a:pPr>
              <a:lnSpc>
                <a:spcPct val="80000"/>
              </a:lnSpc>
            </a:pPr>
            <a:r>
              <a:rPr lang="en-US" dirty="0"/>
              <a:t>Districts are required to annually register the career-themed courses </a:t>
            </a:r>
            <a:r>
              <a:rPr lang="en-US" dirty="0" smtClean="0"/>
              <a:t>(CTCs) that </a:t>
            </a:r>
            <a:r>
              <a:rPr lang="en-US" dirty="0"/>
              <a:t>meet the requirements of s. 1003.493, F.S. </a:t>
            </a:r>
          </a:p>
          <a:p>
            <a:r>
              <a:rPr lang="en-US" dirty="0" smtClean="0"/>
              <a:t>Superintendents </a:t>
            </a:r>
            <a:r>
              <a:rPr lang="en-US" dirty="0"/>
              <a:t>certify that each CTC meets all of the requirements in statute.</a:t>
            </a:r>
          </a:p>
          <a:p>
            <a:r>
              <a:rPr lang="en-US" dirty="0" smtClean="0"/>
              <a:t>A list </a:t>
            </a:r>
            <a:r>
              <a:rPr lang="en-US" dirty="0"/>
              <a:t>of all registered </a:t>
            </a:r>
            <a:r>
              <a:rPr lang="en-US" dirty="0" smtClean="0"/>
              <a:t>CTCs </a:t>
            </a:r>
            <a:r>
              <a:rPr lang="en-US" dirty="0"/>
              <a:t>are published as </a:t>
            </a:r>
            <a:r>
              <a:rPr lang="en-US" b="1" u="sng" dirty="0" smtClean="0"/>
              <a:t>Appendix </a:t>
            </a:r>
            <a:r>
              <a:rPr lang="en-US" b="1" u="sng" dirty="0"/>
              <a:t>FF</a:t>
            </a:r>
            <a:r>
              <a:rPr lang="en-US" b="1" dirty="0"/>
              <a:t> </a:t>
            </a:r>
            <a:r>
              <a:rPr lang="en-US" dirty="0"/>
              <a:t>in the </a:t>
            </a:r>
            <a:r>
              <a:rPr lang="en-US" dirty="0" smtClean="0"/>
              <a:t>K-12 </a:t>
            </a:r>
            <a:r>
              <a:rPr lang="en-US" dirty="0"/>
              <a:t>database </a:t>
            </a:r>
            <a:r>
              <a:rPr lang="en-US" dirty="0" smtClean="0"/>
              <a:t>dictionary.</a:t>
            </a:r>
          </a:p>
          <a:p>
            <a:r>
              <a:rPr lang="en-US" dirty="0" smtClean="0"/>
              <a:t>CAPE Digital Tool Certificates cannot be registered with a CTC.</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35</a:t>
            </a:fld>
            <a:endParaRPr lang="en-US"/>
          </a:p>
        </p:txBody>
      </p:sp>
    </p:spTree>
    <p:extLst>
      <p:ext uri="{BB962C8B-B14F-4D97-AF65-F5344CB8AC3E}">
        <p14:creationId xmlns:p14="http://schemas.microsoft.com/office/powerpoint/2010/main" val="20312743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 Dual Enrollment Career-themed Courses</a:t>
            </a:r>
            <a:endParaRPr lang="en-US" dirty="0"/>
          </a:p>
        </p:txBody>
      </p:sp>
      <p:sp>
        <p:nvSpPr>
          <p:cNvPr id="3" name="Content Placeholder 2"/>
          <p:cNvSpPr>
            <a:spLocks noGrp="1"/>
          </p:cNvSpPr>
          <p:nvPr>
            <p:ph idx="1"/>
          </p:nvPr>
        </p:nvSpPr>
        <p:spPr/>
        <p:txBody>
          <a:bodyPr/>
          <a:lstStyle/>
          <a:p>
            <a:pPr>
              <a:lnSpc>
                <a:spcPct val="80000"/>
              </a:lnSpc>
            </a:pPr>
            <a:r>
              <a:rPr lang="en-US" dirty="0" smtClean="0"/>
              <a:t>For the 2015-16 school year, a supplemental Excel sheet will be used to register dual enrollment career-themed courses.</a:t>
            </a:r>
          </a:p>
          <a:p>
            <a:pPr lvl="1">
              <a:lnSpc>
                <a:spcPct val="80000"/>
              </a:lnSpc>
            </a:pPr>
            <a:r>
              <a:rPr lang="en-US" b="1" dirty="0" smtClean="0"/>
              <a:t>Will be distributed via Chancellor’s memo by August 1 and will be open through August 10</a:t>
            </a:r>
            <a:endParaRPr lang="en-US" b="1" dirty="0"/>
          </a:p>
          <a:p>
            <a:r>
              <a:rPr lang="en-US" dirty="0" smtClean="0"/>
              <a:t>Superintendents will manually certify </a:t>
            </a:r>
            <a:r>
              <a:rPr lang="en-US" dirty="0"/>
              <a:t>that each </a:t>
            </a:r>
            <a:r>
              <a:rPr lang="en-US" dirty="0" smtClean="0"/>
              <a:t>batch of dual enrollment CTCs </a:t>
            </a:r>
            <a:r>
              <a:rPr lang="en-US" dirty="0"/>
              <a:t>meets all of the requirements in </a:t>
            </a:r>
            <a:r>
              <a:rPr lang="en-US" dirty="0" smtClean="0"/>
              <a:t>statute.</a:t>
            </a:r>
            <a:endParaRPr lang="en-US" dirty="0"/>
          </a:p>
          <a:p>
            <a:r>
              <a:rPr lang="en-US" dirty="0" smtClean="0"/>
              <a:t>For the 2016-17 school year, registration of dual enrollment CTCs will be incorporated into the existing web-based data collection system.</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36</a:t>
            </a:fld>
            <a:endParaRPr lang="en-US"/>
          </a:p>
        </p:txBody>
      </p:sp>
    </p:spTree>
    <p:extLst>
      <p:ext uri="{BB962C8B-B14F-4D97-AF65-F5344CB8AC3E}">
        <p14:creationId xmlns:p14="http://schemas.microsoft.com/office/powerpoint/2010/main" val="41460409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Registering Academies</a:t>
            </a:r>
            <a:endParaRPr altLang="en-US" dirty="0" smtClean="0"/>
          </a:p>
        </p:txBody>
      </p:sp>
      <p:sp>
        <p:nvSpPr>
          <p:cNvPr id="17411" name="Content Placeholder 2"/>
          <p:cNvSpPr>
            <a:spLocks noGrp="1"/>
          </p:cNvSpPr>
          <p:nvPr>
            <p:ph idx="1"/>
          </p:nvPr>
        </p:nvSpPr>
        <p:spPr>
          <a:xfrm>
            <a:off x="628650" y="1906588"/>
            <a:ext cx="7886700" cy="4354512"/>
          </a:xfrm>
        </p:spPr>
        <p:txBody>
          <a:bodyPr/>
          <a:lstStyle/>
          <a:p>
            <a:r>
              <a:rPr lang="en-US" sz="2400" dirty="0" smtClean="0"/>
              <a:t>Superintendents </a:t>
            </a:r>
            <a:r>
              <a:rPr lang="en-US" sz="2400" dirty="0"/>
              <a:t>certify that each registered </a:t>
            </a:r>
            <a:r>
              <a:rPr lang="en-US" sz="2400" dirty="0" smtClean="0"/>
              <a:t>high school and  middle school academy </a:t>
            </a:r>
            <a:r>
              <a:rPr lang="en-US" sz="2400" dirty="0"/>
              <a:t>meets all of the requirements in statute.</a:t>
            </a:r>
          </a:p>
          <a:p>
            <a:pPr lvl="0">
              <a:defRPr/>
            </a:pPr>
            <a:r>
              <a:rPr lang="en-US" sz="2400" dirty="0"/>
              <a:t>Registration process creates a 3-digit identifier for the academy</a:t>
            </a:r>
          </a:p>
          <a:p>
            <a:pPr lvl="1">
              <a:defRPr/>
            </a:pPr>
            <a:r>
              <a:rPr lang="en-US" sz="2200" dirty="0"/>
              <a:t>This identifier is used to identify students enrolled in the academy and reported in Surveys 2, 3, and 5</a:t>
            </a:r>
          </a:p>
          <a:p>
            <a:pPr lvl="0"/>
            <a:r>
              <a:rPr lang="en-US" sz="2400" dirty="0"/>
              <a:t>Academies must be re-registered each year.</a:t>
            </a:r>
          </a:p>
          <a:p>
            <a:r>
              <a:rPr lang="en-US" sz="2400" dirty="0" smtClean="0"/>
              <a:t>A list </a:t>
            </a:r>
            <a:r>
              <a:rPr lang="en-US" sz="2400" dirty="0"/>
              <a:t>of all registered academies are published as </a:t>
            </a:r>
            <a:r>
              <a:rPr lang="en-US" sz="2400" b="1" u="sng" dirty="0" smtClean="0"/>
              <a:t>Appendix </a:t>
            </a:r>
            <a:r>
              <a:rPr lang="en-US" sz="2400" b="1" u="sng" dirty="0"/>
              <a:t>Y</a:t>
            </a:r>
            <a:r>
              <a:rPr lang="en-US" sz="2400" b="1" dirty="0"/>
              <a:t> </a:t>
            </a:r>
            <a:r>
              <a:rPr lang="en-US" sz="2400" dirty="0"/>
              <a:t>in the K-12 database dictionary</a:t>
            </a:r>
            <a:r>
              <a:rPr lang="en-US" sz="2400" dirty="0" smtClean="0"/>
              <a:t>.</a:t>
            </a:r>
          </a:p>
          <a:p>
            <a:r>
              <a:rPr lang="en-US" sz="2400" dirty="0" smtClean="0">
                <a:solidFill>
                  <a:srgbClr val="FF0000"/>
                </a:solidFill>
              </a:rPr>
              <a:t>Registration of an academy does not qualify students for funding.</a:t>
            </a:r>
            <a:endParaRPr lang="en-US" sz="2400" dirty="0">
              <a:solidFill>
                <a:srgbClr val="FF0000"/>
              </a:solidFill>
            </a:endParaRPr>
          </a:p>
          <a:p>
            <a:pPr marL="400050" lvl="0"/>
            <a:endParaRPr lang="en-US" sz="2400" dirty="0"/>
          </a:p>
          <a:p>
            <a:endParaRPr lang="en-US" altLang="en-US" dirty="0" smtClean="0"/>
          </a:p>
        </p:txBody>
      </p:sp>
      <p:sp>
        <p:nvSpPr>
          <p:cNvPr id="174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5D589428-C6A0-4036-8602-DC43199620C4}" type="slidenum">
              <a:rPr lang="en-US" altLang="en-US" sz="1100" smtClean="0"/>
              <a:pPr eaLnBrk="1" hangingPunct="1">
                <a:lnSpc>
                  <a:spcPct val="100000"/>
                </a:lnSpc>
                <a:spcBef>
                  <a:spcPct val="0"/>
                </a:spcBef>
                <a:buClrTx/>
                <a:buFontTx/>
                <a:buNone/>
              </a:pPr>
              <a:t>37</a:t>
            </a:fld>
            <a:endParaRPr lang="en-US" altLang="en-US" sz="1100" smtClean="0"/>
          </a:p>
        </p:txBody>
      </p:sp>
    </p:spTree>
    <p:extLst>
      <p:ext uri="{BB962C8B-B14F-4D97-AF65-F5344CB8AC3E}">
        <p14:creationId xmlns:p14="http://schemas.microsoft.com/office/powerpoint/2010/main" val="18153488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Dates to Remember</a:t>
            </a:r>
          </a:p>
        </p:txBody>
      </p:sp>
      <p:sp>
        <p:nvSpPr>
          <p:cNvPr id="3" name="Content Placeholder 2"/>
          <p:cNvSpPr>
            <a:spLocks noGrp="1"/>
          </p:cNvSpPr>
          <p:nvPr>
            <p:ph idx="1"/>
          </p:nvPr>
        </p:nvSpPr>
        <p:spPr/>
        <p:txBody>
          <a:bodyPr/>
          <a:lstStyle/>
          <a:p>
            <a:r>
              <a:rPr lang="en-US" dirty="0" smtClean="0"/>
              <a:t>2016-17 Academy and CTC Registration Timeline</a:t>
            </a:r>
          </a:p>
          <a:p>
            <a:pPr lvl="1"/>
            <a:r>
              <a:rPr lang="en-US" b="1" u="sng" dirty="0" smtClean="0"/>
              <a:t>August 15 – September 14, 2016</a:t>
            </a:r>
            <a:r>
              <a:rPr lang="en-US" dirty="0" smtClean="0"/>
              <a:t>: High </a:t>
            </a:r>
            <a:r>
              <a:rPr lang="en-US" dirty="0"/>
              <a:t>school career and professional academies </a:t>
            </a:r>
            <a:r>
              <a:rPr lang="en-US" dirty="0" smtClean="0"/>
              <a:t>registration window</a:t>
            </a:r>
          </a:p>
          <a:p>
            <a:pPr lvl="1"/>
            <a:r>
              <a:rPr lang="en-US" b="1" u="sng" dirty="0" smtClean="0"/>
              <a:t>September 16 – October 12, 2016</a:t>
            </a:r>
            <a:r>
              <a:rPr lang="en-US" dirty="0" smtClean="0"/>
              <a:t>: Middle school </a:t>
            </a:r>
            <a:r>
              <a:rPr lang="en-US" dirty="0"/>
              <a:t>career and professional academies registration </a:t>
            </a:r>
            <a:r>
              <a:rPr lang="en-US" dirty="0" smtClean="0"/>
              <a:t>window</a:t>
            </a:r>
          </a:p>
          <a:p>
            <a:pPr lvl="1"/>
            <a:r>
              <a:rPr lang="en-US" b="1" u="sng" dirty="0" smtClean="0"/>
              <a:t>October 16 – November 30, 2016</a:t>
            </a:r>
            <a:r>
              <a:rPr lang="en-US" dirty="0" smtClean="0"/>
              <a:t>: Career-themed course </a:t>
            </a:r>
            <a:r>
              <a:rPr lang="en-US" dirty="0"/>
              <a:t>registration </a:t>
            </a:r>
            <a:r>
              <a:rPr lang="en-US" dirty="0" smtClean="0"/>
              <a:t>window </a:t>
            </a:r>
            <a:r>
              <a:rPr lang="en-US" b="1" i="1" dirty="0" smtClean="0"/>
              <a:t>(including dual enrollment CTC registration)</a:t>
            </a:r>
            <a:endParaRPr lang="en-US" b="1" i="1" dirty="0"/>
          </a:p>
          <a:p>
            <a:pPr lvl="1"/>
            <a:r>
              <a:rPr lang="en-US" b="1" u="sng" dirty="0" smtClean="0"/>
              <a:t>February 1 – March 1, 2017</a:t>
            </a:r>
            <a:r>
              <a:rPr lang="en-US" dirty="0" smtClean="0"/>
              <a:t>: </a:t>
            </a:r>
            <a:r>
              <a:rPr lang="en-US" dirty="0"/>
              <a:t>Career-themed course </a:t>
            </a:r>
            <a:r>
              <a:rPr lang="en-US" dirty="0" smtClean="0"/>
              <a:t>first update window</a:t>
            </a:r>
            <a:endParaRPr lang="en-US" dirty="0"/>
          </a:p>
          <a:p>
            <a:pPr lvl="1"/>
            <a:r>
              <a:rPr lang="en-US" b="1" u="sng" dirty="0" smtClean="0"/>
              <a:t>August 1 – 10, 2017</a:t>
            </a:r>
            <a:r>
              <a:rPr lang="en-US" dirty="0" smtClean="0"/>
              <a:t>: </a:t>
            </a:r>
            <a:r>
              <a:rPr lang="en-US" dirty="0"/>
              <a:t>Career-themed course </a:t>
            </a:r>
            <a:r>
              <a:rPr lang="en-US" dirty="0" smtClean="0"/>
              <a:t>second update </a:t>
            </a:r>
            <a:r>
              <a:rPr lang="en-US" dirty="0"/>
              <a:t>window </a:t>
            </a:r>
          </a:p>
          <a:p>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38</a:t>
            </a:fld>
            <a:endParaRPr lang="en-US"/>
          </a:p>
        </p:txBody>
      </p:sp>
    </p:spTree>
    <p:extLst>
      <p:ext uri="{BB962C8B-B14F-4D97-AF65-F5344CB8AC3E}">
        <p14:creationId xmlns:p14="http://schemas.microsoft.com/office/powerpoint/2010/main" val="5545540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Data Reporting Guidelines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77C5B66-28B5-4999-88E2-82D0D622EB1F}" type="slidenum">
              <a:rPr lang="en-US" smtClean="0"/>
              <a:pPr>
                <a:defRPr/>
              </a:pPr>
              <a:t>39</a:t>
            </a:fld>
            <a:endParaRPr lang="en-US"/>
          </a:p>
        </p:txBody>
      </p:sp>
    </p:spTree>
    <p:extLst>
      <p:ext uri="{BB962C8B-B14F-4D97-AF65-F5344CB8AC3E}">
        <p14:creationId xmlns:p14="http://schemas.microsoft.com/office/powerpoint/2010/main" val="3405048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060450" y="2735263"/>
            <a:ext cx="7013575" cy="1076325"/>
          </a:xfrm>
        </p:spPr>
        <p:txBody>
          <a:bodyPr>
            <a:normAutofit fontScale="90000"/>
          </a:bodyPr>
          <a:lstStyle/>
          <a:p>
            <a:pPr eaLnBrk="1" hangingPunct="1"/>
            <a:r>
              <a:rPr lang="en-US" altLang="en-US" dirty="0" smtClean="0"/>
              <a:t>CAPE Industry </a:t>
            </a:r>
            <a:r>
              <a:rPr lang="en-US" altLang="en-US" dirty="0"/>
              <a:t>Certification Funding List</a:t>
            </a:r>
            <a:endParaRPr altLang="en-US" dirty="0" smtClean="0"/>
          </a:p>
        </p:txBody>
      </p:sp>
      <p:sp>
        <p:nvSpPr>
          <p:cNvPr id="18436"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7871FA3D-AC42-4D2B-A8DE-A988EA0B1DA6}" type="slidenum">
              <a:rPr lang="en-US" altLang="en-US" sz="1100" smtClean="0"/>
              <a:pPr eaLnBrk="1" hangingPunct="1">
                <a:lnSpc>
                  <a:spcPct val="100000"/>
                </a:lnSpc>
                <a:spcBef>
                  <a:spcPct val="0"/>
                </a:spcBef>
                <a:buClrTx/>
                <a:buFontTx/>
                <a:buNone/>
              </a:pPr>
              <a:t>4</a:t>
            </a:fld>
            <a:endParaRPr lang="en-US" altLang="en-US" sz="1100" smtClean="0"/>
          </a:p>
        </p:txBody>
      </p:sp>
    </p:spTree>
    <p:extLst>
      <p:ext uri="{BB962C8B-B14F-4D97-AF65-F5344CB8AC3E}">
        <p14:creationId xmlns:p14="http://schemas.microsoft.com/office/powerpoint/2010/main" val="36681875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Certification Format </a:t>
            </a:r>
          </a:p>
        </p:txBody>
      </p:sp>
      <p:sp>
        <p:nvSpPr>
          <p:cNvPr id="3" name="Content Placeholder 2"/>
          <p:cNvSpPr>
            <a:spLocks noGrp="1"/>
          </p:cNvSpPr>
          <p:nvPr>
            <p:ph idx="1"/>
          </p:nvPr>
        </p:nvSpPr>
        <p:spPr/>
        <p:txBody>
          <a:bodyPr>
            <a:normAutofit fontScale="92500" lnSpcReduction="10000"/>
          </a:bodyPr>
          <a:lstStyle/>
          <a:p>
            <a:r>
              <a:rPr lang="en-US" dirty="0" smtClean="0"/>
              <a:t>Industry Certification Format</a:t>
            </a:r>
          </a:p>
          <a:p>
            <a:pPr lvl="1"/>
            <a:r>
              <a:rPr lang="en-US" dirty="0" smtClean="0"/>
              <a:t>15-16: </a:t>
            </a:r>
            <a:r>
              <a:rPr lang="en-US" dirty="0">
                <a:hlinkClick r:id="rId2"/>
              </a:rPr>
              <a:t>http://</a:t>
            </a:r>
            <a:r>
              <a:rPr lang="en-US" dirty="0" smtClean="0">
                <a:hlinkClick r:id="rId2"/>
              </a:rPr>
              <a:t>fldoe.org/accountability/data-sys/database-manuals-updates/2015-16-student-info-system/industry-certification.stml</a:t>
            </a:r>
            <a:endParaRPr lang="en-US" dirty="0" smtClean="0"/>
          </a:p>
          <a:p>
            <a:pPr lvl="1"/>
            <a:r>
              <a:rPr lang="en-US" dirty="0" smtClean="0"/>
              <a:t>16-17: </a:t>
            </a:r>
            <a:r>
              <a:rPr lang="en-US" dirty="0">
                <a:hlinkClick r:id="rId3"/>
              </a:rPr>
              <a:t>http://</a:t>
            </a:r>
            <a:r>
              <a:rPr lang="en-US" dirty="0" smtClean="0">
                <a:hlinkClick r:id="rId3"/>
              </a:rPr>
              <a:t>fldoe.org/accountability/data-sys/database-manuals-updates/2016-17-student-info-system/industry-certification.stml</a:t>
            </a:r>
            <a:endParaRPr lang="en-US" dirty="0" smtClean="0"/>
          </a:p>
          <a:p>
            <a:r>
              <a:rPr lang="en-US" dirty="0" smtClean="0"/>
              <a:t>Important Data Elements:</a:t>
            </a:r>
          </a:p>
          <a:p>
            <a:pPr lvl="1"/>
            <a:r>
              <a:rPr lang="en-US" dirty="0" smtClean="0"/>
              <a:t>Industry Certification Identifier</a:t>
            </a:r>
            <a:r>
              <a:rPr lang="en-US" dirty="0"/>
              <a:t>: </a:t>
            </a:r>
            <a:r>
              <a:rPr lang="en-US" dirty="0">
                <a:hlinkClick r:id="rId4"/>
              </a:rPr>
              <a:t>http://</a:t>
            </a:r>
            <a:r>
              <a:rPr lang="en-US" dirty="0" smtClean="0">
                <a:hlinkClick r:id="rId4"/>
              </a:rPr>
              <a:t>fldoe.org/core/fileparse.php/12026/urlt/1516-140462.pdf</a:t>
            </a:r>
            <a:endParaRPr lang="en-US" dirty="0" smtClean="0"/>
          </a:p>
          <a:p>
            <a:pPr lvl="1"/>
            <a:r>
              <a:rPr lang="en-US" dirty="0" smtClean="0"/>
              <a:t>Industry Certification Outcome</a:t>
            </a:r>
            <a:r>
              <a:rPr lang="en-US" dirty="0"/>
              <a:t>: </a:t>
            </a:r>
            <a:r>
              <a:rPr lang="en-US" dirty="0">
                <a:hlinkClick r:id="rId5"/>
              </a:rPr>
              <a:t>http://</a:t>
            </a:r>
            <a:r>
              <a:rPr lang="en-US" dirty="0" smtClean="0">
                <a:hlinkClick r:id="rId5"/>
              </a:rPr>
              <a:t>fldoe.org/core/fileparse.php/12026/urlt/1516-140500.pdf</a:t>
            </a:r>
            <a:endParaRPr lang="en-US" dirty="0" smtClean="0"/>
          </a:p>
          <a:p>
            <a:pPr marL="457200" lvl="1" indent="0">
              <a:buNone/>
            </a:pPr>
            <a:endParaRPr lang="en-US" dirty="0" smtClean="0"/>
          </a:p>
        </p:txBody>
      </p:sp>
      <p:sp>
        <p:nvSpPr>
          <p:cNvPr id="5" name="Slide Number Placeholder 1"/>
          <p:cNvSpPr>
            <a:spLocks noGrp="1"/>
          </p:cNvSpPr>
          <p:nvPr>
            <p:ph type="sldNum" sz="quarter" idx="10"/>
          </p:nvPr>
        </p:nvSpPr>
        <p:spPr bwMode="auto">
          <a:xfrm>
            <a:off x="6832600"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07849630-89DB-4377-9364-DECD6BE7041D}" type="slidenum">
              <a:rPr lang="en-US" altLang="en-US" sz="1100" smtClean="0"/>
              <a:t>40</a:t>
            </a:fld>
            <a:endParaRPr lang="en-US" altLang="en-US" sz="1100" dirty="0" smtClean="0"/>
          </a:p>
        </p:txBody>
      </p:sp>
    </p:spTree>
    <p:extLst>
      <p:ext uri="{BB962C8B-B14F-4D97-AF65-F5344CB8AC3E}">
        <p14:creationId xmlns:p14="http://schemas.microsoft.com/office/powerpoint/2010/main" val="31435514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Data Reporting Guidelines: CAPE Industry Certifications/Acceleration Industry Certifications</a:t>
            </a:r>
            <a:endParaRPr lang="en-US" sz="2800" dirty="0"/>
          </a:p>
        </p:txBody>
      </p:sp>
      <p:sp>
        <p:nvSpPr>
          <p:cNvPr id="3" name="Content Placeholder 2"/>
          <p:cNvSpPr>
            <a:spLocks noGrp="1"/>
          </p:cNvSpPr>
          <p:nvPr>
            <p:ph idx="1"/>
          </p:nvPr>
        </p:nvSpPr>
        <p:spPr/>
        <p:txBody>
          <a:bodyPr/>
          <a:lstStyle/>
          <a:p>
            <a:r>
              <a:rPr lang="en-US" dirty="0" smtClean="0"/>
              <a:t>Must be reported with a course number</a:t>
            </a:r>
          </a:p>
          <a:p>
            <a:r>
              <a:rPr lang="en-US" dirty="0" smtClean="0"/>
              <a:t>Must report on all industry certifications taken/attempted (not just successes), including those taken in dual enrollment courses</a:t>
            </a:r>
          </a:p>
          <a:p>
            <a:r>
              <a:rPr lang="en-US" dirty="0" smtClean="0"/>
              <a:t>Report the final student outcome on the Industry Certification Outcome data element</a:t>
            </a:r>
          </a:p>
          <a:p>
            <a:r>
              <a:rPr lang="en-US" dirty="0" smtClean="0"/>
              <a:t>Format allows a certification code to be reported with more than one course (state will </a:t>
            </a:r>
            <a:r>
              <a:rPr lang="en-US" dirty="0" err="1" smtClean="0"/>
              <a:t>unduplicate</a:t>
            </a:r>
            <a:r>
              <a:rPr lang="en-US" dirty="0" smtClean="0"/>
              <a:t> records for funding and performance accountability)</a:t>
            </a:r>
          </a:p>
          <a:p>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41</a:t>
            </a:fld>
            <a:endParaRPr lang="en-US"/>
          </a:p>
        </p:txBody>
      </p:sp>
    </p:spTree>
    <p:extLst>
      <p:ext uri="{BB962C8B-B14F-4D97-AF65-F5344CB8AC3E}">
        <p14:creationId xmlns:p14="http://schemas.microsoft.com/office/powerpoint/2010/main" val="1160023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Data Reporting Guidelines: CAPE Industry Certifications/Acceleration Industry Certifications</a:t>
            </a:r>
            <a:endParaRPr lang="en-US" sz="2800" dirty="0"/>
          </a:p>
        </p:txBody>
      </p:sp>
      <p:sp>
        <p:nvSpPr>
          <p:cNvPr id="3" name="Content Placeholder 2"/>
          <p:cNvSpPr>
            <a:spLocks noGrp="1"/>
          </p:cNvSpPr>
          <p:nvPr>
            <p:ph idx="1"/>
          </p:nvPr>
        </p:nvSpPr>
        <p:spPr/>
        <p:txBody>
          <a:bodyPr/>
          <a:lstStyle/>
          <a:p>
            <a:r>
              <a:rPr lang="en-US" dirty="0" smtClean="0"/>
              <a:t>Must be reported in the year they were earned</a:t>
            </a:r>
          </a:p>
          <a:p>
            <a:pPr lvl="1"/>
            <a:r>
              <a:rPr lang="en-US" dirty="0" smtClean="0"/>
              <a:t>Prior year reporting is allowed in limited circumstances</a:t>
            </a:r>
          </a:p>
          <a:p>
            <a:r>
              <a:rPr lang="en-US" dirty="0" smtClean="0"/>
              <a:t>Must not report an industry certification outcome of “P” for a student in more than one year</a:t>
            </a:r>
          </a:p>
          <a:p>
            <a:r>
              <a:rPr lang="en-US" dirty="0" smtClean="0"/>
              <a:t>Reporting limited to students </a:t>
            </a:r>
            <a:r>
              <a:rPr lang="en-US" smtClean="0"/>
              <a:t>in grades </a:t>
            </a:r>
            <a:r>
              <a:rPr lang="en-US" dirty="0" smtClean="0"/>
              <a:t>6-12</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42</a:t>
            </a:fld>
            <a:endParaRPr lang="en-US"/>
          </a:p>
        </p:txBody>
      </p:sp>
    </p:spTree>
    <p:extLst>
      <p:ext uri="{BB962C8B-B14F-4D97-AF65-F5344CB8AC3E}">
        <p14:creationId xmlns:p14="http://schemas.microsoft.com/office/powerpoint/2010/main" val="37205467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Data Reporting Guidelines: CAPE Digital Tool Certificates</a:t>
            </a:r>
            <a:endParaRPr lang="en-US" sz="2800" dirty="0"/>
          </a:p>
        </p:txBody>
      </p:sp>
      <p:sp>
        <p:nvSpPr>
          <p:cNvPr id="3" name="Content Placeholder 2"/>
          <p:cNvSpPr>
            <a:spLocks noGrp="1"/>
          </p:cNvSpPr>
          <p:nvPr>
            <p:ph idx="1"/>
          </p:nvPr>
        </p:nvSpPr>
        <p:spPr>
          <a:xfrm>
            <a:off x="628650" y="1760538"/>
            <a:ext cx="7886700" cy="4354753"/>
          </a:xfrm>
        </p:spPr>
        <p:txBody>
          <a:bodyPr/>
          <a:lstStyle/>
          <a:p>
            <a:r>
              <a:rPr lang="en-US" dirty="0"/>
              <a:t>Reporting limited to students in grades K-8</a:t>
            </a:r>
          </a:p>
          <a:p>
            <a:r>
              <a:rPr lang="en-US" dirty="0"/>
              <a:t>Certificates Earned by Elementary School students:</a:t>
            </a:r>
          </a:p>
          <a:p>
            <a:pPr lvl="1"/>
            <a:r>
              <a:rPr lang="en-US" dirty="0"/>
              <a:t>Reported with a course number of “0000000”</a:t>
            </a:r>
          </a:p>
          <a:p>
            <a:r>
              <a:rPr lang="en-US" dirty="0"/>
              <a:t>Certificates Earned by Middle Grades Students</a:t>
            </a:r>
          </a:p>
          <a:p>
            <a:pPr lvl="1"/>
            <a:r>
              <a:rPr lang="en-US" dirty="0"/>
              <a:t>If taught in a course setting,  should be reported with a course number </a:t>
            </a:r>
          </a:p>
          <a:p>
            <a:pPr lvl="1"/>
            <a:r>
              <a:rPr lang="en-US" dirty="0"/>
              <a:t>If the digital tool instruction cannot be linked to a particular course, “0000000” may be used for the course number</a:t>
            </a:r>
          </a:p>
          <a:p>
            <a:r>
              <a:rPr lang="en-US" dirty="0" smtClean="0"/>
              <a:t>Prior </a:t>
            </a:r>
            <a:r>
              <a:rPr lang="en-US" dirty="0"/>
              <a:t>year reporting is not </a:t>
            </a:r>
            <a:r>
              <a:rPr lang="en-US" dirty="0" smtClean="0"/>
              <a:t>allowed</a:t>
            </a:r>
          </a:p>
          <a:p>
            <a:r>
              <a:rPr lang="en-US" b="1" dirty="0"/>
              <a:t>Career-themed course registration is not </a:t>
            </a:r>
            <a:r>
              <a:rPr lang="en-US" b="1" dirty="0" smtClean="0"/>
              <a:t>required</a:t>
            </a:r>
            <a:endParaRPr lang="en-US" b="1"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43</a:t>
            </a:fld>
            <a:endParaRPr lang="en-US"/>
          </a:p>
        </p:txBody>
      </p:sp>
    </p:spTree>
    <p:extLst>
      <p:ext uri="{BB962C8B-B14F-4D97-AF65-F5344CB8AC3E}">
        <p14:creationId xmlns:p14="http://schemas.microsoft.com/office/powerpoint/2010/main" val="40335308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Data Reporting Guidelines: CAPE Digital Tool Certificates</a:t>
            </a:r>
            <a:endParaRPr lang="en-US" sz="2800" dirty="0"/>
          </a:p>
        </p:txBody>
      </p:sp>
      <p:sp>
        <p:nvSpPr>
          <p:cNvPr id="3" name="Content Placeholder 2"/>
          <p:cNvSpPr>
            <a:spLocks noGrp="1"/>
          </p:cNvSpPr>
          <p:nvPr>
            <p:ph idx="1"/>
          </p:nvPr>
        </p:nvSpPr>
        <p:spPr/>
        <p:txBody>
          <a:bodyPr/>
          <a:lstStyle/>
          <a:p>
            <a:r>
              <a:rPr lang="en-US" dirty="0"/>
              <a:t>Students who </a:t>
            </a:r>
            <a:r>
              <a:rPr lang="en-US" dirty="0" smtClean="0"/>
              <a:t>earn </a:t>
            </a:r>
            <a:r>
              <a:rPr lang="en-US" dirty="0"/>
              <a:t>additional FTE membership for a CAPE Digital Tool certificate may not use the previously funded examination to satisfy the requirements for earning a CAPE Industry Certification (s. 1011.62(1)(o), F.S.).</a:t>
            </a:r>
          </a:p>
          <a:p>
            <a:pPr lvl="1"/>
            <a:r>
              <a:rPr lang="en-US" dirty="0"/>
              <a:t>Ex: MICRO801 (MOS – Excel) may not be used toward the MICRO069 bundle</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44</a:t>
            </a:fld>
            <a:endParaRPr lang="en-US"/>
          </a:p>
        </p:txBody>
      </p:sp>
    </p:spTree>
    <p:extLst>
      <p:ext uri="{BB962C8B-B14F-4D97-AF65-F5344CB8AC3E}">
        <p14:creationId xmlns:p14="http://schemas.microsoft.com/office/powerpoint/2010/main" val="21284107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pPr>
              <a:lnSpc>
                <a:spcPct val="80000"/>
              </a:lnSpc>
              <a:defRPr/>
            </a:pPr>
            <a:r>
              <a:rPr lang="en-US" sz="3200" dirty="0" smtClean="0"/>
              <a:t>Summary Data Reports Available to Districts</a:t>
            </a:r>
            <a:endParaRPr lang="en-US" sz="32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4229557624"/>
              </p:ext>
            </p:extLst>
          </p:nvPr>
        </p:nvGraphicFramePr>
        <p:xfrm>
          <a:off x="720089" y="1685492"/>
          <a:ext cx="7886701" cy="4671650"/>
        </p:xfrm>
        <a:graphic>
          <a:graphicData uri="http://schemas.openxmlformats.org/drawingml/2006/table">
            <a:tbl>
              <a:tblPr firstRow="1" firstCol="1" bandRow="1">
                <a:tableStyleId>{3B4B98B0-60AC-42C2-AFA5-B58CD77FA1E5}</a:tableStyleId>
              </a:tblPr>
              <a:tblGrid>
                <a:gridCol w="983554"/>
                <a:gridCol w="2082820"/>
                <a:gridCol w="3343474"/>
                <a:gridCol w="1476853"/>
              </a:tblGrid>
              <a:tr h="223091">
                <a:tc>
                  <a:txBody>
                    <a:bodyPr/>
                    <a:lstStyle/>
                    <a:p>
                      <a:pPr marL="0" marR="0" algn="ctr">
                        <a:lnSpc>
                          <a:spcPct val="107000"/>
                        </a:lnSpc>
                        <a:spcBef>
                          <a:spcPts val="0"/>
                        </a:spcBef>
                        <a:spcAft>
                          <a:spcPts val="0"/>
                        </a:spcAft>
                      </a:pPr>
                      <a:r>
                        <a:rPr lang="en-US" sz="1200" dirty="0">
                          <a:effectLst/>
                        </a:rPr>
                        <a:t>Report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gn="ctr">
                        <a:lnSpc>
                          <a:spcPct val="107000"/>
                        </a:lnSpc>
                        <a:spcBef>
                          <a:spcPts val="0"/>
                        </a:spcBef>
                        <a:spcAft>
                          <a:spcPts val="0"/>
                        </a:spcAft>
                      </a:pPr>
                      <a:r>
                        <a:rPr lang="en-US" sz="1200" dirty="0">
                          <a:effectLst/>
                        </a:rPr>
                        <a:t>Report Title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gn="ctr">
                        <a:lnSpc>
                          <a:spcPct val="107000"/>
                        </a:lnSpc>
                        <a:spcBef>
                          <a:spcPts val="0"/>
                        </a:spcBef>
                        <a:spcAft>
                          <a:spcPts val="0"/>
                        </a:spcAft>
                      </a:pPr>
                      <a:r>
                        <a:rPr lang="en-US" sz="1200" dirty="0">
                          <a:effectLst/>
                        </a:rPr>
                        <a:t>Summary of the Report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gn="ctr">
                        <a:lnSpc>
                          <a:spcPct val="107000"/>
                        </a:lnSpc>
                        <a:spcBef>
                          <a:spcPts val="0"/>
                        </a:spcBef>
                        <a:spcAft>
                          <a:spcPts val="0"/>
                        </a:spcAft>
                      </a:pPr>
                      <a:r>
                        <a:rPr lang="en-US" sz="1200">
                          <a:effectLst/>
                        </a:rPr>
                        <a:t>Access to the Report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r>
              <a:tr h="1115452">
                <a:tc>
                  <a:txBody>
                    <a:bodyPr/>
                    <a:lstStyle/>
                    <a:p>
                      <a:pPr marL="0" marR="0">
                        <a:lnSpc>
                          <a:spcPct val="107000"/>
                        </a:lnSpc>
                        <a:spcBef>
                          <a:spcPts val="0"/>
                        </a:spcBef>
                        <a:spcAft>
                          <a:spcPts val="0"/>
                        </a:spcAft>
                      </a:pPr>
                      <a:r>
                        <a:rPr lang="en-US" sz="1800" dirty="0">
                          <a:effectLst/>
                        </a:rPr>
                        <a:t>F71082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dirty="0">
                          <a:effectLst/>
                        </a:rPr>
                        <a:t>Number of Students Who Took/Passed an Industry Certification By School, Industry Certification and Grade Level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dirty="0">
                          <a:effectLst/>
                        </a:rPr>
                        <a:t>Includes all certifications attempted and earned on the CAPE Industry Certification Funding List for all students including those students not enrolled in a career-themed course.  Disaggregated by district, school, and grade level</a:t>
                      </a:r>
                      <a:r>
                        <a:rPr lang="en-US" sz="1200" dirty="0" smtClean="0">
                          <a:effectLst/>
                        </a:rPr>
                        <a: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dirty="0">
                          <a:effectLst/>
                        </a:rPr>
                        <a:t>Upon district request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r>
              <a:tr h="892361">
                <a:tc>
                  <a:txBody>
                    <a:bodyPr/>
                    <a:lstStyle/>
                    <a:p>
                      <a:pPr marL="0" marR="0">
                        <a:lnSpc>
                          <a:spcPct val="107000"/>
                        </a:lnSpc>
                        <a:spcBef>
                          <a:spcPts val="0"/>
                        </a:spcBef>
                        <a:spcAft>
                          <a:spcPts val="0"/>
                        </a:spcAft>
                      </a:pPr>
                      <a:r>
                        <a:rPr lang="en-US" sz="1800">
                          <a:effectLst/>
                        </a:rPr>
                        <a:t>F71431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dirty="0">
                          <a:effectLst/>
                        </a:rPr>
                        <a:t>Funding-Eligible Number of Students Who Took/Passed an Industry Certification By School and Industry Certification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dirty="0">
                          <a:effectLst/>
                        </a:rPr>
                        <a:t>Includes all certifications attempted and earned on the CAPE Industry Certification Funding List for all funding-eligible students.  Disaggregated by district and school.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a:effectLst/>
                        </a:rPr>
                        <a:t>Static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r>
              <a:tr h="892361">
                <a:tc>
                  <a:txBody>
                    <a:bodyPr/>
                    <a:lstStyle/>
                    <a:p>
                      <a:pPr marL="0" marR="0">
                        <a:lnSpc>
                          <a:spcPct val="107000"/>
                        </a:lnSpc>
                        <a:spcBef>
                          <a:spcPts val="0"/>
                        </a:spcBef>
                        <a:spcAft>
                          <a:spcPts val="0"/>
                        </a:spcAft>
                      </a:pPr>
                      <a:r>
                        <a:rPr lang="en-US" sz="1800" dirty="0">
                          <a:effectLst/>
                        </a:rPr>
                        <a:t>F71432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a:effectLst/>
                        </a:rPr>
                        <a:t>Funding-Eligible Number of Students Who Took/Passed an Industry Certification By School, Course and Industry Certification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dirty="0">
                          <a:effectLst/>
                        </a:rPr>
                        <a:t>Includes all certifications attempted and earned on the CAPE Industry Certification Funding List for all funding-eligible students.  Disaggregated by district, school and course.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a:effectLst/>
                        </a:rPr>
                        <a:t>Static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r>
              <a:tr h="446181">
                <a:tc>
                  <a:txBody>
                    <a:bodyPr/>
                    <a:lstStyle/>
                    <a:p>
                      <a:pPr marL="0" marR="0">
                        <a:lnSpc>
                          <a:spcPct val="107000"/>
                        </a:lnSpc>
                        <a:spcBef>
                          <a:spcPts val="0"/>
                        </a:spcBef>
                        <a:spcAft>
                          <a:spcPts val="0"/>
                        </a:spcAft>
                      </a:pPr>
                      <a:r>
                        <a:rPr lang="en-US" sz="1800">
                          <a:effectLst/>
                        </a:rPr>
                        <a:t>F71015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a:effectLst/>
                        </a:rPr>
                        <a:t>Career &amp; Professional Academies Enrollment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dirty="0">
                          <a:effectLst/>
                        </a:rPr>
                        <a:t>Number of students enrolled in CAPE academies.  Disaggregated by district, school, and academy.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a:effectLst/>
                        </a:rPr>
                        <a:t>Upon district request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r>
              <a:tr h="446181">
                <a:tc>
                  <a:txBody>
                    <a:bodyPr/>
                    <a:lstStyle/>
                    <a:p>
                      <a:pPr marL="0" marR="0">
                        <a:lnSpc>
                          <a:spcPct val="107000"/>
                        </a:lnSpc>
                        <a:spcBef>
                          <a:spcPts val="0"/>
                        </a:spcBef>
                        <a:spcAft>
                          <a:spcPts val="0"/>
                        </a:spcAft>
                      </a:pPr>
                      <a:r>
                        <a:rPr lang="en-US" sz="1800">
                          <a:effectLst/>
                        </a:rPr>
                        <a:t>F71018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dirty="0">
                          <a:effectLst/>
                        </a:rPr>
                        <a:t>Career and Professional Academy Membership</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dirty="0">
                          <a:effectLst/>
                        </a:rPr>
                        <a:t>Number of students enrolled in CAPE academies.  Disaggregated by district.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a:effectLst/>
                        </a:rPr>
                        <a:t>Upon district request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r>
              <a:tr h="446181">
                <a:tc>
                  <a:txBody>
                    <a:bodyPr/>
                    <a:lstStyle/>
                    <a:p>
                      <a:pPr marL="0" marR="0">
                        <a:lnSpc>
                          <a:spcPct val="107000"/>
                        </a:lnSpc>
                        <a:spcBef>
                          <a:spcPts val="0"/>
                        </a:spcBef>
                        <a:spcAft>
                          <a:spcPts val="0"/>
                        </a:spcAft>
                      </a:pPr>
                      <a:r>
                        <a:rPr lang="en-US" sz="1800" dirty="0">
                          <a:effectLst/>
                        </a:rPr>
                        <a:t>F71081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a:effectLst/>
                        </a:rPr>
                        <a:t>Career &amp; Professional Academies Enrollment by Grade and School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dirty="0">
                          <a:effectLst/>
                        </a:rPr>
                        <a:t>Number of students enrolled in CAPE academies.  Disaggregated by district, school, and grade level.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dirty="0">
                          <a:effectLst/>
                        </a:rPr>
                        <a:t>Upon district request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r>
            </a:tbl>
          </a:graphicData>
        </a:graphic>
      </p:graphicFrame>
      <p:sp>
        <p:nvSpPr>
          <p:cNvPr id="5" name="Slide Number Placeholder 1"/>
          <p:cNvSpPr>
            <a:spLocks noGrp="1"/>
          </p:cNvSpPr>
          <p:nvPr>
            <p:ph type="sldNum" sz="quarter" idx="10"/>
          </p:nvPr>
        </p:nvSpPr>
        <p:spPr bwMode="auto">
          <a:xfrm>
            <a:off x="6832600"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649CEA41-0B1B-441A-A208-9E8E1390F85C}" type="slidenum">
              <a:rPr lang="en-US" altLang="en-US" sz="1100" smtClean="0"/>
              <a:t>45</a:t>
            </a:fld>
            <a:endParaRPr lang="en-US" altLang="en-US" sz="1100" dirty="0" smtClean="0"/>
          </a:p>
        </p:txBody>
      </p:sp>
    </p:spTree>
    <p:extLst>
      <p:ext uri="{BB962C8B-B14F-4D97-AF65-F5344CB8AC3E}">
        <p14:creationId xmlns:p14="http://schemas.microsoft.com/office/powerpoint/2010/main" val="24833295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60588102"/>
              </p:ext>
            </p:extLst>
          </p:nvPr>
        </p:nvGraphicFramePr>
        <p:xfrm>
          <a:off x="730249" y="1713303"/>
          <a:ext cx="7886701" cy="4651282"/>
        </p:xfrm>
        <a:graphic>
          <a:graphicData uri="http://schemas.openxmlformats.org/drawingml/2006/table">
            <a:tbl>
              <a:tblPr firstRow="1" firstCol="1" bandRow="1">
                <a:tableStyleId>{3B4B98B0-60AC-42C2-AFA5-B58CD77FA1E5}</a:tableStyleId>
              </a:tblPr>
              <a:tblGrid>
                <a:gridCol w="983554"/>
                <a:gridCol w="2082820"/>
                <a:gridCol w="3343474"/>
                <a:gridCol w="1476853"/>
              </a:tblGrid>
              <a:tr h="258405">
                <a:tc>
                  <a:txBody>
                    <a:bodyPr/>
                    <a:lstStyle/>
                    <a:p>
                      <a:pPr marL="0" marR="0" algn="ctr">
                        <a:lnSpc>
                          <a:spcPct val="107000"/>
                        </a:lnSpc>
                        <a:spcBef>
                          <a:spcPts val="0"/>
                        </a:spcBef>
                        <a:spcAft>
                          <a:spcPts val="0"/>
                        </a:spcAft>
                      </a:pPr>
                      <a:r>
                        <a:rPr lang="en-US" sz="1200" dirty="0">
                          <a:effectLst/>
                        </a:rPr>
                        <a:t>Report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gn="ctr">
                        <a:lnSpc>
                          <a:spcPct val="107000"/>
                        </a:lnSpc>
                        <a:spcBef>
                          <a:spcPts val="0"/>
                        </a:spcBef>
                        <a:spcAft>
                          <a:spcPts val="0"/>
                        </a:spcAft>
                      </a:pPr>
                      <a:r>
                        <a:rPr lang="en-US" sz="1200" dirty="0">
                          <a:effectLst/>
                        </a:rPr>
                        <a:t>Report Title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gn="ctr">
                        <a:lnSpc>
                          <a:spcPct val="107000"/>
                        </a:lnSpc>
                        <a:spcBef>
                          <a:spcPts val="0"/>
                        </a:spcBef>
                        <a:spcAft>
                          <a:spcPts val="0"/>
                        </a:spcAft>
                      </a:pPr>
                      <a:r>
                        <a:rPr lang="en-US" sz="1200">
                          <a:effectLst/>
                        </a:rPr>
                        <a:t>Summary of the Report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gn="ctr">
                        <a:lnSpc>
                          <a:spcPct val="107000"/>
                        </a:lnSpc>
                        <a:spcBef>
                          <a:spcPts val="0"/>
                        </a:spcBef>
                        <a:spcAft>
                          <a:spcPts val="0"/>
                        </a:spcAft>
                      </a:pPr>
                      <a:r>
                        <a:rPr lang="en-US" sz="1200">
                          <a:effectLst/>
                        </a:rPr>
                        <a:t>Access to the Report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r>
              <a:tr h="1550427">
                <a:tc>
                  <a:txBody>
                    <a:bodyPr/>
                    <a:lstStyle/>
                    <a:p>
                      <a:pPr marL="0" marR="0">
                        <a:lnSpc>
                          <a:spcPct val="107000"/>
                        </a:lnSpc>
                        <a:spcBef>
                          <a:spcPts val="0"/>
                        </a:spcBef>
                        <a:spcAft>
                          <a:spcPts val="0"/>
                        </a:spcAft>
                      </a:pPr>
                      <a:r>
                        <a:rPr lang="en-US" sz="1800">
                          <a:effectLst/>
                        </a:rPr>
                        <a:t>F71102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dirty="0">
                          <a:effectLst/>
                        </a:rPr>
                        <a:t>List </a:t>
                      </a:r>
                      <a:r>
                        <a:rPr lang="en-US" sz="1200" dirty="0" smtClean="0">
                          <a:effectLst/>
                        </a:rPr>
                        <a:t>of </a:t>
                      </a:r>
                      <a:r>
                        <a:rPr lang="en-US" sz="1200" dirty="0">
                          <a:effectLst/>
                        </a:rPr>
                        <a:t>Students Funded (3</a:t>
                      </a:r>
                      <a:r>
                        <a:rPr lang="en-US" sz="1200" baseline="30000" dirty="0">
                          <a:effectLst/>
                        </a:rPr>
                        <a:t>rd</a:t>
                      </a:r>
                      <a:r>
                        <a:rPr lang="en-US" sz="1200" dirty="0">
                          <a:effectLst/>
                        </a:rPr>
                        <a:t> and 4</a:t>
                      </a:r>
                      <a:r>
                        <a:rPr lang="en-US" sz="1200" baseline="30000" dirty="0">
                          <a:effectLst/>
                        </a:rPr>
                        <a:t>th</a:t>
                      </a:r>
                      <a:r>
                        <a:rPr lang="en-US" sz="1200" dirty="0">
                          <a:effectLst/>
                        </a:rPr>
                        <a:t> Calculations) for Industry Certifications on the CAPE Industry Certification Funding List by </a:t>
                      </a:r>
                      <a:r>
                        <a:rPr lang="en-US" sz="1200" dirty="0" smtClean="0">
                          <a:effectLst/>
                        </a:rPr>
                        <a:t>Student</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dirty="0">
                          <a:effectLst/>
                        </a:rPr>
                        <a:t>Includes all students funded on the CAPE Industry Certification Funding List.  Disaggregated by district, school, student ID and grade level.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a:effectLst/>
                        </a:rPr>
                        <a:t>Static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r>
              <a:tr h="1550427">
                <a:tc>
                  <a:txBody>
                    <a:bodyPr/>
                    <a:lstStyle/>
                    <a:p>
                      <a:pPr marL="0" marR="0">
                        <a:lnSpc>
                          <a:spcPct val="107000"/>
                        </a:lnSpc>
                        <a:spcBef>
                          <a:spcPts val="0"/>
                        </a:spcBef>
                        <a:spcAft>
                          <a:spcPts val="0"/>
                        </a:spcAft>
                      </a:pPr>
                      <a:r>
                        <a:rPr lang="en-US" sz="1800">
                          <a:effectLst/>
                        </a:rPr>
                        <a:t>F71297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dirty="0">
                          <a:effectLst/>
                        </a:rPr>
                        <a:t>List </a:t>
                      </a:r>
                      <a:r>
                        <a:rPr lang="en-US" sz="1200" dirty="0" smtClean="0">
                          <a:effectLst/>
                        </a:rPr>
                        <a:t>of </a:t>
                      </a:r>
                      <a:r>
                        <a:rPr lang="en-US" sz="1200" dirty="0">
                          <a:effectLst/>
                        </a:rPr>
                        <a:t>Students Funded (3</a:t>
                      </a:r>
                      <a:r>
                        <a:rPr lang="en-US" sz="1200" baseline="30000" dirty="0">
                          <a:effectLst/>
                        </a:rPr>
                        <a:t>rd</a:t>
                      </a:r>
                      <a:r>
                        <a:rPr lang="en-US" sz="1200" dirty="0">
                          <a:effectLst/>
                        </a:rPr>
                        <a:t> and 4</a:t>
                      </a:r>
                      <a:r>
                        <a:rPr lang="en-US" sz="1200" baseline="30000" dirty="0">
                          <a:effectLst/>
                        </a:rPr>
                        <a:t>th</a:t>
                      </a:r>
                      <a:r>
                        <a:rPr lang="en-US" sz="1200" dirty="0">
                          <a:effectLst/>
                        </a:rPr>
                        <a:t> Calculations) for Industry Certifications on the CAPE Industry Certification Funding List by Student and </a:t>
                      </a:r>
                      <a:r>
                        <a:rPr lang="en-US" sz="1200" dirty="0" smtClean="0">
                          <a:effectLst/>
                        </a:rPr>
                        <a:t>Certification</a:t>
                      </a: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dirty="0">
                          <a:effectLst/>
                        </a:rPr>
                        <a:t>Includes all students funded on the CAPE Industry Certification Funding List.  Disaggregated by district, school, student ID, grade level and certification.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a:effectLst/>
                        </a:rPr>
                        <a:t>Static</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r>
              <a:tr h="1292023">
                <a:tc>
                  <a:txBody>
                    <a:bodyPr/>
                    <a:lstStyle/>
                    <a:p>
                      <a:pPr marL="0" marR="0">
                        <a:lnSpc>
                          <a:spcPct val="107000"/>
                        </a:lnSpc>
                        <a:spcBef>
                          <a:spcPts val="0"/>
                        </a:spcBef>
                        <a:spcAft>
                          <a:spcPts val="0"/>
                        </a:spcAft>
                      </a:pPr>
                      <a:r>
                        <a:rPr lang="en-US" sz="1800" dirty="0">
                          <a:effectLst/>
                        </a:rPr>
                        <a:t>F71415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dirty="0">
                          <a:effectLst/>
                        </a:rPr>
                        <a:t>List </a:t>
                      </a:r>
                      <a:r>
                        <a:rPr lang="en-US" sz="1200" dirty="0" smtClean="0">
                          <a:effectLst/>
                        </a:rPr>
                        <a:t>of </a:t>
                      </a:r>
                      <a:r>
                        <a:rPr lang="en-US" sz="1200" dirty="0">
                          <a:effectLst/>
                        </a:rPr>
                        <a:t>Students Funded for Industry Certifications on the CAPE Industry Certification Funding List by Student and Certification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dirty="0">
                          <a:effectLst/>
                        </a:rPr>
                        <a:t>Includes all students funded on the CAPE Industry Certification Funding List.  Disaggregated by district, school, student ID, grade level and certification.  This is a just-in-time report.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c>
                  <a:txBody>
                    <a:bodyPr/>
                    <a:lstStyle/>
                    <a:p>
                      <a:pPr marL="0" marR="0">
                        <a:lnSpc>
                          <a:spcPct val="107000"/>
                        </a:lnSpc>
                        <a:spcBef>
                          <a:spcPts val="0"/>
                        </a:spcBef>
                        <a:spcAft>
                          <a:spcPts val="0"/>
                        </a:spcAft>
                      </a:pPr>
                      <a:r>
                        <a:rPr lang="en-US" sz="1200" dirty="0">
                          <a:effectLst/>
                        </a:rPr>
                        <a:t>Upon district request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5773" marR="65773" marT="0" marB="0"/>
                </a:tc>
              </a:tr>
            </a:tbl>
          </a:graphicData>
        </a:graphic>
      </p:graphicFrame>
      <p:sp>
        <p:nvSpPr>
          <p:cNvPr id="5" name="Slide Number Placeholder 1"/>
          <p:cNvSpPr>
            <a:spLocks noGrp="1"/>
          </p:cNvSpPr>
          <p:nvPr>
            <p:ph type="sldNum" sz="quarter" idx="10"/>
          </p:nvPr>
        </p:nvSpPr>
        <p:spPr bwMode="auto">
          <a:xfrm>
            <a:off x="6832600"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15DB8A89-2065-4701-8C46-D237D80C07CB}" type="slidenum">
              <a:rPr lang="en-US" altLang="en-US" sz="1100" smtClean="0"/>
              <a:t>46</a:t>
            </a:fld>
            <a:endParaRPr lang="en-US" altLang="en-US" sz="1100" dirty="0" smtClean="0"/>
          </a:p>
        </p:txBody>
      </p:sp>
      <p:sp>
        <p:nvSpPr>
          <p:cNvPr id="6" name="Title 1"/>
          <p:cNvSpPr txBox="1">
            <a:spLocks/>
          </p:cNvSpPr>
          <p:nvPr/>
        </p:nvSpPr>
        <p:spPr bwMode="auto">
          <a:xfrm>
            <a:off x="618490" y="976948"/>
            <a:ext cx="788670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lang="en-US" sz="3200" b="1" i="0" u="none" kern="1200">
                <a:solidFill>
                  <a:srgbClr val="262A63"/>
                </a:solidFill>
                <a:latin typeface="Calibri" panose="020F0502020204030204" pitchFamily="34" charset="0"/>
                <a:ea typeface="+mj-ea"/>
                <a:cs typeface="+mj-cs"/>
              </a:defRPr>
            </a:lvl1pPr>
            <a:lvl2pPr algn="l" rtl="0" eaLnBrk="0" fontAlgn="base" hangingPunct="0">
              <a:lnSpc>
                <a:spcPct val="90000"/>
              </a:lnSpc>
              <a:spcBef>
                <a:spcPct val="0"/>
              </a:spcBef>
              <a:spcAft>
                <a:spcPct val="0"/>
              </a:spcAft>
              <a:defRPr sz="3200" b="1">
                <a:solidFill>
                  <a:srgbClr val="262A63"/>
                </a:solidFill>
                <a:latin typeface="Calibri" pitchFamily="34" charset="0"/>
              </a:defRPr>
            </a:lvl2pPr>
            <a:lvl3pPr algn="l" rtl="0" eaLnBrk="0" fontAlgn="base" hangingPunct="0">
              <a:lnSpc>
                <a:spcPct val="90000"/>
              </a:lnSpc>
              <a:spcBef>
                <a:spcPct val="0"/>
              </a:spcBef>
              <a:spcAft>
                <a:spcPct val="0"/>
              </a:spcAft>
              <a:defRPr sz="3200" b="1">
                <a:solidFill>
                  <a:srgbClr val="262A63"/>
                </a:solidFill>
                <a:latin typeface="Calibri" pitchFamily="34" charset="0"/>
              </a:defRPr>
            </a:lvl3pPr>
            <a:lvl4pPr algn="l" rtl="0" eaLnBrk="0" fontAlgn="base" hangingPunct="0">
              <a:lnSpc>
                <a:spcPct val="90000"/>
              </a:lnSpc>
              <a:spcBef>
                <a:spcPct val="0"/>
              </a:spcBef>
              <a:spcAft>
                <a:spcPct val="0"/>
              </a:spcAft>
              <a:defRPr sz="3200" b="1">
                <a:solidFill>
                  <a:srgbClr val="262A63"/>
                </a:solidFill>
                <a:latin typeface="Calibri" pitchFamily="34" charset="0"/>
              </a:defRPr>
            </a:lvl4pPr>
            <a:lvl5pPr algn="l" rtl="0" eaLnBrk="0" fontAlgn="base" hangingPunct="0">
              <a:lnSpc>
                <a:spcPct val="90000"/>
              </a:lnSpc>
              <a:spcBef>
                <a:spcPct val="0"/>
              </a:spcBef>
              <a:spcAft>
                <a:spcPct val="0"/>
              </a:spcAft>
              <a:defRPr sz="3200" b="1">
                <a:solidFill>
                  <a:srgbClr val="262A63"/>
                </a:solidFill>
                <a:latin typeface="Calibri" pitchFamily="34" charset="0"/>
              </a:defRPr>
            </a:lvl5pPr>
            <a:lvl6pPr marL="457200" algn="l" rtl="0" fontAlgn="base">
              <a:lnSpc>
                <a:spcPct val="90000"/>
              </a:lnSpc>
              <a:spcBef>
                <a:spcPct val="0"/>
              </a:spcBef>
              <a:spcAft>
                <a:spcPct val="0"/>
              </a:spcAft>
              <a:defRPr sz="3200" b="1">
                <a:solidFill>
                  <a:srgbClr val="262A63"/>
                </a:solidFill>
                <a:latin typeface="Calibri" pitchFamily="34" charset="0"/>
              </a:defRPr>
            </a:lvl6pPr>
            <a:lvl7pPr marL="914400" algn="l" rtl="0" fontAlgn="base">
              <a:lnSpc>
                <a:spcPct val="90000"/>
              </a:lnSpc>
              <a:spcBef>
                <a:spcPct val="0"/>
              </a:spcBef>
              <a:spcAft>
                <a:spcPct val="0"/>
              </a:spcAft>
              <a:defRPr sz="3200" b="1">
                <a:solidFill>
                  <a:srgbClr val="262A63"/>
                </a:solidFill>
                <a:latin typeface="Calibri" pitchFamily="34" charset="0"/>
              </a:defRPr>
            </a:lvl7pPr>
            <a:lvl8pPr marL="1371600" algn="l" rtl="0" fontAlgn="base">
              <a:lnSpc>
                <a:spcPct val="90000"/>
              </a:lnSpc>
              <a:spcBef>
                <a:spcPct val="0"/>
              </a:spcBef>
              <a:spcAft>
                <a:spcPct val="0"/>
              </a:spcAft>
              <a:defRPr sz="3200" b="1">
                <a:solidFill>
                  <a:srgbClr val="262A63"/>
                </a:solidFill>
                <a:latin typeface="Calibri" pitchFamily="34" charset="0"/>
              </a:defRPr>
            </a:lvl8pPr>
            <a:lvl9pPr marL="1828800" algn="l" rtl="0" fontAlgn="base">
              <a:lnSpc>
                <a:spcPct val="90000"/>
              </a:lnSpc>
              <a:spcBef>
                <a:spcPct val="0"/>
              </a:spcBef>
              <a:spcAft>
                <a:spcPct val="0"/>
              </a:spcAft>
              <a:defRPr sz="3200" b="1">
                <a:solidFill>
                  <a:srgbClr val="262A63"/>
                </a:solidFill>
                <a:latin typeface="Calibri" pitchFamily="34" charset="0"/>
              </a:defRPr>
            </a:lvl9pPr>
          </a:lstStyle>
          <a:p>
            <a:pPr>
              <a:lnSpc>
                <a:spcPct val="80000"/>
              </a:lnSpc>
              <a:defRPr/>
            </a:pPr>
            <a:r>
              <a:rPr lang="en-US" dirty="0" smtClean="0"/>
              <a:t>Summary Data Reports Available to Districts</a:t>
            </a:r>
            <a:endParaRPr lang="en-US" dirty="0"/>
          </a:p>
        </p:txBody>
      </p:sp>
    </p:spTree>
    <p:extLst>
      <p:ext uri="{BB962C8B-B14F-4D97-AF65-F5344CB8AC3E}">
        <p14:creationId xmlns:p14="http://schemas.microsoft.com/office/powerpoint/2010/main" val="11818757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Reports </a:t>
            </a:r>
            <a:r>
              <a:rPr lang="en-US" dirty="0" smtClean="0"/>
              <a:t>on Funding Calculation – Student Level</a:t>
            </a:r>
            <a:endParaRPr lang="en-US" dirty="0"/>
          </a:p>
        </p:txBody>
      </p:sp>
      <p:sp>
        <p:nvSpPr>
          <p:cNvPr id="3" name="Content Placeholder 2"/>
          <p:cNvSpPr>
            <a:spLocks noGrp="1"/>
          </p:cNvSpPr>
          <p:nvPr>
            <p:ph idx="1"/>
          </p:nvPr>
        </p:nvSpPr>
        <p:spPr/>
        <p:txBody>
          <a:bodyPr>
            <a:normAutofit/>
          </a:bodyPr>
          <a:lstStyle/>
          <a:p>
            <a:r>
              <a:rPr lang="en-US" b="1" dirty="0" smtClean="0"/>
              <a:t>F71102</a:t>
            </a:r>
            <a:r>
              <a:rPr lang="en-US" dirty="0" smtClean="0"/>
              <a:t> – Includes the following:</a:t>
            </a:r>
          </a:p>
          <a:p>
            <a:pPr lvl="1"/>
            <a:r>
              <a:rPr lang="en-US" dirty="0" smtClean="0"/>
              <a:t>Student ID</a:t>
            </a:r>
          </a:p>
          <a:p>
            <a:pPr lvl="1"/>
            <a:r>
              <a:rPr lang="en-US" dirty="0" smtClean="0"/>
              <a:t>First Name</a:t>
            </a:r>
          </a:p>
          <a:p>
            <a:pPr lvl="1"/>
            <a:r>
              <a:rPr lang="en-US" dirty="0" smtClean="0"/>
              <a:t>Last Name</a:t>
            </a:r>
          </a:p>
          <a:p>
            <a:pPr lvl="1"/>
            <a:r>
              <a:rPr lang="en-US" dirty="0"/>
              <a:t>District of Instruction </a:t>
            </a:r>
          </a:p>
          <a:p>
            <a:pPr lvl="1"/>
            <a:r>
              <a:rPr lang="en-US" dirty="0"/>
              <a:t>School of Instruction </a:t>
            </a:r>
          </a:p>
          <a:p>
            <a:pPr lvl="1"/>
            <a:r>
              <a:rPr lang="en-US" dirty="0" smtClean="0"/>
              <a:t>Proportional </a:t>
            </a:r>
            <a:r>
              <a:rPr lang="en-US" dirty="0"/>
              <a:t>distribution of FTE (for students enrolled in multiple districts) </a:t>
            </a:r>
          </a:p>
          <a:p>
            <a:pPr lvl="1"/>
            <a:endParaRPr lang="en-US" dirty="0"/>
          </a:p>
          <a:p>
            <a:endParaRPr lang="en-US" dirty="0"/>
          </a:p>
          <a:p>
            <a:pPr lvl="1"/>
            <a:endParaRPr lang="en-US" dirty="0" smtClean="0"/>
          </a:p>
        </p:txBody>
      </p:sp>
      <p:sp>
        <p:nvSpPr>
          <p:cNvPr id="5" name="Slide Number Placeholder 1"/>
          <p:cNvSpPr>
            <a:spLocks noGrp="1"/>
          </p:cNvSpPr>
          <p:nvPr>
            <p:ph type="sldNum" sz="quarter" idx="10"/>
          </p:nvPr>
        </p:nvSpPr>
        <p:spPr bwMode="auto">
          <a:xfrm>
            <a:off x="6832600"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56710E01-7318-40F6-B3E1-8229C4510F7C}" type="slidenum">
              <a:rPr lang="en-US" altLang="en-US" sz="1100" smtClean="0"/>
              <a:t>47</a:t>
            </a:fld>
            <a:endParaRPr lang="en-US" altLang="en-US" sz="1100" dirty="0" smtClean="0"/>
          </a:p>
        </p:txBody>
      </p:sp>
    </p:spTree>
    <p:extLst>
      <p:ext uri="{BB962C8B-B14F-4D97-AF65-F5344CB8AC3E}">
        <p14:creationId xmlns:p14="http://schemas.microsoft.com/office/powerpoint/2010/main" val="28478156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Reports </a:t>
            </a:r>
            <a:r>
              <a:rPr lang="en-US" dirty="0" smtClean="0"/>
              <a:t>on Funding Calculation – Student Level</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F71297 </a:t>
            </a:r>
            <a:r>
              <a:rPr lang="en-US" dirty="0" smtClean="0"/>
              <a:t>– Includes the following elements: </a:t>
            </a:r>
          </a:p>
          <a:p>
            <a:pPr lvl="1"/>
            <a:r>
              <a:rPr lang="en-US" dirty="0" smtClean="0"/>
              <a:t>Student ID</a:t>
            </a:r>
          </a:p>
          <a:p>
            <a:pPr lvl="1"/>
            <a:r>
              <a:rPr lang="en-US" dirty="0" smtClean="0"/>
              <a:t>First Name</a:t>
            </a:r>
          </a:p>
          <a:p>
            <a:pPr lvl="1"/>
            <a:r>
              <a:rPr lang="en-US" dirty="0" smtClean="0"/>
              <a:t>Last Name</a:t>
            </a:r>
            <a:endParaRPr lang="en-US" dirty="0"/>
          </a:p>
          <a:p>
            <a:pPr lvl="1">
              <a:lnSpc>
                <a:spcPct val="100000"/>
              </a:lnSpc>
            </a:pPr>
            <a:r>
              <a:rPr lang="en-US" dirty="0"/>
              <a:t>District of Instruction </a:t>
            </a:r>
          </a:p>
          <a:p>
            <a:pPr lvl="1"/>
            <a:r>
              <a:rPr lang="en-US" dirty="0" smtClean="0"/>
              <a:t>School of Instruction</a:t>
            </a:r>
          </a:p>
          <a:p>
            <a:pPr lvl="1"/>
            <a:r>
              <a:rPr lang="en-US" dirty="0" smtClean="0"/>
              <a:t>Industry Certification ID</a:t>
            </a:r>
          </a:p>
          <a:p>
            <a:pPr lvl="1">
              <a:lnSpc>
                <a:spcPct val="100000"/>
              </a:lnSpc>
            </a:pPr>
            <a:r>
              <a:rPr lang="en-US" dirty="0"/>
              <a:t>Year Earned</a:t>
            </a:r>
          </a:p>
          <a:p>
            <a:pPr lvl="1">
              <a:lnSpc>
                <a:spcPct val="100000"/>
              </a:lnSpc>
            </a:pPr>
            <a:r>
              <a:rPr lang="en-US" dirty="0"/>
              <a:t>Grade level </a:t>
            </a:r>
          </a:p>
          <a:p>
            <a:pPr lvl="1">
              <a:lnSpc>
                <a:spcPct val="100000"/>
              </a:lnSpc>
            </a:pPr>
            <a:r>
              <a:rPr lang="en-US" dirty="0"/>
              <a:t>Course Number </a:t>
            </a:r>
          </a:p>
          <a:p>
            <a:pPr lvl="1">
              <a:lnSpc>
                <a:spcPct val="100000"/>
              </a:lnSpc>
            </a:pPr>
            <a:r>
              <a:rPr lang="en-US" dirty="0" smtClean="0"/>
              <a:t>Funding </a:t>
            </a:r>
            <a:r>
              <a:rPr lang="en-US" dirty="0"/>
              <a:t>Weight </a:t>
            </a:r>
          </a:p>
          <a:p>
            <a:pPr lvl="1">
              <a:lnSpc>
                <a:spcPct val="100000"/>
              </a:lnSpc>
            </a:pPr>
            <a:r>
              <a:rPr lang="en-US" dirty="0"/>
              <a:t>Estimated proportional share of total funding weight </a:t>
            </a:r>
          </a:p>
          <a:p>
            <a:endParaRPr lang="en-US" dirty="0"/>
          </a:p>
          <a:p>
            <a:endParaRPr lang="en-US" dirty="0"/>
          </a:p>
          <a:p>
            <a:endParaRPr lang="en-US" dirty="0"/>
          </a:p>
          <a:p>
            <a:endParaRPr lang="en-US" dirty="0"/>
          </a:p>
          <a:p>
            <a:pPr lvl="1"/>
            <a:endParaRPr lang="en-US" dirty="0" smtClean="0"/>
          </a:p>
        </p:txBody>
      </p:sp>
      <p:sp>
        <p:nvSpPr>
          <p:cNvPr id="5" name="Slide Number Placeholder 1"/>
          <p:cNvSpPr>
            <a:spLocks noGrp="1"/>
          </p:cNvSpPr>
          <p:nvPr>
            <p:ph type="sldNum" sz="quarter" idx="10"/>
          </p:nvPr>
        </p:nvSpPr>
        <p:spPr bwMode="auto">
          <a:xfrm>
            <a:off x="6832600"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2E4BEE09-CA7E-4527-9182-A9C896D7470F}" type="slidenum">
              <a:rPr lang="en-US" altLang="en-US" sz="1100" smtClean="0"/>
              <a:t>48</a:t>
            </a:fld>
            <a:endParaRPr lang="en-US" altLang="en-US" sz="1100" dirty="0" smtClean="0"/>
          </a:p>
        </p:txBody>
      </p:sp>
    </p:spTree>
    <p:extLst>
      <p:ext uri="{BB962C8B-B14F-4D97-AF65-F5344CB8AC3E}">
        <p14:creationId xmlns:p14="http://schemas.microsoft.com/office/powerpoint/2010/main" val="26815646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your MIS Staff Access the Data Reports</a:t>
            </a:r>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dirty="0"/>
              <a:t>Log on </a:t>
            </a:r>
            <a:r>
              <a:rPr lang="en-US" dirty="0" smtClean="0"/>
              <a:t>to</a:t>
            </a:r>
            <a:r>
              <a:rPr lang="en-US" dirty="0"/>
              <a:t> Northwest Regional Data Center</a:t>
            </a:r>
          </a:p>
          <a:p>
            <a:pPr marL="514350" lvl="0" indent="-514350">
              <a:buFont typeface="+mj-lt"/>
              <a:buAutoNum type="arabicPeriod"/>
            </a:pPr>
            <a:r>
              <a:rPr lang="en-US" dirty="0"/>
              <a:t>Select </a:t>
            </a:r>
            <a:r>
              <a:rPr lang="en-US" dirty="0" smtClean="0"/>
              <a:t>Option </a:t>
            </a:r>
            <a:r>
              <a:rPr lang="en-US" dirty="0"/>
              <a:t>2 – </a:t>
            </a:r>
            <a:r>
              <a:rPr lang="en-US" dirty="0" smtClean="0"/>
              <a:t>NWRCICC</a:t>
            </a:r>
            <a:endParaRPr lang="en-US" dirty="0"/>
          </a:p>
          <a:p>
            <a:pPr marL="514350" lvl="0" indent="-514350">
              <a:buFont typeface="+mj-lt"/>
              <a:buAutoNum type="arabicPeriod"/>
            </a:pPr>
            <a:r>
              <a:rPr lang="en-US" dirty="0"/>
              <a:t>Select O</a:t>
            </a:r>
            <a:r>
              <a:rPr lang="en-US" dirty="0" smtClean="0"/>
              <a:t>ption 1 – SDCM</a:t>
            </a:r>
            <a:r>
              <a:rPr lang="en-US" dirty="0"/>
              <a:t> </a:t>
            </a:r>
            <a:r>
              <a:rPr lang="en-US" dirty="0" smtClean="0"/>
              <a:t>(Student Component Menu)</a:t>
            </a:r>
            <a:endParaRPr lang="en-US" dirty="0"/>
          </a:p>
          <a:p>
            <a:pPr marL="514350" lvl="0" indent="-514350">
              <a:buFont typeface="+mj-lt"/>
              <a:buAutoNum type="arabicPeriod"/>
            </a:pPr>
            <a:r>
              <a:rPr lang="en-US" dirty="0"/>
              <a:t>Select </a:t>
            </a:r>
            <a:r>
              <a:rPr lang="en-US" dirty="0" smtClean="0"/>
              <a:t>Option</a:t>
            </a:r>
            <a:r>
              <a:rPr lang="en-US" dirty="0"/>
              <a:t> </a:t>
            </a:r>
            <a:r>
              <a:rPr lang="en-US" dirty="0" smtClean="0"/>
              <a:t>26 – RRPT</a:t>
            </a:r>
            <a:r>
              <a:rPr lang="en-US" dirty="0"/>
              <a:t> </a:t>
            </a:r>
            <a:r>
              <a:rPr lang="en-US" dirty="0" smtClean="0"/>
              <a:t>(Reports </a:t>
            </a:r>
            <a:r>
              <a:rPr lang="en-US" dirty="0"/>
              <a:t>for </a:t>
            </a:r>
            <a:r>
              <a:rPr lang="en-US" dirty="0" smtClean="0"/>
              <a:t>Request)</a:t>
            </a:r>
            <a:endParaRPr lang="en-US" dirty="0"/>
          </a:p>
          <a:p>
            <a:pPr marL="514350" lvl="0" indent="-514350">
              <a:buFont typeface="+mj-lt"/>
              <a:buAutoNum type="arabicPeriod"/>
            </a:pPr>
            <a:r>
              <a:rPr lang="en-US" dirty="0"/>
              <a:t>Request any </a:t>
            </a:r>
            <a:r>
              <a:rPr lang="en-US" dirty="0" smtClean="0"/>
              <a:t>of the reports </a:t>
            </a:r>
            <a:r>
              <a:rPr lang="en-US" dirty="0"/>
              <a:t>on the menu</a:t>
            </a:r>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a:p>
          <a:p>
            <a:endParaRPr lang="en-US" dirty="0"/>
          </a:p>
          <a:p>
            <a:endParaRPr lang="en-US" dirty="0"/>
          </a:p>
          <a:p>
            <a:pPr lvl="1"/>
            <a:endParaRPr lang="en-US" dirty="0" smtClean="0"/>
          </a:p>
        </p:txBody>
      </p:sp>
      <p:sp>
        <p:nvSpPr>
          <p:cNvPr id="5" name="Slide Number Placeholder 1"/>
          <p:cNvSpPr>
            <a:spLocks noGrp="1"/>
          </p:cNvSpPr>
          <p:nvPr>
            <p:ph type="sldNum" sz="quarter" idx="10"/>
          </p:nvPr>
        </p:nvSpPr>
        <p:spPr bwMode="auto">
          <a:xfrm>
            <a:off x="6832600"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1B1FB1B2-F0EC-4005-B1D0-36F7C6C883B7}" type="slidenum">
              <a:rPr lang="en-US" altLang="en-US" sz="1100" smtClean="0"/>
              <a:t>49</a:t>
            </a:fld>
            <a:endParaRPr lang="en-US" altLang="en-US" sz="1100" dirty="0" smtClean="0"/>
          </a:p>
        </p:txBody>
      </p:sp>
      <p:sp>
        <p:nvSpPr>
          <p:cNvPr id="4" name="TextBox 3"/>
          <p:cNvSpPr txBox="1"/>
          <p:nvPr/>
        </p:nvSpPr>
        <p:spPr>
          <a:xfrm>
            <a:off x="628650" y="6037579"/>
            <a:ext cx="4441291" cy="369332"/>
          </a:xfrm>
          <a:prstGeom prst="rect">
            <a:avLst/>
          </a:prstGeom>
          <a:noFill/>
        </p:spPr>
        <p:txBody>
          <a:bodyPr wrap="square" rtlCol="0">
            <a:spAutoFit/>
          </a:bodyPr>
          <a:lstStyle/>
          <a:p>
            <a:r>
              <a:rPr lang="en-US" dirty="0" smtClean="0"/>
              <a:t>*Accessible </a:t>
            </a:r>
            <a:r>
              <a:rPr lang="en-US" dirty="0"/>
              <a:t>by district MIS staff</a:t>
            </a:r>
          </a:p>
        </p:txBody>
      </p:sp>
    </p:spTree>
    <p:extLst>
      <p:ext uri="{BB962C8B-B14F-4D97-AF65-F5344CB8AC3E}">
        <p14:creationId xmlns:p14="http://schemas.microsoft.com/office/powerpoint/2010/main" val="3447009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Pathways to the CAPE Industry Certification Funding List</a:t>
            </a:r>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5</a:t>
            </a:fld>
            <a:endParaRPr lang="en-US"/>
          </a:p>
        </p:txBody>
      </p:sp>
      <p:sp>
        <p:nvSpPr>
          <p:cNvPr id="7" name="Oval 6"/>
          <p:cNvSpPr/>
          <p:nvPr/>
        </p:nvSpPr>
        <p:spPr>
          <a:xfrm>
            <a:off x="3467479" y="1328057"/>
            <a:ext cx="2283318" cy="2038597"/>
          </a:xfrm>
          <a:prstGeom prst="ellipse">
            <a:avLst/>
          </a:prstGeom>
          <a:solidFill>
            <a:srgbClr val="FF6600"/>
          </a:solidFill>
          <a:scene3d>
            <a:camera prst="orthographicFront"/>
            <a:lightRig rig="threePt" dir="t"/>
          </a:scene3d>
          <a:sp3d>
            <a:bevelT prst="relaxedInset"/>
          </a:sp3d>
        </p:spPr>
        <p:style>
          <a:lnRef idx="0">
            <a:schemeClr val="accent5"/>
          </a:lnRef>
          <a:fillRef idx="3">
            <a:schemeClr val="accent5"/>
          </a:fillRef>
          <a:effectRef idx="3">
            <a:schemeClr val="accent5"/>
          </a:effectRef>
          <a:fontRef idx="minor">
            <a:schemeClr val="lt1"/>
          </a:fontRef>
        </p:style>
        <p:txBody>
          <a:bodyPr lIns="0" tIns="0" rIns="0" bIns="0" anchor="ctr"/>
          <a:lstStyle/>
          <a:p>
            <a:pPr algn="ctr">
              <a:defRPr/>
            </a:pPr>
            <a:r>
              <a:rPr lang="en-US" sz="3300" b="1" dirty="0">
                <a:effectLst>
                  <a:outerShdw blurRad="38100" dist="38100" dir="2700000" algn="tl">
                    <a:srgbClr val="000000">
                      <a:alpha val="43137"/>
                    </a:srgbClr>
                  </a:outerShdw>
                </a:effectLst>
              </a:rPr>
              <a:t>CAPE</a:t>
            </a:r>
          </a:p>
          <a:p>
            <a:pPr algn="ctr">
              <a:defRPr/>
            </a:pPr>
            <a:r>
              <a:rPr lang="en-US" sz="2300" b="1" i="1" dirty="0">
                <a:effectLst>
                  <a:outerShdw blurRad="38100" dist="38100" dir="2700000" algn="tl">
                    <a:srgbClr val="000000">
                      <a:alpha val="43137"/>
                    </a:srgbClr>
                  </a:outerShdw>
                </a:effectLst>
              </a:rPr>
              <a:t>Industry Certification Funding List</a:t>
            </a:r>
          </a:p>
        </p:txBody>
      </p:sp>
      <p:grpSp>
        <p:nvGrpSpPr>
          <p:cNvPr id="14" name="Group 13"/>
          <p:cNvGrpSpPr/>
          <p:nvPr/>
        </p:nvGrpSpPr>
        <p:grpSpPr>
          <a:xfrm>
            <a:off x="551936" y="3059084"/>
            <a:ext cx="3249465" cy="2325859"/>
            <a:chOff x="551936" y="3059084"/>
            <a:chExt cx="3249465" cy="2325859"/>
          </a:xfrm>
        </p:grpSpPr>
        <p:sp>
          <p:nvSpPr>
            <p:cNvPr id="8" name="Right Arrow 7"/>
            <p:cNvSpPr/>
            <p:nvPr/>
          </p:nvSpPr>
          <p:spPr>
            <a:xfrm rot="18955460">
              <a:off x="2283265" y="3059084"/>
              <a:ext cx="1518136" cy="815764"/>
            </a:xfrm>
            <a:prstGeom prst="rightArrow">
              <a:avLst>
                <a:gd name="adj1" fmla="val 50000"/>
                <a:gd name="adj2" fmla="val 51290"/>
              </a:avLst>
            </a:prstGeom>
            <a:solidFill>
              <a:srgbClr val="B400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0" b="1" dirty="0">
                <a:solidFill>
                  <a:schemeClr val="accent6">
                    <a:lumMod val="75000"/>
                  </a:schemeClr>
                </a:solidFill>
                <a:effectLst>
                  <a:outerShdw blurRad="38100" dist="38100" dir="2700000" algn="tl">
                    <a:srgbClr val="000000">
                      <a:alpha val="43137"/>
                    </a:srgbClr>
                  </a:outerShdw>
                </a:effectLst>
              </a:endParaRPr>
            </a:p>
          </p:txBody>
        </p:sp>
        <p:sp>
          <p:nvSpPr>
            <p:cNvPr id="9" name="Rounded Rectangle 8"/>
            <p:cNvSpPr/>
            <p:nvPr/>
          </p:nvSpPr>
          <p:spPr>
            <a:xfrm>
              <a:off x="551936" y="3537467"/>
              <a:ext cx="2472954" cy="1847476"/>
            </a:xfrm>
            <a:prstGeom prst="roundRect">
              <a:avLst/>
            </a:prstGeom>
            <a:solidFill>
              <a:srgbClr val="B40000"/>
            </a:solidFill>
            <a:ln w="57150">
              <a:noFill/>
            </a:ln>
            <a:scene3d>
              <a:camera prst="orthographicFront"/>
              <a:lightRig rig="threePt" dir="t"/>
            </a:scene3d>
            <a:sp3d>
              <a:bevelT prst="relaxedInset"/>
            </a:sp3d>
          </p:spPr>
          <p:style>
            <a:lnRef idx="0">
              <a:schemeClr val="accent4"/>
            </a:lnRef>
            <a:fillRef idx="3">
              <a:schemeClr val="accent4"/>
            </a:fillRef>
            <a:effectRef idx="3">
              <a:schemeClr val="accent4"/>
            </a:effectRef>
            <a:fontRef idx="minor">
              <a:schemeClr val="lt1"/>
            </a:fontRef>
          </p:style>
          <p:txBody>
            <a:bodyPr lIns="0" tIns="0" rIns="0" bIns="0" anchor="ctr"/>
            <a:lstStyle/>
            <a:p>
              <a:pPr algn="ctr">
                <a:defRPr/>
              </a:pPr>
              <a:r>
                <a:rPr lang="en-US" b="1" i="1" dirty="0" err="1"/>
                <a:t>CareerSource</a:t>
              </a:r>
              <a:r>
                <a:rPr lang="en-US" b="1" i="1" dirty="0"/>
                <a:t> </a:t>
              </a:r>
              <a:br>
                <a:rPr lang="en-US" b="1" i="1" dirty="0"/>
              </a:br>
              <a:r>
                <a:rPr lang="en-US" b="1" i="1" dirty="0" smtClean="0"/>
                <a:t>Florida</a:t>
              </a:r>
            </a:p>
            <a:p>
              <a:pPr algn="ctr">
                <a:defRPr/>
              </a:pPr>
              <a:r>
                <a:rPr lang="en-US" sz="2300" b="1" i="1" dirty="0" smtClean="0">
                  <a:effectLst>
                    <a:outerShdw blurRad="38100" dist="38100" dir="2700000" algn="tl">
                      <a:srgbClr val="000000">
                        <a:alpha val="43137"/>
                      </a:srgbClr>
                    </a:outerShdw>
                  </a:effectLst>
                </a:rPr>
                <a:t>Recommendations</a:t>
              </a:r>
              <a:endParaRPr lang="en-US" sz="2300" b="1" i="1" dirty="0">
                <a:effectLst>
                  <a:outerShdw blurRad="38100" dist="38100" dir="2700000" algn="tl">
                    <a:srgbClr val="000000">
                      <a:alpha val="43137"/>
                    </a:srgbClr>
                  </a:outerShdw>
                </a:effectLst>
              </a:endParaRPr>
            </a:p>
          </p:txBody>
        </p:sp>
      </p:grpSp>
      <p:grpSp>
        <p:nvGrpSpPr>
          <p:cNvPr id="16" name="Group 15"/>
          <p:cNvGrpSpPr/>
          <p:nvPr/>
        </p:nvGrpSpPr>
        <p:grpSpPr>
          <a:xfrm>
            <a:off x="3505534" y="3455946"/>
            <a:ext cx="2197696" cy="2861592"/>
            <a:chOff x="3505534" y="3455946"/>
            <a:chExt cx="2197696" cy="2861592"/>
          </a:xfrm>
        </p:grpSpPr>
        <p:sp>
          <p:nvSpPr>
            <p:cNvPr id="10" name="Right Arrow 9"/>
            <p:cNvSpPr/>
            <p:nvPr/>
          </p:nvSpPr>
          <p:spPr>
            <a:xfrm rot="16200000" flipV="1">
              <a:off x="4012347" y="3627631"/>
              <a:ext cx="1193581" cy="850212"/>
            </a:xfrm>
            <a:prstGeom prst="rightArrow">
              <a:avLst>
                <a:gd name="adj1" fmla="val 50000"/>
                <a:gd name="adj2" fmla="val 59080"/>
              </a:avLst>
            </a:prstGeom>
            <a:solidFill>
              <a:schemeClr val="accent6">
                <a:lumMod val="75000"/>
              </a:schemeClr>
            </a:solidFill>
            <a:scene3d>
              <a:camera prst="orthographicFront"/>
              <a:lightRig rig="threePt" dir="t"/>
            </a:scene3d>
            <a:sp3d>
              <a:bevelT/>
            </a:sp3d>
          </p:spPr>
          <p:style>
            <a:lnRef idx="0">
              <a:schemeClr val="accent2"/>
            </a:lnRef>
            <a:fillRef idx="3">
              <a:schemeClr val="accent2"/>
            </a:fillRef>
            <a:effectRef idx="3">
              <a:schemeClr val="accent2"/>
            </a:effectRef>
            <a:fontRef idx="minor">
              <a:schemeClr val="lt1"/>
            </a:fontRef>
          </p:style>
          <p:txBody>
            <a:bodyPr anchor="ctr"/>
            <a:lstStyle/>
            <a:p>
              <a:pPr>
                <a:defRPr/>
              </a:pPr>
              <a:endParaRPr lang="en-US" sz="1600" b="1" dirty="0">
                <a:effectLst>
                  <a:outerShdw blurRad="38100" dist="38100" dir="2700000" algn="tl">
                    <a:srgbClr val="000000">
                      <a:alpha val="43137"/>
                    </a:srgbClr>
                  </a:outerShdw>
                </a:effectLst>
              </a:endParaRPr>
            </a:p>
          </p:txBody>
        </p:sp>
        <p:sp>
          <p:nvSpPr>
            <p:cNvPr id="11" name="Rounded Rectangle 10"/>
            <p:cNvSpPr/>
            <p:nvPr/>
          </p:nvSpPr>
          <p:spPr>
            <a:xfrm>
              <a:off x="3505534" y="4521064"/>
              <a:ext cx="2197696" cy="1796474"/>
            </a:xfrm>
            <a:prstGeom prst="roundRect">
              <a:avLst/>
            </a:prstGeom>
            <a:solidFill>
              <a:schemeClr val="accent6">
                <a:lumMod val="75000"/>
              </a:schemeClr>
            </a:solidFill>
            <a:ln w="57150">
              <a:noFill/>
            </a:ln>
            <a:scene3d>
              <a:camera prst="orthographicFront"/>
              <a:lightRig rig="threePt" dir="t"/>
            </a:scene3d>
            <a:sp3d>
              <a:bevelT prst="relaxedInset"/>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sz="1600" b="1" i="1" dirty="0"/>
                <a:t>Florida Department of Agriculture &amp; Consumer </a:t>
              </a:r>
              <a:r>
                <a:rPr lang="en-US" sz="1600" b="1" i="1" dirty="0" smtClean="0"/>
                <a:t>Services</a:t>
              </a:r>
            </a:p>
            <a:p>
              <a:pPr algn="ctr">
                <a:defRPr/>
              </a:pPr>
              <a:r>
                <a:rPr lang="en-US" sz="2600" b="1" i="1" dirty="0" smtClean="0">
                  <a:effectLst>
                    <a:outerShdw blurRad="38100" dist="38100" dir="2700000" algn="tl">
                      <a:srgbClr val="000000">
                        <a:alpha val="43137"/>
                      </a:srgbClr>
                    </a:outerShdw>
                  </a:effectLst>
                </a:rPr>
                <a:t>Farm Occupations</a:t>
              </a:r>
              <a:endParaRPr lang="en-US" sz="2600" b="1" i="1" dirty="0">
                <a:effectLst>
                  <a:outerShdw blurRad="38100" dist="38100" dir="2700000" algn="tl">
                    <a:srgbClr val="000000">
                      <a:alpha val="43137"/>
                    </a:srgbClr>
                  </a:outerShdw>
                </a:effectLst>
              </a:endParaRPr>
            </a:p>
          </p:txBody>
        </p:sp>
      </p:grpSp>
      <p:grpSp>
        <p:nvGrpSpPr>
          <p:cNvPr id="15" name="Group 14"/>
          <p:cNvGrpSpPr/>
          <p:nvPr/>
        </p:nvGrpSpPr>
        <p:grpSpPr>
          <a:xfrm>
            <a:off x="5374476" y="3069189"/>
            <a:ext cx="3100756" cy="2315754"/>
            <a:chOff x="5374476" y="3069189"/>
            <a:chExt cx="3100756" cy="2315754"/>
          </a:xfrm>
        </p:grpSpPr>
        <p:sp>
          <p:nvSpPr>
            <p:cNvPr id="12" name="Right Arrow 11"/>
            <p:cNvSpPr/>
            <p:nvPr/>
          </p:nvSpPr>
          <p:spPr>
            <a:xfrm rot="13461441" flipV="1">
              <a:off x="5374476" y="3069189"/>
              <a:ext cx="1597671" cy="837663"/>
            </a:xfrm>
            <a:prstGeom prst="rightArrow">
              <a:avLst>
                <a:gd name="adj1" fmla="val 50000"/>
                <a:gd name="adj2" fmla="val 55803"/>
              </a:avLst>
            </a:prstGeom>
            <a:solidFill>
              <a:srgbClr val="612A8A"/>
            </a:solidFill>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US" sz="1200" b="1" dirty="0">
                <a:effectLst>
                  <a:outerShdw blurRad="38100" dist="38100" dir="2700000" algn="tl">
                    <a:srgbClr val="000000">
                      <a:alpha val="43137"/>
                    </a:srgbClr>
                  </a:outerShdw>
                </a:effectLst>
              </a:endParaRPr>
            </a:p>
          </p:txBody>
        </p:sp>
        <p:sp>
          <p:nvSpPr>
            <p:cNvPr id="13" name="Rounded Rectangle 12"/>
            <p:cNvSpPr/>
            <p:nvPr/>
          </p:nvSpPr>
          <p:spPr>
            <a:xfrm>
              <a:off x="6193385" y="3537467"/>
              <a:ext cx="2281847" cy="1847476"/>
            </a:xfrm>
            <a:prstGeom prst="roundRect">
              <a:avLst/>
            </a:prstGeom>
            <a:solidFill>
              <a:srgbClr val="612A8A"/>
            </a:solidFill>
            <a:ln w="57150">
              <a:noFill/>
            </a:ln>
            <a:scene3d>
              <a:camera prst="orthographicFront"/>
              <a:lightRig rig="threePt" dir="t"/>
            </a:scene3d>
            <a:sp3d>
              <a:bevelT prst="relaxedInset"/>
            </a:sp3d>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b="1" i="1" dirty="0"/>
                <a:t>Florida Department of </a:t>
              </a:r>
              <a:r>
                <a:rPr lang="en-US" b="1" i="1" dirty="0" smtClean="0"/>
                <a:t>Education</a:t>
              </a:r>
            </a:p>
            <a:p>
              <a:pPr algn="ctr">
                <a:defRPr/>
              </a:pPr>
              <a:r>
                <a:rPr lang="en-US" sz="2400" b="1" i="1" dirty="0" smtClean="0">
                  <a:effectLst>
                    <a:outerShdw blurRad="38100" dist="38100" dir="2700000" algn="tl">
                      <a:srgbClr val="000000">
                        <a:alpha val="43137"/>
                      </a:srgbClr>
                    </a:outerShdw>
                  </a:effectLst>
                </a:rPr>
                <a:t>Digital Tool Certificates</a:t>
              </a:r>
              <a:endParaRPr lang="en-US" sz="2400" b="1" i="1" dirty="0">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750" fill="hold"/>
                                        <p:tgtEl>
                                          <p:spTgt spid="7"/>
                                        </p:tgtEl>
                                        <p:attrNameLst>
                                          <p:attrName>ppt_x</p:attrName>
                                        </p:attrNameLst>
                                      </p:cBhvr>
                                      <p:tavLst>
                                        <p:tav tm="0">
                                          <p:val>
                                            <p:strVal val="#ppt_x"/>
                                          </p:val>
                                        </p:tav>
                                        <p:tav tm="100000">
                                          <p:val>
                                            <p:strVal val="#ppt_x"/>
                                          </p:val>
                                        </p:tav>
                                      </p:tavLst>
                                    </p:anim>
                                    <p:anim calcmode="lin" valueType="num">
                                      <p:cBhvr additive="base">
                                        <p:cTn id="8" dur="1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60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2000" fill="hold"/>
                                        <p:tgtEl>
                                          <p:spTgt spid="14"/>
                                        </p:tgtEl>
                                        <p:attrNameLst>
                                          <p:attrName>ppt_x</p:attrName>
                                        </p:attrNameLst>
                                      </p:cBhvr>
                                      <p:tavLst>
                                        <p:tav tm="0">
                                          <p:val>
                                            <p:strVal val="#ppt_x"/>
                                          </p:val>
                                        </p:tav>
                                        <p:tav tm="100000">
                                          <p:val>
                                            <p:strVal val="#ppt_x"/>
                                          </p:val>
                                        </p:tav>
                                      </p:tavLst>
                                    </p:anim>
                                    <p:anim calcmode="lin" valueType="num">
                                      <p:cBhvr additive="base">
                                        <p:cTn id="14"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100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2000" fill="hold"/>
                                        <p:tgtEl>
                                          <p:spTgt spid="16"/>
                                        </p:tgtEl>
                                        <p:attrNameLst>
                                          <p:attrName>ppt_x</p:attrName>
                                        </p:attrNameLst>
                                      </p:cBhvr>
                                      <p:tavLst>
                                        <p:tav tm="0">
                                          <p:val>
                                            <p:strVal val="#ppt_x"/>
                                          </p:val>
                                        </p:tav>
                                        <p:tav tm="100000">
                                          <p:val>
                                            <p:strVal val="#ppt_x"/>
                                          </p:val>
                                        </p:tav>
                                      </p:tavLst>
                                    </p:anim>
                                    <p:anim calcmode="lin" valueType="num">
                                      <p:cBhvr additive="base">
                                        <p:cTn id="20"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150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2200" fill="hold"/>
                                        <p:tgtEl>
                                          <p:spTgt spid="15"/>
                                        </p:tgtEl>
                                        <p:attrNameLst>
                                          <p:attrName>ppt_x</p:attrName>
                                        </p:attrNameLst>
                                      </p:cBhvr>
                                      <p:tavLst>
                                        <p:tav tm="0">
                                          <p:val>
                                            <p:strVal val="#ppt_x"/>
                                          </p:val>
                                        </p:tav>
                                        <p:tav tm="100000">
                                          <p:val>
                                            <p:strVal val="#ppt_x"/>
                                          </p:val>
                                        </p:tav>
                                      </p:tavLst>
                                    </p:anim>
                                    <p:anim calcmode="lin" valueType="num">
                                      <p:cBhvr additive="base">
                                        <p:cTn id="26" dur="22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Validation</a:t>
            </a:r>
          </a:p>
        </p:txBody>
      </p:sp>
      <p:sp>
        <p:nvSpPr>
          <p:cNvPr id="3" name="Content Placeholder 2"/>
          <p:cNvSpPr>
            <a:spLocks noGrp="1"/>
          </p:cNvSpPr>
          <p:nvPr>
            <p:ph idx="1"/>
          </p:nvPr>
        </p:nvSpPr>
        <p:spPr/>
        <p:txBody>
          <a:bodyPr>
            <a:normAutofit/>
          </a:bodyPr>
          <a:lstStyle/>
          <a:p>
            <a:r>
              <a:rPr lang="en-US" dirty="0"/>
              <a:t>The Division of Career and Adult Education sends </a:t>
            </a:r>
            <a:r>
              <a:rPr lang="en-US" dirty="0" smtClean="0"/>
              <a:t>industry certification </a:t>
            </a:r>
            <a:r>
              <a:rPr lang="en-US" dirty="0"/>
              <a:t>reports to districts </a:t>
            </a:r>
            <a:r>
              <a:rPr lang="en-US" dirty="0" smtClean="0"/>
              <a:t>in September of each year to </a:t>
            </a:r>
            <a:r>
              <a:rPr lang="en-US" dirty="0"/>
              <a:t>ensure that program staff are aware of the information that has been </a:t>
            </a:r>
            <a:r>
              <a:rPr lang="en-US" dirty="0" smtClean="0"/>
              <a:t>reported.</a:t>
            </a:r>
          </a:p>
          <a:p>
            <a:r>
              <a:rPr lang="en-US" dirty="0" smtClean="0"/>
              <a:t>The goal is to ensure accurate and timely reporting for the annual CAPE Enrollment and Performance report.</a:t>
            </a:r>
            <a:endParaRPr lang="en-US" dirty="0"/>
          </a:p>
          <a:p>
            <a:endParaRPr lang="en-US" dirty="0"/>
          </a:p>
          <a:p>
            <a:endParaRPr lang="en-US" dirty="0"/>
          </a:p>
        </p:txBody>
      </p:sp>
      <p:sp>
        <p:nvSpPr>
          <p:cNvPr id="5" name="Slide Number Placeholder 1"/>
          <p:cNvSpPr>
            <a:spLocks noGrp="1"/>
          </p:cNvSpPr>
          <p:nvPr>
            <p:ph type="sldNum" sz="quarter" idx="10"/>
          </p:nvPr>
        </p:nvSpPr>
        <p:spPr bwMode="auto">
          <a:xfrm>
            <a:off x="6832600"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8E2606D0-BC2E-4E4D-A0DA-1F80453883ED}" type="slidenum">
              <a:rPr lang="en-US" altLang="en-US" sz="1100" smtClean="0"/>
              <a:t>50</a:t>
            </a:fld>
            <a:endParaRPr lang="en-US" altLang="en-US" sz="1100" dirty="0" smtClean="0"/>
          </a:p>
        </p:txBody>
      </p:sp>
    </p:spTree>
    <p:extLst>
      <p:ext uri="{BB962C8B-B14F-4D97-AF65-F5344CB8AC3E}">
        <p14:creationId xmlns:p14="http://schemas.microsoft.com/office/powerpoint/2010/main" val="38398853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Dates to Remember</a:t>
            </a:r>
          </a:p>
        </p:txBody>
      </p:sp>
      <p:sp>
        <p:nvSpPr>
          <p:cNvPr id="3" name="Content Placeholder 2"/>
          <p:cNvSpPr>
            <a:spLocks noGrp="1"/>
          </p:cNvSpPr>
          <p:nvPr>
            <p:ph idx="1"/>
          </p:nvPr>
        </p:nvSpPr>
        <p:spPr/>
        <p:txBody>
          <a:bodyPr/>
          <a:lstStyle/>
          <a:p>
            <a:r>
              <a:rPr lang="en-US" dirty="0" smtClean="0"/>
              <a:t>2015-16 Industry Certification Data Reporting Timeline (Survey 5)</a:t>
            </a:r>
            <a:endParaRPr lang="en-US" dirty="0"/>
          </a:p>
          <a:p>
            <a:pPr lvl="1"/>
            <a:r>
              <a:rPr lang="en-US" b="1" u="sng" dirty="0" smtClean="0"/>
              <a:t>July 29, 2016:</a:t>
            </a:r>
            <a:r>
              <a:rPr lang="en-US" dirty="0" smtClean="0"/>
              <a:t> Due Date </a:t>
            </a:r>
          </a:p>
          <a:p>
            <a:pPr lvl="1"/>
            <a:r>
              <a:rPr lang="en-US" b="1" u="sng" dirty="0" smtClean="0"/>
              <a:t>August 26, 2016</a:t>
            </a:r>
            <a:r>
              <a:rPr lang="en-US" dirty="0" smtClean="0"/>
              <a:t>: </a:t>
            </a:r>
            <a:r>
              <a:rPr lang="en-US" dirty="0"/>
              <a:t>End date of State Processing</a:t>
            </a:r>
          </a:p>
          <a:p>
            <a:pPr lvl="1"/>
            <a:r>
              <a:rPr lang="en-US" b="1" u="sng" dirty="0" smtClean="0"/>
              <a:t>Mid-October, 2016</a:t>
            </a:r>
            <a:r>
              <a:rPr lang="en-US" dirty="0" smtClean="0"/>
              <a:t>: </a:t>
            </a:r>
            <a:r>
              <a:rPr lang="en-US" dirty="0"/>
              <a:t>Typical cutoff date for use in </a:t>
            </a:r>
            <a:r>
              <a:rPr lang="en-US" dirty="0" smtClean="0"/>
              <a:t>federal and state accountability</a:t>
            </a:r>
            <a:endParaRPr lang="en-US" dirty="0"/>
          </a:p>
          <a:p>
            <a:pPr lvl="1"/>
            <a:r>
              <a:rPr lang="en-US" b="1" u="sng" dirty="0" smtClean="0"/>
              <a:t>February 24, 2017</a:t>
            </a:r>
            <a:r>
              <a:rPr lang="en-US" dirty="0" smtClean="0"/>
              <a:t>: Final Updates/Amendments to Survey 5</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51</a:t>
            </a:fld>
            <a:endParaRPr lang="en-US"/>
          </a:p>
        </p:txBody>
      </p:sp>
    </p:spTree>
    <p:extLst>
      <p:ext uri="{BB962C8B-B14F-4D97-AF65-F5344CB8AC3E}">
        <p14:creationId xmlns:p14="http://schemas.microsoft.com/office/powerpoint/2010/main" val="18657889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Dates to Remember</a:t>
            </a:r>
          </a:p>
        </p:txBody>
      </p:sp>
      <p:sp>
        <p:nvSpPr>
          <p:cNvPr id="3" name="Content Placeholder 2"/>
          <p:cNvSpPr>
            <a:spLocks noGrp="1"/>
          </p:cNvSpPr>
          <p:nvPr>
            <p:ph idx="1"/>
          </p:nvPr>
        </p:nvSpPr>
        <p:spPr/>
        <p:txBody>
          <a:bodyPr/>
          <a:lstStyle/>
          <a:p>
            <a:r>
              <a:rPr lang="en-US" dirty="0" smtClean="0"/>
              <a:t>2016-17 Industry Certification Data Reporting Timeline (Survey 5)</a:t>
            </a:r>
            <a:endParaRPr lang="en-US" dirty="0"/>
          </a:p>
          <a:p>
            <a:pPr lvl="1"/>
            <a:r>
              <a:rPr lang="en-US" b="1" u="sng" dirty="0" smtClean="0"/>
              <a:t>July</a:t>
            </a:r>
            <a:r>
              <a:rPr lang="en-US" b="1" u="sng" dirty="0"/>
              <a:t> </a:t>
            </a:r>
            <a:r>
              <a:rPr lang="en-US" b="1" u="sng" dirty="0" smtClean="0"/>
              <a:t>28, 2017:</a:t>
            </a:r>
            <a:r>
              <a:rPr lang="en-US" dirty="0" smtClean="0"/>
              <a:t> Due Date</a:t>
            </a:r>
          </a:p>
          <a:p>
            <a:pPr lvl="1"/>
            <a:r>
              <a:rPr lang="en-US" b="1" u="sng" dirty="0" smtClean="0"/>
              <a:t>August 25, 2017</a:t>
            </a:r>
            <a:r>
              <a:rPr lang="en-US" dirty="0" smtClean="0"/>
              <a:t>: End date of State Processing</a:t>
            </a:r>
          </a:p>
          <a:p>
            <a:pPr lvl="1"/>
            <a:r>
              <a:rPr lang="en-US" b="1" u="sng" dirty="0" smtClean="0"/>
              <a:t>Mid-October, 2017</a:t>
            </a:r>
            <a:r>
              <a:rPr lang="en-US" dirty="0" smtClean="0"/>
              <a:t>: Typical cutoff </a:t>
            </a:r>
            <a:r>
              <a:rPr lang="en-US" dirty="0"/>
              <a:t>date </a:t>
            </a:r>
            <a:r>
              <a:rPr lang="en-US" dirty="0" smtClean="0"/>
              <a:t>for use </a:t>
            </a:r>
            <a:r>
              <a:rPr lang="en-US" dirty="0"/>
              <a:t>in federal and state accountability</a:t>
            </a:r>
          </a:p>
          <a:p>
            <a:pPr lvl="1"/>
            <a:r>
              <a:rPr lang="en-US" b="1" u="sng" dirty="0" smtClean="0"/>
              <a:t>February 23, 2018</a:t>
            </a:r>
            <a:r>
              <a:rPr lang="en-US" dirty="0" smtClean="0"/>
              <a:t>: </a:t>
            </a:r>
            <a:r>
              <a:rPr lang="en-US" dirty="0"/>
              <a:t>Final Updates/Amendments </a:t>
            </a:r>
            <a:r>
              <a:rPr lang="en-US" dirty="0" smtClean="0"/>
              <a:t>to Survey 5</a:t>
            </a:r>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52</a:t>
            </a:fld>
            <a:endParaRPr lang="en-US"/>
          </a:p>
        </p:txBody>
      </p:sp>
    </p:spTree>
    <p:extLst>
      <p:ext uri="{BB962C8B-B14F-4D97-AF65-F5344CB8AC3E}">
        <p14:creationId xmlns:p14="http://schemas.microsoft.com/office/powerpoint/2010/main" val="37063864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Dates to Remember</a:t>
            </a:r>
          </a:p>
        </p:txBody>
      </p:sp>
      <p:sp>
        <p:nvSpPr>
          <p:cNvPr id="3" name="Content Placeholder 2"/>
          <p:cNvSpPr>
            <a:spLocks noGrp="1"/>
          </p:cNvSpPr>
          <p:nvPr>
            <p:ph idx="1"/>
          </p:nvPr>
        </p:nvSpPr>
        <p:spPr/>
        <p:txBody>
          <a:bodyPr/>
          <a:lstStyle/>
          <a:p>
            <a:r>
              <a:rPr lang="en-US" dirty="0" smtClean="0"/>
              <a:t>2016-17 Enrollment Data Reporting Timeline</a:t>
            </a:r>
            <a:endParaRPr lang="en-US" dirty="0"/>
          </a:p>
          <a:p>
            <a:pPr lvl="1"/>
            <a:r>
              <a:rPr lang="en-US" b="1" u="sng" dirty="0" smtClean="0"/>
              <a:t>October 28, 2016</a:t>
            </a:r>
            <a:r>
              <a:rPr lang="en-US" dirty="0" smtClean="0"/>
              <a:t>: Due Date for Survey </a:t>
            </a:r>
            <a:r>
              <a:rPr lang="en-US" dirty="0"/>
              <a:t>2 </a:t>
            </a:r>
          </a:p>
          <a:p>
            <a:pPr lvl="1"/>
            <a:r>
              <a:rPr lang="en-US" b="1" u="sng" dirty="0" smtClean="0"/>
              <a:t>February 24, 2017</a:t>
            </a:r>
            <a:r>
              <a:rPr lang="en-US" dirty="0" smtClean="0"/>
              <a:t>: Due Date for Survey 3</a:t>
            </a:r>
          </a:p>
          <a:p>
            <a:pPr lvl="1"/>
            <a:r>
              <a:rPr lang="en-US" b="1" u="sng" dirty="0" smtClean="0"/>
              <a:t>March 31, 2017</a:t>
            </a:r>
            <a:r>
              <a:rPr lang="en-US" dirty="0" smtClean="0"/>
              <a:t>: Final </a:t>
            </a:r>
            <a:r>
              <a:rPr lang="en-US" dirty="0"/>
              <a:t>Updates/Amendments to Survey </a:t>
            </a:r>
            <a:r>
              <a:rPr lang="en-US" dirty="0" smtClean="0"/>
              <a:t>2</a:t>
            </a:r>
          </a:p>
          <a:p>
            <a:pPr lvl="1"/>
            <a:r>
              <a:rPr lang="en-US" b="1" u="sng" dirty="0" smtClean="0"/>
              <a:t>July 31</a:t>
            </a:r>
            <a:r>
              <a:rPr lang="en-US" b="1" u="sng" dirty="0"/>
              <a:t>, </a:t>
            </a:r>
            <a:r>
              <a:rPr lang="en-US" b="1" u="sng" dirty="0" smtClean="0"/>
              <a:t>2017</a:t>
            </a:r>
            <a:r>
              <a:rPr lang="en-US" dirty="0" smtClean="0"/>
              <a:t>: </a:t>
            </a:r>
            <a:r>
              <a:rPr lang="en-US" dirty="0"/>
              <a:t>Final Updates/Amendments to </a:t>
            </a:r>
            <a:r>
              <a:rPr lang="en-US" dirty="0" smtClean="0"/>
              <a:t>Survey 3</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53</a:t>
            </a:fld>
            <a:endParaRPr lang="en-US"/>
          </a:p>
        </p:txBody>
      </p:sp>
    </p:spTree>
    <p:extLst>
      <p:ext uri="{BB962C8B-B14F-4D97-AF65-F5344CB8AC3E}">
        <p14:creationId xmlns:p14="http://schemas.microsoft.com/office/powerpoint/2010/main" val="28840099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Amendment Period Changes for 2017-18 Reporting Year</a:t>
            </a:r>
            <a:endParaRPr lang="en-US"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54</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58068359"/>
              </p:ext>
            </p:extLst>
          </p:nvPr>
        </p:nvGraphicFramePr>
        <p:xfrm>
          <a:off x="628650" y="1906588"/>
          <a:ext cx="8065477" cy="3837950"/>
        </p:xfrm>
        <a:graphic>
          <a:graphicData uri="http://schemas.openxmlformats.org/drawingml/2006/table">
            <a:tbl>
              <a:tblPr firstRow="1" firstCol="1" bandRow="1">
                <a:tableStyleId>{5C22544A-7EE6-4342-B048-85BDC9FD1C3A}</a:tableStyleId>
              </a:tblPr>
              <a:tblGrid>
                <a:gridCol w="1555925"/>
                <a:gridCol w="1734353"/>
                <a:gridCol w="2461846"/>
                <a:gridCol w="2313353"/>
              </a:tblGrid>
              <a:tr h="498184">
                <a:tc>
                  <a:txBody>
                    <a:bodyPr/>
                    <a:lstStyle/>
                    <a:p>
                      <a:pPr marL="0" marR="0" algn="ctr">
                        <a:lnSpc>
                          <a:spcPct val="115000"/>
                        </a:lnSpc>
                        <a:spcBef>
                          <a:spcPts val="0"/>
                        </a:spcBef>
                        <a:spcAft>
                          <a:spcPts val="0"/>
                        </a:spcAft>
                      </a:pPr>
                      <a:r>
                        <a:rPr lang="en-US" sz="1600" dirty="0">
                          <a:effectLst/>
                        </a:rPr>
                        <a:t>Survey Number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Survey Week</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State Processing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Amendment Period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28757">
                <a:tc>
                  <a:txBody>
                    <a:bodyPr/>
                    <a:lstStyle/>
                    <a:p>
                      <a:pPr marL="0" marR="0" algn="ctr">
                        <a:lnSpc>
                          <a:spcPct val="115000"/>
                        </a:lnSpc>
                        <a:spcBef>
                          <a:spcPts val="0"/>
                        </a:spcBef>
                        <a:spcAft>
                          <a:spcPts val="0"/>
                        </a:spcAft>
                      </a:pPr>
                      <a:r>
                        <a:rPr lang="en-US" sz="1600">
                          <a:effectLst/>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July 10 – 14, 2017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smtClean="0">
                          <a:effectLst/>
                        </a:rPr>
                        <a:t>July 24 – September 15, 2017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0" dirty="0" smtClean="0">
                          <a:effectLst/>
                        </a:rPr>
                        <a:t>September 16 </a:t>
                      </a:r>
                      <a:r>
                        <a:rPr lang="en-US" sz="1600" b="0" dirty="0">
                          <a:effectLst/>
                        </a:rPr>
                        <a:t>– </a:t>
                      </a:r>
                      <a:r>
                        <a:rPr lang="en-US" sz="1600" b="0" dirty="0" smtClean="0">
                          <a:effectLst/>
                        </a:rPr>
                        <a:t>September </a:t>
                      </a:r>
                      <a:r>
                        <a:rPr lang="en-US" sz="1600" b="0" dirty="0">
                          <a:effectLst/>
                        </a:rPr>
                        <a:t>30</a:t>
                      </a:r>
                    </a:p>
                    <a:p>
                      <a:pPr marL="0" marR="0" algn="ctr">
                        <a:lnSpc>
                          <a:spcPct val="115000"/>
                        </a:lnSpc>
                        <a:spcBef>
                          <a:spcPts val="0"/>
                        </a:spcBef>
                        <a:spcAft>
                          <a:spcPts val="0"/>
                        </a:spcAft>
                      </a:pPr>
                      <a:r>
                        <a:rPr lang="en-US" sz="1600" b="0" dirty="0">
                          <a:effectLst/>
                        </a:rPr>
                        <a:t> </a:t>
                      </a:r>
                      <a:r>
                        <a:rPr lang="en-US" sz="1600" b="0" dirty="0" smtClean="0">
                          <a:effectLst/>
                        </a:rPr>
                        <a:t>(</a:t>
                      </a:r>
                      <a:r>
                        <a:rPr lang="en-US" sz="1600" b="0" dirty="0" smtClean="0">
                          <a:solidFill>
                            <a:schemeClr val="tx1"/>
                          </a:solidFill>
                          <a:effectLst/>
                        </a:rPr>
                        <a:t>2</a:t>
                      </a:r>
                      <a:r>
                        <a:rPr lang="en-US" sz="1600" b="0" baseline="0" dirty="0" smtClean="0">
                          <a:solidFill>
                            <a:schemeClr val="tx1"/>
                          </a:solidFill>
                          <a:effectLst/>
                        </a:rPr>
                        <a:t> weeks</a:t>
                      </a:r>
                      <a:r>
                        <a:rPr lang="en-US" sz="1600" b="0" dirty="0" smtClean="0">
                          <a:effectLst/>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28757">
                <a:tc>
                  <a:txBody>
                    <a:bodyPr/>
                    <a:lstStyle/>
                    <a:p>
                      <a:pPr marL="0" marR="0" algn="ctr">
                        <a:lnSpc>
                          <a:spcPct val="115000"/>
                        </a:lnSpc>
                        <a:spcBef>
                          <a:spcPts val="0"/>
                        </a:spcBef>
                        <a:spcAft>
                          <a:spcPts val="0"/>
                        </a:spcAft>
                      </a:pPr>
                      <a:r>
                        <a:rPr lang="en-US" sz="1600" b="1">
                          <a:solidFill>
                            <a:schemeClr val="tx1"/>
                          </a:solidFill>
                          <a:effectLst/>
                        </a:rPr>
                        <a:t>2</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October 9 – 13, 2017</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rPr>
                        <a:t>October </a:t>
                      </a:r>
                      <a:r>
                        <a:rPr lang="en-US" sz="1600" b="1" dirty="0" smtClean="0">
                          <a:solidFill>
                            <a:schemeClr val="tx1"/>
                          </a:solidFill>
                          <a:effectLst/>
                        </a:rPr>
                        <a:t>16 </a:t>
                      </a:r>
                      <a:r>
                        <a:rPr lang="en-US" sz="1600" b="1" dirty="0">
                          <a:solidFill>
                            <a:schemeClr val="tx1"/>
                          </a:solidFill>
                          <a:effectLst/>
                        </a:rPr>
                        <a:t>– November </a:t>
                      </a:r>
                      <a:r>
                        <a:rPr lang="en-US" sz="1600" b="1" dirty="0" smtClean="0">
                          <a:solidFill>
                            <a:schemeClr val="tx1"/>
                          </a:solidFill>
                          <a:effectLst/>
                        </a:rPr>
                        <a:t>10, 2017</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rPr>
                        <a:t>Nov </a:t>
                      </a:r>
                      <a:r>
                        <a:rPr lang="en-US" sz="1600" b="1" dirty="0" smtClean="0">
                          <a:solidFill>
                            <a:schemeClr val="tx1"/>
                          </a:solidFill>
                          <a:effectLst/>
                        </a:rPr>
                        <a:t>14 –</a:t>
                      </a:r>
                      <a:r>
                        <a:rPr lang="en-US" sz="1600" b="1" baseline="0" dirty="0" smtClean="0">
                          <a:solidFill>
                            <a:schemeClr val="tx1"/>
                          </a:solidFill>
                          <a:effectLst/>
                        </a:rPr>
                        <a:t> December 12</a:t>
                      </a:r>
                      <a:r>
                        <a:rPr lang="en-US" sz="1600" b="1" dirty="0" smtClean="0">
                          <a:solidFill>
                            <a:schemeClr val="tx1"/>
                          </a:solidFill>
                          <a:effectLst/>
                        </a:rPr>
                        <a:t> </a:t>
                      </a:r>
                    </a:p>
                    <a:p>
                      <a:pPr marL="0" marR="0" algn="ctr">
                        <a:lnSpc>
                          <a:spcPct val="115000"/>
                        </a:lnSpc>
                        <a:spcBef>
                          <a:spcPts val="0"/>
                        </a:spcBef>
                        <a:spcAft>
                          <a:spcPts val="0"/>
                        </a:spcAft>
                      </a:pPr>
                      <a:r>
                        <a:rPr lang="en-US" sz="1600" b="1" dirty="0" smtClean="0">
                          <a:solidFill>
                            <a:schemeClr val="tx1"/>
                          </a:solidFill>
                          <a:effectLst/>
                        </a:rPr>
                        <a:t>(4 weeks)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28757">
                <a:tc>
                  <a:txBody>
                    <a:bodyPr/>
                    <a:lstStyle/>
                    <a:p>
                      <a:pPr marL="0" marR="0" algn="ctr">
                        <a:lnSpc>
                          <a:spcPct val="115000"/>
                        </a:lnSpc>
                        <a:spcBef>
                          <a:spcPts val="0"/>
                        </a:spcBef>
                        <a:spcAft>
                          <a:spcPts val="0"/>
                        </a:spcAft>
                      </a:pPr>
                      <a:r>
                        <a:rPr lang="en-US" sz="1600" b="1">
                          <a:solidFill>
                            <a:schemeClr val="tx1"/>
                          </a:solidFill>
                          <a:effectLst/>
                        </a:rPr>
                        <a:t>3</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smtClean="0">
                          <a:solidFill>
                            <a:schemeClr val="tx1"/>
                          </a:solidFill>
                          <a:effectLst/>
                        </a:rPr>
                        <a:t>February 5 – 9, 2018</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rPr>
                        <a:t>February </a:t>
                      </a:r>
                      <a:r>
                        <a:rPr lang="en-US" sz="1600" b="1" dirty="0" smtClean="0">
                          <a:solidFill>
                            <a:schemeClr val="tx1"/>
                          </a:solidFill>
                          <a:effectLst/>
                        </a:rPr>
                        <a:t>12 </a:t>
                      </a:r>
                      <a:r>
                        <a:rPr lang="en-US" sz="1600" b="1" dirty="0">
                          <a:solidFill>
                            <a:schemeClr val="tx1"/>
                          </a:solidFill>
                          <a:effectLst/>
                        </a:rPr>
                        <a:t>– March </a:t>
                      </a:r>
                      <a:r>
                        <a:rPr lang="en-US" sz="1600" b="1" dirty="0" smtClean="0">
                          <a:solidFill>
                            <a:schemeClr val="tx1"/>
                          </a:solidFill>
                          <a:effectLst/>
                        </a:rPr>
                        <a:t>9, 2018</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smtClean="0">
                          <a:solidFill>
                            <a:schemeClr val="tx1"/>
                          </a:solidFill>
                          <a:effectLst/>
                        </a:rPr>
                        <a:t>March 12 </a:t>
                      </a:r>
                      <a:r>
                        <a:rPr lang="en-US" sz="1600" b="1" dirty="0">
                          <a:solidFill>
                            <a:schemeClr val="tx1"/>
                          </a:solidFill>
                          <a:effectLst/>
                        </a:rPr>
                        <a:t>– </a:t>
                      </a:r>
                      <a:r>
                        <a:rPr lang="en-US" sz="1600" b="1" dirty="0" smtClean="0">
                          <a:solidFill>
                            <a:schemeClr val="tx1"/>
                          </a:solidFill>
                          <a:effectLst/>
                        </a:rPr>
                        <a:t>April</a:t>
                      </a:r>
                      <a:r>
                        <a:rPr lang="en-US" sz="1600" b="1" baseline="0" dirty="0" smtClean="0">
                          <a:solidFill>
                            <a:schemeClr val="tx1"/>
                          </a:solidFill>
                          <a:effectLst/>
                        </a:rPr>
                        <a:t> 9</a:t>
                      </a:r>
                      <a:endParaRPr lang="en-US" sz="1600" b="1" dirty="0">
                        <a:solidFill>
                          <a:schemeClr val="tx1"/>
                        </a:solidFill>
                        <a:effectLst/>
                      </a:endParaRPr>
                    </a:p>
                    <a:p>
                      <a:pPr marL="0" marR="0" algn="ctr">
                        <a:lnSpc>
                          <a:spcPct val="115000"/>
                        </a:lnSpc>
                        <a:spcBef>
                          <a:spcPts val="0"/>
                        </a:spcBef>
                        <a:spcAft>
                          <a:spcPts val="0"/>
                        </a:spcAft>
                      </a:pPr>
                      <a:r>
                        <a:rPr lang="en-US" sz="1600" b="1" dirty="0" smtClean="0">
                          <a:solidFill>
                            <a:schemeClr val="tx1"/>
                          </a:solidFill>
                          <a:effectLst/>
                        </a:rPr>
                        <a:t>(4 weeks)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28757">
                <a:tc>
                  <a:txBody>
                    <a:bodyPr/>
                    <a:lstStyle/>
                    <a:p>
                      <a:pPr marL="0" marR="0" algn="ctr">
                        <a:lnSpc>
                          <a:spcPct val="115000"/>
                        </a:lnSpc>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smtClean="0">
                          <a:effectLst/>
                        </a:rPr>
                        <a:t>June 11 – 15, 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June </a:t>
                      </a:r>
                      <a:r>
                        <a:rPr lang="en-US" sz="1600" dirty="0" smtClean="0">
                          <a:effectLst/>
                        </a:rPr>
                        <a:t>25 </a:t>
                      </a:r>
                      <a:r>
                        <a:rPr lang="en-US" sz="1600" dirty="0">
                          <a:effectLst/>
                        </a:rPr>
                        <a:t>– July </a:t>
                      </a:r>
                      <a:r>
                        <a:rPr lang="en-US" sz="1600" dirty="0" smtClean="0">
                          <a:effectLst/>
                        </a:rPr>
                        <a:t>13, 2018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0" dirty="0">
                          <a:effectLst/>
                        </a:rPr>
                        <a:t>July </a:t>
                      </a:r>
                      <a:r>
                        <a:rPr lang="en-US" sz="1600" b="0" dirty="0" smtClean="0">
                          <a:effectLst/>
                        </a:rPr>
                        <a:t>16 </a:t>
                      </a:r>
                      <a:r>
                        <a:rPr lang="en-US" sz="1600" b="0" dirty="0">
                          <a:effectLst/>
                        </a:rPr>
                        <a:t>– </a:t>
                      </a:r>
                      <a:r>
                        <a:rPr lang="en-US" sz="1600" b="0" dirty="0" smtClean="0">
                          <a:effectLst/>
                        </a:rPr>
                        <a:t>August 13</a:t>
                      </a:r>
                      <a:endParaRPr lang="en-US" sz="1600" b="0" dirty="0">
                        <a:effectLst/>
                      </a:endParaRPr>
                    </a:p>
                    <a:p>
                      <a:pPr marL="0" marR="0" algn="ctr">
                        <a:lnSpc>
                          <a:spcPct val="115000"/>
                        </a:lnSpc>
                        <a:spcBef>
                          <a:spcPts val="0"/>
                        </a:spcBef>
                        <a:spcAft>
                          <a:spcPts val="0"/>
                        </a:spcAft>
                      </a:pPr>
                      <a:r>
                        <a:rPr lang="en-US" sz="1600" b="0" dirty="0">
                          <a:effectLst/>
                        </a:rPr>
                        <a:t> </a:t>
                      </a:r>
                      <a:r>
                        <a:rPr lang="en-US" sz="1600" b="0" dirty="0" smtClean="0">
                          <a:effectLst/>
                        </a:rPr>
                        <a:t>(</a:t>
                      </a:r>
                      <a:r>
                        <a:rPr lang="en-US" sz="1600" b="0" dirty="0" smtClean="0">
                          <a:solidFill>
                            <a:schemeClr val="tx1"/>
                          </a:solidFill>
                          <a:effectLst/>
                        </a:rPr>
                        <a:t>4 weeks</a:t>
                      </a:r>
                      <a:r>
                        <a:rPr lang="en-US" sz="1600" b="0" dirty="0" smtClean="0">
                          <a:effectLst/>
                        </a:rPr>
                        <a:t>)</a:t>
                      </a:r>
                      <a:endParaRPr lang="en-US"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28757">
                <a:tc>
                  <a:txBody>
                    <a:bodyPr/>
                    <a:lstStyle/>
                    <a:p>
                      <a:pPr marL="0" marR="0" algn="ctr">
                        <a:lnSpc>
                          <a:spcPct val="115000"/>
                        </a:lnSpc>
                        <a:spcBef>
                          <a:spcPts val="0"/>
                        </a:spcBef>
                        <a:spcAft>
                          <a:spcPts val="0"/>
                        </a:spcAft>
                      </a:pPr>
                      <a:r>
                        <a:rPr lang="en-US" sz="1600" b="1">
                          <a:solidFill>
                            <a:schemeClr val="tx1"/>
                          </a:solidFill>
                          <a:effectLst/>
                        </a:rPr>
                        <a:t>5</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a:solidFill>
                            <a:schemeClr val="tx1"/>
                          </a:solidFill>
                          <a:effectLst/>
                        </a:rPr>
                        <a:t>N/A (academic year)</a:t>
                      </a:r>
                      <a:endParaRPr lang="en-US" sz="16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a:solidFill>
                            <a:schemeClr val="tx1"/>
                          </a:solidFill>
                          <a:effectLst/>
                        </a:rPr>
                        <a:t>July </a:t>
                      </a:r>
                      <a:r>
                        <a:rPr lang="en-US" sz="1600" b="1" dirty="0" smtClean="0">
                          <a:solidFill>
                            <a:schemeClr val="tx1"/>
                          </a:solidFill>
                          <a:effectLst/>
                        </a:rPr>
                        <a:t>23 </a:t>
                      </a:r>
                      <a:r>
                        <a:rPr lang="en-US" sz="1600" b="1" dirty="0">
                          <a:solidFill>
                            <a:schemeClr val="tx1"/>
                          </a:solidFill>
                          <a:effectLst/>
                        </a:rPr>
                        <a:t>– August </a:t>
                      </a:r>
                      <a:r>
                        <a:rPr lang="en-US" sz="1600" b="1" dirty="0" smtClean="0">
                          <a:solidFill>
                            <a:schemeClr val="tx1"/>
                          </a:solidFill>
                          <a:effectLst/>
                        </a:rPr>
                        <a:t>27, 2018</a:t>
                      </a:r>
                      <a:r>
                        <a:rPr lang="en-US" sz="1600" b="1" baseline="0" dirty="0" smtClean="0">
                          <a:solidFill>
                            <a:schemeClr val="tx1"/>
                          </a:solidFill>
                          <a:effectLst/>
                        </a:rPr>
                        <a:t> (tentative)</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b="1" dirty="0" smtClean="0">
                          <a:solidFill>
                            <a:schemeClr val="tx1"/>
                          </a:solidFill>
                          <a:effectLst/>
                        </a:rPr>
                        <a:t>August 28 </a:t>
                      </a:r>
                      <a:r>
                        <a:rPr lang="en-US" sz="1600" b="1" dirty="0">
                          <a:solidFill>
                            <a:schemeClr val="tx1"/>
                          </a:solidFill>
                          <a:effectLst/>
                        </a:rPr>
                        <a:t>– </a:t>
                      </a:r>
                      <a:r>
                        <a:rPr lang="en-US" sz="1600" b="1" dirty="0" smtClean="0">
                          <a:solidFill>
                            <a:schemeClr val="tx1"/>
                          </a:solidFill>
                          <a:effectLst/>
                        </a:rPr>
                        <a:t>October</a:t>
                      </a:r>
                      <a:r>
                        <a:rPr lang="en-US" sz="1600" b="1" baseline="0" dirty="0" smtClean="0">
                          <a:solidFill>
                            <a:schemeClr val="tx1"/>
                          </a:solidFill>
                          <a:effectLst/>
                        </a:rPr>
                        <a:t> 19</a:t>
                      </a:r>
                      <a:endParaRPr lang="en-US" sz="1600" b="1" dirty="0">
                        <a:solidFill>
                          <a:schemeClr val="tx1"/>
                        </a:solidFill>
                        <a:effectLst/>
                      </a:endParaRPr>
                    </a:p>
                    <a:p>
                      <a:pPr marL="0" marR="0" algn="ctr">
                        <a:lnSpc>
                          <a:spcPct val="115000"/>
                        </a:lnSpc>
                        <a:spcBef>
                          <a:spcPts val="0"/>
                        </a:spcBef>
                        <a:spcAft>
                          <a:spcPts val="0"/>
                        </a:spcAft>
                      </a:pPr>
                      <a:r>
                        <a:rPr lang="en-US" sz="1600" b="1" dirty="0" smtClean="0">
                          <a:solidFill>
                            <a:schemeClr val="tx1"/>
                          </a:solidFill>
                          <a:effectLst/>
                        </a:rPr>
                        <a:t>(7.5 weeks)</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5693671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Resources and Contact Information</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5F45BFF-81D8-4236-8A8D-F210D104089E}" type="slidenum">
              <a:rPr lang="en-US" smtClean="0"/>
              <a:pPr>
                <a:defRPr/>
              </a:pPr>
              <a:t>55</a:t>
            </a:fld>
            <a:endParaRPr lang="en-US"/>
          </a:p>
        </p:txBody>
      </p:sp>
    </p:spTree>
    <p:extLst>
      <p:ext uri="{BB962C8B-B14F-4D97-AF65-F5344CB8AC3E}">
        <p14:creationId xmlns:p14="http://schemas.microsoft.com/office/powerpoint/2010/main" val="33963360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Resources</a:t>
            </a:r>
            <a:endParaRPr lang="en-US" dirty="0"/>
          </a:p>
        </p:txBody>
      </p:sp>
      <p:sp>
        <p:nvSpPr>
          <p:cNvPr id="3" name="Content Placeholder 2"/>
          <p:cNvSpPr>
            <a:spLocks noGrp="1"/>
          </p:cNvSpPr>
          <p:nvPr>
            <p:ph idx="1"/>
          </p:nvPr>
        </p:nvSpPr>
        <p:spPr/>
        <p:txBody>
          <a:bodyPr/>
          <a:lstStyle/>
          <a:p>
            <a:pPr marL="0" indent="0">
              <a:lnSpc>
                <a:spcPct val="80000"/>
              </a:lnSpc>
              <a:buNone/>
            </a:pPr>
            <a:r>
              <a:rPr lang="en-US" sz="1800" b="1" dirty="0"/>
              <a:t>DOE Website – CAPE Act</a:t>
            </a:r>
          </a:p>
          <a:p>
            <a:pPr>
              <a:lnSpc>
                <a:spcPct val="80000"/>
              </a:lnSpc>
            </a:pPr>
            <a:r>
              <a:rPr lang="en-US" sz="1800" dirty="0" smtClean="0">
                <a:hlinkClick r:id="rId2"/>
              </a:rPr>
              <a:t>http</a:t>
            </a:r>
            <a:r>
              <a:rPr lang="en-US" sz="1800" dirty="0">
                <a:hlinkClick r:id="rId2"/>
              </a:rPr>
              <a:t>://www.fldoe.org/academics/career-adult-edu/cape-secondary</a:t>
            </a:r>
            <a:r>
              <a:rPr lang="en-US" sz="1800" dirty="0" smtClean="0">
                <a:hlinkClick r:id="rId2"/>
              </a:rPr>
              <a:t>/</a:t>
            </a:r>
            <a:endParaRPr lang="en-US" sz="1800" dirty="0" smtClean="0"/>
          </a:p>
          <a:p>
            <a:pPr>
              <a:lnSpc>
                <a:spcPct val="80000"/>
              </a:lnSpc>
            </a:pPr>
            <a:r>
              <a:rPr lang="en-US" sz="1800" dirty="0" smtClean="0"/>
              <a:t>CAPE Industry </a:t>
            </a:r>
            <a:r>
              <a:rPr lang="en-US" sz="1800" dirty="0"/>
              <a:t>Certification Funding </a:t>
            </a:r>
            <a:r>
              <a:rPr lang="en-US" sz="1800" dirty="0" smtClean="0"/>
              <a:t>List </a:t>
            </a:r>
            <a:r>
              <a:rPr lang="en-US" sz="1800" dirty="0"/>
              <a:t>and the Career and Professional Academy/career-themed course registration sites are available here.</a:t>
            </a:r>
          </a:p>
          <a:p>
            <a:pPr marL="0" indent="0">
              <a:lnSpc>
                <a:spcPct val="80000"/>
              </a:lnSpc>
              <a:buNone/>
            </a:pPr>
            <a:r>
              <a:rPr lang="en-US" sz="1800" b="1" dirty="0"/>
              <a:t>CAPE Resources </a:t>
            </a:r>
            <a:r>
              <a:rPr lang="en-US" sz="1800" b="1" dirty="0" smtClean="0"/>
              <a:t>Page</a:t>
            </a:r>
          </a:p>
          <a:p>
            <a:pPr>
              <a:lnSpc>
                <a:spcPct val="80000"/>
              </a:lnSpc>
            </a:pPr>
            <a:r>
              <a:rPr lang="en-US" sz="1800" dirty="0" smtClean="0">
                <a:hlinkClick r:id="rId3"/>
              </a:rPr>
              <a:t>http</a:t>
            </a:r>
            <a:r>
              <a:rPr lang="en-US" sz="1800" dirty="0">
                <a:hlinkClick r:id="rId3"/>
              </a:rPr>
              <a:t>://fldoe.org/academics/career-adult-edu/cape-secondary/resources.stml</a:t>
            </a:r>
            <a:r>
              <a:rPr lang="en-US" sz="1800" dirty="0"/>
              <a:t> </a:t>
            </a:r>
          </a:p>
          <a:p>
            <a:pPr marL="0" indent="0">
              <a:lnSpc>
                <a:spcPct val="80000"/>
              </a:lnSpc>
              <a:buNone/>
            </a:pPr>
            <a:r>
              <a:rPr lang="en-US" sz="1800" b="1" dirty="0" smtClean="0"/>
              <a:t>FEFP </a:t>
            </a:r>
            <a:r>
              <a:rPr lang="en-US" sz="1800" dirty="0" smtClean="0"/>
              <a:t> </a:t>
            </a:r>
          </a:p>
          <a:p>
            <a:pPr>
              <a:lnSpc>
                <a:spcPct val="80000"/>
              </a:lnSpc>
            </a:pPr>
            <a:r>
              <a:rPr lang="en-US" sz="1800" dirty="0" smtClean="0">
                <a:hlinkClick r:id="rId4"/>
              </a:rPr>
              <a:t>http</a:t>
            </a:r>
            <a:r>
              <a:rPr lang="en-US" sz="1800" dirty="0">
                <a:hlinkClick r:id="rId4"/>
              </a:rPr>
              <a:t>://www.fldoe.org/finance/fl-edu-finance-program-fefp/fl-edu-finance-program-fefp-calculatio.stml</a:t>
            </a:r>
            <a:r>
              <a:rPr lang="en-US" sz="1800" dirty="0"/>
              <a:t> </a:t>
            </a:r>
          </a:p>
          <a:p>
            <a:pPr marL="0" indent="0">
              <a:lnSpc>
                <a:spcPct val="80000"/>
              </a:lnSpc>
              <a:buNone/>
            </a:pPr>
            <a:r>
              <a:rPr lang="en-US" sz="1800" b="1" dirty="0" err="1" smtClean="0"/>
              <a:t>CareerSource</a:t>
            </a:r>
            <a:r>
              <a:rPr lang="en-US" sz="1800" b="1" dirty="0" smtClean="0"/>
              <a:t> </a:t>
            </a:r>
            <a:r>
              <a:rPr lang="en-US" sz="1800" b="1" dirty="0"/>
              <a:t>Florida – </a:t>
            </a:r>
            <a:r>
              <a:rPr lang="en-US" sz="1800" b="1" dirty="0" smtClean="0"/>
              <a:t>CAPE Act Site</a:t>
            </a:r>
            <a:endParaRPr lang="en-US" sz="1800" b="1" dirty="0"/>
          </a:p>
          <a:p>
            <a:pPr>
              <a:lnSpc>
                <a:spcPct val="80000"/>
              </a:lnSpc>
            </a:pPr>
            <a:r>
              <a:rPr lang="en-US" sz="1800" dirty="0" smtClean="0">
                <a:hlinkClick r:id="rId5"/>
              </a:rPr>
              <a:t>http</a:t>
            </a:r>
            <a:r>
              <a:rPr lang="en-US" sz="1800" dirty="0">
                <a:hlinkClick r:id="rId5"/>
              </a:rPr>
              <a:t>://careersourceflorida.com/cape</a:t>
            </a:r>
            <a:r>
              <a:rPr lang="en-US" sz="1800" dirty="0" smtClean="0">
                <a:hlinkClick r:id="rId5"/>
              </a:rPr>
              <a:t>/</a:t>
            </a:r>
            <a:endParaRPr lang="en-US" sz="1800" dirty="0" smtClean="0"/>
          </a:p>
          <a:p>
            <a:pPr marL="0" indent="0" eaLnBrk="1" hangingPunct="1">
              <a:lnSpc>
                <a:spcPct val="80000"/>
              </a:lnSpc>
              <a:buNone/>
            </a:pPr>
            <a:r>
              <a:rPr lang="en-US" sz="1800" b="1" dirty="0" smtClean="0"/>
              <a:t>Rule </a:t>
            </a:r>
            <a:r>
              <a:rPr lang="en-US" sz="1800" b="1" dirty="0"/>
              <a:t>6A-6.0573, F.A.C.-- Industry Certification Process</a:t>
            </a:r>
          </a:p>
          <a:p>
            <a:r>
              <a:rPr lang="en-US" sz="1800" dirty="0">
                <a:hlinkClick r:id="rId6"/>
              </a:rPr>
              <a:t>https://</a:t>
            </a:r>
            <a:r>
              <a:rPr lang="en-US" sz="1800" dirty="0" smtClean="0">
                <a:hlinkClick r:id="rId6"/>
              </a:rPr>
              <a:t>www.flrules.org/gateway/ruleNo.asp?id=6A-6.0573</a:t>
            </a:r>
            <a:endParaRPr lang="en-US" sz="1800" dirty="0" smtClean="0"/>
          </a:p>
          <a:p>
            <a:pPr marL="0" indent="0">
              <a:buNone/>
            </a:pPr>
            <a:endParaRPr lang="en-US" sz="1800"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56</a:t>
            </a:fld>
            <a:endParaRPr lang="en-US"/>
          </a:p>
        </p:txBody>
      </p:sp>
    </p:spTree>
    <p:extLst>
      <p:ext uri="{BB962C8B-B14F-4D97-AF65-F5344CB8AC3E}">
        <p14:creationId xmlns:p14="http://schemas.microsoft.com/office/powerpoint/2010/main" val="36820352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3" name="Content Placeholder 2"/>
          <p:cNvSpPr>
            <a:spLocks noGrp="1"/>
          </p:cNvSpPr>
          <p:nvPr>
            <p:ph idx="1"/>
          </p:nvPr>
        </p:nvSpPr>
        <p:spPr/>
        <p:txBody>
          <a:bodyPr/>
          <a:lstStyle/>
          <a:p>
            <a:pPr marL="0" indent="0" eaLnBrk="1" hangingPunct="1">
              <a:buNone/>
            </a:pPr>
            <a:r>
              <a:rPr lang="en-US" sz="1600" b="1" u="sng" dirty="0"/>
              <a:t>Program</a:t>
            </a:r>
          </a:p>
          <a:p>
            <a:pPr marL="609600" indent="-609600" eaLnBrk="1" hangingPunct="1"/>
            <a:r>
              <a:rPr lang="en-US" sz="1600" b="1" dirty="0"/>
              <a:t>Tara Goodman</a:t>
            </a:r>
            <a:r>
              <a:rPr lang="en-US" sz="1600" dirty="0"/>
              <a:t>, Division of Career and Adult Education</a:t>
            </a:r>
          </a:p>
          <a:p>
            <a:pPr marL="1409700" lvl="2" indent="-609600" eaLnBrk="1" hangingPunct="1">
              <a:buFont typeface="Calibri" pitchFamily="34" charset="0"/>
              <a:buChar char="⁻"/>
            </a:pPr>
            <a:r>
              <a:rPr lang="en-US" sz="1600" dirty="0"/>
              <a:t>Email:  Tara.Goodman@fldoe.org</a:t>
            </a:r>
          </a:p>
          <a:p>
            <a:pPr marL="1409700" lvl="2" indent="-609600" eaLnBrk="1" hangingPunct="1">
              <a:buFont typeface="Calibri" pitchFamily="34" charset="0"/>
              <a:buChar char="⁻"/>
            </a:pPr>
            <a:r>
              <a:rPr lang="en-US" sz="1600" dirty="0"/>
              <a:t>Phone:  850-245-9001</a:t>
            </a:r>
          </a:p>
          <a:p>
            <a:pPr marL="609600" indent="-609600"/>
            <a:r>
              <a:rPr lang="en-US" sz="1600" b="1" dirty="0"/>
              <a:t>Sean Friend</a:t>
            </a:r>
            <a:r>
              <a:rPr lang="en-US" sz="1600" dirty="0"/>
              <a:t>, Division of Career and Adult Education</a:t>
            </a:r>
          </a:p>
          <a:p>
            <a:pPr marL="1409700" lvl="2" indent="-609600">
              <a:buFont typeface="Calibri" pitchFamily="34" charset="0"/>
              <a:buChar char="⁻"/>
            </a:pPr>
            <a:r>
              <a:rPr lang="en-US" sz="1600" dirty="0"/>
              <a:t>Email:  </a:t>
            </a:r>
            <a:r>
              <a:rPr lang="en-US" sz="1600" dirty="0" smtClean="0"/>
              <a:t>Sean.Friend@fldoe.org</a:t>
            </a:r>
            <a:endParaRPr lang="en-US" sz="1600" dirty="0"/>
          </a:p>
          <a:p>
            <a:pPr marL="1409700" lvl="2" indent="-609600">
              <a:buFont typeface="Calibri" pitchFamily="34" charset="0"/>
              <a:buChar char="⁻"/>
            </a:pPr>
            <a:r>
              <a:rPr lang="en-US" sz="1600" dirty="0"/>
              <a:t>Phone:  850-245-9030</a:t>
            </a:r>
          </a:p>
          <a:p>
            <a:pPr marL="0" indent="0" eaLnBrk="1" hangingPunct="1">
              <a:buNone/>
            </a:pPr>
            <a:r>
              <a:rPr lang="en-US" sz="1600" b="1" u="sng" dirty="0"/>
              <a:t>Data Reporting</a:t>
            </a:r>
          </a:p>
          <a:p>
            <a:pPr marL="609600" indent="-609600" eaLnBrk="1" hangingPunct="1"/>
            <a:r>
              <a:rPr lang="en-US" sz="1600" b="1" dirty="0" err="1"/>
              <a:t>Tsung</a:t>
            </a:r>
            <a:r>
              <a:rPr lang="en-US" sz="1600" b="1" dirty="0"/>
              <a:t> Lin</a:t>
            </a:r>
          </a:p>
          <a:p>
            <a:pPr marL="1409700" lvl="2" indent="-609600">
              <a:buFont typeface="Calibri" pitchFamily="34" charset="0"/>
              <a:buChar char="⁻"/>
            </a:pPr>
            <a:r>
              <a:rPr lang="en-US" sz="1600" dirty="0"/>
              <a:t>Email:  Tsung-Yuan.Lin@fldoe.org</a:t>
            </a:r>
          </a:p>
          <a:p>
            <a:pPr marL="1409700" lvl="2" indent="-609600">
              <a:buFont typeface="Calibri" pitchFamily="34" charset="0"/>
              <a:buChar char="⁻"/>
            </a:pPr>
            <a:r>
              <a:rPr lang="en-US" sz="1600" dirty="0"/>
              <a:t>Phone:  850-245-9074</a:t>
            </a:r>
          </a:p>
          <a:p>
            <a:pPr marL="0" indent="0">
              <a:buNone/>
            </a:pPr>
            <a:r>
              <a:rPr lang="en-US" sz="1600" b="1" u="sng" dirty="0"/>
              <a:t>School Grades Office</a:t>
            </a:r>
          </a:p>
          <a:p>
            <a:pPr marL="1409700" lvl="2" indent="-609600">
              <a:buFont typeface="Calibri" pitchFamily="34" charset="0"/>
              <a:buChar char="⁻"/>
            </a:pPr>
            <a:r>
              <a:rPr lang="en-US" sz="1600" dirty="0"/>
              <a:t>Email:  evalnrpt@fldoe.org</a:t>
            </a:r>
          </a:p>
          <a:p>
            <a:pPr marL="1409700" lvl="2" indent="-609600">
              <a:buFont typeface="Calibri" pitchFamily="34" charset="0"/>
              <a:buChar char="⁻"/>
            </a:pPr>
            <a:r>
              <a:rPr lang="en-US" sz="1600" dirty="0"/>
              <a:t>Phone:  850-245-0411</a:t>
            </a:r>
          </a:p>
          <a:p>
            <a:endParaRPr lang="en-US" sz="1600" dirty="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57</a:t>
            </a:fld>
            <a:endParaRPr lang="en-US"/>
          </a:p>
        </p:txBody>
      </p:sp>
    </p:spTree>
    <p:extLst>
      <p:ext uri="{BB962C8B-B14F-4D97-AF65-F5344CB8AC3E}">
        <p14:creationId xmlns:p14="http://schemas.microsoft.com/office/powerpoint/2010/main" val="30934617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6670C867-3BE6-408D-A2D1-79907EF9BEF2}" type="slidenum">
              <a:rPr lang="en-US" altLang="en-US" sz="1100" smtClean="0"/>
              <a:pPr eaLnBrk="1" hangingPunct="1">
                <a:lnSpc>
                  <a:spcPct val="100000"/>
                </a:lnSpc>
                <a:spcBef>
                  <a:spcPct val="0"/>
                </a:spcBef>
                <a:buClrTx/>
                <a:buFontTx/>
                <a:buNone/>
              </a:pPr>
              <a:t>58</a:t>
            </a:fld>
            <a:endParaRPr lang="en-US" altLang="en-US" sz="11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Types of Certifications/Certificates on the </a:t>
            </a:r>
            <a:br>
              <a:rPr lang="en-US" dirty="0" smtClean="0"/>
            </a:br>
            <a:r>
              <a:rPr lang="en-US" dirty="0" smtClean="0"/>
              <a:t>CAPE Industry Certification Funding List</a:t>
            </a:r>
            <a:endParaRPr lang="en-US" dirty="0"/>
          </a:p>
        </p:txBody>
      </p:sp>
      <p:graphicFrame>
        <p:nvGraphicFramePr>
          <p:cNvPr id="7" name="Content Placeholder 6"/>
          <p:cNvGraphicFramePr>
            <a:graphicFrameLocks/>
          </p:cNvGraphicFramePr>
          <p:nvPr>
            <p:extLst>
              <p:ext uri="{D42A27DB-BD31-4B8C-83A1-F6EECF244321}">
                <p14:modId xmlns:p14="http://schemas.microsoft.com/office/powerpoint/2010/main" val="2669237739"/>
              </p:ext>
            </p:extLst>
          </p:nvPr>
        </p:nvGraphicFramePr>
        <p:xfrm>
          <a:off x="225239" y="1807976"/>
          <a:ext cx="8703071" cy="4045070"/>
        </p:xfrm>
        <a:graphic>
          <a:graphicData uri="http://schemas.openxmlformats.org/drawingml/2006/table">
            <a:tbl>
              <a:tblPr firstRow="1" bandRow="1">
                <a:tableStyleId>{6E25E649-3F16-4E02-A733-19D2CDBF48F0}</a:tableStyleId>
              </a:tblPr>
              <a:tblGrid>
                <a:gridCol w="2616815"/>
                <a:gridCol w="1655805"/>
                <a:gridCol w="4430451"/>
              </a:tblGrid>
              <a:tr h="408293">
                <a:tc>
                  <a:txBody>
                    <a:bodyPr/>
                    <a:lstStyle/>
                    <a:p>
                      <a:r>
                        <a:rPr lang="en-US" sz="1400" dirty="0" smtClean="0">
                          <a:latin typeface="Garamond" panose="02020404030301010803" pitchFamily="18" charset="0"/>
                        </a:rPr>
                        <a:t>Listing on</a:t>
                      </a:r>
                      <a:r>
                        <a:rPr lang="en-US" sz="1400" baseline="0" dirty="0" smtClean="0">
                          <a:latin typeface="Garamond" panose="02020404030301010803" pitchFamily="18" charset="0"/>
                        </a:rPr>
                        <a:t> CAPE ICFL</a:t>
                      </a:r>
                      <a:endParaRPr lang="en-US" sz="1400" dirty="0">
                        <a:latin typeface="Garamond" panose="02020404030301010803" pitchFamily="18" charset="0"/>
                      </a:endParaRPr>
                    </a:p>
                  </a:txBody>
                  <a:tcPr/>
                </a:tc>
                <a:tc>
                  <a:txBody>
                    <a:bodyPr/>
                    <a:lstStyle/>
                    <a:p>
                      <a:r>
                        <a:rPr lang="en-US" sz="1400" dirty="0" smtClean="0">
                          <a:latin typeface="Garamond" panose="02020404030301010803" pitchFamily="18" charset="0"/>
                        </a:rPr>
                        <a:t>Statute</a:t>
                      </a:r>
                      <a:endParaRPr lang="en-US" sz="1400" dirty="0">
                        <a:latin typeface="Garamond" panose="02020404030301010803" pitchFamily="18" charset="0"/>
                      </a:endParaRPr>
                    </a:p>
                  </a:txBody>
                  <a:tcPr/>
                </a:tc>
                <a:tc>
                  <a:txBody>
                    <a:bodyPr/>
                    <a:lstStyle/>
                    <a:p>
                      <a:r>
                        <a:rPr lang="en-US" sz="1400" dirty="0" smtClean="0">
                          <a:latin typeface="Garamond" panose="02020404030301010803" pitchFamily="18" charset="0"/>
                        </a:rPr>
                        <a:t>Brief</a:t>
                      </a:r>
                      <a:r>
                        <a:rPr lang="en-US" sz="1400" baseline="0" dirty="0" smtClean="0">
                          <a:latin typeface="Garamond" panose="02020404030301010803" pitchFamily="18" charset="0"/>
                        </a:rPr>
                        <a:t> description</a:t>
                      </a:r>
                      <a:endParaRPr lang="en-US" sz="1400" dirty="0">
                        <a:latin typeface="Garamond" panose="02020404030301010803" pitchFamily="18" charset="0"/>
                      </a:endParaRPr>
                    </a:p>
                  </a:txBody>
                  <a:tcPr/>
                </a:tc>
              </a:tr>
              <a:tr h="1551516">
                <a:tc>
                  <a:txBody>
                    <a:bodyPr/>
                    <a:lstStyle/>
                    <a:p>
                      <a:r>
                        <a:rPr lang="en-US" sz="1800" b="1" dirty="0" smtClean="0">
                          <a:latin typeface="Garamond" panose="02020404030301010803" pitchFamily="18" charset="0"/>
                        </a:rPr>
                        <a:t>CAPE</a:t>
                      </a:r>
                      <a:r>
                        <a:rPr lang="en-US" sz="1800" b="1" baseline="0" dirty="0" smtClean="0">
                          <a:latin typeface="Garamond" panose="02020404030301010803" pitchFamily="18" charset="0"/>
                        </a:rPr>
                        <a:t> Digital Tool Certificates</a:t>
                      </a:r>
                      <a:endParaRPr lang="en-US" sz="1800" b="1" dirty="0">
                        <a:latin typeface="Garamond" panose="020204040303010108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Garamond" panose="02020404030301010803" pitchFamily="18" charset="0"/>
                        </a:rPr>
                        <a:t>s. 1003.4203(3)</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Garamond" panose="02020404030301010803" pitchFamily="18" charset="0"/>
                        </a:rPr>
                        <a:t>s. 1008.44(b)</a:t>
                      </a:r>
                      <a:endParaRPr lang="en-US" sz="1600" dirty="0">
                        <a:latin typeface="Garamond" panose="02020404030301010803" pitchFamily="18" charset="0"/>
                      </a:endParaRPr>
                    </a:p>
                  </a:txBody>
                  <a:tcPr/>
                </a:tc>
                <a:tc>
                  <a:txBody>
                    <a:bodyPr/>
                    <a:lstStyle/>
                    <a:p>
                      <a:pPr marL="285750" indent="-285750">
                        <a:buFont typeface="Arial" panose="020B0604020202020204" pitchFamily="34" charset="0"/>
                        <a:buChar char="•"/>
                      </a:pPr>
                      <a:r>
                        <a:rPr lang="en-US" sz="1600" dirty="0" smtClean="0">
                          <a:latin typeface="Garamond" panose="02020404030301010803" pitchFamily="18" charset="0"/>
                        </a:rPr>
                        <a:t>For elementary</a:t>
                      </a:r>
                      <a:r>
                        <a:rPr lang="en-US" sz="1600" baseline="0" dirty="0" smtClean="0">
                          <a:latin typeface="Garamond" panose="02020404030301010803" pitchFamily="18" charset="0"/>
                        </a:rPr>
                        <a:t> and middle grades students</a:t>
                      </a:r>
                    </a:p>
                    <a:p>
                      <a:pPr marL="285750" indent="-285750">
                        <a:buFont typeface="Arial" panose="020B0604020202020204" pitchFamily="34" charset="0"/>
                        <a:buChar char="•"/>
                      </a:pPr>
                      <a:r>
                        <a:rPr lang="en-US" sz="1600" baseline="0" dirty="0" smtClean="0">
                          <a:latin typeface="Garamond" panose="02020404030301010803" pitchFamily="18" charset="0"/>
                        </a:rPr>
                        <a:t>Up to 15 certificates in the following areas: word processing; spreadsheets; sound, motion, and color presentations; digital arts; cybersecurity; coding</a:t>
                      </a:r>
                    </a:p>
                    <a:p>
                      <a:pPr marL="285750" indent="-285750">
                        <a:buFont typeface="Arial" panose="020B0604020202020204" pitchFamily="34" charset="0"/>
                        <a:buChar char="•"/>
                      </a:pPr>
                      <a:r>
                        <a:rPr lang="en-US" sz="1600" baseline="0" dirty="0" smtClean="0">
                          <a:latin typeface="Garamond" panose="02020404030301010803" pitchFamily="18" charset="0"/>
                        </a:rPr>
                        <a:t>Do not articulate for college credit</a:t>
                      </a:r>
                      <a:endParaRPr lang="en-US" sz="1600" dirty="0">
                        <a:latin typeface="Garamond" panose="02020404030301010803" pitchFamily="18" charset="0"/>
                      </a:endParaRPr>
                    </a:p>
                  </a:txBody>
                  <a:tcPr/>
                </a:tc>
              </a:tr>
              <a:tr h="9799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Garamond" panose="02020404030301010803" pitchFamily="18" charset="0"/>
                        </a:rPr>
                        <a:t>CAPE Industry Certifications</a:t>
                      </a:r>
                      <a:endParaRPr lang="en-US" sz="1600" b="1" dirty="0" smtClean="0">
                        <a:latin typeface="Garamond" panose="02020404030301010803" pitchFamily="18" charset="0"/>
                      </a:endParaRPr>
                    </a:p>
                    <a:p>
                      <a:endParaRPr lang="en-US" sz="1800" b="1" dirty="0">
                        <a:latin typeface="Garamond" panose="020204040303010108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Garamond" panose="02020404030301010803" pitchFamily="18" charset="0"/>
                        </a:rPr>
                        <a:t>s. 1003.4203(4)</a:t>
                      </a:r>
                    </a:p>
                    <a:p>
                      <a:r>
                        <a:rPr lang="en-US" sz="1600" dirty="0" smtClean="0">
                          <a:latin typeface="Garamond" panose="02020404030301010803" pitchFamily="18" charset="0"/>
                        </a:rPr>
                        <a:t>s. 1008.44(a)</a:t>
                      </a:r>
                    </a:p>
                    <a:p>
                      <a:endParaRPr lang="en-US" sz="1600" dirty="0">
                        <a:latin typeface="Garamond" panose="02020404030301010803" pitchFamily="18"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Garamond" panose="02020404030301010803" pitchFamily="18" charset="0"/>
                        </a:rPr>
                        <a:t>For students in Grades 6 through</a:t>
                      </a:r>
                      <a:r>
                        <a:rPr lang="en-US" sz="1600" baseline="0" dirty="0" smtClean="0">
                          <a:latin typeface="Garamond" panose="02020404030301010803" pitchFamily="18" charset="0"/>
                        </a:rPr>
                        <a:t> 12</a:t>
                      </a:r>
                    </a:p>
                    <a:p>
                      <a:pPr marL="285750" indent="-285750">
                        <a:buFont typeface="Arial" panose="020B0604020202020204" pitchFamily="34" charset="0"/>
                        <a:buChar char="•"/>
                      </a:pPr>
                      <a:endParaRPr lang="en-US" sz="1600" dirty="0">
                        <a:latin typeface="Garamond" panose="02020404030301010803" pitchFamily="18" charset="0"/>
                      </a:endParaRPr>
                    </a:p>
                  </a:txBody>
                  <a:tcPr/>
                </a:tc>
              </a:tr>
              <a:tr h="1102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Garamond" panose="02020404030301010803" pitchFamily="18" charset="0"/>
                        </a:rPr>
                        <a:t>CAPE Acceleration Industry Certifications</a:t>
                      </a:r>
                    </a:p>
                    <a:p>
                      <a:endParaRPr lang="en-US" sz="1800" b="1" dirty="0">
                        <a:latin typeface="Garamond" panose="02020404030301010803"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Garamond" panose="02020404030301010803" pitchFamily="18" charset="0"/>
                        </a:rPr>
                        <a:t>s. 1003.4203(5)(b)</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Garamond" panose="02020404030301010803" pitchFamily="18" charset="0"/>
                        </a:rPr>
                        <a:t>s. 1008.44(e)</a:t>
                      </a:r>
                    </a:p>
                    <a:p>
                      <a:endParaRPr lang="en-US" sz="1600" dirty="0">
                        <a:latin typeface="Garamond" panose="02020404030301010803" pitchFamily="18"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smtClean="0">
                          <a:latin typeface="Garamond" panose="02020404030301010803" pitchFamily="18" charset="0"/>
                        </a:rPr>
                        <a:t>Certifications</a:t>
                      </a:r>
                      <a:r>
                        <a:rPr lang="en-US" sz="1600" baseline="0" dirty="0" smtClean="0">
                          <a:latin typeface="Garamond" panose="02020404030301010803" pitchFamily="18" charset="0"/>
                        </a:rPr>
                        <a:t> with 15 or more college credit hours</a:t>
                      </a:r>
                      <a:endParaRPr lang="en-US" sz="1600" dirty="0" smtClean="0">
                        <a:latin typeface="Garamond" panose="02020404030301010803" pitchFamily="18" charset="0"/>
                      </a:endParaRPr>
                    </a:p>
                    <a:p>
                      <a:pPr marL="285750" indent="-285750">
                        <a:buFont typeface="Arial" panose="020B0604020202020204" pitchFamily="34" charset="0"/>
                        <a:buChar char="•"/>
                      </a:pPr>
                      <a:endParaRPr lang="en-US" sz="1600" dirty="0">
                        <a:latin typeface="Garamond" panose="02020404030301010803" pitchFamily="18" charset="0"/>
                      </a:endParaRPr>
                    </a:p>
                  </a:txBody>
                  <a:tcPr/>
                </a:tc>
              </a:tr>
            </a:tbl>
          </a:graphicData>
        </a:graphic>
      </p:graphicFrame>
      <p:sp>
        <p:nvSpPr>
          <p:cNvPr id="2" name="TextBox 1"/>
          <p:cNvSpPr txBox="1"/>
          <p:nvPr/>
        </p:nvSpPr>
        <p:spPr>
          <a:xfrm>
            <a:off x="370840" y="5901531"/>
            <a:ext cx="8402320" cy="738664"/>
          </a:xfrm>
          <a:prstGeom prst="rect">
            <a:avLst/>
          </a:prstGeom>
          <a:noFill/>
        </p:spPr>
        <p:txBody>
          <a:bodyPr wrap="square" rtlCol="0">
            <a:spAutoFit/>
          </a:bodyPr>
          <a:lstStyle/>
          <a:p>
            <a:pPr algn="ctr"/>
            <a:r>
              <a:rPr lang="en-US" sz="1400" dirty="0" smtClean="0"/>
              <a:t>Link to current CAPE Industry Certification Funding List:</a:t>
            </a:r>
          </a:p>
          <a:p>
            <a:pPr algn="ctr"/>
            <a:r>
              <a:rPr lang="en-US" sz="1400" dirty="0">
                <a:hlinkClick r:id="rId3"/>
              </a:rPr>
              <a:t>http://</a:t>
            </a:r>
            <a:r>
              <a:rPr lang="en-US" sz="1400" dirty="0" smtClean="0">
                <a:hlinkClick r:id="rId3"/>
              </a:rPr>
              <a:t>fldoe.org/academics/career-adult-edu/cape-secondary/cape-industry-cert-funding-list-current.stml</a:t>
            </a:r>
            <a:endParaRPr lang="en-US" sz="1400" dirty="0" smtClean="0"/>
          </a:p>
          <a:p>
            <a:pPr algn="ctr"/>
            <a:endParaRPr lang="en-US" sz="1400" dirty="0"/>
          </a:p>
        </p:txBody>
      </p:sp>
      <p:sp>
        <p:nvSpPr>
          <p:cNvPr id="6" name="Slide Number Placeholder 1"/>
          <p:cNvSpPr>
            <a:spLocks noGrp="1"/>
          </p:cNvSpPr>
          <p:nvPr>
            <p:ph type="sldNum" sz="quarter" idx="10"/>
          </p:nvPr>
        </p:nvSpPr>
        <p:spPr bwMode="auto">
          <a:xfrm>
            <a:off x="6832600"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A344B818-7F0D-4BB3-BE91-6418B3EECB90}" type="slidenum">
              <a:rPr lang="en-US" altLang="en-US" sz="1100" smtClean="0"/>
              <a:t>6</a:t>
            </a:fld>
            <a:endParaRPr lang="en-US" altLang="en-US" sz="1100" dirty="0" smtClean="0"/>
          </a:p>
        </p:txBody>
      </p:sp>
    </p:spTree>
    <p:extLst>
      <p:ext uri="{BB962C8B-B14F-4D97-AF65-F5344CB8AC3E}">
        <p14:creationId xmlns:p14="http://schemas.microsoft.com/office/powerpoint/2010/main" val="3297577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a:t>Adoption of the </a:t>
            </a:r>
            <a:r>
              <a:rPr lang="en-US" dirty="0" smtClean="0"/>
              <a:t>2016-17 CAPE </a:t>
            </a:r>
            <a:r>
              <a:rPr lang="en-US" dirty="0"/>
              <a:t>Industry Certification Funding </a:t>
            </a:r>
            <a:r>
              <a:rPr lang="en-US" dirty="0" smtClean="0"/>
              <a:t>List</a:t>
            </a:r>
            <a:endParaRPr altLang="en-US" dirty="0" smtClean="0"/>
          </a:p>
        </p:txBody>
      </p:sp>
      <p:sp>
        <p:nvSpPr>
          <p:cNvPr id="17411" name="Content Placeholder 2"/>
          <p:cNvSpPr>
            <a:spLocks noGrp="1"/>
          </p:cNvSpPr>
          <p:nvPr>
            <p:ph idx="1"/>
          </p:nvPr>
        </p:nvSpPr>
        <p:spPr>
          <a:xfrm>
            <a:off x="628650" y="1906588"/>
            <a:ext cx="7886700" cy="4354512"/>
          </a:xfrm>
        </p:spPr>
        <p:txBody>
          <a:bodyPr/>
          <a:lstStyle/>
          <a:p>
            <a:r>
              <a:rPr lang="en-US" altLang="en-US" dirty="0" smtClean="0"/>
              <a:t>The 2016-17 CAPE Industry Certification Funding List will be posted by August 1 at</a:t>
            </a:r>
            <a:r>
              <a:rPr lang="en-US" altLang="en-US" dirty="0"/>
              <a:t>: </a:t>
            </a:r>
            <a:r>
              <a:rPr lang="en-US" altLang="en-US" sz="2400" dirty="0">
                <a:hlinkClick r:id="rId2"/>
              </a:rPr>
              <a:t>http://</a:t>
            </a:r>
            <a:r>
              <a:rPr lang="en-US" altLang="en-US" sz="2400" dirty="0" smtClean="0">
                <a:hlinkClick r:id="rId2"/>
              </a:rPr>
              <a:t>www.fldoe.org/academics/career-adult-edu/cape-secondary/cape-industry-cert-funding-list-current.stml</a:t>
            </a:r>
            <a:r>
              <a:rPr lang="en-US" altLang="en-US" sz="2400" dirty="0" smtClean="0"/>
              <a:t> </a:t>
            </a:r>
          </a:p>
          <a:p>
            <a:r>
              <a:rPr lang="en-US" dirty="0" smtClean="0"/>
              <a:t>Includes version requirements, work experience waivers, and funding weights based upon current articulation agreements</a:t>
            </a:r>
          </a:p>
          <a:p>
            <a:r>
              <a:rPr lang="en-US" altLang="en-US" sz="2800" dirty="0" smtClean="0"/>
              <a:t>Expected to be </a:t>
            </a:r>
            <a:r>
              <a:rPr lang="en-US" altLang="en-US" sz="2800" dirty="0"/>
              <a:t>finalized </a:t>
            </a:r>
            <a:r>
              <a:rPr lang="en-US" altLang="en-US" sz="2800" dirty="0" smtClean="0"/>
              <a:t>by State </a:t>
            </a:r>
            <a:r>
              <a:rPr lang="en-US" altLang="en-US" sz="2800" dirty="0"/>
              <a:t>Board of Education approval </a:t>
            </a:r>
            <a:r>
              <a:rPr lang="en-US" altLang="en-US" sz="2800" dirty="0" smtClean="0"/>
              <a:t>in September</a:t>
            </a:r>
            <a:endParaRPr lang="en-US" dirty="0"/>
          </a:p>
          <a:p>
            <a:endParaRPr lang="en-US" altLang="en-US" dirty="0" smtClean="0">
              <a:solidFill>
                <a:srgbClr val="FF0000"/>
              </a:solidFill>
            </a:endParaRPr>
          </a:p>
        </p:txBody>
      </p:sp>
      <p:sp>
        <p:nvSpPr>
          <p:cNvPr id="1741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5D589428-C6A0-4036-8602-DC43199620C4}" type="slidenum">
              <a:rPr lang="en-US" altLang="en-US" sz="1100" smtClean="0"/>
              <a:pPr eaLnBrk="1" hangingPunct="1">
                <a:lnSpc>
                  <a:spcPct val="100000"/>
                </a:lnSpc>
                <a:spcBef>
                  <a:spcPct val="0"/>
                </a:spcBef>
                <a:buClrTx/>
                <a:buFontTx/>
                <a:buNone/>
              </a:pPr>
              <a:t>7</a:t>
            </a:fld>
            <a:endParaRPr lang="en-US" altLang="en-US" sz="1100" smtClean="0"/>
          </a:p>
        </p:txBody>
      </p:sp>
    </p:spTree>
    <p:extLst>
      <p:ext uri="{BB962C8B-B14F-4D97-AF65-F5344CB8AC3E}">
        <p14:creationId xmlns:p14="http://schemas.microsoft.com/office/powerpoint/2010/main" val="2621586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CAPE Digital Tool Certificates</a:t>
            </a:r>
            <a:endParaRPr lang="en-US" dirty="0"/>
          </a:p>
        </p:txBody>
      </p:sp>
      <p:sp>
        <p:nvSpPr>
          <p:cNvPr id="3" name="Content Placeholder 2"/>
          <p:cNvSpPr>
            <a:spLocks noGrp="1"/>
          </p:cNvSpPr>
          <p:nvPr>
            <p:ph idx="1"/>
          </p:nvPr>
        </p:nvSpPr>
        <p:spPr/>
        <p:txBody>
          <a:bodyPr/>
          <a:lstStyle/>
          <a:p>
            <a:r>
              <a:rPr lang="en-US" dirty="0"/>
              <a:t>2016-17 recommendations include 15 certificates </a:t>
            </a:r>
            <a:endParaRPr lang="en-US" dirty="0" smtClean="0"/>
          </a:p>
          <a:p>
            <a:pPr lvl="1"/>
            <a:r>
              <a:rPr lang="en-US" dirty="0" smtClean="0"/>
              <a:t>Posted at </a:t>
            </a:r>
            <a:r>
              <a:rPr lang="en-US" altLang="en-US" dirty="0">
                <a:hlinkClick r:id="rId2"/>
              </a:rPr>
              <a:t>http://</a:t>
            </a:r>
            <a:r>
              <a:rPr lang="en-US" altLang="en-US" dirty="0" smtClean="0">
                <a:hlinkClick r:id="rId2"/>
              </a:rPr>
              <a:t>www.fldoe.org/academics/career-adult-edu/cape-secondary</a:t>
            </a:r>
            <a:endParaRPr lang="en-US" dirty="0" smtClean="0"/>
          </a:p>
          <a:p>
            <a:r>
              <a:rPr lang="en-US" dirty="0" smtClean="0"/>
              <a:t>There </a:t>
            </a:r>
            <a:r>
              <a:rPr lang="en-US" dirty="0"/>
              <a:t>is no change to the list of CAPE Digital Tool Certificates recommended for the 2016-17 school year from those recommended for the </a:t>
            </a:r>
            <a:r>
              <a:rPr lang="en-US" dirty="0" smtClean="0"/>
              <a:t>2015-16 </a:t>
            </a:r>
            <a:r>
              <a:rPr lang="en-US" dirty="0"/>
              <a:t>school year.</a:t>
            </a:r>
            <a:endParaRPr lang="en-US" altLang="en-US" dirty="0"/>
          </a:p>
          <a:p>
            <a:endParaRPr lang="en-US" dirty="0" smtClean="0"/>
          </a:p>
          <a:p>
            <a:pPr marL="914400" lvl="2" indent="0">
              <a:buNone/>
            </a:pPr>
            <a:endParaRPr lang="en-US" dirty="0" smtClean="0"/>
          </a:p>
        </p:txBody>
      </p:sp>
      <p:sp>
        <p:nvSpPr>
          <p:cNvPr id="4" name="Slide Number Placeholder 3"/>
          <p:cNvSpPr>
            <a:spLocks noGrp="1"/>
          </p:cNvSpPr>
          <p:nvPr>
            <p:ph type="sldNum" sz="quarter" idx="10"/>
          </p:nvPr>
        </p:nvSpPr>
        <p:spPr/>
        <p:txBody>
          <a:bodyPr/>
          <a:lstStyle/>
          <a:p>
            <a:pPr>
              <a:defRPr/>
            </a:pPr>
            <a:fld id="{D582F882-E305-454F-A824-A5C5A6967E4F}" type="slidenum">
              <a:rPr lang="en-US" smtClean="0"/>
              <a:pPr>
                <a:defRPr/>
              </a:pPr>
              <a:t>8</a:t>
            </a:fld>
            <a:endParaRPr lang="en-US"/>
          </a:p>
        </p:txBody>
      </p:sp>
    </p:spTree>
    <p:extLst>
      <p:ext uri="{BB962C8B-B14F-4D97-AF65-F5344CB8AC3E}">
        <p14:creationId xmlns:p14="http://schemas.microsoft.com/office/powerpoint/2010/main" val="4235801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70" y="784374"/>
            <a:ext cx="7886700" cy="792690"/>
          </a:xfrm>
        </p:spPr>
        <p:txBody>
          <a:bodyPr/>
          <a:lstStyle/>
          <a:p>
            <a:r>
              <a:rPr lang="en-US" dirty="0" smtClean="0"/>
              <a:t>2016-17 CAPE Innovation Courses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43054646"/>
              </p:ext>
            </p:extLst>
          </p:nvPr>
        </p:nvGraphicFramePr>
        <p:xfrm>
          <a:off x="467360" y="3056923"/>
          <a:ext cx="8249920" cy="3083557"/>
        </p:xfrm>
        <a:graphic>
          <a:graphicData uri="http://schemas.openxmlformats.org/drawingml/2006/table">
            <a:tbl>
              <a:tblPr firstRow="1" firstCol="1" bandRow="1">
                <a:tableStyleId>{3B4B98B0-60AC-42C2-AFA5-B58CD77FA1E5}</a:tableStyleId>
              </a:tblPr>
              <a:tblGrid>
                <a:gridCol w="2211185"/>
                <a:gridCol w="923637"/>
                <a:gridCol w="1681018"/>
                <a:gridCol w="3434080"/>
              </a:tblGrid>
              <a:tr h="292740">
                <a:tc>
                  <a:txBody>
                    <a:bodyPr/>
                    <a:lstStyle/>
                    <a:p>
                      <a:pPr marL="0" marR="0" algn="ctr">
                        <a:spcBef>
                          <a:spcPts val="0"/>
                        </a:spcBef>
                        <a:spcAft>
                          <a:spcPts val="0"/>
                        </a:spcAft>
                      </a:pPr>
                      <a:r>
                        <a:rPr lang="en-US" sz="1400" dirty="0">
                          <a:effectLst/>
                        </a:rPr>
                        <a:t>Course</a:t>
                      </a:r>
                      <a:endParaRPr lang="en-US"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defTabSz="914400" rtl="0" eaLnBrk="1" latinLnBrk="0" hangingPunct="1">
                        <a:spcBef>
                          <a:spcPts val="0"/>
                        </a:spcBef>
                        <a:spcAft>
                          <a:spcPts val="0"/>
                        </a:spcAft>
                      </a:pPr>
                      <a:r>
                        <a:rPr lang="en-US" sz="1400" b="1" kern="1200" dirty="0" smtClean="0">
                          <a:solidFill>
                            <a:schemeClr val="tx1"/>
                          </a:solidFill>
                          <a:effectLst/>
                          <a:latin typeface="+mn-lt"/>
                          <a:ea typeface="+mn-ea"/>
                          <a:cs typeface="+mn-cs"/>
                        </a:rPr>
                        <a:t>Course #</a:t>
                      </a:r>
                    </a:p>
                  </a:txBody>
                  <a:tcPr marL="68580" marR="68580" marT="0" marB="0"/>
                </a:tc>
                <a:tc>
                  <a:txBody>
                    <a:bodyPr/>
                    <a:lstStyle/>
                    <a:p>
                      <a:pPr marL="0" marR="0" algn="ctr" defTabSz="914400" rtl="0" eaLnBrk="1" latinLnBrk="0" hangingPunct="1">
                        <a:spcBef>
                          <a:spcPts val="0"/>
                        </a:spcBef>
                        <a:spcAft>
                          <a:spcPts val="0"/>
                        </a:spcAft>
                      </a:pPr>
                      <a:r>
                        <a:rPr lang="en-US" sz="1400" b="1" kern="1200" dirty="0">
                          <a:solidFill>
                            <a:schemeClr val="tx1"/>
                          </a:solidFill>
                          <a:effectLst/>
                          <a:latin typeface="+mn-lt"/>
                          <a:ea typeface="+mn-ea"/>
                          <a:cs typeface="+mn-cs"/>
                        </a:rPr>
                        <a:t>Academic</a:t>
                      </a:r>
                    </a:p>
                  </a:txBody>
                  <a:tcPr marL="68580" marR="68580" marT="0" marB="0"/>
                </a:tc>
                <a:tc>
                  <a:txBody>
                    <a:bodyPr/>
                    <a:lstStyle/>
                    <a:p>
                      <a:pPr marL="0" marR="0" algn="ctr">
                        <a:spcBef>
                          <a:spcPts val="0"/>
                        </a:spcBef>
                        <a:spcAft>
                          <a:spcPts val="0"/>
                        </a:spcAft>
                      </a:pPr>
                      <a:r>
                        <a:rPr lang="en-US" sz="1400">
                          <a:effectLst/>
                        </a:rPr>
                        <a:t>Career</a:t>
                      </a:r>
                      <a:endParaRPr lang="en-US" sz="1200">
                        <a:effectLst/>
                        <a:latin typeface="Times New Roman" panose="02020603050405020304" pitchFamily="18" charset="0"/>
                        <a:ea typeface="Times New Roman" panose="02020603050405020304" pitchFamily="18" charset="0"/>
                      </a:endParaRPr>
                    </a:p>
                  </a:txBody>
                  <a:tcPr marL="68580" marR="68580" marT="0" marB="0"/>
                </a:tc>
              </a:tr>
              <a:tr h="681036">
                <a:tc>
                  <a:txBody>
                    <a:bodyPr/>
                    <a:lstStyle/>
                    <a:p>
                      <a:pPr marL="0" marR="0">
                        <a:spcBef>
                          <a:spcPts val="0"/>
                        </a:spcBef>
                        <a:spcAft>
                          <a:spcPts val="0"/>
                        </a:spcAft>
                      </a:pPr>
                      <a:r>
                        <a:rPr lang="en-US" sz="1600" b="0" dirty="0">
                          <a:effectLst/>
                        </a:rPr>
                        <a:t>AP Microeconomics </a:t>
                      </a:r>
                      <a:r>
                        <a:rPr lang="en-US" sz="1600" b="0" dirty="0" smtClean="0">
                          <a:effectLst/>
                        </a:rPr>
                        <a:t>Innovation</a:t>
                      </a:r>
                      <a:endParaRPr lang="en-US" sz="1600" b="0" dirty="0" smtClean="0">
                        <a:solidFill>
                          <a:schemeClr val="tx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effectLst/>
                        </a:rPr>
                        <a:t>2102365</a:t>
                      </a:r>
                    </a:p>
                    <a:p>
                      <a:pPr marL="0" marR="0">
                        <a:spcBef>
                          <a:spcPts val="0"/>
                        </a:spcBef>
                        <a:spcAft>
                          <a:spcPts val="0"/>
                        </a:spcAft>
                      </a:pPr>
                      <a:endParaRPr lang="en-US"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b="0" dirty="0" smtClean="0">
                          <a:effectLst/>
                        </a:rPr>
                        <a:t>“</a:t>
                      </a:r>
                      <a:r>
                        <a:rPr lang="en-US" sz="1600" b="0" dirty="0">
                          <a:effectLst/>
                        </a:rPr>
                        <a:t>3” or higher on the AP exam</a:t>
                      </a:r>
                      <a:endParaRPr lang="en-US" sz="1600" b="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b="0" dirty="0" smtClean="0">
                          <a:effectLst/>
                        </a:rPr>
                        <a:t>Microsoft </a:t>
                      </a:r>
                      <a:r>
                        <a:rPr lang="en-US" sz="1600" b="0" dirty="0">
                          <a:effectLst/>
                        </a:rPr>
                        <a:t>Office Specialist for Excel (2013 version)</a:t>
                      </a:r>
                      <a:endParaRPr lang="en-US" sz="1600" b="0" dirty="0">
                        <a:effectLst/>
                        <a:latin typeface="Times New Roman" panose="02020603050405020304" pitchFamily="18" charset="0"/>
                        <a:ea typeface="Times New Roman" panose="02020603050405020304" pitchFamily="18" charset="0"/>
                      </a:endParaRPr>
                    </a:p>
                  </a:txBody>
                  <a:tcPr marL="68580" marR="68580" marT="0" marB="0"/>
                </a:tc>
              </a:tr>
              <a:tr h="681036">
                <a:tc>
                  <a:txBody>
                    <a:bodyPr/>
                    <a:lstStyle/>
                    <a:p>
                      <a:pPr marL="0" marR="0">
                        <a:spcBef>
                          <a:spcPts val="0"/>
                        </a:spcBef>
                        <a:spcAft>
                          <a:spcPts val="0"/>
                        </a:spcAft>
                      </a:pPr>
                      <a:r>
                        <a:rPr lang="en-US" sz="1600" b="0" dirty="0">
                          <a:effectLst/>
                        </a:rPr>
                        <a:t>AP English Language and Composition </a:t>
                      </a:r>
                      <a:r>
                        <a:rPr lang="en-US" sz="1600" b="0" dirty="0" smtClean="0">
                          <a:effectLst/>
                        </a:rPr>
                        <a:t>Innovation</a:t>
                      </a:r>
                      <a:endParaRPr lang="en-US" sz="1600" b="0" dirty="0" smtClean="0">
                        <a:solidFill>
                          <a:schemeClr val="tx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effectLst/>
                        </a:rPr>
                        <a:t>1001425</a:t>
                      </a:r>
                    </a:p>
                    <a:p>
                      <a:pPr marL="0" marR="0">
                        <a:spcBef>
                          <a:spcPts val="0"/>
                        </a:spcBef>
                        <a:spcAft>
                          <a:spcPts val="0"/>
                        </a:spcAft>
                      </a:pPr>
                      <a:endParaRPr lang="en-US"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smtClean="0">
                          <a:effectLst/>
                        </a:rPr>
                        <a:t>“</a:t>
                      </a:r>
                      <a:r>
                        <a:rPr lang="en-US" sz="1600" dirty="0">
                          <a:effectLst/>
                        </a:rPr>
                        <a:t>3” or higher on the AP exam</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smtClean="0">
                          <a:effectLst/>
                        </a:rPr>
                        <a:t>Microsoft </a:t>
                      </a:r>
                      <a:r>
                        <a:rPr lang="en-US" sz="1600" dirty="0">
                          <a:effectLst/>
                        </a:rPr>
                        <a:t>Office Specialist for Word (2013 version)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575017">
                <a:tc>
                  <a:txBody>
                    <a:bodyPr/>
                    <a:lstStyle/>
                    <a:p>
                      <a:pPr marL="0" marR="0">
                        <a:spcBef>
                          <a:spcPts val="0"/>
                        </a:spcBef>
                        <a:spcAft>
                          <a:spcPts val="0"/>
                        </a:spcAft>
                      </a:pPr>
                      <a:r>
                        <a:rPr lang="en-US" sz="1600" b="0" dirty="0">
                          <a:effectLst/>
                        </a:rPr>
                        <a:t>AP Studio Art 2-D Design Portfolio </a:t>
                      </a:r>
                      <a:r>
                        <a:rPr lang="en-US" sz="1600" b="0" dirty="0" smtClean="0">
                          <a:effectLst/>
                        </a:rPr>
                        <a:t>Innovation</a:t>
                      </a:r>
                      <a:endParaRPr lang="en-US"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effectLst/>
                        </a:rPr>
                        <a:t>0109355</a:t>
                      </a:r>
                      <a:endParaRPr lang="en-US" sz="1600" b="0" dirty="0" smtClean="0">
                        <a:solidFill>
                          <a:schemeClr val="tx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smtClean="0">
                          <a:effectLst/>
                        </a:rPr>
                        <a:t>“</a:t>
                      </a:r>
                      <a:r>
                        <a:rPr lang="en-US" sz="1600" dirty="0">
                          <a:effectLst/>
                        </a:rPr>
                        <a:t>3” or higher on the AP exam</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smtClean="0">
                          <a:effectLst/>
                        </a:rPr>
                        <a:t>Adobe </a:t>
                      </a:r>
                      <a:r>
                        <a:rPr lang="en-US" sz="1600" dirty="0">
                          <a:effectLst/>
                        </a:rPr>
                        <a:t>Certified Associate for Adobe Photoshop (Creative Cloud version)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r h="752760">
                <a:tc>
                  <a:txBody>
                    <a:bodyPr/>
                    <a:lstStyle/>
                    <a:p>
                      <a:pPr marL="0" marR="0">
                        <a:spcBef>
                          <a:spcPts val="0"/>
                        </a:spcBef>
                        <a:spcAft>
                          <a:spcPts val="0"/>
                        </a:spcAft>
                      </a:pPr>
                      <a:r>
                        <a:rPr lang="en-US" sz="1600" b="0" dirty="0">
                          <a:effectLst/>
                        </a:rPr>
                        <a:t>AP Computer Science A </a:t>
                      </a:r>
                      <a:r>
                        <a:rPr lang="en-US" sz="1600" b="0" dirty="0" smtClean="0">
                          <a:effectLst/>
                        </a:rPr>
                        <a:t>Innovation</a:t>
                      </a:r>
                      <a:endParaRPr lang="en-US"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effectLst/>
                        </a:rPr>
                        <a:t>0200325</a:t>
                      </a:r>
                      <a:endParaRPr lang="en-US" sz="1600" b="0" dirty="0" smtClean="0">
                        <a:solidFill>
                          <a:schemeClr val="tx1"/>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6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smtClean="0">
                          <a:effectLst/>
                        </a:rPr>
                        <a:t>“</a:t>
                      </a:r>
                      <a:r>
                        <a:rPr lang="en-US" sz="1600" dirty="0">
                          <a:effectLst/>
                        </a:rPr>
                        <a:t>3” or higher on the AP exam</a:t>
                      </a:r>
                      <a:endParaRPr lang="en-US"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smtClean="0">
                          <a:effectLst/>
                        </a:rPr>
                        <a:t>CIW </a:t>
                      </a:r>
                      <a:r>
                        <a:rPr lang="en-US" sz="1600" dirty="0" err="1">
                          <a:effectLst/>
                        </a:rPr>
                        <a:t>Javascript</a:t>
                      </a:r>
                      <a:r>
                        <a:rPr lang="en-US" sz="1600" dirty="0">
                          <a:effectLst/>
                        </a:rPr>
                        <a:t> Specialist certification</a:t>
                      </a:r>
                      <a:endParaRPr lang="en-US"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TextBox 2"/>
          <p:cNvSpPr txBox="1"/>
          <p:nvPr/>
        </p:nvSpPr>
        <p:spPr>
          <a:xfrm>
            <a:off x="648970" y="6093480"/>
            <a:ext cx="7886700" cy="523220"/>
          </a:xfrm>
          <a:prstGeom prst="rect">
            <a:avLst/>
          </a:prstGeom>
          <a:noFill/>
        </p:spPr>
        <p:txBody>
          <a:bodyPr wrap="square" rtlCol="0">
            <a:spAutoFit/>
          </a:bodyPr>
          <a:lstStyle/>
          <a:p>
            <a:r>
              <a:rPr lang="en-US" sz="1400" dirty="0" smtClean="0">
                <a:solidFill>
                  <a:srgbClr val="FF0000"/>
                </a:solidFill>
              </a:rPr>
              <a:t>These courses numbers may only be reported by districts and schools who have received professional development on the innovation course.</a:t>
            </a:r>
            <a:endParaRPr lang="en-US" sz="1400" dirty="0">
              <a:solidFill>
                <a:srgbClr val="FF0000"/>
              </a:solidFill>
            </a:endParaRPr>
          </a:p>
        </p:txBody>
      </p:sp>
      <p:sp>
        <p:nvSpPr>
          <p:cNvPr id="7" name="Slide Number Placeholder 1"/>
          <p:cNvSpPr>
            <a:spLocks noGrp="1"/>
          </p:cNvSpPr>
          <p:nvPr>
            <p:ph type="sldNum" sz="quarter" idx="10"/>
          </p:nvPr>
        </p:nvSpPr>
        <p:spPr bwMode="auto">
          <a:xfrm>
            <a:off x="6832600" y="643413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lnSpc>
                <a:spcPct val="90000"/>
              </a:lnSpc>
              <a:spcBef>
                <a:spcPts val="1000"/>
              </a:spcBef>
              <a:buClr>
                <a:srgbClr val="262A63"/>
              </a:buClr>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Clr>
                <a:srgbClr val="00689B"/>
              </a:buClr>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Clr>
                <a:srgbClr val="00A88D"/>
              </a:buClr>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Clr>
                <a:srgbClr val="9CB63C"/>
              </a:buClr>
              <a:buFont typeface="Arial" charset="0"/>
              <a:defRPr sz="2000">
                <a:solidFill>
                  <a:schemeClr val="tx1"/>
                </a:solidFill>
                <a:latin typeface="Calibri" pitchFamily="34" charset="0"/>
              </a:defRPr>
            </a:lvl4pPr>
            <a:lvl5pPr marL="2057400" indent="-228600" eaLnBrk="0" hangingPunct="0">
              <a:lnSpc>
                <a:spcPct val="90000"/>
              </a:lnSpc>
              <a:spcBef>
                <a:spcPts val="500"/>
              </a:spcBef>
              <a:buClr>
                <a:srgbClr val="CD9D2C"/>
              </a:buClr>
              <a:buFont typeface="Arial" charset="0"/>
              <a:buChar char="•"/>
              <a:defRPr sz="2000">
                <a:solidFill>
                  <a:schemeClr val="tx1"/>
                </a:solidFill>
                <a:latin typeface="Calibri" pitchFamily="34" charset="0"/>
              </a:defRPr>
            </a:lvl5pPr>
            <a:lvl6pPr marL="25146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6pPr>
            <a:lvl7pPr marL="29718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7pPr>
            <a:lvl8pPr marL="34290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8pPr>
            <a:lvl9pPr marL="3886200" indent="-228600" eaLnBrk="0" fontAlgn="base" hangingPunct="0">
              <a:lnSpc>
                <a:spcPct val="90000"/>
              </a:lnSpc>
              <a:spcBef>
                <a:spcPts val="500"/>
              </a:spcBef>
              <a:spcAft>
                <a:spcPct val="0"/>
              </a:spcAft>
              <a:buClr>
                <a:srgbClr val="CD9D2C"/>
              </a:buClr>
              <a:buFont typeface="Arial" charset="0"/>
              <a:buChar char="•"/>
              <a:defRPr sz="2000">
                <a:solidFill>
                  <a:schemeClr val="tx1"/>
                </a:solidFill>
                <a:latin typeface="Calibri" pitchFamily="34" charset="0"/>
              </a:defRPr>
            </a:lvl9pPr>
          </a:lstStyle>
          <a:p>
            <a:pPr eaLnBrk="1" hangingPunct="1">
              <a:lnSpc>
                <a:spcPct val="100000"/>
              </a:lnSpc>
              <a:spcBef>
                <a:spcPct val="0"/>
              </a:spcBef>
              <a:buClrTx/>
              <a:buFontTx/>
              <a:buNone/>
            </a:pPr>
            <a:fld id="{AE89B18A-DE60-43D5-B7C8-64E3EAC500E1}" type="slidenum">
              <a:rPr lang="en-US" altLang="en-US" sz="1100" smtClean="0"/>
              <a:t>9</a:t>
            </a:fld>
            <a:endParaRPr lang="en-US" altLang="en-US" sz="1100" dirty="0" smtClean="0"/>
          </a:p>
        </p:txBody>
      </p:sp>
      <p:sp>
        <p:nvSpPr>
          <p:cNvPr id="4" name="TextBox 3"/>
          <p:cNvSpPr txBox="1"/>
          <p:nvPr/>
        </p:nvSpPr>
        <p:spPr>
          <a:xfrm>
            <a:off x="406400" y="1690255"/>
            <a:ext cx="8285018"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Combine academic and career content with performance expectations that will result in college credit and industry certification attainment. </a:t>
            </a:r>
            <a:endParaRPr lang="en-US" dirty="0" smtClean="0"/>
          </a:p>
          <a:p>
            <a:pPr marL="285750" indent="-285750">
              <a:buFont typeface="Arial" panose="020B0604020202020204" pitchFamily="34" charset="0"/>
              <a:buChar char="•"/>
            </a:pPr>
            <a:r>
              <a:rPr lang="en-US" dirty="0" smtClean="0"/>
              <a:t>Eligible </a:t>
            </a:r>
            <a:r>
              <a:rPr lang="en-US" dirty="0"/>
              <a:t>for additional 0.3 FTE membership in the FEFP add-on FTE </a:t>
            </a:r>
            <a:r>
              <a:rPr lang="en-US" dirty="0" smtClean="0"/>
              <a:t>calculation for completion of both the academic and the career performance requirements.</a:t>
            </a:r>
            <a:endParaRPr lang="en-US" dirty="0"/>
          </a:p>
        </p:txBody>
      </p:sp>
    </p:spTree>
    <p:extLst>
      <p:ext uri="{BB962C8B-B14F-4D97-AF65-F5344CB8AC3E}">
        <p14:creationId xmlns:p14="http://schemas.microsoft.com/office/powerpoint/2010/main" val="10667625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131"/>
  <p:tag name="MMPROD_UIDATA" val="&lt;database version=&quot;10.0&quot;&gt;&lt;object type=&quot;1&quot; unique_id=&quot;10001&quot;&gt;&lt;object type=&quot;2&quot; unique_id=&quot;11957&quot;&gt;&lt;object type=&quot;3&quot; unique_id=&quot;11958&quot;&gt;&lt;property id=&quot;20148&quot; value=&quot;5&quot;/&gt;&lt;property id=&quot;20300&quot; value=&quot;Slide 1 - &amp;quot;Career and Professional Education Act:  CAPE 101 &amp;quot;&quot;/&gt;&lt;property id=&quot;20307&quot; value=&quot;271&quot;/&gt;&lt;/object&gt;&lt;object type=&quot;3&quot; unique_id=&quot;11959&quot;&gt;&lt;property id=&quot;20148&quot; value=&quot;5&quot;/&gt;&lt;property id=&quot;20300&quot; value=&quot;Slide 2 - &amp;quot;Statutory Framework&amp;quot;&quot;/&gt;&lt;property id=&quot;20307&quot; value=&quot;273&quot;/&gt;&lt;/object&gt;&lt;object type=&quot;3&quot; unique_id=&quot;11960&quot;&gt;&lt;property id=&quot;20148&quot; value=&quot;5&quot;/&gt;&lt;property id=&quot;20300&quot; value=&quot;Slide 3 - &amp;quot;Florida Statutes and Rules&amp;quot;&quot;/&gt;&lt;property id=&quot;20307&quot; value=&quot;330&quot;/&gt;&lt;/object&gt;&lt;object type=&quot;3&quot; unique_id=&quot;11961&quot;&gt;&lt;property id=&quot;20148&quot; value=&quot;5&quot;/&gt;&lt;property id=&quot;20300&quot; value=&quot;Slide 4 - &amp;quot;CAPE Industry Certification Funding List&amp;quot;&quot;/&gt;&lt;property id=&quot;20307&quot; value=&quot;285&quot;/&gt;&lt;/object&gt;&lt;object type=&quot;3&quot; unique_id=&quot;11962&quot;&gt;&lt;property id=&quot;20148&quot; value=&quot;5&quot;/&gt;&lt;property id=&quot;20300&quot; value=&quot;Slide 5 - &amp;quot;Pathways to the CAPE Industry Certification Funding List&amp;quot;&quot;/&gt;&lt;property id=&quot;20307&quot; value=&quot;324&quot;/&gt;&lt;/object&gt;&lt;object type=&quot;3&quot; unique_id=&quot;11963&quot;&gt;&lt;property id=&quot;20148&quot; value=&quot;5&quot;/&gt;&lt;property id=&quot;20300&quot; value=&quot;Slide 6 - &amp;quot;Types of Certifications/Certificates on the  CAPE Industry Certification Funding List&amp;quot;&quot;/&gt;&lt;property id=&quot;20307&quot; value=&quot;331&quot;/&gt;&lt;/object&gt;&lt;object type=&quot;3&quot; unique_id=&quot;11964&quot;&gt;&lt;property id=&quot;20148&quot; value=&quot;5&quot;/&gt;&lt;property id=&quot;20300&quot; value=&quot;Slide 7 - &amp;quot;Adoption of the 2016-17 CAPE Industry Certification Funding List&amp;quot;&quot;/&gt;&lt;property id=&quot;20307&quot; value=&quot;309&quot;/&gt;&lt;/object&gt;&lt;object type=&quot;3&quot; unique_id=&quot;11966&quot;&gt;&lt;property id=&quot;20148&quot; value=&quot;5&quot;/&gt;&lt;property id=&quot;20300&quot; value=&quot;Slide 8 - &amp;quot;CAPE Digital Tool Certificates&amp;quot;&quot;/&gt;&lt;property id=&quot;20307&quot; value=&quot;325&quot;/&gt;&lt;/object&gt;&lt;object type=&quot;3&quot; unique_id=&quot;11968&quot;&gt;&lt;property id=&quot;20148&quot; value=&quot;5&quot;/&gt;&lt;property id=&quot;20300&quot; value=&quot;Slide 9 - &amp;quot;2016-17 CAPE Innovation Courses&amp;quot;&quot;/&gt;&lt;property id=&quot;20307&quot; value=&quot;357&quot;/&gt;&lt;/object&gt;&lt;object type=&quot;3&quot; unique_id=&quot;11970&quot;&gt;&lt;property id=&quot;20148&quot; value=&quot;5&quot;/&gt;&lt;property id=&quot;20300&quot; value=&quot;Slide 11 - &amp;quot;Important Dates to Remember&amp;quot;&quot;/&gt;&lt;property id=&quot;20307&quot; value=&quot;344&quot;/&gt;&lt;/object&gt;&lt;object type=&quot;3&quot; unique_id=&quot;11971&quot;&gt;&lt;property id=&quot;20148&quot; value=&quot;5&quot;/&gt;&lt;property id=&quot;20300&quot; value=&quot;Slide 12 - &amp;quot;Rule 6A-6.0573, Industry Certification Process&amp;quot;&quot;/&gt;&lt;property id=&quot;20307&quot; value=&quot;275&quot;/&gt;&lt;/object&gt;&lt;object type=&quot;3&quot; unique_id=&quot;11972&quot;&gt;&lt;property id=&quot;20148&quot; value=&quot;5&quot;/&gt;&lt;property id=&quot;20300&quot; value=&quot;Slide 13 - &amp;quot;Test Administration Procedures&amp;quot;&quot;/&gt;&lt;property id=&quot;20307&quot; value=&quot;336&quot;/&gt;&lt;/object&gt;&lt;object type=&quot;3&quot; unique_id=&quot;11973&quot;&gt;&lt;property id=&quot;20148&quot; value=&quot;5&quot;/&gt;&lt;property id=&quot;20300&quot; value=&quot;Slide 14 - &amp;quot;Test Administration Procedures&amp;quot;&quot;/&gt;&lt;property id=&quot;20307&quot; value=&quot;337&quot;/&gt;&lt;/object&gt;&lt;object type=&quot;3&quot; unique_id=&quot;11974&quot;&gt;&lt;property id=&quot;20148&quot; value=&quot;5&quot;/&gt;&lt;property id=&quot;20300&quot; value=&quot;Slide 15 - &amp;quot;Additional FTE Calculation in the Florida Education Finance Program (FEFP)&amp;quot;&quot;/&gt;&lt;property id=&quot;20307&quot; value=&quot;287&quot;/&gt;&lt;/object&gt;&lt;object type=&quot;3&quot; unique_id=&quot;11975&quot;&gt;&lt;property id=&quot;20148&quot; value=&quot;5&quot;/&gt;&lt;property id=&quot;20300&quot; value=&quot;Slide 16 - &amp;quot;When is the funding calculation completed and how are the funds disbursed to programs?&amp;quot;&quot;/&gt;&lt;property id=&quot;20307&quot; value=&quot;338&quot;/&gt;&lt;/object&gt;&lt;object type=&quot;3&quot; unique_id=&quot;11976&quot;&gt;&lt;property id=&quot;20148&quot; value=&quot;5&quot;/&gt;&lt;property id=&quot;20300&quot; value=&quot;Slide 17 - &amp;quot;Funding Caps per Student&amp;quot;&quot;/&gt;&lt;property id=&quot;20307&quot; value=&quot;319&quot;/&gt;&lt;/object&gt;&lt;object type=&quot;3&quot; unique_id=&quot;11977&quot;&gt;&lt;property id=&quot;20148&quot; value=&quot;5&quot;/&gt;&lt;property id=&quot;20300&quot; value=&quot;Slide 18 - &amp;quot;Current Funding Weights&amp;quot;&quot;/&gt;&lt;property id=&quot;20307&quot; value=&quot;323&quot;/&gt;&lt;/object&gt;&lt;object type=&quot;3&quot; unique_id=&quot;11978&quot;&gt;&lt;property id=&quot;20148&quot; value=&quot;5&quot;/&gt;&lt;property id=&quot;20300&quot; value=&quot;Slide 19 - &amp;quot;2016-17 FEFP – Estimated Value of Industry Certifications/Certificates/Courses&amp;quot;&quot;/&gt;&lt;property id=&quot;20307&quot; value=&quot;353&quot;/&gt;&lt;/object&gt;&lt;object type=&quot;3&quot; unique_id=&quot;11979&quot;&gt;&lt;property id=&quot;20148&quot; value=&quot;5&quot;/&gt;&lt;property id=&quot;20300&quot; value=&quot;Slide 20 - &amp;quot;What are the expenditures requirements for the funding?&amp;quot;&quot;/&gt;&lt;property id=&quot;20307&quot; value=&quot;320&quot;/&gt;&lt;/object&gt;&lt;object type=&quot;3&quot; unique_id=&quot;11981&quot;&gt;&lt;property id=&quot;20148&quot; value=&quot;5&quot;/&gt;&lt;property id=&quot;20300&quot; value=&quot;Slide 22 - &amp;quot;What are the requirements for teacher bonuses? (cont.)&amp;quot;&quot;/&gt;&lt;property id=&quot;20307&quot; value=&quot;343&quot;/&gt;&lt;/object&gt;&lt;object type=&quot;3&quot; unique_id=&quot;11982&quot;&gt;&lt;property id=&quot;20148&quot; value=&quot;5&quot;/&gt;&lt;property id=&quot;20300&quot; value=&quot;Slide 23 - &amp;quot;When will the bonuses be distributed to teachers?&amp;quot;&quot;/&gt;&lt;property id=&quot;20307&quot; value=&quot;342&quot;/&gt;&lt;/object&gt;&lt;object type=&quot;3&quot; unique_id=&quot;11983&quot;&gt;&lt;property id=&quot;20148&quot; value=&quot;5&quot;/&gt;&lt;property id=&quot;20300&quot; value=&quot;Slide 26 - &amp;quot;Important Dates to Remember&amp;quot;&quot;/&gt;&lt;property id=&quot;20307&quot; value=&quot;345&quot;/&gt;&lt;/object&gt;&lt;object type=&quot;3&quot; unique_id=&quot;11984&quot;&gt;&lt;property id=&quot;20148&quot; value=&quot;5&quot;/&gt;&lt;property id=&quot;20300&quot; value=&quot;Slide 34 - &amp;quot;Registrations for Career-themed Courses and Academies&amp;quot;&quot;/&gt;&lt;property id=&quot;20307&quot; value=&quot;312&quot;/&gt;&lt;/object&gt;&lt;object type=&quot;3&quot; unique_id=&quot;11985&quot;&gt;&lt;property id=&quot;20148&quot; value=&quot;5&quot;/&gt;&lt;property id=&quot;20300&quot; value=&quot;Slide 35 - &amp;quot;Registering Career-themed Courses&amp;quot;&quot;/&gt;&lt;property id=&quot;20307&quot; value=&quot;317&quot;/&gt;&lt;/object&gt;&lt;object type=&quot;3&quot; unique_id=&quot;11986&quot;&gt;&lt;property id=&quot;20148&quot; value=&quot;5&quot;/&gt;&lt;property id=&quot;20300&quot; value=&quot;Slide 37 - &amp;quot;Registering Academies&amp;quot;&quot;/&gt;&lt;property id=&quot;20307&quot; value=&quot;313&quot;/&gt;&lt;/object&gt;&lt;object type=&quot;3&quot; unique_id=&quot;11987&quot;&gt;&lt;property id=&quot;20148&quot; value=&quot;5&quot;/&gt;&lt;property id=&quot;20300&quot; value=&quot;Slide 38 - &amp;quot;Important Dates to Remember&amp;quot;&quot;/&gt;&lt;property id=&quot;20307&quot; value=&quot;347&quot;/&gt;&lt;/object&gt;&lt;object type=&quot;3&quot; unique_id=&quot;11988&quot;&gt;&lt;property id=&quot;20148&quot; value=&quot;5&quot;/&gt;&lt;property id=&quot;20300&quot; value=&quot;Slide 39 - &amp;quot;Data Reporting Guidelines&amp;quot;&quot;/&gt;&lt;property id=&quot;20307&quot; value=&quot;291&quot;/&gt;&lt;/object&gt;&lt;object type=&quot;3&quot; unique_id=&quot;11989&quot;&gt;&lt;property id=&quot;20148&quot; value=&quot;5&quot;/&gt;&lt;property id=&quot;20300&quot; value=&quot;Slide 40 - &amp;quot;Industry Certification Format &amp;quot;&quot;/&gt;&lt;property id=&quot;20307&quot; value=&quot;360&quot;/&gt;&lt;/object&gt;&lt;object type=&quot;3&quot; unique_id=&quot;11990&quot;&gt;&lt;property id=&quot;20148&quot; value=&quot;5&quot;/&gt;&lt;property id=&quot;20300&quot; value=&quot;Slide 41 - &amp;quot;Data Reporting Guidelines: CAPE Industry Certifications/Acceleration Industry Certifications&amp;quot;&quot;/&gt;&lt;property id=&quot;20307&quot; value=&quot;359&quot;/&gt;&lt;/object&gt;&lt;object type=&quot;3&quot; unique_id=&quot;11991&quot;&gt;&lt;property id=&quot;20148&quot; value=&quot;5&quot;/&gt;&lt;property id=&quot;20300&quot; value=&quot;Slide 42 - &amp;quot;Data Reporting Guidelines: CAPE Industry Certifications/Acceleration Industry Certifications&amp;quot;&quot;/&gt;&lt;property id=&quot;20307&quot; value=&quot;361&quot;/&gt;&lt;/object&gt;&lt;object type=&quot;3&quot; unique_id=&quot;11992&quot;&gt;&lt;property id=&quot;20148&quot; value=&quot;5&quot;/&gt;&lt;property id=&quot;20300&quot; value=&quot;Slide 43 - &amp;quot;Data Reporting Guidelines: CAPE Digital Tool Certificates&amp;quot;&quot;/&gt;&lt;property id=&quot;20307&quot; value=&quot;362&quot;/&gt;&lt;/object&gt;&lt;object type=&quot;3&quot; unique_id=&quot;11993&quot;&gt;&lt;property id=&quot;20148&quot; value=&quot;5&quot;/&gt;&lt;property id=&quot;20300&quot; value=&quot;Slide 44 - &amp;quot;Data Reporting Guidelines: CAPE Digital Tool Certificates&amp;quot;&quot;/&gt;&lt;property id=&quot;20307&quot; value=&quot;363&quot;/&gt;&lt;/object&gt;&lt;object type=&quot;3&quot; unique_id=&quot;11998&quot;&gt;&lt;property id=&quot;20148&quot; value=&quot;5&quot;/&gt;&lt;property id=&quot;20300&quot; value=&quot;Slide 45 - &amp;quot;Summary Data Reports Available to Districts&amp;quot;&quot;/&gt;&lt;property id=&quot;20307&quot; value=&quot;351&quot;/&gt;&lt;/object&gt;&lt;object type=&quot;3&quot; unique_id=&quot;11999&quot;&gt;&lt;property id=&quot;20148&quot; value=&quot;5&quot;/&gt;&lt;property id=&quot;20300&quot; value=&quot;Slide 46&quot;/&gt;&lt;property id=&quot;20307&quot; value=&quot;352&quot;/&gt;&lt;/object&gt;&lt;object type=&quot;3&quot; unique_id=&quot;12000&quot;&gt;&lt;property id=&quot;20148&quot; value=&quot;5&quot;/&gt;&lt;property id=&quot;20300&quot; value=&quot;Slide 47 - &amp;quot;Data Reports on Funding Calculation – Student Level&amp;quot;&quot;/&gt;&lt;property id=&quot;20307&quot; value=&quot;349&quot;/&gt;&lt;/object&gt;&lt;object type=&quot;3&quot; unique_id=&quot;12001&quot;&gt;&lt;property id=&quot;20148&quot; value=&quot;5&quot;/&gt;&lt;property id=&quot;20300&quot; value=&quot;Slide 48 - &amp;quot;Data Reports on Funding Calculation – Student Level&amp;quot;&quot;/&gt;&lt;property id=&quot;20307&quot; value=&quot;350&quot;/&gt;&lt;/object&gt;&lt;object type=&quot;3&quot; unique_id=&quot;12002&quot;&gt;&lt;property id=&quot;20148&quot; value=&quot;5&quot;/&gt;&lt;property id=&quot;20300&quot; value=&quot;Slide 49 - &amp;quot;How your MIS Staff Access the Data Reports&amp;quot;&quot;/&gt;&lt;property id=&quot;20307&quot; value=&quot;358&quot;/&gt;&lt;/object&gt;&lt;object type=&quot;3&quot; unique_id=&quot;12003&quot;&gt;&lt;property id=&quot;20148&quot; value=&quot;5&quot;/&gt;&lt;property id=&quot;20300&quot; value=&quot;Slide 50 - &amp;quot;Data Validation&amp;quot;&quot;/&gt;&lt;property id=&quot;20307&quot; value=&quot;302&quot;/&gt;&lt;/object&gt;&lt;object type=&quot;3&quot; unique_id=&quot;12004&quot;&gt;&lt;property id=&quot;20148&quot; value=&quot;5&quot;/&gt;&lt;property id=&quot;20300&quot; value=&quot;Slide 51 - &amp;quot;Important Dates to Remember&amp;quot;&quot;/&gt;&lt;property id=&quot;20307&quot; value=&quot;348&quot;/&gt;&lt;/object&gt;&lt;object type=&quot;3&quot; unique_id=&quot;12005&quot;&gt;&lt;property id=&quot;20148&quot; value=&quot;5&quot;/&gt;&lt;property id=&quot;20300&quot; value=&quot;Slide 52 - &amp;quot;Important Dates to Remember&amp;quot;&quot;/&gt;&lt;property id=&quot;20307&quot; value=&quot;354&quot;/&gt;&lt;/object&gt;&lt;object type=&quot;3&quot; unique_id=&quot;12006&quot;&gt;&lt;property id=&quot;20148&quot; value=&quot;5&quot;/&gt;&lt;property id=&quot;20300&quot; value=&quot;Slide 53 - &amp;quot;Important Dates to Remember&amp;quot;&quot;/&gt;&lt;property id=&quot;20307&quot; value=&quot;356&quot;/&gt;&lt;/object&gt;&lt;object type=&quot;3&quot; unique_id=&quot;12007&quot;&gt;&lt;property id=&quot;20148&quot; value=&quot;5&quot;/&gt;&lt;property id=&quot;20300&quot; value=&quot;Slide 55 - &amp;quot;Resources and Contact Information&amp;quot;&quot;/&gt;&lt;property id=&quot;20307&quot; value=&quot;293&quot;/&gt;&lt;/object&gt;&lt;object type=&quot;3&quot; unique_id=&quot;12008&quot;&gt;&lt;property id=&quot;20148&quot; value=&quot;5&quot;/&gt;&lt;property id=&quot;20300&quot; value=&quot;Slide 56 - &amp;quot;Web Resources&amp;quot;&quot;/&gt;&lt;property id=&quot;20307&quot; value=&quot;295&quot;/&gt;&lt;/object&gt;&lt;object type=&quot;3&quot; unique_id=&quot;12009&quot;&gt;&lt;property id=&quot;20148&quot; value=&quot;5&quot;/&gt;&lt;property id=&quot;20300&quot; value=&quot;Slide 57 - &amp;quot;Contacts&amp;quot;&quot;/&gt;&lt;property id=&quot;20307&quot; value=&quot;318&quot;/&gt;&lt;/object&gt;&lt;object type=&quot;3&quot; unique_id=&quot;12010&quot;&gt;&lt;property id=&quot;20148&quot; value=&quot;5&quot;/&gt;&lt;property id=&quot;20300&quot; value=&quot;Slide 58&quot;/&gt;&lt;property id=&quot;20307&quot; value=&quot;280&quot;/&gt;&lt;/object&gt;&lt;object type=&quot;3&quot; unique_id=&quot;14173&quot;&gt;&lt;property id=&quot;20148&quot; value=&quot;5&quot;/&gt;&lt;property id=&quot;20300&quot; value=&quot;Slide 10 - &amp;quot;2017-18 CareerSource Florida Process&amp;quot;&quot;/&gt;&lt;property id=&quot;20307&quot; value=&quot;371&quot;/&gt;&lt;/object&gt;&lt;object type=&quot;3&quot; unique_id=&quot;14174&quot;&gt;&lt;property id=&quot;20148&quot; value=&quot;5&quot;/&gt;&lt;property id=&quot;20300&quot; value=&quot;Slide 21 - &amp;quot;What are the requirements for teacher bonuses?&amp;quot;&quot;/&gt;&lt;property id=&quot;20307&quot; value=&quot;387&quot;/&gt;&lt;/object&gt;&lt;object type=&quot;3&quot; unique_id=&quot;14175&quot;&gt;&lt;property id=&quot;20148&quot; value=&quot;5&quot;/&gt;&lt;property id=&quot;20300&quot; value=&quot;Slide 24 - &amp;quot;How are certifications earned through dual enrollment now funded?&amp;quot;&quot;/&gt;&lt;property id=&quot;20307&quot; value=&quot;370&quot;/&gt;&lt;/object&gt;&lt;object type=&quot;3&quot; unique_id=&quot;14176&quot;&gt;&lt;property id=&quot;20148&quot; value=&quot;5&quot;/&gt;&lt;property id=&quot;20300&quot; value=&quot;Slide 25 - &amp;quot;Dual Enrollment – Funding Eligibility&amp;quot;&quot;/&gt;&lt;property id=&quot;20307&quot; value=&quot;389&quot;/&gt;&lt;/object&gt;&lt;object type=&quot;3&quot; unique_id=&quot;14177&quot;&gt;&lt;property id=&quot;20148&quot; value=&quot;5&quot;/&gt;&lt;property id=&quot;20300&quot; value=&quot;Slide 27 - &amp;quot;Data Reporting Changes for Implementation of House Bill 7029&amp;quot;&quot;/&gt;&lt;property id=&quot;20307&quot; value=&quot;379&quot;/&gt;&lt;/object&gt;&lt;object type=&quot;3&quot; unique_id=&quot;14178&quot;&gt;&lt;property id=&quot;20148&quot; value=&quot;5&quot;/&gt;&lt;property id=&quot;20300&quot; value=&quot;Slide 28 - &amp;quot;Implementation of Dual Enrollment Changes&amp;quot;&quot;/&gt;&lt;property id=&quot;20307&quot; value=&quot;380&quot;/&gt;&lt;/object&gt;&lt;object type=&quot;3&quot; unique_id=&quot;14179&quot;&gt;&lt;property id=&quot;20148&quot; value=&quot;5&quot;/&gt;&lt;property id=&quot;20300&quot; value=&quot;Slide 29 - &amp;quot;2015-16 Industry Certification Reporting Requirements for Inclusion in 2016-17 FEFP&amp;quot;&quot;/&gt;&lt;property id=&quot;20307&quot; value=&quot;381&quot;/&gt;&lt;/object&gt;&lt;object type=&quot;3&quot; unique_id=&quot;14180&quot;&gt;&lt;property id=&quot;20148&quot; value=&quot;5&quot;/&gt;&lt;property id=&quot;20300&quot; value=&quot;Slide 30 - &amp;quot;2016-17 New Data Element – Dual Enrollment Institution Type&amp;quot;&quot;/&gt;&lt;property id=&quot;20307&quot; value=&quot;382&quot;/&gt;&lt;/object&gt;&lt;object type=&quot;3&quot; unique_id=&quot;14181&quot;&gt;&lt;property id=&quot;20148&quot; value=&quot;5&quot;/&gt;&lt;property id=&quot;20300&quot; value=&quot;Slide 31 - &amp;quot;Dual Enrollment Institution Type – District Career Center/Charter Technical Career Center&amp;quot;&quot;/&gt;&lt;property id=&quot;20307&quot; value=&quot;383&quot;/&gt;&lt;/object&gt;&lt;object type=&quot;3&quot; unique_id=&quot;14182&quot;&gt;&lt;property id=&quot;20148&quot; value=&quot;5&quot;/&gt;&lt;property id=&quot;20300&quot; value=&quot;Slide 32 - &amp;quot;Dual Enrollment Institution Type – Florida College System Institution&amp;quot;&quot;/&gt;&lt;property id=&quot;20307&quot; value=&quot;384&quot;/&gt;&lt;/object&gt;&lt;object type=&quot;3&quot; unique_id=&quot;14183&quot;&gt;&lt;property id=&quot;20148&quot; value=&quot;5&quot;/&gt;&lt;property id=&quot;20300&quot; value=&quot;Slide 33 - &amp;quot;Dual Enrollment Institution Type – Nonpublic Postsecondary Institution&amp;quot;&quot;/&gt;&lt;property id=&quot;20307&quot; value=&quot;385&quot;/&gt;&lt;/object&gt;&lt;object type=&quot;3&quot; unique_id=&quot;14184&quot;&gt;&lt;property id=&quot;20148&quot; value=&quot;5&quot;/&gt;&lt;property id=&quot;20300&quot; value=&quot;Slide 36 - &amp;quot;Registering Dual Enrollment Career-themed Courses&amp;quot;&quot;/&gt;&lt;property id=&quot;20307&quot; value=&quot;386&quot;/&gt;&lt;/object&gt;&lt;object type=&quot;3&quot; unique_id=&quot;14185&quot;&gt;&lt;property id=&quot;20148&quot; value=&quot;5&quot;/&gt;&lt;property id=&quot;20300&quot; value=&quot;Slide 54 - &amp;quot;Proposed Amendment Period Changes for 2017-18 Reporting Year&amp;quot;&quot;/&gt;&lt;property id=&quot;20307&quot; value=&quot;388&quot;/&gt;&lt;/object&gt;&lt;/object&gt;&lt;object type=&quot;8&quot; unique_id=&quot;12065&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idaDOE_PPT_template_Standard [Read-Only]" id="{AE86ED62-49C8-40D2-A5C0-3567D0D61C16}" vid="{359B3EA7-DE13-454F-B3C4-65853C7A2C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6680</TotalTime>
  <Words>4183</Words>
  <Application>Microsoft Office PowerPoint</Application>
  <PresentationFormat>On-screen Show (4:3)</PresentationFormat>
  <Paragraphs>556</Paragraphs>
  <Slides>58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58</vt:i4>
      </vt:variant>
    </vt:vector>
  </HeadingPairs>
  <TitlesOfParts>
    <vt:vector size="63" baseType="lpstr">
      <vt:lpstr>Arial</vt:lpstr>
      <vt:lpstr>Calibri</vt:lpstr>
      <vt:lpstr>Garamond</vt:lpstr>
      <vt:lpstr>Times New Roman</vt:lpstr>
      <vt:lpstr>Office Theme</vt:lpstr>
      <vt:lpstr>Career and Professional Education Act:  CAPE 101 </vt:lpstr>
      <vt:lpstr>Statutory Framework</vt:lpstr>
      <vt:lpstr>Florida Statutes and Rules</vt:lpstr>
      <vt:lpstr>CAPE Industry Certification Funding List</vt:lpstr>
      <vt:lpstr>Pathways to the CAPE Industry Certification Funding List</vt:lpstr>
      <vt:lpstr>Types of Certifications/Certificates on the  CAPE Industry Certification Funding List</vt:lpstr>
      <vt:lpstr>Adoption of the 2016-17 CAPE Industry Certification Funding List</vt:lpstr>
      <vt:lpstr>CAPE Digital Tool Certificates</vt:lpstr>
      <vt:lpstr>2016-17 CAPE Innovation Courses</vt:lpstr>
      <vt:lpstr>2017-18 CareerSource Florida Process</vt:lpstr>
      <vt:lpstr>Important Dates to Remember</vt:lpstr>
      <vt:lpstr>Rule 6A-6.0573, Industry Certification Process</vt:lpstr>
      <vt:lpstr>Test Administration Procedures</vt:lpstr>
      <vt:lpstr>Test Administration Procedures</vt:lpstr>
      <vt:lpstr>Additional FTE Calculation in the Florida Education Finance Program (FEFP)</vt:lpstr>
      <vt:lpstr>When is the funding calculation completed and how are the funds disbursed to programs?</vt:lpstr>
      <vt:lpstr>Funding Caps per Student</vt:lpstr>
      <vt:lpstr>Current Funding Weights</vt:lpstr>
      <vt:lpstr>2016-17 FEFP – Estimated Value of Industry Certifications/Certificates/Courses</vt:lpstr>
      <vt:lpstr>What are the expenditures requirements for the funding?</vt:lpstr>
      <vt:lpstr>What are the requirements for teacher bonuses?</vt:lpstr>
      <vt:lpstr>What are the requirements for teacher bonuses? (cont.)</vt:lpstr>
      <vt:lpstr>When will the bonuses be distributed to teachers?</vt:lpstr>
      <vt:lpstr>How are certifications earned through dual enrollment now funded?</vt:lpstr>
      <vt:lpstr>Dual Enrollment – Funding Eligibility</vt:lpstr>
      <vt:lpstr>Important Dates to Remember</vt:lpstr>
      <vt:lpstr>Data Reporting Changes for Implementation of House Bill 7029</vt:lpstr>
      <vt:lpstr>Implementation of Dual Enrollment Changes</vt:lpstr>
      <vt:lpstr>2015-16 Industry Certification Reporting Requirements for Inclusion in 2016-17 FEFP</vt:lpstr>
      <vt:lpstr>2016-17 New Data Element – Dual Enrollment Institution Type</vt:lpstr>
      <vt:lpstr>Dual Enrollment Institution Type – District Career Center/Charter Technical Career Center</vt:lpstr>
      <vt:lpstr>Dual Enrollment Institution Type – Florida College System Institution</vt:lpstr>
      <vt:lpstr>Dual Enrollment Institution Type – Nonpublic Postsecondary Institution</vt:lpstr>
      <vt:lpstr>Registrations for Career-themed Courses and Academies</vt:lpstr>
      <vt:lpstr>Registering Career-themed Courses</vt:lpstr>
      <vt:lpstr>Registering Dual Enrollment Career-themed Courses</vt:lpstr>
      <vt:lpstr>Registering Academies</vt:lpstr>
      <vt:lpstr>Important Dates to Remember</vt:lpstr>
      <vt:lpstr>Data Reporting Guidelines</vt:lpstr>
      <vt:lpstr>Industry Certification Format </vt:lpstr>
      <vt:lpstr>Data Reporting Guidelines: CAPE Industry Certifications/Acceleration Industry Certifications</vt:lpstr>
      <vt:lpstr>Data Reporting Guidelines: CAPE Industry Certifications/Acceleration Industry Certifications</vt:lpstr>
      <vt:lpstr>Data Reporting Guidelines: CAPE Digital Tool Certificates</vt:lpstr>
      <vt:lpstr>Data Reporting Guidelines: CAPE Digital Tool Certificates</vt:lpstr>
      <vt:lpstr>Summary Data Reports Available to Districts</vt:lpstr>
      <vt:lpstr>PowerPoint Presentation</vt:lpstr>
      <vt:lpstr>Data Reports on Funding Calculation – Student Level</vt:lpstr>
      <vt:lpstr>Data Reports on Funding Calculation – Student Level</vt:lpstr>
      <vt:lpstr>How your MIS Staff Access the Data Reports</vt:lpstr>
      <vt:lpstr>Data Validation</vt:lpstr>
      <vt:lpstr>Important Dates to Remember</vt:lpstr>
      <vt:lpstr>Important Dates to Remember</vt:lpstr>
      <vt:lpstr>Important Dates to Remember</vt:lpstr>
      <vt:lpstr>Proposed Amendment Period Changes for 2017-18 Reporting Year</vt:lpstr>
      <vt:lpstr>Resources and Contact Information</vt:lpstr>
      <vt:lpstr>Web Resources</vt:lpstr>
      <vt:lpstr>Contacts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Maggie Malloy</dc:creator>
  <cp:lastModifiedBy>Goodman, Tara</cp:lastModifiedBy>
  <cp:revision>179</cp:revision>
  <cp:lastPrinted>2016-07-19T13:23:20Z</cp:lastPrinted>
  <dcterms:created xsi:type="dcterms:W3CDTF">2014-05-08T13:36:48Z</dcterms:created>
  <dcterms:modified xsi:type="dcterms:W3CDTF">2016-07-19T13:30:41Z</dcterms:modified>
</cp:coreProperties>
</file>