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EB82-77A3-460B-AEE6-2D8B444CB9A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15471-8553-4AFB-80D1-BB1279B40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9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5471-8553-4AFB-80D1-BB1279B401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4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7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1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6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E702-FCFB-4790-B9CE-1C7621CA2F6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C81B-244D-4035-9EC3-F6BDFA2F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upload.wikimedia.org/wikipedia/commons/b/b4/Nine-banded_Armadillo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575" y="1696261"/>
            <a:ext cx="9144000" cy="10312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McSymphony</a:t>
            </a:r>
            <a:r>
              <a:rPr lang="en-US" dirty="0" smtClean="0"/>
              <a:t>™’s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303" y="3391385"/>
            <a:ext cx="9144000" cy="16557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“Music of Medieval and </a:t>
            </a:r>
          </a:p>
          <a:p>
            <a:r>
              <a:rPr lang="en-US" sz="5400" dirty="0" smtClean="0"/>
              <a:t>Early Modern Times”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343525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Mr. </a:t>
            </a:r>
            <a:r>
              <a:rPr lang="en-US" sz="2800" dirty="0" err="1" smtClean="0"/>
              <a:t>McSymphony</a:t>
            </a:r>
            <a:r>
              <a:rPr lang="en-US" sz="2800" dirty="0" smtClean="0"/>
              <a:t>™ Program</a:t>
            </a:r>
          </a:p>
          <a:p>
            <a:pPr algn="ctr"/>
            <a:r>
              <a:rPr lang="en-US" sz="2800" dirty="0" smtClean="0"/>
              <a:t>©2015 all right reserved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185351"/>
            <a:ext cx="1532238" cy="1322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709261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Sponsored by “The Steinway Society of Riverside”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</a:rPr>
              <a:t>MEDIEVAL EUROPE</a:t>
            </a:r>
            <a:endParaRPr lang="en-US" sz="66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098" name="Picture 2" descr="http://media.maps.com/magellan/Images/WRLH039-H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r="8512" b="10811"/>
          <a:stretch/>
        </p:blipFill>
        <p:spPr bwMode="auto">
          <a:xfrm>
            <a:off x="838200" y="1900238"/>
            <a:ext cx="5033963" cy="38290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872455"/>
            <a:ext cx="3357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MEDIEVAL EUROPE- 950-1300</a:t>
            </a:r>
            <a:endParaRPr lang="en-US" sz="2800" dirty="0"/>
          </a:p>
        </p:txBody>
      </p:sp>
      <p:pic>
        <p:nvPicPr>
          <p:cNvPr id="4100" name="Picture 4" descr="http://upload.wikimedia.org/wikipedia/commons/4/4c/Troubadours_ber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6" y="1900238"/>
            <a:ext cx="4581524" cy="38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2276" y="5893740"/>
            <a:ext cx="458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TRAVELING TROUBADOURS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4" y="6232294"/>
            <a:ext cx="457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MUSIC OF THE THIRD CRUSADE (1189)</a:t>
            </a:r>
            <a:endParaRPr lang="en-US" dirty="0"/>
          </a:p>
        </p:txBody>
      </p:sp>
      <p:pic>
        <p:nvPicPr>
          <p:cNvPr id="1026" name="Picture 2" descr="http://matrix.msu.edu/hst/guide/history140r/unit8/mod/imgs/early_crusad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2372" b="8646"/>
          <a:stretch/>
        </p:blipFill>
        <p:spPr bwMode="auto">
          <a:xfrm>
            <a:off x="1042989" y="2036763"/>
            <a:ext cx="4929188" cy="3832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georgegreenville.org/OrthodoxLife/Images/Crusad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054227"/>
            <a:ext cx="4505325" cy="23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0663" y="5657850"/>
            <a:ext cx="4783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MUSIC OF </a:t>
            </a:r>
          </a:p>
          <a:p>
            <a:pPr algn="ctr"/>
            <a:r>
              <a:rPr lang="en-US" sz="2400" dirty="0" smtClean="0"/>
              <a:t>LUTE, FLUTE AND SOPRANO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0662" y="4546103"/>
            <a:ext cx="450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CRUSADERS COMBAT READY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215063"/>
            <a:ext cx="513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PATH OF THE CRUSADES TO JERUSALEM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" y="6215063"/>
            <a:ext cx="60801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19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MUSIC OF THE LUTE</a:t>
            </a:r>
            <a:endParaRPr lang="en-US" sz="6600" dirty="0"/>
          </a:p>
        </p:txBody>
      </p:sp>
      <p:pic>
        <p:nvPicPr>
          <p:cNvPr id="2050" name="Picture 2" descr="http://home.earthlink.net/~curtis_bouterse/sitebuildercontent/sitebuilderpictures/2lu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5650"/>
            <a:ext cx="5020774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fineartamerica.com/images-medium/alchemist-arturas-slaps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2025650"/>
            <a:ext cx="5027612" cy="367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75226" y="5735638"/>
            <a:ext cx="502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LUTE PLAYERS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532564" y="5735638"/>
            <a:ext cx="492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ALCHEMIST AT WORIK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3049" y="6197303"/>
            <a:ext cx="7121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644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GREGORIAN CHANT</a:t>
            </a:r>
            <a:endParaRPr lang="en-US" sz="7200" dirty="0"/>
          </a:p>
        </p:txBody>
      </p:sp>
      <p:pic>
        <p:nvPicPr>
          <p:cNvPr id="3074" name="Picture 2" descr="http://upload.wikimedia.org/wikipedia/en/e/e7/Chant_(album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2201068"/>
            <a:ext cx="3919537" cy="334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www.bbc.co.uk/staticarchive/26849ec525e054ca3e227aaf25a634d6b08a8d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201069"/>
            <a:ext cx="4459288" cy="334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166812" y="5743575"/>
            <a:ext cx="947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 GREGORIAN CHANTS OF MONKS SINGING IN A MONOPHONIC TONE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3" y="5928240"/>
            <a:ext cx="7810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587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154781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CHURCH ORGAN MUSIC </a:t>
            </a:r>
            <a:br>
              <a:rPr lang="en-US" sz="5400" dirty="0" smtClean="0"/>
            </a:br>
            <a:r>
              <a:rPr lang="en-US" sz="5400" dirty="0" smtClean="0"/>
              <a:t>OF THE MIDDLE AGES</a:t>
            </a:r>
            <a:endParaRPr lang="en-US" sz="5400" dirty="0"/>
          </a:p>
        </p:txBody>
      </p:sp>
      <p:pic>
        <p:nvPicPr>
          <p:cNvPr id="4" name="Content Placeholder 3" descr="http://www.die-orgelseite.de/hoffnung_organist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0" y="2028825"/>
            <a:ext cx="3590212" cy="358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agocolumbusga.org/sitebuilder/images/newton_organ_2-462x343-234x16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2028825"/>
            <a:ext cx="5538786" cy="35861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2291" y="5790873"/>
            <a:ext cx="541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MUSIC PLAYED WITH THE HANDS AND THE FEET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72138" y="5790873"/>
            <a:ext cx="568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VIEW OF MULTI PIPE ORGAN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3352" y="6181458"/>
            <a:ext cx="7143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053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SOUTH AMERICA</a:t>
            </a:r>
            <a:endParaRPr lang="en-US" sz="7200" dirty="0"/>
          </a:p>
        </p:txBody>
      </p:sp>
      <p:pic>
        <p:nvPicPr>
          <p:cNvPr id="4098" name="Picture 2" descr="http://www.worldatlas.com/webimage/countrys/sanewlnd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068513"/>
            <a:ext cx="7072311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638" y="6229350"/>
            <a:ext cx="62865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14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14576" y="5906184"/>
            <a:ext cx="752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ANDES MOUNTAIN RANGE EXTENDS 4,500 MILES FROM</a:t>
            </a:r>
          </a:p>
          <a:p>
            <a:pPr algn="ctr"/>
            <a:r>
              <a:rPr lang="en-US" sz="2400" dirty="0" smtClean="0"/>
              <a:t>THE SOUTHERN TIP TO PANAMA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921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MUSIC OF THE ANDES</a:t>
            </a:r>
            <a:endParaRPr lang="en-US" sz="7200" dirty="0"/>
          </a:p>
        </p:txBody>
      </p:sp>
      <p:pic>
        <p:nvPicPr>
          <p:cNvPr id="4" name="Content Placeholder 3" descr="http://www.eattheweeds.com/wp-content/uploads/2011/08/Charango_vistas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255044"/>
            <a:ext cx="4959350" cy="2329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7900" y="5245100"/>
            <a:ext cx="554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CHARANGO</a:t>
            </a:r>
          </a:p>
          <a:p>
            <a:pPr algn="ctr"/>
            <a:r>
              <a:rPr lang="en-US" sz="2000" dirty="0" smtClean="0"/>
              <a:t>THE SOUND BOX IS MADE FROM THE SHELL OF AN ARMADILLO</a:t>
            </a:r>
            <a:endParaRPr lang="en-US" sz="2000" dirty="0"/>
          </a:p>
        </p:txBody>
      </p:sp>
      <p:pic>
        <p:nvPicPr>
          <p:cNvPr id="6" name="Picture 5" descr="Thumbnail for version as of 05:18, 5 July 2008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7400" y="2255045"/>
            <a:ext cx="3898900" cy="26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37400" y="5245100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ARMADILLO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5100" y="6108700"/>
            <a:ext cx="6731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187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FLUTE MUSIC OF THE ANDES</a:t>
            </a:r>
            <a:endParaRPr lang="en-US" sz="7200" dirty="0"/>
          </a:p>
        </p:txBody>
      </p:sp>
      <p:pic>
        <p:nvPicPr>
          <p:cNvPr id="4" name="Content Placeholder 3" descr="http://www.charangoandino.com.bo/viento/quena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968500"/>
            <a:ext cx="4186237" cy="36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farm4.static.flickr.com/3126/2892347727_c5bddd616a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968500"/>
            <a:ext cx="3700462" cy="360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953815" y="5849937"/>
            <a:ext cx="310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QUENA FLUTE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72288" y="5849937"/>
            <a:ext cx="37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PAN FLUTE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5263" y="6072188"/>
            <a:ext cx="6429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02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15906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THE SPANISH INFLUENCE</a:t>
            </a:r>
            <a:br>
              <a:rPr lang="en-US" sz="6000" dirty="0" smtClean="0"/>
            </a:br>
            <a:r>
              <a:rPr lang="en-US" sz="6000" dirty="0" smtClean="0"/>
              <a:t>THE GUITAR</a:t>
            </a:r>
            <a:endParaRPr lang="en-US" sz="6000" dirty="0"/>
          </a:p>
        </p:txBody>
      </p:sp>
      <p:pic>
        <p:nvPicPr>
          <p:cNvPr id="2050" name="Picture 2" descr="http://sologuitarist.net/ramirez/r2_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2193">
            <a:off x="2388134" y="1611312"/>
            <a:ext cx="16721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musiciansfriend.com/derivates/18/001/233/209/DV016_Jpg_Large_449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1701"/>
            <a:ext cx="4902200" cy="31289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5025" y="5511634"/>
            <a:ext cx="543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SOUTH AMERICAN PERCUSSION INSTRUMENTS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89588" y="5883274"/>
            <a:ext cx="492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INTRODUCED IN THE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&amp; 16TH CENTURIES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4313" y="6123075"/>
            <a:ext cx="62388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314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743" y="3028950"/>
            <a:ext cx="4100513" cy="105727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dirty="0" smtClean="0"/>
              <a:t>THE END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0032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THE ROMAN EMPIRE</a:t>
            </a:r>
            <a:endParaRPr lang="en-US" sz="6600" dirty="0"/>
          </a:p>
        </p:txBody>
      </p:sp>
      <p:pic>
        <p:nvPicPr>
          <p:cNvPr id="4" name="Content Placeholder 3" descr="http://upload.wikimedia.org/wikipedia/commons/4/46/Partition_of_the_Roman_Empire_in_395_AD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8501"/>
            <a:ext cx="5603543" cy="3492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Tib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30" y="1968500"/>
            <a:ext cx="3775170" cy="349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8200" y="6172200"/>
            <a:ext cx="1017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Roman Empire began along the Tiber River and lasted from 31BCE to 476CE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9400" y="6356697"/>
            <a:ext cx="406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1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24" y="487955"/>
            <a:ext cx="10515600" cy="1325563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MONOPHONIC MUSIC SCORE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59648"/>
            <a:ext cx="10515600" cy="348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47415" y="6019512"/>
            <a:ext cx="79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ONLY ONE NOTE PLAYED AT A TIME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7824" y="6019511"/>
            <a:ext cx="4503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3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808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ROMAN SOLDIERS AND INSTRUMENTS</a:t>
            </a:r>
            <a:endParaRPr lang="en-US" dirty="0"/>
          </a:p>
        </p:txBody>
      </p:sp>
      <p:pic>
        <p:nvPicPr>
          <p:cNvPr id="4" name="Content Placeholder 3" descr="http://www.bible-history.com/studybible/images/roman-soldiers-21-color-n-9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3670300" cy="398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pload.wikimedia.org/wikipedia/commons/thumb/4/4d/Lyre_(PSF).png/220px-Lyre_(PSF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058194"/>
            <a:ext cx="1809750" cy="194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2412" y="3965140"/>
            <a:ext cx="152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LYRE</a:t>
            </a:r>
            <a:endParaRPr lang="en-US" sz="2800" dirty="0"/>
          </a:p>
        </p:txBody>
      </p:sp>
      <p:pic>
        <p:nvPicPr>
          <p:cNvPr id="7" name="Picture 6" descr="http://www.acs.psu.edu/drussell/Asterix/photos/cornu-roman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2058194"/>
            <a:ext cx="3263900" cy="32377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22658" y="5483403"/>
            <a:ext cx="26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CORNU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89421" y="5669002"/>
            <a:ext cx="261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AULOS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9460" y="6113452"/>
            <a:ext cx="56751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pic>
        <p:nvPicPr>
          <p:cNvPr id="1026" name="Picture 2" descr="Why does Plato hate the flute/aulos? And what does this have to do with women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21" y="4553466"/>
            <a:ext cx="2619555" cy="1537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9421" y="6221173"/>
            <a:ext cx="261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AULOS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5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MAP OF ASIA</a:t>
            </a:r>
            <a:endParaRPr lang="en-US" sz="8000" dirty="0"/>
          </a:p>
        </p:txBody>
      </p:sp>
      <p:pic>
        <p:nvPicPr>
          <p:cNvPr id="4" name="Content Placeholder 3" descr="http://www.asiafastfacts.com/images/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2082006"/>
            <a:ext cx="8202303" cy="41823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546" y="5971934"/>
            <a:ext cx="51065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37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STRINGED INSRUMENTS OF ASIA</a:t>
            </a:r>
            <a:endParaRPr lang="en-US" sz="6000" dirty="0"/>
          </a:p>
        </p:txBody>
      </p:sp>
      <p:pic>
        <p:nvPicPr>
          <p:cNvPr id="4" name="Content Placeholder 3" descr="http://www.duosokyo.com/Resources/biwaimage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043990"/>
            <a:ext cx="4098638" cy="3836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mim.org/wp-content/uploads/2013/06/TunedIn-Feature1-MIM-Gre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2043990"/>
            <a:ext cx="3381375" cy="3836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222380" y="603589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THREE STRING BOWED LUTE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21131" y="6035893"/>
            <a:ext cx="252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BIWA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0057" y="6035893"/>
            <a:ext cx="3930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2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MUSIC OF CHINA</a:t>
            </a:r>
            <a:endParaRPr lang="en-US" sz="7200" dirty="0"/>
          </a:p>
        </p:txBody>
      </p:sp>
      <p:pic>
        <p:nvPicPr>
          <p:cNvPr id="4" name="Content Placeholder 3" descr="https://acoustics.org/pressroom/httpdocs/138th/rossin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85975"/>
            <a:ext cx="5033963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www.ancient-origins.net/sites/default/files/field/image/chinese-flutes-gu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2085975"/>
            <a:ext cx="4795837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52537" y="5329237"/>
            <a:ext cx="4448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SICHUAN FOLK SONG</a:t>
            </a:r>
          </a:p>
          <a:p>
            <a:pPr algn="ctr"/>
            <a:r>
              <a:rPr lang="en-US" sz="2800" dirty="0" smtClean="0"/>
              <a:t>CHINESE BRONZE BELLS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57976" y="5329237"/>
            <a:ext cx="479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BAMBOO ENSEMBLE</a:t>
            </a:r>
          </a:p>
          <a:p>
            <a:pPr algn="ctr"/>
            <a:r>
              <a:rPr lang="en-US" sz="2800" dirty="0" smtClean="0"/>
              <a:t>BAMBOO FLUTES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5274" y="5990956"/>
            <a:ext cx="4095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30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MUSIC OF JAPAN</a:t>
            </a:r>
            <a:endParaRPr lang="en-US" sz="7200" dirty="0"/>
          </a:p>
        </p:txBody>
      </p:sp>
      <p:pic>
        <p:nvPicPr>
          <p:cNvPr id="2050" name="Picture 2" descr="http://japanmap.facts.co/japanmapof/JapanCities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6" y="2054225"/>
            <a:ext cx="4088162" cy="3703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state.edu/dotAsset/ea4afd8c-6519-4e12-8513-a5a466967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80" y="2054226"/>
            <a:ext cx="5819620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0713" y="5936735"/>
            <a:ext cx="527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“THE FOLDING OF THE FAN AS A TARGET”</a:t>
            </a:r>
          </a:p>
          <a:p>
            <a:pPr algn="ctr"/>
            <a:r>
              <a:rPr lang="en-US" sz="2000" dirty="0" smtClean="0"/>
              <a:t>BIWA INSTRUMENT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313" y="6059846"/>
            <a:ext cx="4667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57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MUSIC OF INDIA</a:t>
            </a:r>
            <a:endParaRPr lang="en-US" sz="8000" dirty="0"/>
          </a:p>
        </p:txBody>
      </p:sp>
      <p:pic>
        <p:nvPicPr>
          <p:cNvPr id="3074" name="Picture 2" descr="http://media.maps.com/magellan/Images/indiara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4381"/>
            <a:ext cx="5238750" cy="3737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ju mehta on sit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034381"/>
            <a:ext cx="4610100" cy="3737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41281" y="5915025"/>
            <a:ext cx="5214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SITAR</a:t>
            </a:r>
          </a:p>
          <a:p>
            <a:pPr algn="ctr"/>
            <a:r>
              <a:rPr lang="en-US" sz="2800" dirty="0" smtClean="0"/>
              <a:t>A PLUCKED STRING INSTRUMENT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8613" y="6207412"/>
            <a:ext cx="38576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29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260</Words>
  <Application>Microsoft Office PowerPoint</Application>
  <PresentationFormat>Widescreen</PresentationFormat>
  <Paragraphs>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Mr. McSymphony™’s</vt:lpstr>
      <vt:lpstr>THE ROMAN EMPIRE</vt:lpstr>
      <vt:lpstr>MONOPHONIC MUSIC SCORE</vt:lpstr>
      <vt:lpstr>ROMAN SOLDIERS AND INSTRUMENTS</vt:lpstr>
      <vt:lpstr>MAP OF ASIA</vt:lpstr>
      <vt:lpstr>STRINGED INSRUMENTS OF ASIA</vt:lpstr>
      <vt:lpstr>MUSIC OF CHINA</vt:lpstr>
      <vt:lpstr>MUSIC OF JAPAN</vt:lpstr>
      <vt:lpstr>MUSIC OF INDIA</vt:lpstr>
      <vt:lpstr>MEDIEVAL EUROPE</vt:lpstr>
      <vt:lpstr>MUSIC OF THE THIRD CRUSADE (1189)</vt:lpstr>
      <vt:lpstr>MUSIC OF THE LUTE</vt:lpstr>
      <vt:lpstr>GREGORIAN CHANT</vt:lpstr>
      <vt:lpstr>CHURCH ORGAN MUSIC  OF THE MIDDLE AGES</vt:lpstr>
      <vt:lpstr>SOUTH AMERICA</vt:lpstr>
      <vt:lpstr>MUSIC OF THE ANDES</vt:lpstr>
      <vt:lpstr>FLUTE MUSIC OF THE ANDES</vt:lpstr>
      <vt:lpstr>THE SPANISH INFLUENCE THE GUITAR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McSymphony™’s</dc:title>
  <dc:creator>Stephen Battaglia</dc:creator>
  <cp:lastModifiedBy>Stephen Battaglia</cp:lastModifiedBy>
  <cp:revision>37</cp:revision>
  <dcterms:created xsi:type="dcterms:W3CDTF">2015-05-22T16:43:41Z</dcterms:created>
  <dcterms:modified xsi:type="dcterms:W3CDTF">2016-02-09T19:30:12Z</dcterms:modified>
</cp:coreProperties>
</file>