
<file path=[Content_Types].xml><?xml version="1.0" encoding="utf-8"?>
<Types xmlns="http://schemas.openxmlformats.org/package/2006/content-types">
  <Default Extension="jfif" ContentType="image/j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19" y="685799"/>
            <a:ext cx="11977816" cy="136542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dirty="0"/>
              <a:t>Ball on the Tic” Ball-Spotting Procedure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0" y="2476157"/>
            <a:ext cx="5926094" cy="39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3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41" y="607310"/>
            <a:ext cx="8534400" cy="150706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“Ball on the Tic”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41" y="2114378"/>
            <a:ext cx="8534400" cy="422143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If </a:t>
            </a:r>
            <a:r>
              <a:rPr lang="en-US" b="1" dirty="0">
                <a:solidFill>
                  <a:schemeClr val="tx1"/>
                </a:solidFill>
              </a:rPr>
              <a:t>you watch NFL &amp; College games, you RARELY see measurements any more. This is because they utilize the “Ball on Tic” procedures.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It </a:t>
            </a:r>
            <a:r>
              <a:rPr lang="en-US" b="1" dirty="0">
                <a:solidFill>
                  <a:schemeClr val="tx1"/>
                </a:solidFill>
              </a:rPr>
              <a:t>is NOT MANDATORY to spot the ball on a Tic on every play, but it is preferable.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By </a:t>
            </a:r>
            <a:r>
              <a:rPr lang="en-US" b="1" dirty="0">
                <a:solidFill>
                  <a:schemeClr val="tx1"/>
                </a:solidFill>
              </a:rPr>
              <a:t>spotting the ball on a Tic after other plays, it allows the Umpire to quickly and easily find the spot at the hash. This is very important due to the new 40”/25” play clock rule.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4"/>
          <a:stretch/>
        </p:blipFill>
        <p:spPr>
          <a:xfrm>
            <a:off x="9186873" y="2056513"/>
            <a:ext cx="2759176" cy="412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31" y="516695"/>
            <a:ext cx="8534400" cy="1507067"/>
          </a:xfrm>
        </p:spPr>
        <p:txBody>
          <a:bodyPr/>
          <a:lstStyle/>
          <a:p>
            <a:r>
              <a:rPr lang="en-US" b="1" dirty="0"/>
              <a:t>“Ball on the Tic</a:t>
            </a:r>
            <a:r>
              <a:rPr lang="en-US" b="1" dirty="0" smtClean="0"/>
              <a:t>”</a:t>
            </a:r>
            <a:br>
              <a:rPr lang="en-US" b="1" dirty="0" smtClean="0"/>
            </a:br>
            <a:r>
              <a:rPr lang="en-US" b="1" dirty="0" smtClean="0"/>
              <a:t>       </a:t>
            </a:r>
            <a:r>
              <a:rPr lang="en-US" sz="2800" b="1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31" y="2531076"/>
            <a:ext cx="8534400" cy="3615267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WING OFFICIALS - If </a:t>
            </a:r>
            <a:r>
              <a:rPr lang="en-US" b="1" dirty="0">
                <a:solidFill>
                  <a:schemeClr val="tx1"/>
                </a:solidFill>
              </a:rPr>
              <a:t>working on a field with marks indicating all of the yard lines (not just lines every five yards), spot the ball with its nose on a yard line (Tic) when the play ends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UMPIRES – If the wing official does not spot the ball on a tic, YOU SHOULD.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Every </a:t>
            </a:r>
            <a:r>
              <a:rPr lang="en-US" b="1" dirty="0">
                <a:solidFill>
                  <a:schemeClr val="tx1"/>
                </a:solidFill>
              </a:rPr>
              <a:t>time we give a progress spot it’s a “best guess”. Some official’s “best guesses” are better than others. You’ll never find coaches that agree with the spot when it’s close to </a:t>
            </a:r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1st down. We know this by the way he’s yelling about it. When the spot is not close to a 1st down, most coaches don’t pay any particular attention.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7" r="43543"/>
          <a:stretch/>
        </p:blipFill>
        <p:spPr>
          <a:xfrm>
            <a:off x="9070331" y="1270228"/>
            <a:ext cx="2787552" cy="47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2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4889"/>
            <a:ext cx="8534400" cy="1507067"/>
          </a:xfrm>
        </p:spPr>
        <p:txBody>
          <a:bodyPr/>
          <a:lstStyle/>
          <a:p>
            <a:r>
              <a:rPr lang="en-US" b="1" dirty="0"/>
              <a:t>“Ball on the Tic”</a:t>
            </a:r>
            <a:br>
              <a:rPr lang="en-US" b="1" dirty="0"/>
            </a:br>
            <a:r>
              <a:rPr lang="en-US" b="1" dirty="0"/>
              <a:t>       </a:t>
            </a:r>
            <a:r>
              <a:rPr lang="en-US" sz="2800" b="1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872" y="1993557"/>
            <a:ext cx="9645565" cy="418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Why Place the Ball on a Tic?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Chains are Easily Set 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Penalty Enforcement is Quicker and Easier.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Easier to Determine when the Line-to-Gain has been Reached (Reduces Measurements).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Allows Wing Officials to easily Remember where the Line-to-Gain 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Allows the Umpire to Spot the Ball Quickly and Easily.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Following Incomplete Passes.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Using Cross Field Mechanics.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5"/>
          <a:stretch/>
        </p:blipFill>
        <p:spPr>
          <a:xfrm>
            <a:off x="6740704" y="566008"/>
            <a:ext cx="4358581" cy="28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36" y="483743"/>
            <a:ext cx="8534400" cy="1507067"/>
          </a:xfrm>
        </p:spPr>
        <p:txBody>
          <a:bodyPr/>
          <a:lstStyle/>
          <a:p>
            <a:r>
              <a:rPr lang="en-US" b="1" dirty="0"/>
              <a:t>“Ball on the Tic”</a:t>
            </a:r>
            <a:br>
              <a:rPr lang="en-US" b="1" dirty="0"/>
            </a:br>
            <a:r>
              <a:rPr lang="en-US" b="1" dirty="0"/>
              <a:t>       </a:t>
            </a:r>
            <a:r>
              <a:rPr lang="en-US" sz="2800" b="1" dirty="0" err="1" smtClean="0"/>
              <a:t>WhEN</a:t>
            </a:r>
            <a:r>
              <a:rPr lang="en-US" sz="2800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36" y="2481650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When do we </a:t>
            </a:r>
            <a:r>
              <a:rPr lang="en-US" sz="3200" b="1" dirty="0">
                <a:solidFill>
                  <a:schemeClr val="tx1"/>
                </a:solidFill>
              </a:rPr>
              <a:t>Place the Ball on a Tic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After A Free Kick.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After a Punt.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After an Interception.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After a Fumble Recovery Resulting in Change of Possession.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On an Obvious First Down.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tx1"/>
                </a:solidFill>
              </a:rPr>
              <a:t>ALMOST</a:t>
            </a:r>
            <a:r>
              <a:rPr lang="en-US" sz="1600" b="1" dirty="0" smtClean="0">
                <a:solidFill>
                  <a:schemeClr val="tx1"/>
                </a:solidFill>
              </a:rPr>
              <a:t> Every Play</a:t>
            </a:r>
            <a:endParaRPr lang="en-US" sz="1600" b="1" u="sng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2"/>
          <a:stretch/>
        </p:blipFill>
        <p:spPr>
          <a:xfrm>
            <a:off x="8237838" y="634315"/>
            <a:ext cx="3415514" cy="57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9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65" y="442554"/>
            <a:ext cx="8534400" cy="1507067"/>
          </a:xfrm>
        </p:spPr>
        <p:txBody>
          <a:bodyPr/>
          <a:lstStyle/>
          <a:p>
            <a:r>
              <a:rPr lang="en-US" b="1" dirty="0"/>
              <a:t>“Ball on the Tic”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b="1" dirty="0" smtClean="0"/>
              <a:t>  </a:t>
            </a:r>
            <a:r>
              <a:rPr lang="en-US" sz="2800" b="1" dirty="0" err="1" smtClean="0"/>
              <a:t>WhEN</a:t>
            </a:r>
            <a:r>
              <a:rPr lang="en-US" sz="2800" b="1" dirty="0" smtClean="0"/>
              <a:t> </a:t>
            </a:r>
            <a:r>
              <a:rPr lang="en-US" sz="2800" b="1" i="1" u="sng" dirty="0" smtClean="0"/>
              <a:t>NOT</a:t>
            </a:r>
            <a:r>
              <a:rPr lang="en-US" sz="2800" b="1" dirty="0" smtClean="0"/>
              <a:t>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65" y="3006811"/>
            <a:ext cx="8534400" cy="276482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When do </a:t>
            </a:r>
            <a:r>
              <a:rPr lang="en-US" sz="3200" b="1" dirty="0" smtClean="0">
                <a:solidFill>
                  <a:schemeClr val="tx1"/>
                </a:solidFill>
              </a:rPr>
              <a:t>We </a:t>
            </a:r>
            <a:r>
              <a:rPr lang="en-US" sz="3200" b="1" i="1" u="sng" dirty="0" smtClean="0">
                <a:solidFill>
                  <a:schemeClr val="tx1"/>
                </a:solidFill>
              </a:rPr>
              <a:t>NOT</a:t>
            </a:r>
            <a:r>
              <a:rPr lang="en-US" sz="3200" b="1" dirty="0" smtClean="0">
                <a:solidFill>
                  <a:schemeClr val="tx1"/>
                </a:solidFill>
              </a:rPr>
              <a:t> Place </a:t>
            </a:r>
            <a:r>
              <a:rPr lang="en-US" sz="3200" b="1" dirty="0">
                <a:solidFill>
                  <a:schemeClr val="tx1"/>
                </a:solidFill>
              </a:rPr>
              <a:t>the Ball on a Tic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First Down (Line-to-Gain) is in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Ball is Downed inside the 1 Yard 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Sideline play where the player stretches the ball out as he is being tackled or run out of bounds and the coach is standing right there.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Common Sense – DO NOT TEMPT FATE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57" y="113269"/>
            <a:ext cx="4859295" cy="28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6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23786"/>
            <a:ext cx="8534400" cy="1507067"/>
          </a:xfrm>
        </p:spPr>
        <p:txBody>
          <a:bodyPr/>
          <a:lstStyle/>
          <a:p>
            <a:r>
              <a:rPr lang="en-US" b="1" dirty="0"/>
              <a:t>“Ball on the Tic”</a:t>
            </a:r>
            <a:br>
              <a:rPr lang="en-US" b="1" dirty="0"/>
            </a:br>
            <a:r>
              <a:rPr lang="en-US" b="1" dirty="0"/>
              <a:t>     </a:t>
            </a:r>
            <a:r>
              <a:rPr lang="en-US" sz="2800" b="1" dirty="0" smtClean="0"/>
              <a:t>WING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352800"/>
            <a:ext cx="8534400" cy="2834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Things for Wing Officials to Remember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Verbalizing to the Umpire (“We’re on the 33”) helps to expedite the process when the wing is in towards the numbers.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Stay Wide and do not come in unless needed.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Wings </a:t>
            </a:r>
            <a:r>
              <a:rPr lang="en-US" sz="1600" b="1" dirty="0">
                <a:solidFill>
                  <a:schemeClr val="tx1"/>
                </a:solidFill>
              </a:rPr>
              <a:t>should never be in </a:t>
            </a:r>
            <a:r>
              <a:rPr lang="en-US" sz="1600" b="1" dirty="0" smtClean="0">
                <a:solidFill>
                  <a:schemeClr val="tx1"/>
                </a:solidFill>
              </a:rPr>
              <a:t>further </a:t>
            </a:r>
            <a:r>
              <a:rPr lang="en-US" sz="1600" b="1" dirty="0">
                <a:solidFill>
                  <a:schemeClr val="tx1"/>
                </a:solidFill>
              </a:rPr>
              <a:t>than the numbers for a spot unless it’s close to the LTG, in which case the wings should “crash” to the spot and NEVER use a Tic. This of course also applies on the Goal Line. 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623785"/>
            <a:ext cx="4522102" cy="28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66121"/>
            <a:ext cx="8534400" cy="1507067"/>
          </a:xfrm>
        </p:spPr>
        <p:txBody>
          <a:bodyPr/>
          <a:lstStyle/>
          <a:p>
            <a:r>
              <a:rPr lang="en-US" b="1" dirty="0"/>
              <a:t>“Ball on the Tic”</a:t>
            </a:r>
            <a:br>
              <a:rPr lang="en-US" b="1" dirty="0"/>
            </a:br>
            <a:r>
              <a:rPr lang="en-US" b="1" dirty="0"/>
              <a:t>     </a:t>
            </a:r>
            <a:r>
              <a:rPr lang="en-US" sz="2800" b="1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399270"/>
            <a:ext cx="8534400" cy="36152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Don’t overthink the Tic thing.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It </a:t>
            </a:r>
            <a:r>
              <a:rPr lang="en-US" b="1" dirty="0">
                <a:solidFill>
                  <a:schemeClr val="tx1"/>
                </a:solidFill>
              </a:rPr>
              <a:t>can help us administer the game in a much quicker, much more efficient way, but it’s not the end of the world if we don’t get the ball on a Tic every play.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Common </a:t>
            </a:r>
            <a:r>
              <a:rPr lang="en-US" b="1" dirty="0">
                <a:solidFill>
                  <a:schemeClr val="tx1"/>
                </a:solidFill>
              </a:rPr>
              <a:t>sense and experience using the procedure will make it easier and more comfortable to use.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If </a:t>
            </a:r>
            <a:r>
              <a:rPr lang="en-US" b="1" dirty="0">
                <a:solidFill>
                  <a:schemeClr val="tx1"/>
                </a:solidFill>
              </a:rPr>
              <a:t>you find yourself in a situation where you think using a Tic could cause a problem, you’re probably right – don’t use it!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1" y="376234"/>
            <a:ext cx="4736757" cy="26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3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76" y="533170"/>
            <a:ext cx="8534400" cy="1507067"/>
          </a:xfrm>
        </p:spPr>
        <p:txBody>
          <a:bodyPr/>
          <a:lstStyle/>
          <a:p>
            <a:r>
              <a:rPr lang="en-US" b="1" dirty="0"/>
              <a:t>“Ball on the Tic”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3" y="1835493"/>
            <a:ext cx="6427573" cy="48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071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614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Slice</vt:lpstr>
      <vt:lpstr>“Ball on the Tic” Ball-Spotting Procedure </vt:lpstr>
      <vt:lpstr>  “Ball on the Tic” </vt:lpstr>
      <vt:lpstr>“Ball on the Tic”        The Basics</vt:lpstr>
      <vt:lpstr>“Ball on the Tic”        Why?</vt:lpstr>
      <vt:lpstr>“Ball on the Tic”        WhEN?</vt:lpstr>
      <vt:lpstr>“Ball on the Tic”       WhEN NOT TO?</vt:lpstr>
      <vt:lpstr>“Ball on the Tic”      WING OFFICIALS</vt:lpstr>
      <vt:lpstr>“Ball on the Tic”      WRAP-UP</vt:lpstr>
      <vt:lpstr>“Ball on the Tic”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“Ball on the Tic” Ball-Spotting Procedure</dc:title>
  <dc:creator>AdminRP</dc:creator>
  <cp:lastModifiedBy>AdminRP</cp:lastModifiedBy>
  <cp:revision>8</cp:revision>
  <dcterms:created xsi:type="dcterms:W3CDTF">2019-08-16T13:21:26Z</dcterms:created>
  <dcterms:modified xsi:type="dcterms:W3CDTF">2019-08-16T14:41:29Z</dcterms:modified>
</cp:coreProperties>
</file>