
<file path=[Content_Types].xml><?xml version="1.0" encoding="utf-8"?>
<Types xmlns="http://schemas.openxmlformats.org/package/2006/content-types">
  <Override PartName="/ppt/slides/slide44.xml" ContentType="application/vnd.openxmlformats-officedocument.presentationml.slide+xml"/>
  <Override PartName="/ppt/tableStyles.xml" ContentType="application/vnd.openxmlformats-officedocument.presentationml.tableStyles+xml"/>
  <Override PartName="/ppt/slides/slide39.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20.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0.xml" ContentType="application/vnd.openxmlformats-officedocument.presentationml.slide+xml"/>
  <Override PartName="/ppt/slides/slide27.xml" ContentType="application/vnd.openxmlformats-officedocument.presentationml.slide+xml"/>
  <Override PartName="/ppt/theme/theme1.xml" ContentType="application/vnd.openxmlformats-officedocument.theme+xml"/>
  <Default Extension="rels" ContentType="application/vnd.openxmlformats-package.relationships+xml"/>
  <Override PartName="/ppt/slideLayouts/slideLayout14.xml" ContentType="application/vnd.openxmlformats-officedocument.presentationml.slideLayout+xml"/>
  <Override PartName="/ppt/slides/slide46.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22.xml" ContentType="application/vnd.openxmlformats-officedocument.presentationml.slide+xml"/>
  <Override PartName="/ppt/slides/slide41.xml" ContentType="application/vnd.openxmlformats-officedocument.presentationml.slide+xml"/>
  <Override PartName="/ppt/slides/slide1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Default Extension="jpeg" ContentType="image/jpeg"/>
  <Override PartName="/ppt/slides/slide12.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notesSlides/notesSlide1.xml" ContentType="application/vnd.openxmlformats-officedocument.presentationml.notesSlide+xml"/>
  <Override PartName="/ppt/slides/slide48.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24.xml" ContentType="application/vnd.openxmlformats-officedocument.presentationml.slide+xml"/>
  <Override PartName="/ppt/slideLayouts/slideLayout11.xml" ContentType="application/vnd.openxmlformats-officedocument.presentationml.slideLayout+xml"/>
  <Override PartName="/ppt/slides/slide43.xml" ContentType="application/vnd.openxmlformats-officedocument.presentationml.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Default Extension="xml" ContentType="application/xml"/>
  <Override PartName="/ppt/slides/slide14.xml" ContentType="application/vnd.openxmlformats-officedocument.presentationml.slide+xml"/>
  <Override PartName="/ppt/slides/slide33.xml" ContentType="application/vnd.openxmlformats-officedocument.presentationml.slide+xml"/>
  <Override PartName="/docProps/core.xml" ContentType="application/vnd.openxmlformats-package.core-properties+xml"/>
  <Override PartName="/ppt/slides/slide26.xml" ContentType="application/vnd.openxmlformats-officedocument.presentationml.slide+xml"/>
  <Override PartName="/ppt/slideLayouts/slideLayout13.xml" ContentType="application/vnd.openxmlformats-officedocument.presentationml.slideLayout+xml"/>
  <Override PartName="/ppt/slides/slide45.xml" ContentType="application/vnd.openxmlformats-officedocument.presentationml.slide+xml"/>
  <Override PartName="/ppt/presProps.xml" ContentType="application/vnd.openxmlformats-officedocument.presentationml.presProps+xml"/>
  <Override PartName="/ppt/slides/slide6.xml" ContentType="application/vnd.openxmlformats-officedocument.presentationml.slide+xml"/>
  <Override PartName="/ppt/slideLayouts/slideLayout6.xml" ContentType="application/vnd.openxmlformats-officedocument.presentationml.slideLayout+xml"/>
  <Override PartName="/ppt/slides/slide21.xml" ContentType="application/vnd.openxmlformats-officedocument.presentationml.slide+xml"/>
  <Override PartName="/ppt/slides/slide40.xml" ContentType="application/vnd.openxmlformats-officedocument.presentationml.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Default Extension="bin" ContentType="application/vnd.openxmlformats-officedocument.presentationml.printerSettings"/>
  <Override PartName="/ppt/slides/slide11.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notesMasters/notesMaster1.xml" ContentType="application/vnd.openxmlformats-officedocument.presentationml.notesMaster+xml"/>
  <Override PartName="/ppt/slides/slide47.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slideLayouts/slideLayout8.xml" ContentType="application/vnd.openxmlformats-officedocument.presentationml.slideLayout+xml"/>
  <Override PartName="/ppt/slides/slide23.xml" ContentType="application/vnd.openxmlformats-officedocument.presentationml.slide+xml"/>
  <Override PartName="/ppt/slideLayouts/slideLayout10.xml" ContentType="application/vnd.openxmlformats-officedocument.presentationml.slideLayout+xml"/>
  <Override PartName="/ppt/slides/slide42.xml" ContentType="application/vnd.openxmlformats-officedocument.presentationml.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Default Extension="png" ContentType="image/png"/>
  <Override PartName="/ppt/slideLayouts/slideLayout3.xml" ContentType="application/vnd.openxmlformats-officedocument.presentationml.slideLayout+xml"/>
  <Override PartName="/ppt/slides/slide13.xml" ContentType="application/vnd.openxmlformats-officedocument.presentationml.slide+xml"/>
  <Override PartName="/ppt/slides/slide32.xml" ContentType="application/vnd.openxmlformats-officedocument.presentationml.slide+xml"/>
  <Override PartName="/docProps/app.xml" ContentType="application/vnd.openxmlformats-officedocument.extended-properties+xml"/>
  <Default Extension="vml" ContentType="application/vnd.openxmlformats-officedocument.vmlDrawing"/>
  <Override PartName="/ppt/slides/slide49.xml" ContentType="application/vnd.openxmlformats-officedocument.presentationml.slide+xml"/>
  <Override PartName="/ppt/slides/slide25.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51"/>
  </p:notesMasterIdLst>
  <p:sldIdLst>
    <p:sldId id="256" r:id="rId2"/>
    <p:sldId id="257" r:id="rId3"/>
    <p:sldId id="264" r:id="rId4"/>
    <p:sldId id="306" r:id="rId5"/>
    <p:sldId id="307" r:id="rId6"/>
    <p:sldId id="267" r:id="rId7"/>
    <p:sldId id="309" r:id="rId8"/>
    <p:sldId id="259" r:id="rId9"/>
    <p:sldId id="269" r:id="rId10"/>
    <p:sldId id="271" r:id="rId11"/>
    <p:sldId id="273" r:id="rId12"/>
    <p:sldId id="313" r:id="rId13"/>
    <p:sldId id="314" r:id="rId14"/>
    <p:sldId id="315" r:id="rId15"/>
    <p:sldId id="316" r:id="rId16"/>
    <p:sldId id="260" r:id="rId17"/>
    <p:sldId id="280" r:id="rId18"/>
    <p:sldId id="275" r:id="rId19"/>
    <p:sldId id="317" r:id="rId20"/>
    <p:sldId id="318" r:id="rId21"/>
    <p:sldId id="319" r:id="rId22"/>
    <p:sldId id="263" r:id="rId23"/>
    <p:sldId id="321" r:id="rId24"/>
    <p:sldId id="322" r:id="rId25"/>
    <p:sldId id="323" r:id="rId26"/>
    <p:sldId id="324" r:id="rId27"/>
    <p:sldId id="325" r:id="rId28"/>
    <p:sldId id="258" r:id="rId29"/>
    <p:sldId id="327" r:id="rId30"/>
    <p:sldId id="328" r:id="rId31"/>
    <p:sldId id="329" r:id="rId32"/>
    <p:sldId id="330" r:id="rId33"/>
    <p:sldId id="331" r:id="rId34"/>
    <p:sldId id="261" r:id="rId35"/>
    <p:sldId id="301" r:id="rId36"/>
    <p:sldId id="297" r:id="rId37"/>
    <p:sldId id="298" r:id="rId38"/>
    <p:sldId id="299" r:id="rId39"/>
    <p:sldId id="300" r:id="rId40"/>
    <p:sldId id="303" r:id="rId41"/>
    <p:sldId id="304" r:id="rId42"/>
    <p:sldId id="302" r:id="rId43"/>
    <p:sldId id="262" r:id="rId44"/>
    <p:sldId id="334" r:id="rId45"/>
    <p:sldId id="335" r:id="rId46"/>
    <p:sldId id="336" r:id="rId47"/>
    <p:sldId id="337" r:id="rId48"/>
    <p:sldId id="339" r:id="rId49"/>
    <p:sldId id="332" r:id="rId5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885" autoAdjust="0"/>
    <p:restoredTop sz="94634" autoAdjust="0"/>
  </p:normalViewPr>
  <p:slideViewPr>
    <p:cSldViewPr snapToGrid="0" snapToObjects="1">
      <p:cViewPr varScale="1">
        <p:scale>
          <a:sx n="98" d="100"/>
          <a:sy n="98" d="100"/>
        </p:scale>
        <p:origin x="-52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B10ECF51-110D-8E43-B9FE-FA660FC5A280}" type="datetime1">
              <a:rPr lang="en-US"/>
              <a:pPr>
                <a:defRPr/>
              </a:pPr>
              <a:t>9/11/11</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_tradn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ES_trad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73321B1-7CB4-BB4A-8AF6-66E16160B7E2}" type="slidenum">
              <a:rPr lang="es-ES_tradnl"/>
              <a:pPr>
                <a:defRPr/>
              </a:pPr>
              <a:t>‹#›</a:t>
            </a:fld>
            <a:endParaRPr lang="es-ES_tradnl"/>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4" charset="-128"/>
        <a:cs typeface="ＭＳ Ｐゴシック" pitchFamily="6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3DA59023-379B-1346-AA5E-C65A21D86D17}" type="slidenum">
              <a:rPr lang="es-ES_tradnl" smtClean="0"/>
              <a:pPr/>
              <a:t>8</a:t>
            </a:fld>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7" name="Picture 14" descr="TitleSlideTop.jpg"/>
          <p:cNvPicPr>
            <a:picLocks noChangeAspect="1"/>
          </p:cNvPicPr>
          <p:nvPr/>
        </p:nvPicPr>
        <p:blipFill>
          <a:blip r:embed="rId2"/>
          <a:srcRect/>
          <a:stretch>
            <a:fillRect/>
          </a:stretch>
        </p:blipFill>
        <p:spPr bwMode="auto">
          <a:xfrm>
            <a:off x="457200" y="457200"/>
            <a:ext cx="8229600" cy="357188"/>
          </a:xfrm>
          <a:prstGeom prst="rect">
            <a:avLst/>
          </a:prstGeom>
          <a:noFill/>
          <a:ln w="9525">
            <a:noFill/>
            <a:miter lim="800000"/>
            <a:headEnd/>
            <a:tailEnd/>
          </a:ln>
        </p:spPr>
      </p:pic>
      <p:pic>
        <p:nvPicPr>
          <p:cNvPr id="8" name="Picture 15" descr="TitleSlideBottom.jpg"/>
          <p:cNvPicPr>
            <a:picLocks noChangeAspect="1"/>
          </p:cNvPicPr>
          <p:nvPr/>
        </p:nvPicPr>
        <p:blipFill>
          <a:blip r:embed="rId3"/>
          <a:srcRect/>
          <a:stretch>
            <a:fillRect/>
          </a:stretch>
        </p:blipFill>
        <p:spPr bwMode="auto">
          <a:xfrm>
            <a:off x="457200" y="2700338"/>
            <a:ext cx="8229600" cy="3700462"/>
          </a:xfrm>
          <a:prstGeom prst="rect">
            <a:avLst/>
          </a:prstGeom>
          <a:noFill/>
          <a:ln w="9525">
            <a:noFill/>
            <a:miter lim="800000"/>
            <a:headEnd/>
            <a:tailEnd/>
          </a:ln>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fld id="{030952A0-D8CC-9E42-A59E-B49A06E831B3}" type="datetime1">
              <a:rPr lang="en-US"/>
              <a:pPr>
                <a:defRPr/>
              </a:pPr>
              <a:t>9/11/11</a:t>
            </a:fld>
            <a:endParaRPr lang="en-US"/>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a:defRPr sz="1100" b="1">
                <a:solidFill>
                  <a:srgbClr val="A6A6A6"/>
                </a:solidFill>
              </a:defRPr>
            </a:lvl1pPr>
          </a:lstStyle>
          <a:p>
            <a:pPr>
              <a:defRPr/>
            </a:pPr>
            <a:fld id="{82E83BFF-EC73-8849-89BB-399B26976534}" type="slidenum">
              <a:rPr lang="en-US"/>
              <a:pPr>
                <a:defRPr/>
              </a:pPr>
              <a:t>‹#›</a:t>
            </a:fld>
            <a:endParaRPr lang="en-US"/>
          </a:p>
        </p:txBody>
      </p:sp>
      <p:sp>
        <p:nvSpPr>
          <p:cNvPr id="11"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5" name="Date Placeholder 1"/>
          <p:cNvSpPr>
            <a:spLocks noGrp="1"/>
          </p:cNvSpPr>
          <p:nvPr>
            <p:ph type="dt" sz="half" idx="10"/>
          </p:nvPr>
        </p:nvSpPr>
        <p:spPr/>
        <p:txBody>
          <a:bodyPr/>
          <a:lstStyle>
            <a:lvl1pPr>
              <a:defRPr/>
            </a:lvl1pPr>
          </a:lstStyle>
          <a:p>
            <a:pPr>
              <a:defRPr/>
            </a:pPr>
            <a:fld id="{55218867-B56F-7C42-B754-AE9369CE4A69}" type="datetime1">
              <a:rPr lang="en-US"/>
              <a:pPr>
                <a:defRPr/>
              </a:pPr>
              <a:t>9/11/11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DFEB222A-791B-7240-B11D-B74FC8B87F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1ED21F0B-141B-6E4B-B861-BDCBB05E930D}" type="datetime1">
              <a:rPr lang="en-US"/>
              <a:pPr>
                <a:defRPr/>
              </a:pPr>
              <a:t>9/11/11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E2D76220-AD67-C144-9155-B5202CFDDB9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smtClean="0"/>
              <a:t>Click icon to add picture</a:t>
            </a:r>
            <a:endParaRPr noProof="0"/>
          </a:p>
        </p:txBody>
      </p:sp>
      <p:sp>
        <p:nvSpPr>
          <p:cNvPr id="8" name="Date Placeholder 4"/>
          <p:cNvSpPr>
            <a:spLocks noGrp="1"/>
          </p:cNvSpPr>
          <p:nvPr>
            <p:ph type="dt" sz="half" idx="14"/>
          </p:nvPr>
        </p:nvSpPr>
        <p:spPr/>
        <p:txBody>
          <a:bodyPr/>
          <a:lstStyle>
            <a:lvl1pPr>
              <a:defRPr/>
            </a:lvl1pPr>
          </a:lstStyle>
          <a:p>
            <a:pPr>
              <a:defRPr/>
            </a:pPr>
            <a:fld id="{7B6BB6CC-A23B-F34F-B5F8-45EE974BE517}" type="datetime1">
              <a:rPr lang="en-US"/>
              <a:pPr>
                <a:defRPr/>
              </a:pPr>
              <a:t>9/11/11</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0233CF19-1CF8-D04E-B109-47622C2578C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0BECA84E-7B3F-AE4F-8873-A6F88F46A6C3}" type="datetime1">
              <a:rPr lang="en-US"/>
              <a:pPr>
                <a:defRPr/>
              </a:pPr>
              <a:t>9/11/11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3949E2-6525-3946-AFF2-581979B1D02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5" name="Picture 12" descr="VerticalRight.jpg"/>
          <p:cNvPicPr>
            <a:picLocks noChangeAspect="1"/>
          </p:cNvPicPr>
          <p:nvPr/>
        </p:nvPicPr>
        <p:blipFill>
          <a:blip r:embed="rId2"/>
          <a:srcRect/>
          <a:stretch>
            <a:fillRect/>
          </a:stretch>
        </p:blipFill>
        <p:spPr bwMode="auto">
          <a:xfrm>
            <a:off x="7112000" y="457200"/>
            <a:ext cx="1546225" cy="5943600"/>
          </a:xfrm>
          <a:prstGeom prst="rect">
            <a:avLst/>
          </a:prstGeom>
          <a:noFill/>
          <a:ln w="9525">
            <a:noFill/>
            <a:miter lim="800000"/>
            <a:headEnd/>
            <a:tailEnd/>
          </a:ln>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3"/>
          <p:cNvSpPr>
            <a:spLocks noGrp="1"/>
          </p:cNvSpPr>
          <p:nvPr>
            <p:ph type="dt" sz="half" idx="10"/>
          </p:nvPr>
        </p:nvSpPr>
        <p:spPr/>
        <p:txBody>
          <a:bodyPr/>
          <a:lstStyle>
            <a:lvl1pPr>
              <a:defRPr/>
            </a:lvl1pPr>
          </a:lstStyle>
          <a:p>
            <a:pPr>
              <a:defRPr/>
            </a:pPr>
            <a:fld id="{008F97CA-1461-5E48-8D54-485D0C883A2A}" type="datetime1">
              <a:rPr lang="en-US"/>
              <a:pPr>
                <a:defRPr/>
              </a:pPr>
              <a:t>9/11/11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117148DE-7D80-684D-94AE-FD56B24DCBA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3AE4E4BD-739C-B143-89D1-379D78689D0D}" type="datetime1">
              <a:rPr lang="en-US"/>
              <a:pPr>
                <a:defRPr/>
              </a:pPr>
              <a:t>9/11/11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5C7189-6E94-D344-BBB9-30C62D362C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5" name="Picture 12" descr="SectionHeaderLeft.jpg"/>
          <p:cNvPicPr>
            <a:picLocks noChangeAspect="1"/>
          </p:cNvPicPr>
          <p:nvPr/>
        </p:nvPicPr>
        <p:blipFill>
          <a:blip r:embed="rId2"/>
          <a:srcRect/>
          <a:stretch>
            <a:fillRect/>
          </a:stretch>
        </p:blipFill>
        <p:spPr bwMode="auto">
          <a:xfrm>
            <a:off x="469900" y="457200"/>
            <a:ext cx="2217738" cy="5943600"/>
          </a:xfrm>
          <a:prstGeom prst="rect">
            <a:avLst/>
          </a:prstGeom>
          <a:noFill/>
          <a:ln w="9525">
            <a:noFill/>
            <a:miter lim="800000"/>
            <a:headEnd/>
            <a:tailEnd/>
          </a:ln>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06AB3066-9245-AE43-8794-77B9F0E1BF68}" type="datetime1">
              <a:rPr lang="en-US"/>
              <a:pPr>
                <a:defRPr/>
              </a:pPr>
              <a:t>9/11/11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a:defRPr sz="1100" b="1">
                <a:solidFill>
                  <a:srgbClr val="A6A6A6"/>
                </a:solidFill>
              </a:defRPr>
            </a:lvl1pPr>
          </a:lstStyle>
          <a:p>
            <a:pPr>
              <a:defRPr/>
            </a:pPr>
            <a:fld id="{20D0DFC2-2F21-B446-89E7-8D81D84E56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606B629A-C009-644E-A1E5-D5965B59BA70}" type="datetime1">
              <a:rPr lang="en-US"/>
              <a:pPr>
                <a:defRPr/>
              </a:pPr>
              <a:t>9/11/11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DE8183-A7C6-F342-A4F2-60E3D66B3DE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pPr>
              <a:defRPr/>
            </a:pPr>
            <a:fld id="{F22FE8D4-6879-644E-96EB-551A1088CDE7}" type="datetime1">
              <a:rPr lang="en-US"/>
              <a:pPr>
                <a:defRPr/>
              </a:pPr>
              <a:t>9/11/11</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080C422-0F8B-EA45-8636-1004049F90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pPr>
              <a:defRPr/>
            </a:pPr>
            <a:fld id="{9F8B22BD-722A-3D48-A41E-572DD4DFEBAD}" type="datetime1">
              <a:rPr lang="en-US"/>
              <a:pPr>
                <a:defRPr/>
              </a:pPr>
              <a:t>9/11/11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4393017-82DD-7A4C-8BFF-49F6C22EFB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5"/>
          </p:nvPr>
        </p:nvSpPr>
        <p:spPr/>
        <p:txBody>
          <a:bodyPr/>
          <a:lstStyle>
            <a:lvl1pPr>
              <a:defRPr/>
            </a:lvl1pPr>
          </a:lstStyle>
          <a:p>
            <a:pPr>
              <a:defRPr/>
            </a:pPr>
            <a:fld id="{EB0CF6A4-418C-1148-843D-59D3955103FB}" type="datetime1">
              <a:rPr lang="en-US"/>
              <a:pPr>
                <a:defRPr/>
              </a:pPr>
              <a:t>9/11/11</a:t>
            </a:fld>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24BE8D3C-0F73-F240-A81A-676B0D1D76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pPr>
              <a:defRPr/>
            </a:pPr>
            <a:fld id="{FC17E955-B0CA-674F-B564-BAC58BC72FF6}" type="datetime1">
              <a:rPr lang="en-US"/>
              <a:pPr>
                <a:defRPr/>
              </a:pPr>
              <a:t>9/11/11</a:t>
            </a:fld>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pPr>
              <a:defRPr/>
            </a:pPr>
            <a:fld id="{A2960FC4-5AF5-7D4C-AC10-02C62561F6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40526D28-5F42-894B-8F78-08DF14DF9A8E}" type="datetime1">
              <a:rPr lang="en-US"/>
              <a:pPr>
                <a:defRPr/>
              </a:pPr>
              <a:t>9/11/11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AD4E0AB-5B67-4F46-B363-23ABCDE3DB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16"/>
          <a:srcRect/>
          <a:stretch>
            <a:fillRect/>
          </a:stretch>
        </p:blipFill>
        <p:spPr bwMode="auto">
          <a:xfrm>
            <a:off x="457200" y="457200"/>
            <a:ext cx="8229600" cy="1382713"/>
          </a:xfrm>
          <a:prstGeom prst="rect">
            <a:avLst/>
          </a:prstGeom>
          <a:noFill/>
          <a:ln w="9525">
            <a:noFill/>
            <a:miter lim="800000"/>
            <a:headEnd/>
            <a:tailEnd/>
          </a:ln>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charset="0"/>
              </a:defRPr>
            </a:lvl1pPr>
          </a:lstStyle>
          <a:p>
            <a:pPr>
              <a:defRPr/>
            </a:pPr>
            <a:fld id="{F5649FD0-EA09-0748-B228-80395FE7F738}" type="datetime1">
              <a:rPr lang="en-US"/>
              <a:pPr>
                <a:defRPr/>
              </a:pPr>
              <a:t>9/11/11</a:t>
            </a:fld>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A6A6A6"/>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a:solidFill>
                  <a:schemeClr val="accent1"/>
                </a:solidFill>
                <a:latin typeface="Calibri" charset="0"/>
              </a:defRPr>
            </a:lvl1pPr>
          </a:lstStyle>
          <a:p>
            <a:pPr>
              <a:defRPr/>
            </a:pPr>
            <a:fld id="{AB35D32C-7DC5-0946-AA39-502F9567665A}" type="slidenum">
              <a:rPr lang="en-US"/>
              <a:pPr>
                <a:defRPr/>
              </a:pPr>
              <a:t>‹#›</a:t>
            </a:fld>
            <a:endParaRPr lang="en-US"/>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857" r:id="rId1"/>
    <p:sldLayoutId id="2147483850" r:id="rId2"/>
    <p:sldLayoutId id="2147483858" r:id="rId3"/>
    <p:sldLayoutId id="2147483851" r:id="rId4"/>
    <p:sldLayoutId id="2147483859" r:id="rId5"/>
    <p:sldLayoutId id="2147483852" r:id="rId6"/>
    <p:sldLayoutId id="2147483853" r:id="rId7"/>
    <p:sldLayoutId id="2147483854" r:id="rId8"/>
    <p:sldLayoutId id="2147483855" r:id="rId9"/>
    <p:sldLayoutId id="2147483860" r:id="rId10"/>
    <p:sldLayoutId id="2147483861" r:id="rId11"/>
    <p:sldLayoutId id="2147483862" r:id="rId12"/>
    <p:sldLayoutId id="2147483856" r:id="rId13"/>
    <p:sldLayoutId id="2147483863" r:id="rId14"/>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64" charset="-128"/>
          <a:cs typeface="ＭＳ Ｐゴシック" pitchFamily="64" charset="-128"/>
        </a:defRPr>
      </a:lvl1pPr>
      <a:lvl2pPr algn="r" rtl="0" eaLnBrk="0" fontAlgn="base" hangingPunct="0">
        <a:lnSpc>
          <a:spcPts val="5400"/>
        </a:lnSpc>
        <a:spcBef>
          <a:spcPct val="0"/>
        </a:spcBef>
        <a:spcAft>
          <a:spcPct val="0"/>
        </a:spcAft>
        <a:defRPr sz="5200">
          <a:solidFill>
            <a:schemeClr val="bg1"/>
          </a:solidFill>
          <a:latin typeface="Calisto MT" pitchFamily="64" charset="0"/>
          <a:ea typeface="ＭＳ Ｐゴシック" pitchFamily="64" charset="-128"/>
          <a:cs typeface="ＭＳ Ｐゴシック" pitchFamily="64" charset="-128"/>
        </a:defRPr>
      </a:lvl2pPr>
      <a:lvl3pPr algn="r" rtl="0" eaLnBrk="0" fontAlgn="base" hangingPunct="0">
        <a:lnSpc>
          <a:spcPts val="5400"/>
        </a:lnSpc>
        <a:spcBef>
          <a:spcPct val="0"/>
        </a:spcBef>
        <a:spcAft>
          <a:spcPct val="0"/>
        </a:spcAft>
        <a:defRPr sz="5200">
          <a:solidFill>
            <a:schemeClr val="bg1"/>
          </a:solidFill>
          <a:latin typeface="Calisto MT" pitchFamily="64" charset="0"/>
          <a:ea typeface="ＭＳ Ｐゴシック" pitchFamily="64" charset="-128"/>
          <a:cs typeface="ＭＳ Ｐゴシック" pitchFamily="64" charset="-128"/>
        </a:defRPr>
      </a:lvl3pPr>
      <a:lvl4pPr algn="r" rtl="0" eaLnBrk="0" fontAlgn="base" hangingPunct="0">
        <a:lnSpc>
          <a:spcPts val="5400"/>
        </a:lnSpc>
        <a:spcBef>
          <a:spcPct val="0"/>
        </a:spcBef>
        <a:spcAft>
          <a:spcPct val="0"/>
        </a:spcAft>
        <a:defRPr sz="5200">
          <a:solidFill>
            <a:schemeClr val="bg1"/>
          </a:solidFill>
          <a:latin typeface="Calisto MT" pitchFamily="64" charset="0"/>
          <a:ea typeface="ＭＳ Ｐゴシック" pitchFamily="64" charset="-128"/>
          <a:cs typeface="ＭＳ Ｐゴシック" pitchFamily="64" charset="-128"/>
        </a:defRPr>
      </a:lvl4pPr>
      <a:lvl5pPr algn="r" rtl="0" eaLnBrk="0" fontAlgn="base" hangingPunct="0">
        <a:lnSpc>
          <a:spcPts val="5400"/>
        </a:lnSpc>
        <a:spcBef>
          <a:spcPct val="0"/>
        </a:spcBef>
        <a:spcAft>
          <a:spcPct val="0"/>
        </a:spcAft>
        <a:defRPr sz="5200">
          <a:solidFill>
            <a:schemeClr val="bg1"/>
          </a:solidFill>
          <a:latin typeface="Calisto MT" pitchFamily="64" charset="0"/>
          <a:ea typeface="ＭＳ Ｐゴシック" pitchFamily="64" charset="-128"/>
          <a:cs typeface="ＭＳ Ｐゴシック" pitchFamily="64" charset="-128"/>
        </a:defRPr>
      </a:lvl5pPr>
      <a:lvl6pPr marL="457200" algn="r" rtl="0" fontAlgn="base">
        <a:lnSpc>
          <a:spcPts val="5400"/>
        </a:lnSpc>
        <a:spcBef>
          <a:spcPct val="0"/>
        </a:spcBef>
        <a:spcAft>
          <a:spcPct val="0"/>
        </a:spcAft>
        <a:defRPr sz="5200">
          <a:solidFill>
            <a:schemeClr val="bg1"/>
          </a:solidFill>
          <a:latin typeface="Calisto MT" pitchFamily="64" charset="0"/>
          <a:ea typeface="ＭＳ Ｐゴシック" pitchFamily="64" charset="-128"/>
          <a:cs typeface="ＭＳ Ｐゴシック" pitchFamily="64" charset="-128"/>
        </a:defRPr>
      </a:lvl6pPr>
      <a:lvl7pPr marL="914400" algn="r" rtl="0" fontAlgn="base">
        <a:lnSpc>
          <a:spcPts val="5400"/>
        </a:lnSpc>
        <a:spcBef>
          <a:spcPct val="0"/>
        </a:spcBef>
        <a:spcAft>
          <a:spcPct val="0"/>
        </a:spcAft>
        <a:defRPr sz="5200">
          <a:solidFill>
            <a:schemeClr val="bg1"/>
          </a:solidFill>
          <a:latin typeface="Calisto MT" pitchFamily="64" charset="0"/>
          <a:ea typeface="ＭＳ Ｐゴシック" pitchFamily="64" charset="-128"/>
          <a:cs typeface="ＭＳ Ｐゴシック" pitchFamily="64" charset="-128"/>
        </a:defRPr>
      </a:lvl7pPr>
      <a:lvl8pPr marL="1371600" algn="r" rtl="0" fontAlgn="base">
        <a:lnSpc>
          <a:spcPts val="5400"/>
        </a:lnSpc>
        <a:spcBef>
          <a:spcPct val="0"/>
        </a:spcBef>
        <a:spcAft>
          <a:spcPct val="0"/>
        </a:spcAft>
        <a:defRPr sz="5200">
          <a:solidFill>
            <a:schemeClr val="bg1"/>
          </a:solidFill>
          <a:latin typeface="Calisto MT" pitchFamily="64" charset="0"/>
          <a:ea typeface="ＭＳ Ｐゴシック" pitchFamily="64" charset="-128"/>
          <a:cs typeface="ＭＳ Ｐゴシック" pitchFamily="64" charset="-128"/>
        </a:defRPr>
      </a:lvl8pPr>
      <a:lvl9pPr marL="1828800" algn="r" rtl="0" fontAlgn="base">
        <a:lnSpc>
          <a:spcPts val="5400"/>
        </a:lnSpc>
        <a:spcBef>
          <a:spcPct val="0"/>
        </a:spcBef>
        <a:spcAft>
          <a:spcPct val="0"/>
        </a:spcAft>
        <a:defRPr sz="5200">
          <a:solidFill>
            <a:schemeClr val="bg1"/>
          </a:solidFill>
          <a:latin typeface="Calisto MT" pitchFamily="64" charset="0"/>
          <a:ea typeface="ＭＳ Ｐゴシック" pitchFamily="64" charset="-128"/>
          <a:cs typeface="ＭＳ Ｐゴシック" pitchFamily="64" charset="-128"/>
        </a:defRPr>
      </a:lvl9pPr>
    </p:titleStyle>
    <p:bodyStyle>
      <a:lvl1pPr marL="282575" indent="-282575" algn="l" rtl="0" eaLnBrk="0" fontAlgn="base" hangingPunct="0">
        <a:spcBef>
          <a:spcPts val="1800"/>
        </a:spcBef>
        <a:spcAft>
          <a:spcPct val="0"/>
        </a:spcAft>
        <a:buClr>
          <a:schemeClr val="accent1"/>
        </a:buClr>
        <a:buSzPct val="75000"/>
        <a:buFont typeface="Wingdings" charset="2"/>
        <a:buChar char="n"/>
        <a:defRPr sz="2000" kern="1200">
          <a:solidFill>
            <a:srgbClr val="262626"/>
          </a:solidFill>
          <a:latin typeface="+mn-lt"/>
          <a:ea typeface="ＭＳ Ｐゴシック" pitchFamily="64" charset="-128"/>
          <a:cs typeface="ＭＳ Ｐゴシック" pitchFamily="64" charset="-128"/>
        </a:defRPr>
      </a:lvl1pPr>
      <a:lvl2pPr marL="577850" indent="-295275" algn="l" rtl="0" eaLnBrk="0" fontAlgn="base" hangingPunct="0">
        <a:spcBef>
          <a:spcPts val="600"/>
        </a:spcBef>
        <a:spcAft>
          <a:spcPct val="0"/>
        </a:spcAft>
        <a:buClr>
          <a:schemeClr val="accent1"/>
        </a:buClr>
        <a:buSzPct val="75000"/>
        <a:buFont typeface="Wingdings" charset="2"/>
        <a:buChar char="n"/>
        <a:defRPr kern="1200">
          <a:solidFill>
            <a:srgbClr val="262626"/>
          </a:solidFill>
          <a:latin typeface="+mn-lt"/>
          <a:ea typeface="ＭＳ Ｐゴシック" pitchFamily="64" charset="-128"/>
          <a:cs typeface="+mn-cs"/>
        </a:defRPr>
      </a:lvl2pPr>
      <a:lvl3pPr marL="860425" indent="-282575" algn="l" rtl="0" eaLnBrk="0" fontAlgn="base" hangingPunct="0">
        <a:spcBef>
          <a:spcPts val="600"/>
        </a:spcBef>
        <a:spcAft>
          <a:spcPct val="0"/>
        </a:spcAft>
        <a:buClr>
          <a:schemeClr val="accent1"/>
        </a:buClr>
        <a:buSzPct val="75000"/>
        <a:buFont typeface="Wingdings" charset="2"/>
        <a:buChar char="n"/>
        <a:defRPr kern="1200">
          <a:solidFill>
            <a:srgbClr val="262626"/>
          </a:solidFill>
          <a:latin typeface="+mn-lt"/>
          <a:ea typeface="ＭＳ Ｐゴシック" pitchFamily="64" charset="-128"/>
          <a:cs typeface="+mn-cs"/>
        </a:defRPr>
      </a:lvl3pPr>
      <a:lvl4pPr marL="1143000" indent="-282575" algn="l" rtl="0" eaLnBrk="0" fontAlgn="base" hangingPunct="0">
        <a:spcBef>
          <a:spcPts val="600"/>
        </a:spcBef>
        <a:spcAft>
          <a:spcPct val="0"/>
        </a:spcAft>
        <a:buClr>
          <a:schemeClr val="accent1"/>
        </a:buClr>
        <a:buSzPct val="75000"/>
        <a:buFont typeface="Wingdings" charset="2"/>
        <a:buChar char="n"/>
        <a:defRPr kern="1200">
          <a:solidFill>
            <a:srgbClr val="262626"/>
          </a:solidFill>
          <a:latin typeface="+mn-lt"/>
          <a:ea typeface="ＭＳ Ｐゴシック" pitchFamily="64" charset="-128"/>
          <a:cs typeface="+mn-cs"/>
        </a:defRPr>
      </a:lvl4pPr>
      <a:lvl5pPr marL="1425575" indent="-282575" algn="l" rtl="0" eaLnBrk="0" fontAlgn="base" hangingPunct="0">
        <a:spcBef>
          <a:spcPts val="600"/>
        </a:spcBef>
        <a:spcAft>
          <a:spcPct val="0"/>
        </a:spcAft>
        <a:buClr>
          <a:schemeClr val="accent1"/>
        </a:buClr>
        <a:buSzPct val="75000"/>
        <a:buFont typeface="Wingdings" charset="2"/>
        <a:buChar char="n"/>
        <a:defRPr kern="1200">
          <a:solidFill>
            <a:srgbClr val="262626"/>
          </a:solidFill>
          <a:latin typeface="+mn-lt"/>
          <a:ea typeface="ＭＳ Ｐゴシック" pitchFamily="6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Macintosh%20HDD:Users:Narayana:Documents:Amma's:Balshala:sanskrit%20words.doc!OLE_LINK1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36.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 Id="rId3" Type="http://schemas.openxmlformats.org/officeDocument/2006/relationships/image" Target="../media/image4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media/image4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 Id="rId3"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ctrTitle"/>
          </p:nvPr>
        </p:nvSpPr>
        <p:spPr bwMode="auto">
          <a:xfrm>
            <a:off x="685800" y="968375"/>
            <a:ext cx="7799388" cy="1236663"/>
          </a:xfrm>
        </p:spPr>
        <p:txBody>
          <a:bodyPr/>
          <a:lstStyle/>
          <a:p>
            <a:pPr eaLnBrk="1" hangingPunct="1"/>
            <a:r>
              <a:rPr lang="en-US" smtClean="0">
                <a:ea typeface="ＭＳ Ｐゴシック" charset="-128"/>
                <a:cs typeface="ＭＳ Ｐゴシック" charset="-128"/>
              </a:rPr>
              <a:t>SANSKRIT WORDS</a:t>
            </a:r>
          </a:p>
        </p:txBody>
      </p:sp>
      <p:sp>
        <p:nvSpPr>
          <p:cNvPr id="17411" name="Subtitle 2"/>
          <p:cNvSpPr>
            <a:spLocks noGrp="1"/>
          </p:cNvSpPr>
          <p:nvPr>
            <p:ph type="subTitle" idx="1"/>
          </p:nvPr>
        </p:nvSpPr>
        <p:spPr>
          <a:xfrm>
            <a:off x="685800" y="2209800"/>
            <a:ext cx="7799388" cy="466725"/>
          </a:xfrm>
        </p:spPr>
        <p:txBody>
          <a:bodyPr/>
          <a:lstStyle/>
          <a:p>
            <a:pPr eaLnBrk="1" hangingPunct="1">
              <a:spcBef>
                <a:spcPct val="0"/>
              </a:spcBef>
            </a:pPr>
            <a:endParaRPr lang="en-US">
              <a:solidFill>
                <a:srgbClr val="898989"/>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solidFill>
                  <a:srgbClr val="730000"/>
                </a:solidFill>
                <a:effectLst>
                  <a:outerShdw blurRad="38100" dist="38100" dir="2700000" algn="tl">
                    <a:srgbClr val="000000"/>
                  </a:outerShdw>
                </a:effectLst>
                <a:ea typeface="ＭＳ Ｐゴシック" charset="-128"/>
                <a:cs typeface="ＭＳ Ｐゴシック" charset="-128"/>
              </a:rPr>
              <a:t>ARGHYAM    PAADYAM </a:t>
            </a:r>
          </a:p>
        </p:txBody>
      </p:sp>
      <p:sp>
        <p:nvSpPr>
          <p:cNvPr id="35843" name="Content Placeholder 2"/>
          <p:cNvSpPr>
            <a:spLocks noGrp="1"/>
          </p:cNvSpPr>
          <p:nvPr>
            <p:ph idx="1"/>
          </p:nvPr>
        </p:nvSpPr>
        <p:spPr>
          <a:xfrm>
            <a:off x="3429000" y="2286000"/>
            <a:ext cx="5357813" cy="4168775"/>
          </a:xfrm>
        </p:spPr>
        <p:txBody>
          <a:bodyPr/>
          <a:lstStyle/>
          <a:p>
            <a:pPr eaLnBrk="1" hangingPunct="1">
              <a:lnSpc>
                <a:spcPct val="80000"/>
              </a:lnSpc>
            </a:pPr>
            <a:r>
              <a:rPr lang="en-US" sz="3000" smtClean="0">
                <a:ea typeface="ＭＳ Ｐゴシック" charset="-128"/>
                <a:cs typeface="ＭＳ Ｐゴシック" charset="-128"/>
              </a:rPr>
              <a:t> ARGHYAM</a:t>
            </a:r>
          </a:p>
          <a:p>
            <a:pPr eaLnBrk="1" hangingPunct="1">
              <a:lnSpc>
                <a:spcPct val="80000"/>
              </a:lnSpc>
              <a:buFont typeface="Wingdings" charset="2"/>
              <a:buNone/>
            </a:pPr>
            <a:r>
              <a:rPr lang="en-US" sz="3000" smtClean="0">
                <a:ea typeface="ＭＳ Ｐゴシック" charset="-128"/>
                <a:cs typeface="ＭＳ Ｐゴシック" charset="-128"/>
              </a:rPr>
              <a:t>	Water offered to God  during pooja to wash hands</a:t>
            </a:r>
          </a:p>
          <a:p>
            <a:pPr eaLnBrk="1" hangingPunct="1">
              <a:lnSpc>
                <a:spcPct val="80000"/>
              </a:lnSpc>
              <a:buFont typeface="Wingdings" charset="2"/>
              <a:buNone/>
            </a:pPr>
            <a:r>
              <a:rPr lang="en-US" sz="1900" smtClean="0">
                <a:ea typeface="ＭＳ Ｐゴシック" charset="-128"/>
                <a:cs typeface="ＭＳ Ｐゴシック" charset="-128"/>
              </a:rPr>
              <a:t>     (Also, Arghya)</a:t>
            </a:r>
          </a:p>
          <a:p>
            <a:pPr eaLnBrk="1" hangingPunct="1">
              <a:lnSpc>
                <a:spcPct val="80000"/>
              </a:lnSpc>
            </a:pPr>
            <a:r>
              <a:rPr lang="en-US" sz="3000" smtClean="0">
                <a:ea typeface="ＭＳ Ｐゴシック" charset="-128"/>
                <a:cs typeface="ＭＳ Ｐゴシック" charset="-128"/>
              </a:rPr>
              <a:t>PAADYAM</a:t>
            </a:r>
          </a:p>
          <a:p>
            <a:pPr eaLnBrk="1" hangingPunct="1">
              <a:lnSpc>
                <a:spcPct val="80000"/>
              </a:lnSpc>
              <a:buFont typeface="Wingdings" charset="2"/>
              <a:buNone/>
            </a:pPr>
            <a:r>
              <a:rPr lang="en-US" sz="3000" smtClean="0">
                <a:ea typeface="ＭＳ Ｐゴシック" charset="-128"/>
                <a:cs typeface="ＭＳ Ｐゴシック" charset="-128"/>
              </a:rPr>
              <a:t>	Water offered to God  during pooja to wash feet</a:t>
            </a:r>
          </a:p>
          <a:p>
            <a:pPr eaLnBrk="1" hangingPunct="1">
              <a:lnSpc>
                <a:spcPct val="80000"/>
              </a:lnSpc>
              <a:buFont typeface="Wingdings" charset="2"/>
              <a:buNone/>
            </a:pPr>
            <a:r>
              <a:rPr lang="en-US" sz="1900" smtClean="0">
                <a:ea typeface="ＭＳ Ｐゴシック" charset="-128"/>
                <a:cs typeface="ＭＳ Ｐゴシック" charset="-128"/>
              </a:rPr>
              <a:t>     (Also, Paadya)</a:t>
            </a:r>
          </a:p>
          <a:p>
            <a:pPr eaLnBrk="1" hangingPunct="1">
              <a:lnSpc>
                <a:spcPct val="80000"/>
              </a:lnSpc>
              <a:buFont typeface="Wingdings" charset="2"/>
              <a:buNone/>
            </a:pPr>
            <a:endParaRPr lang="en-US" sz="1900" smtClean="0">
              <a:ea typeface="ＭＳ Ｐゴシック" charset="-128"/>
              <a:cs typeface="ＭＳ Ｐゴシック" charset="-128"/>
            </a:endParaRPr>
          </a:p>
          <a:p>
            <a:pPr eaLnBrk="1" hangingPunct="1">
              <a:lnSpc>
                <a:spcPct val="80000"/>
              </a:lnSpc>
              <a:buFont typeface="Wingdings" charset="2"/>
              <a:buNone/>
            </a:pPr>
            <a:endParaRPr lang="en-US" sz="2600" u="sng" smtClean="0">
              <a:ea typeface="ＭＳ Ｐゴシック" charset="-128"/>
              <a:cs typeface="ＭＳ Ｐゴシック" charset="-128"/>
            </a:endParaRPr>
          </a:p>
        </p:txBody>
      </p:sp>
      <p:pic>
        <p:nvPicPr>
          <p:cNvPr id="35844" name="Picture 6" descr="arghya:paadya.jpg"/>
          <p:cNvPicPr>
            <a:picLocks noChangeAspect="1"/>
          </p:cNvPicPr>
          <p:nvPr/>
        </p:nvPicPr>
        <p:blipFill>
          <a:blip r:embed="rId2"/>
          <a:srcRect/>
          <a:stretch>
            <a:fillRect/>
          </a:stretch>
        </p:blipFill>
        <p:spPr bwMode="auto">
          <a:xfrm>
            <a:off x="342900" y="1955800"/>
            <a:ext cx="3086100" cy="4067175"/>
          </a:xfrm>
          <a:prstGeom prst="rect">
            <a:avLst/>
          </a:prstGeom>
          <a:noFill/>
          <a:ln w="9525">
            <a:noFill/>
            <a:miter lim="800000"/>
            <a:headEnd/>
            <a:tailEnd/>
          </a:ln>
        </p:spPr>
      </p:pic>
      <p:pic>
        <p:nvPicPr>
          <p:cNvPr id="35845" name="Picture 10" descr="arghya:paadya_2.jpg"/>
          <p:cNvPicPr>
            <a:picLocks noChangeAspect="1"/>
          </p:cNvPicPr>
          <p:nvPr/>
        </p:nvPicPr>
        <p:blipFill>
          <a:blip r:embed="rId3"/>
          <a:srcRect/>
          <a:stretch>
            <a:fillRect/>
          </a:stretch>
        </p:blipFill>
        <p:spPr bwMode="auto">
          <a:xfrm>
            <a:off x="342900" y="260350"/>
            <a:ext cx="3086100" cy="2312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solidFill>
                  <a:srgbClr val="730000"/>
                </a:solidFill>
                <a:effectLst>
                  <a:outerShdw blurRad="38100" dist="38100" dir="2700000" algn="tl">
                    <a:srgbClr val="000000"/>
                  </a:outerShdw>
                </a:effectLst>
                <a:ea typeface="ＭＳ Ｐゴシック" charset="-128"/>
                <a:cs typeface="ＭＳ Ｐゴシック" charset="-128"/>
              </a:rPr>
              <a:t>SNANAM </a:t>
            </a:r>
          </a:p>
        </p:txBody>
      </p:sp>
      <p:sp>
        <p:nvSpPr>
          <p:cNvPr id="37891" name="Content Placeholder 2"/>
          <p:cNvSpPr>
            <a:spLocks noGrp="1"/>
          </p:cNvSpPr>
          <p:nvPr>
            <p:ph idx="1"/>
          </p:nvPr>
        </p:nvSpPr>
        <p:spPr>
          <a:xfrm>
            <a:off x="4427538" y="2286000"/>
            <a:ext cx="4359275" cy="3840163"/>
          </a:xfrm>
        </p:spPr>
        <p:txBody>
          <a:bodyPr/>
          <a:lstStyle/>
          <a:p>
            <a:pPr eaLnBrk="1" hangingPunct="1">
              <a:lnSpc>
                <a:spcPct val="80000"/>
              </a:lnSpc>
            </a:pPr>
            <a:r>
              <a:rPr lang="en-US" sz="2700" smtClean="0">
                <a:ea typeface="ＭＳ Ｐゴシック" charset="-128"/>
                <a:cs typeface="ＭＳ Ｐゴシック" charset="-128"/>
              </a:rPr>
              <a:t> Means BATH</a:t>
            </a:r>
          </a:p>
          <a:p>
            <a:pPr eaLnBrk="1" hangingPunct="1">
              <a:lnSpc>
                <a:spcPct val="80000"/>
              </a:lnSpc>
              <a:buFont typeface="Wingdings" charset="2"/>
              <a:buNone/>
            </a:pPr>
            <a:r>
              <a:rPr lang="en-US" sz="1700" smtClean="0">
                <a:ea typeface="ＭＳ Ｐゴシック" charset="-128"/>
                <a:cs typeface="ＭＳ Ｐゴシック" charset="-128"/>
              </a:rPr>
              <a:t>	(Also, Snana)</a:t>
            </a:r>
          </a:p>
          <a:p>
            <a:pPr eaLnBrk="1" hangingPunct="1">
              <a:lnSpc>
                <a:spcPct val="80000"/>
              </a:lnSpc>
              <a:buFont typeface="Wingdings" charset="2"/>
              <a:buNone/>
            </a:pPr>
            <a:r>
              <a:rPr lang="en-US" sz="2700" smtClean="0">
                <a:ea typeface="ＭＳ Ｐゴシック" charset="-128"/>
                <a:cs typeface="ＭＳ Ｐゴシック" charset="-128"/>
              </a:rPr>
              <a:t>   Idols are bathed in water before Pooja. </a:t>
            </a:r>
          </a:p>
          <a:p>
            <a:pPr eaLnBrk="1" hangingPunct="1">
              <a:lnSpc>
                <a:spcPct val="80000"/>
              </a:lnSpc>
              <a:buFont typeface="Wingdings" charset="2"/>
              <a:buNone/>
            </a:pPr>
            <a:r>
              <a:rPr lang="en-US" sz="2700" smtClean="0">
                <a:ea typeface="ＭＳ Ｐゴシック" charset="-128"/>
                <a:cs typeface="ＭＳ Ｐゴシック" charset="-128"/>
              </a:rPr>
              <a:t>	The water used to bathe idols is sometimes offered as THEERTHA or holy water.</a:t>
            </a:r>
          </a:p>
          <a:p>
            <a:pPr eaLnBrk="1" hangingPunct="1">
              <a:lnSpc>
                <a:spcPct val="80000"/>
              </a:lnSpc>
              <a:buFont typeface="Wingdings" charset="2"/>
              <a:buNone/>
            </a:pPr>
            <a:endParaRPr/>
          </a:p>
        </p:txBody>
      </p:sp>
      <p:pic>
        <p:nvPicPr>
          <p:cNvPr id="37892" name="Picture 5" descr="snana_1.jpg"/>
          <p:cNvPicPr>
            <a:picLocks noChangeAspect="1"/>
          </p:cNvPicPr>
          <p:nvPr/>
        </p:nvPicPr>
        <p:blipFill>
          <a:blip r:embed="rId2"/>
          <a:srcRect/>
          <a:stretch>
            <a:fillRect/>
          </a:stretch>
        </p:blipFill>
        <p:spPr bwMode="auto">
          <a:xfrm>
            <a:off x="508000" y="1995488"/>
            <a:ext cx="3971925" cy="365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solidFill>
                  <a:srgbClr val="730000"/>
                </a:solidFill>
                <a:effectLst>
                  <a:outerShdw blurRad="38100" dist="38100" dir="2700000" algn="tl">
                    <a:srgbClr val="000000"/>
                  </a:outerShdw>
                </a:effectLst>
                <a:ea typeface="ＭＳ Ｐゴシック" charset="-128"/>
                <a:cs typeface="ＭＳ Ｐゴシック" charset="-128"/>
              </a:rPr>
              <a:t>VASTRAM </a:t>
            </a:r>
          </a:p>
        </p:txBody>
      </p:sp>
      <p:sp>
        <p:nvSpPr>
          <p:cNvPr id="39939" name="Content Placeholder 2"/>
          <p:cNvSpPr>
            <a:spLocks noGrp="1"/>
          </p:cNvSpPr>
          <p:nvPr>
            <p:ph idx="1"/>
          </p:nvPr>
        </p:nvSpPr>
        <p:spPr>
          <a:xfrm>
            <a:off x="3270250" y="2286000"/>
            <a:ext cx="5516563" cy="3840163"/>
          </a:xfrm>
        </p:spPr>
        <p:txBody>
          <a:bodyPr/>
          <a:lstStyle/>
          <a:p>
            <a:pPr eaLnBrk="1" hangingPunct="1"/>
            <a:r>
              <a:rPr lang="en-US" sz="3200" smtClean="0">
                <a:ea typeface="ＭＳ Ｐゴシック" charset="-128"/>
                <a:cs typeface="ＭＳ Ｐゴシック" charset="-128"/>
              </a:rPr>
              <a:t> Means CLOTHING or FABRIC</a:t>
            </a:r>
          </a:p>
          <a:p>
            <a:pPr eaLnBrk="1" hangingPunct="1">
              <a:buFont typeface="Wingdings" charset="2"/>
              <a:buNone/>
            </a:pPr>
            <a:r>
              <a:rPr lang="en-US" smtClean="0">
                <a:ea typeface="ＭＳ Ｐゴシック" charset="-128"/>
                <a:cs typeface="ＭＳ Ｐゴシック" charset="-128"/>
              </a:rPr>
              <a:t>     (Also, Vastra)</a:t>
            </a:r>
          </a:p>
          <a:p>
            <a:pPr eaLnBrk="1" hangingPunct="1">
              <a:buFont typeface="Wingdings" charset="2"/>
              <a:buNone/>
            </a:pPr>
            <a:r>
              <a:rPr lang="en-US" sz="2800" smtClean="0">
                <a:ea typeface="ＭＳ Ｐゴシック" charset="-128"/>
                <a:cs typeface="ＭＳ Ｐゴシック" charset="-128"/>
              </a:rPr>
              <a:t>	Idols are adorned with decorative clothing in temples.</a:t>
            </a:r>
          </a:p>
          <a:p>
            <a:pPr eaLnBrk="1" hangingPunct="1">
              <a:buFont typeface="Wingdings" charset="2"/>
              <a:buNone/>
            </a:pPr>
            <a:r>
              <a:rPr lang="en-US" sz="2800" smtClean="0">
                <a:ea typeface="ＭＳ Ｐゴシック" charset="-128"/>
                <a:cs typeface="ＭＳ Ｐゴシック" charset="-128"/>
              </a:rPr>
              <a:t>	Silk or cotton fabric is generally offered during Poojas.</a:t>
            </a:r>
          </a:p>
        </p:txBody>
      </p:sp>
      <p:pic>
        <p:nvPicPr>
          <p:cNvPr id="39940" name="Picture 6" descr="Fabric_1.jpg"/>
          <p:cNvPicPr>
            <a:picLocks noChangeAspect="1"/>
          </p:cNvPicPr>
          <p:nvPr/>
        </p:nvPicPr>
        <p:blipFill>
          <a:blip r:embed="rId2"/>
          <a:srcRect/>
          <a:stretch>
            <a:fillRect/>
          </a:stretch>
        </p:blipFill>
        <p:spPr bwMode="auto">
          <a:xfrm>
            <a:off x="473075" y="455613"/>
            <a:ext cx="2797175" cy="2895600"/>
          </a:xfrm>
          <a:prstGeom prst="rect">
            <a:avLst/>
          </a:prstGeom>
          <a:noFill/>
          <a:ln w="9525">
            <a:noFill/>
            <a:miter lim="800000"/>
            <a:headEnd/>
            <a:tailEnd/>
          </a:ln>
        </p:spPr>
      </p:pic>
      <p:pic>
        <p:nvPicPr>
          <p:cNvPr id="39941" name="Picture 10" descr="fabric_2.jpg"/>
          <p:cNvPicPr>
            <a:picLocks noChangeAspect="1"/>
          </p:cNvPicPr>
          <p:nvPr/>
        </p:nvPicPr>
        <p:blipFill>
          <a:blip r:embed="rId3"/>
          <a:srcRect/>
          <a:stretch>
            <a:fillRect/>
          </a:stretch>
        </p:blipFill>
        <p:spPr bwMode="auto">
          <a:xfrm>
            <a:off x="952500" y="3794125"/>
            <a:ext cx="1798638"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solidFill>
                  <a:srgbClr val="730000"/>
                </a:solidFill>
                <a:effectLst>
                  <a:outerShdw blurRad="38100" dist="38100" dir="2700000" algn="tl">
                    <a:srgbClr val="000000"/>
                  </a:outerShdw>
                </a:effectLst>
                <a:ea typeface="ＭＳ Ｐゴシック" charset="-128"/>
                <a:cs typeface="ＭＳ Ｐゴシック" charset="-128"/>
              </a:rPr>
              <a:t>GANDHAM </a:t>
            </a:r>
          </a:p>
        </p:txBody>
      </p:sp>
      <p:sp>
        <p:nvSpPr>
          <p:cNvPr id="41987" name="Content Placeholder 2"/>
          <p:cNvSpPr>
            <a:spLocks noGrp="1"/>
          </p:cNvSpPr>
          <p:nvPr>
            <p:ph idx="1"/>
          </p:nvPr>
        </p:nvSpPr>
        <p:spPr>
          <a:xfrm>
            <a:off x="3270250" y="2286000"/>
            <a:ext cx="5516563" cy="3840163"/>
          </a:xfrm>
        </p:spPr>
        <p:txBody>
          <a:bodyPr/>
          <a:lstStyle/>
          <a:p>
            <a:pPr eaLnBrk="1" hangingPunct="1"/>
            <a:r>
              <a:rPr lang="en-US" sz="3200" smtClean="0">
                <a:ea typeface="ＭＳ Ｐゴシック" charset="-128"/>
                <a:cs typeface="ＭＳ Ｐゴシック" charset="-128"/>
              </a:rPr>
              <a:t> SANDALWOOD PASTE</a:t>
            </a:r>
          </a:p>
          <a:p>
            <a:pPr eaLnBrk="1" hangingPunct="1">
              <a:buFont typeface="Wingdings" charset="2"/>
              <a:buNone/>
            </a:pPr>
            <a:r>
              <a:rPr lang="en-US" smtClean="0">
                <a:ea typeface="ＭＳ Ｐゴシック" charset="-128"/>
                <a:cs typeface="ＭＳ Ｐゴシック" charset="-128"/>
              </a:rPr>
              <a:t>     (Also, Gandha)</a:t>
            </a:r>
          </a:p>
          <a:p>
            <a:pPr eaLnBrk="1" hangingPunct="1">
              <a:buFont typeface="Wingdings" charset="2"/>
              <a:buNone/>
            </a:pPr>
            <a:r>
              <a:rPr lang="en-US" sz="2800" smtClean="0">
                <a:ea typeface="ＭＳ Ｐゴシック" charset="-128"/>
                <a:cs typeface="ＭＳ Ｐゴシック" charset="-128"/>
              </a:rPr>
              <a:t>	Idols are adorned with decorative clothing in temples.</a:t>
            </a:r>
          </a:p>
          <a:p>
            <a:pPr eaLnBrk="1" hangingPunct="1">
              <a:buFont typeface="Wingdings" charset="2"/>
              <a:buNone/>
            </a:pPr>
            <a:r>
              <a:rPr lang="en-US" sz="2800" smtClean="0">
                <a:ea typeface="ＭＳ Ｐゴシック" charset="-128"/>
                <a:cs typeface="ＭＳ Ｐゴシック" charset="-128"/>
              </a:rPr>
              <a:t>	Silk or cotton fabric is generally offered during Poojas.</a:t>
            </a:r>
          </a:p>
        </p:txBody>
      </p:sp>
      <p:pic>
        <p:nvPicPr>
          <p:cNvPr id="41988" name="Picture 5" descr="sandalwood.jpg"/>
          <p:cNvPicPr>
            <a:picLocks noChangeAspect="1"/>
          </p:cNvPicPr>
          <p:nvPr/>
        </p:nvPicPr>
        <p:blipFill>
          <a:blip r:embed="rId2"/>
          <a:srcRect/>
          <a:stretch>
            <a:fillRect/>
          </a:stretch>
        </p:blipFill>
        <p:spPr bwMode="auto">
          <a:xfrm>
            <a:off x="369888" y="2011363"/>
            <a:ext cx="2900362" cy="289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solidFill>
                  <a:srgbClr val="730000"/>
                </a:solidFill>
                <a:effectLst>
                  <a:outerShdw blurRad="38100" dist="38100" dir="2700000" algn="tl">
                    <a:srgbClr val="000000"/>
                  </a:outerShdw>
                </a:effectLst>
                <a:ea typeface="ＭＳ Ｐゴシック" charset="-128"/>
                <a:cs typeface="ＭＳ Ｐゴシック" charset="-128"/>
              </a:rPr>
              <a:t>HARIDRA </a:t>
            </a:r>
          </a:p>
        </p:txBody>
      </p:sp>
      <p:sp>
        <p:nvSpPr>
          <p:cNvPr id="44035" name="Content Placeholder 2"/>
          <p:cNvSpPr>
            <a:spLocks noGrp="1"/>
          </p:cNvSpPr>
          <p:nvPr>
            <p:ph idx="1"/>
          </p:nvPr>
        </p:nvSpPr>
        <p:spPr>
          <a:xfrm>
            <a:off x="3270250" y="2286000"/>
            <a:ext cx="5516563" cy="3840163"/>
          </a:xfrm>
        </p:spPr>
        <p:txBody>
          <a:bodyPr/>
          <a:lstStyle/>
          <a:p>
            <a:pPr eaLnBrk="1" hangingPunct="1">
              <a:lnSpc>
                <a:spcPct val="80000"/>
              </a:lnSpc>
            </a:pPr>
            <a:r>
              <a:rPr lang="en-US" sz="3000" dirty="0" smtClean="0">
                <a:ea typeface="ＭＳ Ｐゴシック" charset="-128"/>
                <a:cs typeface="ＭＳ Ｐゴシック" charset="-128"/>
              </a:rPr>
              <a:t> TURMERIC POWDER -      a yellow powder made from dried turmeric roots.</a:t>
            </a:r>
          </a:p>
          <a:p>
            <a:pPr eaLnBrk="1" hangingPunct="1">
              <a:lnSpc>
                <a:spcPct val="80000"/>
              </a:lnSpc>
              <a:buFont typeface="Wingdings" charset="2"/>
              <a:buNone/>
            </a:pPr>
            <a:r>
              <a:rPr lang="en-US" sz="3000" dirty="0" smtClean="0">
                <a:ea typeface="ＭＳ Ｐゴシック" charset="-128"/>
                <a:cs typeface="ＭＳ Ｐゴシック" charset="-128"/>
              </a:rPr>
              <a:t>	Turmeric is a root like ginger. It is valued for its medicinal properties. </a:t>
            </a:r>
          </a:p>
          <a:p>
            <a:pPr eaLnBrk="1" hangingPunct="1">
              <a:lnSpc>
                <a:spcPct val="80000"/>
              </a:lnSpc>
              <a:buFont typeface="Wingdings" charset="2"/>
              <a:buNone/>
            </a:pPr>
            <a:r>
              <a:rPr lang="en-US" sz="3000" dirty="0" smtClean="0">
                <a:ea typeface="ＭＳ Ｐゴシック" charset="-128"/>
                <a:cs typeface="ＭＳ Ｐゴシック" charset="-128"/>
              </a:rPr>
              <a:t>	Turmeric powder is used widely in Indian cooking.</a:t>
            </a:r>
          </a:p>
        </p:txBody>
      </p:sp>
      <p:pic>
        <p:nvPicPr>
          <p:cNvPr id="44036" name="Picture 4" descr="Haldi.jpg"/>
          <p:cNvPicPr>
            <a:picLocks noChangeAspect="1" noChangeArrowheads="1"/>
          </p:cNvPicPr>
          <p:nvPr/>
        </p:nvPicPr>
        <p:blipFill>
          <a:blip r:embed="rId2"/>
          <a:srcRect/>
          <a:stretch>
            <a:fillRect/>
          </a:stretch>
        </p:blipFill>
        <p:spPr bwMode="auto">
          <a:xfrm>
            <a:off x="522288" y="2286000"/>
            <a:ext cx="2747962" cy="249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solidFill>
                  <a:srgbClr val="730000"/>
                </a:solidFill>
                <a:effectLst>
                  <a:outerShdw blurRad="38100" dist="38100" dir="2700000" algn="tl">
                    <a:srgbClr val="000000"/>
                  </a:outerShdw>
                </a:effectLst>
                <a:ea typeface="ＭＳ Ｐゴシック" charset="-128"/>
                <a:cs typeface="ＭＳ Ｐゴシック" charset="-128"/>
              </a:rPr>
              <a:t>KUMKUMAM </a:t>
            </a:r>
          </a:p>
        </p:txBody>
      </p:sp>
      <p:sp>
        <p:nvSpPr>
          <p:cNvPr id="46083" name="Content Placeholder 2"/>
          <p:cNvSpPr>
            <a:spLocks noGrp="1"/>
          </p:cNvSpPr>
          <p:nvPr>
            <p:ph idx="1"/>
          </p:nvPr>
        </p:nvSpPr>
        <p:spPr>
          <a:xfrm>
            <a:off x="3270250" y="2286000"/>
            <a:ext cx="5516563" cy="3840163"/>
          </a:xfrm>
        </p:spPr>
        <p:txBody>
          <a:bodyPr/>
          <a:lstStyle/>
          <a:p>
            <a:pPr eaLnBrk="1" hangingPunct="1">
              <a:lnSpc>
                <a:spcPct val="90000"/>
              </a:lnSpc>
            </a:pPr>
            <a:r>
              <a:rPr lang="en-US" sz="2800" smtClean="0">
                <a:ea typeface="ＭＳ Ｐゴシック" charset="-128"/>
                <a:cs typeface="ＭＳ Ｐゴシック" charset="-128"/>
              </a:rPr>
              <a:t>RED COLORED POWDER</a:t>
            </a:r>
          </a:p>
          <a:p>
            <a:pPr eaLnBrk="1" hangingPunct="1">
              <a:lnSpc>
                <a:spcPct val="90000"/>
              </a:lnSpc>
              <a:buFont typeface="Wingdings" charset="2"/>
              <a:buNone/>
            </a:pPr>
            <a:r>
              <a:rPr lang="en-US" smtClean="0">
                <a:ea typeface="ＭＳ Ｐゴシック" charset="-128"/>
                <a:cs typeface="ＭＳ Ｐゴシック" charset="-128"/>
              </a:rPr>
              <a:t>     (Also, Kumkuma)</a:t>
            </a:r>
          </a:p>
          <a:p>
            <a:pPr eaLnBrk="1" hangingPunct="1">
              <a:lnSpc>
                <a:spcPct val="90000"/>
              </a:lnSpc>
              <a:buFont typeface="Wingdings" charset="2"/>
              <a:buNone/>
            </a:pPr>
            <a:r>
              <a:rPr lang="en-US" sz="2800" smtClean="0">
                <a:ea typeface="ＭＳ Ｐゴシック" charset="-128"/>
                <a:cs typeface="ＭＳ Ｐゴシック" charset="-128"/>
              </a:rPr>
              <a:t>	Made with a mixture of turmeric and saffron. Traditionally red, but are also made in many colors.</a:t>
            </a:r>
          </a:p>
          <a:p>
            <a:pPr eaLnBrk="1" hangingPunct="1">
              <a:lnSpc>
                <a:spcPct val="90000"/>
              </a:lnSpc>
              <a:buFont typeface="Wingdings" charset="2"/>
              <a:buNone/>
            </a:pPr>
            <a:r>
              <a:rPr lang="en-US" sz="2800" smtClean="0">
                <a:ea typeface="ＭＳ Ｐゴシック" charset="-128"/>
                <a:cs typeface="ＭＳ Ｐゴシック" charset="-128"/>
              </a:rPr>
              <a:t>	Used in Holi. Also, worn on forehead as bindi or tilak.</a:t>
            </a:r>
          </a:p>
        </p:txBody>
      </p:sp>
      <p:pic>
        <p:nvPicPr>
          <p:cNvPr id="46084" name="Picture 4" descr="kumkum.jpg"/>
          <p:cNvPicPr>
            <a:picLocks noChangeAspect="1" noChangeArrowheads="1"/>
          </p:cNvPicPr>
          <p:nvPr/>
        </p:nvPicPr>
        <p:blipFill>
          <a:blip r:embed="rId2"/>
          <a:srcRect/>
          <a:stretch>
            <a:fillRect/>
          </a:stretch>
        </p:blipFill>
        <p:spPr bwMode="auto">
          <a:xfrm>
            <a:off x="466725" y="2457450"/>
            <a:ext cx="2409825" cy="2613025"/>
          </a:xfrm>
          <a:prstGeom prst="rect">
            <a:avLst/>
          </a:prstGeom>
          <a:noFill/>
          <a:ln w="9525">
            <a:noFill/>
            <a:miter lim="800000"/>
            <a:headEnd/>
            <a:tailEnd/>
          </a:ln>
        </p:spPr>
      </p:pic>
      <p:pic>
        <p:nvPicPr>
          <p:cNvPr id="46085" name="Picture 7" descr="ashs.jpg"/>
          <p:cNvPicPr>
            <a:picLocks noChangeAspect="1"/>
          </p:cNvPicPr>
          <p:nvPr/>
        </p:nvPicPr>
        <p:blipFill>
          <a:blip r:embed="rId3"/>
          <a:srcRect/>
          <a:stretch>
            <a:fillRect/>
          </a:stretch>
        </p:blipFill>
        <p:spPr bwMode="auto">
          <a:xfrm>
            <a:off x="869950" y="455613"/>
            <a:ext cx="1354138" cy="1830387"/>
          </a:xfrm>
          <a:prstGeom prst="rect">
            <a:avLst/>
          </a:prstGeom>
          <a:noFill/>
          <a:ln w="9525">
            <a:noFill/>
            <a:miter lim="800000"/>
            <a:headEnd/>
            <a:tailEnd/>
          </a:ln>
        </p:spPr>
      </p:pic>
      <p:pic>
        <p:nvPicPr>
          <p:cNvPr id="46086" name="Picture 8" descr="saffroncopyrightedimage1.jpg"/>
          <p:cNvPicPr>
            <a:picLocks noChangeAspect="1"/>
          </p:cNvPicPr>
          <p:nvPr/>
        </p:nvPicPr>
        <p:blipFill>
          <a:blip r:embed="rId4"/>
          <a:srcRect/>
          <a:stretch>
            <a:fillRect/>
          </a:stretch>
        </p:blipFill>
        <p:spPr bwMode="auto">
          <a:xfrm>
            <a:off x="658813" y="5311775"/>
            <a:ext cx="1700212" cy="126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455613"/>
            <a:ext cx="8347075" cy="1323975"/>
          </a:xfrm>
        </p:spPr>
        <p:txBody>
          <a:bodyPr/>
          <a:lstStyle/>
          <a:p>
            <a:pPr eaLnBrk="1" hangingPunct="1">
              <a:defRPr/>
            </a:pPr>
            <a:r>
              <a:rPr lang="en-US" smtClean="0">
                <a:effectLst>
                  <a:outerShdw blurRad="38100" dist="38100" dir="2700000" algn="tl">
                    <a:srgbClr val="000000"/>
                  </a:outerShdw>
                </a:effectLst>
                <a:ea typeface="ＭＳ Ｐゴシック" charset="-128"/>
                <a:cs typeface="ＭＳ Ｐゴシック" charset="-128"/>
              </a:rPr>
              <a:t>A few things we offer God</a:t>
            </a:r>
          </a:p>
        </p:txBody>
      </p:sp>
      <p:sp>
        <p:nvSpPr>
          <p:cNvPr id="47107" name="Content Placeholder 2"/>
          <p:cNvSpPr>
            <a:spLocks noGrp="1"/>
          </p:cNvSpPr>
          <p:nvPr>
            <p:ph idx="1"/>
          </p:nvPr>
        </p:nvSpPr>
        <p:spPr>
          <a:xfrm>
            <a:off x="1720850" y="1939925"/>
            <a:ext cx="6686550" cy="4538663"/>
          </a:xfrm>
        </p:spPr>
        <p:txBody>
          <a:bodyPr/>
          <a:lstStyle/>
          <a:p>
            <a:pPr eaLnBrk="1" hangingPunct="1"/>
            <a:r>
              <a:rPr lang="en-US" sz="3200" smtClean="0">
                <a:solidFill>
                  <a:srgbClr val="640706"/>
                </a:solidFill>
                <a:ea typeface="ＭＳ Ｐゴシック" charset="-128"/>
                <a:cs typeface="ＭＳ Ｐゴシック" charset="-128"/>
              </a:rPr>
              <a:t>Akshatha</a:t>
            </a:r>
          </a:p>
          <a:p>
            <a:pPr eaLnBrk="1" hangingPunct="1"/>
            <a:r>
              <a:rPr lang="en-US" sz="3200" smtClean="0">
                <a:solidFill>
                  <a:srgbClr val="640706"/>
                </a:solidFill>
                <a:ea typeface="ＭＳ Ｐゴシック" charset="-128"/>
                <a:cs typeface="ＭＳ Ｐゴシック" charset="-128"/>
              </a:rPr>
              <a:t>Pradakshina</a:t>
            </a:r>
          </a:p>
          <a:p>
            <a:pPr eaLnBrk="1" hangingPunct="1"/>
            <a:r>
              <a:rPr lang="en-US" sz="3200" smtClean="0">
                <a:solidFill>
                  <a:srgbClr val="640706"/>
                </a:solidFill>
                <a:ea typeface="ＭＳ Ｐゴシック" charset="-128"/>
                <a:cs typeface="ＭＳ Ｐゴシック" charset="-128"/>
              </a:rPr>
              <a:t>Mantra</a:t>
            </a:r>
          </a:p>
          <a:p>
            <a:pPr eaLnBrk="1" hangingPunct="1"/>
            <a:r>
              <a:rPr lang="en-US" sz="3200" smtClean="0">
                <a:solidFill>
                  <a:srgbClr val="640706"/>
                </a:solidFill>
                <a:ea typeface="ＭＳ Ｐゴシック" charset="-128"/>
                <a:cs typeface="ＭＳ Ｐゴシック" charset="-128"/>
              </a:rPr>
              <a:t>Aarathi</a:t>
            </a:r>
          </a:p>
          <a:p>
            <a:pPr eaLnBrk="1" hangingPunct="1"/>
            <a:r>
              <a:rPr lang="en-US" sz="3200" smtClean="0">
                <a:solidFill>
                  <a:srgbClr val="640706"/>
                </a:solidFill>
                <a:ea typeface="ＭＳ Ｐゴシック" charset="-128"/>
                <a:cs typeface="ＭＳ Ｐゴシック" charset="-128"/>
              </a:rPr>
              <a:t>Geetha</a:t>
            </a:r>
          </a:p>
          <a:p>
            <a:pPr eaLnBrk="1" hangingPunct="1"/>
            <a:r>
              <a:rPr lang="en-US" sz="3200" smtClean="0">
                <a:solidFill>
                  <a:srgbClr val="640706"/>
                </a:solidFill>
                <a:ea typeface="ＭＳ Ｐゴシック" charset="-128"/>
                <a:cs typeface="ＭＳ Ｐゴシック" charset="-128"/>
              </a:rPr>
              <a:t>Nrithya</a:t>
            </a:r>
          </a:p>
          <a:p>
            <a:pPr eaLnBrk="1" hangingPunct="1"/>
            <a:endParaRPr lang="en-US"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solidFill>
                  <a:srgbClr val="730000"/>
                </a:solidFill>
                <a:effectLst>
                  <a:outerShdw blurRad="38100" dist="38100" dir="2700000" algn="tl">
                    <a:srgbClr val="000000"/>
                  </a:outerShdw>
                </a:effectLst>
                <a:ea typeface="ＭＳ Ｐゴシック" charset="-128"/>
                <a:cs typeface="ＭＳ Ｐゴシック" charset="-128"/>
              </a:rPr>
              <a:t>AKSHATHA </a:t>
            </a:r>
          </a:p>
        </p:txBody>
      </p:sp>
      <p:sp>
        <p:nvSpPr>
          <p:cNvPr id="39939" name="Content Placeholder 2"/>
          <p:cNvSpPr>
            <a:spLocks noGrp="1"/>
          </p:cNvSpPr>
          <p:nvPr>
            <p:ph idx="1"/>
          </p:nvPr>
        </p:nvSpPr>
        <p:spPr>
          <a:xfrm>
            <a:off x="4459288" y="2038350"/>
            <a:ext cx="4327525" cy="4402138"/>
          </a:xfrm>
        </p:spPr>
        <p:txBody>
          <a:bodyPr/>
          <a:lstStyle/>
          <a:p>
            <a:pPr marL="271463" indent="-271463" eaLnBrk="1" hangingPunct="1">
              <a:lnSpc>
                <a:spcPct val="150000"/>
              </a:lnSpc>
              <a:defRPr/>
            </a:pPr>
            <a:r>
              <a:rPr lang="en-US" sz="2400" dirty="0" smtClean="0">
                <a:ea typeface="ＭＳ Ｐゴシック" charset="-128"/>
                <a:cs typeface="ＭＳ Ｐゴシック" charset="-128"/>
              </a:rPr>
              <a:t> A mixture of uncooked rice with  </a:t>
            </a:r>
            <a:r>
              <a:rPr lang="en-US" sz="2400" dirty="0" err="1" smtClean="0">
                <a:ea typeface="ＭＳ Ｐゴシック" charset="-128"/>
                <a:cs typeface="ＭＳ Ｐゴシック" charset="-128"/>
              </a:rPr>
              <a:t>kumkum</a:t>
            </a:r>
            <a:r>
              <a:rPr lang="en-US" sz="2400" dirty="0" smtClean="0">
                <a:ea typeface="ＭＳ Ｐゴシック" charset="-128"/>
                <a:cs typeface="ＭＳ Ｐゴシック" charset="-128"/>
              </a:rPr>
              <a:t> or turmeric </a:t>
            </a:r>
          </a:p>
          <a:p>
            <a:pPr marL="271463" indent="-271463" eaLnBrk="1" hangingPunct="1">
              <a:lnSpc>
                <a:spcPct val="150000"/>
              </a:lnSpc>
              <a:defRPr/>
            </a:pPr>
            <a:r>
              <a:rPr lang="en-US" sz="2400" dirty="0" smtClean="0">
                <a:ea typeface="ＭＳ Ｐゴシック" charset="-128"/>
                <a:cs typeface="ＭＳ Ｐゴシック" charset="-128"/>
              </a:rPr>
              <a:t>Symbolizes prosperity </a:t>
            </a:r>
          </a:p>
          <a:p>
            <a:pPr marL="271463" indent="-271463" eaLnBrk="1" hangingPunct="1">
              <a:lnSpc>
                <a:spcPct val="150000"/>
              </a:lnSpc>
              <a:defRPr/>
            </a:pPr>
            <a:r>
              <a:rPr lang="en-US" sz="2400" dirty="0" smtClean="0">
                <a:ea typeface="ＭＳ Ｐゴシック" charset="-128"/>
                <a:cs typeface="ＭＳ Ｐゴシック" charset="-128"/>
              </a:rPr>
              <a:t>Mixture is sprinkled on auspicious occasions as a blessing (</a:t>
            </a:r>
            <a:r>
              <a:rPr lang="en-US" sz="2400" dirty="0" err="1" smtClean="0">
                <a:ea typeface="ＭＳ Ｐゴシック" charset="-128"/>
                <a:cs typeface="ＭＳ Ｐゴシック" charset="-128"/>
              </a:rPr>
              <a:t>eg</a:t>
            </a:r>
            <a:r>
              <a:rPr lang="en-US" sz="2400" dirty="0" smtClean="0">
                <a:ea typeface="ＭＳ Ｐゴシック" charset="-128"/>
                <a:cs typeface="ＭＳ Ｐゴシック" charset="-128"/>
              </a:rPr>
              <a:t>. on bride and groom at a wedding)</a:t>
            </a:r>
          </a:p>
          <a:p>
            <a:pPr marL="439738" eaLnBrk="1" hangingPunct="1">
              <a:lnSpc>
                <a:spcPct val="90000"/>
              </a:lnSpc>
              <a:buFont typeface="Wingdings" charset="2"/>
              <a:buNone/>
              <a:defRPr/>
            </a:pPr>
            <a:endParaRPr/>
          </a:p>
          <a:p>
            <a:pPr eaLnBrk="1" hangingPunct="1">
              <a:lnSpc>
                <a:spcPct val="90000"/>
              </a:lnSpc>
              <a:buFont typeface="Wingdings" charset="2"/>
              <a:buNone/>
              <a:defRPr/>
            </a:pPr>
            <a:endParaRPr/>
          </a:p>
        </p:txBody>
      </p:sp>
      <p:pic>
        <p:nvPicPr>
          <p:cNvPr id="49156" name="Picture 3" descr="festivals-mangala-drowya-kumkum.jpg"/>
          <p:cNvPicPr>
            <a:picLocks noChangeAspect="1"/>
          </p:cNvPicPr>
          <p:nvPr/>
        </p:nvPicPr>
        <p:blipFill>
          <a:blip r:embed="rId2"/>
          <a:srcRect/>
          <a:stretch>
            <a:fillRect/>
          </a:stretch>
        </p:blipFill>
        <p:spPr bwMode="auto">
          <a:xfrm>
            <a:off x="1004888" y="463550"/>
            <a:ext cx="2693987" cy="2632075"/>
          </a:xfrm>
          <a:prstGeom prst="rect">
            <a:avLst/>
          </a:prstGeom>
          <a:noFill/>
          <a:ln w="9525">
            <a:noFill/>
            <a:miter lim="800000"/>
            <a:headEnd/>
            <a:tailEnd/>
          </a:ln>
        </p:spPr>
      </p:pic>
      <p:pic>
        <p:nvPicPr>
          <p:cNvPr id="49157" name="Picture 4" descr="festivals-manthrakshathe.jpg"/>
          <p:cNvPicPr>
            <a:picLocks noChangeAspect="1"/>
          </p:cNvPicPr>
          <p:nvPr/>
        </p:nvPicPr>
        <p:blipFill>
          <a:blip r:embed="rId3"/>
          <a:srcRect/>
          <a:stretch>
            <a:fillRect/>
          </a:stretch>
        </p:blipFill>
        <p:spPr bwMode="auto">
          <a:xfrm>
            <a:off x="0" y="3095625"/>
            <a:ext cx="4459288" cy="334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PRADAKSHINA </a:t>
            </a:r>
          </a:p>
        </p:txBody>
      </p:sp>
      <p:sp>
        <p:nvSpPr>
          <p:cNvPr id="51203" name="Content Placeholder 2"/>
          <p:cNvSpPr>
            <a:spLocks noGrp="1"/>
          </p:cNvSpPr>
          <p:nvPr>
            <p:ph idx="1"/>
          </p:nvPr>
        </p:nvSpPr>
        <p:spPr>
          <a:xfrm>
            <a:off x="3270250" y="1973263"/>
            <a:ext cx="5516563" cy="4619625"/>
          </a:xfrm>
        </p:spPr>
        <p:txBody>
          <a:bodyPr/>
          <a:lstStyle/>
          <a:p>
            <a:r>
              <a:rPr lang="en-US" sz="3200" dirty="0" smtClean="0">
                <a:ea typeface="ＭＳ Ｐゴシック" charset="-128"/>
                <a:cs typeface="ＭＳ Ｐゴシック" charset="-128"/>
              </a:rPr>
              <a:t> Means circumambulation or walking around in a circle around the deity </a:t>
            </a:r>
          </a:p>
          <a:p>
            <a:pPr eaLnBrk="1" hangingPunct="1">
              <a:lnSpc>
                <a:spcPct val="90000"/>
              </a:lnSpc>
              <a:buFont typeface="Wingdings" charset="2"/>
              <a:buNone/>
            </a:pPr>
            <a:r>
              <a:rPr lang="en-US" sz="2800" dirty="0" smtClean="0">
                <a:ea typeface="ＭＳ Ｐゴシック" charset="-128"/>
                <a:cs typeface="ＭＳ Ｐゴシック" charset="-128"/>
              </a:rPr>
              <a:t>	The ritual of </a:t>
            </a:r>
            <a:r>
              <a:rPr lang="en-US" sz="2800" dirty="0" err="1" smtClean="0">
                <a:ea typeface="ＭＳ Ｐゴシック" charset="-128"/>
                <a:cs typeface="ＭＳ Ｐゴシック" charset="-128"/>
              </a:rPr>
              <a:t>pradakshina</a:t>
            </a:r>
            <a:r>
              <a:rPr lang="en-US" sz="2800" dirty="0" smtClean="0">
                <a:ea typeface="ＭＳ Ｐゴシック" charset="-128"/>
                <a:cs typeface="ＭＳ Ｐゴシック" charset="-128"/>
              </a:rPr>
              <a:t> or moving in circles around the deity recognizes God as the focal point in our lives. </a:t>
            </a:r>
          </a:p>
          <a:p>
            <a:pPr eaLnBrk="1" hangingPunct="1">
              <a:lnSpc>
                <a:spcPct val="90000"/>
              </a:lnSpc>
              <a:buFont typeface="Wingdings" charset="2"/>
              <a:buNone/>
            </a:pPr>
            <a:r>
              <a:rPr lang="en-US" sz="2800" dirty="0" smtClean="0">
                <a:ea typeface="ＭＳ Ｐゴシック" charset="-128"/>
                <a:cs typeface="ＭＳ Ｐゴシック" charset="-128"/>
              </a:rPr>
              <a:t>	</a:t>
            </a:r>
            <a:r>
              <a:rPr lang="en-US" sz="2800" dirty="0" err="1" smtClean="0">
                <a:ea typeface="ＭＳ Ｐゴシック" charset="-128"/>
                <a:cs typeface="ＭＳ Ｐゴシック" charset="-128"/>
              </a:rPr>
              <a:t>Pradakshinas</a:t>
            </a:r>
            <a:r>
              <a:rPr lang="en-US" sz="2800" dirty="0" smtClean="0">
                <a:ea typeface="ＭＳ Ｐゴシック" charset="-128"/>
                <a:cs typeface="ＭＳ Ｐゴシック" charset="-128"/>
              </a:rPr>
              <a:t> are always in a clockwise direction around the idol. </a:t>
            </a:r>
          </a:p>
          <a:p>
            <a:pPr eaLnBrk="1" hangingPunct="1">
              <a:buFont typeface="Wingdings" charset="2"/>
              <a:buNone/>
            </a:pPr>
            <a:endParaRPr lang="en-US" sz="2800" dirty="0" smtClean="0">
              <a:ea typeface="ＭＳ Ｐゴシック" charset="-128"/>
              <a:cs typeface="ＭＳ Ｐゴシック" charset="-128"/>
            </a:endParaRPr>
          </a:p>
        </p:txBody>
      </p:sp>
      <p:pic>
        <p:nvPicPr>
          <p:cNvPr id="51204" name="Picture 4" descr="pradakshina.jpg"/>
          <p:cNvPicPr>
            <a:picLocks noChangeAspect="1"/>
          </p:cNvPicPr>
          <p:nvPr/>
        </p:nvPicPr>
        <p:blipFill>
          <a:blip r:embed="rId2"/>
          <a:srcRect/>
          <a:stretch>
            <a:fillRect/>
          </a:stretch>
        </p:blipFill>
        <p:spPr bwMode="auto">
          <a:xfrm>
            <a:off x="458788" y="1973263"/>
            <a:ext cx="2840037"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solidFill>
                  <a:srgbClr val="730000"/>
                </a:solidFill>
                <a:effectLst>
                  <a:outerShdw blurRad="38100" dist="38100" dir="2700000" algn="tl">
                    <a:srgbClr val="000000"/>
                  </a:outerShdw>
                </a:effectLst>
                <a:ea typeface="ＭＳ Ｐゴシック" charset="-128"/>
                <a:cs typeface="ＭＳ Ｐゴシック" charset="-128"/>
              </a:rPr>
              <a:t>MANTRA </a:t>
            </a:r>
          </a:p>
        </p:txBody>
      </p:sp>
      <p:sp>
        <p:nvSpPr>
          <p:cNvPr id="53251" name="Content Placeholder 3"/>
          <p:cNvSpPr>
            <a:spLocks noGrp="1"/>
          </p:cNvSpPr>
          <p:nvPr>
            <p:ph idx="1"/>
          </p:nvPr>
        </p:nvSpPr>
        <p:spPr>
          <a:xfrm>
            <a:off x="4822825" y="2039938"/>
            <a:ext cx="3660775" cy="4086225"/>
          </a:xfrm>
        </p:spPr>
        <p:txBody>
          <a:bodyPr/>
          <a:lstStyle/>
          <a:p>
            <a:pPr>
              <a:lnSpc>
                <a:spcPct val="150000"/>
              </a:lnSpc>
            </a:pPr>
            <a:r>
              <a:rPr lang="en-US" sz="2400" b="1" smtClean="0">
                <a:ea typeface="ＭＳ Ｐゴシック" charset="-128"/>
                <a:cs typeface="ＭＳ Ｐゴシック" charset="-128"/>
              </a:rPr>
              <a:t>Repeated chanting of verses or  shlokas </a:t>
            </a:r>
          </a:p>
          <a:p>
            <a:pPr>
              <a:lnSpc>
                <a:spcPct val="150000"/>
              </a:lnSpc>
              <a:buFont typeface="Wingdings" charset="2"/>
              <a:buNone/>
            </a:pPr>
            <a:r>
              <a:rPr lang="en-US" smtClean="0">
                <a:ea typeface="ＭＳ Ｐゴシック" charset="-128"/>
                <a:cs typeface="ＭＳ Ｐゴシック" charset="-128"/>
              </a:rPr>
              <a:t>	A sound, syllable, word or group of words capable of creating a spiritual transformation by repeating over and over </a:t>
            </a:r>
          </a:p>
        </p:txBody>
      </p:sp>
      <p:pic>
        <p:nvPicPr>
          <p:cNvPr id="53252" name="Picture 3" descr="mantra_podcast.jpg"/>
          <p:cNvPicPr>
            <a:picLocks noChangeAspect="1"/>
          </p:cNvPicPr>
          <p:nvPr/>
        </p:nvPicPr>
        <p:blipFill>
          <a:blip r:embed="rId2"/>
          <a:srcRect/>
          <a:stretch>
            <a:fillRect/>
          </a:stretch>
        </p:blipFill>
        <p:spPr bwMode="auto">
          <a:xfrm>
            <a:off x="290513" y="455613"/>
            <a:ext cx="2038350" cy="2038350"/>
          </a:xfrm>
          <a:prstGeom prst="rect">
            <a:avLst/>
          </a:prstGeom>
          <a:noFill/>
          <a:ln w="9525">
            <a:noFill/>
            <a:miter lim="800000"/>
            <a:headEnd/>
            <a:tailEnd/>
          </a:ln>
        </p:spPr>
      </p:pic>
      <p:pic>
        <p:nvPicPr>
          <p:cNvPr id="53253" name="Picture 4" descr="Mantra-Chant.jpg"/>
          <p:cNvPicPr>
            <a:picLocks noChangeAspect="1"/>
          </p:cNvPicPr>
          <p:nvPr/>
        </p:nvPicPr>
        <p:blipFill>
          <a:blip r:embed="rId3"/>
          <a:srcRect/>
          <a:stretch>
            <a:fillRect/>
          </a:stretch>
        </p:blipFill>
        <p:spPr bwMode="auto">
          <a:xfrm>
            <a:off x="487363" y="2560638"/>
            <a:ext cx="3808412" cy="3948112"/>
          </a:xfrm>
          <a:prstGeom prst="rect">
            <a:avLst/>
          </a:prstGeom>
          <a:noFill/>
          <a:ln w="9525">
            <a:noFill/>
            <a:miter lim="800000"/>
            <a:headEnd/>
            <a:tailEnd/>
          </a:ln>
        </p:spPr>
      </p:pic>
      <p:pic>
        <p:nvPicPr>
          <p:cNvPr id="53254" name="Picture 6" descr="mantras.jpg"/>
          <p:cNvPicPr>
            <a:picLocks noChangeAspect="1"/>
          </p:cNvPicPr>
          <p:nvPr/>
        </p:nvPicPr>
        <p:blipFill>
          <a:blip r:embed="rId4"/>
          <a:srcRect/>
          <a:stretch>
            <a:fillRect/>
          </a:stretch>
        </p:blipFill>
        <p:spPr bwMode="auto">
          <a:xfrm>
            <a:off x="2635250" y="455613"/>
            <a:ext cx="1660525" cy="210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455613"/>
            <a:ext cx="8347075" cy="1323975"/>
          </a:xfrm>
        </p:spPr>
        <p:txBody>
          <a:bodyPr/>
          <a:lstStyle/>
          <a:p>
            <a:pPr eaLnBrk="1" hangingPunct="1">
              <a:defRPr/>
            </a:pPr>
            <a:r>
              <a:rPr lang="en-US" smtClean="0">
                <a:effectLst>
                  <a:outerShdw blurRad="38100" dist="38100" dir="2700000" algn="tl">
                    <a:srgbClr val="000000"/>
                  </a:outerShdw>
                </a:effectLst>
                <a:ea typeface="ＭＳ Ｐゴシック" charset="-128"/>
                <a:cs typeface="ＭＳ Ｐゴシック" charset="-128"/>
              </a:rPr>
              <a:t>A few things we offer God</a:t>
            </a:r>
          </a:p>
        </p:txBody>
      </p:sp>
      <p:sp>
        <p:nvSpPr>
          <p:cNvPr id="18435" name="Content Placeholder 2"/>
          <p:cNvSpPr>
            <a:spLocks noGrp="1"/>
          </p:cNvSpPr>
          <p:nvPr>
            <p:ph idx="1"/>
          </p:nvPr>
        </p:nvSpPr>
        <p:spPr>
          <a:xfrm>
            <a:off x="1720850" y="2436813"/>
            <a:ext cx="6197600" cy="3840162"/>
          </a:xfrm>
        </p:spPr>
        <p:txBody>
          <a:bodyPr/>
          <a:lstStyle/>
          <a:p>
            <a:pPr eaLnBrk="1" hangingPunct="1"/>
            <a:r>
              <a:rPr lang="en-US" sz="3200" smtClean="0">
                <a:solidFill>
                  <a:srgbClr val="640706"/>
                </a:solidFill>
                <a:ea typeface="ＭＳ Ｐゴシック" charset="-128"/>
                <a:cs typeface="ＭＳ Ｐゴシック" charset="-128"/>
              </a:rPr>
              <a:t>Phalam</a:t>
            </a:r>
          </a:p>
          <a:p>
            <a:pPr eaLnBrk="1" hangingPunct="1"/>
            <a:r>
              <a:rPr lang="en-US" sz="3200" smtClean="0">
                <a:solidFill>
                  <a:srgbClr val="640706"/>
                </a:solidFill>
                <a:ea typeface="ＭＳ Ｐゴシック" charset="-128"/>
                <a:cs typeface="ＭＳ Ｐゴシック" charset="-128"/>
              </a:rPr>
              <a:t>Pushpam</a:t>
            </a:r>
          </a:p>
          <a:p>
            <a:pPr eaLnBrk="1" hangingPunct="1"/>
            <a:r>
              <a:rPr lang="en-US" sz="3200" smtClean="0">
                <a:solidFill>
                  <a:srgbClr val="640706"/>
                </a:solidFill>
                <a:ea typeface="ＭＳ Ｐゴシック" charset="-128"/>
                <a:cs typeface="ＭＳ Ｐゴシック" charset="-128"/>
              </a:rPr>
              <a:t>Dhoopam</a:t>
            </a:r>
          </a:p>
          <a:p>
            <a:pPr eaLnBrk="1" hangingPunct="1"/>
            <a:r>
              <a:rPr lang="en-US" sz="3200" smtClean="0">
                <a:solidFill>
                  <a:srgbClr val="640706"/>
                </a:solidFill>
                <a:ea typeface="ＭＳ Ｐゴシック" charset="-128"/>
                <a:cs typeface="ＭＳ Ｐゴシック" charset="-128"/>
              </a:rPr>
              <a:t>Deepam</a:t>
            </a:r>
          </a:p>
          <a:p>
            <a:pPr eaLnBrk="1" hangingPunct="1"/>
            <a:r>
              <a:rPr lang="en-US" sz="3200" smtClean="0">
                <a:solidFill>
                  <a:srgbClr val="640706"/>
                </a:solidFill>
                <a:ea typeface="ＭＳ Ｐゴシック" charset="-128"/>
                <a:cs typeface="ＭＳ Ｐゴシック" charset="-128"/>
              </a:rPr>
              <a:t>Naivedyam</a:t>
            </a:r>
          </a:p>
          <a:p>
            <a:pPr eaLnBrk="1" hangingPunct="1"/>
            <a:endParaRPr lang="en-US"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solidFill>
                  <a:srgbClr val="730000"/>
                </a:solidFill>
                <a:effectLst>
                  <a:outerShdw blurRad="38100" dist="38100" dir="2700000" algn="tl">
                    <a:srgbClr val="000000"/>
                  </a:outerShdw>
                </a:effectLst>
                <a:ea typeface="ＭＳ Ｐゴシック" charset="-128"/>
                <a:cs typeface="ＭＳ Ｐゴシック" charset="-128"/>
              </a:rPr>
              <a:t>AARATHI </a:t>
            </a:r>
          </a:p>
        </p:txBody>
      </p:sp>
      <p:sp>
        <p:nvSpPr>
          <p:cNvPr id="55300" name="Content Placeholder 2"/>
          <p:cNvSpPr>
            <a:spLocks noGrp="1"/>
          </p:cNvSpPr>
          <p:nvPr>
            <p:ph idx="1"/>
          </p:nvPr>
        </p:nvSpPr>
        <p:spPr>
          <a:xfrm>
            <a:off x="3524250" y="2286000"/>
            <a:ext cx="5262563" cy="3840163"/>
          </a:xfrm>
        </p:spPr>
        <p:txBody>
          <a:bodyPr/>
          <a:lstStyle/>
          <a:p>
            <a:pPr eaLnBrk="1" hangingPunct="1">
              <a:lnSpc>
                <a:spcPct val="150000"/>
              </a:lnSpc>
            </a:pPr>
            <a:r>
              <a:rPr lang="en-US" sz="2800" b="1" smtClean="0">
                <a:ea typeface="ＭＳ Ｐゴシック" charset="-128"/>
                <a:cs typeface="ＭＳ Ｐゴシック" charset="-128"/>
              </a:rPr>
              <a:t>Waving light with camphor or with wicks soaked in ghee </a:t>
            </a:r>
          </a:p>
          <a:p>
            <a:pPr eaLnBrk="1" hangingPunct="1">
              <a:lnSpc>
                <a:spcPct val="150000"/>
              </a:lnSpc>
              <a:buFont typeface="Wingdings" charset="2"/>
              <a:buNone/>
            </a:pPr>
            <a:r>
              <a:rPr lang="en-US" sz="2800" smtClean="0">
                <a:ea typeface="ＭＳ Ｐゴシック" charset="-128"/>
                <a:cs typeface="ＭＳ Ｐゴシック" charset="-128"/>
              </a:rPr>
              <a:t>	Aarthis  are normally done while singing  a song in praise of the deity </a:t>
            </a:r>
            <a:endParaRPr lang="en-US" sz="2800" b="1" smtClean="0">
              <a:ea typeface="ＭＳ Ｐゴシック" charset="-128"/>
              <a:cs typeface="ＭＳ Ｐゴシック" charset="-128"/>
            </a:endParaRPr>
          </a:p>
          <a:p>
            <a:pPr eaLnBrk="1" hangingPunct="1">
              <a:buFont typeface="Wingdings" charset="2"/>
              <a:buNone/>
            </a:pPr>
            <a:endParaRPr lang="en-US" sz="2800" smtClean="0">
              <a:ea typeface="ＭＳ Ｐゴシック" charset="-128"/>
              <a:cs typeface="ＭＳ Ｐゴシック" charset="-128"/>
            </a:endParaRPr>
          </a:p>
        </p:txBody>
      </p:sp>
      <p:graphicFrame>
        <p:nvGraphicFramePr>
          <p:cNvPr id="55298" name="Object 2"/>
          <p:cNvGraphicFramePr>
            <a:graphicFrameLocks noChangeAspect="1"/>
          </p:cNvGraphicFramePr>
          <p:nvPr/>
        </p:nvGraphicFramePr>
        <p:xfrm>
          <a:off x="398463" y="2068513"/>
          <a:ext cx="2871787" cy="4057650"/>
        </p:xfrm>
        <a:graphic>
          <a:graphicData uri="http://schemas.openxmlformats.org/presentationml/2006/ole">
            <p:oleObj spid="_x0000_s55298" name="Document" r:id="rId3" imgW="0" imgH="0" progId="Word.Document.12">
              <p:link updateAutomatic="1"/>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GEETA &amp; NRITYA </a:t>
            </a:r>
          </a:p>
        </p:txBody>
      </p:sp>
      <p:sp>
        <p:nvSpPr>
          <p:cNvPr id="4" name="Content Placeholder 3"/>
          <p:cNvSpPr>
            <a:spLocks noGrp="1"/>
          </p:cNvSpPr>
          <p:nvPr>
            <p:ph idx="1"/>
          </p:nvPr>
        </p:nvSpPr>
        <p:spPr>
          <a:xfrm>
            <a:off x="4067175" y="1982788"/>
            <a:ext cx="4667250" cy="2466975"/>
          </a:xfrm>
        </p:spPr>
        <p:txBody>
          <a:bodyPr/>
          <a:lstStyle/>
          <a:p>
            <a:pPr lvl="1">
              <a:lnSpc>
                <a:spcPct val="150000"/>
              </a:lnSpc>
              <a:defRPr/>
            </a:pPr>
            <a:r>
              <a:rPr lang="en-US" sz="2000" b="1" dirty="0" err="1" smtClean="0"/>
              <a:t>Geeta</a:t>
            </a:r>
            <a:r>
              <a:rPr lang="en-US" sz="2000" b="1" dirty="0" smtClean="0"/>
              <a:t> – Song</a:t>
            </a:r>
          </a:p>
          <a:p>
            <a:pPr lvl="1">
              <a:lnSpc>
                <a:spcPct val="150000"/>
              </a:lnSpc>
              <a:defRPr/>
            </a:pPr>
            <a:r>
              <a:rPr lang="en-US" sz="2000" b="1" dirty="0" err="1" smtClean="0"/>
              <a:t>Nritya</a:t>
            </a:r>
            <a:r>
              <a:rPr lang="en-US" sz="2000" b="1" dirty="0" smtClean="0"/>
              <a:t> – Dance</a:t>
            </a:r>
          </a:p>
          <a:p>
            <a:pPr marL="363538" lvl="1" indent="-6350">
              <a:lnSpc>
                <a:spcPct val="150000"/>
              </a:lnSpc>
              <a:buFont typeface="Wingdings" charset="2"/>
              <a:buNone/>
              <a:defRPr/>
            </a:pPr>
            <a:r>
              <a:rPr lang="en-US" dirty="0" smtClean="0"/>
              <a:t>Songs and dances in praise of the deities are traditionally offered as part of elaborate </a:t>
            </a:r>
            <a:r>
              <a:rPr lang="en-US" dirty="0" err="1" smtClean="0"/>
              <a:t>pooja</a:t>
            </a:r>
            <a:r>
              <a:rPr lang="en-US" dirty="0" smtClean="0"/>
              <a:t> rituals. </a:t>
            </a:r>
          </a:p>
          <a:p>
            <a:pPr>
              <a:buFont typeface="Wingdings" charset="2"/>
              <a:buNone/>
              <a:defRPr/>
            </a:pPr>
            <a:endParaRPr lang="en-US" dirty="0"/>
          </a:p>
        </p:txBody>
      </p:sp>
      <p:pic>
        <p:nvPicPr>
          <p:cNvPr id="57348" name="Picture 4" descr="nritya_1.jpg"/>
          <p:cNvPicPr>
            <a:picLocks noChangeAspect="1"/>
          </p:cNvPicPr>
          <p:nvPr/>
        </p:nvPicPr>
        <p:blipFill>
          <a:blip r:embed="rId2"/>
          <a:srcRect/>
          <a:stretch>
            <a:fillRect/>
          </a:stretch>
        </p:blipFill>
        <p:spPr bwMode="auto">
          <a:xfrm>
            <a:off x="658813" y="4449763"/>
            <a:ext cx="3492500" cy="2324100"/>
          </a:xfrm>
          <a:prstGeom prst="rect">
            <a:avLst/>
          </a:prstGeom>
          <a:noFill/>
          <a:ln w="9525">
            <a:noFill/>
            <a:miter lim="800000"/>
            <a:headEnd/>
            <a:tailEnd/>
          </a:ln>
        </p:spPr>
      </p:pic>
      <p:pic>
        <p:nvPicPr>
          <p:cNvPr id="57349" name="Picture 5" descr="nritya_2.jpg"/>
          <p:cNvPicPr>
            <a:picLocks noChangeAspect="1"/>
          </p:cNvPicPr>
          <p:nvPr/>
        </p:nvPicPr>
        <p:blipFill>
          <a:blip r:embed="rId3"/>
          <a:srcRect/>
          <a:stretch>
            <a:fillRect/>
          </a:stretch>
        </p:blipFill>
        <p:spPr bwMode="auto">
          <a:xfrm>
            <a:off x="4660900" y="4449763"/>
            <a:ext cx="4189413" cy="2324100"/>
          </a:xfrm>
          <a:prstGeom prst="rect">
            <a:avLst/>
          </a:prstGeom>
          <a:noFill/>
          <a:ln w="9525">
            <a:noFill/>
            <a:miter lim="800000"/>
            <a:headEnd/>
            <a:tailEnd/>
          </a:ln>
        </p:spPr>
      </p:pic>
      <p:pic>
        <p:nvPicPr>
          <p:cNvPr id="57350" name="Picture 5" descr="img_photo_bhajans.jpg"/>
          <p:cNvPicPr>
            <a:picLocks noChangeAspect="1"/>
          </p:cNvPicPr>
          <p:nvPr/>
        </p:nvPicPr>
        <p:blipFill>
          <a:blip r:embed="rId4"/>
          <a:srcRect/>
          <a:stretch>
            <a:fillRect/>
          </a:stretch>
        </p:blipFill>
        <p:spPr bwMode="auto">
          <a:xfrm>
            <a:off x="484188" y="1982788"/>
            <a:ext cx="3667125" cy="2392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ffectLst>
                  <a:outerShdw blurRad="38100" dist="38100" dir="2700000" algn="tl">
                    <a:srgbClr val="000000"/>
                  </a:outerShdw>
                </a:effectLst>
                <a:ea typeface="ＭＳ Ｐゴシック" charset="-128"/>
                <a:cs typeface="ＭＳ Ｐゴシック" charset="-128"/>
              </a:rPr>
              <a:t>Common Words</a:t>
            </a:r>
          </a:p>
        </p:txBody>
      </p:sp>
      <p:sp>
        <p:nvSpPr>
          <p:cNvPr id="58371" name="Content Placeholder 2"/>
          <p:cNvSpPr>
            <a:spLocks noGrp="1"/>
          </p:cNvSpPr>
          <p:nvPr>
            <p:ph idx="1"/>
          </p:nvPr>
        </p:nvSpPr>
        <p:spPr>
          <a:xfrm>
            <a:off x="819150" y="2286000"/>
            <a:ext cx="7664450" cy="3840163"/>
          </a:xfrm>
        </p:spPr>
        <p:txBody>
          <a:bodyPr/>
          <a:lstStyle/>
          <a:p>
            <a:pPr eaLnBrk="1" hangingPunct="1">
              <a:lnSpc>
                <a:spcPct val="90000"/>
              </a:lnSpc>
            </a:pPr>
            <a:r>
              <a:rPr lang="en-US" sz="3000" smtClean="0">
                <a:solidFill>
                  <a:srgbClr val="730000"/>
                </a:solidFill>
                <a:ea typeface="ＭＳ Ｐゴシック" charset="-128"/>
                <a:cs typeface="ＭＳ Ｐゴシック" charset="-128"/>
              </a:rPr>
              <a:t>Pooja</a:t>
            </a:r>
          </a:p>
          <a:p>
            <a:pPr eaLnBrk="1" hangingPunct="1">
              <a:lnSpc>
                <a:spcPct val="90000"/>
              </a:lnSpc>
            </a:pPr>
            <a:r>
              <a:rPr lang="en-US" sz="3000" smtClean="0">
                <a:solidFill>
                  <a:srgbClr val="730000"/>
                </a:solidFill>
                <a:ea typeface="ＭＳ Ｐゴシック" charset="-128"/>
                <a:cs typeface="ＭＳ Ｐゴシック" charset="-128"/>
              </a:rPr>
              <a:t>Archana</a:t>
            </a:r>
          </a:p>
          <a:p>
            <a:pPr eaLnBrk="1" hangingPunct="1">
              <a:lnSpc>
                <a:spcPct val="90000"/>
              </a:lnSpc>
            </a:pPr>
            <a:r>
              <a:rPr lang="en-US" sz="3000" smtClean="0">
                <a:solidFill>
                  <a:srgbClr val="730000"/>
                </a:solidFill>
                <a:ea typeface="ＭＳ Ｐゴシック" charset="-128"/>
                <a:cs typeface="ＭＳ Ｐゴシック" charset="-128"/>
              </a:rPr>
              <a:t>Havana</a:t>
            </a:r>
          </a:p>
          <a:p>
            <a:pPr eaLnBrk="1" hangingPunct="1">
              <a:lnSpc>
                <a:spcPct val="90000"/>
              </a:lnSpc>
            </a:pPr>
            <a:r>
              <a:rPr lang="en-US" sz="3000" smtClean="0">
                <a:solidFill>
                  <a:srgbClr val="730000"/>
                </a:solidFill>
                <a:ea typeface="ＭＳ Ｐゴシック" charset="-128"/>
                <a:cs typeface="ＭＳ Ｐゴシック" charset="-128"/>
              </a:rPr>
              <a:t>Abhisheka </a:t>
            </a:r>
          </a:p>
          <a:p>
            <a:pPr eaLnBrk="1" hangingPunct="1">
              <a:lnSpc>
                <a:spcPct val="90000"/>
              </a:lnSpc>
            </a:pPr>
            <a:r>
              <a:rPr lang="en-US" sz="3000" smtClean="0">
                <a:solidFill>
                  <a:srgbClr val="730000"/>
                </a:solidFill>
                <a:ea typeface="ＭＳ Ｐゴシック" charset="-128"/>
                <a:cs typeface="ＭＳ Ｐゴシック" charset="-128"/>
              </a:rPr>
              <a:t>Shloka</a:t>
            </a:r>
          </a:p>
          <a:p>
            <a:pPr eaLnBrk="1" hangingPunct="1">
              <a:lnSpc>
                <a:spcPct val="90000"/>
              </a:lnSpc>
            </a:pPr>
            <a:r>
              <a:rPr lang="en-US" sz="3000" smtClean="0">
                <a:solidFill>
                  <a:srgbClr val="730000"/>
                </a:solidFill>
                <a:ea typeface="ＭＳ Ｐゴシック" charset="-128"/>
                <a:cs typeface="ＭＳ Ｐゴシック" charset="-128"/>
              </a:rPr>
              <a:t>Bhajana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POOJA</a:t>
            </a:r>
          </a:p>
        </p:txBody>
      </p:sp>
      <p:sp>
        <p:nvSpPr>
          <p:cNvPr id="62467" name="Content Placeholder 2"/>
          <p:cNvSpPr>
            <a:spLocks noGrp="1"/>
          </p:cNvSpPr>
          <p:nvPr>
            <p:ph idx="1"/>
          </p:nvPr>
        </p:nvSpPr>
        <p:spPr>
          <a:xfrm>
            <a:off x="3935413" y="1779588"/>
            <a:ext cx="4770437" cy="4670425"/>
          </a:xfrm>
        </p:spPr>
        <p:txBody>
          <a:bodyPr/>
          <a:lstStyle/>
          <a:p>
            <a:pPr>
              <a:lnSpc>
                <a:spcPct val="150000"/>
              </a:lnSpc>
            </a:pPr>
            <a:r>
              <a:rPr lang="en-US" b="1" smtClean="0">
                <a:ea typeface="ＭＳ Ｐゴシック" charset="-128"/>
                <a:cs typeface="ＭＳ Ｐゴシック" charset="-128"/>
              </a:rPr>
              <a:t>Worship – Devotional service offered to God or any other chosen deity</a:t>
            </a:r>
          </a:p>
          <a:p>
            <a:r>
              <a:rPr lang="en-US" sz="1800" smtClean="0">
                <a:ea typeface="ＭＳ Ｐゴシック" charset="-128"/>
                <a:cs typeface="ＭＳ Ｐゴシック" charset="-128"/>
              </a:rPr>
              <a:t>Puja in the temple -</a:t>
            </a:r>
            <a:r>
              <a:rPr lang="en-US" sz="1800" i="1" smtClean="0">
                <a:ea typeface="ＭＳ Ｐゴシック" charset="-128"/>
                <a:cs typeface="ＭＳ Ｐゴシック" charset="-128"/>
              </a:rPr>
              <a:t>Puja usually involves bathing and dressing the deity and offering various auspicious items, such as water, perfume, and flowers. It often culminates in the offering of food, and is immediately followed by the arti ceremony. Puja generally includes a minimum of 16 devotional acts.</a:t>
            </a:r>
          </a:p>
          <a:p>
            <a:r>
              <a:rPr lang="en-US" sz="1800" smtClean="0">
                <a:ea typeface="ＭＳ Ｐゴシック" charset="-128"/>
                <a:cs typeface="ＭＳ Ｐゴシック" charset="-128"/>
              </a:rPr>
              <a:t>Puja at home i</a:t>
            </a:r>
            <a:r>
              <a:rPr lang="en-US" sz="1800" i="1" smtClean="0">
                <a:ea typeface="ＭＳ Ｐゴシック" charset="-128"/>
                <a:cs typeface="ＭＳ Ｐゴシック" charset="-128"/>
              </a:rPr>
              <a:t>s usually a scaled-down version of the grand temple services. It may be offered daily or just once a week, whereas scheduled temple worship must continue daily from early morning to late evening.</a:t>
            </a:r>
          </a:p>
          <a:p>
            <a:pPr>
              <a:lnSpc>
                <a:spcPct val="150000"/>
              </a:lnSpc>
              <a:buFont typeface="Wingdings" charset="2"/>
              <a:buNone/>
            </a:pPr>
            <a:endParaRPr lang="en-US" sz="1800" smtClean="0">
              <a:ea typeface="ＭＳ Ｐゴシック" charset="-128"/>
              <a:cs typeface="ＭＳ Ｐゴシック" charset="-128"/>
            </a:endParaRPr>
          </a:p>
          <a:p>
            <a:pPr>
              <a:lnSpc>
                <a:spcPct val="150000"/>
              </a:lnSpc>
              <a:buFont typeface="Wingdings" charset="2"/>
              <a:buNone/>
            </a:pPr>
            <a:endParaRPr/>
          </a:p>
        </p:txBody>
      </p:sp>
      <p:sp>
        <p:nvSpPr>
          <p:cNvPr id="62468" name="TextBox 4"/>
          <p:cNvSpPr txBox="1">
            <a:spLocks noChangeArrowheads="1"/>
          </p:cNvSpPr>
          <p:nvPr/>
        </p:nvSpPr>
        <p:spPr bwMode="auto">
          <a:xfrm>
            <a:off x="430213" y="5459413"/>
            <a:ext cx="3394075" cy="646112"/>
          </a:xfrm>
          <a:prstGeom prst="rect">
            <a:avLst/>
          </a:prstGeom>
          <a:noFill/>
          <a:ln w="9525">
            <a:noFill/>
            <a:miter lim="800000"/>
            <a:headEnd/>
            <a:tailEnd/>
          </a:ln>
        </p:spPr>
        <p:txBody>
          <a:bodyPr>
            <a:prstTxWarp prst="textNoShape">
              <a:avLst/>
            </a:prstTxWarp>
            <a:spAutoFit/>
          </a:bodyPr>
          <a:lstStyle/>
          <a:p>
            <a:r>
              <a:rPr lang="en-US"/>
              <a:t>The person that professionally performs poojas is called pujari </a:t>
            </a:r>
          </a:p>
        </p:txBody>
      </p:sp>
      <p:pic>
        <p:nvPicPr>
          <p:cNvPr id="62469" name="Picture 6" descr="puja.jpg"/>
          <p:cNvPicPr>
            <a:picLocks noChangeAspect="1"/>
          </p:cNvPicPr>
          <p:nvPr/>
        </p:nvPicPr>
        <p:blipFill>
          <a:blip r:embed="rId2"/>
          <a:srcRect/>
          <a:stretch>
            <a:fillRect/>
          </a:stretch>
        </p:blipFill>
        <p:spPr bwMode="auto">
          <a:xfrm>
            <a:off x="430213" y="3135313"/>
            <a:ext cx="3505200" cy="2324100"/>
          </a:xfrm>
          <a:prstGeom prst="rect">
            <a:avLst/>
          </a:prstGeom>
          <a:noFill/>
          <a:ln w="9525">
            <a:noFill/>
            <a:miter lim="800000"/>
            <a:headEnd/>
            <a:tailEnd/>
          </a:ln>
        </p:spPr>
      </p:pic>
      <p:pic>
        <p:nvPicPr>
          <p:cNvPr id="62470" name="Picture 7"/>
          <p:cNvPicPr>
            <a:picLocks noChangeAspect="1"/>
          </p:cNvPicPr>
          <p:nvPr/>
        </p:nvPicPr>
        <p:blipFill>
          <a:blip r:embed="rId3"/>
          <a:srcRect/>
          <a:stretch>
            <a:fillRect/>
          </a:stretch>
        </p:blipFill>
        <p:spPr bwMode="auto">
          <a:xfrm>
            <a:off x="377825" y="439738"/>
            <a:ext cx="3557588" cy="267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HAVANA (HOMA)</a:t>
            </a:r>
          </a:p>
        </p:txBody>
      </p:sp>
      <p:sp>
        <p:nvSpPr>
          <p:cNvPr id="64515" name="Content Placeholder 2"/>
          <p:cNvSpPr>
            <a:spLocks noGrp="1"/>
          </p:cNvSpPr>
          <p:nvPr>
            <p:ph idx="1"/>
          </p:nvPr>
        </p:nvSpPr>
        <p:spPr>
          <a:xfrm>
            <a:off x="5151438" y="2097088"/>
            <a:ext cx="3511550" cy="4510087"/>
          </a:xfrm>
        </p:spPr>
        <p:txBody>
          <a:bodyPr/>
          <a:lstStyle/>
          <a:p>
            <a:pPr>
              <a:lnSpc>
                <a:spcPct val="150000"/>
              </a:lnSpc>
            </a:pPr>
            <a:r>
              <a:rPr lang="en-US" b="1" smtClean="0">
                <a:ea typeface="ＭＳ Ｐゴシック" charset="-128"/>
                <a:cs typeface="ＭＳ Ｐゴシック" charset="-128"/>
              </a:rPr>
              <a:t>Offering prayers in the presence of fire</a:t>
            </a:r>
          </a:p>
          <a:p>
            <a:pPr>
              <a:lnSpc>
                <a:spcPct val="150000"/>
              </a:lnSpc>
            </a:pPr>
            <a:r>
              <a:rPr lang="en-US" smtClean="0">
                <a:ea typeface="ＭＳ Ｐゴシック" charset="-128"/>
                <a:cs typeface="ＭＳ Ｐゴシック" charset="-128"/>
              </a:rPr>
              <a:t>This devotional activity or ritual involves offering prayers with other symbolic offerings to Agni or fire. Havanas are performed amidst chanting of mantras for a deity. </a:t>
            </a:r>
          </a:p>
          <a:p>
            <a:endParaRPr lang="en-US" smtClean="0">
              <a:ea typeface="ＭＳ Ｐゴシック" charset="-128"/>
              <a:cs typeface="ＭＳ Ｐゴシック" charset="-128"/>
            </a:endParaRPr>
          </a:p>
        </p:txBody>
      </p:sp>
      <p:pic>
        <p:nvPicPr>
          <p:cNvPr id="64516" name="Picture 3" descr="havana2.jpg"/>
          <p:cNvPicPr>
            <a:picLocks noChangeAspect="1"/>
          </p:cNvPicPr>
          <p:nvPr/>
        </p:nvPicPr>
        <p:blipFill>
          <a:blip r:embed="rId2"/>
          <a:srcRect/>
          <a:stretch>
            <a:fillRect/>
          </a:stretch>
        </p:blipFill>
        <p:spPr bwMode="auto">
          <a:xfrm>
            <a:off x="658813" y="455613"/>
            <a:ext cx="2003425" cy="2270125"/>
          </a:xfrm>
          <a:prstGeom prst="rect">
            <a:avLst/>
          </a:prstGeom>
          <a:noFill/>
          <a:ln w="9525">
            <a:noFill/>
            <a:miter lim="800000"/>
            <a:headEnd/>
            <a:tailEnd/>
          </a:ln>
        </p:spPr>
      </p:pic>
      <p:pic>
        <p:nvPicPr>
          <p:cNvPr id="64517" name="Picture 5" descr="havana4.jpg"/>
          <p:cNvPicPr>
            <a:picLocks noChangeAspect="1"/>
          </p:cNvPicPr>
          <p:nvPr/>
        </p:nvPicPr>
        <p:blipFill>
          <a:blip r:embed="rId3"/>
          <a:srcRect/>
          <a:stretch>
            <a:fillRect/>
          </a:stretch>
        </p:blipFill>
        <p:spPr bwMode="auto">
          <a:xfrm>
            <a:off x="658813" y="2725738"/>
            <a:ext cx="4489450" cy="3595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ABHISHEKAM</a:t>
            </a:r>
          </a:p>
        </p:txBody>
      </p:sp>
      <p:sp>
        <p:nvSpPr>
          <p:cNvPr id="66563" name="Content Placeholder 2"/>
          <p:cNvSpPr>
            <a:spLocks noGrp="1"/>
          </p:cNvSpPr>
          <p:nvPr>
            <p:ph idx="1"/>
          </p:nvPr>
        </p:nvSpPr>
        <p:spPr>
          <a:xfrm>
            <a:off x="4095750" y="1779588"/>
            <a:ext cx="4851400" cy="4741862"/>
          </a:xfrm>
        </p:spPr>
        <p:txBody>
          <a:bodyPr/>
          <a:lstStyle/>
          <a:p>
            <a:pPr>
              <a:lnSpc>
                <a:spcPct val="150000"/>
              </a:lnSpc>
            </a:pPr>
            <a:r>
              <a:rPr lang="en-US" b="1" smtClean="0">
                <a:ea typeface="ＭＳ Ｐゴシック" charset="-128"/>
                <a:cs typeface="ＭＳ Ｐゴシック" charset="-128"/>
              </a:rPr>
              <a:t>Sacred bathing by pouring water, milk, honey, yoghurt, ghee, rosewater, etc on the idol of the deity</a:t>
            </a:r>
          </a:p>
          <a:p>
            <a:pPr>
              <a:lnSpc>
                <a:spcPct val="150000"/>
              </a:lnSpc>
              <a:buFont typeface="Wingdings" charset="2"/>
              <a:buNone/>
            </a:pPr>
            <a:r>
              <a:rPr lang="en-US" smtClean="0">
                <a:ea typeface="ＭＳ Ｐゴシック" charset="-128"/>
                <a:cs typeface="ＭＳ Ｐゴシック" charset="-128"/>
              </a:rPr>
              <a:t>	This devotional activity or ritual is performed amidst chanting of mantras for the deity</a:t>
            </a:r>
          </a:p>
          <a:p>
            <a:pPr>
              <a:lnSpc>
                <a:spcPct val="150000"/>
              </a:lnSpc>
              <a:buFont typeface="Wingdings" charset="2"/>
              <a:buNone/>
            </a:pPr>
            <a:r>
              <a:rPr lang="en-US" smtClean="0">
                <a:ea typeface="ＭＳ Ｐゴシック" charset="-128"/>
                <a:cs typeface="ＭＳ Ｐゴシック" charset="-128"/>
              </a:rPr>
              <a:t>	Liquids used for the abhisheka are collected and offered as</a:t>
            </a:r>
            <a:r>
              <a:rPr lang="en-US" b="1" i="1" smtClean="0">
                <a:ea typeface="ＭＳ Ｐゴシック" charset="-128"/>
                <a:cs typeface="ＭＳ Ｐゴシック" charset="-128"/>
              </a:rPr>
              <a:t> teertha </a:t>
            </a:r>
            <a:r>
              <a:rPr lang="en-US" smtClean="0">
                <a:ea typeface="ＭＳ Ｐゴシック" charset="-128"/>
                <a:cs typeface="ＭＳ Ｐゴシック" charset="-128"/>
              </a:rPr>
              <a:t>after the abhisheka </a:t>
            </a:r>
          </a:p>
        </p:txBody>
      </p:sp>
      <p:pic>
        <p:nvPicPr>
          <p:cNvPr id="66564" name="Picture 4" descr="abhisheka1.jpg"/>
          <p:cNvPicPr>
            <a:picLocks noChangeAspect="1"/>
          </p:cNvPicPr>
          <p:nvPr/>
        </p:nvPicPr>
        <p:blipFill>
          <a:blip r:embed="rId2"/>
          <a:srcRect/>
          <a:stretch>
            <a:fillRect/>
          </a:stretch>
        </p:blipFill>
        <p:spPr bwMode="auto">
          <a:xfrm>
            <a:off x="658813" y="4057650"/>
            <a:ext cx="3289300" cy="2463800"/>
          </a:xfrm>
          <a:prstGeom prst="rect">
            <a:avLst/>
          </a:prstGeom>
          <a:noFill/>
          <a:ln w="9525">
            <a:noFill/>
            <a:miter lim="800000"/>
            <a:headEnd/>
            <a:tailEnd/>
          </a:ln>
        </p:spPr>
      </p:pic>
      <p:pic>
        <p:nvPicPr>
          <p:cNvPr id="66565" name="Picture 4"/>
          <p:cNvPicPr>
            <a:picLocks noChangeAspect="1"/>
          </p:cNvPicPr>
          <p:nvPr/>
        </p:nvPicPr>
        <p:blipFill>
          <a:blip r:embed="rId3"/>
          <a:srcRect/>
          <a:stretch>
            <a:fillRect/>
          </a:stretch>
        </p:blipFill>
        <p:spPr bwMode="auto">
          <a:xfrm>
            <a:off x="1050925" y="455613"/>
            <a:ext cx="2595563" cy="3287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SHLOKA</a:t>
            </a:r>
          </a:p>
        </p:txBody>
      </p:sp>
      <p:sp>
        <p:nvSpPr>
          <p:cNvPr id="68611" name="Content Placeholder 2"/>
          <p:cNvSpPr>
            <a:spLocks noGrp="1"/>
          </p:cNvSpPr>
          <p:nvPr>
            <p:ph idx="1"/>
          </p:nvPr>
        </p:nvSpPr>
        <p:spPr>
          <a:xfrm>
            <a:off x="3452813" y="2286000"/>
            <a:ext cx="5030787" cy="3840163"/>
          </a:xfrm>
        </p:spPr>
        <p:txBody>
          <a:bodyPr/>
          <a:lstStyle/>
          <a:p>
            <a:pPr>
              <a:lnSpc>
                <a:spcPct val="150000"/>
              </a:lnSpc>
            </a:pPr>
            <a:r>
              <a:rPr lang="en-US" sz="2400" b="1" smtClean="0">
                <a:ea typeface="ＭＳ Ｐゴシック" charset="-128"/>
                <a:cs typeface="ＭＳ Ｐゴシック" charset="-128"/>
              </a:rPr>
              <a:t>Verse – generally two-lines (couplet) in  Sanskrit poetry</a:t>
            </a:r>
          </a:p>
          <a:p>
            <a:pPr>
              <a:lnSpc>
                <a:spcPct val="150000"/>
              </a:lnSpc>
            </a:pPr>
            <a:r>
              <a:rPr lang="en-US" smtClean="0">
                <a:ea typeface="ＭＳ Ｐゴシック" charset="-128"/>
                <a:cs typeface="ＭＳ Ｐゴシック" charset="-128"/>
              </a:rPr>
              <a:t>Stotras used to perform poojas are a collection of shlokas in praise of chosen Gods or deities.</a:t>
            </a:r>
          </a:p>
          <a:p>
            <a:pPr>
              <a:lnSpc>
                <a:spcPct val="150000"/>
              </a:lnSpc>
            </a:pPr>
            <a:r>
              <a:rPr lang="en-US" smtClean="0">
                <a:ea typeface="ＭＳ Ｐゴシック" charset="-128"/>
                <a:cs typeface="ＭＳ Ｐゴシック" charset="-128"/>
              </a:rPr>
              <a:t>Ramayana and Mahabharatha are both written in shlokas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BHAJANA</a:t>
            </a:r>
          </a:p>
        </p:txBody>
      </p:sp>
      <p:sp>
        <p:nvSpPr>
          <p:cNvPr id="70659" name="Content Placeholder 2"/>
          <p:cNvSpPr>
            <a:spLocks noGrp="1"/>
          </p:cNvSpPr>
          <p:nvPr>
            <p:ph idx="1"/>
          </p:nvPr>
        </p:nvSpPr>
        <p:spPr>
          <a:xfrm>
            <a:off x="5818188" y="2084388"/>
            <a:ext cx="2901950" cy="4310062"/>
          </a:xfrm>
        </p:spPr>
        <p:txBody>
          <a:bodyPr/>
          <a:lstStyle/>
          <a:p>
            <a:pPr>
              <a:lnSpc>
                <a:spcPct val="150000"/>
              </a:lnSpc>
            </a:pPr>
            <a:r>
              <a:rPr lang="en-US" smtClean="0">
                <a:ea typeface="ＭＳ Ｐゴシック" charset="-128"/>
                <a:cs typeface="ＭＳ Ｐゴシック" charset="-128"/>
              </a:rPr>
              <a:t>Singing in groups</a:t>
            </a:r>
          </a:p>
          <a:p>
            <a:pPr>
              <a:lnSpc>
                <a:spcPct val="150000"/>
              </a:lnSpc>
            </a:pPr>
            <a:r>
              <a:rPr lang="en-US" smtClean="0">
                <a:ea typeface="ＭＳ Ｐゴシック" charset="-128"/>
                <a:cs typeface="ＭＳ Ｐゴシック" charset="-128"/>
              </a:rPr>
              <a:t>Congregational worship in the form of group singing with symbols &amp; percussion instruments to create a lively upbeat experience</a:t>
            </a:r>
          </a:p>
          <a:p>
            <a:endParaRPr lang="en-US" smtClean="0">
              <a:ea typeface="ＭＳ Ｐゴシック" charset="-128"/>
              <a:cs typeface="ＭＳ Ｐゴシック" charset="-128"/>
            </a:endParaRPr>
          </a:p>
        </p:txBody>
      </p:sp>
      <p:pic>
        <p:nvPicPr>
          <p:cNvPr id="70660" name="Picture 4" descr="bhajan.jpg"/>
          <p:cNvPicPr>
            <a:picLocks noChangeAspect="1"/>
          </p:cNvPicPr>
          <p:nvPr/>
        </p:nvPicPr>
        <p:blipFill>
          <a:blip r:embed="rId2"/>
          <a:srcRect/>
          <a:stretch>
            <a:fillRect/>
          </a:stretch>
        </p:blipFill>
        <p:spPr bwMode="auto">
          <a:xfrm>
            <a:off x="428625" y="2084388"/>
            <a:ext cx="5389563" cy="404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effectLst>
                  <a:outerShdw blurRad="38100" dist="38100" dir="2700000" algn="tl">
                    <a:srgbClr val="000000"/>
                  </a:outerShdw>
                </a:effectLst>
                <a:ea typeface="ＭＳ Ｐゴシック" charset="-128"/>
                <a:cs typeface="ＭＳ Ｐゴシック" charset="-128"/>
              </a:rPr>
              <a:t>Commonly Occurring Words in Poojas</a:t>
            </a:r>
          </a:p>
        </p:txBody>
      </p:sp>
      <p:sp>
        <p:nvSpPr>
          <p:cNvPr id="71683" name="Content Placeholder 2"/>
          <p:cNvSpPr>
            <a:spLocks noGrp="1"/>
          </p:cNvSpPr>
          <p:nvPr>
            <p:ph idx="1"/>
          </p:nvPr>
        </p:nvSpPr>
        <p:spPr>
          <a:xfrm>
            <a:off x="1227138" y="2082800"/>
            <a:ext cx="7256462" cy="4310063"/>
          </a:xfrm>
        </p:spPr>
        <p:txBody>
          <a:bodyPr/>
          <a:lstStyle/>
          <a:p>
            <a:pPr eaLnBrk="1" hangingPunct="1"/>
            <a:r>
              <a:rPr lang="en-US" sz="3200" smtClean="0">
                <a:solidFill>
                  <a:srgbClr val="730000"/>
                </a:solidFill>
                <a:ea typeface="ＭＳ Ｐゴシック" charset="-128"/>
                <a:cs typeface="ＭＳ Ｐゴシック" charset="-128"/>
              </a:rPr>
              <a:t>Swaaha</a:t>
            </a:r>
          </a:p>
          <a:p>
            <a:pPr eaLnBrk="1" hangingPunct="1"/>
            <a:r>
              <a:rPr lang="en-US" sz="3200" smtClean="0">
                <a:solidFill>
                  <a:srgbClr val="730000"/>
                </a:solidFill>
                <a:ea typeface="ＭＳ Ｐゴシック" charset="-128"/>
                <a:cs typeface="ＭＳ Ｐゴシック" charset="-128"/>
              </a:rPr>
              <a:t>Namana/Namaskara</a:t>
            </a:r>
          </a:p>
          <a:p>
            <a:pPr eaLnBrk="1" hangingPunct="1"/>
            <a:r>
              <a:rPr lang="en-US" sz="3200" smtClean="0">
                <a:solidFill>
                  <a:srgbClr val="730000"/>
                </a:solidFill>
                <a:ea typeface="ＭＳ Ｐゴシック" charset="-128"/>
                <a:cs typeface="ＭＳ Ｐゴシック" charset="-128"/>
              </a:rPr>
              <a:t>Prarthana</a:t>
            </a:r>
          </a:p>
          <a:p>
            <a:pPr eaLnBrk="1" hangingPunct="1"/>
            <a:r>
              <a:rPr lang="en-US" sz="3200" smtClean="0">
                <a:solidFill>
                  <a:srgbClr val="730000"/>
                </a:solidFill>
                <a:ea typeface="ＭＳ Ｐゴシック" charset="-128"/>
                <a:cs typeface="ＭＳ Ｐゴシック" charset="-128"/>
              </a:rPr>
              <a:t>Arpana/Samarpana/Samarpayaami</a:t>
            </a:r>
          </a:p>
          <a:p>
            <a:pPr eaLnBrk="1" hangingPunct="1"/>
            <a:r>
              <a:rPr lang="en-US" sz="3200" smtClean="0">
                <a:solidFill>
                  <a:srgbClr val="730000"/>
                </a:solidFill>
                <a:ea typeface="ＭＳ Ｐゴシック" charset="-128"/>
                <a:cs typeface="ＭＳ Ｐゴシック" charset="-128"/>
              </a:rPr>
              <a:t>Karomi/Karishyaami</a:t>
            </a:r>
          </a:p>
          <a:p>
            <a:pPr eaLnBrk="1" hangingPunct="1"/>
            <a:r>
              <a:rPr lang="en-US" sz="3200" smtClean="0">
                <a:solidFill>
                  <a:srgbClr val="730000"/>
                </a:solidFill>
                <a:ea typeface="ＭＳ Ｐゴシック" charset="-128"/>
                <a:cs typeface="ＭＳ Ｐゴシック" charset="-128"/>
              </a:rPr>
              <a:t>Mangalam/Shubham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SWAAHA</a:t>
            </a:r>
          </a:p>
        </p:txBody>
      </p:sp>
      <p:sp>
        <p:nvSpPr>
          <p:cNvPr id="73731" name="Content Placeholder 2"/>
          <p:cNvSpPr>
            <a:spLocks noGrp="1"/>
          </p:cNvSpPr>
          <p:nvPr>
            <p:ph idx="1"/>
          </p:nvPr>
        </p:nvSpPr>
        <p:spPr>
          <a:xfrm>
            <a:off x="485775" y="2084388"/>
            <a:ext cx="8234363" cy="4310062"/>
          </a:xfrm>
        </p:spPr>
        <p:txBody>
          <a:bodyPr/>
          <a:lstStyle/>
          <a:p>
            <a:pPr>
              <a:lnSpc>
                <a:spcPct val="150000"/>
              </a:lnSpc>
            </a:pPr>
            <a:r>
              <a:rPr lang="en-US" sz="2400" b="1" dirty="0" err="1" smtClean="0">
                <a:ea typeface="ＭＳ Ｐゴシック" charset="-128"/>
                <a:cs typeface="ＭＳ Ｐゴシック" charset="-128"/>
              </a:rPr>
              <a:t>Swaaha</a:t>
            </a:r>
            <a:r>
              <a:rPr lang="en-US" sz="2400" dirty="0" smtClean="0">
                <a:ea typeface="ＭＳ Ｐゴシック" charset="-128"/>
                <a:cs typeface="ＭＳ Ｐゴシック" charset="-128"/>
              </a:rPr>
              <a:t> – approximately translates to “hail”; it is an interjection in mantras commonly chanted during </a:t>
            </a:r>
            <a:r>
              <a:rPr lang="en-US" sz="2400" dirty="0" err="1" smtClean="0">
                <a:ea typeface="ＭＳ Ｐゴシック" charset="-128"/>
                <a:cs typeface="ＭＳ Ｐゴシック" charset="-128"/>
              </a:rPr>
              <a:t>havanas</a:t>
            </a:r>
            <a:r>
              <a:rPr lang="en-US" sz="2400" dirty="0" smtClean="0">
                <a:ea typeface="ＭＳ Ｐゴシック" charset="-128"/>
                <a:cs typeface="ＭＳ Ｐゴシック" charset="-128"/>
              </a:rPr>
              <a:t> (or </a:t>
            </a:r>
            <a:r>
              <a:rPr lang="en-US" sz="2400" dirty="0" err="1" smtClean="0">
                <a:ea typeface="ＭＳ Ｐゴシック" charset="-128"/>
                <a:cs typeface="ＭＳ Ｐゴシック" charset="-128"/>
              </a:rPr>
              <a:t>homas</a:t>
            </a:r>
            <a:r>
              <a:rPr lang="en-US" sz="2400" dirty="0" smtClean="0">
                <a:ea typeface="ＭＳ Ｐゴシック" charset="-128"/>
                <a:cs typeface="ＭＳ Ｐゴシック" charset="-128"/>
              </a:rPr>
              <a:t>) when ritual offerings are made to the fire</a:t>
            </a:r>
          </a:p>
          <a:p>
            <a:pPr>
              <a:lnSpc>
                <a:spcPct val="150000"/>
              </a:lnSpc>
              <a:buNone/>
            </a:pPr>
            <a:endParaRPr lang="en-US" sz="2400" dirty="0" smtClean="0">
              <a:ea typeface="ＭＳ Ｐゴシック" charset="-128"/>
              <a:cs typeface="ＭＳ Ｐゴシック" charset="-128"/>
            </a:endParaRPr>
          </a:p>
          <a:p>
            <a:r>
              <a:rPr lang="en-US" sz="2400" dirty="0" err="1" smtClean="0">
                <a:ea typeface="ＭＳ Ｐゴシック" charset="-128"/>
                <a:cs typeface="ＭＳ Ｐゴシック" charset="-128"/>
              </a:rPr>
              <a:t>Swaaha</a:t>
            </a:r>
            <a:r>
              <a:rPr lang="en-US" sz="2400" dirty="0" smtClean="0">
                <a:ea typeface="ＭＳ Ｐゴシック" charset="-128"/>
                <a:cs typeface="ＭＳ Ｐゴシック" charset="-128"/>
              </a:rPr>
              <a:t> is also said to be the </a:t>
            </a:r>
          </a:p>
          <a:p>
            <a:pPr>
              <a:buNone/>
            </a:pPr>
            <a:r>
              <a:rPr lang="en-US" sz="2400" dirty="0" smtClean="0">
                <a:ea typeface="ＭＳ Ｐゴシック" charset="-128"/>
                <a:cs typeface="ＭＳ Ｐゴシック" charset="-128"/>
              </a:rPr>
              <a:t>	wife of Agni, the God of Fire</a:t>
            </a:r>
          </a:p>
          <a:p>
            <a:pPr>
              <a:lnSpc>
                <a:spcPct val="150000"/>
              </a:lnSpc>
            </a:pPr>
            <a:endParaRPr lang="en-US" sz="2400" dirty="0" smtClean="0">
              <a:ea typeface="ＭＳ Ｐゴシック" charset="-128"/>
              <a:cs typeface="ＭＳ Ｐゴシック" charset="-128"/>
            </a:endParaRPr>
          </a:p>
        </p:txBody>
      </p:sp>
      <p:pic>
        <p:nvPicPr>
          <p:cNvPr id="4" name="Picture 3" descr="4810728201_369c55f2a3.jpg"/>
          <p:cNvPicPr>
            <a:picLocks noChangeAspect="1"/>
          </p:cNvPicPr>
          <p:nvPr/>
        </p:nvPicPr>
        <p:blipFill>
          <a:blip r:embed="rId2"/>
          <a:stretch>
            <a:fillRect/>
          </a:stretch>
        </p:blipFill>
        <p:spPr>
          <a:xfrm>
            <a:off x="5200842" y="4050599"/>
            <a:ext cx="3519296" cy="234385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PHALAM</a:t>
            </a:r>
          </a:p>
        </p:txBody>
      </p:sp>
      <p:sp>
        <p:nvSpPr>
          <p:cNvPr id="21507" name="Content Placeholder 2"/>
          <p:cNvSpPr>
            <a:spLocks noGrp="1"/>
          </p:cNvSpPr>
          <p:nvPr>
            <p:ph idx="1"/>
          </p:nvPr>
        </p:nvSpPr>
        <p:spPr>
          <a:xfrm>
            <a:off x="3683000" y="2286000"/>
            <a:ext cx="4800600" cy="3840163"/>
          </a:xfrm>
        </p:spPr>
        <p:txBody>
          <a:bodyPr/>
          <a:lstStyle/>
          <a:p>
            <a:pPr eaLnBrk="1" hangingPunct="1">
              <a:lnSpc>
                <a:spcPct val="150000"/>
              </a:lnSpc>
            </a:pPr>
            <a:r>
              <a:rPr lang="en-US" sz="3200" dirty="0" smtClean="0">
                <a:ea typeface="ＭＳ Ｐゴシック" charset="-128"/>
                <a:cs typeface="ＭＳ Ｐゴシック" charset="-128"/>
              </a:rPr>
              <a:t>PHALA means </a:t>
            </a:r>
            <a:r>
              <a:rPr lang="en-US" sz="3200" u="sng" dirty="0" smtClean="0">
                <a:ea typeface="ＭＳ Ｐゴシック" charset="-128"/>
                <a:cs typeface="ＭＳ Ｐゴシック" charset="-128"/>
              </a:rPr>
              <a:t>FRUIT</a:t>
            </a:r>
          </a:p>
          <a:p>
            <a:pPr eaLnBrk="1" hangingPunct="1">
              <a:lnSpc>
                <a:spcPct val="150000"/>
              </a:lnSpc>
              <a:buFont typeface="Wingdings" charset="2"/>
              <a:buNone/>
            </a:pPr>
            <a:r>
              <a:rPr lang="en-US" sz="3200" dirty="0" smtClean="0">
                <a:ea typeface="ＭＳ Ｐゴシック" charset="-128"/>
                <a:cs typeface="ＭＳ Ｐゴシック" charset="-128"/>
              </a:rPr>
              <a:t> 	(Also, </a:t>
            </a:r>
            <a:r>
              <a:rPr lang="en-US" sz="3200" dirty="0" err="1" smtClean="0">
                <a:ea typeface="ＭＳ Ｐゴシック" charset="-128"/>
                <a:cs typeface="ＭＳ Ｐゴシック" charset="-128"/>
              </a:rPr>
              <a:t>Phala</a:t>
            </a:r>
            <a:r>
              <a:rPr lang="en-US" sz="3200" dirty="0" smtClean="0">
                <a:ea typeface="ＭＳ Ｐゴシック" charset="-128"/>
                <a:cs typeface="ＭＳ Ｐゴシック" charset="-128"/>
              </a:rPr>
              <a:t>)</a:t>
            </a:r>
          </a:p>
          <a:p>
            <a:pPr eaLnBrk="1" hangingPunct="1">
              <a:lnSpc>
                <a:spcPct val="150000"/>
              </a:lnSpc>
              <a:buFont typeface="Wingdings" charset="2"/>
              <a:buNone/>
            </a:pPr>
            <a:r>
              <a:rPr lang="en-US" sz="2800" dirty="0" smtClean="0">
                <a:ea typeface="ＭＳ Ｐゴシック" charset="-128"/>
                <a:cs typeface="ＭＳ Ｐゴシック" charset="-128"/>
              </a:rPr>
              <a:t>	General term that refers to all types of fruit.</a:t>
            </a:r>
          </a:p>
          <a:p>
            <a:pPr eaLnBrk="1" hangingPunct="1">
              <a:buFont typeface="Wingdings" charset="2"/>
              <a:buNone/>
            </a:pPr>
            <a:endParaRPr dirty="0"/>
          </a:p>
        </p:txBody>
      </p:sp>
      <p:pic>
        <p:nvPicPr>
          <p:cNvPr id="21508" name="Picture 3" descr="fruit.jpg"/>
          <p:cNvPicPr>
            <a:picLocks noChangeAspect="1"/>
          </p:cNvPicPr>
          <p:nvPr/>
        </p:nvPicPr>
        <p:blipFill>
          <a:blip r:embed="rId2"/>
          <a:srcRect/>
          <a:stretch>
            <a:fillRect/>
          </a:stretch>
        </p:blipFill>
        <p:spPr bwMode="auto">
          <a:xfrm>
            <a:off x="3683000" y="455613"/>
            <a:ext cx="1651000" cy="1484312"/>
          </a:xfrm>
          <a:prstGeom prst="rect">
            <a:avLst/>
          </a:prstGeom>
          <a:noFill/>
          <a:ln w="9525">
            <a:noFill/>
            <a:miter lim="800000"/>
            <a:headEnd/>
            <a:tailEnd/>
          </a:ln>
        </p:spPr>
      </p:pic>
      <p:pic>
        <p:nvPicPr>
          <p:cNvPr id="21509" name="Picture 4" descr="fruit_2.jpg"/>
          <p:cNvPicPr>
            <a:picLocks noChangeAspect="1"/>
          </p:cNvPicPr>
          <p:nvPr/>
        </p:nvPicPr>
        <p:blipFill>
          <a:blip r:embed="rId3"/>
          <a:srcRect/>
          <a:stretch>
            <a:fillRect/>
          </a:stretch>
        </p:blipFill>
        <p:spPr bwMode="auto">
          <a:xfrm>
            <a:off x="738188" y="2538413"/>
            <a:ext cx="2944812" cy="2611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NAMANA</a:t>
            </a:r>
            <a:br>
              <a:rPr lang="en-US" dirty="0" smtClean="0">
                <a:solidFill>
                  <a:srgbClr val="730000"/>
                </a:solidFill>
                <a:effectLst>
                  <a:outerShdw blurRad="38100" dist="38100" dir="2700000" algn="tl">
                    <a:srgbClr val="000000"/>
                  </a:outerShdw>
                </a:effectLst>
                <a:ea typeface="ＭＳ Ｐゴシック" charset="-128"/>
                <a:cs typeface="ＭＳ Ｐゴシック" charset="-128"/>
              </a:rPr>
            </a:b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NAMASTE</a:t>
            </a:r>
          </a:p>
        </p:txBody>
      </p:sp>
      <p:sp>
        <p:nvSpPr>
          <p:cNvPr id="73731" name="Content Placeholder 2"/>
          <p:cNvSpPr>
            <a:spLocks noGrp="1"/>
          </p:cNvSpPr>
          <p:nvPr>
            <p:ph idx="1"/>
          </p:nvPr>
        </p:nvSpPr>
        <p:spPr>
          <a:xfrm>
            <a:off x="485775" y="2960702"/>
            <a:ext cx="8234363" cy="3433747"/>
          </a:xfrm>
        </p:spPr>
        <p:txBody>
          <a:bodyPr/>
          <a:lstStyle/>
          <a:p>
            <a:pPr>
              <a:lnSpc>
                <a:spcPct val="150000"/>
              </a:lnSpc>
            </a:pPr>
            <a:r>
              <a:rPr lang="en-US" sz="2400" b="1" dirty="0" err="1" smtClean="0">
                <a:ea typeface="ＭＳ Ｐゴシック" charset="-128"/>
                <a:cs typeface="ＭＳ Ｐゴシック" charset="-128"/>
              </a:rPr>
              <a:t>Namana</a:t>
            </a:r>
            <a:r>
              <a:rPr lang="en-US" sz="2400" dirty="0" smtClean="0">
                <a:ea typeface="ＭＳ Ｐゴシック" charset="-128"/>
                <a:cs typeface="ＭＳ Ｐゴシック" charset="-128"/>
              </a:rPr>
              <a:t> – </a:t>
            </a:r>
            <a:r>
              <a:rPr lang="en-US" sz="2400" dirty="0" smtClean="0"/>
              <a:t>Salutations </a:t>
            </a:r>
          </a:p>
          <a:p>
            <a:pPr>
              <a:lnSpc>
                <a:spcPct val="150000"/>
              </a:lnSpc>
              <a:buNone/>
            </a:pPr>
            <a:r>
              <a:rPr lang="en-US" sz="2400" dirty="0" smtClean="0"/>
              <a:t>	Bowing down or surrendering ones ego to God.</a:t>
            </a:r>
          </a:p>
          <a:p>
            <a:pPr>
              <a:lnSpc>
                <a:spcPct val="150000"/>
              </a:lnSpc>
              <a:buNone/>
            </a:pPr>
            <a:r>
              <a:rPr lang="en-US" sz="2400" b="1" dirty="0" smtClean="0"/>
              <a:t>    Namaste</a:t>
            </a:r>
            <a:r>
              <a:rPr lang="en-US" sz="2400" dirty="0" smtClean="0"/>
              <a:t>: is the common Indian greeting (gesture with folded hands and bowed down head) which means  “</a:t>
            </a:r>
            <a:r>
              <a:rPr lang="en-US" sz="2400" i="1" dirty="0" smtClean="0"/>
              <a:t>I bow to the God within you</a:t>
            </a:r>
            <a:r>
              <a:rPr lang="en-US" sz="2400" dirty="0" smtClean="0"/>
              <a:t>”. </a:t>
            </a:r>
            <a:endParaRPr lang="en-US" sz="2400" dirty="0" smtClean="0">
              <a:ea typeface="ＭＳ Ｐゴシック" charset="-128"/>
              <a:cs typeface="ＭＳ Ｐゴシック" charset="-128"/>
            </a:endParaRPr>
          </a:p>
          <a:p>
            <a:pPr>
              <a:lnSpc>
                <a:spcPct val="150000"/>
              </a:lnSpc>
              <a:buNone/>
            </a:pPr>
            <a:endParaRPr lang="en-US" sz="2400" dirty="0" smtClean="0">
              <a:ea typeface="ＭＳ Ｐゴシック" charset="-128"/>
              <a:cs typeface="ＭＳ Ｐゴシック" charset="-128"/>
            </a:endParaRPr>
          </a:p>
        </p:txBody>
      </p:sp>
      <p:pic>
        <p:nvPicPr>
          <p:cNvPr id="4" name="Picture 3" descr="images.jpg"/>
          <p:cNvPicPr>
            <a:picLocks noChangeAspect="1"/>
          </p:cNvPicPr>
          <p:nvPr/>
        </p:nvPicPr>
        <p:blipFill>
          <a:blip r:embed="rId2"/>
          <a:stretch>
            <a:fillRect/>
          </a:stretch>
        </p:blipFill>
        <p:spPr>
          <a:xfrm>
            <a:off x="1523502" y="455612"/>
            <a:ext cx="1440427" cy="250509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PRARTHANA</a:t>
            </a:r>
          </a:p>
        </p:txBody>
      </p:sp>
      <p:sp>
        <p:nvSpPr>
          <p:cNvPr id="73731" name="Content Placeholder 2"/>
          <p:cNvSpPr>
            <a:spLocks noGrp="1"/>
          </p:cNvSpPr>
          <p:nvPr>
            <p:ph idx="1"/>
          </p:nvPr>
        </p:nvSpPr>
        <p:spPr>
          <a:xfrm>
            <a:off x="485775" y="2084388"/>
            <a:ext cx="8234363" cy="4310062"/>
          </a:xfrm>
        </p:spPr>
        <p:txBody>
          <a:bodyPr/>
          <a:lstStyle/>
          <a:p>
            <a:pPr>
              <a:lnSpc>
                <a:spcPct val="150000"/>
              </a:lnSpc>
              <a:buNone/>
            </a:pPr>
            <a:r>
              <a:rPr lang="en-US" sz="3200" b="1" dirty="0" smtClean="0">
                <a:ea typeface="ＭＳ Ｐゴシック" charset="-128"/>
                <a:cs typeface="ＭＳ Ｐゴシック" charset="-128"/>
              </a:rPr>
              <a:t>Simply means - Prayer</a:t>
            </a:r>
          </a:p>
          <a:p>
            <a:pPr>
              <a:lnSpc>
                <a:spcPct val="150000"/>
              </a:lnSpc>
              <a:buNone/>
            </a:pPr>
            <a:r>
              <a:rPr lang="en-US" sz="2800" dirty="0" smtClean="0">
                <a:ea typeface="ＭＳ Ｐゴシック" charset="-128"/>
                <a:cs typeface="ＭＳ Ｐゴシック" charset="-128"/>
              </a:rPr>
              <a:t>	</a:t>
            </a:r>
            <a:r>
              <a:rPr lang="en-US" sz="2800" dirty="0" err="1" smtClean="0">
                <a:ea typeface="ＭＳ Ｐゴシック" charset="-128"/>
                <a:cs typeface="ＭＳ Ｐゴシック" charset="-128"/>
              </a:rPr>
              <a:t>Prarthana</a:t>
            </a:r>
            <a:r>
              <a:rPr lang="en-US" sz="2800" dirty="0" smtClean="0">
                <a:ea typeface="ＭＳ Ｐゴシック" charset="-128"/>
                <a:cs typeface="ＭＳ Ｐゴシック" charset="-128"/>
              </a:rPr>
              <a:t> is often used to refer to a collection of </a:t>
            </a:r>
            <a:r>
              <a:rPr lang="en-US" sz="2800" dirty="0" err="1" smtClean="0">
                <a:ea typeface="ＭＳ Ｐゴシック" charset="-128"/>
                <a:cs typeface="ＭＳ Ｐゴシック" charset="-128"/>
              </a:rPr>
              <a:t>shlokas</a:t>
            </a:r>
            <a:r>
              <a:rPr lang="en-US" sz="2800" dirty="0" smtClean="0">
                <a:ea typeface="ＭＳ Ｐゴシック" charset="-128"/>
                <a:cs typeface="ＭＳ Ｐゴシック" charset="-128"/>
              </a:rPr>
              <a:t> recited to a certain deity	 </a:t>
            </a:r>
          </a:p>
          <a:p>
            <a:pPr>
              <a:lnSpc>
                <a:spcPct val="150000"/>
              </a:lnSpc>
              <a:buNone/>
            </a:pPr>
            <a:r>
              <a:rPr lang="en-US" sz="2800" dirty="0" err="1" smtClean="0">
                <a:ea typeface="ＭＳ Ｐゴシック" charset="-128"/>
                <a:cs typeface="ＭＳ Ｐゴシック" charset="-128"/>
              </a:rPr>
              <a:t>Eg</a:t>
            </a:r>
            <a:r>
              <a:rPr lang="en-US" sz="2800" dirty="0" smtClean="0">
                <a:ea typeface="ＭＳ Ｐゴシック" charset="-128"/>
                <a:cs typeface="ＭＳ Ｐゴシック" charset="-128"/>
              </a:rPr>
              <a:t>: </a:t>
            </a:r>
            <a:r>
              <a:rPr lang="en-US" sz="2800" dirty="0" err="1" smtClean="0">
                <a:ea typeface="ＭＳ Ｐゴシック" charset="-128"/>
                <a:cs typeface="ＭＳ Ｐゴシック" charset="-128"/>
              </a:rPr>
              <a:t>Ganesha</a:t>
            </a:r>
            <a:r>
              <a:rPr lang="en-US" sz="2800" dirty="0" smtClean="0">
                <a:ea typeface="ＭＳ Ｐゴシック" charset="-128"/>
                <a:cs typeface="ＭＳ Ｐゴシック" charset="-128"/>
              </a:rPr>
              <a:t> </a:t>
            </a:r>
            <a:r>
              <a:rPr lang="en-US" sz="2800" dirty="0" err="1" smtClean="0">
                <a:ea typeface="ＭＳ Ｐゴシック" charset="-128"/>
                <a:cs typeface="ＭＳ Ｐゴシック" charset="-128"/>
              </a:rPr>
              <a:t>Prarthana</a:t>
            </a:r>
            <a:r>
              <a:rPr lang="en-US" sz="2800" dirty="0" smtClean="0">
                <a:ea typeface="ＭＳ Ｐゴシック" charset="-128"/>
                <a:cs typeface="ＭＳ Ｐゴシック" charset="-128"/>
              </a:rPr>
              <a:t>, </a:t>
            </a:r>
            <a:r>
              <a:rPr lang="en-US" sz="2800" dirty="0" err="1" smtClean="0">
                <a:ea typeface="ＭＳ Ｐゴシック" charset="-128"/>
                <a:cs typeface="ＭＳ Ｐゴシック" charset="-128"/>
              </a:rPr>
              <a:t>Maha</a:t>
            </a:r>
            <a:r>
              <a:rPr lang="en-US" sz="2800" dirty="0" smtClean="0">
                <a:ea typeface="ＭＳ Ｐゴシック" charset="-128"/>
                <a:cs typeface="ＭＳ Ｐゴシック" charset="-128"/>
              </a:rPr>
              <a:t> Vishnu </a:t>
            </a:r>
            <a:r>
              <a:rPr lang="en-US" sz="2800" dirty="0" err="1" smtClean="0">
                <a:ea typeface="ＭＳ Ｐゴシック" charset="-128"/>
                <a:cs typeface="ＭＳ Ｐゴシック" charset="-128"/>
              </a:rPr>
              <a:t>Prarthana</a:t>
            </a:r>
            <a:endParaRPr lang="en-US" sz="2800" dirty="0" smtClean="0">
              <a:ea typeface="ＭＳ Ｐゴシック" charset="-128"/>
              <a:cs typeface="ＭＳ Ｐゴシック" charset="-128"/>
            </a:endParaRPr>
          </a:p>
          <a:p>
            <a:pPr>
              <a:lnSpc>
                <a:spcPct val="150000"/>
              </a:lnSpc>
              <a:buNone/>
            </a:pPr>
            <a:endParaRPr lang="en-US" sz="3200" dirty="0" smtClean="0">
              <a:ea typeface="ＭＳ Ｐゴシック" charset="-128"/>
              <a:cs typeface="ＭＳ Ｐゴシック" charset="-128"/>
            </a:endParaRPr>
          </a:p>
          <a:p>
            <a:pPr>
              <a:lnSpc>
                <a:spcPct val="150000"/>
              </a:lnSpc>
              <a:buNone/>
            </a:pPr>
            <a:endParaRPr lang="en-US" sz="2800" dirty="0"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ARPANA/SAMARPANA</a:t>
            </a:r>
          </a:p>
        </p:txBody>
      </p:sp>
      <p:graphicFrame>
        <p:nvGraphicFramePr>
          <p:cNvPr id="4" name="Content Placeholder 3"/>
          <p:cNvGraphicFramePr>
            <a:graphicFrameLocks noGrp="1"/>
          </p:cNvGraphicFramePr>
          <p:nvPr>
            <p:ph idx="1"/>
          </p:nvPr>
        </p:nvGraphicFramePr>
        <p:xfrm>
          <a:off x="658812" y="2524796"/>
          <a:ext cx="7824788" cy="3593577"/>
        </p:xfrm>
        <a:graphic>
          <a:graphicData uri="http://schemas.openxmlformats.org/drawingml/2006/table">
            <a:tbl>
              <a:tblPr firstRow="1" bandRow="1">
                <a:tableStyleId>{69CF1AB2-1976-4502-BF36-3FF5EA218861}</a:tableStyleId>
              </a:tblPr>
              <a:tblGrid>
                <a:gridCol w="2423392"/>
                <a:gridCol w="5401396"/>
              </a:tblGrid>
              <a:tr h="1059265">
                <a:tc>
                  <a:txBody>
                    <a:bodyPr/>
                    <a:lstStyle/>
                    <a:p>
                      <a:r>
                        <a:rPr lang="en-US" sz="2400" b="1" i="0" dirty="0" err="1" smtClean="0"/>
                        <a:t>Arpana</a:t>
                      </a:r>
                      <a:endParaRPr lang="en-US" sz="2400" b="1" i="0" dirty="0"/>
                    </a:p>
                  </a:txBody>
                  <a:tcPr anchor="ctr"/>
                </a:tc>
                <a:tc>
                  <a:txBody>
                    <a:bodyPr/>
                    <a:lstStyle/>
                    <a:p>
                      <a:r>
                        <a:rPr lang="en-US" sz="2000" b="1" i="0" dirty="0" smtClean="0"/>
                        <a:t>To</a:t>
                      </a:r>
                      <a:r>
                        <a:rPr lang="en-US" sz="2000" b="1" i="0" baseline="0" dirty="0" smtClean="0"/>
                        <a:t> offer</a:t>
                      </a:r>
                      <a:endParaRPr lang="en-US" sz="2000" b="1" i="0" dirty="0"/>
                    </a:p>
                  </a:txBody>
                  <a:tcPr anchor="ctr"/>
                </a:tc>
              </a:tr>
              <a:tr h="1267156">
                <a:tc>
                  <a:txBody>
                    <a:bodyPr/>
                    <a:lstStyle/>
                    <a:p>
                      <a:r>
                        <a:rPr lang="en-US" sz="2400" b="1" i="0" dirty="0" err="1" smtClean="0"/>
                        <a:t>Samarpana</a:t>
                      </a:r>
                      <a:endParaRPr lang="en-US" sz="2400" b="1" i="0" dirty="0"/>
                    </a:p>
                  </a:txBody>
                  <a:tcPr anchor="ctr"/>
                </a:tc>
                <a:tc>
                  <a:txBody>
                    <a:bodyPr/>
                    <a:lstStyle/>
                    <a:p>
                      <a:r>
                        <a:rPr lang="en-US" sz="2000" b="1" i="0" dirty="0" smtClean="0"/>
                        <a:t>To offer completely</a:t>
                      </a:r>
                    </a:p>
                    <a:p>
                      <a:endParaRPr lang="en-US" sz="2000" b="1" i="0" dirty="0" smtClean="0"/>
                    </a:p>
                    <a:p>
                      <a:r>
                        <a:rPr lang="en-US" sz="2000" b="1" i="0" dirty="0" smtClean="0"/>
                        <a:t>(A wholesome offering)</a:t>
                      </a:r>
                      <a:endParaRPr lang="en-US" sz="2000" b="1" i="0" dirty="0"/>
                    </a:p>
                  </a:txBody>
                  <a:tcPr anchor="ctr"/>
                </a:tc>
              </a:tr>
              <a:tr h="1267156">
                <a:tc>
                  <a:txBody>
                    <a:bodyPr/>
                    <a:lstStyle/>
                    <a:p>
                      <a:r>
                        <a:rPr lang="en-US" sz="2400" b="1" i="0" dirty="0" err="1" smtClean="0"/>
                        <a:t>Samarpayaami</a:t>
                      </a:r>
                      <a:endParaRPr lang="en-US" sz="2400" b="1" i="0" dirty="0"/>
                    </a:p>
                  </a:txBody>
                  <a:tcPr anchor="ctr"/>
                </a:tc>
                <a:tc>
                  <a:txBody>
                    <a:bodyPr/>
                    <a:lstStyle/>
                    <a:p>
                      <a:r>
                        <a:rPr lang="en-US" sz="2000" b="1" i="0" dirty="0" smtClean="0"/>
                        <a:t>I offer</a:t>
                      </a:r>
                      <a:endParaRPr lang="en-US" sz="2000" b="1" i="0" dirty="0"/>
                    </a:p>
                  </a:txBody>
                  <a:tcPr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KAROMI  KARISHYAMI</a:t>
            </a:r>
          </a:p>
        </p:txBody>
      </p:sp>
      <p:graphicFrame>
        <p:nvGraphicFramePr>
          <p:cNvPr id="4" name="Content Placeholder 3"/>
          <p:cNvGraphicFramePr>
            <a:graphicFrameLocks noGrp="1"/>
          </p:cNvGraphicFramePr>
          <p:nvPr>
            <p:ph idx="1"/>
          </p:nvPr>
        </p:nvGraphicFramePr>
        <p:xfrm>
          <a:off x="485775" y="3175359"/>
          <a:ext cx="8234364" cy="1967173"/>
        </p:xfrm>
        <a:graphic>
          <a:graphicData uri="http://schemas.openxmlformats.org/drawingml/2006/table">
            <a:tbl>
              <a:tblPr firstRow="1" bandRow="1">
                <a:tableStyleId>{69CF1AB2-1976-4502-BF36-3FF5EA218861}</a:tableStyleId>
              </a:tblPr>
              <a:tblGrid>
                <a:gridCol w="4117182"/>
                <a:gridCol w="4117182"/>
              </a:tblGrid>
              <a:tr h="1037800">
                <a:tc>
                  <a:txBody>
                    <a:bodyPr/>
                    <a:lstStyle/>
                    <a:p>
                      <a:r>
                        <a:rPr lang="en-US" sz="2400" b="1" i="0" dirty="0" err="1" smtClean="0"/>
                        <a:t>Karomi</a:t>
                      </a:r>
                      <a:endParaRPr lang="en-US" sz="2400" b="1" i="0" dirty="0"/>
                    </a:p>
                  </a:txBody>
                  <a:tcPr/>
                </a:tc>
                <a:tc>
                  <a:txBody>
                    <a:bodyPr/>
                    <a:lstStyle/>
                    <a:p>
                      <a:r>
                        <a:rPr lang="en-US" dirty="0" smtClean="0"/>
                        <a:t>I will do; I will perform</a:t>
                      </a:r>
                      <a:endParaRPr lang="en-US" dirty="0"/>
                    </a:p>
                  </a:txBody>
                  <a:tcPr/>
                </a:tc>
              </a:tr>
              <a:tr h="929373">
                <a:tc>
                  <a:txBody>
                    <a:bodyPr/>
                    <a:lstStyle/>
                    <a:p>
                      <a:r>
                        <a:rPr lang="en-US" sz="2400" b="1" i="0" dirty="0" err="1" smtClean="0"/>
                        <a:t>Karishyami</a:t>
                      </a:r>
                      <a:endParaRPr lang="en-US" sz="2400" b="1" i="0" dirty="0"/>
                    </a:p>
                  </a:txBody>
                  <a:tcPr/>
                </a:tc>
                <a:tc>
                  <a:txBody>
                    <a:bodyPr/>
                    <a:lstStyle/>
                    <a:p>
                      <a:r>
                        <a:rPr lang="en-US" dirty="0" smtClean="0"/>
                        <a:t>I am doing</a:t>
                      </a:r>
                      <a:endParaRPr lang="en-US"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effectLst>
                  <a:outerShdw blurRad="38100" dist="38100" dir="2700000" algn="tl">
                    <a:srgbClr val="000000"/>
                  </a:outerShdw>
                </a:effectLst>
                <a:ea typeface="ＭＳ Ｐゴシック" charset="-128"/>
                <a:cs typeface="ＭＳ Ｐゴシック" charset="-128"/>
              </a:rPr>
              <a:t>Spiritual Words</a:t>
            </a:r>
          </a:p>
        </p:txBody>
      </p:sp>
      <p:sp>
        <p:nvSpPr>
          <p:cNvPr id="72707" name="Content Placeholder 2"/>
          <p:cNvSpPr>
            <a:spLocks noGrp="1"/>
          </p:cNvSpPr>
          <p:nvPr>
            <p:ph idx="1"/>
          </p:nvPr>
        </p:nvSpPr>
        <p:spPr>
          <a:xfrm>
            <a:off x="658813" y="2043113"/>
            <a:ext cx="8061325" cy="4535487"/>
          </a:xfrm>
        </p:spPr>
        <p:txBody>
          <a:bodyPr/>
          <a:lstStyle/>
          <a:p>
            <a:pPr eaLnBrk="1" hangingPunct="1">
              <a:lnSpc>
                <a:spcPct val="90000"/>
              </a:lnSpc>
            </a:pPr>
            <a:r>
              <a:rPr lang="en-US" sz="3200" smtClean="0">
                <a:solidFill>
                  <a:srgbClr val="730000"/>
                </a:solidFill>
                <a:ea typeface="ＭＳ Ｐゴシック" charset="-128"/>
                <a:cs typeface="ＭＳ Ｐゴシック" charset="-128"/>
              </a:rPr>
              <a:t>Shanthi</a:t>
            </a:r>
          </a:p>
          <a:p>
            <a:pPr eaLnBrk="1" hangingPunct="1">
              <a:lnSpc>
                <a:spcPct val="90000"/>
              </a:lnSpc>
            </a:pPr>
            <a:r>
              <a:rPr lang="en-US" sz="3200" smtClean="0">
                <a:solidFill>
                  <a:srgbClr val="730000"/>
                </a:solidFill>
                <a:ea typeface="ＭＳ Ｐゴシック" charset="-128"/>
                <a:cs typeface="ＭＳ Ｐゴシック" charset="-128"/>
              </a:rPr>
              <a:t>Dhyana</a:t>
            </a:r>
          </a:p>
          <a:p>
            <a:pPr eaLnBrk="1" hangingPunct="1">
              <a:lnSpc>
                <a:spcPct val="90000"/>
              </a:lnSpc>
            </a:pPr>
            <a:r>
              <a:rPr lang="en-US" sz="3200" smtClean="0">
                <a:solidFill>
                  <a:srgbClr val="730000"/>
                </a:solidFill>
                <a:ea typeface="ＭＳ Ｐゴシック" charset="-128"/>
                <a:cs typeface="ＭＳ Ｐゴシック" charset="-128"/>
              </a:rPr>
              <a:t>Jnana</a:t>
            </a:r>
          </a:p>
          <a:p>
            <a:pPr eaLnBrk="1" hangingPunct="1">
              <a:lnSpc>
                <a:spcPct val="90000"/>
              </a:lnSpc>
            </a:pPr>
            <a:r>
              <a:rPr lang="en-US" sz="3200" smtClean="0">
                <a:solidFill>
                  <a:srgbClr val="730000"/>
                </a:solidFill>
                <a:ea typeface="ＭＳ Ｐゴシック" charset="-128"/>
                <a:cs typeface="ＭＳ Ｐゴシック" charset="-128"/>
              </a:rPr>
              <a:t>Aathma</a:t>
            </a:r>
          </a:p>
          <a:p>
            <a:pPr eaLnBrk="1" hangingPunct="1">
              <a:lnSpc>
                <a:spcPct val="90000"/>
              </a:lnSpc>
            </a:pPr>
            <a:r>
              <a:rPr lang="en-US" sz="3200" smtClean="0">
                <a:solidFill>
                  <a:srgbClr val="730000"/>
                </a:solidFill>
                <a:ea typeface="ＭＳ Ｐゴシック" charset="-128"/>
                <a:cs typeface="ＭＳ Ｐゴシック" charset="-128"/>
              </a:rPr>
              <a:t>Bhakthi</a:t>
            </a:r>
          </a:p>
          <a:p>
            <a:pPr eaLnBrk="1" hangingPunct="1">
              <a:lnSpc>
                <a:spcPct val="90000"/>
              </a:lnSpc>
            </a:pPr>
            <a:r>
              <a:rPr lang="en-US" sz="3200" smtClean="0">
                <a:solidFill>
                  <a:srgbClr val="730000"/>
                </a:solidFill>
                <a:ea typeface="ＭＳ Ｐゴシック" charset="-128"/>
                <a:cs typeface="ＭＳ Ｐゴシック" charset="-128"/>
              </a:rPr>
              <a:t>Mukthi/Moksha</a:t>
            </a:r>
          </a:p>
          <a:p>
            <a:pPr eaLnBrk="1" hangingPunct="1">
              <a:lnSpc>
                <a:spcPct val="90000"/>
              </a:lnSpc>
            </a:pPr>
            <a:r>
              <a:rPr lang="en-US" sz="3200" smtClean="0">
                <a:solidFill>
                  <a:srgbClr val="730000"/>
                </a:solidFill>
                <a:ea typeface="ＭＳ Ｐゴシック" charset="-128"/>
                <a:cs typeface="ＭＳ Ｐゴシック" charset="-128"/>
              </a:rPr>
              <a:t>Dharma and Karma</a:t>
            </a:r>
          </a:p>
          <a:p>
            <a:pPr eaLnBrk="1" hangingPunct="1">
              <a:lnSpc>
                <a:spcPct val="90000"/>
              </a:lnSpc>
            </a:pPr>
            <a:endParaRPr lang="en-US" smtClean="0">
              <a:solidFill>
                <a:srgbClr val="730000"/>
              </a:solidFill>
              <a:ea typeface="ＭＳ Ｐゴシック" charset="-128"/>
              <a:cs typeface="ＭＳ Ｐゴシック" charset="-128"/>
            </a:endParaRPr>
          </a:p>
          <a:p>
            <a:pPr eaLnBrk="1" hangingPunct="1">
              <a:lnSpc>
                <a:spcPct val="90000"/>
              </a:lnSpc>
            </a:pPr>
            <a:endParaRPr lang="en-US" smtClean="0">
              <a:solidFill>
                <a:srgbClr val="730000"/>
              </a:solidFill>
              <a:ea typeface="ＭＳ Ｐゴシック" charset="-128"/>
              <a:cs typeface="ＭＳ Ｐゴシック" charset="-128"/>
            </a:endParaRPr>
          </a:p>
          <a:p>
            <a:pPr eaLnBrk="1" hangingPunct="1">
              <a:lnSpc>
                <a:spcPct val="90000"/>
              </a:lnSpc>
            </a:pPr>
            <a:endParaRPr lang="en-US" smtClean="0">
              <a:solidFill>
                <a:srgbClr val="730000"/>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AATHMAN</a:t>
            </a:r>
          </a:p>
        </p:txBody>
      </p:sp>
      <p:sp>
        <p:nvSpPr>
          <p:cNvPr id="73731" name="Content Placeholder 2"/>
          <p:cNvSpPr>
            <a:spLocks noGrp="1"/>
          </p:cNvSpPr>
          <p:nvPr>
            <p:ph idx="1"/>
          </p:nvPr>
        </p:nvSpPr>
        <p:spPr>
          <a:xfrm>
            <a:off x="485775" y="2084388"/>
            <a:ext cx="8234363" cy="4310062"/>
          </a:xfrm>
        </p:spPr>
        <p:txBody>
          <a:bodyPr/>
          <a:lstStyle/>
          <a:p>
            <a:pPr>
              <a:lnSpc>
                <a:spcPct val="150000"/>
              </a:lnSpc>
            </a:pPr>
            <a:r>
              <a:rPr lang="en-US" sz="2400" smtClean="0">
                <a:ea typeface="ＭＳ Ｐゴシック" charset="-128"/>
                <a:cs typeface="ＭＳ Ｐゴシック" charset="-128"/>
              </a:rPr>
              <a:t>Also - Aathma</a:t>
            </a:r>
          </a:p>
          <a:p>
            <a:pPr>
              <a:lnSpc>
                <a:spcPct val="150000"/>
              </a:lnSpc>
            </a:pPr>
            <a:r>
              <a:rPr lang="en-US" sz="2400" smtClean="0">
                <a:ea typeface="ＭＳ Ｐゴシック" charset="-128"/>
                <a:cs typeface="ＭＳ Ｐゴシック" charset="-128"/>
              </a:rPr>
              <a:t>SOUL (an inner consciousness)</a:t>
            </a:r>
          </a:p>
          <a:p>
            <a:pPr>
              <a:lnSpc>
                <a:spcPct val="150000"/>
              </a:lnSpc>
            </a:pPr>
            <a:r>
              <a:rPr lang="en-US" sz="2400" smtClean="0">
                <a:ea typeface="ＭＳ Ｐゴシック" charset="-128"/>
                <a:cs typeface="ＭＳ Ｐゴシック" charset="-128"/>
              </a:rPr>
              <a:t>Philosophical term in Hinduism to identify the soul whether in global sense (world’s soul) or in individual sense (of a persons own soul).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SHANTHI</a:t>
            </a:r>
          </a:p>
        </p:txBody>
      </p:sp>
      <p:sp>
        <p:nvSpPr>
          <p:cNvPr id="74755" name="Content Placeholder 2"/>
          <p:cNvSpPr>
            <a:spLocks noGrp="1"/>
          </p:cNvSpPr>
          <p:nvPr>
            <p:ph idx="1"/>
          </p:nvPr>
        </p:nvSpPr>
        <p:spPr>
          <a:xfrm>
            <a:off x="4440238" y="1922463"/>
            <a:ext cx="4703762" cy="3181350"/>
          </a:xfrm>
        </p:spPr>
        <p:txBody>
          <a:bodyPr/>
          <a:lstStyle/>
          <a:p>
            <a:pPr>
              <a:lnSpc>
                <a:spcPct val="150000"/>
              </a:lnSpc>
            </a:pPr>
            <a:r>
              <a:rPr lang="en-US" sz="2400" smtClean="0">
                <a:ea typeface="ＭＳ Ｐゴシック" charset="-128"/>
                <a:cs typeface="ＭＳ Ｐゴシック" charset="-128"/>
              </a:rPr>
              <a:t>Peace, rest, calmness, tranquility, bliss </a:t>
            </a:r>
          </a:p>
          <a:p>
            <a:pPr>
              <a:lnSpc>
                <a:spcPct val="150000"/>
              </a:lnSpc>
            </a:pPr>
            <a:r>
              <a:rPr lang="en-US" sz="2400" smtClean="0">
                <a:ea typeface="ＭＳ Ｐゴシック" charset="-128"/>
                <a:cs typeface="ＭＳ Ｐゴシック" charset="-128"/>
              </a:rPr>
              <a:t>Om Shanthi Shanthi Shanthi Hi – the three shanthis chanted at the end of mantras is a prayer for peace in the world around us. </a:t>
            </a:r>
          </a:p>
          <a:p>
            <a:endParaRPr lang="en-US" smtClean="0">
              <a:ea typeface="ＭＳ Ｐゴシック" charset="-128"/>
              <a:cs typeface="ＭＳ Ｐゴシック" charset="-128"/>
            </a:endParaRPr>
          </a:p>
        </p:txBody>
      </p:sp>
      <p:pic>
        <p:nvPicPr>
          <p:cNvPr id="74756" name="Picture 4" descr="PeaceVigil20080523Mandala.jpg"/>
          <p:cNvPicPr>
            <a:picLocks noChangeAspect="1"/>
          </p:cNvPicPr>
          <p:nvPr/>
        </p:nvPicPr>
        <p:blipFill>
          <a:blip r:embed="rId2"/>
          <a:srcRect/>
          <a:stretch>
            <a:fillRect/>
          </a:stretch>
        </p:blipFill>
        <p:spPr bwMode="auto">
          <a:xfrm>
            <a:off x="415925" y="2498725"/>
            <a:ext cx="4024313" cy="2981325"/>
          </a:xfrm>
          <a:prstGeom prst="rect">
            <a:avLst/>
          </a:prstGeom>
          <a:noFill/>
          <a:ln w="9525">
            <a:noFill/>
            <a:miter lim="800000"/>
            <a:headEnd/>
            <a:tailEnd/>
          </a:ln>
        </p:spPr>
      </p:pic>
      <p:pic>
        <p:nvPicPr>
          <p:cNvPr id="74757" name="Picture 5" descr="Om Lotus Petal Mandala.jpg"/>
          <p:cNvPicPr>
            <a:picLocks noChangeAspect="1"/>
          </p:cNvPicPr>
          <p:nvPr/>
        </p:nvPicPr>
        <p:blipFill>
          <a:blip r:embed="rId3"/>
          <a:srcRect/>
          <a:stretch>
            <a:fillRect/>
          </a:stretch>
        </p:blipFill>
        <p:spPr bwMode="auto">
          <a:xfrm>
            <a:off x="1628775" y="455613"/>
            <a:ext cx="1590675"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DHYANA</a:t>
            </a:r>
          </a:p>
        </p:txBody>
      </p:sp>
      <p:sp>
        <p:nvSpPr>
          <p:cNvPr id="75779" name="Content Placeholder 2"/>
          <p:cNvSpPr>
            <a:spLocks noGrp="1"/>
          </p:cNvSpPr>
          <p:nvPr>
            <p:ph idx="1"/>
          </p:nvPr>
        </p:nvSpPr>
        <p:spPr>
          <a:xfrm>
            <a:off x="3938588" y="1954213"/>
            <a:ext cx="5205412" cy="4724400"/>
          </a:xfrm>
        </p:spPr>
        <p:txBody>
          <a:bodyPr/>
          <a:lstStyle/>
          <a:p>
            <a:pPr>
              <a:lnSpc>
                <a:spcPct val="150000"/>
              </a:lnSpc>
            </a:pPr>
            <a:r>
              <a:rPr lang="en-US" sz="2400" smtClean="0">
                <a:ea typeface="ＭＳ Ｐゴシック" charset="-128"/>
                <a:cs typeface="ＭＳ Ｐゴシック" charset="-128"/>
              </a:rPr>
              <a:t> Meditation </a:t>
            </a:r>
          </a:p>
          <a:p>
            <a:pPr>
              <a:lnSpc>
                <a:spcPct val="150000"/>
              </a:lnSpc>
            </a:pPr>
            <a:r>
              <a:rPr lang="en-US" sz="2400" smtClean="0">
                <a:ea typeface="ＭＳ Ｐゴシック" charset="-128"/>
                <a:cs typeface="ＭＳ Ｐゴシック" charset="-128"/>
              </a:rPr>
              <a:t>Meditation often involves invoking and cultivating a feeling or internal state of contemplation. </a:t>
            </a:r>
          </a:p>
          <a:p>
            <a:pPr>
              <a:lnSpc>
                <a:spcPct val="150000"/>
              </a:lnSpc>
            </a:pPr>
            <a:r>
              <a:rPr lang="en-US" sz="2400" smtClean="0">
                <a:ea typeface="ＭＳ Ｐゴシック" charset="-128"/>
                <a:cs typeface="ＭＳ Ｐゴシック" charset="-128"/>
              </a:rPr>
              <a:t> Dhyana mantras are chanted to enter a deep state of meditation</a:t>
            </a:r>
          </a:p>
          <a:p>
            <a:pPr>
              <a:lnSpc>
                <a:spcPct val="150000"/>
              </a:lnSpc>
            </a:pPr>
            <a:r>
              <a:rPr lang="en-US" sz="2400" i="1" smtClean="0">
                <a:ea typeface="ＭＳ Ｐゴシック" charset="-128"/>
                <a:cs typeface="ＭＳ Ｐゴシック" charset="-128"/>
              </a:rPr>
              <a:t>Dhyani </a:t>
            </a:r>
            <a:r>
              <a:rPr lang="en-US" sz="2400" smtClean="0">
                <a:ea typeface="ＭＳ Ｐゴシック" charset="-128"/>
                <a:cs typeface="ＭＳ Ｐゴシック" charset="-128"/>
              </a:rPr>
              <a:t>– </a:t>
            </a:r>
            <a:r>
              <a:rPr lang="en-US" sz="2400" i="1" smtClean="0">
                <a:ea typeface="ＭＳ Ｐゴシック" charset="-128"/>
                <a:cs typeface="ＭＳ Ｐゴシック" charset="-128"/>
              </a:rPr>
              <a:t>A person in meditation</a:t>
            </a:r>
          </a:p>
          <a:p>
            <a:pPr>
              <a:lnSpc>
                <a:spcPct val="150000"/>
              </a:lnSpc>
            </a:pPr>
            <a:endParaRPr lang="en-US" sz="2400" smtClean="0">
              <a:ea typeface="ＭＳ Ｐゴシック" charset="-128"/>
              <a:cs typeface="ＭＳ Ｐゴシック" charset="-128"/>
            </a:endParaRPr>
          </a:p>
          <a:p>
            <a:endParaRPr lang="en-US" smtClean="0">
              <a:ea typeface="ＭＳ Ｐゴシック" charset="-128"/>
              <a:cs typeface="ＭＳ Ｐゴシック" charset="-128"/>
            </a:endParaRPr>
          </a:p>
        </p:txBody>
      </p:sp>
      <p:pic>
        <p:nvPicPr>
          <p:cNvPr id="75780" name="Picture 4" descr="images.jpg"/>
          <p:cNvPicPr>
            <a:picLocks noChangeAspect="1"/>
          </p:cNvPicPr>
          <p:nvPr/>
        </p:nvPicPr>
        <p:blipFill>
          <a:blip r:embed="rId2"/>
          <a:srcRect/>
          <a:stretch>
            <a:fillRect/>
          </a:stretch>
        </p:blipFill>
        <p:spPr bwMode="auto">
          <a:xfrm>
            <a:off x="1038225" y="5092700"/>
            <a:ext cx="2601913" cy="1341438"/>
          </a:xfrm>
          <a:prstGeom prst="rect">
            <a:avLst/>
          </a:prstGeom>
          <a:noFill/>
          <a:ln w="9525">
            <a:noFill/>
            <a:miter lim="800000"/>
            <a:headEnd/>
            <a:tailEnd/>
          </a:ln>
        </p:spPr>
      </p:pic>
      <p:pic>
        <p:nvPicPr>
          <p:cNvPr id="75781" name="Picture 5"/>
          <p:cNvPicPr>
            <a:picLocks noChangeAspect="1"/>
          </p:cNvPicPr>
          <p:nvPr/>
        </p:nvPicPr>
        <p:blipFill>
          <a:blip r:embed="rId3"/>
          <a:srcRect/>
          <a:stretch>
            <a:fillRect/>
          </a:stretch>
        </p:blipFill>
        <p:spPr bwMode="auto">
          <a:xfrm>
            <a:off x="1355725" y="2125663"/>
            <a:ext cx="2012950" cy="2684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JNANA</a:t>
            </a:r>
          </a:p>
        </p:txBody>
      </p:sp>
      <p:sp>
        <p:nvSpPr>
          <p:cNvPr id="76803" name="Content Placeholder 2"/>
          <p:cNvSpPr>
            <a:spLocks noGrp="1"/>
          </p:cNvSpPr>
          <p:nvPr>
            <p:ph idx="1"/>
          </p:nvPr>
        </p:nvSpPr>
        <p:spPr>
          <a:xfrm>
            <a:off x="658813" y="2084388"/>
            <a:ext cx="8061325" cy="4310062"/>
          </a:xfrm>
        </p:spPr>
        <p:txBody>
          <a:bodyPr/>
          <a:lstStyle/>
          <a:p>
            <a:pPr>
              <a:lnSpc>
                <a:spcPct val="150000"/>
              </a:lnSpc>
              <a:spcAft>
                <a:spcPts val="1200"/>
              </a:spcAft>
            </a:pPr>
            <a:r>
              <a:rPr lang="en-US" sz="2400" dirty="0" smtClean="0">
                <a:ea typeface="ＭＳ Ｐゴシック" charset="-128"/>
                <a:cs typeface="ＭＳ Ｐゴシック" charset="-128"/>
              </a:rPr>
              <a:t>In general - Knowledge or Wisdom or Intellect</a:t>
            </a:r>
          </a:p>
          <a:p>
            <a:pPr>
              <a:lnSpc>
                <a:spcPct val="150000"/>
              </a:lnSpc>
              <a:spcAft>
                <a:spcPts val="1200"/>
              </a:spcAft>
            </a:pPr>
            <a:r>
              <a:rPr lang="en-US" sz="2400" dirty="0" smtClean="0">
                <a:ea typeface="ＭＳ Ｐゴシック" charset="-128"/>
                <a:cs typeface="ＭＳ Ｐゴシック" charset="-128"/>
              </a:rPr>
              <a:t>Particularly refers to a divine knowledge that relates the individual to the universe as a whole</a:t>
            </a:r>
          </a:p>
          <a:p>
            <a:pPr>
              <a:lnSpc>
                <a:spcPct val="150000"/>
              </a:lnSpc>
              <a:spcAft>
                <a:spcPts val="1200"/>
              </a:spcAft>
            </a:pPr>
            <a:r>
              <a:rPr lang="en-US" sz="2400" i="1" dirty="0" smtClean="0">
                <a:ea typeface="ＭＳ Ｐゴシック" charset="-128"/>
                <a:cs typeface="ＭＳ Ｐゴシック" charset="-128"/>
              </a:rPr>
              <a:t>JNANI</a:t>
            </a:r>
            <a:r>
              <a:rPr lang="en-US" sz="2400" dirty="0" smtClean="0">
                <a:ea typeface="ＭＳ Ｐゴシック" charset="-128"/>
                <a:cs typeface="ＭＳ Ｐゴシック" charset="-128"/>
              </a:rPr>
              <a:t>– </a:t>
            </a:r>
            <a:r>
              <a:rPr lang="en-US" sz="2400" i="1" dirty="0" smtClean="0">
                <a:ea typeface="ＭＳ Ｐゴシック" charset="-128"/>
                <a:cs typeface="ＭＳ Ｐゴシック" charset="-128"/>
              </a:rPr>
              <a:t>A person with the divine knowledge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BHAKTI</a:t>
            </a:r>
          </a:p>
        </p:txBody>
      </p:sp>
      <p:sp>
        <p:nvSpPr>
          <p:cNvPr id="77827" name="Content Placeholder 2"/>
          <p:cNvSpPr>
            <a:spLocks noGrp="1"/>
          </p:cNvSpPr>
          <p:nvPr>
            <p:ph idx="1"/>
          </p:nvPr>
        </p:nvSpPr>
        <p:spPr>
          <a:xfrm>
            <a:off x="4195763" y="1779588"/>
            <a:ext cx="4524375" cy="4614862"/>
          </a:xfrm>
        </p:spPr>
        <p:txBody>
          <a:bodyPr/>
          <a:lstStyle/>
          <a:p>
            <a:pPr>
              <a:lnSpc>
                <a:spcPct val="150000"/>
              </a:lnSpc>
            </a:pPr>
            <a:r>
              <a:rPr lang="en-US" sz="3200" smtClean="0">
                <a:ea typeface="ＭＳ Ｐゴシック" charset="-128"/>
                <a:cs typeface="ＭＳ Ｐゴシック" charset="-128"/>
              </a:rPr>
              <a:t>Devotion</a:t>
            </a:r>
          </a:p>
          <a:p>
            <a:pPr>
              <a:lnSpc>
                <a:spcPct val="150000"/>
              </a:lnSpc>
            </a:pPr>
            <a:r>
              <a:rPr lang="en-US" sz="2400" smtClean="0">
                <a:ea typeface="ＭＳ Ｐゴシック" charset="-128"/>
                <a:cs typeface="ＭＳ Ｐゴシック" charset="-128"/>
              </a:rPr>
              <a:t>Bhakti or devotion is expressed is commonly through prayers, songs, dance, and serving people around us</a:t>
            </a:r>
            <a:endParaRPr lang="en-US" sz="3200" smtClean="0">
              <a:ea typeface="ＭＳ Ｐゴシック" charset="-128"/>
              <a:cs typeface="ＭＳ Ｐゴシック" charset="-128"/>
            </a:endParaRPr>
          </a:p>
          <a:p>
            <a:r>
              <a:rPr lang="en-US" sz="3200" i="1" smtClean="0">
                <a:ea typeface="ＭＳ Ｐゴシック" charset="-128"/>
                <a:cs typeface="ＭＳ Ｐゴシック" charset="-128"/>
              </a:rPr>
              <a:t>Bhakta - Devotee</a:t>
            </a:r>
          </a:p>
        </p:txBody>
      </p:sp>
      <p:pic>
        <p:nvPicPr>
          <p:cNvPr id="77828" name="Picture 4"/>
          <p:cNvPicPr>
            <a:picLocks noChangeAspect="1"/>
          </p:cNvPicPr>
          <p:nvPr/>
        </p:nvPicPr>
        <p:blipFill>
          <a:blip r:embed="rId2"/>
          <a:srcRect/>
          <a:stretch>
            <a:fillRect/>
          </a:stretch>
        </p:blipFill>
        <p:spPr bwMode="auto">
          <a:xfrm>
            <a:off x="369888" y="1550988"/>
            <a:ext cx="3825875" cy="501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PUSHPAM</a:t>
            </a:r>
          </a:p>
        </p:txBody>
      </p:sp>
      <p:sp>
        <p:nvSpPr>
          <p:cNvPr id="23555" name="Content Placeholder 2"/>
          <p:cNvSpPr>
            <a:spLocks noGrp="1"/>
          </p:cNvSpPr>
          <p:nvPr>
            <p:ph idx="1"/>
          </p:nvPr>
        </p:nvSpPr>
        <p:spPr>
          <a:xfrm>
            <a:off x="3429000" y="2286000"/>
            <a:ext cx="5357813" cy="4333895"/>
          </a:xfrm>
        </p:spPr>
        <p:txBody>
          <a:bodyPr/>
          <a:lstStyle/>
          <a:p>
            <a:pPr eaLnBrk="1" hangingPunct="1">
              <a:lnSpc>
                <a:spcPct val="150000"/>
              </a:lnSpc>
            </a:pPr>
            <a:r>
              <a:rPr lang="en-US" sz="3200" dirty="0" smtClean="0">
                <a:ea typeface="ＭＳ Ｐゴシック" charset="-128"/>
                <a:cs typeface="ＭＳ Ｐゴシック" charset="-128"/>
              </a:rPr>
              <a:t>PUSHPA means </a:t>
            </a:r>
            <a:r>
              <a:rPr lang="en-US" sz="3200" u="sng" dirty="0" smtClean="0">
                <a:ea typeface="ＭＳ Ｐゴシック" charset="-128"/>
                <a:cs typeface="ＭＳ Ｐゴシック" charset="-128"/>
              </a:rPr>
              <a:t>FLOWER</a:t>
            </a:r>
          </a:p>
          <a:p>
            <a:pPr eaLnBrk="1" hangingPunct="1">
              <a:lnSpc>
                <a:spcPct val="150000"/>
              </a:lnSpc>
              <a:buFont typeface="Wingdings" charset="2"/>
              <a:buNone/>
            </a:pPr>
            <a:r>
              <a:rPr lang="en-US" sz="3200" dirty="0" smtClean="0">
                <a:ea typeface="ＭＳ Ｐゴシック" charset="-128"/>
                <a:cs typeface="ＭＳ Ｐゴシック" charset="-128"/>
              </a:rPr>
              <a:t> 	(Also, </a:t>
            </a:r>
            <a:r>
              <a:rPr lang="en-US" sz="3200" dirty="0" err="1" smtClean="0">
                <a:ea typeface="ＭＳ Ｐゴシック" charset="-128"/>
                <a:cs typeface="ＭＳ Ｐゴシック" charset="-128"/>
              </a:rPr>
              <a:t>Pushpa</a:t>
            </a:r>
            <a:r>
              <a:rPr lang="en-US" sz="3200" dirty="0" smtClean="0">
                <a:ea typeface="ＭＳ Ｐゴシック" charset="-128"/>
                <a:cs typeface="ＭＳ Ｐゴシック" charset="-128"/>
              </a:rPr>
              <a:t>)</a:t>
            </a:r>
          </a:p>
          <a:p>
            <a:pPr eaLnBrk="1" hangingPunct="1">
              <a:lnSpc>
                <a:spcPct val="150000"/>
              </a:lnSpc>
              <a:buFont typeface="Wingdings" charset="2"/>
              <a:buNone/>
            </a:pPr>
            <a:r>
              <a:rPr lang="en-US" sz="2800" dirty="0" smtClean="0">
                <a:ea typeface="ＭＳ Ｐゴシック" charset="-128"/>
                <a:cs typeface="ＭＳ Ｐゴシック" charset="-128"/>
              </a:rPr>
              <a:t>	General term that refers to all types of flowers</a:t>
            </a:r>
          </a:p>
        </p:txBody>
      </p:sp>
      <p:pic>
        <p:nvPicPr>
          <p:cNvPr id="23556" name="Picture 4" descr="flower.jpg"/>
          <p:cNvPicPr>
            <a:picLocks noChangeAspect="1"/>
          </p:cNvPicPr>
          <p:nvPr/>
        </p:nvPicPr>
        <p:blipFill>
          <a:blip r:embed="rId2"/>
          <a:srcRect/>
          <a:stretch>
            <a:fillRect/>
          </a:stretch>
        </p:blipFill>
        <p:spPr bwMode="auto">
          <a:xfrm>
            <a:off x="346075" y="2286000"/>
            <a:ext cx="3082925" cy="3586163"/>
          </a:xfrm>
          <a:prstGeom prst="rect">
            <a:avLst/>
          </a:prstGeom>
          <a:noFill/>
          <a:ln w="9525">
            <a:noFill/>
            <a:miter lim="800000"/>
            <a:headEnd/>
            <a:tailEnd/>
          </a:ln>
        </p:spPr>
      </p:pic>
      <p:pic>
        <p:nvPicPr>
          <p:cNvPr id="23557" name="Picture 5" descr="flower_2.jpg"/>
          <p:cNvPicPr>
            <a:picLocks noChangeAspect="1"/>
          </p:cNvPicPr>
          <p:nvPr/>
        </p:nvPicPr>
        <p:blipFill>
          <a:blip r:embed="rId3"/>
          <a:srcRect/>
          <a:stretch>
            <a:fillRect/>
          </a:stretch>
        </p:blipFill>
        <p:spPr bwMode="auto">
          <a:xfrm>
            <a:off x="6881813" y="5160963"/>
            <a:ext cx="1905000" cy="1422400"/>
          </a:xfrm>
          <a:prstGeom prst="rect">
            <a:avLst/>
          </a:prstGeom>
          <a:noFill/>
          <a:ln w="9525">
            <a:noFill/>
            <a:miter lim="800000"/>
            <a:headEnd/>
            <a:tailEnd/>
          </a:ln>
        </p:spPr>
      </p:pic>
      <p:pic>
        <p:nvPicPr>
          <p:cNvPr id="23558" name="Picture 6" descr="flower_3.jpg"/>
          <p:cNvPicPr>
            <a:picLocks noChangeAspect="1"/>
          </p:cNvPicPr>
          <p:nvPr/>
        </p:nvPicPr>
        <p:blipFill>
          <a:blip r:embed="rId4"/>
          <a:srcRect/>
          <a:stretch>
            <a:fillRect/>
          </a:stretch>
        </p:blipFill>
        <p:spPr bwMode="auto">
          <a:xfrm>
            <a:off x="346075" y="455613"/>
            <a:ext cx="1905000"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DHARMA</a:t>
            </a:r>
          </a:p>
        </p:txBody>
      </p:sp>
      <p:sp>
        <p:nvSpPr>
          <p:cNvPr id="78851" name="Content Placeholder 2"/>
          <p:cNvSpPr>
            <a:spLocks noGrp="1"/>
          </p:cNvSpPr>
          <p:nvPr>
            <p:ph idx="1"/>
          </p:nvPr>
        </p:nvSpPr>
        <p:spPr>
          <a:xfrm>
            <a:off x="485775" y="2154238"/>
            <a:ext cx="8234363" cy="4240212"/>
          </a:xfrm>
        </p:spPr>
        <p:txBody>
          <a:bodyPr/>
          <a:lstStyle/>
          <a:p>
            <a:r>
              <a:rPr lang="en-US" sz="2400" smtClean="0">
                <a:ea typeface="ＭＳ Ｐゴシック" charset="-128"/>
                <a:cs typeface="ＭＳ Ｐゴシック" charset="-128"/>
              </a:rPr>
              <a:t>Righteousness  or Duty </a:t>
            </a:r>
          </a:p>
          <a:p>
            <a:pPr>
              <a:lnSpc>
                <a:spcPct val="150000"/>
              </a:lnSpc>
            </a:pPr>
            <a:r>
              <a:rPr lang="en-US" sz="2400" smtClean="0">
                <a:ea typeface="ＭＳ Ｐゴシック" charset="-128"/>
                <a:cs typeface="ＭＳ Ｐゴシック" charset="-128"/>
              </a:rPr>
              <a:t>There is no proper equivalent word in English for Dharma. Although, generally defined as ‘righteousness’ or ‘duty’, Dharma includes all external deeds as well as thoughts that tend to elevate the character of man. </a:t>
            </a:r>
          </a:p>
          <a:p>
            <a:pPr>
              <a:lnSpc>
                <a:spcPct val="150000"/>
              </a:lnSpc>
            </a:pPr>
            <a:r>
              <a:rPr lang="en-US" sz="2400" smtClean="0">
                <a:ea typeface="ＭＳ Ｐゴシック" charset="-128"/>
                <a:cs typeface="ＭＳ Ｐゴシック" charset="-128"/>
              </a:rPr>
              <a:t>Adharma: Antonym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KARMA</a:t>
            </a:r>
          </a:p>
        </p:txBody>
      </p:sp>
      <p:sp>
        <p:nvSpPr>
          <p:cNvPr id="79875" name="Content Placeholder 2"/>
          <p:cNvSpPr>
            <a:spLocks noGrp="1"/>
          </p:cNvSpPr>
          <p:nvPr>
            <p:ph idx="1"/>
          </p:nvPr>
        </p:nvSpPr>
        <p:spPr>
          <a:xfrm>
            <a:off x="658813" y="2084388"/>
            <a:ext cx="8061325" cy="4310062"/>
          </a:xfrm>
        </p:spPr>
        <p:txBody>
          <a:bodyPr/>
          <a:lstStyle/>
          <a:p>
            <a:pPr>
              <a:lnSpc>
                <a:spcPct val="150000"/>
              </a:lnSpc>
            </a:pPr>
            <a:r>
              <a:rPr lang="en-US" sz="2400" dirty="0" smtClean="0">
                <a:ea typeface="ＭＳ Ｐゴシック" charset="-128"/>
                <a:cs typeface="ＭＳ Ｐゴシック" charset="-128"/>
              </a:rPr>
              <a:t>Action or Deed </a:t>
            </a:r>
          </a:p>
          <a:p>
            <a:pPr>
              <a:lnSpc>
                <a:spcPct val="150000"/>
              </a:lnSpc>
            </a:pPr>
            <a:r>
              <a:rPr lang="en-US" sz="2400" dirty="0" smtClean="0">
                <a:ea typeface="ＭＳ Ｐゴシック" charset="-128"/>
                <a:cs typeface="ＭＳ Ｐゴシック" charset="-128"/>
              </a:rPr>
              <a:t>There is no proper equivalent word in English for Karma. </a:t>
            </a:r>
          </a:p>
          <a:p>
            <a:pPr>
              <a:lnSpc>
                <a:spcPct val="150000"/>
              </a:lnSpc>
            </a:pPr>
            <a:r>
              <a:rPr lang="en-US" sz="2400" dirty="0" smtClean="0">
                <a:ea typeface="ＭＳ Ｐゴシック" charset="-128"/>
                <a:cs typeface="ＭＳ Ｐゴシック" charset="-128"/>
              </a:rPr>
              <a:t>Although, it means action or deed, Karma is sometimes used in reference to a "moral law of cause and effect." The moral law of Karma maintains that good deeds will be returned with good; evil deeds with evil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MUKTI/MOKSHA</a:t>
            </a:r>
          </a:p>
        </p:txBody>
      </p:sp>
      <p:sp>
        <p:nvSpPr>
          <p:cNvPr id="80899" name="Content Placeholder 2"/>
          <p:cNvSpPr>
            <a:spLocks noGrp="1"/>
          </p:cNvSpPr>
          <p:nvPr>
            <p:ph idx="1"/>
          </p:nvPr>
        </p:nvSpPr>
        <p:spPr>
          <a:xfrm>
            <a:off x="471488" y="1779588"/>
            <a:ext cx="8248650" cy="4841875"/>
          </a:xfrm>
        </p:spPr>
        <p:txBody>
          <a:bodyPr/>
          <a:lstStyle/>
          <a:p>
            <a:pPr>
              <a:lnSpc>
                <a:spcPct val="150000"/>
              </a:lnSpc>
            </a:pPr>
            <a:r>
              <a:rPr lang="en-US" sz="2400" smtClean="0">
                <a:ea typeface="ＭＳ Ｐゴシック" charset="-128"/>
                <a:cs typeface="ＭＳ Ｐゴシック" charset="-128"/>
              </a:rPr>
              <a:t>Mukti or Moksha literally means ‘to release’ or ‘to let go’ or Liberation</a:t>
            </a:r>
          </a:p>
          <a:p>
            <a:pPr>
              <a:lnSpc>
                <a:spcPct val="150000"/>
              </a:lnSpc>
            </a:pPr>
            <a:r>
              <a:rPr lang="en-US" smtClean="0">
                <a:ea typeface="ＭＳ Ｐゴシック" charset="-128"/>
                <a:cs typeface="ＭＳ Ｐゴシック" charset="-128"/>
              </a:rPr>
              <a:t>Reincarnation is believed to occur when the soul or spirit, after the death of the body comes back to life in a newborn body.  Hinduism, as well as other Indian religions such as Jainism, Buddhism and Sikhism believe in reincarnation. Hinduism believes that the universal cycle of death and rebirth, governed by Karma.</a:t>
            </a:r>
          </a:p>
          <a:p>
            <a:pPr>
              <a:lnSpc>
                <a:spcPct val="150000"/>
              </a:lnSpc>
            </a:pPr>
            <a:r>
              <a:rPr lang="en-US" smtClean="0">
                <a:ea typeface="ＭＳ Ｐゴシック" charset="-128"/>
                <a:cs typeface="ＭＳ Ｐゴシック" charset="-128"/>
              </a:rPr>
              <a:t>Moksha/Mukti means liberation from the cycle of births and deaths. (Also, Nirvana or Salvation)</a:t>
            </a:r>
          </a:p>
          <a:p>
            <a:endParaRPr lang="en-US"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effectLst>
                  <a:outerShdw blurRad="38100" dist="38100" dir="2700000" algn="tl">
                    <a:srgbClr val="000000"/>
                  </a:outerShdw>
                </a:effectLst>
                <a:ea typeface="ＭＳ Ｐゴシック" charset="-128"/>
                <a:cs typeface="ＭＳ Ｐゴシック" charset="-128"/>
              </a:rPr>
              <a:t>Common Words</a:t>
            </a:r>
          </a:p>
        </p:txBody>
      </p:sp>
      <p:sp>
        <p:nvSpPr>
          <p:cNvPr id="81923" name="Content Placeholder 2"/>
          <p:cNvSpPr>
            <a:spLocks noGrp="1"/>
          </p:cNvSpPr>
          <p:nvPr>
            <p:ph idx="1"/>
          </p:nvPr>
        </p:nvSpPr>
        <p:spPr>
          <a:xfrm>
            <a:off x="1438417" y="2060316"/>
            <a:ext cx="7521850" cy="4457538"/>
          </a:xfrm>
        </p:spPr>
        <p:txBody>
          <a:bodyPr/>
          <a:lstStyle/>
          <a:p>
            <a:pPr eaLnBrk="1" hangingPunct="1">
              <a:lnSpc>
                <a:spcPct val="90000"/>
              </a:lnSpc>
            </a:pPr>
            <a:r>
              <a:rPr lang="en-US" sz="3000" dirty="0" err="1" smtClean="0">
                <a:solidFill>
                  <a:srgbClr val="730000"/>
                </a:solidFill>
                <a:ea typeface="ＭＳ Ｐゴシック" charset="-128"/>
                <a:cs typeface="ＭＳ Ｐゴシック" charset="-128"/>
              </a:rPr>
              <a:t>Maathru</a:t>
            </a:r>
            <a:r>
              <a:rPr lang="en-US" sz="3000" dirty="0" smtClean="0">
                <a:solidFill>
                  <a:srgbClr val="730000"/>
                </a:solidFill>
                <a:ea typeface="ＭＳ Ｐゴシック" charset="-128"/>
                <a:cs typeface="ＭＳ Ｐゴシック" charset="-128"/>
              </a:rPr>
              <a:t>, </a:t>
            </a:r>
            <a:r>
              <a:rPr lang="en-US" sz="3000" dirty="0" err="1" smtClean="0">
                <a:solidFill>
                  <a:srgbClr val="730000"/>
                </a:solidFill>
                <a:ea typeface="ＭＳ Ｐゴシック" charset="-128"/>
                <a:cs typeface="ＭＳ Ｐゴシック" charset="-128"/>
              </a:rPr>
              <a:t>Pithru</a:t>
            </a:r>
            <a:r>
              <a:rPr lang="en-US" sz="3000" dirty="0" smtClean="0">
                <a:solidFill>
                  <a:srgbClr val="730000"/>
                </a:solidFill>
                <a:ea typeface="ＭＳ Ｐゴシック" charset="-128"/>
                <a:cs typeface="ＭＳ Ｐゴシック" charset="-128"/>
              </a:rPr>
              <a:t>, </a:t>
            </a:r>
            <a:r>
              <a:rPr lang="en-US" sz="3000" dirty="0" err="1" smtClean="0">
                <a:solidFill>
                  <a:srgbClr val="730000"/>
                </a:solidFill>
                <a:ea typeface="ＭＳ Ｐゴシック" charset="-128"/>
                <a:cs typeface="ＭＳ Ｐゴシック" charset="-128"/>
              </a:rPr>
              <a:t>Bhrathru</a:t>
            </a:r>
            <a:endParaRPr lang="en-US" sz="3000" dirty="0" smtClean="0">
              <a:solidFill>
                <a:srgbClr val="730000"/>
              </a:solidFill>
              <a:ea typeface="ＭＳ Ｐゴシック" charset="-128"/>
              <a:cs typeface="ＭＳ Ｐゴシック" charset="-128"/>
            </a:endParaRPr>
          </a:p>
          <a:p>
            <a:pPr eaLnBrk="1" hangingPunct="1">
              <a:lnSpc>
                <a:spcPct val="90000"/>
              </a:lnSpc>
            </a:pPr>
            <a:r>
              <a:rPr lang="en-US" sz="3000" dirty="0" err="1" smtClean="0">
                <a:solidFill>
                  <a:srgbClr val="730000"/>
                </a:solidFill>
                <a:ea typeface="ＭＳ Ｐゴシック" charset="-128"/>
                <a:cs typeface="ＭＳ Ｐゴシック" charset="-128"/>
              </a:rPr>
              <a:t>Bandhu</a:t>
            </a:r>
            <a:endParaRPr lang="en-US" sz="3000" dirty="0" smtClean="0">
              <a:solidFill>
                <a:srgbClr val="730000"/>
              </a:solidFill>
              <a:ea typeface="ＭＳ Ｐゴシック" charset="-128"/>
              <a:cs typeface="ＭＳ Ｐゴシック" charset="-128"/>
            </a:endParaRPr>
          </a:p>
          <a:p>
            <a:pPr eaLnBrk="1" hangingPunct="1">
              <a:lnSpc>
                <a:spcPct val="90000"/>
              </a:lnSpc>
            </a:pPr>
            <a:r>
              <a:rPr lang="en-US" sz="3000" dirty="0" smtClean="0">
                <a:solidFill>
                  <a:srgbClr val="730000"/>
                </a:solidFill>
                <a:ea typeface="ＭＳ Ｐゴシック" charset="-128"/>
                <a:cs typeface="ＭＳ Ｐゴシック" charset="-128"/>
              </a:rPr>
              <a:t>Guru</a:t>
            </a:r>
          </a:p>
          <a:p>
            <a:pPr eaLnBrk="1" hangingPunct="1">
              <a:lnSpc>
                <a:spcPct val="90000"/>
              </a:lnSpc>
            </a:pPr>
            <a:r>
              <a:rPr lang="en-US" sz="3000" dirty="0" err="1" smtClean="0">
                <a:solidFill>
                  <a:srgbClr val="730000"/>
                </a:solidFill>
                <a:ea typeface="ＭＳ Ｐゴシック" charset="-128"/>
                <a:cs typeface="ＭＳ Ｐゴシック" charset="-128"/>
              </a:rPr>
              <a:t>Deva</a:t>
            </a:r>
            <a:r>
              <a:rPr lang="en-US" sz="3000" dirty="0" smtClean="0">
                <a:solidFill>
                  <a:srgbClr val="730000"/>
                </a:solidFill>
                <a:ea typeface="ＭＳ Ｐゴシック" charset="-128"/>
                <a:cs typeface="ＭＳ Ｐゴシック" charset="-128"/>
              </a:rPr>
              <a:t>/Devi</a:t>
            </a:r>
          </a:p>
          <a:p>
            <a:pPr eaLnBrk="1" hangingPunct="1">
              <a:lnSpc>
                <a:spcPct val="90000"/>
              </a:lnSpc>
            </a:pPr>
            <a:r>
              <a:rPr lang="en-US" sz="3000" dirty="0" smtClean="0">
                <a:solidFill>
                  <a:srgbClr val="730000"/>
                </a:solidFill>
                <a:ea typeface="ＭＳ Ｐゴシック" charset="-128"/>
                <a:cs typeface="ＭＳ Ｐゴシック" charset="-128"/>
              </a:rPr>
              <a:t>Ahimsa</a:t>
            </a:r>
          </a:p>
          <a:p>
            <a:pPr eaLnBrk="1" hangingPunct="1">
              <a:lnSpc>
                <a:spcPct val="90000"/>
              </a:lnSpc>
            </a:pPr>
            <a:r>
              <a:rPr lang="en-US" sz="3000" dirty="0" err="1" smtClean="0">
                <a:solidFill>
                  <a:srgbClr val="730000"/>
                </a:solidFill>
                <a:ea typeface="ＭＳ Ｐゴシック" charset="-128"/>
                <a:cs typeface="ＭＳ Ｐゴシック" charset="-128"/>
              </a:rPr>
              <a:t>Sathya</a:t>
            </a:r>
            <a:endParaRPr lang="en-US" sz="3000" dirty="0" smtClean="0">
              <a:solidFill>
                <a:srgbClr val="730000"/>
              </a:solidFill>
              <a:ea typeface="ＭＳ Ｐゴシック" charset="-128"/>
              <a:cs typeface="ＭＳ Ｐゴシック" charset="-128"/>
            </a:endParaRPr>
          </a:p>
          <a:p>
            <a:pPr eaLnBrk="1" hangingPunct="1">
              <a:lnSpc>
                <a:spcPct val="90000"/>
              </a:lnSpc>
            </a:pPr>
            <a:r>
              <a:rPr lang="en-US" sz="3000" dirty="0" err="1" smtClean="0">
                <a:solidFill>
                  <a:srgbClr val="730000"/>
                </a:solidFill>
                <a:ea typeface="ＭＳ Ｐゴシック" charset="-128"/>
                <a:cs typeface="ＭＳ Ｐゴシック" charset="-128"/>
              </a:rPr>
              <a:t>Swasti/Mangalam/Shubham/Kalyanam</a:t>
            </a:r>
            <a:endParaRPr lang="en-US" sz="3000" dirty="0" smtClean="0">
              <a:solidFill>
                <a:srgbClr val="730000"/>
              </a:solidFill>
              <a:ea typeface="ＭＳ Ｐゴシック" charset="-128"/>
              <a:cs typeface="ＭＳ Ｐゴシック" charset="-128"/>
            </a:endParaRPr>
          </a:p>
          <a:p>
            <a:pPr eaLnBrk="1" hangingPunct="1">
              <a:lnSpc>
                <a:spcPct val="90000"/>
              </a:lnSpc>
            </a:pPr>
            <a:endParaRPr lang="en-US" sz="3000" dirty="0" smtClean="0">
              <a:solidFill>
                <a:srgbClr val="730000"/>
              </a:solidFill>
              <a:ea typeface="ＭＳ Ｐゴシック" charset="-128"/>
              <a:cs typeface="ＭＳ Ｐゴシック" charset="-128"/>
            </a:endParaRPr>
          </a:p>
          <a:p>
            <a:pPr eaLnBrk="1" hangingPunct="1">
              <a:lnSpc>
                <a:spcPct val="90000"/>
              </a:lnSpc>
            </a:pPr>
            <a:endParaRPr lang="en-US" sz="1900" dirty="0" smtClean="0">
              <a:ea typeface="ＭＳ Ｐゴシック" charset="-128"/>
              <a:cs typeface="ＭＳ Ｐゴシック" charset="-128"/>
            </a:endParaRPr>
          </a:p>
          <a:p>
            <a:pPr eaLnBrk="1" hangingPunct="1">
              <a:lnSpc>
                <a:spcPct val="90000"/>
              </a:lnSpc>
            </a:pPr>
            <a:endParaRPr lang="en-US" sz="1900" dirty="0"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Common Words</a:t>
            </a:r>
          </a:p>
        </p:txBody>
      </p:sp>
      <p:graphicFrame>
        <p:nvGraphicFramePr>
          <p:cNvPr id="4" name="Content Placeholder 3"/>
          <p:cNvGraphicFramePr>
            <a:graphicFrameLocks noGrp="1"/>
          </p:cNvGraphicFramePr>
          <p:nvPr>
            <p:ph idx="1"/>
          </p:nvPr>
        </p:nvGraphicFramePr>
        <p:xfrm>
          <a:off x="471488" y="1967175"/>
          <a:ext cx="8248650" cy="2137557"/>
        </p:xfrm>
        <a:graphic>
          <a:graphicData uri="http://schemas.openxmlformats.org/drawingml/2006/table">
            <a:tbl>
              <a:tblPr firstRow="1" bandRow="1">
                <a:tableStyleId>{69CF1AB2-1976-4502-BF36-3FF5EA218861}</a:tableStyleId>
              </a:tblPr>
              <a:tblGrid>
                <a:gridCol w="2749550"/>
                <a:gridCol w="2749550"/>
                <a:gridCol w="2749550"/>
              </a:tblGrid>
              <a:tr h="712519">
                <a:tc>
                  <a:txBody>
                    <a:bodyPr/>
                    <a:lstStyle/>
                    <a:p>
                      <a:r>
                        <a:rPr lang="en-US" sz="2800" dirty="0" err="1" smtClean="0"/>
                        <a:t>Maathru</a:t>
                      </a:r>
                      <a:endParaRPr lang="en-US" sz="2800" dirty="0"/>
                    </a:p>
                  </a:txBody>
                  <a:tcPr/>
                </a:tc>
                <a:tc>
                  <a:txBody>
                    <a:bodyPr/>
                    <a:lstStyle/>
                    <a:p>
                      <a:r>
                        <a:rPr lang="en-US" sz="2000" dirty="0" smtClean="0"/>
                        <a:t>Mother</a:t>
                      </a:r>
                      <a:endParaRPr lang="en-US" sz="2000" dirty="0"/>
                    </a:p>
                  </a:txBody>
                  <a:tcPr/>
                </a:tc>
                <a:tc>
                  <a:txBody>
                    <a:bodyPr/>
                    <a:lstStyle/>
                    <a:p>
                      <a:r>
                        <a:rPr lang="en-US" sz="2000" dirty="0" smtClean="0"/>
                        <a:t>Latin: Mater</a:t>
                      </a:r>
                      <a:endParaRPr lang="en-US" sz="2000" dirty="0"/>
                    </a:p>
                  </a:txBody>
                  <a:tcPr/>
                </a:tc>
              </a:tr>
              <a:tr h="712519">
                <a:tc>
                  <a:txBody>
                    <a:bodyPr/>
                    <a:lstStyle/>
                    <a:p>
                      <a:r>
                        <a:rPr lang="en-US" sz="2800" b="1" i="0" dirty="0" err="1" smtClean="0"/>
                        <a:t>Pithru</a:t>
                      </a:r>
                      <a:endParaRPr lang="en-US" sz="2800" b="1" i="0" dirty="0"/>
                    </a:p>
                  </a:txBody>
                  <a:tcPr/>
                </a:tc>
                <a:tc>
                  <a:txBody>
                    <a:bodyPr/>
                    <a:lstStyle/>
                    <a:p>
                      <a:r>
                        <a:rPr lang="en-US" sz="2000" b="1" i="0" dirty="0" smtClean="0"/>
                        <a:t>Father</a:t>
                      </a:r>
                      <a:endParaRPr lang="en-US" sz="2000" b="1" i="0" dirty="0"/>
                    </a:p>
                  </a:txBody>
                  <a:tcPr/>
                </a:tc>
                <a:tc>
                  <a:txBody>
                    <a:bodyPr/>
                    <a:lstStyle/>
                    <a:p>
                      <a:r>
                        <a:rPr lang="en-US" sz="2000" b="1" i="0" dirty="0" smtClean="0"/>
                        <a:t>Latin: Pater</a:t>
                      </a:r>
                      <a:endParaRPr lang="en-US" sz="2000" b="1" i="0" dirty="0"/>
                    </a:p>
                  </a:txBody>
                  <a:tcPr/>
                </a:tc>
              </a:tr>
              <a:tr h="712519">
                <a:tc>
                  <a:txBody>
                    <a:bodyPr/>
                    <a:lstStyle/>
                    <a:p>
                      <a:r>
                        <a:rPr lang="en-US" sz="2800" b="1" i="0" dirty="0" err="1" smtClean="0"/>
                        <a:t>Bhrathru</a:t>
                      </a:r>
                      <a:endParaRPr lang="en-US" sz="2800" b="1" i="0" dirty="0"/>
                    </a:p>
                  </a:txBody>
                  <a:tcPr/>
                </a:tc>
                <a:tc>
                  <a:txBody>
                    <a:bodyPr/>
                    <a:lstStyle/>
                    <a:p>
                      <a:r>
                        <a:rPr lang="en-US" sz="2000" b="1" i="0" dirty="0" smtClean="0"/>
                        <a:t>Brother</a:t>
                      </a:r>
                      <a:endParaRPr lang="en-US" sz="2000" b="1" i="0" dirty="0"/>
                    </a:p>
                  </a:txBody>
                  <a:tcPr/>
                </a:tc>
                <a:tc>
                  <a:txBody>
                    <a:bodyPr/>
                    <a:lstStyle/>
                    <a:p>
                      <a:r>
                        <a:rPr lang="en-US" sz="2000" b="1" i="0" dirty="0" smtClean="0"/>
                        <a:t>Latin</a:t>
                      </a:r>
                      <a:r>
                        <a:rPr lang="en-US" sz="2000" b="1" i="0" baseline="0" dirty="0" smtClean="0"/>
                        <a:t> : </a:t>
                      </a:r>
                      <a:r>
                        <a:rPr lang="en-US" sz="2000" b="1" i="0" baseline="0" dirty="0" err="1" smtClean="0"/>
                        <a:t>Frater</a:t>
                      </a:r>
                      <a:endParaRPr lang="en-US" sz="2000" b="1" i="0" dirty="0"/>
                    </a:p>
                  </a:txBody>
                  <a:tcPr/>
                </a:tc>
              </a:tr>
            </a:tbl>
          </a:graphicData>
        </a:graphic>
      </p:graphicFrame>
      <p:graphicFrame>
        <p:nvGraphicFramePr>
          <p:cNvPr id="6" name="Table 5"/>
          <p:cNvGraphicFramePr>
            <a:graphicFrameLocks noGrp="1"/>
          </p:cNvGraphicFramePr>
          <p:nvPr/>
        </p:nvGraphicFramePr>
        <p:xfrm>
          <a:off x="471487" y="4808659"/>
          <a:ext cx="8248650" cy="1615440"/>
        </p:xfrm>
        <a:graphic>
          <a:graphicData uri="http://schemas.openxmlformats.org/drawingml/2006/table">
            <a:tbl>
              <a:tblPr firstRow="1" bandRow="1">
                <a:tableStyleId>{69CF1AB2-1976-4502-BF36-3FF5EA218861}</a:tableStyleId>
              </a:tblPr>
              <a:tblGrid>
                <a:gridCol w="2796578"/>
                <a:gridCol w="5452072"/>
              </a:tblGrid>
              <a:tr h="1263245">
                <a:tc>
                  <a:txBody>
                    <a:bodyPr/>
                    <a:lstStyle/>
                    <a:p>
                      <a:r>
                        <a:rPr lang="en-US" sz="2800" dirty="0" err="1" smtClean="0"/>
                        <a:t>Bandhu</a:t>
                      </a:r>
                      <a:endParaRPr lang="en-US" sz="2800" dirty="0"/>
                    </a:p>
                  </a:txBody>
                  <a:tcPr/>
                </a:tc>
                <a:tc>
                  <a:txBody>
                    <a:bodyPr/>
                    <a:lstStyle/>
                    <a:p>
                      <a:r>
                        <a:rPr lang="en-US" sz="2000" dirty="0" smtClean="0"/>
                        <a:t>Binding or Relation</a:t>
                      </a:r>
                    </a:p>
                    <a:p>
                      <a:endParaRPr lang="en-US" sz="2000" dirty="0" smtClean="0"/>
                    </a:p>
                    <a:p>
                      <a:r>
                        <a:rPr lang="en-US" sz="2000" dirty="0" smtClean="0"/>
                        <a:t>Term commonly</a:t>
                      </a:r>
                      <a:r>
                        <a:rPr lang="en-US" sz="2000" baseline="0" dirty="0" smtClean="0"/>
                        <a:t> used to refer to one’s relatives or well-wishers </a:t>
                      </a:r>
                      <a:endParaRPr lang="en-US" sz="2000" dirty="0" smtClean="0"/>
                    </a:p>
                    <a:p>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4"/>
            <a:ext cx="8014726" cy="969426"/>
          </a:xfrm>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Common Words</a:t>
            </a:r>
          </a:p>
        </p:txBody>
      </p:sp>
      <p:graphicFrame>
        <p:nvGraphicFramePr>
          <p:cNvPr id="4" name="Content Placeholder 3"/>
          <p:cNvGraphicFramePr>
            <a:graphicFrameLocks noGrp="1"/>
          </p:cNvGraphicFramePr>
          <p:nvPr>
            <p:ph idx="1"/>
          </p:nvPr>
        </p:nvGraphicFramePr>
        <p:xfrm>
          <a:off x="511119" y="1681430"/>
          <a:ext cx="8162420" cy="4953000"/>
        </p:xfrm>
        <a:graphic>
          <a:graphicData uri="http://schemas.openxmlformats.org/drawingml/2006/table">
            <a:tbl>
              <a:tblPr firstRow="1" bandRow="1">
                <a:tableStyleId>{69CF1AB2-1976-4502-BF36-3FF5EA218861}</a:tableStyleId>
              </a:tblPr>
              <a:tblGrid>
                <a:gridCol w="1393962"/>
                <a:gridCol w="6768458"/>
              </a:tblGrid>
              <a:tr h="2108629">
                <a:tc>
                  <a:txBody>
                    <a:bodyPr/>
                    <a:lstStyle/>
                    <a:p>
                      <a:r>
                        <a:rPr lang="en-US" sz="2800" b="1" i="0" dirty="0" smtClean="0"/>
                        <a:t>Guru</a:t>
                      </a:r>
                      <a:endParaRPr lang="en-US" sz="2800" b="1" i="0" dirty="0"/>
                    </a:p>
                  </a:txBody>
                  <a:tcPr/>
                </a:tc>
                <a:tc>
                  <a:txBody>
                    <a:bodyPr/>
                    <a:lstStyle/>
                    <a:p>
                      <a:pPr>
                        <a:lnSpc>
                          <a:spcPct val="150000"/>
                        </a:lnSpc>
                        <a:spcAft>
                          <a:spcPts val="1200"/>
                        </a:spcAft>
                      </a:pPr>
                      <a:r>
                        <a:rPr lang="en-US" b="0" i="0" dirty="0" smtClean="0"/>
                        <a:t>One who is regarded as having great knowledge,</a:t>
                      </a:r>
                      <a:r>
                        <a:rPr lang="en-US" b="0" i="0" baseline="0" dirty="0" smtClean="0"/>
                        <a:t> wisdom and authority in a certain area; and uses it to guide others.</a:t>
                      </a:r>
                    </a:p>
                    <a:p>
                      <a:pPr>
                        <a:lnSpc>
                          <a:spcPct val="150000"/>
                        </a:lnSpc>
                        <a:spcAft>
                          <a:spcPts val="1200"/>
                        </a:spcAft>
                      </a:pPr>
                      <a:r>
                        <a:rPr lang="en-US" b="0" i="0" baseline="0" dirty="0" smtClean="0"/>
                        <a:t>Although the word guru is used to describe a spiritual teacher/guide, in contemporary India it is widely used to describe any “teacher”</a:t>
                      </a:r>
                      <a:endParaRPr lang="en-US" b="0" i="0" dirty="0"/>
                    </a:p>
                  </a:txBody>
                  <a:tcPr/>
                </a:tc>
              </a:tr>
              <a:tr h="2196932">
                <a:tc>
                  <a:txBody>
                    <a:bodyPr/>
                    <a:lstStyle/>
                    <a:p>
                      <a:r>
                        <a:rPr lang="en-US" sz="2800" b="1" i="0" dirty="0" err="1" smtClean="0"/>
                        <a:t>Deva</a:t>
                      </a:r>
                    </a:p>
                    <a:p>
                      <a:endParaRPr lang="en-US" sz="2800" b="1" i="0" dirty="0" smtClean="0"/>
                    </a:p>
                    <a:p>
                      <a:endParaRPr lang="en-US" sz="2800" b="1" i="0" dirty="0" smtClean="0"/>
                    </a:p>
                    <a:p>
                      <a:endParaRPr lang="en-US" sz="2800" b="1" i="0" dirty="0" smtClean="0"/>
                    </a:p>
                    <a:p>
                      <a:endParaRPr lang="en-US" sz="2800" b="1" i="0" dirty="0" smtClean="0"/>
                    </a:p>
                    <a:p>
                      <a:r>
                        <a:rPr lang="en-US" sz="2800" b="1" i="0" dirty="0" smtClean="0"/>
                        <a:t>Devi</a:t>
                      </a:r>
                      <a:endParaRPr lang="en-US" sz="2800" b="1" i="0" dirty="0"/>
                    </a:p>
                  </a:txBody>
                  <a:tcPr/>
                </a:tc>
                <a:tc>
                  <a:txBody>
                    <a:bodyPr/>
                    <a:lstStyle/>
                    <a:p>
                      <a:pPr>
                        <a:lnSpc>
                          <a:spcPct val="150000"/>
                        </a:lnSpc>
                      </a:pPr>
                      <a:r>
                        <a:rPr lang="en-US" dirty="0" smtClean="0"/>
                        <a:t>A</a:t>
                      </a:r>
                      <a:r>
                        <a:rPr lang="en-US" baseline="0" dirty="0" smtClean="0"/>
                        <a:t> God or Deity  - Male</a:t>
                      </a:r>
                    </a:p>
                    <a:p>
                      <a:pPr>
                        <a:lnSpc>
                          <a:spcPct val="150000"/>
                        </a:lnSpc>
                      </a:pPr>
                      <a:r>
                        <a:rPr lang="en-US" baseline="0" dirty="0" smtClean="0"/>
                        <a:t>Can be loosely interpreted as a benevolent supernatural being </a:t>
                      </a:r>
                    </a:p>
                    <a:p>
                      <a:pPr>
                        <a:lnSpc>
                          <a:spcPct val="150000"/>
                        </a:lnSpc>
                      </a:pPr>
                      <a:r>
                        <a:rPr lang="en-US" baseline="0" dirty="0" smtClean="0"/>
                        <a:t>(Devas are also called </a:t>
                      </a:r>
                      <a:r>
                        <a:rPr lang="en-US" b="0" i="1" baseline="0" dirty="0" err="1" smtClean="0"/>
                        <a:t>Suras</a:t>
                      </a:r>
                      <a:r>
                        <a:rPr lang="en-US" baseline="0" dirty="0" smtClean="0"/>
                        <a:t>, and are often warring with their equally powerful destructive counterparts, the </a:t>
                      </a:r>
                      <a:r>
                        <a:rPr lang="en-US" b="0" i="1" baseline="0" dirty="0" smtClean="0"/>
                        <a:t>Asuras</a:t>
                      </a:r>
                      <a:r>
                        <a:rPr lang="en-US" baseline="0" dirty="0" smtClean="0"/>
                        <a:t>)</a:t>
                      </a:r>
                    </a:p>
                    <a:p>
                      <a:pPr>
                        <a:lnSpc>
                          <a:spcPct val="150000"/>
                        </a:lnSpc>
                      </a:pPr>
                      <a:endParaRPr lang="en-US" dirty="0" smtClean="0"/>
                    </a:p>
                    <a:p>
                      <a:pPr>
                        <a:lnSpc>
                          <a:spcPct val="150000"/>
                        </a:lnSpc>
                      </a:pPr>
                      <a:r>
                        <a:rPr lang="en-US" dirty="0" smtClean="0"/>
                        <a:t>A</a:t>
                      </a:r>
                      <a:r>
                        <a:rPr lang="en-US" baseline="0" dirty="0" smtClean="0"/>
                        <a:t> God or Deity - Female</a:t>
                      </a:r>
                      <a:endParaRPr lang="en-US" dirty="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5613"/>
            <a:ext cx="7824787" cy="1217259"/>
          </a:xfrm>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AHIMSA</a:t>
            </a:r>
          </a:p>
        </p:txBody>
      </p:sp>
      <p:sp>
        <p:nvSpPr>
          <p:cNvPr id="80899" name="Content Placeholder 2"/>
          <p:cNvSpPr>
            <a:spLocks noGrp="1"/>
          </p:cNvSpPr>
          <p:nvPr>
            <p:ph idx="1"/>
          </p:nvPr>
        </p:nvSpPr>
        <p:spPr>
          <a:xfrm>
            <a:off x="471488" y="1378570"/>
            <a:ext cx="8248650" cy="5242893"/>
          </a:xfrm>
        </p:spPr>
        <p:txBody>
          <a:bodyPr/>
          <a:lstStyle/>
          <a:p>
            <a:endParaRPr lang="en-US" dirty="0" smtClean="0">
              <a:ea typeface="ＭＳ Ｐゴシック" charset="-128"/>
              <a:cs typeface="ＭＳ Ｐゴシック" charset="-128"/>
            </a:endParaRPr>
          </a:p>
          <a:p>
            <a:pPr>
              <a:lnSpc>
                <a:spcPct val="150000"/>
              </a:lnSpc>
              <a:spcBef>
                <a:spcPts val="600"/>
              </a:spcBef>
            </a:pPr>
            <a:r>
              <a:rPr lang="en-US" sz="2400" i="1" dirty="0" smtClean="0">
                <a:ea typeface="ＭＳ Ｐゴシック" charset="-128"/>
                <a:cs typeface="ＭＳ Ｐゴシック" charset="-128"/>
              </a:rPr>
              <a:t>Ahimsa literally means to do no harm </a:t>
            </a:r>
            <a:r>
              <a:rPr lang="en-US" sz="2400" dirty="0" smtClean="0">
                <a:ea typeface="ＭＳ Ｐゴシック" charset="-128"/>
                <a:cs typeface="ＭＳ Ｐゴシック" charset="-128"/>
              </a:rPr>
              <a:t>or to avoid violence </a:t>
            </a:r>
            <a:r>
              <a:rPr lang="en-US" dirty="0" smtClean="0">
                <a:ea typeface="ＭＳ Ｐゴシック" charset="-128"/>
                <a:cs typeface="ＭＳ Ｐゴシック" charset="-128"/>
              </a:rPr>
              <a:t>(to include physical and verbal) The practice of Ahimsa requires kindness towards all living beings including animals.</a:t>
            </a:r>
          </a:p>
          <a:p>
            <a:pPr>
              <a:lnSpc>
                <a:spcPct val="150000"/>
              </a:lnSpc>
              <a:spcBef>
                <a:spcPts val="600"/>
              </a:spcBef>
              <a:buNone/>
            </a:pPr>
            <a:r>
              <a:rPr lang="en-US" sz="2100" dirty="0" smtClean="0">
                <a:ea typeface="ＭＳ Ｐゴシック" charset="-128"/>
                <a:cs typeface="ＭＳ Ｐゴシック" charset="-128"/>
              </a:rPr>
              <a:t>	This principle of non-violence was popularized by Mahatma Gandhi in India’s fight for independence against the British.</a:t>
            </a:r>
          </a:p>
          <a:p>
            <a:pPr>
              <a:lnSpc>
                <a:spcPct val="150000"/>
              </a:lnSpc>
              <a:spcBef>
                <a:spcPts val="600"/>
              </a:spcBef>
              <a:spcAft>
                <a:spcPts val="0"/>
              </a:spcAft>
              <a:buNone/>
            </a:pPr>
            <a:r>
              <a:rPr lang="en-US" sz="2100" dirty="0" smtClean="0">
                <a:ea typeface="ＭＳ Ｐゴシック" charset="-128"/>
                <a:cs typeface="ＭＳ Ｐゴシック" charset="-128"/>
              </a:rPr>
              <a:t>	Jainism and Buddhism preach Ahimsa</a:t>
            </a:r>
            <a:endParaRPr lang="en-US" sz="2400" dirty="0" smtClean="0">
              <a:ea typeface="ＭＳ Ｐゴシック" charset="-128"/>
              <a:cs typeface="ＭＳ Ｐゴシック" charset="-128"/>
            </a:endParaRPr>
          </a:p>
          <a:p>
            <a:pPr>
              <a:lnSpc>
                <a:spcPct val="150000"/>
              </a:lnSpc>
            </a:pPr>
            <a:r>
              <a:rPr lang="en-US" sz="2400" dirty="0" smtClean="0">
                <a:ea typeface="ＭＳ Ｐゴシック" charset="-128"/>
                <a:cs typeface="ＭＳ Ｐゴシック" charset="-128"/>
              </a:rPr>
              <a:t>Antonym: </a:t>
            </a:r>
            <a:r>
              <a:rPr lang="en-US" sz="2400" dirty="0" err="1" smtClean="0">
                <a:ea typeface="ＭＳ Ｐゴシック" charset="-128"/>
                <a:cs typeface="ＭＳ Ｐゴシック" charset="-128"/>
              </a:rPr>
              <a:t>Himsa</a:t>
            </a:r>
            <a:r>
              <a:rPr lang="en-US" sz="2400" dirty="0" smtClean="0">
                <a:ea typeface="ＭＳ Ｐゴシック" charset="-128"/>
                <a:cs typeface="ＭＳ Ｐゴシック" charset="-128"/>
              </a:rPr>
              <a:t> – to do harm (violence)</a:t>
            </a:r>
          </a:p>
        </p:txBody>
      </p:sp>
      <p:pic>
        <p:nvPicPr>
          <p:cNvPr id="4" name="Picture 3" descr="399px-Portrait_Gandhi.jpg"/>
          <p:cNvPicPr>
            <a:picLocks noChangeAspect="1"/>
          </p:cNvPicPr>
          <p:nvPr/>
        </p:nvPicPr>
        <p:blipFill>
          <a:blip r:embed="rId2"/>
          <a:stretch>
            <a:fillRect/>
          </a:stretch>
        </p:blipFill>
        <p:spPr>
          <a:xfrm>
            <a:off x="7047250" y="4110035"/>
            <a:ext cx="1672888" cy="2511428"/>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SATHYA</a:t>
            </a:r>
          </a:p>
        </p:txBody>
      </p:sp>
      <p:sp>
        <p:nvSpPr>
          <p:cNvPr id="80899" name="Content Placeholder 2"/>
          <p:cNvSpPr>
            <a:spLocks noGrp="1"/>
          </p:cNvSpPr>
          <p:nvPr>
            <p:ph idx="1"/>
          </p:nvPr>
        </p:nvSpPr>
        <p:spPr>
          <a:xfrm>
            <a:off x="471488" y="2016125"/>
            <a:ext cx="8248650" cy="4458509"/>
          </a:xfrm>
        </p:spPr>
        <p:txBody>
          <a:bodyPr/>
          <a:lstStyle/>
          <a:p>
            <a:r>
              <a:rPr lang="en-US" sz="2400" b="1" dirty="0" err="1" smtClean="0">
                <a:ea typeface="ＭＳ Ｐゴシック" charset="-128"/>
                <a:cs typeface="ＭＳ Ｐゴシック" charset="-128"/>
              </a:rPr>
              <a:t>Sathya</a:t>
            </a:r>
            <a:r>
              <a:rPr lang="en-US" sz="2400" b="1" dirty="0" smtClean="0">
                <a:ea typeface="ＭＳ Ｐゴシック" charset="-128"/>
                <a:cs typeface="ＭＳ Ｐゴシック" charset="-128"/>
              </a:rPr>
              <a:t> means Truthfulness</a:t>
            </a:r>
          </a:p>
          <a:p>
            <a:pPr>
              <a:buNone/>
            </a:pPr>
            <a:r>
              <a:rPr lang="en-US" sz="2400" i="1" dirty="0" err="1" smtClean="0">
                <a:ea typeface="ＭＳ Ｐゴシック" charset="-128"/>
                <a:cs typeface="ＭＳ Ｐゴシック" charset="-128"/>
              </a:rPr>
              <a:t>Sathyameva</a:t>
            </a:r>
            <a:r>
              <a:rPr lang="en-US" sz="2400" i="1" dirty="0" smtClean="0">
                <a:ea typeface="ＭＳ Ｐゴシック" charset="-128"/>
                <a:cs typeface="ＭＳ Ｐゴシック" charset="-128"/>
              </a:rPr>
              <a:t> </a:t>
            </a:r>
            <a:r>
              <a:rPr lang="en-US" sz="2400" i="1" dirty="0" err="1" smtClean="0">
                <a:ea typeface="ＭＳ Ｐゴシック" charset="-128"/>
                <a:cs typeface="ＭＳ Ｐゴシック" charset="-128"/>
              </a:rPr>
              <a:t>Jayathe</a:t>
            </a:r>
            <a:r>
              <a:rPr lang="en-US" sz="2400" i="1" dirty="0" smtClean="0">
                <a:ea typeface="ＭＳ Ｐゴシック" charset="-128"/>
                <a:cs typeface="ＭＳ Ｐゴシック" charset="-128"/>
              </a:rPr>
              <a:t> – Truth Alone Triumphs</a:t>
            </a:r>
          </a:p>
          <a:p>
            <a:pPr>
              <a:buNone/>
            </a:pPr>
            <a:r>
              <a:rPr lang="en-US" sz="2400" dirty="0" smtClean="0">
                <a:ea typeface="ＭＳ Ｐゴシック" charset="-128"/>
                <a:cs typeface="ＭＳ Ｐゴシック" charset="-128"/>
              </a:rPr>
              <a:t>is the national motto of India </a:t>
            </a:r>
          </a:p>
          <a:p>
            <a:pPr>
              <a:buNone/>
            </a:pPr>
            <a:r>
              <a:rPr lang="en-US" sz="2400" dirty="0" smtClean="0">
                <a:ea typeface="ＭＳ Ｐゴシック" charset="-128"/>
                <a:cs typeface="ＭＳ Ｐゴシック" charset="-128"/>
              </a:rPr>
              <a:t>and is inscribed on the national emblem.</a:t>
            </a:r>
          </a:p>
          <a:p>
            <a:pPr>
              <a:buNone/>
            </a:pPr>
            <a:endParaRPr lang="en-US" sz="2400" dirty="0" smtClean="0">
              <a:ea typeface="ＭＳ Ｐゴシック" charset="-128"/>
              <a:cs typeface="ＭＳ Ｐゴシック" charset="-128"/>
            </a:endParaRPr>
          </a:p>
          <a:p>
            <a:pPr>
              <a:buNone/>
            </a:pPr>
            <a:r>
              <a:rPr lang="en-US" sz="2400" dirty="0" smtClean="0">
                <a:ea typeface="ＭＳ Ｐゴシック" charset="-128"/>
                <a:cs typeface="ＭＳ Ｐゴシック" charset="-128"/>
              </a:rPr>
              <a:t>Antonym: </a:t>
            </a:r>
            <a:r>
              <a:rPr lang="en-US" sz="2400" dirty="0" err="1" smtClean="0">
                <a:ea typeface="ＭＳ Ｐゴシック" charset="-128"/>
                <a:cs typeface="ＭＳ Ｐゴシック" charset="-128"/>
              </a:rPr>
              <a:t>Asathya</a:t>
            </a:r>
            <a:r>
              <a:rPr lang="en-US" sz="2400" dirty="0" smtClean="0">
                <a:ea typeface="ＭＳ Ｐゴシック" charset="-128"/>
                <a:cs typeface="ＭＳ Ｐゴシック" charset="-128"/>
              </a:rPr>
              <a:t> - Untruth</a:t>
            </a:r>
          </a:p>
        </p:txBody>
      </p:sp>
      <p:pic>
        <p:nvPicPr>
          <p:cNvPr id="4" name="Picture 3" descr="331px-Emblem_of_India.png"/>
          <p:cNvPicPr>
            <a:picLocks noChangeAspect="1"/>
          </p:cNvPicPr>
          <p:nvPr/>
        </p:nvPicPr>
        <p:blipFill>
          <a:blip r:embed="rId2"/>
          <a:stretch>
            <a:fillRect/>
          </a:stretch>
        </p:blipFill>
        <p:spPr>
          <a:xfrm>
            <a:off x="6275214" y="2016125"/>
            <a:ext cx="2444924" cy="41512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SWASTI</a:t>
            </a:r>
          </a:p>
        </p:txBody>
      </p:sp>
      <p:sp>
        <p:nvSpPr>
          <p:cNvPr id="73731" name="Content Placeholder 2"/>
          <p:cNvSpPr>
            <a:spLocks noGrp="1"/>
          </p:cNvSpPr>
          <p:nvPr>
            <p:ph idx="1"/>
          </p:nvPr>
        </p:nvSpPr>
        <p:spPr>
          <a:xfrm>
            <a:off x="485775" y="1779587"/>
            <a:ext cx="8425374" cy="4826511"/>
          </a:xfrm>
        </p:spPr>
        <p:txBody>
          <a:bodyPr/>
          <a:lstStyle/>
          <a:p>
            <a:pPr>
              <a:lnSpc>
                <a:spcPct val="150000"/>
              </a:lnSpc>
            </a:pPr>
            <a:r>
              <a:rPr lang="en-US" sz="3200" b="1" dirty="0" smtClean="0">
                <a:ea typeface="ＭＳ Ｐゴシック" charset="-128"/>
                <a:cs typeface="ＭＳ Ｐゴシック" charset="-128"/>
              </a:rPr>
              <a:t>Auspiciousness or a state of wellbeing</a:t>
            </a:r>
          </a:p>
          <a:p>
            <a:r>
              <a:rPr lang="en-US" sz="2400" dirty="0" smtClean="0">
                <a:ea typeface="ＭＳ Ｐゴシック" charset="-128"/>
                <a:cs typeface="ＭＳ Ｐゴシック" charset="-128"/>
              </a:rPr>
              <a:t>Su – </a:t>
            </a:r>
            <a:r>
              <a:rPr lang="en-US" sz="2400" i="1" dirty="0" smtClean="0">
                <a:ea typeface="ＭＳ Ｐゴシック" charset="-128"/>
                <a:cs typeface="ＭＳ Ｐゴシック" charset="-128"/>
              </a:rPr>
              <a:t>“good, well”    </a:t>
            </a:r>
            <a:r>
              <a:rPr lang="en-US" sz="2400" dirty="0" smtClean="0">
                <a:ea typeface="ＭＳ Ｐゴシック" charset="-128"/>
                <a:cs typeface="ＭＳ Ｐゴシック" charset="-128"/>
              </a:rPr>
              <a:t>Asti – </a:t>
            </a:r>
            <a:r>
              <a:rPr lang="en-US" sz="2400" i="1" dirty="0" smtClean="0">
                <a:ea typeface="ＭＳ Ｐゴシック" charset="-128"/>
                <a:cs typeface="ＭＳ Ｐゴシック" charset="-128"/>
              </a:rPr>
              <a:t>“to be”</a:t>
            </a:r>
          </a:p>
          <a:p>
            <a:pPr>
              <a:buNone/>
            </a:pPr>
            <a:r>
              <a:rPr lang="en-US" sz="2400" dirty="0" smtClean="0">
                <a:ea typeface="ＭＳ Ｐゴシック" charset="-128"/>
                <a:cs typeface="ＭＳ Ｐゴシック" charset="-128"/>
              </a:rPr>
              <a:t>    Su + Asti = </a:t>
            </a:r>
            <a:r>
              <a:rPr lang="en-US" sz="2400" dirty="0" err="1" smtClean="0">
                <a:ea typeface="ＭＳ Ｐゴシック" charset="-128"/>
                <a:cs typeface="ＭＳ Ｐゴシック" charset="-128"/>
              </a:rPr>
              <a:t>Swasti</a:t>
            </a:r>
            <a:r>
              <a:rPr lang="en-US" sz="2400" dirty="0" smtClean="0">
                <a:ea typeface="ＭＳ Ｐゴシック" charset="-128"/>
                <a:cs typeface="ＭＳ Ｐゴシック" charset="-128"/>
              </a:rPr>
              <a:t> means wellbeing</a:t>
            </a:r>
          </a:p>
          <a:p>
            <a:pPr>
              <a:buNone/>
            </a:pPr>
            <a:r>
              <a:rPr lang="en-US" dirty="0" smtClean="0">
                <a:ea typeface="ＭＳ Ｐゴシック" charset="-128"/>
                <a:cs typeface="ＭＳ Ｐゴシック" charset="-128"/>
              </a:rPr>
              <a:t>	Swastika is used as symbol of well-being by Hindus. Its use traces back to at least 3,000 years. It was also used as a good luck charm in antique ornaments found in Greece, Rome and certain other parts of Europe.</a:t>
            </a:r>
          </a:p>
          <a:p>
            <a:pPr>
              <a:buNone/>
            </a:pPr>
            <a:endParaRPr lang="en-US" sz="800" dirty="0" smtClean="0">
              <a:ea typeface="ＭＳ Ｐゴシック" charset="-128"/>
              <a:cs typeface="ＭＳ Ｐゴシック" charset="-128"/>
            </a:endParaRPr>
          </a:p>
          <a:p>
            <a:pPr>
              <a:spcBef>
                <a:spcPts val="0"/>
              </a:spcBef>
              <a:buNone/>
            </a:pPr>
            <a:r>
              <a:rPr lang="en-US" sz="2400" dirty="0" smtClean="0">
                <a:ea typeface="ＭＳ Ｐゴシック" charset="-128"/>
                <a:cs typeface="ＭＳ Ｐゴシック" charset="-128"/>
              </a:rPr>
              <a:t>	</a:t>
            </a:r>
            <a:r>
              <a:rPr lang="en-US" dirty="0" smtClean="0">
                <a:ea typeface="ＭＳ Ｐゴシック" charset="-128"/>
                <a:cs typeface="ＭＳ Ｐゴシック" charset="-128"/>
              </a:rPr>
              <a:t>The Swastika was adopted as the emblem of the Nazis </a:t>
            </a:r>
          </a:p>
          <a:p>
            <a:pPr>
              <a:spcBef>
                <a:spcPts val="0"/>
              </a:spcBef>
              <a:buNone/>
            </a:pPr>
            <a:r>
              <a:rPr lang="en-US" dirty="0" smtClean="0">
                <a:ea typeface="ＭＳ Ｐゴシック" charset="-128"/>
                <a:cs typeface="ＭＳ Ｐゴシック" charset="-128"/>
              </a:rPr>
              <a:t>    in Germany, and since the 1930s has been associated with </a:t>
            </a:r>
          </a:p>
          <a:p>
            <a:pPr>
              <a:spcBef>
                <a:spcPts val="0"/>
              </a:spcBef>
              <a:buNone/>
            </a:pPr>
            <a:r>
              <a:rPr lang="en-US" dirty="0" smtClean="0">
                <a:ea typeface="ＭＳ Ｐゴシック" charset="-128"/>
                <a:cs typeface="ＭＳ Ｐゴシック" charset="-128"/>
              </a:rPr>
              <a:t>    Hitler’s Anti-</a:t>
            </a:r>
            <a:r>
              <a:rPr lang="en-US" dirty="0" err="1" smtClean="0">
                <a:ea typeface="ＭＳ Ｐゴシック" charset="-128"/>
                <a:cs typeface="ＭＳ Ｐゴシック" charset="-128"/>
              </a:rPr>
              <a:t>Semetism</a:t>
            </a:r>
            <a:r>
              <a:rPr lang="en-US" dirty="0" smtClean="0">
                <a:ea typeface="ＭＳ Ｐゴシック" charset="-128"/>
                <a:cs typeface="ＭＳ Ｐゴシック" charset="-128"/>
              </a:rPr>
              <a:t>. Today, the Nazi Swastika is a taboo</a:t>
            </a:r>
          </a:p>
          <a:p>
            <a:pPr>
              <a:spcBef>
                <a:spcPts val="0"/>
              </a:spcBef>
              <a:buNone/>
            </a:pPr>
            <a:r>
              <a:rPr lang="en-US" dirty="0" smtClean="0">
                <a:ea typeface="ＭＳ Ｐゴシック" charset="-128"/>
                <a:cs typeface="ＭＳ Ｐゴシック" charset="-128"/>
              </a:rPr>
              <a:t>    in the western culture and its use is banned in Germany.</a:t>
            </a:r>
          </a:p>
          <a:p>
            <a:pPr>
              <a:spcBef>
                <a:spcPts val="0"/>
              </a:spcBef>
              <a:buNone/>
            </a:pPr>
            <a:r>
              <a:rPr lang="en-US" dirty="0" smtClean="0">
                <a:ea typeface="ＭＳ Ｐゴシック" charset="-128"/>
                <a:cs typeface="ＭＳ Ｐゴシック" charset="-128"/>
              </a:rPr>
              <a:t> </a:t>
            </a:r>
          </a:p>
          <a:p>
            <a:pPr>
              <a:buNone/>
            </a:pPr>
            <a:endParaRPr lang="en-US" sz="2400" dirty="0" smtClean="0">
              <a:ea typeface="ＭＳ Ｐゴシック" charset="-128"/>
              <a:cs typeface="ＭＳ Ｐゴシック" charset="-128"/>
            </a:endParaRPr>
          </a:p>
          <a:p>
            <a:pPr>
              <a:lnSpc>
                <a:spcPct val="150000"/>
              </a:lnSpc>
              <a:buNone/>
            </a:pPr>
            <a:r>
              <a:rPr lang="en-US" sz="2400" dirty="0" smtClean="0">
                <a:ea typeface="ＭＳ Ｐゴシック" charset="-128"/>
                <a:cs typeface="ＭＳ Ｐゴシック" charset="-128"/>
              </a:rPr>
              <a:t>	</a:t>
            </a:r>
          </a:p>
          <a:p>
            <a:pPr>
              <a:lnSpc>
                <a:spcPct val="150000"/>
              </a:lnSpc>
              <a:buNone/>
            </a:pPr>
            <a:endParaRPr dirty="0"/>
          </a:p>
          <a:p>
            <a:pPr>
              <a:lnSpc>
                <a:spcPct val="150000"/>
              </a:lnSpc>
              <a:buNone/>
            </a:pPr>
            <a:endParaRPr dirty="0"/>
          </a:p>
        </p:txBody>
      </p:sp>
      <p:pic>
        <p:nvPicPr>
          <p:cNvPr id="4" name="Picture 3" descr="142px-HinduSwastika.svg.png"/>
          <p:cNvPicPr>
            <a:picLocks noChangeAspect="1"/>
          </p:cNvPicPr>
          <p:nvPr/>
        </p:nvPicPr>
        <p:blipFill>
          <a:blip r:embed="rId2"/>
          <a:stretch>
            <a:fillRect/>
          </a:stretch>
        </p:blipFill>
        <p:spPr>
          <a:xfrm>
            <a:off x="7302265" y="2555696"/>
            <a:ext cx="1417873" cy="1447827"/>
          </a:xfrm>
          <a:prstGeom prst="rect">
            <a:avLst/>
          </a:prstGeom>
        </p:spPr>
      </p:pic>
      <p:pic>
        <p:nvPicPr>
          <p:cNvPr id="5" name="Picture 4" descr="200px-Nazi_Swastika.png"/>
          <p:cNvPicPr>
            <a:picLocks noChangeAspect="1"/>
          </p:cNvPicPr>
          <p:nvPr/>
        </p:nvPicPr>
        <p:blipFill>
          <a:blip r:embed="rId3"/>
          <a:stretch>
            <a:fillRect/>
          </a:stretch>
        </p:blipFill>
        <p:spPr>
          <a:xfrm>
            <a:off x="7302265" y="4997215"/>
            <a:ext cx="1608884" cy="1608884"/>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455613"/>
            <a:ext cx="8234363" cy="1323975"/>
          </a:xfrm>
        </p:spPr>
        <p:txBody>
          <a:bodyPr/>
          <a:lstStyle/>
          <a:p>
            <a:pPr>
              <a:lnSpc>
                <a:spcPts val="3700"/>
              </a:lnSpc>
              <a:defRPr/>
            </a:pPr>
            <a:r>
              <a:rPr lang="en-US" sz="3200" dirty="0" smtClean="0">
                <a:solidFill>
                  <a:srgbClr val="730000"/>
                </a:solidFill>
                <a:effectLst>
                  <a:outerShdw blurRad="38100" dist="38100" dir="2700000" algn="tl">
                    <a:srgbClr val="000000"/>
                  </a:outerShdw>
                </a:effectLst>
                <a:ea typeface="ＭＳ Ｐゴシック" charset="-128"/>
                <a:cs typeface="ＭＳ Ｐゴシック" charset="-128"/>
              </a:rPr>
              <a:t>MANGALAM    SHUBHAM   KALYANAM</a:t>
            </a:r>
          </a:p>
        </p:txBody>
      </p:sp>
      <p:sp>
        <p:nvSpPr>
          <p:cNvPr id="73731" name="Content Placeholder 2"/>
          <p:cNvSpPr>
            <a:spLocks noGrp="1"/>
          </p:cNvSpPr>
          <p:nvPr>
            <p:ph idx="1"/>
          </p:nvPr>
        </p:nvSpPr>
        <p:spPr>
          <a:xfrm>
            <a:off x="485775" y="2084388"/>
            <a:ext cx="8234363" cy="4310062"/>
          </a:xfrm>
        </p:spPr>
        <p:txBody>
          <a:bodyPr/>
          <a:lstStyle/>
          <a:p>
            <a:pPr>
              <a:lnSpc>
                <a:spcPct val="150000"/>
              </a:lnSpc>
            </a:pPr>
            <a:r>
              <a:rPr lang="en-US" sz="3200" b="1" dirty="0" smtClean="0">
                <a:ea typeface="ＭＳ Ｐゴシック" charset="-128"/>
                <a:cs typeface="ＭＳ Ｐゴシック" charset="-128"/>
              </a:rPr>
              <a:t>Auspiciousness or a sense of wellbeing</a:t>
            </a:r>
          </a:p>
          <a:p>
            <a:pPr>
              <a:lnSpc>
                <a:spcPct val="150000"/>
              </a:lnSpc>
            </a:pPr>
            <a:r>
              <a:rPr lang="en-US" sz="2400" dirty="0" err="1" smtClean="0">
                <a:ea typeface="ＭＳ Ｐゴシック" charset="-128"/>
                <a:cs typeface="ＭＳ Ｐゴシック" charset="-128"/>
              </a:rPr>
              <a:t>Mangalam/Shubham/Kalyanam</a:t>
            </a:r>
            <a:r>
              <a:rPr lang="en-US" sz="2400" dirty="0" smtClean="0">
                <a:ea typeface="ＭＳ Ｐゴシック" charset="-128"/>
                <a:cs typeface="ＭＳ Ｐゴシック" charset="-128"/>
              </a:rPr>
              <a:t> are often used in prayers </a:t>
            </a:r>
          </a:p>
          <a:p>
            <a:pPr>
              <a:lnSpc>
                <a:spcPct val="150000"/>
              </a:lnSpc>
              <a:buNone/>
            </a:pPr>
            <a:r>
              <a:rPr lang="en-US" sz="2400" dirty="0" smtClean="0">
                <a:ea typeface="ＭＳ Ｐゴシック" charset="-128"/>
                <a:cs typeface="ＭＳ Ｐゴシック" charset="-128"/>
              </a:rPr>
              <a:t>	</a:t>
            </a:r>
            <a:r>
              <a:rPr lang="en-US" sz="2400" dirty="0" err="1" smtClean="0">
                <a:ea typeface="ＭＳ Ｐゴシック" charset="-128"/>
                <a:cs typeface="ＭＳ Ｐゴシック" charset="-128"/>
              </a:rPr>
              <a:t>Eg</a:t>
            </a:r>
            <a:r>
              <a:rPr lang="en-US" sz="2400" dirty="0" smtClean="0">
                <a:ea typeface="ＭＳ Ｐゴシック" charset="-128"/>
                <a:cs typeface="ＭＳ Ｐゴシック" charset="-128"/>
              </a:rPr>
              <a:t>. </a:t>
            </a:r>
            <a:r>
              <a:rPr lang="en-US" sz="2400" i="1" dirty="0" err="1" smtClean="0">
                <a:ea typeface="ＭＳ Ｐゴシック" charset="-128"/>
                <a:cs typeface="ＭＳ Ｐゴシック" charset="-128"/>
              </a:rPr>
              <a:t>Sarvesham</a:t>
            </a:r>
            <a:r>
              <a:rPr lang="en-US" sz="2400" i="1" dirty="0" smtClean="0">
                <a:ea typeface="ＭＳ Ｐゴシック" charset="-128"/>
                <a:cs typeface="ＭＳ Ｐゴシック" charset="-128"/>
              </a:rPr>
              <a:t> </a:t>
            </a:r>
            <a:r>
              <a:rPr lang="en-US" sz="2400" i="1" dirty="0" err="1" smtClean="0">
                <a:ea typeface="ＭＳ Ｐゴシック" charset="-128"/>
                <a:cs typeface="ＭＳ Ｐゴシック" charset="-128"/>
              </a:rPr>
              <a:t>Mangalam</a:t>
            </a:r>
            <a:r>
              <a:rPr lang="en-US" sz="2400" i="1" dirty="0" smtClean="0">
                <a:ea typeface="ＭＳ Ｐゴシック" charset="-128"/>
                <a:cs typeface="ＭＳ Ｐゴシック" charset="-128"/>
              </a:rPr>
              <a:t> </a:t>
            </a:r>
            <a:r>
              <a:rPr lang="en-US" sz="2400" i="1" dirty="0" err="1" smtClean="0">
                <a:ea typeface="ＭＳ Ｐゴシック" charset="-128"/>
                <a:cs typeface="ＭＳ Ｐゴシック" charset="-128"/>
              </a:rPr>
              <a:t>Bhavatu</a:t>
            </a:r>
            <a:r>
              <a:rPr lang="en-US" sz="2400" i="1" dirty="0" smtClean="0">
                <a:ea typeface="ＭＳ Ｐゴシック" charset="-128"/>
                <a:cs typeface="ＭＳ Ｐゴシック" charset="-128"/>
              </a:rPr>
              <a:t> means may the sense of well being pervade everything around us.</a:t>
            </a:r>
          </a:p>
          <a:p>
            <a:pPr>
              <a:lnSpc>
                <a:spcPct val="150000"/>
              </a:lnSpc>
              <a:buNone/>
            </a:pPr>
            <a:r>
              <a:rPr lang="en-US" sz="2400" dirty="0" smtClean="0">
                <a:ea typeface="ＭＳ Ｐゴシック" charset="-128"/>
                <a:cs typeface="ＭＳ Ｐゴシック" charset="-128"/>
              </a:rPr>
              <a:t> 	</a:t>
            </a:r>
          </a:p>
          <a:p>
            <a:pPr>
              <a:lnSpc>
                <a:spcPct val="150000"/>
              </a:lnSpc>
              <a:buNone/>
            </a:pPr>
            <a:r>
              <a:rPr lang="en-US" dirty="0" smtClean="0"/>
              <a:t>	</a:t>
            </a:r>
            <a:endParaRPr dirty="0" smtClean="0"/>
          </a:p>
          <a:p>
            <a:pPr>
              <a:lnSpc>
                <a:spcPct val="150000"/>
              </a:lnSpc>
              <a:buNone/>
            </a:pP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solidFill>
                  <a:srgbClr val="730000"/>
                </a:solidFill>
                <a:effectLst>
                  <a:outerShdw blurRad="38100" dist="38100" dir="2700000" algn="tl">
                    <a:srgbClr val="000000"/>
                  </a:outerShdw>
                </a:effectLst>
                <a:ea typeface="ＭＳ Ｐゴシック" charset="-128"/>
                <a:cs typeface="ＭＳ Ｐゴシック" charset="-128"/>
              </a:rPr>
              <a:t>DHOOPAM</a:t>
            </a:r>
          </a:p>
        </p:txBody>
      </p:sp>
      <p:sp>
        <p:nvSpPr>
          <p:cNvPr id="25603" name="Content Placeholder 2"/>
          <p:cNvSpPr>
            <a:spLocks noGrp="1"/>
          </p:cNvSpPr>
          <p:nvPr>
            <p:ph idx="1"/>
          </p:nvPr>
        </p:nvSpPr>
        <p:spPr>
          <a:xfrm>
            <a:off x="3221038" y="1975386"/>
            <a:ext cx="5565775" cy="4150777"/>
          </a:xfrm>
        </p:spPr>
        <p:txBody>
          <a:bodyPr/>
          <a:lstStyle/>
          <a:p>
            <a:pPr eaLnBrk="1" hangingPunct="1">
              <a:lnSpc>
                <a:spcPct val="90000"/>
              </a:lnSpc>
            </a:pPr>
            <a:r>
              <a:rPr lang="en-US" sz="3200" dirty="0" smtClean="0">
                <a:ea typeface="ＭＳ Ｐゴシック" charset="-128"/>
                <a:cs typeface="ＭＳ Ｐゴシック" charset="-128"/>
              </a:rPr>
              <a:t>DHOOPA means </a:t>
            </a:r>
            <a:r>
              <a:rPr lang="en-US" sz="3200" u="sng" dirty="0" smtClean="0">
                <a:ea typeface="ＭＳ Ｐゴシック" charset="-128"/>
                <a:cs typeface="ＭＳ Ｐゴシック" charset="-128"/>
              </a:rPr>
              <a:t>INSENCE (like </a:t>
            </a:r>
            <a:r>
              <a:rPr lang="en-US" sz="3200" u="sng" dirty="0" err="1" smtClean="0">
                <a:ea typeface="ＭＳ Ｐゴシック" charset="-128"/>
                <a:cs typeface="ＭＳ Ｐゴシック" charset="-128"/>
              </a:rPr>
              <a:t>Agarbathi</a:t>
            </a:r>
            <a:r>
              <a:rPr lang="en-US" sz="3200" u="sng" dirty="0" smtClean="0">
                <a:ea typeface="ＭＳ Ｐゴシック" charset="-128"/>
                <a:cs typeface="ＭＳ Ｐゴシック" charset="-128"/>
              </a:rPr>
              <a:t>) </a:t>
            </a:r>
          </a:p>
          <a:p>
            <a:pPr eaLnBrk="1" hangingPunct="1">
              <a:lnSpc>
                <a:spcPct val="90000"/>
              </a:lnSpc>
              <a:buFont typeface="Wingdings" charset="2"/>
              <a:buNone/>
            </a:pPr>
            <a:r>
              <a:rPr lang="en-US" sz="3200" dirty="0" smtClean="0">
                <a:ea typeface="ＭＳ Ｐゴシック" charset="-128"/>
                <a:cs typeface="ＭＳ Ｐゴシック" charset="-128"/>
              </a:rPr>
              <a:t>   Also, </a:t>
            </a:r>
            <a:r>
              <a:rPr lang="en-US" sz="3200" dirty="0" err="1" smtClean="0">
                <a:ea typeface="ＭＳ Ｐゴシック" charset="-128"/>
                <a:cs typeface="ＭＳ Ｐゴシック" charset="-128"/>
              </a:rPr>
              <a:t>Dhoopa</a:t>
            </a:r>
            <a:endParaRPr lang="en-US" sz="3200" dirty="0" smtClean="0">
              <a:ea typeface="ＭＳ Ｐゴシック" charset="-128"/>
              <a:cs typeface="ＭＳ Ｐゴシック" charset="-128"/>
            </a:endParaRPr>
          </a:p>
          <a:p>
            <a:pPr eaLnBrk="1" hangingPunct="1">
              <a:lnSpc>
                <a:spcPct val="90000"/>
              </a:lnSpc>
            </a:pPr>
            <a:r>
              <a:rPr lang="en-US" sz="3200" dirty="0" smtClean="0">
                <a:ea typeface="ＭＳ Ｐゴシック" charset="-128"/>
                <a:cs typeface="ＭＳ Ｐゴシック" charset="-128"/>
              </a:rPr>
              <a:t>Generally something that has a calming influence with a sweet smell</a:t>
            </a:r>
          </a:p>
          <a:p>
            <a:pPr eaLnBrk="1" hangingPunct="1">
              <a:lnSpc>
                <a:spcPct val="90000"/>
              </a:lnSpc>
              <a:buFont typeface="Wingdings" charset="2"/>
              <a:buNone/>
            </a:pPr>
            <a:endParaRPr lang="en-US" sz="2800" dirty="0" smtClean="0">
              <a:ea typeface="ＭＳ Ｐゴシック" charset="-128"/>
              <a:cs typeface="ＭＳ Ｐゴシック" charset="-128"/>
            </a:endParaRPr>
          </a:p>
        </p:txBody>
      </p:sp>
      <p:pic>
        <p:nvPicPr>
          <p:cNvPr id="25604" name="Picture 5" descr="agarbathi.jpg"/>
          <p:cNvPicPr>
            <a:picLocks noChangeAspect="1"/>
          </p:cNvPicPr>
          <p:nvPr/>
        </p:nvPicPr>
        <p:blipFill>
          <a:blip r:embed="rId2"/>
          <a:srcRect/>
          <a:stretch>
            <a:fillRect/>
          </a:stretch>
        </p:blipFill>
        <p:spPr bwMode="auto">
          <a:xfrm>
            <a:off x="244475" y="2286000"/>
            <a:ext cx="2976563" cy="2976563"/>
          </a:xfrm>
          <a:prstGeom prst="rect">
            <a:avLst/>
          </a:prstGeom>
          <a:noFill/>
          <a:ln w="9525">
            <a:noFill/>
            <a:miter lim="800000"/>
            <a:headEnd/>
            <a:tailEnd/>
          </a:ln>
        </p:spPr>
      </p:pic>
      <p:pic>
        <p:nvPicPr>
          <p:cNvPr id="25605" name="Picture 6" descr="agarbhati_2.jpg"/>
          <p:cNvPicPr>
            <a:picLocks noChangeAspect="1"/>
          </p:cNvPicPr>
          <p:nvPr/>
        </p:nvPicPr>
        <p:blipFill>
          <a:blip r:embed="rId3"/>
          <a:srcRect/>
          <a:stretch>
            <a:fillRect/>
          </a:stretch>
        </p:blipFill>
        <p:spPr bwMode="auto">
          <a:xfrm>
            <a:off x="6176963" y="5262563"/>
            <a:ext cx="260985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solidFill>
                  <a:srgbClr val="730000"/>
                </a:solidFill>
                <a:effectLst>
                  <a:outerShdw blurRad="38100" dist="38100" dir="2700000" algn="tl">
                    <a:srgbClr val="000000"/>
                  </a:outerShdw>
                </a:effectLst>
                <a:ea typeface="ＭＳ Ｐゴシック" charset="-128"/>
                <a:cs typeface="ＭＳ Ｐゴシック" charset="-128"/>
              </a:rPr>
              <a:t>DEEPAM </a:t>
            </a:r>
          </a:p>
        </p:txBody>
      </p:sp>
      <p:sp>
        <p:nvSpPr>
          <p:cNvPr id="27651" name="Content Placeholder 2"/>
          <p:cNvSpPr>
            <a:spLocks noGrp="1"/>
          </p:cNvSpPr>
          <p:nvPr>
            <p:ph idx="1"/>
          </p:nvPr>
        </p:nvSpPr>
        <p:spPr>
          <a:xfrm>
            <a:off x="3429000" y="2286000"/>
            <a:ext cx="5357813" cy="3840163"/>
          </a:xfrm>
        </p:spPr>
        <p:txBody>
          <a:bodyPr/>
          <a:lstStyle/>
          <a:p>
            <a:pPr eaLnBrk="1" hangingPunct="1"/>
            <a:r>
              <a:rPr lang="en-US" sz="3200" dirty="0" smtClean="0">
                <a:ea typeface="ＭＳ Ｐゴシック" charset="-128"/>
                <a:cs typeface="ＭＳ Ｐゴシック" charset="-128"/>
              </a:rPr>
              <a:t>DEEPA means </a:t>
            </a:r>
            <a:r>
              <a:rPr lang="en-US" sz="3200" u="sng" dirty="0" smtClean="0">
                <a:ea typeface="ＭＳ Ｐゴシック" charset="-128"/>
                <a:cs typeface="ＭＳ Ｐゴシック" charset="-128"/>
              </a:rPr>
              <a:t>LAMP</a:t>
            </a:r>
          </a:p>
          <a:p>
            <a:pPr eaLnBrk="1" hangingPunct="1">
              <a:buFont typeface="Wingdings" charset="2"/>
              <a:buNone/>
            </a:pPr>
            <a:r>
              <a:rPr lang="en-US" dirty="0" smtClean="0">
                <a:ea typeface="ＭＳ Ｐゴシック" charset="-128"/>
                <a:cs typeface="ＭＳ Ｐゴシック" charset="-128"/>
              </a:rPr>
              <a:t>     (Also, </a:t>
            </a:r>
            <a:r>
              <a:rPr lang="en-US" dirty="0" err="1" smtClean="0">
                <a:ea typeface="ＭＳ Ｐゴシック" charset="-128"/>
                <a:cs typeface="ＭＳ Ｐゴシック" charset="-128"/>
              </a:rPr>
              <a:t>Deepa</a:t>
            </a:r>
            <a:r>
              <a:rPr lang="en-US" dirty="0" smtClean="0">
                <a:ea typeface="ＭＳ Ｐゴシック" charset="-128"/>
                <a:cs typeface="ＭＳ Ｐゴシック" charset="-128"/>
              </a:rPr>
              <a:t>)</a:t>
            </a:r>
          </a:p>
          <a:p>
            <a:pPr eaLnBrk="1" hangingPunct="1"/>
            <a:r>
              <a:rPr lang="en-US" sz="2800" dirty="0" smtClean="0">
                <a:ea typeface="ＭＳ Ｐゴシック" charset="-128"/>
                <a:cs typeface="ＭＳ Ｐゴシック" charset="-128"/>
              </a:rPr>
              <a:t>JYOTHI means </a:t>
            </a:r>
            <a:r>
              <a:rPr lang="en-US" sz="2800" u="sng" dirty="0" smtClean="0">
                <a:ea typeface="ＭＳ Ｐゴシック" charset="-128"/>
                <a:cs typeface="ＭＳ Ｐゴシック" charset="-128"/>
              </a:rPr>
              <a:t>LIGHT</a:t>
            </a:r>
          </a:p>
          <a:p>
            <a:pPr eaLnBrk="1" hangingPunct="1">
              <a:buFont typeface="Wingdings" charset="2"/>
              <a:buNone/>
            </a:pPr>
            <a:endParaRPr lang="en-US" sz="2800" u="sng" dirty="0" smtClean="0">
              <a:ea typeface="ＭＳ Ｐゴシック" charset="-128"/>
              <a:cs typeface="ＭＳ Ｐゴシック" charset="-128"/>
            </a:endParaRPr>
          </a:p>
          <a:p>
            <a:pPr eaLnBrk="1" hangingPunct="1">
              <a:buFont typeface="Wingdings" charset="2"/>
              <a:buNone/>
            </a:pPr>
            <a:r>
              <a:rPr lang="en-US" sz="2800" dirty="0" smtClean="0">
                <a:ea typeface="ＭＳ Ｐゴシック" charset="-128"/>
                <a:cs typeface="ＭＳ Ｐゴシック" charset="-128"/>
              </a:rPr>
              <a:t>   </a:t>
            </a:r>
            <a:r>
              <a:rPr lang="en-US" sz="2800" u="sng" dirty="0" smtClean="0">
                <a:ea typeface="ＭＳ Ｐゴシック" charset="-128"/>
                <a:cs typeface="ＭＳ Ｐゴシック" charset="-128"/>
              </a:rPr>
              <a:t>DIWALI the festival of lights is also called </a:t>
            </a:r>
            <a:r>
              <a:rPr lang="en-US" sz="2800" u="sng" dirty="0" err="1" smtClean="0">
                <a:ea typeface="ＭＳ Ｐゴシック" charset="-128"/>
                <a:cs typeface="ＭＳ Ｐゴシック" charset="-128"/>
              </a:rPr>
              <a:t>Deepavali</a:t>
            </a:r>
            <a:endParaRPr lang="en-US" sz="2800" u="sng" dirty="0" smtClean="0">
              <a:ea typeface="ＭＳ Ｐゴシック" charset="-128"/>
              <a:cs typeface="ＭＳ Ｐゴシック" charset="-128"/>
            </a:endParaRPr>
          </a:p>
        </p:txBody>
      </p:sp>
      <p:pic>
        <p:nvPicPr>
          <p:cNvPr id="27652" name="Picture 5" descr="lamp_1.jpg"/>
          <p:cNvPicPr>
            <a:picLocks noChangeAspect="1"/>
          </p:cNvPicPr>
          <p:nvPr/>
        </p:nvPicPr>
        <p:blipFill>
          <a:blip r:embed="rId2"/>
          <a:srcRect/>
          <a:stretch>
            <a:fillRect/>
          </a:stretch>
        </p:blipFill>
        <p:spPr bwMode="auto">
          <a:xfrm>
            <a:off x="658813" y="2286000"/>
            <a:ext cx="2674937" cy="2016125"/>
          </a:xfrm>
          <a:prstGeom prst="rect">
            <a:avLst/>
          </a:prstGeom>
          <a:noFill/>
          <a:ln w="9525">
            <a:noFill/>
            <a:miter lim="800000"/>
            <a:headEnd/>
            <a:tailEnd/>
          </a:ln>
        </p:spPr>
      </p:pic>
      <p:pic>
        <p:nvPicPr>
          <p:cNvPr id="27653" name="Picture 6" descr="lamp_2.jpg"/>
          <p:cNvPicPr>
            <a:picLocks noChangeAspect="1"/>
          </p:cNvPicPr>
          <p:nvPr/>
        </p:nvPicPr>
        <p:blipFill>
          <a:blip r:embed="rId3"/>
          <a:srcRect/>
          <a:stretch>
            <a:fillRect/>
          </a:stretch>
        </p:blipFill>
        <p:spPr bwMode="auto">
          <a:xfrm>
            <a:off x="1758950" y="4945063"/>
            <a:ext cx="1574800" cy="118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solidFill>
                  <a:srgbClr val="730000"/>
                </a:solidFill>
                <a:effectLst>
                  <a:outerShdw blurRad="38100" dist="38100" dir="2700000" algn="tl">
                    <a:srgbClr val="000000"/>
                  </a:outerShdw>
                </a:effectLst>
                <a:ea typeface="ＭＳ Ｐゴシック" charset="-128"/>
                <a:cs typeface="ＭＳ Ｐゴシック" charset="-128"/>
              </a:rPr>
              <a:t>NAIVEDYAM </a:t>
            </a:r>
          </a:p>
        </p:txBody>
      </p:sp>
      <p:sp>
        <p:nvSpPr>
          <p:cNvPr id="29699" name="Content Placeholder 2"/>
          <p:cNvSpPr>
            <a:spLocks noGrp="1"/>
          </p:cNvSpPr>
          <p:nvPr>
            <p:ph idx="1"/>
          </p:nvPr>
        </p:nvSpPr>
        <p:spPr>
          <a:xfrm>
            <a:off x="3429000" y="2286000"/>
            <a:ext cx="5357813" cy="3840163"/>
          </a:xfrm>
        </p:spPr>
        <p:txBody>
          <a:bodyPr/>
          <a:lstStyle/>
          <a:p>
            <a:pPr eaLnBrk="1" hangingPunct="1"/>
            <a:r>
              <a:rPr lang="en-US" sz="3000" dirty="0" smtClean="0">
                <a:ea typeface="ＭＳ Ｐゴシック" charset="-128"/>
                <a:cs typeface="ＭＳ Ｐゴシック" charset="-128"/>
              </a:rPr>
              <a:t> Cooked food offered before eating , generally sweets or rice/wheat based items</a:t>
            </a:r>
          </a:p>
          <a:p>
            <a:pPr eaLnBrk="1" hangingPunct="1">
              <a:buFont typeface="Wingdings" charset="2"/>
              <a:buNone/>
            </a:pPr>
            <a:r>
              <a:rPr lang="en-US" sz="1900" dirty="0" smtClean="0">
                <a:ea typeface="ＭＳ Ｐゴシック" charset="-128"/>
                <a:cs typeface="ＭＳ Ｐゴシック" charset="-128"/>
              </a:rPr>
              <a:t>     (Also, </a:t>
            </a:r>
            <a:r>
              <a:rPr lang="en-US" sz="1900" dirty="0" err="1" smtClean="0">
                <a:ea typeface="ＭＳ Ｐゴシック" charset="-128"/>
                <a:cs typeface="ＭＳ Ｐゴシック" charset="-128"/>
              </a:rPr>
              <a:t>Naivedya</a:t>
            </a:r>
            <a:r>
              <a:rPr lang="en-US" sz="1900" dirty="0" smtClean="0">
                <a:ea typeface="ＭＳ Ｐゴシック" charset="-128"/>
                <a:cs typeface="ＭＳ Ｐゴシック" charset="-128"/>
              </a:rPr>
              <a:t>)</a:t>
            </a:r>
          </a:p>
          <a:p>
            <a:pPr eaLnBrk="1" hangingPunct="1">
              <a:buFont typeface="Wingdings" charset="2"/>
              <a:buNone/>
            </a:pPr>
            <a:endParaRPr lang="en-US" sz="2600" u="sng" dirty="0" smtClean="0">
              <a:ea typeface="ＭＳ Ｐゴシック" charset="-128"/>
              <a:cs typeface="ＭＳ Ｐゴシック" charset="-128"/>
            </a:endParaRPr>
          </a:p>
          <a:p>
            <a:pPr eaLnBrk="1" hangingPunct="1">
              <a:buFont typeface="Wingdings" charset="2"/>
              <a:buNone/>
            </a:pPr>
            <a:r>
              <a:rPr lang="en-US" sz="2600" dirty="0" smtClean="0">
                <a:ea typeface="ＭＳ Ｐゴシック" charset="-128"/>
                <a:cs typeface="ＭＳ Ｐゴシック" charset="-128"/>
              </a:rPr>
              <a:t>   </a:t>
            </a:r>
            <a:r>
              <a:rPr lang="en-US" sz="2600" u="sng" dirty="0" smtClean="0">
                <a:ea typeface="ＭＳ Ｐゴシック" charset="-128"/>
                <a:cs typeface="ＭＳ Ｐゴシック" charset="-128"/>
              </a:rPr>
              <a:t>After </a:t>
            </a:r>
            <a:r>
              <a:rPr lang="en-US" sz="2600" u="sng" dirty="0" err="1" smtClean="0">
                <a:ea typeface="ＭＳ Ｐゴシック" charset="-128"/>
                <a:cs typeface="ＭＳ Ｐゴシック" charset="-128"/>
              </a:rPr>
              <a:t>pooja</a:t>
            </a:r>
            <a:r>
              <a:rPr lang="en-US" sz="2600" u="sng" dirty="0" smtClean="0">
                <a:ea typeface="ＭＳ Ｐゴシック" charset="-128"/>
                <a:cs typeface="ＭＳ Ｐゴシック" charset="-128"/>
              </a:rPr>
              <a:t>, </a:t>
            </a:r>
            <a:r>
              <a:rPr lang="en-US" sz="2600" u="sng" dirty="0" err="1" smtClean="0">
                <a:ea typeface="ＭＳ Ｐゴシック" charset="-128"/>
                <a:cs typeface="ＭＳ Ｐゴシック" charset="-128"/>
              </a:rPr>
              <a:t>Naivedya</a:t>
            </a:r>
            <a:r>
              <a:rPr lang="en-US" sz="2600" u="sng" dirty="0" smtClean="0">
                <a:ea typeface="ＭＳ Ｐゴシック" charset="-128"/>
                <a:cs typeface="ＭＳ Ｐゴシック" charset="-128"/>
              </a:rPr>
              <a:t> is offered to everyone as </a:t>
            </a:r>
            <a:r>
              <a:rPr lang="en-US" sz="2600" u="sng" dirty="0" err="1" smtClean="0">
                <a:ea typeface="ＭＳ Ｐゴシック" charset="-128"/>
                <a:cs typeface="ＭＳ Ｐゴシック" charset="-128"/>
              </a:rPr>
              <a:t>Prasadam</a:t>
            </a:r>
            <a:r>
              <a:rPr lang="en-US" sz="2600" u="sng" dirty="0" smtClean="0">
                <a:ea typeface="ＭＳ Ｐゴシック" charset="-128"/>
                <a:cs typeface="ＭＳ Ｐゴシック" charset="-128"/>
              </a:rPr>
              <a:t> or </a:t>
            </a:r>
            <a:r>
              <a:rPr lang="en-US" sz="2600" u="sng" dirty="0" err="1" smtClean="0">
                <a:ea typeface="ＭＳ Ｐゴシック" charset="-128"/>
                <a:cs typeface="ＭＳ Ｐゴシック" charset="-128"/>
              </a:rPr>
              <a:t>Prasada</a:t>
            </a:r>
            <a:endParaRPr lang="en-US" sz="2600" u="sng" dirty="0" smtClean="0">
              <a:ea typeface="ＭＳ Ｐゴシック" charset="-128"/>
              <a:cs typeface="ＭＳ Ｐゴシック" charset="-128"/>
            </a:endParaRPr>
          </a:p>
        </p:txBody>
      </p:sp>
      <p:pic>
        <p:nvPicPr>
          <p:cNvPr id="29700" name="Picture 7" descr="naivedya_1.jpg"/>
          <p:cNvPicPr>
            <a:picLocks noChangeAspect="1"/>
          </p:cNvPicPr>
          <p:nvPr/>
        </p:nvPicPr>
        <p:blipFill>
          <a:blip r:embed="rId2"/>
          <a:srcRect/>
          <a:stretch>
            <a:fillRect/>
          </a:stretch>
        </p:blipFill>
        <p:spPr bwMode="auto">
          <a:xfrm>
            <a:off x="530225" y="1963738"/>
            <a:ext cx="2740025" cy="2584450"/>
          </a:xfrm>
          <a:prstGeom prst="rect">
            <a:avLst/>
          </a:prstGeom>
          <a:noFill/>
          <a:ln w="9525">
            <a:noFill/>
            <a:miter lim="800000"/>
            <a:headEnd/>
            <a:tailEnd/>
          </a:ln>
        </p:spPr>
      </p:pic>
      <p:pic>
        <p:nvPicPr>
          <p:cNvPr id="29701" name="Picture 8" descr="naivedya_2.jpg"/>
          <p:cNvPicPr>
            <a:picLocks noChangeAspect="1"/>
          </p:cNvPicPr>
          <p:nvPr/>
        </p:nvPicPr>
        <p:blipFill>
          <a:blip r:embed="rId3"/>
          <a:srcRect/>
          <a:stretch>
            <a:fillRect/>
          </a:stretch>
        </p:blipFill>
        <p:spPr bwMode="auto">
          <a:xfrm>
            <a:off x="1079500" y="4856163"/>
            <a:ext cx="1905000" cy="1270000"/>
          </a:xfrm>
          <a:prstGeom prst="rect">
            <a:avLst/>
          </a:prstGeom>
          <a:noFill/>
          <a:ln w="9525">
            <a:noFill/>
            <a:miter lim="800000"/>
            <a:headEnd/>
            <a:tailEnd/>
          </a:ln>
        </p:spPr>
      </p:pic>
      <p:pic>
        <p:nvPicPr>
          <p:cNvPr id="29702" name="Picture 9" descr="naivedya_3.jpg"/>
          <p:cNvPicPr>
            <a:picLocks noChangeAspect="1"/>
          </p:cNvPicPr>
          <p:nvPr/>
        </p:nvPicPr>
        <p:blipFill>
          <a:blip r:embed="rId4"/>
          <a:srcRect/>
          <a:stretch>
            <a:fillRect/>
          </a:stretch>
        </p:blipFill>
        <p:spPr bwMode="auto">
          <a:xfrm>
            <a:off x="2190750" y="585788"/>
            <a:ext cx="1587500" cy="119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455613"/>
            <a:ext cx="8347075" cy="1323975"/>
          </a:xfrm>
        </p:spPr>
        <p:txBody>
          <a:bodyPr/>
          <a:lstStyle/>
          <a:p>
            <a:pPr eaLnBrk="1" hangingPunct="1">
              <a:defRPr/>
            </a:pPr>
            <a:r>
              <a:rPr lang="en-US" smtClean="0">
                <a:effectLst>
                  <a:outerShdw blurRad="38100" dist="38100" dir="2700000" algn="tl">
                    <a:srgbClr val="000000"/>
                  </a:outerShdw>
                </a:effectLst>
                <a:ea typeface="ＭＳ Ｐゴシック" charset="-128"/>
                <a:cs typeface="ＭＳ Ｐゴシック" charset="-128"/>
              </a:rPr>
              <a:t>A few things we offer God</a:t>
            </a:r>
          </a:p>
        </p:txBody>
      </p:sp>
      <p:sp>
        <p:nvSpPr>
          <p:cNvPr id="30723" name="Content Placeholder 2"/>
          <p:cNvSpPr>
            <a:spLocks noGrp="1"/>
          </p:cNvSpPr>
          <p:nvPr>
            <p:ph idx="1"/>
          </p:nvPr>
        </p:nvSpPr>
        <p:spPr>
          <a:xfrm>
            <a:off x="1441450" y="2046288"/>
            <a:ext cx="6477000" cy="4475162"/>
          </a:xfrm>
        </p:spPr>
        <p:txBody>
          <a:bodyPr/>
          <a:lstStyle/>
          <a:p>
            <a:pPr eaLnBrk="1" hangingPunct="1">
              <a:lnSpc>
                <a:spcPct val="90000"/>
              </a:lnSpc>
            </a:pPr>
            <a:r>
              <a:rPr lang="en-US" sz="3000" smtClean="0">
                <a:solidFill>
                  <a:srgbClr val="640706"/>
                </a:solidFill>
                <a:ea typeface="ＭＳ Ｐゴシック" charset="-128"/>
                <a:cs typeface="ＭＳ Ｐゴシック" charset="-128"/>
              </a:rPr>
              <a:t>Aasanam</a:t>
            </a:r>
          </a:p>
          <a:p>
            <a:pPr eaLnBrk="1" hangingPunct="1">
              <a:lnSpc>
                <a:spcPct val="90000"/>
              </a:lnSpc>
            </a:pPr>
            <a:r>
              <a:rPr lang="en-US" sz="3000" smtClean="0">
                <a:solidFill>
                  <a:srgbClr val="640706"/>
                </a:solidFill>
                <a:ea typeface="ＭＳ Ｐゴシック" charset="-128"/>
                <a:cs typeface="ＭＳ Ｐゴシック" charset="-128"/>
              </a:rPr>
              <a:t>Paadyam/Arghyam</a:t>
            </a:r>
          </a:p>
          <a:p>
            <a:pPr eaLnBrk="1" hangingPunct="1">
              <a:lnSpc>
                <a:spcPct val="90000"/>
              </a:lnSpc>
            </a:pPr>
            <a:r>
              <a:rPr lang="en-US" sz="3000" smtClean="0">
                <a:solidFill>
                  <a:srgbClr val="640706"/>
                </a:solidFill>
                <a:ea typeface="ＭＳ Ｐゴシック" charset="-128"/>
                <a:cs typeface="ＭＳ Ｐゴシック" charset="-128"/>
              </a:rPr>
              <a:t>Snanam</a:t>
            </a:r>
          </a:p>
          <a:p>
            <a:pPr eaLnBrk="1" hangingPunct="1">
              <a:lnSpc>
                <a:spcPct val="90000"/>
              </a:lnSpc>
            </a:pPr>
            <a:r>
              <a:rPr lang="en-US" sz="3000" smtClean="0">
                <a:solidFill>
                  <a:srgbClr val="640706"/>
                </a:solidFill>
                <a:ea typeface="ＭＳ Ｐゴシック" charset="-128"/>
                <a:cs typeface="ＭＳ Ｐゴシック" charset="-128"/>
              </a:rPr>
              <a:t>Vastram</a:t>
            </a:r>
          </a:p>
          <a:p>
            <a:pPr eaLnBrk="1" hangingPunct="1">
              <a:lnSpc>
                <a:spcPct val="90000"/>
              </a:lnSpc>
            </a:pPr>
            <a:r>
              <a:rPr lang="en-US" sz="3000" smtClean="0">
                <a:solidFill>
                  <a:srgbClr val="640706"/>
                </a:solidFill>
                <a:ea typeface="ＭＳ Ｐゴシック" charset="-128"/>
                <a:cs typeface="ＭＳ Ｐゴシック" charset="-128"/>
              </a:rPr>
              <a:t>Gandham</a:t>
            </a:r>
          </a:p>
          <a:p>
            <a:pPr eaLnBrk="1" hangingPunct="1">
              <a:lnSpc>
                <a:spcPct val="90000"/>
              </a:lnSpc>
            </a:pPr>
            <a:r>
              <a:rPr lang="en-US" sz="3000" smtClean="0">
                <a:solidFill>
                  <a:srgbClr val="640706"/>
                </a:solidFill>
                <a:ea typeface="ＭＳ Ｐゴシック" charset="-128"/>
                <a:cs typeface="ＭＳ Ｐゴシック" charset="-128"/>
              </a:rPr>
              <a:t>Kumkumam</a:t>
            </a:r>
          </a:p>
          <a:p>
            <a:pPr eaLnBrk="1" hangingPunct="1">
              <a:lnSpc>
                <a:spcPct val="90000"/>
              </a:lnSpc>
            </a:pPr>
            <a:r>
              <a:rPr lang="en-US" sz="3000" smtClean="0">
                <a:solidFill>
                  <a:srgbClr val="640706"/>
                </a:solidFill>
                <a:ea typeface="ＭＳ Ｐゴシック" charset="-128"/>
                <a:cs typeface="ＭＳ Ｐゴシック" charset="-128"/>
              </a:rPr>
              <a:t>Haridra</a:t>
            </a:r>
          </a:p>
          <a:p>
            <a:pPr eaLnBrk="1" hangingPunct="1">
              <a:lnSpc>
                <a:spcPct val="90000"/>
              </a:lnSpc>
              <a:buFont typeface="Wingdings" charset="2"/>
              <a:buNone/>
            </a:pPr>
            <a:endParaRPr lang="en-US" sz="3000" smtClean="0">
              <a:solidFill>
                <a:srgbClr val="640706"/>
              </a:solidFill>
              <a:ea typeface="ＭＳ Ｐゴシック" charset="-128"/>
              <a:cs typeface="ＭＳ Ｐゴシック" charset="-128"/>
            </a:endParaRPr>
          </a:p>
          <a:p>
            <a:pPr eaLnBrk="1" hangingPunct="1">
              <a:lnSpc>
                <a:spcPct val="90000"/>
              </a:lnSpc>
            </a:pPr>
            <a:endParaRPr lang="en-US" sz="1900"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730000"/>
                </a:solidFill>
                <a:effectLst>
                  <a:outerShdw blurRad="38100" dist="38100" dir="2700000" algn="tl">
                    <a:srgbClr val="000000"/>
                  </a:outerShdw>
                </a:effectLst>
                <a:ea typeface="ＭＳ Ｐゴシック" charset="-128"/>
                <a:cs typeface="ＭＳ Ｐゴシック" charset="-128"/>
              </a:rPr>
              <a:t>AASANAM </a:t>
            </a:r>
          </a:p>
        </p:txBody>
      </p:sp>
      <p:sp>
        <p:nvSpPr>
          <p:cNvPr id="33795" name="Content Placeholder 2"/>
          <p:cNvSpPr>
            <a:spLocks noGrp="1"/>
          </p:cNvSpPr>
          <p:nvPr>
            <p:ph idx="1"/>
          </p:nvPr>
        </p:nvSpPr>
        <p:spPr>
          <a:xfrm>
            <a:off x="3429000" y="2016125"/>
            <a:ext cx="5357813" cy="4424363"/>
          </a:xfrm>
        </p:spPr>
        <p:txBody>
          <a:bodyPr/>
          <a:lstStyle/>
          <a:p>
            <a:pPr eaLnBrk="1" hangingPunct="1"/>
            <a:r>
              <a:rPr lang="en-US" sz="3200" smtClean="0">
                <a:ea typeface="ＭＳ Ｐゴシック" charset="-128"/>
                <a:cs typeface="ＭＳ Ｐゴシック" charset="-128"/>
              </a:rPr>
              <a:t> Aasanam means SEAT like a chair, generally an elevated place to sit.</a:t>
            </a:r>
          </a:p>
          <a:p>
            <a:pPr eaLnBrk="1" hangingPunct="1">
              <a:buFont typeface="Wingdings" charset="2"/>
              <a:buNone/>
            </a:pPr>
            <a:r>
              <a:rPr lang="en-US" smtClean="0">
                <a:ea typeface="ＭＳ Ｐゴシック" charset="-128"/>
                <a:cs typeface="ＭＳ Ｐゴシック" charset="-128"/>
              </a:rPr>
              <a:t>     (also, Aasana)</a:t>
            </a:r>
            <a:endParaRPr lang="en-US" sz="2800" u="sng" smtClean="0">
              <a:ea typeface="ＭＳ Ｐゴシック" charset="-128"/>
              <a:cs typeface="ＭＳ Ｐゴシック" charset="-128"/>
            </a:endParaRPr>
          </a:p>
          <a:p>
            <a:pPr eaLnBrk="1" hangingPunct="1">
              <a:buFont typeface="Wingdings" charset="2"/>
              <a:buNone/>
            </a:pPr>
            <a:r>
              <a:rPr lang="en-US" sz="2800" smtClean="0">
                <a:ea typeface="ＭＳ Ｐゴシック" charset="-128"/>
                <a:cs typeface="ＭＳ Ｐゴシック" charset="-128"/>
              </a:rPr>
              <a:t>  Simhasana means throne:</a:t>
            </a:r>
          </a:p>
          <a:p>
            <a:pPr eaLnBrk="1" hangingPunct="1">
              <a:buFont typeface="Wingdings" charset="2"/>
              <a:buNone/>
            </a:pPr>
            <a:r>
              <a:rPr lang="en-US" sz="2800" smtClean="0">
                <a:ea typeface="ＭＳ Ｐゴシック" charset="-128"/>
                <a:cs typeface="ＭＳ Ｐゴシック" charset="-128"/>
              </a:rPr>
              <a:t>  Simha = Lion; Aasana = Seat</a:t>
            </a:r>
          </a:p>
          <a:p>
            <a:pPr eaLnBrk="1" hangingPunct="1">
              <a:buFont typeface="Wingdings" charset="2"/>
              <a:buNone/>
            </a:pPr>
            <a:r>
              <a:rPr lang="en-US" sz="2800" smtClean="0">
                <a:ea typeface="ＭＳ Ｐゴシック" charset="-128"/>
                <a:cs typeface="ＭＳ Ｐゴシック" charset="-128"/>
              </a:rPr>
              <a:t>  King’s Seat or Throne</a:t>
            </a:r>
          </a:p>
          <a:p>
            <a:pPr eaLnBrk="1" hangingPunct="1">
              <a:buFont typeface="Wingdings" charset="2"/>
              <a:buNone/>
            </a:pPr>
            <a:endParaRPr lang="en-US" sz="2800" u="sng" smtClean="0">
              <a:ea typeface="ＭＳ Ｐゴシック" charset="-128"/>
              <a:cs typeface="ＭＳ Ｐゴシック" charset="-128"/>
            </a:endParaRPr>
          </a:p>
        </p:txBody>
      </p:sp>
      <p:pic>
        <p:nvPicPr>
          <p:cNvPr id="33796" name="Picture 6" descr="ganesha_1.jpg"/>
          <p:cNvPicPr>
            <a:picLocks noChangeAspect="1"/>
          </p:cNvPicPr>
          <p:nvPr/>
        </p:nvPicPr>
        <p:blipFill>
          <a:blip r:embed="rId2"/>
          <a:srcRect/>
          <a:stretch>
            <a:fillRect/>
          </a:stretch>
        </p:blipFill>
        <p:spPr bwMode="auto">
          <a:xfrm>
            <a:off x="396875" y="2462213"/>
            <a:ext cx="3032125" cy="341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dex">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4207</TotalTime>
  <Words>1853</Words>
  <Application>Microsoft Macintosh PowerPoint</Application>
  <PresentationFormat>On-screen Show (4:3)</PresentationFormat>
  <Paragraphs>272</Paragraphs>
  <Slides>49</Slides>
  <Notes>1</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49</vt:i4>
      </vt:variant>
    </vt:vector>
  </HeadingPairs>
  <TitlesOfParts>
    <vt:vector size="51" baseType="lpstr">
      <vt:lpstr>Codex</vt:lpstr>
      <vt:lpstr>Macintosh HDD:Users:Narayana:Documents:Amma's:Balshala:sanskrit words.doc!OLE_LINK10</vt:lpstr>
      <vt:lpstr>SANSKRIT WORDS</vt:lpstr>
      <vt:lpstr>A few things we offer God</vt:lpstr>
      <vt:lpstr>PHALAM</vt:lpstr>
      <vt:lpstr>PUSHPAM</vt:lpstr>
      <vt:lpstr>DHOOPAM</vt:lpstr>
      <vt:lpstr>DEEPAM </vt:lpstr>
      <vt:lpstr>NAIVEDYAM </vt:lpstr>
      <vt:lpstr>A few things we offer God</vt:lpstr>
      <vt:lpstr>AASANAM </vt:lpstr>
      <vt:lpstr>ARGHYAM    PAADYAM </vt:lpstr>
      <vt:lpstr>SNANAM </vt:lpstr>
      <vt:lpstr>VASTRAM </vt:lpstr>
      <vt:lpstr>GANDHAM </vt:lpstr>
      <vt:lpstr>HARIDRA </vt:lpstr>
      <vt:lpstr>KUMKUMAM </vt:lpstr>
      <vt:lpstr>A few things we offer God</vt:lpstr>
      <vt:lpstr>AKSHATHA </vt:lpstr>
      <vt:lpstr>PRADAKSHINA </vt:lpstr>
      <vt:lpstr>MANTRA </vt:lpstr>
      <vt:lpstr>AARATHI </vt:lpstr>
      <vt:lpstr>GEETA &amp; NRITYA </vt:lpstr>
      <vt:lpstr>Common Words</vt:lpstr>
      <vt:lpstr>POOJA</vt:lpstr>
      <vt:lpstr>HAVANA (HOMA)</vt:lpstr>
      <vt:lpstr>ABHISHEKAM</vt:lpstr>
      <vt:lpstr>SHLOKA</vt:lpstr>
      <vt:lpstr>BHAJANA</vt:lpstr>
      <vt:lpstr>Commonly Occurring Words in Poojas</vt:lpstr>
      <vt:lpstr>SWAAHA</vt:lpstr>
      <vt:lpstr>NAMANA NAMASTE</vt:lpstr>
      <vt:lpstr>PRARTHANA</vt:lpstr>
      <vt:lpstr>ARPANA/SAMARPANA</vt:lpstr>
      <vt:lpstr>KAROMI  KARISHYAMI</vt:lpstr>
      <vt:lpstr>Spiritual Words</vt:lpstr>
      <vt:lpstr>AATHMAN</vt:lpstr>
      <vt:lpstr>SHANTHI</vt:lpstr>
      <vt:lpstr>DHYANA</vt:lpstr>
      <vt:lpstr>JNANA</vt:lpstr>
      <vt:lpstr>BHAKTI</vt:lpstr>
      <vt:lpstr>DHARMA</vt:lpstr>
      <vt:lpstr>KARMA</vt:lpstr>
      <vt:lpstr>MUKTI/MOKSHA</vt:lpstr>
      <vt:lpstr>Common Words</vt:lpstr>
      <vt:lpstr>Common Words</vt:lpstr>
      <vt:lpstr>Common Words</vt:lpstr>
      <vt:lpstr>AHIMSA</vt:lpstr>
      <vt:lpstr>SATHYA</vt:lpstr>
      <vt:lpstr>SWASTI</vt:lpstr>
      <vt:lpstr>MANGALAM    SHUBHAM   KALYANAM</vt:lpstr>
    </vt:vector>
  </TitlesOfParts>
  <Company>Medical College of Georgia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SANSKRIT WORDS</dc:title>
  <dc:creator>Surekha Prasad</dc:creator>
  <cp:lastModifiedBy>Narayana Rao</cp:lastModifiedBy>
  <cp:revision>54</cp:revision>
  <dcterms:created xsi:type="dcterms:W3CDTF">2011-09-11T12:28:12Z</dcterms:created>
  <dcterms:modified xsi:type="dcterms:W3CDTF">2011-09-11T12:30:07Z</dcterms:modified>
</cp:coreProperties>
</file>