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8A1F88-C744-47CF-BA3E-B0F47F8053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A90227-0B67-49D4-B112-B0AB7791B9FA}" type="datetimeFigureOut">
              <a:rPr lang="en-US" smtClean="0"/>
              <a:t>4/25/2017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dYSvo8EqF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zxzwvWDeTT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O-hmP4ODI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/>
          <a:lstStyle/>
          <a:p>
            <a:r>
              <a:rPr lang="en-US" dirty="0" smtClean="0"/>
              <a:t>Calculating Biodiversity Index</a:t>
            </a:r>
            <a:endParaRPr lang="en-US" dirty="0"/>
          </a:p>
        </p:txBody>
      </p:sp>
      <p:pic>
        <p:nvPicPr>
          <p:cNvPr id="2051" name="Picture 3" descr="C:\Users\admin\AppData\Local\Microsoft\Windows\Temporary Internet Files\Content.IE5\CJJSYSM9\t1larg.biodiversity.montage.gi.fulls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22" y="2514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7200" y="1828800"/>
            <a:ext cx="9601200" cy="812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pic>
        <p:nvPicPr>
          <p:cNvPr id="4" name="8dYSvo8EqF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8246533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Click on this link to review some more examples</a:t>
            </a:r>
            <a:endParaRPr lang="en-US" dirty="0"/>
          </a:p>
        </p:txBody>
      </p:sp>
      <p:pic>
        <p:nvPicPr>
          <p:cNvPr id="8194" name="Picture 2" descr="Image result for simpson's 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848600" cy="58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pic>
        <p:nvPicPr>
          <p:cNvPr id="4" name="SO-hmP4ODI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467" y="1752600"/>
            <a:ext cx="75861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Scientists use a formula called the </a:t>
            </a:r>
            <a:r>
              <a:rPr lang="en-US" b="1" dirty="0"/>
              <a:t>biodiversity index </a:t>
            </a:r>
            <a:r>
              <a:rPr lang="en-US" dirty="0"/>
              <a:t>to describe the amount of species diversity in a given area. </a:t>
            </a:r>
            <a:endParaRPr lang="en-US" dirty="0" smtClean="0"/>
          </a:p>
          <a:p>
            <a:r>
              <a:rPr lang="en-US" dirty="0" smtClean="0"/>
              <a:t>There are different ways to measure diversity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Calculation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1531948"/>
            <a:ext cx="711072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</a:rPr>
              <a:t>A simple biodiversity index is calculated as follows: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62626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262626"/>
              </a:solidFill>
            </a:endParaRPr>
          </a:p>
          <a:p>
            <a:pPr lvl="0"/>
            <a:endParaRPr lang="en-US" altLang="en-US" dirty="0" smtClean="0">
              <a:solidFill>
                <a:srgbClr val="262626"/>
              </a:solidFill>
            </a:endParaRPr>
          </a:p>
          <a:p>
            <a:pPr lvl="0" algn="ctr"/>
            <a:r>
              <a:rPr lang="en-US" altLang="en-US" sz="2400" b="1" dirty="0">
                <a:solidFill>
                  <a:srgbClr val="262626"/>
                </a:solidFill>
                <a:latin typeface="+mn-lt"/>
              </a:rPr>
              <a:t>N</a:t>
            </a:r>
            <a:r>
              <a:rPr lang="en-US" altLang="en-US" sz="2400" b="1" dirty="0" smtClean="0">
                <a:solidFill>
                  <a:srgbClr val="262626"/>
                </a:solidFill>
                <a:latin typeface="+mn-lt"/>
              </a:rPr>
              <a:t>umber </a:t>
            </a:r>
            <a:r>
              <a:rPr lang="en-US" altLang="en-US" sz="2400" b="1" dirty="0">
                <a:solidFill>
                  <a:srgbClr val="262626"/>
                </a:solidFill>
                <a:latin typeface="+mn-lt"/>
              </a:rPr>
              <a:t>of species in the area (numerator)</a:t>
            </a:r>
          </a:p>
          <a:p>
            <a:pPr lvl="0" algn="ctr"/>
            <a:r>
              <a:rPr lang="en-US" altLang="en-US" sz="2400" b="1" dirty="0">
                <a:solidFill>
                  <a:srgbClr val="262626"/>
                </a:solidFill>
                <a:latin typeface="+mn-lt"/>
              </a:rPr>
              <a:t>-----------------------------------------------------------------------</a:t>
            </a:r>
          </a:p>
          <a:p>
            <a:pPr lvl="0" algn="ctr"/>
            <a:r>
              <a:rPr lang="en-US" altLang="en-US" sz="2400" b="1" dirty="0">
                <a:solidFill>
                  <a:srgbClr val="262626"/>
                </a:solidFill>
                <a:latin typeface="+mn-lt"/>
              </a:rPr>
              <a:t>T</a:t>
            </a:r>
            <a:r>
              <a:rPr lang="en-US" altLang="en-US" sz="2400" b="1" dirty="0" smtClean="0">
                <a:solidFill>
                  <a:srgbClr val="262626"/>
                </a:solidFill>
                <a:latin typeface="+mn-lt"/>
              </a:rPr>
              <a:t>otal </a:t>
            </a:r>
            <a:r>
              <a:rPr lang="en-US" altLang="en-US" sz="2400" b="1" dirty="0">
                <a:solidFill>
                  <a:srgbClr val="262626"/>
                </a:solidFill>
                <a:latin typeface="+mn-lt"/>
              </a:rPr>
              <a:t>number of individuals in the area (denominator )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262626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1 -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a </a:t>
            </a:r>
            <a:r>
              <a:rPr lang="en-US" dirty="0" smtClean="0"/>
              <a:t>10x10 </a:t>
            </a:r>
            <a:r>
              <a:rPr lang="en-US" dirty="0"/>
              <a:t>meter square area in a </a:t>
            </a:r>
            <a:r>
              <a:rPr lang="en-US" dirty="0" smtClean="0"/>
              <a:t>corn field </a:t>
            </a:r>
            <a:r>
              <a:rPr lang="en-US" dirty="0"/>
              <a:t>patch has 300 </a:t>
            </a:r>
            <a:r>
              <a:rPr lang="en-US" dirty="0" smtClean="0"/>
              <a:t>corn </a:t>
            </a:r>
            <a:r>
              <a:rPr lang="en-US" dirty="0"/>
              <a:t>plants, all the same species. </a:t>
            </a:r>
            <a:endParaRPr lang="en-US" dirty="0" smtClean="0"/>
          </a:p>
          <a:p>
            <a:pPr marL="0" lvl="0" indent="0" algn="ctr">
              <a:buNone/>
            </a:pPr>
            <a:endParaRPr lang="en-US" altLang="en-US" dirty="0"/>
          </a:p>
          <a:p>
            <a:pPr marL="0" lvl="0" indent="0" algn="ctr">
              <a:buNone/>
            </a:pPr>
            <a:r>
              <a:rPr lang="en-US" altLang="en-US" sz="2100" b="1" dirty="0" smtClean="0">
                <a:solidFill>
                  <a:srgbClr val="262626"/>
                </a:solidFill>
                <a:latin typeface="+mn-lt"/>
              </a:rPr>
              <a:t>Number of species in the area (numerator)</a:t>
            </a:r>
          </a:p>
          <a:p>
            <a:pPr marL="0" lvl="0" indent="0" algn="ctr">
              <a:buNone/>
            </a:pPr>
            <a:r>
              <a:rPr lang="en-US" altLang="en-US" sz="2100" b="1" dirty="0" smtClean="0">
                <a:solidFill>
                  <a:srgbClr val="262626"/>
                </a:solidFill>
                <a:latin typeface="+mn-lt"/>
              </a:rPr>
              <a:t>-----------------------------------------------------------------------</a:t>
            </a:r>
          </a:p>
          <a:p>
            <a:pPr marL="0" lvl="0" indent="0" algn="ctr">
              <a:buNone/>
            </a:pPr>
            <a:r>
              <a:rPr lang="en-US" altLang="en-US" sz="2100" b="1" dirty="0" smtClean="0">
                <a:solidFill>
                  <a:srgbClr val="262626"/>
                </a:solidFill>
                <a:latin typeface="+mn-lt"/>
              </a:rPr>
              <a:t>Total number of individuals in the area (denominator )</a:t>
            </a:r>
            <a:endParaRPr kumimoji="0" lang="en-US" altLang="en-US" sz="21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+mn-lt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1" dirty="0" smtClean="0">
              <a:solidFill>
                <a:srgbClr val="262626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has a very low biodiversity index of 1/300, or 0.003.</a:t>
            </a:r>
          </a:p>
        </p:txBody>
      </p:sp>
    </p:spTree>
    <p:extLst>
      <p:ext uri="{BB962C8B-B14F-4D97-AF65-F5344CB8AC3E}">
        <p14:creationId xmlns:p14="http://schemas.microsoft.com/office/powerpoint/2010/main" val="3108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2 -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10x10 </a:t>
            </a:r>
            <a:r>
              <a:rPr lang="en-US" dirty="0"/>
              <a:t>meter square area in the forest has 1 pine tree, 1 fern, 1 conifer tree, 1 moss, and 1 lichen, for a total of 5 different species and 5 individuals. </a:t>
            </a:r>
            <a:endParaRPr lang="en-US" dirty="0" smtClean="0"/>
          </a:p>
          <a:p>
            <a:pPr marL="0" lvl="0" indent="0" algn="ctr">
              <a:buNone/>
            </a:pPr>
            <a:r>
              <a:rPr lang="en-US" altLang="en-US" sz="1600" b="1" dirty="0" smtClean="0">
                <a:solidFill>
                  <a:srgbClr val="262626"/>
                </a:solidFill>
              </a:rPr>
              <a:t>Number of species in the area (numerator)</a:t>
            </a:r>
          </a:p>
          <a:p>
            <a:pPr marL="0" lvl="0" indent="0" algn="ctr">
              <a:buNone/>
            </a:pPr>
            <a:r>
              <a:rPr lang="en-US" altLang="en-US" sz="1600" b="1" dirty="0" smtClean="0">
                <a:solidFill>
                  <a:srgbClr val="262626"/>
                </a:solidFill>
              </a:rPr>
              <a:t>-----------------------------------------------------------------------</a:t>
            </a:r>
          </a:p>
          <a:p>
            <a:pPr marL="0" lvl="0" indent="0" algn="ctr">
              <a:buNone/>
            </a:pPr>
            <a:r>
              <a:rPr lang="en-US" altLang="en-US" sz="1600" b="1" dirty="0" smtClean="0">
                <a:solidFill>
                  <a:srgbClr val="262626"/>
                </a:solidFill>
              </a:rPr>
              <a:t>Total number of individuals in the area (denominator )</a:t>
            </a:r>
            <a:endParaRPr lang="en-US" sz="1600" dirty="0"/>
          </a:p>
          <a:p>
            <a:r>
              <a:rPr lang="en-US" dirty="0" smtClean="0"/>
              <a:t>The </a:t>
            </a:r>
            <a:r>
              <a:rPr lang="en-US" dirty="0"/>
              <a:t>biodiversity index here </a:t>
            </a:r>
            <a:r>
              <a:rPr lang="en-US" dirty="0" smtClean="0"/>
              <a:t>is </a:t>
            </a:r>
            <a:r>
              <a:rPr lang="en-US" dirty="0"/>
              <a:t>5/5 = 1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1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Simpson’s Index includes:</a:t>
            </a:r>
            <a:endParaRPr lang="en-US" b="1" dirty="0"/>
          </a:p>
          <a:p>
            <a:r>
              <a:rPr lang="en-US" b="1" dirty="0" smtClean="0"/>
              <a:t>Species Richness: </a:t>
            </a:r>
            <a:r>
              <a:rPr lang="en-US" dirty="0" smtClean="0"/>
              <a:t>The total number of species in an area. </a:t>
            </a:r>
            <a:endParaRPr lang="en-US" dirty="0"/>
          </a:p>
          <a:p>
            <a:r>
              <a:rPr lang="en-US" b="1" dirty="0" smtClean="0"/>
              <a:t>Species Evenness: </a:t>
            </a:r>
            <a:r>
              <a:rPr lang="en-US" dirty="0" smtClean="0"/>
              <a:t>How evenly the species are represented. Do most of the individuals belong to just one species?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447800"/>
            <a:ext cx="8153400" cy="612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6172"/>
            <a:ext cx="9220200" cy="69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8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Simpson’s Index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662099" cy="6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</TotalTime>
  <Words>249</Words>
  <Application>Microsoft Office PowerPoint</Application>
  <PresentationFormat>On-screen Show (4:3)</PresentationFormat>
  <Paragraphs>40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Calculating Biodiversity Index</vt:lpstr>
      <vt:lpstr>Biodiversity Index</vt:lpstr>
      <vt:lpstr>Simple Calculation</vt:lpstr>
      <vt:lpstr>Example 1 - CORN</vt:lpstr>
      <vt:lpstr>Example 2 - FOREST</vt:lpstr>
      <vt:lpstr>Simpson’s Index</vt:lpstr>
      <vt:lpstr>Simpson’s Index</vt:lpstr>
      <vt:lpstr>Simpson’s Index</vt:lpstr>
      <vt:lpstr>Simpson’s Index</vt:lpstr>
      <vt:lpstr>Simpson’s Index</vt:lpstr>
      <vt:lpstr>Simpson’s Index</vt:lpstr>
      <vt:lpstr>Simpson’s Index</vt:lpstr>
      <vt:lpstr>Simpson’s Index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Biodiversity Index</dc:title>
  <dc:creator>Admin</dc:creator>
  <cp:lastModifiedBy>Admin</cp:lastModifiedBy>
  <cp:revision>8</cp:revision>
  <dcterms:created xsi:type="dcterms:W3CDTF">2017-04-25T15:52:52Z</dcterms:created>
  <dcterms:modified xsi:type="dcterms:W3CDTF">2017-04-25T16:50:07Z</dcterms:modified>
</cp:coreProperties>
</file>