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FA0735-3C10-4383-BE0D-8C7681A23D94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FF4B5F-161C-4FA2-A2B1-72303BAB8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iewvSwhIbPAhUCTCYKHfIPCakQjRwIBw&amp;url=https%3A%2F%2Fwww.pinterest.com%2Fhurongirl%2Fteamwork-posters%2F&amp;psig=AFQjCNFW8NykzD9WrYuJesot167m0i1N2A&amp;ust=1473639171376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MCCPTA – Presidents Training Session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Montgomery Blair HS</a:t>
            </a:r>
          </a:p>
          <a:p>
            <a:r>
              <a:rPr lang="en-US" dirty="0" smtClean="0"/>
              <a:t>Saturday, 9/10/16</a:t>
            </a:r>
          </a:p>
          <a:p>
            <a:r>
              <a:rPr lang="en-US" dirty="0" smtClean="0"/>
              <a:t>10:10 -11:10 am</a:t>
            </a:r>
          </a:p>
          <a:p>
            <a:r>
              <a:rPr lang="en-US" dirty="0" err="1" smtClean="0"/>
              <a:t>Rm</a:t>
            </a:r>
            <a:r>
              <a:rPr lang="en-US" dirty="0" smtClean="0"/>
              <a:t> 141</a:t>
            </a:r>
            <a:endParaRPr lang="en-US" dirty="0"/>
          </a:p>
        </p:txBody>
      </p:sp>
      <p:pic>
        <p:nvPicPr>
          <p:cNvPr id="1027" name="Picture 3" descr="C:\Users\Owner\AppData\Local\Microsoft\Windows\Temporary Internet Files\Content.IE5\WM7D2L42\welcome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86200"/>
            <a:ext cx="3838575" cy="232408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Agenda 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dirty="0" smtClean="0">
                <a:sym typeface="Wingdings 2"/>
              </a:rPr>
              <a:t>The Handover </a:t>
            </a:r>
            <a:r>
              <a:rPr lang="en-US" sz="2800" dirty="0" smtClean="0">
                <a:sym typeface="Wingdings 2"/>
              </a:rPr>
              <a:t>– </a:t>
            </a:r>
            <a:r>
              <a:rPr lang="en-US" dirty="0" smtClean="0">
                <a:solidFill>
                  <a:srgbClr val="FFC000"/>
                </a:solidFill>
                <a:sym typeface="Wingdings 2"/>
              </a:rPr>
              <a:t>4 min</a:t>
            </a:r>
          </a:p>
          <a:p>
            <a:pPr algn="ctr"/>
            <a:r>
              <a:rPr lang="en-US" sz="1900" dirty="0" smtClean="0">
                <a:sym typeface="Wingdings 2"/>
              </a:rPr>
              <a:t>(From previous admin to current admin: What’s your vision?)</a:t>
            </a:r>
          </a:p>
          <a:p>
            <a:pPr algn="ctr"/>
            <a:r>
              <a:rPr lang="en-US" sz="19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/>
              <a:t>Creating &amp; building your team – </a:t>
            </a:r>
            <a:r>
              <a:rPr lang="en-US" sz="2400" dirty="0" smtClean="0">
                <a:solidFill>
                  <a:srgbClr val="FFC000"/>
                </a:solidFill>
              </a:rPr>
              <a:t>4 min</a:t>
            </a:r>
          </a:p>
          <a:p>
            <a:pPr algn="ctr"/>
            <a:r>
              <a:rPr lang="en-US" sz="1900" dirty="0" smtClean="0"/>
              <a:t>(Mantras, motivation and team mind-set)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/>
              <a:t>Setting the tone of your team – </a:t>
            </a:r>
            <a:r>
              <a:rPr lang="en-US" sz="2400" dirty="0" smtClean="0">
                <a:solidFill>
                  <a:srgbClr val="FFC000"/>
                </a:solidFill>
              </a:rPr>
              <a:t>4 min</a:t>
            </a:r>
          </a:p>
          <a:p>
            <a:pPr algn="ctr"/>
            <a:r>
              <a:rPr lang="en-US" sz="1600" dirty="0" smtClean="0"/>
              <a:t>(Positivity and encouragement goes a long way)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/>
              <a:t>Gaining the voice of your parents, students &amp; team – </a:t>
            </a:r>
            <a:r>
              <a:rPr lang="en-US" sz="2400" dirty="0" smtClean="0">
                <a:solidFill>
                  <a:srgbClr val="FFC000"/>
                </a:solidFill>
              </a:rPr>
              <a:t>4 min</a:t>
            </a:r>
          </a:p>
          <a:p>
            <a:pPr algn="ctr"/>
            <a:r>
              <a:rPr lang="en-US" sz="1800" dirty="0" smtClean="0"/>
              <a:t>(Surveys, conversation &amp; active listening – What does your school need? How can you respond to the need?)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/>
              <a:t>Building the relationship w/your Principal &amp; his/her </a:t>
            </a:r>
            <a:r>
              <a:rPr lang="en-US" sz="2400" dirty="0" err="1" smtClean="0"/>
              <a:t>Sect’y</a:t>
            </a:r>
            <a:r>
              <a:rPr lang="en-US" sz="2400" dirty="0" smtClean="0"/>
              <a:t> – </a:t>
            </a:r>
            <a:r>
              <a:rPr lang="en-US" sz="1900" dirty="0" smtClean="0">
                <a:solidFill>
                  <a:srgbClr val="FFC000"/>
                </a:solidFill>
              </a:rPr>
              <a:t>4 min</a:t>
            </a:r>
          </a:p>
          <a:p>
            <a:pPr algn="ctr"/>
            <a:r>
              <a:rPr lang="en-US" sz="1600" dirty="0" smtClean="0"/>
              <a:t>(Monthly or bi-Monthly meetings, drop by and say “Hi!”, an occasional lunch, attending &amp; touching base at events)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sym typeface="Wingdings 2"/>
              </a:rPr>
              <a:t> </a:t>
            </a:r>
            <a:r>
              <a:rPr lang="en-US" sz="2400" dirty="0" smtClean="0">
                <a:sym typeface="Wingdings 2"/>
              </a:rPr>
              <a:t>Know your money – </a:t>
            </a:r>
            <a:r>
              <a:rPr lang="en-US" sz="2400" dirty="0" smtClean="0">
                <a:solidFill>
                  <a:srgbClr val="FFC000"/>
                </a:solidFill>
                <a:sym typeface="Wingdings 2"/>
              </a:rPr>
              <a:t>4 min</a:t>
            </a:r>
          </a:p>
          <a:p>
            <a:pPr algn="ctr"/>
            <a:r>
              <a:rPr lang="en-US" sz="1900" dirty="0" smtClean="0"/>
              <a:t>(Membership Cost, Staff Appreciation, Funding Student needs &amp; efforts, Fees &amp; Insurance)</a:t>
            </a:r>
          </a:p>
          <a:p>
            <a:pPr algn="ctr"/>
            <a:r>
              <a:rPr lang="en-US" sz="19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dirty="0" smtClean="0">
                <a:sym typeface="Wingdings 2"/>
              </a:rPr>
              <a:t>Questions? Comments? Concerns? – </a:t>
            </a:r>
            <a:r>
              <a:rPr lang="en-US" dirty="0" smtClean="0">
                <a:solidFill>
                  <a:srgbClr val="FFC000"/>
                </a:solidFill>
                <a:sym typeface="Wingdings 2"/>
              </a:rPr>
              <a:t>5 min</a:t>
            </a:r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2050" name="Picture 2" descr="C:\Users\Owner\AppData\Local\Microsoft\Windows\Temporary Internet Files\Content.IE5\2O3B65BZ\clipart01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1159138" cy="123414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851648" cy="76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Agenda Topics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077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rgbClr val="C00000"/>
              </a:solidFill>
              <a:sym typeface="Wingdings 2"/>
            </a:endParaRPr>
          </a:p>
          <a:p>
            <a:pPr algn="ctr"/>
            <a:endParaRPr lang="en-US" sz="1600" dirty="0" smtClean="0">
              <a:solidFill>
                <a:srgbClr val="C00000"/>
              </a:solidFill>
              <a:sym typeface="Wingdings 2"/>
            </a:endParaRPr>
          </a:p>
          <a:p>
            <a:pPr algn="ctr"/>
            <a:endParaRPr lang="en-US" sz="1600" dirty="0">
              <a:solidFill>
                <a:srgbClr val="C00000"/>
              </a:solidFill>
              <a:sym typeface="Wingdings 2"/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/>
              <a:t>Agenda Releases </a:t>
            </a:r>
            <a:r>
              <a:rPr lang="en-US" sz="2000" dirty="0" smtClean="0"/>
              <a:t>– </a:t>
            </a:r>
            <a:r>
              <a:rPr lang="en-US" sz="2400" dirty="0" smtClean="0">
                <a:solidFill>
                  <a:srgbClr val="FFC000"/>
                </a:solidFill>
              </a:rPr>
              <a:t>4 min</a:t>
            </a:r>
          </a:p>
          <a:p>
            <a:pPr algn="ctr"/>
            <a:r>
              <a:rPr lang="en-US" sz="2000" dirty="0" smtClean="0">
                <a:sym typeface="Wingdings 2"/>
              </a:rPr>
              <a:t>(create your model for the secretary, release the day before the meeting)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>
                <a:sym typeface="Wingdings 2"/>
              </a:rPr>
              <a:t>Let Technology work to your advantage – </a:t>
            </a:r>
            <a:r>
              <a:rPr lang="en-US" sz="2400" dirty="0" smtClean="0">
                <a:solidFill>
                  <a:srgbClr val="FFC000"/>
                </a:solidFill>
                <a:sym typeface="Wingdings 2"/>
              </a:rPr>
              <a:t>4 min</a:t>
            </a:r>
          </a:p>
          <a:p>
            <a:pPr algn="ctr"/>
            <a:r>
              <a:rPr lang="en-US" dirty="0" smtClean="0">
                <a:sym typeface="Wingdings 2"/>
              </a:rPr>
              <a:t>(your </a:t>
            </a:r>
            <a:r>
              <a:rPr lang="en-US" dirty="0" smtClean="0">
                <a:sym typeface="Wingdings 2"/>
              </a:rPr>
              <a:t>School’s webpage, </a:t>
            </a:r>
            <a:r>
              <a:rPr lang="en-US" dirty="0" err="1" smtClean="0">
                <a:sym typeface="Wingdings 2"/>
              </a:rPr>
              <a:t>Facebook</a:t>
            </a:r>
            <a:r>
              <a:rPr lang="en-US" dirty="0" smtClean="0">
                <a:sym typeface="Wingdings 2"/>
              </a:rPr>
              <a:t>, Twitter, </a:t>
            </a:r>
            <a:r>
              <a:rPr lang="en-US" dirty="0" err="1" smtClean="0">
                <a:sym typeface="Wingdings 2"/>
              </a:rPr>
              <a:t>Instagram</a:t>
            </a:r>
            <a:r>
              <a:rPr lang="en-US" dirty="0" smtClean="0">
                <a:sym typeface="Wingdings 2"/>
              </a:rPr>
              <a:t>, Connect Ed calls, Electronic Message Board)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>
                <a:sym typeface="Wingdings 2"/>
              </a:rPr>
              <a:t>Executive Board Meetings – </a:t>
            </a:r>
            <a:r>
              <a:rPr lang="en-US" sz="2400" dirty="0" smtClean="0">
                <a:solidFill>
                  <a:srgbClr val="FFC000"/>
                </a:solidFill>
                <a:sym typeface="Wingdings 2"/>
              </a:rPr>
              <a:t>4 min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>
                <a:sym typeface="Wingdings 2"/>
              </a:rPr>
              <a:t>The </a:t>
            </a:r>
            <a:r>
              <a:rPr lang="en-US" sz="2400" dirty="0" smtClean="0">
                <a:sym typeface="Wingdings 2"/>
              </a:rPr>
              <a:t>By-Laws </a:t>
            </a:r>
            <a:r>
              <a:rPr lang="en-US" sz="2400" dirty="0" smtClean="0">
                <a:sym typeface="Wingdings 2"/>
              </a:rPr>
              <a:t> &amp; Roberts Rules of Order– </a:t>
            </a:r>
            <a:r>
              <a:rPr lang="en-US" sz="2400" dirty="0" smtClean="0">
                <a:solidFill>
                  <a:srgbClr val="FFC000"/>
                </a:solidFill>
                <a:sym typeface="Wingdings 2"/>
              </a:rPr>
              <a:t>4 </a:t>
            </a:r>
            <a:r>
              <a:rPr lang="en-US" sz="2400" dirty="0" smtClean="0">
                <a:solidFill>
                  <a:srgbClr val="FFC000"/>
                </a:solidFill>
                <a:sym typeface="Wingdings 2"/>
              </a:rPr>
              <a:t>min</a:t>
            </a:r>
          </a:p>
          <a:p>
            <a:pPr algn="ctr"/>
            <a:r>
              <a:rPr lang="en-US" dirty="0" smtClean="0">
                <a:sym typeface="Wingdings 2"/>
              </a:rPr>
              <a:t>(Conducting your meetings &amp; voting by </a:t>
            </a:r>
            <a:r>
              <a:rPr lang="en-US" dirty="0" err="1" smtClean="0">
                <a:sym typeface="Wingdings 2"/>
              </a:rPr>
              <a:t>quorom</a:t>
            </a:r>
            <a:r>
              <a:rPr lang="en-US" dirty="0" smtClean="0">
                <a:sym typeface="Wingdings 2"/>
              </a:rPr>
              <a:t>)</a:t>
            </a:r>
            <a:endParaRPr lang="en-US" dirty="0" smtClean="0">
              <a:sym typeface="Wingdings 2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>
                <a:sym typeface="Wingdings 2"/>
              </a:rPr>
              <a:t>Building Community through Cultural Proficiency – </a:t>
            </a:r>
            <a:r>
              <a:rPr lang="en-US" sz="2400" dirty="0" smtClean="0">
                <a:solidFill>
                  <a:srgbClr val="FFC000"/>
                </a:solidFill>
                <a:sym typeface="Wingdings 2"/>
              </a:rPr>
              <a:t>4 min</a:t>
            </a:r>
          </a:p>
          <a:p>
            <a:pPr algn="ctr"/>
            <a:r>
              <a:rPr lang="en-US" sz="2400" dirty="0" smtClean="0">
                <a:sym typeface="Wingdings 2"/>
              </a:rPr>
              <a:t>(</a:t>
            </a:r>
            <a:r>
              <a:rPr lang="en-US" dirty="0" smtClean="0">
                <a:sym typeface="Wingdings 2"/>
              </a:rPr>
              <a:t>You represent &amp; advocate for all kids &amp; families, </a:t>
            </a:r>
          </a:p>
          <a:p>
            <a:pPr algn="ctr"/>
            <a:r>
              <a:rPr lang="en-US" dirty="0" smtClean="0">
                <a:sym typeface="Wingdings 2"/>
              </a:rPr>
              <a:t>regardless of color  &amp; culture)</a:t>
            </a:r>
            <a:endParaRPr lang="en-US" sz="2400" dirty="0" smtClean="0">
              <a:sym typeface="Wingdings 2"/>
            </a:endParaRPr>
          </a:p>
          <a:p>
            <a:pPr algn="ctr"/>
            <a:endParaRPr lang="en-US" sz="2400" dirty="0" smtClean="0">
              <a:solidFill>
                <a:srgbClr val="0000CC"/>
              </a:solidFill>
              <a:latin typeface="Aharoni" pitchFamily="2" charset="-79"/>
              <a:cs typeface="Aharoni" pitchFamily="2" charset="-79"/>
              <a:sym typeface="Wingdings 2"/>
            </a:endParaRP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  <a:sym typeface="Wingdings 2"/>
              </a:rPr>
              <a:t>Closure </a:t>
            </a:r>
            <a:r>
              <a:rPr lang="en-US" sz="2400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  <a:sym typeface="Wingdings 2"/>
              </a:rPr>
              <a:t>&amp; Wrap Up</a:t>
            </a:r>
          </a:p>
          <a:p>
            <a:pPr algn="ctr"/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219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sym typeface="Wingdings 2"/>
              </a:rPr>
              <a:t></a:t>
            </a:r>
            <a:r>
              <a:rPr lang="en-US" sz="2400" dirty="0" smtClean="0"/>
              <a:t>Effective Communication </a:t>
            </a:r>
            <a:r>
              <a:rPr lang="en-US" sz="2000" dirty="0" smtClean="0"/>
              <a:t>– </a:t>
            </a:r>
            <a:r>
              <a:rPr lang="en-US" sz="2400" dirty="0" smtClean="0">
                <a:solidFill>
                  <a:srgbClr val="FFC000"/>
                </a:solidFill>
              </a:rPr>
              <a:t>4 min</a:t>
            </a:r>
          </a:p>
          <a:p>
            <a:pPr algn="ctr"/>
            <a:r>
              <a:rPr lang="en-US" dirty="0" smtClean="0"/>
              <a:t>(timely releases, debrief of meetings with Principal to your team, random group thank-</a:t>
            </a:r>
            <a:r>
              <a:rPr lang="en-US" dirty="0" err="1" smtClean="0"/>
              <a:t>yous</a:t>
            </a:r>
            <a:r>
              <a:rPr lang="en-US" dirty="0" smtClean="0"/>
              <a:t> and specific celebrations/shout-outs)</a:t>
            </a:r>
          </a:p>
        </p:txBody>
      </p:sp>
      <p:pic>
        <p:nvPicPr>
          <p:cNvPr id="3074" name="Picture 2" descr="C:\Users\Owner\AppData\Local\Microsoft\Windows\Temporary Internet Files\Content.IE5\HWOLX83G\Thank_You!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52170"/>
            <a:ext cx="1600200" cy="120071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Owner\AppData\Local\Microsoft\Windows\Temporary Internet Files\Content.IE5\OF2SDGER\you-rock-banner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3400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819400"/>
          <a:ext cx="6096000" cy="3321864"/>
        </p:xfrm>
        <a:graphic>
          <a:graphicData uri="http://schemas.openxmlformats.org/drawingml/2006/table">
            <a:tbl>
              <a:tblPr/>
              <a:tblGrid>
                <a:gridCol w="1075765"/>
                <a:gridCol w="3227294"/>
                <a:gridCol w="1024538"/>
                <a:gridCol w="768403"/>
              </a:tblGrid>
              <a:tr h="265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omic Sans MS"/>
                          <a:ea typeface="ヒラギノ角ゴ Pro W3"/>
                        </a:rPr>
                        <a:t>Date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omic Sans MS"/>
                          <a:ea typeface="ヒラギノ角ゴ Pro W3"/>
                        </a:rPr>
                        <a:t>Topic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omic Sans MS"/>
                          <a:ea typeface="ヒラギノ角ゴ Pro W3"/>
                        </a:rPr>
                        <a:t>Process 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omic Sans MS"/>
                          <a:ea typeface="ヒラギノ角ゴ Pro W3"/>
                        </a:rPr>
                        <a:t>Owner/Volunteer 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64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August, 2016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Welcome Back to Another Year Team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sym typeface="Wingdings"/>
                        </a:rPr>
                        <a:t>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en-US" sz="800" dirty="0" err="1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Bienvenido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 (Spa)</a:t>
                      </a:r>
                      <a:r>
                        <a:rPr lang="fr-F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  </a:t>
                      </a:r>
                      <a:r>
                        <a:rPr lang="fr-F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fr-F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bienvenue (Fr)  </a:t>
                      </a:r>
                      <a:r>
                        <a:rPr lang="fr-F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zh-TW" sz="800" dirty="0">
                          <a:solidFill>
                            <a:srgbClr val="222222"/>
                          </a:solidFill>
                          <a:latin typeface="Times New Roman"/>
                          <a:ea typeface="MS Gothic"/>
                          <a:cs typeface="MS Gothic"/>
                        </a:rPr>
                        <a:t>歡迎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MS Gothic"/>
                          <a:ea typeface="ヒラギノ角ゴ Pro W3"/>
                          <a:cs typeface="MS Gothic"/>
                        </a:rPr>
                        <a:t> (Ch) 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MS Gothic"/>
                          <a:ea typeface="MS Gothic"/>
                          <a:cs typeface="MS Gothic"/>
                          <a:sym typeface="Wingdings 2"/>
                        </a:rPr>
                        <a:t></a:t>
                      </a:r>
                      <a:r>
                        <a:rPr lang="ja-JP" sz="800">
                          <a:solidFill>
                            <a:srgbClr val="222222"/>
                          </a:solidFill>
                          <a:latin typeface="Times New Roman"/>
                          <a:ea typeface="MS Gothic"/>
                          <a:cs typeface="MS Gothic"/>
                        </a:rPr>
                        <a:t>ようこそ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MS Gothic"/>
                          <a:ea typeface="ヒラギノ角ゴ Pro W3"/>
                          <a:cs typeface="MS Gothic"/>
                        </a:rPr>
                        <a:t> (</a:t>
                      </a:r>
                      <a:r>
                        <a:rPr lang="en-US" sz="800" dirty="0" err="1">
                          <a:solidFill>
                            <a:srgbClr val="222222"/>
                          </a:solidFill>
                          <a:latin typeface="MS Gothic"/>
                          <a:ea typeface="ヒラギノ角ゴ Pro W3"/>
                          <a:cs typeface="MS Gothic"/>
                        </a:rPr>
                        <a:t>Ja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MS Gothic"/>
                          <a:ea typeface="ヒラギノ角ゴ Pro W3"/>
                          <a:cs typeface="MS Gothic"/>
                        </a:rPr>
                        <a:t>) 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MS Gothic"/>
                          <a:ea typeface="MS Gothic"/>
                          <a:cs typeface="MS Gothic"/>
                          <a:sym typeface="Wingdings 2"/>
                        </a:rPr>
                        <a:t></a:t>
                      </a:r>
                      <a:r>
                        <a:rPr lang="ko-KR" sz="800" dirty="0">
                          <a:solidFill>
                            <a:srgbClr val="222222"/>
                          </a:solidFill>
                          <a:latin typeface="Times New Roman"/>
                          <a:ea typeface="Gulim"/>
                          <a:cs typeface="Gulim"/>
                        </a:rPr>
                        <a:t>환영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Gulim"/>
                          <a:ea typeface="ヒラギノ角ゴ Pro W3"/>
                          <a:cs typeface="Gulim"/>
                        </a:rPr>
                        <a:t> (</a:t>
                      </a:r>
                      <a:r>
                        <a:rPr lang="en-US" sz="800" dirty="0" err="1">
                          <a:solidFill>
                            <a:srgbClr val="222222"/>
                          </a:solidFill>
                          <a:latin typeface="Gulim"/>
                          <a:ea typeface="ヒラギノ角ゴ Pro W3"/>
                          <a:cs typeface="Gulim"/>
                        </a:rPr>
                        <a:t>Kor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Gulim"/>
                          <a:ea typeface="ヒラギノ角ゴ Pro W3"/>
                          <a:cs typeface="Gulim"/>
                        </a:rPr>
                        <a:t>) 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Gulim"/>
                          <a:ea typeface="Gulim"/>
                          <a:cs typeface="Gulim"/>
                          <a:sym typeface="Wingdings 2"/>
                        </a:rPr>
                        <a:t></a:t>
                      </a:r>
                      <a:r>
                        <a:rPr lang="vi-VN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chào mừng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  (Vie) 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en-US" sz="800" dirty="0" err="1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akeyi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 (Haitian Creole) 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de-DE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willkommen (Ger) </a:t>
                      </a:r>
                      <a:r>
                        <a:rPr lang="de-DE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dobrodošli (Cro)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Gulim"/>
                          <a:cs typeface="Arial"/>
                          <a:sym typeface="Wingdings 2"/>
                        </a:rPr>
                        <a:t></a:t>
                      </a:r>
                      <a:r>
                        <a:rPr lang="en-US" sz="800" dirty="0" err="1">
                          <a:solidFill>
                            <a:srgbClr val="222222"/>
                          </a:solidFill>
                          <a:latin typeface="Arial"/>
                          <a:ea typeface="Gulim"/>
                        </a:rPr>
                        <a:t>خوشامد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Gulim"/>
                          <a:ea typeface="ヒラギノ角ゴ Pro W3"/>
                          <a:cs typeface="Gulim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222222"/>
                          </a:solidFill>
                          <a:latin typeface="Arial"/>
                          <a:ea typeface="Gulim"/>
                        </a:rPr>
                        <a:t>گفتن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Gulim"/>
                        </a:rPr>
                        <a:t> (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Gulim"/>
                        </a:rPr>
                        <a:t>Per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Gulim"/>
                        </a:rPr>
                        <a:t>) 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Arial"/>
                          <a:ea typeface="Gulim"/>
                          <a:cs typeface="Arial"/>
                          <a:sym typeface="Wingdings 2"/>
                        </a:rPr>
                        <a:t></a:t>
                      </a:r>
                      <a:r>
                        <a:rPr lang="af-ZA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welkom (Afr) </a:t>
                      </a:r>
                      <a:r>
                        <a:rPr lang="af-ZA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el-G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καλωσόρισμα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 (</a:t>
                      </a:r>
                      <a:r>
                        <a:rPr lang="en-US" sz="800" dirty="0" err="1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Gr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) 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sw-KE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kuwakaribisha (Swa)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  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  <a:cs typeface="Arial"/>
                          <a:sym typeface="Wingdings 2"/>
                        </a:rPr>
                        <a:t>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 </a:t>
                      </a:r>
                      <a:r>
                        <a:rPr lang="yo-NG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ki o kaabo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 (</a:t>
                      </a:r>
                      <a:r>
                        <a:rPr lang="en-US" sz="800" dirty="0" err="1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Yor</a:t>
                      </a:r>
                      <a:r>
                        <a:rPr lang="hr-HR" sz="800" dirty="0">
                          <a:solidFill>
                            <a:srgbClr val="222222"/>
                          </a:solidFill>
                          <a:latin typeface="Arial"/>
                          <a:ea typeface="ヒラギノ角ゴ Pro W3"/>
                        </a:rPr>
                        <a:t>)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Welcome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Celebrate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Liz 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Anthony 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Thurs.  8/25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9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th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 Grade Picnic 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Welcome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Appreciate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Membership Boost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Janet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Wanda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Anthony 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Liz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Fri. 8/26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Welcome Back Staff Luncheon (Subway)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Welcome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Appreciate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Membership Boost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Eshigo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Dave &amp;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Gegi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Anthony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Liz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450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We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 must meet to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discuss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&amp; agree on financial topics for our budget approval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PRIOR  TO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 9/20. Our budget approval occurs on Tues. 9/20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3"/>
                    </a:solidFill>
                  </a:tcPr>
                </a:tc>
              </a:tr>
              <a:tr h="301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Thur.  9/15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PBHS Back to School Night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Welcome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Membership Boost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Tues.  9/20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Kick Off Meeting!: Welcome, Membership Boost, Approval of Budget, Meeting of Chairpersons, Survey of Parent Interests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Welcome, Celebrate, 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Membership Boost Approve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</a:rPr>
                        <a:t>Survey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logo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676275" cy="742950"/>
          </a:xfrm>
          <a:prstGeom prst="rect">
            <a:avLst/>
          </a:prstGeom>
          <a:noFill/>
        </p:spPr>
      </p:pic>
      <p:pic>
        <p:nvPicPr>
          <p:cNvPr id="4099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606425" cy="8286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81000"/>
            <a:ext cx="606425" cy="8286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Arial" pitchFamily="34" charset="0"/>
              </a:rPr>
              <a:t>PTSA Monthly Meeting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24200" y="4572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ヒラギノ角ゴ Pro W3"/>
                <a:cs typeface="Arial" pitchFamily="34" charset="0"/>
              </a:rPr>
              <a:t>Paint Branch High School – SY 2016 - 2017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524000" y="16764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 W3"/>
                <a:cs typeface="Arial" pitchFamily="34" charset="0"/>
              </a:rPr>
              <a:t>Meeting Schedule for the year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/>
                <a:cs typeface="Times New Roman" pitchFamily="18" charset="0"/>
              </a:rPr>
              <a:t>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Our PTSA is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Paint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Branch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Proud,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Partnership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 Narrow" pitchFamily="34" charset="0"/>
                <a:ea typeface="ヒラギノ角ゴ Pro W3"/>
                <a:cs typeface="Times New Roman" pitchFamily="18" charset="0"/>
              </a:rPr>
              <a:t>Strong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8365" t="14359" r="15064" b="5385"/>
          <a:stretch>
            <a:fillRect/>
          </a:stretch>
        </p:blipFill>
        <p:spPr bwMode="auto">
          <a:xfrm>
            <a:off x="685800" y="685800"/>
            <a:ext cx="4424362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6122" t="16154" r="25000" b="30256"/>
          <a:stretch>
            <a:fillRect/>
          </a:stretch>
        </p:blipFill>
        <p:spPr bwMode="auto">
          <a:xfrm>
            <a:off x="4191000" y="3276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990600"/>
          <a:ext cx="6096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Free Conference Call</a:t>
                      </a:r>
                    </a:p>
                    <a:p>
                      <a:pPr algn="ctr">
                        <a:buNone/>
                      </a:pPr>
                      <a:r>
                        <a:rPr lang="en-US" sz="2400" dirty="0" smtClean="0"/>
                        <a:t>Sign Up </a:t>
                      </a:r>
                    </a:p>
                    <a:p>
                      <a:pPr algn="ctr">
                        <a:buNone/>
                      </a:pPr>
                      <a:r>
                        <a:rPr lang="en-US" sz="2400" dirty="0" smtClean="0"/>
                        <a:t>(844) 844-1322 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Power of the Group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Hootsuite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(Social Media Mgmt Dashboard)</a:t>
                      </a: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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Thanks to Drew Cohen </a:t>
                      </a: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@ Einstein HS for this contribution!</a:t>
                      </a:r>
                    </a:p>
                    <a:p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Image result for You're stronger together quot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3913" b="18841"/>
          <a:stretch>
            <a:fillRect/>
          </a:stretch>
        </p:blipFill>
        <p:spPr bwMode="auto">
          <a:xfrm>
            <a:off x="5029200" y="2667000"/>
            <a:ext cx="22479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567</Words>
  <Application>Microsoft Office PowerPoint</Application>
  <PresentationFormat>On-screen Show (4:3)</PresentationFormat>
  <Paragraphs>99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MCCPTA – Presidents Training Session #1</vt:lpstr>
      <vt:lpstr>Agenda Topics</vt:lpstr>
      <vt:lpstr>Slide 3</vt:lpstr>
      <vt:lpstr> 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MCCPTA – Presidents Training Session #1</dc:title>
  <dc:creator>Owner</dc:creator>
  <cp:lastModifiedBy>Owner</cp:lastModifiedBy>
  <cp:revision>8</cp:revision>
  <dcterms:created xsi:type="dcterms:W3CDTF">2016-09-10T11:46:05Z</dcterms:created>
  <dcterms:modified xsi:type="dcterms:W3CDTF">2016-09-11T00:23:15Z</dcterms:modified>
</cp:coreProperties>
</file>