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62" r:id="rId3"/>
    <p:sldId id="259" r:id="rId4"/>
    <p:sldId id="266" r:id="rId5"/>
    <p:sldId id="263" r:id="rId6"/>
    <p:sldId id="260" r:id="rId7"/>
    <p:sldId id="264" r:id="rId8"/>
    <p:sldId id="268" r:id="rId9"/>
    <p:sldId id="269" r:id="rId10"/>
    <p:sldId id="270" r:id="rId11"/>
    <p:sldId id="271" r:id="rId12"/>
    <p:sldId id="267" r:id="rId13"/>
    <p:sldId id="261" r:id="rId14"/>
    <p:sldId id="265" r:id="rId15"/>
    <p:sldId id="273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4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6B07CE8-9894-4782-992E-AACF47C34211}" type="datetimeFigureOut">
              <a:rPr lang="en-US" smtClean="0"/>
              <a:t>5/1/2016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B992F81-D299-4FD9-BD88-7232217CE4E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6B07CE8-9894-4782-992E-AACF47C34211}" type="datetimeFigureOut">
              <a:rPr lang="en-US" smtClean="0"/>
              <a:t>5/1/2016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992F81-D299-4FD9-BD88-7232217CE4E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6B07CE8-9894-4782-992E-AACF47C34211}" type="datetimeFigureOut">
              <a:rPr lang="en-US" smtClean="0"/>
              <a:t>5/1/2016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992F81-D299-4FD9-BD88-7232217CE4E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6B07CE8-9894-4782-992E-AACF47C34211}" type="datetimeFigureOut">
              <a:rPr lang="en-US" smtClean="0"/>
              <a:t>5/1/2016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992F81-D299-4FD9-BD88-7232217CE4E1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6B07CE8-9894-4782-992E-AACF47C34211}" type="datetimeFigureOut">
              <a:rPr lang="en-US" smtClean="0"/>
              <a:t>5/1/2016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992F81-D299-4FD9-BD88-7232217CE4E1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6B07CE8-9894-4782-992E-AACF47C34211}" type="datetimeFigureOut">
              <a:rPr lang="en-US" smtClean="0"/>
              <a:t>5/1/2016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992F81-D299-4FD9-BD88-7232217CE4E1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6B07CE8-9894-4782-992E-AACF47C34211}" type="datetimeFigureOut">
              <a:rPr lang="en-US" smtClean="0"/>
              <a:t>5/1/2016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992F81-D299-4FD9-BD88-7232217CE4E1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6B07CE8-9894-4782-992E-AACF47C34211}" type="datetimeFigureOut">
              <a:rPr lang="en-US" smtClean="0"/>
              <a:t>5/1/2016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992F81-D299-4FD9-BD88-7232217CE4E1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6B07CE8-9894-4782-992E-AACF47C34211}" type="datetimeFigureOut">
              <a:rPr lang="en-US" smtClean="0"/>
              <a:t>5/1/2016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992F81-D299-4FD9-BD88-7232217CE4E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56B07CE8-9894-4782-992E-AACF47C34211}" type="datetimeFigureOut">
              <a:rPr lang="en-US" smtClean="0"/>
              <a:t>5/1/2016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992F81-D299-4FD9-BD88-7232217CE4E1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6B07CE8-9894-4782-992E-AACF47C34211}" type="datetimeFigureOut">
              <a:rPr lang="en-US" smtClean="0"/>
              <a:t>5/1/2016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B992F81-D299-4FD9-BD88-7232217CE4E1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6B07CE8-9894-4782-992E-AACF47C34211}" type="datetimeFigureOut">
              <a:rPr lang="en-US" smtClean="0"/>
              <a:t>5/1/2016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0B992F81-D299-4FD9-BD88-7232217CE4E1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570538"/>
            <a:ext cx="7772400" cy="1829761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Termination for Convenience Clauses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4343400"/>
            <a:ext cx="7772400" cy="1199704"/>
          </a:xfrm>
        </p:spPr>
        <p:txBody>
          <a:bodyPr/>
          <a:lstStyle/>
          <a:p>
            <a:r>
              <a:rPr lang="en-US" dirty="0" smtClean="0"/>
              <a:t>Presenter: Luke Thomas</a:t>
            </a:r>
            <a:endParaRPr lang="en-US" dirty="0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8223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843272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Garry Rogers enters into contract to become authorized Subaru dealer. The two parties came into dispute as Garry Rogers Showroom was not in compliance with six star program.</a:t>
            </a:r>
          </a:p>
          <a:p>
            <a:endParaRPr lang="en-US" dirty="0"/>
          </a:p>
          <a:p>
            <a:r>
              <a:rPr lang="en-US" dirty="0" smtClean="0"/>
              <a:t>Garry Roger made requests for leniency. Subaru decided to terminate the contract. Garry Rogers then made subsequent requests that they could meet the requirements and they should withdraw the termination.</a:t>
            </a:r>
          </a:p>
          <a:p>
            <a:endParaRPr lang="en-US" dirty="0"/>
          </a:p>
          <a:p>
            <a:r>
              <a:rPr lang="en-US" dirty="0" smtClean="0"/>
              <a:t>Court found that there was an implied term to act in good faith in this contract. </a:t>
            </a:r>
          </a:p>
          <a:p>
            <a:endParaRPr lang="en-US" dirty="0"/>
          </a:p>
          <a:p>
            <a:r>
              <a:rPr lang="en-US" dirty="0" smtClean="0"/>
              <a:t>Court found it </a:t>
            </a:r>
            <a:r>
              <a:rPr lang="en-US" dirty="0" smtClean="0"/>
              <a:t>was </a:t>
            </a:r>
            <a:r>
              <a:rPr lang="en-US" dirty="0" smtClean="0"/>
              <a:t>not unconscionable to terminate the contract as it would be reasonable to lose confidence in commercial dealings. </a:t>
            </a:r>
          </a:p>
          <a:p>
            <a:endParaRPr lang="en-US" dirty="0"/>
          </a:p>
          <a:p>
            <a:r>
              <a:rPr lang="en-US" dirty="0" smtClean="0"/>
              <a:t>Implied duty of good faith does not inhibit the right to look after your own commercial interests.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Garry Rogers Motors v Subaru (Australia) [1999] FCA 903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9599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Hungry Jack’s entered into agreement to be sole franchisee for Burger King in Australia. After some time Burger King wanted to open there own stores and the parties agree upon a contract.</a:t>
            </a:r>
          </a:p>
          <a:p>
            <a:endParaRPr lang="en-US" dirty="0"/>
          </a:p>
          <a:p>
            <a:r>
              <a:rPr lang="en-US" dirty="0" smtClean="0"/>
              <a:t>Burger King subsequently issued a notice to terminate the contract for the reason that Hungry Jack’s failed to open the number of stores required in the contract.</a:t>
            </a:r>
          </a:p>
          <a:p>
            <a:endParaRPr lang="en-US" dirty="0"/>
          </a:p>
          <a:p>
            <a:r>
              <a:rPr lang="en-US" dirty="0" smtClean="0"/>
              <a:t>Court determined that there was an obligation of fair dealing in the contract. Some of the approvals required to open the stores were at the sole discretion of Burger King.</a:t>
            </a:r>
          </a:p>
          <a:p>
            <a:endParaRPr lang="en-US" dirty="0"/>
          </a:p>
          <a:p>
            <a:r>
              <a:rPr lang="en-US" dirty="0" smtClean="0"/>
              <a:t>The actions were uncooperative to the contractual objectives and were malicious in nature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Hungry Jacks v Burger King (1999) 30 ACSR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9085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Depends on terms of the contract.</a:t>
            </a:r>
          </a:p>
          <a:p>
            <a:endParaRPr lang="en-US" dirty="0" smtClean="0"/>
          </a:p>
          <a:p>
            <a:r>
              <a:rPr lang="en-US" dirty="0" smtClean="0"/>
              <a:t>Conduct standards require you to act honestly, without malice, listen to the considerations of others</a:t>
            </a:r>
          </a:p>
          <a:p>
            <a:endParaRPr lang="en-US" dirty="0"/>
          </a:p>
          <a:p>
            <a:r>
              <a:rPr lang="en-US" dirty="0" smtClean="0"/>
              <a:t>Does not mean putting commercial interests of others ahead of yourself. Implied “good faith” never excludes express rights of the contract.</a:t>
            </a:r>
            <a:endParaRPr lang="en-US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 – Conduct standards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7623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Counter Argument – The Government has an unfettered right to terminate a contract and may do so without providing compensation to the contractor.</a:t>
            </a:r>
          </a:p>
          <a:p>
            <a:endParaRPr lang="en-US" sz="2000" dirty="0"/>
          </a:p>
          <a:p>
            <a:r>
              <a:rPr lang="en-US" sz="2000" dirty="0" smtClean="0"/>
              <a:t>Doctrine of Executive Necessity – Government is able to break a valid contract due to acceptable government  reasons.</a:t>
            </a:r>
            <a:r>
              <a:rPr lang="en-US" sz="2000" i="1" dirty="0" smtClean="0"/>
              <a:t> </a:t>
            </a:r>
            <a:r>
              <a:rPr lang="en-US" sz="1400" i="1" dirty="0" err="1" smtClean="0"/>
              <a:t>Rederiaktiebolaget</a:t>
            </a:r>
            <a:r>
              <a:rPr lang="en-US" sz="1400" i="1" dirty="0" smtClean="0"/>
              <a:t> </a:t>
            </a:r>
            <a:r>
              <a:rPr lang="en-US" sz="1400" i="1" dirty="0" err="1" smtClean="0"/>
              <a:t>Amphrite</a:t>
            </a:r>
            <a:r>
              <a:rPr lang="en-US" sz="1400" i="1" dirty="0" smtClean="0"/>
              <a:t> v The King [1921] 3 KB 500.</a:t>
            </a:r>
          </a:p>
          <a:p>
            <a:endParaRPr lang="en-US" sz="1400" i="1" dirty="0" smtClean="0"/>
          </a:p>
          <a:p>
            <a:endParaRPr lang="en-US" sz="1400" i="1" dirty="0"/>
          </a:p>
          <a:p>
            <a:r>
              <a:rPr lang="en-US" sz="2000" dirty="0" smtClean="0"/>
              <a:t>What would public dealings with Government be like if we could break contract at any time?</a:t>
            </a:r>
          </a:p>
          <a:p>
            <a:r>
              <a:rPr lang="en-US" sz="2000" dirty="0" smtClean="0"/>
              <a:t>Is there a contract if Obligations are optional?</a:t>
            </a:r>
          </a:p>
          <a:p>
            <a:endParaRPr lang="en-US" sz="1400" i="1" dirty="0" smtClean="0"/>
          </a:p>
          <a:p>
            <a:pPr marL="109728" indent="0">
              <a:buNone/>
            </a:pPr>
            <a:endParaRPr lang="en-US" sz="1400" i="1" dirty="0"/>
          </a:p>
          <a:p>
            <a:endParaRPr lang="en-US" sz="1600" dirty="0" smtClean="0"/>
          </a:p>
          <a:p>
            <a:endParaRPr lang="en-US" sz="1600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Executive Necessity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282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sz="3100" dirty="0" err="1"/>
              <a:t>Delvin</a:t>
            </a:r>
            <a:r>
              <a:rPr lang="en-US" sz="3100" dirty="0"/>
              <a:t> LJ :“ </a:t>
            </a:r>
            <a:r>
              <a:rPr lang="en-US" sz="2800" dirty="0"/>
              <a:t>The Courts will draw a distinction between an act done for general executive purpose and an act done for the purpose of achieving a particular result under the contract in question”  </a:t>
            </a:r>
            <a:r>
              <a:rPr lang="en-US" sz="2400" i="1" dirty="0"/>
              <a:t>Commissioners of Crown Land v Page [1960] 2 QB 274 at 293.</a:t>
            </a:r>
          </a:p>
          <a:p>
            <a:endParaRPr lang="en-US" sz="2400" i="1" dirty="0"/>
          </a:p>
          <a:p>
            <a:r>
              <a:rPr lang="en-US" sz="3100" dirty="0"/>
              <a:t>Express compensation provisions under the contract are not unenforceable despite an unfettered right to terminate. </a:t>
            </a:r>
            <a:r>
              <a:rPr lang="en-US" sz="2400" i="1" dirty="0"/>
              <a:t>Port of Portland Pty Ltd v Victoria [2010] HCA44</a:t>
            </a:r>
          </a:p>
          <a:p>
            <a:endParaRPr lang="en-US" dirty="0" smtClean="0"/>
          </a:p>
          <a:p>
            <a:r>
              <a:rPr lang="en-US" sz="3100" dirty="0" smtClean="0"/>
              <a:t>There is an unfettered right to break contract however the circumstances of this are quite rare. In any case a termination for convenience clause is not required </a:t>
            </a:r>
            <a:endParaRPr lang="en-US" sz="31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Executive Necessity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8343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057400"/>
            <a:ext cx="8229600" cy="1143000"/>
          </a:xfrm>
        </p:spPr>
        <p:txBody>
          <a:bodyPr/>
          <a:lstStyle/>
          <a:p>
            <a:pPr algn="ctr"/>
            <a:r>
              <a:rPr lang="en-US" dirty="0" smtClean="0"/>
              <a:t>QUESTIONS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39522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i="1" dirty="0" smtClean="0"/>
              <a:t>“The Principal may at the Principal’s discretion terminate the contract at any time by giving the contractor x days notice of it’s intentions to terminate the contract, whether or not the contractor is in default of it’s obligations of the contract.”</a:t>
            </a:r>
            <a:endParaRPr lang="en-US" sz="3600" i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9425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dirty="0" smtClean="0"/>
              <a:t>Historically came about through the necessity of Government to change policy</a:t>
            </a:r>
            <a:endParaRPr lang="en-US" dirty="0"/>
          </a:p>
          <a:p>
            <a:pPr marL="109728" indent="0">
              <a:buNone/>
            </a:pPr>
            <a:endParaRPr lang="en-US" dirty="0"/>
          </a:p>
          <a:p>
            <a:r>
              <a:rPr lang="en-US" dirty="0" smtClean="0"/>
              <a:t>Now used commonly by both Government and </a:t>
            </a:r>
            <a:r>
              <a:rPr lang="en-US" dirty="0"/>
              <a:t>P</a:t>
            </a:r>
            <a:r>
              <a:rPr lang="en-US" dirty="0" smtClean="0"/>
              <a:t>rivate Industry.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 – TFC’s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3158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Legitimacy. Can these clauses actually be used?</a:t>
            </a:r>
          </a:p>
          <a:p>
            <a:endParaRPr lang="en-US" dirty="0"/>
          </a:p>
          <a:p>
            <a:r>
              <a:rPr lang="en-US" dirty="0" smtClean="0"/>
              <a:t>Is </a:t>
            </a:r>
            <a:r>
              <a:rPr lang="en-US" dirty="0"/>
              <a:t>compensation required </a:t>
            </a:r>
            <a:r>
              <a:rPr lang="en-US" dirty="0" smtClean="0"/>
              <a:t>?</a:t>
            </a:r>
          </a:p>
          <a:p>
            <a:pPr marL="109728" indent="0">
              <a:buNone/>
            </a:pPr>
            <a:endParaRPr lang="en-US" dirty="0" smtClean="0"/>
          </a:p>
          <a:p>
            <a:r>
              <a:rPr lang="en-US" dirty="0" smtClean="0"/>
              <a:t>Is there an obligation to act in “good faith” ?</a:t>
            </a:r>
          </a:p>
          <a:p>
            <a:endParaRPr lang="en-US" dirty="0"/>
          </a:p>
          <a:p>
            <a:r>
              <a:rPr lang="en-US" dirty="0" smtClean="0"/>
              <a:t>Counter Argument – Executive Necessity?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Presentation Topics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5543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Implied in common law that you cant repudiate a contract unless a “fundamental” breach has occurred</a:t>
            </a:r>
          </a:p>
          <a:p>
            <a:endParaRPr lang="en-US" dirty="0" smtClean="0"/>
          </a:p>
          <a:p>
            <a:r>
              <a:rPr lang="en-US" dirty="0" smtClean="0"/>
              <a:t>Nothing implied through statutory provisions</a:t>
            </a:r>
            <a:endParaRPr lang="en-US" dirty="0"/>
          </a:p>
          <a:p>
            <a:endParaRPr lang="en-US" dirty="0"/>
          </a:p>
          <a:p>
            <a:r>
              <a:rPr lang="en-US" dirty="0"/>
              <a:t>Express clause to allow termination at call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Obligations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7615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Not settled area of law</a:t>
            </a:r>
          </a:p>
          <a:p>
            <a:endParaRPr lang="en-US" dirty="0"/>
          </a:p>
          <a:p>
            <a:r>
              <a:rPr lang="en-US" dirty="0" smtClean="0"/>
              <a:t>Recommendation is to provide compensation to the contractor.</a:t>
            </a:r>
          </a:p>
          <a:p>
            <a:endParaRPr lang="en-US" dirty="0"/>
          </a:p>
          <a:p>
            <a:r>
              <a:rPr lang="en-US" dirty="0" smtClean="0"/>
              <a:t>Contracts require Rights &amp; Obligations. If there is </a:t>
            </a:r>
            <a:r>
              <a:rPr lang="en-US" dirty="0" smtClean="0"/>
              <a:t>not both, </a:t>
            </a:r>
            <a:r>
              <a:rPr lang="en-US" dirty="0" smtClean="0"/>
              <a:t>the contract does not exist. </a:t>
            </a:r>
            <a:r>
              <a:rPr lang="en-US" sz="1400" i="1" dirty="0" err="1" smtClean="0"/>
              <a:t>MacRobertson</a:t>
            </a:r>
            <a:r>
              <a:rPr lang="en-US" sz="1400" i="1" dirty="0" smtClean="0"/>
              <a:t> Miller Airline Services v Commissioner of State Taxation (WA) 1975</a:t>
            </a:r>
            <a:endParaRPr lang="en-US" sz="1400" dirty="0" smtClean="0"/>
          </a:p>
          <a:p>
            <a:endParaRPr lang="en-US" dirty="0"/>
          </a:p>
          <a:p>
            <a:r>
              <a:rPr lang="en-US" dirty="0" smtClean="0"/>
              <a:t> </a:t>
            </a:r>
            <a:r>
              <a:rPr lang="en-US" dirty="0"/>
              <a:t>Risk of contract being </a:t>
            </a:r>
            <a:r>
              <a:rPr lang="en-US" dirty="0" smtClean="0"/>
              <a:t>treated as unenforceable. Potential to sue for unjust enrichment.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Is compensation required 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5885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r>
              <a:rPr lang="en-US" b="1" u="sng" dirty="0" smtClean="0"/>
              <a:t>Meaning</a:t>
            </a:r>
            <a:endParaRPr lang="en-US" dirty="0" smtClean="0"/>
          </a:p>
          <a:p>
            <a:r>
              <a:rPr lang="en-US" dirty="0" smtClean="0"/>
              <a:t>i) an obligation on the parties to cooperate in achieving the contractual objectives (loyalty to the promise itself)</a:t>
            </a:r>
          </a:p>
          <a:p>
            <a:r>
              <a:rPr lang="en-US" dirty="0" smtClean="0"/>
              <a:t>ii) compliance with honest standards of conduct; and</a:t>
            </a:r>
          </a:p>
          <a:p>
            <a:r>
              <a:rPr lang="en-US" dirty="0" smtClean="0"/>
              <a:t>iii) compliance with standards of conduct which are reasonable having regard to the interests of the parties</a:t>
            </a:r>
          </a:p>
          <a:p>
            <a:r>
              <a:rPr lang="en-US" sz="1400" dirty="0" smtClean="0"/>
              <a:t>Justice Mason in </a:t>
            </a:r>
            <a:r>
              <a:rPr lang="en-US" sz="1400" dirty="0" err="1" smtClean="0"/>
              <a:t>Renard</a:t>
            </a:r>
            <a:r>
              <a:rPr lang="en-US" sz="1400" dirty="0" smtClean="0"/>
              <a:t> Constructions  Pty Ltd v Minister for Public Works (1992) 26 NSWLR 234.</a:t>
            </a:r>
            <a:endParaRPr lang="en-US" sz="1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Obligation to act in “Good Faith” 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2436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Starting Point – What does the contract say?</a:t>
            </a:r>
            <a:endParaRPr lang="en-US" dirty="0"/>
          </a:p>
          <a:p>
            <a:pPr lvl="1"/>
            <a:r>
              <a:rPr lang="en-US" dirty="0"/>
              <a:t>Biggest question is whether “Good faith” is implied</a:t>
            </a:r>
          </a:p>
          <a:p>
            <a:endParaRPr lang="en-US" dirty="0" smtClean="0"/>
          </a:p>
          <a:p>
            <a:r>
              <a:rPr lang="en-US" dirty="0" smtClean="0"/>
              <a:t>Short answer “No”. Longer answer “Possibly”</a:t>
            </a:r>
          </a:p>
          <a:p>
            <a:endParaRPr lang="en-US" dirty="0"/>
          </a:p>
          <a:p>
            <a:r>
              <a:rPr lang="en-US" dirty="0" smtClean="0"/>
              <a:t>Body of case law to suggest how we should conduct our business</a:t>
            </a:r>
          </a:p>
          <a:p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Good Faith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5164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5071872"/>
          </a:xfrm>
        </p:spPr>
        <p:txBody>
          <a:bodyPr>
            <a:normAutofit fontScale="70000" lnSpcReduction="20000"/>
          </a:bodyPr>
          <a:lstStyle/>
          <a:p>
            <a:r>
              <a:rPr lang="en-US" dirty="0" err="1" smtClean="0"/>
              <a:t>Theiss</a:t>
            </a:r>
            <a:r>
              <a:rPr lang="en-US" dirty="0" smtClean="0"/>
              <a:t> had contract to provide Placer with construction services at mining operation</a:t>
            </a:r>
          </a:p>
          <a:p>
            <a:endParaRPr lang="en-US" dirty="0" smtClean="0"/>
          </a:p>
          <a:p>
            <a:r>
              <a:rPr lang="en-US" dirty="0" smtClean="0"/>
              <a:t>TFC Clause in place. Also in contract “the successful operation of the contract requires that </a:t>
            </a:r>
            <a:r>
              <a:rPr lang="en-US" dirty="0" err="1" smtClean="0"/>
              <a:t>Theiss</a:t>
            </a:r>
            <a:r>
              <a:rPr lang="en-US" dirty="0" smtClean="0"/>
              <a:t> and Placer act in good faith in all matters relating to both carrying out of the works, derivation of rates and interpretation of the document”</a:t>
            </a:r>
          </a:p>
          <a:p>
            <a:endParaRPr lang="en-US" dirty="0" smtClean="0"/>
          </a:p>
          <a:p>
            <a:r>
              <a:rPr lang="en-US" dirty="0" smtClean="0"/>
              <a:t>Placer terminated the contract after a number of years to get better rates elsewhere in the market.</a:t>
            </a:r>
          </a:p>
          <a:p>
            <a:endParaRPr lang="en-US" dirty="0" smtClean="0"/>
          </a:p>
          <a:p>
            <a:r>
              <a:rPr lang="en-US" dirty="0" smtClean="0"/>
              <a:t>Court determined that good faith did not extend to use of the TFC. Distinction between operation and termination of contract.</a:t>
            </a:r>
          </a:p>
          <a:p>
            <a:endParaRPr lang="en-US" dirty="0" smtClean="0"/>
          </a:p>
          <a:p>
            <a:r>
              <a:rPr lang="en-US" dirty="0" smtClean="0"/>
              <a:t>Case suggests implied terms are only in such a way to promote contractual objectives.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Theiss</a:t>
            </a:r>
            <a:r>
              <a:rPr lang="en-US" dirty="0" smtClean="0"/>
              <a:t> Contractors v Placer(Granny Smith) (2000) 16 BCL 130.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130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346</TotalTime>
  <Words>942</Words>
  <Application>Microsoft Office PowerPoint</Application>
  <PresentationFormat>On-screen Show (4:3)</PresentationFormat>
  <Paragraphs>97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Lucida Sans Unicode</vt:lpstr>
      <vt:lpstr>Verdana</vt:lpstr>
      <vt:lpstr>Wingdings 2</vt:lpstr>
      <vt:lpstr>Wingdings 3</vt:lpstr>
      <vt:lpstr>Concourse</vt:lpstr>
      <vt:lpstr> Termination for Convenience Clauses</vt:lpstr>
      <vt:lpstr>Example</vt:lpstr>
      <vt:lpstr>Background – TFC’s</vt:lpstr>
      <vt:lpstr>Presentation Topics</vt:lpstr>
      <vt:lpstr>Obligations</vt:lpstr>
      <vt:lpstr>Is compensation required ?</vt:lpstr>
      <vt:lpstr>Obligation to act in “Good Faith” ?</vt:lpstr>
      <vt:lpstr>Good Faith</vt:lpstr>
      <vt:lpstr>Theiss Contractors v Placer(Granny Smith) (2000) 16 BCL 130.</vt:lpstr>
      <vt:lpstr>Garry Rogers Motors v Subaru (Australia) [1999] FCA 903</vt:lpstr>
      <vt:lpstr>Hungry Jacks v Burger King (1999) 30 ACSR</vt:lpstr>
      <vt:lpstr>Summary – Conduct standards</vt:lpstr>
      <vt:lpstr>Executive Necessity</vt:lpstr>
      <vt:lpstr>Executive Necessity</vt:lpstr>
      <vt:lpstr>QUESTIONS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Termination for Convenience Clauses</dc:title>
  <dc:creator>Luke</dc:creator>
  <cp:lastModifiedBy>LukeThomas</cp:lastModifiedBy>
  <cp:revision>34</cp:revision>
  <dcterms:created xsi:type="dcterms:W3CDTF">2011-10-04T13:39:48Z</dcterms:created>
  <dcterms:modified xsi:type="dcterms:W3CDTF">2016-05-01T02:32:29Z</dcterms:modified>
</cp:coreProperties>
</file>