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notesMasterIdLst>
    <p:notesMasterId r:id="rId22"/>
  </p:notesMasterIdLst>
  <p:handoutMasterIdLst>
    <p:handoutMasterId r:id="rId23"/>
  </p:handoutMasterIdLst>
  <p:sldIdLst>
    <p:sldId id="256" r:id="rId2"/>
    <p:sldId id="257" r:id="rId3"/>
    <p:sldId id="268" r:id="rId4"/>
    <p:sldId id="269" r:id="rId5"/>
    <p:sldId id="270" r:id="rId6"/>
    <p:sldId id="271" r:id="rId7"/>
    <p:sldId id="273" r:id="rId8"/>
    <p:sldId id="272" r:id="rId9"/>
    <p:sldId id="258" r:id="rId10"/>
    <p:sldId id="264" r:id="rId11"/>
    <p:sldId id="266" r:id="rId12"/>
    <p:sldId id="267" r:id="rId13"/>
    <p:sldId id="274" r:id="rId14"/>
    <p:sldId id="277" r:id="rId15"/>
    <p:sldId id="278" r:id="rId16"/>
    <p:sldId id="279" r:id="rId17"/>
    <p:sldId id="280" r:id="rId18"/>
    <p:sldId id="281" r:id="rId19"/>
    <p:sldId id="282" r:id="rId20"/>
    <p:sldId id="284"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6" d="100"/>
          <a:sy n="66" d="100"/>
        </p:scale>
        <p:origin x="-13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95BDFB8-0C04-BA4C-86DC-C4588A69C829}" type="datetimeFigureOut">
              <a:rPr lang="en-US" smtClean="0"/>
              <a:t>8/31/16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5A6F8B0-9EB8-0C40-998E-CEA806182868}" type="slidenum">
              <a:rPr lang="en-US" smtClean="0"/>
              <a:t>‹#›</a:t>
            </a:fld>
            <a:endParaRPr lang="en-US"/>
          </a:p>
        </p:txBody>
      </p:sp>
    </p:spTree>
    <p:extLst>
      <p:ext uri="{BB962C8B-B14F-4D97-AF65-F5344CB8AC3E}">
        <p14:creationId xmlns:p14="http://schemas.microsoft.com/office/powerpoint/2010/main" val="4677153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E986039-40AB-4C9F-AAF2-8C7F1AE983D8}" type="datetimeFigureOut">
              <a:rPr lang="en-US"/>
              <a:pPr>
                <a:defRPr/>
              </a:pPr>
              <a:t>8/31/16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C77B6F0-777A-4C8E-AAF6-21860B7CBFD4}" type="slidenum">
              <a:rPr lang="en-US"/>
              <a:pPr>
                <a:defRPr/>
              </a:pPr>
              <a:t>‹#›</a:t>
            </a:fld>
            <a:endParaRPr lang="en-US"/>
          </a:p>
        </p:txBody>
      </p:sp>
    </p:spTree>
    <p:extLst>
      <p:ext uri="{BB962C8B-B14F-4D97-AF65-F5344CB8AC3E}">
        <p14:creationId xmlns:p14="http://schemas.microsoft.com/office/powerpoint/2010/main" val="3577937687"/>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US" dirty="0" err="1" smtClean="0"/>
              <a:t>encyclopedia.com</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C77B6F0-777A-4C8E-AAF6-21860B7CBFD4}" type="slidenum">
              <a:rPr lang="en-US" smtClean="0"/>
              <a:pPr>
                <a:defRPr/>
              </a:pPr>
              <a:t>3</a:t>
            </a:fld>
            <a:endParaRPr lang="en-US"/>
          </a:p>
        </p:txBody>
      </p:sp>
    </p:spTree>
    <p:extLst>
      <p:ext uri="{BB962C8B-B14F-4D97-AF65-F5344CB8AC3E}">
        <p14:creationId xmlns:p14="http://schemas.microsoft.com/office/powerpoint/2010/main" val="1924199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US" dirty="0" err="1" smtClean="0"/>
              <a:t>wikipedia.org</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C77B6F0-777A-4C8E-AAF6-21860B7CBFD4}" type="slidenum">
              <a:rPr lang="en-US" smtClean="0"/>
              <a:pPr>
                <a:defRPr/>
              </a:pPr>
              <a:t>4</a:t>
            </a:fld>
            <a:endParaRPr lang="en-US"/>
          </a:p>
        </p:txBody>
      </p:sp>
    </p:spTree>
    <p:extLst>
      <p:ext uri="{BB962C8B-B14F-4D97-AF65-F5344CB8AC3E}">
        <p14:creationId xmlns:p14="http://schemas.microsoft.com/office/powerpoint/2010/main" val="2145945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4B398A-AC82-4D32-AD19-4FA5FE9F2295}" type="slidenum">
              <a:rPr lang="en-US">
                <a:cs typeface="Arial" charset="0"/>
              </a:rPr>
              <a:pPr fontAlgn="base">
                <a:spcBef>
                  <a:spcPct val="0"/>
                </a:spcBef>
                <a:spcAft>
                  <a:spcPct val="0"/>
                </a:spcAft>
              </a:pPr>
              <a:t>12</a:t>
            </a:fld>
            <a:endParaRPr lang="en-US">
              <a:cs typeface="Arial" charset="0"/>
            </a:endParaRPr>
          </a:p>
        </p:txBody>
      </p:sp>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Alfred Kinsey was suggesting that human sexuality was far more diverse than was commonly assumed. His own studies led him to believe that people were not exclusively heterosexual or homosexual but could fall along a wide spectrum.</a:t>
            </a:r>
          </a:p>
          <a:p>
            <a:pPr>
              <a:spcBef>
                <a:spcPct val="0"/>
              </a:spcBef>
            </a:pPr>
            <a:endParaRPr lang="en-US" smtClean="0"/>
          </a:p>
        </p:txBody>
      </p:sp>
      <p:sp>
        <p:nvSpPr>
          <p:cNvPr id="26628"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a:fld id="{DF18AACA-A557-4E9C-8CEF-F77132749D54}" type="slidenum">
              <a:rPr lang="en-US" sz="1200">
                <a:ea typeface="ＭＳ Ｐゴシック" pitchFamily="34" charset="-128"/>
              </a:rPr>
              <a:pPr algn="r"/>
              <a:t>12</a:t>
            </a:fld>
            <a:endParaRPr lang="en-US" sz="120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57066" indent="-291179" eaLnBrk="0" hangingPunct="0">
              <a:defRPr sz="2400">
                <a:solidFill>
                  <a:schemeClr val="tx1"/>
                </a:solidFill>
                <a:latin typeface="Arial" charset="0"/>
                <a:ea typeface="ＭＳ Ｐゴシック" charset="0"/>
              </a:defRPr>
            </a:lvl2pPr>
            <a:lvl3pPr marL="1164717" indent="-232943" eaLnBrk="0" hangingPunct="0">
              <a:defRPr sz="2400">
                <a:solidFill>
                  <a:schemeClr val="tx1"/>
                </a:solidFill>
                <a:latin typeface="Arial" charset="0"/>
                <a:ea typeface="ＭＳ Ｐゴシック" charset="0"/>
              </a:defRPr>
            </a:lvl3pPr>
            <a:lvl4pPr marL="1630604" indent="-232943" eaLnBrk="0" hangingPunct="0">
              <a:defRPr sz="2400">
                <a:solidFill>
                  <a:schemeClr val="tx1"/>
                </a:solidFill>
                <a:latin typeface="Arial" charset="0"/>
                <a:ea typeface="ＭＳ Ｐゴシック" charset="0"/>
              </a:defRPr>
            </a:lvl4pPr>
            <a:lvl5pPr marL="2096491" indent="-232943" eaLnBrk="0" hangingPunct="0">
              <a:defRPr sz="2400">
                <a:solidFill>
                  <a:schemeClr val="tx1"/>
                </a:solidFill>
                <a:latin typeface="Arial" charset="0"/>
                <a:ea typeface="ＭＳ Ｐゴシック" charset="0"/>
              </a:defRPr>
            </a:lvl5pPr>
            <a:lvl6pPr marL="2562377" indent="-232943" eaLnBrk="0" fontAlgn="base" hangingPunct="0">
              <a:spcBef>
                <a:spcPct val="0"/>
              </a:spcBef>
              <a:spcAft>
                <a:spcPct val="0"/>
              </a:spcAft>
              <a:defRPr sz="2400">
                <a:solidFill>
                  <a:schemeClr val="tx1"/>
                </a:solidFill>
                <a:latin typeface="Arial" charset="0"/>
                <a:ea typeface="ＭＳ Ｐゴシック" charset="0"/>
              </a:defRPr>
            </a:lvl6pPr>
            <a:lvl7pPr marL="3028264" indent="-232943" eaLnBrk="0" fontAlgn="base" hangingPunct="0">
              <a:spcBef>
                <a:spcPct val="0"/>
              </a:spcBef>
              <a:spcAft>
                <a:spcPct val="0"/>
              </a:spcAft>
              <a:defRPr sz="2400">
                <a:solidFill>
                  <a:schemeClr val="tx1"/>
                </a:solidFill>
                <a:latin typeface="Arial" charset="0"/>
                <a:ea typeface="ＭＳ Ｐゴシック" charset="0"/>
              </a:defRPr>
            </a:lvl7pPr>
            <a:lvl8pPr marL="3494151" indent="-232943" eaLnBrk="0" fontAlgn="base" hangingPunct="0">
              <a:spcBef>
                <a:spcPct val="0"/>
              </a:spcBef>
              <a:spcAft>
                <a:spcPct val="0"/>
              </a:spcAft>
              <a:defRPr sz="2400">
                <a:solidFill>
                  <a:schemeClr val="tx1"/>
                </a:solidFill>
                <a:latin typeface="Arial" charset="0"/>
                <a:ea typeface="ＭＳ Ｐゴシック" charset="0"/>
              </a:defRPr>
            </a:lvl8pPr>
            <a:lvl9pPr marL="3960038" indent="-23294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49EA0A8-3209-0F44-9A10-97586C36A99B}" type="slidenum">
              <a:rPr lang="en-US" sz="1200"/>
              <a:pPr eaLnBrk="1" hangingPunct="1"/>
              <a:t>13</a:t>
            </a:fld>
            <a:endParaRPr lang="en-US" sz="1200"/>
          </a:p>
        </p:txBody>
      </p:sp>
      <p:sp>
        <p:nvSpPr>
          <p:cNvPr id="286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Discussion on how we </a:t>
            </a:r>
            <a:r>
              <a:rPr lang="ja-JP" altLang="en-US">
                <a:latin typeface="Calibri" charset="0"/>
              </a:rPr>
              <a:t>“</a:t>
            </a:r>
            <a:r>
              <a:rPr lang="en-US" altLang="ja-JP">
                <a:latin typeface="Calibri" charset="0"/>
              </a:rPr>
              <a:t>define</a:t>
            </a:r>
            <a:r>
              <a:rPr lang="ja-JP" altLang="en-US">
                <a:latin typeface="Calibri" charset="0"/>
              </a:rPr>
              <a:t>”</a:t>
            </a:r>
            <a:r>
              <a:rPr lang="en-US" altLang="ja-JP">
                <a:latin typeface="Calibri" charset="0"/>
              </a:rPr>
              <a:t> sex and key points in history that were pivotal to this. How clearly do we define male/female gender roles currently? Rigid gender-role conditioning can limit each person</a:t>
            </a:r>
            <a:r>
              <a:rPr lang="ja-JP" altLang="en-US">
                <a:latin typeface="Calibri" charset="0"/>
              </a:rPr>
              <a:t>’</a:t>
            </a:r>
            <a:r>
              <a:rPr lang="en-US" altLang="ja-JP">
                <a:latin typeface="Calibri" charset="0"/>
              </a:rPr>
              <a:t>s potential and can harm their sexuality. </a:t>
            </a:r>
          </a:p>
          <a:p>
            <a:pPr eaLnBrk="1" hangingPunct="1">
              <a:spcBef>
                <a:spcPct val="0"/>
              </a:spcBef>
            </a:pPr>
            <a:endParaRPr lang="en-US">
              <a:latin typeface="Calibri" charset="0"/>
            </a:endParaRPr>
          </a:p>
          <a:p>
            <a:pPr eaLnBrk="1" hangingPunct="1">
              <a:spcBef>
                <a:spcPct val="0"/>
              </a:spcBef>
            </a:pPr>
            <a:endParaRPr lang="en-US">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WW2 Propaganda poster to have women take up jobs. The use of tools in this poster gives empowerment to females and show that females are just as capable as men but at the same time reinforcing traditional gender roles using the fad fashion trends such as the hair wrap.”</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C77B6F0-777A-4C8E-AAF6-21860B7CBFD4}" type="slidenum">
              <a:rPr lang="en-US" smtClean="0"/>
              <a:pPr>
                <a:defRPr/>
              </a:pPr>
              <a:t>15</a:t>
            </a:fld>
            <a:endParaRPr lang="en-US"/>
          </a:p>
        </p:txBody>
      </p:sp>
    </p:spTree>
    <p:extLst>
      <p:ext uri="{BB962C8B-B14F-4D97-AF65-F5344CB8AC3E}">
        <p14:creationId xmlns:p14="http://schemas.microsoft.com/office/powerpoint/2010/main" val="2128179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57066" indent="-291179" eaLnBrk="0" hangingPunct="0">
              <a:defRPr sz="2400">
                <a:solidFill>
                  <a:schemeClr val="tx1"/>
                </a:solidFill>
                <a:latin typeface="Arial" charset="0"/>
                <a:ea typeface="ＭＳ Ｐゴシック" charset="0"/>
              </a:defRPr>
            </a:lvl2pPr>
            <a:lvl3pPr marL="1164717" indent="-232943" eaLnBrk="0" hangingPunct="0">
              <a:defRPr sz="2400">
                <a:solidFill>
                  <a:schemeClr val="tx1"/>
                </a:solidFill>
                <a:latin typeface="Arial" charset="0"/>
                <a:ea typeface="ＭＳ Ｐゴシック" charset="0"/>
              </a:defRPr>
            </a:lvl3pPr>
            <a:lvl4pPr marL="1630604" indent="-232943" eaLnBrk="0" hangingPunct="0">
              <a:defRPr sz="2400">
                <a:solidFill>
                  <a:schemeClr val="tx1"/>
                </a:solidFill>
                <a:latin typeface="Arial" charset="0"/>
                <a:ea typeface="ＭＳ Ｐゴシック" charset="0"/>
              </a:defRPr>
            </a:lvl4pPr>
            <a:lvl5pPr marL="2096491" indent="-232943" eaLnBrk="0" hangingPunct="0">
              <a:defRPr sz="2400">
                <a:solidFill>
                  <a:schemeClr val="tx1"/>
                </a:solidFill>
                <a:latin typeface="Arial" charset="0"/>
                <a:ea typeface="ＭＳ Ｐゴシック" charset="0"/>
              </a:defRPr>
            </a:lvl5pPr>
            <a:lvl6pPr marL="2562377" indent="-232943" eaLnBrk="0" fontAlgn="base" hangingPunct="0">
              <a:spcBef>
                <a:spcPct val="0"/>
              </a:spcBef>
              <a:spcAft>
                <a:spcPct val="0"/>
              </a:spcAft>
              <a:defRPr sz="2400">
                <a:solidFill>
                  <a:schemeClr val="tx1"/>
                </a:solidFill>
                <a:latin typeface="Arial" charset="0"/>
                <a:ea typeface="ＭＳ Ｐゴシック" charset="0"/>
              </a:defRPr>
            </a:lvl6pPr>
            <a:lvl7pPr marL="3028264" indent="-232943" eaLnBrk="0" fontAlgn="base" hangingPunct="0">
              <a:spcBef>
                <a:spcPct val="0"/>
              </a:spcBef>
              <a:spcAft>
                <a:spcPct val="0"/>
              </a:spcAft>
              <a:defRPr sz="2400">
                <a:solidFill>
                  <a:schemeClr val="tx1"/>
                </a:solidFill>
                <a:latin typeface="Arial" charset="0"/>
                <a:ea typeface="ＭＳ Ｐゴシック" charset="0"/>
              </a:defRPr>
            </a:lvl7pPr>
            <a:lvl8pPr marL="3494151" indent="-232943" eaLnBrk="0" fontAlgn="base" hangingPunct="0">
              <a:spcBef>
                <a:spcPct val="0"/>
              </a:spcBef>
              <a:spcAft>
                <a:spcPct val="0"/>
              </a:spcAft>
              <a:defRPr sz="2400">
                <a:solidFill>
                  <a:schemeClr val="tx1"/>
                </a:solidFill>
                <a:latin typeface="Arial" charset="0"/>
                <a:ea typeface="ＭＳ Ｐゴシック" charset="0"/>
              </a:defRPr>
            </a:lvl8pPr>
            <a:lvl9pPr marL="3960038" indent="-23294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3211FEF-D155-6B4C-9A2E-84317B1226A2}" type="slidenum">
              <a:rPr lang="en-US" sz="1200"/>
              <a:pPr eaLnBrk="1" hangingPunct="1"/>
              <a:t>19</a:t>
            </a:fld>
            <a:endParaRPr lang="en-US" sz="1200"/>
          </a:p>
        </p:txBody>
      </p:sp>
      <p:sp>
        <p:nvSpPr>
          <p:cNvPr id="3789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789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Caption: The evolution of broken taboos on TV.</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7"/>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2"/>
          <p:cNvSpPr/>
          <p:nvPr/>
        </p:nvSpPr>
        <p:spPr>
          <a:xfrm>
            <a:off x="7712075" y="3136900"/>
            <a:ext cx="911225" cy="2074863"/>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3"/>
          <p:cNvSpPr/>
          <p:nvPr/>
        </p:nvSpPr>
        <p:spPr>
          <a:xfrm>
            <a:off x="446088" y="3055938"/>
            <a:ext cx="694690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541338" y="4559300"/>
            <a:ext cx="675640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9"/>
          <p:cNvSpPr/>
          <p:nvPr/>
        </p:nvSpPr>
        <p:spPr>
          <a:xfrm>
            <a:off x="539750" y="3140075"/>
            <a:ext cx="6759575" cy="207645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
        <p:nvSpPr>
          <p:cNvPr id="12" name="Date Placeholder 3"/>
          <p:cNvSpPr>
            <a:spLocks noGrp="1"/>
          </p:cNvSpPr>
          <p:nvPr>
            <p:ph type="dt" sz="half" idx="10"/>
          </p:nvPr>
        </p:nvSpPr>
        <p:spPr/>
        <p:txBody>
          <a:bodyPr/>
          <a:lstStyle>
            <a:lvl1pPr>
              <a:defRPr/>
            </a:lvl1pPr>
          </a:lstStyle>
          <a:p>
            <a:pPr>
              <a:defRPr/>
            </a:pPr>
            <a:fld id="{7C4374CB-DB7F-5648-AC75-338664E3FD4D}" type="datetime1">
              <a:rPr lang="en-US" smtClean="0"/>
              <a:t>8/31/16</a:t>
            </a:fld>
            <a:endParaRPr lang="en-US" dirty="0"/>
          </a:p>
        </p:txBody>
      </p:sp>
      <p:sp>
        <p:nvSpPr>
          <p:cNvPr id="13" name="Footer Placeholder 4"/>
          <p:cNvSpPr>
            <a:spLocks noGrp="1"/>
          </p:cNvSpPr>
          <p:nvPr>
            <p:ph type="ftr" sz="quarter" idx="11"/>
          </p:nvPr>
        </p:nvSpPr>
        <p:spPr/>
        <p:txBody>
          <a:bodyPr/>
          <a:lstStyle>
            <a:lvl1pPr>
              <a:defRPr/>
            </a:lvl1pPr>
          </a:lstStyle>
          <a:p>
            <a:pPr>
              <a:defRPr/>
            </a:pPr>
            <a:endParaRPr lang="en-US"/>
          </a:p>
        </p:txBody>
      </p:sp>
      <p:sp>
        <p:nvSpPr>
          <p:cNvPr id="14" name="Slide Number Placeholder 5"/>
          <p:cNvSpPr>
            <a:spLocks noGrp="1"/>
          </p:cNvSpPr>
          <p:nvPr>
            <p:ph type="sldNum" sz="quarter" idx="12"/>
          </p:nvPr>
        </p:nvSpPr>
        <p:spPr>
          <a:xfrm>
            <a:off x="7786688" y="4625975"/>
            <a:ext cx="762000" cy="457200"/>
          </a:xfrm>
        </p:spPr>
        <p:txBody>
          <a:bodyPr/>
          <a:lstStyle>
            <a:lvl1pPr algn="ctr">
              <a:defRPr sz="2800" smtClean="0">
                <a:solidFill>
                  <a:schemeClr val="accent1">
                    <a:lumMod val="50000"/>
                  </a:schemeClr>
                </a:solidFill>
              </a:defRPr>
            </a:lvl1pPr>
          </a:lstStyle>
          <a:p>
            <a:pPr>
              <a:defRPr/>
            </a:pPr>
            <a:fld id="{CFA92588-5F1E-4EF0-A7CA-032B687CE73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DC4BC8-E04C-5D40-B2C2-5EEC23D9E200}" type="datetime1">
              <a:rPr lang="en-US" smtClean="0"/>
              <a:t>8/31/16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9AC9AB-7A67-490F-A516-CE3B149547E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6"/>
          <p:cNvSpPr/>
          <p:nvPr/>
        </p:nvSpPr>
        <p:spPr>
          <a:xfrm>
            <a:off x="6861175" y="228600"/>
            <a:ext cx="1860550" cy="6122988"/>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6954838" y="350838"/>
            <a:ext cx="1673225" cy="5876925"/>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fld id="{1627939C-001E-5B42-A130-10F5B8C56C4B}" type="datetime1">
              <a:rPr lang="en-US" smtClean="0"/>
              <a:t>8/31/16</a:t>
            </a:fld>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98102454-840F-4939-86CF-438FDCFBCA5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6724D79-A10E-7D46-AFA9-CF7C47FD3D88}" type="datetime1">
              <a:rPr lang="en-US" smtClean="0"/>
              <a:t>8/31/16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AF07FCE-D968-4669-A901-EB8047DE1BC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7"/>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5"/>
          <p:cNvSpPr/>
          <p:nvPr/>
        </p:nvSpPr>
        <p:spPr>
          <a:xfrm>
            <a:off x="568325" y="3048000"/>
            <a:ext cx="803275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4"/>
          <p:cNvSpPr/>
          <p:nvPr/>
        </p:nvSpPr>
        <p:spPr>
          <a:xfrm>
            <a:off x="676275" y="4541838"/>
            <a:ext cx="781685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3"/>
          <p:cNvSpPr/>
          <p:nvPr/>
        </p:nvSpPr>
        <p:spPr>
          <a:xfrm>
            <a:off x="676275" y="3124200"/>
            <a:ext cx="7816850" cy="2078038"/>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3"/>
          <p:cNvSpPr>
            <a:spLocks noGrp="1"/>
          </p:cNvSpPr>
          <p:nvPr>
            <p:ph type="dt" sz="half" idx="10"/>
          </p:nvPr>
        </p:nvSpPr>
        <p:spPr/>
        <p:txBody>
          <a:bodyPr/>
          <a:lstStyle>
            <a:lvl1pPr>
              <a:defRPr/>
            </a:lvl1pPr>
          </a:lstStyle>
          <a:p>
            <a:pPr>
              <a:defRPr/>
            </a:pPr>
            <a:fld id="{03069DE7-A3AA-BC4E-8330-C749D178C86A}" type="datetime1">
              <a:rPr lang="en-US" smtClean="0"/>
              <a:t>8/31/16</a:t>
            </a:fld>
            <a:endParaRPr lang="en-US" dirty="0"/>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DB3C2D41-E1D4-40AA-BBEF-92DADF057E7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0CBC8F1E-F787-C54D-B6F2-507253515707}" type="datetime1">
              <a:rPr lang="en-US" smtClean="0"/>
              <a:t>8/31/16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18A02D-BC7D-4452-96B3-BFF1DAC3F5C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F48FFA37-67CC-7C49-83C7-7EC3368A52BC}" type="datetime1">
              <a:rPr lang="en-US" smtClean="0"/>
              <a:t>8/31/16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4A9D753-2E24-49B2-A0EF-F1D3AC9A90C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F0418BD-46D4-B549-BB01-9ABB36BC9DB8}" type="datetime1">
              <a:rPr lang="en-US" smtClean="0"/>
              <a:t>8/31/16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AD32185-47E3-46F4-950D-0E82E104820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 name="Rounded Rectangle 10"/>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25738A7C-080A-AC4F-96DF-D38CC5B2F182}" type="datetime1">
              <a:rPr lang="en-US" smtClean="0"/>
              <a:t>8/31/16</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2D126C69-C3BF-4195-A52D-FF65B779C2D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11"/>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9"/>
          <p:cNvSpPr/>
          <p:nvPr/>
        </p:nvSpPr>
        <p:spPr>
          <a:xfrm>
            <a:off x="676275" y="1643063"/>
            <a:ext cx="2484438" cy="3233737"/>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lstStyle>
            <a:lvl1pPr algn="l">
              <a:defRPr sz="2000" b="0">
                <a:solidFill>
                  <a:schemeClr val="accent1">
                    <a:lumMod val="75000"/>
                  </a:schemeClr>
                </a:solidFill>
              </a:defRPr>
            </a:lvl1pPr>
          </a:lstStyle>
          <a:p>
            <a:r>
              <a:rPr lang="en-US" smtClean="0"/>
              <a:t>Click to edit Master title style</a:t>
            </a:r>
            <a:endParaRPr lang="en-US" dirty="0"/>
          </a:p>
        </p:txBody>
      </p:sp>
      <p:sp>
        <p:nvSpPr>
          <p:cNvPr id="9" name="Date Placeholder 4"/>
          <p:cNvSpPr>
            <a:spLocks noGrp="1"/>
          </p:cNvSpPr>
          <p:nvPr>
            <p:ph type="dt" sz="half" idx="10"/>
          </p:nvPr>
        </p:nvSpPr>
        <p:spPr/>
        <p:txBody>
          <a:bodyPr/>
          <a:lstStyle>
            <a:lvl1pPr>
              <a:defRPr/>
            </a:lvl1pPr>
          </a:lstStyle>
          <a:p>
            <a:pPr>
              <a:defRPr/>
            </a:pPr>
            <a:fld id="{57FCD8D6-39EA-A64D-AF3E-91D8E160732E}" type="datetime1">
              <a:rPr lang="en-US" smtClean="0"/>
              <a:t>8/31/16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9CDED10D-82C3-4DC8-890C-E0D69140B3C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8"/>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1"/>
          <p:cNvSpPr/>
          <p:nvPr/>
        </p:nvSpPr>
        <p:spPr>
          <a:xfrm>
            <a:off x="762000" y="5029200"/>
            <a:ext cx="7600950" cy="12033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2"/>
          <p:cNvSpPr/>
          <p:nvPr/>
        </p:nvSpPr>
        <p:spPr>
          <a:xfrm>
            <a:off x="914400" y="5638800"/>
            <a:ext cx="7327900" cy="452438"/>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604838" y="5075238"/>
            <a:ext cx="7947025" cy="1096962"/>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0"/>
          <a:lstStyle>
            <a:lvl1pPr algn="ctr">
              <a:defRPr sz="2000" b="0">
                <a:solidFill>
                  <a:schemeClr val="accent1">
                    <a:lumMod val="75000"/>
                  </a:schemeClr>
                </a:solidFill>
              </a:defRPr>
            </a:lvl1pPr>
          </a:lstStyle>
          <a:p>
            <a:r>
              <a:rPr lang="en-US" smtClean="0"/>
              <a:t>Click to edit Master title style</a:t>
            </a:r>
            <a:endParaRPr lang="en-US" dirty="0"/>
          </a:p>
        </p:txBody>
      </p:sp>
      <p:sp>
        <p:nvSpPr>
          <p:cNvPr id="11" name="Date Placeholder 4"/>
          <p:cNvSpPr>
            <a:spLocks noGrp="1"/>
          </p:cNvSpPr>
          <p:nvPr>
            <p:ph type="dt" sz="half" idx="10"/>
          </p:nvPr>
        </p:nvSpPr>
        <p:spPr/>
        <p:txBody>
          <a:bodyPr/>
          <a:lstStyle>
            <a:lvl1pPr>
              <a:defRPr/>
            </a:lvl1pPr>
          </a:lstStyle>
          <a:p>
            <a:pPr>
              <a:defRPr/>
            </a:pPr>
            <a:fld id="{170F7455-454A-F249-B9E4-0E3413C14BE1}" type="datetime1">
              <a:rPr lang="en-US" smtClean="0"/>
              <a:t>8/31/16</a:t>
            </a:fld>
            <a:endParaRPr lang="en-US"/>
          </a:p>
        </p:txBody>
      </p:sp>
      <p:sp>
        <p:nvSpPr>
          <p:cNvPr id="12" name="Slide Number Placeholder 6"/>
          <p:cNvSpPr>
            <a:spLocks noGrp="1"/>
          </p:cNvSpPr>
          <p:nvPr>
            <p:ph type="sldNum" sz="quarter" idx="11"/>
          </p:nvPr>
        </p:nvSpPr>
        <p:spPr/>
        <p:txBody>
          <a:bodyPr/>
          <a:lstStyle>
            <a:lvl1pPr>
              <a:defRPr/>
            </a:lvl1pPr>
          </a:lstStyle>
          <a:p>
            <a:pPr>
              <a:defRPr/>
            </a:pPr>
            <a:fld id="{39EBD2BA-4BA2-43D4-A40F-41967A35A879}" type="slidenum">
              <a:rPr lang="en-US"/>
              <a:pPr>
                <a:defRPr/>
              </a:pPr>
              <a:t>‹#›</a:t>
            </a:fld>
            <a:endParaRPr lang="en-US"/>
          </a:p>
        </p:txBody>
      </p:sp>
      <p:sp>
        <p:nvSpPr>
          <p:cNvPr id="13" name="Footer Placeholder 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7" name="Rounded Rectangle 6"/>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ext Placeholder 2"/>
          <p:cNvSpPr>
            <a:spLocks noGrp="1"/>
          </p:cNvSpPr>
          <p:nvPr>
            <p:ph type="body" idx="1"/>
          </p:nvPr>
        </p:nvSpPr>
        <p:spPr bwMode="auto">
          <a:xfrm>
            <a:off x="457200" y="1752600"/>
            <a:ext cx="82296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2"/>
                </a:solidFill>
                <a:latin typeface="+mn-lt"/>
                <a:cs typeface="+mn-cs"/>
              </a:defRPr>
            </a:lvl1pPr>
          </a:lstStyle>
          <a:p>
            <a:pPr>
              <a:defRPr/>
            </a:pPr>
            <a:fld id="{1949D177-4DE0-CE44-9D3C-F397521FDCC5}" type="datetime1">
              <a:rPr lang="en-US" smtClean="0"/>
              <a:t>8/31/16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2"/>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2"/>
                </a:solidFill>
                <a:latin typeface="+mn-lt"/>
                <a:cs typeface="+mn-cs"/>
              </a:defRPr>
            </a:lvl1pPr>
          </a:lstStyle>
          <a:p>
            <a:pPr>
              <a:defRPr/>
            </a:pPr>
            <a:fld id="{0547A875-50A9-4BA6-ACF6-07B369B7D0A0}" type="slidenum">
              <a:rPr lang="en-US"/>
              <a:pPr>
                <a:defRPr/>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373063" y="373063"/>
            <a:ext cx="8380412" cy="1117600"/>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25450" y="407988"/>
            <a:ext cx="8261350" cy="103981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36" r:id="rId2"/>
    <p:sldLayoutId id="2147483842" r:id="rId3"/>
    <p:sldLayoutId id="2147483837" r:id="rId4"/>
    <p:sldLayoutId id="2147483838" r:id="rId5"/>
    <p:sldLayoutId id="2147483839" r:id="rId6"/>
    <p:sldLayoutId id="2147483843" r:id="rId7"/>
    <p:sldLayoutId id="2147483844" r:id="rId8"/>
    <p:sldLayoutId id="2147483845" r:id="rId9"/>
    <p:sldLayoutId id="2147483840" r:id="rId10"/>
    <p:sldLayoutId id="2147483846" r:id="rId11"/>
  </p:sldLayoutIdLst>
  <p:hf hdr="0" ftr="0" dt="0"/>
  <p:txStyles>
    <p:titleStyle>
      <a:lvl1pPr algn="ctr" rtl="0" fontAlgn="base">
        <a:spcBef>
          <a:spcPct val="0"/>
        </a:spcBef>
        <a:spcAft>
          <a:spcPct val="0"/>
        </a:spcAft>
        <a:defRPr sz="3500" kern="1200" cap="all">
          <a:solidFill>
            <a:srgbClr val="6B7D72"/>
          </a:solidFill>
          <a:latin typeface="+mj-lt"/>
          <a:ea typeface="+mj-ea"/>
          <a:cs typeface="+mj-cs"/>
        </a:defRPr>
      </a:lvl1pPr>
      <a:lvl2pPr algn="ctr" rtl="0" fontAlgn="base">
        <a:spcBef>
          <a:spcPct val="0"/>
        </a:spcBef>
        <a:spcAft>
          <a:spcPct val="0"/>
        </a:spcAft>
        <a:defRPr sz="3500">
          <a:solidFill>
            <a:srgbClr val="6B7D72"/>
          </a:solidFill>
          <a:latin typeface="Book Antiqua" pitchFamily="18" charset="0"/>
        </a:defRPr>
      </a:lvl2pPr>
      <a:lvl3pPr algn="ctr" rtl="0" fontAlgn="base">
        <a:spcBef>
          <a:spcPct val="0"/>
        </a:spcBef>
        <a:spcAft>
          <a:spcPct val="0"/>
        </a:spcAft>
        <a:defRPr sz="3500">
          <a:solidFill>
            <a:srgbClr val="6B7D72"/>
          </a:solidFill>
          <a:latin typeface="Book Antiqua" pitchFamily="18" charset="0"/>
        </a:defRPr>
      </a:lvl3pPr>
      <a:lvl4pPr algn="ctr" rtl="0" fontAlgn="base">
        <a:spcBef>
          <a:spcPct val="0"/>
        </a:spcBef>
        <a:spcAft>
          <a:spcPct val="0"/>
        </a:spcAft>
        <a:defRPr sz="3500">
          <a:solidFill>
            <a:srgbClr val="6B7D72"/>
          </a:solidFill>
          <a:latin typeface="Book Antiqua" pitchFamily="18" charset="0"/>
        </a:defRPr>
      </a:lvl4pPr>
      <a:lvl5pPr algn="ctr" rtl="0" fontAlgn="base">
        <a:spcBef>
          <a:spcPct val="0"/>
        </a:spcBef>
        <a:spcAft>
          <a:spcPct val="0"/>
        </a:spcAft>
        <a:defRPr sz="3500">
          <a:solidFill>
            <a:srgbClr val="6B7D72"/>
          </a:solidFill>
          <a:latin typeface="Book Antiqua" pitchFamily="18" charset="0"/>
        </a:defRPr>
      </a:lvl5pPr>
      <a:lvl6pPr marL="457200" algn="ctr" rtl="0" fontAlgn="base">
        <a:spcBef>
          <a:spcPct val="0"/>
        </a:spcBef>
        <a:spcAft>
          <a:spcPct val="0"/>
        </a:spcAft>
        <a:defRPr sz="3500">
          <a:solidFill>
            <a:srgbClr val="6B7D72"/>
          </a:solidFill>
          <a:latin typeface="Book Antiqua" pitchFamily="18" charset="0"/>
        </a:defRPr>
      </a:lvl6pPr>
      <a:lvl7pPr marL="914400" algn="ctr" rtl="0" fontAlgn="base">
        <a:spcBef>
          <a:spcPct val="0"/>
        </a:spcBef>
        <a:spcAft>
          <a:spcPct val="0"/>
        </a:spcAft>
        <a:defRPr sz="3500">
          <a:solidFill>
            <a:srgbClr val="6B7D72"/>
          </a:solidFill>
          <a:latin typeface="Book Antiqua" pitchFamily="18" charset="0"/>
        </a:defRPr>
      </a:lvl7pPr>
      <a:lvl8pPr marL="1371600" algn="ctr" rtl="0" fontAlgn="base">
        <a:spcBef>
          <a:spcPct val="0"/>
        </a:spcBef>
        <a:spcAft>
          <a:spcPct val="0"/>
        </a:spcAft>
        <a:defRPr sz="3500">
          <a:solidFill>
            <a:srgbClr val="6B7D72"/>
          </a:solidFill>
          <a:latin typeface="Book Antiqua" pitchFamily="18" charset="0"/>
        </a:defRPr>
      </a:lvl8pPr>
      <a:lvl9pPr marL="1828800" algn="ctr" rtl="0" fontAlgn="base">
        <a:spcBef>
          <a:spcPct val="0"/>
        </a:spcBef>
        <a:spcAft>
          <a:spcPct val="0"/>
        </a:spcAft>
        <a:defRPr sz="3500">
          <a:solidFill>
            <a:srgbClr val="6B7D72"/>
          </a:solidFill>
          <a:latin typeface="Book Antiqua" pitchFamily="18" charset="0"/>
        </a:defRPr>
      </a:lvl9pPr>
    </p:titleStyle>
    <p:bodyStyle>
      <a:lvl1pPr marL="342900" indent="-228600" algn="l" rtl="0" fontAlgn="base">
        <a:spcBef>
          <a:spcPct val="20000"/>
        </a:spcBef>
        <a:spcAft>
          <a:spcPct val="0"/>
        </a:spcAft>
        <a:buClr>
          <a:schemeClr val="accent1"/>
        </a:buClr>
        <a:buFont typeface="Arial" charset="0"/>
        <a:buChar char="•"/>
        <a:defRPr sz="2400" kern="1200">
          <a:solidFill>
            <a:schemeClr val="tx2"/>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2"/>
          </a:solidFill>
          <a:latin typeface="+mn-lt"/>
          <a:ea typeface="+mn-ea"/>
          <a:cs typeface="+mn-cs"/>
        </a:defRPr>
      </a:lvl2pPr>
      <a:lvl3pPr marL="914400" indent="-228600" algn="l" rtl="0" fontAlgn="base">
        <a:spcBef>
          <a:spcPct val="20000"/>
        </a:spcBef>
        <a:spcAft>
          <a:spcPct val="0"/>
        </a:spcAft>
        <a:buClr>
          <a:srgbClr val="B5AE53"/>
        </a:buClr>
        <a:buFont typeface="Arial" charset="0"/>
        <a:buChar char="•"/>
        <a:defRPr kern="1200">
          <a:solidFill>
            <a:schemeClr val="tx2"/>
          </a:solidFill>
          <a:latin typeface="+mn-lt"/>
          <a:ea typeface="+mn-ea"/>
          <a:cs typeface="+mn-cs"/>
        </a:defRPr>
      </a:lvl3pPr>
      <a:lvl4pPr marL="1279525" indent="-228600" algn="l" rtl="0" fontAlgn="base">
        <a:spcBef>
          <a:spcPct val="20000"/>
        </a:spcBef>
        <a:spcAft>
          <a:spcPct val="0"/>
        </a:spcAft>
        <a:buClr>
          <a:srgbClr val="848058"/>
        </a:buClr>
        <a:buFont typeface="Arial" charset="0"/>
        <a:buChar char="•"/>
        <a:defRPr sz="1600" kern="1200">
          <a:solidFill>
            <a:schemeClr val="tx2"/>
          </a:solidFill>
          <a:latin typeface="+mn-lt"/>
          <a:ea typeface="+mn-ea"/>
          <a:cs typeface="+mn-cs"/>
        </a:defRPr>
      </a:lvl4pPr>
      <a:lvl5pPr marL="1554163" indent="-228600" algn="l" rtl="0" fontAlgn="base">
        <a:spcBef>
          <a:spcPct val="20000"/>
        </a:spcBef>
        <a:spcAft>
          <a:spcPct val="0"/>
        </a:spcAft>
        <a:buClr>
          <a:srgbClr val="E8B54D"/>
        </a:buClr>
        <a:buFont typeface="Arial" charset="0"/>
        <a:buChar char="•"/>
        <a:defRPr sz="1600" kern="120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42938" y="4648200"/>
            <a:ext cx="6553200" cy="457200"/>
          </a:xfrm>
        </p:spPr>
        <p:txBody>
          <a:bodyPr rtlCol="0">
            <a:normAutofit/>
          </a:bodyPr>
          <a:lstStyle/>
          <a:p>
            <a:pPr fontAlgn="auto">
              <a:spcAft>
                <a:spcPts val="0"/>
              </a:spcAft>
              <a:buFont typeface="Arial" pitchFamily="34" charset="0"/>
              <a:buNone/>
              <a:defRPr/>
            </a:pPr>
            <a:r>
              <a:rPr lang="en-US" dirty="0" smtClean="0"/>
              <a:t>Human sexuality Robert Wonser</a:t>
            </a:r>
            <a:endParaRPr lang="en-US" dirty="0"/>
          </a:p>
        </p:txBody>
      </p:sp>
      <p:sp>
        <p:nvSpPr>
          <p:cNvPr id="3" name="Title 2"/>
          <p:cNvSpPr>
            <a:spLocks noGrp="1"/>
          </p:cNvSpPr>
          <p:nvPr>
            <p:ph type="ctrTitle"/>
          </p:nvPr>
        </p:nvSpPr>
        <p:spPr>
          <a:xfrm>
            <a:off x="604838" y="3227388"/>
            <a:ext cx="6629400" cy="1219200"/>
          </a:xfrm>
        </p:spPr>
        <p:txBody>
          <a:bodyPr wrap="square" numCol="1" compatLnSpc="1">
            <a:prstTxWarp prst="textNoShape">
              <a:avLst/>
            </a:prstTxWarp>
          </a:bodyPr>
          <a:lstStyle/>
          <a:p>
            <a:r>
              <a:rPr lang="en-US" sz="3200" cap="none" dirty="0" smtClean="0">
                <a:solidFill>
                  <a:srgbClr val="47534C"/>
                </a:solidFill>
              </a:rPr>
              <a:t>THE SOCIAL CONSTRUCTION OF REALITY and SEXUALITY</a:t>
            </a:r>
          </a:p>
        </p:txBody>
      </p:sp>
      <p:sp>
        <p:nvSpPr>
          <p:cNvPr id="4" name="Slide Number Placeholder 3"/>
          <p:cNvSpPr>
            <a:spLocks noGrp="1"/>
          </p:cNvSpPr>
          <p:nvPr>
            <p:ph type="sldNum" sz="quarter" idx="12"/>
          </p:nvPr>
        </p:nvSpPr>
        <p:spPr/>
        <p:txBody>
          <a:bodyPr/>
          <a:lstStyle/>
          <a:p>
            <a:pPr>
              <a:defRPr/>
            </a:pPr>
            <a:fld id="{CFA92588-5F1E-4EF0-A7CA-032B687CE73A}" type="slidenum">
              <a:rPr lang="en-US" smtClean="0"/>
              <a:pPr>
                <a:defRPr/>
              </a:pPr>
              <a:t>1</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rPr>
              <a:t>gender</a:t>
            </a:r>
            <a:endParaRPr lang="en-US" dirty="0">
              <a:solidFill>
                <a:schemeClr val="accent1">
                  <a:lumMod val="75000"/>
                </a:schemeClr>
              </a:solidFill>
            </a:endParaRPr>
          </a:p>
        </p:txBody>
      </p:sp>
      <p:sp>
        <p:nvSpPr>
          <p:cNvPr id="3" name="Content Placeholder 2"/>
          <p:cNvSpPr>
            <a:spLocks noGrp="1"/>
          </p:cNvSpPr>
          <p:nvPr>
            <p:ph idx="1"/>
          </p:nvPr>
        </p:nvSpPr>
        <p:spPr/>
        <p:txBody>
          <a:bodyPr rtlCol="0">
            <a:normAutofit fontScale="92500"/>
          </a:bodyPr>
          <a:lstStyle/>
          <a:p>
            <a:pPr fontAlgn="auto">
              <a:spcAft>
                <a:spcPts val="0"/>
              </a:spcAft>
              <a:buFont typeface="Arial" pitchFamily="34" charset="0"/>
              <a:buChar char="•"/>
              <a:defRPr/>
            </a:pPr>
            <a:r>
              <a:rPr lang="en-US" sz="3000" dirty="0" smtClean="0"/>
              <a:t>Surprise! Also a social construction!</a:t>
            </a:r>
          </a:p>
          <a:p>
            <a:pPr fontAlgn="auto">
              <a:spcAft>
                <a:spcPts val="0"/>
              </a:spcAft>
              <a:buFont typeface="Arial" pitchFamily="34" charset="0"/>
              <a:buChar char="•"/>
              <a:defRPr/>
            </a:pPr>
            <a:endParaRPr lang="en-US" sz="3000" dirty="0" smtClean="0"/>
          </a:p>
          <a:p>
            <a:pPr fontAlgn="auto">
              <a:spcAft>
                <a:spcPts val="0"/>
              </a:spcAft>
              <a:buFont typeface="Arial" pitchFamily="34" charset="0"/>
              <a:buChar char="•"/>
              <a:defRPr/>
            </a:pPr>
            <a:r>
              <a:rPr lang="en-US" sz="3000" b="1" dirty="0"/>
              <a:t>Sex</a:t>
            </a:r>
            <a:r>
              <a:rPr lang="en-US" sz="3000" dirty="0"/>
              <a:t> refers to an </a:t>
            </a:r>
            <a:r>
              <a:rPr lang="en-US" sz="3000" dirty="0" smtClean="0"/>
              <a:t>individual</a:t>
            </a:r>
            <a:r>
              <a:rPr lang="en-US" sz="3000" dirty="0" smtClean="0">
                <a:latin typeface="Times New Roman" charset="0"/>
              </a:rPr>
              <a:t>’</a:t>
            </a:r>
            <a:r>
              <a:rPr lang="en-US" sz="3000" dirty="0" smtClean="0"/>
              <a:t>s </a:t>
            </a:r>
            <a:r>
              <a:rPr lang="en-US" sz="3000" dirty="0"/>
              <a:t>membership in one of two biologically distinct categories</a:t>
            </a:r>
            <a:r>
              <a:rPr lang="en-US" sz="3000" dirty="0">
                <a:latin typeface="Times New Roman" charset="0"/>
              </a:rPr>
              <a:t>—</a:t>
            </a:r>
            <a:r>
              <a:rPr lang="en-US" sz="3000" dirty="0"/>
              <a:t>male or female.  </a:t>
            </a:r>
            <a:endParaRPr lang="en-US" sz="3000" dirty="0" smtClean="0"/>
          </a:p>
          <a:p>
            <a:pPr fontAlgn="auto">
              <a:spcAft>
                <a:spcPts val="0"/>
              </a:spcAft>
              <a:buFont typeface="Arial" pitchFamily="34" charset="0"/>
              <a:buChar char="•"/>
              <a:defRPr/>
            </a:pPr>
            <a:endParaRPr lang="en-US" sz="3000" b="1" i="1" dirty="0"/>
          </a:p>
          <a:p>
            <a:pPr fontAlgn="auto">
              <a:spcAft>
                <a:spcPts val="0"/>
              </a:spcAft>
              <a:buFont typeface="Arial" pitchFamily="34" charset="0"/>
              <a:buChar char="•"/>
              <a:defRPr/>
            </a:pPr>
            <a:r>
              <a:rPr lang="en-US" sz="3000" b="1" dirty="0"/>
              <a:t>Gender</a:t>
            </a:r>
            <a:r>
              <a:rPr lang="en-US" sz="3000" b="1" i="1" dirty="0"/>
              <a:t> </a:t>
            </a:r>
            <a:r>
              <a:rPr lang="en-US" sz="3000" dirty="0"/>
              <a:t>refers to the physical, behavioral, and personality traits that a group considers normal for its male and female members. </a:t>
            </a:r>
          </a:p>
          <a:p>
            <a:pPr fontAlgn="auto">
              <a:spcAft>
                <a:spcPts val="0"/>
              </a:spcAft>
              <a:buFont typeface="Arial" pitchFamily="34" charset="0"/>
              <a:buChar char="•"/>
              <a:defRPr/>
            </a:pPr>
            <a:endParaRPr lang="en-US"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rPr>
              <a:t>sexuality</a:t>
            </a:r>
            <a:endParaRPr lang="en-US" dirty="0">
              <a:solidFill>
                <a:schemeClr val="accent1">
                  <a:lumMod val="75000"/>
                </a:schemeClr>
              </a:solidFill>
            </a:endParaRPr>
          </a:p>
        </p:txBody>
      </p:sp>
      <p:sp>
        <p:nvSpPr>
          <p:cNvPr id="24578" name="Content Placeholder 2"/>
          <p:cNvSpPr>
            <a:spLocks noGrp="1"/>
          </p:cNvSpPr>
          <p:nvPr>
            <p:ph idx="1"/>
          </p:nvPr>
        </p:nvSpPr>
        <p:spPr/>
        <p:txBody>
          <a:bodyPr/>
          <a:lstStyle/>
          <a:p>
            <a:r>
              <a:rPr lang="en-US" sz="3000" dirty="0" smtClean="0"/>
              <a:t>You guessed it… also a social construction</a:t>
            </a:r>
            <a:r>
              <a:rPr lang="en-US" sz="3000" dirty="0" smtClean="0"/>
              <a:t>!</a:t>
            </a:r>
          </a:p>
          <a:p>
            <a:endParaRPr lang="en-US" sz="3000" dirty="0" smtClean="0"/>
          </a:p>
          <a:p>
            <a:r>
              <a:rPr lang="en-US" sz="3000" b="1" dirty="0" smtClean="0"/>
              <a:t>Sexual orientation</a:t>
            </a:r>
            <a:r>
              <a:rPr lang="en-US" sz="3000" dirty="0" smtClean="0"/>
              <a:t> </a:t>
            </a:r>
            <a:r>
              <a:rPr lang="en-US" sz="3000" dirty="0"/>
              <a:t>a person's sexual identity in relation to the gender to which they are attracted; the fact of being heterosexual, homosexual, or </a:t>
            </a:r>
            <a:r>
              <a:rPr lang="en-US" sz="3000" dirty="0" smtClean="0"/>
              <a:t>bisexual.</a:t>
            </a:r>
            <a:endParaRPr lang="en-US" sz="3000" dirty="0" smtClean="0"/>
          </a:p>
          <a:p>
            <a:endParaRPr lang="en-US" dirty="0" smtClean="0"/>
          </a:p>
          <a:p>
            <a:endParaRPr lang="en-US" dirty="0" smtClean="0"/>
          </a:p>
          <a:p>
            <a:endParaRPr lang="en-US" dirty="0" smtClean="0"/>
          </a:p>
        </p:txBody>
      </p:sp>
      <p:sp>
        <p:nvSpPr>
          <p:cNvPr id="3" name="Slide Number Placeholder 2"/>
          <p:cNvSpPr>
            <a:spLocks noGrp="1"/>
          </p:cNvSpPr>
          <p:nvPr>
            <p:ph type="sldNum" sz="quarter" idx="12"/>
          </p:nvPr>
        </p:nvSpPr>
        <p:spPr/>
        <p:txBody>
          <a:bodyPr/>
          <a:lstStyle/>
          <a:p>
            <a:pPr>
              <a:defRPr/>
            </a:pPr>
            <a:fld id="{CAF07FCE-D968-4669-A901-EB8047DE1BC8}"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65D6C0-87E0-4C41-BFDC-D272A0B6104D}" type="slidenum">
              <a:rPr lang="en-US">
                <a:cs typeface="Arial" charset="0"/>
              </a:rPr>
              <a:pPr fontAlgn="base">
                <a:spcBef>
                  <a:spcPct val="0"/>
                </a:spcBef>
                <a:spcAft>
                  <a:spcPct val="0"/>
                </a:spcAft>
              </a:pPr>
              <a:t>12</a:t>
            </a:fld>
            <a:endParaRPr lang="en-US">
              <a:cs typeface="Arial" charset="0"/>
            </a:endParaRPr>
          </a:p>
        </p:txBody>
      </p:sp>
      <p:sp>
        <p:nvSpPr>
          <p:cNvPr id="25603" name="Slide Number Placeholder 3"/>
          <p:cNvSpPr txBox="1">
            <a:spLocks noGrp="1"/>
          </p:cNvSpPr>
          <p:nvPr/>
        </p:nvSpPr>
        <p:spPr bwMode="auto">
          <a:xfrm>
            <a:off x="8628063" y="6591300"/>
            <a:ext cx="325437" cy="190500"/>
          </a:xfrm>
          <a:prstGeom prst="rect">
            <a:avLst/>
          </a:prstGeom>
          <a:noFill/>
          <a:ln w="9525">
            <a:noFill/>
            <a:miter lim="800000"/>
            <a:headEnd/>
            <a:tailEnd/>
          </a:ln>
        </p:spPr>
        <p:txBody>
          <a:bodyPr wrap="none" tIns="18288" bIns="18288" anchor="ctr">
            <a:spAutoFit/>
          </a:bodyPr>
          <a:lstStyle/>
          <a:p>
            <a:pPr algn="r"/>
            <a:fld id="{75E98AB6-4510-4D90-9B67-48C0EE81DCE7}" type="slidenum">
              <a:rPr lang="en-US" sz="1000" b="1">
                <a:ea typeface="ＭＳ Ｐゴシック" pitchFamily="34" charset="-128"/>
              </a:rPr>
              <a:pPr algn="r"/>
              <a:t>12</a:t>
            </a:fld>
            <a:endParaRPr lang="en-US" sz="1000" b="1">
              <a:ea typeface="ＭＳ Ｐゴシック" pitchFamily="34" charset="-128"/>
            </a:endParaRPr>
          </a:p>
        </p:txBody>
      </p:sp>
      <p:sp>
        <p:nvSpPr>
          <p:cNvPr id="38915" name="Rectangle 2"/>
          <p:cNvSpPr>
            <a:spLocks noGrp="1" noChangeArrowheads="1"/>
          </p:cNvSpPr>
          <p:nvPr>
            <p:ph type="title" idx="4294967295"/>
          </p:nvPr>
        </p:nvSpPr>
        <p:spPr/>
        <p:txBody>
          <a:bodyPr/>
          <a:lstStyle/>
          <a:p>
            <a:pPr fontAlgn="auto">
              <a:spcAft>
                <a:spcPts val="0"/>
              </a:spcAft>
              <a:defRPr/>
            </a:pPr>
            <a:r>
              <a:rPr lang="en-US" dirty="0">
                <a:solidFill>
                  <a:schemeClr val="accent1">
                    <a:lumMod val="75000"/>
                  </a:schemeClr>
                </a:solidFill>
              </a:rPr>
              <a:t>Sexual Orientation </a:t>
            </a:r>
            <a:endParaRPr lang="en-US" sz="2100" dirty="0">
              <a:solidFill>
                <a:schemeClr val="accent1">
                  <a:lumMod val="75000"/>
                </a:schemeClr>
              </a:solidFill>
            </a:endParaRPr>
          </a:p>
        </p:txBody>
      </p:sp>
      <p:sp>
        <p:nvSpPr>
          <p:cNvPr id="25605" name="Rectangle 3"/>
          <p:cNvSpPr>
            <a:spLocks noGrp="1" noChangeArrowheads="1"/>
          </p:cNvSpPr>
          <p:nvPr>
            <p:ph type="body" idx="4294967295"/>
          </p:nvPr>
        </p:nvSpPr>
        <p:spPr/>
        <p:txBody>
          <a:bodyPr/>
          <a:lstStyle/>
          <a:p>
            <a:r>
              <a:rPr lang="en-US" dirty="0" smtClean="0"/>
              <a:t>Is sexual orientation a continuum rather than a few simple categories?</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Those who are </a:t>
            </a:r>
            <a:r>
              <a:rPr lang="en-US" b="1" dirty="0" smtClean="0"/>
              <a:t>asexual</a:t>
            </a:r>
            <a:r>
              <a:rPr lang="en-US" dirty="0" smtClean="0"/>
              <a:t> may simply reject any sexual identity at all.</a:t>
            </a:r>
          </a:p>
          <a:p>
            <a:endParaRPr lang="en-US" dirty="0" smtClean="0"/>
          </a:p>
        </p:txBody>
      </p:sp>
      <p:pic>
        <p:nvPicPr>
          <p:cNvPr id="25606" name="Picture 5" descr="ch10fig04"/>
          <p:cNvPicPr>
            <a:picLocks noChangeAspect="1" noChangeArrowheads="1"/>
          </p:cNvPicPr>
          <p:nvPr/>
        </p:nvPicPr>
        <p:blipFill>
          <a:blip r:embed="rId3"/>
          <a:srcRect/>
          <a:stretch>
            <a:fillRect/>
          </a:stretch>
        </p:blipFill>
        <p:spPr bwMode="auto">
          <a:xfrm>
            <a:off x="533400" y="2749550"/>
            <a:ext cx="8001000" cy="194151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normAutofit fontScale="90000"/>
          </a:bodyPr>
          <a:lstStyle/>
          <a:p>
            <a:pPr eaLnBrk="1" hangingPunct="1"/>
            <a:r>
              <a:rPr lang="en-US" sz="3200" b="1">
                <a:latin typeface="Calibri" charset="0"/>
              </a:rPr>
              <a:t>Our Cultural Legacy</a:t>
            </a:r>
            <a:r>
              <a:rPr lang="en-US" sz="3600" b="1">
                <a:latin typeface="Calibri" charset="0"/>
              </a:rPr>
              <a:t/>
            </a:r>
            <a:br>
              <a:rPr lang="en-US" sz="3600" b="1">
                <a:latin typeface="Calibri" charset="0"/>
              </a:rPr>
            </a:br>
            <a:r>
              <a:rPr lang="en-US" sz="3200" i="1">
                <a:latin typeface="Calibri" charset="0"/>
              </a:rPr>
              <a:t> </a:t>
            </a:r>
            <a:r>
              <a:rPr lang="en-US" sz="2800" i="1">
                <a:latin typeface="Calibri" charset="0"/>
              </a:rPr>
              <a:t>Two Themes</a:t>
            </a:r>
          </a:p>
        </p:txBody>
      </p:sp>
      <p:sp>
        <p:nvSpPr>
          <p:cNvPr id="27650" name="Rectangle 3"/>
          <p:cNvSpPr>
            <a:spLocks noGrp="1" noChangeArrowheads="1"/>
          </p:cNvSpPr>
          <p:nvPr>
            <p:ph type="body" idx="1"/>
          </p:nvPr>
        </p:nvSpPr>
        <p:spPr>
          <a:xfrm>
            <a:off x="454792" y="1927344"/>
            <a:ext cx="7391400" cy="2133600"/>
          </a:xfrm>
        </p:spPr>
        <p:txBody>
          <a:bodyPr/>
          <a:lstStyle/>
          <a:p>
            <a:pPr eaLnBrk="1" hangingPunct="1"/>
            <a:r>
              <a:rPr lang="en-US" sz="2800" b="1" dirty="0">
                <a:latin typeface="Calibri" charset="0"/>
              </a:rPr>
              <a:t>Sex for procreation</a:t>
            </a:r>
            <a:r>
              <a:rPr lang="en-US" sz="2800" dirty="0">
                <a:latin typeface="Calibri" charset="0"/>
              </a:rPr>
              <a:t> </a:t>
            </a:r>
          </a:p>
          <a:p>
            <a:pPr lvl="1" eaLnBrk="1" hangingPunct="1"/>
            <a:r>
              <a:rPr lang="en-US" sz="2800" dirty="0">
                <a:latin typeface="Calibri" charset="0"/>
              </a:rPr>
              <a:t>Definition of sex and intercourse used synonymously </a:t>
            </a:r>
            <a:endParaRPr lang="en-US" sz="2800" dirty="0" smtClean="0">
              <a:latin typeface="Calibri" charset="0"/>
            </a:endParaRPr>
          </a:p>
          <a:p>
            <a:pPr lvl="1" eaLnBrk="1" hangingPunct="1"/>
            <a:endParaRPr lang="en-US" sz="2800" dirty="0">
              <a:latin typeface="Calibri" charset="0"/>
            </a:endParaRPr>
          </a:p>
          <a:p>
            <a:pPr eaLnBrk="1" hangingPunct="1"/>
            <a:r>
              <a:rPr lang="en-US" sz="2800" b="1" dirty="0">
                <a:latin typeface="Calibri" charset="0"/>
              </a:rPr>
              <a:t>Male and female gender </a:t>
            </a:r>
            <a:r>
              <a:rPr lang="en-US" sz="2800" b="1" dirty="0" smtClean="0">
                <a:latin typeface="Calibri" charset="0"/>
              </a:rPr>
              <a:t>roles</a:t>
            </a:r>
          </a:p>
          <a:p>
            <a:pPr eaLnBrk="1" hangingPunct="1"/>
            <a:endParaRPr lang="en-US" sz="2800" b="1" dirty="0">
              <a:latin typeface="Calibri" charset="0"/>
            </a:endParaRPr>
          </a:p>
          <a:p>
            <a:pPr eaLnBrk="1" hangingPunct="1"/>
            <a:endParaRPr lang="en-US" sz="2800" b="1" dirty="0">
              <a:latin typeface="Calibri" charset="0"/>
            </a:endParaRPr>
          </a:p>
          <a:p>
            <a:pPr eaLnBrk="1" hangingPunct="1">
              <a:buFontTx/>
              <a:buNone/>
            </a:pPr>
            <a:endParaRPr lang="en-US" b="1" dirty="0">
              <a:latin typeface="Calibri" charset="0"/>
            </a:endParaRPr>
          </a:p>
        </p:txBody>
      </p:sp>
      <p:sp>
        <p:nvSpPr>
          <p:cNvPr id="27651" name="Rectangle 4"/>
          <p:cNvSpPr>
            <a:spLocks noChangeArrowheads="1"/>
          </p:cNvSpPr>
          <p:nvPr/>
        </p:nvSpPr>
        <p:spPr bwMode="auto">
          <a:xfrm>
            <a:off x="990600" y="3733800"/>
            <a:ext cx="73152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a:solidFill>
                  <a:schemeClr val="tx2"/>
                </a:solidFill>
              </a:rPr>
              <a:t>What importance do the historical themes of sex for procreation and male/female gender roles have today?</a:t>
            </a: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13</a:t>
            </a:fld>
            <a:endParaRPr lang="en-US" dirty="0"/>
          </a:p>
        </p:txBody>
      </p:sp>
    </p:spTree>
    <p:extLst>
      <p:ext uri="{BB962C8B-B14F-4D97-AF65-F5344CB8AC3E}">
        <p14:creationId xmlns:p14="http://schemas.microsoft.com/office/powerpoint/2010/main" val="425171319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sz="3200" b="1">
                <a:latin typeface="Calibri" charset="0"/>
              </a:rPr>
              <a:t>Sexual Attitudes </a:t>
            </a:r>
            <a:br>
              <a:rPr lang="en-US" sz="3200" b="1">
                <a:latin typeface="Calibri" charset="0"/>
              </a:rPr>
            </a:br>
            <a:r>
              <a:rPr lang="en-US" sz="2800" i="1">
                <a:latin typeface="Calibri" charset="0"/>
              </a:rPr>
              <a:t>Victorian Era</a:t>
            </a:r>
          </a:p>
        </p:txBody>
      </p:sp>
      <p:sp>
        <p:nvSpPr>
          <p:cNvPr id="31746" name="Rectangle 3"/>
          <p:cNvSpPr>
            <a:spLocks noGrp="1" noChangeArrowheads="1"/>
          </p:cNvSpPr>
          <p:nvPr>
            <p:ph type="body" idx="1"/>
          </p:nvPr>
        </p:nvSpPr>
        <p:spPr>
          <a:xfrm>
            <a:off x="230885" y="1736725"/>
            <a:ext cx="8234891" cy="4382795"/>
          </a:xfrm>
        </p:spPr>
        <p:txBody>
          <a:bodyPr/>
          <a:lstStyle/>
          <a:p>
            <a:pPr eaLnBrk="1" hangingPunct="1">
              <a:lnSpc>
                <a:spcPct val="90000"/>
              </a:lnSpc>
            </a:pPr>
            <a:r>
              <a:rPr lang="en-US" sz="2800" dirty="0" smtClean="0">
                <a:latin typeface="Calibri" charset="0"/>
              </a:rPr>
              <a:t>Women’</a:t>
            </a:r>
            <a:r>
              <a:rPr lang="en-US" altLang="ja-JP" sz="2800" dirty="0" smtClean="0">
                <a:latin typeface="Calibri" charset="0"/>
              </a:rPr>
              <a:t>s </a:t>
            </a:r>
            <a:r>
              <a:rPr lang="en-US" altLang="ja-JP" sz="2800" dirty="0">
                <a:latin typeface="Calibri" charset="0"/>
              </a:rPr>
              <a:t>role constrained; women as asexual</a:t>
            </a:r>
          </a:p>
          <a:p>
            <a:pPr eaLnBrk="1" hangingPunct="1">
              <a:lnSpc>
                <a:spcPct val="90000"/>
              </a:lnSpc>
            </a:pPr>
            <a:r>
              <a:rPr lang="en-US" sz="2800" dirty="0">
                <a:latin typeface="Calibri" charset="0"/>
              </a:rPr>
              <a:t>Emotional &amp; physical distance between husband and wife</a:t>
            </a:r>
          </a:p>
          <a:p>
            <a:pPr eaLnBrk="1" hangingPunct="1">
              <a:lnSpc>
                <a:spcPct val="90000"/>
              </a:lnSpc>
            </a:pPr>
            <a:r>
              <a:rPr lang="en-US" sz="2800" dirty="0">
                <a:latin typeface="Calibri" charset="0"/>
              </a:rPr>
              <a:t>Prostitution flourished</a:t>
            </a:r>
          </a:p>
          <a:p>
            <a:pPr eaLnBrk="1" hangingPunct="1">
              <a:lnSpc>
                <a:spcPct val="90000"/>
              </a:lnSpc>
            </a:pPr>
            <a:r>
              <a:rPr lang="en-US" sz="2800" dirty="0">
                <a:latin typeface="Calibri" charset="0"/>
              </a:rPr>
              <a:t>Continued polarized view of women as Madonna or whore</a:t>
            </a:r>
          </a:p>
          <a:p>
            <a:pPr eaLnBrk="1" hangingPunct="1">
              <a:lnSpc>
                <a:spcPct val="90000"/>
              </a:lnSpc>
            </a:pPr>
            <a:r>
              <a:rPr lang="en-US" sz="2800" dirty="0" smtClean="0">
                <a:latin typeface="Calibri" charset="0"/>
              </a:rPr>
              <a:t>Mosher’</a:t>
            </a:r>
            <a:r>
              <a:rPr lang="en-US" altLang="ja-JP" sz="2800" dirty="0" smtClean="0">
                <a:latin typeface="Calibri" charset="0"/>
              </a:rPr>
              <a:t>s </a:t>
            </a:r>
            <a:r>
              <a:rPr lang="en-US" altLang="ja-JP" sz="2800" dirty="0">
                <a:latin typeface="Calibri" charset="0"/>
              </a:rPr>
              <a:t>research contradicts prevailing view</a:t>
            </a:r>
            <a:r>
              <a:rPr lang="en-US" altLang="ja-JP" sz="2400" dirty="0">
                <a:latin typeface="Calibri" charset="0"/>
              </a:rPr>
              <a:t> </a:t>
            </a:r>
          </a:p>
          <a:p>
            <a:pPr eaLnBrk="1" hangingPunct="1">
              <a:lnSpc>
                <a:spcPct val="90000"/>
              </a:lnSpc>
              <a:buFontTx/>
              <a:buNone/>
            </a:pPr>
            <a:r>
              <a:rPr lang="en-US" sz="2400" dirty="0">
                <a:latin typeface="Calibri" charset="0"/>
              </a:rPr>
              <a:t>		-Victorian women experienced sexual desire, 	enjoyed intercourse, and experienced orgasm</a:t>
            </a:r>
          </a:p>
          <a:p>
            <a:pPr eaLnBrk="1" hangingPunct="1">
              <a:lnSpc>
                <a:spcPct val="90000"/>
              </a:lnSpc>
            </a:pPr>
            <a:endParaRPr lang="en-US" sz="2400" dirty="0">
              <a:latin typeface="Calibri" charset="0"/>
            </a:endParaRP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14</a:t>
            </a:fld>
            <a:endParaRPr lang="en-US" dirty="0"/>
          </a:p>
        </p:txBody>
      </p:sp>
    </p:spTree>
    <p:extLst>
      <p:ext uri="{BB962C8B-B14F-4D97-AF65-F5344CB8AC3E}">
        <p14:creationId xmlns:p14="http://schemas.microsoft.com/office/powerpoint/2010/main" val="133224019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sz="3200" b="1">
                <a:latin typeface="Calibri" charset="0"/>
              </a:rPr>
              <a:t>20</a:t>
            </a:r>
            <a:r>
              <a:rPr lang="en-US" sz="3200" b="1" baseline="30000">
                <a:latin typeface="Calibri" charset="0"/>
              </a:rPr>
              <a:t>th</a:t>
            </a:r>
            <a:r>
              <a:rPr lang="en-US" sz="3200" b="1">
                <a:latin typeface="Calibri" charset="0"/>
              </a:rPr>
              <a:t> Century Sexuality</a:t>
            </a:r>
          </a:p>
        </p:txBody>
      </p:sp>
      <p:sp>
        <p:nvSpPr>
          <p:cNvPr id="32770" name="Rectangle 3"/>
          <p:cNvSpPr>
            <a:spLocks noGrp="1" noChangeArrowheads="1"/>
          </p:cNvSpPr>
          <p:nvPr>
            <p:ph type="body" idx="1"/>
          </p:nvPr>
        </p:nvSpPr>
        <p:spPr>
          <a:xfrm>
            <a:off x="425450" y="1828159"/>
            <a:ext cx="7391400" cy="4069404"/>
          </a:xfrm>
        </p:spPr>
        <p:txBody>
          <a:bodyPr/>
          <a:lstStyle/>
          <a:p>
            <a:pPr eaLnBrk="1" hangingPunct="1">
              <a:lnSpc>
                <a:spcPct val="90000"/>
              </a:lnSpc>
            </a:pPr>
            <a:endParaRPr lang="en-US" sz="3000" u="sng" dirty="0">
              <a:latin typeface="Calibri" charset="0"/>
            </a:endParaRPr>
          </a:p>
          <a:p>
            <a:pPr eaLnBrk="1" hangingPunct="1">
              <a:lnSpc>
                <a:spcPct val="90000"/>
              </a:lnSpc>
            </a:pPr>
            <a:r>
              <a:rPr lang="en-US" sz="3000" b="1" dirty="0">
                <a:latin typeface="Calibri" charset="0"/>
              </a:rPr>
              <a:t>The beginning of the 20</a:t>
            </a:r>
            <a:r>
              <a:rPr lang="en-US" sz="3000" b="1" baseline="30000" dirty="0">
                <a:latin typeface="Calibri" charset="0"/>
              </a:rPr>
              <a:t>th</a:t>
            </a:r>
            <a:r>
              <a:rPr lang="en-US" sz="3000" b="1" dirty="0">
                <a:latin typeface="Calibri" charset="0"/>
              </a:rPr>
              <a:t> century</a:t>
            </a:r>
          </a:p>
          <a:p>
            <a:pPr lvl="1" eaLnBrk="1" hangingPunct="1">
              <a:lnSpc>
                <a:spcPct val="90000"/>
              </a:lnSpc>
            </a:pPr>
            <a:r>
              <a:rPr lang="en-US" sz="3000" dirty="0">
                <a:latin typeface="Calibri" charset="0"/>
              </a:rPr>
              <a:t>Suffrage movement</a:t>
            </a:r>
          </a:p>
          <a:p>
            <a:pPr lvl="1" eaLnBrk="1" hangingPunct="1">
              <a:lnSpc>
                <a:spcPct val="90000"/>
              </a:lnSpc>
            </a:pPr>
            <a:r>
              <a:rPr lang="en-US" sz="3000" dirty="0">
                <a:latin typeface="Calibri" charset="0"/>
              </a:rPr>
              <a:t>19</a:t>
            </a:r>
            <a:r>
              <a:rPr lang="en-US" sz="3000" baseline="30000" dirty="0">
                <a:latin typeface="Calibri" charset="0"/>
              </a:rPr>
              <a:t>th</a:t>
            </a:r>
            <a:r>
              <a:rPr lang="en-US" sz="3000" dirty="0">
                <a:latin typeface="Calibri" charset="0"/>
              </a:rPr>
              <a:t> amendment gives women the right to vote</a:t>
            </a:r>
          </a:p>
          <a:p>
            <a:pPr lvl="1" eaLnBrk="1" hangingPunct="1">
              <a:lnSpc>
                <a:spcPct val="90000"/>
              </a:lnSpc>
            </a:pPr>
            <a:endParaRPr lang="en-US" sz="3000" dirty="0">
              <a:latin typeface="Calibri" charset="0"/>
            </a:endParaRPr>
          </a:p>
          <a:p>
            <a:pPr eaLnBrk="1" hangingPunct="1">
              <a:lnSpc>
                <a:spcPct val="90000"/>
              </a:lnSpc>
            </a:pPr>
            <a:r>
              <a:rPr lang="en-US" sz="3000" b="1" dirty="0">
                <a:latin typeface="Calibri" charset="0"/>
              </a:rPr>
              <a:t>World War II</a:t>
            </a:r>
          </a:p>
          <a:p>
            <a:pPr lvl="1" eaLnBrk="1" hangingPunct="1">
              <a:lnSpc>
                <a:spcPct val="90000"/>
              </a:lnSpc>
            </a:pPr>
            <a:r>
              <a:rPr lang="en-US" sz="3000" dirty="0">
                <a:latin typeface="Calibri" charset="0"/>
              </a:rPr>
              <a:t>Gender roles were expanded &amp; more flexible</a:t>
            </a:r>
          </a:p>
          <a:p>
            <a:pPr lvl="1" eaLnBrk="1" hangingPunct="1">
              <a:lnSpc>
                <a:spcPct val="90000"/>
              </a:lnSpc>
            </a:pPr>
            <a:r>
              <a:rPr lang="en-US" sz="3000" dirty="0">
                <a:latin typeface="Calibri" charset="0"/>
              </a:rPr>
              <a:t>Postwar return to stricter roles</a:t>
            </a: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15</a:t>
            </a:fld>
            <a:endParaRPr lang="en-US" dirty="0"/>
          </a:p>
        </p:txBody>
      </p:sp>
      <p:pic>
        <p:nvPicPr>
          <p:cNvPr id="3" name="Picture 2"/>
          <p:cNvPicPr>
            <a:picLocks noChangeAspect="1"/>
          </p:cNvPicPr>
          <p:nvPr/>
        </p:nvPicPr>
        <p:blipFill>
          <a:blip r:embed="rId3"/>
          <a:stretch>
            <a:fillRect/>
          </a:stretch>
        </p:blipFill>
        <p:spPr>
          <a:xfrm>
            <a:off x="7147348" y="250169"/>
            <a:ext cx="1764750" cy="2736046"/>
          </a:xfrm>
          <a:prstGeom prst="rect">
            <a:avLst/>
          </a:prstGeom>
        </p:spPr>
      </p:pic>
    </p:spTree>
    <p:extLst>
      <p:ext uri="{BB962C8B-B14F-4D97-AF65-F5344CB8AC3E}">
        <p14:creationId xmlns:p14="http://schemas.microsoft.com/office/powerpoint/2010/main" val="132725441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US" sz="3200" b="1">
                <a:latin typeface="Calibri" charset="0"/>
              </a:rPr>
              <a:t>20</a:t>
            </a:r>
            <a:r>
              <a:rPr lang="en-US" sz="3200" b="1" baseline="30000">
                <a:latin typeface="Calibri" charset="0"/>
              </a:rPr>
              <a:t>th</a:t>
            </a:r>
            <a:r>
              <a:rPr lang="en-US" sz="3200" b="1">
                <a:latin typeface="Calibri" charset="0"/>
              </a:rPr>
              <a:t> Century Sexuality</a:t>
            </a:r>
          </a:p>
        </p:txBody>
      </p:sp>
      <p:sp>
        <p:nvSpPr>
          <p:cNvPr id="33794" name="Content Placeholder 2"/>
          <p:cNvSpPr>
            <a:spLocks noGrp="1"/>
          </p:cNvSpPr>
          <p:nvPr>
            <p:ph idx="1"/>
          </p:nvPr>
        </p:nvSpPr>
        <p:spPr>
          <a:xfrm>
            <a:off x="425450" y="1830387"/>
            <a:ext cx="7467600" cy="4525963"/>
          </a:xfrm>
        </p:spPr>
        <p:txBody>
          <a:bodyPr/>
          <a:lstStyle/>
          <a:p>
            <a:pPr eaLnBrk="1" hangingPunct="1"/>
            <a:r>
              <a:rPr lang="en-US" sz="3600" dirty="0">
                <a:latin typeface="Calibri" charset="0"/>
              </a:rPr>
              <a:t>The 1960s and 1970s</a:t>
            </a:r>
          </a:p>
          <a:p>
            <a:pPr lvl="1" eaLnBrk="1" hangingPunct="1"/>
            <a:r>
              <a:rPr lang="en-US" sz="3600" dirty="0" smtClean="0">
                <a:latin typeface="Calibri" charset="0"/>
              </a:rPr>
              <a:t>The</a:t>
            </a:r>
            <a:r>
              <a:rPr lang="en-US" sz="3600" dirty="0">
                <a:latin typeface="Calibri" charset="0"/>
              </a:rPr>
              <a:t> </a:t>
            </a:r>
            <a:r>
              <a:rPr lang="en-US" sz="3600" dirty="0" smtClean="0">
                <a:latin typeface="Calibri" charset="0"/>
              </a:rPr>
              <a:t>“</a:t>
            </a:r>
            <a:r>
              <a:rPr lang="en-US" altLang="ja-JP" sz="3600" dirty="0" smtClean="0">
                <a:latin typeface="Calibri" charset="0"/>
              </a:rPr>
              <a:t>sexual </a:t>
            </a:r>
            <a:r>
              <a:rPr lang="en-US" altLang="ja-JP" sz="3600" dirty="0">
                <a:latin typeface="Calibri" charset="0"/>
              </a:rPr>
              <a:t>revolution</a:t>
            </a:r>
            <a:r>
              <a:rPr lang="ja-JP" altLang="en-US" sz="3600" dirty="0">
                <a:latin typeface="Calibri" charset="0"/>
              </a:rPr>
              <a:t>”</a:t>
            </a:r>
            <a:endParaRPr lang="en-US" altLang="ja-JP" sz="3600" dirty="0">
              <a:latin typeface="Calibri" charset="0"/>
            </a:endParaRPr>
          </a:p>
          <a:p>
            <a:pPr lvl="1" eaLnBrk="1" hangingPunct="1"/>
            <a:r>
              <a:rPr lang="en-US" sz="3600" dirty="0">
                <a:latin typeface="Calibri" charset="0"/>
              </a:rPr>
              <a:t>Attitudes begin to change toward homosexuality</a:t>
            </a:r>
          </a:p>
          <a:p>
            <a:pPr lvl="1" eaLnBrk="1" hangingPunct="1"/>
            <a:endParaRPr lang="en-US" sz="3600" dirty="0">
              <a:latin typeface="Calibri" charset="0"/>
            </a:endParaRPr>
          </a:p>
          <a:p>
            <a:pPr eaLnBrk="1" hangingPunct="1"/>
            <a:endParaRPr lang="en-US" sz="3600" dirty="0">
              <a:latin typeface="Calibri" charset="0"/>
            </a:endParaRPr>
          </a:p>
          <a:p>
            <a:pPr lvl="1" eaLnBrk="1" hangingPunct="1"/>
            <a:endParaRPr lang="en-US" sz="3600" dirty="0">
              <a:latin typeface="Calibri" charset="0"/>
            </a:endParaRP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16</a:t>
            </a:fld>
            <a:endParaRPr lang="en-US" dirty="0"/>
          </a:p>
        </p:txBody>
      </p:sp>
    </p:spTree>
    <p:extLst>
      <p:ext uri="{BB962C8B-B14F-4D97-AF65-F5344CB8AC3E}">
        <p14:creationId xmlns:p14="http://schemas.microsoft.com/office/powerpoint/2010/main" val="3670454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sz="3200" b="1">
                <a:latin typeface="Calibri" charset="0"/>
              </a:rPr>
              <a:t>The Media and Sexuality</a:t>
            </a:r>
          </a:p>
        </p:txBody>
      </p:sp>
      <p:sp>
        <p:nvSpPr>
          <p:cNvPr id="34818" name="Text Box 5"/>
          <p:cNvSpPr txBox="1">
            <a:spLocks noChangeArrowheads="1"/>
          </p:cNvSpPr>
          <p:nvPr/>
        </p:nvSpPr>
        <p:spPr bwMode="auto">
          <a:xfrm>
            <a:off x="425450" y="2042807"/>
            <a:ext cx="74676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a:latin typeface="Calibri"/>
                <a:cs typeface="Calibri"/>
              </a:rPr>
              <a:t>How have mass media reflected and influenced sexual norms?</a:t>
            </a:r>
          </a:p>
          <a:p>
            <a:pPr eaLnBrk="1" hangingPunct="1"/>
            <a:endParaRPr lang="en-US" sz="3600" dirty="0">
              <a:latin typeface="Calibri"/>
              <a:cs typeface="Calibri"/>
            </a:endParaRPr>
          </a:p>
          <a:p>
            <a:pPr eaLnBrk="1" hangingPunct="1"/>
            <a:r>
              <a:rPr lang="en-US" sz="3600" dirty="0">
                <a:latin typeface="Calibri"/>
                <a:cs typeface="Calibri"/>
              </a:rPr>
              <a:t>What elements are unique to sexuality on the Internet compared with other mass media?</a:t>
            </a:r>
          </a:p>
          <a:p>
            <a:pPr eaLnBrk="1" hangingPunct="1">
              <a:spcBef>
                <a:spcPct val="50000"/>
              </a:spcBef>
            </a:pPr>
            <a:endParaRPr lang="en-US" sz="3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17</a:t>
            </a:fld>
            <a:endParaRPr lang="en-US" dirty="0"/>
          </a:p>
        </p:txBody>
      </p:sp>
    </p:spTree>
    <p:extLst>
      <p:ext uri="{BB962C8B-B14F-4D97-AF65-F5344CB8AC3E}">
        <p14:creationId xmlns:p14="http://schemas.microsoft.com/office/powerpoint/2010/main" val="2085938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sz="3200" b="1">
                <a:latin typeface="Calibri" charset="0"/>
              </a:rPr>
              <a:t>The Media and Sexuality</a:t>
            </a:r>
          </a:p>
        </p:txBody>
      </p:sp>
      <p:sp>
        <p:nvSpPr>
          <p:cNvPr id="35842" name="Rectangle 3"/>
          <p:cNvSpPr>
            <a:spLocks noGrp="1" noChangeArrowheads="1"/>
          </p:cNvSpPr>
          <p:nvPr>
            <p:ph type="body" idx="1"/>
          </p:nvPr>
        </p:nvSpPr>
        <p:spPr>
          <a:xfrm>
            <a:off x="280228" y="2023466"/>
            <a:ext cx="7924800" cy="4297363"/>
          </a:xfrm>
        </p:spPr>
        <p:txBody>
          <a:bodyPr/>
          <a:lstStyle/>
          <a:p>
            <a:pPr eaLnBrk="1" hangingPunct="1">
              <a:lnSpc>
                <a:spcPct val="90000"/>
              </a:lnSpc>
            </a:pPr>
            <a:r>
              <a:rPr lang="en-US" b="1" dirty="0">
                <a:latin typeface="Calibri" charset="0"/>
              </a:rPr>
              <a:t>Television</a:t>
            </a:r>
          </a:p>
          <a:p>
            <a:pPr lvl="1" eaLnBrk="1" hangingPunct="1">
              <a:lnSpc>
                <a:spcPct val="90000"/>
              </a:lnSpc>
            </a:pPr>
            <a:r>
              <a:rPr lang="en-US" sz="2400" dirty="0">
                <a:latin typeface="Calibri" charset="0"/>
              </a:rPr>
              <a:t>News, advice, and educational programs</a:t>
            </a:r>
          </a:p>
          <a:p>
            <a:pPr lvl="1" eaLnBrk="1" hangingPunct="1">
              <a:lnSpc>
                <a:spcPct val="90000"/>
              </a:lnSpc>
            </a:pPr>
            <a:r>
              <a:rPr lang="en-US" sz="2400" dirty="0">
                <a:latin typeface="Calibri" charset="0"/>
              </a:rPr>
              <a:t>Increased access to sexual material</a:t>
            </a:r>
          </a:p>
          <a:p>
            <a:pPr lvl="2" eaLnBrk="1" hangingPunct="1">
              <a:lnSpc>
                <a:spcPct val="90000"/>
              </a:lnSpc>
            </a:pPr>
            <a:r>
              <a:rPr lang="en-US" sz="2400" dirty="0">
                <a:latin typeface="Calibri" charset="0"/>
              </a:rPr>
              <a:t>Percentages of sexual content</a:t>
            </a:r>
          </a:p>
          <a:p>
            <a:pPr lvl="1" eaLnBrk="1" hangingPunct="1">
              <a:lnSpc>
                <a:spcPct val="90000"/>
              </a:lnSpc>
            </a:pPr>
            <a:r>
              <a:rPr lang="en-US" sz="2400" dirty="0">
                <a:latin typeface="Calibri" charset="0"/>
              </a:rPr>
              <a:t>Cable and music videos</a:t>
            </a:r>
          </a:p>
          <a:p>
            <a:pPr lvl="1" eaLnBrk="1" hangingPunct="1">
              <a:lnSpc>
                <a:spcPct val="90000"/>
              </a:lnSpc>
            </a:pPr>
            <a:r>
              <a:rPr lang="en-US" sz="2400" dirty="0">
                <a:latin typeface="Calibri" charset="0"/>
              </a:rPr>
              <a:t>Video games</a:t>
            </a:r>
          </a:p>
          <a:p>
            <a:pPr lvl="1" eaLnBrk="1" hangingPunct="1">
              <a:lnSpc>
                <a:spcPct val="90000"/>
              </a:lnSpc>
            </a:pPr>
            <a:r>
              <a:rPr lang="en-US" sz="2400" dirty="0">
                <a:latin typeface="Calibri" charset="0"/>
              </a:rPr>
              <a:t>Determining of social </a:t>
            </a:r>
            <a:r>
              <a:rPr lang="en-US" sz="2400" dirty="0" smtClean="0">
                <a:latin typeface="Calibri" charset="0"/>
              </a:rPr>
              <a:t>norms</a:t>
            </a:r>
          </a:p>
          <a:p>
            <a:pPr lvl="1" eaLnBrk="1" hangingPunct="1">
              <a:lnSpc>
                <a:spcPct val="90000"/>
              </a:lnSpc>
            </a:pPr>
            <a:endParaRPr lang="en-US" sz="2400" dirty="0">
              <a:latin typeface="Calibri" charset="0"/>
            </a:endParaRPr>
          </a:p>
          <a:p>
            <a:pPr eaLnBrk="1" hangingPunct="1">
              <a:lnSpc>
                <a:spcPct val="90000"/>
              </a:lnSpc>
            </a:pPr>
            <a:r>
              <a:rPr lang="en-US" b="1" dirty="0">
                <a:latin typeface="Calibri" charset="0"/>
              </a:rPr>
              <a:t>Advertising</a:t>
            </a:r>
          </a:p>
          <a:p>
            <a:pPr eaLnBrk="1" hangingPunct="1">
              <a:lnSpc>
                <a:spcPct val="90000"/>
              </a:lnSpc>
            </a:pPr>
            <a:r>
              <a:rPr lang="en-US" b="1" dirty="0">
                <a:latin typeface="Calibri" charset="0"/>
              </a:rPr>
              <a:t>Magazines</a:t>
            </a: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18</a:t>
            </a:fld>
            <a:endParaRPr lang="en-US" dirty="0"/>
          </a:p>
        </p:txBody>
      </p:sp>
      <p:pic>
        <p:nvPicPr>
          <p:cNvPr id="3" name="Picture 2"/>
          <p:cNvPicPr>
            <a:picLocks noChangeAspect="1"/>
          </p:cNvPicPr>
          <p:nvPr/>
        </p:nvPicPr>
        <p:blipFill>
          <a:blip r:embed="rId2"/>
          <a:stretch>
            <a:fillRect/>
          </a:stretch>
        </p:blipFill>
        <p:spPr>
          <a:xfrm>
            <a:off x="4813300" y="3991377"/>
            <a:ext cx="3873500" cy="2095500"/>
          </a:xfrm>
          <a:prstGeom prst="rect">
            <a:avLst/>
          </a:prstGeom>
        </p:spPr>
      </p:pic>
    </p:spTree>
    <p:extLst>
      <p:ext uri="{BB962C8B-B14F-4D97-AF65-F5344CB8AC3E}">
        <p14:creationId xmlns:p14="http://schemas.microsoft.com/office/powerpoint/2010/main" val="96052385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457200" y="0"/>
            <a:ext cx="8229600" cy="1143000"/>
          </a:xfrm>
        </p:spPr>
        <p:txBody>
          <a:bodyPr/>
          <a:lstStyle/>
          <a:p>
            <a:pPr eaLnBrk="1" hangingPunct="1"/>
            <a:r>
              <a:rPr lang="en-US" sz="3200" b="1">
                <a:latin typeface="Calibri" charset="0"/>
              </a:rPr>
              <a:t>Sexual Taboos and Television</a:t>
            </a:r>
          </a:p>
        </p:txBody>
      </p:sp>
      <p:pic>
        <p:nvPicPr>
          <p:cNvPr id="36866" name="Picture 1"/>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2247073" y="1416791"/>
            <a:ext cx="11137073" cy="368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19</a:t>
            </a:fld>
            <a:endParaRPr lang="en-US" dirty="0"/>
          </a:p>
        </p:txBody>
      </p:sp>
    </p:spTree>
    <p:extLst>
      <p:ext uri="{BB962C8B-B14F-4D97-AF65-F5344CB8AC3E}">
        <p14:creationId xmlns:p14="http://schemas.microsoft.com/office/powerpoint/2010/main" val="748228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accent1">
                    <a:lumMod val="75000"/>
                  </a:schemeClr>
                </a:solidFill>
              </a:rPr>
              <a:t>The Social Construction of Reality</a:t>
            </a:r>
            <a:endParaRPr lang="en-US" dirty="0">
              <a:solidFill>
                <a:schemeClr val="accent1">
                  <a:lumMod val="75000"/>
                </a:schemeClr>
              </a:solidFill>
            </a:endParaRPr>
          </a:p>
        </p:txBody>
      </p:sp>
      <p:sp>
        <p:nvSpPr>
          <p:cNvPr id="3" name="Content Placeholder 2"/>
          <p:cNvSpPr>
            <a:spLocks noGrp="1"/>
          </p:cNvSpPr>
          <p:nvPr>
            <p:ph idx="1"/>
          </p:nvPr>
        </p:nvSpPr>
        <p:spPr>
          <a:xfrm>
            <a:off x="457200" y="1752600"/>
            <a:ext cx="8229600" cy="4771039"/>
          </a:xfrm>
        </p:spPr>
        <p:txBody>
          <a:bodyPr rtlCol="0">
            <a:normAutofit/>
          </a:bodyPr>
          <a:lstStyle/>
          <a:p>
            <a:pPr fontAlgn="auto">
              <a:spcAft>
                <a:spcPts val="0"/>
              </a:spcAft>
              <a:buFont typeface="Arial" pitchFamily="34" charset="0"/>
              <a:buChar char="•"/>
              <a:defRPr/>
            </a:pPr>
            <a:r>
              <a:rPr lang="en-US" sz="2600" dirty="0" smtClean="0"/>
              <a:t>Reality is constructed socially.</a:t>
            </a:r>
          </a:p>
          <a:p>
            <a:pPr fontAlgn="auto">
              <a:spcAft>
                <a:spcPts val="0"/>
              </a:spcAft>
              <a:buFont typeface="Arial" pitchFamily="34" charset="0"/>
              <a:buChar char="•"/>
              <a:defRPr/>
            </a:pPr>
            <a:r>
              <a:rPr lang="en-US" sz="2600" dirty="0" smtClean="0"/>
              <a:t>Reify – to make </a:t>
            </a:r>
            <a:r>
              <a:rPr lang="en-US" sz="2600" dirty="0" smtClean="0"/>
              <a:t>real</a:t>
            </a:r>
          </a:p>
          <a:p>
            <a:pPr fontAlgn="auto">
              <a:spcAft>
                <a:spcPts val="0"/>
              </a:spcAft>
              <a:buFont typeface="Arial" pitchFamily="34" charset="0"/>
              <a:buChar char="•"/>
              <a:defRPr/>
            </a:pPr>
            <a:endParaRPr lang="en-US" sz="2600" dirty="0" smtClean="0"/>
          </a:p>
          <a:p>
            <a:pPr fontAlgn="auto">
              <a:lnSpc>
                <a:spcPct val="90000"/>
              </a:lnSpc>
              <a:spcAft>
                <a:spcPts val="0"/>
              </a:spcAft>
              <a:buFont typeface="Arial" pitchFamily="34" charset="0"/>
              <a:buChar char="•"/>
              <a:defRPr/>
            </a:pPr>
            <a:r>
              <a:rPr lang="en-US" sz="2600" b="1" dirty="0">
                <a:latin typeface="Verdana" charset="0"/>
              </a:rPr>
              <a:t>social</a:t>
            </a:r>
            <a:r>
              <a:rPr lang="en-US" sz="2600" b="1" i="1" dirty="0">
                <a:latin typeface="Verdana" charset="0"/>
              </a:rPr>
              <a:t> </a:t>
            </a:r>
            <a:r>
              <a:rPr lang="en-US" sz="2600" b="1" dirty="0">
                <a:latin typeface="Verdana" charset="0"/>
              </a:rPr>
              <a:t>construction</a:t>
            </a:r>
            <a:r>
              <a:rPr lang="en-US" sz="2600" dirty="0">
                <a:latin typeface="Verdana" charset="0"/>
              </a:rPr>
              <a:t>, that is, it is an idea created by humans (i.e. </a:t>
            </a:r>
            <a:r>
              <a:rPr lang="en-US" sz="2600" dirty="0" smtClean="0">
                <a:latin typeface="Verdana" charset="0"/>
              </a:rPr>
              <a:t>doesn’t </a:t>
            </a:r>
            <a:r>
              <a:rPr lang="en-US" sz="2600" dirty="0">
                <a:latin typeface="Verdana" charset="0"/>
              </a:rPr>
              <a:t>exist in the biological world but only in the social world) through social interaction and given a reality through our understanding of it and our collective actions.</a:t>
            </a:r>
          </a:p>
          <a:p>
            <a:pPr marL="114300" indent="0" fontAlgn="auto">
              <a:spcAft>
                <a:spcPts val="0"/>
              </a:spcAft>
              <a:buFont typeface="Arial" pitchFamily="34" charset="0"/>
              <a:buNone/>
              <a:defRPr/>
            </a:pPr>
            <a:endParaRPr lang="en-US" sz="2600" dirty="0" smtClean="0"/>
          </a:p>
          <a:p>
            <a:pPr fontAlgn="auto">
              <a:spcAft>
                <a:spcPts val="0"/>
              </a:spcAft>
              <a:buFont typeface="Arial" pitchFamily="34" charset="0"/>
              <a:buChar char="•"/>
              <a:defRPr/>
            </a:pPr>
            <a:r>
              <a:rPr lang="en-US" sz="2600" dirty="0" smtClean="0"/>
              <a:t>Does California exist empirically?</a:t>
            </a:r>
          </a:p>
          <a:p>
            <a:pPr fontAlgn="auto">
              <a:spcAft>
                <a:spcPts val="0"/>
              </a:spcAft>
              <a:buFont typeface="Arial" pitchFamily="34" charset="0"/>
              <a:buChar char="•"/>
              <a:defRPr/>
            </a:pPr>
            <a:endParaRPr lang="en-US" sz="2600"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2</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685800" y="442606"/>
            <a:ext cx="8229600" cy="1157594"/>
          </a:xfrm>
        </p:spPr>
        <p:txBody>
          <a:bodyPr>
            <a:normAutofit fontScale="90000"/>
          </a:bodyPr>
          <a:lstStyle/>
          <a:p>
            <a:pPr eaLnBrk="1" hangingPunct="1"/>
            <a:r>
              <a:rPr lang="en-US" sz="3200" b="1" dirty="0">
                <a:latin typeface="Calibri" charset="0"/>
              </a:rPr>
              <a:t>Sexuality</a:t>
            </a:r>
            <a:br>
              <a:rPr lang="en-US" sz="3200" b="1" dirty="0">
                <a:latin typeface="Calibri" charset="0"/>
              </a:rPr>
            </a:br>
            <a:r>
              <a:rPr lang="en-US" sz="2800" i="1" dirty="0">
                <a:latin typeface="Calibri" charset="0"/>
              </a:rPr>
              <a:t>Where the Personal is Political</a:t>
            </a:r>
            <a:br>
              <a:rPr lang="en-US" sz="2800" i="1" dirty="0">
                <a:latin typeface="Calibri" charset="0"/>
              </a:rPr>
            </a:br>
            <a:endParaRPr lang="en-US" sz="2800" i="1" dirty="0">
              <a:latin typeface="Calibri" charset="0"/>
            </a:endParaRPr>
          </a:p>
        </p:txBody>
      </p:sp>
      <p:sp>
        <p:nvSpPr>
          <p:cNvPr id="39938" name="Rectangle 3"/>
          <p:cNvSpPr>
            <a:spLocks noGrp="1" noChangeArrowheads="1"/>
          </p:cNvSpPr>
          <p:nvPr>
            <p:ph type="body" idx="1"/>
          </p:nvPr>
        </p:nvSpPr>
        <p:spPr>
          <a:xfrm>
            <a:off x="471871" y="2081295"/>
            <a:ext cx="7772400" cy="1828800"/>
          </a:xfrm>
        </p:spPr>
        <p:txBody>
          <a:bodyPr/>
          <a:lstStyle/>
          <a:p>
            <a:pPr eaLnBrk="1" hangingPunct="1"/>
            <a:r>
              <a:rPr lang="en-US" sz="3200" dirty="0">
                <a:latin typeface="Calibri" charset="0"/>
              </a:rPr>
              <a:t>Impact of social </a:t>
            </a:r>
            <a:r>
              <a:rPr lang="en-US" sz="3200" dirty="0" smtClean="0">
                <a:latin typeface="Calibri" charset="0"/>
              </a:rPr>
              <a:t>norms</a:t>
            </a:r>
          </a:p>
          <a:p>
            <a:pPr eaLnBrk="1" hangingPunct="1"/>
            <a:endParaRPr lang="en-US" sz="3200" dirty="0">
              <a:latin typeface="Calibri" charset="0"/>
            </a:endParaRPr>
          </a:p>
          <a:p>
            <a:pPr eaLnBrk="1" hangingPunct="1"/>
            <a:r>
              <a:rPr lang="en-US" sz="3200" dirty="0">
                <a:latin typeface="Calibri" charset="0"/>
              </a:rPr>
              <a:t>Freedoms and responsibilities </a:t>
            </a:r>
            <a:r>
              <a:rPr lang="en-US" sz="3200" dirty="0" smtClean="0">
                <a:latin typeface="Calibri" charset="0"/>
              </a:rPr>
              <a:t>today</a:t>
            </a:r>
          </a:p>
          <a:p>
            <a:pPr eaLnBrk="1" hangingPunct="1"/>
            <a:endParaRPr lang="en-US" sz="3200" dirty="0">
              <a:latin typeface="Calibri" charset="0"/>
            </a:endParaRPr>
          </a:p>
          <a:p>
            <a:pPr eaLnBrk="1" hangingPunct="1"/>
            <a:r>
              <a:rPr lang="en-US" sz="3200" dirty="0">
                <a:latin typeface="Calibri" charset="0"/>
              </a:rPr>
              <a:t>Controversies facing human </a:t>
            </a:r>
            <a:r>
              <a:rPr lang="en-US" sz="3200" dirty="0" smtClean="0">
                <a:latin typeface="Calibri" charset="0"/>
              </a:rPr>
              <a:t>sexuality?</a:t>
            </a:r>
          </a:p>
          <a:p>
            <a:pPr eaLnBrk="1" hangingPunct="1"/>
            <a:endParaRPr lang="en-US" sz="3200" dirty="0" smtClean="0">
              <a:latin typeface="Calibri" charset="0"/>
            </a:endParaRPr>
          </a:p>
          <a:p>
            <a:r>
              <a:rPr lang="en-US" sz="3200" dirty="0">
                <a:latin typeface="Calibri"/>
                <a:cs typeface="Calibri"/>
              </a:rPr>
              <a:t>How can something as personal as sex be political?</a:t>
            </a:r>
          </a:p>
          <a:p>
            <a:pPr eaLnBrk="1" hangingPunct="1"/>
            <a:endParaRPr lang="en-US" sz="3200" dirty="0">
              <a:latin typeface="Calibri" charset="0"/>
            </a:endParaRPr>
          </a:p>
        </p:txBody>
      </p:sp>
      <p:sp>
        <p:nvSpPr>
          <p:cNvPr id="2" name="Slide Number Placeholder 1"/>
          <p:cNvSpPr>
            <a:spLocks noGrp="1"/>
          </p:cNvSpPr>
          <p:nvPr>
            <p:ph type="sldNum" sz="quarter" idx="12"/>
          </p:nvPr>
        </p:nvSpPr>
        <p:spPr/>
        <p:txBody>
          <a:bodyPr/>
          <a:lstStyle/>
          <a:p>
            <a:pPr>
              <a:defRPr/>
            </a:pPr>
            <a:fld id="{CAF07FCE-D968-4669-A901-EB8047DE1BC8}" type="slidenum">
              <a:rPr lang="en-US" smtClean="0"/>
              <a:pPr>
                <a:defRPr/>
              </a:pPr>
              <a:t>20</a:t>
            </a:fld>
            <a:endParaRPr lang="en-US" dirty="0"/>
          </a:p>
        </p:txBody>
      </p:sp>
    </p:spTree>
    <p:extLst>
      <p:ext uri="{BB962C8B-B14F-4D97-AF65-F5344CB8AC3E}">
        <p14:creationId xmlns:p14="http://schemas.microsoft.com/office/powerpoint/2010/main" val="1656423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smtClean="0"/>
              <a:t>“</a:t>
            </a:r>
            <a:r>
              <a:rPr lang="is-IS" sz="3200" dirty="0" smtClean="0"/>
              <a:t>… </a:t>
            </a:r>
            <a:r>
              <a:rPr lang="en-US" sz="3200" dirty="0" smtClean="0"/>
              <a:t>a </a:t>
            </a:r>
            <a:r>
              <a:rPr lang="en-US" sz="3200" b="1" dirty="0"/>
              <a:t>social construct </a:t>
            </a:r>
            <a:r>
              <a:rPr lang="en-US" sz="3200" dirty="0"/>
              <a:t>is an idea or notion that appears to be natural and obvious to people who accept it but may or may not represent reality, so it remains largely an invention or artifice of a given society.</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3</a:t>
            </a:fld>
            <a:endParaRPr lang="en-US" dirty="0"/>
          </a:p>
        </p:txBody>
      </p:sp>
    </p:spTree>
    <p:extLst>
      <p:ext uri="{BB962C8B-B14F-4D97-AF65-F5344CB8AC3E}">
        <p14:creationId xmlns:p14="http://schemas.microsoft.com/office/powerpoint/2010/main" val="1603846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Example</a:t>
            </a:r>
            <a:r>
              <a:rPr lang="en-US" dirty="0" smtClean="0"/>
              <a:t>: “</a:t>
            </a:r>
            <a:r>
              <a:rPr lang="en-US" dirty="0"/>
              <a:t>Take, for example, the concept of marriage: what this term includes and doesn't include and what it means to society does not exist ‘out there’ in the world, but only in and through the social institutions that give it meaning within a culture.” </a:t>
            </a:r>
            <a:endParaRPr lang="en-US" dirty="0" smtClean="0"/>
          </a:p>
          <a:p>
            <a:endParaRPr lang="en-US" dirty="0"/>
          </a:p>
          <a:p>
            <a:r>
              <a:rPr lang="en-US" dirty="0" smtClean="0"/>
              <a:t>What </a:t>
            </a:r>
            <a:r>
              <a:rPr lang="en-US" dirty="0"/>
              <a:t>is the social construction of love</a:t>
            </a:r>
            <a:r>
              <a:rPr lang="en-US" dirty="0" smtClean="0"/>
              <a:t>?</a:t>
            </a:r>
          </a:p>
          <a:p>
            <a:pPr lvl="1"/>
            <a:r>
              <a:rPr lang="en-US" dirty="0" smtClean="0"/>
              <a:t>Who </a:t>
            </a:r>
            <a:r>
              <a:rPr lang="en-US" dirty="0"/>
              <a:t>defines it</a:t>
            </a:r>
            <a:r>
              <a:rPr lang="en-US" dirty="0" smtClean="0"/>
              <a:t>?</a:t>
            </a:r>
          </a:p>
          <a:p>
            <a:pPr lvl="1"/>
            <a:r>
              <a:rPr lang="en-US" dirty="0" smtClean="0"/>
              <a:t>How </a:t>
            </a:r>
            <a:r>
              <a:rPr lang="en-US" dirty="0"/>
              <a:t>has it changed over time</a:t>
            </a:r>
            <a:r>
              <a:rPr lang="en-US" dirty="0" smtClean="0"/>
              <a:t>?</a:t>
            </a:r>
          </a:p>
          <a:p>
            <a:pPr lvl="1"/>
            <a:r>
              <a:rPr lang="en-US" dirty="0" smtClean="0"/>
              <a:t>How </a:t>
            </a:r>
            <a:r>
              <a:rPr lang="en-US" dirty="0"/>
              <a:t>does this construction serve patriarchy and homophobia?</a:t>
            </a:r>
          </a:p>
          <a:p>
            <a:endParaRPr lang="en-US"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4</a:t>
            </a:fld>
            <a:endParaRPr lang="en-US" dirty="0"/>
          </a:p>
        </p:txBody>
      </p:sp>
    </p:spTree>
    <p:extLst>
      <p:ext uri="{BB962C8B-B14F-4D97-AF65-F5344CB8AC3E}">
        <p14:creationId xmlns:p14="http://schemas.microsoft.com/office/powerpoint/2010/main" val="3797163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a:t>
            </a:r>
            <a:r>
              <a:rPr lang="en-US" dirty="0" err="1" smtClean="0"/>
              <a:t>vs</a:t>
            </a:r>
            <a:r>
              <a:rPr lang="en-US" dirty="0" smtClean="0"/>
              <a:t> Unnatural”</a:t>
            </a:r>
            <a:endParaRPr lang="en-US" dirty="0"/>
          </a:p>
        </p:txBody>
      </p:sp>
      <p:sp>
        <p:nvSpPr>
          <p:cNvPr id="3" name="Content Placeholder 2"/>
          <p:cNvSpPr>
            <a:spLocks noGrp="1"/>
          </p:cNvSpPr>
          <p:nvPr>
            <p:ph idx="1"/>
          </p:nvPr>
        </p:nvSpPr>
        <p:spPr/>
        <p:txBody>
          <a:bodyPr/>
          <a:lstStyle/>
          <a:p>
            <a:r>
              <a:rPr lang="en-US" sz="2600" dirty="0"/>
              <a:t>“Natural” vs. “Unnatural</a:t>
            </a:r>
            <a:r>
              <a:rPr lang="en-US" sz="2600" dirty="0" smtClean="0"/>
              <a:t>”</a:t>
            </a:r>
          </a:p>
          <a:p>
            <a:endParaRPr lang="en-US" sz="2600" dirty="0" smtClean="0"/>
          </a:p>
          <a:p>
            <a:r>
              <a:rPr lang="en-US" sz="2600" dirty="0" smtClean="0"/>
              <a:t>“</a:t>
            </a:r>
            <a:r>
              <a:rPr lang="en-US" sz="2600" dirty="0"/>
              <a:t>There is no ‘natural’ human sexuality. This is not to say that our sexual feelings are ‘unnatural’ but that whatever feelings and activities our society interprets as sexual are channeled from birth into socially acceptable forms of expression.” </a:t>
            </a:r>
            <a:r>
              <a:rPr lang="en-US" sz="2600" dirty="0" smtClean="0"/>
              <a:t>Hubbard</a:t>
            </a:r>
          </a:p>
          <a:p>
            <a:endParaRPr lang="en-US" sz="2600" dirty="0"/>
          </a:p>
          <a:p>
            <a:r>
              <a:rPr lang="en-US" sz="2600" dirty="0" smtClean="0"/>
              <a:t>What role does power play in this process?</a:t>
            </a:r>
            <a:endParaRPr lang="en-US" sz="2600"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5</a:t>
            </a:fld>
            <a:endParaRPr lang="en-US" dirty="0"/>
          </a:p>
        </p:txBody>
      </p:sp>
    </p:spTree>
    <p:extLst>
      <p:ext uri="{BB962C8B-B14F-4D97-AF65-F5344CB8AC3E}">
        <p14:creationId xmlns:p14="http://schemas.microsoft.com/office/powerpoint/2010/main" val="726263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Despite a popular perception that male-female pairings are the only "natural" way, the animal kingdom is actually full of examples of same-sex couples. Penguins, dolphins, bison, swans, giraffes and chimpanzees are just a few of the many species that sometimes pair up with same-sex partners. Researchers are still mulling over the evolutionary reason, if any, for gay animal sex, since it doesn't produce offspring. Some ideas are that it helps strengthen social bonds or encourages some individuals to focus their resources on nurturing their nieces and nephews, thus boosting their own genes indirectly. Or, it may simply be </a:t>
            </a:r>
            <a:r>
              <a:rPr lang="en-US" dirty="0" smtClean="0"/>
              <a:t>fun.</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6</a:t>
            </a:fld>
            <a:endParaRPr lang="en-US" dirty="0"/>
          </a:p>
        </p:txBody>
      </p:sp>
    </p:spTree>
    <p:extLst>
      <p:ext uri="{BB962C8B-B14F-4D97-AF65-F5344CB8AC3E}">
        <p14:creationId xmlns:p14="http://schemas.microsoft.com/office/powerpoint/2010/main" val="957571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Toward a nondeterministic model of sexuality </a:t>
            </a:r>
          </a:p>
        </p:txBody>
      </p:sp>
      <p:sp>
        <p:nvSpPr>
          <p:cNvPr id="3" name="Content Placeholder 2"/>
          <p:cNvSpPr>
            <a:spLocks noGrp="1"/>
          </p:cNvSpPr>
          <p:nvPr>
            <p:ph idx="1"/>
          </p:nvPr>
        </p:nvSpPr>
        <p:spPr/>
        <p:txBody>
          <a:bodyPr/>
          <a:lstStyle/>
          <a:p>
            <a:r>
              <a:rPr lang="en-US" sz="2700" dirty="0" smtClean="0"/>
              <a:t>“</a:t>
            </a:r>
            <a:r>
              <a:rPr lang="en-US" sz="2700" dirty="0"/>
              <a:t>The society in which we live channels, guides and limits our imagination in sexual as well as other matters. Why some of us give ourselves permission to love people of our own sex whereas others cannot even imagine doing so is an interesting question…People fall in love with individuals, not with sex. Gender need not be a significant factor in our choice, although for some of us it may be.” (Hubbard, p. 68)</a:t>
            </a:r>
          </a:p>
          <a:p>
            <a:endParaRPr lang="en-US" sz="2700" dirty="0"/>
          </a:p>
        </p:txBody>
      </p:sp>
      <p:sp>
        <p:nvSpPr>
          <p:cNvPr id="4" name="Slide Number Placeholder 3"/>
          <p:cNvSpPr>
            <a:spLocks noGrp="1"/>
          </p:cNvSpPr>
          <p:nvPr>
            <p:ph type="sldNum" sz="quarter" idx="12"/>
          </p:nvPr>
        </p:nvSpPr>
        <p:spPr/>
        <p:txBody>
          <a:bodyPr/>
          <a:lstStyle/>
          <a:p>
            <a:pPr>
              <a:defRPr/>
            </a:pPr>
            <a:fld id="{CAF07FCE-D968-4669-A901-EB8047DE1BC8}" type="slidenum">
              <a:rPr lang="en-US" smtClean="0"/>
              <a:pPr>
                <a:defRPr/>
              </a:pPr>
              <a:t>7</a:t>
            </a:fld>
            <a:endParaRPr lang="en-US" dirty="0"/>
          </a:p>
        </p:txBody>
      </p:sp>
    </p:spTree>
    <p:extLst>
      <p:ext uri="{BB962C8B-B14F-4D97-AF65-F5344CB8AC3E}">
        <p14:creationId xmlns:p14="http://schemas.microsoft.com/office/powerpoint/2010/main" val="423912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Giraffes!</a:t>
            </a:r>
            <a:endParaRPr lang="en-US" dirty="0"/>
          </a:p>
        </p:txBody>
      </p:sp>
      <p:sp>
        <p:nvSpPr>
          <p:cNvPr id="3" name="Content Placeholder 2"/>
          <p:cNvSpPr>
            <a:spLocks noGrp="1"/>
          </p:cNvSpPr>
          <p:nvPr>
            <p:ph idx="1"/>
          </p:nvPr>
        </p:nvSpPr>
        <p:spPr>
          <a:xfrm>
            <a:off x="0" y="1752600"/>
            <a:ext cx="7369073" cy="4905746"/>
          </a:xfrm>
        </p:spPr>
        <p:txBody>
          <a:bodyPr/>
          <a:lstStyle/>
          <a:p>
            <a:r>
              <a:rPr lang="en-US" dirty="0" smtClean="0"/>
              <a:t>"</a:t>
            </a:r>
            <a:r>
              <a:rPr lang="en-US" dirty="0"/>
              <a:t>Not every sexual act has a reproductive function," said Janet Mann, a biologist at Georgetown University. Male courtships are frequent amongst these long-necked mammals. Often a male will start necking with another before proceeding to mount him. </a:t>
            </a:r>
            <a:endParaRPr lang="en-US" dirty="0" smtClean="0"/>
          </a:p>
          <a:p>
            <a:r>
              <a:rPr lang="en-US" dirty="0" smtClean="0"/>
              <a:t>This </a:t>
            </a:r>
            <a:r>
              <a:rPr lang="en-US" dirty="0"/>
              <a:t>affectionate play can take up to an hour. According to one study, one in every 20 male giraffes will be found necking with another male at any instant. In many cases, homosexual activity is said to be more common than heterosexual</a:t>
            </a:r>
            <a:r>
              <a:rPr lang="en-US" dirty="0" smtClean="0"/>
              <a:t>.</a:t>
            </a:r>
            <a:fld id="{443FEFC6-2ACB-424A-829E-EE96B903B75C}" type="slidenum">
              <a:rPr lang="en-US" smtClean="0"/>
              <a:t>8</a:t>
            </a:fld>
            <a:endParaRPr lang="en-US" dirty="0"/>
          </a:p>
        </p:txBody>
      </p:sp>
      <p:pic>
        <p:nvPicPr>
          <p:cNvPr id="4" name="Picture 3"/>
          <p:cNvPicPr>
            <a:picLocks noChangeAspect="1"/>
          </p:cNvPicPr>
          <p:nvPr/>
        </p:nvPicPr>
        <p:blipFill>
          <a:blip r:embed="rId2"/>
          <a:stretch>
            <a:fillRect/>
          </a:stretch>
        </p:blipFill>
        <p:spPr>
          <a:xfrm>
            <a:off x="6686720" y="5141571"/>
            <a:ext cx="2279306" cy="1516775"/>
          </a:xfrm>
          <a:prstGeom prst="rect">
            <a:avLst/>
          </a:prstGeom>
        </p:spPr>
      </p:pic>
      <p:sp>
        <p:nvSpPr>
          <p:cNvPr id="5" name="Slide Number Placeholder 4"/>
          <p:cNvSpPr>
            <a:spLocks noGrp="1"/>
          </p:cNvSpPr>
          <p:nvPr>
            <p:ph type="sldNum" sz="quarter" idx="12"/>
          </p:nvPr>
        </p:nvSpPr>
        <p:spPr/>
        <p:txBody>
          <a:bodyPr/>
          <a:lstStyle/>
          <a:p>
            <a:pPr>
              <a:defRPr/>
            </a:pPr>
            <a:fld id="{CAF07FCE-D968-4669-A901-EB8047DE1BC8}" type="slidenum">
              <a:rPr lang="en-US" smtClean="0"/>
              <a:pPr>
                <a:defRPr/>
              </a:pPr>
              <a:t>8</a:t>
            </a:fld>
            <a:endParaRPr lang="en-US" dirty="0"/>
          </a:p>
        </p:txBody>
      </p:sp>
    </p:spTree>
    <p:extLst>
      <p:ext uri="{BB962C8B-B14F-4D97-AF65-F5344CB8AC3E}">
        <p14:creationId xmlns:p14="http://schemas.microsoft.com/office/powerpoint/2010/main" val="923864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rPr>
              <a:t>Human Sexuality</a:t>
            </a:r>
            <a:endParaRPr lang="en-US" dirty="0">
              <a:solidFill>
                <a:schemeClr val="accent1">
                  <a:lumMod val="75000"/>
                </a:schemeClr>
              </a:solidFill>
            </a:endParaRPr>
          </a:p>
        </p:txBody>
      </p:sp>
      <p:sp>
        <p:nvSpPr>
          <p:cNvPr id="16386" name="Content Placeholder 2"/>
          <p:cNvSpPr>
            <a:spLocks noGrp="1"/>
          </p:cNvSpPr>
          <p:nvPr>
            <p:ph idx="1"/>
          </p:nvPr>
        </p:nvSpPr>
        <p:spPr/>
        <p:txBody>
          <a:bodyPr/>
          <a:lstStyle/>
          <a:p>
            <a:r>
              <a:rPr lang="en-US" sz="2600" dirty="0" smtClean="0"/>
              <a:t>The capacity to have erotic experiences and responses.</a:t>
            </a:r>
          </a:p>
          <a:p>
            <a:endParaRPr lang="en-US" sz="2600" dirty="0" smtClean="0"/>
          </a:p>
          <a:p>
            <a:r>
              <a:rPr lang="en-US" sz="2600" dirty="0" smtClean="0"/>
              <a:t>What about </a:t>
            </a:r>
            <a:r>
              <a:rPr lang="en-US" sz="2600" b="1" dirty="0" smtClean="0"/>
              <a:t>sexual orientation</a:t>
            </a:r>
            <a:r>
              <a:rPr lang="en-US" sz="2600" dirty="0" smtClean="0"/>
              <a:t>?</a:t>
            </a:r>
          </a:p>
          <a:p>
            <a:endParaRPr lang="en-US" sz="2600" dirty="0" smtClean="0"/>
          </a:p>
          <a:p>
            <a:r>
              <a:rPr lang="en-US" sz="2600" dirty="0" smtClean="0"/>
              <a:t>Sexual interest and attraction to other people</a:t>
            </a:r>
          </a:p>
          <a:p>
            <a:endParaRPr lang="en-US" sz="2600" dirty="0"/>
          </a:p>
          <a:p>
            <a:r>
              <a:rPr lang="en-US" sz="2600" dirty="0" smtClean="0"/>
              <a:t>What does it mean to say that sexuality is socially constructed?</a:t>
            </a:r>
          </a:p>
          <a:p>
            <a:endParaRPr lang="en-US" sz="2600" dirty="0" smtClean="0"/>
          </a:p>
          <a:p>
            <a:endParaRPr lang="en-US" sz="2600" dirty="0" smtClean="0"/>
          </a:p>
          <a:p>
            <a:endParaRPr lang="en-US" dirty="0" smtClean="0"/>
          </a:p>
        </p:txBody>
      </p:sp>
      <p:sp>
        <p:nvSpPr>
          <p:cNvPr id="3" name="Slide Number Placeholder 2"/>
          <p:cNvSpPr>
            <a:spLocks noGrp="1"/>
          </p:cNvSpPr>
          <p:nvPr>
            <p:ph type="sldNum" sz="quarter" idx="12"/>
          </p:nvPr>
        </p:nvSpPr>
        <p:spPr/>
        <p:txBody>
          <a:bodyPr/>
          <a:lstStyle/>
          <a:p>
            <a:pPr>
              <a:defRPr/>
            </a:pPr>
            <a:fld id="{CAF07FCE-D968-4669-A901-EB8047DE1BC8}" type="slidenum">
              <a:rPr lang="en-US" smtClean="0"/>
              <a:pPr>
                <a:defRPr/>
              </a:pPr>
              <a:t>9</a:t>
            </a:fld>
            <a:endParaRPr lang="en-US"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220</TotalTime>
  <Words>1124</Words>
  <Application>Microsoft Macintosh PowerPoint</Application>
  <PresentationFormat>On-screen Show (4:3)</PresentationFormat>
  <Paragraphs>143</Paragraphs>
  <Slides>20</Slides>
  <Notes>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Apothecary</vt:lpstr>
      <vt:lpstr>THE SOCIAL CONSTRUCTION OF REALITY and SEXUALITY</vt:lpstr>
      <vt:lpstr>The Social Construction of Reality</vt:lpstr>
      <vt:lpstr>PowerPoint Presentation</vt:lpstr>
      <vt:lpstr>PowerPoint Presentation</vt:lpstr>
      <vt:lpstr>“Natural vs Unnatural”</vt:lpstr>
      <vt:lpstr>PowerPoint Presentation</vt:lpstr>
      <vt:lpstr>Toward a nondeterministic model of sexuality </vt:lpstr>
      <vt:lpstr>Giraffes!</vt:lpstr>
      <vt:lpstr>Human Sexuality</vt:lpstr>
      <vt:lpstr>gender</vt:lpstr>
      <vt:lpstr>sexuality</vt:lpstr>
      <vt:lpstr>Sexual Orientation </vt:lpstr>
      <vt:lpstr>Our Cultural Legacy  Two Themes</vt:lpstr>
      <vt:lpstr>Sexual Attitudes  Victorian Era</vt:lpstr>
      <vt:lpstr>20th Century Sexuality</vt:lpstr>
      <vt:lpstr>20th Century Sexuality</vt:lpstr>
      <vt:lpstr>The Media and Sexuality</vt:lpstr>
      <vt:lpstr>The Media and Sexuality</vt:lpstr>
      <vt:lpstr>Sexual Taboos and Television</vt:lpstr>
      <vt:lpstr>Sexuality Where the Personal is Political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Social Construction f Race, Class and Gender</dc:title>
  <dc:creator>Robert</dc:creator>
  <cp:lastModifiedBy>Robert</cp:lastModifiedBy>
  <cp:revision>31</cp:revision>
  <dcterms:created xsi:type="dcterms:W3CDTF">2013-08-19T21:44:20Z</dcterms:created>
  <dcterms:modified xsi:type="dcterms:W3CDTF">2016-08-31T23:50:53Z</dcterms:modified>
</cp:coreProperties>
</file>