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37" autoAdjust="0"/>
  </p:normalViewPr>
  <p:slideViewPr>
    <p:cSldViewPr snapToGrid="0">
      <p:cViewPr>
        <p:scale>
          <a:sx n="94" d="100"/>
          <a:sy n="94" d="100"/>
        </p:scale>
        <p:origin x="-984" y="-24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41D81441-178B-4514-808D-E45713CC8FD1}" type="datetimeFigureOut">
              <a:rPr lang="en-US" smtClean="0"/>
              <a:t>10/13/2013</a:t>
            </a:fld>
            <a:endParaRPr lang="en-US"/>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CE9A4BE1-428E-473A-9E21-18440492533F}" type="slidenum">
              <a:rPr lang="en-US" smtClean="0"/>
              <a:t>‹#›</a:t>
            </a:fld>
            <a:endParaRPr lang="en-US"/>
          </a:p>
        </p:txBody>
      </p:sp>
    </p:spTree>
    <p:extLst>
      <p:ext uri="{BB962C8B-B14F-4D97-AF65-F5344CB8AC3E}">
        <p14:creationId xmlns:p14="http://schemas.microsoft.com/office/powerpoint/2010/main" val="3820628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All About Unit Block Play </a:t>
            </a:r>
            <a:r>
              <a:rPr lang="en-US" i="1" dirty="0" smtClean="0"/>
              <a:t>By Nancy P. Alexander</a:t>
            </a:r>
            <a:endParaRPr lang="en-US" dirty="0"/>
          </a:p>
        </p:txBody>
      </p:sp>
      <p:sp>
        <p:nvSpPr>
          <p:cNvPr id="4" name="Slide Number Placeholder 3"/>
          <p:cNvSpPr>
            <a:spLocks noGrp="1"/>
          </p:cNvSpPr>
          <p:nvPr>
            <p:ph type="sldNum" sz="quarter" idx="10"/>
          </p:nvPr>
        </p:nvSpPr>
        <p:spPr/>
        <p:txBody>
          <a:bodyPr/>
          <a:lstStyle/>
          <a:p>
            <a:fld id="{CE9A4BE1-428E-473A-9E21-18440492533F}" type="slidenum">
              <a:rPr lang="en-US" smtClean="0"/>
              <a:t>6</a:t>
            </a:fld>
            <a:endParaRPr lang="en-US"/>
          </a:p>
        </p:txBody>
      </p:sp>
    </p:spTree>
    <p:extLst>
      <p:ext uri="{BB962C8B-B14F-4D97-AF65-F5344CB8AC3E}">
        <p14:creationId xmlns:p14="http://schemas.microsoft.com/office/powerpoint/2010/main" val="1547780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b="1" dirty="0"/>
              <a:t>How Dramatic Play Can Enhance Learning </a:t>
            </a:r>
            <a:r>
              <a:rPr lang="en-US" i="1" dirty="0" smtClean="0"/>
              <a:t>By Marie E. </a:t>
            </a:r>
            <a:r>
              <a:rPr lang="en-US" i="1" dirty="0" err="1" smtClean="0"/>
              <a:t>Cecchini</a:t>
            </a:r>
            <a:r>
              <a:rPr lang="en-US" i="1" dirty="0" smtClean="0"/>
              <a:t> MS</a:t>
            </a:r>
            <a:endParaRPr lang="en-US" dirty="0" smtClean="0"/>
          </a:p>
          <a:p>
            <a:endParaRPr lang="en-US" dirty="0"/>
          </a:p>
        </p:txBody>
      </p:sp>
      <p:sp>
        <p:nvSpPr>
          <p:cNvPr id="4" name="Slide Number Placeholder 3"/>
          <p:cNvSpPr>
            <a:spLocks noGrp="1"/>
          </p:cNvSpPr>
          <p:nvPr>
            <p:ph type="sldNum" sz="quarter" idx="10"/>
          </p:nvPr>
        </p:nvSpPr>
        <p:spPr/>
        <p:txBody>
          <a:bodyPr/>
          <a:lstStyle/>
          <a:p>
            <a:fld id="{CE9A4BE1-428E-473A-9E21-18440492533F}" type="slidenum">
              <a:rPr lang="en-US" smtClean="0"/>
              <a:t>16</a:t>
            </a:fld>
            <a:endParaRPr lang="en-US"/>
          </a:p>
        </p:txBody>
      </p:sp>
    </p:spTree>
    <p:extLst>
      <p:ext uri="{BB962C8B-B14F-4D97-AF65-F5344CB8AC3E}">
        <p14:creationId xmlns:p14="http://schemas.microsoft.com/office/powerpoint/2010/main" val="1795204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stepbystepcc.com/</a:t>
            </a:r>
            <a:r>
              <a:rPr lang="en-US" b="1" i="1" dirty="0"/>
              <a:t>poems</a:t>
            </a:r>
            <a:r>
              <a:rPr lang="en-US" i="1" dirty="0"/>
              <a:t>about</a:t>
            </a:r>
            <a:r>
              <a:rPr lang="en-US" b="1" i="1" dirty="0"/>
              <a:t>play</a:t>
            </a:r>
            <a:r>
              <a:rPr lang="en-US" i="1" dirty="0"/>
              <a:t>.html</a:t>
            </a:r>
            <a:endParaRPr lang="en-US" dirty="0" smtClean="0"/>
          </a:p>
        </p:txBody>
      </p:sp>
      <p:sp>
        <p:nvSpPr>
          <p:cNvPr id="4" name="Slide Number Placeholder 3"/>
          <p:cNvSpPr>
            <a:spLocks noGrp="1"/>
          </p:cNvSpPr>
          <p:nvPr>
            <p:ph type="sldNum" sz="quarter" idx="10"/>
          </p:nvPr>
        </p:nvSpPr>
        <p:spPr/>
        <p:txBody>
          <a:bodyPr/>
          <a:lstStyle/>
          <a:p>
            <a:fld id="{CE9A4BE1-428E-473A-9E21-18440492533F}" type="slidenum">
              <a:rPr lang="en-US" smtClean="0"/>
              <a:t>17</a:t>
            </a:fld>
            <a:endParaRPr lang="en-US"/>
          </a:p>
        </p:txBody>
      </p:sp>
    </p:spTree>
    <p:extLst>
      <p:ext uri="{BB962C8B-B14F-4D97-AF65-F5344CB8AC3E}">
        <p14:creationId xmlns:p14="http://schemas.microsoft.com/office/powerpoint/2010/main" val="360218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9A4BE1-428E-473A-9E21-18440492533F}" type="slidenum">
              <a:rPr lang="en-US" smtClean="0"/>
              <a:t>18</a:t>
            </a:fld>
            <a:endParaRPr lang="en-US"/>
          </a:p>
        </p:txBody>
      </p:sp>
    </p:spTree>
    <p:extLst>
      <p:ext uri="{BB962C8B-B14F-4D97-AF65-F5344CB8AC3E}">
        <p14:creationId xmlns:p14="http://schemas.microsoft.com/office/powerpoint/2010/main" val="3366186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All About Unit Block Play </a:t>
            </a:r>
            <a:r>
              <a:rPr lang="en-US" i="1" dirty="0" smtClean="0"/>
              <a:t>By Nancy P. Alexander</a:t>
            </a:r>
            <a:endParaRPr lang="en-US" dirty="0"/>
          </a:p>
        </p:txBody>
      </p:sp>
      <p:sp>
        <p:nvSpPr>
          <p:cNvPr id="4" name="Slide Number Placeholder 3"/>
          <p:cNvSpPr>
            <a:spLocks noGrp="1"/>
          </p:cNvSpPr>
          <p:nvPr>
            <p:ph type="sldNum" sz="quarter" idx="10"/>
          </p:nvPr>
        </p:nvSpPr>
        <p:spPr/>
        <p:txBody>
          <a:bodyPr/>
          <a:lstStyle/>
          <a:p>
            <a:fld id="{CE9A4BE1-428E-473A-9E21-18440492533F}" type="slidenum">
              <a:rPr lang="en-US" smtClean="0"/>
              <a:t>7</a:t>
            </a:fld>
            <a:endParaRPr lang="en-US"/>
          </a:p>
        </p:txBody>
      </p:sp>
    </p:spTree>
    <p:extLst>
      <p:ext uri="{BB962C8B-B14F-4D97-AF65-F5344CB8AC3E}">
        <p14:creationId xmlns:p14="http://schemas.microsoft.com/office/powerpoint/2010/main" val="3679080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All About Unit Block Play </a:t>
            </a:r>
            <a:r>
              <a:rPr lang="en-US" i="1" dirty="0" smtClean="0"/>
              <a:t>By Nancy P. Alexander</a:t>
            </a:r>
            <a:endParaRPr lang="en-US" dirty="0"/>
          </a:p>
        </p:txBody>
      </p:sp>
      <p:sp>
        <p:nvSpPr>
          <p:cNvPr id="4" name="Slide Number Placeholder 3"/>
          <p:cNvSpPr>
            <a:spLocks noGrp="1"/>
          </p:cNvSpPr>
          <p:nvPr>
            <p:ph type="sldNum" sz="quarter" idx="10"/>
          </p:nvPr>
        </p:nvSpPr>
        <p:spPr/>
        <p:txBody>
          <a:bodyPr/>
          <a:lstStyle/>
          <a:p>
            <a:fld id="{CE9A4BE1-428E-473A-9E21-18440492533F}" type="slidenum">
              <a:rPr lang="en-US" smtClean="0"/>
              <a:t>8</a:t>
            </a:fld>
            <a:endParaRPr lang="en-US"/>
          </a:p>
        </p:txBody>
      </p:sp>
    </p:spTree>
    <p:extLst>
      <p:ext uri="{BB962C8B-B14F-4D97-AF65-F5344CB8AC3E}">
        <p14:creationId xmlns:p14="http://schemas.microsoft.com/office/powerpoint/2010/main" val="1868140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WMELS Page 106 2</a:t>
            </a:r>
            <a:r>
              <a:rPr lang="en-US" baseline="30000" dirty="0" smtClean="0"/>
              <a:t>nd</a:t>
            </a:r>
            <a:r>
              <a:rPr lang="en-US" dirty="0" smtClean="0"/>
              <a:t> Edition</a:t>
            </a:r>
            <a:endParaRPr lang="en-US" dirty="0"/>
          </a:p>
        </p:txBody>
      </p:sp>
      <p:sp>
        <p:nvSpPr>
          <p:cNvPr id="4" name="Slide Number Placeholder 3"/>
          <p:cNvSpPr>
            <a:spLocks noGrp="1"/>
          </p:cNvSpPr>
          <p:nvPr>
            <p:ph type="sldNum" sz="quarter" idx="10"/>
          </p:nvPr>
        </p:nvSpPr>
        <p:spPr/>
        <p:txBody>
          <a:bodyPr/>
          <a:lstStyle/>
          <a:p>
            <a:fld id="{CE9A4BE1-428E-473A-9E21-18440492533F}" type="slidenum">
              <a:rPr lang="en-US" smtClean="0"/>
              <a:t>9</a:t>
            </a:fld>
            <a:endParaRPr lang="en-US"/>
          </a:p>
        </p:txBody>
      </p:sp>
    </p:spTree>
    <p:extLst>
      <p:ext uri="{BB962C8B-B14F-4D97-AF65-F5344CB8AC3E}">
        <p14:creationId xmlns:p14="http://schemas.microsoft.com/office/powerpoint/2010/main" val="229180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WMELS 2</a:t>
            </a:r>
            <a:r>
              <a:rPr lang="en-US" baseline="30000" dirty="0" smtClean="0"/>
              <a:t>nd</a:t>
            </a:r>
            <a:r>
              <a:rPr lang="en-US" dirty="0" smtClean="0"/>
              <a:t> edition</a:t>
            </a:r>
            <a:endParaRPr lang="en-US" dirty="0"/>
          </a:p>
        </p:txBody>
      </p:sp>
      <p:sp>
        <p:nvSpPr>
          <p:cNvPr id="4" name="Slide Number Placeholder 3"/>
          <p:cNvSpPr>
            <a:spLocks noGrp="1"/>
          </p:cNvSpPr>
          <p:nvPr>
            <p:ph type="sldNum" sz="quarter" idx="10"/>
          </p:nvPr>
        </p:nvSpPr>
        <p:spPr/>
        <p:txBody>
          <a:bodyPr/>
          <a:lstStyle/>
          <a:p>
            <a:fld id="{CE9A4BE1-428E-473A-9E21-18440492533F}" type="slidenum">
              <a:rPr lang="en-US" smtClean="0"/>
              <a:t>10</a:t>
            </a:fld>
            <a:endParaRPr lang="en-US"/>
          </a:p>
        </p:txBody>
      </p:sp>
    </p:spTree>
    <p:extLst>
      <p:ext uri="{BB962C8B-B14F-4D97-AF65-F5344CB8AC3E}">
        <p14:creationId xmlns:p14="http://schemas.microsoft.com/office/powerpoint/2010/main" val="2453416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Center for Best Practices in Early Childhood. (2002, September). </a:t>
            </a:r>
            <a:r>
              <a:rPr lang="en-US" i="1" dirty="0"/>
              <a:t>Dramatic play allows children to express themselves</a:t>
            </a:r>
            <a:endParaRPr lang="en-US" dirty="0"/>
          </a:p>
        </p:txBody>
      </p:sp>
      <p:sp>
        <p:nvSpPr>
          <p:cNvPr id="4" name="Slide Number Placeholder 3"/>
          <p:cNvSpPr>
            <a:spLocks noGrp="1"/>
          </p:cNvSpPr>
          <p:nvPr>
            <p:ph type="sldNum" sz="quarter" idx="10"/>
          </p:nvPr>
        </p:nvSpPr>
        <p:spPr/>
        <p:txBody>
          <a:bodyPr/>
          <a:lstStyle/>
          <a:p>
            <a:fld id="{CE9A4BE1-428E-473A-9E21-18440492533F}" type="slidenum">
              <a:rPr lang="en-US" smtClean="0"/>
              <a:t>12</a:t>
            </a:fld>
            <a:endParaRPr lang="en-US"/>
          </a:p>
        </p:txBody>
      </p:sp>
    </p:spTree>
    <p:extLst>
      <p:ext uri="{BB962C8B-B14F-4D97-AF65-F5344CB8AC3E}">
        <p14:creationId xmlns:p14="http://schemas.microsoft.com/office/powerpoint/2010/main" val="768206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Dramatic Play Can Enhance Learning </a:t>
            </a:r>
            <a:r>
              <a:rPr lang="en-US" i="1" dirty="0" smtClean="0"/>
              <a:t>By Marie E. </a:t>
            </a:r>
            <a:r>
              <a:rPr lang="en-US" i="1" dirty="0" err="1" smtClean="0"/>
              <a:t>Cecchini</a:t>
            </a:r>
            <a:r>
              <a:rPr lang="en-US" i="1" dirty="0" smtClean="0"/>
              <a:t> MS</a:t>
            </a:r>
            <a:endParaRPr lang="en-US" dirty="0"/>
          </a:p>
        </p:txBody>
      </p:sp>
      <p:sp>
        <p:nvSpPr>
          <p:cNvPr id="4" name="Slide Number Placeholder 3"/>
          <p:cNvSpPr>
            <a:spLocks noGrp="1"/>
          </p:cNvSpPr>
          <p:nvPr>
            <p:ph type="sldNum" sz="quarter" idx="10"/>
          </p:nvPr>
        </p:nvSpPr>
        <p:spPr/>
        <p:txBody>
          <a:bodyPr/>
          <a:lstStyle/>
          <a:p>
            <a:fld id="{CE9A4BE1-428E-473A-9E21-18440492533F}" type="slidenum">
              <a:rPr lang="en-US" smtClean="0"/>
              <a:t>13</a:t>
            </a:fld>
            <a:endParaRPr lang="en-US"/>
          </a:p>
        </p:txBody>
      </p:sp>
    </p:spTree>
    <p:extLst>
      <p:ext uri="{BB962C8B-B14F-4D97-AF65-F5344CB8AC3E}">
        <p14:creationId xmlns:p14="http://schemas.microsoft.com/office/powerpoint/2010/main" val="1664833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b="1" dirty="0"/>
              <a:t>How Dramatic Play Can Enhance Learning </a:t>
            </a:r>
            <a:r>
              <a:rPr lang="en-US" i="1" dirty="0" smtClean="0"/>
              <a:t>By Marie E. </a:t>
            </a:r>
            <a:r>
              <a:rPr lang="en-US" i="1" dirty="0" err="1" smtClean="0"/>
              <a:t>Cecchini</a:t>
            </a:r>
            <a:r>
              <a:rPr lang="en-US" i="1" dirty="0" smtClean="0"/>
              <a:t> MS</a:t>
            </a:r>
            <a:endParaRPr lang="en-US" dirty="0" smtClean="0"/>
          </a:p>
          <a:p>
            <a:endParaRPr lang="en-US" dirty="0"/>
          </a:p>
        </p:txBody>
      </p:sp>
      <p:sp>
        <p:nvSpPr>
          <p:cNvPr id="4" name="Slide Number Placeholder 3"/>
          <p:cNvSpPr>
            <a:spLocks noGrp="1"/>
          </p:cNvSpPr>
          <p:nvPr>
            <p:ph type="sldNum" sz="quarter" idx="10"/>
          </p:nvPr>
        </p:nvSpPr>
        <p:spPr/>
        <p:txBody>
          <a:bodyPr/>
          <a:lstStyle/>
          <a:p>
            <a:fld id="{CE9A4BE1-428E-473A-9E21-18440492533F}" type="slidenum">
              <a:rPr lang="en-US" smtClean="0"/>
              <a:t>14</a:t>
            </a:fld>
            <a:endParaRPr lang="en-US"/>
          </a:p>
        </p:txBody>
      </p:sp>
    </p:spTree>
    <p:extLst>
      <p:ext uri="{BB962C8B-B14F-4D97-AF65-F5344CB8AC3E}">
        <p14:creationId xmlns:p14="http://schemas.microsoft.com/office/powerpoint/2010/main" val="1364979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b="1" dirty="0"/>
              <a:t>How Dramatic Play Can Enhance Learning </a:t>
            </a:r>
            <a:r>
              <a:rPr lang="en-US" i="1" dirty="0" smtClean="0"/>
              <a:t>By Marie E. </a:t>
            </a:r>
            <a:r>
              <a:rPr lang="en-US" i="1" dirty="0" err="1" smtClean="0"/>
              <a:t>Cecchini</a:t>
            </a:r>
            <a:r>
              <a:rPr lang="en-US" i="1" dirty="0" smtClean="0"/>
              <a:t> MS</a:t>
            </a:r>
            <a:endParaRPr lang="en-US" dirty="0" smtClean="0"/>
          </a:p>
          <a:p>
            <a:endParaRPr lang="en-US" dirty="0"/>
          </a:p>
        </p:txBody>
      </p:sp>
      <p:sp>
        <p:nvSpPr>
          <p:cNvPr id="4" name="Slide Number Placeholder 3"/>
          <p:cNvSpPr>
            <a:spLocks noGrp="1"/>
          </p:cNvSpPr>
          <p:nvPr>
            <p:ph type="sldNum" sz="quarter" idx="10"/>
          </p:nvPr>
        </p:nvSpPr>
        <p:spPr/>
        <p:txBody>
          <a:bodyPr/>
          <a:lstStyle/>
          <a:p>
            <a:fld id="{CE9A4BE1-428E-473A-9E21-18440492533F}" type="slidenum">
              <a:rPr lang="en-US" smtClean="0"/>
              <a:t>15</a:t>
            </a:fld>
            <a:endParaRPr lang="en-US"/>
          </a:p>
        </p:txBody>
      </p:sp>
    </p:spTree>
    <p:extLst>
      <p:ext uri="{BB962C8B-B14F-4D97-AF65-F5344CB8AC3E}">
        <p14:creationId xmlns:p14="http://schemas.microsoft.com/office/powerpoint/2010/main" val="20493880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10/13/2013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10/13/2013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10/13/2013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10/13/2013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10/13/2013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10/13/2013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thinkexist.com/quotation/you_can_discover_more_about_a_person_in_an_hour/11765.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Learning through Play</a:t>
            </a:r>
            <a:endParaRPr lang="en-US" dirty="0"/>
          </a:p>
        </p:txBody>
      </p:sp>
      <p:sp>
        <p:nvSpPr>
          <p:cNvPr id="3" name="Subtitle 2"/>
          <p:cNvSpPr>
            <a:spLocks noGrp="1"/>
          </p:cNvSpPr>
          <p:nvPr>
            <p:ph type="subTitle" idx="1"/>
          </p:nvPr>
        </p:nvSpPr>
        <p:spPr/>
        <p:txBody>
          <a:bodyPr/>
          <a:lstStyle/>
          <a:p>
            <a:r>
              <a:rPr lang="en-US" dirty="0" smtClean="0"/>
              <a:t>In order to make others understand how children learn while they play, we must first explain what play is. </a:t>
            </a:r>
            <a:endParaRPr lang="en-US" dirty="0"/>
          </a:p>
        </p:txBody>
      </p:sp>
    </p:spTree>
    <p:extLst>
      <p:ext uri="{BB962C8B-B14F-4D97-AF65-F5344CB8AC3E}">
        <p14:creationId xmlns:p14="http://schemas.microsoft.com/office/powerpoint/2010/main" val="3492587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Finding toys and learning materials to work alone or with others</a:t>
            </a:r>
            <a:endParaRPr lang="en-US" dirty="0"/>
          </a:p>
        </p:txBody>
      </p:sp>
      <p:sp>
        <p:nvSpPr>
          <p:cNvPr id="6" name="Content Placeholder 5"/>
          <p:cNvSpPr>
            <a:spLocks noGrp="1"/>
          </p:cNvSpPr>
          <p:nvPr>
            <p:ph sz="quarter" idx="13"/>
          </p:nvPr>
        </p:nvSpPr>
        <p:spPr/>
        <p:txBody>
          <a:bodyPr/>
          <a:lstStyle/>
          <a:p>
            <a:r>
              <a:rPr lang="en-US" dirty="0" smtClean="0"/>
              <a:t>Cognitive: Makes decisions about interests and abilities</a:t>
            </a:r>
          </a:p>
          <a:p>
            <a:r>
              <a:rPr lang="en-US" dirty="0" smtClean="0"/>
              <a:t>Self-help: find toys and set up environments</a:t>
            </a:r>
          </a:p>
          <a:p>
            <a:r>
              <a:rPr lang="en-US" dirty="0" smtClean="0"/>
              <a:t>Social/Languages: learns to share, manage conflict, and ask for help.</a:t>
            </a:r>
          </a:p>
          <a:p>
            <a:r>
              <a:rPr lang="en-US" dirty="0" smtClean="0"/>
              <a:t>Emotional: learns about acceptance and rejection and expresses needs.</a:t>
            </a:r>
            <a:endParaRPr lang="en-US" dirty="0"/>
          </a:p>
        </p:txBody>
      </p:sp>
    </p:spTree>
    <p:extLst>
      <p:ext uri="{BB962C8B-B14F-4D97-AF65-F5344CB8AC3E}">
        <p14:creationId xmlns:p14="http://schemas.microsoft.com/office/powerpoint/2010/main" val="3518537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Dramatic play	</a:t>
            </a:r>
            <a:br>
              <a:rPr lang="en-US" dirty="0" smtClean="0"/>
            </a:br>
            <a:r>
              <a:rPr lang="en-US" dirty="0"/>
              <a:t/>
            </a:r>
            <a:br>
              <a:rPr lang="en-US" dirty="0"/>
            </a:br>
            <a:endParaRPr lang="en-US"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383881" y="2846356"/>
            <a:ext cx="3424237" cy="2465450"/>
          </a:xfrm>
        </p:spPr>
      </p:pic>
    </p:spTree>
    <p:extLst>
      <p:ext uri="{BB962C8B-B14F-4D97-AF65-F5344CB8AC3E}">
        <p14:creationId xmlns:p14="http://schemas.microsoft.com/office/powerpoint/2010/main" val="1377172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dramatic play?</a:t>
            </a:r>
            <a:br>
              <a:rPr lang="en-US" dirty="0" smtClean="0"/>
            </a:br>
            <a:endParaRPr lang="en-US" dirty="0"/>
          </a:p>
        </p:txBody>
      </p:sp>
      <p:sp>
        <p:nvSpPr>
          <p:cNvPr id="3" name="Content Placeholder 2"/>
          <p:cNvSpPr>
            <a:spLocks noGrp="1"/>
          </p:cNvSpPr>
          <p:nvPr>
            <p:ph sz="quarter" idx="13"/>
          </p:nvPr>
        </p:nvSpPr>
        <p:spPr/>
        <p:txBody>
          <a:bodyPr/>
          <a:lstStyle/>
          <a:p>
            <a:r>
              <a:rPr lang="en-US" dirty="0"/>
              <a:t>As the Center for Best Practices in Early Childhood states on its website, the essence of this type of play involves “the portrayal of life as seen from the actor’s view</a:t>
            </a:r>
            <a:r>
              <a:rPr lang="en-US" dirty="0" smtClean="0"/>
              <a:t>”.</a:t>
            </a:r>
          </a:p>
          <a:p>
            <a:r>
              <a:rPr lang="en-US" dirty="0"/>
              <a:t>Or to use the Center for best Practices in Early Childhood’s words, it “permits children to fit the reality of the world into their own interests and knowledge.”</a:t>
            </a:r>
          </a:p>
        </p:txBody>
      </p:sp>
    </p:spTree>
    <p:extLst>
      <p:ext uri="{BB962C8B-B14F-4D97-AF65-F5344CB8AC3E}">
        <p14:creationId xmlns:p14="http://schemas.microsoft.com/office/powerpoint/2010/main" val="1223323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Social/emotional</a:t>
            </a:r>
            <a:endParaRPr lang="en-US" dirty="0"/>
          </a:p>
        </p:txBody>
      </p:sp>
      <p:sp>
        <p:nvSpPr>
          <p:cNvPr id="10" name="Content Placeholder 9"/>
          <p:cNvSpPr>
            <a:spLocks noGrp="1"/>
          </p:cNvSpPr>
          <p:nvPr>
            <p:ph sz="quarter" idx="13"/>
          </p:nvPr>
        </p:nvSpPr>
        <p:spPr/>
        <p:txBody>
          <a:bodyPr>
            <a:normAutofit/>
          </a:bodyPr>
          <a:lstStyle/>
          <a:p>
            <a:r>
              <a:rPr lang="en-US" dirty="0" smtClean="0"/>
              <a:t>When </a:t>
            </a:r>
            <a:r>
              <a:rPr lang="en-US" dirty="0"/>
              <a:t>children come together in a dramatic play experience, they have to agree on a </a:t>
            </a:r>
            <a:r>
              <a:rPr lang="en-US" dirty="0" smtClean="0"/>
              <a:t>topic, </a:t>
            </a:r>
            <a:r>
              <a:rPr lang="en-US" dirty="0"/>
              <a:t>negotiate roles, and cooperate to bring it all together. And by recreating some of the life experiences they actually face, they learn how to cope with any fears and worries that may accompany these experiences. Children who participate in dramatic play experiences are better able to show </a:t>
            </a:r>
            <a:r>
              <a:rPr lang="en-US" dirty="0" smtClean="0"/>
              <a:t>empathy. </a:t>
            </a:r>
            <a:r>
              <a:rPr lang="en-US" dirty="0"/>
              <a:t>They also develop the skills they need to </a:t>
            </a:r>
            <a:r>
              <a:rPr lang="en-US" dirty="0" smtClean="0"/>
              <a:t>cooperate, </a:t>
            </a:r>
            <a:r>
              <a:rPr lang="en-US" dirty="0"/>
              <a:t>learn to control their impulses, and tend to be less aggressive than children who do not engage in this type of play.</a:t>
            </a:r>
          </a:p>
        </p:txBody>
      </p:sp>
    </p:spTree>
    <p:extLst>
      <p:ext uri="{BB962C8B-B14F-4D97-AF65-F5344CB8AC3E}">
        <p14:creationId xmlns:p14="http://schemas.microsoft.com/office/powerpoint/2010/main" val="829946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a:t>
            </a:r>
            <a:endParaRPr lang="en-US" dirty="0"/>
          </a:p>
        </p:txBody>
      </p:sp>
      <p:sp>
        <p:nvSpPr>
          <p:cNvPr id="3" name="Content Placeholder 2"/>
          <p:cNvSpPr>
            <a:spLocks noGrp="1"/>
          </p:cNvSpPr>
          <p:nvPr>
            <p:ph sz="quarter" idx="13"/>
          </p:nvPr>
        </p:nvSpPr>
        <p:spPr/>
        <p:txBody>
          <a:bodyPr/>
          <a:lstStyle/>
          <a:p>
            <a:r>
              <a:rPr lang="en-US" dirty="0"/>
              <a:t>Dramatic play helps children develop both gross and fine motor skills – fire fighters climb and parents dress their </a:t>
            </a:r>
            <a:r>
              <a:rPr lang="en-US" dirty="0" smtClean="0"/>
              <a:t>babies</a:t>
            </a:r>
          </a:p>
          <a:p>
            <a:r>
              <a:rPr lang="en-US" dirty="0" smtClean="0"/>
              <a:t>when </a:t>
            </a:r>
            <a:r>
              <a:rPr lang="en-US" dirty="0"/>
              <a:t>children put their materials away, they practice eye-hand coordination and visual discrimination. </a:t>
            </a:r>
          </a:p>
        </p:txBody>
      </p:sp>
    </p:spTree>
    <p:extLst>
      <p:ext uri="{BB962C8B-B14F-4D97-AF65-F5344CB8AC3E}">
        <p14:creationId xmlns:p14="http://schemas.microsoft.com/office/powerpoint/2010/main" val="1402494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a:t>
            </a:r>
            <a:br>
              <a:rPr lang="en-US" dirty="0" smtClean="0"/>
            </a:br>
            <a:r>
              <a:rPr lang="en-US" dirty="0"/>
              <a:t>	</a:t>
            </a:r>
          </a:p>
        </p:txBody>
      </p:sp>
      <p:sp>
        <p:nvSpPr>
          <p:cNvPr id="3" name="Content Placeholder 2"/>
          <p:cNvSpPr>
            <a:spLocks noGrp="1"/>
          </p:cNvSpPr>
          <p:nvPr>
            <p:ph sz="quarter" idx="13"/>
          </p:nvPr>
        </p:nvSpPr>
        <p:spPr/>
        <p:txBody>
          <a:bodyPr/>
          <a:lstStyle/>
          <a:p>
            <a:r>
              <a:rPr lang="en-US" dirty="0"/>
              <a:t>When children are involved in make-believe play, they make use of pictures they have created in their minds to recreate past experiences, which is a form of abstract thinking. Setting a table for a meal, counting out change as a cashier, dialing a telephone, and setting the clock promote the use of math skills. By adding such things as magazines, road signs, food boxes and cans, paper and pencils to the materials included in the area, we help children develop literacy skills</a:t>
            </a:r>
            <a:r>
              <a:rPr lang="en-US" dirty="0" smtClean="0"/>
              <a:t>.</a:t>
            </a:r>
            <a:endParaRPr lang="en-US" dirty="0"/>
          </a:p>
        </p:txBody>
      </p:sp>
    </p:spTree>
    <p:extLst>
      <p:ext uri="{BB962C8B-B14F-4D97-AF65-F5344CB8AC3E}">
        <p14:creationId xmlns:p14="http://schemas.microsoft.com/office/powerpoint/2010/main" val="2563421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a:t>
            </a:r>
            <a:endParaRPr lang="en-US" dirty="0"/>
          </a:p>
        </p:txBody>
      </p:sp>
      <p:sp>
        <p:nvSpPr>
          <p:cNvPr id="3" name="Content Placeholder 2"/>
          <p:cNvSpPr>
            <a:spLocks noGrp="1"/>
          </p:cNvSpPr>
          <p:nvPr>
            <p:ph sz="quarter" idx="13"/>
          </p:nvPr>
        </p:nvSpPr>
        <p:spPr/>
        <p:txBody>
          <a:bodyPr/>
          <a:lstStyle/>
          <a:p>
            <a:r>
              <a:rPr lang="en-US" dirty="0"/>
              <a:t>In order to work together in a dramatic play situation, children learn to use language to explain what they are doing. They learn to ask and answer questions and the words they use fit whatever role they are playing. Personal vocabularies grow as they begin to use new words appropriately, and the importance of reading and writing skills in everyday life becomes apparent by their use of literacy materials that fill the area. </a:t>
            </a:r>
          </a:p>
        </p:txBody>
      </p:sp>
    </p:spTree>
    <p:extLst>
      <p:ext uri="{BB962C8B-B14F-4D97-AF65-F5344CB8AC3E}">
        <p14:creationId xmlns:p14="http://schemas.microsoft.com/office/powerpoint/2010/main" val="2592018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1800" b="1" dirty="0">
                <a:solidFill>
                  <a:schemeClr val="accent1">
                    <a:lumMod val="60000"/>
                    <a:lumOff val="40000"/>
                  </a:schemeClr>
                </a:solidFill>
                <a:latin typeface="Aparajita" panose="020B0604020202020204" pitchFamily="34" charset="0"/>
                <a:cs typeface="Aparajita" panose="020B0604020202020204" pitchFamily="34" charset="0"/>
              </a:rPr>
              <a:t>A child loves his play, not because it’s easy, but because it’s hard.</a:t>
            </a:r>
            <a:br>
              <a:rPr lang="en-US" sz="1800" b="1" dirty="0">
                <a:solidFill>
                  <a:schemeClr val="accent1">
                    <a:lumMod val="60000"/>
                    <a:lumOff val="40000"/>
                  </a:schemeClr>
                </a:solidFill>
                <a:latin typeface="Aparajita" panose="020B0604020202020204" pitchFamily="34" charset="0"/>
                <a:cs typeface="Aparajita" panose="020B0604020202020204" pitchFamily="34" charset="0"/>
              </a:rPr>
            </a:br>
            <a:r>
              <a:rPr lang="en-US" sz="1800" dirty="0">
                <a:solidFill>
                  <a:schemeClr val="accent1">
                    <a:lumMod val="60000"/>
                    <a:lumOff val="40000"/>
                  </a:schemeClr>
                </a:solidFill>
                <a:latin typeface="Aparajita" panose="020B0604020202020204" pitchFamily="34" charset="0"/>
                <a:cs typeface="Aparajita" panose="020B0604020202020204" pitchFamily="34" charset="0"/>
              </a:rPr>
              <a:t>Benjamin Spock</a:t>
            </a:r>
            <a:br>
              <a:rPr lang="en-US" sz="1800" dirty="0">
                <a:solidFill>
                  <a:schemeClr val="accent1">
                    <a:lumMod val="60000"/>
                    <a:lumOff val="40000"/>
                  </a:schemeClr>
                </a:solidFill>
                <a:latin typeface="Aparajita" panose="020B0604020202020204" pitchFamily="34" charset="0"/>
                <a:cs typeface="Aparajita" panose="020B0604020202020204" pitchFamily="34" charset="0"/>
              </a:rPr>
            </a:br>
            <a:r>
              <a:rPr lang="en-US" sz="1800" dirty="0">
                <a:solidFill>
                  <a:schemeClr val="accent1">
                    <a:lumMod val="60000"/>
                    <a:lumOff val="40000"/>
                  </a:schemeClr>
                </a:solidFill>
                <a:latin typeface="Aparajita" panose="020B0604020202020204" pitchFamily="34" charset="0"/>
                <a:cs typeface="Aparajita" panose="020B0604020202020204" pitchFamily="34" charset="0"/>
              </a:rPr>
              <a:t>American pediatrician</a:t>
            </a:r>
            <a:br>
              <a:rPr lang="en-US" sz="1800" dirty="0">
                <a:solidFill>
                  <a:schemeClr val="accent1">
                    <a:lumMod val="60000"/>
                    <a:lumOff val="40000"/>
                  </a:schemeClr>
                </a:solidFill>
                <a:latin typeface="Aparajita" panose="020B0604020202020204" pitchFamily="34" charset="0"/>
                <a:cs typeface="Aparajita" panose="020B0604020202020204" pitchFamily="34" charset="0"/>
              </a:rPr>
            </a:br>
            <a:r>
              <a:rPr lang="en-US" sz="1800" dirty="0">
                <a:solidFill>
                  <a:schemeClr val="accent1">
                    <a:lumMod val="60000"/>
                    <a:lumOff val="40000"/>
                  </a:schemeClr>
                </a:solidFill>
                <a:latin typeface="Aparajita" panose="020B0604020202020204" pitchFamily="34" charset="0"/>
                <a:cs typeface="Aparajita" panose="020B0604020202020204" pitchFamily="34" charset="0"/>
              </a:rPr>
              <a:t>1903–1998</a:t>
            </a:r>
            <a:r>
              <a:rPr lang="en-US" dirty="0"/>
              <a:t/>
            </a:r>
            <a:br>
              <a:rPr lang="en-US" dirty="0"/>
            </a:br>
            <a:endParaRPr lang="en-US" dirty="0"/>
          </a:p>
        </p:txBody>
      </p:sp>
      <p:sp>
        <p:nvSpPr>
          <p:cNvPr id="10" name="Content Placeholder 9"/>
          <p:cNvSpPr>
            <a:spLocks noGrp="1"/>
          </p:cNvSpPr>
          <p:nvPr>
            <p:ph sz="quarter" idx="13"/>
          </p:nvPr>
        </p:nvSpPr>
        <p:spPr/>
        <p:txBody>
          <a:bodyPr>
            <a:normAutofit fontScale="70000" lnSpcReduction="20000"/>
          </a:bodyPr>
          <a:lstStyle/>
          <a:p>
            <a:pPr marL="0" lvl="0" indent="0" eaLnBrk="0" fontAlgn="base" hangingPunct="0">
              <a:lnSpc>
                <a:spcPct val="100000"/>
              </a:lnSpc>
              <a:spcBef>
                <a:spcPct val="0"/>
              </a:spcBef>
              <a:spcAft>
                <a:spcPct val="0"/>
              </a:spcAft>
              <a:buClrTx/>
              <a:buNone/>
            </a:pPr>
            <a:r>
              <a:rPr lang="en-US" sz="3200" cap="none" dirty="0">
                <a:solidFill>
                  <a:schemeClr val="accent1">
                    <a:lumMod val="50000"/>
                  </a:schemeClr>
                </a:solidFill>
                <a:latin typeface="Arial" panose="020B0604020202020204" pitchFamily="34" charset="0"/>
              </a:rPr>
              <a:t>The Value of Play   </a:t>
            </a:r>
            <a:r>
              <a:rPr lang="en-US" sz="4400" cap="none" dirty="0">
                <a:solidFill>
                  <a:schemeClr val="accent1">
                    <a:lumMod val="50000"/>
                  </a:schemeClr>
                </a:solidFill>
                <a:latin typeface="Arial" panose="020B0604020202020204" pitchFamily="34" charset="0"/>
              </a:rPr>
              <a:t> </a:t>
            </a:r>
            <a:endParaRPr lang="en-US" sz="3200" cap="none" dirty="0">
              <a:solidFill>
                <a:schemeClr val="accent1">
                  <a:lumMod val="50000"/>
                </a:schemeClr>
              </a:solidFill>
              <a:latin typeface="Arial" panose="020B0604020202020204" pitchFamily="34" charset="0"/>
            </a:endParaRPr>
          </a:p>
          <a:p>
            <a:pPr marL="0" lvl="0" indent="0" eaLnBrk="0" fontAlgn="base" hangingPunct="0">
              <a:lnSpc>
                <a:spcPct val="100000"/>
              </a:lnSpc>
              <a:spcBef>
                <a:spcPct val="0"/>
              </a:spcBef>
              <a:spcAft>
                <a:spcPct val="0"/>
              </a:spcAft>
              <a:buClrTx/>
              <a:buNone/>
            </a:pPr>
            <a:r>
              <a:rPr lang="en-US" cap="none" dirty="0">
                <a:solidFill>
                  <a:schemeClr val="accent1">
                    <a:lumMod val="50000"/>
                  </a:schemeClr>
                </a:solidFill>
                <a:latin typeface="Arial" panose="020B0604020202020204" pitchFamily="34" charset="0"/>
              </a:rPr>
              <a:t>You say that you love your children,</a:t>
            </a:r>
            <a:br>
              <a:rPr lang="en-US" cap="none" dirty="0">
                <a:solidFill>
                  <a:schemeClr val="accent1">
                    <a:lumMod val="50000"/>
                  </a:schemeClr>
                </a:solidFill>
                <a:latin typeface="Arial" panose="020B0604020202020204" pitchFamily="34" charset="0"/>
              </a:rPr>
            </a:br>
            <a:r>
              <a:rPr lang="en-US" cap="none" dirty="0">
                <a:solidFill>
                  <a:schemeClr val="accent1">
                    <a:lumMod val="50000"/>
                  </a:schemeClr>
                </a:solidFill>
                <a:latin typeface="Arial" panose="020B0604020202020204" pitchFamily="34" charset="0"/>
              </a:rPr>
              <a:t>And are concerned that they learn today,</a:t>
            </a:r>
            <a:br>
              <a:rPr lang="en-US" cap="none" dirty="0">
                <a:solidFill>
                  <a:schemeClr val="accent1">
                    <a:lumMod val="50000"/>
                  </a:schemeClr>
                </a:solidFill>
                <a:latin typeface="Arial" panose="020B0604020202020204" pitchFamily="34" charset="0"/>
              </a:rPr>
            </a:br>
            <a:r>
              <a:rPr lang="en-US" cap="none" dirty="0">
                <a:solidFill>
                  <a:schemeClr val="accent1">
                    <a:lumMod val="50000"/>
                  </a:schemeClr>
                </a:solidFill>
                <a:latin typeface="Arial" panose="020B0604020202020204" pitchFamily="34" charset="0"/>
              </a:rPr>
              <a:t>As am I, that's why I'm providing</a:t>
            </a:r>
            <a:br>
              <a:rPr lang="en-US" cap="none" dirty="0">
                <a:solidFill>
                  <a:schemeClr val="accent1">
                    <a:lumMod val="50000"/>
                  </a:schemeClr>
                </a:solidFill>
                <a:latin typeface="Arial" panose="020B0604020202020204" pitchFamily="34" charset="0"/>
              </a:rPr>
            </a:br>
            <a:r>
              <a:rPr lang="en-US" cap="none" dirty="0">
                <a:solidFill>
                  <a:schemeClr val="accent1">
                    <a:lumMod val="50000"/>
                  </a:schemeClr>
                </a:solidFill>
                <a:latin typeface="Arial" panose="020B0604020202020204" pitchFamily="34" charset="0"/>
              </a:rPr>
              <a:t>A variety of kinds of play. </a:t>
            </a:r>
          </a:p>
          <a:p>
            <a:pPr marL="0" lvl="0" indent="0" eaLnBrk="0" fontAlgn="base" hangingPunct="0">
              <a:lnSpc>
                <a:spcPct val="100000"/>
              </a:lnSpc>
              <a:spcBef>
                <a:spcPct val="0"/>
              </a:spcBef>
              <a:spcAft>
                <a:spcPct val="0"/>
              </a:spcAft>
              <a:buClrTx/>
              <a:buNone/>
            </a:pPr>
            <a:r>
              <a:rPr lang="en-US" cap="none" dirty="0">
                <a:solidFill>
                  <a:schemeClr val="accent1">
                    <a:lumMod val="50000"/>
                  </a:schemeClr>
                </a:solidFill>
                <a:latin typeface="Arial" panose="020B0604020202020204" pitchFamily="34" charset="0"/>
              </a:rPr>
              <a:t>You are asking what's the value</a:t>
            </a:r>
            <a:br>
              <a:rPr lang="en-US" cap="none" dirty="0">
                <a:solidFill>
                  <a:schemeClr val="accent1">
                    <a:lumMod val="50000"/>
                  </a:schemeClr>
                </a:solidFill>
                <a:latin typeface="Arial" panose="020B0604020202020204" pitchFamily="34" charset="0"/>
              </a:rPr>
            </a:br>
            <a:r>
              <a:rPr lang="en-US" cap="none" dirty="0">
                <a:solidFill>
                  <a:schemeClr val="accent1">
                    <a:lumMod val="50000"/>
                  </a:schemeClr>
                </a:solidFill>
                <a:latin typeface="Arial" panose="020B0604020202020204" pitchFamily="34" charset="0"/>
              </a:rPr>
              <a:t>Of having your children play?</a:t>
            </a:r>
            <a:br>
              <a:rPr lang="en-US" cap="none" dirty="0">
                <a:solidFill>
                  <a:schemeClr val="accent1">
                    <a:lumMod val="50000"/>
                  </a:schemeClr>
                </a:solidFill>
                <a:latin typeface="Arial" panose="020B0604020202020204" pitchFamily="34" charset="0"/>
              </a:rPr>
            </a:br>
            <a:r>
              <a:rPr lang="en-US" cap="none" dirty="0">
                <a:solidFill>
                  <a:schemeClr val="accent1">
                    <a:lumMod val="50000"/>
                  </a:schemeClr>
                </a:solidFill>
                <a:latin typeface="Arial" panose="020B0604020202020204" pitchFamily="34" charset="0"/>
              </a:rPr>
              <a:t>Your daughter's creating a tower,</a:t>
            </a:r>
            <a:br>
              <a:rPr lang="en-US" cap="none" dirty="0">
                <a:solidFill>
                  <a:schemeClr val="accent1">
                    <a:lumMod val="50000"/>
                  </a:schemeClr>
                </a:solidFill>
                <a:latin typeface="Arial" panose="020B0604020202020204" pitchFamily="34" charset="0"/>
              </a:rPr>
            </a:br>
            <a:r>
              <a:rPr lang="en-US" cap="none" dirty="0">
                <a:solidFill>
                  <a:schemeClr val="accent1">
                    <a:lumMod val="50000"/>
                  </a:schemeClr>
                </a:solidFill>
                <a:latin typeface="Arial" panose="020B0604020202020204" pitchFamily="34" charset="0"/>
              </a:rPr>
              <a:t>She may be a builder someday. </a:t>
            </a:r>
          </a:p>
          <a:p>
            <a:pPr marL="0" lvl="0" indent="0" eaLnBrk="0" fontAlgn="base" hangingPunct="0">
              <a:lnSpc>
                <a:spcPct val="100000"/>
              </a:lnSpc>
              <a:spcBef>
                <a:spcPct val="0"/>
              </a:spcBef>
              <a:spcAft>
                <a:spcPct val="0"/>
              </a:spcAft>
              <a:buClrTx/>
              <a:buNone/>
            </a:pPr>
            <a:r>
              <a:rPr lang="en-US" cap="none" dirty="0">
                <a:solidFill>
                  <a:schemeClr val="accent1">
                    <a:lumMod val="50000"/>
                  </a:schemeClr>
                </a:solidFill>
                <a:latin typeface="Arial" panose="020B0604020202020204" pitchFamily="34" charset="0"/>
              </a:rPr>
              <a:t>You're asking me the value</a:t>
            </a:r>
            <a:br>
              <a:rPr lang="en-US" cap="none" dirty="0">
                <a:solidFill>
                  <a:schemeClr val="accent1">
                    <a:lumMod val="50000"/>
                  </a:schemeClr>
                </a:solidFill>
                <a:latin typeface="Arial" panose="020B0604020202020204" pitchFamily="34" charset="0"/>
              </a:rPr>
            </a:br>
            <a:r>
              <a:rPr lang="en-US" cap="none" dirty="0">
                <a:solidFill>
                  <a:schemeClr val="accent1">
                    <a:lumMod val="50000"/>
                  </a:schemeClr>
                </a:solidFill>
                <a:latin typeface="Arial" panose="020B0604020202020204" pitchFamily="34" charset="0"/>
              </a:rPr>
              <a:t>Of blocks and sand and clay.</a:t>
            </a:r>
            <a:br>
              <a:rPr lang="en-US" cap="none" dirty="0">
                <a:solidFill>
                  <a:schemeClr val="accent1">
                    <a:lumMod val="50000"/>
                  </a:schemeClr>
                </a:solidFill>
                <a:latin typeface="Arial" panose="020B0604020202020204" pitchFamily="34" charset="0"/>
              </a:rPr>
            </a:br>
            <a:r>
              <a:rPr lang="en-US" cap="none" dirty="0">
                <a:solidFill>
                  <a:schemeClr val="accent1">
                    <a:lumMod val="50000"/>
                  </a:schemeClr>
                </a:solidFill>
                <a:latin typeface="Arial" panose="020B0604020202020204" pitchFamily="34" charset="0"/>
              </a:rPr>
              <a:t>Your children are solving problems,</a:t>
            </a:r>
            <a:br>
              <a:rPr lang="en-US" cap="none" dirty="0">
                <a:solidFill>
                  <a:schemeClr val="accent1">
                    <a:lumMod val="50000"/>
                  </a:schemeClr>
                </a:solidFill>
                <a:latin typeface="Arial" panose="020B0604020202020204" pitchFamily="34" charset="0"/>
              </a:rPr>
            </a:br>
            <a:r>
              <a:rPr lang="en-US" cap="none" dirty="0">
                <a:solidFill>
                  <a:schemeClr val="accent1">
                    <a:lumMod val="50000"/>
                  </a:schemeClr>
                </a:solidFill>
                <a:latin typeface="Arial" panose="020B0604020202020204" pitchFamily="34" charset="0"/>
              </a:rPr>
              <a:t>They will use that skill every day. </a:t>
            </a:r>
          </a:p>
          <a:p>
            <a:pPr marL="0" lvl="0" indent="0" eaLnBrk="0" fontAlgn="base" hangingPunct="0">
              <a:lnSpc>
                <a:spcPct val="100000"/>
              </a:lnSpc>
              <a:spcBef>
                <a:spcPct val="0"/>
              </a:spcBef>
              <a:spcAft>
                <a:spcPct val="0"/>
              </a:spcAft>
              <a:buClrTx/>
              <a:buNone/>
            </a:pPr>
            <a:r>
              <a:rPr lang="en-US" cap="none" dirty="0">
                <a:solidFill>
                  <a:schemeClr val="accent1">
                    <a:lumMod val="50000"/>
                  </a:schemeClr>
                </a:solidFill>
                <a:latin typeface="Arial" panose="020B0604020202020204" pitchFamily="34" charset="0"/>
              </a:rPr>
              <a:t>You're saying that you don't want your son</a:t>
            </a:r>
            <a:br>
              <a:rPr lang="en-US" cap="none" dirty="0">
                <a:solidFill>
                  <a:schemeClr val="accent1">
                    <a:lumMod val="50000"/>
                  </a:schemeClr>
                </a:solidFill>
                <a:latin typeface="Arial" panose="020B0604020202020204" pitchFamily="34" charset="0"/>
              </a:rPr>
            </a:br>
            <a:r>
              <a:rPr lang="en-US" cap="none" dirty="0">
                <a:solidFill>
                  <a:schemeClr val="accent1">
                    <a:lumMod val="50000"/>
                  </a:schemeClr>
                </a:solidFill>
                <a:latin typeface="Arial" panose="020B0604020202020204" pitchFamily="34" charset="0"/>
              </a:rPr>
              <a:t>To play in that sissy way.</a:t>
            </a:r>
            <a:br>
              <a:rPr lang="en-US" cap="none" dirty="0">
                <a:solidFill>
                  <a:schemeClr val="accent1">
                    <a:lumMod val="50000"/>
                  </a:schemeClr>
                </a:solidFill>
                <a:latin typeface="Arial" panose="020B0604020202020204" pitchFamily="34" charset="0"/>
              </a:rPr>
            </a:br>
            <a:r>
              <a:rPr lang="en-US" cap="none" dirty="0">
                <a:solidFill>
                  <a:schemeClr val="accent1">
                    <a:lumMod val="50000"/>
                  </a:schemeClr>
                </a:solidFill>
                <a:latin typeface="Arial" panose="020B0604020202020204" pitchFamily="34" charset="0"/>
              </a:rPr>
              <a:t>He's learning to cuddle a doll,</a:t>
            </a:r>
            <a:br>
              <a:rPr lang="en-US" cap="none" dirty="0">
                <a:solidFill>
                  <a:schemeClr val="accent1">
                    <a:lumMod val="50000"/>
                  </a:schemeClr>
                </a:solidFill>
                <a:latin typeface="Arial" panose="020B0604020202020204" pitchFamily="34" charset="0"/>
              </a:rPr>
            </a:br>
            <a:r>
              <a:rPr lang="en-US" cap="none" dirty="0">
                <a:solidFill>
                  <a:schemeClr val="accent1">
                    <a:lumMod val="50000"/>
                  </a:schemeClr>
                </a:solidFill>
                <a:latin typeface="Arial" panose="020B0604020202020204" pitchFamily="34" charset="0"/>
              </a:rPr>
              <a:t>He may be a father someday. </a:t>
            </a:r>
          </a:p>
          <a:p>
            <a:pPr marL="0" lvl="0" indent="0" eaLnBrk="0" fontAlgn="base" hangingPunct="0">
              <a:lnSpc>
                <a:spcPct val="100000"/>
              </a:lnSpc>
              <a:spcBef>
                <a:spcPct val="0"/>
              </a:spcBef>
              <a:spcAft>
                <a:spcPct val="0"/>
              </a:spcAft>
              <a:buClrTx/>
              <a:buNone/>
            </a:pPr>
            <a:r>
              <a:rPr lang="en-US" cap="none" dirty="0">
                <a:solidFill>
                  <a:schemeClr val="accent1">
                    <a:lumMod val="50000"/>
                  </a:schemeClr>
                </a:solidFill>
                <a:latin typeface="Arial" panose="020B0604020202020204" pitchFamily="34" charset="0"/>
              </a:rPr>
              <a:t>You're questioning the interest centers, </a:t>
            </a:r>
            <a:br>
              <a:rPr lang="en-US" cap="none" dirty="0">
                <a:solidFill>
                  <a:schemeClr val="accent1">
                    <a:lumMod val="50000"/>
                  </a:schemeClr>
                </a:solidFill>
                <a:latin typeface="Arial" panose="020B0604020202020204" pitchFamily="34" charset="0"/>
              </a:rPr>
            </a:br>
            <a:r>
              <a:rPr lang="en-US" cap="none" dirty="0">
                <a:solidFill>
                  <a:schemeClr val="accent1">
                    <a:lumMod val="50000"/>
                  </a:schemeClr>
                </a:solidFill>
                <a:latin typeface="Arial" panose="020B0604020202020204" pitchFamily="34" charset="0"/>
              </a:rPr>
              <a:t>They just look like useless play.</a:t>
            </a:r>
            <a:br>
              <a:rPr lang="en-US" cap="none" dirty="0">
                <a:solidFill>
                  <a:schemeClr val="accent1">
                    <a:lumMod val="50000"/>
                  </a:schemeClr>
                </a:solidFill>
                <a:latin typeface="Arial" panose="020B0604020202020204" pitchFamily="34" charset="0"/>
              </a:rPr>
            </a:br>
            <a:r>
              <a:rPr lang="en-US" cap="none" dirty="0">
                <a:solidFill>
                  <a:schemeClr val="accent1">
                    <a:lumMod val="50000"/>
                  </a:schemeClr>
                </a:solidFill>
                <a:latin typeface="Arial" panose="020B0604020202020204" pitchFamily="34" charset="0"/>
              </a:rPr>
              <a:t>Your children are making choices,</a:t>
            </a:r>
            <a:br>
              <a:rPr lang="en-US" cap="none" dirty="0">
                <a:solidFill>
                  <a:schemeClr val="accent1">
                    <a:lumMod val="50000"/>
                  </a:schemeClr>
                </a:solidFill>
                <a:latin typeface="Arial" panose="020B0604020202020204" pitchFamily="34" charset="0"/>
              </a:rPr>
            </a:br>
            <a:r>
              <a:rPr lang="en-US" cap="none" dirty="0">
                <a:solidFill>
                  <a:schemeClr val="accent1">
                    <a:lumMod val="50000"/>
                  </a:schemeClr>
                </a:solidFill>
                <a:latin typeface="Arial" panose="020B0604020202020204" pitchFamily="34" charset="0"/>
              </a:rPr>
              <a:t>They'll be on their own someday. </a:t>
            </a:r>
          </a:p>
          <a:p>
            <a:pPr marL="0" lvl="0" indent="0" eaLnBrk="0" fontAlgn="base" hangingPunct="0">
              <a:lnSpc>
                <a:spcPct val="100000"/>
              </a:lnSpc>
              <a:spcBef>
                <a:spcPct val="0"/>
              </a:spcBef>
              <a:spcAft>
                <a:spcPct val="0"/>
              </a:spcAft>
              <a:buClrTx/>
              <a:buNone/>
            </a:pPr>
            <a:r>
              <a:rPr lang="en-US" cap="none" dirty="0">
                <a:solidFill>
                  <a:schemeClr val="accent1">
                    <a:lumMod val="50000"/>
                  </a:schemeClr>
                </a:solidFill>
                <a:latin typeface="Arial" panose="020B0604020202020204" pitchFamily="34" charset="0"/>
              </a:rPr>
              <a:t>You're worried your children aren't learning</a:t>
            </a:r>
            <a:br>
              <a:rPr lang="en-US" cap="none" dirty="0">
                <a:solidFill>
                  <a:schemeClr val="accent1">
                    <a:lumMod val="50000"/>
                  </a:schemeClr>
                </a:solidFill>
                <a:latin typeface="Arial" panose="020B0604020202020204" pitchFamily="34" charset="0"/>
              </a:rPr>
            </a:br>
            <a:r>
              <a:rPr lang="en-US" cap="none" dirty="0">
                <a:solidFill>
                  <a:schemeClr val="accent1">
                    <a:lumMod val="50000"/>
                  </a:schemeClr>
                </a:solidFill>
                <a:latin typeface="Arial" panose="020B0604020202020204" pitchFamily="34" charset="0"/>
              </a:rPr>
              <a:t>And later they'll have to pay.</a:t>
            </a:r>
            <a:br>
              <a:rPr lang="en-US" cap="none" dirty="0">
                <a:solidFill>
                  <a:schemeClr val="accent1">
                    <a:lumMod val="50000"/>
                  </a:schemeClr>
                </a:solidFill>
                <a:latin typeface="Arial" panose="020B0604020202020204" pitchFamily="34" charset="0"/>
              </a:rPr>
            </a:br>
            <a:r>
              <a:rPr lang="en-US" cap="none" dirty="0">
                <a:solidFill>
                  <a:schemeClr val="accent1">
                    <a:lumMod val="50000"/>
                  </a:schemeClr>
                </a:solidFill>
                <a:latin typeface="Arial" panose="020B0604020202020204" pitchFamily="34" charset="0"/>
              </a:rPr>
              <a:t>They're learning a pattern for learning,</a:t>
            </a:r>
            <a:br>
              <a:rPr lang="en-US" cap="none" dirty="0">
                <a:solidFill>
                  <a:schemeClr val="accent1">
                    <a:lumMod val="50000"/>
                  </a:schemeClr>
                </a:solidFill>
                <a:latin typeface="Arial" panose="020B0604020202020204" pitchFamily="34" charset="0"/>
              </a:rPr>
            </a:br>
            <a:r>
              <a:rPr lang="en-US" cap="none" dirty="0">
                <a:solidFill>
                  <a:schemeClr val="accent1">
                    <a:lumMod val="50000"/>
                  </a:schemeClr>
                </a:solidFill>
                <a:latin typeface="Arial" panose="020B0604020202020204" pitchFamily="34" charset="0"/>
              </a:rPr>
              <a:t>For they'll be learners always. </a:t>
            </a:r>
          </a:p>
          <a:p>
            <a:pPr marL="0" lvl="0" indent="0" eaLnBrk="0" fontAlgn="base" hangingPunct="0">
              <a:lnSpc>
                <a:spcPct val="100000"/>
              </a:lnSpc>
              <a:spcBef>
                <a:spcPct val="0"/>
              </a:spcBef>
              <a:spcAft>
                <a:spcPct val="0"/>
              </a:spcAft>
              <a:buClrTx/>
              <a:buNone/>
            </a:pPr>
            <a:r>
              <a:rPr lang="en-US" cap="none" dirty="0">
                <a:solidFill>
                  <a:schemeClr val="accent1">
                    <a:lumMod val="50000"/>
                  </a:schemeClr>
                </a:solidFill>
                <a:latin typeface="Arial" panose="020B0604020202020204" pitchFamily="34" charset="0"/>
              </a:rPr>
              <a:t>~NAEYC </a:t>
            </a:r>
            <a:endParaRPr lang="en-US" sz="1800" cap="none" dirty="0">
              <a:solidFill>
                <a:schemeClr val="accent1">
                  <a:lumMod val="50000"/>
                </a:schemeClr>
              </a:solidFill>
              <a:latin typeface="Arial" panose="020B0604020202020204" pitchFamily="34" charset="0"/>
            </a:endParaRPr>
          </a:p>
          <a:p>
            <a:endParaRPr lang="en-US" dirty="0"/>
          </a:p>
        </p:txBody>
      </p:sp>
      <p:sp>
        <p:nvSpPr>
          <p:cNvPr id="9" name="Text Placeholder 8"/>
          <p:cNvSpPr>
            <a:spLocks noGrp="1"/>
          </p:cNvSpPr>
          <p:nvPr>
            <p:ph type="body" sz="half" idx="2"/>
          </p:nvPr>
        </p:nvSpPr>
        <p:spPr/>
        <p:txBody>
          <a:bodyPr/>
          <a:lstStyle/>
          <a:p>
            <a:r>
              <a:rPr lang="en-US" b="1" dirty="0">
                <a:solidFill>
                  <a:srgbClr val="00B050"/>
                </a:solidFill>
                <a:latin typeface="Andalus" panose="02020603050405020304" pitchFamily="18" charset="-78"/>
                <a:cs typeface="Andalus" panose="02020603050405020304" pitchFamily="18" charset="-78"/>
              </a:rPr>
              <a:t>Children need the freedom and time to play. Play is not a luxury. Play is a necessity.</a:t>
            </a:r>
          </a:p>
          <a:p>
            <a:r>
              <a:rPr lang="en-US" dirty="0">
                <a:solidFill>
                  <a:srgbClr val="00B050"/>
                </a:solidFill>
                <a:latin typeface="Andalus" panose="02020603050405020304" pitchFamily="18" charset="-78"/>
                <a:cs typeface="Andalus" panose="02020603050405020304" pitchFamily="18" charset="-78"/>
              </a:rPr>
              <a:t>Kay Redfield Jamison</a:t>
            </a:r>
            <a:br>
              <a:rPr lang="en-US" dirty="0">
                <a:solidFill>
                  <a:srgbClr val="00B050"/>
                </a:solidFill>
                <a:latin typeface="Andalus" panose="02020603050405020304" pitchFamily="18" charset="-78"/>
                <a:cs typeface="Andalus" panose="02020603050405020304" pitchFamily="18" charset="-78"/>
              </a:rPr>
            </a:br>
            <a:r>
              <a:rPr lang="en-US" dirty="0">
                <a:solidFill>
                  <a:srgbClr val="00B050"/>
                </a:solidFill>
                <a:latin typeface="Andalus" panose="02020603050405020304" pitchFamily="18" charset="-78"/>
                <a:cs typeface="Andalus" panose="02020603050405020304" pitchFamily="18" charset="-78"/>
              </a:rPr>
              <a:t>Contemporary American professor of psychiatry</a:t>
            </a:r>
          </a:p>
          <a:p>
            <a:endParaRPr lang="en-US" dirty="0"/>
          </a:p>
        </p:txBody>
      </p:sp>
    </p:spTree>
    <p:extLst>
      <p:ext uri="{BB962C8B-B14F-4D97-AF65-F5344CB8AC3E}">
        <p14:creationId xmlns:p14="http://schemas.microsoft.com/office/powerpoint/2010/main" val="355859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Resources</a:t>
            </a:r>
            <a:endParaRPr lang="en-US" dirty="0"/>
          </a:p>
        </p:txBody>
      </p:sp>
      <p:sp>
        <p:nvSpPr>
          <p:cNvPr id="6" name="Content Placeholder 5"/>
          <p:cNvSpPr>
            <a:spLocks noGrp="1"/>
          </p:cNvSpPr>
          <p:nvPr>
            <p:ph sz="quarter" idx="13"/>
          </p:nvPr>
        </p:nvSpPr>
        <p:spPr/>
        <p:txBody>
          <a:bodyPr/>
          <a:lstStyle/>
          <a:p>
            <a:r>
              <a:rPr lang="en-US" dirty="0" smtClean="0">
                <a:latin typeface="Arial Rounded MT Bold" panose="020F0704030504030204" pitchFamily="34" charset="0"/>
              </a:rPr>
              <a:t>WMELS 2</a:t>
            </a:r>
            <a:r>
              <a:rPr lang="en-US" baseline="30000" dirty="0" smtClean="0">
                <a:latin typeface="Arial Rounded MT Bold" panose="020F0704030504030204" pitchFamily="34" charset="0"/>
              </a:rPr>
              <a:t>nd</a:t>
            </a:r>
            <a:r>
              <a:rPr lang="en-US" dirty="0" smtClean="0">
                <a:latin typeface="Arial Rounded MT Bold" panose="020F0704030504030204" pitchFamily="34" charset="0"/>
              </a:rPr>
              <a:t> edition</a:t>
            </a:r>
          </a:p>
          <a:p>
            <a:r>
              <a:rPr lang="en-US" dirty="0" err="1" smtClean="0">
                <a:latin typeface="Arial Rounded MT Bold" panose="020F0704030504030204" pitchFamily="34" charset="0"/>
              </a:rPr>
              <a:t>Earlychildhood</a:t>
            </a:r>
            <a:r>
              <a:rPr lang="en-US" dirty="0" smtClean="0">
                <a:latin typeface="Arial Rounded MT Bold" panose="020F0704030504030204" pitchFamily="34" charset="0"/>
              </a:rPr>
              <a:t> news: How </a:t>
            </a:r>
            <a:r>
              <a:rPr lang="en-US" dirty="0">
                <a:latin typeface="Arial Rounded MT Bold" panose="020F0704030504030204" pitchFamily="34" charset="0"/>
              </a:rPr>
              <a:t>Dramatic Play Can Enhance Learning</a:t>
            </a:r>
            <a:r>
              <a:rPr lang="en-US" b="1" dirty="0">
                <a:latin typeface="Arial Rounded MT Bold" panose="020F0704030504030204" pitchFamily="34" charset="0"/>
              </a:rPr>
              <a:t> </a:t>
            </a:r>
            <a:r>
              <a:rPr lang="en-US" i="1" dirty="0">
                <a:latin typeface="Arial Rounded MT Bold" panose="020F0704030504030204" pitchFamily="34" charset="0"/>
              </a:rPr>
              <a:t>By Marie E. </a:t>
            </a:r>
            <a:r>
              <a:rPr lang="en-US" i="1" dirty="0" err="1">
                <a:latin typeface="Arial Rounded MT Bold" panose="020F0704030504030204" pitchFamily="34" charset="0"/>
              </a:rPr>
              <a:t>Cecchini</a:t>
            </a:r>
            <a:r>
              <a:rPr lang="en-US" i="1" dirty="0">
                <a:latin typeface="Arial Rounded MT Bold" panose="020F0704030504030204" pitchFamily="34" charset="0"/>
              </a:rPr>
              <a:t> </a:t>
            </a:r>
            <a:r>
              <a:rPr lang="en-US" i="1" dirty="0" smtClean="0">
                <a:latin typeface="Arial Rounded MT Bold" panose="020F0704030504030204" pitchFamily="34" charset="0"/>
              </a:rPr>
              <a:t>MS</a:t>
            </a:r>
          </a:p>
          <a:p>
            <a:r>
              <a:rPr lang="en-US" dirty="0" smtClean="0">
                <a:latin typeface="Arial Rounded MT Bold" panose="020F0704030504030204" pitchFamily="34" charset="0"/>
              </a:rPr>
              <a:t>Early childhood news: All </a:t>
            </a:r>
            <a:r>
              <a:rPr lang="en-US" dirty="0">
                <a:latin typeface="Arial Rounded MT Bold" panose="020F0704030504030204" pitchFamily="34" charset="0"/>
              </a:rPr>
              <a:t>About Unit Block Play</a:t>
            </a:r>
            <a:r>
              <a:rPr lang="en-US" b="1" dirty="0">
                <a:latin typeface="Arial Rounded MT Bold" panose="020F0704030504030204" pitchFamily="34" charset="0"/>
              </a:rPr>
              <a:t> </a:t>
            </a:r>
            <a:r>
              <a:rPr lang="en-US" i="1" dirty="0">
                <a:latin typeface="Arial Rounded MT Bold" panose="020F0704030504030204" pitchFamily="34" charset="0"/>
              </a:rPr>
              <a:t>By Nancy P. </a:t>
            </a:r>
            <a:r>
              <a:rPr lang="en-US" i="1" dirty="0" smtClean="0">
                <a:latin typeface="Arial Rounded MT Bold" panose="020F0704030504030204" pitchFamily="34" charset="0"/>
              </a:rPr>
              <a:t>Alexander</a:t>
            </a:r>
          </a:p>
          <a:p>
            <a:r>
              <a:rPr lang="en-US" i="1" dirty="0" err="1" smtClean="0">
                <a:latin typeface="Arial Rounded MT Bold" panose="020F0704030504030204" pitchFamily="34" charset="0"/>
              </a:rPr>
              <a:t>Earlychildhood</a:t>
            </a:r>
            <a:r>
              <a:rPr lang="en-US" i="1" dirty="0" smtClean="0">
                <a:latin typeface="Arial Rounded MT Bold" panose="020F0704030504030204" pitchFamily="34" charset="0"/>
              </a:rPr>
              <a:t> News: Learning through play, shelly butler</a:t>
            </a:r>
            <a:endParaRPr lang="en-US" dirty="0">
              <a:latin typeface="Arial Rounded MT Bold" panose="020F0704030504030204" pitchFamily="34" charset="0"/>
            </a:endParaRPr>
          </a:p>
          <a:p>
            <a:endParaRPr lang="en-US" i="1" dirty="0" smtClean="0"/>
          </a:p>
          <a:p>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1547989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 as defined by Webster's dictionary</a:t>
            </a:r>
            <a:endParaRPr lang="en-US" dirty="0"/>
          </a:p>
        </p:txBody>
      </p:sp>
      <p:sp>
        <p:nvSpPr>
          <p:cNvPr id="3" name="Content Placeholder 2"/>
          <p:cNvSpPr>
            <a:spLocks noGrp="1"/>
          </p:cNvSpPr>
          <p:nvPr>
            <p:ph sz="quarter" idx="13"/>
          </p:nvPr>
        </p:nvSpPr>
        <p:spPr/>
        <p:txBody>
          <a:bodyPr/>
          <a:lstStyle/>
          <a:p>
            <a:r>
              <a:rPr lang="en-US" dirty="0"/>
              <a:t>the state of being active, operative, or relevant </a:t>
            </a:r>
            <a:endParaRPr lang="en-US" dirty="0" smtClean="0"/>
          </a:p>
          <a:p>
            <a:r>
              <a:rPr lang="en-US" dirty="0"/>
              <a:t>recreational activity; </a:t>
            </a:r>
            <a:r>
              <a:rPr lang="en-US" i="1" dirty="0"/>
              <a:t>especially</a:t>
            </a:r>
            <a:r>
              <a:rPr lang="en-US" dirty="0"/>
              <a:t> </a:t>
            </a:r>
            <a:r>
              <a:rPr lang="en-US" b="1" dirty="0"/>
              <a:t>:</a:t>
            </a:r>
            <a:r>
              <a:rPr lang="en-US" dirty="0"/>
              <a:t>  the spontaneous activity of children </a:t>
            </a:r>
            <a:endParaRPr lang="en-US" dirty="0" smtClean="0"/>
          </a:p>
          <a:p>
            <a:r>
              <a:rPr lang="en-US" dirty="0"/>
              <a:t>absence of serious or harmful </a:t>
            </a:r>
            <a:r>
              <a:rPr lang="en-US" dirty="0" smtClean="0"/>
              <a:t>intent</a:t>
            </a:r>
          </a:p>
          <a:p>
            <a:endParaRPr lang="en-US" dirty="0"/>
          </a:p>
          <a:p>
            <a:r>
              <a:rPr lang="en-US" dirty="0" smtClean="0">
                <a:solidFill>
                  <a:srgbClr val="FF0000"/>
                </a:solidFill>
                <a:latin typeface="Algerian" panose="04020705040A02060702" pitchFamily="82" charset="0"/>
              </a:rPr>
              <a:t>Although you would find several more definitions these seemed most relevant in how we explain play in the sense of our intent. </a:t>
            </a:r>
            <a:endParaRPr lang="en-US"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1343339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 is….</a:t>
            </a:r>
            <a:endParaRPr lang="en-US" dirty="0"/>
          </a:p>
        </p:txBody>
      </p:sp>
      <p:sp>
        <p:nvSpPr>
          <p:cNvPr id="3" name="Content Placeholder 2"/>
          <p:cNvSpPr>
            <a:spLocks noGrp="1"/>
          </p:cNvSpPr>
          <p:nvPr>
            <p:ph sz="quarter" idx="13"/>
          </p:nvPr>
        </p:nvSpPr>
        <p:spPr/>
        <p:txBody>
          <a:bodyPr/>
          <a:lstStyle/>
          <a:p>
            <a:r>
              <a:rPr lang="en-US" sz="2800" dirty="0"/>
              <a:t>The natural activity of early childhood, play is what children do and their way of life. For young children, there is no distinction between play and learning; they are one and the same. </a:t>
            </a:r>
            <a:r>
              <a:rPr lang="en-US" sz="2800" dirty="0" smtClean="0"/>
              <a:t>Playing </a:t>
            </a:r>
            <a:r>
              <a:rPr lang="en-US" sz="2800" dirty="0"/>
              <a:t>is a priority in early </a:t>
            </a:r>
            <a:r>
              <a:rPr lang="en-US" sz="2800" dirty="0" smtClean="0"/>
              <a:t>childhood ~ (</a:t>
            </a:r>
            <a:r>
              <a:rPr lang="en-US" sz="2800" dirty="0" err="1" smtClean="0"/>
              <a:t>Earlychildhood</a:t>
            </a:r>
            <a:r>
              <a:rPr lang="en-US" sz="2800" dirty="0" smtClean="0"/>
              <a:t> news, Learning through play, </a:t>
            </a:r>
            <a:r>
              <a:rPr lang="en-US" sz="2800" dirty="0" err="1" smtClean="0"/>
              <a:t>shelley</a:t>
            </a:r>
            <a:r>
              <a:rPr lang="en-US" sz="2800" dirty="0" smtClean="0"/>
              <a:t> butler)</a:t>
            </a:r>
          </a:p>
          <a:p>
            <a:endParaRPr lang="en-US" dirty="0"/>
          </a:p>
        </p:txBody>
      </p:sp>
    </p:spTree>
    <p:extLst>
      <p:ext uri="{BB962C8B-B14F-4D97-AF65-F5344CB8AC3E}">
        <p14:creationId xmlns:p14="http://schemas.microsoft.com/office/powerpoint/2010/main" val="4063827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Quote by: Jeanne </a:t>
            </a:r>
            <a:r>
              <a:rPr lang="en-US" dirty="0" err="1" smtClean="0"/>
              <a:t>bassis</a:t>
            </a:r>
            <a:r>
              <a:rPr lang="en-US" dirty="0" smtClean="0"/>
              <a:t>; founder of play reflections</a:t>
            </a:r>
            <a:endParaRPr lang="en-US" dirty="0"/>
          </a:p>
        </p:txBody>
      </p:sp>
      <p:sp>
        <p:nvSpPr>
          <p:cNvPr id="4" name="Rectangle 1"/>
          <p:cNvSpPr>
            <a:spLocks noGrp="1" noChangeArrowheads="1"/>
          </p:cNvSpPr>
          <p:nvPr>
            <p:ph sz="quarter" idx="13"/>
          </p:nvPr>
        </p:nvSpPr>
        <p:spPr/>
        <p:txBody>
          <a:bodyPr/>
          <a:lstStyle/>
          <a:p>
            <a:pPr lvl="0"/>
            <a:r>
              <a:rPr lang="en-US" dirty="0" smtClean="0"/>
              <a:t>“Play is not just about doing, it’s about being. Play is a state of grace, innocence, wonder and creativity... and happens when anyone is truly living in the present tense.”  </a:t>
            </a:r>
          </a:p>
        </p:txBody>
      </p:sp>
    </p:spTree>
    <p:extLst>
      <p:ext uri="{BB962C8B-B14F-4D97-AF65-F5344CB8AC3E}">
        <p14:creationId xmlns:p14="http://schemas.microsoft.com/office/powerpoint/2010/main" val="974592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dirty="0">
                <a:hlinkClick r:id="rId2"/>
              </a:rPr>
              <a:t>You can discover more about a person in an hour of play than in a year of conversation</a:t>
            </a:r>
            <a:r>
              <a:rPr lang="en-US" dirty="0" smtClean="0">
                <a:hlinkClick r:id="rId2"/>
              </a:rPr>
              <a:t>.</a:t>
            </a:r>
            <a:r>
              <a:rPr lang="en-US" dirty="0" smtClean="0"/>
              <a:t>” ~Plato</a:t>
            </a:r>
            <a:endParaRPr lang="en-US" dirty="0"/>
          </a:p>
        </p:txBody>
      </p:sp>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813176" y="2366963"/>
            <a:ext cx="4565648" cy="3424237"/>
          </a:xfrm>
        </p:spPr>
      </p:pic>
    </p:spTree>
    <p:extLst>
      <p:ext uri="{BB962C8B-B14F-4D97-AF65-F5344CB8AC3E}">
        <p14:creationId xmlns:p14="http://schemas.microsoft.com/office/powerpoint/2010/main" val="1398033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Block Play</a:t>
            </a:r>
            <a:endParaRPr lang="en-US" dirty="0"/>
          </a:p>
        </p:txBody>
      </p:sp>
      <p:sp>
        <p:nvSpPr>
          <p:cNvPr id="5" name="Text Placeholder 4"/>
          <p:cNvSpPr>
            <a:spLocks noGrp="1"/>
          </p:cNvSpPr>
          <p:nvPr>
            <p:ph type="body" idx="1"/>
          </p:nvPr>
        </p:nvSpPr>
        <p:spPr/>
        <p:txBody>
          <a:bodyPr/>
          <a:lstStyle/>
          <a:p>
            <a:r>
              <a:rPr lang="en-US" b="1" dirty="0"/>
              <a:t>PHYSICAL</a:t>
            </a:r>
            <a:endParaRPr lang="en-US" dirty="0"/>
          </a:p>
        </p:txBody>
      </p:sp>
      <p:sp>
        <p:nvSpPr>
          <p:cNvPr id="6" name="Text Placeholder 5"/>
          <p:cNvSpPr>
            <a:spLocks noGrp="1"/>
          </p:cNvSpPr>
          <p:nvPr>
            <p:ph type="body" sz="quarter" idx="3"/>
          </p:nvPr>
        </p:nvSpPr>
        <p:spPr/>
        <p:txBody>
          <a:bodyPr/>
          <a:lstStyle/>
          <a:p>
            <a:r>
              <a:rPr lang="en-US" b="1" dirty="0"/>
              <a:t>SOCIAL/EMOTIONAL</a:t>
            </a:r>
            <a:endParaRPr lang="en-US" dirty="0"/>
          </a:p>
        </p:txBody>
      </p:sp>
      <p:sp>
        <p:nvSpPr>
          <p:cNvPr id="7" name="Text Placeholder 6"/>
          <p:cNvSpPr>
            <a:spLocks noGrp="1"/>
          </p:cNvSpPr>
          <p:nvPr>
            <p:ph type="body" sz="quarter" idx="13"/>
          </p:nvPr>
        </p:nvSpPr>
        <p:spPr/>
        <p:txBody>
          <a:bodyPr/>
          <a:lstStyle/>
          <a:p>
            <a:r>
              <a:rPr lang="en-US" dirty="0" smtClean="0"/>
              <a:t>Creative</a:t>
            </a:r>
            <a:endParaRPr lang="en-US" dirty="0"/>
          </a:p>
        </p:txBody>
      </p:sp>
      <p:sp>
        <p:nvSpPr>
          <p:cNvPr id="11" name="Rectangle 1"/>
          <p:cNvSpPr>
            <a:spLocks noGrp="1" noChangeArrowheads="1"/>
          </p:cNvSpPr>
          <p:nvPr>
            <p:ph type="body" sz="half" idx="15"/>
          </p:nvPr>
        </p:nvSpPr>
        <p:spPr bwMode="auto">
          <a:xfrm>
            <a:off x="913774" y="3551669"/>
            <a:ext cx="2935419"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Coordination </a:t>
            </a:r>
            <a:endParaRPr kumimoji="0" 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Visual Perception </a:t>
            </a:r>
            <a:endParaRPr kumimoji="0" 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Motor Development </a:t>
            </a:r>
            <a:endParaRPr kumimoji="0" 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Spatial Orientation </a:t>
            </a:r>
            <a:endParaRPr kumimoji="0" 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Fine Motor Coordination</a:t>
            </a:r>
            <a:endParaRPr kumimoji="0" lang="en-US" sz="20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2"/>
          <p:cNvSpPr>
            <a:spLocks noGrp="1" noChangeArrowheads="1"/>
          </p:cNvSpPr>
          <p:nvPr>
            <p:ph type="body" sz="half" idx="16"/>
          </p:nvPr>
        </p:nvSpPr>
        <p:spPr bwMode="auto">
          <a:xfrm>
            <a:off x="4441348" y="3120782"/>
            <a:ext cx="1890261"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Competence </a:t>
            </a:r>
            <a:endParaRPr kumimoji="0" lang="en-US"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Success </a:t>
            </a:r>
            <a:endParaRPr kumimoji="0" lang="en-US"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Self Esteem </a:t>
            </a:r>
            <a:endParaRPr kumimoji="0" lang="en-US"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Autonomy </a:t>
            </a:r>
            <a:endParaRPr kumimoji="0" lang="en-US"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Initiative </a:t>
            </a:r>
            <a:endParaRPr kumimoji="0" lang="en-US"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Equality </a:t>
            </a:r>
            <a:endParaRPr kumimoji="0" lang="en-US"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Cooperation </a:t>
            </a:r>
            <a:endParaRPr kumimoji="0" lang="en-US"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Negotiation </a:t>
            </a:r>
            <a:endParaRPr kumimoji="0" lang="en-US"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Compromise </a:t>
            </a:r>
            <a:endParaRPr kumimoji="0" lang="en-US"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Responsibility </a:t>
            </a:r>
            <a:endParaRPr kumimoji="0" lang="en-US"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Leadership </a:t>
            </a:r>
            <a:endParaRPr kumimoji="0" lang="en-US"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Social Studies Concepts </a:t>
            </a:r>
            <a:endParaRPr kumimoji="0" lang="en-US"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Emotional Release</a:t>
            </a:r>
            <a:endParaRPr kumimoji="0" lang="en-US" sz="1200" b="0" i="0" u="none" strike="noStrike" cap="none" normalizeH="0" baseline="0" dirty="0" smtClean="0">
              <a:ln>
                <a:noFill/>
              </a:ln>
              <a:solidFill>
                <a:schemeClr val="tx1"/>
              </a:solidFill>
              <a:effectLst/>
              <a:latin typeface="Arial" panose="020B0604020202020204" pitchFamily="34" charset="0"/>
            </a:endParaRPr>
          </a:p>
        </p:txBody>
      </p:sp>
      <p:sp>
        <p:nvSpPr>
          <p:cNvPr id="14" name="Rectangle 4"/>
          <p:cNvSpPr>
            <a:spLocks noGrp="1" noChangeArrowheads="1"/>
          </p:cNvSpPr>
          <p:nvPr>
            <p:ph type="body" sz="half" idx="17"/>
          </p:nvPr>
        </p:nvSpPr>
        <p:spPr bwMode="auto">
          <a:xfrm>
            <a:off x="7973298" y="3551669"/>
            <a:ext cx="2810385"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Associations </a:t>
            </a:r>
            <a:endParaRPr kumimoji="0" 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Relationships </a:t>
            </a:r>
            <a:endParaRPr kumimoji="0" 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Problem-solving </a:t>
            </a:r>
            <a:endParaRPr kumimoji="0" 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Finding New Solutions </a:t>
            </a:r>
            <a:endParaRPr kumimoji="0" 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Sensory Exploration </a:t>
            </a:r>
            <a:endParaRPr kumimoji="0" lang="en-US"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85587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play</a:t>
            </a:r>
            <a:endParaRPr lang="en-US" dirty="0"/>
          </a:p>
        </p:txBody>
      </p:sp>
      <p:sp>
        <p:nvSpPr>
          <p:cNvPr id="5" name="Text Placeholder 4"/>
          <p:cNvSpPr>
            <a:spLocks noGrp="1"/>
          </p:cNvSpPr>
          <p:nvPr>
            <p:ph type="body" sz="quarter" idx="3"/>
          </p:nvPr>
        </p:nvSpPr>
        <p:spPr/>
        <p:txBody>
          <a:bodyPr/>
          <a:lstStyle/>
          <a:p>
            <a:r>
              <a:rPr lang="en-US" dirty="0" smtClean="0"/>
              <a:t>Math</a:t>
            </a:r>
            <a:endParaRPr lang="en-US" dirty="0"/>
          </a:p>
        </p:txBody>
      </p:sp>
      <p:sp>
        <p:nvSpPr>
          <p:cNvPr id="7" name="Text Placeholder 6"/>
          <p:cNvSpPr>
            <a:spLocks noGrp="1"/>
          </p:cNvSpPr>
          <p:nvPr>
            <p:ph type="body" sz="quarter" idx="13"/>
          </p:nvPr>
        </p:nvSpPr>
        <p:spPr/>
        <p:txBody>
          <a:bodyPr/>
          <a:lstStyle/>
          <a:p>
            <a:r>
              <a:rPr lang="en-US" dirty="0" smtClean="0"/>
              <a:t>science</a:t>
            </a:r>
            <a:endParaRPr lang="en-US" dirty="0"/>
          </a:p>
        </p:txBody>
      </p:sp>
      <p:sp>
        <p:nvSpPr>
          <p:cNvPr id="9" name="Rectangle 1"/>
          <p:cNvSpPr>
            <a:spLocks noGrp="1" noChangeArrowheads="1"/>
          </p:cNvSpPr>
          <p:nvPr>
            <p:ph type="body" idx="1"/>
          </p:nvPr>
        </p:nvSpPr>
        <p:spPr bwMode="auto">
          <a:xfrm>
            <a:off x="913774" y="2424391"/>
            <a:ext cx="19607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COGNITIVE </a:t>
            </a:r>
            <a:endParaRPr kumimoji="0" lang="en-US" b="0" i="0" u="none" strike="noStrike" cap="none" normalizeH="0" baseline="0" smtClean="0">
              <a:ln>
                <a:noFill/>
              </a:ln>
              <a:solidFill>
                <a:schemeClr val="tx1"/>
              </a:solidFill>
              <a:effectLst/>
              <a:latin typeface="Arial" panose="020B0604020202020204" pitchFamily="34" charset="0"/>
            </a:endParaRPr>
          </a:p>
        </p:txBody>
      </p:sp>
      <p:sp>
        <p:nvSpPr>
          <p:cNvPr id="11" name="Rectangle 3"/>
          <p:cNvSpPr>
            <a:spLocks noGrp="1" noChangeArrowheads="1"/>
          </p:cNvSpPr>
          <p:nvPr>
            <p:ph type="body" sz="half" idx="15"/>
          </p:nvPr>
        </p:nvSpPr>
        <p:spPr bwMode="auto">
          <a:xfrm>
            <a:off x="913774" y="3336226"/>
            <a:ext cx="3363421"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Symbolization and Representation </a:t>
            </a:r>
            <a:endParaRPr kumimoji="0" 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Comparisons </a:t>
            </a:r>
            <a:endParaRPr kumimoji="0" 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Classification </a:t>
            </a:r>
            <a:endParaRPr kumimoji="0" 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Concepts </a:t>
            </a:r>
            <a:endParaRPr kumimoji="0" 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Directionality </a:t>
            </a:r>
            <a:endParaRPr kumimoji="0" 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Sequence </a:t>
            </a:r>
            <a:endParaRPr kumimoji="0" 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Divergent Thinking </a:t>
            </a:r>
            <a:endParaRPr kumimoji="0" 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Logical Reasoning </a:t>
            </a:r>
            <a:endParaRPr kumimoji="0" lang="en-US" sz="16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4"/>
          <p:cNvSpPr>
            <a:spLocks noGrp="1" noChangeArrowheads="1"/>
          </p:cNvSpPr>
          <p:nvPr>
            <p:ph type="body" sz="half" idx="16"/>
          </p:nvPr>
        </p:nvSpPr>
        <p:spPr bwMode="auto">
          <a:xfrm>
            <a:off x="4441348" y="2843784"/>
            <a:ext cx="2198038"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Area </a:t>
            </a:r>
            <a:endParaRPr kumimoji="0" lang="en-US"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Size </a:t>
            </a:r>
            <a:endParaRPr kumimoji="0" lang="en-US"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Order </a:t>
            </a:r>
            <a:endParaRPr kumimoji="0" lang="en-US"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Space </a:t>
            </a:r>
            <a:endParaRPr kumimoji="0" lang="en-US"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Shapes </a:t>
            </a:r>
            <a:endParaRPr kumimoji="0" lang="en-US"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Numbers </a:t>
            </a:r>
            <a:endParaRPr kumimoji="0" lang="en-US"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Mapping </a:t>
            </a:r>
            <a:endParaRPr kumimoji="0" lang="en-US"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Patterns </a:t>
            </a:r>
            <a:endParaRPr kumimoji="0" lang="en-US"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Measuring </a:t>
            </a:r>
            <a:endParaRPr kumimoji="0" lang="en-US"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Fractions </a:t>
            </a:r>
            <a:endParaRPr kumimoji="0" lang="en-US"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Operations </a:t>
            </a:r>
            <a:endParaRPr kumimoji="0" lang="en-US"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Estimating </a:t>
            </a:r>
            <a:endParaRPr kumimoji="0" lang="en-US"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Negative Space </a:t>
            </a:r>
            <a:endParaRPr kumimoji="0" lang="en-US"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Adding </a:t>
            </a:r>
            <a:endParaRPr kumimoji="0" lang="en-US"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One to One Correspondence </a:t>
            </a:r>
            <a:endParaRPr kumimoji="0" lang="en-US"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Seriation</a:t>
            </a: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endParaRPr kumimoji="0" lang="en-US" sz="1200" b="0" i="0" u="none" strike="noStrike" cap="none" normalizeH="0" baseline="0" dirty="0" smtClean="0">
              <a:ln>
                <a:noFill/>
              </a:ln>
              <a:solidFill>
                <a:schemeClr val="tx1"/>
              </a:solidFill>
              <a:effectLst/>
              <a:latin typeface="Arial" panose="020B0604020202020204" pitchFamily="34" charset="0"/>
            </a:endParaRPr>
          </a:p>
        </p:txBody>
      </p:sp>
      <p:sp>
        <p:nvSpPr>
          <p:cNvPr id="13" name="Rectangle 5"/>
          <p:cNvSpPr>
            <a:spLocks noGrp="1" noChangeArrowheads="1"/>
          </p:cNvSpPr>
          <p:nvPr>
            <p:ph type="body" sz="half" idx="17"/>
          </p:nvPr>
        </p:nvSpPr>
        <p:spPr bwMode="auto">
          <a:xfrm>
            <a:off x="7973298" y="3090005"/>
            <a:ext cx="2069284"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Weight </a:t>
            </a:r>
            <a:endParaRPr kumimoji="0" 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Height </a:t>
            </a:r>
            <a:endParaRPr kumimoji="0" 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Gravity </a:t>
            </a:r>
            <a:endParaRPr kumimoji="0" 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Balance </a:t>
            </a:r>
            <a:endParaRPr kumimoji="0" 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Symmetry </a:t>
            </a:r>
            <a:endParaRPr kumimoji="0" 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Textures </a:t>
            </a:r>
            <a:endParaRPr kumimoji="0" 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Action/Reaction </a:t>
            </a:r>
            <a:endParaRPr kumimoji="0" 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Cause and Effect </a:t>
            </a:r>
            <a:endParaRPr kumimoji="0" 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Spatial Visualization </a:t>
            </a:r>
            <a:endParaRPr kumimoji="0" 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Simple Machines</a:t>
            </a:r>
            <a:endParaRPr kumimoji="0" lang="en-US"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21315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449457" y="893584"/>
            <a:ext cx="3457098" cy="4613631"/>
          </a:xfrm>
        </p:spPr>
      </p:pic>
      <p:sp>
        <p:nvSpPr>
          <p:cNvPr id="12" name="Rectangle 1"/>
          <p:cNvSpPr>
            <a:spLocks noGrp="1" noChangeArrowheads="1"/>
          </p:cNvSpPr>
          <p:nvPr>
            <p:ph type="title"/>
          </p:nvPr>
        </p:nvSpPr>
        <p:spPr bwMode="auto">
          <a:xfrm>
            <a:off x="913775" y="1390393"/>
            <a:ext cx="17588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LITERACY</a:t>
            </a:r>
            <a:r>
              <a:rPr kumimoji="0" lang="en-US" sz="1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3" name="Rectangle 2"/>
          <p:cNvSpPr>
            <a:spLocks noGrp="1" noChangeArrowheads="1"/>
          </p:cNvSpPr>
          <p:nvPr>
            <p:ph type="body" sz="half" idx="2"/>
          </p:nvPr>
        </p:nvSpPr>
        <p:spPr bwMode="auto">
          <a:xfrm>
            <a:off x="913774" y="2934753"/>
            <a:ext cx="3334567"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Labeling </a:t>
            </a:r>
            <a:endParaRPr kumimoji="0" 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Vocabulary </a:t>
            </a:r>
            <a:endParaRPr kumimoji="0" 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Recalling Stories </a:t>
            </a:r>
            <a:endParaRPr kumimoji="0" 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Creating/Dictating Stories </a:t>
            </a:r>
            <a:endParaRPr kumimoji="0" 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Sentence Structure </a:t>
            </a:r>
            <a:endParaRPr kumimoji="0" 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Making and Using Signs </a:t>
            </a:r>
            <a:endParaRPr kumimoji="0" 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Using Books as Resources </a:t>
            </a:r>
            <a:endParaRPr kumimoji="0" 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Using Writing </a:t>
            </a:r>
            <a:endParaRPr kumimoji="0" lang="en-US"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98567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table</a:t>
            </a:r>
            <a:endParaRPr lang="en-US" dirty="0"/>
          </a:p>
        </p:txBody>
      </p:sp>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078413" y="875705"/>
            <a:ext cx="6199187" cy="4649390"/>
          </a:xfrm>
        </p:spPr>
      </p:pic>
      <p:sp>
        <p:nvSpPr>
          <p:cNvPr id="4" name="Text Placeholder 3"/>
          <p:cNvSpPr>
            <a:spLocks noGrp="1"/>
          </p:cNvSpPr>
          <p:nvPr>
            <p:ph type="body" sz="half" idx="2"/>
          </p:nvPr>
        </p:nvSpPr>
        <p:spPr/>
        <p:txBody>
          <a:bodyPr/>
          <a:lstStyle/>
          <a:p>
            <a:r>
              <a:rPr lang="en-US" dirty="0" smtClean="0"/>
              <a:t>What can children learn from simple tasks such as setting the table? </a:t>
            </a:r>
          </a:p>
          <a:p>
            <a:r>
              <a:rPr lang="en-US" dirty="0" smtClean="0"/>
              <a:t>Cognitive~ counting, following patterns</a:t>
            </a:r>
          </a:p>
          <a:p>
            <a:r>
              <a:rPr lang="en-US" dirty="0" err="1" smtClean="0"/>
              <a:t>Social~cooperation</a:t>
            </a:r>
            <a:r>
              <a:rPr lang="en-US" dirty="0" smtClean="0"/>
              <a:t> and teaches younger children to help</a:t>
            </a:r>
          </a:p>
          <a:p>
            <a:r>
              <a:rPr lang="en-US" dirty="0" smtClean="0"/>
              <a:t>Physical~ small motor coordination</a:t>
            </a:r>
          </a:p>
        </p:txBody>
      </p:sp>
    </p:spTree>
    <p:extLst>
      <p:ext uri="{BB962C8B-B14F-4D97-AF65-F5344CB8AC3E}">
        <p14:creationId xmlns:p14="http://schemas.microsoft.com/office/powerpoint/2010/main" val="1524961613"/>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C71B277C-C29A-4BA0-A7BA-43502DF21A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TC104033925[[fn=Droplet]]</Template>
  <TotalTime>183</TotalTime>
  <Words>972</Words>
  <Application>Microsoft Office PowerPoint</Application>
  <PresentationFormat>Custom</PresentationFormat>
  <Paragraphs>152</Paragraphs>
  <Slides>18</Slides>
  <Notes>12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Droplet</vt:lpstr>
      <vt:lpstr>Learning through Play</vt:lpstr>
      <vt:lpstr>“play” as defined by Webster's dictionary</vt:lpstr>
      <vt:lpstr>Play is….</vt:lpstr>
      <vt:lpstr>Quote by: Jeanne bassis; founder of play reflections</vt:lpstr>
      <vt:lpstr>“You can discover more about a person in an hour of play than in a year of conversation.” ~Plato</vt:lpstr>
      <vt:lpstr>Block Play</vt:lpstr>
      <vt:lpstr>Block play</vt:lpstr>
      <vt:lpstr>LITERACY </vt:lpstr>
      <vt:lpstr>Setting the table</vt:lpstr>
      <vt:lpstr>Finding toys and learning materials to work alone or with others</vt:lpstr>
      <vt:lpstr>Dramatic play   </vt:lpstr>
      <vt:lpstr>What is dramatic play? </vt:lpstr>
      <vt:lpstr>Social/emotional</vt:lpstr>
      <vt:lpstr>Physical</vt:lpstr>
      <vt:lpstr>Cognitive  </vt:lpstr>
      <vt:lpstr>language</vt:lpstr>
      <vt:lpstr>A child loves his play, not because it’s easy, but because it’s hard. Benjamin Spock American pediatrician 1903–1998 </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through Play</dc:title>
  <dc:creator>Candy Schmidt</dc:creator>
  <cp:lastModifiedBy>USER1</cp:lastModifiedBy>
  <cp:revision>12</cp:revision>
  <cp:lastPrinted>2013-10-13T13:58:20Z</cp:lastPrinted>
  <dcterms:created xsi:type="dcterms:W3CDTF">2013-10-12T18:19:09Z</dcterms:created>
  <dcterms:modified xsi:type="dcterms:W3CDTF">2013-10-13T14:07:22Z</dcterms:modified>
</cp:coreProperties>
</file>