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99" r:id="rId2"/>
    <p:sldId id="649" r:id="rId3"/>
    <p:sldId id="529" r:id="rId4"/>
    <p:sldId id="440" r:id="rId5"/>
    <p:sldId id="441" r:id="rId6"/>
    <p:sldId id="679" r:id="rId7"/>
    <p:sldId id="681" r:id="rId8"/>
    <p:sldId id="683" r:id="rId9"/>
    <p:sldId id="530" r:id="rId10"/>
    <p:sldId id="1061" r:id="rId11"/>
    <p:sldId id="3383" r:id="rId12"/>
    <p:sldId id="448" r:id="rId13"/>
    <p:sldId id="449" r:id="rId14"/>
    <p:sldId id="661" r:id="rId15"/>
    <p:sldId id="450" r:id="rId16"/>
    <p:sldId id="451" r:id="rId17"/>
    <p:sldId id="660" r:id="rId18"/>
    <p:sldId id="662" r:id="rId19"/>
    <p:sldId id="3384" r:id="rId20"/>
    <p:sldId id="3379" r:id="rId21"/>
    <p:sldId id="535" r:id="rId22"/>
    <p:sldId id="536" r:id="rId23"/>
    <p:sldId id="555" r:id="rId24"/>
    <p:sldId id="557" r:id="rId25"/>
    <p:sldId id="539" r:id="rId26"/>
    <p:sldId id="540" r:id="rId27"/>
    <p:sldId id="542" r:id="rId28"/>
    <p:sldId id="801" r:id="rId29"/>
    <p:sldId id="543" r:id="rId30"/>
    <p:sldId id="1185" r:id="rId31"/>
    <p:sldId id="545" r:id="rId32"/>
    <p:sldId id="1184" r:id="rId33"/>
    <p:sldId id="678" r:id="rId34"/>
    <p:sldId id="1189" r:id="rId35"/>
    <p:sldId id="1190" r:id="rId36"/>
    <p:sldId id="1191" r:id="rId37"/>
    <p:sldId id="807" r:id="rId38"/>
    <p:sldId id="809" r:id="rId39"/>
    <p:sldId id="1192" r:id="rId40"/>
    <p:sldId id="701" r:id="rId41"/>
    <p:sldId id="708" r:id="rId42"/>
    <p:sldId id="707" r:id="rId43"/>
    <p:sldId id="3385" r:id="rId44"/>
    <p:sldId id="1193" r:id="rId45"/>
    <p:sldId id="1194" r:id="rId46"/>
    <p:sldId id="811" r:id="rId47"/>
    <p:sldId id="815" r:id="rId48"/>
    <p:sldId id="772" r:id="rId49"/>
    <p:sldId id="773" r:id="rId50"/>
    <p:sldId id="1196" r:id="rId51"/>
    <p:sldId id="794" r:id="rId52"/>
    <p:sldId id="777" r:id="rId53"/>
    <p:sldId id="817" r:id="rId54"/>
    <p:sldId id="1198" r:id="rId55"/>
    <p:sldId id="1200" r:id="rId56"/>
    <p:sldId id="1201" r:id="rId57"/>
    <p:sldId id="705" r:id="rId58"/>
    <p:sldId id="1210" r:id="rId59"/>
    <p:sldId id="1204" r:id="rId60"/>
    <p:sldId id="1205" r:id="rId61"/>
    <p:sldId id="704" r:id="rId62"/>
    <p:sldId id="1308" r:id="rId63"/>
    <p:sldId id="1309" r:id="rId64"/>
    <p:sldId id="1310" r:id="rId65"/>
    <p:sldId id="838" r:id="rId66"/>
    <p:sldId id="3386" r:id="rId67"/>
    <p:sldId id="3382" r:id="rId68"/>
    <p:sldId id="738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FF2600"/>
    <a:srgbClr val="76D6FF"/>
    <a:srgbClr val="FF8AD8"/>
    <a:srgbClr val="FF9300"/>
    <a:srgbClr val="011893"/>
    <a:srgbClr val="009051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0" autoAdjust="0"/>
    <p:restoredTop sz="95597" autoAdjust="0"/>
  </p:normalViewPr>
  <p:slideViewPr>
    <p:cSldViewPr snapToGrid="0">
      <p:cViewPr varScale="1">
        <p:scale>
          <a:sx n="64" d="100"/>
          <a:sy n="64" d="100"/>
        </p:scale>
        <p:origin x="168" y="816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11/2/18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11/2/18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r>
              <a:rPr lang="en-US"/>
              <a:t>Copyright 2018 Sarah R. Powell, Ph.D.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34" y="4496619"/>
            <a:ext cx="4138682" cy="845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055" y="4675708"/>
            <a:ext cx="3568974" cy="3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E6767-D925-B94D-8775-BA3D70477EC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09690"/>
            <a:ext cx="2841767" cy="448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BD6AB8-E0A0-0B46-ACE0-6568CBDB142E}"/>
              </a:ext>
            </a:extLst>
          </p:cNvPr>
          <p:cNvSpPr txBox="1"/>
          <p:nvPr userDrawn="1"/>
        </p:nvSpPr>
        <p:spPr>
          <a:xfrm>
            <a:off x="-1888" y="6595289"/>
            <a:ext cx="4300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R. Powell, Ph.D.</a:t>
            </a:r>
            <a:r>
              <a:rPr lang="en-US" sz="12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© 2018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FF93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25" y="1218986"/>
            <a:ext cx="82656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Solving Word Problems Using Schemas and Equations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030" y="0"/>
            <a:ext cx="538194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813530" flipH="1">
            <a:off x="5550743" y="150360"/>
            <a:ext cx="1371019" cy="742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813530" flipH="1">
            <a:off x="7057732" y="931409"/>
            <a:ext cx="1371019" cy="742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388990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every word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Regardless of problem type, students need an </a:t>
            </a:r>
            <a:r>
              <a:rPr lang="en-US" b="1" dirty="0"/>
              <a:t>attack</a:t>
            </a:r>
            <a:r>
              <a:rPr lang="en-US" dirty="0"/>
              <a:t> strategy for working through the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074" y="2708080"/>
            <a:ext cx="4027220" cy="5343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Routine Word Problems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4697" y="2708079"/>
            <a:ext cx="4071454" cy="534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Instructional Word Problems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200" y="3371031"/>
            <a:ext cx="3768448" cy="2339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45" y="3419143"/>
            <a:ext cx="4317172" cy="20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901" y="167064"/>
            <a:ext cx="3561984" cy="313932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3000" b="1" dirty="0">
                <a:solidFill>
                  <a:prstClr val="white"/>
                </a:solidFill>
                <a:latin typeface="American Typewriter"/>
                <a:cs typeface="American Typewriter"/>
              </a:rPr>
              <a:t>RIDGES</a:t>
            </a:r>
          </a:p>
          <a:p>
            <a:pPr defTabSz="457200"/>
            <a:endParaRPr lang="en-US" sz="2400" dirty="0">
              <a:solidFill>
                <a:prstClr val="white"/>
              </a:solidFill>
              <a:latin typeface="American Typewriter"/>
              <a:cs typeface="American Typewriter"/>
            </a:endParaRPr>
          </a:p>
          <a:p>
            <a:pPr defTabSz="457200"/>
            <a:r>
              <a:rPr lang="en-US" sz="2400" b="1" dirty="0">
                <a:solidFill>
                  <a:prstClr val="white"/>
                </a:solidFill>
                <a:latin typeface="American Typewriter"/>
                <a:cs typeface="American Typewriter"/>
              </a:rPr>
              <a:t>R</a:t>
            </a:r>
            <a:r>
              <a:rPr lang="en-US" sz="2400" dirty="0">
                <a:solidFill>
                  <a:prstClr val="white"/>
                </a:solidFill>
                <a:latin typeface="American Typewriter"/>
                <a:cs typeface="American Typewriter"/>
              </a:rPr>
              <a:t>ead the problem.</a:t>
            </a:r>
          </a:p>
          <a:p>
            <a:pPr defTabSz="457200"/>
            <a:r>
              <a:rPr lang="en-US" sz="2400" b="1" dirty="0">
                <a:solidFill>
                  <a:prstClr val="white"/>
                </a:solidFill>
                <a:latin typeface="American Typewriter"/>
                <a:cs typeface="American Typewriter"/>
              </a:rPr>
              <a:t>I</a:t>
            </a:r>
            <a:r>
              <a:rPr lang="en-US" sz="2400" b="1" i="1" dirty="0">
                <a:solidFill>
                  <a:prstClr val="white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merican Typewriter"/>
                <a:cs typeface="American Typewriter"/>
              </a:rPr>
              <a:t>know statement.</a:t>
            </a:r>
          </a:p>
          <a:p>
            <a:pPr defTabSz="457200"/>
            <a:r>
              <a:rPr lang="en-US" sz="2400" b="1" dirty="0">
                <a:solidFill>
                  <a:prstClr val="white"/>
                </a:solidFill>
                <a:latin typeface="American Typewriter"/>
                <a:cs typeface="American Typewriter"/>
              </a:rPr>
              <a:t>D</a:t>
            </a:r>
            <a:r>
              <a:rPr lang="en-US" sz="2400" dirty="0">
                <a:solidFill>
                  <a:prstClr val="white"/>
                </a:solidFill>
                <a:latin typeface="American Typewriter"/>
                <a:cs typeface="American Typewriter"/>
              </a:rPr>
              <a:t>raw a picture.</a:t>
            </a:r>
          </a:p>
          <a:p>
            <a:pPr defTabSz="457200"/>
            <a:r>
              <a:rPr lang="en-US" sz="2400" b="1" dirty="0">
                <a:solidFill>
                  <a:prstClr val="white"/>
                </a:solidFill>
                <a:latin typeface="American Typewriter"/>
                <a:cs typeface="American Typewriter"/>
              </a:rPr>
              <a:t>G</a:t>
            </a:r>
            <a:r>
              <a:rPr lang="en-US" sz="2400" dirty="0">
                <a:solidFill>
                  <a:prstClr val="white"/>
                </a:solidFill>
                <a:latin typeface="American Typewriter"/>
                <a:cs typeface="American Typewriter"/>
              </a:rPr>
              <a:t>oal statement.</a:t>
            </a:r>
          </a:p>
          <a:p>
            <a:pPr defTabSz="457200"/>
            <a:r>
              <a:rPr lang="en-US" sz="2400" b="1" dirty="0">
                <a:solidFill>
                  <a:prstClr val="white"/>
                </a:solidFill>
                <a:latin typeface="American Typewriter"/>
                <a:cs typeface="American Typewriter"/>
              </a:rPr>
              <a:t>E</a:t>
            </a:r>
            <a:r>
              <a:rPr lang="en-US" sz="2400" dirty="0">
                <a:solidFill>
                  <a:prstClr val="white"/>
                </a:solidFill>
                <a:latin typeface="American Typewriter"/>
                <a:cs typeface="American Typewriter"/>
              </a:rPr>
              <a:t>quation development.</a:t>
            </a:r>
          </a:p>
          <a:p>
            <a:pPr defTabSz="457200"/>
            <a:r>
              <a:rPr lang="en-US" sz="2400" b="1" dirty="0">
                <a:solidFill>
                  <a:prstClr val="white"/>
                </a:solidFill>
                <a:latin typeface="American Typewriter"/>
                <a:cs typeface="American Typewriter"/>
              </a:rPr>
              <a:t>S</a:t>
            </a:r>
            <a:r>
              <a:rPr lang="en-US" sz="2400" dirty="0">
                <a:solidFill>
                  <a:prstClr val="white"/>
                </a:solidFill>
                <a:latin typeface="American Typewriter"/>
                <a:cs typeface="American Typewriter"/>
              </a:rPr>
              <a:t>olve the equation.</a:t>
            </a:r>
            <a:endParaRPr lang="en-US" dirty="0">
              <a:solidFill>
                <a:srgbClr val="002060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271958" y="3453189"/>
            <a:ext cx="4056585" cy="3600986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FFFFFF"/>
                </a:solidFill>
                <a:latin typeface="Segoe UI Symbol" pitchFamily="34" charset="0"/>
                <a:ea typeface="Segoe UI Symbol" pitchFamily="34" charset="0"/>
              </a:rPr>
              <a:t>RIDE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Segoe UI Symbol" pitchFamily="34" charset="0"/>
              <a:ea typeface="Segoe UI Symbol" pitchFamily="34" charset="0"/>
            </a:endParaRPr>
          </a:p>
          <a:p>
            <a:r>
              <a:rPr lang="en-US" sz="3000" b="1" dirty="0">
                <a:solidFill>
                  <a:srgbClr val="FFFFFF"/>
                </a:solidFill>
                <a:latin typeface="Segoe UI Symbol" pitchFamily="34" charset="0"/>
                <a:ea typeface="Segoe UI Symbol" pitchFamily="34" charset="0"/>
              </a:rPr>
              <a:t>R</a:t>
            </a:r>
            <a:r>
              <a:rPr lang="en-US" sz="2000" dirty="0">
                <a:solidFill>
                  <a:srgbClr val="FFFFFF"/>
                </a:solidFill>
                <a:latin typeface="Segoe UI Symbol" pitchFamily="34" charset="0"/>
                <a:ea typeface="Segoe UI Symbol" pitchFamily="34" charset="0"/>
              </a:rPr>
              <a:t>ead the problem.</a:t>
            </a:r>
          </a:p>
          <a:p>
            <a:r>
              <a:rPr lang="en-US" sz="3000" b="1" dirty="0">
                <a:solidFill>
                  <a:srgbClr val="FFFFFF"/>
                </a:solidFill>
                <a:latin typeface="Segoe UI Symbol" pitchFamily="34" charset="0"/>
                <a:ea typeface="Segoe UI Symbol" pitchFamily="34" charset="0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Segoe UI Symbol" pitchFamily="34" charset="0"/>
                <a:ea typeface="Segoe UI Symbol" pitchFamily="34" charset="0"/>
              </a:rPr>
              <a:t>dentify the relevant information.</a:t>
            </a:r>
          </a:p>
          <a:p>
            <a:r>
              <a:rPr lang="en-US" sz="3000" b="1" dirty="0">
                <a:solidFill>
                  <a:srgbClr val="FFFFFF"/>
                </a:solidFill>
                <a:latin typeface="Segoe UI Symbol" pitchFamily="34" charset="0"/>
                <a:ea typeface="Segoe UI Symbol" pitchFamily="34" charset="0"/>
              </a:rPr>
              <a:t>D</a:t>
            </a:r>
            <a:r>
              <a:rPr lang="en-US" sz="2000" dirty="0">
                <a:solidFill>
                  <a:srgbClr val="FFFFFF"/>
                </a:solidFill>
                <a:latin typeface="Segoe UI Symbol" pitchFamily="34" charset="0"/>
                <a:ea typeface="Segoe UI Symbol" pitchFamily="34" charset="0"/>
              </a:rPr>
              <a:t>etermine the operation and unit for the answer.</a:t>
            </a:r>
          </a:p>
          <a:p>
            <a:r>
              <a:rPr lang="en-US" sz="3000" b="1" dirty="0">
                <a:solidFill>
                  <a:srgbClr val="FFFFFF"/>
                </a:solidFill>
                <a:latin typeface="Segoe UI Symbol" pitchFamily="34" charset="0"/>
                <a:ea typeface="Segoe UI Symbol" pitchFamily="34" charset="0"/>
              </a:rPr>
              <a:t>E</a:t>
            </a:r>
            <a:r>
              <a:rPr lang="en-US" sz="2000" dirty="0">
                <a:solidFill>
                  <a:srgbClr val="FFFFFF"/>
                </a:solidFill>
                <a:latin typeface="Segoe UI Symbol" pitchFamily="34" charset="0"/>
                <a:ea typeface="Segoe UI Symbol" pitchFamily="34" charset="0"/>
              </a:rPr>
              <a:t>nter the correct numbers and calculate, then check the answer.</a:t>
            </a:r>
            <a:endParaRPr lang="en-US" sz="2000" b="1" dirty="0">
              <a:solidFill>
                <a:srgbClr val="FFFFFF"/>
              </a:solidFill>
              <a:latin typeface="Segoe UI Symbol" pitchFamily="34" charset="0"/>
              <a:ea typeface="Segoe UI Symbol" pitchFamily="34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0" y="3719889"/>
            <a:ext cx="31750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195" y="93661"/>
            <a:ext cx="2710716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5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" y="317500"/>
            <a:ext cx="4375853" cy="5697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863" y="442119"/>
            <a:ext cx="31623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9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7273" y="4141151"/>
            <a:ext cx="3918547" cy="2677656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3000" b="1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SOLVE</a:t>
            </a:r>
          </a:p>
          <a:p>
            <a:pPr algn="ctr" defTabSz="457200"/>
            <a:endParaRPr lang="en-US" sz="2000" b="1" dirty="0">
              <a:solidFill>
                <a:prstClr val="white"/>
              </a:solidFill>
              <a:latin typeface="Marker Felt Thin" charset="0"/>
              <a:ea typeface="Marker Felt Thin" charset="0"/>
              <a:cs typeface="Marker Felt Thin" charset="0"/>
            </a:endParaRP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S</a:t>
            </a:r>
            <a:r>
              <a:rPr lang="en-US" sz="2000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tudy the problem.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O</a:t>
            </a:r>
            <a:r>
              <a:rPr lang="en-US" sz="2000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rganize the facts.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L</a:t>
            </a:r>
            <a:r>
              <a:rPr lang="en-US" sz="2000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ine up the plan. 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V</a:t>
            </a:r>
            <a:r>
              <a:rPr lang="en-US" sz="2000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erify the plan with computation.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E</a:t>
            </a:r>
            <a:r>
              <a:rPr lang="en-US" sz="2000" dirty="0">
                <a:solidFill>
                  <a:prstClr val="white"/>
                </a:solidFill>
                <a:latin typeface="Marker Felt Thin" charset="0"/>
                <a:ea typeface="Marker Felt Thin" charset="0"/>
                <a:cs typeface="Marker Felt Thin" charset="0"/>
              </a:rPr>
              <a:t>xamine the answer.</a:t>
            </a:r>
            <a:endParaRPr lang="en-US" sz="2000" b="1" dirty="0">
              <a:solidFill>
                <a:prstClr val="white"/>
              </a:solidFill>
              <a:latin typeface="Marker Felt Thin" charset="0"/>
              <a:ea typeface="Marker Felt Thin" charset="0"/>
              <a:cs typeface="Marker Felt Thin" charset="0"/>
            </a:endParaRPr>
          </a:p>
          <a:p>
            <a:pPr defTabSz="457200"/>
            <a:endParaRPr lang="en-US" dirty="0">
              <a:solidFill>
                <a:prstClr val="white"/>
              </a:solidFill>
              <a:latin typeface="Palatino"/>
              <a:cs typeface="Palatino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44440" y="389900"/>
            <a:ext cx="3667696" cy="341872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000" b="1" dirty="0">
                <a:solidFill>
                  <a:prstClr val="white"/>
                </a:solidFill>
              </a:rPr>
              <a:t>SIGNS</a:t>
            </a:r>
            <a:endParaRPr lang="en-US" b="1" dirty="0">
              <a:solidFill>
                <a:prstClr val="white"/>
              </a:solidFill>
            </a:endParaRP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</a:rPr>
              <a:t>S</a:t>
            </a:r>
            <a:r>
              <a:rPr lang="en-US" sz="2400" dirty="0">
                <a:solidFill>
                  <a:prstClr val="white"/>
                </a:solidFill>
              </a:rPr>
              <a:t>urvey questions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</a:rPr>
              <a:t>I</a:t>
            </a:r>
            <a:r>
              <a:rPr lang="en-US" sz="2400" dirty="0">
                <a:solidFill>
                  <a:prstClr val="white"/>
                </a:solidFill>
              </a:rPr>
              <a:t>dentify key words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</a:rPr>
              <a:t>G</a:t>
            </a:r>
            <a:r>
              <a:rPr lang="en-US" sz="2400" dirty="0">
                <a:solidFill>
                  <a:prstClr val="white"/>
                </a:solidFill>
              </a:rPr>
              <a:t>raphically draw problem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</a:rPr>
              <a:t>N</a:t>
            </a:r>
            <a:r>
              <a:rPr lang="en-US" sz="2400" dirty="0">
                <a:solidFill>
                  <a:prstClr val="white"/>
                </a:solidFill>
              </a:rPr>
              <a:t>ote operations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</a:rPr>
              <a:t>S</a:t>
            </a:r>
            <a:r>
              <a:rPr lang="en-US" sz="2400" dirty="0">
                <a:solidFill>
                  <a:prstClr val="white"/>
                </a:solidFill>
              </a:rPr>
              <a:t>olve and check</a:t>
            </a: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7BFA4-9269-014C-9BF1-A9C147147D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" y="61957"/>
            <a:ext cx="2994976" cy="38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487" y="0"/>
            <a:ext cx="5733271" cy="2553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49" y="2589767"/>
            <a:ext cx="2914650" cy="4268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6" y="2719387"/>
            <a:ext cx="3377593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275" y="2927351"/>
            <a:ext cx="2844800" cy="374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459" y="114147"/>
            <a:ext cx="3561984" cy="3126726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000" b="1" dirty="0">
                <a:solidFill>
                  <a:prstClr val="white"/>
                </a:solidFill>
              </a:rPr>
              <a:t>R-CUBES</a:t>
            </a:r>
          </a:p>
          <a:p>
            <a:pPr algn="ctr" defTabSz="457200"/>
            <a:endParaRPr lang="en-US" sz="1200" b="1" dirty="0">
              <a:solidFill>
                <a:prstClr val="white"/>
              </a:solidFill>
            </a:endParaRP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</a:rPr>
              <a:t>R</a:t>
            </a:r>
            <a:r>
              <a:rPr lang="en-US" sz="2400" dirty="0">
                <a:solidFill>
                  <a:prstClr val="white"/>
                </a:solidFill>
              </a:rPr>
              <a:t>ead the problem.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</a:rPr>
              <a:t>C</a:t>
            </a:r>
            <a:r>
              <a:rPr lang="en-US" sz="2400" dirty="0">
                <a:solidFill>
                  <a:prstClr val="white"/>
                </a:solidFill>
              </a:rPr>
              <a:t>ircle key numbers.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</a:rPr>
              <a:t>U</a:t>
            </a:r>
            <a:r>
              <a:rPr lang="en-US" sz="2400" dirty="0">
                <a:solidFill>
                  <a:prstClr val="white"/>
                </a:solidFill>
              </a:rPr>
              <a:t>nderline the question.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</a:rPr>
              <a:t>B</a:t>
            </a:r>
            <a:r>
              <a:rPr lang="en-US" sz="2400" dirty="0">
                <a:solidFill>
                  <a:prstClr val="white"/>
                </a:solidFill>
              </a:rPr>
              <a:t>ox action words.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</a:rPr>
              <a:t>E</a:t>
            </a:r>
            <a:r>
              <a:rPr lang="en-US" sz="2400" dirty="0">
                <a:solidFill>
                  <a:prstClr val="white"/>
                </a:solidFill>
              </a:rPr>
              <a:t>valuate steps.</a:t>
            </a:r>
          </a:p>
          <a:p>
            <a:pPr algn="ctr" defTabSz="457200"/>
            <a:r>
              <a:rPr lang="en-US" sz="2400" b="1" dirty="0">
                <a:solidFill>
                  <a:prstClr val="white"/>
                </a:solidFill>
              </a:rPr>
              <a:t>S</a:t>
            </a:r>
            <a:r>
              <a:rPr lang="en-US" sz="2400" dirty="0">
                <a:solidFill>
                  <a:prstClr val="white"/>
                </a:solidFill>
              </a:rPr>
              <a:t>olve and check.</a:t>
            </a:r>
            <a:endParaRPr lang="en-US" sz="3000" b="1" dirty="0">
              <a:solidFill>
                <a:prstClr val="white"/>
              </a:solidFill>
            </a:endParaRPr>
          </a:p>
          <a:p>
            <a:pPr algn="ctr" defTabSz="45720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 rot="18764729">
            <a:off x="2231069" y="3350717"/>
            <a:ext cx="3771900" cy="3514725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14147"/>
            <a:ext cx="3340100" cy="4445000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 rot="18764729">
            <a:off x="-198914" y="465446"/>
            <a:ext cx="3771900" cy="3514725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3" y="1223109"/>
            <a:ext cx="3629804" cy="388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25" y="115433"/>
            <a:ext cx="4445000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012" y="3491611"/>
            <a:ext cx="4252476" cy="32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51996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</a:t>
            </a:r>
            <a:r>
              <a:rPr lang="en-US" sz="2800" dirty="0" err="1"/>
              <a:t>Ph.D</a:t>
            </a:r>
            <a:r>
              <a:rPr lang="en-US" sz="2800" dirty="0"/>
              <a:t> 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92" y="3955501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D6C528-C011-8148-9497-FA258465CDD8}"/>
              </a:ext>
            </a:extLst>
          </p:cNvPr>
          <p:cNvSpPr/>
          <p:nvPr/>
        </p:nvSpPr>
        <p:spPr>
          <a:xfrm>
            <a:off x="2746710" y="3477585"/>
            <a:ext cx="3657600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D2B59-11C1-0F49-A167-DAEBCEF2E4C9}"/>
              </a:ext>
            </a:extLst>
          </p:cNvPr>
          <p:cNvSpPr/>
          <p:nvPr/>
        </p:nvSpPr>
        <p:spPr>
          <a:xfrm>
            <a:off x="2746710" y="5160463"/>
            <a:ext cx="3657600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0683F-5F0B-0840-A87E-CDBA3C6E1B2D}"/>
              </a:ext>
            </a:extLst>
          </p:cNvPr>
          <p:cNvSpPr/>
          <p:nvPr/>
        </p:nvSpPr>
        <p:spPr>
          <a:xfrm>
            <a:off x="2746710" y="4319024"/>
            <a:ext cx="3657600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98EF1-B753-6741-8F3F-B56CB96EC651}"/>
              </a:ext>
            </a:extLst>
          </p:cNvPr>
          <p:cNvSpPr/>
          <p:nvPr/>
        </p:nvSpPr>
        <p:spPr>
          <a:xfrm>
            <a:off x="2753005" y="2632084"/>
            <a:ext cx="3657600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971DB-A010-0343-8015-7B2B8A4C9A8C}"/>
              </a:ext>
            </a:extLst>
          </p:cNvPr>
          <p:cNvSpPr/>
          <p:nvPr/>
        </p:nvSpPr>
        <p:spPr>
          <a:xfrm>
            <a:off x="2753005" y="972390"/>
            <a:ext cx="3657600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77F6C9-589B-F942-ACD2-3E5BBA684899}"/>
              </a:ext>
            </a:extLst>
          </p:cNvPr>
          <p:cNvSpPr/>
          <p:nvPr/>
        </p:nvSpPr>
        <p:spPr>
          <a:xfrm>
            <a:off x="2773254" y="1802237"/>
            <a:ext cx="3657600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BDCA7-89B9-1D45-961A-8050976981F9}"/>
              </a:ext>
            </a:extLst>
          </p:cNvPr>
          <p:cNvSpPr txBox="1"/>
          <p:nvPr/>
        </p:nvSpPr>
        <p:spPr>
          <a:xfrm>
            <a:off x="3456791" y="0"/>
            <a:ext cx="21435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Schemas</a:t>
            </a:r>
          </a:p>
        </p:txBody>
      </p:sp>
    </p:spTree>
    <p:extLst>
      <p:ext uri="{BB962C8B-B14F-4D97-AF65-F5344CB8AC3E}">
        <p14:creationId xmlns:p14="http://schemas.microsoft.com/office/powerpoint/2010/main" val="88104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b="1" dirty="0">
                <a:solidFill>
                  <a:schemeClr val="accent4"/>
                </a:solidFill>
              </a:rPr>
              <a:t>Parts</a:t>
            </a:r>
            <a:r>
              <a:rPr lang="en-US" sz="2800" dirty="0"/>
              <a:t> put together into a </a:t>
            </a:r>
            <a:r>
              <a:rPr lang="en-US" sz="2800" b="1" dirty="0">
                <a:solidFill>
                  <a:srgbClr val="D883FF"/>
                </a:solidFill>
              </a:rPr>
              <a:t>total</a:t>
            </a:r>
            <a:endParaRPr lang="en-US" sz="2800" dirty="0">
              <a:solidFill>
                <a:srgbClr val="D883FF"/>
              </a:solidFill>
            </a:endParaRPr>
          </a:p>
          <a:p>
            <a:pPr lvl="1"/>
            <a:r>
              <a:rPr lang="en-US" sz="2800" dirty="0"/>
              <a:t>Jennifer saw </a:t>
            </a: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cardinals and </a:t>
            </a:r>
            <a:r>
              <a:rPr lang="en-US" sz="2800" b="1" dirty="0">
                <a:solidFill>
                  <a:schemeClr val="accent4"/>
                </a:solidFill>
              </a:rPr>
              <a:t>5</a:t>
            </a:r>
            <a:r>
              <a:rPr lang="en-US" sz="2800" dirty="0"/>
              <a:t> blue jays. How many birds did Jennifer see?</a:t>
            </a:r>
          </a:p>
          <a:p>
            <a:pPr lvl="2" eaLnBrk="1" hangingPunct="1"/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+ </a:t>
            </a:r>
            <a:r>
              <a:rPr lang="en-US" sz="2800" b="1" dirty="0">
                <a:solidFill>
                  <a:schemeClr val="accent4"/>
                </a:solidFill>
              </a:rPr>
              <a:t>5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D883FF"/>
                </a:solidFill>
              </a:rPr>
              <a:t>?</a:t>
            </a:r>
          </a:p>
          <a:p>
            <a:pPr lvl="1"/>
            <a:r>
              <a:rPr lang="en-US" sz="2800" dirty="0"/>
              <a:t>Jennifer saw </a:t>
            </a:r>
            <a:r>
              <a:rPr lang="en-US" sz="2800" b="1" dirty="0">
                <a:solidFill>
                  <a:srgbClr val="D883FF"/>
                </a:solidFill>
              </a:rPr>
              <a:t>9</a:t>
            </a:r>
            <a:r>
              <a:rPr lang="en-US" sz="2800" dirty="0"/>
              <a:t> birds. If </a:t>
            </a: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of the birds were cardinals, how many were blue jays?</a:t>
            </a:r>
          </a:p>
          <a:p>
            <a:pPr lvl="2" eaLnBrk="1" hangingPunct="1"/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+ </a:t>
            </a:r>
            <a:r>
              <a:rPr lang="en-US" sz="2800" b="1" dirty="0">
                <a:solidFill>
                  <a:schemeClr val="accent4"/>
                </a:solidFill>
              </a:rPr>
              <a:t>?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D883FF"/>
                </a:solidFill>
              </a:rPr>
              <a:t>9</a:t>
            </a:r>
          </a:p>
          <a:p>
            <a:pPr lvl="1"/>
            <a:r>
              <a:rPr lang="en-US" sz="2800" dirty="0"/>
              <a:t>Jennifer saw </a:t>
            </a:r>
            <a:r>
              <a:rPr lang="en-US" sz="2800" b="1" dirty="0">
                <a:solidFill>
                  <a:srgbClr val="D883FF"/>
                </a:solidFill>
              </a:rPr>
              <a:t>9</a:t>
            </a:r>
            <a:r>
              <a:rPr lang="en-US" sz="2800" dirty="0"/>
              <a:t> birds. </a:t>
            </a:r>
            <a:r>
              <a:rPr lang="en-US" sz="2800" b="1" dirty="0">
                <a:solidFill>
                  <a:schemeClr val="accent4"/>
                </a:solidFill>
              </a:rPr>
              <a:t>5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/>
              <a:t>of the birds were blue jays, how many were cardinals?</a:t>
            </a:r>
          </a:p>
          <a:p>
            <a:pPr lvl="2" eaLnBrk="1" hangingPunct="1"/>
            <a:r>
              <a:rPr lang="en-US" sz="2800" b="1" dirty="0">
                <a:solidFill>
                  <a:schemeClr val="accent4"/>
                </a:solidFill>
              </a:rPr>
              <a:t>5</a:t>
            </a:r>
            <a:r>
              <a:rPr lang="en-US" sz="2800" dirty="0"/>
              <a:t> + </a:t>
            </a:r>
            <a:r>
              <a:rPr lang="en-US" sz="2800" b="1" dirty="0">
                <a:solidFill>
                  <a:schemeClr val="accent4"/>
                </a:solidFill>
              </a:rPr>
              <a:t>?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D883FF"/>
                </a:solidFill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2421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632200" y="1082813"/>
            <a:ext cx="9382125" cy="353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b="1" dirty="0">
                <a:solidFill>
                  <a:schemeClr val="accent4"/>
                </a:solidFill>
              </a:rPr>
              <a:t>P1</a:t>
            </a:r>
            <a:r>
              <a:rPr lang="en-US" sz="6000" b="1" dirty="0">
                <a:solidFill>
                  <a:srgbClr val="008000"/>
                </a:solidFill>
              </a:rPr>
              <a:t> </a:t>
            </a:r>
            <a:r>
              <a:rPr lang="en-US" sz="6000" b="1" dirty="0"/>
              <a:t>	 +		</a:t>
            </a:r>
            <a:r>
              <a:rPr lang="en-US" sz="6000" b="1" dirty="0">
                <a:solidFill>
                  <a:schemeClr val="accent4"/>
                </a:solidFill>
              </a:rPr>
              <a:t>P2</a:t>
            </a:r>
            <a:r>
              <a:rPr lang="en-US" sz="6000" b="1" dirty="0"/>
              <a:t>		=	  </a:t>
            </a:r>
            <a:r>
              <a:rPr lang="en-US" sz="6000" b="1" dirty="0">
                <a:solidFill>
                  <a:srgbClr val="7030A0"/>
                </a:solidFill>
              </a:rPr>
              <a:t>T</a:t>
            </a:r>
          </a:p>
          <a:p>
            <a:pPr marL="0" indent="0" eaLnBrk="1" hangingPunct="1">
              <a:buNone/>
            </a:pP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493150" y="3456665"/>
            <a:ext cx="5024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</a:rPr>
              <a:t>Fuchs et al. (2008); Griffin  &amp; Jitendra (2009)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C5A77-2CE6-6E47-B9E5-7B2B8E9FD847}"/>
              </a:ext>
            </a:extLst>
          </p:cNvPr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7EB71-90DD-DD45-A4CE-59707501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082" y="2907681"/>
            <a:ext cx="4614943" cy="30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2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6" y="1088931"/>
            <a:ext cx="8622292" cy="9647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64919" y="2472014"/>
            <a:ext cx="341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P1 + P2 = 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7875" y="3303011"/>
            <a:ext cx="809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>
                <a:solidFill>
                  <a:schemeClr val="accent4"/>
                </a:solidFill>
                <a:latin typeface="Chalkduster"/>
                <a:cs typeface="Chalkduster"/>
              </a:rPr>
              <a:t>?</a:t>
            </a:r>
            <a:endParaRPr lang="en-US" sz="3000" dirty="0">
              <a:solidFill>
                <a:schemeClr val="accent4"/>
              </a:solidFill>
              <a:latin typeface="Chalkduster"/>
              <a:cs typeface="Chalkdus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5080" y="1031141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02721" y="3303011"/>
            <a:ext cx="809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28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4446" y="1048927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5263" y="3303011"/>
            <a:ext cx="809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22156" y="3317415"/>
            <a:ext cx="809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2995" y="3242703"/>
            <a:ext cx="809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4919" y="4026717"/>
            <a:ext cx="341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28 + 24 </a:t>
            </a:r>
            <a:r>
              <a:rPr lang="en-US" sz="3000">
                <a:solidFill>
                  <a:schemeClr val="accent4"/>
                </a:solidFill>
                <a:latin typeface="Chalkduster"/>
                <a:cs typeface="Chalkduster"/>
              </a:rPr>
              <a:t>= 52</a:t>
            </a:r>
            <a:endParaRPr lang="en-US" sz="3000" dirty="0">
              <a:solidFill>
                <a:schemeClr val="accent4"/>
              </a:solidFill>
              <a:latin typeface="Chalkduster"/>
              <a:cs typeface="Chalkdust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3541" y="5027422"/>
            <a:ext cx="341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? = 52 cookies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42285" y="1840317"/>
            <a:ext cx="1222597" cy="373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8097143" y="5165921"/>
            <a:ext cx="1816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Grade 3 Smarter Balanced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9E394C-30EB-F74A-A8F2-C2753DEA5595}"/>
              </a:ext>
            </a:extLst>
          </p:cNvPr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52451-73E2-3A4D-B5CE-7AD5B509D7BD}"/>
              </a:ext>
            </a:extLst>
          </p:cNvPr>
          <p:cNvSpPr txBox="1"/>
          <p:nvPr/>
        </p:nvSpPr>
        <p:spPr>
          <a:xfrm>
            <a:off x="623365" y="2610945"/>
            <a:ext cx="588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U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P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 panose="03050602040202020205" pitchFamily="66" charset="77"/>
                <a:cs typeface="Chalkduster"/>
              </a:rPr>
              <a:t>S</a:t>
            </a:r>
          </a:p>
          <a:p>
            <a:pPr defTabSz="457200"/>
            <a:r>
              <a:rPr lang="en-US" sz="32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DC0274-B815-AC44-AA32-27BBD1ADAE71}"/>
              </a:ext>
            </a:extLst>
          </p:cNvPr>
          <p:cNvSpPr txBox="1"/>
          <p:nvPr/>
        </p:nvSpPr>
        <p:spPr>
          <a:xfrm>
            <a:off x="566716" y="3026012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8B2CBB-6ADE-6448-9715-FC8B69ACFBAB}"/>
              </a:ext>
            </a:extLst>
          </p:cNvPr>
          <p:cNvSpPr txBox="1"/>
          <p:nvPr/>
        </p:nvSpPr>
        <p:spPr>
          <a:xfrm>
            <a:off x="533479" y="3548247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84EE00-FE32-B842-A600-8934CDD1CD44}"/>
              </a:ext>
            </a:extLst>
          </p:cNvPr>
          <p:cNvSpPr txBox="1"/>
          <p:nvPr/>
        </p:nvSpPr>
        <p:spPr>
          <a:xfrm>
            <a:off x="523321" y="3933891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30F7ED-73A1-3E48-A6C9-CA9FBC0CBB0A}"/>
              </a:ext>
            </a:extLst>
          </p:cNvPr>
          <p:cNvSpPr txBox="1"/>
          <p:nvPr/>
        </p:nvSpPr>
        <p:spPr>
          <a:xfrm>
            <a:off x="533479" y="2573866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0" grpId="0"/>
      <p:bldP spid="25" grpId="0"/>
      <p:bldP spid="33" grpId="0"/>
      <p:bldP spid="34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387" y="985653"/>
            <a:ext cx="6874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D88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“Are parts put together for a total?”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22027-B38B-4C4C-9D6E-299E4CB7F811}"/>
              </a:ext>
            </a:extLst>
          </p:cNvPr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2181548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Greater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4"/>
                </a:solidFill>
              </a:rPr>
              <a:t>less</a:t>
            </a:r>
            <a:r>
              <a:rPr lang="en-US" sz="2800" b="1" dirty="0"/>
              <a:t> </a:t>
            </a:r>
            <a:r>
              <a:rPr lang="en-US" sz="2800" dirty="0"/>
              <a:t>amounts compared for a </a:t>
            </a:r>
            <a:r>
              <a:rPr lang="en-US" sz="2800" b="1" dirty="0">
                <a:solidFill>
                  <a:srgbClr val="0070C0"/>
                </a:solidFill>
              </a:rPr>
              <a:t>difference</a:t>
            </a:r>
          </a:p>
          <a:p>
            <a:pPr lvl="1"/>
            <a:r>
              <a:rPr lang="en-US" sz="2800" dirty="0"/>
              <a:t>Courtney has </a:t>
            </a:r>
            <a:r>
              <a:rPr lang="en-US" sz="2800" b="1" dirty="0">
                <a:solidFill>
                  <a:srgbClr val="00B050"/>
                </a:solidFill>
              </a:rPr>
              <a:t>9</a:t>
            </a:r>
            <a:r>
              <a:rPr lang="en-US" sz="2800" dirty="0"/>
              <a:t> apples. Silva has </a:t>
            </a: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apples. How many more apples does Courtney have? (How many fewer?)</a:t>
            </a:r>
          </a:p>
          <a:p>
            <a:pPr lvl="2"/>
            <a:r>
              <a:rPr lang="en-US" sz="2800" b="1" dirty="0">
                <a:solidFill>
                  <a:srgbClr val="00B050"/>
                </a:solidFill>
              </a:rPr>
              <a:t>9</a:t>
            </a:r>
            <a:r>
              <a:rPr lang="en-US" sz="2800" dirty="0"/>
              <a:t> – </a:t>
            </a: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en-US" sz="2800" dirty="0"/>
              <a:t>Courtney has </a:t>
            </a:r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dirty="0"/>
              <a:t> more apples than Silva. If Silva has </a:t>
            </a: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apples, how many does Courtney have?</a:t>
            </a:r>
          </a:p>
          <a:p>
            <a:pPr lvl="2"/>
            <a:r>
              <a:rPr lang="en-US" sz="2800" b="1" dirty="0">
                <a:solidFill>
                  <a:srgbClr val="00B050"/>
                </a:solidFill>
              </a:rPr>
              <a:t>?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– </a:t>
            </a: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0070C0"/>
                </a:solidFill>
              </a:rPr>
              <a:t>5</a:t>
            </a:r>
          </a:p>
          <a:p>
            <a:pPr lvl="1"/>
            <a:r>
              <a:rPr lang="en-US" sz="2800" dirty="0"/>
              <a:t>Silva has </a:t>
            </a:r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dirty="0"/>
              <a:t> fewer apples than Courtney. Courtney has </a:t>
            </a:r>
            <a:r>
              <a:rPr lang="en-US" sz="2800" b="1" dirty="0">
                <a:solidFill>
                  <a:srgbClr val="00B050"/>
                </a:solidFill>
              </a:rPr>
              <a:t>9</a:t>
            </a:r>
            <a:r>
              <a:rPr lang="en-US" sz="2800" dirty="0"/>
              <a:t> apples. How many apples does Silva have?</a:t>
            </a:r>
          </a:p>
          <a:p>
            <a:pPr lvl="2"/>
            <a:r>
              <a:rPr lang="en-US" sz="2800" b="1" dirty="0">
                <a:solidFill>
                  <a:srgbClr val="00B050"/>
                </a:solidFill>
              </a:rPr>
              <a:t>9</a:t>
            </a:r>
            <a:r>
              <a:rPr lang="en-US" sz="2800" dirty="0"/>
              <a:t> – </a:t>
            </a:r>
            <a:r>
              <a:rPr lang="en-US" sz="2800" b="1" dirty="0">
                <a:solidFill>
                  <a:schemeClr val="accent4"/>
                </a:solidFill>
              </a:rPr>
              <a:t>?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= </a:t>
            </a:r>
            <a:r>
              <a:rPr lang="en-US" sz="28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41984"/>
            <a:ext cx="2167218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2693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80352"/>
            <a:ext cx="9382125" cy="35306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	</a:t>
            </a:r>
            <a:r>
              <a:rPr lang="en-US" sz="6000" b="1" dirty="0">
                <a:solidFill>
                  <a:srgbClr val="00B050"/>
                </a:solidFill>
              </a:rPr>
              <a:t>G </a:t>
            </a:r>
            <a:r>
              <a:rPr lang="en-US" sz="6000" b="1" dirty="0"/>
              <a:t>	   </a:t>
            </a:r>
            <a:r>
              <a:rPr lang="en-US" sz="6000" dirty="0"/>
              <a:t>–</a:t>
            </a:r>
            <a:r>
              <a:rPr lang="en-US" sz="6000" b="1" dirty="0"/>
              <a:t>		</a:t>
            </a:r>
            <a:r>
              <a:rPr lang="en-US" sz="6000" b="1" dirty="0">
                <a:solidFill>
                  <a:schemeClr val="accent4"/>
                </a:solidFill>
              </a:rPr>
              <a:t>L</a:t>
            </a:r>
            <a:r>
              <a:rPr lang="en-US" sz="6000" b="1" dirty="0"/>
              <a:t>		=	   </a:t>
            </a:r>
            <a:r>
              <a:rPr lang="en-US" sz="6000" b="1" dirty="0">
                <a:solidFill>
                  <a:srgbClr val="0070C0"/>
                </a:solidFill>
              </a:rPr>
              <a:t>D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493150" y="3554204"/>
            <a:ext cx="5024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</a:rPr>
              <a:t>Fuchs et al. (2008); Griffin &amp; Jitendra (2009)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90B21-5394-4845-B1D8-C58208BDCC8E}"/>
              </a:ext>
            </a:extLst>
          </p:cNvPr>
          <p:cNvSpPr/>
          <p:nvPr/>
        </p:nvSpPr>
        <p:spPr>
          <a:xfrm>
            <a:off x="228600" y="141984"/>
            <a:ext cx="2167218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DA499-7E5D-1949-B949-70A5E1DC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52" y="2706209"/>
            <a:ext cx="2323695" cy="3213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36998-C015-4E40-8CD8-CDA7250F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29" y="3060923"/>
            <a:ext cx="3771630" cy="25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67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8" y="1084403"/>
            <a:ext cx="8667108" cy="10173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4192" y="3046517"/>
            <a:ext cx="10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68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9544" y="1095138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3420" y="1050829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6218" y="3061209"/>
            <a:ext cx="134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107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5756" y="3071509"/>
            <a:ext cx="80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51156" y="3920614"/>
            <a:ext cx="341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107 </a:t>
            </a:r>
            <a:r>
              <a:rPr lang="mr-IN" sz="3000" dirty="0">
                <a:solidFill>
                  <a:schemeClr val="accent4"/>
                </a:solidFill>
                <a:latin typeface="Chalkduster"/>
                <a:cs typeface="Chalkduster"/>
              </a:rPr>
              <a:t>–</a:t>
            </a:r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 68 = 39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9478" y="5281369"/>
            <a:ext cx="5213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B = 39 more beads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063687" y="2047159"/>
            <a:ext cx="1921688" cy="1840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04260" y="3117675"/>
            <a:ext cx="141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400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68 </a:t>
            </a:r>
          </a:p>
          <a:p>
            <a:pPr algn="r" defTabSz="457200"/>
            <a:r>
              <a:rPr lang="en-US" sz="2400" u="sng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+  ?</a:t>
            </a:r>
          </a:p>
          <a:p>
            <a:pPr algn="r" defTabSz="457200"/>
            <a:r>
              <a:rPr lang="en-US" sz="2400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107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9898" y="3107375"/>
            <a:ext cx="1344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400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107</a:t>
            </a:r>
          </a:p>
          <a:p>
            <a:pPr marL="342900" indent="-342900" algn="r" defTabSz="457200">
              <a:buFontTx/>
              <a:buChar char="-"/>
            </a:pPr>
            <a:r>
              <a:rPr lang="en-US" sz="2400" u="sng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68</a:t>
            </a:r>
          </a:p>
          <a:p>
            <a:pPr marL="342900" indent="-342900" algn="r" defTabSz="457200">
              <a:buFontTx/>
              <a:buChar char="-"/>
            </a:pPr>
            <a:endParaRPr lang="en-US" sz="2400" dirty="0">
              <a:solidFill>
                <a:schemeClr val="accent4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99062" y="2411296"/>
            <a:ext cx="341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G	  –  L  =  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20876" y="3049667"/>
            <a:ext cx="53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76068" y="3052818"/>
            <a:ext cx="49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097143" y="5142869"/>
            <a:ext cx="1816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Grade 3 Smarter Balanced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426939" y="2015644"/>
            <a:ext cx="1921688" cy="1840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6011294-F540-484C-B35B-7947642E7B28}"/>
              </a:ext>
            </a:extLst>
          </p:cNvPr>
          <p:cNvSpPr/>
          <p:nvPr/>
        </p:nvSpPr>
        <p:spPr>
          <a:xfrm>
            <a:off x="228600" y="141984"/>
            <a:ext cx="2167218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5B9015-85D8-694E-BCEC-5296081AAD31}"/>
              </a:ext>
            </a:extLst>
          </p:cNvPr>
          <p:cNvSpPr txBox="1"/>
          <p:nvPr/>
        </p:nvSpPr>
        <p:spPr>
          <a:xfrm>
            <a:off x="454170" y="2688295"/>
            <a:ext cx="5881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U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P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 panose="03050602040202020205" pitchFamily="66" charset="77"/>
                <a:cs typeface="Chalkduster"/>
              </a:rPr>
              <a:t>S</a:t>
            </a:r>
          </a:p>
          <a:p>
            <a:r>
              <a:rPr lang="en-US" sz="32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chemeClr val="accent4"/>
              </a:solidFill>
            </a:endParaRPr>
          </a:p>
          <a:p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1BE7E3-DE38-BD49-9BAC-68C6D4485B79}"/>
              </a:ext>
            </a:extLst>
          </p:cNvPr>
          <p:cNvSpPr txBox="1"/>
          <p:nvPr/>
        </p:nvSpPr>
        <p:spPr>
          <a:xfrm>
            <a:off x="340121" y="2688128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216B4C-46F1-214E-AB79-3DE4914ADB09}"/>
              </a:ext>
            </a:extLst>
          </p:cNvPr>
          <p:cNvSpPr txBox="1"/>
          <p:nvPr/>
        </p:nvSpPr>
        <p:spPr>
          <a:xfrm>
            <a:off x="340121" y="3090649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64A692-8B05-034B-95AA-770462E6F6A9}"/>
              </a:ext>
            </a:extLst>
          </p:cNvPr>
          <p:cNvSpPr txBox="1"/>
          <p:nvPr/>
        </p:nvSpPr>
        <p:spPr>
          <a:xfrm>
            <a:off x="321065" y="3594115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346E20-83F5-674C-8271-EDB128A57372}"/>
              </a:ext>
            </a:extLst>
          </p:cNvPr>
          <p:cNvSpPr txBox="1"/>
          <p:nvPr/>
        </p:nvSpPr>
        <p:spPr>
          <a:xfrm>
            <a:off x="292733" y="4030898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5" grpId="0"/>
      <p:bldP spid="41" grpId="0"/>
      <p:bldP spid="42" grpId="0"/>
      <p:bldP spid="43" grpId="0"/>
      <p:bldP spid="44" grpId="0"/>
      <p:bldP spid="45" grpId="0"/>
      <p:bldP spid="28" grpId="0"/>
      <p:bldP spid="29" grpId="0"/>
      <p:bldP spid="30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387" y="985653"/>
            <a:ext cx="6874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D88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“Are parts put together for a total?”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387" y="3201695"/>
            <a:ext cx="8120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“Are amounts compared for a difference?”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7918D-EA73-7049-B7BE-EDB18D12021E}"/>
              </a:ext>
            </a:extLst>
          </p:cNvPr>
          <p:cNvSpPr/>
          <p:nvPr/>
        </p:nvSpPr>
        <p:spPr>
          <a:xfrm>
            <a:off x="127864" y="2374693"/>
            <a:ext cx="2167218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3196710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 amount that </a:t>
            </a:r>
            <a:r>
              <a:rPr lang="en-US" sz="2800" b="1" dirty="0"/>
              <a:t>increases</a:t>
            </a:r>
            <a:r>
              <a:rPr lang="en-US" sz="2800" dirty="0"/>
              <a:t> or decreases</a:t>
            </a:r>
          </a:p>
          <a:p>
            <a:pPr lvl="1"/>
            <a:r>
              <a:rPr lang="en-US" sz="2500" dirty="0"/>
              <a:t>Sandra had $</a:t>
            </a:r>
            <a:r>
              <a:rPr lang="en-US" sz="2500" b="1" dirty="0">
                <a:solidFill>
                  <a:srgbClr val="00B050"/>
                </a:solidFill>
              </a:rPr>
              <a:t>4</a:t>
            </a:r>
            <a:r>
              <a:rPr lang="en-US" sz="2500" dirty="0"/>
              <a:t>. Then she earned $</a:t>
            </a:r>
            <a:r>
              <a:rPr lang="en-US" sz="2500" b="1" dirty="0">
                <a:solidFill>
                  <a:srgbClr val="00B050"/>
                </a:solidFill>
              </a:rPr>
              <a:t>3</a:t>
            </a:r>
            <a:r>
              <a:rPr lang="en-US" sz="2500" dirty="0"/>
              <a:t> for cleaning her room. How much money does Sandra have now? </a:t>
            </a:r>
          </a:p>
          <a:p>
            <a:pPr lvl="2"/>
            <a:r>
              <a:rPr lang="en-US" sz="2500" b="1" dirty="0">
                <a:solidFill>
                  <a:srgbClr val="00B050"/>
                </a:solidFill>
              </a:rPr>
              <a:t>4</a:t>
            </a:r>
            <a:r>
              <a:rPr lang="en-US" sz="2500" dirty="0"/>
              <a:t> + </a:t>
            </a:r>
            <a:r>
              <a:rPr lang="en-US" sz="2500" b="1" dirty="0">
                <a:solidFill>
                  <a:srgbClr val="00B050"/>
                </a:solidFill>
              </a:rPr>
              <a:t>3</a:t>
            </a:r>
            <a:r>
              <a:rPr lang="en-US" sz="2500" dirty="0"/>
              <a:t> = </a:t>
            </a:r>
            <a:r>
              <a:rPr lang="en-US" sz="2500" b="1" dirty="0">
                <a:solidFill>
                  <a:srgbClr val="00B050"/>
                </a:solidFill>
              </a:rPr>
              <a:t>?</a:t>
            </a:r>
          </a:p>
          <a:p>
            <a:pPr lvl="1"/>
            <a:r>
              <a:rPr lang="en-US" sz="2500" dirty="0"/>
              <a:t>Sandra has $</a:t>
            </a:r>
            <a:r>
              <a:rPr lang="en-US" sz="2500" b="1" dirty="0">
                <a:solidFill>
                  <a:srgbClr val="00B050"/>
                </a:solidFill>
              </a:rPr>
              <a:t>4</a:t>
            </a:r>
            <a:r>
              <a:rPr lang="en-US" sz="2500" dirty="0"/>
              <a:t>. Then she earned money for cleaning her room. Now Sandra has $</a:t>
            </a:r>
            <a:r>
              <a:rPr lang="en-US" sz="2500" b="1" dirty="0">
                <a:solidFill>
                  <a:srgbClr val="00B050"/>
                </a:solidFill>
              </a:rPr>
              <a:t>7</a:t>
            </a:r>
            <a:r>
              <a:rPr lang="en-US" sz="2500" dirty="0"/>
              <a:t>. How much money did she earn?</a:t>
            </a:r>
          </a:p>
          <a:p>
            <a:pPr lvl="2"/>
            <a:r>
              <a:rPr lang="en-US" sz="2500" b="1" dirty="0">
                <a:solidFill>
                  <a:srgbClr val="00B050"/>
                </a:solidFill>
              </a:rPr>
              <a:t>4</a:t>
            </a:r>
            <a:r>
              <a:rPr lang="en-US" sz="2500" dirty="0"/>
              <a:t> + </a:t>
            </a:r>
            <a:r>
              <a:rPr lang="en-US" sz="2500" b="1" dirty="0">
                <a:solidFill>
                  <a:srgbClr val="00B050"/>
                </a:solidFill>
              </a:rPr>
              <a:t>?</a:t>
            </a:r>
            <a:r>
              <a:rPr lang="en-US" sz="2500" dirty="0"/>
              <a:t> = </a:t>
            </a:r>
            <a:r>
              <a:rPr lang="en-US" sz="2500" b="1" dirty="0">
                <a:solidFill>
                  <a:srgbClr val="00B050"/>
                </a:solidFill>
              </a:rPr>
              <a:t>7</a:t>
            </a:r>
          </a:p>
          <a:p>
            <a:pPr lvl="1"/>
            <a:r>
              <a:rPr lang="en-US" sz="2500" dirty="0"/>
              <a:t>Sandra had some money. Then she made $</a:t>
            </a:r>
            <a:r>
              <a:rPr lang="en-US" sz="2500" b="1" dirty="0">
                <a:solidFill>
                  <a:srgbClr val="00B050"/>
                </a:solidFill>
              </a:rPr>
              <a:t>3</a:t>
            </a:r>
            <a:r>
              <a:rPr lang="en-US" sz="2500" dirty="0"/>
              <a:t> for cleaning her room. Now she has $</a:t>
            </a:r>
            <a:r>
              <a:rPr lang="en-US" sz="2500" b="1" dirty="0">
                <a:solidFill>
                  <a:srgbClr val="00B050"/>
                </a:solidFill>
              </a:rPr>
              <a:t>7</a:t>
            </a:r>
            <a:r>
              <a:rPr lang="en-US" sz="2500" dirty="0"/>
              <a:t>. How much money did Sandra start with?</a:t>
            </a:r>
          </a:p>
          <a:p>
            <a:pPr lvl="2"/>
            <a:r>
              <a:rPr lang="en-US" sz="2500" b="1" dirty="0">
                <a:solidFill>
                  <a:srgbClr val="00B050"/>
                </a:solidFill>
              </a:rPr>
              <a:t>?</a:t>
            </a:r>
            <a:r>
              <a:rPr lang="en-US" sz="2500" dirty="0"/>
              <a:t> + </a:t>
            </a:r>
            <a:r>
              <a:rPr lang="en-US" sz="2500" b="1" dirty="0">
                <a:solidFill>
                  <a:srgbClr val="00B050"/>
                </a:solidFill>
              </a:rPr>
              <a:t>3</a:t>
            </a:r>
            <a:r>
              <a:rPr lang="en-US" sz="2500" dirty="0">
                <a:solidFill>
                  <a:srgbClr val="00B050"/>
                </a:solidFill>
              </a:rPr>
              <a:t> </a:t>
            </a:r>
            <a:r>
              <a:rPr lang="en-US" sz="2500" dirty="0"/>
              <a:t>= </a:t>
            </a:r>
            <a:r>
              <a:rPr lang="en-US" sz="25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8260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3368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2288"/>
            <a:ext cx="5257800" cy="5499426"/>
          </a:xfrm>
          <a:prstGeom prst="rect">
            <a:avLst/>
          </a:prstGeom>
          <a:ln>
            <a:solidFill>
              <a:srgbClr val="FF93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 rot="16200000">
            <a:off x="6477407" y="3597185"/>
            <a:ext cx="5024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PARCC third-grade release item (2015)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97066" y="1008996"/>
            <a:ext cx="3135085" cy="760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Reading problems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5625" y="1692016"/>
            <a:ext cx="3135085" cy="760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Understanding vocabulary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40883" y="2326451"/>
            <a:ext cx="3135085" cy="7600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relevant information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63641" y="2975664"/>
            <a:ext cx="3135085" cy="760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Ignoring irrelevant information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399" y="3552158"/>
            <a:ext cx="3135085" cy="760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Interpreting charts and graphs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09157" y="4196925"/>
            <a:ext cx="3135085" cy="7600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appropriate operation(s)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31915" y="4845671"/>
            <a:ext cx="3135085" cy="7600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Performing the computation(s)</a:t>
            </a:r>
          </a:p>
        </p:txBody>
      </p:sp>
    </p:spTree>
    <p:extLst>
      <p:ext uri="{BB962C8B-B14F-4D97-AF65-F5344CB8AC3E}">
        <p14:creationId xmlns:p14="http://schemas.microsoft.com/office/powerpoint/2010/main" val="9283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 amount that increases or </a:t>
            </a:r>
            <a:r>
              <a:rPr lang="en-US" sz="2800" b="1" dirty="0"/>
              <a:t>decreases</a:t>
            </a:r>
          </a:p>
          <a:p>
            <a:pPr lvl="1"/>
            <a:r>
              <a:rPr lang="en-US" sz="2600" dirty="0"/>
              <a:t>Yolanda baked </a:t>
            </a:r>
            <a:r>
              <a:rPr lang="en-US" sz="2600" b="1" dirty="0">
                <a:solidFill>
                  <a:srgbClr val="00B050"/>
                </a:solidFill>
              </a:rPr>
              <a:t>9</a:t>
            </a:r>
            <a:r>
              <a:rPr lang="en-US" sz="2600" dirty="0"/>
              <a:t> cookies. Then, she ate </a:t>
            </a:r>
            <a:r>
              <a:rPr lang="en-US" sz="2600" b="1" dirty="0">
                <a:solidFill>
                  <a:srgbClr val="00B050"/>
                </a:solidFill>
              </a:rPr>
              <a:t>2</a:t>
            </a:r>
            <a:r>
              <a:rPr lang="en-US" sz="2600" dirty="0"/>
              <a:t> of the cookies. How many cookies does Yolanda have now?</a:t>
            </a:r>
          </a:p>
          <a:p>
            <a:pPr lvl="2"/>
            <a:r>
              <a:rPr lang="en-US" sz="2600" b="1" dirty="0">
                <a:solidFill>
                  <a:srgbClr val="00B050"/>
                </a:solidFill>
              </a:rPr>
              <a:t>9</a:t>
            </a:r>
            <a:r>
              <a:rPr lang="en-US" sz="2600" dirty="0"/>
              <a:t> – </a:t>
            </a:r>
            <a:r>
              <a:rPr lang="en-US" sz="2600" b="1" dirty="0">
                <a:solidFill>
                  <a:srgbClr val="00B050"/>
                </a:solidFill>
              </a:rPr>
              <a:t>2</a:t>
            </a:r>
            <a:r>
              <a:rPr lang="en-US" sz="2600" dirty="0"/>
              <a:t> = </a:t>
            </a:r>
            <a:r>
              <a:rPr lang="en-US" sz="2600" b="1" dirty="0">
                <a:solidFill>
                  <a:srgbClr val="00B050"/>
                </a:solidFill>
              </a:rPr>
              <a:t>?</a:t>
            </a:r>
          </a:p>
          <a:p>
            <a:pPr lvl="1"/>
            <a:r>
              <a:rPr lang="en-US" sz="2600" dirty="0"/>
              <a:t>Yolanda baked </a:t>
            </a:r>
            <a:r>
              <a:rPr lang="en-US" sz="2600" b="1" dirty="0">
                <a:solidFill>
                  <a:srgbClr val="00B050"/>
                </a:solidFill>
              </a:rPr>
              <a:t>9</a:t>
            </a:r>
            <a:r>
              <a:rPr lang="en-US" sz="2600" dirty="0"/>
              <a:t> cookies. Then, she ate some of the cookies. Now, she has </a:t>
            </a:r>
            <a:r>
              <a:rPr lang="en-US" sz="2600" b="1" dirty="0">
                <a:solidFill>
                  <a:srgbClr val="00B050"/>
                </a:solidFill>
              </a:rPr>
              <a:t>7</a:t>
            </a:r>
            <a:r>
              <a:rPr lang="en-US" sz="2600" dirty="0"/>
              <a:t> cookies. How many cookies did Yolanda eat?</a:t>
            </a:r>
          </a:p>
          <a:p>
            <a:pPr lvl="2"/>
            <a:r>
              <a:rPr lang="en-US" sz="2600" b="1" dirty="0">
                <a:solidFill>
                  <a:srgbClr val="00B050"/>
                </a:solidFill>
              </a:rPr>
              <a:t>9</a:t>
            </a:r>
            <a:r>
              <a:rPr lang="en-US" sz="2600" dirty="0"/>
              <a:t> – </a:t>
            </a:r>
            <a:r>
              <a:rPr lang="en-US" sz="2600" b="1" dirty="0">
                <a:solidFill>
                  <a:srgbClr val="00B050"/>
                </a:solidFill>
              </a:rPr>
              <a:t>?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/>
              <a:t>= </a:t>
            </a:r>
            <a:r>
              <a:rPr lang="en-US" sz="2600" b="1" dirty="0">
                <a:solidFill>
                  <a:srgbClr val="00B050"/>
                </a:solidFill>
              </a:rPr>
              <a:t>7</a:t>
            </a:r>
          </a:p>
          <a:p>
            <a:pPr lvl="1"/>
            <a:r>
              <a:rPr lang="en-US" sz="2600" dirty="0"/>
              <a:t>Yolanda baked some cookies. She ate </a:t>
            </a:r>
            <a:r>
              <a:rPr lang="en-US" sz="2600" b="1" dirty="0">
                <a:solidFill>
                  <a:srgbClr val="00B050"/>
                </a:solidFill>
              </a:rPr>
              <a:t>2</a:t>
            </a:r>
            <a:r>
              <a:rPr lang="en-US" sz="2600" dirty="0"/>
              <a:t> of the cookies and has </a:t>
            </a:r>
            <a:r>
              <a:rPr lang="en-US" sz="2600" b="1" dirty="0">
                <a:solidFill>
                  <a:srgbClr val="00B050"/>
                </a:solidFill>
              </a:rPr>
              <a:t>7</a:t>
            </a:r>
            <a:r>
              <a:rPr lang="en-US" sz="2600" dirty="0"/>
              <a:t> cookies left. How many cookies did Yolanda bake?</a:t>
            </a:r>
          </a:p>
          <a:p>
            <a:pPr lvl="2"/>
            <a:r>
              <a:rPr lang="en-US" sz="2600" b="1" dirty="0">
                <a:solidFill>
                  <a:srgbClr val="00B050"/>
                </a:solidFill>
              </a:rPr>
              <a:t>?</a:t>
            </a:r>
            <a:r>
              <a:rPr lang="en-US" sz="2600" dirty="0"/>
              <a:t> – </a:t>
            </a:r>
            <a:r>
              <a:rPr lang="en-US" sz="2600" b="1" dirty="0">
                <a:solidFill>
                  <a:srgbClr val="00B050"/>
                </a:solidFill>
              </a:rPr>
              <a:t>2</a:t>
            </a:r>
            <a:r>
              <a:rPr lang="en-US" sz="2600" dirty="0"/>
              <a:t> = </a:t>
            </a:r>
            <a:r>
              <a:rPr lang="en-US" sz="26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BAD58F-66C8-D141-84CC-064FCCE314D4}"/>
              </a:ext>
            </a:extLst>
          </p:cNvPr>
          <p:cNvSpPr/>
          <p:nvPr/>
        </p:nvSpPr>
        <p:spPr>
          <a:xfrm>
            <a:off x="228600" y="8260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911371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644271" y="888623"/>
            <a:ext cx="9382125" cy="3530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6000" b="1" dirty="0">
                <a:solidFill>
                  <a:srgbClr val="00B050"/>
                </a:solidFill>
              </a:rPr>
              <a:t>ST</a:t>
            </a:r>
            <a:r>
              <a:rPr lang="en-US" sz="6000" dirty="0"/>
              <a:t> 		+/– 	</a:t>
            </a:r>
            <a:r>
              <a:rPr lang="en-US" sz="6000" b="1" dirty="0">
                <a:solidFill>
                  <a:srgbClr val="00B050"/>
                </a:solidFill>
              </a:rPr>
              <a:t>C</a:t>
            </a:r>
            <a:r>
              <a:rPr lang="en-US" sz="6000" dirty="0">
                <a:solidFill>
                  <a:srgbClr val="0070C0"/>
                </a:solidFill>
              </a:rPr>
              <a:t>    </a:t>
            </a:r>
            <a:r>
              <a:rPr lang="en-US" sz="6000" dirty="0"/>
              <a:t>	=		</a:t>
            </a:r>
            <a:r>
              <a:rPr lang="en-US" sz="6000" b="1" dirty="0">
                <a:solidFill>
                  <a:srgbClr val="00B050"/>
                </a:solidFill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493150" y="3572045"/>
            <a:ext cx="5024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</a:rPr>
              <a:t>Fuchs et al. (2008); Griffin &amp; Jitendra (2009)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532008-C644-F54E-B183-A7230BB8B782}"/>
              </a:ext>
            </a:extLst>
          </p:cNvPr>
          <p:cNvSpPr/>
          <p:nvPr/>
        </p:nvSpPr>
        <p:spPr>
          <a:xfrm>
            <a:off x="228600" y="8260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235C6-F17D-1B46-9673-52251E545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88" y="1960755"/>
            <a:ext cx="3973816" cy="14672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F22056-A0CB-6540-9AB2-78A6D4FF9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222" y="3552694"/>
            <a:ext cx="5478288" cy="24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4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1"/>
          <p:cNvSpPr txBox="1">
            <a:spLocks/>
          </p:cNvSpPr>
          <p:nvPr/>
        </p:nvSpPr>
        <p:spPr>
          <a:xfrm>
            <a:off x="902093" y="1193893"/>
            <a:ext cx="7897840" cy="133446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A bus had 13 passengers. At the next stop, more passengers got on the bus. Now, there are 28 passengers. How many passengers got on the bus?	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2364" y="3459831"/>
            <a:ext cx="10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7431" y="1161091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6391" y="1537958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99062" y="3473576"/>
            <a:ext cx="103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8523" y="3482451"/>
            <a:ext cx="80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>
                <a:solidFill>
                  <a:schemeClr val="accent4"/>
                </a:solidFill>
                <a:latin typeface="Chalkduster"/>
                <a:cs typeface="Chalkduster"/>
              </a:rPr>
              <a:t>28</a:t>
            </a:r>
            <a:endParaRPr lang="en-US" sz="3600" dirty="0">
              <a:solidFill>
                <a:schemeClr val="accent4"/>
              </a:solidFill>
              <a:latin typeface="Chalkduster"/>
              <a:cs typeface="Chalkduste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1635" y="4639705"/>
            <a:ext cx="341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13 + 15 = 28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9478" y="5693736"/>
            <a:ext cx="5213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? = 15 passengers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499062" y="2336774"/>
            <a:ext cx="1390985" cy="1303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75200" y="3899596"/>
            <a:ext cx="141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400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13</a:t>
            </a:r>
          </a:p>
          <a:p>
            <a:pPr algn="r" defTabSz="457200"/>
            <a:r>
              <a:rPr lang="en-US" sz="2400" u="sng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+  ?</a:t>
            </a:r>
          </a:p>
          <a:p>
            <a:pPr algn="r" defTabSz="457200"/>
            <a:r>
              <a:rPr lang="en-US" sz="2400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28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49677" y="3641636"/>
            <a:ext cx="1344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400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28 </a:t>
            </a:r>
          </a:p>
          <a:p>
            <a:pPr algn="r" defTabSz="457200"/>
            <a:r>
              <a:rPr lang="en-US" sz="2400" u="sng" dirty="0">
                <a:solidFill>
                  <a:schemeClr val="accent4"/>
                </a:solidFill>
                <a:latin typeface="Chalkduster" charset="0"/>
                <a:ea typeface="Chalkduster" charset="0"/>
                <a:cs typeface="Chalkduster" charset="0"/>
              </a:rPr>
              <a:t>-  13</a:t>
            </a:r>
          </a:p>
          <a:p>
            <a:pPr marL="342900" indent="-342900" algn="r" defTabSz="457200">
              <a:buFontTx/>
              <a:buChar char="-"/>
            </a:pPr>
            <a:endParaRPr lang="en-US" sz="2400" dirty="0">
              <a:solidFill>
                <a:schemeClr val="accent4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0955" y="2751786"/>
            <a:ext cx="341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ST + C = 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99066" y="3489739"/>
            <a:ext cx="103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>
                <a:solidFill>
                  <a:schemeClr val="accent4"/>
                </a:solidFill>
                <a:latin typeface="Chalkduster"/>
                <a:cs typeface="Chalkduster"/>
              </a:rPr>
              <a:t>+</a:t>
            </a:r>
            <a:endParaRPr lang="en-US" sz="3600" dirty="0">
              <a:solidFill>
                <a:schemeClr val="accent4"/>
              </a:solidFill>
              <a:latin typeface="Chalkduster"/>
              <a:cs typeface="Chalkduster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97823" y="3446469"/>
            <a:ext cx="103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7FD3F2-156D-764E-BE53-BA8A43D7C9D5}"/>
              </a:ext>
            </a:extLst>
          </p:cNvPr>
          <p:cNvSpPr/>
          <p:nvPr/>
        </p:nvSpPr>
        <p:spPr>
          <a:xfrm>
            <a:off x="228600" y="8260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757D33-8A1E-154B-97F0-59CA15C50D1A}"/>
              </a:ext>
            </a:extLst>
          </p:cNvPr>
          <p:cNvSpPr txBox="1"/>
          <p:nvPr/>
        </p:nvSpPr>
        <p:spPr>
          <a:xfrm>
            <a:off x="454170" y="2688295"/>
            <a:ext cx="588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U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P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 panose="03050602040202020205" pitchFamily="66" charset="77"/>
                <a:cs typeface="Chalkduster"/>
              </a:rPr>
              <a:t>S</a:t>
            </a:r>
          </a:p>
          <a:p>
            <a:pPr defTabSz="457200"/>
            <a:r>
              <a:rPr lang="en-US" sz="32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D45805-14D5-7849-B8CB-09F1C3CFAFF1}"/>
              </a:ext>
            </a:extLst>
          </p:cNvPr>
          <p:cNvSpPr txBox="1"/>
          <p:nvPr/>
        </p:nvSpPr>
        <p:spPr>
          <a:xfrm>
            <a:off x="340121" y="2688128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8A9209-87C0-604D-9638-746B16D6079A}"/>
              </a:ext>
            </a:extLst>
          </p:cNvPr>
          <p:cNvSpPr txBox="1"/>
          <p:nvPr/>
        </p:nvSpPr>
        <p:spPr>
          <a:xfrm>
            <a:off x="340121" y="3090649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66F749-DC6D-E84C-B077-512217A77075}"/>
              </a:ext>
            </a:extLst>
          </p:cNvPr>
          <p:cNvSpPr txBox="1"/>
          <p:nvPr/>
        </p:nvSpPr>
        <p:spPr>
          <a:xfrm>
            <a:off x="321065" y="3594115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48EB9B-146A-EA42-ABDD-528B1A922BC6}"/>
              </a:ext>
            </a:extLst>
          </p:cNvPr>
          <p:cNvSpPr txBox="1"/>
          <p:nvPr/>
        </p:nvSpPr>
        <p:spPr>
          <a:xfrm>
            <a:off x="403911" y="4050457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5" grpId="0"/>
      <p:bldP spid="41" grpId="0"/>
      <p:bldP spid="42" grpId="0"/>
      <p:bldP spid="43" grpId="0"/>
      <p:bldP spid="44" grpId="0"/>
      <p:bldP spid="45" grpId="0"/>
      <p:bldP spid="22" grpId="0"/>
      <p:bldP spid="27" grpId="0"/>
      <p:bldP spid="28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387" y="985653"/>
            <a:ext cx="6874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D88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“Are parts put together for a total?”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86" y="3221488"/>
            <a:ext cx="8120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“Are amounts compared for a difference?”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386" y="5457323"/>
            <a:ext cx="7827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“Does an amount increase or decrease?”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CE9C3F-71A5-4F48-A36E-79A75416879E}"/>
              </a:ext>
            </a:extLst>
          </p:cNvPr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DC45A4-98F2-7D44-BD3A-13BD0D393828}"/>
              </a:ext>
            </a:extLst>
          </p:cNvPr>
          <p:cNvSpPr/>
          <p:nvPr/>
        </p:nvSpPr>
        <p:spPr>
          <a:xfrm>
            <a:off x="127864" y="2336628"/>
            <a:ext cx="2167218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7F6D8-BC40-F146-9D8B-657CB3186E93}"/>
              </a:ext>
            </a:extLst>
          </p:cNvPr>
          <p:cNvSpPr/>
          <p:nvPr/>
        </p:nvSpPr>
        <p:spPr>
          <a:xfrm>
            <a:off x="127864" y="4600442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244342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853540"/>
            <a:ext cx="7565883" cy="16140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F9CEE2-BF68-BC4F-98DA-79D17F72ADE6}"/>
              </a:ext>
            </a:extLst>
          </p:cNvPr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35710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826490"/>
            <a:ext cx="7677385" cy="1902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E6184F-9063-2A45-B0F0-9F32724A40D1}"/>
              </a:ext>
            </a:extLst>
          </p:cNvPr>
          <p:cNvSpPr/>
          <p:nvPr/>
        </p:nvSpPr>
        <p:spPr>
          <a:xfrm>
            <a:off x="228600" y="8260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40687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832364"/>
            <a:ext cx="7822456" cy="21102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782AF6-A46C-774A-B1B2-0B0CC1FA85CA}"/>
              </a:ext>
            </a:extLst>
          </p:cNvPr>
          <p:cNvSpPr/>
          <p:nvPr/>
        </p:nvSpPr>
        <p:spPr>
          <a:xfrm>
            <a:off x="228600" y="141984"/>
            <a:ext cx="2167218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34133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2" y="1036101"/>
            <a:ext cx="8419377" cy="27580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74460" y="4482881"/>
            <a:ext cx="4714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P1 + P2 + P3 = 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B005F-6E44-8D4D-8763-53A5293E1369}"/>
              </a:ext>
            </a:extLst>
          </p:cNvPr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10068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6101"/>
            <a:ext cx="8518748" cy="23920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67498" y="4141942"/>
            <a:ext cx="4714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ST – C + C = 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36101"/>
            <a:ext cx="957263" cy="508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594CC-B8B6-D242-BD0C-AAB5F0123D15}"/>
              </a:ext>
            </a:extLst>
          </p:cNvPr>
          <p:cNvSpPr/>
          <p:nvPr/>
        </p:nvSpPr>
        <p:spPr>
          <a:xfrm>
            <a:off x="228600" y="8260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7790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1FD3C-65B5-FD47-9ED8-E1C0F49575BF}"/>
              </a:ext>
            </a:extLst>
          </p:cNvPr>
          <p:cNvSpPr txBox="1"/>
          <p:nvPr/>
        </p:nvSpPr>
        <p:spPr>
          <a:xfrm>
            <a:off x="1227202" y="2578608"/>
            <a:ext cx="1847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24B11C-7486-EC45-B281-AC6BFB7D37FE}"/>
              </a:ext>
            </a:extLst>
          </p:cNvPr>
          <p:cNvSpPr/>
          <p:nvPr/>
        </p:nvSpPr>
        <p:spPr>
          <a:xfrm>
            <a:off x="2591860" y="2224665"/>
            <a:ext cx="4179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Quiz Time!</a:t>
            </a:r>
          </a:p>
        </p:txBody>
      </p:sp>
    </p:spTree>
    <p:extLst>
      <p:ext uri="{BB962C8B-B14F-4D97-AF65-F5344CB8AC3E}">
        <p14:creationId xmlns:p14="http://schemas.microsoft.com/office/powerpoint/2010/main" val="30628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1191679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38" y="1036637"/>
            <a:ext cx="6191250" cy="513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8451473" y="5337018"/>
            <a:ext cx="1108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3 STAAR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71C56-DC86-4C4A-9F3B-DEA151D9A396}"/>
              </a:ext>
            </a:extLst>
          </p:cNvPr>
          <p:cNvSpPr/>
          <p:nvPr/>
        </p:nvSpPr>
        <p:spPr>
          <a:xfrm>
            <a:off x="228600" y="141984"/>
            <a:ext cx="2167218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41626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" y="987425"/>
            <a:ext cx="8329889" cy="224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097146" y="5337018"/>
            <a:ext cx="1816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5 Smarter Balanced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75A9E-50F6-9547-80E1-05006EAC3ADD}"/>
              </a:ext>
            </a:extLst>
          </p:cNvPr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16406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2" y="959145"/>
            <a:ext cx="8050885" cy="2019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083522" y="5337018"/>
            <a:ext cx="1843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4 Smarted Balanced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B6802-3DBC-3846-B8FB-3E9E17C71C23}"/>
              </a:ext>
            </a:extLst>
          </p:cNvPr>
          <p:cNvSpPr/>
          <p:nvPr/>
        </p:nvSpPr>
        <p:spPr>
          <a:xfrm>
            <a:off x="228600" y="8260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7021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4098469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>
                <a:solidFill>
                  <a:schemeClr val="accent4"/>
                </a:solidFill>
              </a:rPr>
              <a:t>Groups</a:t>
            </a:r>
            <a:r>
              <a:rPr lang="en-US" sz="2800" dirty="0"/>
              <a:t> multiplied by </a:t>
            </a:r>
            <a:r>
              <a:rPr lang="en-US" sz="2800" b="1" dirty="0">
                <a:solidFill>
                  <a:srgbClr val="FF6600"/>
                </a:solidFill>
              </a:rPr>
              <a:t>number in each group</a:t>
            </a:r>
            <a:r>
              <a:rPr lang="en-US" sz="2800" dirty="0"/>
              <a:t> for a </a:t>
            </a:r>
            <a:r>
              <a:rPr lang="en-US" sz="2800" b="1" dirty="0">
                <a:solidFill>
                  <a:srgbClr val="0070C0"/>
                </a:solidFill>
              </a:rPr>
              <a:t>product</a:t>
            </a:r>
            <a:r>
              <a:rPr lang="en-US" sz="2800" b="1" dirty="0"/>
              <a:t> </a:t>
            </a:r>
            <a:endParaRPr lang="en-US" sz="2800" dirty="0"/>
          </a:p>
          <a:p>
            <a:pPr lvl="1"/>
            <a:r>
              <a:rPr lang="en-US" sz="2600" dirty="0"/>
              <a:t>Kristina has </a:t>
            </a:r>
            <a:r>
              <a:rPr lang="en-US" sz="2600" b="1" dirty="0">
                <a:solidFill>
                  <a:schemeClr val="accent4"/>
                </a:solidFill>
              </a:rPr>
              <a:t>2</a:t>
            </a:r>
            <a:r>
              <a:rPr lang="en-US" sz="2600" dirty="0"/>
              <a:t> bags of apples. There are </a:t>
            </a:r>
            <a:r>
              <a:rPr lang="en-US" sz="2600" b="1" dirty="0">
                <a:solidFill>
                  <a:srgbClr val="EB641B"/>
                </a:solidFill>
              </a:rPr>
              <a:t>6</a:t>
            </a:r>
            <a:r>
              <a:rPr lang="en-US" sz="2600" dirty="0"/>
              <a:t> apples in each bag. How many apples does Kristina have altogether? </a:t>
            </a:r>
          </a:p>
          <a:p>
            <a:pPr lvl="2"/>
            <a:r>
              <a:rPr lang="en-US" sz="2600" b="1" dirty="0">
                <a:solidFill>
                  <a:schemeClr val="accent4"/>
                </a:solidFill>
              </a:rPr>
              <a:t>2</a:t>
            </a:r>
            <a:r>
              <a:rPr lang="en-US" sz="2600" dirty="0"/>
              <a:t> × </a:t>
            </a:r>
            <a:r>
              <a:rPr lang="en-US" sz="2600" b="1" dirty="0">
                <a:solidFill>
                  <a:srgbClr val="EB641B"/>
                </a:solidFill>
              </a:rPr>
              <a:t>6</a:t>
            </a:r>
            <a:r>
              <a:rPr lang="en-US" sz="2600" dirty="0"/>
              <a:t> = </a:t>
            </a:r>
            <a:r>
              <a:rPr lang="en-US" sz="2600" b="1" dirty="0">
                <a:solidFill>
                  <a:srgbClr val="0070C0"/>
                </a:solidFill>
              </a:rPr>
              <a:t>? 		</a:t>
            </a:r>
          </a:p>
          <a:p>
            <a:pPr lvl="1"/>
            <a:r>
              <a:rPr lang="en-US" sz="2600" dirty="0"/>
              <a:t>Kristina has </a:t>
            </a:r>
            <a:r>
              <a:rPr lang="en-US" sz="2600" b="1" dirty="0">
                <a:solidFill>
                  <a:srgbClr val="0070C0"/>
                </a:solidFill>
              </a:rPr>
              <a:t>12</a:t>
            </a:r>
            <a:r>
              <a:rPr lang="en-US" sz="2600" dirty="0"/>
              <a:t> apples. She wants to share them equally among her </a:t>
            </a:r>
            <a:r>
              <a:rPr lang="en-US" sz="2600" b="1" dirty="0">
                <a:solidFill>
                  <a:schemeClr val="accent4"/>
                </a:solidFill>
              </a:rPr>
              <a:t>2</a:t>
            </a:r>
            <a:r>
              <a:rPr lang="en-US" sz="2600" dirty="0"/>
              <a:t> friends. How many apples will each friend receive?</a:t>
            </a:r>
          </a:p>
          <a:p>
            <a:pPr lvl="2"/>
            <a:r>
              <a:rPr lang="en-US" sz="2600" b="1" dirty="0">
                <a:solidFill>
                  <a:schemeClr val="accent4"/>
                </a:solidFill>
              </a:rPr>
              <a:t>2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dirty="0"/>
              <a:t>× </a:t>
            </a:r>
            <a:r>
              <a:rPr lang="en-US" sz="2600" b="1" dirty="0">
                <a:solidFill>
                  <a:srgbClr val="EB641B"/>
                </a:solidFill>
              </a:rPr>
              <a:t>?</a:t>
            </a:r>
            <a:r>
              <a:rPr lang="en-US" sz="2600" dirty="0">
                <a:solidFill>
                  <a:srgbClr val="EB641B"/>
                </a:solidFill>
              </a:rPr>
              <a:t> </a:t>
            </a:r>
            <a:r>
              <a:rPr lang="en-US" sz="2600" dirty="0"/>
              <a:t>= </a:t>
            </a:r>
            <a:r>
              <a:rPr lang="en-US" sz="2600" b="1" dirty="0">
                <a:solidFill>
                  <a:srgbClr val="0070C0"/>
                </a:solidFill>
              </a:rPr>
              <a:t>12			</a:t>
            </a:r>
          </a:p>
          <a:p>
            <a:pPr lvl="1"/>
            <a:r>
              <a:rPr lang="en-US" sz="2600" dirty="0"/>
              <a:t>Kristina has </a:t>
            </a:r>
            <a:r>
              <a:rPr lang="en-US" sz="2600" b="1" dirty="0">
                <a:solidFill>
                  <a:srgbClr val="0070C0"/>
                </a:solidFill>
              </a:rPr>
              <a:t>12</a:t>
            </a:r>
            <a:r>
              <a:rPr lang="en-US" sz="2600" dirty="0"/>
              <a:t> apples. She put them into bags containing </a:t>
            </a:r>
            <a:r>
              <a:rPr lang="en-US" sz="2600" b="1" dirty="0">
                <a:solidFill>
                  <a:srgbClr val="EB641B"/>
                </a:solidFill>
              </a:rPr>
              <a:t>6</a:t>
            </a:r>
            <a:r>
              <a:rPr lang="en-US" sz="2600" dirty="0"/>
              <a:t> apples each. How many bags did Kristina use?</a:t>
            </a:r>
          </a:p>
          <a:p>
            <a:pPr lvl="2"/>
            <a:r>
              <a:rPr lang="en-US" sz="2600" b="1" dirty="0">
                <a:solidFill>
                  <a:schemeClr val="accent4"/>
                </a:solidFill>
              </a:rPr>
              <a:t>?</a:t>
            </a:r>
            <a:r>
              <a:rPr lang="en-US" sz="2600" dirty="0">
                <a:solidFill>
                  <a:schemeClr val="accent4"/>
                </a:solidFill>
              </a:rPr>
              <a:t> </a:t>
            </a:r>
            <a:r>
              <a:rPr lang="en-US" sz="2600" dirty="0"/>
              <a:t>× </a:t>
            </a:r>
            <a:r>
              <a:rPr lang="en-US" sz="2600" b="1" dirty="0">
                <a:solidFill>
                  <a:srgbClr val="EB641B"/>
                </a:solidFill>
              </a:rPr>
              <a:t>6</a:t>
            </a:r>
            <a:r>
              <a:rPr lang="en-US" sz="2600" dirty="0"/>
              <a:t> = </a:t>
            </a:r>
            <a:r>
              <a:rPr lang="en-US" sz="2600" b="1" dirty="0">
                <a:solidFill>
                  <a:srgbClr val="0070C0"/>
                </a:solidFill>
              </a:rPr>
              <a:t>12			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pPr lvl="2" eaLnBrk="1" hangingPunct="1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</p:spTree>
    <p:extLst>
      <p:ext uri="{BB962C8B-B14F-4D97-AF65-F5344CB8AC3E}">
        <p14:creationId xmlns:p14="http://schemas.microsoft.com/office/powerpoint/2010/main" val="33976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563360" y="1294668"/>
            <a:ext cx="8428037" cy="4106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accent4"/>
                </a:solidFill>
              </a:rPr>
              <a:t>G</a:t>
            </a:r>
            <a:r>
              <a:rPr lang="en-US" sz="6000" dirty="0">
                <a:solidFill>
                  <a:srgbClr val="00B050"/>
                </a:solidFill>
              </a:rPr>
              <a:t>		</a:t>
            </a:r>
            <a:r>
              <a:rPr lang="en-US" sz="6000" dirty="0"/>
              <a:t>×		</a:t>
            </a:r>
            <a:r>
              <a:rPr lang="en-US" sz="6000" b="1" dirty="0">
                <a:solidFill>
                  <a:srgbClr val="EB641B"/>
                </a:solidFill>
              </a:rPr>
              <a:t>N</a:t>
            </a:r>
            <a:r>
              <a:rPr lang="en-US" sz="6000" dirty="0">
                <a:solidFill>
                  <a:srgbClr val="EB641B"/>
                </a:solidFill>
              </a:rPr>
              <a:t> </a:t>
            </a:r>
            <a:r>
              <a:rPr lang="en-US" sz="6000" dirty="0">
                <a:solidFill>
                  <a:srgbClr val="00B050"/>
                </a:solidFill>
              </a:rPr>
              <a:t>		</a:t>
            </a:r>
            <a:r>
              <a:rPr lang="en-US" sz="6000" dirty="0"/>
              <a:t>=</a:t>
            </a:r>
            <a:r>
              <a:rPr lang="en-US" sz="6000" dirty="0">
                <a:solidFill>
                  <a:srgbClr val="00B050"/>
                </a:solidFill>
              </a:rPr>
              <a:t> 		</a:t>
            </a:r>
            <a:r>
              <a:rPr lang="en-US" sz="6000" b="1" dirty="0">
                <a:solidFill>
                  <a:srgbClr val="0070C0"/>
                </a:solidFill>
              </a:rPr>
              <a:t>P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50"/>
                </a:solidFill>
              </a:rPr>
              <a:t>	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58912-9F54-AC4F-AED7-E0C91C27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43" y="3244471"/>
            <a:ext cx="5265493" cy="24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44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92" y="290058"/>
            <a:ext cx="8116097" cy="21677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81031" y="3502735"/>
            <a:ext cx="10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9827" y="627523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142" y="1144258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5238" y="3502735"/>
            <a:ext cx="103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7151" y="3554500"/>
            <a:ext cx="80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>
                <a:solidFill>
                  <a:schemeClr val="accent4"/>
                </a:solidFill>
                <a:latin typeface="Chalkduster"/>
                <a:cs typeface="Chalkduster"/>
              </a:rPr>
              <a:t>?</a:t>
            </a:r>
            <a:endParaRPr lang="en-US" sz="3600" dirty="0">
              <a:solidFill>
                <a:schemeClr val="accent4"/>
              </a:solidFill>
              <a:latin typeface="Chalkduster"/>
              <a:cs typeface="Chalkdust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7206" y="4300425"/>
            <a:ext cx="341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>
                <a:solidFill>
                  <a:schemeClr val="accent4"/>
                </a:solidFill>
                <a:latin typeface="Chalkduster"/>
                <a:cs typeface="Chalkduster"/>
              </a:rPr>
              <a:t>6 x 25 = 150</a:t>
            </a:r>
            <a:endParaRPr lang="en-US" sz="3000" dirty="0">
              <a:solidFill>
                <a:schemeClr val="accent4"/>
              </a:solidFill>
              <a:latin typeface="Chalkduster"/>
              <a:cs typeface="Chalkdust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3571" y="5478602"/>
            <a:ext cx="5213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? = 150 cherries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583114" y="2051965"/>
            <a:ext cx="1390985" cy="1303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94174" y="2949775"/>
            <a:ext cx="5881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U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P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S</a:t>
            </a:r>
          </a:p>
          <a:p>
            <a:pPr defTabSz="457200"/>
            <a:r>
              <a:rPr lang="en-US" sz="32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chemeClr val="accent4"/>
              </a:solidFill>
            </a:endParaRPr>
          </a:p>
          <a:p>
            <a:pPr defTabSz="457200"/>
            <a:endParaRPr lang="en-US" sz="3000" dirty="0">
              <a:solidFill>
                <a:schemeClr val="accent4"/>
              </a:solidFill>
              <a:latin typeface="Chalkduster"/>
              <a:cs typeface="Chalkduste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385" y="2916184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1487" y="2841232"/>
            <a:ext cx="341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G x N = 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46812" y="3464875"/>
            <a:ext cx="103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>
                <a:solidFill>
                  <a:schemeClr val="accent4"/>
                </a:solidFill>
                <a:latin typeface="Chalkduster"/>
                <a:cs typeface="Chalkduster"/>
              </a:rPr>
              <a:t>x</a:t>
            </a:r>
            <a:endParaRPr lang="en-US" sz="3600" dirty="0">
              <a:solidFill>
                <a:schemeClr val="accent4"/>
              </a:solidFill>
              <a:latin typeface="Chalkduster"/>
              <a:cs typeface="Chalkduste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6463" y="3459982"/>
            <a:ext cx="50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Chalkduster"/>
                <a:cs typeface="Chalkduster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5385" y="3378685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2726" y="3828288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07504" y="4266779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387" y="985653"/>
            <a:ext cx="859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“Are there groups with an equal number in each group?”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864" y="130108"/>
            <a:ext cx="3372574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</p:spTree>
    <p:extLst>
      <p:ext uri="{BB962C8B-B14F-4D97-AF65-F5344CB8AC3E}">
        <p14:creationId xmlns:p14="http://schemas.microsoft.com/office/powerpoint/2010/main" val="1527596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00B050"/>
                </a:solidFill>
              </a:rPr>
              <a:t>Set</a:t>
            </a:r>
            <a:r>
              <a:rPr lang="en-US" sz="2800" dirty="0"/>
              <a:t> multiplied by a number of </a:t>
            </a:r>
            <a:r>
              <a:rPr lang="en-US" sz="2800" b="1" dirty="0">
                <a:solidFill>
                  <a:srgbClr val="EB641B"/>
                </a:solidFill>
              </a:rPr>
              <a:t>times</a:t>
            </a:r>
            <a:r>
              <a:rPr lang="en-US" sz="2800" dirty="0"/>
              <a:t> for a </a:t>
            </a:r>
            <a:r>
              <a:rPr lang="en-US" sz="2800" b="1" dirty="0">
                <a:solidFill>
                  <a:srgbClr val="0070C0"/>
                </a:solidFill>
              </a:rPr>
              <a:t>product</a:t>
            </a:r>
            <a:endParaRPr lang="en-US" sz="2400" dirty="0"/>
          </a:p>
          <a:p>
            <a:pPr lvl="1"/>
            <a:r>
              <a:rPr lang="en-US" sz="2400" dirty="0"/>
              <a:t>Marcie picked </a:t>
            </a:r>
            <a:r>
              <a:rPr lang="en-US" sz="2400" b="1" dirty="0">
                <a:solidFill>
                  <a:srgbClr val="00B050"/>
                </a:solidFill>
              </a:rPr>
              <a:t>6</a:t>
            </a:r>
            <a:r>
              <a:rPr lang="en-US" sz="2400" dirty="0"/>
              <a:t> apples. Lisa picked </a:t>
            </a:r>
            <a:r>
              <a:rPr lang="en-US" sz="2400" b="1" dirty="0">
                <a:solidFill>
                  <a:srgbClr val="EB641B"/>
                </a:solidFill>
              </a:rPr>
              <a:t>2</a:t>
            </a:r>
            <a:r>
              <a:rPr lang="en-US" sz="2400" dirty="0"/>
              <a:t> times as many apples as </a:t>
            </a:r>
            <a:r>
              <a:rPr lang="en-US" dirty="0"/>
              <a:t>Marcie. </a:t>
            </a:r>
            <a:r>
              <a:rPr lang="en-US" sz="2400" dirty="0"/>
              <a:t>How many apples did </a:t>
            </a:r>
            <a:r>
              <a:rPr lang="en-US" dirty="0"/>
              <a:t>Lisa </a:t>
            </a:r>
            <a:r>
              <a:rPr lang="en-US" sz="2400" dirty="0"/>
              <a:t>pick?  </a:t>
            </a:r>
          </a:p>
          <a:p>
            <a:pPr lvl="2"/>
            <a:r>
              <a:rPr lang="en-US" sz="2400" b="1" dirty="0">
                <a:solidFill>
                  <a:srgbClr val="00B050"/>
                </a:solidFill>
              </a:rPr>
              <a:t>6</a:t>
            </a:r>
            <a:r>
              <a:rPr lang="en-US" sz="2400" dirty="0"/>
              <a:t> × </a:t>
            </a:r>
            <a:r>
              <a:rPr lang="en-US" sz="2400" b="1" dirty="0">
                <a:solidFill>
                  <a:srgbClr val="EB641B"/>
                </a:solidFill>
              </a:rPr>
              <a:t>2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0070C0"/>
                </a:solidFill>
              </a:rPr>
              <a:t>?			</a:t>
            </a:r>
          </a:p>
          <a:p>
            <a:pPr marL="228600" lvl="2" indent="0" eaLnBrk="1" hangingPunct="1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6046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715963" y="600075"/>
            <a:ext cx="8428037" cy="4953000"/>
          </a:xfrm>
        </p:spPr>
        <p:txBody>
          <a:bodyPr>
            <a:noAutofit/>
          </a:bodyPr>
          <a:lstStyle/>
          <a:p>
            <a:pPr eaLnBrk="1" hangingPunct="1"/>
            <a:endParaRPr lang="en-US" sz="2400" b="1" dirty="0"/>
          </a:p>
          <a:p>
            <a:pPr marL="0" indent="0">
              <a:buNone/>
            </a:pPr>
            <a:r>
              <a:rPr lang="en-US" sz="6000" b="1" dirty="0">
                <a:solidFill>
                  <a:srgbClr val="00B050"/>
                </a:solidFill>
              </a:rPr>
              <a:t>S</a:t>
            </a:r>
            <a:r>
              <a:rPr lang="en-US" sz="6000" dirty="0">
                <a:solidFill>
                  <a:srgbClr val="00B050"/>
                </a:solidFill>
              </a:rPr>
              <a:t>		</a:t>
            </a:r>
            <a:r>
              <a:rPr lang="en-US" sz="6000" dirty="0"/>
              <a:t>×</a:t>
            </a:r>
            <a:r>
              <a:rPr lang="en-US" sz="6000" dirty="0">
                <a:solidFill>
                  <a:srgbClr val="00B050"/>
                </a:solidFill>
              </a:rPr>
              <a:t>		</a:t>
            </a:r>
            <a:r>
              <a:rPr lang="en-US" sz="6000" b="1" dirty="0">
                <a:solidFill>
                  <a:srgbClr val="EB641B"/>
                </a:solidFill>
              </a:rPr>
              <a:t>T</a:t>
            </a:r>
            <a:r>
              <a:rPr lang="en-US" sz="6000" dirty="0">
                <a:solidFill>
                  <a:srgbClr val="00B050"/>
                </a:solidFill>
              </a:rPr>
              <a:t> 		</a:t>
            </a:r>
            <a:r>
              <a:rPr lang="en-US" sz="6000" dirty="0"/>
              <a:t>=</a:t>
            </a:r>
            <a:r>
              <a:rPr lang="en-US" sz="6000" dirty="0">
                <a:solidFill>
                  <a:srgbClr val="00B050"/>
                </a:solidFill>
              </a:rPr>
              <a:t> 		</a:t>
            </a:r>
            <a:r>
              <a:rPr lang="en-US" sz="6000" b="1" dirty="0">
                <a:solidFill>
                  <a:srgbClr val="0070C0"/>
                </a:solidFill>
              </a:rPr>
              <a:t>P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50"/>
                </a:solidFill>
              </a:rPr>
              <a:t>	</a:t>
            </a:r>
            <a:endParaRPr lang="en-US" sz="6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7DF746-9D04-2C47-A958-D1B58F7AB5B0}"/>
              </a:ext>
            </a:extLst>
          </p:cNvPr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3B5FA-0129-8B4E-8FE2-6A09A126E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580" y="2881757"/>
            <a:ext cx="5589219" cy="26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E5C066-C859-6E42-A762-5D420AAAEE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061" y="1720925"/>
            <a:ext cx="3007578" cy="21701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EBF956-A4DC-104D-9510-726C31FA831F}"/>
              </a:ext>
            </a:extLst>
          </p:cNvPr>
          <p:cNvSpPr/>
          <p:nvPr/>
        </p:nvSpPr>
        <p:spPr>
          <a:xfrm>
            <a:off x="0" y="5821157"/>
            <a:ext cx="6838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www.teacherspayteachers.com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/Product/Math-Word-Problems-Key-Words-Poster-2077043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92918-7198-3B44-90DE-BA1D1D564A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281" y="1148940"/>
            <a:ext cx="2675864" cy="37297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F198B1-B7C5-4148-9D70-4EDD5F8DB295}"/>
              </a:ext>
            </a:extLst>
          </p:cNvPr>
          <p:cNvSpPr/>
          <p:nvPr/>
        </p:nvSpPr>
        <p:spPr>
          <a:xfrm>
            <a:off x="0" y="5965063"/>
            <a:ext cx="121303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www.allposters.com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</a:t>
            </a:r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/Numeracy-Vocabulary-Posters_i14273635_.htm?AID=96280778&amp;gclid=Cj0KCQjwguDeBRDCARIsAGxuU8YzENihXfVnzDScNH9BmrMBwaCgSXveFnTsGXktnZr19bOcbYXUJhAaAurvEALw_wcB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295DA0-7E65-F743-9218-581B1863CF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43" y="1279400"/>
            <a:ext cx="2557126" cy="3253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227C2A-B874-494D-8753-967B8AB919A0}"/>
              </a:ext>
            </a:extLst>
          </p:cNvPr>
          <p:cNvSpPr txBox="1"/>
          <p:nvPr/>
        </p:nvSpPr>
        <p:spPr>
          <a:xfrm>
            <a:off x="0" y="5678490"/>
            <a:ext cx="4685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www.teacherspayteachers.com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/Product/MATH-KEY-WORD-POSTERS-3762135</a:t>
            </a:r>
          </a:p>
        </p:txBody>
      </p:sp>
    </p:spTree>
    <p:extLst>
      <p:ext uri="{BB962C8B-B14F-4D97-AF65-F5344CB8AC3E}">
        <p14:creationId xmlns:p14="http://schemas.microsoft.com/office/powerpoint/2010/main" val="35124691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C6686F-CCF8-414A-BDEC-95DB7273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81" y="3514842"/>
            <a:ext cx="4021095" cy="1921847"/>
          </a:xfrm>
          <a:prstGeom prst="rect">
            <a:avLst/>
          </a:prstGeom>
        </p:spPr>
      </p:pic>
      <p:sp>
        <p:nvSpPr>
          <p:cNvPr id="12" name="U-Turn Arrow 11"/>
          <p:cNvSpPr/>
          <p:nvPr/>
        </p:nvSpPr>
        <p:spPr>
          <a:xfrm>
            <a:off x="2752725" y="2457450"/>
            <a:ext cx="2500313" cy="414689"/>
          </a:xfrm>
          <a:prstGeom prst="utur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4" y="1071563"/>
            <a:ext cx="8871280" cy="112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8097143" y="5202210"/>
            <a:ext cx="1816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Grade 4 Smarter Balanced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2872139"/>
            <a:ext cx="8784859" cy="758825"/>
          </a:xfrm>
          <a:prstGeom prst="rect">
            <a:avLst/>
          </a:prstGeom>
        </p:spPr>
      </p:pic>
      <p:sp>
        <p:nvSpPr>
          <p:cNvPr id="10" name="U-Turn Arrow 9"/>
          <p:cNvSpPr/>
          <p:nvPr/>
        </p:nvSpPr>
        <p:spPr>
          <a:xfrm>
            <a:off x="428625" y="2457450"/>
            <a:ext cx="2500313" cy="414689"/>
          </a:xfrm>
          <a:prstGeom prst="utur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306" y="3921767"/>
            <a:ext cx="731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3324" y="5394239"/>
            <a:ext cx="5602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? = 12 DVDs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88039" y="1535543"/>
            <a:ext cx="95074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81CAC77-96B0-8F43-8E58-C7F375157C2A}"/>
              </a:ext>
            </a:extLst>
          </p:cNvPr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B44248-A659-3247-8325-70FB8EE04500}"/>
              </a:ext>
            </a:extLst>
          </p:cNvPr>
          <p:cNvSpPr txBox="1"/>
          <p:nvPr/>
        </p:nvSpPr>
        <p:spPr>
          <a:xfrm>
            <a:off x="308452" y="3756078"/>
            <a:ext cx="5881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U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P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S</a:t>
            </a:r>
          </a:p>
          <a:p>
            <a:pPr defTabSz="457200"/>
            <a:r>
              <a:rPr lang="en-US" sz="32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chemeClr val="accent4"/>
              </a:solidFill>
            </a:endParaRPr>
          </a:p>
          <a:p>
            <a:pPr defTabSz="457200"/>
            <a:endParaRPr lang="en-US" sz="3000" dirty="0">
              <a:solidFill>
                <a:srgbClr val="4F81BD"/>
              </a:solidFill>
              <a:latin typeface="Chalkduster"/>
              <a:cs typeface="Chalkduste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578ECC-3793-4240-91E5-FB862DE2C7B3}"/>
              </a:ext>
            </a:extLst>
          </p:cNvPr>
          <p:cNvSpPr txBox="1"/>
          <p:nvPr/>
        </p:nvSpPr>
        <p:spPr>
          <a:xfrm>
            <a:off x="4090826" y="3921767"/>
            <a:ext cx="731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3B98A9-2B49-D248-B046-D9CFFB46B526}"/>
              </a:ext>
            </a:extLst>
          </p:cNvPr>
          <p:cNvSpPr txBox="1"/>
          <p:nvPr/>
        </p:nvSpPr>
        <p:spPr>
          <a:xfrm>
            <a:off x="5457647" y="3979828"/>
            <a:ext cx="731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D0F629-B283-7840-BAA7-332642713A33}"/>
              </a:ext>
            </a:extLst>
          </p:cNvPr>
          <p:cNvSpPr txBox="1"/>
          <p:nvPr/>
        </p:nvSpPr>
        <p:spPr>
          <a:xfrm>
            <a:off x="257955" y="3667820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CACF29-5CF7-7240-BAF5-07CB70320DB5}"/>
              </a:ext>
            </a:extLst>
          </p:cNvPr>
          <p:cNvSpPr txBox="1"/>
          <p:nvPr/>
        </p:nvSpPr>
        <p:spPr>
          <a:xfrm>
            <a:off x="242703" y="4152599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6E9C6B-4159-A24C-804C-D29944EB61BE}"/>
              </a:ext>
            </a:extLst>
          </p:cNvPr>
          <p:cNvSpPr txBox="1"/>
          <p:nvPr/>
        </p:nvSpPr>
        <p:spPr>
          <a:xfrm>
            <a:off x="198316" y="4634454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D5BF08-F50D-C045-BF66-CD276681E7A5}"/>
              </a:ext>
            </a:extLst>
          </p:cNvPr>
          <p:cNvSpPr txBox="1"/>
          <p:nvPr/>
        </p:nvSpPr>
        <p:spPr>
          <a:xfrm>
            <a:off x="230584" y="5101969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/>
      <p:bldP spid="14" grpId="0"/>
      <p:bldP spid="18" grpId="0"/>
      <p:bldP spid="23" grpId="0"/>
      <p:bldP spid="19" grpId="0"/>
      <p:bldP spid="20" grpId="0"/>
      <p:bldP spid="21" grpId="0"/>
      <p:bldP spid="22" grpId="0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387" y="985653"/>
            <a:ext cx="859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“Are there groups with an equal number in each group?”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864" y="130108"/>
            <a:ext cx="3372574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86" y="3084937"/>
            <a:ext cx="7626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“Is a set compared a number of times?”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8C9CA7-D7E8-0A4B-AAA1-A682F6552426}"/>
              </a:ext>
            </a:extLst>
          </p:cNvPr>
          <p:cNvSpPr/>
          <p:nvPr/>
        </p:nvSpPr>
        <p:spPr>
          <a:xfrm>
            <a:off x="127864" y="2356405"/>
            <a:ext cx="3372574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318718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Description of relationships among quantities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277122" y="5569296"/>
            <a:ext cx="3363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>
                <a:solidFill>
                  <a:srgbClr val="9BBB59"/>
                </a:solidFill>
              </a:rPr>
              <a:t>Xin et al. (2005)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874" y="154044"/>
            <a:ext cx="3500439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90344-2444-4344-B41C-0487B20F4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58" y="2515827"/>
            <a:ext cx="4105402" cy="33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83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93" y="432933"/>
            <a:ext cx="8243394" cy="21404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1293" y="432933"/>
            <a:ext cx="583146" cy="381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A61EB0-EF8D-8D48-8530-ADFD93E5830B}"/>
              </a:ext>
            </a:extLst>
          </p:cNvPr>
          <p:cNvSpPr/>
          <p:nvPr/>
        </p:nvSpPr>
        <p:spPr>
          <a:xfrm>
            <a:off x="142874" y="154044"/>
            <a:ext cx="3500439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6792AF-2D13-6443-B239-75B40E87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340" y="2573385"/>
            <a:ext cx="4105402" cy="335326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9D309D-01D8-E740-8052-2C0A4A1A9590}"/>
              </a:ext>
            </a:extLst>
          </p:cNvPr>
          <p:cNvSpPr txBox="1"/>
          <p:nvPr/>
        </p:nvSpPr>
        <p:spPr>
          <a:xfrm>
            <a:off x="256750" y="2885865"/>
            <a:ext cx="5881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U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P</a:t>
            </a:r>
          </a:p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S</a:t>
            </a:r>
          </a:p>
          <a:p>
            <a:pPr defTabSz="457200"/>
            <a:r>
              <a:rPr lang="en-US" sz="32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chemeClr val="accent4"/>
              </a:solidFill>
            </a:endParaRPr>
          </a:p>
          <a:p>
            <a:pPr defTabSz="457200"/>
            <a:endParaRPr lang="en-US" sz="3000" dirty="0">
              <a:solidFill>
                <a:srgbClr val="4F81BD"/>
              </a:solidFill>
              <a:latin typeface="Chalkduster"/>
              <a:cs typeface="Chalkduste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5A0379-5FE6-D442-A507-C455F2B2A3AE}"/>
              </a:ext>
            </a:extLst>
          </p:cNvPr>
          <p:cNvSpPr txBox="1"/>
          <p:nvPr/>
        </p:nvSpPr>
        <p:spPr>
          <a:xfrm>
            <a:off x="177961" y="2852274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93A502-5E5E-AB4D-A7FD-656F271E0B5B}"/>
              </a:ext>
            </a:extLst>
          </p:cNvPr>
          <p:cNvSpPr txBox="1"/>
          <p:nvPr/>
        </p:nvSpPr>
        <p:spPr>
          <a:xfrm>
            <a:off x="177961" y="3314775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AE6806-D44E-EA4A-89A6-2B7AED20169C}"/>
              </a:ext>
            </a:extLst>
          </p:cNvPr>
          <p:cNvSpPr txBox="1"/>
          <p:nvPr/>
        </p:nvSpPr>
        <p:spPr>
          <a:xfrm>
            <a:off x="185302" y="3764378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0D93CD-402D-FD4A-86DD-82F4FF3C59B7}"/>
              </a:ext>
            </a:extLst>
          </p:cNvPr>
          <p:cNvSpPr txBox="1"/>
          <p:nvPr/>
        </p:nvSpPr>
        <p:spPr>
          <a:xfrm>
            <a:off x="191195" y="4226879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9B284E-DD43-8C47-9FFA-300BCF1EF7D9}"/>
              </a:ext>
            </a:extLst>
          </p:cNvPr>
          <p:cNvCxnSpPr/>
          <p:nvPr/>
        </p:nvCxnSpPr>
        <p:spPr>
          <a:xfrm>
            <a:off x="631293" y="2267712"/>
            <a:ext cx="213334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712EB76-7E89-474E-9EBD-8CC0FA425A33}"/>
              </a:ext>
            </a:extLst>
          </p:cNvPr>
          <p:cNvSpPr txBox="1"/>
          <p:nvPr/>
        </p:nvSpPr>
        <p:spPr>
          <a:xfrm>
            <a:off x="2866827" y="3210380"/>
            <a:ext cx="120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176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C0F9E0-8D17-5249-BE78-82D3A3696852}"/>
              </a:ext>
            </a:extLst>
          </p:cNvPr>
          <p:cNvSpPr txBox="1"/>
          <p:nvPr/>
        </p:nvSpPr>
        <p:spPr>
          <a:xfrm>
            <a:off x="2246400" y="898974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9D0538-06BC-BB41-B0BB-6B0E5651AF33}"/>
              </a:ext>
            </a:extLst>
          </p:cNvPr>
          <p:cNvSpPr txBox="1"/>
          <p:nvPr/>
        </p:nvSpPr>
        <p:spPr>
          <a:xfrm>
            <a:off x="5345264" y="884668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44EF38-E1D6-7C40-8CAB-C16C40980433}"/>
              </a:ext>
            </a:extLst>
          </p:cNvPr>
          <p:cNvSpPr txBox="1"/>
          <p:nvPr/>
        </p:nvSpPr>
        <p:spPr>
          <a:xfrm>
            <a:off x="3039582" y="4824857"/>
            <a:ext cx="120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690BF4-994D-324F-BB58-FA3CECD446B7}"/>
              </a:ext>
            </a:extLst>
          </p:cNvPr>
          <p:cNvSpPr txBox="1"/>
          <p:nvPr/>
        </p:nvSpPr>
        <p:spPr>
          <a:xfrm>
            <a:off x="4902040" y="3221606"/>
            <a:ext cx="120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B9A177-F46F-0546-91A2-C9B60D3BC7F0}"/>
              </a:ext>
            </a:extLst>
          </p:cNvPr>
          <p:cNvSpPr txBox="1"/>
          <p:nvPr/>
        </p:nvSpPr>
        <p:spPr>
          <a:xfrm>
            <a:off x="3770606" y="1743333"/>
            <a:ext cx="10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EC1364-EC0C-9646-8485-48AA85E7A389}"/>
              </a:ext>
            </a:extLst>
          </p:cNvPr>
          <p:cNvSpPr txBox="1"/>
          <p:nvPr/>
        </p:nvSpPr>
        <p:spPr>
          <a:xfrm>
            <a:off x="5010286" y="4831775"/>
            <a:ext cx="120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3C72E4-9909-E94F-B73F-84712D6E133B}"/>
              </a:ext>
            </a:extLst>
          </p:cNvPr>
          <p:cNvSpPr txBox="1"/>
          <p:nvPr/>
        </p:nvSpPr>
        <p:spPr>
          <a:xfrm>
            <a:off x="5934089" y="3235391"/>
            <a:ext cx="5602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schemeClr val="accent4"/>
                </a:solidFill>
                <a:latin typeface="Chalkduster"/>
                <a:cs typeface="Chalkduster"/>
              </a:rPr>
              <a:t>? = 110 slices</a:t>
            </a:r>
          </a:p>
        </p:txBody>
      </p:sp>
    </p:spTree>
    <p:extLst>
      <p:ext uri="{BB962C8B-B14F-4D97-AF65-F5344CB8AC3E}">
        <p14:creationId xmlns:p14="http://schemas.microsoft.com/office/powerpoint/2010/main" val="49838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387" y="985653"/>
            <a:ext cx="859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“Are there groups with an equal number in each group?”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864" y="130108"/>
            <a:ext cx="3372574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86" y="3276098"/>
            <a:ext cx="7626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“Is a set compared a number of times?”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386" y="5018365"/>
            <a:ext cx="844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“Are there relationships among quantities - if this, then this?”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2473E-90E6-E14A-B480-5DDB82F79C72}"/>
              </a:ext>
            </a:extLst>
          </p:cNvPr>
          <p:cNvSpPr/>
          <p:nvPr/>
        </p:nvSpPr>
        <p:spPr>
          <a:xfrm>
            <a:off x="127864" y="2425192"/>
            <a:ext cx="3372574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55701F-4746-AE40-9D3F-B40DFCF5758D}"/>
              </a:ext>
            </a:extLst>
          </p:cNvPr>
          <p:cNvSpPr/>
          <p:nvPr/>
        </p:nvSpPr>
        <p:spPr>
          <a:xfrm>
            <a:off x="127864" y="4287741"/>
            <a:ext cx="3500439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65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6" y="1142438"/>
            <a:ext cx="8272031" cy="22304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9950FE-DFCE-544F-88A8-80747997E06A}"/>
              </a:ext>
            </a:extLst>
          </p:cNvPr>
          <p:cNvSpPr/>
          <p:nvPr/>
        </p:nvSpPr>
        <p:spPr>
          <a:xfrm>
            <a:off x="127864" y="130108"/>
            <a:ext cx="3372574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</p:spTree>
    <p:extLst>
      <p:ext uri="{BB962C8B-B14F-4D97-AF65-F5344CB8AC3E}">
        <p14:creationId xmlns:p14="http://schemas.microsoft.com/office/powerpoint/2010/main" val="21576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87" y="1137781"/>
            <a:ext cx="8121492" cy="23204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FA7542-9559-334A-933D-132D44AC3045}"/>
              </a:ext>
            </a:extLst>
          </p:cNvPr>
          <p:cNvSpPr/>
          <p:nvPr/>
        </p:nvSpPr>
        <p:spPr>
          <a:xfrm>
            <a:off x="146152" y="136365"/>
            <a:ext cx="3500439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</a:p>
        </p:txBody>
      </p:sp>
    </p:spTree>
    <p:extLst>
      <p:ext uri="{BB962C8B-B14F-4D97-AF65-F5344CB8AC3E}">
        <p14:creationId xmlns:p14="http://schemas.microsoft.com/office/powerpoint/2010/main" val="27919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58" y="1145622"/>
            <a:ext cx="8359798" cy="1179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097148" y="5337018"/>
            <a:ext cx="1816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Grade 4 Smarter Balanced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E5D610-022D-254C-9A87-16359C8B6493}"/>
              </a:ext>
            </a:extLst>
          </p:cNvPr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7543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1FD3C-65B5-FD47-9ED8-E1C0F49575BF}"/>
              </a:ext>
            </a:extLst>
          </p:cNvPr>
          <p:cNvSpPr txBox="1"/>
          <p:nvPr/>
        </p:nvSpPr>
        <p:spPr>
          <a:xfrm>
            <a:off x="1227202" y="2578608"/>
            <a:ext cx="1847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24B11C-7486-EC45-B281-AC6BFB7D37FE}"/>
              </a:ext>
            </a:extLst>
          </p:cNvPr>
          <p:cNvSpPr/>
          <p:nvPr/>
        </p:nvSpPr>
        <p:spPr>
          <a:xfrm>
            <a:off x="2591860" y="2224665"/>
            <a:ext cx="4179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Quiz Time!</a:t>
            </a:r>
          </a:p>
        </p:txBody>
      </p:sp>
    </p:spTree>
    <p:extLst>
      <p:ext uri="{BB962C8B-B14F-4D97-AF65-F5344CB8AC3E}">
        <p14:creationId xmlns:p14="http://schemas.microsoft.com/office/powerpoint/2010/main" val="39660479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8097158" y="5337018"/>
            <a:ext cx="1816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Grade 6 Smarter Balanced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" y="989011"/>
            <a:ext cx="8808331" cy="9255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74E37B-A490-9444-9E4C-72FCD06C498C}"/>
              </a:ext>
            </a:extLst>
          </p:cNvPr>
          <p:cNvSpPr/>
          <p:nvPr/>
        </p:nvSpPr>
        <p:spPr>
          <a:xfrm>
            <a:off x="146152" y="136365"/>
            <a:ext cx="3500439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</a:p>
        </p:txBody>
      </p:sp>
    </p:spTree>
    <p:extLst>
      <p:ext uri="{BB962C8B-B14F-4D97-AF65-F5344CB8AC3E}">
        <p14:creationId xmlns:p14="http://schemas.microsoft.com/office/powerpoint/2010/main" val="26159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1427" y="283904"/>
            <a:ext cx="5912542" cy="5857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Kasey made $42, and Mandy made $37. How much money did they make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altogether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1427" y="987612"/>
            <a:ext cx="5912542" cy="5857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Kasey and Mandy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 $79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altogether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If Kasey made $42, how much money did Mandy make?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5CBF8-13D9-8A41-8952-D8C74F755DF2}"/>
              </a:ext>
            </a:extLst>
          </p:cNvPr>
          <p:cNvSpPr/>
          <p:nvPr/>
        </p:nvSpPr>
        <p:spPr>
          <a:xfrm>
            <a:off x="85118" y="4410181"/>
            <a:ext cx="6121130" cy="5857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Becky has $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Perla. If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Becky has $120, how much money does Perla have?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27909-5F28-0043-B31B-BD2FB42459B4}"/>
              </a:ext>
            </a:extLst>
          </p:cNvPr>
          <p:cNvSpPr/>
          <p:nvPr/>
        </p:nvSpPr>
        <p:spPr>
          <a:xfrm>
            <a:off x="85119" y="5099786"/>
            <a:ext cx="6121130" cy="5857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Becky has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$70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Perla. If Perla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 $50, how much money does Becky have?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E858C-4E1F-A047-BEC3-6064F66F32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0" y="107616"/>
            <a:ext cx="2675864" cy="3729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AF1F7D-1350-5642-96E3-38A29C62BA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517" y="2835826"/>
            <a:ext cx="2557126" cy="32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24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88" y="1103329"/>
            <a:ext cx="8049956" cy="4215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8447243" y="5337018"/>
            <a:ext cx="1116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Grade 4 PARCC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</p:spTree>
    <p:extLst>
      <p:ext uri="{BB962C8B-B14F-4D97-AF65-F5344CB8AC3E}">
        <p14:creationId xmlns:p14="http://schemas.microsoft.com/office/powerpoint/2010/main" val="18965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73" y="998536"/>
            <a:ext cx="8826033" cy="1858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097148" y="5337018"/>
            <a:ext cx="1816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Grade 4 Smarter Balanced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A35DE-47C5-444A-A29E-E8FE5F762547}"/>
              </a:ext>
            </a:extLst>
          </p:cNvPr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500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305B7-CFD8-6A48-AB54-92F1FBE2BD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1022350"/>
            <a:ext cx="81153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967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7039B2-6A7B-DB49-A841-4713E0A06E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" y="336550"/>
            <a:ext cx="7286152" cy="592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863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A9850-3CC8-0349-9F69-2F6BC467C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977900"/>
            <a:ext cx="81788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12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D6C528-C011-8148-9497-FA258465CDD8}"/>
              </a:ext>
            </a:extLst>
          </p:cNvPr>
          <p:cNvSpPr/>
          <p:nvPr/>
        </p:nvSpPr>
        <p:spPr>
          <a:xfrm>
            <a:off x="2746710" y="3477585"/>
            <a:ext cx="3657600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D2B59-11C1-0F49-A167-DAEBCEF2E4C9}"/>
              </a:ext>
            </a:extLst>
          </p:cNvPr>
          <p:cNvSpPr/>
          <p:nvPr/>
        </p:nvSpPr>
        <p:spPr>
          <a:xfrm>
            <a:off x="2746710" y="5160463"/>
            <a:ext cx="3657600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0683F-5F0B-0840-A87E-CDBA3C6E1B2D}"/>
              </a:ext>
            </a:extLst>
          </p:cNvPr>
          <p:cNvSpPr/>
          <p:nvPr/>
        </p:nvSpPr>
        <p:spPr>
          <a:xfrm>
            <a:off x="2746710" y="4319024"/>
            <a:ext cx="3657600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98EF1-B753-6741-8F3F-B56CB96EC651}"/>
              </a:ext>
            </a:extLst>
          </p:cNvPr>
          <p:cNvSpPr/>
          <p:nvPr/>
        </p:nvSpPr>
        <p:spPr>
          <a:xfrm>
            <a:off x="2753005" y="2632084"/>
            <a:ext cx="3657600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971DB-A010-0343-8015-7B2B8A4C9A8C}"/>
              </a:ext>
            </a:extLst>
          </p:cNvPr>
          <p:cNvSpPr/>
          <p:nvPr/>
        </p:nvSpPr>
        <p:spPr>
          <a:xfrm>
            <a:off x="2753005" y="972390"/>
            <a:ext cx="3657600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77F6C9-589B-F942-ACD2-3E5BBA684899}"/>
              </a:ext>
            </a:extLst>
          </p:cNvPr>
          <p:cNvSpPr/>
          <p:nvPr/>
        </p:nvSpPr>
        <p:spPr>
          <a:xfrm>
            <a:off x="2773254" y="1802237"/>
            <a:ext cx="3657600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BDCA7-89B9-1D45-961A-8050976981F9}"/>
              </a:ext>
            </a:extLst>
          </p:cNvPr>
          <p:cNvSpPr txBox="1"/>
          <p:nvPr/>
        </p:nvSpPr>
        <p:spPr>
          <a:xfrm>
            <a:off x="3456791" y="0"/>
            <a:ext cx="21435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Schemas</a:t>
            </a:r>
          </a:p>
        </p:txBody>
      </p:sp>
    </p:spTree>
    <p:extLst>
      <p:ext uri="{BB962C8B-B14F-4D97-AF65-F5344CB8AC3E}">
        <p14:creationId xmlns:p14="http://schemas.microsoft.com/office/powerpoint/2010/main" val="1260761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20631892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EA8FC-99E3-3346-BCB8-5D6EED9811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950" y="1574800"/>
            <a:ext cx="4102100" cy="370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6D5F9E-E62B-394F-8EB3-C54D9F7E176B}"/>
              </a:ext>
            </a:extLst>
          </p:cNvPr>
          <p:cNvSpPr txBox="1"/>
          <p:nvPr/>
        </p:nvSpPr>
        <p:spPr>
          <a:xfrm>
            <a:off x="2964893" y="1113135"/>
            <a:ext cx="321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Saturday from 3:15-4:30</a:t>
            </a:r>
          </a:p>
        </p:txBody>
      </p:sp>
    </p:spTree>
    <p:extLst>
      <p:ext uri="{BB962C8B-B14F-4D97-AF65-F5344CB8AC3E}">
        <p14:creationId xmlns:p14="http://schemas.microsoft.com/office/powerpoint/2010/main" val="19149764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Ph.D.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055795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8349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675" y="2636907"/>
            <a:ext cx="8386763" cy="5857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Matt baked 18 cookies. His brother baked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twice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 many. How many cookies did his brother bake?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675" y="3317973"/>
            <a:ext cx="8386763" cy="5857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Matt’s brother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baked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twice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many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cookies as Matt. If Matt’s brother baked 36 cookies, how many did Matt bake?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C74508-5E9D-2D49-92D1-0D00756B01AC}"/>
              </a:ext>
            </a:extLst>
          </p:cNvPr>
          <p:cNvSpPr/>
          <p:nvPr/>
        </p:nvSpPr>
        <p:spPr>
          <a:xfrm>
            <a:off x="386674" y="4611115"/>
            <a:ext cx="8386763" cy="5857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Rachel wants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36 brownies with 6 friends. How many cookies will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friend receive?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83E61-20CC-6C4D-B232-24D00E7967F2}"/>
              </a:ext>
            </a:extLst>
          </p:cNvPr>
          <p:cNvSpPr/>
          <p:nvPr/>
        </p:nvSpPr>
        <p:spPr>
          <a:xfrm>
            <a:off x="386674" y="5292181"/>
            <a:ext cx="8386763" cy="5857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Rachel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brownies with 6 friends.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friend ate 6 brownies. How many brownies did Rachel have to start with?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56D37F-A136-584C-972F-E75D52ADAE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55" y="160695"/>
            <a:ext cx="3007578" cy="21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9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DADC1-A550-4449-9893-C0AD9D42B0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8" y="289718"/>
            <a:ext cx="6732351" cy="1093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4B1F7-E3BC-3942-89F0-28E86C4EB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634" y="1556131"/>
            <a:ext cx="6745456" cy="1258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4C857-9924-3645-9DA5-B45D855E91A6}"/>
              </a:ext>
            </a:extLst>
          </p:cNvPr>
          <p:cNvSpPr txBox="1"/>
          <p:nvPr/>
        </p:nvSpPr>
        <p:spPr>
          <a:xfrm>
            <a:off x="252918" y="4212076"/>
            <a:ext cx="8645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Key words NEVER work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for multi-step problems!</a:t>
            </a:r>
          </a:p>
        </p:txBody>
      </p:sp>
    </p:spTree>
    <p:extLst>
      <p:ext uri="{BB962C8B-B14F-4D97-AF65-F5344CB8AC3E}">
        <p14:creationId xmlns:p14="http://schemas.microsoft.com/office/powerpoint/2010/main" val="286843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106" y="1398494"/>
            <a:ext cx="7727576" cy="3012141"/>
          </a:xfrm>
          <a:prstGeom prst="rect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Students need to understand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But, key words should not be directly tied to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55845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Words>1488</Words>
  <Application>Microsoft Macintosh PowerPoint</Application>
  <PresentationFormat>On-screen Show (4:3)</PresentationFormat>
  <Paragraphs>340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American Typewriter</vt:lpstr>
      <vt:lpstr>Arial</vt:lpstr>
      <vt:lpstr>Calibri</vt:lpstr>
      <vt:lpstr>Cambria Math</vt:lpstr>
      <vt:lpstr>Chalkduster</vt:lpstr>
      <vt:lpstr>Franklin Gothic Book</vt:lpstr>
      <vt:lpstr>Marker Felt Thin</vt:lpstr>
      <vt:lpstr>Palatino</vt:lpstr>
      <vt:lpstr>Segoe UI Symbol</vt:lpstr>
      <vt:lpstr>Verdana</vt:lpstr>
      <vt:lpstr>Yuanti SC</vt:lpstr>
      <vt:lpstr>Zapf Dingbats</vt:lpstr>
      <vt:lpstr>NCII-Uconn</vt:lpstr>
      <vt:lpstr>PowerPoint Presentation</vt:lpstr>
      <vt:lpstr>Contact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every word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Sarah Powell</cp:lastModifiedBy>
  <cp:revision>527</cp:revision>
  <dcterms:created xsi:type="dcterms:W3CDTF">2016-08-16T05:11:43Z</dcterms:created>
  <dcterms:modified xsi:type="dcterms:W3CDTF">2018-11-02T14:44:58Z</dcterms:modified>
</cp:coreProperties>
</file>