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3" r:id="rId30"/>
    <p:sldId id="333" r:id="rId31"/>
    <p:sldId id="324" r:id="rId32"/>
    <p:sldId id="325" r:id="rId33"/>
    <p:sldId id="326" r:id="rId34"/>
    <p:sldId id="32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81F51-812E-4163-B1F3-7355771FED25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6162C-AB42-4062-AE11-D0AAC3653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8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82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6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01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683" indent="-174683" defTabSz="931637">
              <a:buFont typeface="Arial" panose="020B0604020202020204" pitchFamily="34" charset="0"/>
              <a:buChar char="•"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846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15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983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39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98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39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410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03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07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14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86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79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692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475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389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399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886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254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90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83" indent="-174683">
              <a:buFont typeface="Arial" panose="020B0604020202020204" pitchFamily="34" charset="0"/>
              <a:buChar char="•"/>
            </a:pPr>
            <a:endParaRPr lang="en-US" u="sn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860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331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801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73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26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83" indent="-174683" defTabSz="931637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48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28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37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71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001" indent="-178001">
              <a:buFont typeface="Arial" panose="020B0604020202020204" pitchFamily="34" charset="0"/>
              <a:buChar char="•"/>
            </a:pPr>
            <a:endParaRPr lang="en-US" u="sn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63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C54-BA04-414B-9C29-02FFF6A880E3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B3FF-5965-492D-8440-B5611DB1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6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C54-BA04-414B-9C29-02FFF6A880E3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B3FF-5965-492D-8440-B5611DB1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9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C54-BA04-414B-9C29-02FFF6A880E3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B3FF-5965-492D-8440-B5611DB1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6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14"/>
            <a:ext cx="10972800" cy="116681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588037" y="1321935"/>
            <a:ext cx="10973620" cy="609951"/>
          </a:xfrm>
          <a:prstGeom prst="rect">
            <a:avLst/>
          </a:prstGeom>
          <a:solidFill>
            <a:srgbClr val="D0D8D8"/>
          </a:solidFill>
        </p:spPr>
        <p:txBody>
          <a:bodyPr lIns="914400" bIns="137160" anchor="ctr" anchorCtr="0"/>
          <a:lstStyle>
            <a:lvl1pPr marL="0" indent="0" algn="l">
              <a:lnSpc>
                <a:spcPts val="3840"/>
              </a:lnSpc>
              <a:buNone/>
              <a:defRPr sz="2133" b="1" cap="all">
                <a:solidFill>
                  <a:srgbClr val="22343A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8037" y="2103354"/>
            <a:ext cx="10973620" cy="609951"/>
          </a:xfrm>
          <a:prstGeom prst="rect">
            <a:avLst/>
          </a:prstGeom>
          <a:solidFill>
            <a:srgbClr val="D0D8D8"/>
          </a:solidFill>
        </p:spPr>
        <p:txBody>
          <a:bodyPr lIns="914400" bIns="137160" anchor="ctr" anchorCtr="0"/>
          <a:lstStyle>
            <a:lvl1pPr marL="0" indent="0" algn="l">
              <a:lnSpc>
                <a:spcPts val="3840"/>
              </a:lnSpc>
              <a:buNone/>
              <a:defRPr sz="2133" b="1" cap="all">
                <a:solidFill>
                  <a:srgbClr val="22343A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8037" y="5229030"/>
            <a:ext cx="10973620" cy="609951"/>
          </a:xfrm>
          <a:prstGeom prst="rect">
            <a:avLst/>
          </a:prstGeom>
          <a:solidFill>
            <a:srgbClr val="D0D8D8"/>
          </a:solidFill>
        </p:spPr>
        <p:txBody>
          <a:bodyPr lIns="914400" bIns="137160" anchor="ctr" anchorCtr="0"/>
          <a:lstStyle>
            <a:lvl1pPr marL="0" indent="0" algn="l">
              <a:lnSpc>
                <a:spcPts val="3840"/>
              </a:lnSpc>
              <a:buNone/>
              <a:defRPr sz="2133" b="1" cap="all">
                <a:solidFill>
                  <a:srgbClr val="22343A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588037" y="2884773"/>
            <a:ext cx="10973620" cy="609951"/>
          </a:xfrm>
          <a:prstGeom prst="rect">
            <a:avLst/>
          </a:prstGeom>
          <a:solidFill>
            <a:srgbClr val="D0D8D8"/>
          </a:solidFill>
        </p:spPr>
        <p:txBody>
          <a:bodyPr lIns="914400" bIns="137160" anchor="ctr" anchorCtr="0"/>
          <a:lstStyle>
            <a:lvl1pPr marL="0" indent="0" algn="l">
              <a:lnSpc>
                <a:spcPts val="3840"/>
              </a:lnSpc>
              <a:buNone/>
              <a:defRPr sz="2133" b="1" cap="all">
                <a:solidFill>
                  <a:srgbClr val="22343A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588037" y="3666191"/>
            <a:ext cx="10973620" cy="609951"/>
          </a:xfrm>
          <a:prstGeom prst="rect">
            <a:avLst/>
          </a:prstGeom>
          <a:solidFill>
            <a:srgbClr val="D0D8D8"/>
          </a:solidFill>
        </p:spPr>
        <p:txBody>
          <a:bodyPr lIns="914400" bIns="137160" anchor="ctr" anchorCtr="0"/>
          <a:lstStyle>
            <a:lvl1pPr marL="0" indent="0" algn="l">
              <a:lnSpc>
                <a:spcPts val="3840"/>
              </a:lnSpc>
              <a:buNone/>
              <a:defRPr sz="2133" b="1" cap="all">
                <a:solidFill>
                  <a:srgbClr val="22343A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588037" y="4447611"/>
            <a:ext cx="10973620" cy="609951"/>
          </a:xfrm>
          <a:prstGeom prst="rect">
            <a:avLst/>
          </a:prstGeom>
          <a:solidFill>
            <a:srgbClr val="D0D8D8"/>
          </a:solidFill>
        </p:spPr>
        <p:txBody>
          <a:bodyPr lIns="914400" bIns="137160" anchor="ctr" anchorCtr="0"/>
          <a:lstStyle>
            <a:lvl1pPr marL="0" indent="0" algn="l">
              <a:lnSpc>
                <a:spcPts val="3840"/>
              </a:lnSpc>
              <a:buNone/>
              <a:defRPr sz="2133" b="1" cap="all">
                <a:solidFill>
                  <a:srgbClr val="22343A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84324"/>
            <a:ext cx="10972800" cy="70173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Title - Title Case, Calibri 28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612991" y="865881"/>
            <a:ext cx="10966028" cy="338555"/>
          </a:xfrm>
        </p:spPr>
        <p:txBody>
          <a:bodyPr vert="horz" lIns="91440" tIns="0" rIns="91440" bIns="0" rtlCol="0" anchor="t">
            <a:spAutoFit/>
          </a:bodyPr>
          <a:lstStyle>
            <a:lvl1pPr marL="0" indent="0" algn="l" defTabSz="6095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095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733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algn="l" defTabSz="6095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733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algn="l" defTabSz="6095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733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algn="l" defTabSz="6095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733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Subtitle | 18 </a:t>
            </a:r>
            <a:r>
              <a:rPr lang="en-US" dirty="0" err="1" smtClean="0"/>
              <a:t>Pt</a:t>
            </a:r>
            <a:r>
              <a:rPr lang="en-US" dirty="0" smtClean="0"/>
              <a:t> | Max 2 Lines | Max Character: 100 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820" y="5924673"/>
            <a:ext cx="10966360" cy="236539"/>
          </a:xfrm>
        </p:spPr>
        <p:txBody>
          <a:bodyPr t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>
                <a:solidFill>
                  <a:schemeClr val="tx2"/>
                </a:solidFill>
              </a:defRPr>
            </a:lvl1pPr>
            <a:lvl2pPr marL="524920" indent="0">
              <a:buNone/>
              <a:defRPr sz="1467"/>
            </a:lvl2pPr>
            <a:lvl3pPr marL="999042" indent="0">
              <a:buNone/>
              <a:defRPr sz="1467"/>
            </a:lvl3pPr>
            <a:lvl4pPr marL="1456230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 smtClean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262725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14"/>
            <a:ext cx="10972800" cy="116681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lnSpc>
                <a:spcPts val="3840"/>
              </a:lnSpc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820" y="5924673"/>
            <a:ext cx="10966360" cy="236539"/>
          </a:xfrm>
        </p:spPr>
        <p:txBody>
          <a:bodyPr t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>
                <a:solidFill>
                  <a:schemeClr val="tx2"/>
                </a:solidFill>
              </a:defRPr>
            </a:lvl1pPr>
            <a:lvl2pPr marL="524920" indent="0">
              <a:buNone/>
              <a:defRPr sz="1467"/>
            </a:lvl2pPr>
            <a:lvl3pPr marL="999042" indent="0">
              <a:buNone/>
              <a:defRPr sz="1467"/>
            </a:lvl3pPr>
            <a:lvl4pPr marL="1456230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 smtClean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107373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14"/>
            <a:ext cx="10972800" cy="116681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lnSpc>
                <a:spcPts val="3840"/>
              </a:lnSpc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820" y="5924673"/>
            <a:ext cx="10966360" cy="236539"/>
          </a:xfrm>
        </p:spPr>
        <p:txBody>
          <a:bodyPr t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>
                <a:solidFill>
                  <a:schemeClr val="tx2"/>
                </a:solidFill>
              </a:defRPr>
            </a:lvl1pPr>
            <a:lvl2pPr marL="524920" indent="0">
              <a:buNone/>
              <a:defRPr sz="1467"/>
            </a:lvl2pPr>
            <a:lvl3pPr marL="999042" indent="0">
              <a:buNone/>
              <a:defRPr sz="1467"/>
            </a:lvl3pPr>
            <a:lvl4pPr marL="1456230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 smtClean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4066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14"/>
            <a:ext cx="10972800" cy="116681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lnSpc>
                <a:spcPts val="3840"/>
              </a:lnSpc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820" y="5924673"/>
            <a:ext cx="10966360" cy="236539"/>
          </a:xfrm>
        </p:spPr>
        <p:txBody>
          <a:bodyPr t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>
                <a:solidFill>
                  <a:schemeClr val="tx2"/>
                </a:solidFill>
              </a:defRPr>
            </a:lvl1pPr>
            <a:lvl2pPr marL="524920" indent="0">
              <a:buNone/>
              <a:defRPr sz="1467"/>
            </a:lvl2pPr>
            <a:lvl3pPr marL="999042" indent="0">
              <a:buNone/>
              <a:defRPr sz="1467"/>
            </a:lvl3pPr>
            <a:lvl4pPr marL="1456230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 smtClean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295315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14"/>
            <a:ext cx="10972800" cy="116681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lnSpc>
                <a:spcPts val="3840"/>
              </a:lnSpc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820" y="5924673"/>
            <a:ext cx="10966360" cy="236539"/>
          </a:xfrm>
        </p:spPr>
        <p:txBody>
          <a:bodyPr t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>
                <a:solidFill>
                  <a:schemeClr val="tx2"/>
                </a:solidFill>
              </a:defRPr>
            </a:lvl1pPr>
            <a:lvl2pPr marL="524920" indent="0">
              <a:buNone/>
              <a:defRPr sz="1467"/>
            </a:lvl2pPr>
            <a:lvl3pPr marL="999042" indent="0">
              <a:buNone/>
              <a:defRPr sz="1467"/>
            </a:lvl3pPr>
            <a:lvl4pPr marL="1456230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 smtClean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411995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14"/>
            <a:ext cx="10972800" cy="116681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lnSpc>
                <a:spcPts val="3840"/>
              </a:lnSpc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820" y="5924673"/>
            <a:ext cx="10966360" cy="236539"/>
          </a:xfrm>
        </p:spPr>
        <p:txBody>
          <a:bodyPr t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>
                <a:solidFill>
                  <a:schemeClr val="tx2"/>
                </a:solidFill>
              </a:defRPr>
            </a:lvl1pPr>
            <a:lvl2pPr marL="524920" indent="0">
              <a:buNone/>
              <a:defRPr sz="1467"/>
            </a:lvl2pPr>
            <a:lvl3pPr marL="999042" indent="0">
              <a:buNone/>
              <a:defRPr sz="1467"/>
            </a:lvl3pPr>
            <a:lvl4pPr marL="1456230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 smtClean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324312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14"/>
            <a:ext cx="10972800" cy="116681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lnSpc>
                <a:spcPts val="3840"/>
              </a:lnSpc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820" y="5924673"/>
            <a:ext cx="10966360" cy="236539"/>
          </a:xfrm>
        </p:spPr>
        <p:txBody>
          <a:bodyPr t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>
                <a:solidFill>
                  <a:schemeClr val="tx2"/>
                </a:solidFill>
              </a:defRPr>
            </a:lvl1pPr>
            <a:lvl2pPr marL="524920" indent="0">
              <a:buNone/>
              <a:defRPr sz="1467"/>
            </a:lvl2pPr>
            <a:lvl3pPr marL="999042" indent="0">
              <a:buNone/>
              <a:defRPr sz="1467"/>
            </a:lvl3pPr>
            <a:lvl4pPr marL="1456230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 smtClean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32392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C54-BA04-414B-9C29-02FFF6A880E3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B3FF-5965-492D-8440-B5611DB1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67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14"/>
            <a:ext cx="10972800" cy="116681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lnSpc>
                <a:spcPts val="3840"/>
              </a:lnSpc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820" y="5924673"/>
            <a:ext cx="10966360" cy="236539"/>
          </a:xfrm>
        </p:spPr>
        <p:txBody>
          <a:bodyPr t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>
                <a:solidFill>
                  <a:schemeClr val="tx2"/>
                </a:solidFill>
              </a:defRPr>
            </a:lvl1pPr>
            <a:lvl2pPr marL="524920" indent="0">
              <a:buNone/>
              <a:defRPr sz="1467"/>
            </a:lvl2pPr>
            <a:lvl3pPr marL="999042" indent="0">
              <a:buNone/>
              <a:defRPr sz="1467"/>
            </a:lvl3pPr>
            <a:lvl4pPr marL="1456230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 smtClean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164589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14"/>
            <a:ext cx="10972800" cy="116681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lnSpc>
                <a:spcPts val="3840"/>
              </a:lnSpc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820" y="5924673"/>
            <a:ext cx="10966360" cy="236539"/>
          </a:xfrm>
        </p:spPr>
        <p:txBody>
          <a:bodyPr t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>
                <a:solidFill>
                  <a:schemeClr val="tx2"/>
                </a:solidFill>
              </a:defRPr>
            </a:lvl1pPr>
            <a:lvl2pPr marL="524920" indent="0">
              <a:buNone/>
              <a:defRPr sz="1467"/>
            </a:lvl2pPr>
            <a:lvl3pPr marL="999042" indent="0">
              <a:buNone/>
              <a:defRPr sz="1467"/>
            </a:lvl3pPr>
            <a:lvl4pPr marL="1456230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 smtClean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163764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14"/>
            <a:ext cx="10972800" cy="116681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lnSpc>
                <a:spcPts val="3840"/>
              </a:lnSpc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820" y="5924673"/>
            <a:ext cx="10966360" cy="236539"/>
          </a:xfrm>
        </p:spPr>
        <p:txBody>
          <a:bodyPr t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>
                <a:solidFill>
                  <a:schemeClr val="tx2"/>
                </a:solidFill>
              </a:defRPr>
            </a:lvl1pPr>
            <a:lvl2pPr marL="524920" indent="0">
              <a:buNone/>
              <a:defRPr sz="1467"/>
            </a:lvl2pPr>
            <a:lvl3pPr marL="999042" indent="0">
              <a:buNone/>
              <a:defRPr sz="1467"/>
            </a:lvl3pPr>
            <a:lvl4pPr marL="1456230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 smtClean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89899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14"/>
            <a:ext cx="10972800" cy="116681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lnSpc>
                <a:spcPts val="3840"/>
              </a:lnSpc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820" y="5924673"/>
            <a:ext cx="10966360" cy="236539"/>
          </a:xfrm>
        </p:spPr>
        <p:txBody>
          <a:bodyPr t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>
                <a:solidFill>
                  <a:schemeClr val="tx2"/>
                </a:solidFill>
              </a:defRPr>
            </a:lvl1pPr>
            <a:lvl2pPr marL="524920" indent="0">
              <a:buNone/>
              <a:defRPr sz="1467"/>
            </a:lvl2pPr>
            <a:lvl3pPr marL="999042" indent="0">
              <a:buNone/>
              <a:defRPr sz="1467"/>
            </a:lvl3pPr>
            <a:lvl4pPr marL="1456230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 smtClean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89914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14"/>
            <a:ext cx="10972800" cy="116681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lnSpc>
                <a:spcPts val="3840"/>
              </a:lnSpc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820" y="5924673"/>
            <a:ext cx="10966360" cy="236539"/>
          </a:xfrm>
        </p:spPr>
        <p:txBody>
          <a:bodyPr t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>
                <a:solidFill>
                  <a:schemeClr val="tx2"/>
                </a:solidFill>
              </a:defRPr>
            </a:lvl1pPr>
            <a:lvl2pPr marL="524920" indent="0">
              <a:buNone/>
              <a:defRPr sz="1467"/>
            </a:lvl2pPr>
            <a:lvl3pPr marL="999042" indent="0">
              <a:buNone/>
              <a:defRPr sz="1467"/>
            </a:lvl3pPr>
            <a:lvl4pPr marL="1456230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 smtClean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421871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14"/>
            <a:ext cx="10972800" cy="116681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lnSpc>
                <a:spcPts val="3840"/>
              </a:lnSpc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820" y="5924673"/>
            <a:ext cx="10966360" cy="236539"/>
          </a:xfrm>
        </p:spPr>
        <p:txBody>
          <a:bodyPr t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>
                <a:solidFill>
                  <a:schemeClr val="tx2"/>
                </a:solidFill>
              </a:defRPr>
            </a:lvl1pPr>
            <a:lvl2pPr marL="524920" indent="0">
              <a:buNone/>
              <a:defRPr sz="1467"/>
            </a:lvl2pPr>
            <a:lvl3pPr marL="999042" indent="0">
              <a:buNone/>
              <a:defRPr sz="1467"/>
            </a:lvl3pPr>
            <a:lvl4pPr marL="1456230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 smtClean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321462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14"/>
            <a:ext cx="10972800" cy="116681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lnSpc>
                <a:spcPts val="3840"/>
              </a:lnSpc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820" y="5924673"/>
            <a:ext cx="10966360" cy="236539"/>
          </a:xfrm>
        </p:spPr>
        <p:txBody>
          <a:bodyPr t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>
                <a:solidFill>
                  <a:schemeClr val="tx2"/>
                </a:solidFill>
              </a:defRPr>
            </a:lvl1pPr>
            <a:lvl2pPr marL="524920" indent="0">
              <a:buNone/>
              <a:defRPr sz="1467"/>
            </a:lvl2pPr>
            <a:lvl3pPr marL="999042" indent="0">
              <a:buNone/>
              <a:defRPr sz="1467"/>
            </a:lvl3pPr>
            <a:lvl4pPr marL="1456230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 smtClean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231363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14"/>
            <a:ext cx="10972800" cy="116681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lnSpc>
                <a:spcPts val="3840"/>
              </a:lnSpc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820" y="5924673"/>
            <a:ext cx="10966360" cy="236539"/>
          </a:xfrm>
        </p:spPr>
        <p:txBody>
          <a:bodyPr t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>
                <a:solidFill>
                  <a:schemeClr val="tx2"/>
                </a:solidFill>
              </a:defRPr>
            </a:lvl1pPr>
            <a:lvl2pPr marL="524920" indent="0">
              <a:buNone/>
              <a:defRPr sz="1467"/>
            </a:lvl2pPr>
            <a:lvl3pPr marL="999042" indent="0">
              <a:buNone/>
              <a:defRPr sz="1467"/>
            </a:lvl3pPr>
            <a:lvl4pPr marL="1456230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 smtClean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363534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14"/>
            <a:ext cx="10972800" cy="116681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820" y="5924673"/>
            <a:ext cx="10966360" cy="236539"/>
          </a:xfrm>
        </p:spPr>
        <p:txBody>
          <a:bodyPr t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>
                <a:solidFill>
                  <a:schemeClr val="tx2"/>
                </a:solidFill>
              </a:defRPr>
            </a:lvl1pPr>
            <a:lvl2pPr marL="524920" indent="0">
              <a:buNone/>
              <a:defRPr sz="1467"/>
            </a:lvl2pPr>
            <a:lvl3pPr marL="999042" indent="0">
              <a:buNone/>
              <a:defRPr sz="1467"/>
            </a:lvl3pPr>
            <a:lvl4pPr marL="1456230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 smtClean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4615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14"/>
            <a:ext cx="10972800" cy="116681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lnSpc>
                <a:spcPts val="3840"/>
              </a:lnSpc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820" y="5924673"/>
            <a:ext cx="10966360" cy="236539"/>
          </a:xfrm>
        </p:spPr>
        <p:txBody>
          <a:bodyPr t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>
                <a:solidFill>
                  <a:schemeClr val="tx2"/>
                </a:solidFill>
              </a:defRPr>
            </a:lvl1pPr>
            <a:lvl2pPr marL="524920" indent="0">
              <a:buNone/>
              <a:defRPr sz="1467"/>
            </a:lvl2pPr>
            <a:lvl3pPr marL="999042" indent="0">
              <a:buNone/>
              <a:defRPr sz="1467"/>
            </a:lvl3pPr>
            <a:lvl4pPr marL="1456230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 smtClean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26265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C54-BA04-414B-9C29-02FFF6A880E3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B3FF-5965-492D-8440-B5611DB1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949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14"/>
            <a:ext cx="10972800" cy="116681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lnSpc>
                <a:spcPts val="3840"/>
              </a:lnSpc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820" y="5924673"/>
            <a:ext cx="10966360" cy="236539"/>
          </a:xfrm>
        </p:spPr>
        <p:txBody>
          <a:bodyPr t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>
                <a:solidFill>
                  <a:schemeClr val="tx2"/>
                </a:solidFill>
              </a:defRPr>
            </a:lvl1pPr>
            <a:lvl2pPr marL="524920" indent="0">
              <a:buNone/>
              <a:defRPr sz="1467"/>
            </a:lvl2pPr>
            <a:lvl3pPr marL="999042" indent="0">
              <a:buNone/>
              <a:defRPr sz="1467"/>
            </a:lvl3pPr>
            <a:lvl4pPr marL="1456230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 smtClean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6436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14"/>
            <a:ext cx="10972800" cy="116681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lnSpc>
                <a:spcPts val="3840"/>
              </a:lnSpc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820" y="5924673"/>
            <a:ext cx="10966360" cy="236539"/>
          </a:xfrm>
        </p:spPr>
        <p:txBody>
          <a:bodyPr t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>
                <a:solidFill>
                  <a:schemeClr val="tx2"/>
                </a:solidFill>
              </a:defRPr>
            </a:lvl1pPr>
            <a:lvl2pPr marL="524920" indent="0">
              <a:buNone/>
              <a:defRPr sz="1467"/>
            </a:lvl2pPr>
            <a:lvl3pPr marL="999042" indent="0">
              <a:buNone/>
              <a:defRPr sz="1467"/>
            </a:lvl3pPr>
            <a:lvl4pPr marL="1456230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 smtClean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42928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14"/>
            <a:ext cx="10972800" cy="116681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lnSpc>
                <a:spcPts val="3840"/>
              </a:lnSpc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820" y="5924673"/>
            <a:ext cx="10966360" cy="236539"/>
          </a:xfrm>
        </p:spPr>
        <p:txBody>
          <a:bodyPr t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>
                <a:solidFill>
                  <a:schemeClr val="tx2"/>
                </a:solidFill>
              </a:defRPr>
            </a:lvl1pPr>
            <a:lvl2pPr marL="524920" indent="0">
              <a:buNone/>
              <a:defRPr sz="1467"/>
            </a:lvl2pPr>
            <a:lvl3pPr marL="999042" indent="0">
              <a:buNone/>
              <a:defRPr sz="1467"/>
            </a:lvl3pPr>
            <a:lvl4pPr marL="1456230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 smtClean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428691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14"/>
            <a:ext cx="10972800" cy="116681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lnSpc>
                <a:spcPts val="3840"/>
              </a:lnSpc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820" y="5924673"/>
            <a:ext cx="10966360" cy="236539"/>
          </a:xfrm>
        </p:spPr>
        <p:txBody>
          <a:bodyPr t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>
                <a:solidFill>
                  <a:schemeClr val="tx2"/>
                </a:solidFill>
              </a:defRPr>
            </a:lvl1pPr>
            <a:lvl2pPr marL="524920" indent="0">
              <a:buNone/>
              <a:defRPr sz="1467"/>
            </a:lvl2pPr>
            <a:lvl3pPr marL="999042" indent="0">
              <a:buNone/>
              <a:defRPr sz="1467"/>
            </a:lvl3pPr>
            <a:lvl4pPr marL="1456230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 smtClean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54766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14"/>
            <a:ext cx="10972800" cy="116681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lnSpc>
                <a:spcPts val="3840"/>
              </a:lnSpc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820" y="5924673"/>
            <a:ext cx="10966360" cy="236539"/>
          </a:xfrm>
        </p:spPr>
        <p:txBody>
          <a:bodyPr t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>
                <a:solidFill>
                  <a:schemeClr val="tx2"/>
                </a:solidFill>
              </a:defRPr>
            </a:lvl1pPr>
            <a:lvl2pPr marL="524920" indent="0">
              <a:buNone/>
              <a:defRPr sz="1467"/>
            </a:lvl2pPr>
            <a:lvl3pPr marL="999042" indent="0">
              <a:buNone/>
              <a:defRPr sz="1467"/>
            </a:lvl3pPr>
            <a:lvl4pPr marL="1456230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 smtClean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217828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14"/>
            <a:ext cx="10972800" cy="116681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lnSpc>
                <a:spcPts val="3840"/>
              </a:lnSpc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820" y="5924673"/>
            <a:ext cx="10966360" cy="236539"/>
          </a:xfrm>
        </p:spPr>
        <p:txBody>
          <a:bodyPr t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>
                <a:solidFill>
                  <a:schemeClr val="tx2"/>
                </a:solidFill>
              </a:defRPr>
            </a:lvl1pPr>
            <a:lvl2pPr marL="524920" indent="0">
              <a:buNone/>
              <a:defRPr sz="1467"/>
            </a:lvl2pPr>
            <a:lvl3pPr marL="999042" indent="0">
              <a:buNone/>
              <a:defRPr sz="1467"/>
            </a:lvl3pPr>
            <a:lvl4pPr marL="1456230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 smtClean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158885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14"/>
            <a:ext cx="10972800" cy="116681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lnSpc>
                <a:spcPts val="3840"/>
              </a:lnSpc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820" y="5924673"/>
            <a:ext cx="10966360" cy="236539"/>
          </a:xfrm>
        </p:spPr>
        <p:txBody>
          <a:bodyPr t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>
                <a:solidFill>
                  <a:schemeClr val="tx2"/>
                </a:solidFill>
              </a:defRPr>
            </a:lvl1pPr>
            <a:lvl2pPr marL="524920" indent="0">
              <a:buNone/>
              <a:defRPr sz="1467"/>
            </a:lvl2pPr>
            <a:lvl3pPr marL="999042" indent="0">
              <a:buNone/>
              <a:defRPr sz="1467"/>
            </a:lvl3pPr>
            <a:lvl4pPr marL="1456230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 smtClean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11455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14"/>
            <a:ext cx="10972800" cy="116681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lnSpc>
                <a:spcPts val="3840"/>
              </a:lnSpc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820" y="5924673"/>
            <a:ext cx="10966360" cy="236539"/>
          </a:xfrm>
        </p:spPr>
        <p:txBody>
          <a:bodyPr t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>
                <a:solidFill>
                  <a:schemeClr val="tx2"/>
                </a:solidFill>
              </a:defRPr>
            </a:lvl1pPr>
            <a:lvl2pPr marL="524920" indent="0">
              <a:buNone/>
              <a:defRPr sz="1467"/>
            </a:lvl2pPr>
            <a:lvl3pPr marL="999042" indent="0">
              <a:buNone/>
              <a:defRPr sz="1467"/>
            </a:lvl3pPr>
            <a:lvl4pPr marL="1456230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 smtClean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337767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14"/>
            <a:ext cx="10972800" cy="116681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lnSpc>
                <a:spcPts val="3840"/>
              </a:lnSpc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820" y="5924673"/>
            <a:ext cx="10966360" cy="236539"/>
          </a:xfrm>
        </p:spPr>
        <p:txBody>
          <a:bodyPr t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>
                <a:solidFill>
                  <a:schemeClr val="tx2"/>
                </a:solidFill>
              </a:defRPr>
            </a:lvl1pPr>
            <a:lvl2pPr marL="524920" indent="0">
              <a:buNone/>
              <a:defRPr sz="1467"/>
            </a:lvl2pPr>
            <a:lvl3pPr marL="999042" indent="0">
              <a:buNone/>
              <a:defRPr sz="1467"/>
            </a:lvl3pPr>
            <a:lvl4pPr marL="1456230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 smtClean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262024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14"/>
            <a:ext cx="10972800" cy="116681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lnSpc>
                <a:spcPts val="3840"/>
              </a:lnSpc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820" y="5924673"/>
            <a:ext cx="10966360" cy="236539"/>
          </a:xfrm>
        </p:spPr>
        <p:txBody>
          <a:bodyPr t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>
                <a:solidFill>
                  <a:schemeClr val="tx2"/>
                </a:solidFill>
              </a:defRPr>
            </a:lvl1pPr>
            <a:lvl2pPr marL="524920" indent="0">
              <a:buNone/>
              <a:defRPr sz="1467"/>
            </a:lvl2pPr>
            <a:lvl3pPr marL="999042" indent="0">
              <a:buNone/>
              <a:defRPr sz="1467"/>
            </a:lvl3pPr>
            <a:lvl4pPr marL="1456230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 smtClean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416511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C54-BA04-414B-9C29-02FFF6A880E3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B3FF-5965-492D-8440-B5611DB1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17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14"/>
            <a:ext cx="10972800" cy="116681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lnSpc>
                <a:spcPts val="3840"/>
              </a:lnSpc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820" y="5924673"/>
            <a:ext cx="10966360" cy="236539"/>
          </a:xfrm>
        </p:spPr>
        <p:txBody>
          <a:bodyPr t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>
                <a:solidFill>
                  <a:schemeClr val="tx2"/>
                </a:solidFill>
              </a:defRPr>
            </a:lvl1pPr>
            <a:lvl2pPr marL="524920" indent="0">
              <a:buNone/>
              <a:defRPr sz="1467"/>
            </a:lvl2pPr>
            <a:lvl3pPr marL="999042" indent="0">
              <a:buNone/>
              <a:defRPr sz="1467"/>
            </a:lvl3pPr>
            <a:lvl4pPr marL="1456230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 smtClean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45737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14"/>
            <a:ext cx="10972800" cy="116681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lnSpc>
                <a:spcPts val="3840"/>
              </a:lnSpc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5004"/>
            <a:ext cx="5384800" cy="451378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  <a:lvl2pPr>
              <a:defRPr sz="2667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133" b="0">
                <a:solidFill>
                  <a:schemeClr val="tx1"/>
                </a:solidFill>
              </a:defRPr>
            </a:lvl4pPr>
            <a:lvl5pPr>
              <a:defRPr sz="1867" b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820" y="5924673"/>
            <a:ext cx="10966360" cy="236539"/>
          </a:xfrm>
        </p:spPr>
        <p:txBody>
          <a:bodyPr t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>
                <a:solidFill>
                  <a:schemeClr val="tx2"/>
                </a:solidFill>
              </a:defRPr>
            </a:lvl1pPr>
            <a:lvl2pPr marL="524920" indent="0">
              <a:buNone/>
              <a:defRPr sz="1467"/>
            </a:lvl2pPr>
            <a:lvl3pPr marL="999042" indent="0">
              <a:buNone/>
              <a:defRPr sz="1467"/>
            </a:lvl3pPr>
            <a:lvl4pPr marL="1456230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 smtClean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124548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C54-BA04-414B-9C29-02FFF6A880E3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B3FF-5965-492D-8440-B5611DB1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0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C54-BA04-414B-9C29-02FFF6A880E3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B3FF-5965-492D-8440-B5611DB1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6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C54-BA04-414B-9C29-02FFF6A880E3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B3FF-5965-492D-8440-B5611DB1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7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C54-BA04-414B-9C29-02FFF6A880E3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B3FF-5965-492D-8440-B5611DB1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1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C54-BA04-414B-9C29-02FFF6A880E3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B3FF-5965-492D-8440-B5611DB1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9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97C54-BA04-414B-9C29-02FFF6A880E3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0B3FF-5965-492D-8440-B5611DB1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5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90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16" r:id="rId36"/>
    <p:sldLayoutId id="2147483717" r:id="rId37"/>
    <p:sldLayoutId id="2147483718" r:id="rId38"/>
    <p:sldLayoutId id="2147483719" r:id="rId39"/>
    <p:sldLayoutId id="2147483720" r:id="rId40"/>
    <p:sldLayoutId id="2147483721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ctrTitle"/>
          </p:nvPr>
        </p:nvSpPr>
        <p:spPr>
          <a:xfrm>
            <a:off x="711503" y="3832580"/>
            <a:ext cx="10753665" cy="2086725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Process &amp; System Management - </a:t>
            </a:r>
            <a:r>
              <a:rPr lang="en-US" i="1" dirty="0" smtClean="0"/>
              <a:t>Improving the User Experience to Increase Business Value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E</a:t>
            </a:r>
            <a:r>
              <a:rPr lang="en-US" sz="2700" dirty="0" smtClean="0"/>
              <a:t>rich Kissel</a:t>
            </a:r>
            <a:br>
              <a:rPr lang="en-US" sz="2700" dirty="0" smtClean="0"/>
            </a:br>
            <a:r>
              <a:rPr lang="en-US" sz="2700" dirty="0" smtClean="0"/>
              <a:t>@</a:t>
            </a:r>
            <a:r>
              <a:rPr lang="en-US" sz="2700" dirty="0" err="1" smtClean="0"/>
              <a:t>PPMWarrior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2324" y="1261619"/>
            <a:ext cx="11867351" cy="3682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333" b="1" dirty="0">
                <a:solidFill>
                  <a:srgbClr val="C00000"/>
                </a:solidFill>
              </a:rPr>
              <a:t>#UNIQUE</a:t>
            </a:r>
          </a:p>
        </p:txBody>
      </p:sp>
    </p:spTree>
    <p:extLst>
      <p:ext uri="{BB962C8B-B14F-4D97-AF65-F5344CB8AC3E}">
        <p14:creationId xmlns:p14="http://schemas.microsoft.com/office/powerpoint/2010/main" val="381531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4351" y="861207"/>
            <a:ext cx="4864100" cy="79732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</a:t>
            </a:r>
            <a:r>
              <a:rPr lang="en-US" dirty="0" smtClean="0"/>
              <a:t>oncepts </a:t>
            </a:r>
            <a:r>
              <a:rPr lang="en-US" dirty="0"/>
              <a:t>are </a:t>
            </a:r>
            <a:r>
              <a:rPr lang="en-US" dirty="0" smtClean="0"/>
              <a:t>easy</a:t>
            </a:r>
            <a:endParaRPr lang="en-US" dirty="0"/>
          </a:p>
          <a:p>
            <a:pPr lvl="3" algn="ctr"/>
            <a:endParaRPr lang="en-US" sz="3200" dirty="0"/>
          </a:p>
        </p:txBody>
      </p:sp>
      <p:pic>
        <p:nvPicPr>
          <p:cNvPr id="7" name="Picture 12" descr="Grow an Apple Tree from a Seed Step 1 Version 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88E"/>
              </a:clrFrom>
              <a:clrTo>
                <a:srgbClr val="D4D88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19" y="2076451"/>
            <a:ext cx="4442096" cy="316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75213" y="768596"/>
            <a:ext cx="6063632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67" dirty="0"/>
              <a:t>Process/system achieved value is difficult and</a:t>
            </a:r>
            <a:r>
              <a:rPr lang="en-US" sz="2667" b="1" dirty="0"/>
              <a:t> unique </a:t>
            </a:r>
            <a:r>
              <a:rPr lang="en-US" sz="2667" dirty="0"/>
              <a:t>to each </a:t>
            </a:r>
            <a:r>
              <a:rPr lang="en-US" sz="2667" dirty="0" smtClean="0"/>
              <a:t>organization</a:t>
            </a:r>
            <a:endParaRPr lang="en-US" sz="2667" dirty="0"/>
          </a:p>
        </p:txBody>
      </p:sp>
      <p:pic>
        <p:nvPicPr>
          <p:cNvPr id="9" name="Picture 2" descr="http://www.chrisostreetrimming.com/files/tree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9ED"/>
              </a:clrFrom>
              <a:clrTo>
                <a:srgbClr val="F9F9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65" y="2076452"/>
            <a:ext cx="3389627" cy="328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12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size does not fit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Coming from different environments</a:t>
            </a:r>
          </a:p>
          <a:p>
            <a:r>
              <a:rPr lang="en-US" dirty="0" smtClean="0"/>
              <a:t>Have different stories</a:t>
            </a:r>
          </a:p>
          <a:p>
            <a:r>
              <a:rPr lang="en-US" dirty="0" smtClean="0"/>
              <a:t>Unique limitations</a:t>
            </a:r>
          </a:p>
          <a:p>
            <a:r>
              <a:rPr lang="en-US" dirty="0" smtClean="0"/>
              <a:t>Different needs and definitions of “value”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Singularly implementing functionality instead of  solutions</a:t>
            </a:r>
          </a:p>
          <a:p>
            <a:r>
              <a:rPr lang="en-US" dirty="0" smtClean="0"/>
              <a:t>Most do not have EPMOs, must be agile within own organization … Different adoption requirements from different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9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decalskin.com/wallpaper.php?file=samsung/SGTN-BZ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4724400" y="2422525"/>
            <a:ext cx="2336800" cy="1422400"/>
          </a:xfrm>
          <a:prstGeom prst="wedgeRoundRectCallou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“Find no value”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117600" y="2422525"/>
            <a:ext cx="2336800" cy="1422400"/>
          </a:xfrm>
          <a:prstGeom prst="wedgeRoundRectCallou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“Way too complex”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153400" y="2422525"/>
            <a:ext cx="2336800" cy="1422400"/>
          </a:xfrm>
          <a:prstGeom prst="wedgeRoundRectCallou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“Ignore it until it goes away”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09600" y="210314"/>
            <a:ext cx="10972800" cy="640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 story - from “ripping out,” to value </a:t>
            </a:r>
            <a:r>
              <a:rPr lang="en-US" dirty="0"/>
              <a:t>e</a:t>
            </a:r>
            <a:r>
              <a:rPr lang="en-US" dirty="0" smtClean="0"/>
              <a:t>nablement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5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989011" y="1029809"/>
            <a:ext cx="5202989" cy="1629968"/>
          </a:xfrm>
          <a:prstGeom prst="wedgeRoundRectCallo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tx1"/>
                </a:solidFill>
              </a:rPr>
              <a:t>“Converted our business requirements into a robust and innovative PPM solution that provided simplified self-service project management capability” (Services)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9317243" y="2955655"/>
            <a:ext cx="2403643" cy="1573173"/>
          </a:xfrm>
          <a:prstGeom prst="wedgeRoundRectCallo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tx1"/>
                </a:solidFill>
              </a:rPr>
              <a:t>“I want to be on your team, you have the most fun.” (user)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6927895" y="3304788"/>
            <a:ext cx="1965157" cy="1206865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tx1"/>
                </a:solidFill>
              </a:rPr>
              <a:t>22 clicks to 12 to 5</a:t>
            </a:r>
            <a:br>
              <a:rPr lang="en-US" sz="1867" dirty="0">
                <a:solidFill>
                  <a:schemeClr val="tx1"/>
                </a:solidFill>
              </a:rPr>
            </a:br>
            <a:r>
              <a:rPr lang="en-US" sz="1867" dirty="0">
                <a:solidFill>
                  <a:schemeClr val="tx1"/>
                </a:solidFill>
              </a:rPr>
              <a:t>(“oob” AM)</a:t>
            </a:r>
          </a:p>
        </p:txBody>
      </p:sp>
      <p:sp>
        <p:nvSpPr>
          <p:cNvPr id="9" name="Horizontal Scroll 8"/>
          <p:cNvSpPr/>
          <p:nvPr/>
        </p:nvSpPr>
        <p:spPr>
          <a:xfrm>
            <a:off x="464034" y="931535"/>
            <a:ext cx="4122709" cy="1310392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tx1"/>
                </a:solidFill>
                <a:sym typeface="Wingdings" panose="05000000000000000000" pitchFamily="2" charset="2"/>
              </a:rPr>
              <a:t>“I am satisfied with the updated process” 88 percent Agree or Strongly Agree (RM)</a:t>
            </a:r>
            <a:endParaRPr lang="en-US" sz="1867" dirty="0">
              <a:solidFill>
                <a:schemeClr val="tx1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6780364" y="4827710"/>
            <a:ext cx="3033001" cy="1277249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tx1"/>
                </a:solidFill>
                <a:sym typeface="Wingdings" panose="05000000000000000000" pitchFamily="2" charset="2"/>
              </a:rPr>
              <a:t>Feedback from process training, 50 percent participation (average was 12 percent at the time)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2593555" y="3731753"/>
            <a:ext cx="3910149" cy="2399807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tx1"/>
                </a:solidFill>
              </a:rPr>
              <a:t>Business value is difficult to track.  Nine business units implemented Resource Allocation Management and/or Executive Status Reporting/ Top Down Gantt Views</a:t>
            </a:r>
          </a:p>
        </p:txBody>
      </p:sp>
      <p:sp>
        <p:nvSpPr>
          <p:cNvPr id="13" name="AutoShape 8" descr="data:image/jpeg;base64,/9j/4AAQSkZJRgABAQAAAQABAAD/2wCEAAkGBxQTEhQUExQVFBUUFRQYFhYYFBQWFxcXFRQWFxQXFxQYHCggGB4lHBQVITEhJSkrLi8uFx8zODMsOCgtLisBCgoKBQUFDgUFDisZExkrKysrKysrKysrKysrKysrKysrKysrKysrKysrKysrKysrKysrKysrKysrKysrKysrK//AABEIAOEA4QMBIgACEQEDEQH/xAAcAAEAAgIDAQAAAAAAAAAAAAAAAQcFBgIECAP/xABJEAABAgMDCAgEBAMGAwkAAAABAAIDESEEMWEFBhIiMkFR4QdCcYGhscHwE1JykSNigpIUotFDU5OywvEWM2MVJTREc4PD0uP/xAAUAQEAAAAAAAAAAAAAAAAAAAAA/8QAFBEBAAAAAAAAAAAAAAAAAAAAAP/aAAwDAQACEQMRAD8Au4kk4byoL5mQ3Xn0R8zQU4n+ignqt7zw5oJc+sh3ngjn7hU+WJUGmq2/3Ups0FXHxxKCXPlS8lHOkK1J8VGzU1cfHkl1XVPugQTpSEzf7oEDpCbqYcFAEtZ3+3NAJ6zqSuHDE4oJa7eaYf1Rjp1uG7+pUAaVTduHqVG19PnyQcmun2eaB0zS7jx7FxJ0qDZ3njgFJM6NoBefQIJ05mQ3Xn0COfWQ7zwUE9VveeHNCZarb/dSglz9wqfLEo58qXk+5qNmgq4+5lNnFx8eSCXOkOJO7ihdITN/ugUXVNSfcggEtZ1/lzQSHSE3I1280w/qoA6zqSuHDE4qANKpoBcPUoOTHE1NBu/qUY6dd3muO19PnyQ61Bs7zxwGCDkHTNLuPHsTTmZC4Xn0CgmdBQC8+gQnqt7zw5oJL6yHeeHNHP3Cp8sSoJlqtv8ALEps0FSfcyglz5UFSfcyp0pYkrjs4uPjyRolU1J9yCD6IiIOD3G4d54KDTVbf7qVL3bhefDEqNmgq4+OJQNmgq4+OJTZqauPjyTZvq4+PJLquv8AdAgXVdf7oEAlrO/25oBLWd/tzQCes6krhwxOKABPWdSVw4YnFANKpu3D1KAaVTduHqVG19PnyQNr6fPkhOlQbO88cAhOlQbO88cAunlTK8GAPxYrIQ/M4AnBrbyexB3SZ0bQC8+gXztNobDaSXNY1om5ziA1o4klV/lvpShtBZZIZed0R4LWdoZtO79FV3lnLtotRnGiFwBmG3Mb2MFJ434oLYtXSTYYZ0GGJErtth6uJm4gnuC2DIuWoFoh6dneIla3hwP52mrfcl51WTzdy3EscdsaGbqPbOj2b2n0O4yKD0Ps4uPjyS6pqT7kF18n2xkWEyM06TYjQ5pwNQJbiuwBLWdf5dmKABLWdf5c0A6zqSuHDE4oB1nUlcOGJxUAaVTduHqUADSqbtw9Sm19PnyTa+nz5Idag2d544DBAOtQbO88cBgpJnQUAvPoEJnQUAvPoEJ6re88OaAT1W954c0Jlqtv8sShMtVt/liU2aCpPuZQNmgqT7mU2cXHx5Js4uPjyTZqak+5BA2ampPuQRrd7r/LBAJazr/LAI0dZ3cOHNB9Jok0QdHLGVYVlhmJGeGN4m8ncABUnALUmdKFjBI0Y5/PoMke7TnLuWk9JuWDHtr2A6kD8No3aX9oe2dP0hakgvOy5/2B1THk7g6HEEsBqyXahZ4WE6xtUKe4aUpffeqCRBf3/F9hvdaoOADpyxpvXVjZ+WAVNoBAuDWRXd5k1UWiC5LZ0nWMbIjRBwbDAn26bhRYXKPSu40g2cNHF7yZ/oaBL9yrVEGyZSz5t0aYMYw2/LCAhy7HDW8Vrr3Ekkkkm8kzJ7Sb1xRAREQEREFq9D+V5w4tneawteH9DzrgDB0j+tWKB1nUlcOGJxVDZg5R+Bb4DjRr3fDd2RNUfzaJ7lfIGlU0AuHqUEAaVTcLh6lNr6fPkm19PnyQnSoNneeOAwQDrUGzvPHAYKSZ0FALz6BCZ0FALz6BCeq3vPDmgE9VveeHNCZarb/LEoaarb/LEps0FSfcygbNBUn3Mps4uPjyTZxcfHkmzU1J9yCBs1NSfcggEtZ1/lgEAlrOv8sAgHWdSVw4c0ADrOpK4cOaNrU0G4epQCdTQC4epRp0q9Xz5IPpNEUoPNGUI2nFiv8AniPd+55PquupcJEqEBERAREQEREBERAREQEREEtcQQQZEGYPAioK9I5PtPx4UOINh7GPGOk0H7VXm1Xn0b2oxcnwR/d6cM46Ljoj9uig2Y61Bs7zxwGCkmdBQC8+gQmdBQC8+gQnqt7zw5oBPVb3nhzQmWq2/wAsShMtVt/liU2aCpPuZQNmgqT7mU2cXHx5Js4uPjyTZqak+5BA2ampPuQQCWs6/wAsAgEtZ1/lgEA6zqSuHDmgAdZ1JXDhzQCdTQC4epQCdTQC4epUbX0+fJA2vp8+SkHSu2R49mCbV2z54DBA6ZkLhefQIPpJEkiDzZlWFox4zflixW/te4ei6izufFn0MoWpv/VLv8QB/wDqWCQERdrJtgiR4jYUFhe91wHiSbgBxKDqorPyR0Vtp/ERiXUm2FINbgXuBLu4BZW1dGNjI0WGM13EPBliQ4EIKbRbLnfmdFsJDi4RITjIRAJSO4PbXROM5HwWtICzWbGbUW2vLWarGy04hBIbO4AdZx4fchYVXv0e2NkLJ8Bwlrt03H8zzM99w7kHTyd0cWKE2cVrozt5c9w+zWEDzX2tHR9YHgkwTD4FkR4IxkSRPuW0gdZ1JXDhicVwiPEi95DWNE9YgAAdZxNyCi8881nWGI3WL4USZhuIk7VlNrgKTqK757lri3TpKzph2yIyHBrDg6Wv87nSBLR8oAv3zOC0tAVr9DdoLoFohT2YrXnARGASH+GVVCsHoctBFojwxTThNd+x8v8A5EFg532yJBskZ8Ahr4Qa+cgRJr2l4IN826Q71gc2ukaBGAhxZWeKaTcfwieIfu7HfcraMu2cPs0eEBMvgxW/uYRM4rzmCg9MtcABo6xdUHjjPgp2cXHx5Lz7kPOa02Q/gxSG74btZh/Sbu0SK3zI3SnDP/iYLmk9eGdJv7DVo7C5BY2zU1J9yCAS1nX+WAWKyVnHZY9YceG5xuZPRcMNB0neCyoHWdSVw4c0ADrOpK4cOaATqaAXD1KATqaAXD1Kja+nz5IG19PnyU7V2z54DBRtfT54DBSTOgoBefQIBM6CgF59AgPVbuvw5oT1W0leeHNSDLVHvEoOckSSIKW6W7No2/S3RITHd7S5h8GhaUrS6aLJNtmii5rokMn6gHN/yO+6q1AVqdDcNnwo5bL4vxGhx3th6ILfu7T+2CqtdvJmU4tnf8SDEdDfKUxvHAg0IwKD0eTLVbf7qU2aCrj7mVT2T+lC1Mo9kGLjJzHHtIMv5Vk4PSzK+yVN5+P/APmg3PPWEz+AtQfWcF5H1NGkz7ODVQC2zOnPqNbGGHoNhQyQXAEuc6RmAXGVJgGQF4WpoC37MLPllmZ8C0hxhtJMN7RpaGkZua5t5EySCOJWgogtnKvSlAH/ACYT4p3aUobO03uPZJaBnDnRabYfxn6k5iG3VhjhqzqcSSsKiAiIgLbei6OW5QhgXxGRWfy6f+haks/mE8jKFmIv0yP3Q3j1QX0aCQqT7mVW2cHRa3assSRP9lEqP0vFQO0HtVlbOLj48k2ampPuQQedsr5DtFlMo8J7ODpTYex41T2TmscvTDmCRLwDMSkaiXCW9azlTMGxR5uMP4LjvhHQl2tkWz7kFGkLKZPzhtUGXw48RoFzdIub+x02+C3G39FUQTdAjtcNzYjSwyxc2Y8AtZt2ZluhVdZ3uHzQ5RAcZNJP3CDL2XpOtgkIjYUUb5tLSe9pA8FmYPSwDSJZiBv0IoM+4tEvuqzjQ3MMntLTwcC0/Yrggt9vSnZTIGHHYN+rDP2k9fV3ShY5Sa2MP/bb/wDZU2iC3X9KtmFGQY5xIhjv26rYs2s6bNawRBcdMVdDeJPA+bgRW8E3hUAu7kbKTrNHhxmXw3AnFtz297ZjvQekUXT/AO1YXzhEGA6TbJ8WwRZCsItiT+l2t/KXKjF6UylZxFhxIJuiMexx4B7SD5rzdFhFri11HNJa4cC0yPiEHBERAREQEREBERAREQEREBZ7MMf94WaVfxCfsxx9FgVtnRdB0soQ3f3bIrv5dAf50F3bNTUn3IIBLWdf5YBAJazr/LALg54Gs8hvAEgS5oOYHWdSVw4c0AnU0AuHqVDdbWN14HqU2vp8+SBtfT58lO1ds+eAwTau2fPAYITOgoBefQIPnGhNiapaC24zAI7ACsVas1bFEMv4WDPeRDDSO9siSsyT1W04nhzQmWq2/wAsSg1aP0e5PJkIBBwjRpDu05L5u6ObAKCE8n/1on3NVtuzQVJ9zKbOLj48kFSdJWa9mscKA6Awtc97g4l73TAbMUcSB3cVoCs/pnfJtlaakmK49wYP9SrAlBl/+3IvEotg/wCEzwRBcj3bhefDEqjukrJXwLc8jZjARWnF1H9+kCf1BXi90rqk+6rTelDIfxrJ8RtYsAl91SyX4gGAADv0oKWREQERZSFm9aXQG2hkJz4Ti4aTNcjRMjpMbrAUNZIMWiG+RoeCTQEXKEwuMmguPAAk/YLM5PzStsY6lmiDF4+GPu+U+5BhF2LBYokaI2FCYXvdc0eJPADeTQLfsldFjyR/ERg3iyENIyxe4SH2KsPI+RYFjZoQIYaTe41c6W97zWXhwQUbnPkJ1ijCC54e74bHuIBABdObamspX0nO4LELL525T/ibXGigza50mHi1gDWkdobPvWIQFZfQ1Y62iObgGQ2nE6zx/k+6rRXzmFkj+GsUIPEnOBiOHBz61xDdEdyDuZz20wbJHjEyLIbtDB7hos79ItXnyM8vOk8l7je5xLie0mpVxdK3xn2VrIUOI9rogL9BpdJrBMaQF03SP6VThoZGh4b/ALIMjkbLseyuDoMQtE5lhJMN2DmXHtvxV7ZvZWFss8OM0aIcNZs7nAyc2fAEGu+i87kq8ujjJ74VhhteC0vLnkGhAedUYHRAOE0G0EzoKAXn0CE9VtJXnhzQnqtpK88OapzO7PyPEivh2aIYUFhLQWGT4kjIvL7wDuAlS/ALjJlqtv8ALEps0FSfcyqCyZnhbYDtJtoe6tWxHGI09ukZ/Ygq28zc64dshkgaMdsviQ5z7HNO9vlccQ2LZxcfHkmzU1J9yCbNTUn3IIBLWdf5YBBT3S9aS62Q2H+zgjuL3OJH2DVplks/xIjIfzvaz9zg31WVz1tvxrdaX7viFo7IYEP/AEr79H1j+LlCzjc1xiHD4bS4fzBv3QXv/DN+UfZSvpNEHB5AxJuxXEiQm6pNOQC5OIFTf7oFAEtZ1/lzQUTn1m4bHaCAJQYs3QjuA60OfFs/sQtbXoXOTIbLZAdDi6u9jt8NwudjwI4EhULlTJ0SzxXQordF7T3EbnNO8HcUHUW6dHGdIs0QwYzpQIrgZ7mRKAOP5TIA8JA8VpaIPSceyw420xj28S1rp9kxdivgMkWecmwIIleRCZ9hRU9mvn1HsjRDP4sEdQmTmD8j9wwMxwkrDyf0iWKIANMwDwiNIl+ps2+KDaWQw3VhgN4yAAHNcyZarb/LErDHOyxASbaoH+K37mqx1u6QrDBB0YhjO4MY4zP1mTfFBtWzQVJ9zKrvpIzubDY+yQHaUV9Izx1Gm9gPzG48BPfdr2cHSNHjAsgj4DHXuBnFcPr6g+muK0tBCIpAndUm4b/sgz+Y2RP4q1sa4fhw/wASLw0WmjT9RkOyfBX0BOpoBcPUrWcwM2/4Szj4glFiSfEwMtVpP5QT3krZdr6fPkgka30+fJde1WKHG24bHt4uY10+yYXY2vp88BghM6CgF59Agx8HIlma6cOzwWEdZsJgPcQL1kCeq3vPDmhPVbSV54c0Jlqtv8sSg4vFNBt5F/Ce/tXnbLWRotkimFGaWkbJ6r2i5zTvB8LivRezQVJ9zK61usMKIwsisbFDuq5odM8a3S4oPNyyWbmVXWW0wozTsuGkPmYTJ7e8eICtLKPRjZHVY6LCJ3NdpNnwAeCfFfHJHRjBgxGxYsV0UMIcGaIaCQZjSqdKu6iDfJS1nX+WAXVypaxBgxY77oUN7wPpaTLtMl2gOs6krhw5rTOlbKBZYtG4xntYB+Ua7if2gd6CmXOJJJMyak8Sakqw+hrJ+lGjxjcxjWDtiO0j9hDH3Vdq6+irJ5h2FriJfGe+IeJE9BvdJk+9Buc0RSg+bpDWKgDrOpK4cMTipc3ed139VxA0qmgFw9SgAaVTduHqVgM7812W+HuZEYD8OJKv0u4sPNZ/a+nz5Idag2d544DBB5xynk6JZ4joUVpa9v2I3Oad4PFdRehc4cgQbaz4cRuzsxBIPYfyHzFypzOjM+PYySR8SEP7VoMhw0x1D4YoNdREQEREBERAVmdGGaEy22RxqisBh3/9Ujh8v34LrZhZgmKW2i1t0YQqyERIxODnjczDf2X2qBPBo7py9EE7X0+fJTtfT54DBfKz2hsZodDcHQ3CYcDMOGB4Yr6kzoKAXn0CATOgoBefQIT1W0leeHNcI8ZrWmoY1om5xIDWjElajlTpJscGbYWnGI3saNHt03ET7poNxJlqtv8ALEps0FSfcyq6h9K8If8AlonbpsJ7xTzWeyLn5Y41A8w4jpasUBkybgHTLe6aDZ9nFx8eSbNTUn3IJs1NSfcggEtZ1/lgEACWs6/ywCAdZ1JXDhzQDrOpK4cOaATqaAXD1KABOpoBcPUqoOl3KfxLUyENmDDn+qJIn+VrPuratMdrWOiPOjDY0uJPBomScJBedcrW91ojxYzr4j3OlwBOq3uEh3IPhAgl7msbVz3Na3tcQB4lej8n2YQ4cOEzZhMayeDWgAD7Kl+jPJfx7cwnZggxHdoowdukQf0lXeD1W7r8OaD6SRJIg4ObM1uG71K47X0+fJcnNnfd5ridag2d544DBAOtQbO88cBgpJnQUAvPoEJnQUAvPoEJ6re88OaAT1W954c1DgJaIE53zrffNSTLVbf5YlNmgqT7mUGmZw9HNmjVhTgRT8oBhnF0Pd+kjvWg5YzBtsA0h/GbudCOkf8AD2vsCrx2cXHx5Js1NSfcgg80x4LmGT2uYeDmlp+xXzmvS8SC0icQB2BAIGEiuvDyVBB0zBhNIu/DYJd8r0FCZHzetNpP4MJzm73kaMMdrzTuEzgrQzR6PIVnIi2giNEFQJfhsPEA7RxP2C3VonU0AuHqU2vp8+SCHvBBc4hrGgkkmQkKkkm4Kp8/s/Pj6VnsxIg3PiChi/lbwZjv7L7WjwhFa5hE2OBa78wIkR2LztlnJzrPHiwXXw3ls+Iva7vaQe9BafRLlT4tldAnWA49vw4hLmy/VpjuC3LKFtZBhve5wYyG0l7vlA4cSdwVGZk5c/hLUx5Mob/w4uDHEa36SAewFXTl3I8K1Q2wXlxZpNeQ12iHSnIOIqRMzpI0FUFL5251xLY+RJZBadSFOmDn/M7y3cTr2kOK9FWLIdmgANhQITTx0Gz7S41K7cSyQ5Scxjydxa0z7pXIPNaK/bfmdYogPxLPD0jvYDDM8CyS1LLPRWNEus8Yg/3cWowAiNEx3goMPmBnq6zvbBtDi6AZNa4mZgk3SPycRuvG8K4gOs7uHDmvOWVskRrM/Qjw3Q3bp1Dhxa4UcOxXR0d5SNosMNzzN0KcN3ayWiTxOiWoNlAnU0AuHqVG19Pnj2JtfT58ljM5MuQ7LAdFiHVFGtBrEfuY31PAFBqXSznFowhZYZrF1ohG6GDQfqI+zTxVTLtZTt748V8WIZveZngNwaBuAEgMAsnmbkA220th1+G3Wiu4MBunxdcO0ncgsjosyOYNl+IRJ9oIcT8sMTEMdpmXfqC3YGWqP9u1cWtDQGMAEgBg0blyEhQVJ9zKDnJERBweCabt+OCgmdBQC8+gUvmaCg3n0Cgnqt7zw5oBPVb3nhzQmWq2/wAsShMtVt/liU2aCpPuZQNmgqT7mU2cXHx5Js4uPjyTZqak+5BA2ampPuQQCWs6/wAsAgEtZ1/lgEA6zqSuHDmgAdZ1JXDhzQCdTQC4epQCdTQC4epUbX0+fJA2vp8+Snau2fPAYJtXbPngMEJnQUAvPoEAmdBQC8+gVb9LmQZhtqhj/lgMjS+Un8N3cSQfqHBWQT1W0leeHNfK0wGvY6EWhzXtIcDUaLhIz7UHmpW70X50fFhfwsQ/iwx+GT14Y4ni27sliq9zuzedYrQYRmWHWhP+Zk9/5hcfvvCxNltLob2xIbi17CHNcLwR7uQeldnFx8eSbNTUn3ILWcys7odsh60m2ho12fN+aHxbhuN+4nZgJazr/LAIAEtZ1/lgEA6zqSuHDmgHWdSVw4c0AnU0AuHqUHSytkmFaobmR2zYbtxadzwdxWDzCzeiWRkeHEM2GOXQ3U126DQHEdW6UjvHCS2ga30+fJajnVn/AALPNkM/GiCmi06oP53i4YCZ7L0Gey5lmFZ4RixnaLBQAbUR25rBv97lSGdOcUS2xdN+qxsxDhg0Y31JkJn0AXVy3lmNaonxIztI3NAo1g+Vjdw8TvmulBhOe4NY0uc4gNaASSTcABeg5WazuiPaxjS57yA1ovJNwV75nZvNsUAQxJ0V8nRX7tKVAMBcB2neVi8w8zhZG/EiAOtLx2iC09UHe47z3ClTuWzQVJ9zKBs0FSfcyjRo4k+PJNnFx8eSNEqmpPuQQfRERBweTcO88OagmWq2/wAsSpe7cLz4YlRs0FSfcygbNBUn3Mps4uPjyTZxcfHkmzU1J9yCBs1NSfcggEtZ1/lgEAlrOv8ALAIB1nUlcOHNAA6zqSuHDmgE6mgFw9SgE6mgFw9So2vp8+SBtfT58k2vp88Bgp2vp88BghM6CgF59AgEzoKAXn0CE9VtJXnhzQnqt3XnhzQmWq2/yxKATLVbf5YlNmgqT7mU2aCpPuZTZxcfHkgxGc+QIdrgGFE2zVjwNZr5UIw3EcFRWWclRbLFdCjN0Xt+zhuc07wfdQvRmzU1J9yCxGcmb0G2Qi2OJOGw8bUMn5eOIuKCgbNaHQ3texxY9pm1zTIg4FWXm50ntMm21pDhdFYJtOLoYqDiJ9gWmZy5qWixmcRulD6sVoOgeAd8hwPcSsEgu9/SHYLzGcZXNEKLPtOrJYXKnSrCugwHvxe4Mb2yGkT2UVVIg2HLuelrtQLXxNCGb4cObGkcCZ6ThgTJa8u5k3JUa0O0YEJ8Q/lbQdrrm95C33IHRe4kG1RJDfDhmZ7HRPRv3QaLkXI0a1RPhwGF53m5rRxc64Dz3TVx5oZnQrEJ0iWgjWiEUYDeGDcMbz2UWfsFhhwGCFAY1jRuAoMSd57ars7NBUn3MoGzQVJ9zKbOLj48k2cXHx5Js1NSfcggbNTUn3II1squv8sAgEtZ1/lgEaOs7uHDmg+k0SaIOD3SoKk+5lRs4uPjyXJ1MSVxa2VTUn3IIGzU1J9yCAS1nX+WARres6/y7Ea3e7uHDmgAdZ1JXDhzQCdTQC4epQNmZm4XD1KEaV+z58kEbX0+fJTtfT54DBHDSpc3zw7EcJ0FBvPoEAmdBQC8+gQnqtpK88OaO+VtMeHNSRISb7xKCCZarb/LEps0FSfcyktESFSfcygGjiT48kDZxcfHkmzU1J9yCNbKpqT7kEa3rOv8sAgAS1nX+WAQDrOpK4cOaNbvd3DhzQNmZm4XD1KDi5gcDpAaPym4j8wWsW7o/sMYl3wjCnvhuLJ46FWj7LaSNK/Z4ce3BHDSp1fPkg0iD0X2Oc9KOW4vZX7MBWUsOY9hYdWztdK9zy6J9g8keC2N1aCg3n0CO4Npjw5oODGBo0IYDQOAAAwAC5ky1W3+WJUkSo3/AGxSUhIVJ9zKCNmgqT7mU2cXHx5IBojiT48kDZVNSfcggbNTUn3IIBLWdf5YBGtlU3+WARres7uHDmgAdZ3cOHNGidTQbh6lA2ZmbhcPUqQCTh54lBzmiTRAREQChREAopRBAQIiAECIgIiICFEQChREAopRBAQIiAEREBERAKFEQChREEIiIP/Z"/>
          <p:cNvSpPr>
            <a:spLocks noChangeAspect="1" noChangeArrowheads="1"/>
          </p:cNvSpPr>
          <p:nvPr/>
        </p:nvSpPr>
        <p:spPr bwMode="auto">
          <a:xfrm>
            <a:off x="2442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pic>
        <p:nvPicPr>
          <p:cNvPr id="14" name="Picture 12" descr="http://giamedia3.files.wordpress.com/2012/11/theatre-set-theatre-masks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927" y="4738174"/>
            <a:ext cx="1571396" cy="157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14"/>
          <p:cNvSpPr/>
          <p:nvPr/>
        </p:nvSpPr>
        <p:spPr>
          <a:xfrm>
            <a:off x="1956767" y="2293659"/>
            <a:ext cx="3984580" cy="1158277"/>
          </a:xfrm>
          <a:prstGeom prst="wedgeRoundRectCallo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dirty="0">
                <a:solidFill>
                  <a:schemeClr val="tx1"/>
                </a:solidFill>
              </a:rPr>
              <a:t>“Enhanced functionality with minimal change management” (FM)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464034" y="3627662"/>
            <a:ext cx="1711157" cy="1056105"/>
          </a:xfrm>
          <a:prstGeom prst="wedgeRoundRectCallo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tx1"/>
                </a:solidFill>
              </a:rPr>
              <a:t>“I love </a:t>
            </a:r>
            <a:r>
              <a:rPr lang="en-US" sz="1867">
                <a:solidFill>
                  <a:schemeClr val="tx1"/>
                </a:solidFill>
              </a:rPr>
              <a:t>CA Clarity” </a:t>
            </a:r>
            <a:r>
              <a:rPr lang="en-US" sz="1867" dirty="0">
                <a:solidFill>
                  <a:schemeClr val="tx1"/>
                </a:solidFill>
              </a:rPr>
              <a:t>(user)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gray">
          <a:xfrm>
            <a:off x="614995" y="249737"/>
            <a:ext cx="11285328" cy="640112"/>
          </a:xfrm>
          <a:prstGeom prst="rect">
            <a:avLst/>
          </a:prstGeom>
        </p:spPr>
        <p:txBody>
          <a:bodyPr vert="horz" wrap="square" lIns="121920" tIns="60960" rIns="121920" bIns="60960" rtlCol="0" anchor="t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 dirty="0"/>
              <a:t>Examples of h</a:t>
            </a:r>
            <a:r>
              <a:rPr lang="en-US" sz="3733" dirty="0" smtClean="0"/>
              <a:t>ow we showed improved </a:t>
            </a:r>
            <a:r>
              <a:rPr lang="en-US" sz="3733" dirty="0"/>
              <a:t>U</a:t>
            </a:r>
            <a:r>
              <a:rPr lang="en-US" sz="3733" dirty="0" smtClean="0"/>
              <a:t>ser </a:t>
            </a:r>
            <a:r>
              <a:rPr lang="en-US" sz="3733" dirty="0"/>
              <a:t>Experience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gray">
          <a:xfrm>
            <a:off x="243086" y="5129917"/>
            <a:ext cx="1997780" cy="787908"/>
          </a:xfrm>
          <a:prstGeom prst="rect">
            <a:avLst/>
          </a:prstGeom>
        </p:spPr>
        <p:txBody>
          <a:bodyPr vert="horz" wrap="square" lIns="121920" tIns="60960" rIns="121920" bIns="60960" rtlCol="0" anchor="t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Qualitative &amp; Quantitative</a:t>
            </a:r>
          </a:p>
        </p:txBody>
      </p:sp>
    </p:spTree>
    <p:extLst>
      <p:ext uri="{BB962C8B-B14F-4D97-AF65-F5344CB8AC3E}">
        <p14:creationId xmlns:p14="http://schemas.microsoft.com/office/powerpoint/2010/main" val="218142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9080" y="1699770"/>
            <a:ext cx="11913838" cy="2349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666" b="1" dirty="0">
                <a:solidFill>
                  <a:srgbClr val="C00000"/>
                </a:solidFill>
              </a:rPr>
              <a:t>#ENABLEMENT</a:t>
            </a:r>
          </a:p>
        </p:txBody>
      </p:sp>
    </p:spTree>
    <p:extLst>
      <p:ext uri="{BB962C8B-B14F-4D97-AF65-F5344CB8AC3E}">
        <p14:creationId xmlns:p14="http://schemas.microsoft.com/office/powerpoint/2010/main" val="31272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0314"/>
            <a:ext cx="10972800" cy="640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Standard </a:t>
            </a:r>
            <a:r>
              <a:rPr lang="en-US" dirty="0"/>
              <a:t>S</a:t>
            </a:r>
            <a:r>
              <a:rPr lang="en-US" dirty="0" smtClean="0"/>
              <a:t>teps to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Exec </a:t>
            </a:r>
            <a:r>
              <a:rPr lang="en-US" dirty="0"/>
              <a:t>s</a:t>
            </a:r>
            <a:r>
              <a:rPr lang="en-US" dirty="0" smtClean="0"/>
              <a:t>upport</a:t>
            </a:r>
          </a:p>
          <a:p>
            <a:r>
              <a:rPr lang="en-US" dirty="0" smtClean="0"/>
              <a:t>Trained and available team</a:t>
            </a:r>
          </a:p>
          <a:p>
            <a:r>
              <a:rPr lang="en-US" dirty="0" smtClean="0"/>
              <a:t>Change management</a:t>
            </a:r>
          </a:p>
          <a:p>
            <a:r>
              <a:rPr lang="en-US" dirty="0" smtClean="0"/>
              <a:t>Operationalized policies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But there is more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3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7014"/>
            <a:ext cx="10972800" cy="640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organization’s greatest asset is its </a:t>
            </a:r>
            <a:r>
              <a:rPr lang="en-US" b="1" dirty="0" smtClean="0"/>
              <a:t>people</a:t>
            </a:r>
            <a:r>
              <a:rPr lang="en-US" dirty="0" smtClean="0"/>
              <a:t>, not users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39768" y="0"/>
            <a:ext cx="3052233" cy="114300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9450" indent="-28575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–"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9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800" marR="0" indent="-22860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Char char="–"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  <a:tabLst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26018" y="2000925"/>
            <a:ext cx="10854141" cy="3946909"/>
            <a:chOff x="1380614" y="1114425"/>
            <a:chExt cx="6450340" cy="2345548"/>
          </a:xfrm>
        </p:grpSpPr>
        <p:pic>
          <p:nvPicPr>
            <p:cNvPr id="7" name="Picture 14" descr="http://3.bp.blogspot.com/-4RvMlf8daME/TjsLch9CTZI/AAAAAAAAzl0/Esz8MYXx2Is/s1600/Big-Group-of-Peop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614" y="1149269"/>
              <a:ext cx="3277110" cy="2310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7412" y="1114425"/>
              <a:ext cx="3203542" cy="2345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561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0314"/>
            <a:ext cx="10972800" cy="640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Embrace the hate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018" y="1077385"/>
            <a:ext cx="4733409" cy="4279900"/>
          </a:xfrm>
          <a:solidFill>
            <a:schemeClr val="bg2"/>
          </a:solidFill>
        </p:spPr>
        <p:txBody>
          <a:bodyPr vert="horz" lIns="243840" tIns="60960" rIns="121920" bIns="60960" rtlCol="0">
            <a:noAutofit/>
          </a:bodyPr>
          <a:lstStyle/>
          <a:p>
            <a:pPr marL="302676" indent="-302676"/>
            <a:r>
              <a:rPr lang="en-US" sz="2667" dirty="0"/>
              <a:t>People having emotional reactions</a:t>
            </a:r>
          </a:p>
          <a:p>
            <a:pPr marL="302676" indent="-302676"/>
            <a:r>
              <a:rPr lang="en-US" sz="2667" dirty="0"/>
              <a:t>Opportunity to identify the improvements</a:t>
            </a:r>
          </a:p>
        </p:txBody>
      </p:sp>
      <p:pic>
        <p:nvPicPr>
          <p:cNvPr id="6" name="Picture 2" descr="http://www.itabloid.gr/wp-content/uploads/2014/04/success_ki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"/>
          <a:stretch>
            <a:fillRect/>
          </a:stretch>
        </p:blipFill>
        <p:spPr bwMode="auto">
          <a:xfrm>
            <a:off x="5567321" y="1077384"/>
            <a:ext cx="5930415" cy="430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29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839884"/>
            <a:ext cx="12192000" cy="2476000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</a:ln>
          <a:effectLst/>
        </p:spPr>
        <p:txBody>
          <a:bodyPr vert="horz" lIns="121920" tIns="121920" rIns="121920" bIns="121920" rtlCol="0" anchor="ctr"/>
          <a:lstStyle/>
          <a:p>
            <a:pPr algn="ctr" defTabSz="1219170">
              <a:lnSpc>
                <a:spcPts val="2293"/>
              </a:lnSpc>
              <a:buClr>
                <a:srgbClr val="FFFFFF"/>
              </a:buClr>
            </a:pPr>
            <a:endParaRPr lang="en-US" sz="1600" kern="0" dirty="0">
              <a:solidFill>
                <a:schemeClr val="accent3"/>
              </a:solidFill>
              <a:latin typeface="Calibri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0313"/>
            <a:ext cx="10972800" cy="11572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Engage and acknowledge, remove </a:t>
            </a:r>
            <a:r>
              <a:rPr lang="en-US" dirty="0"/>
              <a:t>b</a:t>
            </a:r>
            <a:r>
              <a:rPr lang="en-US" dirty="0" smtClean="0"/>
              <a:t>arriers of communication and issue propaganda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7"/>
          <a:stretch>
            <a:fillRect/>
          </a:stretch>
        </p:blipFill>
        <p:spPr bwMode="auto">
          <a:xfrm>
            <a:off x="6188674" y="2045949"/>
            <a:ext cx="2556769" cy="207264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r="2903"/>
          <a:stretch>
            <a:fillRect/>
          </a:stretch>
        </p:blipFill>
        <p:spPr bwMode="auto">
          <a:xfrm>
            <a:off x="319927" y="2045949"/>
            <a:ext cx="2846484" cy="207264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9677400" y="-101600"/>
            <a:ext cx="4521200" cy="73725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933" b="1" dirty="0">
              <a:solidFill>
                <a:srgbClr val="00206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58478" y="4952347"/>
            <a:ext cx="5671949" cy="73725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933" b="1" dirty="0">
              <a:solidFill>
                <a:srgbClr val="00206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730427" y="4545947"/>
            <a:ext cx="6468173" cy="106660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933" b="1" dirty="0">
              <a:solidFill>
                <a:srgbClr val="00206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210800" y="3021947"/>
            <a:ext cx="4521200" cy="73725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933" b="1" dirty="0">
              <a:solidFill>
                <a:srgbClr val="00206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08221" y="2032115"/>
            <a:ext cx="2877688" cy="207264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34" y="2045949"/>
            <a:ext cx="2755199" cy="207264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 descr="https://encrypted-tbn0.gstatic.com/images?q=tbn:ANd9GcRmetKQaqvdx5fsOfSQK2M0gDWFrcfVdfl5Mx7LUkzNEwBt0Lu3pHUv8R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933" y="460008"/>
            <a:ext cx="805800" cy="8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66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/>
        </p:nvSpPr>
        <p:spPr>
          <a:xfrm flipH="1">
            <a:off x="726017" y="1485901"/>
            <a:ext cx="2596896" cy="4577732"/>
          </a:xfrm>
          <a:prstGeom prst="snip1Rect">
            <a:avLst>
              <a:gd name="adj" fmla="val 0"/>
            </a:avLst>
          </a:prstGeom>
          <a:solidFill>
            <a:schemeClr val="accent3"/>
          </a:solidFill>
          <a:ln w="38100" cap="flat" cmpd="sng" algn="ctr">
            <a:noFill/>
            <a:prstDash val="solid"/>
          </a:ln>
          <a:effectLst/>
        </p:spPr>
        <p:txBody>
          <a:bodyPr vert="horz" lIns="121920" tIns="121920" rIns="121920" bIns="121920" rtlCol="0" anchor="ctr"/>
          <a:lstStyle/>
          <a:p>
            <a:pPr algn="ctr" defTabSz="1219170">
              <a:lnSpc>
                <a:spcPts val="2293"/>
              </a:lnSpc>
              <a:buClr>
                <a:srgbClr val="FFFFFF"/>
              </a:buClr>
            </a:pPr>
            <a:endParaRPr lang="en-US" sz="1467" kern="0" dirty="0">
              <a:solidFill>
                <a:schemeClr val="accent3"/>
              </a:solidFill>
              <a:latin typeface="Calibri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61" y="210314"/>
            <a:ext cx="10972800" cy="6497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2075" y="1400516"/>
            <a:ext cx="7897827" cy="3864864"/>
          </a:xfrm>
        </p:spPr>
        <p:txBody>
          <a:bodyPr vert="horz" lIns="91440" tIns="243840" rIns="91440" bIns="45720" rtlCol="0">
            <a:normAutofit/>
          </a:bodyPr>
          <a:lstStyle/>
          <a:p>
            <a:pPr marL="0" indent="0">
              <a:buNone/>
            </a:pPr>
            <a:r>
              <a:rPr lang="en-US" sz="2133" dirty="0"/>
              <a:t>Erich is a process/system functional specialist, blogger and thought leader in the PPM space. He has led PPM transformation through implementation, maturity and value enablement, including; Demand, Resource, Project, Financial Management and Portfolio Planning within his organization.</a:t>
            </a:r>
          </a:p>
          <a:p>
            <a:pPr marL="0" indent="0">
              <a:buNone/>
            </a:pPr>
            <a:r>
              <a:rPr lang="en-US" sz="2133" dirty="0"/>
              <a:t>His latest interest is facilitating Design Sessions and Hackathons, with the intent to de/reconstruct </a:t>
            </a:r>
            <a:r>
              <a:rPr lang="en-US" sz="2133" i="1" dirty="0"/>
              <a:t>Next Gen</a:t>
            </a:r>
            <a:r>
              <a:rPr lang="en-US" sz="2133" dirty="0"/>
              <a:t> PPM.</a:t>
            </a:r>
          </a:p>
        </p:txBody>
      </p:sp>
      <p:pic>
        <p:nvPicPr>
          <p:cNvPr id="8" name="Picture 2" descr="C:\Users\Erich\Pictures\Erich Circ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" b="10767"/>
          <a:stretch>
            <a:fillRect/>
          </a:stretch>
        </p:blipFill>
        <p:spPr bwMode="auto">
          <a:xfrm>
            <a:off x="931015" y="1701086"/>
            <a:ext cx="2079223" cy="2137631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09101" y="4027162"/>
            <a:ext cx="2900980" cy="177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53BBD4"/>
                </a:solidFill>
              </a:rPr>
              <a:t>Erich </a:t>
            </a:r>
            <a:r>
              <a:rPr lang="en-US" sz="2400" dirty="0" err="1">
                <a:solidFill>
                  <a:srgbClr val="53BBD4"/>
                </a:solidFill>
              </a:rPr>
              <a:t>Kissel</a:t>
            </a:r>
            <a:endParaRPr lang="en-US" sz="2400" dirty="0">
              <a:solidFill>
                <a:srgbClr val="53BBD4"/>
              </a:solidFill>
            </a:endParaRPr>
          </a:p>
          <a:p>
            <a:r>
              <a:rPr lang="en-US" sz="1867" dirty="0">
                <a:solidFill>
                  <a:schemeClr val="bg1"/>
                </a:solidFill>
              </a:rPr>
              <a:t>Citrix</a:t>
            </a:r>
          </a:p>
          <a:p>
            <a:endParaRPr lang="en-US" sz="1867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@PPMWarrior</a:t>
            </a:r>
          </a:p>
          <a:p>
            <a:r>
              <a:rPr lang="en-US" sz="1600" dirty="0">
                <a:solidFill>
                  <a:schemeClr val="bg1"/>
                </a:solidFill>
              </a:rPr>
              <a:t>LinkedIn: Erich Kissel</a:t>
            </a:r>
          </a:p>
          <a:p>
            <a:r>
              <a:rPr lang="en-US" sz="1600" dirty="0">
                <a:solidFill>
                  <a:schemeClr val="bg1"/>
                </a:solidFill>
              </a:rPr>
              <a:t>Erich.Kissel@Citrix.com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26017" y="1485900"/>
            <a:ext cx="259689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15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0314"/>
            <a:ext cx="10972800" cy="640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Creativity through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018" y="1077385"/>
            <a:ext cx="5574981" cy="4279900"/>
          </a:xfrm>
          <a:solidFill>
            <a:schemeClr val="bg2"/>
          </a:solidFill>
        </p:spPr>
        <p:txBody>
          <a:bodyPr vert="horz" lIns="0" tIns="243840" rIns="0" bIns="60960" rtlCol="0">
            <a:noAutofit/>
          </a:bodyPr>
          <a:lstStyle/>
          <a:p>
            <a:pPr marL="302676" indent="-302676" algn="ctr">
              <a:lnSpc>
                <a:spcPts val="3333"/>
              </a:lnSpc>
              <a:buNone/>
            </a:pPr>
            <a:r>
              <a:rPr lang="en-US" sz="2667" dirty="0"/>
              <a:t>“Training on-demand”</a:t>
            </a:r>
          </a:p>
          <a:p>
            <a:pPr marL="302676" indent="-302676" algn="ctr">
              <a:lnSpc>
                <a:spcPts val="3333"/>
              </a:lnSpc>
              <a:buNone/>
            </a:pPr>
            <a:r>
              <a:rPr lang="en-US" sz="2667" dirty="0"/>
              <a:t>“Performs like a pivot”</a:t>
            </a:r>
          </a:p>
          <a:p>
            <a:pPr marL="302676" indent="-302676" algn="ctr">
              <a:lnSpc>
                <a:spcPts val="3333"/>
              </a:lnSpc>
              <a:buNone/>
            </a:pPr>
            <a:r>
              <a:rPr lang="en-US" sz="2667" dirty="0"/>
              <a:t>“Simple as a spreadsheet” </a:t>
            </a:r>
          </a:p>
          <a:p>
            <a:pPr marL="302676" indent="-302676" algn="ctr">
              <a:lnSpc>
                <a:spcPts val="3333"/>
              </a:lnSpc>
              <a:buNone/>
            </a:pPr>
            <a:r>
              <a:rPr lang="en-US" sz="2667" dirty="0"/>
              <a:t>“Easier than a workaround”</a:t>
            </a:r>
          </a:p>
          <a:p>
            <a:pPr marL="302676" indent="-302676" algn="ctr">
              <a:lnSpc>
                <a:spcPts val="3333"/>
              </a:lnSpc>
              <a:buNone/>
            </a:pPr>
            <a:r>
              <a:rPr lang="en-US" sz="2667" dirty="0"/>
              <a:t>“Quickly consumable communication”</a:t>
            </a:r>
          </a:p>
          <a:p>
            <a:pPr marL="302676" indent="-302676" algn="ctr">
              <a:lnSpc>
                <a:spcPts val="3333"/>
              </a:lnSpc>
              <a:buNone/>
            </a:pPr>
            <a:r>
              <a:rPr lang="en-US" sz="2667" dirty="0"/>
              <a:t>…</a:t>
            </a:r>
          </a:p>
        </p:txBody>
      </p:sp>
      <p:pic>
        <p:nvPicPr>
          <p:cNvPr id="6" name="Picture 4" descr="http://www.mikewehner.us/images/spi/SPI507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" t="5134" r="3812"/>
          <a:stretch>
            <a:fillRect/>
          </a:stretch>
        </p:blipFill>
        <p:spPr bwMode="auto">
          <a:xfrm>
            <a:off x="6344157" y="1077385"/>
            <a:ext cx="5153577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726018" y="1055529"/>
            <a:ext cx="1077171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99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gray">
          <a:xfrm>
            <a:off x="-1320800" y="6019800"/>
            <a:ext cx="10088880" cy="1143000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333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4328" y="1077385"/>
            <a:ext cx="5623405" cy="4279899"/>
          </a:xfrm>
          <a:solidFill>
            <a:schemeClr val="bg2"/>
          </a:solidFill>
        </p:spPr>
        <p:txBody>
          <a:bodyPr vert="horz" lIns="365760" tIns="243840" rIns="121920" bIns="60960" rtlCol="0">
            <a:noAutofit/>
          </a:bodyPr>
          <a:lstStyle/>
          <a:p>
            <a:pPr marL="302676" indent="-302676">
              <a:lnSpc>
                <a:spcPts val="3467"/>
              </a:lnSpc>
            </a:pPr>
            <a:r>
              <a:rPr lang="en-US" sz="2667" dirty="0"/>
              <a:t>“Out - In” v. “In - Out”</a:t>
            </a:r>
          </a:p>
          <a:p>
            <a:pPr marL="302676" indent="-302676">
              <a:lnSpc>
                <a:spcPts val="3467"/>
              </a:lnSpc>
            </a:pPr>
            <a:r>
              <a:rPr lang="en-US" sz="2667" dirty="0"/>
              <a:t>Only thing that an organization or group is capable of appreciating is a bucket of water</a:t>
            </a:r>
          </a:p>
          <a:p>
            <a:pPr marL="302676" indent="-302676">
              <a:lnSpc>
                <a:spcPts val="3467"/>
              </a:lnSpc>
            </a:pPr>
            <a:r>
              <a:rPr lang="en-US" sz="2667" dirty="0"/>
              <a:t>Beware of “</a:t>
            </a:r>
            <a:r>
              <a:rPr lang="en-US" sz="2667" dirty="0" err="1"/>
              <a:t>shoulding</a:t>
            </a:r>
            <a:r>
              <a:rPr lang="en-US" sz="2667" dirty="0"/>
              <a:t>” or speaking above the need</a:t>
            </a:r>
          </a:p>
          <a:p>
            <a:pPr marL="302676" indent="-302676"/>
            <a:endParaRPr lang="en-US" sz="2667" dirty="0"/>
          </a:p>
        </p:txBody>
      </p:sp>
      <p:pic>
        <p:nvPicPr>
          <p:cNvPr id="9" name="Picture 4" descr="http://upload.wikimedia.org/wikipedia/commons/e/ee/Slides_Fallsview_Water_P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2" r="971"/>
          <a:stretch>
            <a:fillRect/>
          </a:stretch>
        </p:blipFill>
        <p:spPr bwMode="auto">
          <a:xfrm>
            <a:off x="726018" y="1077385"/>
            <a:ext cx="5092892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0314"/>
            <a:ext cx="10972800" cy="6401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“But all I need is a bucket of water”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26018" y="1055529"/>
            <a:ext cx="1077171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19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0314"/>
            <a:ext cx="10972800" cy="6401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Is the </a:t>
            </a:r>
            <a:r>
              <a:rPr lang="en-US" dirty="0" smtClean="0">
                <a:solidFill>
                  <a:srgbClr val="000000"/>
                </a:solidFill>
              </a:rPr>
              <a:t>“right thing,” right </a:t>
            </a:r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dirty="0" smtClean="0">
                <a:solidFill>
                  <a:srgbClr val="000000"/>
                </a:solidFill>
              </a:rPr>
              <a:t>ere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dirty="0" smtClean="0">
                <a:solidFill>
                  <a:srgbClr val="000000"/>
                </a:solidFill>
              </a:rPr>
              <a:t>right </a:t>
            </a:r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ow</a:t>
            </a:r>
            <a:r>
              <a:rPr lang="en-US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018" y="1077385"/>
            <a:ext cx="5369983" cy="4279900"/>
          </a:xfrm>
          <a:solidFill>
            <a:schemeClr val="bg2"/>
          </a:solidFill>
        </p:spPr>
        <p:txBody>
          <a:bodyPr vert="horz" lIns="243840" tIns="60960" rIns="121920" bIns="60960" rtlCol="0">
            <a:noAutofit/>
          </a:bodyPr>
          <a:lstStyle/>
          <a:p>
            <a:pPr marL="302676" indent="-302676">
              <a:defRPr/>
            </a:pPr>
            <a:r>
              <a:rPr lang="en-US" sz="2667" dirty="0"/>
              <a:t>Best practices, or the “right thing,” are not wrong, they just never seem right enough for our specific situation—identify the </a:t>
            </a:r>
            <a:r>
              <a:rPr lang="en-US" sz="2667" dirty="0" smtClean="0"/>
              <a:t>pain</a:t>
            </a:r>
            <a:endParaRPr lang="en-US" sz="2667" dirty="0"/>
          </a:p>
          <a:p>
            <a:pPr marL="302676" indent="-302676"/>
            <a:r>
              <a:rPr lang="en-US" sz="2667" dirty="0"/>
              <a:t>Not necessarily the “what,” but the “how” and the “why”</a:t>
            </a:r>
          </a:p>
        </p:txBody>
      </p:sp>
      <p:pic>
        <p:nvPicPr>
          <p:cNvPr id="6" name="Picture 4" descr="http://www.biokineticspt.com/wp-content/uploads/2013/07/istock-back-pai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1133"/>
          <a:stretch>
            <a:fillRect/>
          </a:stretch>
        </p:blipFill>
        <p:spPr bwMode="auto">
          <a:xfrm>
            <a:off x="6160736" y="1077383"/>
            <a:ext cx="5336997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gray">
          <a:xfrm>
            <a:off x="4902200" y="4565171"/>
            <a:ext cx="3623187" cy="2292829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1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190" y="1593778"/>
            <a:ext cx="5764949" cy="3261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0314"/>
            <a:ext cx="10972800" cy="640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Maturity is Step-by-Step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04567"/>
            <a:ext cx="4623251" cy="4404220"/>
          </a:xfrm>
        </p:spPr>
        <p:txBody>
          <a:bodyPr/>
          <a:lstStyle/>
          <a:p>
            <a:pPr marL="0" indent="0">
              <a:buNone/>
            </a:pPr>
            <a:r>
              <a:rPr lang="en-US" sz="2667" dirty="0"/>
              <a:t>Note: The rule is “Process 1</a:t>
            </a:r>
            <a:r>
              <a:rPr lang="en-US" sz="2667" baseline="30000" dirty="0"/>
              <a:t>st</a:t>
            </a:r>
            <a:r>
              <a:rPr lang="en-US" sz="2667" dirty="0"/>
              <a:t>, then tool.” But some groups do want to leverage best practices and will adapt to a </a:t>
            </a:r>
            <a:r>
              <a:rPr lang="en-US" sz="2667" dirty="0" smtClean="0"/>
              <a:t>tool</a:t>
            </a: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7684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796" y="1729810"/>
            <a:ext cx="2398280" cy="260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5329955" y="483063"/>
            <a:ext cx="6103043" cy="5832509"/>
          </a:xfrm>
          <a:prstGeom prst="ellipse">
            <a:avLst/>
          </a:prstGeom>
          <a:solidFill>
            <a:schemeClr val="bg2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5941072" y="913783"/>
            <a:ext cx="4941536" cy="4941536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vert="horz" lIns="121920" tIns="121920" rIns="121920" bIns="121920" rtlCol="0" anchor="ctr"/>
          <a:lstStyle/>
          <a:p>
            <a:pPr algn="ctr" defTabSz="1219170">
              <a:lnSpc>
                <a:spcPts val="2293"/>
              </a:lnSpc>
              <a:buClr>
                <a:srgbClr val="FFFFFF"/>
              </a:buClr>
            </a:pPr>
            <a:endParaRPr lang="en-US" sz="1600" kern="0" dirty="0">
              <a:solidFill>
                <a:schemeClr val="accent3"/>
              </a:solidFill>
              <a:latin typeface="Calibri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5725" y="578228"/>
            <a:ext cx="2942959" cy="954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67" b="1" dirty="0">
                <a:solidFill>
                  <a:schemeClr val="tx2"/>
                </a:solidFill>
              </a:rPr>
              <a:t>Project/Program </a:t>
            </a:r>
          </a:p>
          <a:p>
            <a:pPr algn="ctr"/>
            <a:r>
              <a:rPr lang="en-US" sz="1867" b="1" dirty="0">
                <a:solidFill>
                  <a:schemeClr val="tx2"/>
                </a:solidFill>
              </a:rPr>
              <a:t>/Product </a:t>
            </a:r>
          </a:p>
          <a:p>
            <a:pPr algn="ctr"/>
            <a:r>
              <a:rPr lang="en-US" sz="1867" b="1" dirty="0">
                <a:solidFill>
                  <a:schemeClr val="tx2"/>
                </a:solidFill>
              </a:rPr>
              <a:t>Management</a:t>
            </a:r>
            <a:endParaRPr lang="en-US" sz="1867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38417" y="4713604"/>
            <a:ext cx="2069268" cy="6669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67" b="1" dirty="0">
                <a:solidFill>
                  <a:schemeClr val="tx2"/>
                </a:solidFill>
              </a:rPr>
              <a:t>Resource</a:t>
            </a:r>
          </a:p>
          <a:p>
            <a:pPr algn="ctr"/>
            <a:r>
              <a:rPr lang="en-US" sz="1867" b="1" dirty="0">
                <a:solidFill>
                  <a:schemeClr val="tx2"/>
                </a:solidFill>
              </a:rPr>
              <a:t> Management</a:t>
            </a:r>
            <a:endParaRPr lang="en-US" sz="1867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22062" y="2813591"/>
            <a:ext cx="1692109" cy="6669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67" b="1" dirty="0">
                <a:solidFill>
                  <a:schemeClr val="tx2"/>
                </a:solidFill>
              </a:rPr>
              <a:t>Demand </a:t>
            </a:r>
            <a:br>
              <a:rPr lang="en-US" sz="1867" b="1" dirty="0">
                <a:solidFill>
                  <a:schemeClr val="tx2"/>
                </a:solidFill>
              </a:rPr>
            </a:br>
            <a:r>
              <a:rPr lang="en-US" sz="1867" b="1" dirty="0">
                <a:solidFill>
                  <a:schemeClr val="tx2"/>
                </a:solidFill>
              </a:rPr>
              <a:t>Management</a:t>
            </a:r>
            <a:endParaRPr lang="en-US" sz="1867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15283" y="4877500"/>
            <a:ext cx="2686563" cy="379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67" b="1" dirty="0">
                <a:solidFill>
                  <a:schemeClr val="tx2"/>
                </a:solidFill>
              </a:rPr>
              <a:t>Reporting </a:t>
            </a:r>
            <a:endParaRPr lang="en-US" sz="1867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25183" y="2670897"/>
            <a:ext cx="2779741" cy="954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67" b="1" dirty="0">
                <a:solidFill>
                  <a:schemeClr val="tx2"/>
                </a:solidFill>
              </a:rPr>
              <a:t>Project/ Program / Product Financial</a:t>
            </a:r>
          </a:p>
          <a:p>
            <a:pPr algn="ctr"/>
            <a:r>
              <a:rPr lang="en-US" sz="1867" b="1" dirty="0">
                <a:solidFill>
                  <a:schemeClr val="tx2"/>
                </a:solidFill>
              </a:rPr>
              <a:t>Management</a:t>
            </a:r>
            <a:endParaRPr lang="en-US" sz="1867" dirty="0">
              <a:solidFill>
                <a:schemeClr val="tx2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395005"/>
            <a:ext cx="4246809" cy="4513783"/>
          </a:xfrm>
        </p:spPr>
        <p:txBody>
          <a:bodyPr/>
          <a:lstStyle/>
          <a:p>
            <a:pPr marL="0" indent="0" defTabSz="1219170">
              <a:lnSpc>
                <a:spcPts val="4400"/>
              </a:lnSpc>
              <a:spcBef>
                <a:spcPts val="0"/>
              </a:spcBef>
              <a:buNone/>
              <a:defRPr/>
            </a:pPr>
            <a:r>
              <a:rPr lang="en-US" dirty="0" smtClean="0"/>
              <a:t>Maturing towards portfolio processes </a:t>
            </a:r>
          </a:p>
          <a:p>
            <a:pPr marL="0" indent="0" defTabSz="1219170">
              <a:lnSpc>
                <a:spcPts val="4400"/>
              </a:lnSpc>
              <a:spcBef>
                <a:spcPts val="0"/>
              </a:spcBef>
              <a:buNone/>
              <a:defRPr/>
            </a:pPr>
            <a:r>
              <a:rPr lang="en-US" dirty="0" smtClean="0"/>
              <a:t>value is a the sum of the CA PPM processes</a:t>
            </a:r>
          </a:p>
          <a:p>
            <a:pPr marL="0" indent="0" defTabSz="1219170">
              <a:lnSpc>
                <a:spcPts val="4400"/>
              </a:lnSpc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210314"/>
            <a:ext cx="10972800" cy="640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Maturity is step-by-step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7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0314"/>
            <a:ext cx="10972800" cy="640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Enhancements | 50/50 | Simplification</a:t>
            </a:r>
            <a:endParaRPr lang="en-US" dirty="0"/>
          </a:p>
        </p:txBody>
      </p:sp>
      <p:pic>
        <p:nvPicPr>
          <p:cNvPr id="7" name="Picture 2" descr="http://2.bp.blogspot.com/_pcoA74Ez-Ks/S7RFuNuzG4I/AAAAAAAAAxA/sz3ycmD05wI/s1600/where_am_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823" y="2026262"/>
            <a:ext cx="2796437" cy="230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0314"/>
            <a:ext cx="10972800" cy="640175"/>
          </a:xfrm>
        </p:spPr>
        <p:txBody>
          <a:bodyPr>
            <a:normAutofit fontScale="90000"/>
          </a:bodyPr>
          <a:lstStyle/>
          <a:p>
            <a:r>
              <a:rPr lang="en-US" dirty="0"/>
              <a:t>Turn off the </a:t>
            </a:r>
            <a:r>
              <a:rPr lang="en-US" dirty="0" smtClean="0"/>
              <a:t>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018" y="1067980"/>
            <a:ext cx="4210049" cy="4754971"/>
          </a:xfrm>
          <a:solidFill>
            <a:schemeClr val="bg2"/>
          </a:solidFill>
        </p:spPr>
        <p:txBody>
          <a:bodyPr vert="horz" lIns="243840" tIns="45720" rIns="91440" bIns="45720" rtlCol="0">
            <a:normAutofit/>
          </a:bodyPr>
          <a:lstStyle/>
          <a:p>
            <a:pPr marL="302676" indent="-302676"/>
            <a:r>
              <a:rPr lang="en-US" sz="2667" dirty="0"/>
              <a:t>Gain direct </a:t>
            </a:r>
            <a:r>
              <a:rPr lang="en-US" sz="2667" dirty="0" smtClean="0"/>
              <a:t>access</a:t>
            </a:r>
            <a:endParaRPr lang="en-US" sz="2667" dirty="0"/>
          </a:p>
          <a:p>
            <a:pPr marL="302676" indent="-302676"/>
            <a:r>
              <a:rPr lang="en-US" sz="2667" dirty="0"/>
              <a:t>Set </a:t>
            </a:r>
            <a:r>
              <a:rPr lang="en-US" sz="2667" dirty="0" smtClean="0"/>
              <a:t>favorites</a:t>
            </a:r>
            <a:endParaRPr lang="en-US" sz="2667" dirty="0"/>
          </a:p>
          <a:p>
            <a:pPr marL="302676" indent="-302676"/>
            <a:r>
              <a:rPr lang="en-US" sz="2667" dirty="0"/>
              <a:t>Set </a:t>
            </a:r>
            <a:r>
              <a:rPr lang="en-US" sz="2667" dirty="0" smtClean="0"/>
              <a:t>home</a:t>
            </a:r>
            <a:endParaRPr lang="en-US" sz="2667" dirty="0"/>
          </a:p>
          <a:p>
            <a:pPr marL="302676" indent="-302676"/>
            <a:r>
              <a:rPr lang="en-US" sz="2667" dirty="0"/>
              <a:t>Publish “Action </a:t>
            </a:r>
            <a:r>
              <a:rPr lang="en-US" sz="2667" dirty="0" smtClean="0"/>
              <a:t>Boards”</a:t>
            </a:r>
            <a:endParaRPr lang="en-US" sz="2667" dirty="0"/>
          </a:p>
          <a:p>
            <a:pPr marL="302676" indent="-302676"/>
            <a:r>
              <a:rPr lang="en-US" sz="2667" dirty="0"/>
              <a:t>Configure for pop-ups </a:t>
            </a:r>
            <a:br>
              <a:rPr lang="en-US" sz="2667" dirty="0"/>
            </a:br>
            <a:r>
              <a:rPr lang="en-US" sz="2667" dirty="0"/>
              <a:t>v. </a:t>
            </a:r>
            <a:r>
              <a:rPr lang="en-US" sz="2667" dirty="0" smtClean="0"/>
              <a:t>redirection</a:t>
            </a:r>
            <a:endParaRPr lang="en-US" sz="2667" dirty="0"/>
          </a:p>
        </p:txBody>
      </p:sp>
      <p:pic>
        <p:nvPicPr>
          <p:cNvPr id="4098" name="Picture 2" descr="http://www.actiononhearingloss.org.uk/~/media/Images/News/Child_safety_week.ashx?w=585&amp;h=390&amp;a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5"/>
          <a:stretch>
            <a:fillRect/>
          </a:stretch>
        </p:blipFill>
        <p:spPr bwMode="auto">
          <a:xfrm>
            <a:off x="4936067" y="1067980"/>
            <a:ext cx="6561667" cy="475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26018" y="1055529"/>
            <a:ext cx="1077171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9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0314"/>
            <a:ext cx="10972800" cy="640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Needle in a haystack - must </a:t>
            </a:r>
            <a:r>
              <a:rPr lang="en-US" dirty="0"/>
              <a:t>g</a:t>
            </a:r>
            <a:r>
              <a:rPr lang="en-US" dirty="0" smtClean="0"/>
              <a:t>ive a Metal Detector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8659" y="1077385"/>
            <a:ext cx="5969075" cy="4745567"/>
          </a:xfrm>
          <a:solidFill>
            <a:schemeClr val="bg2"/>
          </a:solidFill>
        </p:spPr>
        <p:txBody>
          <a:bodyPr vert="horz" lIns="365760" tIns="60960" rIns="121920" bIns="60960" rtlCol="0">
            <a:noAutofit/>
          </a:bodyPr>
          <a:lstStyle/>
          <a:p>
            <a:pPr marL="302676" indent="-302676"/>
            <a:r>
              <a:rPr lang="en-US" sz="2667" dirty="0"/>
              <a:t>Menu tied directly to processes</a:t>
            </a:r>
          </a:p>
          <a:p>
            <a:pPr marL="302676" indent="-302676"/>
            <a:r>
              <a:rPr lang="en-US" sz="2667" dirty="0"/>
              <a:t>Scheduled and subscription reports</a:t>
            </a:r>
          </a:p>
          <a:p>
            <a:pPr marL="302676" indent="-302676"/>
            <a:r>
              <a:rPr lang="en-US" sz="2667" dirty="0"/>
              <a:t>“Appify” functions</a:t>
            </a:r>
          </a:p>
          <a:p>
            <a:pPr marL="302676" indent="-302676"/>
            <a:r>
              <a:rPr lang="en-US" sz="2667" dirty="0"/>
              <a:t>KPI dashboards</a:t>
            </a:r>
          </a:p>
          <a:p>
            <a:pPr marL="302676" indent="-302676"/>
            <a:r>
              <a:rPr lang="en-US" sz="2667" u="sng" dirty="0"/>
              <a:t>Make “smaller”</a:t>
            </a:r>
          </a:p>
        </p:txBody>
      </p:sp>
      <p:pic>
        <p:nvPicPr>
          <p:cNvPr id="1026" name="Picture 2" descr="http://www.evilenglish.net/wp-content/uploads/2014/07/needle_hayst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18" y="1077385"/>
            <a:ext cx="4833825" cy="474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26018" y="1055529"/>
            <a:ext cx="1077171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8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237960" y="1077385"/>
            <a:ext cx="6259773" cy="4745567"/>
          </a:xfrm>
          <a:prstGeom prst="rect">
            <a:avLst/>
          </a:prstGeom>
          <a:solidFill>
            <a:srgbClr val="000000"/>
          </a:solidFill>
          <a:ln w="38100" cap="flat" cmpd="sng" algn="ctr">
            <a:noFill/>
            <a:prstDash val="solid"/>
          </a:ln>
          <a:effectLst/>
        </p:spPr>
        <p:txBody>
          <a:bodyPr vert="horz" lIns="121920" tIns="121920" rIns="121920" bIns="121920" rtlCol="0" anchor="ctr"/>
          <a:lstStyle/>
          <a:p>
            <a:pPr algn="ctr" defTabSz="1219170">
              <a:lnSpc>
                <a:spcPts val="2293"/>
              </a:lnSpc>
              <a:buClr>
                <a:srgbClr val="FFFFFF"/>
              </a:buClr>
            </a:pPr>
            <a:endParaRPr lang="en-US" sz="1600" kern="0" dirty="0">
              <a:solidFill>
                <a:schemeClr val="accent3"/>
              </a:solidFill>
              <a:latin typeface="Calibri"/>
              <a:cs typeface="Arial Unicode MS" pitchFamily="34" charset="-128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6750" y="280971"/>
            <a:ext cx="5633796" cy="640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Cog to </a:t>
            </a:r>
            <a:r>
              <a:rPr lang="en-US" dirty="0"/>
              <a:t>C</a:t>
            </a:r>
            <a:r>
              <a:rPr lang="en-US" dirty="0" smtClean="0"/>
              <a:t>ognizance</a:t>
            </a:r>
            <a:endParaRPr lang="en-US" dirty="0"/>
          </a:p>
        </p:txBody>
      </p:sp>
      <p:pic>
        <p:nvPicPr>
          <p:cNvPr id="13" name="Picture 4" descr="http://2.bp.blogspot.com/_Wbj32Z2m93I/TPqOufiQuJI/AAAAAAAABIo/rlljGvUVS7Y/s1600/Phoenix101_WG_Back_Bicolo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607" y="3359697"/>
            <a:ext cx="2258620" cy="211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stdr-simulator-ros-pkg.github.io/images/pign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955" y="1375443"/>
            <a:ext cx="2102935" cy="210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6610499" y="1797988"/>
            <a:ext cx="2815925" cy="248098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610499" y="3393011"/>
            <a:ext cx="3717207" cy="88596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726020" y="1077385"/>
            <a:ext cx="4560777" cy="4745567"/>
          </a:xfrm>
          <a:solidFill>
            <a:schemeClr val="bg2"/>
          </a:solidFill>
        </p:spPr>
        <p:txBody>
          <a:bodyPr vert="horz" lIns="243840" tIns="60960" rIns="121920" bIns="60960" rtlCol="0">
            <a:noAutofit/>
          </a:bodyPr>
          <a:lstStyle/>
          <a:p>
            <a:pPr marL="302676" indent="-302676"/>
            <a:r>
              <a:rPr lang="en-US" sz="2667" dirty="0"/>
              <a:t>Identifying the direct correlation between data entry and value output</a:t>
            </a:r>
          </a:p>
          <a:p>
            <a:pPr marL="302676" indent="-302676"/>
            <a:r>
              <a:rPr lang="en-US" sz="2667" dirty="0"/>
              <a:t>KPIs drive activity and will change behavior</a:t>
            </a:r>
          </a:p>
          <a:p>
            <a:pPr marL="302676" indent="-302676"/>
            <a:r>
              <a:rPr lang="en-US" sz="2667" dirty="0"/>
              <a:t>Organic audit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726018" y="1055529"/>
            <a:ext cx="1077171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4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8975">
            <a:off x="2297530" y="891700"/>
            <a:ext cx="7596941" cy="499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0314"/>
            <a:ext cx="10972800" cy="640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8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0314"/>
            <a:ext cx="10972800" cy="6497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588037" y="1728335"/>
            <a:ext cx="10973620" cy="609951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We are Here to enable CA PPM ROI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1"/>
          </p:nvPr>
        </p:nvSpPr>
        <p:spPr>
          <a:xfrm>
            <a:off x="588037" y="2509754"/>
            <a:ext cx="10973620" cy="609951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Facilitating CA ppm value within our organizations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>
          <a:xfrm>
            <a:off x="588037" y="3291173"/>
            <a:ext cx="10973620" cy="609951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Unique </a:t>
            </a:r>
            <a:r>
              <a:rPr lang="en-US" sz="1800" dirty="0" smtClean="0">
                <a:solidFill>
                  <a:schemeClr val="bg1"/>
                </a:solidFill>
              </a:rPr>
              <a:t>Approaches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4"/>
          </p:nvPr>
        </p:nvSpPr>
        <p:spPr>
          <a:xfrm>
            <a:off x="588037" y="4072591"/>
            <a:ext cx="10973620" cy="609951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Value Enablement techniques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591082" y="1801898"/>
            <a:ext cx="529927" cy="462825"/>
          </a:xfrm>
          <a:prstGeom prst="homePlate">
            <a:avLst>
              <a:gd name="adj" fmla="val 44444"/>
            </a:avLst>
          </a:prstGeom>
          <a:solidFill>
            <a:schemeClr val="accent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21920" tIns="0" rIns="0" bIns="0" rtlCol="0" anchor="ctr"/>
          <a:lstStyle/>
          <a:p>
            <a:pPr algn="l">
              <a:lnSpc>
                <a:spcPct val="100000"/>
              </a:lnSpc>
              <a:buClr>
                <a:srgbClr val="FFFFFF"/>
              </a:buClr>
            </a:pPr>
            <a:r>
              <a:rPr lang="en-US" sz="2133" dirty="0">
                <a:solidFill>
                  <a:schemeClr val="tx1"/>
                </a:solidFill>
                <a:cs typeface="Arial Unicode MS" pitchFamily="34" charset="-128"/>
              </a:rPr>
              <a:t>1</a:t>
            </a:r>
          </a:p>
        </p:txBody>
      </p:sp>
      <p:sp>
        <p:nvSpPr>
          <p:cNvPr id="10" name="Pentagon 9"/>
          <p:cNvSpPr/>
          <p:nvPr/>
        </p:nvSpPr>
        <p:spPr>
          <a:xfrm>
            <a:off x="591082" y="2578133"/>
            <a:ext cx="529927" cy="462825"/>
          </a:xfrm>
          <a:prstGeom prst="homePlate">
            <a:avLst>
              <a:gd name="adj" fmla="val 44444"/>
            </a:avLst>
          </a:prstGeom>
          <a:solidFill>
            <a:schemeClr val="accent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21920" tIns="0" rIns="0" bIns="0" rtlCol="0" anchor="ctr"/>
          <a:lstStyle/>
          <a:p>
            <a:pPr algn="l">
              <a:lnSpc>
                <a:spcPct val="100000"/>
              </a:lnSpc>
              <a:buClr>
                <a:srgbClr val="FFFFFF"/>
              </a:buClr>
            </a:pPr>
            <a:r>
              <a:rPr lang="en-US" sz="2133" dirty="0">
                <a:solidFill>
                  <a:schemeClr val="tx1"/>
                </a:solidFill>
                <a:cs typeface="Arial Unicode MS" pitchFamily="34" charset="-128"/>
              </a:rPr>
              <a:t>2</a:t>
            </a:r>
          </a:p>
        </p:txBody>
      </p:sp>
      <p:sp>
        <p:nvSpPr>
          <p:cNvPr id="11" name="Pentagon 10"/>
          <p:cNvSpPr/>
          <p:nvPr/>
        </p:nvSpPr>
        <p:spPr>
          <a:xfrm>
            <a:off x="591082" y="3364737"/>
            <a:ext cx="529927" cy="462825"/>
          </a:xfrm>
          <a:prstGeom prst="homePlate">
            <a:avLst>
              <a:gd name="adj" fmla="val 44444"/>
            </a:avLst>
          </a:prstGeom>
          <a:solidFill>
            <a:schemeClr val="accent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21920" tIns="0" rIns="0" bIns="0" rtlCol="0" anchor="ctr"/>
          <a:lstStyle/>
          <a:p>
            <a:pPr algn="l">
              <a:lnSpc>
                <a:spcPct val="100000"/>
              </a:lnSpc>
              <a:buClr>
                <a:srgbClr val="FFFFFF"/>
              </a:buClr>
            </a:pPr>
            <a:r>
              <a:rPr lang="en-US" sz="2133" dirty="0">
                <a:solidFill>
                  <a:schemeClr val="tx1"/>
                </a:solidFill>
                <a:cs typeface="Arial Unicode MS" pitchFamily="34" charset="-128"/>
              </a:rPr>
              <a:t>3</a:t>
            </a:r>
          </a:p>
        </p:txBody>
      </p:sp>
      <p:sp>
        <p:nvSpPr>
          <p:cNvPr id="12" name="Pentagon 11"/>
          <p:cNvSpPr/>
          <p:nvPr/>
        </p:nvSpPr>
        <p:spPr>
          <a:xfrm>
            <a:off x="591082" y="4146154"/>
            <a:ext cx="529927" cy="462825"/>
          </a:xfrm>
          <a:prstGeom prst="homePlate">
            <a:avLst>
              <a:gd name="adj" fmla="val 44444"/>
            </a:avLst>
          </a:prstGeom>
          <a:solidFill>
            <a:schemeClr val="accent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21920" tIns="0" rIns="0" bIns="0" rtlCol="0" anchor="ctr"/>
          <a:lstStyle/>
          <a:p>
            <a:pPr algn="l">
              <a:lnSpc>
                <a:spcPct val="100000"/>
              </a:lnSpc>
              <a:buClr>
                <a:srgbClr val="FFFFFF"/>
              </a:buClr>
            </a:pPr>
            <a:r>
              <a:rPr lang="en-US" sz="2133" dirty="0">
                <a:solidFill>
                  <a:schemeClr val="tx1"/>
                </a:solidFill>
                <a:cs typeface="Arial Unicode MS" pitchFamily="34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0465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210314"/>
            <a:ext cx="10972800" cy="640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Play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750" y="2419350"/>
            <a:ext cx="6136599" cy="370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0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rlv.zcache.com/swag_bag-rc1795fce08ef47e3a6f3636f5e69a2ef_v9w6h_8byvr_32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lum bright="2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7362">
            <a:off x="6160385" y="-8813"/>
            <a:ext cx="2172391" cy="217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9597" y="1746619"/>
            <a:ext cx="3511296" cy="3865104"/>
          </a:xfrm>
          <a:prstGeom prst="rect">
            <a:avLst/>
          </a:prstGeom>
          <a:solidFill>
            <a:schemeClr val="accent3"/>
          </a:solidFill>
        </p:spPr>
        <p:txBody>
          <a:bodyPr lIns="243840" tIns="304800" rIns="243840"/>
          <a:lstStyle>
            <a:lvl1pPr marL="342900" indent="-342900" algn="l" defTabSz="457200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9450" indent="-28575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–"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9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800" marR="0" indent="-22860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Char char="–"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  <a:tabLst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No ROI without user acceptance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08461" y="1758393"/>
            <a:ext cx="351129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/>
          <p:cNvSpPr txBox="1">
            <a:spLocks/>
          </p:cNvSpPr>
          <p:nvPr/>
        </p:nvSpPr>
        <p:spPr>
          <a:xfrm>
            <a:off x="4340352" y="1746619"/>
            <a:ext cx="3511296" cy="3865104"/>
          </a:xfrm>
          <a:prstGeom prst="rect">
            <a:avLst/>
          </a:prstGeom>
          <a:solidFill>
            <a:schemeClr val="accent3"/>
          </a:solidFill>
        </p:spPr>
        <p:txBody>
          <a:bodyPr lIns="243840" tIns="304800" rIns="243840"/>
          <a:lstStyle>
            <a:lvl1pPr marL="342900" indent="-342900" algn="l" defTabSz="457200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9450" indent="-28575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–"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9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800" marR="0" indent="-22860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Char char="–"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  <a:tabLst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Value found with CA PPM </a:t>
            </a:r>
            <a:r>
              <a:rPr lang="en-US" sz="3200" u="sng" dirty="0" smtClean="0">
                <a:solidFill>
                  <a:schemeClr val="bg1">
                    <a:lumMod val="95000"/>
                  </a:schemeClr>
                </a:solidFill>
              </a:rPr>
              <a:t>insight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40352" y="1758393"/>
            <a:ext cx="351129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 txBox="1">
            <a:spLocks/>
          </p:cNvSpPr>
          <p:nvPr/>
        </p:nvSpPr>
        <p:spPr>
          <a:xfrm>
            <a:off x="8080096" y="1746619"/>
            <a:ext cx="3511296" cy="3865104"/>
          </a:xfrm>
          <a:prstGeom prst="rect">
            <a:avLst/>
          </a:prstGeom>
          <a:solidFill>
            <a:schemeClr val="accent3"/>
          </a:solidFill>
        </p:spPr>
        <p:txBody>
          <a:bodyPr lIns="243840" tIns="304800" rIns="243840"/>
          <a:lstStyle>
            <a:lvl1pPr marL="342900" indent="-342900" algn="l" defTabSz="457200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9450" indent="-28575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–"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9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800" marR="0" indent="-22860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Char char="–"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  <a:tabLst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u="sng" dirty="0">
                <a:solidFill>
                  <a:schemeClr val="bg1">
                    <a:lumMod val="95000"/>
                  </a:schemeClr>
                </a:solidFill>
              </a:rPr>
              <a:t>Value Enablement Layer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— Each organization is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unique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078960" y="1758393"/>
            <a:ext cx="351129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3675798" y="4440075"/>
            <a:ext cx="818865" cy="618699"/>
          </a:xfrm>
          <a:prstGeom prst="rightArrow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</a:ln>
          <a:effectLst/>
        </p:spPr>
        <p:txBody>
          <a:bodyPr vert="horz" lIns="121920" tIns="121920" rIns="121920" bIns="121920" rtlCol="0" anchor="ctr"/>
          <a:lstStyle/>
          <a:p>
            <a:pPr algn="ctr" defTabSz="1219170">
              <a:lnSpc>
                <a:spcPts val="2293"/>
              </a:lnSpc>
              <a:buClr>
                <a:srgbClr val="FFFFFF"/>
              </a:buClr>
            </a:pPr>
            <a:endParaRPr lang="en-US" sz="1600" kern="0" dirty="0">
              <a:solidFill>
                <a:schemeClr val="accent3"/>
              </a:solidFill>
              <a:latin typeface="Calibri"/>
              <a:cs typeface="Arial Unicode MS" pitchFamily="34" charset="-128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7645788" y="4443104"/>
            <a:ext cx="818865" cy="618699"/>
          </a:xfrm>
          <a:prstGeom prst="rightArrow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</a:ln>
          <a:effectLst/>
        </p:spPr>
        <p:txBody>
          <a:bodyPr vert="horz" lIns="121920" tIns="121920" rIns="121920" bIns="121920" rtlCol="0" anchor="ctr"/>
          <a:lstStyle/>
          <a:p>
            <a:pPr algn="ctr" defTabSz="1219170">
              <a:lnSpc>
                <a:spcPts val="2293"/>
              </a:lnSpc>
              <a:buClr>
                <a:srgbClr val="FFFFFF"/>
              </a:buClr>
            </a:pPr>
            <a:endParaRPr lang="en-US" sz="1600" kern="0" dirty="0">
              <a:solidFill>
                <a:schemeClr val="accent3"/>
              </a:solidFill>
              <a:latin typeface="Calibri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998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609597" y="1746619"/>
            <a:ext cx="3511296" cy="3865104"/>
          </a:xfrm>
          <a:prstGeom prst="rect">
            <a:avLst/>
          </a:prstGeom>
          <a:solidFill>
            <a:schemeClr val="accent3"/>
          </a:solidFill>
        </p:spPr>
        <p:txBody>
          <a:bodyPr lIns="243840" tIns="304800" rIns="243840"/>
          <a:lstStyle>
            <a:lvl1pPr marL="342900" indent="-342900" algn="l" defTabSz="457200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9450" indent="-28575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–"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9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800" marR="0" indent="-22860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Char char="–"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  <a:tabLst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6478" indent="-226478">
              <a:buClr>
                <a:schemeClr val="bg1">
                  <a:lumMod val="95000"/>
                </a:schemeClr>
              </a:buClr>
              <a:buFont typeface="Wingdings" pitchFamily="2" charset="2"/>
              <a:buChar char="§"/>
            </a:pPr>
            <a:r>
              <a:rPr lang="en-US" sz="2667" dirty="0">
                <a:solidFill>
                  <a:schemeClr val="bg1">
                    <a:lumMod val="95000"/>
                  </a:schemeClr>
                </a:solidFill>
              </a:rPr>
              <a:t>Value from process/ systems—</a:t>
            </a:r>
            <a:r>
              <a:rPr lang="en-US" sz="2667" i="1" dirty="0">
                <a:solidFill>
                  <a:schemeClr val="accent1"/>
                </a:solidFill>
              </a:rPr>
              <a:t>easy-in and insight out</a:t>
            </a:r>
          </a:p>
          <a:p>
            <a:pPr marL="226478" lvl="2" indent="-226478">
              <a:lnSpc>
                <a:spcPts val="3840"/>
              </a:lnSpc>
              <a:spcBef>
                <a:spcPts val="1600"/>
              </a:spcBef>
              <a:spcAft>
                <a:spcPts val="267"/>
              </a:spcAft>
              <a:buClr>
                <a:schemeClr val="bg1">
                  <a:lumMod val="95000"/>
                </a:schemeClr>
              </a:buClr>
              <a:buFont typeface="Wingdings" pitchFamily="2" charset="2"/>
              <a:buChar char="§"/>
            </a:pPr>
            <a:r>
              <a:rPr lang="en-US" sz="2667" dirty="0">
                <a:solidFill>
                  <a:schemeClr val="bg1">
                    <a:lumMod val="95000"/>
                  </a:schemeClr>
                </a:solidFill>
              </a:rPr>
              <a:t>Treat process/ system </a:t>
            </a:r>
            <a:r>
              <a:rPr lang="en-US" sz="2667" i="1" dirty="0">
                <a:solidFill>
                  <a:schemeClr val="accent1"/>
                </a:solidFill>
              </a:rPr>
              <a:t>users as </a:t>
            </a:r>
            <a:r>
              <a:rPr lang="en-US" sz="2667" i="1" dirty="0" smtClean="0">
                <a:solidFill>
                  <a:schemeClr val="accent1"/>
                </a:solidFill>
              </a:rPr>
              <a:t>people</a:t>
            </a:r>
            <a:endParaRPr lang="en-US" sz="2667" i="1" dirty="0">
              <a:solidFill>
                <a:schemeClr val="accent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08461" y="1758393"/>
            <a:ext cx="351129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/>
          <p:cNvSpPr txBox="1">
            <a:spLocks/>
          </p:cNvSpPr>
          <p:nvPr/>
        </p:nvSpPr>
        <p:spPr>
          <a:xfrm>
            <a:off x="4340352" y="1746619"/>
            <a:ext cx="3511296" cy="3865104"/>
          </a:xfrm>
          <a:prstGeom prst="rect">
            <a:avLst/>
          </a:prstGeom>
          <a:solidFill>
            <a:schemeClr val="accent3"/>
          </a:solidFill>
        </p:spPr>
        <p:txBody>
          <a:bodyPr lIns="243840" tIns="304800" rIns="243840"/>
          <a:lstStyle>
            <a:lvl1pPr marL="342900" indent="-342900" algn="l" defTabSz="457200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9450" indent="-28575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–"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9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800" marR="0" indent="-22860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Char char="–"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  <a:tabLst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2676" indent="-302676">
              <a:buClr>
                <a:schemeClr val="bg1">
                  <a:lumMod val="95000"/>
                </a:schemeClr>
              </a:buClr>
              <a:buFont typeface="Wingdings" pitchFamily="2" charset="2"/>
              <a:buChar char="§"/>
            </a:pPr>
            <a:r>
              <a:rPr lang="en-US" sz="2667" dirty="0">
                <a:solidFill>
                  <a:schemeClr val="bg1">
                    <a:lumMod val="95000"/>
                  </a:schemeClr>
                </a:solidFill>
              </a:rPr>
              <a:t>Look for and </a:t>
            </a:r>
            <a:r>
              <a:rPr lang="en-US" sz="2667" i="1" dirty="0">
                <a:solidFill>
                  <a:schemeClr val="accent1"/>
                </a:solidFill>
              </a:rPr>
              <a:t>embrace the </a:t>
            </a:r>
            <a:r>
              <a:rPr lang="en-US" sz="2667" i="1" dirty="0" smtClean="0">
                <a:solidFill>
                  <a:schemeClr val="accent1"/>
                </a:solidFill>
              </a:rPr>
              <a:t>hate/pain</a:t>
            </a:r>
            <a:endParaRPr lang="en-US" sz="2667" i="1" dirty="0">
              <a:solidFill>
                <a:schemeClr val="accent1"/>
              </a:solidFill>
            </a:endParaRPr>
          </a:p>
          <a:p>
            <a:pPr marL="302676" indent="-302676">
              <a:buClr>
                <a:schemeClr val="bg1">
                  <a:lumMod val="95000"/>
                </a:schemeClr>
              </a:buClr>
              <a:buFont typeface="Wingdings" pitchFamily="2" charset="2"/>
              <a:buChar char="§"/>
            </a:pPr>
            <a:r>
              <a:rPr lang="en-US" sz="2667" i="1" dirty="0">
                <a:solidFill>
                  <a:schemeClr val="accent1"/>
                </a:solidFill>
              </a:rPr>
              <a:t>Play</a:t>
            </a:r>
            <a:r>
              <a:rPr lang="en-US" sz="2667" dirty="0">
                <a:solidFill>
                  <a:schemeClr val="accent1"/>
                </a:solidFill>
              </a:rPr>
              <a:t> </a:t>
            </a:r>
            <a:r>
              <a:rPr lang="en-US" sz="2667" dirty="0">
                <a:solidFill>
                  <a:schemeClr val="bg1">
                    <a:lumMod val="95000"/>
                  </a:schemeClr>
                </a:solidFill>
              </a:rPr>
              <a:t>and get a foot in the door to prove </a:t>
            </a:r>
            <a:r>
              <a:rPr lang="en-US" sz="2667" dirty="0" smtClean="0">
                <a:solidFill>
                  <a:schemeClr val="bg1">
                    <a:lumMod val="95000"/>
                  </a:schemeClr>
                </a:solidFill>
              </a:rPr>
              <a:t>value</a:t>
            </a:r>
            <a:endParaRPr lang="en-US" sz="2667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40352" y="1758393"/>
            <a:ext cx="351129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 txBox="1">
            <a:spLocks/>
          </p:cNvSpPr>
          <p:nvPr/>
        </p:nvSpPr>
        <p:spPr>
          <a:xfrm>
            <a:off x="8080096" y="1746619"/>
            <a:ext cx="3511296" cy="3865104"/>
          </a:xfrm>
          <a:prstGeom prst="rect">
            <a:avLst/>
          </a:prstGeom>
          <a:solidFill>
            <a:schemeClr val="accent3"/>
          </a:solidFill>
        </p:spPr>
        <p:txBody>
          <a:bodyPr lIns="243840" tIns="304800" rIns="243840"/>
          <a:lstStyle>
            <a:lvl1pPr marL="342900" indent="-342900" algn="l" defTabSz="457200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9450" indent="-28575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–"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9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800" marR="0" indent="-22860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Char char="–"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  <a:tabLst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2676" indent="-302676">
              <a:buClr>
                <a:schemeClr val="bg1">
                  <a:lumMod val="95000"/>
                </a:schemeClr>
              </a:buClr>
              <a:buFont typeface="Wingdings" pitchFamily="2" charset="2"/>
              <a:buChar char="§"/>
            </a:pPr>
            <a:r>
              <a:rPr lang="en-US" sz="2667" dirty="0">
                <a:solidFill>
                  <a:schemeClr val="bg1">
                    <a:lumMod val="95000"/>
                  </a:schemeClr>
                </a:solidFill>
              </a:rPr>
              <a:t>Get </a:t>
            </a:r>
            <a:r>
              <a:rPr lang="en-US" sz="2667" i="1" dirty="0">
                <a:solidFill>
                  <a:schemeClr val="accent1"/>
                </a:solidFill>
              </a:rPr>
              <a:t>visible</a:t>
            </a:r>
            <a:r>
              <a:rPr lang="en-US" sz="2667" dirty="0">
                <a:solidFill>
                  <a:schemeClr val="accent1"/>
                </a:solidFill>
              </a:rPr>
              <a:t> </a:t>
            </a:r>
            <a:r>
              <a:rPr lang="en-US" sz="2667" dirty="0">
                <a:solidFill>
                  <a:schemeClr val="bg1">
                    <a:lumMod val="95000"/>
                  </a:schemeClr>
                </a:solidFill>
              </a:rPr>
              <a:t>and </a:t>
            </a:r>
            <a:r>
              <a:rPr lang="en-US" sz="2667" i="1" dirty="0">
                <a:solidFill>
                  <a:schemeClr val="accent1"/>
                </a:solidFill>
              </a:rPr>
              <a:t>create </a:t>
            </a:r>
            <a:r>
              <a:rPr lang="en-US" sz="2667" i="1" dirty="0" smtClean="0">
                <a:solidFill>
                  <a:schemeClr val="accent1"/>
                </a:solidFill>
              </a:rPr>
              <a:t>inclusion</a:t>
            </a:r>
            <a:endParaRPr lang="en-US" sz="2667" i="1" dirty="0">
              <a:solidFill>
                <a:schemeClr val="bg1">
                  <a:lumMod val="95000"/>
                </a:schemeClr>
              </a:solidFill>
            </a:endParaRPr>
          </a:p>
          <a:p>
            <a:pPr marL="302676" indent="-302676">
              <a:buClr>
                <a:schemeClr val="bg1">
                  <a:lumMod val="95000"/>
                </a:schemeClr>
              </a:buClr>
              <a:buFont typeface="Wingdings" pitchFamily="2" charset="2"/>
              <a:buChar char="§"/>
            </a:pPr>
            <a:r>
              <a:rPr lang="en-US" sz="2667" i="1" dirty="0">
                <a:solidFill>
                  <a:schemeClr val="accent1"/>
                </a:solidFill>
              </a:rPr>
              <a:t>Cog to cognizant </a:t>
            </a:r>
            <a:r>
              <a:rPr lang="en-US" sz="2667" dirty="0">
                <a:solidFill>
                  <a:schemeClr val="bg1">
                    <a:lumMod val="95000"/>
                  </a:schemeClr>
                </a:solidFill>
              </a:rPr>
              <a:t>when relating investments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078960" y="1758393"/>
            <a:ext cx="351129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609600" y="184324"/>
            <a:ext cx="10972800" cy="701731"/>
          </a:xfrm>
        </p:spPr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pic>
        <p:nvPicPr>
          <p:cNvPr id="12" name="Picture 8" descr="http://rlv.zcache.com/swag_bag-rc1795fce08ef47e3a6f3636f5e69a2ef_v9w6h_8byvr_324.jpg"/>
          <p:cNvPicPr>
            <a:picLocks noChangeAspect="1" noChangeArrowheads="1"/>
          </p:cNvPicPr>
          <p:nvPr/>
        </p:nvPicPr>
        <p:blipFill>
          <a:blip r:embed="rId3">
            <a:lum bright="2000" contrast="2000"/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7362">
            <a:off x="7051838" y="4537300"/>
            <a:ext cx="2172391" cy="217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68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http://rlv.zcache.com/swag_bag-rc1795fce08ef47e3a6f3636f5e69a2ef_v9w6h_8byvr_32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lum bright="2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7362">
            <a:off x="2915965" y="-8813"/>
            <a:ext cx="2172391" cy="217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09597" y="1746619"/>
            <a:ext cx="3511296" cy="3865104"/>
          </a:xfrm>
          <a:prstGeom prst="rect">
            <a:avLst/>
          </a:prstGeom>
          <a:solidFill>
            <a:schemeClr val="accent3"/>
          </a:solidFill>
        </p:spPr>
        <p:txBody>
          <a:bodyPr lIns="243840" tIns="304800" rIns="243840"/>
          <a:lstStyle>
            <a:lvl1pPr marL="342900" indent="-342900" algn="l" defTabSz="457200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9450" indent="-28575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–"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9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800" marR="0" indent="-22860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Char char="–"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  <a:tabLst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>
              <a:buClr>
                <a:schemeClr val="bg1">
                  <a:lumMod val="95000"/>
                </a:schemeClr>
              </a:buClr>
              <a:buFont typeface="Wingdings" pitchFamily="2" charset="2"/>
              <a:buChar char="§"/>
            </a:pPr>
            <a:r>
              <a:rPr lang="en-US" sz="2667" i="1" dirty="0">
                <a:solidFill>
                  <a:schemeClr val="accent1"/>
                </a:solidFill>
              </a:rPr>
              <a:t>Creativity</a:t>
            </a:r>
            <a:r>
              <a:rPr lang="en-US" sz="2667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667" i="1" dirty="0">
                <a:solidFill>
                  <a:schemeClr val="accent1"/>
                </a:solidFill>
              </a:rPr>
              <a:t>through constraints</a:t>
            </a:r>
          </a:p>
          <a:p>
            <a:pPr marL="304792" indent="-304792">
              <a:buClr>
                <a:schemeClr val="bg1">
                  <a:lumMod val="95000"/>
                </a:schemeClr>
              </a:buClr>
              <a:buFont typeface="Wingdings" pitchFamily="2" charset="2"/>
              <a:buChar char="§"/>
            </a:pPr>
            <a:r>
              <a:rPr lang="en-US" sz="2667" dirty="0">
                <a:solidFill>
                  <a:schemeClr val="bg1">
                    <a:lumMod val="95000"/>
                  </a:schemeClr>
                </a:solidFill>
              </a:rPr>
              <a:t>It’s the people </a:t>
            </a:r>
            <a:r>
              <a:rPr lang="en-US" sz="2667" i="1" dirty="0">
                <a:solidFill>
                  <a:schemeClr val="accent1"/>
                </a:solidFill>
              </a:rPr>
              <a:t>out-to-in, not in-to-out </a:t>
            </a:r>
            <a:r>
              <a:rPr lang="en-US" sz="2667" dirty="0">
                <a:solidFill>
                  <a:schemeClr val="bg1">
                    <a:lumMod val="95000"/>
                  </a:schemeClr>
                </a:solidFill>
              </a:rPr>
              <a:t>when investing in further </a:t>
            </a:r>
            <a:r>
              <a:rPr lang="en-US" sz="2667" dirty="0" smtClean="0">
                <a:solidFill>
                  <a:schemeClr val="bg1">
                    <a:lumMod val="95000"/>
                  </a:schemeClr>
                </a:solidFill>
              </a:rPr>
              <a:t>value</a:t>
            </a:r>
            <a:endParaRPr lang="en-US" sz="2667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08461" y="1758393"/>
            <a:ext cx="351129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/>
          <p:cNvSpPr txBox="1">
            <a:spLocks/>
          </p:cNvSpPr>
          <p:nvPr/>
        </p:nvSpPr>
        <p:spPr>
          <a:xfrm>
            <a:off x="4340352" y="1746619"/>
            <a:ext cx="3511296" cy="3865104"/>
          </a:xfrm>
          <a:prstGeom prst="rect">
            <a:avLst/>
          </a:prstGeom>
          <a:solidFill>
            <a:schemeClr val="accent3"/>
          </a:solidFill>
        </p:spPr>
        <p:txBody>
          <a:bodyPr lIns="243840" tIns="304800" rIns="243840"/>
          <a:lstStyle>
            <a:lvl1pPr marL="342900" indent="-342900" algn="l" defTabSz="457200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9450" indent="-28575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–"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9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800" marR="0" indent="-22860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Char char="–"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  <a:tabLst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>
              <a:buClr>
                <a:schemeClr val="bg1">
                  <a:lumMod val="95000"/>
                </a:schemeClr>
              </a:buClr>
              <a:buFont typeface="Wingdings" pitchFamily="2" charset="2"/>
              <a:buChar char="§"/>
            </a:pPr>
            <a:r>
              <a:rPr lang="en-US" sz="2667" dirty="0">
                <a:solidFill>
                  <a:schemeClr val="bg1">
                    <a:lumMod val="95000"/>
                  </a:schemeClr>
                </a:solidFill>
              </a:rPr>
              <a:t>Maturity is PPM-holistic and </a:t>
            </a:r>
            <a:r>
              <a:rPr lang="en-US" sz="2667" dirty="0" smtClean="0">
                <a:solidFill>
                  <a:schemeClr val="bg1">
                    <a:lumMod val="95000"/>
                  </a:schemeClr>
                </a:solidFill>
              </a:rPr>
              <a:t>step-by-step</a:t>
            </a:r>
            <a:endParaRPr lang="en-US" sz="2667" dirty="0">
              <a:solidFill>
                <a:schemeClr val="bg1">
                  <a:lumMod val="95000"/>
                </a:schemeClr>
              </a:solidFill>
            </a:endParaRPr>
          </a:p>
          <a:p>
            <a:pPr marL="304792" indent="-304792">
              <a:buClr>
                <a:schemeClr val="bg1">
                  <a:lumMod val="95000"/>
                </a:schemeClr>
              </a:buClr>
              <a:buFont typeface="Wingdings" pitchFamily="2" charset="2"/>
              <a:buChar char="§"/>
            </a:pPr>
            <a:r>
              <a:rPr lang="en-US" sz="2667" dirty="0">
                <a:solidFill>
                  <a:schemeClr val="bg1">
                    <a:lumMod val="95000"/>
                  </a:schemeClr>
                </a:solidFill>
              </a:rPr>
              <a:t>Make the system “</a:t>
            </a:r>
            <a:r>
              <a:rPr lang="en-US" sz="2667" dirty="0" smtClean="0">
                <a:solidFill>
                  <a:schemeClr val="bg1">
                    <a:lumMod val="95000"/>
                  </a:schemeClr>
                </a:solidFill>
              </a:rPr>
              <a:t>small”</a:t>
            </a:r>
            <a:endParaRPr lang="en-US" sz="2667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40352" y="1758393"/>
            <a:ext cx="351129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 txBox="1">
            <a:spLocks/>
          </p:cNvSpPr>
          <p:nvPr/>
        </p:nvSpPr>
        <p:spPr>
          <a:xfrm>
            <a:off x="8080096" y="1746619"/>
            <a:ext cx="3511296" cy="3865104"/>
          </a:xfrm>
          <a:prstGeom prst="rect">
            <a:avLst/>
          </a:prstGeom>
          <a:solidFill>
            <a:schemeClr val="accent3"/>
          </a:solidFill>
        </p:spPr>
        <p:txBody>
          <a:bodyPr lIns="243840" tIns="304800" rIns="243840"/>
          <a:lstStyle>
            <a:lvl1pPr marL="342900" indent="-342900" algn="l" defTabSz="457200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9450" indent="-28575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–"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9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800" marR="0" indent="-22860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Char char="–"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  <a:tabLst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>
              <a:buClr>
                <a:schemeClr val="bg1">
                  <a:lumMod val="95000"/>
                </a:schemeClr>
              </a:buClr>
              <a:buFont typeface="Wingdings" pitchFamily="2" charset="2"/>
              <a:buChar char="§"/>
            </a:pPr>
            <a:r>
              <a:rPr lang="en-US" sz="2667" dirty="0">
                <a:solidFill>
                  <a:schemeClr val="bg1">
                    <a:lumMod val="95000"/>
                  </a:schemeClr>
                </a:solidFill>
              </a:rPr>
              <a:t>Great </a:t>
            </a:r>
            <a:r>
              <a:rPr lang="en-US" sz="2667" i="1" dirty="0">
                <a:solidFill>
                  <a:schemeClr val="accent1"/>
                </a:solidFill>
              </a:rPr>
              <a:t>transformation towards value is within our ability</a:t>
            </a:r>
            <a:r>
              <a:rPr lang="en-US" sz="2667" dirty="0">
                <a:solidFill>
                  <a:schemeClr val="accent1"/>
                </a:solidFill>
              </a:rPr>
              <a:t>,</a:t>
            </a:r>
            <a:r>
              <a:rPr lang="en-US" sz="2667" dirty="0">
                <a:solidFill>
                  <a:schemeClr val="bg1">
                    <a:lumMod val="95000"/>
                  </a:schemeClr>
                </a:solidFill>
              </a:rPr>
              <a:t> low investment, high ROI!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078960" y="1758393"/>
            <a:ext cx="351129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609600" y="184324"/>
            <a:ext cx="10972800" cy="701731"/>
          </a:xfrm>
        </p:spPr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3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/ Q&amp;A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12127" y="1500137"/>
            <a:ext cx="6935339" cy="4062651"/>
          </a:xfrm>
          <a:prstGeom prst="rect">
            <a:avLst/>
          </a:prstGeom>
          <a:noFill/>
        </p:spPr>
        <p:txBody>
          <a:bodyPr wrap="square" lIns="243840" tIns="304800" rIns="243840" bIns="548640">
            <a:spAutoFit/>
          </a:bodyPr>
          <a:lstStyle>
            <a:lvl1pPr marL="342900" indent="-342900" algn="l" defTabSz="457200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9450" indent="-28575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–"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9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800" marR="0" indent="-22860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Char char="–"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  <a:tabLst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3200" dirty="0"/>
              <a:t>We can greatly improve the </a:t>
            </a:r>
            <a:r>
              <a:rPr lang="en-US" sz="3200" b="1" dirty="0"/>
              <a:t>value</a:t>
            </a:r>
            <a:r>
              <a:rPr lang="en-US" sz="3200" dirty="0"/>
              <a:t> that our supported processes/systems provide to our organizations by clever and custom </a:t>
            </a:r>
            <a:r>
              <a:rPr lang="en-US" sz="3200" b="1" dirty="0"/>
              <a:t>enablement</a:t>
            </a:r>
            <a:r>
              <a:rPr lang="en-US" sz="3200" dirty="0"/>
              <a:t> techniques when we treat our users as </a:t>
            </a:r>
            <a:r>
              <a:rPr lang="en-US" sz="3200" b="1" dirty="0"/>
              <a:t>people.</a:t>
            </a:r>
            <a:endParaRPr lang="en-US" sz="3200" dirty="0">
              <a:solidFill>
                <a:srgbClr val="20343A"/>
              </a:solidFill>
            </a:endParaRPr>
          </a:p>
        </p:txBody>
      </p:sp>
      <p:sp>
        <p:nvSpPr>
          <p:cNvPr id="12" name="Snip Single Corner Rectangle 11"/>
          <p:cNvSpPr/>
          <p:nvPr/>
        </p:nvSpPr>
        <p:spPr>
          <a:xfrm flipH="1">
            <a:off x="726017" y="1485901"/>
            <a:ext cx="2596896" cy="3926928"/>
          </a:xfrm>
          <a:prstGeom prst="snip1Rect">
            <a:avLst>
              <a:gd name="adj" fmla="val 0"/>
            </a:avLst>
          </a:prstGeom>
          <a:solidFill>
            <a:schemeClr val="accent3"/>
          </a:solidFill>
          <a:ln w="38100" cap="flat" cmpd="sng" algn="ctr">
            <a:noFill/>
            <a:prstDash val="solid"/>
          </a:ln>
          <a:effectLst/>
        </p:spPr>
        <p:txBody>
          <a:bodyPr vert="horz" lIns="121920" tIns="121920" rIns="121920" bIns="121920" rtlCol="0" anchor="ctr"/>
          <a:lstStyle/>
          <a:p>
            <a:pPr algn="ctr" defTabSz="1219170">
              <a:lnSpc>
                <a:spcPts val="2293"/>
              </a:lnSpc>
              <a:buClr>
                <a:srgbClr val="FFFFFF"/>
              </a:buClr>
            </a:pPr>
            <a:endParaRPr lang="en-US" sz="1467" kern="0" dirty="0">
              <a:solidFill>
                <a:schemeClr val="accent3"/>
              </a:solidFill>
              <a:latin typeface="Calibri"/>
              <a:cs typeface="Arial Unicode MS" pitchFamily="34" charset="-128"/>
            </a:endParaRPr>
          </a:p>
        </p:txBody>
      </p:sp>
      <p:pic>
        <p:nvPicPr>
          <p:cNvPr id="14" name="Picture 2" descr="C:\Users\Erich\Pictures\Erich Circ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" b="10767"/>
          <a:stretch>
            <a:fillRect/>
          </a:stretch>
        </p:blipFill>
        <p:spPr bwMode="auto">
          <a:xfrm>
            <a:off x="931015" y="1701086"/>
            <a:ext cx="2079223" cy="2137631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09101" y="4204329"/>
            <a:ext cx="2900980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7" dirty="0">
                <a:solidFill>
                  <a:schemeClr val="bg1"/>
                </a:solidFill>
              </a:rPr>
              <a:t>@PPMWarrior</a:t>
            </a:r>
          </a:p>
          <a:p>
            <a:r>
              <a:rPr lang="en-US" sz="1867" dirty="0">
                <a:solidFill>
                  <a:schemeClr val="bg1"/>
                </a:solidFill>
              </a:rPr>
              <a:t>LinkedIn: Erich Kissel</a:t>
            </a:r>
          </a:p>
          <a:p>
            <a:r>
              <a:rPr lang="en-US" sz="1867" dirty="0">
                <a:solidFill>
                  <a:schemeClr val="bg1"/>
                </a:solidFill>
              </a:rPr>
              <a:t>Erich.Kissel@Citrix.com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726017" y="1485900"/>
            <a:ext cx="259689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54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984" y="-33252"/>
            <a:ext cx="10414646" cy="6247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9999" b="1" dirty="0">
                <a:solidFill>
                  <a:srgbClr val="C00000"/>
                </a:solidFill>
              </a:rPr>
              <a:t>#ROI</a:t>
            </a:r>
          </a:p>
        </p:txBody>
      </p:sp>
    </p:spTree>
    <p:extLst>
      <p:ext uri="{BB962C8B-B14F-4D97-AF65-F5344CB8AC3E}">
        <p14:creationId xmlns:p14="http://schemas.microsoft.com/office/powerpoint/2010/main" val="203386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48" y="2297104"/>
            <a:ext cx="9606616" cy="311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0313"/>
            <a:ext cx="10972800" cy="16743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value </a:t>
            </a:r>
            <a:r>
              <a:rPr lang="en-US" dirty="0"/>
              <a:t>of a </a:t>
            </a:r>
            <a:r>
              <a:rPr lang="en-US" dirty="0" smtClean="0"/>
              <a:t>process/system </a:t>
            </a:r>
            <a:r>
              <a:rPr lang="en-US" dirty="0"/>
              <a:t>can be measured by the e</a:t>
            </a:r>
            <a:r>
              <a:rPr lang="en-US" dirty="0" smtClean="0"/>
              <a:t>fficiency </a:t>
            </a:r>
            <a:r>
              <a:rPr lang="en-US" dirty="0"/>
              <a:t>of </a:t>
            </a:r>
            <a:r>
              <a:rPr lang="en-US" b="1" dirty="0"/>
              <a:t>i</a:t>
            </a:r>
            <a:r>
              <a:rPr lang="en-US" b="1" dirty="0" smtClean="0"/>
              <a:t>nput</a:t>
            </a:r>
            <a:r>
              <a:rPr lang="en-US" dirty="0" smtClean="0"/>
              <a:t> </a:t>
            </a:r>
            <a:r>
              <a:rPr lang="en-US" dirty="0"/>
              <a:t>and v</a:t>
            </a:r>
            <a:r>
              <a:rPr lang="en-US" dirty="0" smtClean="0"/>
              <a:t>alue </a:t>
            </a:r>
            <a:r>
              <a:rPr lang="en-US" dirty="0"/>
              <a:t>of </a:t>
            </a:r>
            <a:r>
              <a:rPr lang="en-US" b="1" dirty="0" smtClean="0"/>
              <a:t>output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8648" y="4813553"/>
            <a:ext cx="4310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Intuitive flow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“low clicks,” direct tie </a:t>
            </a:r>
            <a:br>
              <a:rPr lang="en-US" sz="2400" dirty="0"/>
            </a:br>
            <a:r>
              <a:rPr lang="en-US" sz="2400" dirty="0"/>
              <a:t>between process/system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92439" y="4813553"/>
            <a:ext cx="3571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Insight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/>
              <a:t>right information, </a:t>
            </a:r>
            <a:br>
              <a:rPr lang="en-US" sz="2400" dirty="0"/>
            </a:br>
            <a:r>
              <a:rPr lang="en-US" sz="2400" dirty="0"/>
              <a:t>people, time with context</a:t>
            </a:r>
          </a:p>
        </p:txBody>
      </p:sp>
    </p:spTree>
    <p:extLst>
      <p:ext uri="{BB962C8B-B14F-4D97-AF65-F5344CB8AC3E}">
        <p14:creationId xmlns:p14="http://schemas.microsoft.com/office/powerpoint/2010/main" val="74065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0314"/>
            <a:ext cx="10972800" cy="64017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</a:t>
            </a:r>
            <a:r>
              <a:rPr lang="en-US" dirty="0" smtClean="0"/>
              <a:t>value </a:t>
            </a:r>
            <a:r>
              <a:rPr lang="en-US" dirty="0"/>
              <a:t>r</a:t>
            </a:r>
            <a:r>
              <a:rPr lang="en-US" dirty="0" smtClean="0"/>
              <a:t>eturn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Insight:</a:t>
            </a:r>
          </a:p>
          <a:p>
            <a:pPr>
              <a:lnSpc>
                <a:spcPct val="100000"/>
              </a:lnSpc>
            </a:pPr>
            <a:r>
              <a:rPr lang="en-US" dirty="0"/>
              <a:t>Capacity to gain an accurate and deep intuitive </a:t>
            </a:r>
            <a:r>
              <a:rPr lang="en-US" dirty="0" smtClean="0"/>
              <a:t>understanding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Right information, people, time </a:t>
            </a:r>
            <a:r>
              <a:rPr lang="en-US" dirty="0" smtClean="0"/>
              <a:t>and with context</a:t>
            </a:r>
            <a:endParaRPr lang="en-US" dirty="0"/>
          </a:p>
        </p:txBody>
      </p:sp>
      <p:pic>
        <p:nvPicPr>
          <p:cNvPr id="1026" name="Picture 2" descr="http://philmckinney.com/wp/wp-content/uploads/2007/11/iStock_000003974200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944556"/>
            <a:ext cx="5829300" cy="341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88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cmsresources.windowsphone.com/windowsphone/en-us/How-to/wp7/block/gettingstarted-concept-double-tap-ges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8686">
            <a:off x="8530629" y="2359520"/>
            <a:ext cx="1349609" cy="19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2819401" y="668460"/>
            <a:ext cx="5787788" cy="5550091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3172630" y="1006848"/>
            <a:ext cx="5098117" cy="4923049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 rot="20488687">
            <a:off x="2475100" y="519564"/>
            <a:ext cx="5654747" cy="3981504"/>
          </a:xfrm>
          <a:prstGeom prst="rect">
            <a:avLst/>
          </a:prstGeom>
        </p:spPr>
        <p:txBody>
          <a:bodyPr spcFirstLastPara="1" vert="horz" lIns="121920" tIns="60960" rIns="121920" bIns="60960" numCol="1" rtlCol="0" anchor="ctr">
            <a:prstTxWarp prst="textArchUp">
              <a:avLst>
                <a:gd name="adj" fmla="val 10903511"/>
              </a:avLst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 b="1" dirty="0">
                <a:solidFill>
                  <a:srgbClr val="C00000"/>
                </a:solidFill>
              </a:rPr>
              <a:t>Value Enablement Layer</a:t>
            </a:r>
          </a:p>
        </p:txBody>
      </p:sp>
      <p:sp>
        <p:nvSpPr>
          <p:cNvPr id="18" name="Oval 17"/>
          <p:cNvSpPr/>
          <p:nvPr/>
        </p:nvSpPr>
        <p:spPr>
          <a:xfrm>
            <a:off x="3182154" y="1006848"/>
            <a:ext cx="5098117" cy="4923049"/>
          </a:xfrm>
          <a:prstGeom prst="ellipse">
            <a:avLst/>
          </a:prstGeom>
          <a:blipFill dpi="0" rotWithShape="1">
            <a:blip r:embed="rId4">
              <a:alphaModFix amt="27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60000"/>
                      </a14:imgEffect>
                    </a14:imgLayer>
                  </a14:imgProps>
                </a:ext>
              </a:extLst>
            </a:blip>
            <a:srcRect/>
            <a:stretch>
              <a:fillRect l="-6000" t="-6000" r="-6000" b="-6000"/>
            </a:stretch>
          </a:blip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Oval 18"/>
          <p:cNvSpPr/>
          <p:nvPr/>
        </p:nvSpPr>
        <p:spPr>
          <a:xfrm>
            <a:off x="4031651" y="1971463"/>
            <a:ext cx="3389691" cy="31196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/>
              <a:t>Technical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39312" y="1183526"/>
            <a:ext cx="2774368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33" b="1" dirty="0"/>
              <a:t>Functional</a:t>
            </a:r>
          </a:p>
        </p:txBody>
      </p:sp>
    </p:spTree>
    <p:extLst>
      <p:ext uri="{BB962C8B-B14F-4D97-AF65-F5344CB8AC3E}">
        <p14:creationId xmlns:p14="http://schemas.microsoft.com/office/powerpoint/2010/main" val="68135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0314"/>
            <a:ext cx="10972800" cy="640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Value Enablement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Usability</a:t>
            </a: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Quality </a:t>
            </a:r>
            <a:r>
              <a:rPr lang="en-US" dirty="0"/>
              <a:t>attribute that assesses how easy user interfaces are to </a:t>
            </a:r>
            <a:r>
              <a:rPr lang="en-US" dirty="0" smtClean="0"/>
              <a:t>use; the </a:t>
            </a:r>
            <a:r>
              <a:rPr lang="en-US" dirty="0"/>
              <a:t>word "</a:t>
            </a:r>
            <a:r>
              <a:rPr lang="en-US" b="1" dirty="0"/>
              <a:t>usability</a:t>
            </a:r>
            <a:r>
              <a:rPr lang="en-US" dirty="0"/>
              <a:t>" also refers to methods for improving ease-of-use during the </a:t>
            </a:r>
            <a:r>
              <a:rPr lang="en-US" b="1" dirty="0"/>
              <a:t>design</a:t>
            </a:r>
            <a:r>
              <a:rPr lang="en-US" dirty="0"/>
              <a:t>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Defined</a:t>
            </a:r>
            <a:r>
              <a:rPr lang="en-US" dirty="0"/>
              <a:t> by </a:t>
            </a:r>
            <a:r>
              <a:rPr lang="en-US" dirty="0" smtClean="0"/>
              <a:t>five </a:t>
            </a:r>
            <a:r>
              <a:rPr lang="en-US" dirty="0"/>
              <a:t>quality components:</a:t>
            </a:r>
          </a:p>
          <a:p>
            <a:r>
              <a:rPr lang="en-US" b="1" dirty="0" smtClean="0"/>
              <a:t>Learnability</a:t>
            </a:r>
          </a:p>
          <a:p>
            <a:r>
              <a:rPr lang="en-US" b="1" dirty="0" smtClean="0"/>
              <a:t>Efficiency</a:t>
            </a:r>
            <a:endParaRPr lang="en-US" dirty="0"/>
          </a:p>
          <a:p>
            <a:r>
              <a:rPr lang="en-US" b="1" dirty="0" smtClean="0"/>
              <a:t>Memorability</a:t>
            </a:r>
          </a:p>
          <a:p>
            <a:r>
              <a:rPr lang="en-US" b="1" dirty="0" smtClean="0"/>
              <a:t>Errors</a:t>
            </a:r>
            <a:endParaRPr lang="en-US" dirty="0"/>
          </a:p>
          <a:p>
            <a:r>
              <a:rPr lang="en-US" b="1" dirty="0" smtClean="0"/>
              <a:t>Satisfaction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4618">
            <a:off x="6154684" y="3028411"/>
            <a:ext cx="4625513" cy="287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0314"/>
            <a:ext cx="10972800" cy="640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we track usability?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Metrics that matter</a:t>
            </a:r>
          </a:p>
          <a:p>
            <a:pPr lvl="1"/>
            <a:r>
              <a:rPr lang="en-US" dirty="0" smtClean="0"/>
              <a:t>Data compliance and audit</a:t>
            </a:r>
          </a:p>
          <a:p>
            <a:pPr lvl="1"/>
            <a:r>
              <a:rPr lang="en-US" dirty="0" smtClean="0"/>
              <a:t>KPIs</a:t>
            </a:r>
          </a:p>
          <a:p>
            <a:pPr lvl="1"/>
            <a:r>
              <a:rPr lang="en-US" dirty="0" smtClean="0"/>
              <a:t>Click counts</a:t>
            </a:r>
          </a:p>
          <a:p>
            <a:pPr lvl="1"/>
            <a:r>
              <a:rPr lang="en-US" dirty="0" smtClean="0"/>
              <a:t>Surveys</a:t>
            </a:r>
          </a:p>
          <a:p>
            <a:pPr lvl="1"/>
            <a:r>
              <a:rPr lang="en-US" dirty="0" smtClean="0"/>
              <a:t>Beta and CRs</a:t>
            </a:r>
          </a:p>
          <a:p>
            <a:pPr lvl="1"/>
            <a:r>
              <a:rPr lang="en-US" dirty="0" smtClean="0"/>
              <a:t>Availability and Speed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Show me tangible and real value!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240429" y="4671163"/>
            <a:ext cx="4753971" cy="1050184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</a:ln>
          <a:effectLst/>
        </p:spPr>
        <p:txBody>
          <a:bodyPr vert="horz" lIns="121920" tIns="121920" rIns="121920" bIns="121920" rtlCol="0" anchor="ctr"/>
          <a:lstStyle/>
          <a:p>
            <a:pPr algn="ctr" defTabSz="1219170">
              <a:lnSpc>
                <a:spcPts val="2293"/>
              </a:lnSpc>
              <a:buClr>
                <a:srgbClr val="FFFFFF"/>
              </a:buClr>
            </a:pPr>
            <a:r>
              <a:rPr lang="en-US" sz="2133" b="1" kern="0" dirty="0">
                <a:solidFill>
                  <a:schemeClr val="accent3"/>
                </a:solidFill>
                <a:latin typeface="Calibri"/>
                <a:cs typeface="Arial Unicode MS" pitchFamily="34" charset="-128"/>
              </a:rPr>
              <a:t>Data quality enablement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1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888</Words>
  <Application>Microsoft Office PowerPoint</Application>
  <PresentationFormat>Widescreen</PresentationFormat>
  <Paragraphs>186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 Unicode MS</vt:lpstr>
      <vt:lpstr>Arial</vt:lpstr>
      <vt:lpstr>Calibri</vt:lpstr>
      <vt:lpstr>Calibri Light</vt:lpstr>
      <vt:lpstr>Wingdings</vt:lpstr>
      <vt:lpstr>Office Theme</vt:lpstr>
      <vt:lpstr>Process &amp; System Management - Improving the User Experience to Increase Business Value  Erich Kissel @PPMWarrior </vt:lpstr>
      <vt:lpstr>Abstract</vt:lpstr>
      <vt:lpstr>Agenda</vt:lpstr>
      <vt:lpstr>PowerPoint Presentation</vt:lpstr>
      <vt:lpstr>The value of a process/system can be measured by the efficiency of input and value of output </vt:lpstr>
      <vt:lpstr>What is the value return?</vt:lpstr>
      <vt:lpstr>PowerPoint Presentation</vt:lpstr>
      <vt:lpstr>Value Enablement</vt:lpstr>
      <vt:lpstr>Can we track usability?</vt:lpstr>
      <vt:lpstr>PowerPoint Presentation</vt:lpstr>
      <vt:lpstr>PowerPoint Presentation</vt:lpstr>
      <vt:lpstr>One size does not fit all</vt:lpstr>
      <vt:lpstr>My story - from “ripping out,” to value enablement</vt:lpstr>
      <vt:lpstr>PowerPoint Presentation</vt:lpstr>
      <vt:lpstr>PowerPoint Presentation</vt:lpstr>
      <vt:lpstr>Standard Steps to Success</vt:lpstr>
      <vt:lpstr>An organization’s greatest asset is its people, not users</vt:lpstr>
      <vt:lpstr>Embrace the hate</vt:lpstr>
      <vt:lpstr>Engage and acknowledge, remove barriers of communication and issue propaganda</vt:lpstr>
      <vt:lpstr>Creativity through Constraints</vt:lpstr>
      <vt:lpstr>“But all I need is a bucket of water”</vt:lpstr>
      <vt:lpstr>Is the “right thing,” right here and right now?</vt:lpstr>
      <vt:lpstr>Maturity is Step-by-Step</vt:lpstr>
      <vt:lpstr>Maturity is step-by-step</vt:lpstr>
      <vt:lpstr>Enhancements | 50/50 | Simplification</vt:lpstr>
      <vt:lpstr>Turn off the noise</vt:lpstr>
      <vt:lpstr>Needle in a haystack - must give a Metal Detector</vt:lpstr>
      <vt:lpstr>From Cog to Cognizance</vt:lpstr>
      <vt:lpstr>Play</vt:lpstr>
      <vt:lpstr>Play</vt:lpstr>
      <vt:lpstr>Takeaways</vt:lpstr>
      <vt:lpstr>Takeaways</vt:lpstr>
      <vt:lpstr>Takeaways</vt:lpstr>
      <vt:lpstr>Summary / 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the User Experience to Increase Business Value  Erich Kissel</dc:title>
  <dc:creator>Erich Kissel</dc:creator>
  <cp:lastModifiedBy>Erich Kissel</cp:lastModifiedBy>
  <cp:revision>11</cp:revision>
  <dcterms:created xsi:type="dcterms:W3CDTF">2015-04-09T16:14:18Z</dcterms:created>
  <dcterms:modified xsi:type="dcterms:W3CDTF">2015-04-13T20:49:40Z</dcterms:modified>
</cp:coreProperties>
</file>