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9" r:id="rId1"/>
  </p:sldMasterIdLst>
  <p:sldIdLst>
    <p:sldId id="256" r:id="rId2"/>
    <p:sldId id="314" r:id="rId3"/>
    <p:sldId id="315" r:id="rId4"/>
    <p:sldId id="316" r:id="rId5"/>
    <p:sldId id="318" r:id="rId6"/>
    <p:sldId id="317" r:id="rId7"/>
    <p:sldId id="321" r:id="rId8"/>
    <p:sldId id="264" r:id="rId9"/>
    <p:sldId id="330" r:id="rId10"/>
    <p:sldId id="320" r:id="rId11"/>
    <p:sldId id="322" r:id="rId12"/>
    <p:sldId id="259" r:id="rId13"/>
    <p:sldId id="258" r:id="rId14"/>
    <p:sldId id="263" r:id="rId15"/>
    <p:sldId id="262" r:id="rId16"/>
    <p:sldId id="270" r:id="rId17"/>
    <p:sldId id="271" r:id="rId18"/>
    <p:sldId id="268" r:id="rId19"/>
    <p:sldId id="265" r:id="rId20"/>
    <p:sldId id="273" r:id="rId21"/>
    <p:sldId id="327" r:id="rId22"/>
    <p:sldId id="266" r:id="rId23"/>
    <p:sldId id="328" r:id="rId24"/>
    <p:sldId id="329" r:id="rId25"/>
    <p:sldId id="323" r:id="rId26"/>
    <p:sldId id="324" r:id="rId27"/>
    <p:sldId id="325" r:id="rId28"/>
    <p:sldId id="326" r:id="rId29"/>
    <p:sldId id="272"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12" r:id="rId63"/>
    <p:sldId id="306" r:id="rId64"/>
    <p:sldId id="307" r:id="rId65"/>
    <p:sldId id="308" r:id="rId66"/>
    <p:sldId id="309" r:id="rId67"/>
    <p:sldId id="310" r:id="rId6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Arial" charset="0"/>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Arial" charset="0"/>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Arial" charset="0"/>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Arial" charset="0"/>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Arial" charset="0"/>
      </a:defRPr>
    </a:lvl5pPr>
    <a:lvl6pPr marL="2286000" algn="l" defTabSz="914400" rtl="0" eaLnBrk="1" latinLnBrk="0" hangingPunct="1">
      <a:defRPr kern="1200">
        <a:solidFill>
          <a:schemeClr val="tx1"/>
        </a:solidFill>
        <a:latin typeface="Times New Roman" pitchFamily="18" charset="0"/>
        <a:ea typeface="+mn-ea"/>
        <a:cs typeface="Arial" charset="0"/>
      </a:defRPr>
    </a:lvl6pPr>
    <a:lvl7pPr marL="2743200" algn="l" defTabSz="914400" rtl="0" eaLnBrk="1" latinLnBrk="0" hangingPunct="1">
      <a:defRPr kern="1200">
        <a:solidFill>
          <a:schemeClr val="tx1"/>
        </a:solidFill>
        <a:latin typeface="Times New Roman" pitchFamily="18" charset="0"/>
        <a:ea typeface="+mn-ea"/>
        <a:cs typeface="Arial" charset="0"/>
      </a:defRPr>
    </a:lvl7pPr>
    <a:lvl8pPr marL="3200400" algn="l" defTabSz="914400" rtl="0" eaLnBrk="1" latinLnBrk="0" hangingPunct="1">
      <a:defRPr kern="1200">
        <a:solidFill>
          <a:schemeClr val="tx1"/>
        </a:solidFill>
        <a:latin typeface="Times New Roman" pitchFamily="18" charset="0"/>
        <a:ea typeface="+mn-ea"/>
        <a:cs typeface="Arial" charset="0"/>
      </a:defRPr>
    </a:lvl8pPr>
    <a:lvl9pPr marL="3657600" algn="l" defTabSz="914400" rtl="0" eaLnBrk="1" latinLnBrk="0" hangingPunct="1">
      <a:defRPr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9549" autoAdjust="0"/>
    <p:restoredTop sz="94761" autoAdjust="0"/>
  </p:normalViewPr>
  <p:slideViewPr>
    <p:cSldViewPr>
      <p:cViewPr varScale="1">
        <p:scale>
          <a:sx n="84" d="100"/>
          <a:sy n="84" d="100"/>
        </p:scale>
        <p:origin x="-1243"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B3890-A784-4A13-9B39-A14FBB9DA3B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BBCEC-00AF-42A5-849E-1466E1846AA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5E515-CAB6-49F0-831D-E169E5D416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6550E-1636-4435-9CAF-FEDDF6BA868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FC1CF-33A1-4B93-8210-9C6E42D68BD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19908-0531-4210-A270-126FA53B6C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94CFB-FF57-4D2C-BE5D-CDFA31659C9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B25F6C-F1CE-4758-8160-D12F4C58288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346539-DD65-4517-9D03-1E40B1EE276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861C88-3F4E-421B-99C3-5E1E1DDB684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6AEC77-2A5B-46EA-B3CA-97E8B19B31F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6D947-DC7C-4175-8EFA-784C820B690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blip>
          <a:srcRect/>
          <a:stretch>
            <a:fillRect l="-42000" r="-42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fontScale="90000"/>
          </a:bodyPr>
          <a:lstStyle/>
          <a:p>
            <a:r>
              <a:rPr lang="en-US" sz="4800" dirty="0" smtClean="0"/>
              <a:t/>
            </a:r>
            <a:br>
              <a:rPr lang="en-US" sz="4800" dirty="0" smtClean="0"/>
            </a:br>
            <a:r>
              <a:rPr lang="en-US" sz="4800" dirty="0" smtClean="0"/>
              <a:t/>
            </a:r>
            <a:br>
              <a:rPr lang="en-US" sz="4800" dirty="0" smtClean="0"/>
            </a:br>
            <a:r>
              <a:rPr lang="en-US" sz="4800" dirty="0" smtClean="0"/>
              <a:t>An </a:t>
            </a:r>
            <a:r>
              <a:rPr lang="en-US" sz="4800" dirty="0"/>
              <a:t>Introduction to the Fascial System </a:t>
            </a:r>
            <a:r>
              <a:rPr lang="en-US" sz="4800" dirty="0" smtClean="0"/>
              <a:t>and Myofascial Release Techniques</a:t>
            </a:r>
            <a:endParaRPr lang="en-US" sz="4800" dirty="0"/>
          </a:p>
        </p:txBody>
      </p:sp>
      <p:sp>
        <p:nvSpPr>
          <p:cNvPr id="2051" name="Rectangle 3"/>
          <p:cNvSpPr>
            <a:spLocks noGrp="1" noChangeArrowheads="1"/>
          </p:cNvSpPr>
          <p:nvPr>
            <p:ph type="subTitle" idx="1"/>
          </p:nvPr>
        </p:nvSpPr>
        <p:spPr>
          <a:xfrm>
            <a:off x="1295400" y="5105400"/>
            <a:ext cx="6400800" cy="762000"/>
          </a:xfrm>
        </p:spPr>
        <p:txBody>
          <a:bodyPr/>
          <a:lstStyle/>
          <a:p>
            <a:r>
              <a:rPr lang="en-US" dirty="0">
                <a:solidFill>
                  <a:schemeClr val="bg2"/>
                </a:solidFill>
              </a:rPr>
              <a:t>By Lisa Satalino, PT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Components of Fascial Tissues:  Contemporary View</a:t>
            </a:r>
            <a:endParaRPr lang="en-US" dirty="0"/>
          </a:p>
        </p:txBody>
      </p:sp>
      <p:sp>
        <p:nvSpPr>
          <p:cNvPr id="3" name="Text Placeholder 2"/>
          <p:cNvSpPr>
            <a:spLocks noGrp="1"/>
          </p:cNvSpPr>
          <p:nvPr>
            <p:ph type="body" idx="1"/>
          </p:nvPr>
        </p:nvSpPr>
        <p:spPr/>
        <p:txBody>
          <a:bodyPr/>
          <a:lstStyle/>
          <a:p>
            <a:r>
              <a:rPr lang="en-US" dirty="0" smtClean="0"/>
              <a:t>Cells </a:t>
            </a:r>
            <a:endParaRPr lang="en-US" dirty="0"/>
          </a:p>
        </p:txBody>
      </p:sp>
      <p:sp>
        <p:nvSpPr>
          <p:cNvPr id="4" name="Content Placeholder 3"/>
          <p:cNvSpPr>
            <a:spLocks noGrp="1"/>
          </p:cNvSpPr>
          <p:nvPr>
            <p:ph sz="half" idx="2"/>
          </p:nvPr>
        </p:nvSpPr>
        <p:spPr/>
        <p:txBody>
          <a:bodyPr>
            <a:normAutofit fontScale="92500" lnSpcReduction="10000"/>
          </a:bodyPr>
          <a:lstStyle/>
          <a:p>
            <a:r>
              <a:rPr lang="en-US" dirty="0" smtClean="0"/>
              <a:t>Cells make up less than 5% of the total volume in fascial tissues.</a:t>
            </a:r>
          </a:p>
          <a:p>
            <a:r>
              <a:rPr lang="en-US" dirty="0" smtClean="0"/>
              <a:t>Most of the cells are Fibroblasts and leukocytes. </a:t>
            </a:r>
          </a:p>
          <a:p>
            <a:r>
              <a:rPr lang="en-US" dirty="0" smtClean="0"/>
              <a:t>Fibroblasts are the “construction and maintenance” workers of the matrix.  They create collagen structure based on the forces imposed locally and “clean-up” debris from damaged cells.</a:t>
            </a:r>
            <a:endParaRPr lang="en-US" dirty="0"/>
          </a:p>
        </p:txBody>
      </p:sp>
      <p:sp>
        <p:nvSpPr>
          <p:cNvPr id="5" name="Text Placeholder 4"/>
          <p:cNvSpPr>
            <a:spLocks noGrp="1"/>
          </p:cNvSpPr>
          <p:nvPr>
            <p:ph type="body" sz="quarter" idx="3"/>
          </p:nvPr>
        </p:nvSpPr>
        <p:spPr/>
        <p:txBody>
          <a:bodyPr/>
          <a:lstStyle/>
          <a:p>
            <a:r>
              <a:rPr lang="en-US" dirty="0" smtClean="0"/>
              <a:t>Extracellular Matrix</a:t>
            </a:r>
            <a:endParaRPr lang="en-US" dirty="0"/>
          </a:p>
        </p:txBody>
      </p:sp>
      <p:sp>
        <p:nvSpPr>
          <p:cNvPr id="6" name="Content Placeholder 5"/>
          <p:cNvSpPr>
            <a:spLocks noGrp="1"/>
          </p:cNvSpPr>
          <p:nvPr>
            <p:ph sz="quarter" idx="4"/>
          </p:nvPr>
        </p:nvSpPr>
        <p:spPr/>
        <p:txBody>
          <a:bodyPr/>
          <a:lstStyle/>
          <a:p>
            <a:r>
              <a:rPr lang="en-US" dirty="0" smtClean="0"/>
              <a:t>ECM is made up of Ground substance and </a:t>
            </a:r>
            <a:r>
              <a:rPr lang="en-US" dirty="0" err="1" smtClean="0"/>
              <a:t>fibres</a:t>
            </a:r>
            <a:r>
              <a:rPr lang="en-US" dirty="0" smtClean="0"/>
              <a:t>.</a:t>
            </a:r>
          </a:p>
          <a:p>
            <a:r>
              <a:rPr lang="en-US" dirty="0" smtClean="0"/>
              <a:t>Ground Substance – mostly made up of interstitial water which is bound by proteoglycans.</a:t>
            </a:r>
          </a:p>
          <a:p>
            <a:r>
              <a:rPr lang="en-US" dirty="0" err="1" smtClean="0"/>
              <a:t>Fibres</a:t>
            </a:r>
            <a:r>
              <a:rPr lang="en-US" dirty="0" smtClean="0"/>
              <a:t> are comprised mostly of collagen with a few elastin </a:t>
            </a:r>
            <a:r>
              <a:rPr lang="en-US" dirty="0" err="1" smtClean="0"/>
              <a:t>fibres</a:t>
            </a:r>
            <a:r>
              <a:rPr lang="en-US" dirty="0" smtClean="0"/>
              <a:t>.</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Fibroblasts and Fascial Health</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Resident fibroblasts produce, remodel, and maintain most of what makes up fascia.</a:t>
            </a:r>
          </a:p>
          <a:p>
            <a:r>
              <a:rPr lang="en-US" dirty="0" smtClean="0"/>
              <a:t> Water is the largest component of fascia and is extruded form small arterioles in the fascia.</a:t>
            </a:r>
          </a:p>
          <a:p>
            <a:r>
              <a:rPr lang="en-US" dirty="0" smtClean="0"/>
              <a:t>Fibroblasts are responsive to mechanical stimulation and biochemical stimulation.</a:t>
            </a:r>
          </a:p>
          <a:p>
            <a:r>
              <a:rPr lang="en-US" dirty="0" smtClean="0"/>
              <a:t>When fascia is loaded properly, fibroblasts can adapt the fascial matrix.  Remodeling occurs, providing the tissue’s architecture the ability to respond better to ADL’s as well as athletic performance.</a:t>
            </a:r>
          </a:p>
          <a:p>
            <a:endParaRPr lang="en-US" dirty="0" smtClean="0"/>
          </a:p>
          <a:p>
            <a:pPr>
              <a:buNone/>
            </a:pPr>
            <a:endParaRPr lang="en-US" dirty="0" smtClean="0"/>
          </a:p>
          <a:p>
            <a:pPr>
              <a:buNone/>
            </a:pPr>
            <a:endParaRPr lang="en-US" dirty="0"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14400" y="381000"/>
            <a:ext cx="8229600" cy="1905000"/>
          </a:xfrm>
        </p:spPr>
        <p:txBody>
          <a:bodyPr>
            <a:normAutofit fontScale="90000"/>
          </a:bodyPr>
          <a:lstStyle/>
          <a:p>
            <a:r>
              <a:rPr lang="en-US" sz="4000"/>
              <a:t>Why has the Fascial System not received much scientific attention in the past?</a:t>
            </a:r>
            <a:br>
              <a:rPr lang="en-US" sz="4000"/>
            </a:br>
            <a:endParaRPr lang="en-US" sz="4000"/>
          </a:p>
        </p:txBody>
      </p:sp>
      <p:sp>
        <p:nvSpPr>
          <p:cNvPr id="28675" name="Rectangle 3"/>
          <p:cNvSpPr>
            <a:spLocks noGrp="1" noChangeArrowheads="1"/>
          </p:cNvSpPr>
          <p:nvPr>
            <p:ph type="body" idx="4294967295"/>
          </p:nvPr>
        </p:nvSpPr>
        <p:spPr>
          <a:xfrm>
            <a:off x="0" y="2209800"/>
            <a:ext cx="8229600" cy="3916363"/>
          </a:xfrm>
        </p:spPr>
        <p:txBody>
          <a:bodyPr>
            <a:normAutofit/>
          </a:bodyPr>
          <a:lstStyle/>
          <a:p>
            <a:pPr>
              <a:lnSpc>
                <a:spcPct val="90000"/>
              </a:lnSpc>
            </a:pPr>
            <a:r>
              <a:rPr lang="en-US" sz="2400"/>
              <a:t>It is so pervasive and interconnected that it can not be easily divided into discreet subunits for study.</a:t>
            </a:r>
          </a:p>
          <a:p>
            <a:pPr>
              <a:lnSpc>
                <a:spcPct val="90000"/>
              </a:lnSpc>
            </a:pPr>
            <a:r>
              <a:rPr lang="en-US" sz="2400"/>
              <a:t>In anatomic displays the fascia is removed to study the underlying structures.</a:t>
            </a:r>
          </a:p>
          <a:p>
            <a:pPr>
              <a:lnSpc>
                <a:spcPct val="90000"/>
              </a:lnSpc>
            </a:pPr>
            <a:r>
              <a:rPr lang="en-US" sz="2400"/>
              <a:t>The properties of the fascial system drastically change post-mortem and the embalming process totally disrupts the fascial system.</a:t>
            </a:r>
          </a:p>
          <a:p>
            <a:pPr>
              <a:lnSpc>
                <a:spcPct val="90000"/>
              </a:lnSpc>
            </a:pPr>
            <a:r>
              <a:rPr lang="en-US" sz="2400"/>
              <a:t>We have not previously had a mechanism to study the fascial system in vivo.</a:t>
            </a:r>
          </a:p>
          <a:p>
            <a:pPr>
              <a:lnSpc>
                <a:spcPct val="90000"/>
              </a:lnSpc>
              <a:buFont typeface="Wingdings" pitchFamily="2" charset="2"/>
              <a:buNone/>
            </a:pPr>
            <a:r>
              <a:rPr lang="en-US" sz="2400"/>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p:txBody>
          <a:bodyPr>
            <a:normAutofit/>
          </a:bodyPr>
          <a:lstStyle/>
          <a:p>
            <a:r>
              <a:rPr lang="en-US" sz="4000" dirty="0"/>
              <a:t>Recent Increase in Fascial Research</a:t>
            </a:r>
          </a:p>
        </p:txBody>
      </p:sp>
      <p:sp>
        <p:nvSpPr>
          <p:cNvPr id="25606" name="Rectangle 6"/>
          <p:cNvSpPr>
            <a:spLocks noGrp="1" noChangeArrowheads="1"/>
          </p:cNvSpPr>
          <p:nvPr>
            <p:ph sz="half" idx="1"/>
          </p:nvPr>
        </p:nvSpPr>
        <p:spPr/>
        <p:txBody>
          <a:bodyPr>
            <a:normAutofit fontScale="92500" lnSpcReduction="10000"/>
          </a:bodyPr>
          <a:lstStyle/>
          <a:p>
            <a:pPr>
              <a:lnSpc>
                <a:spcPct val="80000"/>
              </a:lnSpc>
            </a:pPr>
            <a:r>
              <a:rPr lang="en-US" sz="1600" dirty="0"/>
              <a:t>Understanding that fascia plays a role in musculoskeletal strain disorders, postural strain patterns, fibromyalgia, pelvic pain, respiratory dysfunction, chronic stress injuries, wound healing and scarring, and trauma recovery and repair.</a:t>
            </a:r>
          </a:p>
          <a:p>
            <a:pPr>
              <a:lnSpc>
                <a:spcPct val="80000"/>
              </a:lnSpc>
            </a:pPr>
            <a:r>
              <a:rPr lang="en-US" sz="1600" dirty="0"/>
              <a:t>Recent advances in microscopy and ultrasound are allowing us to view the fascial system in vivo.</a:t>
            </a:r>
          </a:p>
          <a:p>
            <a:pPr>
              <a:lnSpc>
                <a:spcPct val="80000"/>
              </a:lnSpc>
            </a:pPr>
            <a:r>
              <a:rPr lang="en-US" sz="1600" dirty="0" smtClean="0"/>
              <a:t>The first International congress on </a:t>
            </a:r>
            <a:r>
              <a:rPr lang="en-US" sz="1600" dirty="0"/>
              <a:t>Fascial Research was </a:t>
            </a:r>
            <a:r>
              <a:rPr lang="en-US" sz="1600" dirty="0" smtClean="0"/>
              <a:t>held in 2007 and was sold </a:t>
            </a:r>
            <a:r>
              <a:rPr lang="en-US" sz="1600" dirty="0"/>
              <a:t>out at 700 participants representing every continent but Antarctica and was shown via delayed video to dozens of international viewing sites on 5 continents.</a:t>
            </a:r>
          </a:p>
          <a:p>
            <a:pPr>
              <a:lnSpc>
                <a:spcPct val="80000"/>
              </a:lnSpc>
            </a:pPr>
            <a:r>
              <a:rPr lang="en-US" sz="1600" dirty="0" smtClean="0"/>
              <a:t>Since that time International Congresses on Fascial Research are held every two to three years and comprise the world’s leading scientists and researchers, physicians and surgeons, and manual therapists working directly with the fascial system.</a:t>
            </a:r>
          </a:p>
          <a:p>
            <a:pPr>
              <a:lnSpc>
                <a:spcPct val="80000"/>
              </a:lnSpc>
            </a:pPr>
            <a:r>
              <a:rPr lang="en-US" sz="1600" dirty="0" smtClean="0"/>
              <a:t>Hundreds of fascia related scientific articles have been published since 2007 and millions of dollars have been spent in the research and development of research on the fascial system.</a:t>
            </a:r>
            <a:endParaRPr lang="en-US" sz="1600" dirty="0"/>
          </a:p>
          <a:p>
            <a:pPr>
              <a:lnSpc>
                <a:spcPct val="80000"/>
              </a:lnSpc>
            </a:pPr>
            <a:endParaRPr lang="en-US" sz="1600" dirty="0"/>
          </a:p>
        </p:txBody>
      </p:sp>
      <p:sp>
        <p:nvSpPr>
          <p:cNvPr id="25607" name="Rectangle 7"/>
          <p:cNvSpPr>
            <a:spLocks noGrp="1" noChangeArrowheads="1"/>
          </p:cNvSpPr>
          <p:nvPr>
            <p:ph sz="half" idx="2"/>
          </p:nvPr>
        </p:nvSpPr>
        <p:spPr>
          <a:xfrm>
            <a:off x="4724400" y="1676400"/>
            <a:ext cx="3962400" cy="4449763"/>
          </a:xfrm>
        </p:spPr>
        <p:txBody>
          <a:bodyPr>
            <a:normAutofit fontScale="92500" lnSpcReduction="10000"/>
          </a:bodyPr>
          <a:lstStyle/>
          <a:p>
            <a:pPr>
              <a:lnSpc>
                <a:spcPct val="80000"/>
              </a:lnSpc>
            </a:pPr>
            <a:endParaRPr lang="en-US" sz="1800" dirty="0"/>
          </a:p>
        </p:txBody>
      </p:sp>
      <p:pic>
        <p:nvPicPr>
          <p:cNvPr id="25608" name="Picture 8" descr="power point 001"/>
          <p:cNvPicPr>
            <a:picLocks noChangeAspect="1" noChangeArrowheads="1"/>
          </p:cNvPicPr>
          <p:nvPr/>
        </p:nvPicPr>
        <p:blipFill>
          <a:blip r:embed="rId2" cstate="print"/>
          <a:srcRect/>
          <a:stretch>
            <a:fillRect/>
          </a:stretch>
        </p:blipFill>
        <p:spPr bwMode="auto">
          <a:xfrm>
            <a:off x="4953000" y="2362200"/>
            <a:ext cx="3328988" cy="264318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42573-R1-26-26"/>
          <p:cNvPicPr>
            <a:picLocks noChangeAspect="1" noChangeArrowheads="1"/>
          </p:cNvPicPr>
          <p:nvPr/>
        </p:nvPicPr>
        <p:blipFill>
          <a:blip r:embed="rId2" cstate="print"/>
          <a:srcRect/>
          <a:stretch>
            <a:fillRect/>
          </a:stretch>
        </p:blipFill>
        <p:spPr bwMode="auto">
          <a:xfrm>
            <a:off x="1676400" y="228600"/>
            <a:ext cx="5715000" cy="5261982"/>
          </a:xfrm>
          <a:prstGeom prst="rect">
            <a:avLst/>
          </a:prstGeom>
          <a:noFill/>
        </p:spPr>
      </p:pic>
      <p:sp>
        <p:nvSpPr>
          <p:cNvPr id="6" name="TextBox 5"/>
          <p:cNvSpPr txBox="1"/>
          <p:nvPr/>
        </p:nvSpPr>
        <p:spPr>
          <a:xfrm>
            <a:off x="1295400" y="5715000"/>
            <a:ext cx="6400800" cy="923330"/>
          </a:xfrm>
          <a:prstGeom prst="rect">
            <a:avLst/>
          </a:prstGeom>
          <a:noFill/>
        </p:spPr>
        <p:txBody>
          <a:bodyPr wrap="square" rtlCol="0">
            <a:spAutoFit/>
          </a:bodyPr>
          <a:lstStyle/>
          <a:p>
            <a:r>
              <a:rPr lang="en-US" dirty="0" smtClean="0"/>
              <a:t>This is a picture of the fascial system in it’s non-hydrated form post mortem.  The properties of the fascial system when it is non-hydrated act like that of an insulator.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9" name="image2" descr="Microvacuole"/>
          <p:cNvPicPr>
            <a:picLocks noGrp="1" noChangeAspect="1" noChangeArrowheads="1"/>
          </p:cNvPicPr>
          <p:nvPr>
            <p:ph type="body" sz="half" idx="4294967295"/>
          </p:nvPr>
        </p:nvPicPr>
        <p:blipFill>
          <a:blip r:embed="rId2" cstate="print"/>
          <a:srcRect/>
          <a:stretch>
            <a:fillRect/>
          </a:stretch>
        </p:blipFill>
        <p:spPr>
          <a:xfrm>
            <a:off x="1524000" y="152401"/>
            <a:ext cx="5680038" cy="4648199"/>
          </a:xfrm>
          <a:noFill/>
          <a:ln/>
        </p:spPr>
      </p:pic>
      <p:sp>
        <p:nvSpPr>
          <p:cNvPr id="6" name="TextBox 5"/>
          <p:cNvSpPr txBox="1"/>
          <p:nvPr/>
        </p:nvSpPr>
        <p:spPr>
          <a:xfrm>
            <a:off x="457200" y="4953000"/>
            <a:ext cx="8458406" cy="2308324"/>
          </a:xfrm>
          <a:prstGeom prst="rect">
            <a:avLst/>
          </a:prstGeom>
          <a:noFill/>
        </p:spPr>
        <p:txBody>
          <a:bodyPr wrap="none" rtlCol="0">
            <a:spAutoFit/>
          </a:bodyPr>
          <a:lstStyle/>
          <a:p>
            <a:r>
              <a:rPr lang="en-US" dirty="0" smtClean="0"/>
              <a:t>This is a picture of the fascial system in vivo.  The same collagen fibers that looked like </a:t>
            </a:r>
          </a:p>
          <a:p>
            <a:r>
              <a:rPr lang="en-US" dirty="0" smtClean="0"/>
              <a:t>brittle spider webs now comprise hydrophilic jelly called </a:t>
            </a:r>
            <a:r>
              <a:rPr lang="en-US" dirty="0" err="1" smtClean="0"/>
              <a:t>proteoglycoaminoglycans</a:t>
            </a:r>
            <a:r>
              <a:rPr lang="en-US" dirty="0" smtClean="0"/>
              <a:t>.  </a:t>
            </a:r>
            <a:endParaRPr lang="en-US" dirty="0"/>
          </a:p>
          <a:p>
            <a:r>
              <a:rPr lang="en-US" dirty="0" smtClean="0"/>
              <a:t>The properties of the fascial system when hydrated allow the system to act as a </a:t>
            </a:r>
          </a:p>
          <a:p>
            <a:r>
              <a:rPr lang="en-US" dirty="0" smtClean="0"/>
              <a:t>semi-conductor rather than an insulator.</a:t>
            </a:r>
          </a:p>
          <a:p>
            <a:r>
              <a:rPr lang="en-US" dirty="0" smtClean="0"/>
              <a:t>In lay terms this equates to the difference between how the inside (semi-conductor) of an </a:t>
            </a:r>
          </a:p>
          <a:p>
            <a:r>
              <a:rPr lang="en-US" dirty="0" smtClean="0"/>
              <a:t>electrical cord works vs. the outside (insulator) of an electrical cord works.</a:t>
            </a:r>
          </a:p>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42573-R1-36-36"/>
          <p:cNvPicPr>
            <a:picLocks noChangeAspect="1" noChangeArrowheads="1"/>
          </p:cNvPicPr>
          <p:nvPr/>
        </p:nvPicPr>
        <p:blipFill>
          <a:blip r:embed="rId2" cstate="print"/>
          <a:srcRect/>
          <a:stretch>
            <a:fillRect/>
          </a:stretch>
        </p:blipFill>
        <p:spPr bwMode="auto">
          <a:xfrm>
            <a:off x="2286000" y="228600"/>
            <a:ext cx="4205288" cy="643413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42573-R1-34-34"/>
          <p:cNvPicPr>
            <a:picLocks noChangeAspect="1" noChangeArrowheads="1"/>
          </p:cNvPicPr>
          <p:nvPr/>
        </p:nvPicPr>
        <p:blipFill>
          <a:blip r:embed="rId2" cstate="print"/>
          <a:srcRect/>
          <a:stretch>
            <a:fillRect/>
          </a:stretch>
        </p:blipFill>
        <p:spPr bwMode="auto">
          <a:xfrm>
            <a:off x="2438400" y="228600"/>
            <a:ext cx="4103688" cy="643096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42573-R1-28-28"/>
          <p:cNvPicPr>
            <a:picLocks noChangeAspect="1" noChangeArrowheads="1"/>
          </p:cNvPicPr>
          <p:nvPr/>
        </p:nvPicPr>
        <p:blipFill>
          <a:blip r:embed="rId2" cstate="print"/>
          <a:srcRect/>
          <a:stretch>
            <a:fillRect/>
          </a:stretch>
        </p:blipFill>
        <p:spPr bwMode="auto">
          <a:xfrm>
            <a:off x="1600200" y="152400"/>
            <a:ext cx="5822950" cy="645001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42573-R1-10-10"/>
          <p:cNvPicPr>
            <a:picLocks noChangeAspect="1" noChangeArrowheads="1"/>
          </p:cNvPicPr>
          <p:nvPr/>
        </p:nvPicPr>
        <p:blipFill>
          <a:blip r:embed="rId2" cstate="print"/>
          <a:srcRect/>
          <a:stretch>
            <a:fillRect/>
          </a:stretch>
        </p:blipFill>
        <p:spPr bwMode="auto">
          <a:xfrm>
            <a:off x="228600" y="685800"/>
            <a:ext cx="8739188" cy="552926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Fascia </a:t>
            </a:r>
            <a:endParaRPr lang="en-US" dirty="0"/>
          </a:p>
        </p:txBody>
      </p:sp>
      <p:sp>
        <p:nvSpPr>
          <p:cNvPr id="4" name="Text Placeholder 3"/>
          <p:cNvSpPr>
            <a:spLocks noGrp="1"/>
          </p:cNvSpPr>
          <p:nvPr>
            <p:ph type="body" idx="1"/>
          </p:nvPr>
        </p:nvSpPr>
        <p:spPr/>
        <p:txBody>
          <a:bodyPr/>
          <a:lstStyle/>
          <a:p>
            <a:r>
              <a:rPr lang="en-US" dirty="0" smtClean="0"/>
              <a:t>Historical Definition</a:t>
            </a:r>
            <a:endParaRPr lang="en-US" dirty="0"/>
          </a:p>
        </p:txBody>
      </p:sp>
      <p:sp>
        <p:nvSpPr>
          <p:cNvPr id="5" name="Content Placeholder 4"/>
          <p:cNvSpPr>
            <a:spLocks noGrp="1"/>
          </p:cNvSpPr>
          <p:nvPr>
            <p:ph sz="half" idx="2"/>
          </p:nvPr>
        </p:nvSpPr>
        <p:spPr/>
        <p:txBody>
          <a:bodyPr>
            <a:normAutofit lnSpcReduction="10000"/>
          </a:bodyPr>
          <a:lstStyle/>
          <a:p>
            <a:pPr>
              <a:lnSpc>
                <a:spcPct val="80000"/>
              </a:lnSpc>
            </a:pPr>
            <a:r>
              <a:rPr lang="en-US" dirty="0"/>
              <a:t>Fascia is the soft tissue component of the connective tissue system that permeates the human body forming a whole-body continuous three-dimensional matrix of structural support.</a:t>
            </a:r>
          </a:p>
          <a:p>
            <a:pPr>
              <a:lnSpc>
                <a:spcPct val="80000"/>
              </a:lnSpc>
            </a:pPr>
            <a:r>
              <a:rPr lang="en-US" dirty="0"/>
              <a:t>It interpenetrates and surrounds all organs, muscles, bones and nerve fibers, creating a unique environment for body systems functioning.</a:t>
            </a:r>
          </a:p>
          <a:p>
            <a:endParaRPr lang="en-US" dirty="0"/>
          </a:p>
        </p:txBody>
      </p:sp>
      <p:sp>
        <p:nvSpPr>
          <p:cNvPr id="6" name="Text Placeholder 5"/>
          <p:cNvSpPr>
            <a:spLocks noGrp="1"/>
          </p:cNvSpPr>
          <p:nvPr>
            <p:ph type="body" sz="quarter" idx="3"/>
          </p:nvPr>
        </p:nvSpPr>
        <p:spPr>
          <a:xfrm>
            <a:off x="4648200" y="1600200"/>
            <a:ext cx="4041775" cy="1295400"/>
          </a:xfrm>
        </p:spPr>
        <p:txBody>
          <a:bodyPr>
            <a:normAutofit/>
          </a:bodyPr>
          <a:lstStyle/>
          <a:p>
            <a:r>
              <a:rPr lang="en-US" dirty="0" smtClean="0"/>
              <a:t>Definition Re-Created at First International Congress on Fascial Research  in 2007</a:t>
            </a:r>
            <a:endParaRPr lang="en-US" dirty="0"/>
          </a:p>
        </p:txBody>
      </p:sp>
      <p:sp>
        <p:nvSpPr>
          <p:cNvPr id="7" name="Content Placeholder 6"/>
          <p:cNvSpPr>
            <a:spLocks noGrp="1"/>
          </p:cNvSpPr>
          <p:nvPr>
            <p:ph sz="quarter" idx="4"/>
          </p:nvPr>
        </p:nvSpPr>
        <p:spPr>
          <a:xfrm>
            <a:off x="4645025" y="3124199"/>
            <a:ext cx="4041775" cy="3001963"/>
          </a:xfrm>
        </p:spPr>
        <p:txBody>
          <a:bodyPr/>
          <a:lstStyle/>
          <a:p>
            <a:r>
              <a:rPr lang="en-US" dirty="0" smtClean="0"/>
              <a:t>Fascia is described as all collagenous fibrous connective tissues that can be seen as elements of a body-wide tensional force transmission network.</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42573-R1-33-33"/>
          <p:cNvPicPr>
            <a:picLocks noChangeAspect="1" noChangeArrowheads="1"/>
          </p:cNvPicPr>
          <p:nvPr/>
        </p:nvPicPr>
        <p:blipFill>
          <a:blip r:embed="rId2" cstate="print"/>
          <a:srcRect/>
          <a:stretch>
            <a:fillRect/>
          </a:stretch>
        </p:blipFill>
        <p:spPr bwMode="auto">
          <a:xfrm>
            <a:off x="2133600" y="152400"/>
            <a:ext cx="4927600" cy="648811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Fluid Composition in the Fascial System</a:t>
            </a:r>
            <a:endParaRPr lang="en-US" dirty="0"/>
          </a:p>
        </p:txBody>
      </p:sp>
      <p:sp>
        <p:nvSpPr>
          <p:cNvPr id="3" name="Content Placeholder 2"/>
          <p:cNvSpPr>
            <a:spLocks noGrp="1"/>
          </p:cNvSpPr>
          <p:nvPr>
            <p:ph idx="1"/>
          </p:nvPr>
        </p:nvSpPr>
        <p:spPr>
          <a:xfrm>
            <a:off x="457200" y="1828799"/>
            <a:ext cx="8229600" cy="4038601"/>
          </a:xfrm>
        </p:spPr>
        <p:txBody>
          <a:bodyPr>
            <a:normAutofit fontScale="55000" lnSpcReduction="20000"/>
          </a:bodyPr>
          <a:lstStyle/>
          <a:p>
            <a:r>
              <a:rPr lang="en-US" dirty="0" smtClean="0"/>
              <a:t>Interstitial Fluid is made up of the same concentrations of salts as the water in our oceans.</a:t>
            </a:r>
          </a:p>
          <a:p>
            <a:r>
              <a:rPr lang="en-US" dirty="0" smtClean="0"/>
              <a:t>There is </a:t>
            </a:r>
            <a:r>
              <a:rPr lang="en-US" dirty="0" err="1" smtClean="0"/>
              <a:t>interfascial</a:t>
            </a:r>
            <a:r>
              <a:rPr lang="en-US" dirty="0" smtClean="0"/>
              <a:t> or bound water and bulk or unbound water found in connective tissue </a:t>
            </a:r>
          </a:p>
          <a:p>
            <a:r>
              <a:rPr lang="en-US" dirty="0" smtClean="0"/>
              <a:t>Healthy fascia contains more bound water than bulk water.  Bound water behaves with the same characteristics of a liquid crystal.  </a:t>
            </a:r>
          </a:p>
          <a:p>
            <a:r>
              <a:rPr lang="en-US" dirty="0" smtClean="0"/>
              <a:t>Bound water has greater molecular stability, a negative electrical charge, a greater viscosity, the ability to absorb certain spectra of light, and the ability to string together molecules.</a:t>
            </a:r>
          </a:p>
          <a:p>
            <a:r>
              <a:rPr lang="en-US" dirty="0" smtClean="0"/>
              <a:t>Many pathologies – such as inflammatory conditions, edema, accumulation of free radicals and waste products, etc. have a higher percentage of bulk water in the ground substance. </a:t>
            </a:r>
          </a:p>
          <a:p>
            <a:r>
              <a:rPr lang="en-US" dirty="0" smtClean="0"/>
              <a:t>Bulk water does not contain the advantages of bound water.</a:t>
            </a:r>
          </a:p>
          <a:p>
            <a:r>
              <a:rPr lang="en-US" dirty="0" smtClean="0"/>
              <a:t>When connective tissue is manipulated it can become rehydrated.  It is like the effect of squeezing a sponge – bulk water zones are wrung out and “fresh” water from blood plasma is replenished allowing for bound “water zones.”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42573-R1-09-9"/>
          <p:cNvPicPr>
            <a:picLocks noChangeAspect="1" noChangeArrowheads="1"/>
          </p:cNvPicPr>
          <p:nvPr/>
        </p:nvPicPr>
        <p:blipFill>
          <a:blip r:embed="rId2" cstate="print"/>
          <a:srcRect/>
          <a:stretch>
            <a:fillRect/>
          </a:stretch>
        </p:blipFill>
        <p:spPr bwMode="auto">
          <a:xfrm>
            <a:off x="533400" y="1066800"/>
            <a:ext cx="8070850" cy="4700588"/>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Functions of Fluids in the Fascial System</a:t>
            </a:r>
            <a:endParaRPr lang="en-US" dirty="0"/>
          </a:p>
        </p:txBody>
      </p:sp>
      <p:sp>
        <p:nvSpPr>
          <p:cNvPr id="3" name="Content Placeholder 2"/>
          <p:cNvSpPr>
            <a:spLocks noGrp="1"/>
          </p:cNvSpPr>
          <p:nvPr>
            <p:ph idx="1"/>
          </p:nvPr>
        </p:nvSpPr>
        <p:spPr>
          <a:xfrm>
            <a:off x="457200" y="1828800"/>
            <a:ext cx="8229600" cy="4297363"/>
          </a:xfrm>
        </p:spPr>
        <p:txBody>
          <a:bodyPr>
            <a:normAutofit fontScale="62500" lnSpcReduction="20000"/>
          </a:bodyPr>
          <a:lstStyle/>
          <a:p>
            <a:r>
              <a:rPr lang="en-US" dirty="0" smtClean="0"/>
              <a:t>Interstitial fluids create a transport space for nutrients, waste materials, and messenger substances to facilitate homeostasis between the extracellular and intracellular milieu.  </a:t>
            </a:r>
          </a:p>
          <a:p>
            <a:r>
              <a:rPr lang="en-US" dirty="0" smtClean="0"/>
              <a:t>Fascia plays a major role in the fight against pathogens and infections prior to any kind of intervention from the immune system.</a:t>
            </a:r>
          </a:p>
          <a:p>
            <a:r>
              <a:rPr lang="en-US" dirty="0" smtClean="0"/>
              <a:t>Interstitial fluid is a medium of communication between cells.  Because both collagen and water molecules have polarization properties protons can “jump” along collagen fibers at a rate faster than electrical signals can conduct over a nerve fiber.</a:t>
            </a:r>
          </a:p>
          <a:p>
            <a:r>
              <a:rPr lang="en-US" dirty="0" smtClean="0"/>
              <a:t>Fascia provides the pumping force for the return circulation of blood and lymph into the blood vessels. </a:t>
            </a:r>
          </a:p>
          <a:p>
            <a:r>
              <a:rPr lang="en-US" dirty="0" smtClean="0"/>
              <a:t>The proteoglycans in fascia act as shock absorbers and lubricants.  They actively participate in the mechanical cohesiveness of connective tissue.</a:t>
            </a:r>
          </a:p>
          <a:p>
            <a:pPr>
              <a:buNone/>
            </a:pPr>
            <a:r>
              <a:rPr lang="en-US" dirty="0" smtClean="0"/>
              <a:t> </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Fascial “Pump”</a:t>
            </a:r>
            <a:endParaRPr lang="en-US" dirty="0"/>
          </a:p>
        </p:txBody>
      </p:sp>
      <p:sp>
        <p:nvSpPr>
          <p:cNvPr id="3" name="Content Placeholder 2"/>
          <p:cNvSpPr>
            <a:spLocks noGrp="1"/>
          </p:cNvSpPr>
          <p:nvPr>
            <p:ph idx="1"/>
          </p:nvPr>
        </p:nvSpPr>
        <p:spPr>
          <a:xfrm>
            <a:off x="457200" y="1295400"/>
            <a:ext cx="8229600" cy="5181600"/>
          </a:xfrm>
        </p:spPr>
        <p:txBody>
          <a:bodyPr>
            <a:normAutofit fontScale="92500" lnSpcReduction="20000"/>
          </a:bodyPr>
          <a:lstStyle/>
          <a:p>
            <a:r>
              <a:rPr lang="en-US" sz="2000" dirty="0" smtClean="0"/>
              <a:t>The fascial system is an intimate partner with the vascular and lymphatic system in regards to return circulation.</a:t>
            </a:r>
          </a:p>
          <a:p>
            <a:r>
              <a:rPr lang="en-US" sz="2000" dirty="0" smtClean="0"/>
              <a:t>Unlike arteries, which have some rigidity, veins and the lymphatics are fairly </a:t>
            </a:r>
            <a:r>
              <a:rPr lang="en-US" sz="2000" dirty="0" err="1" smtClean="0"/>
              <a:t>flacid</a:t>
            </a:r>
            <a:r>
              <a:rPr lang="en-US" sz="2000" dirty="0" smtClean="0"/>
              <a:t> and collapse easily.</a:t>
            </a:r>
          </a:p>
          <a:p>
            <a:r>
              <a:rPr lang="en-US" sz="2000" dirty="0" smtClean="0"/>
              <a:t>While the transport of lymph involves contraction of valves, these valves are made of fascia and they contract at the same rate as fascia.</a:t>
            </a:r>
          </a:p>
          <a:p>
            <a:r>
              <a:rPr lang="en-US" sz="2000" dirty="0" smtClean="0"/>
              <a:t>Fascia continually contracts at the rate of 8-12 cycles per minute.</a:t>
            </a:r>
          </a:p>
          <a:p>
            <a:r>
              <a:rPr lang="en-US" sz="2000" dirty="0" smtClean="0"/>
              <a:t>These contractions act as a pump, driving fluids through the vessels.</a:t>
            </a:r>
          </a:p>
          <a:p>
            <a:r>
              <a:rPr lang="en-US" sz="2000" dirty="0" smtClean="0"/>
              <a:t>Fascia is not comprised of parallel bands but of layers arranged in circular, transverse, or oblique patterns.</a:t>
            </a:r>
          </a:p>
          <a:p>
            <a:r>
              <a:rPr lang="en-US" sz="2000" dirty="0" smtClean="0"/>
              <a:t>Contraction of the fascia occurs in a spiral pattern similar to wringing out a dishtowel.</a:t>
            </a:r>
          </a:p>
          <a:p>
            <a:r>
              <a:rPr lang="en-US" sz="2000" dirty="0" smtClean="0"/>
              <a:t>If fascia is in an abnormal state of tension this wringing can create a tourniquet type action resulting in stasis.</a:t>
            </a:r>
          </a:p>
          <a:p>
            <a:r>
              <a:rPr lang="en-US" sz="2000" dirty="0" smtClean="0"/>
              <a:t>It is now believed that the “listening stations” associated with palpation of the cranialsacral rhythm are actually detecting the “fascial pulse.”  Studies have shown that the cerebrospinal fluid, while creating the same rhythm of pulse, is actually contained within the dural tube and is distinct from the interstitial fluid flow of the periphery.</a:t>
            </a:r>
          </a:p>
          <a:p>
            <a:endParaRPr lang="en-US" sz="2000" dirty="0" smtClean="0"/>
          </a:p>
          <a:p>
            <a:pPr>
              <a:buNone/>
            </a:pPr>
            <a:endParaRPr lang="en-US" dirty="0" smtClean="0"/>
          </a:p>
          <a:p>
            <a:endParaRPr lang="en-US" dirty="0" smtClean="0"/>
          </a:p>
          <a:p>
            <a:endParaRPr lang="en-US" dirty="0" smtClean="0"/>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Stimulation and Fascial Health</a:t>
            </a:r>
            <a:endParaRPr lang="en-US" dirty="0"/>
          </a:p>
        </p:txBody>
      </p:sp>
      <p:sp>
        <p:nvSpPr>
          <p:cNvPr id="3" name="Text Placeholder 2"/>
          <p:cNvSpPr>
            <a:spLocks noGrp="1"/>
          </p:cNvSpPr>
          <p:nvPr>
            <p:ph type="body" idx="1"/>
          </p:nvPr>
        </p:nvSpPr>
        <p:spPr/>
        <p:txBody>
          <a:bodyPr/>
          <a:lstStyle/>
          <a:p>
            <a:r>
              <a:rPr lang="en-US" dirty="0" smtClean="0"/>
              <a:t>Biochemical Stimulation</a:t>
            </a:r>
            <a:endParaRPr lang="en-US" dirty="0"/>
          </a:p>
        </p:txBody>
      </p:sp>
      <p:sp>
        <p:nvSpPr>
          <p:cNvPr id="4" name="Content Placeholder 3"/>
          <p:cNvSpPr>
            <a:spLocks noGrp="1"/>
          </p:cNvSpPr>
          <p:nvPr>
            <p:ph sz="half" idx="2"/>
          </p:nvPr>
        </p:nvSpPr>
        <p:spPr/>
        <p:txBody>
          <a:bodyPr>
            <a:normAutofit/>
          </a:bodyPr>
          <a:lstStyle/>
          <a:p>
            <a:r>
              <a:rPr lang="en-US" sz="1600" dirty="0" smtClean="0"/>
              <a:t>Fibroblasts can be stimulated biochemically from the following: inflammatory cytokines, several other cytokines, hormones, changes in ground substance ph, and availability of HGH.</a:t>
            </a:r>
          </a:p>
          <a:p>
            <a:r>
              <a:rPr lang="en-US" sz="1600" dirty="0" smtClean="0"/>
              <a:t>Human Growth Hormone is produced during sleep.  It acts as an important “fertilizer” for collagen production and proper collagen synthesis.  (</a:t>
            </a:r>
            <a:r>
              <a:rPr lang="en-US" sz="1600" dirty="0" err="1" smtClean="0"/>
              <a:t>ie</a:t>
            </a:r>
            <a:r>
              <a:rPr lang="en-US" sz="1600" dirty="0" smtClean="0"/>
              <a:t> sleep is very important for fascial health!!)</a:t>
            </a:r>
          </a:p>
          <a:p>
            <a:r>
              <a:rPr lang="en-US" sz="1600" dirty="0" smtClean="0"/>
              <a:t>Nutritional care (and sleep) can improve the biochemical environment.</a:t>
            </a:r>
          </a:p>
          <a:p>
            <a:pPr>
              <a:buNone/>
            </a:pPr>
            <a:endParaRPr lang="en-US" sz="1600" dirty="0" smtClean="0"/>
          </a:p>
          <a:p>
            <a:endParaRPr lang="en-US" sz="1600" dirty="0" smtClean="0"/>
          </a:p>
          <a:p>
            <a:endParaRPr lang="en-US" sz="1600" dirty="0" smtClean="0"/>
          </a:p>
          <a:p>
            <a:endParaRPr lang="en-US" sz="2000" dirty="0"/>
          </a:p>
        </p:txBody>
      </p:sp>
      <p:sp>
        <p:nvSpPr>
          <p:cNvPr id="5" name="Text Placeholder 4"/>
          <p:cNvSpPr>
            <a:spLocks noGrp="1"/>
          </p:cNvSpPr>
          <p:nvPr>
            <p:ph type="body" sz="quarter" idx="3"/>
          </p:nvPr>
        </p:nvSpPr>
        <p:spPr/>
        <p:txBody>
          <a:bodyPr/>
          <a:lstStyle/>
          <a:p>
            <a:r>
              <a:rPr lang="en-US" dirty="0" smtClean="0"/>
              <a:t>Biomechanical Stimulation</a:t>
            </a:r>
            <a:endParaRPr lang="en-US" dirty="0"/>
          </a:p>
        </p:txBody>
      </p:sp>
      <p:sp>
        <p:nvSpPr>
          <p:cNvPr id="6" name="Content Placeholder 5"/>
          <p:cNvSpPr>
            <a:spLocks noGrp="1"/>
          </p:cNvSpPr>
          <p:nvPr>
            <p:ph sz="quarter" idx="4"/>
          </p:nvPr>
        </p:nvSpPr>
        <p:spPr/>
        <p:txBody>
          <a:bodyPr/>
          <a:lstStyle/>
          <a:p>
            <a:r>
              <a:rPr lang="en-US" sz="1600" dirty="0" smtClean="0"/>
              <a:t>Fibroblasts change their metabolic function based on the tensional and mechanical shears imposed upon them.</a:t>
            </a:r>
          </a:p>
          <a:p>
            <a:r>
              <a:rPr lang="en-US" sz="1600" dirty="0" smtClean="0"/>
              <a:t>Biomechanical stimulation is at least as important for tissue health as the biochemical environment.  </a:t>
            </a:r>
          </a:p>
          <a:p>
            <a:r>
              <a:rPr lang="en-US" sz="1600" b="1" dirty="0" smtClean="0"/>
              <a:t>Without proper mechanical stimulation, fascial fibroblasts will not create an adequate fibrous matrix, regardless of the status of the biochemical environment.</a:t>
            </a:r>
          </a:p>
          <a:p>
            <a:r>
              <a:rPr lang="en-US" sz="1600" dirty="0" smtClean="0"/>
              <a:t>Sports, movement therapies, and manual therapies can foster optimal biomechanical stimulation for matrix remodeling from fibroblasts.</a:t>
            </a:r>
          </a:p>
          <a:p>
            <a:pPr>
              <a:buNone/>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Collagen </a:t>
            </a:r>
            <a:r>
              <a:rPr lang="en-US" dirty="0" err="1" smtClean="0"/>
              <a:t>Fibre</a:t>
            </a:r>
            <a:r>
              <a:rPr lang="en-US" dirty="0" smtClean="0"/>
              <a:t> Loading and Fascial Health</a:t>
            </a:r>
            <a:endParaRPr lang="en-US" dirty="0"/>
          </a:p>
        </p:txBody>
      </p:sp>
      <p:sp>
        <p:nvSpPr>
          <p:cNvPr id="3" name="Content Placeholder 2"/>
          <p:cNvSpPr>
            <a:spLocks noGrp="1"/>
          </p:cNvSpPr>
          <p:nvPr>
            <p:ph idx="1"/>
          </p:nvPr>
        </p:nvSpPr>
        <p:spPr/>
        <p:txBody>
          <a:bodyPr>
            <a:normAutofit lnSpcReduction="10000"/>
          </a:bodyPr>
          <a:lstStyle/>
          <a:p>
            <a:r>
              <a:rPr lang="en-US" sz="2000" dirty="0" smtClean="0"/>
              <a:t>Healthy fascia is able to store and release kinetic energy resulting in elastic recoil motion.  </a:t>
            </a:r>
          </a:p>
          <a:p>
            <a:r>
              <a:rPr lang="en-US" sz="2000" dirty="0" smtClean="0"/>
              <a:t>Elastic recoil motion is responsible for some of the “effortless” motion patterns seen in gymnastics, martial arts, and other dynamic movement sports.  It is also what gives you the “spring in your step” associated with youth.</a:t>
            </a:r>
          </a:p>
          <a:p>
            <a:r>
              <a:rPr lang="en-US" sz="2000" dirty="0" smtClean="0"/>
              <a:t>The collagen of “healthy fascia” has a two-directional lattice arrangement and undulations called “crimp” which appear like elastic springs.</a:t>
            </a:r>
          </a:p>
          <a:p>
            <a:r>
              <a:rPr lang="en-US" sz="2000" dirty="0" smtClean="0"/>
              <a:t>Collagen that is aged or has been immobilized has a </a:t>
            </a:r>
            <a:r>
              <a:rPr lang="en-US" sz="2000" dirty="0" err="1" smtClean="0"/>
              <a:t>dysregular</a:t>
            </a:r>
            <a:r>
              <a:rPr lang="en-US" sz="2000" dirty="0" smtClean="0"/>
              <a:t> </a:t>
            </a:r>
            <a:r>
              <a:rPr lang="en-US" sz="2000" dirty="0" err="1" smtClean="0"/>
              <a:t>fibre</a:t>
            </a:r>
            <a:r>
              <a:rPr lang="en-US" sz="2000" dirty="0" smtClean="0"/>
              <a:t> arrangement, multidirectional growth of cross-links, and dense collagen </a:t>
            </a:r>
            <a:r>
              <a:rPr lang="en-US" sz="2000" dirty="0" err="1" smtClean="0"/>
              <a:t>fibres</a:t>
            </a:r>
            <a:r>
              <a:rPr lang="en-US" sz="2000" dirty="0" smtClean="0"/>
              <a:t>.  The </a:t>
            </a:r>
            <a:r>
              <a:rPr lang="en-US" sz="2000" dirty="0" err="1" smtClean="0"/>
              <a:t>fibres</a:t>
            </a:r>
            <a:r>
              <a:rPr lang="en-US" sz="2000" dirty="0" smtClean="0"/>
              <a:t> lose their elasticity and stick together creating adhesions.  The </a:t>
            </a:r>
            <a:r>
              <a:rPr lang="en-US" sz="2000" dirty="0" err="1" smtClean="0"/>
              <a:t>fibres</a:t>
            </a:r>
            <a:r>
              <a:rPr lang="en-US" sz="2000" dirty="0" smtClean="0"/>
              <a:t> flatten and lose their “crimp” and springiness.</a:t>
            </a:r>
          </a:p>
          <a:p>
            <a:r>
              <a:rPr lang="en-US" sz="2000" dirty="0" smtClean="0"/>
              <a:t>Proper exercise with favorable loads to collagen fibers can result in regaining a more wavy </a:t>
            </a:r>
            <a:r>
              <a:rPr lang="en-US" sz="2000" dirty="0" err="1" smtClean="0"/>
              <a:t>fibre</a:t>
            </a:r>
            <a:r>
              <a:rPr lang="en-US" sz="2000" dirty="0" smtClean="0"/>
              <a:t> arrangement and improved elastic recoil.</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Collagen Adaptation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Occurs slowly over time.  The renewal speed of the fascial network is slow – the half life of which is months to years depending on the structure.</a:t>
            </a:r>
          </a:p>
          <a:p>
            <a:r>
              <a:rPr lang="en-US" dirty="0" smtClean="0"/>
              <a:t>The load needed for restructuring is also dependent on the structure.  Tendons require high load whereas low force is adequate for intramuscular fascia.</a:t>
            </a:r>
          </a:p>
          <a:p>
            <a:r>
              <a:rPr lang="en-US" dirty="0" smtClean="0"/>
              <a:t>Timing for collagen synthesis </a:t>
            </a:r>
            <a:r>
              <a:rPr lang="en-US" dirty="0" err="1" smtClean="0"/>
              <a:t>vs</a:t>
            </a:r>
            <a:r>
              <a:rPr lang="en-US" dirty="0" smtClean="0"/>
              <a:t> degradation is important.  Collagen synthesis is most prevalent in the first three hours after exercise.  Within the next 48 hours the net degradation is greater than regeneration.  </a:t>
            </a:r>
          </a:p>
          <a:p>
            <a:pPr>
              <a:buNone/>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Guimberteau</a:t>
            </a:r>
            <a:r>
              <a:rPr lang="en-US" dirty="0" smtClean="0"/>
              <a:t> Pictures of Normal Fascia vs. Fascia with Restriction.</a:t>
            </a:r>
            <a:endParaRPr lang="en-US" dirty="0"/>
          </a:p>
        </p:txBody>
      </p:sp>
      <p:sp>
        <p:nvSpPr>
          <p:cNvPr id="3" name="Text Placeholder 2"/>
          <p:cNvSpPr>
            <a:spLocks noGrp="1"/>
          </p:cNvSpPr>
          <p:nvPr>
            <p:ph type="body" idx="1"/>
          </p:nvPr>
        </p:nvSpPr>
        <p:spPr/>
        <p:txBody>
          <a:bodyPr/>
          <a:lstStyle/>
          <a:p>
            <a:r>
              <a:rPr lang="en-US" dirty="0" smtClean="0"/>
              <a:t>“Normal Fascia”</a:t>
            </a:r>
            <a:endParaRPr lang="en-US" dirty="0"/>
          </a:p>
        </p:txBody>
      </p:sp>
      <p:sp>
        <p:nvSpPr>
          <p:cNvPr id="5" name="Text Placeholder 4"/>
          <p:cNvSpPr>
            <a:spLocks noGrp="1"/>
          </p:cNvSpPr>
          <p:nvPr>
            <p:ph type="body" sz="quarter" idx="3"/>
          </p:nvPr>
        </p:nvSpPr>
        <p:spPr/>
        <p:txBody>
          <a:bodyPr/>
          <a:lstStyle/>
          <a:p>
            <a:r>
              <a:rPr lang="en-US" dirty="0" smtClean="0"/>
              <a:t>“Fascial Restriction”</a:t>
            </a:r>
            <a:endParaRPr lang="en-US" dirty="0"/>
          </a:p>
        </p:txBody>
      </p:sp>
      <p:pic>
        <p:nvPicPr>
          <p:cNvPr id="1026" name="Picture 2" descr="\\cnsbs11\Users\lsatalino\My Documents\My Pictures\pics for fascia\fascial restriction.jpg"/>
          <p:cNvPicPr>
            <a:picLocks noGrp="1" noChangeAspect="1" noChangeArrowheads="1"/>
          </p:cNvPicPr>
          <p:nvPr>
            <p:ph sz="quarter" idx="4"/>
          </p:nvPr>
        </p:nvPicPr>
        <p:blipFill>
          <a:blip r:embed="rId2" cstate="print"/>
          <a:srcRect/>
          <a:stretch>
            <a:fillRect/>
          </a:stretch>
        </p:blipFill>
        <p:spPr bwMode="auto">
          <a:xfrm>
            <a:off x="4615373" y="2590800"/>
            <a:ext cx="4207518" cy="3200399"/>
          </a:xfrm>
          <a:prstGeom prst="rect">
            <a:avLst/>
          </a:prstGeom>
          <a:noFill/>
        </p:spPr>
      </p:pic>
      <p:pic>
        <p:nvPicPr>
          <p:cNvPr id="1027" name="Picture 3" descr="\\cnsbs11\Users\lsatalino\My Documents\My Pictures\pics for fascia\fascia 2.jpg"/>
          <p:cNvPicPr>
            <a:picLocks noGrp="1" noChangeAspect="1" noChangeArrowheads="1"/>
          </p:cNvPicPr>
          <p:nvPr>
            <p:ph sz="half" idx="2"/>
          </p:nvPr>
        </p:nvPicPr>
        <p:blipFill>
          <a:blip r:embed="rId3" cstate="print"/>
          <a:srcRect/>
          <a:stretch>
            <a:fillRect/>
          </a:stretch>
        </p:blipFill>
        <p:spPr bwMode="auto">
          <a:xfrm>
            <a:off x="338169" y="2590800"/>
            <a:ext cx="4159219" cy="32004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42573-R1-35-35"/>
          <p:cNvPicPr>
            <a:picLocks noChangeAspect="1" noChangeArrowheads="1"/>
          </p:cNvPicPr>
          <p:nvPr/>
        </p:nvPicPr>
        <p:blipFill>
          <a:blip r:embed="rId2" cstate="print"/>
          <a:srcRect/>
          <a:stretch>
            <a:fillRect/>
          </a:stretch>
        </p:blipFill>
        <p:spPr bwMode="auto">
          <a:xfrm>
            <a:off x="152400" y="609600"/>
            <a:ext cx="8802688" cy="53467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Anatomical Depiction of Fascia and Surrounding Architecture:</a:t>
            </a:r>
            <a:br>
              <a:rPr lang="en-US" sz="2800" b="1" dirty="0" smtClean="0"/>
            </a:br>
            <a:r>
              <a:rPr lang="en-US" sz="2800" b="1" dirty="0" smtClean="0"/>
              <a:t>Traditional View </a:t>
            </a:r>
            <a:endParaRPr lang="en-US" sz="2800" b="1" dirty="0"/>
          </a:p>
        </p:txBody>
      </p:sp>
      <p:sp>
        <p:nvSpPr>
          <p:cNvPr id="4" name="Content Placeholder 3"/>
          <p:cNvSpPr>
            <a:spLocks noGrp="1"/>
          </p:cNvSpPr>
          <p:nvPr>
            <p:ph sz="half" idx="1"/>
          </p:nvPr>
        </p:nvSpPr>
        <p:spPr/>
        <p:txBody>
          <a:bodyPr>
            <a:normAutofit fontScale="85000" lnSpcReduction="10000"/>
          </a:bodyPr>
          <a:lstStyle/>
          <a:p>
            <a:r>
              <a:rPr lang="en-US" sz="2400" dirty="0" smtClean="0"/>
              <a:t>Fascia was removed from display to view underlying joint, bone, tendon, organ, etc.</a:t>
            </a:r>
          </a:p>
          <a:p>
            <a:r>
              <a:rPr lang="en-US" sz="2400" dirty="0" smtClean="0"/>
              <a:t>A clear distinction between ligament, capsule, tendon, muscle, joint, etc. is portrayed.</a:t>
            </a:r>
          </a:p>
          <a:p>
            <a:r>
              <a:rPr lang="en-US" sz="2400" dirty="0" smtClean="0"/>
              <a:t>Little attention was paid to the “continuity” of local architecture.</a:t>
            </a:r>
          </a:p>
          <a:p>
            <a:r>
              <a:rPr lang="en-US" sz="2400" dirty="0" smtClean="0"/>
              <a:t>Movement of the body through space was believed to occur through the compressional forces of muscles on classic weight bearing structures such as bones and cartilage.</a:t>
            </a:r>
          </a:p>
          <a:p>
            <a:pPr>
              <a:buNone/>
            </a:pPr>
            <a:endParaRPr lang="en-US" sz="2400" dirty="0" smtClean="0"/>
          </a:p>
          <a:p>
            <a:endParaRPr lang="en-US" sz="2400" dirty="0"/>
          </a:p>
        </p:txBody>
      </p:sp>
      <p:pic>
        <p:nvPicPr>
          <p:cNvPr id="6" name="Picture 2" descr="42573-R1-29-29"/>
          <p:cNvPicPr>
            <a:picLocks noGrp="1" noChangeAspect="1" noChangeArrowheads="1"/>
          </p:cNvPicPr>
          <p:nvPr>
            <p:ph sz="half" idx="2"/>
          </p:nvPr>
        </p:nvPicPr>
        <p:blipFill>
          <a:blip r:embed="rId2" cstate="print"/>
          <a:srcRect/>
          <a:stretch>
            <a:fillRect/>
          </a:stretch>
        </p:blipFill>
        <p:spPr bwMode="auto">
          <a:xfrm>
            <a:off x="4648200" y="1905000"/>
            <a:ext cx="4038600" cy="35814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42573-R1-12-12"/>
          <p:cNvPicPr>
            <a:picLocks noChangeAspect="1" noChangeArrowheads="1"/>
          </p:cNvPicPr>
          <p:nvPr/>
        </p:nvPicPr>
        <p:blipFill>
          <a:blip r:embed="rId2" cstate="print"/>
          <a:srcRect/>
          <a:stretch>
            <a:fillRect/>
          </a:stretch>
        </p:blipFill>
        <p:spPr bwMode="auto">
          <a:xfrm>
            <a:off x="304800" y="457200"/>
            <a:ext cx="8610600" cy="594042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42573-R1-14-14"/>
          <p:cNvPicPr>
            <a:picLocks noChangeAspect="1" noChangeArrowheads="1"/>
          </p:cNvPicPr>
          <p:nvPr/>
        </p:nvPicPr>
        <p:blipFill>
          <a:blip r:embed="rId2" cstate="print"/>
          <a:srcRect/>
          <a:stretch>
            <a:fillRect/>
          </a:stretch>
        </p:blipFill>
        <p:spPr bwMode="auto">
          <a:xfrm>
            <a:off x="381000" y="685800"/>
            <a:ext cx="8510588" cy="5522913"/>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42573-R1-13-13"/>
          <p:cNvPicPr>
            <a:picLocks noChangeAspect="1" noChangeArrowheads="1"/>
          </p:cNvPicPr>
          <p:nvPr/>
        </p:nvPicPr>
        <p:blipFill>
          <a:blip r:embed="rId2" cstate="print"/>
          <a:srcRect/>
          <a:stretch>
            <a:fillRect/>
          </a:stretch>
        </p:blipFill>
        <p:spPr bwMode="auto">
          <a:xfrm>
            <a:off x="381000" y="609600"/>
            <a:ext cx="8382000" cy="564832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42573-R1-24-24"/>
          <p:cNvPicPr>
            <a:picLocks noChangeAspect="1" noChangeArrowheads="1"/>
          </p:cNvPicPr>
          <p:nvPr/>
        </p:nvPicPr>
        <p:blipFill>
          <a:blip r:embed="rId2" cstate="print"/>
          <a:srcRect/>
          <a:stretch>
            <a:fillRect/>
          </a:stretch>
        </p:blipFill>
        <p:spPr bwMode="auto">
          <a:xfrm>
            <a:off x="2590800" y="304800"/>
            <a:ext cx="3794125" cy="599281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42573-R1-22-22"/>
          <p:cNvPicPr>
            <a:picLocks noChangeAspect="1" noChangeArrowheads="1"/>
          </p:cNvPicPr>
          <p:nvPr/>
        </p:nvPicPr>
        <p:blipFill>
          <a:blip r:embed="rId2" cstate="print"/>
          <a:srcRect/>
          <a:stretch>
            <a:fillRect/>
          </a:stretch>
        </p:blipFill>
        <p:spPr bwMode="auto">
          <a:xfrm>
            <a:off x="1371600" y="381000"/>
            <a:ext cx="6664325" cy="61087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42573-R1-21-21"/>
          <p:cNvPicPr>
            <a:picLocks noChangeAspect="1" noChangeArrowheads="1"/>
          </p:cNvPicPr>
          <p:nvPr/>
        </p:nvPicPr>
        <p:blipFill>
          <a:blip r:embed="rId2" cstate="print"/>
          <a:srcRect/>
          <a:stretch>
            <a:fillRect/>
          </a:stretch>
        </p:blipFill>
        <p:spPr bwMode="auto">
          <a:xfrm>
            <a:off x="1295400" y="533400"/>
            <a:ext cx="6581775" cy="595153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42573-R1-20-20"/>
          <p:cNvPicPr>
            <a:picLocks noChangeAspect="1" noChangeArrowheads="1"/>
          </p:cNvPicPr>
          <p:nvPr/>
        </p:nvPicPr>
        <p:blipFill>
          <a:blip r:embed="rId2" cstate="print"/>
          <a:srcRect/>
          <a:stretch>
            <a:fillRect/>
          </a:stretch>
        </p:blipFill>
        <p:spPr bwMode="auto">
          <a:xfrm>
            <a:off x="203200" y="1143000"/>
            <a:ext cx="8756650" cy="4532313"/>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42573-R1-19-19"/>
          <p:cNvPicPr>
            <a:picLocks noChangeAspect="1" noChangeArrowheads="1"/>
          </p:cNvPicPr>
          <p:nvPr/>
        </p:nvPicPr>
        <p:blipFill>
          <a:blip r:embed="rId2" cstate="print"/>
          <a:srcRect/>
          <a:stretch>
            <a:fillRect/>
          </a:stretch>
        </p:blipFill>
        <p:spPr bwMode="auto">
          <a:xfrm>
            <a:off x="990600" y="762000"/>
            <a:ext cx="7112000" cy="541337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42573-R1-18-18"/>
          <p:cNvPicPr>
            <a:picLocks noChangeAspect="1" noChangeArrowheads="1"/>
          </p:cNvPicPr>
          <p:nvPr/>
        </p:nvPicPr>
        <p:blipFill>
          <a:blip r:embed="rId2" cstate="print"/>
          <a:srcRect/>
          <a:stretch>
            <a:fillRect/>
          </a:stretch>
        </p:blipFill>
        <p:spPr bwMode="auto">
          <a:xfrm>
            <a:off x="1676400" y="685800"/>
            <a:ext cx="5878513" cy="541655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42573-R1-02-2"/>
          <p:cNvPicPr>
            <a:picLocks noChangeAspect="1" noChangeArrowheads="1"/>
          </p:cNvPicPr>
          <p:nvPr/>
        </p:nvPicPr>
        <p:blipFill>
          <a:blip r:embed="rId2" cstate="print"/>
          <a:srcRect/>
          <a:stretch>
            <a:fillRect/>
          </a:stretch>
        </p:blipFill>
        <p:spPr bwMode="auto">
          <a:xfrm>
            <a:off x="1676400" y="609600"/>
            <a:ext cx="6042025" cy="582295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Anatomical Depiction of Fascia and Surrounding Architecture:</a:t>
            </a:r>
            <a:br>
              <a:rPr lang="en-US" sz="2800" b="1" dirty="0" smtClean="0"/>
            </a:br>
            <a:r>
              <a:rPr lang="en-US" sz="2800" b="1" dirty="0" smtClean="0"/>
              <a:t>Current View</a:t>
            </a:r>
            <a:endParaRPr lang="en-US" sz="2800" dirty="0"/>
          </a:p>
        </p:txBody>
      </p:sp>
      <p:sp>
        <p:nvSpPr>
          <p:cNvPr id="3" name="Content Placeholder 2"/>
          <p:cNvSpPr>
            <a:spLocks noGrp="1"/>
          </p:cNvSpPr>
          <p:nvPr>
            <p:ph sz="half" idx="1"/>
          </p:nvPr>
        </p:nvSpPr>
        <p:spPr/>
        <p:txBody>
          <a:bodyPr>
            <a:normAutofit fontScale="92500" lnSpcReduction="20000"/>
          </a:bodyPr>
          <a:lstStyle/>
          <a:p>
            <a:r>
              <a:rPr lang="en-US" sz="2000" dirty="0" smtClean="0"/>
              <a:t>In vivo displays of fascia indicate little distinction in the transition between ligament, capsule, tendon, septum, and muscular envelopes.</a:t>
            </a:r>
          </a:p>
          <a:p>
            <a:r>
              <a:rPr lang="en-US" sz="2000" dirty="0" smtClean="0"/>
              <a:t>Fascia is seen as a continuous web in which the morphology of tissue is dependent on the local history of tensional forces.</a:t>
            </a:r>
          </a:p>
          <a:p>
            <a:r>
              <a:rPr lang="en-US" sz="2000" dirty="0" smtClean="0"/>
              <a:t>Movement of the body in space is seen to occur via tensegrity-type qualities.</a:t>
            </a:r>
          </a:p>
          <a:p>
            <a:r>
              <a:rPr lang="en-US" sz="2000" dirty="0" smtClean="0"/>
              <a:t>It is believed that the “fascial web is the elastic portion of a tensegrity  structure, in which bones and cartilage are suspended as spacers rather than as classical weight bearing structures.”</a:t>
            </a:r>
          </a:p>
          <a:p>
            <a:endParaRPr lang="en-US" sz="2000" dirty="0"/>
          </a:p>
        </p:txBody>
      </p:sp>
      <p:pic>
        <p:nvPicPr>
          <p:cNvPr id="5" name="Content Placeholder 4" descr="http://massagemag.com/massage-blog/myofascial-release/files/2013/06/fascia-Dr-G-picture.jpg"/>
          <p:cNvPicPr>
            <a:picLocks noGrp="1"/>
          </p:cNvPicPr>
          <p:nvPr>
            <p:ph sz="half" idx="2"/>
          </p:nvPr>
        </p:nvPicPr>
        <p:blipFill>
          <a:blip r:embed="rId2" cstate="print"/>
          <a:srcRect/>
          <a:stretch>
            <a:fillRect/>
          </a:stretch>
        </p:blipFill>
        <p:spPr bwMode="auto">
          <a:xfrm>
            <a:off x="4648200" y="1676400"/>
            <a:ext cx="4038600" cy="39624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endParaRPr lang="en-US"/>
          </a:p>
        </p:txBody>
      </p:sp>
      <p:sp>
        <p:nvSpPr>
          <p:cNvPr id="68611" name="Rectangle 3"/>
          <p:cNvSpPr>
            <a:spLocks noGrp="1" noChangeArrowheads="1"/>
          </p:cNvSpPr>
          <p:nvPr>
            <p:ph idx="1"/>
          </p:nvPr>
        </p:nvSpPr>
        <p:spPr/>
        <p:txBody>
          <a:bodyPr/>
          <a:lstStyle/>
          <a:p>
            <a:endParaRPr lang="en-US"/>
          </a:p>
        </p:txBody>
      </p:sp>
      <p:pic>
        <p:nvPicPr>
          <p:cNvPr id="68612" name="Picture 4" descr="42573-R1-05-5"/>
          <p:cNvPicPr>
            <a:picLocks noChangeAspect="1" noChangeArrowheads="1"/>
          </p:cNvPicPr>
          <p:nvPr/>
        </p:nvPicPr>
        <p:blipFill>
          <a:blip r:embed="rId2" cstate="print"/>
          <a:srcRect/>
          <a:stretch>
            <a:fillRect/>
          </a:stretch>
        </p:blipFill>
        <p:spPr bwMode="auto">
          <a:xfrm>
            <a:off x="2438400" y="228600"/>
            <a:ext cx="4360863" cy="61468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42573-R1-01-1"/>
          <p:cNvPicPr>
            <a:picLocks noChangeAspect="1" noChangeArrowheads="1"/>
          </p:cNvPicPr>
          <p:nvPr/>
        </p:nvPicPr>
        <p:blipFill>
          <a:blip r:embed="rId2" cstate="print"/>
          <a:srcRect/>
          <a:stretch>
            <a:fillRect/>
          </a:stretch>
        </p:blipFill>
        <p:spPr bwMode="auto">
          <a:xfrm>
            <a:off x="2438400" y="228600"/>
            <a:ext cx="4414838" cy="624205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42573-R1-11-11"/>
          <p:cNvPicPr>
            <a:picLocks noChangeAspect="1" noChangeArrowheads="1"/>
          </p:cNvPicPr>
          <p:nvPr/>
        </p:nvPicPr>
        <p:blipFill>
          <a:blip r:embed="rId2" cstate="print"/>
          <a:srcRect/>
          <a:stretch>
            <a:fillRect/>
          </a:stretch>
        </p:blipFill>
        <p:spPr bwMode="auto">
          <a:xfrm>
            <a:off x="2743200" y="381000"/>
            <a:ext cx="3811588" cy="61087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42573-R1-32-32"/>
          <p:cNvPicPr>
            <a:picLocks noChangeAspect="1" noChangeArrowheads="1"/>
          </p:cNvPicPr>
          <p:nvPr/>
        </p:nvPicPr>
        <p:blipFill>
          <a:blip r:embed="rId2" cstate="print"/>
          <a:srcRect/>
          <a:stretch>
            <a:fillRect/>
          </a:stretch>
        </p:blipFill>
        <p:spPr bwMode="auto">
          <a:xfrm>
            <a:off x="1371600" y="533400"/>
            <a:ext cx="6399213" cy="579755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42573-R1-31-31"/>
          <p:cNvPicPr>
            <a:picLocks noChangeAspect="1" noChangeArrowheads="1"/>
          </p:cNvPicPr>
          <p:nvPr/>
        </p:nvPicPr>
        <p:blipFill>
          <a:blip r:embed="rId2" cstate="print"/>
          <a:srcRect/>
          <a:stretch>
            <a:fillRect/>
          </a:stretch>
        </p:blipFill>
        <p:spPr bwMode="auto">
          <a:xfrm>
            <a:off x="228600" y="457200"/>
            <a:ext cx="8712200" cy="6062663"/>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42573-R1-30-30"/>
          <p:cNvPicPr>
            <a:picLocks noChangeAspect="1" noChangeArrowheads="1"/>
          </p:cNvPicPr>
          <p:nvPr/>
        </p:nvPicPr>
        <p:blipFill>
          <a:blip r:embed="rId2" cstate="print"/>
          <a:srcRect/>
          <a:stretch>
            <a:fillRect/>
          </a:stretch>
        </p:blipFill>
        <p:spPr bwMode="auto">
          <a:xfrm>
            <a:off x="1371600" y="457200"/>
            <a:ext cx="6243638" cy="5938838"/>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42573-R1-00-0"/>
          <p:cNvPicPr>
            <a:picLocks noChangeAspect="1" noChangeArrowheads="1"/>
          </p:cNvPicPr>
          <p:nvPr/>
        </p:nvPicPr>
        <p:blipFill>
          <a:blip r:embed="rId2" cstate="print"/>
          <a:srcRect/>
          <a:stretch>
            <a:fillRect/>
          </a:stretch>
        </p:blipFill>
        <p:spPr bwMode="auto">
          <a:xfrm>
            <a:off x="457200" y="381000"/>
            <a:ext cx="8116888" cy="597535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642573-R1-33-33"/>
          <p:cNvPicPr>
            <a:picLocks noChangeAspect="1" noChangeArrowheads="1"/>
          </p:cNvPicPr>
          <p:nvPr/>
        </p:nvPicPr>
        <p:blipFill>
          <a:blip r:embed="rId2" cstate="print"/>
          <a:srcRect/>
          <a:stretch>
            <a:fillRect/>
          </a:stretch>
        </p:blipFill>
        <p:spPr bwMode="auto">
          <a:xfrm>
            <a:off x="228600" y="381000"/>
            <a:ext cx="8729663" cy="6189663"/>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642573-R1-02-2"/>
          <p:cNvPicPr>
            <a:picLocks noChangeAspect="1" noChangeArrowheads="1"/>
          </p:cNvPicPr>
          <p:nvPr/>
        </p:nvPicPr>
        <p:blipFill>
          <a:blip r:embed="rId2" cstate="print"/>
          <a:srcRect/>
          <a:stretch>
            <a:fillRect/>
          </a:stretch>
        </p:blipFill>
        <p:spPr bwMode="auto">
          <a:xfrm>
            <a:off x="2667000" y="228600"/>
            <a:ext cx="3821113" cy="6402388"/>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642573-R1-03-3"/>
          <p:cNvPicPr>
            <a:picLocks noChangeAspect="1" noChangeArrowheads="1"/>
          </p:cNvPicPr>
          <p:nvPr/>
        </p:nvPicPr>
        <p:blipFill>
          <a:blip r:embed="rId2" cstate="print"/>
          <a:srcRect/>
          <a:stretch>
            <a:fillRect/>
          </a:stretch>
        </p:blipFill>
        <p:spPr bwMode="auto">
          <a:xfrm>
            <a:off x="2895600" y="152400"/>
            <a:ext cx="3227388" cy="643255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Types of Collagenous Fibrous Connective Tissue – aka Fascia</a:t>
            </a:r>
            <a:endParaRPr lang="en-US" dirty="0"/>
          </a:p>
        </p:txBody>
      </p:sp>
      <p:sp>
        <p:nvSpPr>
          <p:cNvPr id="10" name="Content Placeholder 9"/>
          <p:cNvSpPr>
            <a:spLocks noGrp="1"/>
          </p:cNvSpPr>
          <p:nvPr>
            <p:ph idx="1"/>
          </p:nvPr>
        </p:nvSpPr>
        <p:spPr/>
        <p:txBody>
          <a:bodyPr>
            <a:normAutofit fontScale="85000" lnSpcReduction="20000"/>
          </a:bodyPr>
          <a:lstStyle/>
          <a:p>
            <a:r>
              <a:rPr lang="en-US" dirty="0" smtClean="0"/>
              <a:t>Superficial Fascia has relatively low density and high multidirectionality.  Fibers tend to have an irregular pattern.</a:t>
            </a:r>
          </a:p>
          <a:p>
            <a:r>
              <a:rPr lang="en-US" dirty="0" smtClean="0"/>
              <a:t>Tendons and ligaments are more unidirectional and dense.</a:t>
            </a:r>
          </a:p>
          <a:p>
            <a:r>
              <a:rPr lang="en-US" dirty="0" smtClean="0"/>
              <a:t>Intramuscular fasciae such as septi, perimysium, and endomysium may be of varying degrees of directionality and density based on their function.  </a:t>
            </a:r>
          </a:p>
          <a:p>
            <a:r>
              <a:rPr lang="en-US" dirty="0" smtClean="0"/>
              <a:t>Visceral fascia is variable in directionality and density.  Examples would be the very loose and lattice-like fascia of the abdominal cavity vs. the very dense tissue of the pericardium.</a:t>
            </a:r>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642573-R1-00-0"/>
          <p:cNvPicPr>
            <a:picLocks noChangeAspect="1" noChangeArrowheads="1"/>
          </p:cNvPicPr>
          <p:nvPr/>
        </p:nvPicPr>
        <p:blipFill>
          <a:blip r:embed="rId2" cstate="print"/>
          <a:srcRect/>
          <a:stretch>
            <a:fillRect/>
          </a:stretch>
        </p:blipFill>
        <p:spPr bwMode="auto">
          <a:xfrm>
            <a:off x="2514600" y="228600"/>
            <a:ext cx="4324350" cy="6416675"/>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642573-R1-07-7"/>
          <p:cNvPicPr>
            <a:picLocks noChangeAspect="1" noChangeArrowheads="1"/>
          </p:cNvPicPr>
          <p:nvPr/>
        </p:nvPicPr>
        <p:blipFill>
          <a:blip r:embed="rId2" cstate="print"/>
          <a:srcRect/>
          <a:stretch>
            <a:fillRect/>
          </a:stretch>
        </p:blipFill>
        <p:spPr bwMode="auto">
          <a:xfrm>
            <a:off x="2590800" y="228600"/>
            <a:ext cx="3867150" cy="6423025"/>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642573-R1-08-8"/>
          <p:cNvPicPr>
            <a:picLocks noChangeAspect="1" noChangeArrowheads="1"/>
          </p:cNvPicPr>
          <p:nvPr/>
        </p:nvPicPr>
        <p:blipFill>
          <a:blip r:embed="rId2" cstate="print"/>
          <a:srcRect/>
          <a:stretch>
            <a:fillRect/>
          </a:stretch>
        </p:blipFill>
        <p:spPr bwMode="auto">
          <a:xfrm>
            <a:off x="2286000" y="152400"/>
            <a:ext cx="4460875" cy="6480175"/>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642573-R1-09-9"/>
          <p:cNvPicPr>
            <a:picLocks noChangeAspect="1" noChangeArrowheads="1"/>
          </p:cNvPicPr>
          <p:nvPr/>
        </p:nvPicPr>
        <p:blipFill>
          <a:blip r:embed="rId2" cstate="print"/>
          <a:srcRect/>
          <a:stretch>
            <a:fillRect/>
          </a:stretch>
        </p:blipFill>
        <p:spPr bwMode="auto">
          <a:xfrm>
            <a:off x="304800" y="609600"/>
            <a:ext cx="8364538" cy="56769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642573-R1-20-20"/>
          <p:cNvPicPr>
            <a:picLocks noChangeAspect="1" noChangeArrowheads="1"/>
          </p:cNvPicPr>
          <p:nvPr/>
        </p:nvPicPr>
        <p:blipFill>
          <a:blip r:embed="rId2" cstate="print"/>
          <a:srcRect/>
          <a:stretch>
            <a:fillRect/>
          </a:stretch>
        </p:blipFill>
        <p:spPr bwMode="auto">
          <a:xfrm>
            <a:off x="2590800" y="304800"/>
            <a:ext cx="4241800" cy="6353175"/>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642573-R1-04-4"/>
          <p:cNvPicPr>
            <a:picLocks noChangeAspect="1" noChangeArrowheads="1"/>
          </p:cNvPicPr>
          <p:nvPr/>
        </p:nvPicPr>
        <p:blipFill>
          <a:blip r:embed="rId2" cstate="print"/>
          <a:srcRect/>
          <a:stretch>
            <a:fillRect/>
          </a:stretch>
        </p:blipFill>
        <p:spPr bwMode="auto">
          <a:xfrm>
            <a:off x="2514600" y="304800"/>
            <a:ext cx="4278313" cy="6223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642573-R1-21-21"/>
          <p:cNvPicPr>
            <a:picLocks noChangeAspect="1" noChangeArrowheads="1"/>
          </p:cNvPicPr>
          <p:nvPr/>
        </p:nvPicPr>
        <p:blipFill>
          <a:blip r:embed="rId2" cstate="print"/>
          <a:srcRect/>
          <a:stretch>
            <a:fillRect/>
          </a:stretch>
        </p:blipFill>
        <p:spPr bwMode="auto">
          <a:xfrm>
            <a:off x="2895600" y="533400"/>
            <a:ext cx="3665538" cy="5735638"/>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642573-R1-22-22"/>
          <p:cNvPicPr>
            <a:picLocks noChangeAspect="1" noChangeArrowheads="1"/>
          </p:cNvPicPr>
          <p:nvPr/>
        </p:nvPicPr>
        <p:blipFill>
          <a:blip r:embed="rId2" cstate="print"/>
          <a:srcRect/>
          <a:stretch>
            <a:fillRect/>
          </a:stretch>
        </p:blipFill>
        <p:spPr bwMode="auto">
          <a:xfrm>
            <a:off x="2895600" y="533400"/>
            <a:ext cx="3592513" cy="577215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642573-R1-23-23"/>
          <p:cNvPicPr>
            <a:picLocks noChangeAspect="1" noChangeArrowheads="1"/>
          </p:cNvPicPr>
          <p:nvPr/>
        </p:nvPicPr>
        <p:blipFill>
          <a:blip r:embed="rId2" cstate="print"/>
          <a:srcRect/>
          <a:stretch>
            <a:fillRect/>
          </a:stretch>
        </p:blipFill>
        <p:spPr bwMode="auto">
          <a:xfrm>
            <a:off x="2209800" y="304800"/>
            <a:ext cx="4479925" cy="6113463"/>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642573-R1-24-24"/>
          <p:cNvPicPr>
            <a:picLocks noChangeAspect="1" noChangeArrowheads="1"/>
          </p:cNvPicPr>
          <p:nvPr/>
        </p:nvPicPr>
        <p:blipFill>
          <a:blip r:embed="rId2" cstate="print"/>
          <a:srcRect/>
          <a:stretch>
            <a:fillRect/>
          </a:stretch>
        </p:blipFill>
        <p:spPr bwMode="auto">
          <a:xfrm>
            <a:off x="2362200" y="457200"/>
            <a:ext cx="4414838" cy="60706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Morphology of Fascia as related to new definition</a:t>
            </a:r>
            <a:endParaRPr lang="en-US" dirty="0"/>
          </a:p>
        </p:txBody>
      </p:sp>
      <p:sp>
        <p:nvSpPr>
          <p:cNvPr id="3" name="Content Placeholder 2"/>
          <p:cNvSpPr>
            <a:spLocks noGrp="1"/>
          </p:cNvSpPr>
          <p:nvPr>
            <p:ph idx="1"/>
          </p:nvPr>
        </p:nvSpPr>
        <p:spPr/>
        <p:txBody>
          <a:bodyPr>
            <a:normAutofit fontScale="92500" lnSpcReduction="10000"/>
          </a:bodyPr>
          <a:lstStyle/>
          <a:p>
            <a:r>
              <a:rPr lang="en-US" sz="2000" dirty="0" smtClean="0"/>
              <a:t>In contrast to bones or cartilage, the shape of fascia is dependent on the dominance of tensional loading rather than compressional loading.</a:t>
            </a:r>
          </a:p>
          <a:p>
            <a:r>
              <a:rPr lang="en-US" sz="2000" dirty="0" smtClean="0"/>
              <a:t>The specific shape of the fascial tissue is dependent on the tensional forces of the given area.</a:t>
            </a:r>
          </a:p>
          <a:p>
            <a:r>
              <a:rPr lang="en-US" sz="2000" dirty="0" smtClean="0"/>
              <a:t>For example, if the region’s </a:t>
            </a:r>
            <a:r>
              <a:rPr lang="en-US" sz="2000" dirty="0" err="1" smtClean="0"/>
              <a:t>torsional</a:t>
            </a:r>
            <a:r>
              <a:rPr lang="en-US" sz="2000" dirty="0" smtClean="0"/>
              <a:t> demands are unidirectional and involve high loads, the fascial net will be expressed as a tendon or ligament.</a:t>
            </a:r>
          </a:p>
          <a:p>
            <a:r>
              <a:rPr lang="en-US" sz="2000" dirty="0" smtClean="0"/>
              <a:t>Where demands are more multidirectional or loads are more varied in nature, the fascial net may be expressed as a lattice-like membrane or spider web type tissue.</a:t>
            </a:r>
          </a:p>
          <a:p>
            <a:r>
              <a:rPr lang="en-US" sz="2000" dirty="0" smtClean="0"/>
              <a:t>While “fascia” can be seen in lay terms as “connective tissue,” all tissue derived from the embryonic </a:t>
            </a:r>
            <a:r>
              <a:rPr lang="en-US" sz="2000" dirty="0" err="1" smtClean="0"/>
              <a:t>mesenchma</a:t>
            </a:r>
            <a:r>
              <a:rPr lang="en-US" sz="2000" dirty="0" smtClean="0"/>
              <a:t> layer including bones, cartilage, and blood are also considered “connective tissue.”</a:t>
            </a:r>
          </a:p>
          <a:p>
            <a:r>
              <a:rPr lang="en-US" sz="2000" b="1" dirty="0" smtClean="0"/>
              <a:t>While we have conventionally made distinctions among different types of connective tissue, in reality there is no clear demarcation between them.  They are just different densities and arrangements of the same tissue.</a:t>
            </a:r>
            <a:endParaRPr lang="en-US" sz="2000"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642573-R1-25-25"/>
          <p:cNvPicPr>
            <a:picLocks noChangeAspect="1" noChangeArrowheads="1"/>
          </p:cNvPicPr>
          <p:nvPr/>
        </p:nvPicPr>
        <p:blipFill>
          <a:blip r:embed="rId2" cstate="print"/>
          <a:srcRect/>
          <a:stretch>
            <a:fillRect/>
          </a:stretch>
        </p:blipFill>
        <p:spPr bwMode="auto">
          <a:xfrm>
            <a:off x="2590800" y="533400"/>
            <a:ext cx="4324350" cy="577215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642573-R1-26-26"/>
          <p:cNvPicPr>
            <a:picLocks noChangeAspect="1" noChangeArrowheads="1"/>
          </p:cNvPicPr>
          <p:nvPr/>
        </p:nvPicPr>
        <p:blipFill>
          <a:blip r:embed="rId2" cstate="print"/>
          <a:srcRect/>
          <a:stretch>
            <a:fillRect/>
          </a:stretch>
        </p:blipFill>
        <p:spPr bwMode="auto">
          <a:xfrm>
            <a:off x="304800" y="381000"/>
            <a:ext cx="8583613" cy="584835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endParaRPr lang="en-US"/>
          </a:p>
        </p:txBody>
      </p:sp>
      <p:sp>
        <p:nvSpPr>
          <p:cNvPr id="102403" name="Rectangle 3"/>
          <p:cNvSpPr>
            <a:spLocks noGrp="1" noChangeArrowheads="1"/>
          </p:cNvSpPr>
          <p:nvPr>
            <p:ph idx="1"/>
          </p:nvPr>
        </p:nvSpPr>
        <p:spPr/>
        <p:txBody>
          <a:bodyPr/>
          <a:lstStyle/>
          <a:p>
            <a:endParaRPr lang="en-US"/>
          </a:p>
        </p:txBody>
      </p:sp>
      <p:pic>
        <p:nvPicPr>
          <p:cNvPr id="102404" name="Picture 4" descr="cross country 2008 0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t>Women’s Health Issues</a:t>
            </a:r>
          </a:p>
        </p:txBody>
      </p:sp>
      <p:sp>
        <p:nvSpPr>
          <p:cNvPr id="92163" name="Rectangle 3"/>
          <p:cNvSpPr>
            <a:spLocks noGrp="1" noChangeArrowheads="1"/>
          </p:cNvSpPr>
          <p:nvPr>
            <p:ph idx="1"/>
          </p:nvPr>
        </p:nvSpPr>
        <p:spPr/>
        <p:txBody>
          <a:bodyPr/>
          <a:lstStyle/>
          <a:p>
            <a:r>
              <a:rPr lang="en-US"/>
              <a:t>Pelvic Floor Dysfunction</a:t>
            </a:r>
          </a:p>
          <a:p>
            <a:r>
              <a:rPr lang="en-US"/>
              <a:t>Urinary Incontinence and Frequency</a:t>
            </a:r>
          </a:p>
          <a:p>
            <a:r>
              <a:rPr lang="en-US"/>
              <a:t>Painful menstruation and intercourse</a:t>
            </a:r>
          </a:p>
          <a:p>
            <a:r>
              <a:rPr lang="en-US"/>
              <a:t>Pelvic pain post surgery or child birth</a:t>
            </a:r>
          </a:p>
          <a:p>
            <a:r>
              <a:rPr lang="en-US"/>
              <a:t>Fibrocystic Breasts</a:t>
            </a:r>
          </a:p>
          <a:p>
            <a:r>
              <a:rPr lang="en-US"/>
              <a:t>Post Breast Cancer treatment</a:t>
            </a:r>
          </a:p>
          <a:p>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t>Chronic Pain </a:t>
            </a:r>
          </a:p>
        </p:txBody>
      </p:sp>
      <p:sp>
        <p:nvSpPr>
          <p:cNvPr id="94211" name="Rectangle 3"/>
          <p:cNvSpPr>
            <a:spLocks noGrp="1" noChangeArrowheads="1"/>
          </p:cNvSpPr>
          <p:nvPr>
            <p:ph idx="1"/>
          </p:nvPr>
        </p:nvSpPr>
        <p:spPr/>
        <p:txBody>
          <a:bodyPr/>
          <a:lstStyle/>
          <a:p>
            <a:r>
              <a:rPr lang="en-US"/>
              <a:t>Fibromyalgia</a:t>
            </a:r>
          </a:p>
          <a:p>
            <a:r>
              <a:rPr lang="en-US"/>
              <a:t>Myofascial Pain syndromes</a:t>
            </a:r>
          </a:p>
          <a:p>
            <a:r>
              <a:rPr lang="en-US"/>
              <a:t>Chronic or recurrent headaches</a:t>
            </a:r>
          </a:p>
          <a:p>
            <a:r>
              <a:rPr lang="en-US"/>
              <a:t>Scleroderma</a:t>
            </a:r>
          </a:p>
          <a:p>
            <a:r>
              <a:rPr lang="en-US"/>
              <a:t>TMJ Syndrome</a:t>
            </a:r>
          </a:p>
          <a:p>
            <a:r>
              <a:rPr lang="en-US"/>
              <a:t>Polyalgia</a:t>
            </a:r>
          </a:p>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normAutofit fontScale="90000"/>
          </a:bodyPr>
          <a:lstStyle/>
          <a:p>
            <a:r>
              <a:rPr lang="en-US" sz="4000"/>
              <a:t>Respiratory Dysfunction and Sclerotic Diseases</a:t>
            </a:r>
          </a:p>
        </p:txBody>
      </p:sp>
      <p:sp>
        <p:nvSpPr>
          <p:cNvPr id="95235" name="Rectangle 3"/>
          <p:cNvSpPr>
            <a:spLocks noGrp="1" noChangeArrowheads="1"/>
          </p:cNvSpPr>
          <p:nvPr>
            <p:ph idx="1"/>
          </p:nvPr>
        </p:nvSpPr>
        <p:spPr/>
        <p:txBody>
          <a:bodyPr/>
          <a:lstStyle/>
          <a:p>
            <a:r>
              <a:rPr lang="en-US"/>
              <a:t>Pulmonary Fibrosis</a:t>
            </a:r>
          </a:p>
          <a:p>
            <a:r>
              <a:rPr lang="en-US"/>
              <a:t>Asthma</a:t>
            </a:r>
          </a:p>
          <a:p>
            <a:r>
              <a:rPr lang="en-US"/>
              <a:t>Arthrosclerosis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t>Pediatric Indications</a:t>
            </a:r>
          </a:p>
        </p:txBody>
      </p:sp>
      <p:sp>
        <p:nvSpPr>
          <p:cNvPr id="96259" name="Rectangle 3"/>
          <p:cNvSpPr>
            <a:spLocks noGrp="1" noChangeArrowheads="1"/>
          </p:cNvSpPr>
          <p:nvPr>
            <p:ph idx="1"/>
          </p:nvPr>
        </p:nvSpPr>
        <p:spPr/>
        <p:txBody>
          <a:bodyPr/>
          <a:lstStyle/>
          <a:p>
            <a:r>
              <a:rPr lang="en-US"/>
              <a:t>Chronic Ear Infections</a:t>
            </a:r>
          </a:p>
          <a:p>
            <a:r>
              <a:rPr lang="en-US"/>
              <a:t>Suck/Swallow issues with infants</a:t>
            </a:r>
          </a:p>
          <a:p>
            <a:r>
              <a:rPr lang="en-US"/>
              <a:t>“Colicky” behavior in infants</a:t>
            </a:r>
          </a:p>
          <a:p>
            <a:r>
              <a:rPr lang="en-US"/>
              <a:t>Postural Dysfunctions</a:t>
            </a:r>
          </a:p>
          <a:p>
            <a:r>
              <a:rPr lang="en-US"/>
              <a:t>Developmental Delays</a:t>
            </a:r>
          </a:p>
          <a:p>
            <a:r>
              <a:rPr lang="en-US"/>
              <a:t>Autism</a:t>
            </a:r>
          </a:p>
          <a:p>
            <a:endParaRPr lang="en-US"/>
          </a:p>
          <a:p>
            <a:pPr>
              <a:buFont typeface="Wingdings" pitchFamily="2" charset="2"/>
              <a:buNone/>
            </a:pP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t>Scars and Wound Healing</a:t>
            </a:r>
          </a:p>
        </p:txBody>
      </p:sp>
      <p:sp>
        <p:nvSpPr>
          <p:cNvPr id="97283" name="Rectangle 3"/>
          <p:cNvSpPr>
            <a:spLocks noGrp="1" noChangeArrowheads="1"/>
          </p:cNvSpPr>
          <p:nvPr>
            <p:ph idx="1"/>
          </p:nvPr>
        </p:nvSpPr>
        <p:spPr/>
        <p:txBody>
          <a:bodyPr>
            <a:normAutofit/>
          </a:bodyPr>
          <a:lstStyle/>
          <a:p>
            <a:r>
              <a:rPr lang="en-US" sz="2800"/>
              <a:t>A Fascial Restriction has a tensile strength of 2,000 psi.</a:t>
            </a:r>
          </a:p>
          <a:p>
            <a:r>
              <a:rPr lang="en-US" sz="2800"/>
              <a:t>An incised muscle loses 50 percent of its intercompartmental pressure during contraction.</a:t>
            </a:r>
          </a:p>
          <a:p>
            <a:r>
              <a:rPr lang="en-US" sz="2800"/>
              <a:t>New research on Fibroblast activity indicates Myofibroblasts can revert to fibroblasts when tension on the cell is decreased.  This has huge implications for sclerotic diseases and wound healing.</a:t>
            </a:r>
          </a:p>
          <a:p>
            <a:endParaRPr lang="en-US" sz="28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Fascial Architecture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 the past we considered the </a:t>
            </a:r>
            <a:r>
              <a:rPr lang="en-US" dirty="0" err="1" smtClean="0"/>
              <a:t>fibres</a:t>
            </a:r>
            <a:r>
              <a:rPr lang="en-US" dirty="0"/>
              <a:t> </a:t>
            </a:r>
            <a:r>
              <a:rPr lang="en-US" dirty="0" smtClean="0"/>
              <a:t>(collagen and elastin) as separate entities from the matrix of the  ground substance.</a:t>
            </a:r>
          </a:p>
          <a:p>
            <a:r>
              <a:rPr lang="en-US" dirty="0" smtClean="0"/>
              <a:t>We now understand that the collagen </a:t>
            </a:r>
            <a:r>
              <a:rPr lang="en-US" dirty="0" err="1" smtClean="0"/>
              <a:t>fibres</a:t>
            </a:r>
            <a:r>
              <a:rPr lang="en-US" dirty="0" smtClean="0"/>
              <a:t> are a very important part of the matrix known as ground substance and play an important role in its architecture.</a:t>
            </a:r>
          </a:p>
          <a:p>
            <a:r>
              <a:rPr lang="en-US" dirty="0" err="1" smtClean="0"/>
              <a:t>Fibres</a:t>
            </a:r>
            <a:r>
              <a:rPr lang="en-US" dirty="0" smtClean="0"/>
              <a:t> may be considered a sturdy cable/mesh system which combine with an </a:t>
            </a:r>
            <a:r>
              <a:rPr lang="en-US" dirty="0" err="1" smtClean="0"/>
              <a:t>amorphic</a:t>
            </a:r>
            <a:r>
              <a:rPr lang="en-US" dirty="0" smtClean="0"/>
              <a:t> material (ground substance) which produces an “optimal mechanical strength to multidirectional loading.”</a:t>
            </a:r>
          </a:p>
          <a:p>
            <a:r>
              <a:rPr lang="en-US" dirty="0" smtClean="0"/>
              <a:t>Consider the analogy of re-bar in concrete..</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42573-R1-37-37"/>
          <p:cNvPicPr>
            <a:picLocks noChangeAspect="1" noChangeArrowheads="1"/>
          </p:cNvPicPr>
          <p:nvPr/>
        </p:nvPicPr>
        <p:blipFill>
          <a:blip r:embed="rId2" cstate="print"/>
          <a:srcRect/>
          <a:stretch>
            <a:fillRect/>
          </a:stretch>
        </p:blipFill>
        <p:spPr bwMode="auto">
          <a:xfrm>
            <a:off x="304800" y="533400"/>
            <a:ext cx="8364538" cy="549275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 descr="Microvacuole"/>
          <p:cNvPicPr>
            <a:picLocks noChangeAspect="1" noChangeArrowheads="1"/>
          </p:cNvPicPr>
          <p:nvPr/>
        </p:nvPicPr>
        <p:blipFill>
          <a:blip r:embed="rId2" cstate="print"/>
          <a:srcRect/>
          <a:stretch>
            <a:fillRect/>
          </a:stretch>
        </p:blipFill>
        <p:spPr>
          <a:xfrm>
            <a:off x="1219200" y="762000"/>
            <a:ext cx="6705600" cy="5487457"/>
          </a:xfrm>
          <a:prstGeom prst="rect">
            <a:avLst/>
          </a:prstGeom>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484</TotalTime>
  <Words>2270</Words>
  <Application>Microsoft Office PowerPoint</Application>
  <PresentationFormat>On-screen Show (4:3)</PresentationFormat>
  <Paragraphs>153</Paragraphs>
  <Slides>67</Slides>
  <Notes>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  An Introduction to the Fascial System and Myofascial Release Techniques</vt:lpstr>
      <vt:lpstr>Definition of Fascia </vt:lpstr>
      <vt:lpstr>Anatomical Depiction of Fascia and Surrounding Architecture: Traditional View </vt:lpstr>
      <vt:lpstr>Anatomical Depiction of Fascia and Surrounding Architecture: Current View</vt:lpstr>
      <vt:lpstr>Types of Collagenous Fibrous Connective Tissue – aka Fascia</vt:lpstr>
      <vt:lpstr>Morphology of Fascia as related to new definition</vt:lpstr>
      <vt:lpstr>Fascial Architecture</vt:lpstr>
      <vt:lpstr>Slide 8</vt:lpstr>
      <vt:lpstr>Slide 9</vt:lpstr>
      <vt:lpstr>Components of Fascial Tissues:  Contemporary View</vt:lpstr>
      <vt:lpstr>Fibroblasts and Fascial Health</vt:lpstr>
      <vt:lpstr>Why has the Fascial System not received much scientific attention in the past? </vt:lpstr>
      <vt:lpstr>Recent Increase in Fascial Research</vt:lpstr>
      <vt:lpstr>Slide 14</vt:lpstr>
      <vt:lpstr>Slide 15</vt:lpstr>
      <vt:lpstr>Slide 16</vt:lpstr>
      <vt:lpstr>Slide 17</vt:lpstr>
      <vt:lpstr>Slide 18</vt:lpstr>
      <vt:lpstr>Slide 19</vt:lpstr>
      <vt:lpstr>Slide 20</vt:lpstr>
      <vt:lpstr>Fluid Composition in the Fascial System</vt:lpstr>
      <vt:lpstr>Slide 22</vt:lpstr>
      <vt:lpstr>Functions of Fluids in the Fascial System</vt:lpstr>
      <vt:lpstr>The Fascial “Pump”</vt:lpstr>
      <vt:lpstr>Cell Stimulation and Fascial Health</vt:lpstr>
      <vt:lpstr>Collagen Fibre Loading and Fascial Health</vt:lpstr>
      <vt:lpstr>Collagen Adaptation</vt:lpstr>
      <vt:lpstr>Guimberteau Pictures of Normal Fascia vs. Fascia with Restriction.</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Women’s Health Issues</vt:lpstr>
      <vt:lpstr>Chronic Pain </vt:lpstr>
      <vt:lpstr>Respiratory Dysfunction and Sclerotic Diseases</vt:lpstr>
      <vt:lpstr>Pediatric Indications</vt:lpstr>
      <vt:lpstr>Scars and Wound Healing</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the Fascial System and John F. Barnes’ Approach to Myofascial Release</dc:title>
  <dc:creator>Owner</dc:creator>
  <cp:lastModifiedBy> </cp:lastModifiedBy>
  <cp:revision>28</cp:revision>
  <dcterms:created xsi:type="dcterms:W3CDTF">2007-10-21T02:03:07Z</dcterms:created>
  <dcterms:modified xsi:type="dcterms:W3CDTF">2017-03-13T14:52:24Z</dcterms:modified>
</cp:coreProperties>
</file>