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1"/>
  </p:notesMasterIdLst>
  <p:sldIdLst>
    <p:sldId id="261" r:id="rId2"/>
    <p:sldId id="262" r:id="rId3"/>
    <p:sldId id="343" r:id="rId4"/>
    <p:sldId id="263" r:id="rId5"/>
    <p:sldId id="264" r:id="rId6"/>
    <p:sldId id="265" r:id="rId7"/>
    <p:sldId id="266" r:id="rId8"/>
    <p:sldId id="267" r:id="rId9"/>
    <p:sldId id="268" r:id="rId10"/>
    <p:sldId id="344" r:id="rId11"/>
    <p:sldId id="345" r:id="rId12"/>
    <p:sldId id="346" r:id="rId13"/>
    <p:sldId id="347" r:id="rId14"/>
    <p:sldId id="348" r:id="rId15"/>
    <p:sldId id="349" r:id="rId16"/>
    <p:sldId id="350" r:id="rId17"/>
    <p:sldId id="351" r:id="rId18"/>
    <p:sldId id="352" r:id="rId19"/>
    <p:sldId id="353" r:id="rId20"/>
    <p:sldId id="354" r:id="rId21"/>
    <p:sldId id="355" r:id="rId22"/>
    <p:sldId id="356" r:id="rId23"/>
    <p:sldId id="357" r:id="rId24"/>
    <p:sldId id="358" r:id="rId25"/>
    <p:sldId id="269" r:id="rId26"/>
    <p:sldId id="338" r:id="rId27"/>
    <p:sldId id="339" r:id="rId28"/>
    <p:sldId id="336" r:id="rId29"/>
    <p:sldId id="335" r:id="rId30"/>
    <p:sldId id="270" r:id="rId31"/>
    <p:sldId id="271" r:id="rId32"/>
    <p:sldId id="337" r:id="rId33"/>
    <p:sldId id="272" r:id="rId34"/>
    <p:sldId id="273" r:id="rId35"/>
    <p:sldId id="274" r:id="rId36"/>
    <p:sldId id="275" r:id="rId37"/>
    <p:sldId id="276" r:id="rId38"/>
    <p:sldId id="277" r:id="rId39"/>
    <p:sldId id="278" r:id="rId40"/>
    <p:sldId id="279" r:id="rId41"/>
    <p:sldId id="280" r:id="rId42"/>
    <p:sldId id="281" r:id="rId43"/>
    <p:sldId id="282" r:id="rId44"/>
    <p:sldId id="283" r:id="rId45"/>
    <p:sldId id="342" r:id="rId46"/>
    <p:sldId id="359" r:id="rId47"/>
    <p:sldId id="360" r:id="rId48"/>
    <p:sldId id="333" r:id="rId49"/>
    <p:sldId id="33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B365D"/>
    <a:srgbClr val="6E7073"/>
    <a:srgbClr val="CDCDCD"/>
    <a:srgbClr val="EEEEEE"/>
    <a:srgbClr val="174A7C"/>
    <a:srgbClr val="002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0" d="100"/>
          <a:sy n="70" d="100"/>
        </p:scale>
        <p:origin x="1204" y="60"/>
      </p:cViewPr>
      <p:guideLst>
        <p:guide orient="horz" pos="2160"/>
        <p:guide pos="2880"/>
      </p:guideLst>
    </p:cSldViewPr>
  </p:slideViewPr>
  <p:notesTextViewPr>
    <p:cViewPr>
      <p:scale>
        <a:sx n="1" d="1"/>
        <a:sy n="1" d="1"/>
      </p:scale>
      <p:origin x="0" y="0"/>
    </p:cViewPr>
  </p:notesTextViewPr>
  <p:sorterViewPr>
    <p:cViewPr>
      <p:scale>
        <a:sx n="100" d="100"/>
        <a:sy n="100" d="100"/>
      </p:scale>
      <p:origin x="0" y="-1373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70764A-B111-44B3-AE37-A9C6790043FE}" type="datetimeFigureOut">
              <a:rPr lang="en-US" smtClean="0"/>
              <a:t>4/19/2018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3C1CD0-D833-4B0D-BF33-74A8E63C0BDA}" type="slidenum">
              <a:rPr lang="en-US" smtClean="0"/>
              <a:t>‹#›</a:t>
            </a:fld>
            <a:endParaRPr lang="en-US"/>
          </a:p>
        </p:txBody>
      </p:sp>
    </p:spTree>
    <p:extLst>
      <p:ext uri="{BB962C8B-B14F-4D97-AF65-F5344CB8AC3E}">
        <p14:creationId xmlns:p14="http://schemas.microsoft.com/office/powerpoint/2010/main" val="2097762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1302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4522787"/>
            <a:ext cx="7772400" cy="708025"/>
          </a:xfrm>
        </p:spPr>
        <p:txBody>
          <a:bodyPr>
            <a:noAutofit/>
          </a:bodyPr>
          <a:lstStyle>
            <a:lvl1pPr algn="ctr">
              <a:defRPr sz="4200" b="1" baseline="0">
                <a:latin typeface="Georgia" panose="02040502050405020303" pitchFamily="18" charset="0"/>
              </a:defRPr>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685801" y="6390274"/>
            <a:ext cx="7772399" cy="325851"/>
          </a:xfrm>
        </p:spPr>
        <p:txBody>
          <a:bodyPr>
            <a:noAutofit/>
          </a:bodyPr>
          <a:lstStyle>
            <a:lvl1pPr marL="0" indent="0" algn="ctr">
              <a:buNone/>
              <a:defRPr sz="1600" baseline="0">
                <a:solidFill>
                  <a:schemeClr val="tx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Presenter Name | Job Title | Team/Office/Division Name | Date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56873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Opening Slide">
    <p:spTree>
      <p:nvGrpSpPr>
        <p:cNvPr id="1" name=""/>
        <p:cNvGrpSpPr/>
        <p:nvPr/>
      </p:nvGrpSpPr>
      <p:grpSpPr>
        <a:xfrm>
          <a:off x="0" y="0"/>
          <a:ext cx="0" cy="0"/>
          <a:chOff x="0" y="0"/>
          <a:chExt cx="0" cy="0"/>
        </a:xfrm>
      </p:grpSpPr>
      <p:sp>
        <p:nvSpPr>
          <p:cNvPr id="7" name="Rectangle 6"/>
          <p:cNvSpPr/>
          <p:nvPr userDrawn="1"/>
        </p:nvSpPr>
        <p:spPr>
          <a:xfrm>
            <a:off x="-2406" y="35052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684597" y="3810000"/>
            <a:ext cx="7772400" cy="1470025"/>
          </a:xfrm>
        </p:spPr>
        <p:txBody>
          <a:bodyPr>
            <a:normAutofit/>
          </a:bodyPr>
          <a:lstStyle>
            <a:lvl1pPr algn="ctr">
              <a:defRPr sz="4000"/>
            </a:lvl1pPr>
          </a:lstStyle>
          <a:p>
            <a:r>
              <a:rPr lang="en-US" dirty="0" smtClean="0"/>
              <a:t>Insert Presentation Title</a:t>
            </a:r>
            <a:endParaRPr lang="en-US" dirty="0"/>
          </a:p>
        </p:txBody>
      </p:sp>
      <p:sp>
        <p:nvSpPr>
          <p:cNvPr id="3" name="Subtitle 2"/>
          <p:cNvSpPr>
            <a:spLocks noGrp="1"/>
          </p:cNvSpPr>
          <p:nvPr>
            <p:ph type="subTitle" idx="1" hasCustomPrompt="1"/>
          </p:nvPr>
        </p:nvSpPr>
        <p:spPr>
          <a:xfrm>
            <a:off x="1371600" y="5334000"/>
            <a:ext cx="6400800" cy="685800"/>
          </a:xfrm>
        </p:spPr>
        <p:txBody>
          <a:bodyPr>
            <a:noAutofit/>
          </a:bodyPr>
          <a:lstStyle>
            <a:lvl1pPr marL="0" indent="0" algn="ctr">
              <a:buNone/>
              <a:defRPr sz="3000" baseline="0">
                <a:solidFill>
                  <a:schemeClr val="bg1"/>
                </a:solidFill>
                <a:latin typeface="PermianSlabSerifTypeface"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If applicable, insert sub-title</a:t>
            </a:r>
            <a:endParaRPr lang="en-US" dirty="0"/>
          </a:p>
        </p:txBody>
      </p:sp>
      <p:pic>
        <p:nvPicPr>
          <p:cNvPr id="2050"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p:cNvSpPr>
            <a:spLocks noGrp="1"/>
          </p:cNvSpPr>
          <p:nvPr>
            <p:ph type="body" sz="quarter" idx="10" hasCustomPrompt="1"/>
          </p:nvPr>
        </p:nvSpPr>
        <p:spPr>
          <a:xfrm>
            <a:off x="2056799" y="6400800"/>
            <a:ext cx="5030403" cy="381000"/>
          </a:xfrm>
        </p:spPr>
        <p:txBody>
          <a:bodyPr anchor="ctr" anchorCtr="1">
            <a:normAutofit/>
          </a:bodyPr>
          <a:lstStyle>
            <a:lvl1pPr marL="0" marR="0" indent="0" algn="ctr"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lang="en-US" sz="1400" smtClean="0">
                <a:solidFill>
                  <a:schemeClr val="tx2"/>
                </a:solidFill>
              </a:defRPr>
            </a:lvl1pPr>
            <a:lvl5pPr marL="1828800" indent="0">
              <a:buNone/>
              <a:defRPr/>
            </a:lvl5pPr>
          </a:lstStyle>
          <a:p>
            <a:pPr marL="0" marR="0" lvl="0" indent="0" algn="l" defTabSz="914400" rtl="0" eaLnBrk="1" fontAlgn="auto" latinLnBrk="0" hangingPunct="1">
              <a:lnSpc>
                <a:spcPct val="100000"/>
              </a:lnSpc>
              <a:spcBef>
                <a:spcPct val="20000"/>
              </a:spcBef>
              <a:spcAft>
                <a:spcPts val="0"/>
              </a:spcAft>
              <a:buClr>
                <a:srgbClr val="EE3524"/>
              </a:buClr>
              <a:buSzTx/>
              <a:buFont typeface="Wingdings" panose="05000000000000000000" pitchFamily="2" charset="2"/>
              <a:buNone/>
              <a:tabLst/>
              <a:defRPr/>
            </a:pPr>
            <a:r>
              <a:rPr lang="en-US" sz="1400" dirty="0" smtClean="0">
                <a:solidFill>
                  <a:schemeClr val="tx2"/>
                </a:solidFill>
                <a:latin typeface="+mn-lt"/>
              </a:rPr>
              <a:t>Date</a:t>
            </a:r>
          </a:p>
        </p:txBody>
      </p:sp>
    </p:spTree>
    <p:extLst>
      <p:ext uri="{BB962C8B-B14F-4D97-AF65-F5344CB8AC3E}">
        <p14:creationId xmlns:p14="http://schemas.microsoft.com/office/powerpoint/2010/main" val="355679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ub-Title">
    <p:spTree>
      <p:nvGrpSpPr>
        <p:cNvPr id="1" name=""/>
        <p:cNvGrpSpPr/>
        <p:nvPr/>
      </p:nvGrpSpPr>
      <p:grpSpPr>
        <a:xfrm>
          <a:off x="0" y="0"/>
          <a:ext cx="0" cy="0"/>
          <a:chOff x="0" y="0"/>
          <a:chExt cx="0" cy="0"/>
        </a:xfrm>
      </p:grpSpPr>
      <p:sp>
        <p:nvSpPr>
          <p:cNvPr id="4" name="Rectangle 3"/>
          <p:cNvSpPr/>
          <p:nvPr userDrawn="1"/>
        </p:nvSpPr>
        <p:spPr>
          <a:xfrm>
            <a:off x="2590800" y="3874770"/>
            <a:ext cx="65532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2667000" y="3962400"/>
            <a:ext cx="63246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5509" t="13397" r="9549" b="13397"/>
          <a:stretch/>
        </p:blipFill>
        <p:spPr>
          <a:xfrm>
            <a:off x="152400" y="3766736"/>
            <a:ext cx="2514600" cy="2456348"/>
          </a:xfrm>
          <a:prstGeom prst="rect">
            <a:avLst/>
          </a:prstGeom>
          <a:noFill/>
          <a:ln>
            <a:noFill/>
          </a:ln>
        </p:spPr>
      </p:pic>
    </p:spTree>
    <p:extLst>
      <p:ext uri="{BB962C8B-B14F-4D97-AF65-F5344CB8AC3E}">
        <p14:creationId xmlns:p14="http://schemas.microsoft.com/office/powerpoint/2010/main" val="2645588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52400" y="1193800"/>
            <a:ext cx="8839200" cy="4958465"/>
          </a:xfrm>
        </p:spPr>
        <p:txBody>
          <a:bodyPr>
            <a:no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Footer Placeholder 4"/>
          <p:cNvSpPr>
            <a:spLocks noGrp="1"/>
          </p:cNvSpPr>
          <p:nvPr>
            <p:ph type="ftr" sz="quarter" idx="11"/>
          </p:nvPr>
        </p:nvSpPr>
        <p:spPr>
          <a:xfrm>
            <a:off x="3124200" y="6375400"/>
            <a:ext cx="2895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1B365D"/>
              </a:solidFill>
            </a:endParaRPr>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1B365D"/>
                </a:solidFill>
              </a:rPr>
              <a:pPr/>
              <a:t>‹#›</a:t>
            </a:fld>
            <a:endParaRPr lang="en-US" dirty="0">
              <a:solidFill>
                <a:srgbClr val="1B365D"/>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6141028"/>
            <a:ext cx="2628900" cy="716972"/>
          </a:xfrm>
          <a:prstGeom prst="rect">
            <a:avLst/>
          </a:prstGeom>
        </p:spPr>
      </p:pic>
    </p:spTree>
    <p:extLst>
      <p:ext uri="{BB962C8B-B14F-4D97-AF65-F5344CB8AC3E}">
        <p14:creationId xmlns:p14="http://schemas.microsoft.com/office/powerpoint/2010/main" val="6320940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smtClean="0"/>
              <a:t>Click to edit Master title style</a:t>
            </a:r>
            <a:endParaRPr lang="en-US" dirty="0"/>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Footer Placeholder 4"/>
          <p:cNvSpPr>
            <a:spLocks noGrp="1"/>
          </p:cNvSpPr>
          <p:nvPr>
            <p:ph type="ftr" sz="quarter" idx="11"/>
          </p:nvPr>
        </p:nvSpPr>
        <p:spPr>
          <a:xfrm>
            <a:off x="3124200" y="6375400"/>
            <a:ext cx="2895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solidFill>
                <a:srgbClr val="1B365D"/>
              </a:solidFill>
            </a:endParaRPr>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solidFill>
                  <a:srgbClr val="1B365D"/>
                </a:solidFill>
              </a:rPr>
              <a:pPr/>
              <a:t>‹#›</a:t>
            </a:fld>
            <a:endParaRPr lang="en-US" dirty="0">
              <a:solidFill>
                <a:srgbClr val="1B365D"/>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300" y="6141028"/>
            <a:ext cx="2628900" cy="716972"/>
          </a:xfrm>
          <a:prstGeom prst="rect">
            <a:avLst/>
          </a:prstGeom>
        </p:spPr>
      </p:pic>
      <p:sp>
        <p:nvSpPr>
          <p:cNvPr id="10" name="Content Placeholder 2"/>
          <p:cNvSpPr>
            <a:spLocks noGrp="1"/>
          </p:cNvSpPr>
          <p:nvPr>
            <p:ph idx="1"/>
          </p:nvPr>
        </p:nvSpPr>
        <p:spPr>
          <a:xfrm>
            <a:off x="228600" y="1142999"/>
            <a:ext cx="4191000" cy="5009265"/>
          </a:xfrm>
        </p:spPr>
        <p:txBody>
          <a:bodyPr>
            <a:no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2"/>
          <p:cNvSpPr>
            <a:spLocks noGrp="1"/>
          </p:cNvSpPr>
          <p:nvPr>
            <p:ph idx="13"/>
          </p:nvPr>
        </p:nvSpPr>
        <p:spPr>
          <a:xfrm>
            <a:off x="4724400" y="1142999"/>
            <a:ext cx="4191000" cy="5009265"/>
          </a:xfrm>
        </p:spPr>
        <p:txBody>
          <a:bodyPr>
            <a:no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192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Level 1 bullet points (default is 24-point font)</a:t>
            </a:r>
          </a:p>
          <a:p>
            <a:pPr lvl="1"/>
            <a:r>
              <a:rPr lang="en-US" dirty="0" smtClean="0"/>
              <a:t>Level 2 bullet points (default is 22-point font)</a:t>
            </a:r>
          </a:p>
          <a:p>
            <a:pPr lvl="2"/>
            <a:r>
              <a:rPr lang="en-US" dirty="0" smtClean="0"/>
              <a:t>Level 3 bullet points (default is 20-point font)</a:t>
            </a:r>
          </a:p>
          <a:p>
            <a:pPr lvl="3"/>
            <a:r>
              <a:rPr lang="en-US" dirty="0" smtClean="0"/>
              <a:t>Level 4 bullet points (default is 18-point font)</a:t>
            </a:r>
          </a:p>
          <a:p>
            <a:pPr lvl="4"/>
            <a:r>
              <a:rPr lang="en-US" dirty="0" smtClean="0"/>
              <a:t>Level 5 bullet points (default is 16-point font)</a:t>
            </a:r>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baseline="0">
                <a:latin typeface="Georgia" panose="02040502050405020303" pitchFamily="18" charset="0"/>
              </a:defRPr>
            </a:lvl1pPr>
          </a:lstStyle>
          <a:p>
            <a:r>
              <a:rPr lang="en-US" dirty="0" smtClean="0"/>
              <a:t>Insert Slide Heading </a:t>
            </a:r>
            <a:endParaRPr lang="en-US" dirty="0"/>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2027024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Slide">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04800" y="1295400"/>
            <a:ext cx="4114800" cy="4525963"/>
          </a:xfrm>
        </p:spPr>
        <p:txBody>
          <a:bodyPr/>
          <a:lstStyle>
            <a:lvl1pPr>
              <a:defRPr sz="2200" baseline="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9" name="Rectangle 8"/>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304800" y="228600"/>
            <a:ext cx="8305800" cy="914400"/>
          </a:xfrm>
        </p:spPr>
        <p:txBody>
          <a:bodyPr/>
          <a:lstStyle>
            <a:lvl1pPr>
              <a:defRPr>
                <a:latin typeface="Georgia" panose="02040502050405020303" pitchFamily="18" charset="0"/>
              </a:defRPr>
            </a:lvl1pPr>
          </a:lstStyle>
          <a:p>
            <a:r>
              <a:rPr lang="en-US" dirty="0" smtClean="0"/>
              <a:t>Insert Slide Heading</a:t>
            </a:r>
            <a:endParaRPr lang="en-US" dirty="0"/>
          </a:p>
        </p:txBody>
      </p:sp>
      <p:sp>
        <p:nvSpPr>
          <p:cNvPr id="10" name="Content Placeholder 2"/>
          <p:cNvSpPr>
            <a:spLocks noGrp="1"/>
          </p:cNvSpPr>
          <p:nvPr>
            <p:ph sz="half" idx="13" hasCustomPrompt="1"/>
          </p:nvPr>
        </p:nvSpPr>
        <p:spPr>
          <a:xfrm>
            <a:off x="4495800" y="1295400"/>
            <a:ext cx="4114800" cy="4525963"/>
          </a:xfrm>
        </p:spPr>
        <p:txBody>
          <a:bodyPr/>
          <a:lstStyle>
            <a:lvl1pPr>
              <a:defRPr sz="2200">
                <a:solidFill>
                  <a:schemeClr val="accent1"/>
                </a:solidFill>
                <a:latin typeface="Arial" panose="020B0604020202020204" pitchFamily="34" charset="0"/>
                <a:cs typeface="Arial" panose="020B0604020202020204" pitchFamily="34" charset="0"/>
              </a:defRPr>
            </a:lvl1pPr>
            <a:lvl2pPr>
              <a:defRPr sz="2000">
                <a:solidFill>
                  <a:schemeClr val="accent1"/>
                </a:solidFill>
                <a:latin typeface="Arial" panose="020B0604020202020204" pitchFamily="34" charset="0"/>
                <a:cs typeface="Arial" panose="020B0604020202020204" pitchFamily="34" charset="0"/>
              </a:defRPr>
            </a:lvl2pPr>
            <a:lvl3pPr>
              <a:defRPr sz="1800">
                <a:solidFill>
                  <a:schemeClr val="accent1"/>
                </a:solidFill>
                <a:latin typeface="Arial" panose="020B0604020202020204" pitchFamily="34" charset="0"/>
                <a:cs typeface="Arial" panose="020B0604020202020204" pitchFamily="34" charset="0"/>
              </a:defRPr>
            </a:lvl3pPr>
            <a:lvl4pPr>
              <a:defRPr sz="1600">
                <a:solidFill>
                  <a:schemeClr val="accent1"/>
                </a:solidFill>
                <a:latin typeface="Arial" panose="020B0604020202020204" pitchFamily="34" charset="0"/>
                <a:cs typeface="Arial" panose="020B0604020202020204" pitchFamily="34" charset="0"/>
              </a:defRPr>
            </a:lvl4pPr>
            <a:lvl5pPr>
              <a:defRPr sz="1600"/>
            </a:lvl5pPr>
            <a:lvl6pPr>
              <a:defRPr sz="1800"/>
            </a:lvl6pPr>
            <a:lvl7pPr>
              <a:defRPr sz="1800"/>
            </a:lvl7pPr>
            <a:lvl8pPr>
              <a:defRPr sz="1800"/>
            </a:lvl8pPr>
            <a:lvl9pPr>
              <a:defRPr sz="1800"/>
            </a:lvl9pPr>
          </a:lstStyle>
          <a:p>
            <a:pPr lvl="0"/>
            <a:r>
              <a:rPr lang="en-US" dirty="0" smtClean="0"/>
              <a:t>Level 1 bullet points (default is 22-point font for two-column layout)</a:t>
            </a:r>
          </a:p>
          <a:p>
            <a:pPr lvl="1"/>
            <a:r>
              <a:rPr lang="en-US" dirty="0" smtClean="0"/>
              <a:t>Level 2 bullet points (default is 20-point font)</a:t>
            </a:r>
          </a:p>
          <a:p>
            <a:pPr lvl="2"/>
            <a:r>
              <a:rPr lang="en-US" dirty="0" smtClean="0"/>
              <a:t>Level 3 bullet points (default is 18-point font)</a:t>
            </a:r>
          </a:p>
          <a:p>
            <a:pPr lvl="3"/>
            <a:r>
              <a:rPr lang="en-US" dirty="0" smtClean="0"/>
              <a:t>Level 4 bullet points (default is 16-point font)</a:t>
            </a:r>
          </a:p>
        </p:txBody>
      </p:sp>
      <p:sp>
        <p:nvSpPr>
          <p:cNvPr id="11" name="Rectangle 10"/>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13"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929592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ransition Slide">
    <p:spTree>
      <p:nvGrpSpPr>
        <p:cNvPr id="1" name=""/>
        <p:cNvGrpSpPr/>
        <p:nvPr/>
      </p:nvGrpSpPr>
      <p:grpSpPr>
        <a:xfrm>
          <a:off x="0" y="0"/>
          <a:ext cx="0" cy="0"/>
          <a:chOff x="0" y="0"/>
          <a:chExt cx="0" cy="0"/>
        </a:xfrm>
      </p:grpSpPr>
      <p:sp>
        <p:nvSpPr>
          <p:cNvPr id="8" name="Rectangle 7"/>
          <p:cNvSpPr/>
          <p:nvPr userDrawn="1"/>
        </p:nvSpPr>
        <p:spPr>
          <a:xfrm>
            <a:off x="3191435" y="3810000"/>
            <a:ext cx="5952565" cy="2438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429000" y="4038600"/>
            <a:ext cx="5562600" cy="2019300"/>
          </a:xfrm>
        </p:spPr>
        <p:txBody>
          <a:bodyPr>
            <a:normAutofit/>
          </a:bodyPr>
          <a:lstStyle>
            <a:lvl1pPr algn="r">
              <a:defRPr sz="3800" baseline="0">
                <a:latin typeface="Georgia" panose="02040502050405020303" pitchFamily="18" charset="0"/>
              </a:defRPr>
            </a:lvl1pPr>
          </a:lstStyle>
          <a:p>
            <a:r>
              <a:rPr lang="en-US" dirty="0" smtClean="0"/>
              <a:t>Insert Section Heading</a:t>
            </a:r>
            <a:endParaRPr lang="en-US" dirty="0"/>
          </a:p>
        </p:txBody>
      </p:sp>
      <p:pic>
        <p:nvPicPr>
          <p:cNvPr id="1026" name="Picture 2" descr="C:\Users\CA19029\Documents\Brand and Style Rollout\Updated dept logo\TN Dept of Education ColorPMS -«.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61350"/>
          <a:stretch/>
        </p:blipFill>
        <p:spPr bwMode="auto">
          <a:xfrm>
            <a:off x="818180" y="3810000"/>
            <a:ext cx="238222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8770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Slide with Gray Bar">
    <p:spTree>
      <p:nvGrpSpPr>
        <p:cNvPr id="1" name=""/>
        <p:cNvGrpSpPr/>
        <p:nvPr/>
      </p:nvGrpSpPr>
      <p:grpSpPr>
        <a:xfrm>
          <a:off x="0" y="0"/>
          <a:ext cx="0" cy="0"/>
          <a:chOff x="0" y="0"/>
          <a:chExt cx="0" cy="0"/>
        </a:xfrm>
      </p:grpSpPr>
      <p:sp>
        <p:nvSpPr>
          <p:cNvPr id="5" name="Rectangle 4"/>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143266812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with Heading Bar">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8" name="Rectangle 7"/>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304800" y="228600"/>
            <a:ext cx="8305800" cy="914400"/>
          </a:xfrm>
        </p:spPr>
        <p:txBody>
          <a:bodyPr/>
          <a:lstStyle>
            <a:lvl1pPr>
              <a:defRPr/>
            </a:lvl1pPr>
          </a:lstStyle>
          <a:p>
            <a:r>
              <a:rPr lang="en-US" dirty="0" smtClean="0"/>
              <a:t>Insert Slide Heading</a:t>
            </a:r>
            <a:endParaRPr lang="en-US" dirty="0"/>
          </a:p>
        </p:txBody>
      </p:sp>
    </p:spTree>
    <p:extLst>
      <p:ext uri="{BB962C8B-B14F-4D97-AF65-F5344CB8AC3E}">
        <p14:creationId xmlns:p14="http://schemas.microsoft.com/office/powerpoint/2010/main" val="20097640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Tree>
    <p:extLst>
      <p:ext uri="{BB962C8B-B14F-4D97-AF65-F5344CB8AC3E}">
        <p14:creationId xmlns:p14="http://schemas.microsoft.com/office/powerpoint/2010/main" val="7598993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04800" y="1295400"/>
            <a:ext cx="8382000" cy="4525963"/>
          </a:xfrm>
        </p:spPr>
        <p:txBody>
          <a:bodyPr/>
          <a:lstStyle>
            <a:lvl1pPr>
              <a:defRPr baseline="0">
                <a:solidFill>
                  <a:schemeClr val="accent1"/>
                </a:solidFill>
                <a:latin typeface="Arial" panose="020B0604020202020204" pitchFamily="34" charset="0"/>
                <a:cs typeface="Arial" panose="020B0604020202020204" pitchFamily="34" charset="0"/>
              </a:defRPr>
            </a:lvl1pPr>
            <a:lvl2pPr>
              <a:defRPr baseline="0">
                <a:solidFill>
                  <a:schemeClr val="accent1"/>
                </a:solidFill>
                <a:latin typeface="Arial" panose="020B0604020202020204" pitchFamily="34" charset="0"/>
                <a:cs typeface="Arial" panose="020B0604020202020204" pitchFamily="34" charset="0"/>
              </a:defRPr>
            </a:lvl2pPr>
            <a:lvl3pPr>
              <a:defRPr baseline="0">
                <a:solidFill>
                  <a:schemeClr val="accent1"/>
                </a:solidFill>
                <a:latin typeface="Arial" panose="020B0604020202020204" pitchFamily="34" charset="0"/>
                <a:cs typeface="Arial" panose="020B0604020202020204" pitchFamily="34" charset="0"/>
              </a:defRPr>
            </a:lvl3pPr>
            <a:lvl4pPr>
              <a:defRPr baseline="0">
                <a:solidFill>
                  <a:schemeClr val="accent1"/>
                </a:solidFill>
                <a:latin typeface="Arial" panose="020B0604020202020204" pitchFamily="34" charset="0"/>
                <a:cs typeface="Arial" panose="020B0604020202020204" pitchFamily="34" charset="0"/>
              </a:defRPr>
            </a:lvl4pPr>
            <a:lvl5pPr>
              <a:defRPr baseline="0">
                <a:solidFill>
                  <a:schemeClr val="accent1"/>
                </a:solidFill>
                <a:latin typeface="Arial" panose="020B0604020202020204" pitchFamily="34" charset="0"/>
                <a:cs typeface="Arial" panose="020B0604020202020204" pitchFamily="34" charset="0"/>
              </a:defRPr>
            </a:lvl5pPr>
          </a:lstStyle>
          <a:p>
            <a:pPr lvl="0"/>
            <a:r>
              <a:rPr lang="en-US" dirty="0" smtClean="0"/>
              <a:t>Presenter Name, Job Title, Team/Office/Division Name</a:t>
            </a:r>
          </a:p>
          <a:p>
            <a:pPr lvl="1"/>
            <a:r>
              <a:rPr lang="en-US" dirty="0" smtClean="0"/>
              <a:t>Email Address</a:t>
            </a:r>
          </a:p>
          <a:p>
            <a:pPr lvl="1"/>
            <a:r>
              <a:rPr lang="en-US" dirty="0" smtClean="0"/>
              <a:t>Phone Number</a:t>
            </a:r>
          </a:p>
          <a:p>
            <a:pPr lvl="0"/>
            <a:endParaRPr lang="en-US" dirty="0"/>
          </a:p>
        </p:txBody>
      </p:sp>
      <p:sp>
        <p:nvSpPr>
          <p:cNvPr id="7" name="Rectangle 6"/>
          <p:cNvSpPr/>
          <p:nvPr userDrawn="1"/>
        </p:nvSpPr>
        <p:spPr>
          <a:xfrm>
            <a:off x="0" y="228600"/>
            <a:ext cx="9144000" cy="9144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5999375"/>
            <a:ext cx="9144000" cy="858625"/>
          </a:xfrm>
          <a:prstGeom prst="rect">
            <a:avLst/>
          </a:prstGeom>
          <a:solidFill>
            <a:srgbClr val="CD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108904"/>
            <a:ext cx="1616967" cy="639563"/>
          </a:xfrm>
          <a:prstGeom prst="rect">
            <a:avLst/>
          </a:prstGeom>
        </p:spPr>
      </p:pic>
      <p:sp>
        <p:nvSpPr>
          <p:cNvPr id="6" name="Slide Number Placeholder 5"/>
          <p:cNvSpPr>
            <a:spLocks noGrp="1"/>
          </p:cNvSpPr>
          <p:nvPr>
            <p:ph type="sldNum" sz="quarter" idx="12"/>
          </p:nvPr>
        </p:nvSpPr>
        <p:spPr>
          <a:xfrm>
            <a:off x="8229600" y="6356350"/>
            <a:ext cx="457200" cy="365125"/>
          </a:xfrm>
          <a:prstGeom prst="rect">
            <a:avLst/>
          </a:prstGeom>
        </p:spPr>
        <p:txBody>
          <a:bodyPr/>
          <a:lstStyle>
            <a:lvl1pPr algn="r">
              <a:defRPr sz="1400">
                <a:solidFill>
                  <a:srgbClr val="6E7073"/>
                </a:solidFill>
                <a:latin typeface="+mn-lt"/>
                <a:ea typeface="Open Sans" panose="020B0606030504020204" pitchFamily="34" charset="0"/>
                <a:cs typeface="Open Sans" panose="020B0606030504020204" pitchFamily="34" charset="0"/>
              </a:defRPr>
            </a:lvl1pPr>
          </a:lstStyle>
          <a:p>
            <a:fld id="{86D2451E-3285-438B-B188-C22B2A012BF6}" type="slidenum">
              <a:rPr lang="en-US" smtClean="0"/>
              <a:pPr/>
              <a:t>‹#›</a:t>
            </a:fld>
            <a:endParaRPr lang="en-US" dirty="0"/>
          </a:p>
        </p:txBody>
      </p:sp>
      <p:sp>
        <p:nvSpPr>
          <p:cNvPr id="4" name="TextBox 3"/>
          <p:cNvSpPr txBox="1"/>
          <p:nvPr userDrawn="1"/>
        </p:nvSpPr>
        <p:spPr>
          <a:xfrm>
            <a:off x="304800" y="405825"/>
            <a:ext cx="8382000" cy="584775"/>
          </a:xfrm>
          <a:prstGeom prst="rect">
            <a:avLst/>
          </a:prstGeom>
          <a:noFill/>
        </p:spPr>
        <p:txBody>
          <a:bodyPr wrap="square" rtlCol="0">
            <a:spAutoFit/>
          </a:bodyPr>
          <a:lstStyle/>
          <a:p>
            <a:r>
              <a:rPr lang="en-US" sz="3200" b="1" dirty="0" smtClean="0">
                <a:solidFill>
                  <a:schemeClr val="bg1"/>
                </a:solidFill>
                <a:latin typeface="+mj-lt"/>
              </a:rPr>
              <a:t>Contact Information</a:t>
            </a:r>
            <a:endParaRPr lang="en-US" sz="3200" b="1" dirty="0">
              <a:solidFill>
                <a:schemeClr val="bg1"/>
              </a:solidFill>
              <a:latin typeface="+mj-lt"/>
            </a:endParaRPr>
          </a:p>
        </p:txBody>
      </p:sp>
    </p:spTree>
    <p:extLst>
      <p:ext uri="{BB962C8B-B14F-4D97-AF65-F5344CB8AC3E}">
        <p14:creationId xmlns:p14="http://schemas.microsoft.com/office/powerpoint/2010/main" val="24557532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6" name="Rectangle 5"/>
          <p:cNvSpPr/>
          <p:nvPr userDrawn="1"/>
        </p:nvSpPr>
        <p:spPr>
          <a:xfrm>
            <a:off x="-2406" y="3429000"/>
            <a:ext cx="9146406" cy="2743200"/>
          </a:xfrm>
          <a:prstGeom prst="rect">
            <a:avLst/>
          </a:prstGeom>
          <a:solidFill>
            <a:srgbClr val="1B36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userDrawn="1"/>
        </p:nvSpPr>
        <p:spPr>
          <a:xfrm>
            <a:off x="608397" y="3898900"/>
            <a:ext cx="7924800" cy="180339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600" b="1" i="1" dirty="0" smtClean="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rPr>
              <a:t>Districts and schools in Tennessee will exemplify excellence and equity such that all students are equipped with the knowledge and skills to successfully embark on their chosen path in life.</a:t>
            </a:r>
            <a:endParaRPr lang="en-US" sz="2600" b="1" i="1" dirty="0">
              <a:solidFill>
                <a:schemeClr val="bg1"/>
              </a:solidFill>
              <a:effectLst>
                <a:outerShdw blurRad="38100" dist="38100" dir="2700000" algn="tl">
                  <a:srgbClr val="000000">
                    <a:alpha val="43137"/>
                  </a:srgbClr>
                </a:outerShdw>
              </a:effectLst>
              <a:latin typeface="Georgia" panose="02040502050405020303" pitchFamily="18" charset="0"/>
              <a:cs typeface="PermianSlabSerifTypeface"/>
            </a:endParaRPr>
          </a:p>
        </p:txBody>
      </p:sp>
      <p:sp>
        <p:nvSpPr>
          <p:cNvPr id="13" name="Text Placeholder 2"/>
          <p:cNvSpPr txBox="1">
            <a:spLocks/>
          </p:cNvSpPr>
          <p:nvPr userDrawn="1"/>
        </p:nvSpPr>
        <p:spPr>
          <a:xfrm>
            <a:off x="0" y="6172200"/>
            <a:ext cx="9144000" cy="482601"/>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smtClean="0">
                <a:solidFill>
                  <a:srgbClr val="1B365D"/>
                </a:solidFill>
                <a:latin typeface="Arial" panose="020B0604020202020204" pitchFamily="34" charset="0"/>
                <a:cs typeface="Arial" panose="020B0604020202020204" pitchFamily="34" charset="0"/>
              </a:rPr>
              <a:t>Excellence | Optimism | Judgment | Courage | Teamwork</a:t>
            </a:r>
            <a:endParaRPr lang="en-US" sz="2400" b="1" dirty="0">
              <a:solidFill>
                <a:srgbClr val="1B365D"/>
              </a:solidFill>
              <a:latin typeface="Arial" panose="020B0604020202020204" pitchFamily="34" charset="0"/>
              <a:cs typeface="Arial" panose="020B0604020202020204" pitchFamily="34" charset="0"/>
            </a:endParaRPr>
          </a:p>
        </p:txBody>
      </p:sp>
      <p:pic>
        <p:nvPicPr>
          <p:cNvPr id="14" name="Picture 2" descr="C:\Users\CA19029\Documents\Brand and Style Rollout\Updated dept logo\TN Dept of Education ColorPMS -«.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81200" y="998059"/>
            <a:ext cx="5181600" cy="2049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895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41437"/>
            <a:ext cx="8305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Placeholder 1"/>
          <p:cNvSpPr>
            <a:spLocks noGrp="1"/>
          </p:cNvSpPr>
          <p:nvPr>
            <p:ph type="title"/>
          </p:nvPr>
        </p:nvSpPr>
        <p:spPr>
          <a:xfrm>
            <a:off x="381000" y="228600"/>
            <a:ext cx="8305800" cy="9144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905426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55" r:id="rId5"/>
    <p:sldLayoutId id="2147483658" r:id="rId6"/>
    <p:sldLayoutId id="2147483662" r:id="rId7"/>
    <p:sldLayoutId id="2147483663" r:id="rId8"/>
    <p:sldLayoutId id="2147483660" r:id="rId9"/>
    <p:sldLayoutId id="2147483664" r:id="rId10"/>
    <p:sldLayoutId id="2147483665" r:id="rId11"/>
    <p:sldLayoutId id="2147483668" r:id="rId12"/>
    <p:sldLayoutId id="2147483669" r:id="rId13"/>
    <p:sldLayoutId id="2147483670" r:id="rId14"/>
  </p:sldLayoutIdLst>
  <p:timing>
    <p:tnLst>
      <p:par>
        <p:cTn id="1" dur="indefinite" restart="never" nodeType="tmRoot"/>
      </p:par>
    </p:tnLst>
  </p:timing>
  <p:hf hdr="0" ftr="0" dt="0"/>
  <p:txStyles>
    <p:titleStyle>
      <a:lvl1pPr algn="l" defTabSz="914400" rtl="0" eaLnBrk="1" latinLnBrk="0" hangingPunct="1">
        <a:spcBef>
          <a:spcPct val="0"/>
        </a:spcBef>
        <a:buNone/>
        <a:defRPr sz="3200" b="1" kern="1200">
          <a:solidFill>
            <a:schemeClr val="bg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Clr>
          <a:srgbClr val="EE3524"/>
        </a:buClr>
        <a:buFont typeface="Wingdings" panose="05000000000000000000" pitchFamily="2" charset="2"/>
        <a:buChar char="§"/>
        <a:defRPr sz="2400" kern="1200">
          <a:solidFill>
            <a:schemeClr val="accent1"/>
          </a:solidFill>
          <a:latin typeface="Arial" panose="020B0604020202020204" pitchFamily="34" charset="0"/>
          <a:ea typeface="Open Sans" panose="020B0606030504020204" pitchFamily="34" charset="0"/>
          <a:cs typeface="Arial" panose="020B0604020202020204" pitchFamily="34" charset="0"/>
        </a:defRPr>
      </a:lvl1pPr>
      <a:lvl2pPr marL="742950" indent="-285750" algn="l" defTabSz="914400" rtl="0" eaLnBrk="1" latinLnBrk="0" hangingPunct="1">
        <a:spcBef>
          <a:spcPct val="20000"/>
        </a:spcBef>
        <a:buClr>
          <a:srgbClr val="EE3524"/>
        </a:buClr>
        <a:buFont typeface="Arial" panose="020B0604020202020204" pitchFamily="34" charset="0"/>
        <a:buChar char="–"/>
        <a:defRPr sz="2200" kern="1200">
          <a:solidFill>
            <a:schemeClr val="accent1"/>
          </a:solidFill>
          <a:latin typeface="Arial" panose="020B0604020202020204" pitchFamily="34" charset="0"/>
          <a:ea typeface="Open Sans" panose="020B0606030504020204" pitchFamily="34" charset="0"/>
          <a:cs typeface="Arial" panose="020B0604020202020204" pitchFamily="34" charset="0"/>
        </a:defRPr>
      </a:lvl2pPr>
      <a:lvl3pPr marL="1143000" indent="-228600" algn="l" defTabSz="914400" rtl="0" eaLnBrk="1" latinLnBrk="0" hangingPunct="1">
        <a:spcBef>
          <a:spcPct val="20000"/>
        </a:spcBef>
        <a:buClr>
          <a:srgbClr val="EE3524"/>
        </a:buClr>
        <a:buFont typeface="Arial" panose="020B0604020202020204" pitchFamily="34" charset="0"/>
        <a:buChar char="•"/>
        <a:defRPr sz="2000" kern="1200">
          <a:solidFill>
            <a:schemeClr val="accent1"/>
          </a:solidFill>
          <a:latin typeface="Arial" panose="020B0604020202020204" pitchFamily="34" charset="0"/>
          <a:ea typeface="Open Sans" panose="020B0606030504020204" pitchFamily="34" charset="0"/>
          <a:cs typeface="Arial" panose="020B0604020202020204" pitchFamily="34" charset="0"/>
        </a:defRPr>
      </a:lvl3pPr>
      <a:lvl4pPr marL="1600200" indent="-228600" algn="l" defTabSz="914400" rtl="0" eaLnBrk="1" latinLnBrk="0" hangingPunct="1">
        <a:spcBef>
          <a:spcPct val="20000"/>
        </a:spcBef>
        <a:buClr>
          <a:srgbClr val="EE3524"/>
        </a:buClr>
        <a:buFont typeface="Courier New" panose="02070309020205020404" pitchFamily="49" charset="0"/>
        <a:buChar char="o"/>
        <a:defRPr sz="1800" kern="1200">
          <a:solidFill>
            <a:schemeClr val="accent1"/>
          </a:solidFill>
          <a:latin typeface="Arial" panose="020B0604020202020204" pitchFamily="34" charset="0"/>
          <a:ea typeface="Open Sans" panose="020B0606030504020204" pitchFamily="34" charset="0"/>
          <a:cs typeface="Arial" panose="020B0604020202020204" pitchFamily="34" charset="0"/>
        </a:defRPr>
      </a:lvl4pPr>
      <a:lvl5pPr marL="2057400" indent="-228600" algn="l" defTabSz="914400" rtl="0" eaLnBrk="1" latinLnBrk="0" hangingPunct="1">
        <a:spcBef>
          <a:spcPct val="20000"/>
        </a:spcBef>
        <a:buClr>
          <a:srgbClr val="EE3524"/>
        </a:buClr>
        <a:buFont typeface="Arial" panose="020B0604020202020204" pitchFamily="34" charset="0"/>
        <a:buChar char="»"/>
        <a:defRPr sz="1600" kern="1200">
          <a:solidFill>
            <a:schemeClr val="accent1"/>
          </a:solidFill>
          <a:latin typeface="Arial" panose="020B0604020202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Truancy Law</a:t>
            </a:r>
            <a:endParaRPr lang="en-US" dirty="0"/>
          </a:p>
        </p:txBody>
      </p:sp>
      <p:sp>
        <p:nvSpPr>
          <p:cNvPr id="3" name="Subtitle 2"/>
          <p:cNvSpPr>
            <a:spLocks noGrp="1"/>
          </p:cNvSpPr>
          <p:nvPr>
            <p:ph type="subTitle" idx="1"/>
          </p:nvPr>
        </p:nvSpPr>
        <p:spPr/>
        <p:txBody>
          <a:bodyPr/>
          <a:lstStyle/>
          <a:p>
            <a:r>
              <a:rPr lang="en-US" dirty="0" smtClean="0"/>
              <a:t>Christy Ballard | General Counsel | Office of General Counsel</a:t>
            </a:r>
            <a:br>
              <a:rPr lang="en-US" dirty="0" smtClean="0"/>
            </a:br>
            <a:endParaRPr lang="en-US" dirty="0"/>
          </a:p>
        </p:txBody>
      </p:sp>
    </p:spTree>
    <p:extLst>
      <p:ext uri="{BB962C8B-B14F-4D97-AF65-F5344CB8AC3E}">
        <p14:creationId xmlns:p14="http://schemas.microsoft.com/office/powerpoint/2010/main" val="39750934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endParaRPr lang="en-US" dirty="0"/>
          </a:p>
          <a:p>
            <a:r>
              <a:rPr lang="en-US" dirty="0"/>
              <a:t> SECTION 1. </a:t>
            </a:r>
            <a:r>
              <a:rPr lang="en-US" dirty="0" smtClean="0"/>
              <a:t>Amends T.C.A. </a:t>
            </a:r>
            <a:r>
              <a:rPr lang="en-US" dirty="0"/>
              <a:t>§</a:t>
            </a:r>
            <a:r>
              <a:rPr lang="en-US" dirty="0" smtClean="0"/>
              <a:t> 49-6-3006</a:t>
            </a:r>
          </a:p>
          <a:p>
            <a:endParaRPr lang="en-US" dirty="0"/>
          </a:p>
          <a:p>
            <a:r>
              <a:rPr lang="en-US" dirty="0" smtClean="0"/>
              <a:t>The </a:t>
            </a:r>
            <a:r>
              <a:rPr lang="en-US" dirty="0"/>
              <a:t>sole responsibility and authority for the enforcement of the compulsory attendance </a:t>
            </a:r>
            <a:r>
              <a:rPr lang="en-US" dirty="0" smtClean="0"/>
              <a:t>laws remains with the local </a:t>
            </a:r>
            <a:r>
              <a:rPr lang="en-US" dirty="0"/>
              <a:t>board of </a:t>
            </a:r>
            <a:r>
              <a:rPr lang="en-US" dirty="0" smtClean="0"/>
              <a:t>education. </a:t>
            </a:r>
            <a:endParaRPr lang="en-US" dirty="0"/>
          </a:p>
          <a:p>
            <a:r>
              <a:rPr lang="en-US" dirty="0" smtClean="0"/>
              <a:t>Director </a:t>
            </a:r>
            <a:r>
              <a:rPr lang="en-US" dirty="0"/>
              <a:t>of schools shall designate at least </a:t>
            </a:r>
            <a:r>
              <a:rPr lang="en-US" dirty="0" smtClean="0"/>
              <a:t>1 </a:t>
            </a:r>
            <a:r>
              <a:rPr lang="en-US" dirty="0"/>
              <a:t>qualified employee who shall be identified as the LEA attendance supervisor. </a:t>
            </a:r>
            <a:endParaRPr lang="en-US" dirty="0" smtClean="0"/>
          </a:p>
          <a:p>
            <a:r>
              <a:rPr lang="en-US" dirty="0" smtClean="0"/>
              <a:t>Duties </a:t>
            </a:r>
            <a:r>
              <a:rPr lang="en-US" dirty="0"/>
              <a:t>of an attendance supervisor </a:t>
            </a:r>
            <a:r>
              <a:rPr lang="en-US" dirty="0" smtClean="0"/>
              <a:t>include</a:t>
            </a:r>
            <a:r>
              <a:rPr lang="en-US" dirty="0"/>
              <a:t>:</a:t>
            </a:r>
            <a:r>
              <a:rPr lang="en-US" dirty="0" smtClean="0"/>
              <a:t> </a:t>
            </a:r>
          </a:p>
          <a:p>
            <a:pPr lvl="1"/>
            <a:r>
              <a:rPr lang="en-US" dirty="0" smtClean="0"/>
              <a:t>assisting with </a:t>
            </a:r>
            <a:r>
              <a:rPr lang="en-US" dirty="0"/>
              <a:t>the enforcement of the compulsory attendance laws </a:t>
            </a:r>
            <a:r>
              <a:rPr lang="en-US" dirty="0" smtClean="0"/>
              <a:t>and </a:t>
            </a:r>
            <a:r>
              <a:rPr lang="en-US" dirty="0"/>
              <a:t>local policies related to absenteeism and </a:t>
            </a:r>
            <a:r>
              <a:rPr lang="en-US" dirty="0" smtClean="0"/>
              <a:t>truancy, and </a:t>
            </a:r>
            <a:endParaRPr lang="en-US" dirty="0"/>
          </a:p>
          <a:p>
            <a:pPr lvl="1"/>
            <a:r>
              <a:rPr lang="en-US" dirty="0" smtClean="0"/>
              <a:t>devising </a:t>
            </a:r>
            <a:r>
              <a:rPr lang="en-US" dirty="0"/>
              <a:t>and </a:t>
            </a:r>
            <a:r>
              <a:rPr lang="en-US" dirty="0" smtClean="0"/>
              <a:t>recommending </a:t>
            </a:r>
            <a:r>
              <a:rPr lang="en-US" dirty="0"/>
              <a:t>to </a:t>
            </a:r>
            <a:r>
              <a:rPr lang="en-US" dirty="0" smtClean="0"/>
              <a:t>director </a:t>
            </a:r>
            <a:r>
              <a:rPr lang="en-US" dirty="0"/>
              <a:t>of schools </a:t>
            </a:r>
            <a:r>
              <a:rPr lang="en-US" dirty="0" smtClean="0"/>
              <a:t>a </a:t>
            </a:r>
            <a:r>
              <a:rPr lang="en-US" dirty="0"/>
              <a:t>progressive truancy intervention plan consistent with § 49-6-3009. </a:t>
            </a:r>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10</a:t>
            </a:fld>
            <a:endParaRPr lang="en-US" dirty="0"/>
          </a:p>
        </p:txBody>
      </p:sp>
    </p:spTree>
    <p:extLst>
      <p:ext uri="{BB962C8B-B14F-4D97-AF65-F5344CB8AC3E}">
        <p14:creationId xmlns:p14="http://schemas.microsoft.com/office/powerpoint/2010/main" val="20095752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endParaRPr lang="en-US" dirty="0"/>
          </a:p>
          <a:p>
            <a:r>
              <a:rPr lang="en-US" dirty="0"/>
              <a:t> SECTION 2. </a:t>
            </a:r>
            <a:r>
              <a:rPr lang="en-US" dirty="0" smtClean="0"/>
              <a:t>Amends T.C.A. § </a:t>
            </a:r>
            <a:r>
              <a:rPr lang="en-US" dirty="0"/>
              <a:t>49-6-3007 </a:t>
            </a:r>
          </a:p>
          <a:p>
            <a:r>
              <a:rPr lang="en-US" b="1" dirty="0" smtClean="0"/>
              <a:t>List of students who should be enrolled in school </a:t>
            </a:r>
            <a:r>
              <a:rPr lang="en-US" dirty="0" smtClean="0"/>
              <a:t>- By </a:t>
            </a:r>
            <a:r>
              <a:rPr lang="en-US" dirty="0"/>
              <a:t>the beginning of each school year, the director of schools shall </a:t>
            </a:r>
            <a:r>
              <a:rPr lang="en-US" dirty="0" smtClean="0"/>
              <a:t>furnish to </a:t>
            </a:r>
            <a:r>
              <a:rPr lang="en-US" dirty="0"/>
              <a:t>the principal of each school a list of students who will attend the school together with the names of the students' parents or guardians. The lists must be taken from the census enumeration on file in the office of the director of schools or from any other available and reliable source. </a:t>
            </a:r>
            <a:endParaRPr lang="en-US" dirty="0" smtClean="0"/>
          </a:p>
          <a:p>
            <a:r>
              <a:rPr lang="en-US" b="1" dirty="0" smtClean="0"/>
              <a:t>List of students who did not enroll in school </a:t>
            </a:r>
            <a:r>
              <a:rPr lang="en-US" dirty="0" smtClean="0"/>
              <a:t>-After </a:t>
            </a:r>
            <a:r>
              <a:rPr lang="en-US" dirty="0"/>
              <a:t>the opening of school, each principal </a:t>
            </a:r>
            <a:r>
              <a:rPr lang="en-US" dirty="0" smtClean="0"/>
              <a:t>must </a:t>
            </a:r>
            <a:r>
              <a:rPr lang="en-US" dirty="0"/>
              <a:t>report to the director of schools the names of all students on the list furnished to the principal who have not appeared for enrollment. </a:t>
            </a:r>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11</a:t>
            </a:fld>
            <a:endParaRPr lang="en-US" dirty="0"/>
          </a:p>
        </p:txBody>
      </p:sp>
    </p:spTree>
    <p:extLst>
      <p:ext uri="{BB962C8B-B14F-4D97-AF65-F5344CB8AC3E}">
        <p14:creationId xmlns:p14="http://schemas.microsoft.com/office/powerpoint/2010/main" val="3855436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 </a:t>
            </a:r>
            <a:r>
              <a:rPr lang="en-US" dirty="0"/>
              <a:t>SECTION 2. </a:t>
            </a:r>
            <a:r>
              <a:rPr lang="en-US" dirty="0" smtClean="0"/>
              <a:t>Amends T.C.A. § </a:t>
            </a:r>
            <a:r>
              <a:rPr lang="en-US" dirty="0"/>
              <a:t>49-6-3007 </a:t>
            </a:r>
            <a:endParaRPr lang="en-US" dirty="0" smtClean="0"/>
          </a:p>
          <a:p>
            <a:r>
              <a:rPr lang="en-US" dirty="0" smtClean="0"/>
              <a:t>Private schools must report to </a:t>
            </a:r>
            <a:r>
              <a:rPr lang="en-US" dirty="0"/>
              <a:t>the director of schools of the LEA in which the school is located the names, ages, and residences of all students in attendance at the school within thirty (30) days after the beginning of the school year. </a:t>
            </a:r>
          </a:p>
        </p:txBody>
      </p:sp>
      <p:sp>
        <p:nvSpPr>
          <p:cNvPr id="3" name="Title 2"/>
          <p:cNvSpPr>
            <a:spLocks noGrp="1"/>
          </p:cNvSpPr>
          <p:nvPr>
            <p:ph type="title"/>
          </p:nvPr>
        </p:nvSpPr>
        <p:spPr/>
        <p:txBody>
          <a:bodyPr>
            <a:normAutofit fontScale="90000"/>
          </a:bodyPr>
          <a:lstStyle/>
          <a:p>
            <a:r>
              <a:rPr lang="en-US"/>
              <a:t>SB2381/HB2376</a:t>
            </a:r>
            <a:br>
              <a:rPr lang="en-US"/>
            </a:br>
            <a:endParaRPr lang="en-US"/>
          </a:p>
        </p:txBody>
      </p:sp>
      <p:sp>
        <p:nvSpPr>
          <p:cNvPr id="4" name="Slide Number Placeholder 3"/>
          <p:cNvSpPr>
            <a:spLocks noGrp="1"/>
          </p:cNvSpPr>
          <p:nvPr>
            <p:ph type="sldNum" sz="quarter" idx="12"/>
          </p:nvPr>
        </p:nvSpPr>
        <p:spPr/>
        <p:txBody>
          <a:bodyPr/>
          <a:lstStyle/>
          <a:p>
            <a:fld id="{86D2451E-3285-438B-B188-C22B2A012BF6}" type="slidenum">
              <a:rPr lang="en-US" smtClean="0"/>
              <a:pPr/>
              <a:t>12</a:t>
            </a:fld>
            <a:endParaRPr lang="en-US" dirty="0"/>
          </a:p>
        </p:txBody>
      </p:sp>
    </p:spTree>
    <p:extLst>
      <p:ext uri="{BB962C8B-B14F-4D97-AF65-F5344CB8AC3E}">
        <p14:creationId xmlns:p14="http://schemas.microsoft.com/office/powerpoint/2010/main" val="3522825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SECTION </a:t>
            </a:r>
            <a:r>
              <a:rPr lang="en-US" dirty="0"/>
              <a:t>2. </a:t>
            </a:r>
            <a:r>
              <a:rPr lang="en-US" dirty="0" smtClean="0"/>
              <a:t>Amends T.C.A. § </a:t>
            </a:r>
            <a:r>
              <a:rPr lang="en-US" dirty="0"/>
              <a:t>49-6-3007 </a:t>
            </a:r>
            <a:endParaRPr lang="en-US" dirty="0" smtClean="0"/>
          </a:p>
          <a:p>
            <a:r>
              <a:rPr lang="en-US" dirty="0"/>
              <a:t>All </a:t>
            </a:r>
            <a:r>
              <a:rPr lang="en-US" dirty="0" smtClean="0"/>
              <a:t>private </a:t>
            </a:r>
            <a:r>
              <a:rPr lang="en-US" dirty="0"/>
              <a:t>schools </a:t>
            </a:r>
            <a:r>
              <a:rPr lang="en-US" dirty="0" smtClean="0"/>
              <a:t>must </a:t>
            </a:r>
            <a:r>
              <a:rPr lang="en-US" dirty="0"/>
              <a:t>keep daily reports of attendance, verified by the teacher making the record, that shall be open to inspection at all reasonable times by the director of schools of the LEA in which the school is located, or the director's duly authorized </a:t>
            </a:r>
            <a:r>
              <a:rPr lang="en-US" dirty="0" smtClean="0"/>
              <a:t>representative. </a:t>
            </a:r>
            <a:endParaRPr lang="en-US" dirty="0"/>
          </a:p>
        </p:txBody>
      </p:sp>
      <p:sp>
        <p:nvSpPr>
          <p:cNvPr id="3" name="Title 2"/>
          <p:cNvSpPr>
            <a:spLocks noGrp="1"/>
          </p:cNvSpPr>
          <p:nvPr>
            <p:ph type="title"/>
          </p:nvPr>
        </p:nvSpPr>
        <p:spPr/>
        <p:txBody>
          <a:bodyPr>
            <a:normAutofit fontScale="90000"/>
          </a:bodyPr>
          <a:lstStyle/>
          <a:p>
            <a:r>
              <a:rPr lang="en-US"/>
              <a:t>SB2381/HB2376</a:t>
            </a:r>
            <a:br>
              <a:rPr lang="en-US"/>
            </a:br>
            <a:endParaRPr lang="en-US"/>
          </a:p>
        </p:txBody>
      </p:sp>
      <p:sp>
        <p:nvSpPr>
          <p:cNvPr id="4" name="Slide Number Placeholder 3"/>
          <p:cNvSpPr>
            <a:spLocks noGrp="1"/>
          </p:cNvSpPr>
          <p:nvPr>
            <p:ph type="sldNum" sz="quarter" idx="12"/>
          </p:nvPr>
        </p:nvSpPr>
        <p:spPr/>
        <p:txBody>
          <a:bodyPr/>
          <a:lstStyle/>
          <a:p>
            <a:fld id="{86D2451E-3285-438B-B188-C22B2A012BF6}" type="slidenum">
              <a:rPr lang="en-US" smtClean="0"/>
              <a:pPr/>
              <a:t>13</a:t>
            </a:fld>
            <a:endParaRPr lang="en-US" dirty="0"/>
          </a:p>
        </p:txBody>
      </p:sp>
    </p:spTree>
    <p:extLst>
      <p:ext uri="{BB962C8B-B14F-4D97-AF65-F5344CB8AC3E}">
        <p14:creationId xmlns:p14="http://schemas.microsoft.com/office/powerpoint/2010/main" val="3523455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SECTION </a:t>
            </a:r>
            <a:r>
              <a:rPr lang="en-US" dirty="0"/>
              <a:t>2. </a:t>
            </a:r>
            <a:r>
              <a:rPr lang="en-US" dirty="0" smtClean="0"/>
              <a:t>Amends T.C.A. § </a:t>
            </a:r>
            <a:r>
              <a:rPr lang="en-US" dirty="0"/>
              <a:t>49-6-3007 </a:t>
            </a:r>
            <a:endParaRPr lang="en-US" dirty="0" smtClean="0"/>
          </a:p>
          <a:p>
            <a:r>
              <a:rPr lang="en-US" b="1" dirty="0" smtClean="0"/>
              <a:t>Notice to parent of compulsory school attendance law</a:t>
            </a:r>
            <a:r>
              <a:rPr lang="en-US" dirty="0" smtClean="0"/>
              <a:t>- By </a:t>
            </a:r>
            <a:r>
              <a:rPr lang="en-US" dirty="0"/>
              <a:t>the beginning of each school year, the principal or head of school of a public, nonpublic, or church-related school shall give written notice to the </a:t>
            </a:r>
            <a:r>
              <a:rPr lang="en-US" dirty="0" smtClean="0"/>
              <a:t>parent</a:t>
            </a:r>
            <a:r>
              <a:rPr lang="en-US" dirty="0"/>
              <a:t>, guardian, or person having control of a student </a:t>
            </a:r>
            <a:r>
              <a:rPr lang="en-US" dirty="0" smtClean="0"/>
              <a:t>notice of the obligation to require school attendance. </a:t>
            </a:r>
          </a:p>
          <a:p>
            <a:r>
              <a:rPr lang="en-US" dirty="0" smtClean="0"/>
              <a:t>The </a:t>
            </a:r>
            <a:r>
              <a:rPr lang="en-US" dirty="0"/>
              <a:t>written notice must </a:t>
            </a:r>
            <a:r>
              <a:rPr lang="en-US" dirty="0" smtClean="0"/>
              <a:t>state </a:t>
            </a:r>
            <a:r>
              <a:rPr lang="en-US" dirty="0"/>
              <a:t>that a student who accumulates </a:t>
            </a:r>
            <a:r>
              <a:rPr lang="en-US" dirty="0" smtClean="0"/>
              <a:t>5 </a:t>
            </a:r>
            <a:r>
              <a:rPr lang="en-US" dirty="0"/>
              <a:t>days of unexcused absences during the school year is subject to the LEA's progressive truancy interventions and that continued unexcused absences may result in a referral to juvenile court. </a:t>
            </a:r>
            <a:endParaRPr lang="en-US" dirty="0" smtClean="0"/>
          </a:p>
        </p:txBody>
      </p:sp>
      <p:sp>
        <p:nvSpPr>
          <p:cNvPr id="3" name="Title 2"/>
          <p:cNvSpPr>
            <a:spLocks noGrp="1"/>
          </p:cNvSpPr>
          <p:nvPr>
            <p:ph type="title"/>
          </p:nvPr>
        </p:nvSpPr>
        <p:spPr/>
        <p:txBody>
          <a:bodyPr>
            <a:normAutofit fontScale="90000"/>
          </a:bodyPr>
          <a:lstStyle/>
          <a:p>
            <a:r>
              <a:rPr lang="en-US"/>
              <a:t>SB2381/HB2376</a:t>
            </a:r>
            <a:br>
              <a:rPr lang="en-US"/>
            </a:br>
            <a:endParaRPr lang="en-US"/>
          </a:p>
        </p:txBody>
      </p:sp>
      <p:sp>
        <p:nvSpPr>
          <p:cNvPr id="4" name="Slide Number Placeholder 3"/>
          <p:cNvSpPr>
            <a:spLocks noGrp="1"/>
          </p:cNvSpPr>
          <p:nvPr>
            <p:ph type="sldNum" sz="quarter" idx="12"/>
          </p:nvPr>
        </p:nvSpPr>
        <p:spPr/>
        <p:txBody>
          <a:bodyPr/>
          <a:lstStyle/>
          <a:p>
            <a:fld id="{86D2451E-3285-438B-B188-C22B2A012BF6}" type="slidenum">
              <a:rPr lang="en-US" smtClean="0"/>
              <a:pPr/>
              <a:t>14</a:t>
            </a:fld>
            <a:endParaRPr lang="en-US" dirty="0"/>
          </a:p>
        </p:txBody>
      </p:sp>
    </p:spTree>
    <p:extLst>
      <p:ext uri="{BB962C8B-B14F-4D97-AF65-F5344CB8AC3E}">
        <p14:creationId xmlns:p14="http://schemas.microsoft.com/office/powerpoint/2010/main" val="2374862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endParaRPr lang="en-US" dirty="0"/>
          </a:p>
          <a:p>
            <a:r>
              <a:rPr lang="en-US" dirty="0"/>
              <a:t> SECTION 2. </a:t>
            </a:r>
            <a:r>
              <a:rPr lang="en-US" dirty="0" smtClean="0"/>
              <a:t>Amends T.C.A. § </a:t>
            </a:r>
            <a:r>
              <a:rPr lang="en-US" dirty="0"/>
              <a:t>49-6-3007 </a:t>
            </a:r>
            <a:endParaRPr lang="en-US" dirty="0" smtClean="0"/>
          </a:p>
          <a:p>
            <a:r>
              <a:rPr lang="en-US" b="1" dirty="0" smtClean="0"/>
              <a:t>First report at 3</a:t>
            </a:r>
            <a:r>
              <a:rPr lang="en-US" b="1" baseline="30000" dirty="0" smtClean="0"/>
              <a:t>rd</a:t>
            </a:r>
            <a:r>
              <a:rPr lang="en-US" b="1" dirty="0" smtClean="0"/>
              <a:t> unexcused absence </a:t>
            </a:r>
            <a:r>
              <a:rPr lang="en-US" dirty="0" smtClean="0"/>
              <a:t>- Principals must report the </a:t>
            </a:r>
            <a:r>
              <a:rPr lang="en-US" dirty="0"/>
              <a:t>names of all students who have withdrawn from school or who have accumulated </a:t>
            </a:r>
            <a:r>
              <a:rPr lang="en-US" dirty="0" smtClean="0"/>
              <a:t>3 </a:t>
            </a:r>
            <a:r>
              <a:rPr lang="en-US" dirty="0"/>
              <a:t>days of unexcused absences. </a:t>
            </a:r>
            <a:endParaRPr lang="en-US" dirty="0" smtClean="0"/>
          </a:p>
          <a:p>
            <a:r>
              <a:rPr lang="en-US" dirty="0" smtClean="0"/>
              <a:t>After 3 unexcused absences - directors </a:t>
            </a:r>
            <a:r>
              <a:rPr lang="en-US" dirty="0"/>
              <a:t>of schools </a:t>
            </a:r>
            <a:r>
              <a:rPr lang="en-US" b="1" u="sng" dirty="0" smtClean="0"/>
              <a:t>may</a:t>
            </a:r>
            <a:r>
              <a:rPr lang="en-US" dirty="0" smtClean="0"/>
              <a:t> provide written </a:t>
            </a:r>
            <a:r>
              <a:rPr lang="en-US" dirty="0"/>
              <a:t>notice </a:t>
            </a:r>
            <a:r>
              <a:rPr lang="en-US" dirty="0" smtClean="0"/>
              <a:t>to the parent that </a:t>
            </a:r>
            <a:r>
              <a:rPr lang="en-US" dirty="0"/>
              <a:t>the child's attendance at school is required by law. </a:t>
            </a:r>
          </a:p>
          <a:p>
            <a:r>
              <a:rPr lang="en-US" b="1" dirty="0" smtClean="0"/>
              <a:t>Second report at 5</a:t>
            </a:r>
            <a:r>
              <a:rPr lang="en-US" b="1" baseline="30000" dirty="0" smtClean="0"/>
              <a:t>th</a:t>
            </a:r>
            <a:r>
              <a:rPr lang="en-US" b="1" dirty="0" smtClean="0"/>
              <a:t> unexcused absence </a:t>
            </a:r>
            <a:r>
              <a:rPr lang="en-US" dirty="0" smtClean="0"/>
              <a:t>- After 5 unexcused absences principals </a:t>
            </a:r>
            <a:r>
              <a:rPr lang="en-US" dirty="0"/>
              <a:t>must report </a:t>
            </a:r>
            <a:r>
              <a:rPr lang="en-US" dirty="0" smtClean="0"/>
              <a:t>the student to </a:t>
            </a:r>
            <a:r>
              <a:rPr lang="en-US" dirty="0"/>
              <a:t>the director of schools, or to the attendance </a:t>
            </a:r>
            <a:r>
              <a:rPr lang="en-US" dirty="0" smtClean="0"/>
              <a:t>supervisor. </a:t>
            </a:r>
          </a:p>
          <a:p>
            <a:r>
              <a:rPr lang="en-US" dirty="0" smtClean="0"/>
              <a:t>Each </a:t>
            </a:r>
            <a:r>
              <a:rPr lang="en-US" dirty="0"/>
              <a:t>successive accumulation of five (5) days of unexcused absences by a student must also be reported. </a:t>
            </a:r>
            <a:endParaRPr lang="en-US" dirty="0" smtClean="0"/>
          </a:p>
        </p:txBody>
      </p:sp>
      <p:sp>
        <p:nvSpPr>
          <p:cNvPr id="3" name="Title 2"/>
          <p:cNvSpPr>
            <a:spLocks noGrp="1"/>
          </p:cNvSpPr>
          <p:nvPr>
            <p:ph type="title"/>
          </p:nvPr>
        </p:nvSpPr>
        <p:spPr/>
        <p:txBody>
          <a:bodyPr>
            <a:normAutofit fontScale="90000"/>
          </a:bodyPr>
          <a:lstStyle/>
          <a:p>
            <a:r>
              <a:rPr lang="en-US"/>
              <a:t>SB2381/HB2376</a:t>
            </a:r>
            <a:br>
              <a:rPr lang="en-US"/>
            </a:br>
            <a:endParaRPr lang="en-US"/>
          </a:p>
        </p:txBody>
      </p:sp>
      <p:sp>
        <p:nvSpPr>
          <p:cNvPr id="4" name="Slide Number Placeholder 3"/>
          <p:cNvSpPr>
            <a:spLocks noGrp="1"/>
          </p:cNvSpPr>
          <p:nvPr>
            <p:ph type="sldNum" sz="quarter" idx="12"/>
          </p:nvPr>
        </p:nvSpPr>
        <p:spPr/>
        <p:txBody>
          <a:bodyPr/>
          <a:lstStyle/>
          <a:p>
            <a:fld id="{86D2451E-3285-438B-B188-C22B2A012BF6}" type="slidenum">
              <a:rPr lang="en-US" smtClean="0"/>
              <a:pPr/>
              <a:t>15</a:t>
            </a:fld>
            <a:endParaRPr lang="en-US" dirty="0"/>
          </a:p>
        </p:txBody>
      </p:sp>
    </p:spTree>
    <p:extLst>
      <p:ext uri="{BB962C8B-B14F-4D97-AF65-F5344CB8AC3E}">
        <p14:creationId xmlns:p14="http://schemas.microsoft.com/office/powerpoint/2010/main" val="1227304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a:p>
          <a:p>
            <a:r>
              <a:rPr lang="en-US" dirty="0"/>
              <a:t> SECTION 2. </a:t>
            </a:r>
            <a:r>
              <a:rPr lang="en-US" dirty="0" smtClean="0"/>
              <a:t>Amends T.C.A. § </a:t>
            </a:r>
            <a:r>
              <a:rPr lang="en-US" dirty="0"/>
              <a:t>49-6-3007 </a:t>
            </a:r>
            <a:endParaRPr lang="en-US" dirty="0" smtClean="0"/>
          </a:p>
          <a:p>
            <a:r>
              <a:rPr lang="en-US" dirty="0" smtClean="0"/>
              <a:t>What action must be taken by LEA after 5 unexcused absences?</a:t>
            </a:r>
          </a:p>
          <a:p>
            <a:pPr lvl="1"/>
            <a:r>
              <a:rPr lang="en-US" dirty="0" smtClean="0"/>
              <a:t>first </a:t>
            </a:r>
            <a:r>
              <a:rPr lang="en-US" dirty="0"/>
              <a:t>tier of </a:t>
            </a:r>
            <a:r>
              <a:rPr lang="en-US" dirty="0" smtClean="0"/>
              <a:t>progressive </a:t>
            </a:r>
            <a:r>
              <a:rPr lang="en-US" dirty="0"/>
              <a:t>truancy intervention plan </a:t>
            </a:r>
            <a:r>
              <a:rPr lang="en-US" dirty="0" smtClean="0"/>
              <a:t>is triggered,  </a:t>
            </a:r>
          </a:p>
          <a:p>
            <a:pPr lvl="1"/>
            <a:r>
              <a:rPr lang="en-US" dirty="0" smtClean="0"/>
              <a:t>director </a:t>
            </a:r>
            <a:r>
              <a:rPr lang="en-US" dirty="0"/>
              <a:t>of schools or attendance supervisor </a:t>
            </a:r>
            <a:r>
              <a:rPr lang="en-US" dirty="0" smtClean="0"/>
              <a:t>must provide parent </a:t>
            </a:r>
            <a:r>
              <a:rPr lang="en-US" dirty="0"/>
              <a:t>written notice that the child's attendance at school is required by </a:t>
            </a:r>
            <a:r>
              <a:rPr lang="en-US" dirty="0" smtClean="0"/>
              <a:t>law, and</a:t>
            </a:r>
          </a:p>
          <a:p>
            <a:pPr lvl="1"/>
            <a:r>
              <a:rPr lang="en-US" dirty="0" smtClean="0"/>
              <a:t>director </a:t>
            </a:r>
            <a:r>
              <a:rPr lang="en-US" dirty="0"/>
              <a:t>of schools or attendance supervisor shall schedule a conference between school officials and the </a:t>
            </a:r>
            <a:r>
              <a:rPr lang="en-US" dirty="0" smtClean="0"/>
              <a:t>parent to </a:t>
            </a:r>
            <a:r>
              <a:rPr lang="en-US" dirty="0"/>
              <a:t>discuss the unexcused absences. </a:t>
            </a:r>
            <a:endParaRPr lang="en-US" dirty="0" smtClean="0"/>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16</a:t>
            </a:fld>
            <a:endParaRPr lang="en-US" dirty="0"/>
          </a:p>
        </p:txBody>
      </p:sp>
    </p:spTree>
    <p:extLst>
      <p:ext uri="{BB962C8B-B14F-4D97-AF65-F5344CB8AC3E}">
        <p14:creationId xmlns:p14="http://schemas.microsoft.com/office/powerpoint/2010/main" val="26760151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SECTION 3. </a:t>
            </a:r>
            <a:r>
              <a:rPr lang="en-US" dirty="0" smtClean="0"/>
              <a:t>amends T.C.A. § </a:t>
            </a:r>
            <a:r>
              <a:rPr lang="en-US" dirty="0"/>
              <a:t>49-6-3009 </a:t>
            </a:r>
            <a:endParaRPr lang="en-US" dirty="0" smtClean="0"/>
          </a:p>
          <a:p>
            <a:r>
              <a:rPr lang="en-US" dirty="0" smtClean="0"/>
              <a:t>Requires director </a:t>
            </a:r>
            <a:r>
              <a:rPr lang="en-US" dirty="0"/>
              <a:t>of schools or attendance supervisor </a:t>
            </a:r>
            <a:r>
              <a:rPr lang="en-US" dirty="0" smtClean="0"/>
              <a:t>to </a:t>
            </a:r>
            <a:r>
              <a:rPr lang="en-US" dirty="0"/>
              <a:t>devise and recommend, and the local board of education </a:t>
            </a:r>
            <a:r>
              <a:rPr lang="en-US" dirty="0" smtClean="0"/>
              <a:t>to </a:t>
            </a:r>
            <a:r>
              <a:rPr lang="en-US" dirty="0"/>
              <a:t>adopt, a progressive truancy intervention plan for students who violate compulsory attendance requirements prior to the filing of a truancy petition or a criminal prosecution for educational neglect. </a:t>
            </a:r>
            <a:endParaRPr lang="en-US" dirty="0" smtClean="0"/>
          </a:p>
          <a:p>
            <a:r>
              <a:rPr lang="en-US" dirty="0" smtClean="0"/>
              <a:t>Interventions </a:t>
            </a:r>
            <a:r>
              <a:rPr lang="en-US" dirty="0"/>
              <a:t>must be designed to address student conduct related to truancy in the school setting and minimize the need for referrals to juvenile court. </a:t>
            </a:r>
            <a:endParaRPr lang="en-US" dirty="0" smtClean="0"/>
          </a:p>
          <a:p>
            <a:r>
              <a:rPr lang="en-US" dirty="0"/>
              <a:t>Progressive truancy intervention plans </a:t>
            </a:r>
            <a:r>
              <a:rPr lang="en-US" dirty="0" smtClean="0"/>
              <a:t>must </a:t>
            </a:r>
            <a:r>
              <a:rPr lang="en-US" dirty="0"/>
              <a:t>be applied prior to referral to juvenile court when a student accumulates </a:t>
            </a:r>
            <a:r>
              <a:rPr lang="en-US" dirty="0" smtClean="0"/>
              <a:t>5 </a:t>
            </a:r>
            <a:r>
              <a:rPr lang="en-US" dirty="0"/>
              <a:t>or more unexcused </a:t>
            </a:r>
            <a:r>
              <a:rPr lang="en-US" dirty="0" smtClean="0"/>
              <a:t>absences. </a:t>
            </a:r>
            <a:endParaRPr lang="en-US" dirty="0"/>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17</a:t>
            </a:fld>
            <a:endParaRPr lang="en-US" dirty="0"/>
          </a:p>
        </p:txBody>
      </p:sp>
    </p:spTree>
    <p:extLst>
      <p:ext uri="{BB962C8B-B14F-4D97-AF65-F5344CB8AC3E}">
        <p14:creationId xmlns:p14="http://schemas.microsoft.com/office/powerpoint/2010/main" val="4127489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9296400" cy="5060950"/>
          </a:xfrm>
        </p:spPr>
        <p:txBody>
          <a:bodyPr>
            <a:normAutofit fontScale="92500" lnSpcReduction="20000"/>
          </a:bodyPr>
          <a:lstStyle/>
          <a:p>
            <a:r>
              <a:rPr lang="en-US" dirty="0"/>
              <a:t>SECTION 3. </a:t>
            </a:r>
            <a:r>
              <a:rPr lang="en-US" dirty="0" smtClean="0"/>
              <a:t>amends T.C.A. § </a:t>
            </a:r>
            <a:r>
              <a:rPr lang="en-US" dirty="0"/>
              <a:t>49-6-3009 </a:t>
            </a:r>
            <a:endParaRPr lang="en-US" dirty="0" smtClean="0"/>
          </a:p>
          <a:p>
            <a:r>
              <a:rPr lang="en-US" dirty="0"/>
              <a:t>Progressive truancy intervention plans must meet the following requirements: </a:t>
            </a:r>
          </a:p>
          <a:p>
            <a:r>
              <a:rPr lang="en-US" b="1" dirty="0" smtClean="0">
                <a:solidFill>
                  <a:srgbClr val="FF0000"/>
                </a:solidFill>
              </a:rPr>
              <a:t>Tier </a:t>
            </a:r>
            <a:r>
              <a:rPr lang="en-US" b="1" dirty="0">
                <a:solidFill>
                  <a:srgbClr val="FF0000"/>
                </a:solidFill>
              </a:rPr>
              <a:t>one </a:t>
            </a:r>
            <a:r>
              <a:rPr lang="en-US" dirty="0"/>
              <a:t>of the progressive truancy intervention plan must be implemented no later than a student's accumulation of </a:t>
            </a:r>
            <a:r>
              <a:rPr lang="en-US" b="1" u="sng" dirty="0" smtClean="0"/>
              <a:t>5 unexcused </a:t>
            </a:r>
            <a:r>
              <a:rPr lang="en-US" dirty="0"/>
              <a:t>absences within a school year and must include, at a minimum: </a:t>
            </a:r>
          </a:p>
          <a:p>
            <a:pPr lvl="1"/>
            <a:r>
              <a:rPr lang="en-US" dirty="0"/>
              <a:t>(A) A </a:t>
            </a:r>
            <a:r>
              <a:rPr lang="en-US" b="1" dirty="0">
                <a:solidFill>
                  <a:srgbClr val="FF0000"/>
                </a:solidFill>
              </a:rPr>
              <a:t>conference</a:t>
            </a:r>
            <a:r>
              <a:rPr lang="en-US" dirty="0"/>
              <a:t> with the student and the </a:t>
            </a:r>
            <a:r>
              <a:rPr lang="en-US" dirty="0" smtClean="0"/>
              <a:t>parent; </a:t>
            </a:r>
            <a:endParaRPr lang="en-US" dirty="0"/>
          </a:p>
          <a:p>
            <a:pPr lvl="1"/>
            <a:r>
              <a:rPr lang="en-US" dirty="0"/>
              <a:t>(B) A resulting </a:t>
            </a:r>
            <a:r>
              <a:rPr lang="en-US" b="1" dirty="0">
                <a:solidFill>
                  <a:srgbClr val="FF0000"/>
                </a:solidFill>
              </a:rPr>
              <a:t>attendance contract </a:t>
            </a:r>
            <a:r>
              <a:rPr lang="en-US" dirty="0"/>
              <a:t>to be signed by the student, the parent, </a:t>
            </a:r>
            <a:r>
              <a:rPr lang="en-US" dirty="0" smtClean="0"/>
              <a:t>and </a:t>
            </a:r>
            <a:r>
              <a:rPr lang="en-US" dirty="0"/>
              <a:t>an attendance supervisor or designee. The contract must include: </a:t>
            </a:r>
          </a:p>
          <a:p>
            <a:pPr lvl="2"/>
            <a:r>
              <a:rPr lang="en-US" dirty="0"/>
              <a:t>(</a:t>
            </a:r>
            <a:r>
              <a:rPr lang="en-US" dirty="0" err="1"/>
              <a:t>i</a:t>
            </a:r>
            <a:r>
              <a:rPr lang="en-US" dirty="0"/>
              <a:t>) A specific description of the school's attendance expectations for the student; </a:t>
            </a:r>
          </a:p>
          <a:p>
            <a:pPr lvl="2"/>
            <a:r>
              <a:rPr lang="en-US" dirty="0"/>
              <a:t>(ii) The period for which the contract is in effect, and </a:t>
            </a:r>
            <a:endParaRPr lang="en-US" dirty="0" smtClean="0"/>
          </a:p>
          <a:p>
            <a:pPr lvl="2"/>
            <a:r>
              <a:rPr lang="en-US" dirty="0"/>
              <a:t>(iii) Penalties for additional absences and alleged school offenses, including additional disciplinary action and potential referral to juvenile court</a:t>
            </a:r>
            <a:r>
              <a:rPr lang="en-US" dirty="0" smtClean="0"/>
              <a:t>;</a:t>
            </a:r>
            <a:endParaRPr lang="en-US" dirty="0"/>
          </a:p>
          <a:p>
            <a:pPr lvl="1"/>
            <a:r>
              <a:rPr lang="en-US" dirty="0"/>
              <a:t>(C) Regularly scheduled </a:t>
            </a:r>
            <a:r>
              <a:rPr lang="en-US" b="1" dirty="0">
                <a:solidFill>
                  <a:srgbClr val="FF0000"/>
                </a:solidFill>
              </a:rPr>
              <a:t>follow-up meetings </a:t>
            </a:r>
            <a:r>
              <a:rPr lang="en-US" dirty="0"/>
              <a:t>with the student and the </a:t>
            </a:r>
            <a:r>
              <a:rPr lang="en-US" dirty="0" smtClean="0"/>
              <a:t>parent to </a:t>
            </a:r>
            <a:r>
              <a:rPr lang="en-US" dirty="0"/>
              <a:t>discuss the student's progress; </a:t>
            </a:r>
            <a:endParaRPr lang="en-US" dirty="0" smtClean="0"/>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18</a:t>
            </a:fld>
            <a:endParaRPr lang="en-US" dirty="0"/>
          </a:p>
        </p:txBody>
      </p:sp>
    </p:spTree>
    <p:extLst>
      <p:ext uri="{BB962C8B-B14F-4D97-AF65-F5344CB8AC3E}">
        <p14:creationId xmlns:p14="http://schemas.microsoft.com/office/powerpoint/2010/main" val="627476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SECTION 3. </a:t>
            </a:r>
            <a:r>
              <a:rPr lang="en-US" dirty="0" smtClean="0"/>
              <a:t>amends T.C.A. § </a:t>
            </a:r>
            <a:r>
              <a:rPr lang="en-US" dirty="0"/>
              <a:t>49-6-3009 </a:t>
            </a:r>
            <a:endParaRPr lang="en-US" dirty="0" smtClean="0"/>
          </a:p>
          <a:p>
            <a:r>
              <a:rPr lang="en-US" b="1" dirty="0">
                <a:solidFill>
                  <a:srgbClr val="FF0000"/>
                </a:solidFill>
              </a:rPr>
              <a:t>Tier two </a:t>
            </a:r>
            <a:r>
              <a:rPr lang="en-US" dirty="0"/>
              <a:t>must be implemented upon a student's accumulation of additional unexcused absences in violation of the attendance contract required under tier one. </a:t>
            </a:r>
            <a:endParaRPr lang="en-US" dirty="0" smtClean="0"/>
          </a:p>
          <a:p>
            <a:r>
              <a:rPr lang="en-US" dirty="0" smtClean="0"/>
              <a:t>Tier </a:t>
            </a:r>
            <a:r>
              <a:rPr lang="en-US" dirty="0"/>
              <a:t>two must include an </a:t>
            </a:r>
            <a:r>
              <a:rPr lang="en-US" b="1" dirty="0">
                <a:solidFill>
                  <a:srgbClr val="FF0000"/>
                </a:solidFill>
              </a:rPr>
              <a:t>individualized assessment </a:t>
            </a:r>
            <a:r>
              <a:rPr lang="en-US" dirty="0"/>
              <a:t>by a school employee of the reasons a student has been absent from school, and if necessary, referral of the child to counseling, community-based services, or other in-school or out-of-school services aimed at addressing the student's attendance </a:t>
            </a:r>
            <a:r>
              <a:rPr lang="en-US" dirty="0" smtClean="0"/>
              <a:t>problems</a:t>
            </a:r>
            <a:r>
              <a:rPr lang="en-US" dirty="0"/>
              <a:t>.</a:t>
            </a:r>
            <a:r>
              <a:rPr lang="en-US" dirty="0" smtClean="0"/>
              <a:t> </a:t>
            </a:r>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19</a:t>
            </a:fld>
            <a:endParaRPr lang="en-US" dirty="0"/>
          </a:p>
        </p:txBody>
      </p:sp>
    </p:spTree>
    <p:extLst>
      <p:ext uri="{BB962C8B-B14F-4D97-AF65-F5344CB8AC3E}">
        <p14:creationId xmlns:p14="http://schemas.microsoft.com/office/powerpoint/2010/main" val="1307230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6D2451E-3285-438B-B188-C22B2A012BF6}" type="slidenum">
              <a:rPr lang="en-US" smtClean="0"/>
              <a:pPr/>
              <a:t>2</a:t>
            </a:fld>
            <a:endParaRPr lang="en-US" dirty="0"/>
          </a:p>
        </p:txBody>
      </p:sp>
      <p:sp>
        <p:nvSpPr>
          <p:cNvPr id="5" name="Rectangle 4"/>
          <p:cNvSpPr/>
          <p:nvPr/>
        </p:nvSpPr>
        <p:spPr>
          <a:xfrm>
            <a:off x="990600" y="838200"/>
            <a:ext cx="7620000" cy="3354765"/>
          </a:xfrm>
          <a:prstGeom prst="rect">
            <a:avLst/>
          </a:prstGeom>
        </p:spPr>
        <p:txBody>
          <a:bodyPr wrap="square">
            <a:spAutoFit/>
          </a:bodyPr>
          <a:lstStyle/>
          <a:p>
            <a:endParaRPr lang="en-US" b="1" dirty="0" smtClean="0"/>
          </a:p>
          <a:p>
            <a:endParaRPr lang="en-US" b="1" dirty="0"/>
          </a:p>
          <a:p>
            <a:endParaRPr lang="en-US" b="1" dirty="0" smtClean="0"/>
          </a:p>
          <a:p>
            <a:endParaRPr lang="en-US" b="1" dirty="0"/>
          </a:p>
          <a:p>
            <a:r>
              <a:rPr lang="en-US" sz="2800" b="1" i="1" dirty="0" smtClean="0"/>
              <a:t>Nothing </a:t>
            </a:r>
            <a:r>
              <a:rPr lang="en-US" sz="2800" b="1" i="1" dirty="0"/>
              <a:t>in this presentation constitutes legal advice.  Remember the answers to questions depend upon the specific facts.  </a:t>
            </a:r>
            <a:r>
              <a:rPr lang="en-US" sz="2800" b="1" i="1" dirty="0" smtClean="0"/>
              <a:t>Always contact the local board attorney for </a:t>
            </a:r>
            <a:r>
              <a:rPr lang="en-US" sz="2800" b="1" i="1" dirty="0"/>
              <a:t>specific legal advice.</a:t>
            </a:r>
          </a:p>
        </p:txBody>
      </p:sp>
    </p:spTree>
    <p:extLst>
      <p:ext uri="{BB962C8B-B14F-4D97-AF65-F5344CB8AC3E}">
        <p14:creationId xmlns:p14="http://schemas.microsoft.com/office/powerpoint/2010/main" val="3188238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SECTION 3. </a:t>
            </a:r>
            <a:r>
              <a:rPr lang="en-US" dirty="0" smtClean="0"/>
              <a:t>amends T.C.A. § </a:t>
            </a:r>
            <a:r>
              <a:rPr lang="en-US" dirty="0"/>
              <a:t>49-6-3009 </a:t>
            </a:r>
            <a:endParaRPr lang="en-US" dirty="0" smtClean="0"/>
          </a:p>
          <a:p>
            <a:r>
              <a:rPr lang="en-US" b="1" dirty="0">
                <a:solidFill>
                  <a:srgbClr val="FF0000"/>
                </a:solidFill>
              </a:rPr>
              <a:t>Tier three </a:t>
            </a:r>
            <a:r>
              <a:rPr lang="en-US" dirty="0"/>
              <a:t>must be implemented if the truancy interventions under tier two are unsuccessful. </a:t>
            </a:r>
            <a:endParaRPr lang="en-US" dirty="0" smtClean="0"/>
          </a:p>
          <a:p>
            <a:r>
              <a:rPr lang="en-US" dirty="0" smtClean="0"/>
              <a:t>Tier </a:t>
            </a:r>
            <a:r>
              <a:rPr lang="en-US" dirty="0"/>
              <a:t>three may consist of one (1) or more of the following: </a:t>
            </a:r>
          </a:p>
          <a:p>
            <a:pPr lvl="1"/>
            <a:r>
              <a:rPr lang="en-US" dirty="0"/>
              <a:t>(A) School-based community services; </a:t>
            </a:r>
          </a:p>
          <a:p>
            <a:pPr lvl="1"/>
            <a:r>
              <a:rPr lang="en-US" dirty="0"/>
              <a:t>(B) Participation in a school-based restorative justice program; </a:t>
            </a:r>
          </a:p>
          <a:p>
            <a:pPr lvl="1"/>
            <a:r>
              <a:rPr lang="en-US" dirty="0"/>
              <a:t>(C) Referral to a school-based teen court; or </a:t>
            </a:r>
          </a:p>
          <a:p>
            <a:pPr lvl="1"/>
            <a:r>
              <a:rPr lang="en-US" dirty="0"/>
              <a:t>(D) Saturday or after school courses designed to improve attendance and behavior. </a:t>
            </a:r>
            <a:endParaRPr lang="en-US" dirty="0" smtClean="0"/>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20</a:t>
            </a:fld>
            <a:endParaRPr lang="en-US" dirty="0"/>
          </a:p>
        </p:txBody>
      </p:sp>
    </p:spTree>
    <p:extLst>
      <p:ext uri="{BB962C8B-B14F-4D97-AF65-F5344CB8AC3E}">
        <p14:creationId xmlns:p14="http://schemas.microsoft.com/office/powerpoint/2010/main" val="7936634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SECTION 3. </a:t>
            </a:r>
            <a:r>
              <a:rPr lang="en-US" dirty="0" smtClean="0"/>
              <a:t>amends T.C.A. § </a:t>
            </a:r>
            <a:r>
              <a:rPr lang="en-US" dirty="0"/>
              <a:t>49-6-3009 </a:t>
            </a:r>
            <a:endParaRPr lang="en-US" dirty="0" smtClean="0"/>
          </a:p>
          <a:p>
            <a:r>
              <a:rPr lang="en-US" b="1" dirty="0" smtClean="0"/>
              <a:t>No exclusionary discipline for attendance violations </a:t>
            </a:r>
            <a:r>
              <a:rPr lang="en-US" dirty="0" smtClean="0"/>
              <a:t>- In-school </a:t>
            </a:r>
            <a:r>
              <a:rPr lang="en-US" dirty="0"/>
              <a:t>suspension or out-of-school suspension must not be used as part of the progressive truancy intervention </a:t>
            </a:r>
            <a:r>
              <a:rPr lang="en-US" dirty="0" smtClean="0"/>
              <a:t>plans. </a:t>
            </a:r>
            <a:endParaRPr lang="en-US" dirty="0"/>
          </a:p>
          <a:p>
            <a:r>
              <a:rPr lang="en-US" b="1" dirty="0" smtClean="0"/>
              <a:t>What if parents are uncooperative?</a:t>
            </a:r>
          </a:p>
          <a:p>
            <a:r>
              <a:rPr lang="en-US" dirty="0" smtClean="0"/>
              <a:t>If </a:t>
            </a:r>
            <a:r>
              <a:rPr lang="en-US" dirty="0"/>
              <a:t>the progressive truancy intervention plan is unsuccessful with a student and the school can document that the student's parent or guardian is unwilling to cooperate in the truancy intervention plan, the director of schools or designee may report the student's absences to the appropriate </a:t>
            </a:r>
            <a:r>
              <a:rPr lang="en-US" dirty="0" smtClean="0"/>
              <a:t>judge.</a:t>
            </a:r>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21</a:t>
            </a:fld>
            <a:endParaRPr lang="en-US" dirty="0"/>
          </a:p>
        </p:txBody>
      </p:sp>
    </p:spTree>
    <p:extLst>
      <p:ext uri="{BB962C8B-B14F-4D97-AF65-F5344CB8AC3E}">
        <p14:creationId xmlns:p14="http://schemas.microsoft.com/office/powerpoint/2010/main" val="32669172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SECTION 3. </a:t>
            </a:r>
            <a:r>
              <a:rPr lang="en-US" dirty="0" smtClean="0"/>
              <a:t>amends T.C.A. § </a:t>
            </a:r>
            <a:r>
              <a:rPr lang="en-US" dirty="0"/>
              <a:t>49-6-3009 </a:t>
            </a:r>
            <a:endParaRPr lang="en-US" dirty="0" smtClean="0"/>
          </a:p>
          <a:p>
            <a:r>
              <a:rPr lang="en-US" b="1" dirty="0" smtClean="0">
                <a:solidFill>
                  <a:srgbClr val="FF0000"/>
                </a:solidFill>
              </a:rPr>
              <a:t>What if the truancy interventions are not successful?</a:t>
            </a:r>
          </a:p>
          <a:p>
            <a:r>
              <a:rPr lang="en-US" dirty="0" smtClean="0"/>
              <a:t>If </a:t>
            </a:r>
            <a:r>
              <a:rPr lang="en-US" dirty="0"/>
              <a:t>an LEA has applied a progressive truancy intervention plan </a:t>
            </a:r>
            <a:r>
              <a:rPr lang="en-US" dirty="0" smtClean="0"/>
              <a:t>and </a:t>
            </a:r>
            <a:r>
              <a:rPr lang="en-US" dirty="0"/>
              <a:t>interventions under the plan have failed to meaningfully address the student's school attendance, the director of schools, after written notice to the </a:t>
            </a:r>
            <a:r>
              <a:rPr lang="en-US" dirty="0" smtClean="0"/>
              <a:t>parent, </a:t>
            </a:r>
            <a:r>
              <a:rPr lang="en-US" dirty="0"/>
              <a:t>shall report the student who is unlawfully absent from school to the appropriate </a:t>
            </a:r>
            <a:r>
              <a:rPr lang="en-US" dirty="0" smtClean="0"/>
              <a:t>judge. </a:t>
            </a:r>
          </a:p>
          <a:p>
            <a:r>
              <a:rPr lang="en-US" dirty="0" smtClean="0"/>
              <a:t>In </a:t>
            </a:r>
            <a:r>
              <a:rPr lang="en-US" dirty="0"/>
              <a:t>the event a student in kindergarten through grade twelve (K-12) is adjudicated to be unruly because the student has accumulated five (5) days or more of unexcused absences during any school year, the judge may assess a fine of up to fifty dollars ($50.00) or five (5) hours of community service, in the discretion of the judge, against the parent or legal guardian of the student. </a:t>
            </a:r>
            <a:endParaRPr lang="en-US" dirty="0" smtClean="0"/>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22</a:t>
            </a:fld>
            <a:endParaRPr lang="en-US" dirty="0"/>
          </a:p>
        </p:txBody>
      </p:sp>
    </p:spTree>
    <p:extLst>
      <p:ext uri="{BB962C8B-B14F-4D97-AF65-F5344CB8AC3E}">
        <p14:creationId xmlns:p14="http://schemas.microsoft.com/office/powerpoint/2010/main" val="13304771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SECTION 3. </a:t>
            </a:r>
            <a:r>
              <a:rPr lang="en-US" dirty="0" smtClean="0"/>
              <a:t>amends T.C.A. § </a:t>
            </a:r>
            <a:r>
              <a:rPr lang="en-US" dirty="0"/>
              <a:t>49-6-3009 </a:t>
            </a:r>
            <a:endParaRPr lang="en-US" dirty="0" smtClean="0"/>
          </a:p>
          <a:p>
            <a:r>
              <a:rPr lang="en-US" dirty="0"/>
              <a:t>Each referral to juvenile court </a:t>
            </a:r>
            <a:r>
              <a:rPr lang="en-US" dirty="0" smtClean="0"/>
              <a:t>must </a:t>
            </a:r>
            <a:r>
              <a:rPr lang="en-US" dirty="0"/>
              <a:t>be accompanied by a statement from the student's school certifying that: </a:t>
            </a:r>
          </a:p>
          <a:p>
            <a:pPr lvl="1"/>
            <a:r>
              <a:rPr lang="en-US" dirty="0"/>
              <a:t>(1) The school applied the progressive truancy intervention plan </a:t>
            </a:r>
            <a:r>
              <a:rPr lang="en-US" dirty="0" smtClean="0"/>
              <a:t>for </a:t>
            </a:r>
            <a:r>
              <a:rPr lang="en-US" dirty="0"/>
              <a:t>the student; and </a:t>
            </a:r>
          </a:p>
          <a:p>
            <a:pPr lvl="1"/>
            <a:r>
              <a:rPr lang="en-US" dirty="0"/>
              <a:t>(2) The progressive truancy interventions failed to meaningfully address the student's school attendance. </a:t>
            </a:r>
          </a:p>
          <a:p>
            <a:r>
              <a:rPr lang="en-US" dirty="0" smtClean="0"/>
              <a:t>Courts are required to dismiss </a:t>
            </a:r>
            <a:r>
              <a:rPr lang="en-US" dirty="0"/>
              <a:t>a complaint or referral made by an LEA </a:t>
            </a:r>
            <a:r>
              <a:rPr lang="en-US" dirty="0" smtClean="0"/>
              <a:t>that is not made </a:t>
            </a:r>
            <a:r>
              <a:rPr lang="en-US" dirty="0"/>
              <a:t>in compliance with </a:t>
            </a:r>
            <a:r>
              <a:rPr lang="en-US" dirty="0" smtClean="0"/>
              <a:t>the law.</a:t>
            </a:r>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23</a:t>
            </a:fld>
            <a:endParaRPr lang="en-US" dirty="0"/>
          </a:p>
        </p:txBody>
      </p:sp>
    </p:spTree>
    <p:extLst>
      <p:ext uri="{BB962C8B-B14F-4D97-AF65-F5344CB8AC3E}">
        <p14:creationId xmlns:p14="http://schemas.microsoft.com/office/powerpoint/2010/main" val="42305241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SECTION 3. </a:t>
            </a:r>
            <a:r>
              <a:rPr lang="en-US" dirty="0" smtClean="0"/>
              <a:t>amends T.C.A. § </a:t>
            </a:r>
            <a:r>
              <a:rPr lang="en-US" dirty="0"/>
              <a:t>49-6-3009 </a:t>
            </a:r>
            <a:endParaRPr lang="en-US" dirty="0" smtClean="0"/>
          </a:p>
          <a:p>
            <a:r>
              <a:rPr lang="en-US" dirty="0"/>
              <a:t>E</a:t>
            </a:r>
            <a:r>
              <a:rPr lang="en-US" dirty="0" smtClean="0"/>
              <a:t>ach </a:t>
            </a:r>
            <a:r>
              <a:rPr lang="en-US" dirty="0"/>
              <a:t>LEA having previously adopted an effective progressive truancy intervention program that substantially conforms to this section may present the intervention program to the commissioner of education for approval in lieu of strict compliance with this section. </a:t>
            </a:r>
            <a:endParaRPr lang="en-US" dirty="0" smtClean="0"/>
          </a:p>
          <a:p>
            <a:r>
              <a:rPr lang="en-US" dirty="0" smtClean="0"/>
              <a:t>If </a:t>
            </a:r>
            <a:r>
              <a:rPr lang="en-US" dirty="0"/>
              <a:t>the commissioner does not approve the intervention plan, the LEA shall modify the plan according to the commissioner's recommendations and resubmit the revised plan for approval by the commissioner. </a:t>
            </a:r>
            <a:endParaRPr lang="en-US" dirty="0" smtClean="0"/>
          </a:p>
        </p:txBody>
      </p:sp>
      <p:sp>
        <p:nvSpPr>
          <p:cNvPr id="3" name="Title 2"/>
          <p:cNvSpPr>
            <a:spLocks noGrp="1"/>
          </p:cNvSpPr>
          <p:nvPr>
            <p:ph type="title"/>
          </p:nvPr>
        </p:nvSpPr>
        <p:spPr/>
        <p:txBody>
          <a:bodyPr>
            <a:normAutofit fontScale="90000"/>
          </a:bodyPr>
          <a:lstStyle/>
          <a:p>
            <a:r>
              <a:rPr lang="en-US" dirty="0"/>
              <a:t>SB2381/HB2376</a:t>
            </a:r>
            <a:br>
              <a:rPr lang="en-US" dirty="0"/>
            </a:b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24</a:t>
            </a:fld>
            <a:endParaRPr lang="en-US" dirty="0"/>
          </a:p>
        </p:txBody>
      </p:sp>
    </p:spTree>
    <p:extLst>
      <p:ext uri="{BB962C8B-B14F-4D97-AF65-F5344CB8AC3E}">
        <p14:creationId xmlns:p14="http://schemas.microsoft.com/office/powerpoint/2010/main" val="72330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Family Educational Rights and Privacy Act (FERPA)</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943806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296400" cy="5289550"/>
          </a:xfrm>
        </p:spPr>
        <p:txBody>
          <a:bodyPr>
            <a:normAutofit fontScale="62500" lnSpcReduction="20000"/>
          </a:bodyPr>
          <a:lstStyle/>
          <a:p>
            <a:pPr marL="0" indent="0">
              <a:buNone/>
            </a:pPr>
            <a:endParaRPr lang="en-US" dirty="0"/>
          </a:p>
          <a:p>
            <a:pPr lvl="0"/>
            <a:r>
              <a:rPr lang="en-US" dirty="0"/>
              <a:t>At a parent teacher conference, Johnny’s parents ask to see his grades from an accelerated reading program. There are five other students in the program. The teacher offers the grade book from the program for their inspection, forgetting that other students’ records are in it. Is this permissible?</a:t>
            </a:r>
          </a:p>
          <a:p>
            <a:pPr marL="0" indent="0">
              <a:buNone/>
            </a:pPr>
            <a:r>
              <a:rPr lang="en-US" dirty="0"/>
              <a:t> </a:t>
            </a:r>
          </a:p>
          <a:p>
            <a:pPr lvl="0"/>
            <a:r>
              <a:rPr lang="en-US" dirty="0"/>
              <a:t>At the end of the first semester, Mr. and Mrs. Jones request to see their son’s biology test scores. He is a high school senior. School officials tell them that the grades will be available at the end of the year. Is this in compliance with the Act?</a:t>
            </a:r>
          </a:p>
          <a:p>
            <a:pPr marL="0" indent="0">
              <a:buNone/>
            </a:pPr>
            <a:r>
              <a:rPr lang="en-US" dirty="0"/>
              <a:t> </a:t>
            </a:r>
          </a:p>
          <a:p>
            <a:pPr lvl="0"/>
            <a:r>
              <a:rPr lang="en-US" dirty="0"/>
              <a:t>A reporter for the local newspaper asks the school for a roster of their football team members including height, weight, name, and classification. This will be published in connection with Friday’s big play-off game. He also asks for the grade point average of the team’s two star seniors for his article on problems facing collegiate student athletes. May this information be provided?</a:t>
            </a:r>
          </a:p>
          <a:p>
            <a:pPr marL="0" indent="0">
              <a:buNone/>
            </a:pPr>
            <a:r>
              <a:rPr lang="en-US" dirty="0"/>
              <a:t> </a:t>
            </a:r>
          </a:p>
          <a:p>
            <a:pPr lvl="0"/>
            <a:r>
              <a:rPr lang="en-US" dirty="0"/>
              <a:t>Mrs. Williams, an elementary teacher, has a practice of making notes about each second grader’s reading ability during class time. She keeps these in her personal notebook and the notes are never filed with the student’s permanent records. Mr. and Mrs. Jones, upset over their daughter’s last six weeks reading grade, demand to see all of her records—including the notes. Can they?</a:t>
            </a:r>
          </a:p>
          <a:p>
            <a:pPr marL="0" indent="0">
              <a:buNone/>
            </a:pPr>
            <a:r>
              <a:rPr lang="en-US" dirty="0"/>
              <a:t> </a:t>
            </a:r>
          </a:p>
          <a:p>
            <a:pPr lvl="0"/>
            <a:r>
              <a:rPr lang="en-US" dirty="0"/>
              <a:t>A team of visiting state education officials is given a tour of Our Town Elementary School to see a “cutting edge” technology classroom. While they are there, one of the officials asks to see the school grade folder of his nephew who happens to attend the school. Should he be denied access to this information?</a:t>
            </a:r>
          </a:p>
          <a:p>
            <a:pPr marL="0" indent="0">
              <a:buNone/>
            </a:pPr>
            <a:r>
              <a:rPr lang="en-US" dirty="0"/>
              <a:t> </a:t>
            </a:r>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Can You apply your FERPA knowledge?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26</a:t>
            </a:fld>
            <a:endParaRPr lang="en-US" dirty="0"/>
          </a:p>
        </p:txBody>
      </p:sp>
    </p:spTree>
    <p:extLst>
      <p:ext uri="{BB962C8B-B14F-4D97-AF65-F5344CB8AC3E}">
        <p14:creationId xmlns:p14="http://schemas.microsoft.com/office/powerpoint/2010/main" val="10181419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257800"/>
          </a:xfrm>
        </p:spPr>
        <p:txBody>
          <a:bodyPr>
            <a:normAutofit fontScale="62500" lnSpcReduction="20000"/>
          </a:bodyPr>
          <a:lstStyle/>
          <a:p>
            <a:pPr lvl="0"/>
            <a:r>
              <a:rPr lang="en-US" dirty="0"/>
              <a:t>A group of disgruntled parents is concerned about the qualifications of the local high school’s calculus teacher. They ask to see the teacher’s personnel file to review his college transcript. Can they have access to the transcript?</a:t>
            </a:r>
          </a:p>
          <a:p>
            <a:pPr marL="0" indent="0">
              <a:buNone/>
            </a:pPr>
            <a:r>
              <a:rPr lang="en-US" dirty="0"/>
              <a:t> </a:t>
            </a:r>
          </a:p>
          <a:p>
            <a:pPr lvl="0"/>
            <a:r>
              <a:rPr lang="en-US" dirty="0"/>
              <a:t>Ms. Smith, a single parent, asks her son’s fourth grade teacher for a copy of his eight spelling test grades for the past grading period. She is the non-custodial parent and pursuant to the parenting plan, only is entitled to visitation on holidays and every other weekend.  The teacher informs her that she will need a written note from the child’s father before releasing this information. Is this required</a:t>
            </a:r>
            <a:r>
              <a:rPr lang="en-US" dirty="0" smtClean="0"/>
              <a:t>?</a:t>
            </a:r>
          </a:p>
          <a:p>
            <a:pPr marL="0" lvl="0" indent="0">
              <a:buNone/>
            </a:pPr>
            <a:endParaRPr lang="en-US" dirty="0" smtClean="0"/>
          </a:p>
          <a:p>
            <a:pPr lvl="0"/>
            <a:r>
              <a:rPr lang="en-US" dirty="0"/>
              <a:t>Ms. Seals is a high school history teacher. Her daughter, a student in the same school, is dating Johnny Troublemaker. Ms. Seals asks Johnny’s science teacher if he is a good kid. The teacher tells Ms. Seals that she saw Johnny get arrested in the school parking lot the previous afternoon. Is there any violation of FERPA?</a:t>
            </a:r>
          </a:p>
          <a:p>
            <a:pPr marL="0" indent="0">
              <a:buNone/>
            </a:pPr>
            <a:r>
              <a:rPr lang="en-US"/>
              <a:t> </a:t>
            </a:r>
            <a:r>
              <a:rPr lang="en-US" dirty="0"/>
              <a:t> </a:t>
            </a:r>
          </a:p>
          <a:p>
            <a:pPr lvl="0"/>
            <a:r>
              <a:rPr lang="en-US" dirty="0"/>
              <a:t>On Friday afternoon the last week of school, a fight broke out on Volunteer County Bus #29.  There were multiple injuries and several students were transported by ambulance to General Hospital.  Every school bus in Volunteer County has a video camera.  Channel 11 news reporter Ron Burgundy called the director of schools and requested a copy of the video.  Is Mr. Burgundy entitled to a copy of the tape so that it can be aired on the evening news?</a:t>
            </a:r>
          </a:p>
          <a:p>
            <a:pPr marL="0" indent="0">
              <a:buNone/>
            </a:pPr>
            <a:r>
              <a:rPr lang="en-US" dirty="0"/>
              <a:t> </a:t>
            </a:r>
          </a:p>
          <a:p>
            <a:pPr lvl="0"/>
            <a:r>
              <a:rPr lang="en-US" dirty="0"/>
              <a:t>Johnny and Timmy were both caught in the boys’ restroom smoking a joint.  Both boys were expelled for a calendar year but only Timmy was allowed to attend the alternative school to finish the school year.  Johnny’s father is furious and demands to know why the students have been treated differently.  May school officials explain?</a:t>
            </a:r>
          </a:p>
          <a:p>
            <a:endParaRPr lang="en-US" dirty="0"/>
          </a:p>
        </p:txBody>
      </p:sp>
      <p:sp>
        <p:nvSpPr>
          <p:cNvPr id="3" name="Title 2"/>
          <p:cNvSpPr>
            <a:spLocks noGrp="1"/>
          </p:cNvSpPr>
          <p:nvPr>
            <p:ph type="title"/>
          </p:nvPr>
        </p:nvSpPr>
        <p:spPr/>
        <p:txBody>
          <a:bodyPr>
            <a:normAutofit fontScale="90000"/>
          </a:bodyPr>
          <a:lstStyle/>
          <a:p>
            <a:r>
              <a:rPr lang="en-US" dirty="0" smtClean="0"/>
              <a:t>Can you apply your FERPA knowledge?</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27</a:t>
            </a:fld>
            <a:endParaRPr lang="en-US" dirty="0"/>
          </a:p>
        </p:txBody>
      </p:sp>
    </p:spTree>
    <p:extLst>
      <p:ext uri="{BB962C8B-B14F-4D97-AF65-F5344CB8AC3E}">
        <p14:creationId xmlns:p14="http://schemas.microsoft.com/office/powerpoint/2010/main" val="14907688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§99.2   What is the purpose of these regulations?</a:t>
            </a:r>
          </a:p>
          <a:p>
            <a:r>
              <a:rPr lang="en-US" dirty="0"/>
              <a:t>The purpose of this part is to </a:t>
            </a:r>
            <a:r>
              <a:rPr lang="en-US" b="1" dirty="0"/>
              <a:t>set out requirements for the protection of privacy of parents and students </a:t>
            </a:r>
            <a:r>
              <a:rPr lang="en-US" dirty="0"/>
              <a:t>under section 444 of the General Education Provisions Act, as amended</a:t>
            </a:r>
            <a:r>
              <a:rPr lang="en-US" dirty="0" smtClean="0"/>
              <a:t>.</a:t>
            </a:r>
          </a:p>
          <a:p>
            <a:r>
              <a:rPr lang="en-US" dirty="0" smtClean="0"/>
              <a:t>FERPA applies to educational </a:t>
            </a:r>
            <a:r>
              <a:rPr lang="en-US" dirty="0"/>
              <a:t>institutions that receive federal </a:t>
            </a:r>
            <a:r>
              <a:rPr lang="en-US" dirty="0" smtClean="0"/>
              <a:t>education funds.</a:t>
            </a:r>
          </a:p>
          <a:p>
            <a:r>
              <a:rPr lang="en-US" dirty="0" smtClean="0"/>
              <a:t>FERPA covers:</a:t>
            </a:r>
          </a:p>
          <a:p>
            <a:pPr lvl="1"/>
            <a:r>
              <a:rPr lang="en-US" dirty="0" smtClean="0"/>
              <a:t>public </a:t>
            </a:r>
            <a:r>
              <a:rPr lang="en-US" dirty="0"/>
              <a:t>elementary or </a:t>
            </a:r>
            <a:r>
              <a:rPr lang="en-US" dirty="0" smtClean="0"/>
              <a:t>secondary schools, and </a:t>
            </a:r>
          </a:p>
          <a:p>
            <a:pPr lvl="1"/>
            <a:r>
              <a:rPr lang="en-US" dirty="0" smtClean="0"/>
              <a:t>postsecondary </a:t>
            </a:r>
            <a:r>
              <a:rPr lang="en-US" dirty="0"/>
              <a:t>educational </a:t>
            </a:r>
            <a:r>
              <a:rPr lang="en-US" dirty="0" smtClean="0"/>
              <a:t>institutions</a:t>
            </a:r>
            <a:endParaRPr lang="en-US" dirty="0"/>
          </a:p>
        </p:txBody>
      </p:sp>
      <p:sp>
        <p:nvSpPr>
          <p:cNvPr id="3" name="Title 2"/>
          <p:cNvSpPr>
            <a:spLocks noGrp="1"/>
          </p:cNvSpPr>
          <p:nvPr>
            <p:ph type="title"/>
          </p:nvPr>
        </p:nvSpPr>
        <p:spPr/>
        <p:txBody>
          <a:bodyPr/>
          <a:lstStyle/>
          <a:p>
            <a:r>
              <a:rPr lang="en-US" dirty="0" smtClean="0"/>
              <a:t>FERPA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28</a:t>
            </a:fld>
            <a:endParaRPr lang="en-US" dirty="0"/>
          </a:p>
        </p:txBody>
      </p:sp>
    </p:spTree>
    <p:extLst>
      <p:ext uri="{BB962C8B-B14F-4D97-AF65-F5344CB8AC3E}">
        <p14:creationId xmlns:p14="http://schemas.microsoft.com/office/powerpoint/2010/main" val="3180215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Parents and students who have reached the age of eighteen have the:</a:t>
            </a:r>
          </a:p>
          <a:p>
            <a:pPr lvl="1"/>
            <a:r>
              <a:rPr lang="en-US" dirty="0"/>
              <a:t>1. Right to inspect and review education records</a:t>
            </a:r>
          </a:p>
          <a:p>
            <a:pPr lvl="1"/>
            <a:r>
              <a:rPr lang="en-US" dirty="0"/>
              <a:t>2. Right to a hearing to challenge content</a:t>
            </a:r>
          </a:p>
          <a:p>
            <a:pPr lvl="1"/>
            <a:r>
              <a:rPr lang="en-US" dirty="0"/>
              <a:t>3. Right to control the release of education </a:t>
            </a:r>
            <a:r>
              <a:rPr lang="en-US" dirty="0" smtClean="0"/>
              <a:t>records</a:t>
            </a:r>
          </a:p>
          <a:p>
            <a:r>
              <a:rPr lang="en-US" dirty="0" smtClean="0"/>
              <a:t>Notification - Districts </a:t>
            </a:r>
            <a:r>
              <a:rPr lang="en-US" dirty="0"/>
              <a:t>must annually notify parents of students in attendance of their rights under FERPA. </a:t>
            </a:r>
          </a:p>
          <a:p>
            <a:r>
              <a:rPr lang="en-US" dirty="0" smtClean="0"/>
              <a:t>The </a:t>
            </a:r>
            <a:r>
              <a:rPr lang="en-US" dirty="0"/>
              <a:t>annual notification must include information regarding a parent's </a:t>
            </a:r>
            <a:r>
              <a:rPr lang="en-US" dirty="0" smtClean="0"/>
              <a:t>right:</a:t>
            </a:r>
          </a:p>
          <a:p>
            <a:pPr lvl="1"/>
            <a:r>
              <a:rPr lang="en-US" dirty="0" smtClean="0"/>
              <a:t>to </a:t>
            </a:r>
            <a:r>
              <a:rPr lang="en-US" dirty="0"/>
              <a:t>inspect and review his or her child's education records</a:t>
            </a:r>
            <a:r>
              <a:rPr lang="en-US" dirty="0" smtClean="0"/>
              <a:t>, </a:t>
            </a:r>
          </a:p>
          <a:p>
            <a:pPr lvl="1"/>
            <a:r>
              <a:rPr lang="en-US" dirty="0" smtClean="0"/>
              <a:t>to </a:t>
            </a:r>
            <a:r>
              <a:rPr lang="en-US" dirty="0"/>
              <a:t>seek to amend the records, </a:t>
            </a:r>
          </a:p>
          <a:p>
            <a:pPr lvl="1"/>
            <a:r>
              <a:rPr lang="en-US" dirty="0" smtClean="0"/>
              <a:t>to </a:t>
            </a:r>
            <a:r>
              <a:rPr lang="en-US" dirty="0"/>
              <a:t>consent to disclosure of personally identifiable information from the records (except in certain circumstances), and </a:t>
            </a:r>
            <a:endParaRPr lang="en-US" dirty="0" smtClean="0"/>
          </a:p>
          <a:p>
            <a:pPr lvl="1"/>
            <a:r>
              <a:rPr lang="en-US" dirty="0" smtClean="0"/>
              <a:t>to </a:t>
            </a:r>
            <a:r>
              <a:rPr lang="en-US" dirty="0"/>
              <a:t>file a complaint with the </a:t>
            </a:r>
            <a:r>
              <a:rPr lang="en-US" dirty="0" smtClean="0"/>
              <a:t>Family Policy Compliance Office </a:t>
            </a:r>
            <a:r>
              <a:rPr lang="en-US" dirty="0"/>
              <a:t>regarding an alleged failure by a school to comply with FERPA</a:t>
            </a:r>
          </a:p>
          <a:p>
            <a:endParaRPr lang="en-US" dirty="0" smtClean="0"/>
          </a:p>
        </p:txBody>
      </p:sp>
      <p:sp>
        <p:nvSpPr>
          <p:cNvPr id="3" name="Title 2"/>
          <p:cNvSpPr>
            <a:spLocks noGrp="1"/>
          </p:cNvSpPr>
          <p:nvPr>
            <p:ph type="title"/>
          </p:nvPr>
        </p:nvSpPr>
        <p:spPr/>
        <p:txBody>
          <a:bodyPr/>
          <a:lstStyle/>
          <a:p>
            <a:r>
              <a:rPr lang="en-US" dirty="0" smtClean="0"/>
              <a:t>Basic Rights of Parents Under FERPA</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29</a:t>
            </a:fld>
            <a:endParaRPr lang="en-US" dirty="0"/>
          </a:p>
        </p:txBody>
      </p:sp>
    </p:spTree>
    <p:extLst>
      <p:ext uri="{BB962C8B-B14F-4D97-AF65-F5344CB8AC3E}">
        <p14:creationId xmlns:p14="http://schemas.microsoft.com/office/powerpoint/2010/main" val="242814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 calcmode="lin" valueType="num">
                                      <p:cBhvr additive="base">
                                        <p:cTn id="4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law is still evolving!</a:t>
            </a:r>
          </a:p>
          <a:p>
            <a:r>
              <a:rPr lang="en-US" dirty="0" smtClean="0"/>
              <a:t>Revisions were made last year by PC 379.</a:t>
            </a:r>
          </a:p>
          <a:p>
            <a:r>
              <a:rPr lang="en-US" dirty="0" smtClean="0"/>
              <a:t>This year SB2381/HB2376 proposes to amend the truancy law.</a:t>
            </a:r>
          </a:p>
          <a:p>
            <a:pPr lvl="1"/>
            <a:r>
              <a:rPr lang="en-US" dirty="0" smtClean="0"/>
              <a:t>Passed as amended by the House</a:t>
            </a:r>
          </a:p>
          <a:p>
            <a:pPr lvl="1"/>
            <a:r>
              <a:rPr lang="en-US" dirty="0" smtClean="0"/>
              <a:t>Senate substituted and conformed and will vote Monday</a:t>
            </a:r>
          </a:p>
          <a:p>
            <a:endParaRPr lang="en-US" dirty="0"/>
          </a:p>
        </p:txBody>
      </p:sp>
      <p:sp>
        <p:nvSpPr>
          <p:cNvPr id="3" name="Title 2"/>
          <p:cNvSpPr>
            <a:spLocks noGrp="1"/>
          </p:cNvSpPr>
          <p:nvPr>
            <p:ph type="title"/>
          </p:nvPr>
        </p:nvSpPr>
        <p:spPr/>
        <p:txBody>
          <a:bodyPr>
            <a:normAutofit fontScale="90000"/>
          </a:bodyPr>
          <a:lstStyle/>
          <a:p>
            <a:r>
              <a:rPr lang="en-US" dirty="0" smtClean="0"/>
              <a:t>What is the state law regarding truancy?</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a:t>
            </a:fld>
            <a:endParaRPr lang="en-US" dirty="0"/>
          </a:p>
        </p:txBody>
      </p:sp>
    </p:spTree>
    <p:extLst>
      <p:ext uri="{BB962C8B-B14F-4D97-AF65-F5344CB8AC3E}">
        <p14:creationId xmlns:p14="http://schemas.microsoft.com/office/powerpoint/2010/main" val="19631816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dirty="0" smtClean="0"/>
          </a:p>
          <a:p>
            <a:r>
              <a:rPr lang="en-US" dirty="0" smtClean="0"/>
              <a:t>1</a:t>
            </a:r>
            <a:r>
              <a:rPr lang="en-US" dirty="0"/>
              <a:t>. </a:t>
            </a:r>
            <a:r>
              <a:rPr lang="en-US" b="1" dirty="0"/>
              <a:t>Right to Inspect and Review Education Records </a:t>
            </a:r>
            <a:r>
              <a:rPr lang="en-US" dirty="0"/>
              <a:t>-- School must grant parents access to their children's education records </a:t>
            </a:r>
            <a:r>
              <a:rPr lang="en-US" b="1" dirty="0">
                <a:solidFill>
                  <a:srgbClr val="FF0000"/>
                </a:solidFill>
              </a:rPr>
              <a:t>within forty-five days of a request</a:t>
            </a:r>
            <a:r>
              <a:rPr lang="en-US" dirty="0"/>
              <a:t>. </a:t>
            </a:r>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30</a:t>
            </a:fld>
            <a:endParaRPr lang="en-US" dirty="0"/>
          </a:p>
        </p:txBody>
      </p:sp>
    </p:spTree>
    <p:extLst>
      <p:ext uri="{BB962C8B-B14F-4D97-AF65-F5344CB8AC3E}">
        <p14:creationId xmlns:p14="http://schemas.microsoft.com/office/powerpoint/2010/main" val="18926019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a:t>
            </a:r>
            <a:r>
              <a:rPr lang="en-US" b="1" dirty="0" smtClean="0"/>
              <a:t>Education </a:t>
            </a:r>
            <a:r>
              <a:rPr lang="en-US" b="1" dirty="0"/>
              <a:t>record</a:t>
            </a:r>
            <a:r>
              <a:rPr lang="en-US" dirty="0"/>
              <a:t>" is defined as "those record, files, documents, and other materials which-- (</a:t>
            </a:r>
            <a:r>
              <a:rPr lang="en-US" dirty="0" err="1"/>
              <a:t>i</a:t>
            </a:r>
            <a:r>
              <a:rPr lang="en-US" dirty="0"/>
              <a:t>) contain information directly related to a student; and (ii) are maintained by an educational agency or institution or by a person acting for such agency or institution." </a:t>
            </a:r>
            <a:endParaRPr lang="en-US" dirty="0" smtClean="0"/>
          </a:p>
          <a:p>
            <a:endParaRPr lang="en-US" dirty="0"/>
          </a:p>
          <a:p>
            <a:r>
              <a:rPr lang="en-US" dirty="0"/>
              <a:t>The term </a:t>
            </a:r>
            <a:r>
              <a:rPr lang="en-US" b="1" u="sng" dirty="0"/>
              <a:t>does not include</a:t>
            </a:r>
            <a:r>
              <a:rPr lang="en-US" dirty="0"/>
              <a:t>:</a:t>
            </a:r>
          </a:p>
          <a:p>
            <a:r>
              <a:rPr lang="en-US" dirty="0" smtClean="0"/>
              <a:t>Records </a:t>
            </a:r>
            <a:r>
              <a:rPr lang="en-US" dirty="0"/>
              <a:t>that are kept in the </a:t>
            </a:r>
            <a:r>
              <a:rPr lang="en-US" b="1" dirty="0">
                <a:solidFill>
                  <a:srgbClr val="FF0000"/>
                </a:solidFill>
              </a:rPr>
              <a:t>sole possession </a:t>
            </a:r>
            <a:r>
              <a:rPr lang="en-US" dirty="0"/>
              <a:t>of the maker, are used only as a personal memory aid, and are not accessible or revealed to any other person except a temporary substitute for the maker of the </a:t>
            </a:r>
            <a:r>
              <a:rPr lang="en-US" dirty="0" smtClean="0"/>
              <a:t>record; or</a:t>
            </a:r>
          </a:p>
          <a:p>
            <a:r>
              <a:rPr lang="en-US" dirty="0"/>
              <a:t>Records relating to an </a:t>
            </a:r>
            <a:r>
              <a:rPr lang="en-US" b="1" dirty="0">
                <a:solidFill>
                  <a:srgbClr val="FF0000"/>
                </a:solidFill>
              </a:rPr>
              <a:t>individual who is employed </a:t>
            </a:r>
            <a:r>
              <a:rPr lang="en-US" dirty="0"/>
              <a:t>by an educational agency or institution, that:</a:t>
            </a:r>
          </a:p>
          <a:p>
            <a:pPr lvl="1"/>
            <a:r>
              <a:rPr lang="en-US" dirty="0"/>
              <a:t>(A) Are made and maintained in the normal course of business;</a:t>
            </a:r>
          </a:p>
          <a:p>
            <a:pPr lvl="1"/>
            <a:r>
              <a:rPr lang="en-US" dirty="0"/>
              <a:t>(B) Relate exclusively to the individual in that individual's capacity as an employee; and</a:t>
            </a:r>
          </a:p>
          <a:p>
            <a:pPr lvl="1"/>
            <a:r>
              <a:rPr lang="en-US" dirty="0"/>
              <a:t>(C) Are not available for use for any other purpose.</a:t>
            </a:r>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31</a:t>
            </a:fld>
            <a:endParaRPr lang="en-US" dirty="0"/>
          </a:p>
        </p:txBody>
      </p:sp>
    </p:spTree>
    <p:extLst>
      <p:ext uri="{BB962C8B-B14F-4D97-AF65-F5344CB8AC3E}">
        <p14:creationId xmlns:p14="http://schemas.microsoft.com/office/powerpoint/2010/main" val="2230340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additive="base">
                                        <p:cTn id="3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i="1" dirty="0"/>
              <a:t>FERPA</a:t>
            </a:r>
            <a:r>
              <a:rPr lang="en-US" dirty="0"/>
              <a:t> does not prohibit a school official from disclosing information about a student if the information is obtained through the </a:t>
            </a:r>
            <a:r>
              <a:rPr lang="en-US" b="1" dirty="0"/>
              <a:t>school official's personal knowledge or observation</a:t>
            </a:r>
            <a:r>
              <a:rPr lang="en-US" dirty="0"/>
              <a:t>, and not from the student's education records. </a:t>
            </a:r>
            <a:endParaRPr lang="en-US" dirty="0" smtClean="0"/>
          </a:p>
          <a:p>
            <a:r>
              <a:rPr lang="en-US" dirty="0" smtClean="0"/>
              <a:t>For </a:t>
            </a:r>
            <a:r>
              <a:rPr lang="en-US" dirty="0"/>
              <a:t>example, if a teacher overhears a student making threatening remarks to other students, </a:t>
            </a:r>
            <a:r>
              <a:rPr lang="en-US" i="1" dirty="0"/>
              <a:t>FERPA</a:t>
            </a:r>
            <a:r>
              <a:rPr lang="en-US" dirty="0"/>
              <a:t> does not protect that information, and the teacher may disclose what he or she overheard to appropriate authorities.</a:t>
            </a:r>
          </a:p>
          <a:p>
            <a:endParaRPr lang="en-US" dirty="0"/>
          </a:p>
        </p:txBody>
      </p:sp>
      <p:sp>
        <p:nvSpPr>
          <p:cNvPr id="3" name="Title 2"/>
          <p:cNvSpPr>
            <a:spLocks noGrp="1"/>
          </p:cNvSpPr>
          <p:nvPr>
            <p:ph type="title"/>
          </p:nvPr>
        </p:nvSpPr>
        <p:spPr/>
        <p:txBody>
          <a:bodyPr>
            <a:normAutofit fontScale="90000"/>
          </a:bodyPr>
          <a:lstStyle/>
          <a:p>
            <a:r>
              <a:rPr lang="en-US" dirty="0" smtClean="0"/>
              <a:t>What about </a:t>
            </a:r>
            <a:r>
              <a:rPr lang="en-US" dirty="0"/>
              <a:t>p</a:t>
            </a:r>
            <a:r>
              <a:rPr lang="en-US" dirty="0" smtClean="0"/>
              <a:t>ersonal </a:t>
            </a:r>
            <a:r>
              <a:rPr lang="en-US" dirty="0"/>
              <a:t>k</a:t>
            </a:r>
            <a:r>
              <a:rPr lang="en-US" dirty="0" smtClean="0"/>
              <a:t>nowledge </a:t>
            </a:r>
            <a:r>
              <a:rPr lang="en-US" dirty="0"/>
              <a:t>or o</a:t>
            </a:r>
            <a:r>
              <a:rPr lang="en-US" dirty="0" smtClean="0"/>
              <a:t>bservation?</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32</a:t>
            </a:fld>
            <a:endParaRPr lang="en-US" dirty="0"/>
          </a:p>
        </p:txBody>
      </p:sp>
    </p:spTree>
    <p:extLst>
      <p:ext uri="{BB962C8B-B14F-4D97-AF65-F5344CB8AC3E}">
        <p14:creationId xmlns:p14="http://schemas.microsoft.com/office/powerpoint/2010/main" val="7356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2</a:t>
            </a:r>
            <a:r>
              <a:rPr lang="en-US" dirty="0"/>
              <a:t>. </a:t>
            </a:r>
            <a:r>
              <a:rPr lang="en-US" b="1" dirty="0"/>
              <a:t>Right to a Hearing to Challenge Content </a:t>
            </a:r>
            <a:r>
              <a:rPr lang="en-US" dirty="0"/>
              <a:t>-- School must provide parents an opportunity for a hearing to challenge the content of their children's education records to ensure that the records are not </a:t>
            </a:r>
            <a:r>
              <a:rPr lang="en-US" b="1" dirty="0"/>
              <a:t>inaccurate, misleading, or somehow in violation of the student's privacy rights</a:t>
            </a:r>
            <a:r>
              <a:rPr lang="en-US" dirty="0"/>
              <a:t>. Parents must have the opportunity to correct or delete inaccurate, misleading, or otherwise inappropriate materials and to insert written explanations.</a:t>
            </a:r>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33</a:t>
            </a:fld>
            <a:endParaRPr lang="en-US" dirty="0"/>
          </a:p>
        </p:txBody>
      </p:sp>
    </p:spTree>
    <p:extLst>
      <p:ext uri="{BB962C8B-B14F-4D97-AF65-F5344CB8AC3E}">
        <p14:creationId xmlns:p14="http://schemas.microsoft.com/office/powerpoint/2010/main" val="353089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3. </a:t>
            </a:r>
            <a:r>
              <a:rPr lang="en-US" b="1" dirty="0"/>
              <a:t>Release of Education Records Requires Parental Consent</a:t>
            </a:r>
            <a:r>
              <a:rPr lang="en-US" dirty="0"/>
              <a:t> -- School may not, without the parents' prior written consent, release the education records or any personally identifiable information of students to any individual, agency, or organization. </a:t>
            </a:r>
            <a:endParaRPr lang="en-US" dirty="0" smtClean="0"/>
          </a:p>
          <a:p>
            <a:pPr lvl="1"/>
            <a:r>
              <a:rPr lang="en-US" dirty="0" smtClean="0"/>
              <a:t>There </a:t>
            </a:r>
            <a:r>
              <a:rPr lang="en-US" dirty="0"/>
              <a:t>are several </a:t>
            </a:r>
            <a:r>
              <a:rPr lang="en-US" b="1" dirty="0"/>
              <a:t>exceptions</a:t>
            </a:r>
            <a:r>
              <a:rPr lang="en-US" dirty="0"/>
              <a:t> to this rule where consent is not required to release this information</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34</a:t>
            </a:fld>
            <a:endParaRPr lang="en-US" dirty="0"/>
          </a:p>
        </p:txBody>
      </p:sp>
    </p:spTree>
    <p:extLst>
      <p:ext uri="{BB962C8B-B14F-4D97-AF65-F5344CB8AC3E}">
        <p14:creationId xmlns:p14="http://schemas.microsoft.com/office/powerpoint/2010/main" val="94035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a:t>
            </a:r>
            <a:r>
              <a:rPr lang="en-US" dirty="0"/>
              <a:t>other school officials or teachers who have a </a:t>
            </a:r>
            <a:r>
              <a:rPr lang="en-US" b="1" dirty="0"/>
              <a:t>legitimate educational interest</a:t>
            </a:r>
            <a:r>
              <a:rPr lang="en-US" dirty="0"/>
              <a:t>; </a:t>
            </a:r>
            <a:endParaRPr lang="en-US" dirty="0" smtClean="0"/>
          </a:p>
          <a:p>
            <a:r>
              <a:rPr lang="en-US" dirty="0" smtClean="0"/>
              <a:t>to </a:t>
            </a:r>
            <a:r>
              <a:rPr lang="en-US" dirty="0"/>
              <a:t>officials of other school or school systems in which the student seeks or </a:t>
            </a:r>
            <a:r>
              <a:rPr lang="en-US" b="1" dirty="0"/>
              <a:t>intends to enroll </a:t>
            </a:r>
            <a:r>
              <a:rPr lang="en-US" dirty="0"/>
              <a:t>as long as it is related to the student’s enrollment or transfer; </a:t>
            </a:r>
            <a:endParaRPr lang="en-US" dirty="0" smtClean="0"/>
          </a:p>
          <a:p>
            <a:r>
              <a:rPr lang="en-US" dirty="0" smtClean="0"/>
              <a:t>to </a:t>
            </a:r>
            <a:r>
              <a:rPr lang="en-US" dirty="0"/>
              <a:t>authorized federal representatives for purposes of </a:t>
            </a:r>
            <a:r>
              <a:rPr lang="en-US" b="1" dirty="0"/>
              <a:t>auditing and evaluating </a:t>
            </a:r>
            <a:r>
              <a:rPr lang="en-US" dirty="0"/>
              <a:t>federally supported education programs or for enforcement of federal requirements related to these programs; </a:t>
            </a:r>
            <a:endParaRPr lang="en-US" dirty="0" smtClean="0"/>
          </a:p>
        </p:txBody>
      </p:sp>
      <p:sp>
        <p:nvSpPr>
          <p:cNvPr id="3" name="Title 2"/>
          <p:cNvSpPr>
            <a:spLocks noGrp="1"/>
          </p:cNvSpPr>
          <p:nvPr>
            <p:ph type="title"/>
          </p:nvPr>
        </p:nvSpPr>
        <p:spPr/>
        <p:txBody>
          <a:bodyPr>
            <a:normAutofit fontScale="90000"/>
          </a:bodyPr>
          <a:lstStyle/>
          <a:p>
            <a:r>
              <a:rPr lang="en-US" dirty="0" smtClean="0"/>
              <a:t>FERPA -Exception to Parental Consent Requirement</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86D2451E-3285-438B-B188-C22B2A012BF6}" type="slidenum">
              <a:rPr lang="en-US" smtClean="0"/>
              <a:pPr/>
              <a:t>35</a:t>
            </a:fld>
            <a:endParaRPr lang="en-US" dirty="0"/>
          </a:p>
        </p:txBody>
      </p:sp>
    </p:spTree>
    <p:extLst>
      <p:ext uri="{BB962C8B-B14F-4D97-AF65-F5344CB8AC3E}">
        <p14:creationId xmlns:p14="http://schemas.microsoft.com/office/powerpoint/2010/main" val="920677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connection with a student's application for </a:t>
            </a:r>
            <a:r>
              <a:rPr lang="en-US" b="1" dirty="0"/>
              <a:t>financial aid</a:t>
            </a:r>
            <a:r>
              <a:rPr lang="en-US" dirty="0"/>
              <a:t>; </a:t>
            </a:r>
            <a:endParaRPr lang="en-US" dirty="0" smtClean="0"/>
          </a:p>
          <a:p>
            <a:r>
              <a:rPr lang="en-US" dirty="0" smtClean="0"/>
              <a:t>to </a:t>
            </a:r>
            <a:r>
              <a:rPr lang="en-US" dirty="0"/>
              <a:t>state and local official if the disclosure is allowed by state law adopted before November 19, 1974, to assist the juvenile justice system to effectively serve the student whose records are released; </a:t>
            </a:r>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36</a:t>
            </a:fld>
            <a:endParaRPr lang="en-US" dirty="0"/>
          </a:p>
        </p:txBody>
      </p:sp>
    </p:spTree>
    <p:extLst>
      <p:ext uri="{BB962C8B-B14F-4D97-AF65-F5344CB8AC3E}">
        <p14:creationId xmlns:p14="http://schemas.microsoft.com/office/powerpoint/2010/main" val="59119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to state and local officials if the disclosure is allowed by state law adopted after November 19, 1974, to assist the juvenile justice system to effectively serve prior to adjudication the student whose records are released and the officials to whom the information is disclosed certify in writing that the information will not be disclosed to any other party except as provided under state law; </a:t>
            </a:r>
            <a:endParaRPr lang="en-US" dirty="0" smtClean="0"/>
          </a:p>
          <a:p>
            <a:endParaRPr lang="en-US" dirty="0"/>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37</a:t>
            </a:fld>
            <a:endParaRPr lang="en-US" dirty="0"/>
          </a:p>
        </p:txBody>
      </p:sp>
    </p:spTree>
    <p:extLst>
      <p:ext uri="{BB962C8B-B14F-4D97-AF65-F5344CB8AC3E}">
        <p14:creationId xmlns:p14="http://schemas.microsoft.com/office/powerpoint/2010/main" val="365040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915400" cy="4525963"/>
          </a:xfrm>
        </p:spPr>
        <p:txBody>
          <a:bodyPr/>
          <a:lstStyle/>
          <a:p>
            <a:r>
              <a:rPr lang="en-US" dirty="0"/>
              <a:t>to </a:t>
            </a:r>
            <a:r>
              <a:rPr lang="en-US" b="1" dirty="0"/>
              <a:t>organizations conducting studies for educational agencies </a:t>
            </a:r>
            <a:r>
              <a:rPr lang="en-US" dirty="0"/>
              <a:t>to develop, validate, or administer predictive tests, to administer student aid programs, and improve instruction; </a:t>
            </a:r>
            <a:endParaRPr lang="en-US" dirty="0" smtClean="0"/>
          </a:p>
          <a:p>
            <a:r>
              <a:rPr lang="en-US" dirty="0" smtClean="0"/>
              <a:t>to </a:t>
            </a:r>
            <a:r>
              <a:rPr lang="en-US" b="1" dirty="0"/>
              <a:t>accrediting organizations </a:t>
            </a:r>
            <a:r>
              <a:rPr lang="en-US" dirty="0"/>
              <a:t>in order to carry out their accrediting functions; </a:t>
            </a:r>
            <a:endParaRPr lang="en-US" dirty="0" smtClean="0"/>
          </a:p>
          <a:p>
            <a:r>
              <a:rPr lang="en-US" dirty="0" smtClean="0"/>
              <a:t>to </a:t>
            </a:r>
            <a:r>
              <a:rPr lang="en-US" b="1" dirty="0"/>
              <a:t>parents of a dependent student</a:t>
            </a:r>
            <a:r>
              <a:rPr lang="en-US" dirty="0"/>
              <a:t>; </a:t>
            </a:r>
            <a:endParaRPr lang="en-US" dirty="0" smtClean="0"/>
          </a:p>
          <a:p>
            <a:r>
              <a:rPr lang="en-US" dirty="0" smtClean="0"/>
              <a:t>in </a:t>
            </a:r>
            <a:r>
              <a:rPr lang="en-US" dirty="0"/>
              <a:t>connection with an emergency if necessary to protect the </a:t>
            </a:r>
            <a:r>
              <a:rPr lang="en-US" b="1" dirty="0"/>
              <a:t>health or safety </a:t>
            </a:r>
            <a:r>
              <a:rPr lang="en-US" dirty="0"/>
              <a:t>of the student or other persons; </a:t>
            </a:r>
            <a:endParaRPr lang="en-US" dirty="0" smtClean="0"/>
          </a:p>
          <a:p>
            <a:r>
              <a:rPr lang="en-US" dirty="0" smtClean="0"/>
              <a:t>to </a:t>
            </a:r>
            <a:r>
              <a:rPr lang="en-US" dirty="0"/>
              <a:t>comply with a </a:t>
            </a:r>
            <a:r>
              <a:rPr lang="en-US" b="1" dirty="0"/>
              <a:t>judicial order or lawfully issued subpoena</a:t>
            </a:r>
            <a:r>
              <a:rPr lang="en-US" dirty="0"/>
              <a:t>; </a:t>
            </a:r>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38</a:t>
            </a:fld>
            <a:endParaRPr lang="en-US" dirty="0"/>
          </a:p>
        </p:txBody>
      </p:sp>
    </p:spTree>
    <p:extLst>
      <p:ext uri="{BB962C8B-B14F-4D97-AF65-F5344CB8AC3E}">
        <p14:creationId xmlns:p14="http://schemas.microsoft.com/office/powerpoint/2010/main" val="283007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a:t>
            </a:r>
            <a:r>
              <a:rPr lang="en-US" dirty="0"/>
              <a:t>the </a:t>
            </a:r>
            <a:r>
              <a:rPr lang="en-US" b="1" dirty="0"/>
              <a:t>Secretary of Agriculture</a:t>
            </a:r>
            <a:r>
              <a:rPr lang="en-US" dirty="0"/>
              <a:t>, or authorized representative from the Food and Nutrition Service or contractors acting on behalf of the Food and Nutrition Service, for the purposes of </a:t>
            </a:r>
            <a:r>
              <a:rPr lang="en-US" b="1" dirty="0"/>
              <a:t>conducting program monitoring, evaluations, and performance measurements </a:t>
            </a:r>
            <a:r>
              <a:rPr lang="en-US" dirty="0"/>
              <a:t>of State and local educational and other agencies and institutions receiving funding or providing benefits of programs </a:t>
            </a:r>
            <a:r>
              <a:rPr lang="en-US" dirty="0" smtClean="0"/>
              <a:t>authorized under </a:t>
            </a:r>
            <a:r>
              <a:rPr lang="en-US" dirty="0"/>
              <a:t>the School Lunch Act (42 U.S.C. 1751 et seq.) or the Child Nutrition Act (42 U.S.C. 1771 et seq.); </a:t>
            </a:r>
            <a:r>
              <a:rPr lang="en-US" dirty="0" smtClean="0"/>
              <a:t> </a:t>
            </a:r>
            <a:endParaRPr lang="en-US" dirty="0"/>
          </a:p>
          <a:p>
            <a:endParaRPr lang="en-US" dirty="0"/>
          </a:p>
          <a:p>
            <a:endParaRPr lang="en-US" dirty="0"/>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39</a:t>
            </a:fld>
            <a:endParaRPr lang="en-US" dirty="0"/>
          </a:p>
        </p:txBody>
      </p:sp>
    </p:spTree>
    <p:extLst>
      <p:ext uri="{BB962C8B-B14F-4D97-AF65-F5344CB8AC3E}">
        <p14:creationId xmlns:p14="http://schemas.microsoft.com/office/powerpoint/2010/main" val="253027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9905" y="1295400"/>
            <a:ext cx="8610600" cy="4525963"/>
          </a:xfrm>
        </p:spPr>
        <p:txBody>
          <a:bodyPr/>
          <a:lstStyle/>
          <a:p>
            <a:r>
              <a:rPr lang="en-US" dirty="0" smtClean="0"/>
              <a:t>Takes effect July 1, 2018</a:t>
            </a:r>
          </a:p>
          <a:p>
            <a:r>
              <a:rPr lang="en-US" dirty="0" smtClean="0"/>
              <a:t>Amended T.C.A. §49-6-3006, §49-6-3007 &amp; §49-6-3009</a:t>
            </a:r>
          </a:p>
          <a:p>
            <a:r>
              <a:rPr lang="en-US" dirty="0" smtClean="0"/>
              <a:t>Requires development and implementation of a truancy intervention plan prior to juvenile court intervention</a:t>
            </a:r>
            <a:endParaRPr lang="en-US" dirty="0"/>
          </a:p>
        </p:txBody>
      </p:sp>
      <p:sp>
        <p:nvSpPr>
          <p:cNvPr id="3" name="Title 2"/>
          <p:cNvSpPr>
            <a:spLocks noGrp="1"/>
          </p:cNvSpPr>
          <p:nvPr>
            <p:ph type="title"/>
          </p:nvPr>
        </p:nvSpPr>
        <p:spPr/>
        <p:txBody>
          <a:bodyPr/>
          <a:lstStyle/>
          <a:p>
            <a:r>
              <a:rPr lang="en-US" dirty="0" smtClean="0"/>
              <a:t>Chapter 379 of the Public Acts of 2017</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a:t>
            </a:fld>
            <a:endParaRPr lang="en-US" dirty="0"/>
          </a:p>
        </p:txBody>
      </p:sp>
    </p:spTree>
    <p:extLst>
      <p:ext uri="{BB962C8B-B14F-4D97-AF65-F5344CB8AC3E}">
        <p14:creationId xmlns:p14="http://schemas.microsoft.com/office/powerpoint/2010/main" val="23913540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to an agency caseworker or other representative of a </a:t>
            </a:r>
            <a:r>
              <a:rPr lang="en-US" b="1" dirty="0"/>
              <a:t>State or local child welfare agency</a:t>
            </a:r>
            <a:r>
              <a:rPr lang="en-US" dirty="0"/>
              <a:t>, or tribal organization (as defined in section 4 of the Indian Self– Determination and Education Assistance Act (25 U.S.C. 450b)), who has the right to access a student's case plan, as defined and determined by the State or tribal organization, when such agency or organization is legally responsible, in accordance with State or tribal law, for the care and protection of the student; </a:t>
            </a:r>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40</a:t>
            </a:fld>
            <a:endParaRPr lang="en-US" dirty="0"/>
          </a:p>
        </p:txBody>
      </p:sp>
    </p:spTree>
    <p:extLst>
      <p:ext uri="{BB962C8B-B14F-4D97-AF65-F5344CB8AC3E}">
        <p14:creationId xmlns:p14="http://schemas.microsoft.com/office/powerpoint/2010/main" val="131585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t>
            </a:r>
            <a:r>
              <a:rPr lang="en-US" dirty="0"/>
              <a:t>information is designated </a:t>
            </a:r>
            <a:r>
              <a:rPr lang="en-US" b="1" dirty="0">
                <a:solidFill>
                  <a:srgbClr val="FF0000"/>
                </a:solidFill>
              </a:rPr>
              <a:t>directory information</a:t>
            </a:r>
            <a:r>
              <a:rPr lang="en-US" dirty="0"/>
              <a:t>; </a:t>
            </a:r>
            <a:endParaRPr lang="en-US" dirty="0" smtClean="0"/>
          </a:p>
          <a:p>
            <a:r>
              <a:rPr lang="en-US" dirty="0" smtClean="0"/>
              <a:t>to </a:t>
            </a:r>
            <a:r>
              <a:rPr lang="en-US" dirty="0"/>
              <a:t>the </a:t>
            </a:r>
            <a:r>
              <a:rPr lang="en-US" b="1" dirty="0"/>
              <a:t>Attorney General </a:t>
            </a:r>
            <a:r>
              <a:rPr lang="en-US" dirty="0"/>
              <a:t>or his or her designee in response to an ex parte order in connection with the investigation or prosecution of </a:t>
            </a:r>
            <a:r>
              <a:rPr lang="en-US" b="1" dirty="0"/>
              <a:t>terrorism crimes</a:t>
            </a:r>
            <a:r>
              <a:rPr lang="en-US" dirty="0"/>
              <a:t>; </a:t>
            </a:r>
            <a:endParaRPr lang="en-US" dirty="0" smtClean="0"/>
          </a:p>
          <a:p>
            <a:r>
              <a:rPr lang="en-US" dirty="0" smtClean="0"/>
              <a:t>the </a:t>
            </a:r>
            <a:r>
              <a:rPr lang="en-US" b="1" dirty="0"/>
              <a:t>disclosure concerns sex offenders </a:t>
            </a:r>
            <a:r>
              <a:rPr lang="en-US" dirty="0"/>
              <a:t>and other individuals required to register under section 170101 of the Violent Crime Control and Law Enforcement Act of 1994 and the information was provided to the institution under that Act and the applicable federal guidelines. </a:t>
            </a:r>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FERPA -Exception to Parental Consent Requirement</a:t>
            </a:r>
          </a:p>
        </p:txBody>
      </p:sp>
      <p:sp>
        <p:nvSpPr>
          <p:cNvPr id="4" name="Slide Number Placeholder 3"/>
          <p:cNvSpPr>
            <a:spLocks noGrp="1"/>
          </p:cNvSpPr>
          <p:nvPr>
            <p:ph type="sldNum" sz="quarter" idx="12"/>
          </p:nvPr>
        </p:nvSpPr>
        <p:spPr/>
        <p:txBody>
          <a:bodyPr/>
          <a:lstStyle/>
          <a:p>
            <a:fld id="{86D2451E-3285-438B-B188-C22B2A012BF6}" type="slidenum">
              <a:rPr lang="en-US" smtClean="0"/>
              <a:pPr/>
              <a:t>41</a:t>
            </a:fld>
            <a:endParaRPr lang="en-US" dirty="0"/>
          </a:p>
        </p:txBody>
      </p:sp>
    </p:spTree>
    <p:extLst>
      <p:ext uri="{BB962C8B-B14F-4D97-AF65-F5344CB8AC3E}">
        <p14:creationId xmlns:p14="http://schemas.microsoft.com/office/powerpoint/2010/main" val="365701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School </a:t>
            </a:r>
            <a:r>
              <a:rPr lang="en-US" dirty="0"/>
              <a:t>districts receiving Elementary and Secondary </a:t>
            </a:r>
            <a:r>
              <a:rPr lang="en-US" dirty="0" smtClean="0"/>
              <a:t>Education Act </a:t>
            </a:r>
            <a:r>
              <a:rPr lang="en-US" dirty="0"/>
              <a:t>(ESEA) funds must disclose secondary school students’ names, addresses, and telephone numbers to military recruiters, unless parents have opted out of providing this </a:t>
            </a:r>
            <a:r>
              <a:rPr lang="en-US" dirty="0" smtClean="0"/>
              <a:t>information.</a:t>
            </a:r>
          </a:p>
        </p:txBody>
      </p:sp>
      <p:sp>
        <p:nvSpPr>
          <p:cNvPr id="3" name="Title 2"/>
          <p:cNvSpPr>
            <a:spLocks noGrp="1"/>
          </p:cNvSpPr>
          <p:nvPr>
            <p:ph type="title"/>
          </p:nvPr>
        </p:nvSpPr>
        <p:spPr/>
        <p:txBody>
          <a:bodyPr>
            <a:normAutofit/>
          </a:bodyPr>
          <a:lstStyle/>
          <a:p>
            <a:r>
              <a:rPr lang="en-US" dirty="0" smtClean="0"/>
              <a:t>Other</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42</a:t>
            </a:fld>
            <a:endParaRPr lang="en-US" dirty="0"/>
          </a:p>
        </p:txBody>
      </p:sp>
    </p:spTree>
    <p:extLst>
      <p:ext uri="{BB962C8B-B14F-4D97-AF65-F5344CB8AC3E}">
        <p14:creationId xmlns:p14="http://schemas.microsoft.com/office/powerpoint/2010/main" val="311144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Peer </a:t>
            </a:r>
            <a:r>
              <a:rPr lang="en-US" dirty="0"/>
              <a:t>grading does not violate FERPA as this practice does not involve education records i.e. a student’s grade is not “maintained” by the teacher while a student grades another student’s assignment or when a student calls out his or her grade to the teacher. </a:t>
            </a:r>
            <a:r>
              <a:rPr lang="en-US" i="1" dirty="0"/>
              <a:t>Owasso Pub. Sch. V. </a:t>
            </a:r>
            <a:r>
              <a:rPr lang="en-US" i="1" dirty="0" err="1"/>
              <a:t>Falvo</a:t>
            </a:r>
            <a:r>
              <a:rPr lang="en-US" dirty="0"/>
              <a:t>, 534 U.S. 426 (2002). </a:t>
            </a:r>
          </a:p>
          <a:p>
            <a:r>
              <a:rPr lang="en-US" dirty="0" smtClean="0"/>
              <a:t>Parents </a:t>
            </a:r>
            <a:r>
              <a:rPr lang="en-US" dirty="0"/>
              <a:t>and/or students have no private right of action under 42 U.S.C. § 1983 to bring a lawsuit for damages against a school district for making unauthorized disclosures contrary to FERPA. </a:t>
            </a:r>
            <a:r>
              <a:rPr lang="en-US" i="1" dirty="0" err="1"/>
              <a:t>Gongaza</a:t>
            </a:r>
            <a:r>
              <a:rPr lang="en-US" i="1" dirty="0"/>
              <a:t> Univ. v. Doe</a:t>
            </a:r>
            <a:r>
              <a:rPr lang="en-US" dirty="0"/>
              <a:t>, 536 U.S. 273 (2002). </a:t>
            </a:r>
          </a:p>
          <a:p>
            <a:endParaRPr lang="en-US" dirty="0"/>
          </a:p>
          <a:p>
            <a:endParaRPr lang="en-US" dirty="0" smtClean="0"/>
          </a:p>
        </p:txBody>
      </p:sp>
      <p:sp>
        <p:nvSpPr>
          <p:cNvPr id="3" name="Title 2"/>
          <p:cNvSpPr>
            <a:spLocks noGrp="1"/>
          </p:cNvSpPr>
          <p:nvPr>
            <p:ph type="title"/>
          </p:nvPr>
        </p:nvSpPr>
        <p:spPr/>
        <p:txBody>
          <a:bodyPr>
            <a:normAutofit/>
          </a:bodyPr>
          <a:lstStyle/>
          <a:p>
            <a:r>
              <a:rPr lang="en-US" dirty="0" smtClean="0"/>
              <a:t>FERPA – US Supreme Court Cases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43</a:t>
            </a:fld>
            <a:endParaRPr lang="en-US" dirty="0"/>
          </a:p>
        </p:txBody>
      </p:sp>
    </p:spTree>
    <p:extLst>
      <p:ext uri="{BB962C8B-B14F-4D97-AF65-F5344CB8AC3E}">
        <p14:creationId xmlns:p14="http://schemas.microsoft.com/office/powerpoint/2010/main" val="360081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65237"/>
            <a:ext cx="8979408" cy="4525963"/>
          </a:xfrm>
        </p:spPr>
        <p:txBody>
          <a:bodyPr/>
          <a:lstStyle/>
          <a:p>
            <a:pPr>
              <a:spcAft>
                <a:spcPts val="0"/>
              </a:spcAft>
              <a:defRPr/>
            </a:pPr>
            <a:r>
              <a:rPr lang="en-US" sz="2000" dirty="0"/>
              <a:t>“</a:t>
            </a:r>
            <a:r>
              <a:rPr lang="en-US" sz="2000" b="1" dirty="0"/>
              <a:t>Directory information</a:t>
            </a:r>
            <a:r>
              <a:rPr lang="en-US" sz="2000" dirty="0"/>
              <a:t>” is </a:t>
            </a:r>
            <a:r>
              <a:rPr lang="en-US" sz="2000" dirty="0" smtClean="0"/>
              <a:t>information </a:t>
            </a:r>
            <a:r>
              <a:rPr lang="en-US" sz="2000" dirty="0"/>
              <a:t>not generally considered harmful or an invasion of privacy if </a:t>
            </a:r>
            <a:r>
              <a:rPr lang="en-US" sz="2000" dirty="0" smtClean="0"/>
              <a:t>disclosed. Includes</a:t>
            </a:r>
            <a:r>
              <a:rPr lang="en-US" sz="2000" dirty="0"/>
              <a:t>, but is not limited to:</a:t>
            </a:r>
          </a:p>
          <a:p>
            <a:pPr lvl="2">
              <a:spcAft>
                <a:spcPts val="0"/>
              </a:spcAft>
              <a:defRPr/>
            </a:pPr>
            <a:r>
              <a:rPr lang="en-US" dirty="0"/>
              <a:t>name, address, telephone listing, electronic mail address</a:t>
            </a:r>
          </a:p>
          <a:p>
            <a:pPr lvl="2">
              <a:spcAft>
                <a:spcPts val="0"/>
              </a:spcAft>
              <a:defRPr/>
            </a:pPr>
            <a:r>
              <a:rPr lang="en-US" dirty="0"/>
              <a:t>date and place of birth, photographs</a:t>
            </a:r>
          </a:p>
          <a:p>
            <a:pPr lvl="2">
              <a:spcAft>
                <a:spcPts val="0"/>
              </a:spcAft>
              <a:defRPr/>
            </a:pPr>
            <a:r>
              <a:rPr lang="en-US" dirty="0"/>
              <a:t>participation in officially recognized activities and sports</a:t>
            </a:r>
          </a:p>
          <a:p>
            <a:pPr lvl="2">
              <a:spcAft>
                <a:spcPts val="0"/>
              </a:spcAft>
              <a:defRPr/>
            </a:pPr>
            <a:r>
              <a:rPr lang="en-US" dirty="0"/>
              <a:t>field of study </a:t>
            </a:r>
          </a:p>
          <a:p>
            <a:pPr lvl="2">
              <a:spcAft>
                <a:spcPts val="0"/>
              </a:spcAft>
              <a:defRPr/>
            </a:pPr>
            <a:r>
              <a:rPr lang="en-US" dirty="0"/>
              <a:t>weight and height of athletes</a:t>
            </a:r>
          </a:p>
          <a:p>
            <a:pPr lvl="2">
              <a:spcAft>
                <a:spcPts val="0"/>
              </a:spcAft>
              <a:defRPr/>
            </a:pPr>
            <a:r>
              <a:rPr lang="en-US" dirty="0"/>
              <a:t>enrollment status (full-, part-time, undergraduate, graduate)</a:t>
            </a:r>
          </a:p>
          <a:p>
            <a:pPr lvl="2">
              <a:spcAft>
                <a:spcPts val="0"/>
              </a:spcAft>
              <a:defRPr/>
            </a:pPr>
            <a:r>
              <a:rPr lang="en-US" dirty="0"/>
              <a:t>degrees &amp; awards received		   	</a:t>
            </a:r>
          </a:p>
          <a:p>
            <a:pPr lvl="2">
              <a:spcAft>
                <a:spcPts val="0"/>
              </a:spcAft>
              <a:defRPr/>
            </a:pPr>
            <a:r>
              <a:rPr lang="en-US" dirty="0"/>
              <a:t>dates of attendance </a:t>
            </a:r>
          </a:p>
          <a:p>
            <a:pPr lvl="2">
              <a:spcAft>
                <a:spcPts val="0"/>
              </a:spcAft>
              <a:defRPr/>
            </a:pPr>
            <a:r>
              <a:rPr lang="en-US" dirty="0"/>
              <a:t>most recent previous school attended</a:t>
            </a:r>
          </a:p>
          <a:p>
            <a:pPr lvl="2">
              <a:spcAft>
                <a:spcPts val="0"/>
              </a:spcAft>
              <a:defRPr/>
            </a:pPr>
            <a:r>
              <a:rPr lang="en-US" dirty="0"/>
              <a:t>grade level</a:t>
            </a:r>
          </a:p>
          <a:p>
            <a:endParaRPr lang="en-US" dirty="0"/>
          </a:p>
          <a:p>
            <a:endParaRPr lang="en-US" dirty="0" smtClean="0"/>
          </a:p>
        </p:txBody>
      </p:sp>
      <p:sp>
        <p:nvSpPr>
          <p:cNvPr id="3" name="Title 2"/>
          <p:cNvSpPr>
            <a:spLocks noGrp="1"/>
          </p:cNvSpPr>
          <p:nvPr>
            <p:ph type="title"/>
          </p:nvPr>
        </p:nvSpPr>
        <p:spPr/>
        <p:txBody>
          <a:bodyPr>
            <a:normAutofit fontScale="90000"/>
          </a:bodyPr>
          <a:lstStyle/>
          <a:p>
            <a:r>
              <a:rPr lang="en-US" dirty="0"/>
              <a:t>Family Educational Rights and Privacy Act (FERPA)</a:t>
            </a:r>
          </a:p>
        </p:txBody>
      </p:sp>
      <p:sp>
        <p:nvSpPr>
          <p:cNvPr id="4" name="Slide Number Placeholder 3"/>
          <p:cNvSpPr>
            <a:spLocks noGrp="1"/>
          </p:cNvSpPr>
          <p:nvPr>
            <p:ph type="sldNum" sz="quarter" idx="12"/>
          </p:nvPr>
        </p:nvSpPr>
        <p:spPr/>
        <p:txBody>
          <a:bodyPr/>
          <a:lstStyle/>
          <a:p>
            <a:fld id="{86D2451E-3285-438B-B188-C22B2A012BF6}" type="slidenum">
              <a:rPr lang="en-US" smtClean="0"/>
              <a:pPr/>
              <a:t>44</a:t>
            </a:fld>
            <a:endParaRPr lang="en-US" dirty="0"/>
          </a:p>
        </p:txBody>
      </p:sp>
    </p:spTree>
    <p:extLst>
      <p:ext uri="{BB962C8B-B14F-4D97-AF65-F5344CB8AC3E}">
        <p14:creationId xmlns:p14="http://schemas.microsoft.com/office/powerpoint/2010/main" val="2070654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additive="base">
                                        <p:cTn id="4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 school may disclose </a:t>
            </a:r>
            <a:r>
              <a:rPr lang="en-US" b="1" dirty="0">
                <a:solidFill>
                  <a:srgbClr val="FF0000"/>
                </a:solidFill>
              </a:rPr>
              <a:t>directory information </a:t>
            </a:r>
            <a:r>
              <a:rPr lang="en-US" dirty="0"/>
              <a:t>without </a:t>
            </a:r>
            <a:r>
              <a:rPr lang="en-US" dirty="0" smtClean="0"/>
              <a:t>prior written consent of the parent if it has given public notice of:</a:t>
            </a:r>
          </a:p>
          <a:p>
            <a:pPr lvl="1"/>
            <a:r>
              <a:rPr lang="en-US" dirty="0" smtClean="0"/>
              <a:t>the </a:t>
            </a:r>
            <a:r>
              <a:rPr lang="en-US" dirty="0"/>
              <a:t>types of information it has designated as directory information, </a:t>
            </a:r>
            <a:endParaRPr lang="en-US" dirty="0" smtClean="0"/>
          </a:p>
          <a:p>
            <a:pPr lvl="1"/>
            <a:r>
              <a:rPr lang="en-US" dirty="0" smtClean="0"/>
              <a:t>the </a:t>
            </a:r>
            <a:r>
              <a:rPr lang="en-US" dirty="0"/>
              <a:t>parent's right to restrict the disclosure of such information, and </a:t>
            </a:r>
            <a:endParaRPr lang="en-US" dirty="0" smtClean="0"/>
          </a:p>
          <a:p>
            <a:pPr lvl="1"/>
            <a:r>
              <a:rPr lang="en-US" dirty="0" smtClean="0"/>
              <a:t>the </a:t>
            </a:r>
            <a:r>
              <a:rPr lang="en-US" dirty="0"/>
              <a:t>period of time within which a parent has to notify the school that he or she does not want any or all of those types of information designated as directory information. </a:t>
            </a:r>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45</a:t>
            </a:fld>
            <a:endParaRPr lang="en-US" dirty="0"/>
          </a:p>
        </p:txBody>
      </p:sp>
    </p:spTree>
    <p:extLst>
      <p:ext uri="{BB962C8B-B14F-4D97-AF65-F5344CB8AC3E}">
        <p14:creationId xmlns:p14="http://schemas.microsoft.com/office/powerpoint/2010/main" val="69732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marL="0" indent="0">
              <a:buNone/>
            </a:pPr>
            <a:endParaRPr lang="en-US" dirty="0"/>
          </a:p>
          <a:p>
            <a:pPr lvl="0"/>
            <a:r>
              <a:rPr lang="en-US" dirty="0"/>
              <a:t>At a parent teacher conference, Johnny’s parents ask to see his grades from an accelerated reading program. There are five other students in the program. The teacher offers the grade book from the program for their inspection, forgetting that other students’ records are in it. Is this permissible</a:t>
            </a:r>
            <a:r>
              <a:rPr lang="en-US" dirty="0" smtClean="0"/>
              <a:t>? </a:t>
            </a:r>
            <a:r>
              <a:rPr lang="en-US" b="1" dirty="0" smtClean="0">
                <a:solidFill>
                  <a:srgbClr val="FF0000"/>
                </a:solidFill>
              </a:rPr>
              <a:t>NO! </a:t>
            </a:r>
            <a:endParaRPr lang="en-US" b="1" dirty="0">
              <a:solidFill>
                <a:srgbClr val="FF0000"/>
              </a:solidFill>
            </a:endParaRPr>
          </a:p>
          <a:p>
            <a:pPr marL="0" indent="0">
              <a:buNone/>
            </a:pPr>
            <a:r>
              <a:rPr lang="en-US" dirty="0"/>
              <a:t> </a:t>
            </a:r>
          </a:p>
          <a:p>
            <a:pPr lvl="0"/>
            <a:r>
              <a:rPr lang="en-US" dirty="0"/>
              <a:t>At the end of the first semester, Mr. and Mrs. Jones request to see their son’s biology test scores. He is a high school senior. School officials tell them that the grades will be available at the end of the year. Is this in compliance with the Act</a:t>
            </a:r>
            <a:r>
              <a:rPr lang="en-US" dirty="0" smtClean="0"/>
              <a:t>?  </a:t>
            </a:r>
            <a:r>
              <a:rPr lang="en-US" b="1" dirty="0" smtClean="0">
                <a:solidFill>
                  <a:srgbClr val="FF0000"/>
                </a:solidFill>
              </a:rPr>
              <a:t>NO! Must provide records within 45 days of request</a:t>
            </a:r>
            <a:endParaRPr lang="en-US" b="1" dirty="0">
              <a:solidFill>
                <a:srgbClr val="FF0000"/>
              </a:solidFill>
            </a:endParaRPr>
          </a:p>
          <a:p>
            <a:pPr marL="0" indent="0">
              <a:buNone/>
            </a:pPr>
            <a:r>
              <a:rPr lang="en-US" dirty="0"/>
              <a:t> </a:t>
            </a:r>
          </a:p>
          <a:p>
            <a:pPr lvl="0"/>
            <a:r>
              <a:rPr lang="en-US" dirty="0"/>
              <a:t>A reporter for the local newspaper asks the school for a roster of their football team members including height, weight, name, and </a:t>
            </a:r>
            <a:r>
              <a:rPr lang="en-US" dirty="0" smtClean="0"/>
              <a:t>position. </a:t>
            </a:r>
            <a:r>
              <a:rPr lang="en-US" dirty="0"/>
              <a:t>This will be published in connection with Friday’s big play-off game. He also asks for the grade point average of the team’s two star seniors for his article on problems facing collegiate student athletes. May this information be provided</a:t>
            </a:r>
            <a:r>
              <a:rPr lang="en-US" dirty="0" smtClean="0"/>
              <a:t>?  </a:t>
            </a:r>
            <a:r>
              <a:rPr lang="en-US" b="1" dirty="0" smtClean="0">
                <a:solidFill>
                  <a:srgbClr val="FF0000"/>
                </a:solidFill>
              </a:rPr>
              <a:t>Yes to the height, weight, name &amp; position if directory information notice was provided.  NO to grades.</a:t>
            </a:r>
            <a:endParaRPr lang="en-US" b="1" dirty="0">
              <a:solidFill>
                <a:srgbClr val="FF0000"/>
              </a:solidFill>
            </a:endParaRPr>
          </a:p>
          <a:p>
            <a:pPr marL="0" indent="0">
              <a:buNone/>
            </a:pPr>
            <a:r>
              <a:rPr lang="en-US" dirty="0"/>
              <a:t> </a:t>
            </a:r>
          </a:p>
          <a:p>
            <a:pPr lvl="0"/>
            <a:r>
              <a:rPr lang="en-US" dirty="0"/>
              <a:t>Mrs. Williams, an elementary teacher, has a practice of making notes about each second grader’s reading ability during class time. She keeps these in her personal notebook and the notes are never filed with the student’s permanent records. Mr. and Mrs. Jones, upset over their daughter’s last six weeks reading grade, demand to see all of her records—including the notes. Can they</a:t>
            </a:r>
            <a:r>
              <a:rPr lang="en-US" dirty="0" smtClean="0"/>
              <a:t>?  </a:t>
            </a:r>
            <a:r>
              <a:rPr lang="en-US" b="1" dirty="0" smtClean="0">
                <a:solidFill>
                  <a:srgbClr val="FF0000"/>
                </a:solidFill>
              </a:rPr>
              <a:t>NO, they are sole source records.</a:t>
            </a:r>
            <a:endParaRPr lang="en-US" b="1" dirty="0">
              <a:solidFill>
                <a:srgbClr val="FF0000"/>
              </a:solidFill>
            </a:endParaRPr>
          </a:p>
          <a:p>
            <a:pPr marL="0" indent="0">
              <a:buNone/>
            </a:pPr>
            <a:r>
              <a:rPr lang="en-US" dirty="0"/>
              <a:t> </a:t>
            </a:r>
          </a:p>
          <a:p>
            <a:pPr lvl="0"/>
            <a:r>
              <a:rPr lang="en-US" dirty="0"/>
              <a:t>A team of visiting state education officials is given a tour of Our Town Elementary School to see a “cutting edge” technology classroom. While they are there, one of the officials asks to see the school grade folder of his nephew who happens to attend the school. Should he be denied access to this information</a:t>
            </a:r>
            <a:r>
              <a:rPr lang="en-US" dirty="0" smtClean="0"/>
              <a:t>?  </a:t>
            </a:r>
            <a:r>
              <a:rPr lang="en-US" b="1" dirty="0" smtClean="0">
                <a:solidFill>
                  <a:srgbClr val="FF0000"/>
                </a:solidFill>
              </a:rPr>
              <a:t>NO.  No legitimate educational reason.</a:t>
            </a:r>
            <a:endParaRPr lang="en-US" b="1" dirty="0">
              <a:solidFill>
                <a:srgbClr val="FF0000"/>
              </a:solidFill>
            </a:endParaRPr>
          </a:p>
          <a:p>
            <a:pPr marL="0" indent="0">
              <a:buNone/>
            </a:pPr>
            <a:r>
              <a:rPr lang="en-US" dirty="0"/>
              <a:t> </a:t>
            </a:r>
          </a:p>
          <a:p>
            <a:pPr marL="0" indent="0">
              <a:buNone/>
            </a:pPr>
            <a:endParaRPr lang="en-US" dirty="0"/>
          </a:p>
        </p:txBody>
      </p:sp>
      <p:sp>
        <p:nvSpPr>
          <p:cNvPr id="3" name="Title 2"/>
          <p:cNvSpPr>
            <a:spLocks noGrp="1"/>
          </p:cNvSpPr>
          <p:nvPr>
            <p:ph type="title"/>
          </p:nvPr>
        </p:nvSpPr>
        <p:spPr/>
        <p:txBody>
          <a:bodyPr/>
          <a:lstStyle/>
          <a:p>
            <a:r>
              <a:rPr lang="en-US" dirty="0" smtClean="0"/>
              <a:t>FERPA </a:t>
            </a:r>
            <a:r>
              <a:rPr lang="en-US" dirty="0"/>
              <a:t> </a:t>
            </a:r>
            <a:r>
              <a:rPr lang="en-US" dirty="0" smtClean="0"/>
              <a:t>Answers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46</a:t>
            </a:fld>
            <a:endParaRPr lang="en-US" dirty="0"/>
          </a:p>
        </p:txBody>
      </p:sp>
    </p:spTree>
    <p:extLst>
      <p:ext uri="{BB962C8B-B14F-4D97-AF65-F5344CB8AC3E}">
        <p14:creationId xmlns:p14="http://schemas.microsoft.com/office/powerpoint/2010/main" val="416069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additive="base">
                                        <p:cTn id="4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9" end="9"/>
                                            </p:txEl>
                                          </p:spTgt>
                                        </p:tgtEl>
                                        <p:attrNameLst>
                                          <p:attrName>style.visibility</p:attrName>
                                        </p:attrNameLst>
                                      </p:cBhvr>
                                      <p:to>
                                        <p:strVal val="visible"/>
                                      </p:to>
                                    </p:set>
                                    <p:anim calcmode="lin" valueType="num">
                                      <p:cBhvr additive="base">
                                        <p:cTn id="5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 calcmode="lin" valueType="num">
                                      <p:cBhvr additive="base">
                                        <p:cTn id="6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5105400"/>
          </a:xfrm>
        </p:spPr>
        <p:txBody>
          <a:bodyPr>
            <a:noAutofit/>
          </a:bodyPr>
          <a:lstStyle/>
          <a:p>
            <a:pPr lvl="0"/>
            <a:r>
              <a:rPr lang="en-US" sz="1400" dirty="0"/>
              <a:t>A group of disgruntled parents is concerned about the qualifications of the local high school’s calculus teacher. They ask to see the teacher’s personnel file to review his college transcript. Can they have access to the transcript</a:t>
            </a:r>
            <a:r>
              <a:rPr lang="en-US" sz="1400" dirty="0" smtClean="0"/>
              <a:t>?  </a:t>
            </a:r>
            <a:r>
              <a:rPr lang="en-US" sz="1400" b="1" dirty="0" smtClean="0">
                <a:solidFill>
                  <a:srgbClr val="FF0000"/>
                </a:solidFill>
              </a:rPr>
              <a:t>Yes.  He is employee not student.</a:t>
            </a:r>
          </a:p>
          <a:p>
            <a:pPr lvl="0"/>
            <a:r>
              <a:rPr lang="en-US" sz="1400" dirty="0" smtClean="0"/>
              <a:t>Ms</a:t>
            </a:r>
            <a:r>
              <a:rPr lang="en-US" sz="1400" dirty="0"/>
              <a:t>. Smith, a single parent, asks her son’s fourth grade teacher for a copy of his eight spelling test grades for the past grading period. She is the non-custodial parent and pursuant to the parenting plan, only is entitled to visitation on holidays and every other weekend.  The teacher informs her that she will need a written note from the child’s father before releasing this information. Is this required</a:t>
            </a:r>
            <a:r>
              <a:rPr lang="en-US" sz="1400" dirty="0" smtClean="0"/>
              <a:t>?  </a:t>
            </a:r>
            <a:r>
              <a:rPr lang="en-US" sz="1400" b="1" dirty="0" smtClean="0">
                <a:solidFill>
                  <a:srgbClr val="FF0000"/>
                </a:solidFill>
              </a:rPr>
              <a:t>No.  Non-Custodial parents have the same rights to access records.</a:t>
            </a:r>
          </a:p>
          <a:p>
            <a:pPr lvl="0"/>
            <a:r>
              <a:rPr lang="en-US" sz="1400" dirty="0" smtClean="0"/>
              <a:t>Ms</a:t>
            </a:r>
            <a:r>
              <a:rPr lang="en-US" sz="1400" dirty="0"/>
              <a:t>. Seals is a high school history teacher. Her daughter, a student in the same school, is dating Johnny </a:t>
            </a:r>
            <a:r>
              <a:rPr lang="en-US" sz="1400" dirty="0" smtClean="0"/>
              <a:t>Troublemaker. Ms</a:t>
            </a:r>
            <a:r>
              <a:rPr lang="en-US" sz="1400" dirty="0"/>
              <a:t>. Seals asks Johnny’s science teacher </a:t>
            </a:r>
            <a:r>
              <a:rPr lang="en-US" sz="1400" dirty="0" smtClean="0"/>
              <a:t>if he is a good kid. </a:t>
            </a:r>
            <a:r>
              <a:rPr lang="en-US" sz="1400" dirty="0"/>
              <a:t>The teacher tells Ms. Seals that </a:t>
            </a:r>
            <a:r>
              <a:rPr lang="en-US" sz="1400" dirty="0" smtClean="0"/>
              <a:t>she saw Johnny get arrested in the school parking lot the previous afternoon. </a:t>
            </a:r>
            <a:r>
              <a:rPr lang="en-US" sz="1400" dirty="0"/>
              <a:t>Is there any violation of FERPA</a:t>
            </a:r>
            <a:r>
              <a:rPr lang="en-US" sz="1400" dirty="0" smtClean="0"/>
              <a:t>?  </a:t>
            </a:r>
            <a:r>
              <a:rPr lang="en-US" sz="1400" b="1" dirty="0" smtClean="0">
                <a:solidFill>
                  <a:srgbClr val="FF0000"/>
                </a:solidFill>
              </a:rPr>
              <a:t>NO.  The information was teacher observation</a:t>
            </a:r>
          </a:p>
          <a:p>
            <a:pPr lvl="0"/>
            <a:r>
              <a:rPr lang="en-US" sz="1400" dirty="0" smtClean="0"/>
              <a:t>On </a:t>
            </a:r>
            <a:r>
              <a:rPr lang="en-US" sz="1400" dirty="0"/>
              <a:t>Friday afternoon the last week of school, a fight broke out on Volunteer County Bus #29.  There were multiple injuries and several students were transported by ambulance to General Hospital.  Every school bus in Volunteer County has a video camera.  Channel 11 news reporter Ron Burgundy called the director of schools and requested a copy of the video.  Is Mr. Burgundy entitled to a copy of the tape so that it can be aired on the evening </a:t>
            </a:r>
            <a:r>
              <a:rPr lang="en-US" sz="1400" dirty="0" smtClean="0"/>
              <a:t>news?  </a:t>
            </a:r>
            <a:r>
              <a:rPr lang="en-US" sz="1400" b="1" dirty="0" smtClean="0">
                <a:solidFill>
                  <a:srgbClr val="FF0000"/>
                </a:solidFill>
              </a:rPr>
              <a:t>NO. </a:t>
            </a:r>
          </a:p>
          <a:p>
            <a:pPr lvl="0"/>
            <a:r>
              <a:rPr lang="en-US" sz="1400" dirty="0" smtClean="0"/>
              <a:t>Johnny </a:t>
            </a:r>
            <a:r>
              <a:rPr lang="en-US" sz="1400" dirty="0"/>
              <a:t>and Timmy were both caught in the boys’ restroom smoking a joint.  Both boys were expelled for a calendar year but only Timmy was allowed to attend the alternative school to finish the school year.  Johnny’s father is furious and demands to know why the students have been treated differently.  May school officials explain</a:t>
            </a:r>
            <a:r>
              <a:rPr lang="en-US" sz="1400" dirty="0" smtClean="0"/>
              <a:t>?  </a:t>
            </a:r>
            <a:r>
              <a:rPr lang="en-US" sz="1400" b="1" dirty="0" smtClean="0">
                <a:solidFill>
                  <a:srgbClr val="FF0000"/>
                </a:solidFill>
              </a:rPr>
              <a:t>NO.</a:t>
            </a:r>
            <a:endParaRPr lang="en-US" sz="1400" b="1" dirty="0">
              <a:solidFill>
                <a:srgbClr val="FF0000"/>
              </a:solidFill>
            </a:endParaRPr>
          </a:p>
          <a:p>
            <a:endParaRPr lang="en-US" sz="1400" dirty="0"/>
          </a:p>
        </p:txBody>
      </p:sp>
      <p:sp>
        <p:nvSpPr>
          <p:cNvPr id="3" name="Title 2"/>
          <p:cNvSpPr>
            <a:spLocks noGrp="1"/>
          </p:cNvSpPr>
          <p:nvPr>
            <p:ph type="title"/>
          </p:nvPr>
        </p:nvSpPr>
        <p:spPr/>
        <p:txBody>
          <a:bodyPr/>
          <a:lstStyle/>
          <a:p>
            <a:r>
              <a:rPr lang="en-US" dirty="0" smtClean="0"/>
              <a:t>FERPA  Answers</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47</a:t>
            </a:fld>
            <a:endParaRPr lang="en-US" dirty="0"/>
          </a:p>
        </p:txBody>
      </p:sp>
    </p:spTree>
    <p:extLst>
      <p:ext uri="{BB962C8B-B14F-4D97-AF65-F5344CB8AC3E}">
        <p14:creationId xmlns:p14="http://schemas.microsoft.com/office/powerpoint/2010/main" val="295407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04606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447800"/>
            <a:ext cx="8001000" cy="4267200"/>
          </a:xfrm>
        </p:spPr>
        <p:txBody>
          <a:bodyPr>
            <a:normAutofit fontScale="92500"/>
          </a:bodyPr>
          <a:lstStyle/>
          <a:p>
            <a:pPr marL="0" indent="0" algn="ctr">
              <a:buNone/>
            </a:pPr>
            <a:r>
              <a:rPr lang="en-US" sz="2600" dirty="0">
                <a:solidFill>
                  <a:sysClr val="windowText" lastClr="000000"/>
                </a:solidFill>
                <a:latin typeface="+mn-lt"/>
                <a:cs typeface="Arial" panose="020B0604020202020204" pitchFamily="34" charset="0"/>
              </a:rPr>
              <a:t>Citizens and agencies are encouraged to report fraud, waste, or abuse in State and Local </a:t>
            </a:r>
            <a:r>
              <a:rPr lang="en-US" sz="2600" dirty="0" smtClean="0">
                <a:solidFill>
                  <a:sysClr val="windowText" lastClr="000000"/>
                </a:solidFill>
                <a:latin typeface="+mn-lt"/>
                <a:cs typeface="Arial" panose="020B0604020202020204" pitchFamily="34" charset="0"/>
              </a:rPr>
              <a:t>government</a:t>
            </a:r>
            <a:r>
              <a:rPr lang="en-US" sz="2600" dirty="0">
                <a:solidFill>
                  <a:sysClr val="windowText" lastClr="000000"/>
                </a:solidFill>
                <a:latin typeface="+mn-lt"/>
                <a:cs typeface="Arial" panose="020B0604020202020204" pitchFamily="34" charset="0"/>
              </a:rPr>
              <a:t>.</a:t>
            </a:r>
          </a:p>
          <a:p>
            <a:pPr marL="0" indent="0" algn="ctr">
              <a:buNone/>
            </a:pPr>
            <a:r>
              <a:rPr lang="en-US" sz="2600" u="sng" dirty="0">
                <a:solidFill>
                  <a:sysClr val="windowText" lastClr="000000"/>
                </a:solidFill>
                <a:latin typeface="+mn-lt"/>
                <a:cs typeface="Arial" panose="020B0604020202020204" pitchFamily="34" charset="0"/>
              </a:rPr>
              <a:t>NOTICE:</a:t>
            </a:r>
            <a:r>
              <a:rPr lang="en-US" sz="2600" dirty="0">
                <a:solidFill>
                  <a:sysClr val="windowText" lastClr="000000"/>
                </a:solidFill>
                <a:latin typeface="+mn-lt"/>
                <a:cs typeface="Arial" panose="020B0604020202020204" pitchFamily="34" charset="0"/>
              </a:rPr>
              <a:t> This agency is a recipient of taxpayer funding. If you observe an agency director or employee engaging in any activity which you consider to be illegal, improper or wasteful, please call the state Comptroller’s toll-free Hotline</a:t>
            </a:r>
            <a:r>
              <a:rPr lang="en-US" sz="2600" dirty="0" smtClean="0">
                <a:solidFill>
                  <a:sysClr val="windowText" lastClr="000000"/>
                </a:solidFill>
                <a:latin typeface="+mn-lt"/>
                <a:cs typeface="Arial" panose="020B0604020202020204" pitchFamily="34" charset="0"/>
              </a:rPr>
              <a:t>:</a:t>
            </a:r>
            <a:endParaRPr lang="en-US" sz="2600" b="1" u="sng" dirty="0">
              <a:solidFill>
                <a:sysClr val="windowText" lastClr="000000"/>
              </a:solidFill>
              <a:latin typeface="+mn-lt"/>
              <a:cs typeface="Arial" panose="020B0604020202020204" pitchFamily="34" charset="0"/>
            </a:endParaRPr>
          </a:p>
          <a:p>
            <a:pPr marL="0" indent="0" algn="ctr">
              <a:buNone/>
            </a:pPr>
            <a:r>
              <a:rPr lang="en-US" sz="2600" b="1" dirty="0" smtClean="0">
                <a:solidFill>
                  <a:sysClr val="windowText" lastClr="000000"/>
                </a:solidFill>
                <a:latin typeface="+mn-lt"/>
                <a:cs typeface="Arial" panose="020B0604020202020204" pitchFamily="34" charset="0"/>
              </a:rPr>
              <a:t>1-800-232-5454</a:t>
            </a:r>
            <a:endParaRPr lang="en-US" sz="2600" b="1" dirty="0">
              <a:solidFill>
                <a:sysClr val="windowText" lastClr="000000"/>
              </a:solidFill>
              <a:latin typeface="+mn-lt"/>
              <a:cs typeface="Arial" panose="020B0604020202020204" pitchFamily="34" charset="0"/>
            </a:endParaRPr>
          </a:p>
          <a:p>
            <a:pPr marL="0" indent="0" algn="ctr">
              <a:buNone/>
            </a:pPr>
            <a:r>
              <a:rPr lang="en-US" sz="2600" dirty="0">
                <a:solidFill>
                  <a:sysClr val="windowText" lastClr="000000"/>
                </a:solidFill>
                <a:latin typeface="+mn-lt"/>
                <a:cs typeface="Arial" panose="020B0604020202020204" pitchFamily="34" charset="0"/>
              </a:rPr>
              <a:t>Notifications can also be submitted electronically at</a:t>
            </a:r>
            <a:r>
              <a:rPr lang="en-US" sz="2600" dirty="0" smtClean="0">
                <a:solidFill>
                  <a:sysClr val="windowText" lastClr="000000"/>
                </a:solidFill>
                <a:latin typeface="+mn-lt"/>
                <a:cs typeface="Arial" panose="020B0604020202020204" pitchFamily="34" charset="0"/>
              </a:rPr>
              <a:t>:</a:t>
            </a:r>
            <a:endParaRPr lang="en-US" sz="2600" dirty="0">
              <a:solidFill>
                <a:sysClr val="windowText" lastClr="000000"/>
              </a:solidFill>
              <a:latin typeface="+mn-lt"/>
              <a:cs typeface="Arial" panose="020B0604020202020204" pitchFamily="34" charset="0"/>
            </a:endParaRPr>
          </a:p>
          <a:p>
            <a:pPr marL="0" indent="0" algn="ctr">
              <a:buNone/>
            </a:pPr>
            <a:r>
              <a:rPr lang="en-US" sz="2600" b="1" dirty="0">
                <a:solidFill>
                  <a:sysClr val="windowText" lastClr="000000"/>
                </a:solidFill>
                <a:latin typeface="+mn-lt"/>
                <a:cs typeface="Arial" panose="020B0604020202020204" pitchFamily="34" charset="0"/>
              </a:rPr>
              <a:t>http://www.comptroller.tn.gov/hotline</a:t>
            </a:r>
          </a:p>
          <a:p>
            <a:pPr marL="0" indent="0">
              <a:buNone/>
            </a:pPr>
            <a:endParaRPr lang="en-US" dirty="0"/>
          </a:p>
        </p:txBody>
      </p:sp>
      <p:sp>
        <p:nvSpPr>
          <p:cNvPr id="3" name="Title 2"/>
          <p:cNvSpPr>
            <a:spLocks noGrp="1"/>
          </p:cNvSpPr>
          <p:nvPr>
            <p:ph type="title"/>
          </p:nvPr>
        </p:nvSpPr>
        <p:spPr/>
        <p:txBody>
          <a:bodyPr/>
          <a:lstStyle/>
          <a:p>
            <a:pPr algn="ctr"/>
            <a:r>
              <a:rPr lang="en-US" dirty="0"/>
              <a:t>FRAUD, WASTE, or ABUSE</a:t>
            </a:r>
          </a:p>
        </p:txBody>
      </p:sp>
    </p:spTree>
    <p:extLst>
      <p:ext uri="{BB962C8B-B14F-4D97-AF65-F5344CB8AC3E}">
        <p14:creationId xmlns:p14="http://schemas.microsoft.com/office/powerpoint/2010/main" val="810463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Section 1 amends </a:t>
            </a:r>
            <a:r>
              <a:rPr lang="en-US" dirty="0"/>
              <a:t>49-6-3006(b)</a:t>
            </a:r>
          </a:p>
          <a:p>
            <a:pPr lvl="1"/>
            <a:r>
              <a:rPr lang="en-US" dirty="0"/>
              <a:t>Requires Director to designate at least 1 employee to be attendance supervisor to enforce compulsory attendance laws and policies on absenteeism and truancy</a:t>
            </a:r>
          </a:p>
          <a:p>
            <a:pPr lvl="1"/>
            <a:r>
              <a:rPr lang="en-US" dirty="0"/>
              <a:t>May be directed to devise and recommend progressive truancy intervention plan consistent with the law</a:t>
            </a:r>
          </a:p>
          <a:p>
            <a:endParaRPr lang="en-US" dirty="0" smtClean="0"/>
          </a:p>
          <a:p>
            <a:r>
              <a:rPr lang="en-US" dirty="0" smtClean="0"/>
              <a:t>Section 2 amends 49-6-3007(e)</a:t>
            </a:r>
          </a:p>
          <a:p>
            <a:pPr lvl="1"/>
            <a:r>
              <a:rPr lang="en-US" b="1" dirty="0" smtClean="0"/>
              <a:t>Written Notice to Parents:  </a:t>
            </a:r>
            <a:r>
              <a:rPr lang="en-US" dirty="0" smtClean="0"/>
              <a:t>Requires principals of public and private schools to provide written notice to parents of their obligations to monitor student’s school attendance, require them to attend school, and that the student is subject to referral to juvenile court after 5 unexcused absence</a:t>
            </a:r>
          </a:p>
        </p:txBody>
      </p:sp>
      <p:sp>
        <p:nvSpPr>
          <p:cNvPr id="3" name="Title 2"/>
          <p:cNvSpPr>
            <a:spLocks noGrp="1"/>
          </p:cNvSpPr>
          <p:nvPr>
            <p:ph type="title"/>
          </p:nvPr>
        </p:nvSpPr>
        <p:spPr/>
        <p:txBody>
          <a:bodyPr/>
          <a:lstStyle/>
          <a:p>
            <a:r>
              <a:rPr lang="en-US" dirty="0" smtClean="0"/>
              <a:t>PC 379</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5</a:t>
            </a:fld>
            <a:endParaRPr lang="en-US" dirty="0"/>
          </a:p>
        </p:txBody>
      </p:sp>
    </p:spTree>
    <p:extLst>
      <p:ext uri="{BB962C8B-B14F-4D97-AF65-F5344CB8AC3E}">
        <p14:creationId xmlns:p14="http://schemas.microsoft.com/office/powerpoint/2010/main" val="3003062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Section 2 amends 49-6-3007(e)</a:t>
            </a:r>
          </a:p>
          <a:p>
            <a:pPr lvl="1"/>
            <a:r>
              <a:rPr lang="en-US" b="1" dirty="0" smtClean="0"/>
              <a:t>Notice to Director</a:t>
            </a:r>
            <a:r>
              <a:rPr lang="en-US" dirty="0" smtClean="0"/>
              <a:t>:  States principal’s duty to report to director all students with more than 5 unexcused absences</a:t>
            </a:r>
          </a:p>
          <a:p>
            <a:pPr lvl="1"/>
            <a:r>
              <a:rPr lang="en-US" b="1" dirty="0" smtClean="0"/>
              <a:t>Notice to Parent</a:t>
            </a:r>
            <a:r>
              <a:rPr lang="en-US" dirty="0" smtClean="0"/>
              <a:t>:  States director or attendance supervisor </a:t>
            </a:r>
            <a:r>
              <a:rPr lang="en-US" b="1" dirty="0" smtClean="0">
                <a:solidFill>
                  <a:srgbClr val="FF0000"/>
                </a:solidFill>
              </a:rPr>
              <a:t>shall notify parent that the student has 5 unexcused absences</a:t>
            </a:r>
          </a:p>
          <a:p>
            <a:pPr lvl="1"/>
            <a:r>
              <a:rPr lang="en-US" b="1" dirty="0" smtClean="0"/>
              <a:t>Parental Conference</a:t>
            </a:r>
            <a:r>
              <a:rPr lang="en-US" dirty="0" smtClean="0"/>
              <a:t>:  </a:t>
            </a:r>
            <a:r>
              <a:rPr lang="en-US" b="1" dirty="0" smtClean="0">
                <a:solidFill>
                  <a:srgbClr val="FF0000"/>
                </a:solidFill>
              </a:rPr>
              <a:t>After 3 additional days a conference with parents shall be requested to trigger 1</a:t>
            </a:r>
            <a:r>
              <a:rPr lang="en-US" b="1" baseline="30000" dirty="0" smtClean="0">
                <a:solidFill>
                  <a:srgbClr val="FF0000"/>
                </a:solidFill>
              </a:rPr>
              <a:t>st</a:t>
            </a:r>
            <a:r>
              <a:rPr lang="en-US" b="1" dirty="0" smtClean="0">
                <a:solidFill>
                  <a:srgbClr val="FF0000"/>
                </a:solidFill>
              </a:rPr>
              <a:t> tier of progressive truancy intervention</a:t>
            </a:r>
          </a:p>
          <a:p>
            <a:pPr lvl="1"/>
            <a:endParaRPr lang="en-US" dirty="0" smtClean="0"/>
          </a:p>
        </p:txBody>
      </p:sp>
      <p:sp>
        <p:nvSpPr>
          <p:cNvPr id="3" name="Title 2"/>
          <p:cNvSpPr>
            <a:spLocks noGrp="1"/>
          </p:cNvSpPr>
          <p:nvPr>
            <p:ph type="title"/>
          </p:nvPr>
        </p:nvSpPr>
        <p:spPr/>
        <p:txBody>
          <a:bodyPr/>
          <a:lstStyle/>
          <a:p>
            <a:r>
              <a:rPr lang="en-US" dirty="0" smtClean="0"/>
              <a:t>PC 379</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6</a:t>
            </a:fld>
            <a:endParaRPr lang="en-US" dirty="0"/>
          </a:p>
        </p:txBody>
      </p:sp>
    </p:spTree>
    <p:extLst>
      <p:ext uri="{BB962C8B-B14F-4D97-AF65-F5344CB8AC3E}">
        <p14:creationId xmlns:p14="http://schemas.microsoft.com/office/powerpoint/2010/main" val="1388452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Section 4 amends 49-6-3009</a:t>
            </a:r>
          </a:p>
          <a:p>
            <a:pPr lvl="1"/>
            <a:r>
              <a:rPr lang="en-US" dirty="0" smtClean="0"/>
              <a:t>Requires director and attendance supervisor to devise and the board to adopt progressive interventions for students who violate compulsory attendance as an alternative to filing a truancy petition or educational neglect charges</a:t>
            </a:r>
          </a:p>
          <a:p>
            <a:pPr lvl="1"/>
            <a:r>
              <a:rPr lang="en-US" dirty="0" smtClean="0"/>
              <a:t>Progressive truancy interventions must be applied prior to referral to juvenile court and be designed to address conduct related to truancy in the school setting and minimize need for juvenile court referrals.</a:t>
            </a:r>
          </a:p>
        </p:txBody>
      </p:sp>
      <p:sp>
        <p:nvSpPr>
          <p:cNvPr id="3" name="Title 2"/>
          <p:cNvSpPr>
            <a:spLocks noGrp="1"/>
          </p:cNvSpPr>
          <p:nvPr>
            <p:ph type="title"/>
          </p:nvPr>
        </p:nvSpPr>
        <p:spPr/>
        <p:txBody>
          <a:bodyPr/>
          <a:lstStyle/>
          <a:p>
            <a:r>
              <a:rPr lang="en-US" dirty="0" smtClean="0"/>
              <a:t>PC 379</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7</a:t>
            </a:fld>
            <a:endParaRPr lang="en-US" dirty="0"/>
          </a:p>
        </p:txBody>
      </p:sp>
    </p:spTree>
    <p:extLst>
      <p:ext uri="{BB962C8B-B14F-4D97-AF65-F5344CB8AC3E}">
        <p14:creationId xmlns:p14="http://schemas.microsoft.com/office/powerpoint/2010/main" val="3514484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Section 4 amends 49-6-3009</a:t>
            </a:r>
          </a:p>
          <a:p>
            <a:pPr lvl="1"/>
            <a:r>
              <a:rPr lang="en-US" b="1" dirty="0" smtClean="0">
                <a:solidFill>
                  <a:srgbClr val="FF0000"/>
                </a:solidFill>
              </a:rPr>
              <a:t>1</a:t>
            </a:r>
            <a:r>
              <a:rPr lang="en-US" b="1" baseline="30000" dirty="0" smtClean="0">
                <a:solidFill>
                  <a:srgbClr val="FF0000"/>
                </a:solidFill>
              </a:rPr>
              <a:t>st</a:t>
            </a:r>
            <a:r>
              <a:rPr lang="en-US" b="1" dirty="0" smtClean="0">
                <a:solidFill>
                  <a:srgbClr val="FF0000"/>
                </a:solidFill>
              </a:rPr>
              <a:t> tier is triggered by at least 3 unexcused absences </a:t>
            </a:r>
            <a:r>
              <a:rPr lang="en-US" dirty="0" smtClean="0"/>
              <a:t>and shall include…</a:t>
            </a:r>
          </a:p>
          <a:p>
            <a:pPr lvl="1"/>
            <a:r>
              <a:rPr lang="en-US" dirty="0" smtClean="0"/>
              <a:t>Intervention shall include at least 2 additional tiers if student accumulates additional absences in violation of attendance contract</a:t>
            </a:r>
          </a:p>
          <a:p>
            <a:pPr lvl="1"/>
            <a:r>
              <a:rPr lang="en-US" dirty="0" smtClean="0"/>
              <a:t>At least 1 tier shall include an individualized assessment by a school employee of reasons why student has been absent and if necessary, a referral to counseling, community-based services, or other in-school or out-of-school services aimed at addressing attendance</a:t>
            </a:r>
          </a:p>
          <a:p>
            <a:pPr lvl="1"/>
            <a:r>
              <a:rPr lang="en-US" dirty="0" smtClean="0"/>
              <a:t>Additional interventions may consist of…</a:t>
            </a:r>
          </a:p>
          <a:p>
            <a:pPr lvl="1"/>
            <a:endParaRPr lang="en-US" dirty="0" smtClean="0"/>
          </a:p>
        </p:txBody>
      </p:sp>
      <p:sp>
        <p:nvSpPr>
          <p:cNvPr id="3" name="Title 2"/>
          <p:cNvSpPr>
            <a:spLocks noGrp="1"/>
          </p:cNvSpPr>
          <p:nvPr>
            <p:ph type="title"/>
          </p:nvPr>
        </p:nvSpPr>
        <p:spPr/>
        <p:txBody>
          <a:bodyPr/>
          <a:lstStyle/>
          <a:p>
            <a:r>
              <a:rPr lang="en-US" dirty="0" smtClean="0"/>
              <a:t>PC 379</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8</a:t>
            </a:fld>
            <a:endParaRPr lang="en-US" dirty="0"/>
          </a:p>
        </p:txBody>
      </p:sp>
    </p:spTree>
    <p:extLst>
      <p:ext uri="{BB962C8B-B14F-4D97-AF65-F5344CB8AC3E}">
        <p14:creationId xmlns:p14="http://schemas.microsoft.com/office/powerpoint/2010/main" val="1380824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Section 4 amends 49-6-3009</a:t>
            </a:r>
          </a:p>
          <a:p>
            <a:pPr lvl="1"/>
            <a:r>
              <a:rPr lang="en-US" dirty="0" smtClean="0"/>
              <a:t>In-school or out-of-school suspension may not be used as part of progressive truancy interventions</a:t>
            </a:r>
          </a:p>
          <a:p>
            <a:pPr lvl="1"/>
            <a:r>
              <a:rPr lang="en-US" dirty="0" smtClean="0"/>
              <a:t>Each </a:t>
            </a:r>
            <a:r>
              <a:rPr lang="en-US" dirty="0"/>
              <a:t>referral to juvenile court for truancy must include a statement from the school certifying that </a:t>
            </a:r>
          </a:p>
          <a:p>
            <a:pPr lvl="2"/>
            <a:r>
              <a:rPr lang="en-US" dirty="0"/>
              <a:t>Progressive truancy was applied</a:t>
            </a:r>
          </a:p>
          <a:p>
            <a:pPr lvl="2"/>
            <a:r>
              <a:rPr lang="en-US" dirty="0"/>
              <a:t>Progressive truancy failed</a:t>
            </a:r>
          </a:p>
          <a:p>
            <a:pPr lvl="1"/>
            <a:r>
              <a:rPr lang="en-US" dirty="0" smtClean="0"/>
              <a:t>Court shall dismiss complaint made not in compliance with the law</a:t>
            </a:r>
          </a:p>
          <a:p>
            <a:pPr lvl="1"/>
            <a:r>
              <a:rPr lang="en-US" dirty="0" smtClean="0"/>
              <a:t>Intervention programs shall report attendance of participants to director for the year following the intervention</a:t>
            </a:r>
          </a:p>
          <a:p>
            <a:pPr lvl="1"/>
            <a:r>
              <a:rPr lang="en-US" dirty="0" smtClean="0"/>
              <a:t>TDOE can approve your current intervention program that substantially complies</a:t>
            </a:r>
          </a:p>
          <a:p>
            <a:pPr lvl="1"/>
            <a:r>
              <a:rPr lang="en-US" dirty="0" smtClean="0"/>
              <a:t>Privates must also develop policy addressing attendance and report to LEA students who are expelled or drop out</a:t>
            </a:r>
          </a:p>
          <a:p>
            <a:pPr lvl="2"/>
            <a:endParaRPr lang="en-US" dirty="0" smtClean="0"/>
          </a:p>
        </p:txBody>
      </p:sp>
      <p:sp>
        <p:nvSpPr>
          <p:cNvPr id="3" name="Title 2"/>
          <p:cNvSpPr>
            <a:spLocks noGrp="1"/>
          </p:cNvSpPr>
          <p:nvPr>
            <p:ph type="title"/>
          </p:nvPr>
        </p:nvSpPr>
        <p:spPr/>
        <p:txBody>
          <a:bodyPr/>
          <a:lstStyle/>
          <a:p>
            <a:r>
              <a:rPr lang="en-US" dirty="0" smtClean="0"/>
              <a:t>PC 379</a:t>
            </a:r>
            <a:endParaRPr lang="en-US" dirty="0"/>
          </a:p>
        </p:txBody>
      </p:sp>
      <p:sp>
        <p:nvSpPr>
          <p:cNvPr id="4" name="Slide Number Placeholder 3"/>
          <p:cNvSpPr>
            <a:spLocks noGrp="1"/>
          </p:cNvSpPr>
          <p:nvPr>
            <p:ph type="sldNum" sz="quarter" idx="12"/>
          </p:nvPr>
        </p:nvSpPr>
        <p:spPr/>
        <p:txBody>
          <a:bodyPr/>
          <a:lstStyle/>
          <a:p>
            <a:fld id="{86D2451E-3285-438B-B188-C22B2A012BF6}" type="slidenum">
              <a:rPr lang="en-US" smtClean="0"/>
              <a:pPr/>
              <a:t>9</a:t>
            </a:fld>
            <a:endParaRPr lang="en-US" dirty="0"/>
          </a:p>
        </p:txBody>
      </p:sp>
    </p:spTree>
    <p:extLst>
      <p:ext uri="{BB962C8B-B14F-4D97-AF65-F5344CB8AC3E}">
        <p14:creationId xmlns:p14="http://schemas.microsoft.com/office/powerpoint/2010/main" val="166071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DOE Template - Editing">
  <a:themeElements>
    <a:clrScheme name="TDOE Colors">
      <a:dk1>
        <a:srgbClr val="1B365D"/>
      </a:dk1>
      <a:lt1>
        <a:srgbClr val="FFFFFF"/>
      </a:lt1>
      <a:dk2>
        <a:srgbClr val="6E7073"/>
      </a:dk2>
      <a:lt2>
        <a:srgbClr val="EEEEEE"/>
      </a:lt2>
      <a:accent1>
        <a:srgbClr val="000000"/>
      </a:accent1>
      <a:accent2>
        <a:srgbClr val="1B365D"/>
      </a:accent2>
      <a:accent3>
        <a:srgbClr val="2DCCD3"/>
      </a:accent3>
      <a:accent4>
        <a:srgbClr val="D2D755"/>
      </a:accent4>
      <a:accent5>
        <a:srgbClr val="E87722"/>
      </a:accent5>
      <a:accent6>
        <a:srgbClr val="5D7975"/>
      </a:accent6>
      <a:hlink>
        <a:srgbClr val="0000FF"/>
      </a:hlink>
      <a:folHlink>
        <a:srgbClr val="800080"/>
      </a:folHlink>
    </a:clrScheme>
    <a:fontScheme name="TDO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8 Attendance Conference" id="{31BEA3A0-17B7-4B14-8FEC-F9822D2F3C43}" vid="{E526453C-DFEE-4723-866E-45A3E9E9B6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2018 Attendance Conference</Template>
  <TotalTime>324</TotalTime>
  <Words>4061</Words>
  <Application>Microsoft Office PowerPoint</Application>
  <PresentationFormat>On-screen Show (4:3)</PresentationFormat>
  <Paragraphs>312</Paragraphs>
  <Slides>49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Arial</vt:lpstr>
      <vt:lpstr>Calibri</vt:lpstr>
      <vt:lpstr>Courier New</vt:lpstr>
      <vt:lpstr>Georgia</vt:lpstr>
      <vt:lpstr>Open Sans</vt:lpstr>
      <vt:lpstr>PermianSlabSerifTypeface</vt:lpstr>
      <vt:lpstr>Wingdings</vt:lpstr>
      <vt:lpstr>TDOE Template - Editing</vt:lpstr>
      <vt:lpstr>Truancy Law</vt:lpstr>
      <vt:lpstr>PowerPoint Presentation</vt:lpstr>
      <vt:lpstr>What is the state law regarding truancy?</vt:lpstr>
      <vt:lpstr>Chapter 379 of the Public Acts of 2017</vt:lpstr>
      <vt:lpstr>PC 379</vt:lpstr>
      <vt:lpstr>PC 379</vt:lpstr>
      <vt:lpstr>PC 379</vt:lpstr>
      <vt:lpstr>PC 379</vt:lpstr>
      <vt:lpstr>PC 379</vt:lpstr>
      <vt:lpstr>SB2381/HB2376 </vt:lpstr>
      <vt:lpstr>SB2381/HB2376 </vt:lpstr>
      <vt:lpstr>SB2381/HB2376 </vt:lpstr>
      <vt:lpstr>SB2381/HB2376 </vt:lpstr>
      <vt:lpstr>SB2381/HB2376 </vt:lpstr>
      <vt:lpstr>SB2381/HB2376 </vt:lpstr>
      <vt:lpstr>SB2381/HB2376 </vt:lpstr>
      <vt:lpstr>SB2381/HB2376 </vt:lpstr>
      <vt:lpstr>SB2381/HB2376 </vt:lpstr>
      <vt:lpstr>SB2381/HB2376 </vt:lpstr>
      <vt:lpstr>SB2381/HB2376 </vt:lpstr>
      <vt:lpstr>SB2381/HB2376 </vt:lpstr>
      <vt:lpstr>SB2381/HB2376 </vt:lpstr>
      <vt:lpstr>SB2381/HB2376 </vt:lpstr>
      <vt:lpstr>SB2381/HB2376 </vt:lpstr>
      <vt:lpstr>Family Educational Rights and Privacy Act (FERPA)</vt:lpstr>
      <vt:lpstr>Can You apply your FERPA knowledge?</vt:lpstr>
      <vt:lpstr>Can you apply your FERPA knowledge?</vt:lpstr>
      <vt:lpstr>FERPA</vt:lpstr>
      <vt:lpstr>Basic Rights of Parents Under FERPA</vt:lpstr>
      <vt:lpstr>Family Educational Rights and Privacy Act (FERPA)</vt:lpstr>
      <vt:lpstr>Family Educational Rights and Privacy Act (FERPA)</vt:lpstr>
      <vt:lpstr>What about personal knowledge or observation?</vt:lpstr>
      <vt:lpstr>Family Educational Rights and Privacy Act (FERPA)</vt:lpstr>
      <vt:lpstr>Family Educational Rights and Privacy Act (FERPA)</vt:lpstr>
      <vt:lpstr>FERPA -Exception to Parental Consent Requirement</vt:lpstr>
      <vt:lpstr>FERPA -Exception to Parental Consent Requirement</vt:lpstr>
      <vt:lpstr>FERPA -Exception to Parental Consent Requirement</vt:lpstr>
      <vt:lpstr>FERPA -Exception to Parental Consent Requirement</vt:lpstr>
      <vt:lpstr>FERPA -Exception to Parental Consent Requirement</vt:lpstr>
      <vt:lpstr>FERPA -Exception to Parental Consent Requirement</vt:lpstr>
      <vt:lpstr>FERPA -Exception to Parental Consent Requirement</vt:lpstr>
      <vt:lpstr>Other</vt:lpstr>
      <vt:lpstr>FERPA – US Supreme Court Cases</vt:lpstr>
      <vt:lpstr>Family Educational Rights and Privacy Act (FERPA)</vt:lpstr>
      <vt:lpstr>PowerPoint Presentation</vt:lpstr>
      <vt:lpstr>FERPA  Answers</vt:lpstr>
      <vt:lpstr>FERPA  Answers</vt:lpstr>
      <vt:lpstr>PowerPoint Presentation</vt:lpstr>
      <vt:lpstr>FRAUD, WASTE, or ABUSE</vt:lpstr>
    </vt:vector>
  </TitlesOfParts>
  <Company>State of Tennessee Dept.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Truancy Law</dc:title>
  <dc:creator>Nikkie Kiene</dc:creator>
  <cp:lastModifiedBy>Christy Ballard</cp:lastModifiedBy>
  <cp:revision>94</cp:revision>
  <dcterms:created xsi:type="dcterms:W3CDTF">2018-04-18T20:19:11Z</dcterms:created>
  <dcterms:modified xsi:type="dcterms:W3CDTF">2018-04-19T12:32:21Z</dcterms:modified>
</cp:coreProperties>
</file>