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256" r:id="rId2"/>
    <p:sldId id="258" r:id="rId3"/>
    <p:sldId id="259" r:id="rId4"/>
    <p:sldId id="309" r:id="rId5"/>
    <p:sldId id="260" r:id="rId6"/>
    <p:sldId id="261" r:id="rId7"/>
    <p:sldId id="262" r:id="rId8"/>
    <p:sldId id="264" r:id="rId9"/>
    <p:sldId id="265" r:id="rId10"/>
    <p:sldId id="266" r:id="rId11"/>
    <p:sldId id="267" r:id="rId12"/>
    <p:sldId id="268" r:id="rId13"/>
    <p:sldId id="269" r:id="rId14"/>
    <p:sldId id="310" r:id="rId15"/>
    <p:sldId id="315" r:id="rId16"/>
    <p:sldId id="270" r:id="rId17"/>
    <p:sldId id="271" r:id="rId18"/>
    <p:sldId id="272" r:id="rId19"/>
    <p:sldId id="273" r:id="rId20"/>
    <p:sldId id="274" r:id="rId21"/>
    <p:sldId id="316" r:id="rId22"/>
    <p:sldId id="31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317" r:id="rId44"/>
    <p:sldId id="295" r:id="rId45"/>
    <p:sldId id="296" r:id="rId46"/>
    <p:sldId id="297" r:id="rId47"/>
    <p:sldId id="314" r:id="rId48"/>
    <p:sldId id="312" r:id="rId49"/>
    <p:sldId id="298" r:id="rId50"/>
    <p:sldId id="299" r:id="rId51"/>
    <p:sldId id="300" r:id="rId52"/>
    <p:sldId id="308" r:id="rId53"/>
    <p:sldId id="301" r:id="rId54"/>
    <p:sldId id="302" r:id="rId55"/>
    <p:sldId id="303" r:id="rId56"/>
    <p:sldId id="304" r:id="rId57"/>
    <p:sldId id="305" r:id="rId58"/>
    <p:sldId id="30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40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7C32DD-2173-F446-A5C7-3EB6E06C7361}" type="datetimeFigureOut">
              <a:rPr lang="en-US" smtClean="0"/>
              <a:t>4/14/16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648133-B3B4-D24F-A2E3-A7A71D9B2696}" type="slidenum">
              <a:rPr lang="en-US" smtClean="0"/>
              <a:t>‹#›</a:t>
            </a:fld>
            <a:endParaRPr lang="en-US"/>
          </a:p>
        </p:txBody>
      </p:sp>
    </p:spTree>
    <p:extLst>
      <p:ext uri="{BB962C8B-B14F-4D97-AF65-F5344CB8AC3E}">
        <p14:creationId xmlns:p14="http://schemas.microsoft.com/office/powerpoint/2010/main" val="2283716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2B79B-4130-9744-B70B-2A094DD624DF}" type="datetimeFigureOut">
              <a:rPr lang="en-US" smtClean="0"/>
              <a:t>4/14/16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304A86-48B0-C84D-93A0-012BD1B18DDC}" type="slidenum">
              <a:rPr lang="en-US" smtClean="0"/>
              <a:t>‹#›</a:t>
            </a:fld>
            <a:endParaRPr lang="en-US"/>
          </a:p>
        </p:txBody>
      </p:sp>
    </p:spTree>
    <p:extLst>
      <p:ext uri="{BB962C8B-B14F-4D97-AF65-F5344CB8AC3E}">
        <p14:creationId xmlns:p14="http://schemas.microsoft.com/office/powerpoint/2010/main" val="676650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5A8D416C-C64A-874E-B62A-18AEBC5BBC18}" type="slidenum">
              <a:rPr lang="en-US">
                <a:latin typeface="Arial" charset="0"/>
              </a:rPr>
              <a:pPr/>
              <a:t>12</a:t>
            </a:fld>
            <a:endParaRPr lang="en-US">
              <a:latin typeface="Arial" charset="0"/>
            </a:endParaRPr>
          </a:p>
        </p:txBody>
      </p:sp>
      <p:sp>
        <p:nvSpPr>
          <p:cNvPr id="82946" name="Rectangle 2"/>
          <p:cNvSpPr>
            <a:spLocks noGrp="1" noRot="1" noChangeAspect="1" noChangeArrowheads="1" noTextEdit="1"/>
          </p:cNvSpPr>
          <p:nvPr>
            <p:ph type="sldImg"/>
          </p:nvPr>
        </p:nvSpPr>
        <p:spPr>
          <a:ln/>
          <a:extLst/>
        </p:spPr>
      </p:sp>
      <p:sp>
        <p:nvSpPr>
          <p:cNvPr id="82947" name="Rectangle 3"/>
          <p:cNvSpPr>
            <a:spLocks noGrp="1" noChangeArrowheads="1"/>
          </p:cNvSpPr>
          <p:nvPr>
            <p:ph type="body" idx="1"/>
          </p:nvPr>
        </p:nvSpPr>
        <p:spPr/>
        <p:txBody>
          <a:bodyPr/>
          <a:lstStyle/>
          <a:p>
            <a:pPr eaLnBrk="1" hangingPunct="1">
              <a:defRPr/>
            </a:pPr>
            <a:r>
              <a:rPr lang="en-US" smtClean="0">
                <a:ea typeface="ＭＳ Ｐゴシック" charset="0"/>
                <a:cs typeface="+mn-cs"/>
              </a:rPr>
              <a:t>http://www.huffingtonpost.com/les-leopold/inequality-is-much-worse-_b_2633191.html?utm_hp_ref=tw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295E0B9F-0138-264C-B68F-ECAAD367CDF3}" type="slidenum">
              <a:rPr lang="en-US">
                <a:latin typeface="Arial" charset="0"/>
              </a:rPr>
              <a:pPr/>
              <a:t>13</a:t>
            </a:fld>
            <a:endParaRPr lang="en-US">
              <a:latin typeface="Arial" charset="0"/>
            </a:endParaRPr>
          </a:p>
        </p:txBody>
      </p:sp>
      <p:sp>
        <p:nvSpPr>
          <p:cNvPr id="77826" name="Rectangle 2"/>
          <p:cNvSpPr>
            <a:spLocks noGrp="1" noRot="1" noChangeAspect="1" noChangeArrowheads="1" noTextEdit="1"/>
          </p:cNvSpPr>
          <p:nvPr>
            <p:ph type="sldImg"/>
          </p:nvPr>
        </p:nvSpPr>
        <p:spPr>
          <a:ln/>
          <a:extLst/>
        </p:spPr>
      </p:sp>
      <p:sp>
        <p:nvSpPr>
          <p:cNvPr id="77827" name="Rectangle 3"/>
          <p:cNvSpPr>
            <a:spLocks noGrp="1" noChangeArrowheads="1"/>
          </p:cNvSpPr>
          <p:nvPr>
            <p:ph type="body" idx="1"/>
          </p:nvPr>
        </p:nvSpPr>
        <p:spPr/>
        <p:txBody>
          <a:bodyPr/>
          <a:lstStyle/>
          <a:p>
            <a:pPr eaLnBrk="1" hangingPunct="1">
              <a:defRPr/>
            </a:pPr>
            <a:r>
              <a:rPr lang="en-US" smtClean="0">
                <a:ea typeface="ＭＳ Ｐゴシック" charset="0"/>
                <a:cs typeface="+mn-cs"/>
              </a:rPr>
              <a:t>http://money.cnn.com/data/markets/ and http://www.washingtonpost.com/blogs/wonkblog/wp/2013/03/06/this-viral-video-is-right-we-need-to-worry-about-wealth-inequality/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www.epi.org</a:t>
            </a:r>
            <a:r>
              <a:rPr lang="en-US" dirty="0" smtClean="0"/>
              <a:t>/publication/top-ceos-make-300-times-more-than-workers-pay-growth-surpasses-market-gains-and-the-rest-of-the-0-1-percent/?</a:t>
            </a:r>
            <a:r>
              <a:rPr lang="en-US" dirty="0" err="1" smtClean="0"/>
              <a:t>utm_source</a:t>
            </a:r>
            <a:r>
              <a:rPr lang="en-US" dirty="0" smtClean="0"/>
              <a:t>=</a:t>
            </a:r>
            <a:r>
              <a:rPr lang="en-US" dirty="0" err="1" smtClean="0"/>
              <a:t>Economic+Policy+Institute&amp;utm_campaign</a:t>
            </a:r>
            <a:r>
              <a:rPr lang="en-US" dirty="0" smtClean="0"/>
              <a:t>=5757102b7a-EPI_News&amp;utm_medium=</a:t>
            </a:r>
            <a:r>
              <a:rPr lang="en-US" dirty="0" err="1" smtClean="0"/>
              <a:t>email&amp;utm_term</a:t>
            </a:r>
            <a:r>
              <a:rPr lang="en-US" smtClean="0"/>
              <a:t>=0_e7c5826c50-5757102b7a-55866341</a:t>
            </a:r>
            <a:endParaRPr lang="en-US"/>
          </a:p>
        </p:txBody>
      </p:sp>
      <p:sp>
        <p:nvSpPr>
          <p:cNvPr id="4" name="Slide Number Placeholder 3"/>
          <p:cNvSpPr>
            <a:spLocks noGrp="1"/>
          </p:cNvSpPr>
          <p:nvPr>
            <p:ph type="sldNum" sz="quarter" idx="10"/>
          </p:nvPr>
        </p:nvSpPr>
        <p:spPr/>
        <p:txBody>
          <a:bodyPr/>
          <a:lstStyle/>
          <a:p>
            <a:fld id="{B5304A86-48B0-C84D-93A0-012BD1B18DDC}" type="slidenum">
              <a:rPr lang="en-US" smtClean="0"/>
              <a:t>16</a:t>
            </a:fld>
            <a:endParaRPr lang="en-US"/>
          </a:p>
        </p:txBody>
      </p:sp>
    </p:spTree>
    <p:extLst>
      <p:ext uri="{BB962C8B-B14F-4D97-AF65-F5344CB8AC3E}">
        <p14:creationId xmlns:p14="http://schemas.microsoft.com/office/powerpoint/2010/main" val="104500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thesocietypages.org</a:t>
            </a:r>
            <a:r>
              <a:rPr lang="en-US" dirty="0" smtClean="0"/>
              <a:t>/</a:t>
            </a:r>
            <a:r>
              <a:rPr lang="en-US" dirty="0" err="1" smtClean="0"/>
              <a:t>socimages</a:t>
            </a:r>
            <a:r>
              <a:rPr lang="en-US" smtClean="0"/>
              <a:t>/2014/09/27/sat-stat-staggering-graph-reveals-the-cooptation-of-economic-recoveries-by-the-rich/</a:t>
            </a:r>
            <a:endParaRPr lang="en-US" dirty="0"/>
          </a:p>
        </p:txBody>
      </p:sp>
      <p:sp>
        <p:nvSpPr>
          <p:cNvPr id="4" name="Slide Number Placeholder 3"/>
          <p:cNvSpPr>
            <a:spLocks noGrp="1"/>
          </p:cNvSpPr>
          <p:nvPr>
            <p:ph type="sldNum" sz="quarter" idx="10"/>
          </p:nvPr>
        </p:nvSpPr>
        <p:spPr/>
        <p:txBody>
          <a:bodyPr/>
          <a:lstStyle/>
          <a:p>
            <a:fld id="{B5304A86-48B0-C84D-93A0-012BD1B18DDC}" type="slidenum">
              <a:rPr lang="en-US" smtClean="0"/>
              <a:t>22</a:t>
            </a:fld>
            <a:endParaRPr lang="en-US"/>
          </a:p>
        </p:txBody>
      </p:sp>
    </p:spTree>
    <p:extLst>
      <p:ext uri="{BB962C8B-B14F-4D97-AF65-F5344CB8AC3E}">
        <p14:creationId xmlns:p14="http://schemas.microsoft.com/office/powerpoint/2010/main" val="269654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B04DCCAB-C5F9-A047-A5FB-C64755B5C5DB}" type="slidenum">
              <a:rPr lang="en-US">
                <a:latin typeface="Arial" charset="0"/>
              </a:rPr>
              <a:pPr/>
              <a:t>26</a:t>
            </a:fld>
            <a:endParaRPr lang="en-US">
              <a:latin typeface="Arial" charset="0"/>
            </a:endParaRPr>
          </a:p>
        </p:txBody>
      </p:sp>
      <p:sp>
        <p:nvSpPr>
          <p:cNvPr id="78850" name="Rectangle 2"/>
          <p:cNvSpPr>
            <a:spLocks noGrp="1" noRot="1" noChangeAspect="1" noChangeArrowheads="1" noTextEdit="1"/>
          </p:cNvSpPr>
          <p:nvPr>
            <p:ph type="sldImg"/>
          </p:nvPr>
        </p:nvSpPr>
        <p:spPr>
          <a:ln/>
          <a:extLst/>
        </p:spPr>
      </p:sp>
      <p:sp>
        <p:nvSpPr>
          <p:cNvPr id="78851" name="Rectangle 3"/>
          <p:cNvSpPr>
            <a:spLocks noGrp="1" noChangeArrowheads="1"/>
          </p:cNvSpPr>
          <p:nvPr>
            <p:ph type="body" idx="1"/>
          </p:nvPr>
        </p:nvSpPr>
        <p:spPr/>
        <p:txBody>
          <a:bodyPr/>
          <a:lstStyle/>
          <a:p>
            <a:pPr eaLnBrk="1" hangingPunct="1">
              <a:spcBef>
                <a:spcPct val="50000"/>
              </a:spcBef>
              <a:defRPr/>
            </a:pPr>
            <a:r>
              <a:rPr lang="en-US" smtClean="0">
                <a:ea typeface="ＭＳ Ｐゴシック" charset="0"/>
                <a:cs typeface="+mn-cs"/>
              </a:rPr>
              <a:t>Source: Kinnickell 2006</a:t>
            </a:r>
          </a:p>
          <a:p>
            <a:pPr eaLnBrk="1" hangingPunct="1">
              <a:defRPr/>
            </a:pPr>
            <a:endParaRPr lang="en-US" smtClean="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0582124-EAC8-B740-A726-04D61DC9DA78}" type="slidenum">
              <a:rPr lang="en-US">
                <a:latin typeface="Arial" charset="0"/>
              </a:rPr>
              <a:pPr/>
              <a:t>27</a:t>
            </a:fld>
            <a:endParaRPr lang="en-US">
              <a:latin typeface="Arial" charset="0"/>
            </a:endParaRPr>
          </a:p>
        </p:txBody>
      </p:sp>
      <p:sp>
        <p:nvSpPr>
          <p:cNvPr id="75778" name="Rectangle 2"/>
          <p:cNvSpPr>
            <a:spLocks noGrp="1" noRot="1" noChangeAspect="1" noChangeArrowheads="1" noTextEdit="1"/>
          </p:cNvSpPr>
          <p:nvPr>
            <p:ph type="sldImg"/>
          </p:nvPr>
        </p:nvSpPr>
        <p:spPr>
          <a:ln/>
          <a:extLst/>
        </p:spPr>
      </p:sp>
      <p:sp>
        <p:nvSpPr>
          <p:cNvPr id="75779" name="Rectangle 3"/>
          <p:cNvSpPr>
            <a:spLocks noGrp="1" noChangeArrowheads="1"/>
          </p:cNvSpPr>
          <p:nvPr>
            <p:ph type="body" idx="1"/>
          </p:nvPr>
        </p:nvSpPr>
        <p:spPr/>
        <p:txBody>
          <a:bodyPr/>
          <a:lstStyle/>
          <a:p>
            <a:pPr eaLnBrk="1" hangingPunct="1">
              <a:defRPr/>
            </a:pPr>
            <a:r>
              <a:rPr lang="en-US" smtClean="0">
                <a:ea typeface="ＭＳ Ｐゴシック" charset="0"/>
                <a:cs typeface="+mn-cs"/>
              </a:rPr>
              <a:t>http://www.washingtonpost.com/blogs/wonkblog/wp/2013/03/06/this-viral-video-is-right-we-need-to-worry-about-wealth-inequality/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E6F69BE-257F-674C-98E4-D9B5289332D7}" type="slidenum">
              <a:rPr lang="en-US">
                <a:latin typeface="Arial" charset="0"/>
              </a:rPr>
              <a:pPr/>
              <a:t>42</a:t>
            </a:fld>
            <a:endParaRPr lang="en-US">
              <a:latin typeface="Arial" charset="0"/>
            </a:endParaRPr>
          </a:p>
        </p:txBody>
      </p:sp>
      <p:sp>
        <p:nvSpPr>
          <p:cNvPr id="80898" name="Rectangle 2"/>
          <p:cNvSpPr>
            <a:spLocks noGrp="1" noRot="1" noChangeAspect="1" noChangeArrowheads="1" noTextEdit="1"/>
          </p:cNvSpPr>
          <p:nvPr>
            <p:ph type="sldImg"/>
          </p:nvPr>
        </p:nvSpPr>
        <p:spPr>
          <a:ln/>
          <a:extLst/>
        </p:spPr>
      </p:sp>
      <p:sp>
        <p:nvSpPr>
          <p:cNvPr id="8089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Verdana" charset="0"/>
                <a:ea typeface="MS PGothic" charset="0"/>
              </a:rPr>
              <a:t>Households whose members have not attended college spent on average $369 for fresh produce compared with $521 for households with members with bachelor</a:t>
            </a:r>
            <a:r>
              <a:rPr lang="ja-JP" altLang="en-US" sz="1200" dirty="0" smtClean="0">
                <a:latin typeface="Arial" charset="0"/>
                <a:ea typeface="MS PGothic" charset="0"/>
              </a:rPr>
              <a:t>’</a:t>
            </a:r>
            <a:r>
              <a:rPr lang="en-US" altLang="ja-JP" sz="1200" dirty="0" smtClean="0">
                <a:latin typeface="Verdana" charset="0"/>
                <a:ea typeface="MS PGothic" charset="0"/>
              </a:rPr>
              <a:t>s degrees, and $651 for those with postgraduate degrees.</a:t>
            </a:r>
          </a:p>
          <a:p>
            <a:pPr eaLnBrk="1" hangingPunct="1">
              <a:defRPr/>
            </a:pPr>
            <a:endParaRPr lang="en-US" dirty="0" smtClean="0">
              <a:ea typeface="ＭＳ Ｐゴシック" charset="0"/>
              <a:cs typeface="+mn-cs"/>
            </a:endParaRPr>
          </a:p>
          <a:p>
            <a:pPr eaLnBrk="1" hangingPunct="1">
              <a:defRPr/>
            </a:pPr>
            <a:endParaRPr lang="en-US" dirty="0" smtClean="0">
              <a:ea typeface="ＭＳ Ｐゴシック" charset="0"/>
              <a:cs typeface="+mn-cs"/>
            </a:endParaRPr>
          </a:p>
          <a:p>
            <a:pPr eaLnBrk="1" hangingPunct="1">
              <a:defRPr/>
            </a:pPr>
            <a:r>
              <a:rPr lang="en-US" dirty="0" smtClean="0">
                <a:ea typeface="ＭＳ Ｐゴシック" charset="0"/>
                <a:cs typeface="+mn-cs"/>
              </a:rPr>
              <a:t>http://</a:t>
            </a:r>
            <a:r>
              <a:rPr lang="en-US" dirty="0" err="1" smtClean="0">
                <a:ea typeface="ＭＳ Ｐゴシック" charset="0"/>
                <a:cs typeface="+mn-cs"/>
              </a:rPr>
              <a:t>producenews.com</a:t>
            </a:r>
            <a:r>
              <a:rPr lang="en-US" dirty="0" smtClean="0">
                <a:ea typeface="ＭＳ Ｐゴシック" charset="0"/>
                <a:cs typeface="+mn-cs"/>
              </a:rPr>
              <a:t>/</a:t>
            </a:r>
            <a:r>
              <a:rPr lang="en-US" dirty="0" err="1" smtClean="0">
                <a:ea typeface="ＭＳ Ｐゴシック" charset="0"/>
                <a:cs typeface="+mn-cs"/>
              </a:rPr>
              <a:t>index.php</a:t>
            </a:r>
            <a:r>
              <a:rPr lang="en-US" dirty="0" smtClean="0">
                <a:ea typeface="ＭＳ Ｐゴシック" charset="0"/>
                <a:cs typeface="+mn-cs"/>
              </a:rPr>
              <a:t>/news-</a:t>
            </a:r>
            <a:r>
              <a:rPr lang="en-US" dirty="0" err="1" smtClean="0">
                <a:ea typeface="ＭＳ Ｐゴシック" charset="0"/>
                <a:cs typeface="+mn-cs"/>
              </a:rPr>
              <a:t>dep</a:t>
            </a:r>
            <a:r>
              <a:rPr lang="en-US" dirty="0" smtClean="0">
                <a:ea typeface="ＭＳ Ｐゴシック" charset="0"/>
                <a:cs typeface="+mn-cs"/>
              </a:rPr>
              <a:t>-menu/test-featured/9824-tracking-demographics-reveals-where-consumption-of-fruits-and-vegetables-is-highest-in-the-united-states?utm_source=13%2F03%2F08+Daily&amp;utm_campaign=</a:t>
            </a:r>
            <a:r>
              <a:rPr lang="en-US" dirty="0" err="1" smtClean="0">
                <a:ea typeface="ＭＳ Ｐゴシック" charset="0"/>
                <a:cs typeface="+mn-cs"/>
              </a:rPr>
              <a:t>daily+march&amp;utm_medium</a:t>
            </a:r>
            <a:r>
              <a:rPr lang="en-US" dirty="0" smtClean="0">
                <a:ea typeface="ＭＳ Ｐゴシック" charset="0"/>
                <a:cs typeface="+mn-cs"/>
              </a:rPr>
              <a:t>=email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www.npr.org</a:t>
            </a:r>
            <a:r>
              <a:rPr lang="en-US" dirty="0" smtClean="0"/>
              <a:t>/sections/</a:t>
            </a:r>
            <a:r>
              <a:rPr lang="en-US" dirty="0" err="1" smtClean="0"/>
              <a:t>thetwo</a:t>
            </a:r>
            <a:r>
              <a:rPr lang="en-US" smtClean="0"/>
              <a:t>-way/2016/04/11/473749157/its-not-just-what-you-make-its-where-you-live-says-study-on-life-expectancy</a:t>
            </a:r>
            <a:endParaRPr lang="en-US"/>
          </a:p>
        </p:txBody>
      </p:sp>
      <p:sp>
        <p:nvSpPr>
          <p:cNvPr id="4" name="Slide Number Placeholder 3"/>
          <p:cNvSpPr>
            <a:spLocks noGrp="1"/>
          </p:cNvSpPr>
          <p:nvPr>
            <p:ph type="sldNum" sz="quarter" idx="10"/>
          </p:nvPr>
        </p:nvSpPr>
        <p:spPr/>
        <p:txBody>
          <a:bodyPr/>
          <a:lstStyle/>
          <a:p>
            <a:fld id="{B5304A86-48B0-C84D-93A0-012BD1B18DDC}" type="slidenum">
              <a:rPr lang="en-US" smtClean="0"/>
              <a:t>43</a:t>
            </a:fld>
            <a:endParaRPr lang="en-US"/>
          </a:p>
        </p:txBody>
      </p:sp>
    </p:spTree>
    <p:extLst>
      <p:ext uri="{BB962C8B-B14F-4D97-AF65-F5344CB8AC3E}">
        <p14:creationId xmlns:p14="http://schemas.microsoft.com/office/powerpoint/2010/main" val="268291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a:t>
            </a:r>
            <a:r>
              <a:rPr lang="en-US" dirty="0" err="1" smtClean="0"/>
              <a:t>jama.jamanetwork.com</a:t>
            </a:r>
            <a:r>
              <a:rPr lang="en-US" dirty="0" smtClean="0"/>
              <a:t>/</a:t>
            </a:r>
            <a:r>
              <a:rPr lang="en-US" dirty="0" err="1" smtClean="0"/>
              <a:t>article.aspx?articleid</a:t>
            </a:r>
            <a:r>
              <a:rPr lang="en-US" dirty="0" smtClean="0"/>
              <a:t>=2513561</a:t>
            </a:r>
            <a:endParaRPr lang="en-US" dirty="0"/>
          </a:p>
        </p:txBody>
      </p:sp>
      <p:sp>
        <p:nvSpPr>
          <p:cNvPr id="4" name="Slide Number Placeholder 3"/>
          <p:cNvSpPr>
            <a:spLocks noGrp="1"/>
          </p:cNvSpPr>
          <p:nvPr>
            <p:ph type="sldNum" sz="quarter" idx="10"/>
          </p:nvPr>
        </p:nvSpPr>
        <p:spPr/>
        <p:txBody>
          <a:bodyPr/>
          <a:lstStyle/>
          <a:p>
            <a:fld id="{B5304A86-48B0-C84D-93A0-012BD1B18DDC}" type="slidenum">
              <a:rPr lang="en-US" smtClean="0"/>
              <a:t>44</a:t>
            </a:fld>
            <a:endParaRPr lang="en-US"/>
          </a:p>
        </p:txBody>
      </p:sp>
    </p:spTree>
    <p:extLst>
      <p:ext uri="{BB962C8B-B14F-4D97-AF65-F5344CB8AC3E}">
        <p14:creationId xmlns:p14="http://schemas.microsoft.com/office/powerpoint/2010/main" val="318883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25C8740-1D97-4C48-A083-BD1D3E734694}"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E86AFB3-A672-6A49-97BD-BA3124CADD21}" type="datetime1">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C7BF0A2-9531-7D4F-BDB8-0682FB37DB87}"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C43E42B5-9418-714B-B74B-0BD5AE488F67}"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1AB0EDA3-6B4B-1E49-AABE-8FDB0D63E4EF}"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2521E95-6350-494A-8331-9709FBB2CFE4}"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C2AB34-127A-E14A-8635-63997AC32F98}"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66738" y="1752600"/>
            <a:ext cx="8001000" cy="4267200"/>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Introduction to Sociology: Social Class and Inequality</a:t>
            </a:r>
          </a:p>
        </p:txBody>
      </p:sp>
      <p:sp>
        <p:nvSpPr>
          <p:cNvPr id="6" name="Rectangle 8"/>
          <p:cNvSpPr>
            <a:spLocks noGrp="1" noChangeArrowheads="1"/>
          </p:cNvSpPr>
          <p:nvPr>
            <p:ph type="sldNum" sz="quarter" idx="12"/>
          </p:nvPr>
        </p:nvSpPr>
        <p:spPr>
          <a:ln/>
        </p:spPr>
        <p:txBody>
          <a:bodyPr/>
          <a:lstStyle>
            <a:lvl1pPr>
              <a:defRPr/>
            </a:lvl1pPr>
          </a:lstStyle>
          <a:p>
            <a:fld id="{0891E010-4D27-6E45-8EED-1AE45DF7B3AC}" type="slidenum">
              <a:rPr lang="en-US"/>
              <a:pPr/>
              <a:t>‹#›</a:t>
            </a:fld>
            <a:endParaRPr lang="en-US"/>
          </a:p>
        </p:txBody>
      </p:sp>
    </p:spTree>
    <p:extLst>
      <p:ext uri="{BB962C8B-B14F-4D97-AF65-F5344CB8AC3E}">
        <p14:creationId xmlns:p14="http://schemas.microsoft.com/office/powerpoint/2010/main" val="2225512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4E4F59E-4B34-4F4C-850E-6AB1BAE506DC}"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A53A759-0B13-D94F-A041-294BDAE159F8}"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FBE963-8DA8-8E41-84DD-337DF889C64C}" type="datetime1">
              <a:rPr lang="en-US" smtClean="0"/>
              <a:t>4/14/16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E4154F-0F27-194A-A230-3B3EE0B82E50}" type="datetime1">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EC8F1F37-9A76-204C-A71E-B62578464F60}" type="datetime1">
              <a:rPr lang="en-US" smtClean="0"/>
              <a:t>4/14/16</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FD5EAEA-C75E-3649-8E87-BFFB70DBAE83}" type="datetime1">
              <a:rPr lang="en-US" smtClean="0"/>
              <a:t>4/14/16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713DA-E25B-4940-90FF-183F1C813AEC}" type="datetime1">
              <a:rPr lang="en-US" smtClean="0"/>
              <a:t>4/14/16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C6972044-CE4E-1648-9872-98F3AF908C31}" type="datetime1">
              <a:rPr lang="en-US" smtClean="0"/>
              <a:t>4/14/16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136C0E9-D6AD-B744-B9F8-F08CE41C4886}" type="datetime1">
              <a:rPr lang="en-US" smtClean="0"/>
              <a:t>4/14/16</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ytimes.com/packages/html/newsgraphics/2012/0115-one-percent-occupations/index.html?ref=busines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hyperlink" Target="http://www.youtube.com/watch?v=gDgFiW2xtf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ciology.ucsc.edu/whorulesamerica/power/wealth.html" TargetMode="Externa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hyperlink" Target="http://youtu.be/QPKKQnijnsM" TargetMode="External"/><Relationship Id="rId5" Type="http://schemas.openxmlformats.org/officeDocument/2006/relationships/oleObject" Target="../embeddings/Microsoft_Excel_97_-_2004_Worksheet1.xls"/><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hyperlink" Target="http://www.people.hbs.edu/mnorton/norton%20ariely%20in%20press.pdf" TargetMode="External"/><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hyperlink" Target="http://www.youtube.com/watch?v=QPKKQnijns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youtube.com/watch?v=QOYTFNz8Bg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layspent.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nytimes.com/packages/html/national/20050515_CLASS_GRAPHIC/index_01.html" TargetMode="External"/><Relationship Id="rId4" Type="http://schemas.openxmlformats.org/officeDocument/2006/relationships/hyperlink" Target="http://www.nytimes.com/pages/national/class/" TargetMode="External"/><Relationship Id="rId1" Type="http://schemas.openxmlformats.org/officeDocument/2006/relationships/slideLayout" Target="../slideLayouts/slideLayout2.xml"/><Relationship Id="rId2" Type="http://schemas.openxmlformats.org/officeDocument/2006/relationships/hyperlink" Target="http://www.pbs.org/peoplelikeus/games/top.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Lesson 8: Social Class and Stratification</a:t>
            </a:r>
            <a:endParaRPr lang="en-US" dirty="0"/>
          </a:p>
        </p:txBody>
      </p:sp>
      <p:sp>
        <p:nvSpPr>
          <p:cNvPr id="3" name="Subtitle 2"/>
          <p:cNvSpPr>
            <a:spLocks noGrp="1"/>
          </p:cNvSpPr>
          <p:nvPr>
            <p:ph type="subTitle" idx="1"/>
          </p:nvPr>
        </p:nvSpPr>
        <p:spPr/>
        <p:txBody>
          <a:bodyPr/>
          <a:lstStyle/>
          <a:p>
            <a:endParaRPr lang="en-US" dirty="0" smtClean="0"/>
          </a:p>
          <a:p>
            <a:endParaRPr lang="en-US" dirty="0"/>
          </a:p>
          <a:p>
            <a:endParaRPr lang="en-US" dirty="0" smtClean="0"/>
          </a:p>
          <a:p>
            <a:endParaRPr lang="en-US" dirty="0"/>
          </a:p>
          <a:p>
            <a:r>
              <a:rPr lang="en-US" sz="2400" dirty="0" smtClean="0"/>
              <a:t>Robert </a:t>
            </a:r>
            <a:r>
              <a:rPr lang="en-US" sz="2400" dirty="0" err="1" smtClean="0"/>
              <a:t>Wonser</a:t>
            </a:r>
            <a:endParaRPr lang="en-US" sz="2400" dirty="0" smtClean="0"/>
          </a:p>
          <a:p>
            <a:r>
              <a:rPr lang="en-US" sz="2400" dirty="0" smtClean="0"/>
              <a:t>Introduction to Sociology</a:t>
            </a:r>
            <a:endParaRPr lang="en-US" sz="2400" dirty="0"/>
          </a:p>
        </p:txBody>
      </p:sp>
      <p:sp>
        <p:nvSpPr>
          <p:cNvPr id="4" name="Slide Number Placeholder 3"/>
          <p:cNvSpPr>
            <a:spLocks noGrp="1"/>
          </p:cNvSpPr>
          <p:nvPr>
            <p:ph type="sldNum" sz="quarter" idx="12"/>
          </p:nvPr>
        </p:nvSpPr>
        <p:spPr/>
        <p:txBody>
          <a:bodyPr/>
          <a:lstStyle/>
          <a:p>
            <a:fld id="{4A822907-8A9D-4F6B-98F6-913902AD56B5}" type="slidenum">
              <a:rPr lang="en-US" smtClean="0"/>
              <a:t>1</a:t>
            </a:fld>
            <a:endParaRPr lang="en-US"/>
          </a:p>
        </p:txBody>
      </p:sp>
    </p:spTree>
    <p:extLst>
      <p:ext uri="{BB962C8B-B14F-4D97-AF65-F5344CB8AC3E}">
        <p14:creationId xmlns:p14="http://schemas.microsoft.com/office/powerpoint/2010/main" val="3496388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cs typeface="+mj-cs"/>
              </a:rPr>
              <a:t>The United States is a Rich Society?</a:t>
            </a:r>
            <a:endParaRPr lang="en-US" dirty="0">
              <a:cs typeface="+mj-cs"/>
            </a:endParaRPr>
          </a:p>
        </p:txBody>
      </p:sp>
      <p:sp>
        <p:nvSpPr>
          <p:cNvPr id="3" name="Content Placeholder 2"/>
          <p:cNvSpPr>
            <a:spLocks noGrp="1"/>
          </p:cNvSpPr>
          <p:nvPr>
            <p:ph idx="1"/>
          </p:nvPr>
        </p:nvSpPr>
        <p:spPr>
          <a:xfrm>
            <a:off x="289647" y="2322657"/>
            <a:ext cx="2252662" cy="4267200"/>
          </a:xfrm>
        </p:spPr>
        <p:txBody>
          <a:bodyPr>
            <a:noAutofit/>
          </a:bodyPr>
          <a:lstStyle/>
          <a:p>
            <a:pPr>
              <a:buFont typeface="Wingdings" pitchFamily="2" charset="2"/>
              <a:buChar char="o"/>
              <a:defRPr/>
            </a:pPr>
            <a:r>
              <a:rPr lang="en-US" sz="2500" dirty="0" smtClean="0">
                <a:cs typeface="+mn-cs"/>
              </a:rPr>
              <a:t>Only when you include those at the top. Exclude the top quintile and the picture is different.</a:t>
            </a:r>
            <a:endParaRPr lang="en-US" sz="2500" dirty="0">
              <a:cs typeface="+mn-cs"/>
            </a:endParaRPr>
          </a:p>
        </p:txBody>
      </p:sp>
      <p:sp>
        <p:nvSpPr>
          <p:cNvPr id="5" name="Slide Number Placeholder 4"/>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EB486155-EBDF-0249-A92C-29C474ED1123}" type="slidenum">
              <a:rPr lang="en-US"/>
              <a:pPr/>
              <a:t>10</a:t>
            </a:fld>
            <a:endParaRPr lang="en-US"/>
          </a:p>
        </p:txBody>
      </p:sp>
      <p:pic>
        <p:nvPicPr>
          <p:cNvPr id="13318" name="Picture 2" descr="C:\Users\Student-HSLH305\Desktop\mean vs median income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2" y="2435225"/>
            <a:ext cx="626268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32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ED4B0AD0-FDA4-E94E-8D38-525D1C18E2A7}" type="slidenum">
              <a:rPr lang="en-US"/>
              <a:pPr/>
              <a:t>11</a:t>
            </a:fld>
            <a:endParaRPr lang="en-US"/>
          </a:p>
        </p:txBody>
      </p:sp>
      <p:sp>
        <p:nvSpPr>
          <p:cNvPr id="65538" name="Rectangle 2"/>
          <p:cNvSpPr>
            <a:spLocks noGrp="1" noChangeArrowheads="1"/>
          </p:cNvSpPr>
          <p:nvPr>
            <p:ph type="title"/>
          </p:nvPr>
        </p:nvSpPr>
        <p:spPr/>
        <p:txBody>
          <a:bodyPr/>
          <a:lstStyle/>
          <a:p>
            <a:pPr eaLnBrk="1" hangingPunct="1">
              <a:defRPr/>
            </a:pPr>
            <a:r>
              <a:rPr lang="en-US" smtClean="0">
                <a:ea typeface="+mj-ea"/>
                <a:cs typeface="+mj-cs"/>
              </a:rPr>
              <a:t>Who are the 1%?</a:t>
            </a:r>
          </a:p>
        </p:txBody>
      </p:sp>
      <p:sp>
        <p:nvSpPr>
          <p:cNvPr id="65539" name="Rectangle 3"/>
          <p:cNvSpPr>
            <a:spLocks noGrp="1" noChangeArrowheads="1"/>
          </p:cNvSpPr>
          <p:nvPr>
            <p:ph type="body" idx="1"/>
          </p:nvPr>
        </p:nvSpPr>
        <p:spPr>
          <a:xfrm>
            <a:off x="395529" y="2311160"/>
            <a:ext cx="8329371" cy="3955170"/>
          </a:xfrm>
        </p:spPr>
        <p:txBody>
          <a:bodyPr>
            <a:normAutofit fontScale="92500" lnSpcReduction="10000"/>
          </a:bodyPr>
          <a:lstStyle/>
          <a:p>
            <a:pPr eaLnBrk="1" hangingPunct="1">
              <a:lnSpc>
                <a:spcPct val="90000"/>
              </a:lnSpc>
              <a:defRPr/>
            </a:pPr>
            <a:r>
              <a:rPr lang="en-US" sz="2700" dirty="0" smtClean="0">
                <a:ea typeface="+mn-ea"/>
                <a:cs typeface="+mn-cs"/>
              </a:rPr>
              <a:t>With 376,076 members, the largest single group in the 1 percent are those who listed their occupation as a manager.</a:t>
            </a:r>
            <a:r>
              <a:rPr lang="en-US" sz="2700" dirty="0" smtClean="0">
                <a:ea typeface="+mn-ea"/>
                <a:cs typeface="+mn-cs"/>
                <a:hlinkClick r:id="rId2"/>
              </a:rPr>
              <a:t> </a:t>
            </a:r>
            <a:r>
              <a:rPr lang="en-US" sz="2700" dirty="0" smtClean="0">
                <a:ea typeface="+mn-ea"/>
                <a:cs typeface="+mn-cs"/>
              </a:rPr>
              <a:t> </a:t>
            </a:r>
          </a:p>
          <a:p>
            <a:pPr eaLnBrk="1" hangingPunct="1">
              <a:lnSpc>
                <a:spcPct val="90000"/>
              </a:lnSpc>
              <a:defRPr/>
            </a:pPr>
            <a:r>
              <a:rPr lang="en-US" sz="2700" dirty="0" smtClean="0">
                <a:ea typeface="+mn-ea"/>
                <a:cs typeface="+mn-cs"/>
              </a:rPr>
              <a:t>Lawyers who work on Wall Street are twice as likely as those in general practice to make the top 1 percent.</a:t>
            </a:r>
            <a:r>
              <a:rPr lang="en-US" sz="2700" dirty="0" smtClean="0">
                <a:ea typeface="+mn-ea"/>
                <a:cs typeface="+mn-cs"/>
                <a:hlinkClick r:id="rId2"/>
              </a:rPr>
              <a:t> </a:t>
            </a:r>
            <a:r>
              <a:rPr lang="en-US" sz="2700" dirty="0" smtClean="0">
                <a:ea typeface="+mn-ea"/>
                <a:cs typeface="+mn-cs"/>
              </a:rPr>
              <a:t> </a:t>
            </a:r>
          </a:p>
          <a:p>
            <a:pPr eaLnBrk="1" hangingPunct="1">
              <a:lnSpc>
                <a:spcPct val="90000"/>
              </a:lnSpc>
              <a:defRPr/>
            </a:pPr>
            <a:r>
              <a:rPr lang="en-US" sz="2700" dirty="0" smtClean="0">
                <a:ea typeface="+mn-ea"/>
                <a:cs typeface="+mn-cs"/>
              </a:rPr>
              <a:t>Physicians who work primarily in doctor's offices are somewhat more likely to make the cutoff, though all doctors are well-represented in the group.</a:t>
            </a:r>
            <a:r>
              <a:rPr lang="en-US" sz="2700" dirty="0" smtClean="0">
                <a:ea typeface="+mn-ea"/>
                <a:cs typeface="+mn-cs"/>
                <a:hlinkClick r:id="rId2"/>
              </a:rPr>
              <a:t> </a:t>
            </a:r>
            <a:r>
              <a:rPr lang="en-US" sz="2700" dirty="0" smtClean="0">
                <a:ea typeface="+mn-ea"/>
                <a:cs typeface="+mn-cs"/>
              </a:rPr>
              <a:t> </a:t>
            </a:r>
          </a:p>
        </p:txBody>
      </p:sp>
    </p:spTree>
    <p:extLst>
      <p:ext uri="{BB962C8B-B14F-4D97-AF65-F5344CB8AC3E}">
        <p14:creationId xmlns:p14="http://schemas.microsoft.com/office/powerpoint/2010/main" val="62262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86C71A5-8757-D542-BE31-2D9E544F8955}" type="slidenum">
              <a:rPr lang="en-US"/>
              <a:pPr/>
              <a:t>12</a:t>
            </a:fld>
            <a:endParaRPr lang="en-US"/>
          </a:p>
        </p:txBody>
      </p:sp>
      <p:sp>
        <p:nvSpPr>
          <p:cNvPr id="81922" name="Rectangle 2"/>
          <p:cNvSpPr>
            <a:spLocks noGrp="1" noChangeArrowheads="1"/>
          </p:cNvSpPr>
          <p:nvPr>
            <p:ph type="title"/>
          </p:nvPr>
        </p:nvSpPr>
        <p:spPr/>
        <p:txBody>
          <a:bodyPr/>
          <a:lstStyle/>
          <a:p>
            <a:pPr eaLnBrk="1" hangingPunct="1">
              <a:defRPr/>
            </a:pPr>
            <a:endParaRPr lang="en-US" smtClean="0">
              <a:ea typeface="+mj-ea"/>
              <a:cs typeface="+mj-cs"/>
            </a:endParaRPr>
          </a:p>
        </p:txBody>
      </p:sp>
      <p:sp>
        <p:nvSpPr>
          <p:cNvPr id="81923" name="Rectangle 3"/>
          <p:cNvSpPr>
            <a:spLocks noGrp="1" noChangeArrowheads="1"/>
          </p:cNvSpPr>
          <p:nvPr>
            <p:ph type="body" idx="1"/>
          </p:nvPr>
        </p:nvSpPr>
        <p:spPr>
          <a:xfrm>
            <a:off x="0" y="2038255"/>
            <a:ext cx="2590800" cy="4530819"/>
          </a:xfrm>
        </p:spPr>
        <p:txBody>
          <a:bodyPr>
            <a:noAutofit/>
          </a:bodyPr>
          <a:lstStyle/>
          <a:p>
            <a:pPr eaLnBrk="1" hangingPunct="1">
              <a:lnSpc>
                <a:spcPct val="80000"/>
              </a:lnSpc>
              <a:defRPr/>
            </a:pPr>
            <a:r>
              <a:rPr lang="en-US" sz="2100" dirty="0" smtClean="0">
                <a:ea typeface="+mn-ea"/>
                <a:cs typeface="+mn-cs"/>
              </a:rPr>
              <a:t>In 2010, the top hedge fund manager earned as much in one HOUR as the average (median) family earned in 47 YEARS.</a:t>
            </a:r>
          </a:p>
          <a:p>
            <a:pPr eaLnBrk="1" hangingPunct="1">
              <a:lnSpc>
                <a:spcPct val="80000"/>
              </a:lnSpc>
              <a:defRPr/>
            </a:pPr>
            <a:r>
              <a:rPr lang="en-US" sz="2100" dirty="0" smtClean="0">
                <a:ea typeface="+mn-ea"/>
                <a:cs typeface="+mn-cs"/>
              </a:rPr>
              <a:t>The top 25 hedge fund managers in 2010 earned as much as 658,000 entry level teachers</a:t>
            </a:r>
            <a:r>
              <a:rPr lang="en-US" sz="2100" dirty="0" smtClean="0">
                <a:ea typeface="+mn-ea"/>
                <a:cs typeface="+mn-cs"/>
              </a:rPr>
              <a:t>.</a:t>
            </a:r>
            <a:endParaRPr lang="en-US" sz="2100" dirty="0" smtClean="0">
              <a:ea typeface="+mn-ea"/>
              <a:cs typeface="+mn-cs"/>
            </a:endParaRPr>
          </a:p>
        </p:txBody>
      </p:sp>
      <p:pic>
        <p:nvPicPr>
          <p:cNvPr id="15366" name="Picture 5" descr="2013-02-08-financialcompensationver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635000"/>
            <a:ext cx="641032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23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1A68414-B981-5E40-9B7D-EEE90574DC1B}" type="slidenum">
              <a:rPr lang="en-US"/>
              <a:pPr/>
              <a:t>13</a:t>
            </a:fld>
            <a:endParaRPr lang="en-US"/>
          </a:p>
        </p:txBody>
      </p:sp>
      <p:sp>
        <p:nvSpPr>
          <p:cNvPr id="76802" name="Rectangle 2"/>
          <p:cNvSpPr>
            <a:spLocks noGrp="1" noChangeArrowheads="1"/>
          </p:cNvSpPr>
          <p:nvPr>
            <p:ph type="title"/>
          </p:nvPr>
        </p:nvSpPr>
        <p:spPr/>
        <p:txBody>
          <a:bodyPr/>
          <a:lstStyle/>
          <a:p>
            <a:pPr eaLnBrk="1" hangingPunct="1">
              <a:defRPr/>
            </a:pPr>
            <a:r>
              <a:rPr lang="en-US" smtClean="0">
                <a:ea typeface="+mj-ea"/>
                <a:cs typeface="+mj-cs"/>
              </a:rPr>
              <a:t>How are stocks distributed?</a:t>
            </a:r>
          </a:p>
        </p:txBody>
      </p:sp>
      <p:sp>
        <p:nvSpPr>
          <p:cNvPr id="76803" name="Rectangle 3"/>
          <p:cNvSpPr>
            <a:spLocks noGrp="1" noChangeArrowheads="1"/>
          </p:cNvSpPr>
          <p:nvPr>
            <p:ph type="body" idx="1"/>
          </p:nvPr>
        </p:nvSpPr>
        <p:spPr>
          <a:xfrm>
            <a:off x="0" y="2401454"/>
            <a:ext cx="2074770" cy="4167621"/>
          </a:xfrm>
        </p:spPr>
        <p:txBody>
          <a:bodyPr>
            <a:noAutofit/>
          </a:bodyPr>
          <a:lstStyle/>
          <a:p>
            <a:pPr eaLnBrk="1" hangingPunct="1">
              <a:defRPr/>
            </a:pPr>
            <a:r>
              <a:rPr lang="en-US" sz="2100" dirty="0" smtClean="0">
                <a:ea typeface="+mn-ea"/>
                <a:cs typeface="+mn-cs"/>
              </a:rPr>
              <a:t>Dow closed 3/11/2013 over 14,400.</a:t>
            </a:r>
          </a:p>
          <a:p>
            <a:pPr eaLnBrk="1" hangingPunct="1">
              <a:defRPr/>
            </a:pPr>
            <a:r>
              <a:rPr lang="en-US" sz="2100" dirty="0" smtClean="0">
                <a:ea typeface="+mn-ea"/>
                <a:cs typeface="+mn-cs"/>
              </a:rPr>
              <a:t>Whose wealth is this measuring?</a:t>
            </a:r>
          </a:p>
        </p:txBody>
      </p:sp>
      <p:pic>
        <p:nvPicPr>
          <p:cNvPr id="16390" name="Picture 5" descr="stock w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769" y="2125662"/>
            <a:ext cx="671512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06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a:cs typeface="Century Gothic"/>
              </a:rPr>
              <a:t>What’s the Dow at Recently?</a:t>
            </a:r>
            <a:endParaRPr lang="en-US" dirty="0">
              <a:latin typeface="Century Gothic"/>
              <a:cs typeface="Century Gothic"/>
            </a:endParaRPr>
          </a:p>
        </p:txBody>
      </p:sp>
      <p:sp>
        <p:nvSpPr>
          <p:cNvPr id="4" name="Slide Number Placeholder 3"/>
          <p:cNvSpPr>
            <a:spLocks noGrp="1"/>
          </p:cNvSpPr>
          <p:nvPr>
            <p:ph type="sldNum" sz="quarter" idx="12"/>
          </p:nvPr>
        </p:nvSpPr>
        <p:spPr/>
        <p:txBody>
          <a:bodyPr/>
          <a:lstStyle/>
          <a:p>
            <a:fld id="{5FD889E0-CAB2-4699-909D-B9A88D47ACBE}" type="slidenum">
              <a:rPr lang="en-US" smtClean="0"/>
              <a:t>14</a:t>
            </a:fld>
            <a:endParaRPr lang="en-US"/>
          </a:p>
        </p:txBody>
      </p:sp>
      <p:sp>
        <p:nvSpPr>
          <p:cNvPr id="6" name="TextBox 5"/>
          <p:cNvSpPr txBox="1"/>
          <p:nvPr/>
        </p:nvSpPr>
        <p:spPr>
          <a:xfrm>
            <a:off x="284163" y="2422769"/>
            <a:ext cx="2099529" cy="1569660"/>
          </a:xfrm>
          <a:prstGeom prst="rect">
            <a:avLst/>
          </a:prstGeom>
          <a:noFill/>
        </p:spPr>
        <p:txBody>
          <a:bodyPr wrap="square" rtlCol="0">
            <a:spAutoFit/>
          </a:bodyPr>
          <a:lstStyle/>
          <a:p>
            <a:r>
              <a:rPr lang="en-US" sz="2400" dirty="0" smtClean="0">
                <a:latin typeface="Century Gothic"/>
                <a:cs typeface="Century Gothic"/>
              </a:rPr>
              <a:t>The Dow closed on Sept 26, 2014</a:t>
            </a:r>
            <a:endParaRPr lang="en-US" sz="2400" dirty="0">
              <a:latin typeface="Century Gothic"/>
              <a:cs typeface="Century Gothic"/>
            </a:endParaRPr>
          </a:p>
        </p:txBody>
      </p:sp>
      <p:pic>
        <p:nvPicPr>
          <p:cNvPr id="7" name="Content Placeholder 6" descr="Screen Shot 2014-09-27 at 4.53.18 PM.png"/>
          <p:cNvPicPr>
            <a:picLocks noGrp="1" noChangeAspect="1"/>
          </p:cNvPicPr>
          <p:nvPr>
            <p:ph idx="1"/>
          </p:nvPr>
        </p:nvPicPr>
        <p:blipFill>
          <a:blip r:embed="rId2">
            <a:extLst>
              <a:ext uri="{28A0092B-C50C-407E-A947-70E740481C1C}">
                <a14:useLocalDpi xmlns:a14="http://schemas.microsoft.com/office/drawing/2010/main" val="0"/>
              </a:ext>
            </a:extLst>
          </a:blip>
          <a:srcRect l="-36046" r="-36046"/>
          <a:stretch>
            <a:fillRect/>
          </a:stretch>
        </p:blipFill>
        <p:spPr>
          <a:xfrm>
            <a:off x="1114424" y="2161326"/>
            <a:ext cx="9138436" cy="4407749"/>
          </a:xfrm>
        </p:spPr>
      </p:pic>
    </p:spTree>
    <p:extLst>
      <p:ext uri="{BB962C8B-B14F-4D97-AF65-F5344CB8AC3E}">
        <p14:creationId xmlns:p14="http://schemas.microsoft.com/office/powerpoint/2010/main" val="10344795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the Dow over the last 40 Years?</a:t>
            </a:r>
            <a:endParaRPr lang="en-US" dirty="0"/>
          </a:p>
        </p:txBody>
      </p:sp>
      <p:pic>
        <p:nvPicPr>
          <p:cNvPr id="5" name="Content Placeholder 4" descr="Screen Shot 2016-01-30 at 10.22.58 PM.png"/>
          <p:cNvPicPr>
            <a:picLocks noGrp="1" noChangeAspect="1"/>
          </p:cNvPicPr>
          <p:nvPr>
            <p:ph idx="1"/>
          </p:nvPr>
        </p:nvPicPr>
        <p:blipFill>
          <a:blip r:embed="rId2" cstate="print">
            <a:extLst>
              <a:ext uri="{28A0092B-C50C-407E-A947-70E740481C1C}">
                <a14:useLocalDpi xmlns:a14="http://schemas.microsoft.com/office/drawing/2010/main" val="0"/>
              </a:ext>
            </a:extLst>
          </a:blip>
          <a:srcRect l="-20205" r="-20205"/>
          <a:stretch>
            <a:fillRect/>
          </a:stretch>
        </p:blipFill>
        <p:spPr>
          <a:xfrm>
            <a:off x="-286871" y="2038256"/>
            <a:ext cx="9992610" cy="4819744"/>
          </a:xfrm>
        </p:spPr>
      </p:pic>
      <p:sp>
        <p:nvSpPr>
          <p:cNvPr id="4" name="Slide Number Placeholder 3"/>
          <p:cNvSpPr>
            <a:spLocks noGrp="1"/>
          </p:cNvSpPr>
          <p:nvPr>
            <p:ph type="sldNum" sz="quarter" idx="12"/>
          </p:nvPr>
        </p:nvSpPr>
        <p:spPr/>
        <p:txBody>
          <a:bodyPr/>
          <a:lstStyle/>
          <a:p>
            <a:fld id="{4A822907-8A9D-4F6B-98F6-913902AD56B5}" type="slidenum">
              <a:rPr lang="en-US" smtClean="0"/>
              <a:t>15</a:t>
            </a:fld>
            <a:endParaRPr lang="en-US"/>
          </a:p>
        </p:txBody>
      </p:sp>
    </p:spTree>
    <p:extLst>
      <p:ext uri="{BB962C8B-B14F-4D97-AF65-F5344CB8AC3E}">
        <p14:creationId xmlns:p14="http://schemas.microsoft.com/office/powerpoint/2010/main" val="3328843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EC268EAD-5148-2849-BF24-3075B3CD4D09}" type="slidenum">
              <a:rPr lang="en-US"/>
              <a:pPr/>
              <a:t>16</a:t>
            </a:fld>
            <a:endParaRPr lang="en-US"/>
          </a:p>
        </p:txBody>
      </p:sp>
      <p:sp>
        <p:nvSpPr>
          <p:cNvPr id="67586" name="Rectangle 2"/>
          <p:cNvSpPr>
            <a:spLocks noGrp="1" noChangeArrowheads="1"/>
          </p:cNvSpPr>
          <p:nvPr>
            <p:ph type="title"/>
          </p:nvPr>
        </p:nvSpPr>
        <p:spPr>
          <a:xfrm>
            <a:off x="0" y="209456"/>
            <a:ext cx="8913813" cy="914400"/>
          </a:xfrm>
        </p:spPr>
        <p:txBody>
          <a:bodyPr/>
          <a:lstStyle/>
          <a:p>
            <a:pPr eaLnBrk="1" hangingPunct="1"/>
            <a:r>
              <a:rPr lang="en-US" sz="3400">
                <a:latin typeface="Verdana" charset="0"/>
                <a:ea typeface="MS PGothic" charset="0"/>
              </a:rPr>
              <a:t>Ratio CEO pay to Workers</a:t>
            </a:r>
            <a:r>
              <a:rPr lang="ja-JP" altLang="en-US" sz="3400">
                <a:latin typeface="Arial" charset="0"/>
                <a:ea typeface="MS PGothic" charset="0"/>
              </a:rPr>
              <a:t>’</a:t>
            </a:r>
            <a:r>
              <a:rPr lang="en-US" altLang="ja-JP" sz="3400">
                <a:latin typeface="Verdana" charset="0"/>
                <a:ea typeface="MS PGothic" charset="0"/>
              </a:rPr>
              <a:t> Wages</a:t>
            </a:r>
            <a:endParaRPr lang="en-US" sz="3400">
              <a:latin typeface="Verdana" charset="0"/>
              <a:ea typeface="MS PGothic" charset="0"/>
            </a:endParaRPr>
          </a:p>
        </p:txBody>
      </p:sp>
      <p:pic>
        <p:nvPicPr>
          <p:cNvPr id="3" name="Content Placeholder 2"/>
          <p:cNvPicPr>
            <a:picLocks noGrp="1" noChangeAspect="1"/>
          </p:cNvPicPr>
          <p:nvPr>
            <p:ph idx="1"/>
          </p:nvPr>
        </p:nvPicPr>
        <p:blipFill>
          <a:blip r:embed="rId3"/>
          <a:srcRect l="-37807" r="-37807"/>
          <a:stretch>
            <a:fillRect/>
          </a:stretch>
        </p:blipFill>
        <p:spPr>
          <a:xfrm>
            <a:off x="-920750" y="1257237"/>
            <a:ext cx="11199812" cy="5402015"/>
          </a:xfrm>
        </p:spPr>
      </p:pic>
    </p:spTree>
    <p:extLst>
      <p:ext uri="{BB962C8B-B14F-4D97-AF65-F5344CB8AC3E}">
        <p14:creationId xmlns:p14="http://schemas.microsoft.com/office/powerpoint/2010/main" val="100392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8889E45-12F8-164F-AE13-17DBB1D49291}" type="slidenum">
              <a:rPr lang="en-US"/>
              <a:pPr/>
              <a:t>17</a:t>
            </a:fld>
            <a:endParaRPr lang="en-US"/>
          </a:p>
        </p:txBody>
      </p:sp>
      <p:sp>
        <p:nvSpPr>
          <p:cNvPr id="18434" name="Rectangle 2"/>
          <p:cNvSpPr>
            <a:spLocks noGrp="1" noChangeArrowheads="1"/>
          </p:cNvSpPr>
          <p:nvPr>
            <p:ph type="title"/>
          </p:nvPr>
        </p:nvSpPr>
        <p:spPr/>
        <p:txBody>
          <a:bodyPr/>
          <a:lstStyle/>
          <a:p>
            <a:pPr eaLnBrk="1" hangingPunct="1">
              <a:defRPr/>
            </a:pPr>
            <a:r>
              <a:rPr lang="en-US" sz="3400" smtClean="0">
                <a:ea typeface="+mj-ea"/>
                <a:cs typeface="+mj-cs"/>
              </a:rPr>
              <a:t>Social Classes in the United States</a:t>
            </a:r>
          </a:p>
        </p:txBody>
      </p:sp>
      <p:sp>
        <p:nvSpPr>
          <p:cNvPr id="18435" name="Rectangle 3"/>
          <p:cNvSpPr>
            <a:spLocks noGrp="1" noChangeArrowheads="1"/>
          </p:cNvSpPr>
          <p:nvPr>
            <p:ph type="body" idx="1"/>
          </p:nvPr>
        </p:nvSpPr>
        <p:spPr>
          <a:xfrm>
            <a:off x="53943" y="2355274"/>
            <a:ext cx="8055264" cy="3911056"/>
          </a:xfrm>
        </p:spPr>
        <p:txBody>
          <a:bodyPr>
            <a:normAutofit/>
          </a:bodyPr>
          <a:lstStyle/>
          <a:p>
            <a:pPr eaLnBrk="1" hangingPunct="1">
              <a:lnSpc>
                <a:spcPct val="90000"/>
              </a:lnSpc>
            </a:pPr>
            <a:r>
              <a:rPr lang="en-US" sz="2600" dirty="0">
                <a:latin typeface="Verdana" charset="0"/>
                <a:ea typeface="MS PGothic" charset="0"/>
              </a:rPr>
              <a:t>The </a:t>
            </a:r>
            <a:r>
              <a:rPr lang="en-US" sz="2600" b="1" dirty="0">
                <a:latin typeface="Verdana" charset="0"/>
                <a:ea typeface="MS PGothic" charset="0"/>
              </a:rPr>
              <a:t>upper-middle class:</a:t>
            </a:r>
            <a:endParaRPr lang="en-US" sz="2600" dirty="0">
              <a:latin typeface="Verdana" charset="0"/>
              <a:ea typeface="MS PGothic" charset="0"/>
            </a:endParaRPr>
          </a:p>
          <a:p>
            <a:pPr lvl="1" eaLnBrk="1" hangingPunct="1">
              <a:lnSpc>
                <a:spcPct val="90000"/>
              </a:lnSpc>
            </a:pPr>
            <a:r>
              <a:rPr lang="en-US" sz="2600" dirty="0">
                <a:latin typeface="Verdana" charset="0"/>
                <a:ea typeface="MS PGothic" charset="0"/>
              </a:rPr>
              <a:t>Professionals and managers</a:t>
            </a:r>
          </a:p>
          <a:p>
            <a:pPr lvl="1" eaLnBrk="1" hangingPunct="1">
              <a:lnSpc>
                <a:spcPct val="90000"/>
              </a:lnSpc>
            </a:pPr>
            <a:r>
              <a:rPr lang="en-US" sz="2600" dirty="0">
                <a:latin typeface="Verdana" charset="0"/>
                <a:ea typeface="MS PGothic" charset="0"/>
              </a:rPr>
              <a:t>Make up about 14% of the U.S. population  </a:t>
            </a:r>
          </a:p>
          <a:p>
            <a:pPr lvl="1" eaLnBrk="1" hangingPunct="1">
              <a:lnSpc>
                <a:spcPct val="90000"/>
              </a:lnSpc>
            </a:pPr>
            <a:r>
              <a:rPr lang="en-US" sz="2600" dirty="0">
                <a:latin typeface="Verdana" charset="0"/>
                <a:ea typeface="MS PGothic" charset="0"/>
              </a:rPr>
              <a:t>Benefited the most from college</a:t>
            </a:r>
          </a:p>
          <a:p>
            <a:pPr eaLnBrk="1" hangingPunct="1">
              <a:lnSpc>
                <a:spcPct val="90000"/>
              </a:lnSpc>
            </a:pPr>
            <a:r>
              <a:rPr lang="en-US" sz="2600" dirty="0">
                <a:latin typeface="Verdana" charset="0"/>
                <a:ea typeface="MS PGothic" charset="0"/>
              </a:rPr>
              <a:t>The </a:t>
            </a:r>
            <a:r>
              <a:rPr lang="en-US" sz="2600" b="1" dirty="0">
                <a:latin typeface="Verdana" charset="0"/>
                <a:ea typeface="MS PGothic" charset="0"/>
              </a:rPr>
              <a:t>middle class</a:t>
            </a:r>
            <a:r>
              <a:rPr lang="en-US" sz="2600" dirty="0">
                <a:latin typeface="Verdana" charset="0"/>
                <a:ea typeface="MS PGothic" charset="0"/>
              </a:rPr>
              <a:t> consists primarily of </a:t>
            </a:r>
          </a:p>
          <a:p>
            <a:pPr lvl="1" eaLnBrk="1" hangingPunct="1">
              <a:lnSpc>
                <a:spcPct val="90000"/>
              </a:lnSpc>
            </a:pPr>
            <a:r>
              <a:rPr lang="ja-JP" altLang="en-US" sz="2600" dirty="0">
                <a:latin typeface="Times New Roman" charset="0"/>
                <a:ea typeface="MS PGothic" charset="0"/>
              </a:rPr>
              <a:t>“</a:t>
            </a:r>
            <a:r>
              <a:rPr lang="en-US" altLang="ja-JP" sz="2600" dirty="0">
                <a:latin typeface="Verdana" charset="0"/>
                <a:ea typeface="MS PGothic" charset="0"/>
              </a:rPr>
              <a:t>White collar</a:t>
            </a:r>
            <a:r>
              <a:rPr lang="ja-JP" altLang="en-US" sz="2600" dirty="0">
                <a:latin typeface="Times New Roman" charset="0"/>
                <a:ea typeface="MS PGothic" charset="0"/>
              </a:rPr>
              <a:t>”</a:t>
            </a:r>
            <a:r>
              <a:rPr lang="en-US" altLang="ja-JP" sz="2600" dirty="0">
                <a:latin typeface="Verdana" charset="0"/>
                <a:ea typeface="MS PGothic" charset="0"/>
              </a:rPr>
              <a:t> workers</a:t>
            </a:r>
          </a:p>
          <a:p>
            <a:pPr lvl="1" eaLnBrk="1" hangingPunct="1">
              <a:lnSpc>
                <a:spcPct val="90000"/>
              </a:lnSpc>
            </a:pPr>
            <a:r>
              <a:rPr lang="en-US" sz="2600" dirty="0">
                <a:latin typeface="Verdana" charset="0"/>
                <a:ea typeface="MS PGothic" charset="0"/>
              </a:rPr>
              <a:t>Have a broad range of incomes</a:t>
            </a:r>
          </a:p>
          <a:p>
            <a:pPr lvl="1" eaLnBrk="1" hangingPunct="1">
              <a:lnSpc>
                <a:spcPct val="90000"/>
              </a:lnSpc>
            </a:pPr>
            <a:r>
              <a:rPr lang="en-US" sz="2600" dirty="0">
                <a:latin typeface="Verdana" charset="0"/>
                <a:ea typeface="MS PGothic" charset="0"/>
              </a:rPr>
              <a:t>Make up about 30% of the U.S. population</a:t>
            </a:r>
          </a:p>
        </p:txBody>
      </p:sp>
      <p:pic>
        <p:nvPicPr>
          <p:cNvPr id="2" name="Picture 1"/>
          <p:cNvPicPr>
            <a:picLocks noChangeAspect="1"/>
          </p:cNvPicPr>
          <p:nvPr/>
        </p:nvPicPr>
        <p:blipFill>
          <a:blip r:embed="rId2"/>
          <a:stretch>
            <a:fillRect/>
          </a:stretch>
        </p:blipFill>
        <p:spPr>
          <a:xfrm>
            <a:off x="7154402" y="4193559"/>
            <a:ext cx="1909610" cy="1270759"/>
          </a:xfrm>
          <a:prstGeom prst="rect">
            <a:avLst/>
          </a:prstGeom>
        </p:spPr>
      </p:pic>
    </p:spTree>
    <p:extLst>
      <p:ext uri="{BB962C8B-B14F-4D97-AF65-F5344CB8AC3E}">
        <p14:creationId xmlns:p14="http://schemas.microsoft.com/office/powerpoint/2010/main" val="3910996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A540714-9864-8244-BC98-58E3C58DBD91}" type="slidenum">
              <a:rPr lang="en-US"/>
              <a:pPr/>
              <a:t>18</a:t>
            </a:fld>
            <a:endParaRPr lang="en-US"/>
          </a:p>
        </p:txBody>
      </p:sp>
      <p:sp>
        <p:nvSpPr>
          <p:cNvPr id="19458" name="Rectangle 2"/>
          <p:cNvSpPr>
            <a:spLocks noGrp="1" noChangeArrowheads="1"/>
          </p:cNvSpPr>
          <p:nvPr>
            <p:ph type="title"/>
          </p:nvPr>
        </p:nvSpPr>
        <p:spPr/>
        <p:txBody>
          <a:bodyPr/>
          <a:lstStyle/>
          <a:p>
            <a:pPr eaLnBrk="1" hangingPunct="1">
              <a:defRPr/>
            </a:pPr>
            <a:r>
              <a:rPr lang="en-US" sz="3400" smtClean="0">
                <a:ea typeface="+mj-ea"/>
                <a:cs typeface="+mj-cs"/>
              </a:rPr>
              <a:t>Social Classes in the United States</a:t>
            </a:r>
          </a:p>
        </p:txBody>
      </p:sp>
      <p:sp>
        <p:nvSpPr>
          <p:cNvPr id="19459" name="Rectangle 3"/>
          <p:cNvSpPr>
            <a:spLocks noGrp="1" noChangeArrowheads="1"/>
          </p:cNvSpPr>
          <p:nvPr>
            <p:ph type="body" idx="1"/>
          </p:nvPr>
        </p:nvSpPr>
        <p:spPr>
          <a:xfrm>
            <a:off x="34703" y="2262910"/>
            <a:ext cx="8055264" cy="4003420"/>
          </a:xfrm>
        </p:spPr>
        <p:txBody>
          <a:bodyPr>
            <a:noAutofit/>
          </a:bodyPr>
          <a:lstStyle/>
          <a:p>
            <a:pPr eaLnBrk="1" hangingPunct="1"/>
            <a:r>
              <a:rPr lang="en-US" sz="3400" dirty="0">
                <a:latin typeface="Century Gothic"/>
                <a:ea typeface="MS PGothic" charset="0"/>
                <a:cs typeface="Century Gothic"/>
              </a:rPr>
              <a:t>The </a:t>
            </a:r>
            <a:r>
              <a:rPr lang="en-US" sz="3400" b="1" dirty="0">
                <a:latin typeface="Century Gothic"/>
                <a:ea typeface="MS PGothic" charset="0"/>
                <a:cs typeface="Century Gothic"/>
              </a:rPr>
              <a:t>working (lower-middle) class</a:t>
            </a:r>
            <a:r>
              <a:rPr lang="en-US" sz="3400" dirty="0">
                <a:latin typeface="Century Gothic"/>
                <a:ea typeface="MS PGothic" charset="0"/>
                <a:cs typeface="Century Gothic"/>
              </a:rPr>
              <a:t>:</a:t>
            </a:r>
          </a:p>
          <a:p>
            <a:pPr lvl="1" eaLnBrk="1" hangingPunct="1"/>
            <a:r>
              <a:rPr lang="ja-JP" altLang="en-US" sz="3400" dirty="0">
                <a:latin typeface="Century Gothic"/>
                <a:ea typeface="MS PGothic" charset="0"/>
                <a:cs typeface="Century Gothic"/>
              </a:rPr>
              <a:t>“</a:t>
            </a:r>
            <a:r>
              <a:rPr lang="en-US" altLang="ja-JP" sz="3400" dirty="0">
                <a:latin typeface="Century Gothic"/>
                <a:ea typeface="MS PGothic" charset="0"/>
                <a:cs typeface="Century Gothic"/>
              </a:rPr>
              <a:t>Blue-collar</a:t>
            </a:r>
            <a:r>
              <a:rPr lang="ja-JP" altLang="en-US" sz="3400" dirty="0">
                <a:latin typeface="Century Gothic"/>
                <a:ea typeface="MS PGothic" charset="0"/>
                <a:cs typeface="Century Gothic"/>
              </a:rPr>
              <a:t>”</a:t>
            </a:r>
            <a:r>
              <a:rPr lang="en-US" altLang="ja-JP" sz="3400" dirty="0">
                <a:latin typeface="Century Gothic"/>
                <a:ea typeface="MS PGothic" charset="0"/>
                <a:cs typeface="Century Gothic"/>
              </a:rPr>
              <a:t> or service industry workers</a:t>
            </a:r>
          </a:p>
          <a:p>
            <a:pPr lvl="1" eaLnBrk="1" hangingPunct="1"/>
            <a:r>
              <a:rPr lang="en-US" sz="3400" dirty="0">
                <a:latin typeface="Century Gothic"/>
                <a:ea typeface="MS PGothic" charset="0"/>
                <a:cs typeface="Century Gothic"/>
              </a:rPr>
              <a:t>Less likely to have college degrees </a:t>
            </a:r>
          </a:p>
          <a:p>
            <a:pPr lvl="1" eaLnBrk="1" hangingPunct="1"/>
            <a:r>
              <a:rPr lang="en-US" sz="3400" dirty="0">
                <a:latin typeface="Century Gothic"/>
                <a:ea typeface="MS PGothic" charset="0"/>
                <a:cs typeface="Century Gothic"/>
              </a:rPr>
              <a:t>Make up about 30% of the U.S. population</a:t>
            </a:r>
          </a:p>
        </p:txBody>
      </p:sp>
      <p:pic>
        <p:nvPicPr>
          <p:cNvPr id="2" name="Picture 1"/>
          <p:cNvPicPr>
            <a:picLocks noChangeAspect="1"/>
          </p:cNvPicPr>
          <p:nvPr/>
        </p:nvPicPr>
        <p:blipFill>
          <a:blip r:embed="rId2"/>
          <a:stretch>
            <a:fillRect/>
          </a:stretch>
        </p:blipFill>
        <p:spPr>
          <a:xfrm>
            <a:off x="6388498" y="3425392"/>
            <a:ext cx="2755502" cy="1602690"/>
          </a:xfrm>
          <a:prstGeom prst="rect">
            <a:avLst/>
          </a:prstGeom>
        </p:spPr>
      </p:pic>
    </p:spTree>
    <p:extLst>
      <p:ext uri="{BB962C8B-B14F-4D97-AF65-F5344CB8AC3E}">
        <p14:creationId xmlns:p14="http://schemas.microsoft.com/office/powerpoint/2010/main" val="384771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EC9887C-3835-D54B-8F01-18246DEAAAB0}" type="slidenum">
              <a:rPr lang="en-US"/>
              <a:pPr/>
              <a:t>19</a:t>
            </a:fld>
            <a:endParaRPr lang="en-US"/>
          </a:p>
        </p:txBody>
      </p:sp>
      <p:sp>
        <p:nvSpPr>
          <p:cNvPr id="20482" name="Rectangle 2"/>
          <p:cNvSpPr>
            <a:spLocks noGrp="1" noChangeArrowheads="1"/>
          </p:cNvSpPr>
          <p:nvPr>
            <p:ph type="title"/>
          </p:nvPr>
        </p:nvSpPr>
        <p:spPr/>
        <p:txBody>
          <a:bodyPr/>
          <a:lstStyle/>
          <a:p>
            <a:pPr eaLnBrk="1" hangingPunct="1">
              <a:defRPr/>
            </a:pPr>
            <a:r>
              <a:rPr lang="en-US" sz="3400" smtClean="0">
                <a:ea typeface="+mj-ea"/>
                <a:cs typeface="+mj-cs"/>
              </a:rPr>
              <a:t>Social Classes in the United States</a:t>
            </a:r>
          </a:p>
        </p:txBody>
      </p:sp>
      <p:sp>
        <p:nvSpPr>
          <p:cNvPr id="20483" name="Rectangle 3"/>
          <p:cNvSpPr>
            <a:spLocks noGrp="1" noChangeArrowheads="1"/>
          </p:cNvSpPr>
          <p:nvPr>
            <p:ph type="body" idx="1"/>
          </p:nvPr>
        </p:nvSpPr>
        <p:spPr>
          <a:xfrm>
            <a:off x="346364" y="2309092"/>
            <a:ext cx="8378536" cy="3957238"/>
          </a:xfrm>
        </p:spPr>
        <p:txBody>
          <a:bodyPr>
            <a:normAutofit/>
          </a:bodyPr>
          <a:lstStyle/>
          <a:p>
            <a:pPr eaLnBrk="1" hangingPunct="1">
              <a:defRPr/>
            </a:pPr>
            <a:r>
              <a:rPr lang="en-US" sz="3400" dirty="0" smtClean="0">
                <a:ea typeface="+mn-ea"/>
              </a:rPr>
              <a:t>The </a:t>
            </a:r>
            <a:r>
              <a:rPr lang="en-US" sz="3400" b="1" dirty="0" smtClean="0">
                <a:ea typeface="+mn-ea"/>
              </a:rPr>
              <a:t>lower class (the working poor)</a:t>
            </a:r>
            <a:r>
              <a:rPr lang="en-US" sz="3400" dirty="0" smtClean="0">
                <a:ea typeface="+mn-ea"/>
              </a:rPr>
              <a:t>:</a:t>
            </a:r>
          </a:p>
          <a:p>
            <a:pPr lvl="1" eaLnBrk="1" hangingPunct="1">
              <a:defRPr/>
            </a:pPr>
            <a:r>
              <a:rPr lang="en-US" sz="3400" dirty="0" smtClean="0">
                <a:ea typeface="+mn-ea"/>
              </a:rPr>
              <a:t>Many poor people who typically have lower levels of education than other classes</a:t>
            </a:r>
          </a:p>
          <a:p>
            <a:pPr lvl="1" eaLnBrk="1" hangingPunct="1">
              <a:defRPr/>
            </a:pPr>
            <a:r>
              <a:rPr lang="en-US" sz="3400" dirty="0" smtClean="0">
                <a:ea typeface="+mn-ea"/>
              </a:rPr>
              <a:t>Make up about 20% of the U.S. population</a:t>
            </a:r>
          </a:p>
          <a:p>
            <a:pPr lvl="1" eaLnBrk="1" hangingPunct="1">
              <a:defRPr/>
            </a:pPr>
            <a:endParaRPr lang="en-US" sz="3400" dirty="0" smtClean="0">
              <a:ea typeface="+mn-ea"/>
            </a:endParaRPr>
          </a:p>
        </p:txBody>
      </p:sp>
      <p:pic>
        <p:nvPicPr>
          <p:cNvPr id="20486"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613" y="4730750"/>
            <a:ext cx="12192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804457" y="5323389"/>
            <a:ext cx="1648136" cy="1245685"/>
          </a:xfrm>
          <a:prstGeom prst="rect">
            <a:avLst/>
          </a:prstGeom>
        </p:spPr>
      </p:pic>
    </p:spTree>
    <p:extLst>
      <p:ext uri="{BB962C8B-B14F-4D97-AF65-F5344CB8AC3E}">
        <p14:creationId xmlns:p14="http://schemas.microsoft.com/office/powerpoint/2010/main" val="107833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9D80C42-32D8-C44A-BB54-9D2EC459CD3A}" type="slidenum">
              <a:rPr lang="en-US"/>
              <a:pPr/>
              <a:t>2</a:t>
            </a:fld>
            <a:endParaRPr lang="en-US"/>
          </a:p>
        </p:txBody>
      </p:sp>
      <p:sp>
        <p:nvSpPr>
          <p:cNvPr id="64514" name="Rectangle 2"/>
          <p:cNvSpPr>
            <a:spLocks noGrp="1" noChangeArrowheads="1"/>
          </p:cNvSpPr>
          <p:nvPr>
            <p:ph type="title"/>
          </p:nvPr>
        </p:nvSpPr>
        <p:spPr/>
        <p:txBody>
          <a:bodyPr>
            <a:normAutofit fontScale="90000"/>
          </a:bodyPr>
          <a:lstStyle/>
          <a:p>
            <a:pPr eaLnBrk="1" hangingPunct="1"/>
            <a:r>
              <a:rPr lang="en-US" sz="3400">
                <a:latin typeface="Verdana" charset="0"/>
                <a:ea typeface="MS PGothic" charset="0"/>
              </a:rPr>
              <a:t>There</a:t>
            </a:r>
            <a:r>
              <a:rPr lang="ja-JP" altLang="en-US" sz="3400">
                <a:latin typeface="Arial" charset="0"/>
                <a:ea typeface="MS PGothic" charset="0"/>
              </a:rPr>
              <a:t>’</a:t>
            </a:r>
            <a:r>
              <a:rPr lang="en-US" altLang="ja-JP" sz="3400">
                <a:latin typeface="Verdana" charset="0"/>
                <a:ea typeface="MS PGothic" charset="0"/>
              </a:rPr>
              <a:t>s an old British joke that goes something like this:</a:t>
            </a:r>
            <a:endParaRPr lang="en-US" sz="3400">
              <a:latin typeface="Verdana" charset="0"/>
              <a:ea typeface="MS PGothic" charset="0"/>
            </a:endParaRPr>
          </a:p>
        </p:txBody>
      </p:sp>
      <p:sp>
        <p:nvSpPr>
          <p:cNvPr id="64515" name="Rectangle 3"/>
          <p:cNvSpPr>
            <a:spLocks noGrp="1" noChangeArrowheads="1"/>
          </p:cNvSpPr>
          <p:nvPr>
            <p:ph type="body" idx="1"/>
          </p:nvPr>
        </p:nvSpPr>
        <p:spPr>
          <a:xfrm>
            <a:off x="301391" y="2595562"/>
            <a:ext cx="8488503" cy="3973513"/>
          </a:xfrm>
        </p:spPr>
        <p:txBody>
          <a:bodyPr>
            <a:normAutofit fontScale="92500"/>
          </a:bodyPr>
          <a:lstStyle/>
          <a:p>
            <a:pPr eaLnBrk="1" hangingPunct="1">
              <a:lnSpc>
                <a:spcPct val="80000"/>
              </a:lnSpc>
            </a:pPr>
            <a:r>
              <a:rPr lang="en-US" sz="2600" i="1" dirty="0">
                <a:latin typeface="Century Gothic"/>
                <a:ea typeface="MS PGothic" charset="0"/>
                <a:cs typeface="Century Gothic"/>
              </a:rPr>
              <a:t>Two Oxford professors, a physicist and a sociologist, were walking across a leafy college green.  </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I say old chap,</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 said the physicist, </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What exactly do you teach in that sociology course of yours?</a:t>
            </a:r>
            <a:r>
              <a:rPr lang="ja-JP" altLang="en-US" sz="2600" i="1" dirty="0">
                <a:latin typeface="Century Gothic"/>
                <a:ea typeface="MS PGothic" charset="0"/>
                <a:cs typeface="Century Gothic"/>
              </a:rPr>
              <a:t>”</a:t>
            </a:r>
            <a:endParaRPr lang="en-US" altLang="ja-JP" sz="2600" i="1" dirty="0">
              <a:latin typeface="Century Gothic"/>
              <a:ea typeface="MS PGothic" charset="0"/>
              <a:cs typeface="Century Gothic"/>
            </a:endParaRPr>
          </a:p>
          <a:p>
            <a:pPr eaLnBrk="1" hangingPunct="1">
              <a:lnSpc>
                <a:spcPct val="80000"/>
              </a:lnSpc>
            </a:pP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Well,</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 replied the sociologist, </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This week we</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re discussing the persistence of the class structure in America.</a:t>
            </a:r>
            <a:r>
              <a:rPr lang="ja-JP" altLang="en-US" sz="2600" i="1" dirty="0">
                <a:latin typeface="Century Gothic"/>
                <a:ea typeface="MS PGothic" charset="0"/>
                <a:cs typeface="Century Gothic"/>
              </a:rPr>
              <a:t>”</a:t>
            </a:r>
            <a:endParaRPr lang="en-US" altLang="ja-JP" sz="2600" i="1" dirty="0">
              <a:latin typeface="Century Gothic"/>
              <a:ea typeface="MS PGothic" charset="0"/>
              <a:cs typeface="Century Gothic"/>
            </a:endParaRPr>
          </a:p>
          <a:p>
            <a:pPr eaLnBrk="1" hangingPunct="1">
              <a:lnSpc>
                <a:spcPct val="80000"/>
              </a:lnSpc>
            </a:pP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I </a:t>
            </a:r>
            <a:r>
              <a:rPr lang="en-US" altLang="ja-JP" sz="2600" i="1" dirty="0" err="1">
                <a:latin typeface="Century Gothic"/>
                <a:ea typeface="MS PGothic" charset="0"/>
                <a:cs typeface="Century Gothic"/>
              </a:rPr>
              <a:t>didn</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t even know they had a class structure in America,</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 said the physicist.</a:t>
            </a:r>
          </a:p>
          <a:p>
            <a:pPr eaLnBrk="1" hangingPunct="1">
              <a:lnSpc>
                <a:spcPct val="80000"/>
              </a:lnSpc>
            </a:pPr>
            <a:r>
              <a:rPr lang="en-US" sz="2600" i="1" dirty="0">
                <a:latin typeface="Century Gothic"/>
                <a:ea typeface="MS PGothic" charset="0"/>
                <a:cs typeface="Century Gothic"/>
              </a:rPr>
              <a:t>The sociologist smiled.  </a:t>
            </a:r>
            <a:r>
              <a:rPr lang="ja-JP" altLang="en-US" sz="2600" i="1" dirty="0">
                <a:latin typeface="Century Gothic"/>
                <a:ea typeface="MS PGothic" charset="0"/>
                <a:cs typeface="Century Gothic"/>
              </a:rPr>
              <a:t>“</a:t>
            </a:r>
            <a:r>
              <a:rPr lang="en-US" altLang="ja-JP" sz="2600" i="1" dirty="0">
                <a:latin typeface="Century Gothic"/>
                <a:ea typeface="MS PGothic" charset="0"/>
                <a:cs typeface="Century Gothic"/>
              </a:rPr>
              <a:t>How do you think it persists?</a:t>
            </a:r>
            <a:r>
              <a:rPr lang="ja-JP" altLang="en-US" sz="2600" i="1" dirty="0">
                <a:latin typeface="Century Gothic"/>
                <a:ea typeface="MS PGothic" charset="0"/>
                <a:cs typeface="Century Gothic"/>
              </a:rPr>
              <a:t>”</a:t>
            </a:r>
            <a:endParaRPr lang="en-US" sz="2600" i="1" dirty="0">
              <a:latin typeface="Century Gothic"/>
              <a:ea typeface="MS PGothic" charset="0"/>
              <a:cs typeface="Century Gothic"/>
            </a:endParaRPr>
          </a:p>
        </p:txBody>
      </p:sp>
    </p:spTree>
    <p:extLst>
      <p:ext uri="{BB962C8B-B14F-4D97-AF65-F5344CB8AC3E}">
        <p14:creationId xmlns:p14="http://schemas.microsoft.com/office/powerpoint/2010/main" val="259082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noFill/>
        </p:spPr>
        <p:txBody>
          <a:bodyPr/>
          <a:lstStyle/>
          <a:p>
            <a:pPr>
              <a:defRPr/>
            </a:pPr>
            <a:r>
              <a:rPr lang="en-US"/>
              <a:t>Introduction to Sociology: Social Class and Inequality</a:t>
            </a:r>
          </a:p>
        </p:txBody>
      </p:sp>
      <p:sp>
        <p:nvSpPr>
          <p:cNvPr id="7"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4157ADB6-115B-0148-ACAD-EB873AFCB7BC}" type="slidenum">
              <a:rPr lang="en-US"/>
              <a:pPr/>
              <a:t>20</a:t>
            </a:fld>
            <a:endParaRPr lang="en-US"/>
          </a:p>
        </p:txBody>
      </p:sp>
      <p:sp>
        <p:nvSpPr>
          <p:cNvPr id="22530" name="Rectangle 2"/>
          <p:cNvSpPr>
            <a:spLocks noGrp="1" noChangeArrowheads="1"/>
          </p:cNvSpPr>
          <p:nvPr>
            <p:ph type="title"/>
          </p:nvPr>
        </p:nvSpPr>
        <p:spPr/>
        <p:txBody>
          <a:bodyPr/>
          <a:lstStyle/>
          <a:p>
            <a:pPr eaLnBrk="1" hangingPunct="1">
              <a:defRPr/>
            </a:pPr>
            <a:endParaRPr lang="en-US" smtClean="0">
              <a:ea typeface="+mj-ea"/>
              <a:cs typeface="+mj-cs"/>
            </a:endParaRPr>
          </a:p>
        </p:txBody>
      </p:sp>
      <p:sp>
        <p:nvSpPr>
          <p:cNvPr id="22533" name="Text Box 5"/>
          <p:cNvSpPr txBox="1">
            <a:spLocks noChangeArrowheads="1"/>
          </p:cNvSpPr>
          <p:nvPr/>
        </p:nvSpPr>
        <p:spPr bwMode="auto">
          <a:xfrm>
            <a:off x="4114800" y="1752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endParaRPr lang="en-US">
              <a:ea typeface="ＭＳ Ｐゴシック" charset="0"/>
              <a:cs typeface="+mn-cs"/>
            </a:endParaRPr>
          </a:p>
        </p:txBody>
      </p:sp>
      <p:sp>
        <p:nvSpPr>
          <p:cNvPr id="22534" name="Rectangle 6"/>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21511" name="Picture 8" descr="fig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2498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976" y="1123856"/>
            <a:ext cx="9964070" cy="914400"/>
          </a:xfrm>
        </p:spPr>
        <p:txBody>
          <a:bodyPr>
            <a:noAutofit/>
          </a:bodyPr>
          <a:lstStyle/>
          <a:p>
            <a:r>
              <a:rPr lang="en-US" sz="2200" dirty="0" smtClean="0"/>
              <a:t>Household </a:t>
            </a:r>
            <a:r>
              <a:rPr lang="en-US" sz="2200" smtClean="0"/>
              <a:t>income above </a:t>
            </a:r>
            <a:r>
              <a:rPr lang="en-US" sz="2200" dirty="0" smtClean="0"/>
              <a:t>$250k is less common than owning a pet reptile. Under $50k is more common than a pet dog.</a:t>
            </a:r>
            <a:endParaRPr lang="en-US" sz="2200" dirty="0"/>
          </a:p>
        </p:txBody>
      </p:sp>
      <p:pic>
        <p:nvPicPr>
          <p:cNvPr id="5" name="Content Placeholder 4" descr="Portable Network Graphics image-87F89ED4A7D4-1.png"/>
          <p:cNvPicPr>
            <a:picLocks noGrp="1" noChangeAspect="1"/>
          </p:cNvPicPr>
          <p:nvPr>
            <p:ph idx="1"/>
          </p:nvPr>
        </p:nvPicPr>
        <p:blipFill>
          <a:blip r:embed="rId2">
            <a:extLst>
              <a:ext uri="{28A0092B-C50C-407E-A947-70E740481C1C}">
                <a14:useLocalDpi xmlns:a14="http://schemas.microsoft.com/office/drawing/2010/main" val="0"/>
              </a:ext>
            </a:extLst>
          </a:blip>
          <a:srcRect l="-250" r="-250"/>
          <a:stretch>
            <a:fillRect/>
          </a:stretch>
        </p:blipFill>
        <p:spPr>
          <a:xfrm>
            <a:off x="159026" y="2038255"/>
            <a:ext cx="8984974" cy="4333179"/>
          </a:xfrm>
        </p:spPr>
      </p:pic>
      <p:sp>
        <p:nvSpPr>
          <p:cNvPr id="4" name="Slide Number Placeholder 3"/>
          <p:cNvSpPr>
            <a:spLocks noGrp="1"/>
          </p:cNvSpPr>
          <p:nvPr>
            <p:ph type="sldNum" sz="quarter" idx="12"/>
          </p:nvPr>
        </p:nvSpPr>
        <p:spPr/>
        <p:txBody>
          <a:bodyPr/>
          <a:lstStyle/>
          <a:p>
            <a:fld id="{4A822907-8A9D-4F6B-98F6-913902AD56B5}" type="slidenum">
              <a:rPr lang="en-US" smtClean="0"/>
              <a:t>21</a:t>
            </a:fld>
            <a:endParaRPr lang="en-US"/>
          </a:p>
        </p:txBody>
      </p:sp>
    </p:spTree>
    <p:extLst>
      <p:ext uri="{BB962C8B-B14F-4D97-AF65-F5344CB8AC3E}">
        <p14:creationId xmlns:p14="http://schemas.microsoft.com/office/powerpoint/2010/main" val="21465230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Class in the Era of Rising Inequality</a:t>
            </a:r>
            <a:endParaRPr lang="en-US" dirty="0"/>
          </a:p>
        </p:txBody>
      </p:sp>
      <p:pic>
        <p:nvPicPr>
          <p:cNvPr id="5" name="Content Placeholder 4"/>
          <p:cNvPicPr>
            <a:picLocks noGrp="1" noChangeAspect="1"/>
          </p:cNvPicPr>
          <p:nvPr>
            <p:ph idx="1"/>
          </p:nvPr>
        </p:nvPicPr>
        <p:blipFill>
          <a:blip r:embed="rId3"/>
          <a:srcRect l="-23601" r="-23601"/>
          <a:stretch>
            <a:fillRect/>
          </a:stretch>
        </p:blipFill>
        <p:spPr>
          <a:xfrm>
            <a:off x="-41021" y="2038256"/>
            <a:ext cx="9393593" cy="4530819"/>
          </a:xfrm>
        </p:spPr>
      </p:pic>
      <p:sp>
        <p:nvSpPr>
          <p:cNvPr id="4" name="Slide Number Placeholder 3"/>
          <p:cNvSpPr>
            <a:spLocks noGrp="1"/>
          </p:cNvSpPr>
          <p:nvPr>
            <p:ph type="sldNum" sz="quarter" idx="12"/>
          </p:nvPr>
        </p:nvSpPr>
        <p:spPr/>
        <p:txBody>
          <a:bodyPr/>
          <a:lstStyle/>
          <a:p>
            <a:fld id="{4A822907-8A9D-4F6B-98F6-913902AD56B5}" type="slidenum">
              <a:rPr lang="en-US" smtClean="0"/>
              <a:t>22</a:t>
            </a:fld>
            <a:endParaRPr lang="en-US"/>
          </a:p>
        </p:txBody>
      </p:sp>
    </p:spTree>
    <p:extLst>
      <p:ext uri="{BB962C8B-B14F-4D97-AF65-F5344CB8AC3E}">
        <p14:creationId xmlns:p14="http://schemas.microsoft.com/office/powerpoint/2010/main" val="10048091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4BD97D07-F801-CE43-AF39-A42D22539BBB}" type="slidenum">
              <a:rPr lang="en-US"/>
              <a:pPr/>
              <a:t>23</a:t>
            </a:fld>
            <a:endParaRPr lang="en-US"/>
          </a:p>
        </p:txBody>
      </p:sp>
      <p:sp>
        <p:nvSpPr>
          <p:cNvPr id="58370" name="Rectangle 2"/>
          <p:cNvSpPr>
            <a:spLocks noGrp="1" noChangeArrowheads="1"/>
          </p:cNvSpPr>
          <p:nvPr>
            <p:ph type="title"/>
          </p:nvPr>
        </p:nvSpPr>
        <p:spPr>
          <a:xfrm>
            <a:off x="0" y="248039"/>
            <a:ext cx="8913813" cy="914400"/>
          </a:xfrm>
        </p:spPr>
        <p:txBody>
          <a:bodyPr>
            <a:normAutofit fontScale="90000"/>
          </a:bodyPr>
          <a:lstStyle/>
          <a:p>
            <a:pPr eaLnBrk="1" hangingPunct="1">
              <a:defRPr/>
            </a:pPr>
            <a:r>
              <a:rPr lang="en-US" sz="2200" b="1" dirty="0" smtClean="0">
                <a:ea typeface="+mj-ea"/>
                <a:cs typeface="+mj-cs"/>
              </a:rPr>
              <a:t>CEOs' average pay, production workers' average pay, the S&amp;P 500 Index, corporate profits, and the federal minimum wage, 1990-2005 (all figures adjusted for inflation)</a:t>
            </a:r>
            <a:r>
              <a:rPr lang="en-US" sz="2200" dirty="0" smtClean="0">
                <a:ea typeface="+mj-ea"/>
                <a:cs typeface="+mj-cs"/>
              </a:rPr>
              <a:t> </a:t>
            </a:r>
          </a:p>
        </p:txBody>
      </p:sp>
      <p:pic>
        <p:nvPicPr>
          <p:cNvPr id="22533" name="Picture 4" descr="Figure_8 - wo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73152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706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F83ACD3-9510-834C-B058-648CEA717006}" type="slidenum">
              <a:rPr lang="en-US"/>
              <a:pPr/>
              <a:t>24</a:t>
            </a:fld>
            <a:endParaRPr lang="en-US"/>
          </a:p>
        </p:txBody>
      </p:sp>
      <p:sp>
        <p:nvSpPr>
          <p:cNvPr id="51202" name="Rectangle 2"/>
          <p:cNvSpPr>
            <a:spLocks noGrp="1" noChangeArrowheads="1"/>
          </p:cNvSpPr>
          <p:nvPr>
            <p:ph type="title"/>
          </p:nvPr>
        </p:nvSpPr>
        <p:spPr/>
        <p:txBody>
          <a:bodyPr/>
          <a:lstStyle/>
          <a:p>
            <a:pPr eaLnBrk="1" hangingPunct="1">
              <a:defRPr/>
            </a:pPr>
            <a:r>
              <a:rPr lang="en-US" smtClean="0">
                <a:ea typeface="+mj-ea"/>
                <a:cs typeface="+mj-cs"/>
              </a:rPr>
              <a:t>How unequal are we?</a:t>
            </a:r>
          </a:p>
        </p:txBody>
      </p:sp>
      <p:graphicFrame>
        <p:nvGraphicFramePr>
          <p:cNvPr id="23557" name="Object 6"/>
          <p:cNvGraphicFramePr>
            <a:graphicFrameLocks noGrp="1" noChangeAspect="1"/>
          </p:cNvGraphicFramePr>
          <p:nvPr>
            <p:ph type="chart" idx="1"/>
            <p:extLst>
              <p:ext uri="{D42A27DB-BD31-4B8C-83A1-F6EECF244321}">
                <p14:modId xmlns:p14="http://schemas.microsoft.com/office/powerpoint/2010/main" val="1178336855"/>
              </p:ext>
            </p:extLst>
          </p:nvPr>
        </p:nvGraphicFramePr>
        <p:xfrm>
          <a:off x="3052763" y="4508500"/>
          <a:ext cx="1466850" cy="2063750"/>
        </p:xfrm>
        <a:graphic>
          <a:graphicData uri="http://schemas.openxmlformats.org/presentationml/2006/ole">
            <mc:AlternateContent xmlns:mc="http://schemas.openxmlformats.org/markup-compatibility/2006">
              <mc:Choice xmlns:v="urn:schemas-microsoft-com:vml" Requires="v">
                <p:oleObj spid="_x0000_s23629" name="Chart" r:id="rId3" imgW="685800" imgH="965200" progId="MSGraph.Chart.8">
                  <p:embed followColorScheme="full"/>
                </p:oleObj>
              </mc:Choice>
              <mc:Fallback>
                <p:oleObj name="Chart" r:id="rId3" imgW="685800" imgH="965200" progId="MSGraph.Chart.8">
                  <p:embed followColorScheme="full"/>
                  <p:pic>
                    <p:nvPicPr>
                      <p:cNvPr id="0" name=""/>
                      <p:cNvPicPr>
                        <a:picLocks noChangeAspect="1" noChangeArrowheads="1"/>
                      </p:cNvPicPr>
                      <p:nvPr/>
                    </p:nvPicPr>
                    <p:blipFill>
                      <a:blip r:embed="rId4"/>
                      <a:srcRect/>
                      <a:stretch>
                        <a:fillRect/>
                      </a:stretch>
                    </p:blipFill>
                    <p:spPr bwMode="auto">
                      <a:xfrm>
                        <a:off x="3052763" y="4508500"/>
                        <a:ext cx="14668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8" name="Picture 7" descr="share of capital flow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34" y="1815504"/>
            <a:ext cx="819216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535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A552079C-A729-654E-99E8-318FB5081158}" type="slidenum">
              <a:rPr lang="en-US"/>
              <a:pPr/>
              <a:t>25</a:t>
            </a:fld>
            <a:endParaRPr lang="en-US"/>
          </a:p>
        </p:txBody>
      </p:sp>
      <p:sp>
        <p:nvSpPr>
          <p:cNvPr id="53250" name="Rectangle 2"/>
          <p:cNvSpPr>
            <a:spLocks noGrp="1" noChangeArrowheads="1"/>
          </p:cNvSpPr>
          <p:nvPr>
            <p:ph type="title"/>
          </p:nvPr>
        </p:nvSpPr>
        <p:spPr/>
        <p:txBody>
          <a:bodyPr/>
          <a:lstStyle/>
          <a:p>
            <a:pPr eaLnBrk="1" hangingPunct="1">
              <a:defRPr/>
            </a:pPr>
            <a:r>
              <a:rPr lang="en-US" smtClean="0">
                <a:ea typeface="+mj-ea"/>
                <a:cs typeface="+mj-cs"/>
              </a:rPr>
              <a:t>How unequal are we?</a:t>
            </a:r>
          </a:p>
        </p:txBody>
      </p:sp>
      <p:sp>
        <p:nvSpPr>
          <p:cNvPr id="53251" name="Rectangle 3"/>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24582" name="Picture 4" descr="income earned by to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47875"/>
            <a:ext cx="61722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51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9A838BE4-435B-C145-BD86-20B33DA60834}" type="slidenum">
              <a:rPr lang="en-US"/>
              <a:pPr/>
              <a:t>26</a:t>
            </a:fld>
            <a:endParaRPr lang="en-US"/>
          </a:p>
        </p:txBody>
      </p:sp>
      <p:sp>
        <p:nvSpPr>
          <p:cNvPr id="61442" name="Rectangle 2"/>
          <p:cNvSpPr>
            <a:spLocks noGrp="1" noChangeArrowheads="1"/>
          </p:cNvSpPr>
          <p:nvPr>
            <p:ph type="title"/>
          </p:nvPr>
        </p:nvSpPr>
        <p:spPr>
          <a:xfrm>
            <a:off x="609600" y="304800"/>
            <a:ext cx="8001000" cy="1216025"/>
          </a:xfrm>
        </p:spPr>
        <p:txBody>
          <a:bodyPr/>
          <a:lstStyle/>
          <a:p>
            <a:pPr eaLnBrk="1" hangingPunct="1">
              <a:defRPr/>
            </a:pPr>
            <a:r>
              <a:rPr lang="en-US" smtClean="0">
                <a:ea typeface="+mj-ea"/>
                <a:cs typeface="+mj-cs"/>
              </a:rPr>
              <a:t>How is </a:t>
            </a:r>
            <a:r>
              <a:rPr lang="en-US" smtClean="0">
                <a:ea typeface="+mj-ea"/>
                <a:cs typeface="+mj-cs"/>
                <a:hlinkClick r:id="rId4"/>
              </a:rPr>
              <a:t>Wealth Distributed</a:t>
            </a:r>
            <a:r>
              <a:rPr lang="en-US" smtClean="0">
                <a:ea typeface="+mj-ea"/>
                <a:cs typeface="+mj-cs"/>
              </a:rPr>
              <a:t>?</a:t>
            </a:r>
          </a:p>
        </p:txBody>
      </p:sp>
      <p:graphicFrame>
        <p:nvGraphicFramePr>
          <p:cNvPr id="25605" name="Object 2"/>
          <p:cNvGraphicFramePr>
            <a:graphicFrameLocks noGrp="1" noChangeAspect="1"/>
          </p:cNvGraphicFramePr>
          <p:nvPr>
            <p:ph idx="1"/>
          </p:nvPr>
        </p:nvGraphicFramePr>
        <p:xfrm>
          <a:off x="6400800" y="1676400"/>
          <a:ext cx="3124200" cy="2722563"/>
        </p:xfrm>
        <a:graphic>
          <a:graphicData uri="http://schemas.openxmlformats.org/presentationml/2006/ole">
            <mc:AlternateContent xmlns:mc="http://schemas.openxmlformats.org/markup-compatibility/2006">
              <mc:Choice xmlns:v="urn:schemas-microsoft-com:vml" Requires="v">
                <p:oleObj spid="_x0000_s25677" name="Chart" r:id="rId5" imgW="6072142" imgH="5291787" progId="Excel.Chart.8">
                  <p:embed/>
                </p:oleObj>
              </mc:Choice>
              <mc:Fallback>
                <p:oleObj name="Chart" r:id="rId5" imgW="6072142" imgH="5291787" progId="Excel.Char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676400"/>
                        <a:ext cx="3124200" cy="272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5606" name="Text Box 7"/>
          <p:cNvSpPr txBox="1">
            <a:spLocks noChangeArrowheads="1"/>
          </p:cNvSpPr>
          <p:nvPr/>
        </p:nvSpPr>
        <p:spPr bwMode="auto">
          <a:xfrm>
            <a:off x="6019800" y="56388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pPr eaLnBrk="1" hangingPunct="1">
              <a:spcBef>
                <a:spcPct val="50000"/>
              </a:spcBef>
            </a:pPr>
            <a:endParaRPr lang="en-US">
              <a:latin typeface="Arial" charset="0"/>
            </a:endParaRPr>
          </a:p>
        </p:txBody>
      </p:sp>
      <p:pic>
        <p:nvPicPr>
          <p:cNvPr id="25607" name="Picture 10" descr="wealth change e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600200"/>
            <a:ext cx="64198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p:cNvSpPr txBox="1">
            <a:spLocks noChangeArrowheads="1"/>
          </p:cNvSpPr>
          <p:nvPr/>
        </p:nvSpPr>
        <p:spPr bwMode="auto">
          <a:xfrm>
            <a:off x="6705600" y="399415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endParaRPr lang="en-US">
              <a:ea typeface="ＭＳ Ｐゴシック" charset="0"/>
              <a:cs typeface="+mn-cs"/>
            </a:endParaRPr>
          </a:p>
        </p:txBody>
      </p:sp>
      <p:sp>
        <p:nvSpPr>
          <p:cNvPr id="61453" name="Text Box 13"/>
          <p:cNvSpPr txBox="1">
            <a:spLocks noChangeArrowheads="1"/>
          </p:cNvSpPr>
          <p:nvPr/>
        </p:nvSpPr>
        <p:spPr bwMode="auto">
          <a:xfrm>
            <a:off x="6934200" y="4495800"/>
            <a:ext cx="1676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solidFill>
                  <a:schemeClr val="tx2"/>
                </a:solidFill>
                <a:ea typeface="ＭＳ Ｐゴシック" charset="0"/>
                <a:cs typeface="+mn-cs"/>
              </a:rPr>
              <a:t>Distribution of Wealth in the United States, 2004</a:t>
            </a:r>
          </a:p>
        </p:txBody>
      </p:sp>
    </p:spTree>
    <p:extLst>
      <p:ext uri="{BB962C8B-B14F-4D97-AF65-F5344CB8AC3E}">
        <p14:creationId xmlns:p14="http://schemas.microsoft.com/office/powerpoint/2010/main" val="364107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7DF02D34-B732-4846-ABB4-A0454959164C}" type="slidenum">
              <a:rPr lang="en-US"/>
              <a:pPr/>
              <a:t>27</a:t>
            </a:fld>
            <a:endParaRPr lang="en-US"/>
          </a:p>
        </p:txBody>
      </p:sp>
      <p:sp>
        <p:nvSpPr>
          <p:cNvPr id="56322" name="Rectangle 2"/>
          <p:cNvSpPr>
            <a:spLocks noGrp="1" noChangeArrowheads="1"/>
          </p:cNvSpPr>
          <p:nvPr>
            <p:ph type="title"/>
          </p:nvPr>
        </p:nvSpPr>
        <p:spPr/>
        <p:txBody>
          <a:bodyPr>
            <a:normAutofit fontScale="90000"/>
          </a:bodyPr>
          <a:lstStyle/>
          <a:p>
            <a:pPr eaLnBrk="1" hangingPunct="1">
              <a:defRPr/>
            </a:pPr>
            <a:r>
              <a:rPr lang="en-US" sz="3400" smtClean="0">
                <a:ea typeface="+mj-ea"/>
                <a:cs typeface="+mj-cs"/>
              </a:rPr>
              <a:t>Wealth Inequality is Worse than Income Inequality</a:t>
            </a:r>
          </a:p>
        </p:txBody>
      </p:sp>
      <p:sp>
        <p:nvSpPr>
          <p:cNvPr id="56323" name="Rectangle 3"/>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26630" name="Picture 7" descr="wealth vs income ine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63775"/>
            <a:ext cx="66960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1383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311A786-D7C2-F342-8C86-5D4DE0DEC5AE}" type="slidenum">
              <a:rPr lang="en-US"/>
              <a:pPr/>
              <a:t>28</a:t>
            </a:fld>
            <a:endParaRPr lang="en-US"/>
          </a:p>
        </p:txBody>
      </p:sp>
      <p:sp>
        <p:nvSpPr>
          <p:cNvPr id="57346" name="Rectangle 2"/>
          <p:cNvSpPr>
            <a:spLocks noGrp="1" noChangeArrowheads="1"/>
          </p:cNvSpPr>
          <p:nvPr>
            <p:ph type="title"/>
          </p:nvPr>
        </p:nvSpPr>
        <p:spPr>
          <a:xfrm>
            <a:off x="0" y="1123856"/>
            <a:ext cx="8913813" cy="704944"/>
          </a:xfrm>
        </p:spPr>
        <p:txBody>
          <a:bodyPr>
            <a:normAutofit fontScale="90000"/>
          </a:bodyPr>
          <a:lstStyle/>
          <a:p>
            <a:pPr eaLnBrk="1" hangingPunct="1">
              <a:defRPr/>
            </a:pPr>
            <a:r>
              <a:rPr lang="en-US" sz="2600" dirty="0" smtClean="0">
                <a:ea typeface="+mj-ea"/>
                <a:cs typeface="+mj-cs"/>
                <a:hlinkClick r:id="rId2"/>
              </a:rPr>
              <a:t>Americans Vastly Underestimate Wealth Inequality</a:t>
            </a:r>
            <a:endParaRPr lang="en-US" sz="2600" dirty="0" smtClean="0">
              <a:ea typeface="+mj-ea"/>
              <a:cs typeface="+mj-cs"/>
            </a:endParaRPr>
          </a:p>
        </p:txBody>
      </p:sp>
      <p:sp>
        <p:nvSpPr>
          <p:cNvPr id="57347" name="Rectangle 3"/>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27654" name="Picture 4" descr="Percent Welath Own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828800"/>
            <a:ext cx="90297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5967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3944FDD-92DD-584E-B200-C3AD3FA92446}" type="slidenum">
              <a:rPr lang="en-US"/>
              <a:pPr/>
              <a:t>29</a:t>
            </a:fld>
            <a:endParaRPr lang="en-US"/>
          </a:p>
        </p:txBody>
      </p:sp>
      <p:sp>
        <p:nvSpPr>
          <p:cNvPr id="23554" name="Rectangle 2"/>
          <p:cNvSpPr>
            <a:spLocks noGrp="1" noChangeArrowheads="1"/>
          </p:cNvSpPr>
          <p:nvPr>
            <p:ph type="title"/>
          </p:nvPr>
        </p:nvSpPr>
        <p:spPr/>
        <p:txBody>
          <a:bodyPr/>
          <a:lstStyle/>
          <a:p>
            <a:pPr eaLnBrk="1" hangingPunct="1">
              <a:defRPr/>
            </a:pPr>
            <a:r>
              <a:rPr lang="en-US" smtClean="0">
                <a:ea typeface="+mj-ea"/>
                <a:cs typeface="+mj-cs"/>
              </a:rPr>
              <a:t>Theories of Social Class</a:t>
            </a:r>
          </a:p>
        </p:txBody>
      </p:sp>
      <p:sp>
        <p:nvSpPr>
          <p:cNvPr id="23555" name="Rectangle 3"/>
          <p:cNvSpPr>
            <a:spLocks noGrp="1" noChangeArrowheads="1"/>
          </p:cNvSpPr>
          <p:nvPr>
            <p:ph type="body" idx="1"/>
          </p:nvPr>
        </p:nvSpPr>
        <p:spPr>
          <a:xfrm>
            <a:off x="478798" y="2311160"/>
            <a:ext cx="8246102" cy="3955170"/>
          </a:xfrm>
        </p:spPr>
        <p:txBody>
          <a:bodyPr>
            <a:noAutofit/>
          </a:bodyPr>
          <a:lstStyle/>
          <a:p>
            <a:pPr eaLnBrk="1" hangingPunct="1">
              <a:defRPr/>
            </a:pPr>
            <a:r>
              <a:rPr lang="en-US" sz="2600" b="1" dirty="0" smtClean="0">
                <a:ea typeface="+mn-ea"/>
              </a:rPr>
              <a:t>Karl Marx</a:t>
            </a:r>
            <a:r>
              <a:rPr lang="en-US" sz="2600" dirty="0" smtClean="0">
                <a:ea typeface="+mn-ea"/>
              </a:rPr>
              <a:t> believed that there were two main social classes in capitalist societies:</a:t>
            </a:r>
          </a:p>
          <a:p>
            <a:pPr lvl="1" eaLnBrk="1" hangingPunct="1">
              <a:defRPr/>
            </a:pPr>
            <a:r>
              <a:rPr lang="en-US" sz="2600" dirty="0" smtClean="0">
                <a:ea typeface="+mn-ea"/>
              </a:rPr>
              <a:t>Capitalists (or </a:t>
            </a:r>
            <a:r>
              <a:rPr lang="en-US" sz="2600" i="1" dirty="0" smtClean="0">
                <a:ea typeface="+mn-ea"/>
              </a:rPr>
              <a:t>bourgeoisie</a:t>
            </a:r>
            <a:r>
              <a:rPr lang="en-US" sz="2600" dirty="0" smtClean="0">
                <a:ea typeface="+mn-ea"/>
              </a:rPr>
              <a:t>), who owned the means of production</a:t>
            </a:r>
          </a:p>
          <a:p>
            <a:pPr lvl="1" eaLnBrk="1" hangingPunct="1">
              <a:defRPr/>
            </a:pPr>
            <a:r>
              <a:rPr lang="en-US" sz="2600" dirty="0" smtClean="0">
                <a:ea typeface="+mn-ea"/>
              </a:rPr>
              <a:t>Workers (or </a:t>
            </a:r>
            <a:r>
              <a:rPr lang="en-US" sz="2600" i="1" dirty="0" smtClean="0">
                <a:ea typeface="+mn-ea"/>
              </a:rPr>
              <a:t>proletariat</a:t>
            </a:r>
            <a:r>
              <a:rPr lang="en-US" sz="2600" dirty="0" smtClean="0">
                <a:ea typeface="+mn-ea"/>
              </a:rPr>
              <a:t>), who sold their labor for wages</a:t>
            </a:r>
          </a:p>
          <a:p>
            <a:pPr eaLnBrk="1" hangingPunct="1">
              <a:defRPr/>
            </a:pPr>
            <a:r>
              <a:rPr lang="en-US" sz="2600" dirty="0" smtClean="0">
                <a:ea typeface="+mn-ea"/>
              </a:rPr>
              <a:t>He believed that the classes would remain divided and social inequality would grow.</a:t>
            </a:r>
          </a:p>
          <a:p>
            <a:pPr lvl="1" eaLnBrk="1" hangingPunct="1">
              <a:defRPr/>
            </a:pPr>
            <a:r>
              <a:rPr lang="en-US" sz="2600" dirty="0" smtClean="0">
                <a:ea typeface="+mn-ea"/>
              </a:rPr>
              <a:t>Has social inequality grown?</a:t>
            </a:r>
          </a:p>
        </p:txBody>
      </p:sp>
    </p:spTree>
    <p:extLst>
      <p:ext uri="{BB962C8B-B14F-4D97-AF65-F5344CB8AC3E}">
        <p14:creationId xmlns:p14="http://schemas.microsoft.com/office/powerpoint/2010/main" val="1255243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A7111F74-74A4-174D-9E72-07C4C35129B2}" type="slidenum">
              <a:rPr lang="en-US"/>
              <a:pPr/>
              <a:t>3</a:t>
            </a:fld>
            <a:endParaRPr lang="en-US"/>
          </a:p>
        </p:txBody>
      </p:sp>
      <p:sp>
        <p:nvSpPr>
          <p:cNvPr id="10242" name="Title 1"/>
          <p:cNvSpPr>
            <a:spLocks noGrp="1"/>
          </p:cNvSpPr>
          <p:nvPr>
            <p:ph type="title" idx="4294967295"/>
          </p:nvPr>
        </p:nvSpPr>
        <p:spPr/>
        <p:txBody>
          <a:bodyPr anchor="ctr"/>
          <a:lstStyle/>
          <a:p>
            <a:pPr eaLnBrk="1" hangingPunct="1">
              <a:defRPr/>
            </a:pPr>
            <a:r>
              <a:rPr lang="en-US" smtClean="0">
                <a:ea typeface="+mj-ea"/>
                <a:cs typeface="+mj-cs"/>
              </a:rPr>
              <a:t>Understanding Inequality</a:t>
            </a:r>
          </a:p>
        </p:txBody>
      </p:sp>
      <p:sp>
        <p:nvSpPr>
          <p:cNvPr id="10243" name="Content Placeholder 2"/>
          <p:cNvSpPr>
            <a:spLocks noGrp="1"/>
          </p:cNvSpPr>
          <p:nvPr>
            <p:ph idx="4294967295"/>
          </p:nvPr>
        </p:nvSpPr>
        <p:spPr>
          <a:xfrm>
            <a:off x="395529" y="2373624"/>
            <a:ext cx="8329371" cy="3892706"/>
          </a:xfrm>
        </p:spPr>
        <p:txBody>
          <a:bodyPr>
            <a:noAutofit/>
          </a:bodyPr>
          <a:lstStyle/>
          <a:p>
            <a:pPr eaLnBrk="1" hangingPunct="1">
              <a:defRPr/>
            </a:pPr>
            <a:r>
              <a:rPr lang="en-US" sz="3000" b="1" dirty="0" smtClean="0"/>
              <a:t>Inequality</a:t>
            </a:r>
            <a:r>
              <a:rPr lang="en-US" sz="3000" dirty="0" smtClean="0"/>
              <a:t> is the unequal access to scarce goods or resources. </a:t>
            </a:r>
          </a:p>
          <a:p>
            <a:pPr lvl="1" eaLnBrk="1" hangingPunct="1">
              <a:defRPr/>
            </a:pPr>
            <a:r>
              <a:rPr lang="en-US" sz="3000" dirty="0" smtClean="0">
                <a:hlinkClick r:id="rId2"/>
              </a:rPr>
              <a:t>It is the result of abundance</a:t>
            </a:r>
            <a:r>
              <a:rPr lang="en-US" sz="3000" dirty="0" smtClean="0"/>
              <a:t>.</a:t>
            </a:r>
          </a:p>
          <a:p>
            <a:pPr lvl="1" eaLnBrk="1" hangingPunct="1">
              <a:defRPr/>
            </a:pPr>
            <a:r>
              <a:rPr lang="en-US" sz="3000" dirty="0"/>
              <a:t>It is found in most, if not all, societies.  </a:t>
            </a:r>
            <a:endParaRPr lang="en-US" sz="3000" dirty="0" smtClean="0"/>
          </a:p>
          <a:p>
            <a:pPr lvl="1" eaLnBrk="1" hangingPunct="1">
              <a:defRPr/>
            </a:pPr>
            <a:r>
              <a:rPr lang="en-US" sz="3000" dirty="0" smtClean="0"/>
              <a:t>It is a question of </a:t>
            </a:r>
            <a:r>
              <a:rPr lang="en-US" sz="3000" i="1" dirty="0" smtClean="0"/>
              <a:t>how unequal</a:t>
            </a:r>
            <a:r>
              <a:rPr lang="en-US" sz="3000" dirty="0" smtClean="0"/>
              <a:t> a society is.  </a:t>
            </a:r>
          </a:p>
          <a:p>
            <a:pPr lvl="1" eaLnBrk="1" hangingPunct="1">
              <a:defRPr/>
            </a:pPr>
            <a:r>
              <a:rPr lang="en-US" sz="3000" dirty="0" smtClean="0"/>
              <a:t>How unequal is the United States?</a:t>
            </a:r>
          </a:p>
        </p:txBody>
      </p:sp>
    </p:spTree>
    <p:extLst>
      <p:ext uri="{BB962C8B-B14F-4D97-AF65-F5344CB8AC3E}">
        <p14:creationId xmlns:p14="http://schemas.microsoft.com/office/powerpoint/2010/main" val="38241366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B4489713-64E8-4A4B-B55C-A54A76E7E0CF}" type="slidenum">
              <a:rPr lang="en-US"/>
              <a:pPr/>
              <a:t>30</a:t>
            </a:fld>
            <a:endParaRPr lang="en-US"/>
          </a:p>
        </p:txBody>
      </p:sp>
      <p:sp>
        <p:nvSpPr>
          <p:cNvPr id="24578" name="Rectangle 2"/>
          <p:cNvSpPr>
            <a:spLocks noGrp="1" noChangeArrowheads="1"/>
          </p:cNvSpPr>
          <p:nvPr>
            <p:ph type="title"/>
          </p:nvPr>
        </p:nvSpPr>
        <p:spPr/>
        <p:txBody>
          <a:bodyPr/>
          <a:lstStyle/>
          <a:p>
            <a:pPr eaLnBrk="1" hangingPunct="1">
              <a:defRPr/>
            </a:pPr>
            <a:r>
              <a:rPr lang="en-US" smtClean="0">
                <a:ea typeface="+mj-ea"/>
                <a:cs typeface="+mj-cs"/>
              </a:rPr>
              <a:t>Theories of Social Class</a:t>
            </a:r>
          </a:p>
        </p:txBody>
      </p:sp>
      <p:sp>
        <p:nvSpPr>
          <p:cNvPr id="24579" name="Rectangle 3"/>
          <p:cNvSpPr>
            <a:spLocks noGrp="1" noChangeArrowheads="1"/>
          </p:cNvSpPr>
          <p:nvPr>
            <p:ph type="body" idx="1"/>
          </p:nvPr>
        </p:nvSpPr>
        <p:spPr>
          <a:xfrm>
            <a:off x="603702" y="2352802"/>
            <a:ext cx="8121198" cy="3913527"/>
          </a:xfrm>
        </p:spPr>
        <p:txBody>
          <a:bodyPr>
            <a:normAutofit/>
          </a:bodyPr>
          <a:lstStyle/>
          <a:p>
            <a:pPr eaLnBrk="1" hangingPunct="1">
              <a:defRPr/>
            </a:pPr>
            <a:r>
              <a:rPr lang="en-US" sz="3000" b="1" dirty="0" smtClean="0">
                <a:ea typeface="+mn-ea"/>
              </a:rPr>
              <a:t>Max Weber</a:t>
            </a:r>
            <a:r>
              <a:rPr lang="en-US" sz="3000" dirty="0" smtClean="0">
                <a:ea typeface="+mn-ea"/>
              </a:rPr>
              <a:t> offered a similar model that also included cultural factors.  </a:t>
            </a:r>
          </a:p>
          <a:p>
            <a:pPr eaLnBrk="1" hangingPunct="1">
              <a:defRPr/>
            </a:pPr>
            <a:r>
              <a:rPr lang="en-US" sz="3000" dirty="0" smtClean="0">
                <a:ea typeface="+mn-ea"/>
              </a:rPr>
              <a:t>He argued that class status was made of three components: </a:t>
            </a:r>
          </a:p>
          <a:p>
            <a:pPr lvl="1" eaLnBrk="1" hangingPunct="1">
              <a:defRPr/>
            </a:pPr>
            <a:r>
              <a:rPr lang="en-US" sz="3000" dirty="0" smtClean="0">
                <a:ea typeface="+mn-ea"/>
              </a:rPr>
              <a:t>Wealth (or Privilege, inherited assets)</a:t>
            </a:r>
          </a:p>
          <a:p>
            <a:pPr lvl="1" eaLnBrk="1" hangingPunct="1">
              <a:defRPr/>
            </a:pPr>
            <a:r>
              <a:rPr lang="en-US" sz="3000" dirty="0" smtClean="0">
                <a:ea typeface="+mn-ea"/>
              </a:rPr>
              <a:t>Power</a:t>
            </a:r>
          </a:p>
          <a:p>
            <a:pPr lvl="1" eaLnBrk="1" hangingPunct="1">
              <a:defRPr/>
            </a:pPr>
            <a:r>
              <a:rPr lang="en-US" sz="3000" dirty="0" smtClean="0">
                <a:ea typeface="+mn-ea"/>
              </a:rPr>
              <a:t>Prestige</a:t>
            </a:r>
          </a:p>
          <a:p>
            <a:pPr eaLnBrk="1" hangingPunct="1">
              <a:defRPr/>
            </a:pPr>
            <a:endParaRPr lang="en-US" sz="3000" dirty="0" smtClean="0">
              <a:ea typeface="+mn-ea"/>
            </a:endParaRPr>
          </a:p>
        </p:txBody>
      </p:sp>
    </p:spTree>
    <p:extLst>
      <p:ext uri="{BB962C8B-B14F-4D97-AF65-F5344CB8AC3E}">
        <p14:creationId xmlns:p14="http://schemas.microsoft.com/office/powerpoint/2010/main" val="2717559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noFill/>
        </p:spPr>
        <p:txBody>
          <a:bodyPr/>
          <a:lstStyle/>
          <a:p>
            <a:pPr>
              <a:defRPr/>
            </a:pPr>
            <a:r>
              <a:rPr lang="en-US"/>
              <a:t>Introduction to Sociology: Social Class and Inequality</a:t>
            </a:r>
          </a:p>
        </p:txBody>
      </p:sp>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C3A4C317-E9C9-DC40-8789-83A0DF61901F}" type="slidenum">
              <a:rPr lang="en-US"/>
              <a:pPr/>
              <a:t>31</a:t>
            </a:fld>
            <a:endParaRPr lang="en-US"/>
          </a:p>
        </p:txBody>
      </p:sp>
      <p:sp>
        <p:nvSpPr>
          <p:cNvPr id="25602" name="Rectangle 2"/>
          <p:cNvSpPr>
            <a:spLocks noGrp="1" noChangeArrowheads="1"/>
          </p:cNvSpPr>
          <p:nvPr>
            <p:ph type="title"/>
          </p:nvPr>
        </p:nvSpPr>
        <p:spPr/>
        <p:txBody>
          <a:bodyPr/>
          <a:lstStyle/>
          <a:p>
            <a:pPr eaLnBrk="1" hangingPunct="1">
              <a:defRPr/>
            </a:pPr>
            <a:endParaRPr lang="en-US" smtClean="0">
              <a:ea typeface="+mj-ea"/>
              <a:cs typeface="+mj-cs"/>
            </a:endParaRPr>
          </a:p>
        </p:txBody>
      </p:sp>
      <p:pic>
        <p:nvPicPr>
          <p:cNvPr id="6" name="Picture 2" descr="\\192.168.3.2\education\COMPOSITION\HIGHER_EDUCATION\Norton\185202  FERRIS\03_Files Processed\05_Art files\12_Lecture_JPEG\Tabl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1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80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E57374E7-3084-674F-9C41-5DEF6ECA4F5F}" type="slidenum">
              <a:rPr lang="en-US"/>
              <a:pPr/>
              <a:t>32</a:t>
            </a:fld>
            <a:endParaRPr lang="en-US"/>
          </a:p>
        </p:txBody>
      </p:sp>
      <p:sp>
        <p:nvSpPr>
          <p:cNvPr id="59394" name="Rectangle 2"/>
          <p:cNvSpPr>
            <a:spLocks noGrp="1" noChangeArrowheads="1"/>
          </p:cNvSpPr>
          <p:nvPr>
            <p:ph type="title"/>
          </p:nvPr>
        </p:nvSpPr>
        <p:spPr/>
        <p:txBody>
          <a:bodyPr>
            <a:normAutofit fontScale="90000"/>
          </a:bodyPr>
          <a:lstStyle/>
          <a:p>
            <a:pPr eaLnBrk="1" hangingPunct="1">
              <a:defRPr/>
            </a:pPr>
            <a:r>
              <a:rPr lang="en-US" sz="3400" smtClean="0">
                <a:ea typeface="+mj-ea"/>
                <a:cs typeface="+mj-cs"/>
              </a:rPr>
              <a:t>What does your living room/neighborhood say about you?</a:t>
            </a:r>
          </a:p>
        </p:txBody>
      </p:sp>
      <p:pic>
        <p:nvPicPr>
          <p:cNvPr id="59395" name="Picture 3" descr="ch08p06a"/>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219448"/>
            <a:ext cx="3505200" cy="263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31750" name="Picture 9" descr="PimFortuynLivingRoomAuctionedOffJune_Hessink_nl_a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38256"/>
            <a:ext cx="38862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0" descr="modern-living-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741" y="4604738"/>
            <a:ext cx="3385365" cy="22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1832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524ED62-18DF-CF41-85CA-949FF184D26E}" type="slidenum">
              <a:rPr lang="en-US"/>
              <a:pPr/>
              <a:t>33</a:t>
            </a:fld>
            <a:endParaRPr lang="en-US"/>
          </a:p>
        </p:txBody>
      </p:sp>
      <p:sp>
        <p:nvSpPr>
          <p:cNvPr id="71682" name="Rectangle 2"/>
          <p:cNvSpPr>
            <a:spLocks noGrp="1" noChangeArrowheads="1"/>
          </p:cNvSpPr>
          <p:nvPr>
            <p:ph type="title"/>
          </p:nvPr>
        </p:nvSpPr>
        <p:spPr/>
        <p:txBody>
          <a:bodyPr/>
          <a:lstStyle/>
          <a:p>
            <a:pPr eaLnBrk="1" hangingPunct="1">
              <a:defRPr/>
            </a:pPr>
            <a:endParaRPr lang="en-US" dirty="0" smtClean="0">
              <a:ea typeface="+mj-ea"/>
              <a:cs typeface="+mj-cs"/>
            </a:endParaRPr>
          </a:p>
        </p:txBody>
      </p:sp>
      <p:pic>
        <p:nvPicPr>
          <p:cNvPr id="32773" name="Picture 5" descr="livingroo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3359150"/>
            <a:ext cx="4381500" cy="328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5832165190_f3229838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4575"/>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2" descr="05-25-12Luzer1"/>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672067" y="0"/>
            <a:ext cx="4471933" cy="335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2" name="Picture 1"/>
          <p:cNvPicPr>
            <a:picLocks noChangeAspect="1"/>
          </p:cNvPicPr>
          <p:nvPr/>
        </p:nvPicPr>
        <p:blipFill>
          <a:blip r:embed="rId5"/>
          <a:stretch>
            <a:fillRect/>
          </a:stretch>
        </p:blipFill>
        <p:spPr>
          <a:xfrm>
            <a:off x="-16933" y="0"/>
            <a:ext cx="4779433" cy="3584575"/>
          </a:xfrm>
          <a:prstGeom prst="rect">
            <a:avLst/>
          </a:prstGeom>
        </p:spPr>
      </p:pic>
    </p:spTree>
    <p:extLst>
      <p:ext uri="{BB962C8B-B14F-4D97-AF65-F5344CB8AC3E}">
        <p14:creationId xmlns:p14="http://schemas.microsoft.com/office/powerpoint/2010/main" val="3537333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F88D935-295B-9F48-97BF-D14EB859241F}" type="slidenum">
              <a:rPr lang="en-US"/>
              <a:pPr/>
              <a:t>34</a:t>
            </a:fld>
            <a:endParaRPr lang="en-US"/>
          </a:p>
        </p:txBody>
      </p:sp>
      <p:sp>
        <p:nvSpPr>
          <p:cNvPr id="27650" name="Rectangle 2"/>
          <p:cNvSpPr>
            <a:spLocks noGrp="1" noChangeArrowheads="1"/>
          </p:cNvSpPr>
          <p:nvPr>
            <p:ph type="title"/>
          </p:nvPr>
        </p:nvSpPr>
        <p:spPr/>
        <p:txBody>
          <a:bodyPr/>
          <a:lstStyle/>
          <a:p>
            <a:pPr eaLnBrk="1" hangingPunct="1">
              <a:defRPr/>
            </a:pPr>
            <a:r>
              <a:rPr lang="en-US" smtClean="0">
                <a:ea typeface="+mj-ea"/>
                <a:cs typeface="+mj-cs"/>
              </a:rPr>
              <a:t>Theories of Social Class</a:t>
            </a:r>
          </a:p>
        </p:txBody>
      </p:sp>
      <p:sp>
        <p:nvSpPr>
          <p:cNvPr id="27651" name="Rectangle 3"/>
          <p:cNvSpPr>
            <a:spLocks noGrp="1" noChangeArrowheads="1"/>
          </p:cNvSpPr>
          <p:nvPr>
            <p:ph type="body" idx="1"/>
          </p:nvPr>
        </p:nvSpPr>
        <p:spPr>
          <a:xfrm>
            <a:off x="186755" y="2203524"/>
            <a:ext cx="8538145" cy="4062806"/>
          </a:xfrm>
        </p:spPr>
        <p:txBody>
          <a:bodyPr>
            <a:noAutofit/>
          </a:bodyPr>
          <a:lstStyle/>
          <a:p>
            <a:pPr eaLnBrk="1" hangingPunct="1">
              <a:lnSpc>
                <a:spcPct val="90000"/>
              </a:lnSpc>
              <a:defRPr/>
            </a:pPr>
            <a:r>
              <a:rPr lang="en-US" sz="2500" dirty="0" smtClean="0">
                <a:ea typeface="+mn-ea"/>
                <a:cs typeface="+mn-cs"/>
              </a:rPr>
              <a:t>More recently, </a:t>
            </a:r>
            <a:r>
              <a:rPr lang="en-US" sz="2500" b="1" dirty="0" smtClean="0">
                <a:ea typeface="+mn-ea"/>
                <a:cs typeface="+mn-cs"/>
              </a:rPr>
              <a:t>Pierre Bourdieu</a:t>
            </a:r>
            <a:r>
              <a:rPr lang="en-US" sz="2500" dirty="0" smtClean="0">
                <a:ea typeface="+mn-ea"/>
                <a:cs typeface="+mn-cs"/>
              </a:rPr>
              <a:t> has attempted to explain </a:t>
            </a:r>
            <a:r>
              <a:rPr lang="en-US" sz="2500" b="1" dirty="0" smtClean="0">
                <a:ea typeface="+mn-ea"/>
                <a:cs typeface="+mn-cs"/>
              </a:rPr>
              <a:t>social reproduction</a:t>
            </a:r>
            <a:r>
              <a:rPr lang="en-US" sz="2500" dirty="0" smtClean="0">
                <a:ea typeface="+mn-ea"/>
                <a:cs typeface="+mn-cs"/>
              </a:rPr>
              <a:t>, the tendency for social class status to be passed down from one generation to the next.  </a:t>
            </a:r>
          </a:p>
          <a:p>
            <a:pPr eaLnBrk="1" hangingPunct="1">
              <a:lnSpc>
                <a:spcPct val="90000"/>
              </a:lnSpc>
              <a:defRPr/>
            </a:pPr>
            <a:r>
              <a:rPr lang="en-US" sz="2500" dirty="0" smtClean="0">
                <a:ea typeface="+mn-ea"/>
                <a:cs typeface="+mn-cs"/>
              </a:rPr>
              <a:t>This happens because each generation acquires </a:t>
            </a:r>
            <a:r>
              <a:rPr lang="en-US" sz="2500" b="1" dirty="0" smtClean="0">
                <a:ea typeface="+mn-ea"/>
                <a:cs typeface="+mn-cs"/>
              </a:rPr>
              <a:t>cultural capital</a:t>
            </a:r>
            <a:r>
              <a:rPr lang="en-US" sz="2500" dirty="0" smtClean="0">
                <a:ea typeface="+mn-ea"/>
                <a:cs typeface="+mn-cs"/>
              </a:rPr>
              <a:t> (tastes, habits, expectations, skills, knowledge, etc.) that help us to gain advantages in society </a:t>
            </a:r>
            <a:r>
              <a:rPr lang="en-US" sz="2500" dirty="0" smtClean="0">
                <a:ea typeface="+mn-ea"/>
                <a:cs typeface="+mn-cs"/>
                <a:sym typeface="Wingdings" charset="0"/>
              </a:rPr>
              <a:t> comprising our </a:t>
            </a:r>
            <a:r>
              <a:rPr lang="en-US" sz="2500" b="1" dirty="0" smtClean="0">
                <a:ea typeface="+mn-ea"/>
                <a:cs typeface="+mn-cs"/>
                <a:sym typeface="Wingdings" charset="0"/>
              </a:rPr>
              <a:t>habitus</a:t>
            </a:r>
            <a:r>
              <a:rPr lang="en-US" sz="2500" b="1" i="1" dirty="0" smtClean="0">
                <a:ea typeface="+mn-ea"/>
                <a:cs typeface="+mn-cs"/>
                <a:sym typeface="Wingdings" charset="0"/>
              </a:rPr>
              <a:t> </a:t>
            </a:r>
            <a:r>
              <a:rPr lang="en-US" sz="2500" dirty="0" smtClean="0">
                <a:ea typeface="+mn-ea"/>
                <a:cs typeface="+mn-cs"/>
                <a:sym typeface="Wingdings" charset="0"/>
              </a:rPr>
              <a:t>(a structure of the mind characterized by a set of acquired sensibilities, dispositions, preferences and tastes)</a:t>
            </a:r>
            <a:endParaRPr lang="en-US" sz="2500" b="1" i="1" dirty="0" smtClean="0">
              <a:ea typeface="+mn-ea"/>
              <a:cs typeface="+mn-cs"/>
            </a:endParaRPr>
          </a:p>
          <a:p>
            <a:pPr eaLnBrk="1" hangingPunct="1">
              <a:lnSpc>
                <a:spcPct val="90000"/>
              </a:lnSpc>
              <a:defRPr/>
            </a:pPr>
            <a:r>
              <a:rPr lang="en-US" sz="2500" dirty="0" smtClean="0">
                <a:ea typeface="+mn-ea"/>
                <a:cs typeface="+mn-cs"/>
              </a:rPr>
              <a:t>This cultural capital either helps or hinders us as we become adults.</a:t>
            </a:r>
          </a:p>
          <a:p>
            <a:pPr eaLnBrk="1" hangingPunct="1">
              <a:lnSpc>
                <a:spcPct val="90000"/>
              </a:lnSpc>
              <a:defRPr/>
            </a:pPr>
            <a:endParaRPr lang="en-US" sz="2500" dirty="0" smtClean="0">
              <a:ea typeface="+mn-ea"/>
              <a:cs typeface="+mn-cs"/>
            </a:endParaRPr>
          </a:p>
          <a:p>
            <a:pPr eaLnBrk="1" hangingPunct="1">
              <a:lnSpc>
                <a:spcPct val="90000"/>
              </a:lnSpc>
              <a:defRPr/>
            </a:pPr>
            <a:endParaRPr lang="en-US" sz="2500" dirty="0" smtClean="0">
              <a:ea typeface="+mn-ea"/>
              <a:cs typeface="+mn-cs"/>
            </a:endParaRPr>
          </a:p>
        </p:txBody>
      </p:sp>
      <p:pic>
        <p:nvPicPr>
          <p:cNvPr id="33798" name="Picture 6" descr="https://encrypted-tbn1.gstatic.com/images?q=tbn:ANd9GcRJUX_L8gf4G-k0TeWJ1VTK566mWUP8YU6x58FZmzGWWMAmeZTC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2400"/>
            <a:ext cx="2047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50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BEF09A5-A757-FB40-85F0-8A582153F1AF}" type="slidenum">
              <a:rPr lang="en-US"/>
              <a:pPr/>
              <a:t>35</a:t>
            </a:fld>
            <a:endParaRPr lang="en-US"/>
          </a:p>
        </p:txBody>
      </p:sp>
      <p:sp>
        <p:nvSpPr>
          <p:cNvPr id="73730" name="Rectangle 2"/>
          <p:cNvSpPr>
            <a:spLocks noGrp="1" noChangeArrowheads="1"/>
          </p:cNvSpPr>
          <p:nvPr>
            <p:ph type="title"/>
          </p:nvPr>
        </p:nvSpPr>
        <p:spPr/>
        <p:txBody>
          <a:bodyPr>
            <a:normAutofit fontScale="90000"/>
          </a:bodyPr>
          <a:lstStyle/>
          <a:p>
            <a:pPr eaLnBrk="1" hangingPunct="1">
              <a:defRPr/>
            </a:pPr>
            <a:r>
              <a:rPr lang="en-US" sz="3400" dirty="0" smtClean="0">
                <a:ea typeface="+mj-ea"/>
                <a:cs typeface="+mj-cs"/>
              </a:rPr>
              <a:t>When ‘going to the store’ reveals your class position</a:t>
            </a:r>
          </a:p>
        </p:txBody>
      </p:sp>
      <p:sp>
        <p:nvSpPr>
          <p:cNvPr id="73731" name="Rectangle 3"/>
          <p:cNvSpPr>
            <a:spLocks noGrp="1" noChangeArrowheads="1"/>
          </p:cNvSpPr>
          <p:nvPr>
            <p:ph type="body" idx="1"/>
          </p:nvPr>
        </p:nvSpPr>
        <p:spPr/>
        <p:txBody>
          <a:bodyPr/>
          <a:lstStyle/>
          <a:p>
            <a:pPr eaLnBrk="1" hangingPunct="1">
              <a:defRPr/>
            </a:pPr>
            <a:endParaRPr lang="en-US" smtClean="0">
              <a:ea typeface="+mn-ea"/>
              <a:cs typeface="+mn-cs"/>
            </a:endParaRPr>
          </a:p>
        </p:txBody>
      </p:sp>
      <p:pic>
        <p:nvPicPr>
          <p:cNvPr id="34822" name="Picture 5" descr="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4" y="2179851"/>
            <a:ext cx="6804580" cy="46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985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Vallarta Locations</a:t>
            </a:r>
          </a:p>
        </p:txBody>
      </p:sp>
      <p:pic>
        <p:nvPicPr>
          <p:cNvPr id="8" name="Content Placeholder 7"/>
          <p:cNvPicPr>
            <a:picLocks noGrp="1" noChangeAspect="1"/>
          </p:cNvPicPr>
          <p:nvPr>
            <p:ph idx="1"/>
          </p:nvPr>
        </p:nvPicPr>
        <p:blipFill>
          <a:blip r:embed="rId2"/>
          <a:srcRect l="2766" r="2766"/>
          <a:stretch>
            <a:fillRect/>
          </a:stretch>
        </p:blipFill>
        <p:spPr>
          <a:xfrm>
            <a:off x="394344" y="2362541"/>
            <a:ext cx="8519469" cy="4109202"/>
          </a:xfrm>
        </p:spPr>
      </p:pic>
    </p:spTree>
    <p:extLst>
      <p:ext uri="{BB962C8B-B14F-4D97-AF65-F5344CB8AC3E}">
        <p14:creationId xmlns:p14="http://schemas.microsoft.com/office/powerpoint/2010/main" val="30926961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atin typeface="Verdana" charset="0"/>
                <a:ea typeface="MS PGothic" charset="0"/>
              </a:rPr>
              <a:t>Gelson’s Locations</a:t>
            </a:r>
          </a:p>
        </p:txBody>
      </p:sp>
      <p:pic>
        <p:nvPicPr>
          <p:cNvPr id="4" name="Content Placeholder 3"/>
          <p:cNvPicPr>
            <a:picLocks noGrp="1" noChangeAspect="1"/>
          </p:cNvPicPr>
          <p:nvPr>
            <p:ph idx="1"/>
          </p:nvPr>
        </p:nvPicPr>
        <p:blipFill>
          <a:blip r:embed="rId2"/>
          <a:srcRect l="3151" r="3151"/>
          <a:stretch>
            <a:fillRect/>
          </a:stretch>
        </p:blipFill>
        <p:spPr>
          <a:xfrm>
            <a:off x="188913" y="2058042"/>
            <a:ext cx="8724900" cy="4208288"/>
          </a:xfrm>
        </p:spPr>
      </p:pic>
    </p:spTree>
    <p:extLst>
      <p:ext uri="{BB962C8B-B14F-4D97-AF65-F5344CB8AC3E}">
        <p14:creationId xmlns:p14="http://schemas.microsoft.com/office/powerpoint/2010/main" val="26669192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mj-ea"/>
                <a:cs typeface="+mj-cs"/>
              </a:rPr>
              <a:t>Whole Foods </a:t>
            </a:r>
            <a:r>
              <a:rPr lang="en-US" dirty="0" smtClean="0">
                <a:ea typeface="+mj-ea"/>
                <a:cs typeface="+mj-cs"/>
              </a:rPr>
              <a:t>Locations</a:t>
            </a:r>
          </a:p>
        </p:txBody>
      </p:sp>
      <p:pic>
        <p:nvPicPr>
          <p:cNvPr id="4" name="Content Placeholder 3"/>
          <p:cNvPicPr>
            <a:picLocks noGrp="1" noChangeAspect="1"/>
          </p:cNvPicPr>
          <p:nvPr>
            <p:ph idx="1"/>
          </p:nvPr>
        </p:nvPicPr>
        <p:blipFill>
          <a:blip r:embed="rId2"/>
          <a:srcRect l="2843" r="2843"/>
          <a:stretch>
            <a:fillRect/>
          </a:stretch>
        </p:blipFill>
        <p:spPr>
          <a:xfrm>
            <a:off x="188913" y="2300803"/>
            <a:ext cx="8724900" cy="4208288"/>
          </a:xfrm>
        </p:spPr>
      </p:pic>
    </p:spTree>
    <p:extLst>
      <p:ext uri="{BB962C8B-B14F-4D97-AF65-F5344CB8AC3E}">
        <p14:creationId xmlns:p14="http://schemas.microsoft.com/office/powerpoint/2010/main" val="12917959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95CC6E18-71CD-894A-BD48-536A38FB9956}" type="slidenum">
              <a:rPr lang="en-US"/>
              <a:pPr/>
              <a:t>39</a:t>
            </a:fld>
            <a:endParaRPr lang="en-US"/>
          </a:p>
        </p:txBody>
      </p:sp>
      <p:sp>
        <p:nvSpPr>
          <p:cNvPr id="28674" name="Rectangle 2"/>
          <p:cNvSpPr>
            <a:spLocks noGrp="1" noChangeArrowheads="1"/>
          </p:cNvSpPr>
          <p:nvPr>
            <p:ph type="title"/>
          </p:nvPr>
        </p:nvSpPr>
        <p:spPr/>
        <p:txBody>
          <a:bodyPr/>
          <a:lstStyle/>
          <a:p>
            <a:pPr eaLnBrk="1" hangingPunct="1">
              <a:defRPr/>
            </a:pPr>
            <a:r>
              <a:rPr lang="en-US" smtClean="0">
                <a:ea typeface="+mj-ea"/>
                <a:cs typeface="+mj-cs"/>
              </a:rPr>
              <a:t>Theories of Social Class</a:t>
            </a:r>
          </a:p>
        </p:txBody>
      </p:sp>
      <p:sp>
        <p:nvSpPr>
          <p:cNvPr id="28675" name="Rectangle 3"/>
          <p:cNvSpPr>
            <a:spLocks noGrp="1" noChangeArrowheads="1"/>
          </p:cNvSpPr>
          <p:nvPr>
            <p:ph type="body" idx="1"/>
          </p:nvPr>
        </p:nvSpPr>
        <p:spPr/>
        <p:txBody>
          <a:bodyPr>
            <a:noAutofit/>
          </a:bodyPr>
          <a:lstStyle/>
          <a:p>
            <a:pPr eaLnBrk="1" hangingPunct="1">
              <a:defRPr/>
            </a:pPr>
            <a:r>
              <a:rPr lang="en-US" sz="2800" b="1" dirty="0" smtClean="0">
                <a:ea typeface="+mn-ea"/>
                <a:cs typeface="+mn-cs"/>
              </a:rPr>
              <a:t>Symbolic </a:t>
            </a:r>
            <a:r>
              <a:rPr lang="en-US" sz="2800" b="1" dirty="0" err="1" smtClean="0">
                <a:ea typeface="+mn-ea"/>
                <a:cs typeface="+mn-cs"/>
              </a:rPr>
              <a:t>Interactionists</a:t>
            </a:r>
            <a:r>
              <a:rPr lang="en-US" sz="2800" dirty="0" smtClean="0">
                <a:ea typeface="+mn-ea"/>
                <a:cs typeface="+mn-cs"/>
              </a:rPr>
              <a:t> examine the way we use status differences to categorize ourselves and others.  </a:t>
            </a:r>
          </a:p>
          <a:p>
            <a:pPr eaLnBrk="1" hangingPunct="1">
              <a:defRPr/>
            </a:pPr>
            <a:r>
              <a:rPr lang="en-US" sz="2800" dirty="0" smtClean="0">
                <a:ea typeface="+mn-ea"/>
                <a:cs typeface="+mn-cs"/>
              </a:rPr>
              <a:t>As </a:t>
            </a:r>
            <a:r>
              <a:rPr lang="en-US" sz="2800" b="1" dirty="0" smtClean="0">
                <a:ea typeface="+mn-ea"/>
                <a:cs typeface="+mn-cs"/>
              </a:rPr>
              <a:t>Erving </a:t>
            </a:r>
            <a:r>
              <a:rPr lang="en-US" sz="2800" b="1" dirty="0" err="1" smtClean="0">
                <a:ea typeface="+mn-ea"/>
                <a:cs typeface="+mn-cs"/>
              </a:rPr>
              <a:t>Goffman</a:t>
            </a:r>
            <a:r>
              <a:rPr lang="en-US" sz="2800" dirty="0" smtClean="0">
                <a:ea typeface="+mn-ea"/>
                <a:cs typeface="+mn-cs"/>
              </a:rPr>
              <a:t> pointed out, our clothing, speech, gestures, possessions, friends, and activities provide information about our socioeconomic status.</a:t>
            </a:r>
          </a:p>
          <a:p>
            <a:pPr eaLnBrk="1" hangingPunct="1">
              <a:defRPr/>
            </a:pPr>
            <a:endParaRPr lang="en-US" sz="2800" dirty="0" smtClean="0">
              <a:ea typeface="+mn-ea"/>
              <a:cs typeface="+mn-cs"/>
            </a:endParaRPr>
          </a:p>
        </p:txBody>
      </p:sp>
    </p:spTree>
    <p:extLst>
      <p:ext uri="{BB962C8B-B14F-4D97-AF65-F5344CB8AC3E}">
        <p14:creationId xmlns:p14="http://schemas.microsoft.com/office/powerpoint/2010/main" val="2870819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D889E0-CAB2-4699-909D-B9A88D47ACBE}" type="slidenum">
              <a:rPr lang="en-US" smtClean="0"/>
              <a:t>4</a:t>
            </a:fld>
            <a:endParaRPr lang="en-US"/>
          </a:p>
        </p:txBody>
      </p:sp>
      <p:pic>
        <p:nvPicPr>
          <p:cNvPr id="3" name="Picture 2" descr="Screen Shot 2014-08-26 at 4.48.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334" y="853681"/>
            <a:ext cx="3273146" cy="5650073"/>
          </a:xfrm>
          <a:prstGeom prst="rect">
            <a:avLst/>
          </a:prstGeom>
        </p:spPr>
      </p:pic>
      <p:sp>
        <p:nvSpPr>
          <p:cNvPr id="4" name="TextBox 3"/>
          <p:cNvSpPr txBox="1"/>
          <p:nvPr/>
        </p:nvSpPr>
        <p:spPr>
          <a:xfrm>
            <a:off x="774259" y="1425039"/>
            <a:ext cx="4366821" cy="5016757"/>
          </a:xfrm>
          <a:prstGeom prst="rect">
            <a:avLst/>
          </a:prstGeom>
          <a:noFill/>
        </p:spPr>
        <p:txBody>
          <a:bodyPr wrap="square" rtlCol="0">
            <a:spAutoFit/>
          </a:bodyPr>
          <a:lstStyle/>
          <a:p>
            <a:r>
              <a:rPr lang="en-US" sz="3200" dirty="0" smtClean="0">
                <a:latin typeface="Century Gothic"/>
                <a:cs typeface="Century Gothic"/>
              </a:rPr>
              <a:t>How does the US compare to other nations?</a:t>
            </a:r>
          </a:p>
          <a:p>
            <a:endParaRPr lang="en-US" sz="3200" dirty="0">
              <a:latin typeface="Century Gothic"/>
              <a:cs typeface="Century Gothic"/>
            </a:endParaRPr>
          </a:p>
          <a:p>
            <a:r>
              <a:rPr lang="en-US" sz="3200" dirty="0">
                <a:latin typeface="Century Gothic"/>
                <a:cs typeface="Century Gothic"/>
              </a:rPr>
              <a:t>Percentage of wealth held in 2000 by the Top 10% of the adult population in various Western countries</a:t>
            </a:r>
          </a:p>
        </p:txBody>
      </p:sp>
    </p:spTree>
    <p:extLst>
      <p:ext uri="{BB962C8B-B14F-4D97-AF65-F5344CB8AC3E}">
        <p14:creationId xmlns:p14="http://schemas.microsoft.com/office/powerpoint/2010/main" val="3938247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noFill/>
        </p:spPr>
        <p:txBody>
          <a:bodyPr/>
          <a:lstStyle/>
          <a:p>
            <a:pPr>
              <a:defRPr/>
            </a:pPr>
            <a:r>
              <a:rPr lang="en-US"/>
              <a:t>Introduction to Sociology: Social Class and Inequality</a:t>
            </a:r>
          </a:p>
        </p:txBody>
      </p:sp>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AC2DC799-C1C6-7B4C-B5EE-4539116AF0E3}" type="slidenum">
              <a:rPr lang="en-US"/>
              <a:pPr/>
              <a:t>40</a:t>
            </a:fld>
            <a:endParaRPr lang="en-US"/>
          </a:p>
        </p:txBody>
      </p:sp>
      <p:sp>
        <p:nvSpPr>
          <p:cNvPr id="32770" name="Rectangle 2"/>
          <p:cNvSpPr>
            <a:spLocks noGrp="1" noChangeArrowheads="1"/>
          </p:cNvSpPr>
          <p:nvPr>
            <p:ph type="title"/>
          </p:nvPr>
        </p:nvSpPr>
        <p:spPr/>
        <p:txBody>
          <a:bodyPr/>
          <a:lstStyle/>
          <a:p>
            <a:pPr eaLnBrk="1" hangingPunct="1">
              <a:defRPr/>
            </a:pPr>
            <a:endParaRPr lang="en-US" smtClean="0">
              <a:ea typeface="+mj-ea"/>
              <a:cs typeface="+mj-cs"/>
            </a:endParaRPr>
          </a:p>
        </p:txBody>
      </p:sp>
      <p:pic>
        <p:nvPicPr>
          <p:cNvPr id="32772" name="Picture 4" descr="Table 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941237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CFD103E9-04E9-2644-95DB-C9D4F93C0D29}" type="slidenum">
              <a:rPr lang="en-US"/>
              <a:pPr/>
              <a:t>41</a:t>
            </a:fld>
            <a:endParaRPr lang="en-US"/>
          </a:p>
        </p:txBody>
      </p:sp>
      <p:sp>
        <p:nvSpPr>
          <p:cNvPr id="29698" name="Rectangle 2"/>
          <p:cNvSpPr>
            <a:spLocks noGrp="1" noChangeArrowheads="1"/>
          </p:cNvSpPr>
          <p:nvPr>
            <p:ph type="title"/>
          </p:nvPr>
        </p:nvSpPr>
        <p:spPr/>
        <p:txBody>
          <a:bodyPr>
            <a:normAutofit fontScale="90000"/>
          </a:bodyPr>
          <a:lstStyle/>
          <a:p>
            <a:pPr eaLnBrk="1" hangingPunct="1">
              <a:defRPr/>
            </a:pPr>
            <a:r>
              <a:rPr lang="en-US" sz="3400" smtClean="0">
                <a:ea typeface="+mj-ea"/>
                <a:cs typeface="+mj-cs"/>
              </a:rPr>
              <a:t>Socioeconomic Status and Life Chances</a:t>
            </a:r>
          </a:p>
        </p:txBody>
      </p:sp>
      <p:sp>
        <p:nvSpPr>
          <p:cNvPr id="29699" name="Rectangle 3"/>
          <p:cNvSpPr>
            <a:spLocks noGrp="1" noChangeArrowheads="1"/>
          </p:cNvSpPr>
          <p:nvPr>
            <p:ph type="body" idx="1"/>
          </p:nvPr>
        </p:nvSpPr>
        <p:spPr/>
        <p:txBody>
          <a:bodyPr>
            <a:normAutofit/>
          </a:bodyPr>
          <a:lstStyle/>
          <a:p>
            <a:pPr eaLnBrk="1" hangingPunct="1">
              <a:defRPr/>
            </a:pPr>
            <a:r>
              <a:rPr lang="en-US" sz="3200" dirty="0" smtClean="0">
                <a:ea typeface="+mn-ea"/>
                <a:cs typeface="+mn-cs"/>
              </a:rPr>
              <a:t>Belonging to a certain social class has profound consequences for individuals in all areas of life, including education, employment, and medical care.  </a:t>
            </a:r>
          </a:p>
          <a:p>
            <a:pPr eaLnBrk="1" hangingPunct="1">
              <a:defRPr/>
            </a:pPr>
            <a:endParaRPr lang="en-US" sz="3200" dirty="0" smtClean="0">
              <a:ea typeface="+mn-ea"/>
              <a:cs typeface="+mn-cs"/>
            </a:endParaRPr>
          </a:p>
        </p:txBody>
      </p:sp>
    </p:spTree>
    <p:extLst>
      <p:ext uri="{BB962C8B-B14F-4D97-AF65-F5344CB8AC3E}">
        <p14:creationId xmlns:p14="http://schemas.microsoft.com/office/powerpoint/2010/main" val="289472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FFC135B-66A9-2844-8873-53C7994E1125}" type="slidenum">
              <a:rPr lang="en-US"/>
              <a:pPr/>
              <a:t>42</a:t>
            </a:fld>
            <a:endParaRPr lang="en-US"/>
          </a:p>
        </p:txBody>
      </p:sp>
      <p:sp>
        <p:nvSpPr>
          <p:cNvPr id="79874" name="Rectangle 2"/>
          <p:cNvSpPr>
            <a:spLocks noGrp="1" noChangeArrowheads="1"/>
          </p:cNvSpPr>
          <p:nvPr>
            <p:ph type="title"/>
          </p:nvPr>
        </p:nvSpPr>
        <p:spPr/>
        <p:txBody>
          <a:bodyPr/>
          <a:lstStyle/>
          <a:p>
            <a:pPr eaLnBrk="1" hangingPunct="1">
              <a:defRPr/>
            </a:pPr>
            <a:r>
              <a:rPr lang="en-US" smtClean="0">
                <a:ea typeface="+mj-ea"/>
                <a:cs typeface="+mj-cs"/>
              </a:rPr>
              <a:t>Social Class and Health</a:t>
            </a:r>
          </a:p>
        </p:txBody>
      </p:sp>
      <p:sp>
        <p:nvSpPr>
          <p:cNvPr id="79875" name="Rectangle 3"/>
          <p:cNvSpPr>
            <a:spLocks noGrp="1" noChangeArrowheads="1"/>
          </p:cNvSpPr>
          <p:nvPr>
            <p:ph type="body" idx="1"/>
          </p:nvPr>
        </p:nvSpPr>
        <p:spPr>
          <a:xfrm>
            <a:off x="188765" y="2413000"/>
            <a:ext cx="5210469" cy="4156075"/>
          </a:xfrm>
        </p:spPr>
        <p:txBody>
          <a:bodyPr>
            <a:normAutofit/>
          </a:bodyPr>
          <a:lstStyle/>
          <a:p>
            <a:pPr eaLnBrk="1" hangingPunct="1">
              <a:lnSpc>
                <a:spcPct val="90000"/>
              </a:lnSpc>
            </a:pPr>
            <a:r>
              <a:rPr lang="en-US" sz="3200" dirty="0" smtClean="0">
                <a:latin typeface="Century Gothic"/>
                <a:ea typeface="MS PGothic" charset="0"/>
                <a:cs typeface="Century Gothic"/>
              </a:rPr>
              <a:t>The </a:t>
            </a:r>
            <a:r>
              <a:rPr lang="en-US" sz="3200" dirty="0">
                <a:latin typeface="Century Gothic"/>
                <a:ea typeface="MS PGothic" charset="0"/>
                <a:cs typeface="Century Gothic"/>
              </a:rPr>
              <a:t>national average of annual household expenditures on fresh produce was $429 in 2009, while consumers in households earning $100,000 or more spent $712. </a:t>
            </a:r>
          </a:p>
        </p:txBody>
      </p:sp>
      <p:pic>
        <p:nvPicPr>
          <p:cNvPr id="2" name="Picture 1"/>
          <p:cNvPicPr>
            <a:picLocks noChangeAspect="1"/>
          </p:cNvPicPr>
          <p:nvPr/>
        </p:nvPicPr>
        <p:blipFill>
          <a:blip r:embed="rId3"/>
          <a:stretch>
            <a:fillRect/>
          </a:stretch>
        </p:blipFill>
        <p:spPr>
          <a:xfrm>
            <a:off x="5399234" y="2188913"/>
            <a:ext cx="3556000" cy="2032000"/>
          </a:xfrm>
          <a:prstGeom prst="rect">
            <a:avLst/>
          </a:prstGeom>
        </p:spPr>
      </p:pic>
      <p:sp>
        <p:nvSpPr>
          <p:cNvPr id="3" name="TextBox 2"/>
          <p:cNvSpPr txBox="1"/>
          <p:nvPr/>
        </p:nvSpPr>
        <p:spPr>
          <a:xfrm>
            <a:off x="6312326" y="4272663"/>
            <a:ext cx="2160085" cy="2308324"/>
          </a:xfrm>
          <a:prstGeom prst="rect">
            <a:avLst/>
          </a:prstGeom>
          <a:noFill/>
        </p:spPr>
        <p:txBody>
          <a:bodyPr wrap="square" rtlCol="0">
            <a:spAutoFit/>
          </a:bodyPr>
          <a:lstStyle/>
          <a:p>
            <a:r>
              <a:rPr lang="en-US" sz="2400" dirty="0" smtClean="0"/>
              <a:t>As Income </a:t>
            </a:r>
            <a:r>
              <a:rPr lang="en-US" sz="2400" dirty="0" smtClean="0">
                <a:latin typeface="Wingdings"/>
                <a:ea typeface="Wingdings"/>
                <a:cs typeface="Wingdings"/>
                <a:sym typeface="Wingdings"/>
              </a:rPr>
              <a:t></a:t>
            </a:r>
          </a:p>
          <a:p>
            <a:endParaRPr lang="en-US" sz="2400" dirty="0">
              <a:latin typeface="Wingdings"/>
              <a:ea typeface="Wingdings"/>
              <a:cs typeface="Wingdings"/>
              <a:sym typeface="Wingdings"/>
            </a:endParaRPr>
          </a:p>
          <a:p>
            <a:r>
              <a:rPr lang="en-US" sz="2400" dirty="0" smtClean="0"/>
              <a:t>Fresh produce consumption </a:t>
            </a:r>
            <a:r>
              <a:rPr lang="en-US" sz="2400" dirty="0">
                <a:latin typeface="Wingdings"/>
                <a:ea typeface="Wingdings"/>
                <a:cs typeface="Wingdings"/>
                <a:sym typeface="Wingdings"/>
              </a:rPr>
              <a:t></a:t>
            </a:r>
            <a:endParaRPr lang="en-US" sz="2400" dirty="0"/>
          </a:p>
        </p:txBody>
      </p:sp>
    </p:spTree>
    <p:extLst>
      <p:ext uri="{BB962C8B-B14F-4D97-AF65-F5344CB8AC3E}">
        <p14:creationId xmlns:p14="http://schemas.microsoft.com/office/powerpoint/2010/main" val="240817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 Expectancy: Gap </a:t>
            </a:r>
            <a:r>
              <a:rPr lang="en-US" smtClean="0"/>
              <a:t>getting worse</a:t>
            </a:r>
            <a:endParaRPr lang="en-US" dirty="0"/>
          </a:p>
        </p:txBody>
      </p:sp>
      <p:sp>
        <p:nvSpPr>
          <p:cNvPr id="3" name="Content Placeholder 2"/>
          <p:cNvSpPr>
            <a:spLocks noGrp="1"/>
          </p:cNvSpPr>
          <p:nvPr>
            <p:ph idx="1"/>
          </p:nvPr>
        </p:nvSpPr>
        <p:spPr>
          <a:xfrm>
            <a:off x="0" y="2038256"/>
            <a:ext cx="9144000" cy="4530819"/>
          </a:xfrm>
        </p:spPr>
        <p:txBody>
          <a:bodyPr>
            <a:normAutofit fontScale="92500" lnSpcReduction="20000"/>
          </a:bodyPr>
          <a:lstStyle/>
          <a:p>
            <a:r>
              <a:rPr lang="en-US" dirty="0"/>
              <a:t>"Men in the top 1 percent distribution level live about 15 years longer than men in the bottom 1 percent on the income distribution in the United States</a:t>
            </a:r>
            <a:r>
              <a:rPr lang="en-US" dirty="0" smtClean="0"/>
              <a:t>.</a:t>
            </a:r>
            <a:endParaRPr lang="en-US" dirty="0"/>
          </a:p>
          <a:p>
            <a:r>
              <a:rPr lang="en-US" dirty="0"/>
              <a:t>"To give you a sense of the magnitude, men in the bottom 1 percent have life expectancy comparable to the average life expectancy in Pakistan or Sudan</a:t>
            </a:r>
            <a:r>
              <a:rPr lang="en-US" dirty="0" smtClean="0"/>
              <a:t>.”</a:t>
            </a:r>
          </a:p>
          <a:p>
            <a:r>
              <a:rPr lang="en-US" dirty="0"/>
              <a:t>And where life spans are concerned, the rich are getting richer</a:t>
            </a:r>
            <a:r>
              <a:rPr lang="en-US" dirty="0" smtClean="0"/>
              <a:t>.</a:t>
            </a:r>
            <a:endParaRPr lang="en-US" dirty="0"/>
          </a:p>
          <a:p>
            <a:r>
              <a:rPr lang="en-US" dirty="0"/>
              <a:t>Since 2001, life expectancy has increased by 2.3 years for the wealthiest 5 percent of American men and by nearly 3 years for similarly situated women. Meanwhile, life expectancy has increased barely at all for the poorest 5 percent</a:t>
            </a:r>
            <a:r>
              <a:rPr lang="en-US" dirty="0" smtClean="0"/>
              <a:t>.</a:t>
            </a:r>
            <a:endParaRPr lang="en-US" dirty="0"/>
          </a:p>
          <a:p>
            <a:r>
              <a:rPr lang="en-US" dirty="0"/>
              <a:t>Among the study's findings was that poor people in affluent cities such as San Francisco and New York tend to live longer than people of similar income levels in rust belt cities such as </a:t>
            </a:r>
            <a:r>
              <a:rPr lang="en-US" dirty="0" smtClean="0"/>
              <a:t>Detroit.”</a:t>
            </a:r>
            <a:endParaRPr lang="en-US" dirty="0"/>
          </a:p>
        </p:txBody>
      </p:sp>
      <p:sp>
        <p:nvSpPr>
          <p:cNvPr id="4" name="Slide Number Placeholder 3"/>
          <p:cNvSpPr>
            <a:spLocks noGrp="1"/>
          </p:cNvSpPr>
          <p:nvPr>
            <p:ph type="sldNum" sz="quarter" idx="12"/>
          </p:nvPr>
        </p:nvSpPr>
        <p:spPr/>
        <p:txBody>
          <a:bodyPr/>
          <a:lstStyle/>
          <a:p>
            <a:fld id="{4A822907-8A9D-4F6B-98F6-913902AD56B5}" type="slidenum">
              <a:rPr lang="en-US" smtClean="0"/>
              <a:t>43</a:t>
            </a:fld>
            <a:endParaRPr lang="en-US"/>
          </a:p>
        </p:txBody>
      </p:sp>
    </p:spTree>
    <p:extLst>
      <p:ext uri="{BB962C8B-B14F-4D97-AF65-F5344CB8AC3E}">
        <p14:creationId xmlns:p14="http://schemas.microsoft.com/office/powerpoint/2010/main" val="2747139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Life Expectancy</a:t>
            </a:r>
            <a:endParaRPr lang="en-US" dirty="0">
              <a:cs typeface="+mj-cs"/>
            </a:endParaRPr>
          </a:p>
        </p:txBody>
      </p:sp>
      <p:pic>
        <p:nvPicPr>
          <p:cNvPr id="6" name="Content Placeholder 5"/>
          <p:cNvPicPr>
            <a:picLocks noGrp="1" noChangeAspect="1"/>
          </p:cNvPicPr>
          <p:nvPr>
            <p:ph idx="1"/>
          </p:nvPr>
        </p:nvPicPr>
        <p:blipFill>
          <a:blip r:embed="rId3"/>
          <a:stretch>
            <a:fillRect/>
          </a:stretch>
        </p:blipFill>
        <p:spPr>
          <a:xfrm>
            <a:off x="2797031" y="2278220"/>
            <a:ext cx="6346970" cy="4236020"/>
          </a:xfrm>
        </p:spPr>
      </p:pic>
      <p:sp>
        <p:nvSpPr>
          <p:cNvPr id="5" name="Slide Number Placeholder 4"/>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38C1FA5-1331-5D43-9723-20E64D38D542}" type="slidenum">
              <a:rPr lang="en-US"/>
              <a:pPr/>
              <a:t>44</a:t>
            </a:fld>
            <a:endParaRPr lang="en-US"/>
          </a:p>
        </p:txBody>
      </p:sp>
      <p:sp>
        <p:nvSpPr>
          <p:cNvPr id="43014" name="TextBox 6"/>
          <p:cNvSpPr txBox="1">
            <a:spLocks noChangeArrowheads="1"/>
          </p:cNvSpPr>
          <p:nvPr/>
        </p:nvSpPr>
        <p:spPr bwMode="auto">
          <a:xfrm>
            <a:off x="292115" y="2500070"/>
            <a:ext cx="2826695" cy="369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r>
              <a:rPr lang="en-US" sz="2600" dirty="0">
                <a:latin typeface="Century Gothic"/>
                <a:cs typeface="Century Gothic"/>
              </a:rPr>
              <a:t>Changes in life expectancy, by income: An astonishing improvement for the wealthy; disappointment for the poor. </a:t>
            </a:r>
            <a:br>
              <a:rPr lang="en-US" sz="2600" dirty="0">
                <a:latin typeface="Century Gothic"/>
                <a:cs typeface="Century Gothic"/>
              </a:rPr>
            </a:br>
            <a:endParaRPr lang="en-US" sz="2600" dirty="0">
              <a:latin typeface="Century Gothic"/>
              <a:cs typeface="Century Gothic"/>
            </a:endParaRPr>
          </a:p>
        </p:txBody>
      </p:sp>
    </p:spTree>
    <p:extLst>
      <p:ext uri="{BB962C8B-B14F-4D97-AF65-F5344CB8AC3E}">
        <p14:creationId xmlns:p14="http://schemas.microsoft.com/office/powerpoint/2010/main" val="2227236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A5B32E45-79B5-1C40-87E0-2A384A4BD3BF}" type="slidenum">
              <a:rPr lang="en-US"/>
              <a:pPr/>
              <a:t>45</a:t>
            </a:fld>
            <a:endParaRPr lang="en-US"/>
          </a:p>
        </p:txBody>
      </p:sp>
      <p:sp>
        <p:nvSpPr>
          <p:cNvPr id="63490" name="Rectangle 2"/>
          <p:cNvSpPr>
            <a:spLocks noGrp="1" noChangeArrowheads="1"/>
          </p:cNvSpPr>
          <p:nvPr>
            <p:ph type="title"/>
          </p:nvPr>
        </p:nvSpPr>
        <p:spPr/>
        <p:txBody>
          <a:bodyPr/>
          <a:lstStyle/>
          <a:p>
            <a:pPr eaLnBrk="1" hangingPunct="1">
              <a:defRPr/>
            </a:pPr>
            <a:r>
              <a:rPr lang="en-GB" sz="3400" dirty="0" smtClean="0">
                <a:ea typeface="+mj-ea"/>
                <a:cs typeface="+mj-cs"/>
              </a:rPr>
              <a:t>Brain and Lung Cancer Statistics</a:t>
            </a:r>
            <a:endParaRPr lang="en-US" sz="3400" dirty="0" smtClean="0">
              <a:ea typeface="+mj-ea"/>
              <a:cs typeface="+mj-cs"/>
            </a:endParaRPr>
          </a:p>
        </p:txBody>
      </p:sp>
      <p:pic>
        <p:nvPicPr>
          <p:cNvPr id="6349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2147932"/>
            <a:ext cx="8610600" cy="238125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3493" name="Text Box 5"/>
          <p:cNvSpPr txBox="1">
            <a:spLocks noChangeArrowheads="1"/>
          </p:cNvSpPr>
          <p:nvPr/>
        </p:nvSpPr>
        <p:spPr bwMode="auto">
          <a:xfrm>
            <a:off x="762000" y="4614694"/>
            <a:ext cx="7924800"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pPr>
              <a:spcBef>
                <a:spcPct val="50000"/>
              </a:spcBef>
            </a:pPr>
            <a:r>
              <a:rPr lang="en-US" sz="2200" dirty="0">
                <a:latin typeface="Century Gothic"/>
                <a:cs typeface="Century Gothic"/>
              </a:rPr>
              <a:t>What</a:t>
            </a:r>
            <a:r>
              <a:rPr lang="ja-JP" altLang="en-US" sz="2200" dirty="0">
                <a:latin typeface="Century Gothic"/>
                <a:cs typeface="Century Gothic"/>
              </a:rPr>
              <a:t>’</a:t>
            </a:r>
            <a:r>
              <a:rPr lang="en-US" altLang="ja-JP" sz="2200" dirty="0">
                <a:latin typeface="Century Gothic"/>
                <a:cs typeface="Century Gothic"/>
              </a:rPr>
              <a:t>s different about how one gets which type of cancer?</a:t>
            </a:r>
          </a:p>
          <a:p>
            <a:pPr>
              <a:spcBef>
                <a:spcPct val="50000"/>
              </a:spcBef>
            </a:pPr>
            <a:r>
              <a:rPr lang="en-US" sz="2200" dirty="0">
                <a:latin typeface="Century Gothic"/>
                <a:cs typeface="Century Gothic"/>
              </a:rPr>
              <a:t>Lung cancer is strongly impacted by health behaviors whereas brain cancer is generally viewed as less predictable or preventable</a:t>
            </a:r>
          </a:p>
        </p:txBody>
      </p:sp>
    </p:spTree>
    <p:extLst>
      <p:ext uri="{BB962C8B-B14F-4D97-AF65-F5344CB8AC3E}">
        <p14:creationId xmlns:p14="http://schemas.microsoft.com/office/powerpoint/2010/main" val="2671555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31BCC8F-9BB3-F243-AE88-B22710D0EFE7}" type="slidenum">
              <a:rPr lang="en-US"/>
              <a:pPr/>
              <a:t>46</a:t>
            </a:fld>
            <a:endParaRPr lang="en-US"/>
          </a:p>
        </p:txBody>
      </p:sp>
      <p:sp>
        <p:nvSpPr>
          <p:cNvPr id="30722" name="Rectangle 2"/>
          <p:cNvSpPr>
            <a:spLocks noGrp="1" noChangeArrowheads="1"/>
          </p:cNvSpPr>
          <p:nvPr>
            <p:ph type="title"/>
          </p:nvPr>
        </p:nvSpPr>
        <p:spPr/>
        <p:txBody>
          <a:bodyPr/>
          <a:lstStyle/>
          <a:p>
            <a:pPr eaLnBrk="1" hangingPunct="1">
              <a:defRPr/>
            </a:pPr>
            <a:r>
              <a:rPr lang="en-US" smtClean="0">
                <a:ea typeface="+mj-ea"/>
                <a:cs typeface="+mj-cs"/>
              </a:rPr>
              <a:t>Social Mobility</a:t>
            </a:r>
          </a:p>
        </p:txBody>
      </p:sp>
      <p:sp>
        <p:nvSpPr>
          <p:cNvPr id="30723" name="Rectangle 3"/>
          <p:cNvSpPr>
            <a:spLocks noGrp="1" noChangeArrowheads="1"/>
          </p:cNvSpPr>
          <p:nvPr>
            <p:ph type="body" idx="1"/>
          </p:nvPr>
        </p:nvSpPr>
        <p:spPr>
          <a:xfrm>
            <a:off x="566738" y="2203522"/>
            <a:ext cx="8043862" cy="3892477"/>
          </a:xfrm>
        </p:spPr>
        <p:txBody>
          <a:bodyPr>
            <a:noAutofit/>
          </a:bodyPr>
          <a:lstStyle/>
          <a:p>
            <a:pPr eaLnBrk="1" hangingPunct="1">
              <a:lnSpc>
                <a:spcPct val="90000"/>
              </a:lnSpc>
              <a:defRPr/>
            </a:pPr>
            <a:r>
              <a:rPr lang="en-US" sz="2400" b="1" dirty="0" smtClean="0">
                <a:latin typeface="Century Gothic "/>
                <a:ea typeface="+mn-ea"/>
                <a:cs typeface="Century Gothic "/>
              </a:rPr>
              <a:t>Social mobility</a:t>
            </a:r>
            <a:r>
              <a:rPr lang="en-US" sz="2400" dirty="0" smtClean="0">
                <a:latin typeface="Century Gothic "/>
                <a:ea typeface="+mn-ea"/>
                <a:cs typeface="Century Gothic "/>
              </a:rPr>
              <a:t> is the movement of individuals or groups within the hierarchal system of social classes.  </a:t>
            </a:r>
          </a:p>
          <a:p>
            <a:pPr eaLnBrk="1" hangingPunct="1">
              <a:lnSpc>
                <a:spcPct val="90000"/>
              </a:lnSpc>
              <a:defRPr/>
            </a:pPr>
            <a:r>
              <a:rPr lang="en-US" sz="2400" dirty="0" smtClean="0">
                <a:latin typeface="Century Gothic "/>
                <a:ea typeface="+mn-ea"/>
                <a:cs typeface="Century Gothic "/>
              </a:rPr>
              <a:t>America technically has an open system (it is legal and permissible for people to move between classes) but there are structural patterns where people tend to stay very close to the class they were raised in.  </a:t>
            </a:r>
          </a:p>
          <a:p>
            <a:pPr eaLnBrk="1" hangingPunct="1">
              <a:lnSpc>
                <a:spcPct val="90000"/>
              </a:lnSpc>
              <a:defRPr/>
            </a:pPr>
            <a:r>
              <a:rPr lang="en-US" sz="2400" dirty="0" smtClean="0">
                <a:latin typeface="Century Gothic "/>
                <a:ea typeface="+mn-ea"/>
                <a:cs typeface="Century Gothic "/>
              </a:rPr>
              <a:t>There is a less than 2% chance that someone whose parents are in the bottom 60% of all incomes will ever end up in the top 5%.</a:t>
            </a:r>
          </a:p>
          <a:p>
            <a:pPr eaLnBrk="1" hangingPunct="1">
              <a:lnSpc>
                <a:spcPct val="90000"/>
              </a:lnSpc>
              <a:defRPr/>
            </a:pPr>
            <a:r>
              <a:rPr lang="en-US" sz="2400" dirty="0" smtClean="0">
                <a:latin typeface="Century Gothic "/>
                <a:ea typeface="+mn-ea"/>
                <a:cs typeface="Century Gothic "/>
              </a:rPr>
              <a:t>Born in the bottom 20%?  You have a 40% chance of staying there.</a:t>
            </a:r>
          </a:p>
          <a:p>
            <a:pPr eaLnBrk="1" hangingPunct="1">
              <a:lnSpc>
                <a:spcPct val="90000"/>
              </a:lnSpc>
              <a:defRPr/>
            </a:pPr>
            <a:endParaRPr lang="en-US" sz="2400" dirty="0" smtClean="0">
              <a:latin typeface="Century Gothic "/>
              <a:ea typeface="+mn-ea"/>
              <a:cs typeface="Century Gothic "/>
            </a:endParaRPr>
          </a:p>
        </p:txBody>
      </p:sp>
    </p:spTree>
    <p:extLst>
      <p:ext uri="{BB962C8B-B14F-4D97-AF65-F5344CB8AC3E}">
        <p14:creationId xmlns:p14="http://schemas.microsoft.com/office/powerpoint/2010/main" val="1461271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US Compare?</a:t>
            </a:r>
            <a:endParaRPr lang="en-US" dirty="0"/>
          </a:p>
        </p:txBody>
      </p:sp>
      <p:pic>
        <p:nvPicPr>
          <p:cNvPr id="5" name="Content Placeholder 4"/>
          <p:cNvPicPr>
            <a:picLocks noGrp="1" noChangeAspect="1"/>
          </p:cNvPicPr>
          <p:nvPr>
            <p:ph idx="1"/>
          </p:nvPr>
        </p:nvPicPr>
        <p:blipFill>
          <a:blip r:embed="rId2"/>
          <a:srcRect t="-5671" b="-5671"/>
          <a:stretch>
            <a:fillRect/>
          </a:stretch>
        </p:blipFill>
        <p:spPr>
          <a:xfrm>
            <a:off x="1" y="2158642"/>
            <a:ext cx="9144000" cy="4410433"/>
          </a:xfrm>
        </p:spPr>
      </p:pic>
      <p:sp>
        <p:nvSpPr>
          <p:cNvPr id="4" name="Slide Number Placeholder 3"/>
          <p:cNvSpPr>
            <a:spLocks noGrp="1"/>
          </p:cNvSpPr>
          <p:nvPr>
            <p:ph type="sldNum" sz="quarter" idx="12"/>
          </p:nvPr>
        </p:nvSpPr>
        <p:spPr/>
        <p:txBody>
          <a:bodyPr/>
          <a:lstStyle/>
          <a:p>
            <a:fld id="{4A822907-8A9D-4F6B-98F6-913902AD56B5}" type="slidenum">
              <a:rPr lang="en-US" smtClean="0"/>
              <a:t>47</a:t>
            </a:fld>
            <a:endParaRPr lang="en-US"/>
          </a:p>
        </p:txBody>
      </p:sp>
    </p:spTree>
    <p:extLst>
      <p:ext uri="{BB962C8B-B14F-4D97-AF65-F5344CB8AC3E}">
        <p14:creationId xmlns:p14="http://schemas.microsoft.com/office/powerpoint/2010/main" val="987175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smtClean="0">
                <a:latin typeface="Century Gothic"/>
                <a:cs typeface="Century Gothic"/>
              </a:rPr>
              <a:t>Poverty Threshold</a:t>
            </a:r>
            <a:endParaRPr lang="en-US" sz="5000" dirty="0">
              <a:latin typeface="Century Gothic"/>
              <a:cs typeface="Century Gothic"/>
            </a:endParaRPr>
          </a:p>
        </p:txBody>
      </p:sp>
      <p:sp>
        <p:nvSpPr>
          <p:cNvPr id="3" name="Content Placeholder 2"/>
          <p:cNvSpPr>
            <a:spLocks noGrp="1"/>
          </p:cNvSpPr>
          <p:nvPr>
            <p:ph idx="1"/>
          </p:nvPr>
        </p:nvSpPr>
        <p:spPr>
          <a:xfrm>
            <a:off x="284163" y="1977293"/>
            <a:ext cx="8574087" cy="3992563"/>
          </a:xfrm>
        </p:spPr>
        <p:txBody>
          <a:bodyPr>
            <a:noAutofit/>
          </a:bodyPr>
          <a:lstStyle/>
          <a:p>
            <a:pPr marL="0" indent="0">
              <a:buNone/>
            </a:pPr>
            <a:r>
              <a:rPr lang="en-US" sz="2600" dirty="0" smtClean="0">
                <a:latin typeface="Century Gothic"/>
                <a:cs typeface="Century Gothic"/>
              </a:rPr>
              <a:t>Takes age</a:t>
            </a:r>
            <a:r>
              <a:rPr lang="en-US" sz="2600" dirty="0">
                <a:latin typeface="Century Gothic"/>
                <a:cs typeface="Century Gothic"/>
              </a:rPr>
              <a:t>, family size, and </a:t>
            </a:r>
            <a:r>
              <a:rPr lang="en-US" sz="2600" dirty="0" smtClean="0">
                <a:latin typeface="Century Gothic"/>
                <a:cs typeface="Century Gothic"/>
              </a:rPr>
              <a:t>number </a:t>
            </a:r>
            <a:r>
              <a:rPr lang="en-US" sz="2600" dirty="0">
                <a:latin typeface="Century Gothic"/>
                <a:cs typeface="Century Gothic"/>
              </a:rPr>
              <a:t>of </a:t>
            </a:r>
            <a:r>
              <a:rPr lang="en-US" sz="2600" dirty="0" smtClean="0">
                <a:latin typeface="Century Gothic"/>
                <a:cs typeface="Century Gothic"/>
              </a:rPr>
              <a:t>dependent children into account when determining amount of people living below the poverty line</a:t>
            </a:r>
          </a:p>
          <a:p>
            <a:pPr marL="0" indent="0">
              <a:buNone/>
            </a:pPr>
            <a:r>
              <a:rPr lang="en-US" sz="2600" dirty="0" smtClean="0">
                <a:latin typeface="Century Gothic"/>
                <a:cs typeface="Century Gothic"/>
              </a:rPr>
              <a:t>Example: </a:t>
            </a:r>
          </a:p>
          <a:p>
            <a:r>
              <a:rPr lang="en-US" sz="2600" dirty="0" smtClean="0">
                <a:latin typeface="Century Gothic"/>
                <a:cs typeface="Century Gothic"/>
              </a:rPr>
              <a:t>In </a:t>
            </a:r>
            <a:r>
              <a:rPr lang="en-US" sz="2600" dirty="0">
                <a:latin typeface="Century Gothic"/>
                <a:cs typeface="Century Gothic"/>
              </a:rPr>
              <a:t>2012, </a:t>
            </a:r>
            <a:r>
              <a:rPr lang="en-US" sz="2600" dirty="0" smtClean="0">
                <a:latin typeface="Century Gothic"/>
                <a:cs typeface="Century Gothic"/>
              </a:rPr>
              <a:t>poverty </a:t>
            </a:r>
            <a:r>
              <a:rPr lang="en-US" sz="2600" dirty="0">
                <a:latin typeface="Century Gothic"/>
                <a:cs typeface="Century Gothic"/>
              </a:rPr>
              <a:t>threshold was $23,283 for a </a:t>
            </a:r>
            <a:r>
              <a:rPr lang="en-US" sz="2600" dirty="0" smtClean="0">
                <a:latin typeface="Century Gothic"/>
                <a:cs typeface="Century Gothic"/>
              </a:rPr>
              <a:t>four person household with two </a:t>
            </a:r>
            <a:r>
              <a:rPr lang="en-US" sz="2600" dirty="0">
                <a:latin typeface="Century Gothic"/>
                <a:cs typeface="Century Gothic"/>
              </a:rPr>
              <a:t>children under </a:t>
            </a:r>
            <a:r>
              <a:rPr lang="en-US" sz="2600" dirty="0" smtClean="0">
                <a:latin typeface="Century Gothic"/>
                <a:cs typeface="Century Gothic"/>
              </a:rPr>
              <a:t>18</a:t>
            </a:r>
            <a:endParaRPr lang="en-US" sz="2600" dirty="0">
              <a:latin typeface="Century Gothic"/>
              <a:cs typeface="Century Gothic"/>
            </a:endParaRPr>
          </a:p>
          <a:p>
            <a:r>
              <a:rPr lang="en-US" sz="2600" dirty="0" smtClean="0">
                <a:latin typeface="Century Gothic"/>
                <a:cs typeface="Century Gothic"/>
              </a:rPr>
              <a:t>$</a:t>
            </a:r>
            <a:r>
              <a:rPr lang="en-US" sz="2600" dirty="0">
                <a:latin typeface="Century Gothic"/>
                <a:cs typeface="Century Gothic"/>
              </a:rPr>
              <a:t>18,498 for a </a:t>
            </a:r>
            <a:r>
              <a:rPr lang="en-US" sz="2600" dirty="0" smtClean="0">
                <a:latin typeface="Century Gothic"/>
                <a:cs typeface="Century Gothic"/>
              </a:rPr>
              <a:t>three person </a:t>
            </a:r>
            <a:r>
              <a:rPr lang="en-US" sz="2600" dirty="0">
                <a:latin typeface="Century Gothic"/>
                <a:cs typeface="Century Gothic"/>
              </a:rPr>
              <a:t>household </a:t>
            </a:r>
            <a:r>
              <a:rPr lang="en-US" sz="2600" dirty="0" smtClean="0">
                <a:latin typeface="Century Gothic"/>
                <a:cs typeface="Century Gothic"/>
              </a:rPr>
              <a:t>two </a:t>
            </a:r>
            <a:r>
              <a:rPr lang="en-US" sz="2600" dirty="0">
                <a:latin typeface="Century Gothic"/>
                <a:cs typeface="Century Gothic"/>
              </a:rPr>
              <a:t>children. </a:t>
            </a:r>
            <a:endParaRPr lang="en-US" sz="2600" dirty="0" smtClean="0">
              <a:latin typeface="Century Gothic"/>
              <a:cs typeface="Century Gothic"/>
            </a:endParaRPr>
          </a:p>
          <a:p>
            <a:r>
              <a:rPr lang="en-US" sz="2600" dirty="0" smtClean="0">
                <a:latin typeface="Century Gothic"/>
                <a:cs typeface="Century Gothic"/>
                <a:hlinkClick r:id="rId2"/>
              </a:rPr>
              <a:t>Can you get by on poverty wages?</a:t>
            </a:r>
            <a:endParaRPr lang="en-US" sz="2600" dirty="0">
              <a:latin typeface="Century Gothic"/>
              <a:cs typeface="Century Gothic"/>
            </a:endParaRPr>
          </a:p>
          <a:p>
            <a:endParaRPr lang="en-US" sz="2600" dirty="0" smtClean="0">
              <a:latin typeface="Century Gothic"/>
              <a:cs typeface="Century Gothic"/>
            </a:endParaRPr>
          </a:p>
          <a:p>
            <a:pPr marL="0" indent="0">
              <a:buNone/>
            </a:pPr>
            <a:endParaRPr lang="en-US" sz="2600" dirty="0" smtClean="0">
              <a:latin typeface="Century Gothic"/>
              <a:cs typeface="Century Gothic"/>
            </a:endParaRPr>
          </a:p>
          <a:p>
            <a:pPr marL="0" indent="0">
              <a:buNone/>
            </a:pPr>
            <a:endParaRPr lang="en-US" sz="2600" dirty="0">
              <a:latin typeface="Century Gothic"/>
              <a:cs typeface="Century Gothic"/>
            </a:endParaRPr>
          </a:p>
          <a:p>
            <a:pPr marL="0" indent="0">
              <a:buNone/>
            </a:pPr>
            <a:endParaRPr lang="en-US" sz="2600" dirty="0">
              <a:latin typeface="Century Gothic"/>
              <a:cs typeface="Century Gothic"/>
            </a:endParaRPr>
          </a:p>
        </p:txBody>
      </p:sp>
    </p:spTree>
    <p:extLst>
      <p:ext uri="{BB962C8B-B14F-4D97-AF65-F5344CB8AC3E}">
        <p14:creationId xmlns:p14="http://schemas.microsoft.com/office/powerpoint/2010/main" val="20164726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787908AC-68FC-5F41-8135-756AF63EAE3E}" type="slidenum">
              <a:rPr lang="en-US"/>
              <a:pPr/>
              <a:t>49</a:t>
            </a:fld>
            <a:endParaRPr lang="en-US"/>
          </a:p>
        </p:txBody>
      </p:sp>
      <p:sp>
        <p:nvSpPr>
          <p:cNvPr id="34818" name="Rectangle 2"/>
          <p:cNvSpPr>
            <a:spLocks noGrp="1" noChangeArrowheads="1"/>
          </p:cNvSpPr>
          <p:nvPr>
            <p:ph type="title"/>
          </p:nvPr>
        </p:nvSpPr>
        <p:spPr/>
        <p:txBody>
          <a:bodyPr/>
          <a:lstStyle/>
          <a:p>
            <a:pPr eaLnBrk="1" hangingPunct="1">
              <a:defRPr/>
            </a:pPr>
            <a:r>
              <a:rPr lang="en-US" smtClean="0">
                <a:ea typeface="+mj-ea"/>
                <a:cs typeface="+mj-cs"/>
              </a:rPr>
              <a:t>Poverty</a:t>
            </a:r>
          </a:p>
        </p:txBody>
      </p:sp>
      <p:sp>
        <p:nvSpPr>
          <p:cNvPr id="34819" name="Rectangle 3"/>
          <p:cNvSpPr>
            <a:spLocks noGrp="1" noChangeArrowheads="1"/>
          </p:cNvSpPr>
          <p:nvPr>
            <p:ph type="body" idx="1"/>
          </p:nvPr>
        </p:nvSpPr>
        <p:spPr>
          <a:xfrm>
            <a:off x="180648" y="2408823"/>
            <a:ext cx="7610476" cy="3670767"/>
          </a:xfrm>
        </p:spPr>
        <p:txBody>
          <a:bodyPr>
            <a:normAutofit/>
          </a:bodyPr>
          <a:lstStyle/>
          <a:p>
            <a:pPr eaLnBrk="1" hangingPunct="1">
              <a:defRPr/>
            </a:pPr>
            <a:r>
              <a:rPr lang="en-US" sz="3200" dirty="0" smtClean="0">
                <a:latin typeface="Century Gothic "/>
                <a:ea typeface="+mn-ea"/>
                <a:cs typeface="Century Gothic "/>
              </a:rPr>
              <a:t>The </a:t>
            </a:r>
            <a:r>
              <a:rPr lang="en-US" sz="3200" b="1" dirty="0" smtClean="0">
                <a:latin typeface="Century Gothic "/>
                <a:ea typeface="+mn-ea"/>
                <a:cs typeface="Century Gothic "/>
              </a:rPr>
              <a:t>culture of poverty</a:t>
            </a:r>
            <a:r>
              <a:rPr lang="en-US" sz="3200" dirty="0" smtClean="0">
                <a:latin typeface="Century Gothic "/>
                <a:ea typeface="+mn-ea"/>
                <a:cs typeface="Century Gothic "/>
              </a:rPr>
              <a:t> refers to learned attitudes that can develop among poor communities and lead the poor to accept their fate rather than attempt to improve their situation.  </a:t>
            </a:r>
          </a:p>
          <a:p>
            <a:pPr eaLnBrk="1" hangingPunct="1">
              <a:defRPr/>
            </a:pPr>
            <a:r>
              <a:rPr lang="en-US" sz="3200" dirty="0" smtClean="0">
                <a:latin typeface="Century Gothic "/>
                <a:ea typeface="+mn-ea"/>
                <a:cs typeface="Century Gothic "/>
              </a:rPr>
              <a:t>What is missing from this theory?</a:t>
            </a:r>
          </a:p>
        </p:txBody>
      </p:sp>
      <p:pic>
        <p:nvPicPr>
          <p:cNvPr id="2" name="Picture 1"/>
          <p:cNvPicPr>
            <a:picLocks noChangeAspect="1"/>
          </p:cNvPicPr>
          <p:nvPr/>
        </p:nvPicPr>
        <p:blipFill>
          <a:blip r:embed="rId2"/>
          <a:stretch>
            <a:fillRect/>
          </a:stretch>
        </p:blipFill>
        <p:spPr>
          <a:xfrm>
            <a:off x="7094960" y="5079200"/>
            <a:ext cx="1818853" cy="1173454"/>
          </a:xfrm>
          <a:prstGeom prst="rect">
            <a:avLst/>
          </a:prstGeom>
        </p:spPr>
      </p:pic>
    </p:spTree>
    <p:extLst>
      <p:ext uri="{BB962C8B-B14F-4D97-AF65-F5344CB8AC3E}">
        <p14:creationId xmlns:p14="http://schemas.microsoft.com/office/powerpoint/2010/main" val="142203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248F91E9-B113-9D4E-ABCA-1B8897FF3336}" type="slidenum">
              <a:rPr lang="en-US"/>
              <a:pPr/>
              <a:t>5</a:t>
            </a:fld>
            <a:endParaRPr lang="en-US"/>
          </a:p>
        </p:txBody>
      </p:sp>
      <p:sp>
        <p:nvSpPr>
          <p:cNvPr id="62466" name="Rectangle 2"/>
          <p:cNvSpPr>
            <a:spLocks noGrp="1" noChangeArrowheads="1"/>
          </p:cNvSpPr>
          <p:nvPr>
            <p:ph type="title"/>
          </p:nvPr>
        </p:nvSpPr>
        <p:spPr/>
        <p:txBody>
          <a:bodyPr>
            <a:normAutofit fontScale="90000"/>
          </a:bodyPr>
          <a:lstStyle/>
          <a:p>
            <a:pPr eaLnBrk="1" hangingPunct="1">
              <a:defRPr/>
            </a:pPr>
            <a:r>
              <a:rPr lang="en-GB" sz="3200" dirty="0" smtClean="0">
                <a:solidFill>
                  <a:srgbClr val="FFFFFF"/>
                </a:solidFill>
                <a:ea typeface="+mj-ea"/>
                <a:cs typeface="+mj-cs"/>
              </a:rPr>
              <a:t>International Comparison of Poverty Rates among Wealthy Countries</a:t>
            </a:r>
            <a:endParaRPr lang="en-US" sz="3200" dirty="0" smtClean="0">
              <a:solidFill>
                <a:srgbClr val="FFFFFF"/>
              </a:solidFill>
              <a:ea typeface="+mj-ea"/>
              <a:cs typeface="+mj-cs"/>
            </a:endParaRPr>
          </a:p>
        </p:txBody>
      </p:sp>
      <p:pic>
        <p:nvPicPr>
          <p:cNvPr id="6246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25418" y="2192337"/>
            <a:ext cx="6705600" cy="4376738"/>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995209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E2DC9D65-E6CC-9244-9594-BE6E73359153}" type="slidenum">
              <a:rPr lang="en-US"/>
              <a:pPr/>
              <a:t>50</a:t>
            </a:fld>
            <a:endParaRPr lang="en-US"/>
          </a:p>
        </p:txBody>
      </p:sp>
      <p:sp>
        <p:nvSpPr>
          <p:cNvPr id="35842" name="Rectangle 2"/>
          <p:cNvSpPr>
            <a:spLocks noGrp="1" noChangeArrowheads="1"/>
          </p:cNvSpPr>
          <p:nvPr>
            <p:ph type="title"/>
          </p:nvPr>
        </p:nvSpPr>
        <p:spPr/>
        <p:txBody>
          <a:bodyPr>
            <a:normAutofit fontScale="90000"/>
          </a:bodyPr>
          <a:lstStyle/>
          <a:p>
            <a:pPr eaLnBrk="1" hangingPunct="1">
              <a:defRPr/>
            </a:pPr>
            <a:r>
              <a:rPr lang="en-US" sz="3400" smtClean="0">
                <a:ea typeface="+mj-ea"/>
                <a:cs typeface="+mj-cs"/>
              </a:rPr>
              <a:t>Inequality and the Ideology of the American Dream</a:t>
            </a:r>
          </a:p>
        </p:txBody>
      </p:sp>
      <p:sp>
        <p:nvSpPr>
          <p:cNvPr id="35843" name="Rectangle 3"/>
          <p:cNvSpPr>
            <a:spLocks noGrp="1" noChangeArrowheads="1"/>
          </p:cNvSpPr>
          <p:nvPr>
            <p:ph type="body" idx="1"/>
          </p:nvPr>
        </p:nvSpPr>
        <p:spPr>
          <a:xfrm>
            <a:off x="215916" y="2438400"/>
            <a:ext cx="5486400" cy="4267200"/>
          </a:xfrm>
        </p:spPr>
        <p:txBody>
          <a:bodyPr>
            <a:normAutofit/>
          </a:bodyPr>
          <a:lstStyle/>
          <a:p>
            <a:pPr eaLnBrk="1" hangingPunct="1">
              <a:lnSpc>
                <a:spcPct val="90000"/>
              </a:lnSpc>
              <a:defRPr/>
            </a:pPr>
            <a:r>
              <a:rPr lang="en-US" sz="2800" dirty="0" smtClean="0">
                <a:latin typeface="Century Gothic "/>
                <a:ea typeface="+mn-ea"/>
                <a:cs typeface="Century Gothic "/>
              </a:rPr>
              <a:t>The ideology of the </a:t>
            </a:r>
            <a:r>
              <a:rPr lang="en-US" sz="2800" b="1" dirty="0" smtClean="0">
                <a:latin typeface="Century Gothic "/>
                <a:ea typeface="+mn-ea"/>
                <a:cs typeface="Century Gothic "/>
              </a:rPr>
              <a:t>American Dream</a:t>
            </a:r>
            <a:r>
              <a:rPr lang="en-US" sz="2800" dirty="0" smtClean="0">
                <a:latin typeface="Century Gothic "/>
                <a:ea typeface="+mn-ea"/>
                <a:cs typeface="Century Gothic "/>
              </a:rPr>
              <a:t> (that anyone can achieve material success if they work hard enough) explains and justifies our social system, but it has been criticized for legitimizing stratification by telling us that everyone has the same opportunity to get ahead.</a:t>
            </a:r>
          </a:p>
          <a:p>
            <a:pPr eaLnBrk="1" hangingPunct="1">
              <a:lnSpc>
                <a:spcPct val="90000"/>
              </a:lnSpc>
              <a:defRPr/>
            </a:pPr>
            <a:endParaRPr lang="en-US" sz="2800" dirty="0" smtClean="0">
              <a:latin typeface="Century Gothic "/>
              <a:ea typeface="+mn-ea"/>
              <a:cs typeface="Century Gothic "/>
            </a:endParaRPr>
          </a:p>
        </p:txBody>
      </p:sp>
      <p:pic>
        <p:nvPicPr>
          <p:cNvPr id="47110" name="Picture 4" descr="ch07ph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600200"/>
            <a:ext cx="1831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6106894" y="4572000"/>
            <a:ext cx="2732306"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defRPr/>
            </a:pPr>
            <a:r>
              <a:rPr lang="en-US" dirty="0">
                <a:solidFill>
                  <a:srgbClr val="000000"/>
                </a:solidFill>
                <a:latin typeface="Century Gothic "/>
                <a:ea typeface="ＭＳ Ｐゴシック" charset="0"/>
                <a:cs typeface="Century Gothic "/>
              </a:rPr>
              <a:t>This Alger novel features a newsboy who rises to</a:t>
            </a:r>
          </a:p>
          <a:p>
            <a:pPr>
              <a:defRPr/>
            </a:pPr>
            <a:r>
              <a:rPr lang="en-US" dirty="0">
                <a:solidFill>
                  <a:srgbClr val="000000"/>
                </a:solidFill>
                <a:latin typeface="Century Gothic "/>
                <a:ea typeface="ＭＳ Ｐゴシック" charset="0"/>
                <a:cs typeface="Century Gothic "/>
              </a:rPr>
              <a:t>Newspaper editor. Are most Americans today likely</a:t>
            </a:r>
          </a:p>
          <a:p>
            <a:pPr>
              <a:defRPr/>
            </a:pPr>
            <a:r>
              <a:rPr lang="en-US" dirty="0">
                <a:solidFill>
                  <a:srgbClr val="000000"/>
                </a:solidFill>
                <a:latin typeface="Century Gothic "/>
                <a:ea typeface="ＭＳ Ｐゴシック" charset="0"/>
                <a:cs typeface="Century Gothic "/>
              </a:rPr>
              <a:t>to achieve upward mobility?</a:t>
            </a:r>
            <a:endParaRPr lang="en-GB" dirty="0">
              <a:solidFill>
                <a:srgbClr val="000000"/>
              </a:solidFill>
              <a:latin typeface="Century Gothic "/>
              <a:ea typeface="ＭＳ Ｐゴシック" charset="0"/>
              <a:cs typeface="Century Gothic "/>
            </a:endParaRPr>
          </a:p>
          <a:p>
            <a:pPr>
              <a:spcBef>
                <a:spcPct val="50000"/>
              </a:spcBef>
              <a:defRPr/>
            </a:pPr>
            <a:endParaRPr lang="en-US" dirty="0">
              <a:latin typeface="Century Gothic "/>
              <a:ea typeface="ＭＳ Ｐゴシック" charset="0"/>
              <a:cs typeface="Century Gothic "/>
            </a:endParaRPr>
          </a:p>
        </p:txBody>
      </p:sp>
    </p:spTree>
    <p:extLst>
      <p:ext uri="{BB962C8B-B14F-4D97-AF65-F5344CB8AC3E}">
        <p14:creationId xmlns:p14="http://schemas.microsoft.com/office/powerpoint/2010/main" val="551542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F70CB58E-0E0C-FF4D-BF5A-3517B501BE54}" type="slidenum">
              <a:rPr lang="en-US"/>
              <a:pPr/>
              <a:t>51</a:t>
            </a:fld>
            <a:endParaRPr lang="en-US"/>
          </a:p>
        </p:txBody>
      </p:sp>
      <p:sp>
        <p:nvSpPr>
          <p:cNvPr id="36866" name="Rectangle 2"/>
          <p:cNvSpPr>
            <a:spLocks noGrp="1" noChangeArrowheads="1"/>
          </p:cNvSpPr>
          <p:nvPr>
            <p:ph type="title"/>
          </p:nvPr>
        </p:nvSpPr>
        <p:spPr/>
        <p:txBody>
          <a:bodyPr>
            <a:normAutofit fontScale="90000"/>
          </a:bodyPr>
          <a:lstStyle/>
          <a:p>
            <a:pPr eaLnBrk="1" hangingPunct="1">
              <a:defRPr/>
            </a:pPr>
            <a:r>
              <a:rPr lang="en-US" sz="3400" smtClean="0">
                <a:ea typeface="+mj-ea"/>
                <a:cs typeface="+mj-cs"/>
              </a:rPr>
              <a:t>The Problem with the American Dream</a:t>
            </a:r>
          </a:p>
        </p:txBody>
      </p:sp>
      <p:sp>
        <p:nvSpPr>
          <p:cNvPr id="36867" name="Rectangle 3"/>
          <p:cNvSpPr>
            <a:spLocks noGrp="1" noChangeArrowheads="1"/>
          </p:cNvSpPr>
          <p:nvPr>
            <p:ph type="body" idx="1"/>
          </p:nvPr>
        </p:nvSpPr>
        <p:spPr>
          <a:xfrm>
            <a:off x="168080" y="2038256"/>
            <a:ext cx="4865670" cy="4530819"/>
          </a:xfrm>
        </p:spPr>
        <p:txBody>
          <a:bodyPr>
            <a:noAutofit/>
          </a:bodyPr>
          <a:lstStyle/>
          <a:p>
            <a:pPr eaLnBrk="1" hangingPunct="1"/>
            <a:r>
              <a:rPr lang="en-US" sz="2400" dirty="0">
                <a:latin typeface="Century Gothic"/>
                <a:ea typeface="MS PGothic" charset="0"/>
                <a:cs typeface="Century Gothic"/>
              </a:rPr>
              <a:t>It is predicated on a </a:t>
            </a:r>
            <a:r>
              <a:rPr lang="ja-JP" altLang="en-US" sz="2400" dirty="0">
                <a:latin typeface="Century Gothic"/>
                <a:ea typeface="MS PGothic" charset="0"/>
                <a:cs typeface="Century Gothic"/>
              </a:rPr>
              <a:t>“</a:t>
            </a:r>
            <a:r>
              <a:rPr lang="en-US" altLang="ja-JP" sz="2400" b="1" dirty="0">
                <a:latin typeface="Century Gothic"/>
                <a:ea typeface="MS PGothic" charset="0"/>
                <a:cs typeface="Century Gothic"/>
              </a:rPr>
              <a:t>meritocracy</a:t>
            </a:r>
            <a:r>
              <a:rPr lang="ja-JP" altLang="en-US" sz="2400" dirty="0">
                <a:latin typeface="Century Gothic"/>
                <a:ea typeface="MS PGothic" charset="0"/>
                <a:cs typeface="Century Gothic"/>
              </a:rPr>
              <a:t>”</a:t>
            </a:r>
            <a:r>
              <a:rPr lang="en-US" altLang="ja-JP" sz="2400" dirty="0">
                <a:latin typeface="Century Gothic"/>
                <a:ea typeface="MS PGothic" charset="0"/>
                <a:cs typeface="Century Gothic"/>
              </a:rPr>
              <a:t> (that hard work is justly rewarded). </a:t>
            </a:r>
          </a:p>
          <a:p>
            <a:pPr eaLnBrk="1" hangingPunct="1"/>
            <a:r>
              <a:rPr lang="en-US" sz="2400" dirty="0">
                <a:latin typeface="Century Gothic"/>
                <a:ea typeface="MS PGothic" charset="0"/>
                <a:cs typeface="Century Gothic"/>
              </a:rPr>
              <a:t>This notion tells us that success or failure depends on the person, when in reality we know that there are </a:t>
            </a:r>
            <a:r>
              <a:rPr lang="en-US" sz="2400" i="1" dirty="0">
                <a:latin typeface="Century Gothic"/>
                <a:ea typeface="MS PGothic" charset="0"/>
                <a:cs typeface="Century Gothic"/>
              </a:rPr>
              <a:t>structural advantages and disadvantages</a:t>
            </a:r>
            <a:r>
              <a:rPr lang="en-US" sz="2400" dirty="0">
                <a:latin typeface="Century Gothic"/>
                <a:ea typeface="MS PGothic" charset="0"/>
                <a:cs typeface="Century Gothic"/>
              </a:rPr>
              <a:t> that also contribute to an individual</a:t>
            </a:r>
            <a:r>
              <a:rPr lang="ja-JP" altLang="en-US" sz="2400" dirty="0">
                <a:latin typeface="Century Gothic"/>
                <a:ea typeface="MS PGothic" charset="0"/>
                <a:cs typeface="Century Gothic"/>
              </a:rPr>
              <a:t>’</a:t>
            </a:r>
            <a:r>
              <a:rPr lang="en-US" altLang="ja-JP" sz="2400" dirty="0">
                <a:latin typeface="Century Gothic"/>
                <a:ea typeface="MS PGothic" charset="0"/>
                <a:cs typeface="Century Gothic"/>
              </a:rPr>
              <a:t>s success or failure.  </a:t>
            </a:r>
            <a:endParaRPr lang="en-US" sz="2400" dirty="0">
              <a:latin typeface="Century Gothic"/>
              <a:ea typeface="MS PGothic" charset="0"/>
              <a:cs typeface="Century Gothic"/>
            </a:endParaRPr>
          </a:p>
        </p:txBody>
      </p:sp>
      <p:pic>
        <p:nvPicPr>
          <p:cNvPr id="3" name="Picture 2"/>
          <p:cNvPicPr>
            <a:picLocks noChangeAspect="1"/>
          </p:cNvPicPr>
          <p:nvPr/>
        </p:nvPicPr>
        <p:blipFill>
          <a:blip r:embed="rId2"/>
          <a:stretch>
            <a:fillRect/>
          </a:stretch>
        </p:blipFill>
        <p:spPr>
          <a:xfrm>
            <a:off x="5212348" y="2038256"/>
            <a:ext cx="3701465" cy="2625193"/>
          </a:xfrm>
          <a:prstGeom prst="rect">
            <a:avLst/>
          </a:prstGeom>
        </p:spPr>
      </p:pic>
    </p:spTree>
    <p:extLst>
      <p:ext uri="{BB962C8B-B14F-4D97-AF65-F5344CB8AC3E}">
        <p14:creationId xmlns:p14="http://schemas.microsoft.com/office/powerpoint/2010/main" val="2262960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Myth of Meritocracy</a:t>
            </a:r>
            <a:endParaRPr lang="en-US" dirty="0"/>
          </a:p>
        </p:txBody>
      </p:sp>
      <p:pic>
        <p:nvPicPr>
          <p:cNvPr id="5" name="Content Placeholder 4"/>
          <p:cNvPicPr>
            <a:picLocks noGrp="1" noChangeAspect="1"/>
          </p:cNvPicPr>
          <p:nvPr>
            <p:ph idx="1"/>
          </p:nvPr>
        </p:nvPicPr>
        <p:blipFill>
          <a:blip r:embed="rId2"/>
          <a:srcRect l="-23485" r="-23485"/>
          <a:stretch>
            <a:fillRect/>
          </a:stretch>
        </p:blipFill>
        <p:spPr>
          <a:xfrm>
            <a:off x="-2166361" y="1"/>
            <a:ext cx="13410768" cy="6468968"/>
          </a:xfrm>
        </p:spPr>
      </p:pic>
      <p:sp>
        <p:nvSpPr>
          <p:cNvPr id="4" name="Slide Number Placeholder 3"/>
          <p:cNvSpPr>
            <a:spLocks noGrp="1"/>
          </p:cNvSpPr>
          <p:nvPr>
            <p:ph type="sldNum" sz="quarter" idx="12"/>
          </p:nvPr>
        </p:nvSpPr>
        <p:spPr/>
        <p:txBody>
          <a:bodyPr/>
          <a:lstStyle/>
          <a:p>
            <a:fld id="{4A822907-8A9D-4F6B-98F6-913902AD56B5}" type="slidenum">
              <a:rPr lang="en-US" smtClean="0"/>
              <a:t>52</a:t>
            </a:fld>
            <a:endParaRPr lang="en-US"/>
          </a:p>
        </p:txBody>
      </p:sp>
    </p:spTree>
    <p:extLst>
      <p:ext uri="{BB962C8B-B14F-4D97-AF65-F5344CB8AC3E}">
        <p14:creationId xmlns:p14="http://schemas.microsoft.com/office/powerpoint/2010/main" val="2823301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2EA55880-6440-8143-9FE6-E335BA5ADBAA}" type="slidenum">
              <a:rPr lang="en-US"/>
              <a:pPr/>
              <a:t>53</a:t>
            </a:fld>
            <a:endParaRPr lang="en-US"/>
          </a:p>
        </p:txBody>
      </p:sp>
      <p:sp>
        <p:nvSpPr>
          <p:cNvPr id="37890" name="Rectangle 2"/>
          <p:cNvSpPr>
            <a:spLocks noGrp="1" noChangeArrowheads="1"/>
          </p:cNvSpPr>
          <p:nvPr>
            <p:ph type="title"/>
          </p:nvPr>
        </p:nvSpPr>
        <p:spPr/>
        <p:txBody>
          <a:bodyPr/>
          <a:lstStyle/>
          <a:p>
            <a:pPr eaLnBrk="1" hangingPunct="1">
              <a:defRPr/>
            </a:pPr>
            <a:r>
              <a:rPr lang="en-US" smtClean="0">
                <a:ea typeface="+mj-ea"/>
                <a:cs typeface="+mj-cs"/>
              </a:rPr>
              <a:t>Lesson Quiz</a:t>
            </a:r>
          </a:p>
        </p:txBody>
      </p:sp>
      <p:sp>
        <p:nvSpPr>
          <p:cNvPr id="37891" name="Rectangle 3"/>
          <p:cNvSpPr>
            <a:spLocks noGrp="1" noChangeArrowheads="1"/>
          </p:cNvSpPr>
          <p:nvPr>
            <p:ph type="body" idx="1"/>
          </p:nvPr>
        </p:nvSpPr>
        <p:spPr/>
        <p:txBody>
          <a:bodyPr>
            <a:normAutofit/>
          </a:bodyPr>
          <a:lstStyle/>
          <a:p>
            <a:pPr eaLnBrk="1" hangingPunct="1">
              <a:defRPr/>
            </a:pPr>
            <a:r>
              <a:rPr lang="en-US" sz="3200" dirty="0" smtClean="0">
                <a:latin typeface="Century Gothic"/>
                <a:ea typeface="+mn-ea"/>
                <a:cs typeface="Century Gothic"/>
              </a:rPr>
              <a:t>True or False: </a:t>
            </a:r>
          </a:p>
          <a:p>
            <a:pPr eaLnBrk="1" hangingPunct="1">
              <a:buFont typeface="Wingdings" charset="0"/>
              <a:buNone/>
              <a:defRPr/>
            </a:pPr>
            <a:r>
              <a:rPr lang="en-US" sz="3200" dirty="0" smtClean="0">
                <a:latin typeface="Century Gothic"/>
                <a:ea typeface="+mn-ea"/>
                <a:cs typeface="Century Gothic"/>
              </a:rPr>
              <a:t>1. Every society has some form of stratification.</a:t>
            </a:r>
          </a:p>
          <a:p>
            <a:pPr lvl="1" eaLnBrk="1" hangingPunct="1">
              <a:defRPr/>
            </a:pPr>
            <a:r>
              <a:rPr lang="en-US" sz="3200" dirty="0" smtClean="0">
                <a:latin typeface="Century Gothic"/>
                <a:ea typeface="+mn-ea"/>
                <a:cs typeface="Century Gothic"/>
              </a:rPr>
              <a:t>	a. True</a:t>
            </a:r>
          </a:p>
          <a:p>
            <a:pPr lvl="1" eaLnBrk="1" hangingPunct="1">
              <a:defRPr/>
            </a:pPr>
            <a:r>
              <a:rPr lang="en-US" sz="3200" dirty="0" smtClean="0">
                <a:latin typeface="Century Gothic"/>
                <a:ea typeface="+mn-ea"/>
                <a:cs typeface="Century Gothic"/>
              </a:rPr>
              <a:t>	b. False</a:t>
            </a:r>
          </a:p>
          <a:p>
            <a:pPr eaLnBrk="1" hangingPunct="1">
              <a:defRPr/>
            </a:pPr>
            <a:endParaRPr lang="en-US" sz="3200" dirty="0" smtClean="0">
              <a:latin typeface="Century Gothic"/>
              <a:ea typeface="+mn-ea"/>
              <a:cs typeface="Century Gothic"/>
            </a:endParaRPr>
          </a:p>
        </p:txBody>
      </p:sp>
    </p:spTree>
    <p:extLst>
      <p:ext uri="{BB962C8B-B14F-4D97-AF65-F5344CB8AC3E}">
        <p14:creationId xmlns:p14="http://schemas.microsoft.com/office/powerpoint/2010/main" val="52280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6F89656-8C82-8740-AAC6-C7C890E2F419}" type="slidenum">
              <a:rPr lang="en-US"/>
              <a:pPr/>
              <a:t>54</a:t>
            </a:fld>
            <a:endParaRPr lang="en-US"/>
          </a:p>
        </p:txBody>
      </p:sp>
      <p:sp>
        <p:nvSpPr>
          <p:cNvPr id="38914" name="Rectangle 2"/>
          <p:cNvSpPr>
            <a:spLocks noGrp="1" noChangeArrowheads="1"/>
          </p:cNvSpPr>
          <p:nvPr>
            <p:ph type="title"/>
          </p:nvPr>
        </p:nvSpPr>
        <p:spPr/>
        <p:txBody>
          <a:bodyPr/>
          <a:lstStyle/>
          <a:p>
            <a:pPr eaLnBrk="1" hangingPunct="1">
              <a:defRPr/>
            </a:pPr>
            <a:r>
              <a:rPr lang="en-US" smtClean="0">
                <a:ea typeface="+mj-ea"/>
                <a:cs typeface="+mj-cs"/>
              </a:rPr>
              <a:t>Lesson Quiz</a:t>
            </a:r>
          </a:p>
        </p:txBody>
      </p:sp>
      <p:sp>
        <p:nvSpPr>
          <p:cNvPr id="38915" name="Rectangle 3"/>
          <p:cNvSpPr>
            <a:spLocks noGrp="1" noChangeArrowheads="1"/>
          </p:cNvSpPr>
          <p:nvPr>
            <p:ph type="body" idx="1"/>
          </p:nvPr>
        </p:nvSpPr>
        <p:spPr/>
        <p:txBody>
          <a:bodyPr>
            <a:noAutofit/>
          </a:bodyPr>
          <a:lstStyle/>
          <a:p>
            <a:pPr eaLnBrk="1" hangingPunct="1">
              <a:defRPr/>
            </a:pPr>
            <a:r>
              <a:rPr lang="en-US" sz="2800" dirty="0" smtClean="0">
                <a:ea typeface="+mn-ea"/>
              </a:rPr>
              <a:t>2. The tendency of social classes to remain relatively stable as social class status is passed down from one generation to the next is called:</a:t>
            </a:r>
          </a:p>
          <a:p>
            <a:pPr lvl="1" eaLnBrk="1" hangingPunct="1">
              <a:defRPr/>
            </a:pPr>
            <a:r>
              <a:rPr lang="fr-FR" sz="2800" dirty="0" smtClean="0">
                <a:ea typeface="+mn-ea"/>
              </a:rPr>
              <a:t>	a. cultural capital.</a:t>
            </a:r>
          </a:p>
          <a:p>
            <a:pPr lvl="1" eaLnBrk="1" hangingPunct="1">
              <a:defRPr/>
            </a:pPr>
            <a:r>
              <a:rPr lang="fr-FR" sz="2800" dirty="0" smtClean="0">
                <a:ea typeface="+mn-ea"/>
              </a:rPr>
              <a:t>	b. social prestige.</a:t>
            </a:r>
          </a:p>
          <a:p>
            <a:pPr lvl="1" eaLnBrk="1" hangingPunct="1">
              <a:defRPr/>
            </a:pPr>
            <a:r>
              <a:rPr lang="fr-FR" sz="2800" dirty="0" smtClean="0">
                <a:ea typeface="+mn-ea"/>
              </a:rPr>
              <a:t>	c. social reproduction.</a:t>
            </a:r>
          </a:p>
          <a:p>
            <a:pPr lvl="1" eaLnBrk="1" hangingPunct="1">
              <a:defRPr/>
            </a:pPr>
            <a:r>
              <a:rPr lang="fr-FR" sz="2800" dirty="0" smtClean="0">
                <a:ea typeface="+mn-ea"/>
              </a:rPr>
              <a:t>	d. class </a:t>
            </a:r>
            <a:r>
              <a:rPr lang="fr-FR" sz="2800" dirty="0" err="1" smtClean="0">
                <a:ea typeface="+mn-ea"/>
              </a:rPr>
              <a:t>consciousness</a:t>
            </a:r>
            <a:r>
              <a:rPr lang="fr-FR" sz="2800" dirty="0" smtClean="0">
                <a:ea typeface="+mn-ea"/>
              </a:rPr>
              <a:t>.</a:t>
            </a:r>
          </a:p>
          <a:p>
            <a:pPr eaLnBrk="1" hangingPunct="1">
              <a:defRPr/>
            </a:pPr>
            <a:endParaRPr lang="en-US" sz="2800" dirty="0" smtClean="0">
              <a:ea typeface="+mn-ea"/>
            </a:endParaRPr>
          </a:p>
        </p:txBody>
      </p:sp>
    </p:spTree>
    <p:extLst>
      <p:ext uri="{BB962C8B-B14F-4D97-AF65-F5344CB8AC3E}">
        <p14:creationId xmlns:p14="http://schemas.microsoft.com/office/powerpoint/2010/main" val="2608465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7604A129-536B-EE4F-91CC-EA7309DAD2AD}" type="slidenum">
              <a:rPr lang="en-US"/>
              <a:pPr/>
              <a:t>55</a:t>
            </a:fld>
            <a:endParaRPr lang="en-US"/>
          </a:p>
        </p:txBody>
      </p:sp>
      <p:sp>
        <p:nvSpPr>
          <p:cNvPr id="39938" name="Rectangle 2"/>
          <p:cNvSpPr>
            <a:spLocks noGrp="1" noChangeArrowheads="1"/>
          </p:cNvSpPr>
          <p:nvPr>
            <p:ph type="title"/>
          </p:nvPr>
        </p:nvSpPr>
        <p:spPr/>
        <p:txBody>
          <a:bodyPr/>
          <a:lstStyle/>
          <a:p>
            <a:pPr eaLnBrk="1" hangingPunct="1">
              <a:defRPr/>
            </a:pPr>
            <a:r>
              <a:rPr lang="en-US" smtClean="0">
                <a:ea typeface="+mj-ea"/>
                <a:cs typeface="+mj-cs"/>
              </a:rPr>
              <a:t>Lesson Quiz</a:t>
            </a:r>
          </a:p>
        </p:txBody>
      </p:sp>
      <p:sp>
        <p:nvSpPr>
          <p:cNvPr id="39939" name="Rectangle 3"/>
          <p:cNvSpPr>
            <a:spLocks noGrp="1" noChangeArrowheads="1"/>
          </p:cNvSpPr>
          <p:nvPr>
            <p:ph type="body" idx="1"/>
          </p:nvPr>
        </p:nvSpPr>
        <p:spPr/>
        <p:txBody>
          <a:bodyPr>
            <a:noAutofit/>
          </a:bodyPr>
          <a:lstStyle/>
          <a:p>
            <a:pPr eaLnBrk="1" hangingPunct="1">
              <a:defRPr/>
            </a:pPr>
            <a:r>
              <a:rPr lang="en-US" sz="2900" dirty="0" smtClean="0">
                <a:ea typeface="+mn-ea"/>
              </a:rPr>
              <a:t>3. </a:t>
            </a:r>
            <a:r>
              <a:rPr lang="fr-FR" sz="2900" dirty="0" err="1" smtClean="0">
                <a:ea typeface="+mn-ea"/>
              </a:rPr>
              <a:t>Entrenched</a:t>
            </a:r>
            <a:r>
              <a:rPr lang="fr-FR" sz="2900" dirty="0" smtClean="0">
                <a:ea typeface="+mn-ea"/>
              </a:rPr>
              <a:t> attitudes </a:t>
            </a:r>
            <a:r>
              <a:rPr lang="fr-FR" sz="2900" dirty="0" err="1" smtClean="0">
                <a:ea typeface="+mn-ea"/>
              </a:rPr>
              <a:t>that</a:t>
            </a:r>
            <a:r>
              <a:rPr lang="fr-FR" sz="2900" dirty="0" smtClean="0">
                <a:ea typeface="+mn-ea"/>
              </a:rPr>
              <a:t> </a:t>
            </a:r>
            <a:r>
              <a:rPr lang="fr-FR" sz="2900" dirty="0" err="1" smtClean="0">
                <a:ea typeface="+mn-ea"/>
              </a:rPr>
              <a:t>can</a:t>
            </a:r>
            <a:r>
              <a:rPr lang="fr-FR" sz="2900" dirty="0" smtClean="0">
                <a:ea typeface="+mn-ea"/>
              </a:rPr>
              <a:t> </a:t>
            </a:r>
            <a:r>
              <a:rPr lang="fr-FR" sz="2900" dirty="0" err="1" smtClean="0">
                <a:ea typeface="+mn-ea"/>
              </a:rPr>
              <a:t>develop</a:t>
            </a:r>
            <a:r>
              <a:rPr lang="fr-FR" sz="2900" dirty="0" smtClean="0">
                <a:ea typeface="+mn-ea"/>
              </a:rPr>
              <a:t> </a:t>
            </a:r>
            <a:r>
              <a:rPr lang="fr-FR" sz="2900" dirty="0" err="1" smtClean="0">
                <a:ea typeface="+mn-ea"/>
              </a:rPr>
              <a:t>among</a:t>
            </a:r>
            <a:r>
              <a:rPr lang="fr-FR" sz="2900" dirty="0" smtClean="0">
                <a:ea typeface="+mn-ea"/>
              </a:rPr>
              <a:t> </a:t>
            </a:r>
            <a:r>
              <a:rPr lang="fr-FR" sz="2900" dirty="0" err="1" smtClean="0">
                <a:ea typeface="+mn-ea"/>
              </a:rPr>
              <a:t>poor</a:t>
            </a:r>
            <a:r>
              <a:rPr lang="fr-FR" sz="2900" dirty="0" smtClean="0">
                <a:ea typeface="+mn-ea"/>
              </a:rPr>
              <a:t> </a:t>
            </a:r>
            <a:r>
              <a:rPr lang="fr-FR" sz="2900" dirty="0" err="1" smtClean="0">
                <a:ea typeface="+mn-ea"/>
              </a:rPr>
              <a:t>communities</a:t>
            </a:r>
            <a:r>
              <a:rPr lang="fr-FR" sz="2900" dirty="0" smtClean="0">
                <a:ea typeface="+mn-ea"/>
              </a:rPr>
              <a:t> and lead the </a:t>
            </a:r>
            <a:r>
              <a:rPr lang="fr-FR" sz="2900" dirty="0" err="1" smtClean="0">
                <a:ea typeface="+mn-ea"/>
              </a:rPr>
              <a:t>poor</a:t>
            </a:r>
            <a:r>
              <a:rPr lang="fr-FR" sz="2900" dirty="0" smtClean="0">
                <a:ea typeface="+mn-ea"/>
              </a:rPr>
              <a:t> to </a:t>
            </a:r>
            <a:r>
              <a:rPr lang="fr-FR" sz="2900" dirty="0" err="1" smtClean="0">
                <a:ea typeface="+mn-ea"/>
              </a:rPr>
              <a:t>accept</a:t>
            </a:r>
            <a:r>
              <a:rPr lang="fr-FR" sz="2900" dirty="0" smtClean="0">
                <a:ea typeface="+mn-ea"/>
              </a:rPr>
              <a:t> </a:t>
            </a:r>
            <a:r>
              <a:rPr lang="fr-FR" sz="2900" dirty="0" err="1" smtClean="0">
                <a:ea typeface="+mn-ea"/>
              </a:rPr>
              <a:t>their</a:t>
            </a:r>
            <a:r>
              <a:rPr lang="fr-FR" sz="2900" dirty="0" smtClean="0">
                <a:ea typeface="+mn-ea"/>
              </a:rPr>
              <a:t> fate </a:t>
            </a:r>
            <a:r>
              <a:rPr lang="fr-FR" sz="2900" dirty="0" err="1" smtClean="0">
                <a:ea typeface="+mn-ea"/>
              </a:rPr>
              <a:t>is</a:t>
            </a:r>
            <a:r>
              <a:rPr lang="fr-FR" sz="2900" dirty="0" smtClean="0">
                <a:ea typeface="+mn-ea"/>
              </a:rPr>
              <a:t> </a:t>
            </a:r>
            <a:r>
              <a:rPr lang="fr-FR" sz="2900" dirty="0" err="1" smtClean="0">
                <a:ea typeface="+mn-ea"/>
              </a:rPr>
              <a:t>called</a:t>
            </a:r>
            <a:r>
              <a:rPr lang="fr-FR" sz="2900" dirty="0" smtClean="0">
                <a:ea typeface="+mn-ea"/>
              </a:rPr>
              <a:t>:</a:t>
            </a:r>
          </a:p>
          <a:p>
            <a:pPr lvl="1" eaLnBrk="1" hangingPunct="1">
              <a:defRPr/>
            </a:pPr>
            <a:r>
              <a:rPr lang="fr-FR" sz="2900" dirty="0" smtClean="0">
                <a:ea typeface="+mn-ea"/>
              </a:rPr>
              <a:t>	a. the culture of </a:t>
            </a:r>
            <a:r>
              <a:rPr lang="fr-FR" sz="2900" dirty="0" err="1" smtClean="0">
                <a:ea typeface="+mn-ea"/>
              </a:rPr>
              <a:t>poverty</a:t>
            </a:r>
            <a:r>
              <a:rPr lang="fr-FR" sz="2900" dirty="0" smtClean="0">
                <a:ea typeface="+mn-ea"/>
              </a:rPr>
              <a:t>.</a:t>
            </a:r>
          </a:p>
          <a:p>
            <a:pPr lvl="1" eaLnBrk="1" hangingPunct="1">
              <a:defRPr/>
            </a:pPr>
            <a:r>
              <a:rPr lang="fr-FR" sz="2900" dirty="0" smtClean="0">
                <a:ea typeface="+mn-ea"/>
              </a:rPr>
              <a:t>	b. the </a:t>
            </a:r>
            <a:r>
              <a:rPr lang="fr-FR" sz="2900" dirty="0" err="1" smtClean="0">
                <a:ea typeface="+mn-ea"/>
              </a:rPr>
              <a:t>just</a:t>
            </a:r>
            <a:r>
              <a:rPr lang="fr-FR" sz="2900" dirty="0" smtClean="0">
                <a:ea typeface="+mn-ea"/>
              </a:rPr>
              <a:t>-world </a:t>
            </a:r>
            <a:r>
              <a:rPr lang="fr-FR" sz="2900" dirty="0" err="1" smtClean="0">
                <a:ea typeface="+mn-ea"/>
              </a:rPr>
              <a:t>hypothesis</a:t>
            </a:r>
            <a:r>
              <a:rPr lang="fr-FR" sz="2900" dirty="0" smtClean="0">
                <a:ea typeface="+mn-ea"/>
              </a:rPr>
              <a:t>.</a:t>
            </a:r>
          </a:p>
          <a:p>
            <a:pPr lvl="1" eaLnBrk="1" hangingPunct="1">
              <a:defRPr/>
            </a:pPr>
            <a:r>
              <a:rPr lang="fr-FR" sz="2900" dirty="0" smtClean="0">
                <a:ea typeface="+mn-ea"/>
              </a:rPr>
              <a:t>	c. </a:t>
            </a:r>
            <a:r>
              <a:rPr lang="fr-FR" sz="2900" dirty="0" err="1" smtClean="0">
                <a:ea typeface="+mn-ea"/>
              </a:rPr>
              <a:t>disenfranchisement</a:t>
            </a:r>
            <a:r>
              <a:rPr lang="fr-FR" sz="2900" dirty="0" smtClean="0">
                <a:ea typeface="+mn-ea"/>
              </a:rPr>
              <a:t>.</a:t>
            </a:r>
          </a:p>
          <a:p>
            <a:pPr lvl="1" eaLnBrk="1" hangingPunct="1">
              <a:defRPr/>
            </a:pPr>
            <a:r>
              <a:rPr lang="fr-FR" sz="2900" dirty="0" smtClean="0">
                <a:ea typeface="+mn-ea"/>
              </a:rPr>
              <a:t>	d. social </a:t>
            </a:r>
            <a:r>
              <a:rPr lang="fr-FR" sz="2900" dirty="0" err="1" smtClean="0">
                <a:ea typeface="+mn-ea"/>
              </a:rPr>
              <a:t>welfare</a:t>
            </a:r>
            <a:r>
              <a:rPr lang="fr-FR" sz="2900" dirty="0" smtClean="0">
                <a:ea typeface="+mn-ea"/>
              </a:rPr>
              <a:t>.</a:t>
            </a:r>
          </a:p>
          <a:p>
            <a:pPr lvl="1" eaLnBrk="1" hangingPunct="1">
              <a:spcBef>
                <a:spcPct val="0"/>
              </a:spcBef>
              <a:buClrTx/>
              <a:buFontTx/>
              <a:buNone/>
              <a:defRPr/>
            </a:pPr>
            <a:endParaRPr lang="en-US" sz="2900" dirty="0" smtClean="0">
              <a:ea typeface="+mn-ea"/>
            </a:endParaRPr>
          </a:p>
        </p:txBody>
      </p:sp>
    </p:spTree>
    <p:extLst>
      <p:ext uri="{BB962C8B-B14F-4D97-AF65-F5344CB8AC3E}">
        <p14:creationId xmlns:p14="http://schemas.microsoft.com/office/powerpoint/2010/main" val="1670945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DD608E2C-21BA-2947-B8E6-8B4BB1A6EA02}" type="slidenum">
              <a:rPr lang="en-US"/>
              <a:pPr/>
              <a:t>56</a:t>
            </a:fld>
            <a:endParaRPr lang="en-US"/>
          </a:p>
        </p:txBody>
      </p:sp>
      <p:sp>
        <p:nvSpPr>
          <p:cNvPr id="40962" name="Rectangle 2"/>
          <p:cNvSpPr>
            <a:spLocks noGrp="1" noChangeArrowheads="1"/>
          </p:cNvSpPr>
          <p:nvPr>
            <p:ph type="title"/>
          </p:nvPr>
        </p:nvSpPr>
        <p:spPr/>
        <p:txBody>
          <a:bodyPr/>
          <a:lstStyle/>
          <a:p>
            <a:pPr eaLnBrk="1" hangingPunct="1">
              <a:defRPr/>
            </a:pPr>
            <a:r>
              <a:rPr lang="en-US" smtClean="0">
                <a:ea typeface="+mj-ea"/>
                <a:cs typeface="+mj-cs"/>
              </a:rPr>
              <a:t>Lesson Quiz</a:t>
            </a:r>
          </a:p>
        </p:txBody>
      </p:sp>
      <p:sp>
        <p:nvSpPr>
          <p:cNvPr id="40963" name="Rectangle 3"/>
          <p:cNvSpPr>
            <a:spLocks noGrp="1" noChangeArrowheads="1"/>
          </p:cNvSpPr>
          <p:nvPr>
            <p:ph type="body" idx="1"/>
          </p:nvPr>
        </p:nvSpPr>
        <p:spPr/>
        <p:txBody>
          <a:bodyPr>
            <a:noAutofit/>
          </a:bodyPr>
          <a:lstStyle/>
          <a:p>
            <a:pPr eaLnBrk="1" hangingPunct="1">
              <a:defRPr/>
            </a:pPr>
            <a:r>
              <a:rPr lang="en-US" sz="2800" dirty="0" smtClean="0">
                <a:ea typeface="+mn-ea"/>
              </a:rPr>
              <a:t>4.  Max Weber argued that there were several important components of social class.  Which of the following is NOT one of the components?</a:t>
            </a:r>
          </a:p>
          <a:p>
            <a:pPr lvl="1" eaLnBrk="1" hangingPunct="1">
              <a:defRPr/>
            </a:pPr>
            <a:r>
              <a:rPr lang="en-US" sz="2800" dirty="0" smtClean="0">
                <a:ea typeface="+mn-ea"/>
              </a:rPr>
              <a:t>	a. Prestige</a:t>
            </a:r>
          </a:p>
          <a:p>
            <a:pPr lvl="1" eaLnBrk="1" hangingPunct="1">
              <a:defRPr/>
            </a:pPr>
            <a:r>
              <a:rPr lang="en-US" sz="2800" dirty="0" smtClean="0">
                <a:ea typeface="+mn-ea"/>
              </a:rPr>
              <a:t>	b. Power</a:t>
            </a:r>
          </a:p>
          <a:p>
            <a:pPr lvl="1" eaLnBrk="1" hangingPunct="1">
              <a:defRPr/>
            </a:pPr>
            <a:r>
              <a:rPr lang="en-US" sz="2800" dirty="0" smtClean="0">
                <a:ea typeface="+mn-ea"/>
              </a:rPr>
              <a:t>	c. Wealth</a:t>
            </a:r>
          </a:p>
          <a:p>
            <a:pPr lvl="1" eaLnBrk="1" hangingPunct="1">
              <a:defRPr/>
            </a:pPr>
            <a:r>
              <a:rPr lang="en-US" sz="2800" dirty="0" smtClean="0">
                <a:ea typeface="+mn-ea"/>
              </a:rPr>
              <a:t>	d. Morals</a:t>
            </a:r>
          </a:p>
        </p:txBody>
      </p:sp>
    </p:spTree>
    <p:extLst>
      <p:ext uri="{BB962C8B-B14F-4D97-AF65-F5344CB8AC3E}">
        <p14:creationId xmlns:p14="http://schemas.microsoft.com/office/powerpoint/2010/main" val="3359157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17991F92-4CE8-1144-AEEA-8491BEBF90AB}" type="slidenum">
              <a:rPr lang="en-US"/>
              <a:pPr/>
              <a:t>57</a:t>
            </a:fld>
            <a:endParaRPr lang="en-US"/>
          </a:p>
        </p:txBody>
      </p:sp>
      <p:sp>
        <p:nvSpPr>
          <p:cNvPr id="41986" name="Rectangle 2"/>
          <p:cNvSpPr>
            <a:spLocks noGrp="1" noChangeArrowheads="1"/>
          </p:cNvSpPr>
          <p:nvPr>
            <p:ph type="title"/>
          </p:nvPr>
        </p:nvSpPr>
        <p:spPr/>
        <p:txBody>
          <a:bodyPr/>
          <a:lstStyle/>
          <a:p>
            <a:pPr eaLnBrk="1" hangingPunct="1">
              <a:defRPr/>
            </a:pPr>
            <a:r>
              <a:rPr lang="en-US" dirty="0" smtClean="0">
                <a:ea typeface="+mj-ea"/>
                <a:cs typeface="+mj-cs"/>
              </a:rPr>
              <a:t>Some Important Realizations</a:t>
            </a:r>
          </a:p>
        </p:txBody>
      </p:sp>
      <p:sp>
        <p:nvSpPr>
          <p:cNvPr id="41987" name="Rectangle 3"/>
          <p:cNvSpPr>
            <a:spLocks noGrp="1" noChangeArrowheads="1"/>
          </p:cNvSpPr>
          <p:nvPr>
            <p:ph type="body" idx="1"/>
          </p:nvPr>
        </p:nvSpPr>
        <p:spPr>
          <a:xfrm>
            <a:off x="395529" y="2373624"/>
            <a:ext cx="8329371" cy="3892706"/>
          </a:xfrm>
        </p:spPr>
        <p:txBody>
          <a:bodyPr>
            <a:noAutofit/>
          </a:bodyPr>
          <a:lstStyle/>
          <a:p>
            <a:pPr eaLnBrk="1" hangingPunct="1">
              <a:defRPr/>
            </a:pPr>
            <a:r>
              <a:rPr lang="en-US" sz="3000" dirty="0" smtClean="0">
                <a:ea typeface="+mn-ea"/>
                <a:cs typeface="+mn-cs"/>
              </a:rPr>
              <a:t>Inequality is intentional; moreover it is rising.  The U.S. now has higher rates of inequality and poverty than other industrialized countries.</a:t>
            </a:r>
          </a:p>
          <a:p>
            <a:pPr eaLnBrk="1" hangingPunct="1">
              <a:defRPr/>
            </a:pPr>
            <a:r>
              <a:rPr lang="en-US" sz="3000" dirty="0" smtClean="0">
                <a:ea typeface="+mn-ea"/>
                <a:cs typeface="+mn-cs"/>
              </a:rPr>
              <a:t>It is legitimated by the ideology of meritocracy and the American Dream.</a:t>
            </a:r>
          </a:p>
          <a:p>
            <a:pPr eaLnBrk="1" hangingPunct="1">
              <a:defRPr/>
            </a:pPr>
            <a:r>
              <a:rPr lang="en-US" sz="3000" dirty="0" smtClean="0">
                <a:ea typeface="+mn-ea"/>
                <a:cs typeface="+mn-cs"/>
              </a:rPr>
              <a:t>Social class </a:t>
            </a:r>
            <a:r>
              <a:rPr lang="en-US" sz="3000" smtClean="0">
                <a:ea typeface="+mn-ea"/>
                <a:cs typeface="+mn-cs"/>
              </a:rPr>
              <a:t>profoundly affects </a:t>
            </a:r>
            <a:r>
              <a:rPr lang="en-US" sz="3000" dirty="0" smtClean="0">
                <a:ea typeface="+mn-ea"/>
                <a:cs typeface="+mn-cs"/>
              </a:rPr>
              <a:t>every facet of your life.</a:t>
            </a:r>
          </a:p>
        </p:txBody>
      </p:sp>
    </p:spTree>
    <p:extLst>
      <p:ext uri="{BB962C8B-B14F-4D97-AF65-F5344CB8AC3E}">
        <p14:creationId xmlns:p14="http://schemas.microsoft.com/office/powerpoint/2010/main" val="1913881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5D91108D-7E00-C147-B2BF-7D4D99604C84}" type="slidenum">
              <a:rPr lang="en-US"/>
              <a:pPr/>
              <a:t>58</a:t>
            </a:fld>
            <a:endParaRPr lang="en-US"/>
          </a:p>
        </p:txBody>
      </p:sp>
      <p:sp>
        <p:nvSpPr>
          <p:cNvPr id="72706" name="Rectangle 2"/>
          <p:cNvSpPr>
            <a:spLocks noGrp="1" noChangeArrowheads="1"/>
          </p:cNvSpPr>
          <p:nvPr>
            <p:ph type="title"/>
          </p:nvPr>
        </p:nvSpPr>
        <p:spPr/>
        <p:txBody>
          <a:bodyPr/>
          <a:lstStyle/>
          <a:p>
            <a:pPr eaLnBrk="1" hangingPunct="1">
              <a:defRPr/>
            </a:pPr>
            <a:r>
              <a:rPr lang="en-US" smtClean="0">
                <a:ea typeface="+mj-ea"/>
                <a:cs typeface="+mj-cs"/>
              </a:rPr>
              <a:t>Which Class do you belong to?</a:t>
            </a:r>
          </a:p>
        </p:txBody>
      </p:sp>
      <p:sp>
        <p:nvSpPr>
          <p:cNvPr id="72707" name="Rectangle 3"/>
          <p:cNvSpPr>
            <a:spLocks noGrp="1" noChangeArrowheads="1"/>
          </p:cNvSpPr>
          <p:nvPr>
            <p:ph type="body" idx="1"/>
          </p:nvPr>
        </p:nvSpPr>
        <p:spPr/>
        <p:txBody>
          <a:bodyPr/>
          <a:lstStyle/>
          <a:p>
            <a:pPr eaLnBrk="1" hangingPunct="1"/>
            <a:r>
              <a:rPr lang="en-US">
                <a:latin typeface="Verdana" charset="0"/>
                <a:ea typeface="MS PGothic" charset="0"/>
                <a:hlinkClick r:id="rId2"/>
              </a:rPr>
              <a:t>PBS Quiz to accompany </a:t>
            </a:r>
            <a:r>
              <a:rPr lang="ja-JP" altLang="en-US">
                <a:latin typeface="Arial" charset="0"/>
                <a:ea typeface="MS PGothic" charset="0"/>
                <a:hlinkClick r:id="rId2"/>
              </a:rPr>
              <a:t>‘</a:t>
            </a:r>
            <a:r>
              <a:rPr lang="en-US" altLang="ja-JP">
                <a:latin typeface="Verdana" charset="0"/>
                <a:ea typeface="MS PGothic" charset="0"/>
                <a:hlinkClick r:id="rId2"/>
              </a:rPr>
              <a:t>People Like Us</a:t>
            </a:r>
            <a:r>
              <a:rPr lang="ja-JP" altLang="en-US">
                <a:latin typeface="Arial" charset="0"/>
                <a:ea typeface="MS PGothic" charset="0"/>
                <a:hlinkClick r:id="rId2"/>
              </a:rPr>
              <a:t>’</a:t>
            </a:r>
            <a:endParaRPr lang="en-US" altLang="ja-JP">
              <a:latin typeface="Verdana" charset="0"/>
              <a:ea typeface="MS PGothic" charset="0"/>
            </a:endParaRPr>
          </a:p>
          <a:p>
            <a:pPr eaLnBrk="1" hangingPunct="1"/>
            <a:r>
              <a:rPr lang="en-US">
                <a:latin typeface="Verdana" charset="0"/>
                <a:ea typeface="MS PGothic" charset="0"/>
                <a:hlinkClick r:id="rId3"/>
              </a:rPr>
              <a:t>NY Times Class Locator</a:t>
            </a:r>
            <a:endParaRPr lang="en-US">
              <a:latin typeface="Verdana" charset="0"/>
              <a:ea typeface="MS PGothic" charset="0"/>
            </a:endParaRPr>
          </a:p>
          <a:p>
            <a:pPr eaLnBrk="1" hangingPunct="1"/>
            <a:r>
              <a:rPr lang="en-US">
                <a:latin typeface="Verdana" charset="0"/>
                <a:ea typeface="MS PGothic" charset="0"/>
                <a:hlinkClick r:id="rId4"/>
              </a:rPr>
              <a:t>NY Times Analysis on Class</a:t>
            </a:r>
            <a:endParaRPr lang="en-US">
              <a:latin typeface="Verdana" charset="0"/>
              <a:ea typeface="MS PGothic" charset="0"/>
            </a:endParaRPr>
          </a:p>
          <a:p>
            <a:pPr eaLnBrk="1" hangingPunct="1"/>
            <a:endParaRPr lang="en-US">
              <a:latin typeface="Verdana" charset="0"/>
              <a:ea typeface="MS PGothic" charset="0"/>
            </a:endParaRPr>
          </a:p>
        </p:txBody>
      </p:sp>
    </p:spTree>
    <p:extLst>
      <p:ext uri="{BB962C8B-B14F-4D97-AF65-F5344CB8AC3E}">
        <p14:creationId xmlns:p14="http://schemas.microsoft.com/office/powerpoint/2010/main" val="363581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A81BFF22-3FA9-8540-9687-AD4FD4984822}" type="slidenum">
              <a:rPr lang="en-US"/>
              <a:pPr/>
              <a:t>6</a:t>
            </a:fld>
            <a:endParaRPr lang="en-US"/>
          </a:p>
        </p:txBody>
      </p:sp>
      <p:sp>
        <p:nvSpPr>
          <p:cNvPr id="12290" name="Rectangle 2"/>
          <p:cNvSpPr>
            <a:spLocks noGrp="1" noChangeArrowheads="1"/>
          </p:cNvSpPr>
          <p:nvPr>
            <p:ph type="title"/>
          </p:nvPr>
        </p:nvSpPr>
        <p:spPr/>
        <p:txBody>
          <a:bodyPr/>
          <a:lstStyle/>
          <a:p>
            <a:pPr eaLnBrk="1" hangingPunct="1">
              <a:defRPr/>
            </a:pPr>
            <a:r>
              <a:rPr lang="en-US" sz="3400" smtClean="0">
                <a:ea typeface="+mj-ea"/>
                <a:cs typeface="+mj-cs"/>
              </a:rPr>
              <a:t>Understanding Social Stratification</a:t>
            </a:r>
          </a:p>
        </p:txBody>
      </p:sp>
      <p:sp>
        <p:nvSpPr>
          <p:cNvPr id="12291" name="Rectangle 3"/>
          <p:cNvSpPr>
            <a:spLocks noGrp="1" noChangeArrowheads="1"/>
          </p:cNvSpPr>
          <p:nvPr>
            <p:ph type="body" idx="1"/>
          </p:nvPr>
        </p:nvSpPr>
        <p:spPr>
          <a:xfrm>
            <a:off x="600364" y="2038256"/>
            <a:ext cx="8124536" cy="4530819"/>
          </a:xfrm>
        </p:spPr>
        <p:txBody>
          <a:bodyPr>
            <a:noAutofit/>
          </a:bodyPr>
          <a:lstStyle/>
          <a:p>
            <a:pPr>
              <a:lnSpc>
                <a:spcPct val="90000"/>
              </a:lnSpc>
              <a:spcBef>
                <a:spcPct val="0"/>
              </a:spcBef>
              <a:buClrTx/>
              <a:buFontTx/>
              <a:buNone/>
              <a:defRPr/>
            </a:pPr>
            <a:r>
              <a:rPr lang="en-US" sz="2500" b="1" dirty="0" smtClean="0">
                <a:ea typeface="+mn-ea"/>
              </a:rPr>
              <a:t>Social stratification</a:t>
            </a:r>
            <a:r>
              <a:rPr lang="en-US" sz="2500" dirty="0" smtClean="0">
                <a:ea typeface="+mn-ea"/>
              </a:rPr>
              <a:t> is the division of society into groups arranged in a social hierarchy based on access to wealth, power and prestige. </a:t>
            </a:r>
          </a:p>
          <a:p>
            <a:pPr>
              <a:lnSpc>
                <a:spcPct val="90000"/>
              </a:lnSpc>
              <a:spcBef>
                <a:spcPct val="0"/>
              </a:spcBef>
              <a:buClrTx/>
              <a:buFontTx/>
              <a:buNone/>
              <a:defRPr/>
            </a:pPr>
            <a:endParaRPr lang="en-US" sz="2500" dirty="0">
              <a:ea typeface="+mn-ea"/>
            </a:endParaRPr>
          </a:p>
          <a:p>
            <a:pPr>
              <a:lnSpc>
                <a:spcPct val="90000"/>
              </a:lnSpc>
              <a:spcBef>
                <a:spcPct val="0"/>
              </a:spcBef>
              <a:buClrTx/>
              <a:buFontTx/>
              <a:buNone/>
              <a:defRPr/>
            </a:pPr>
            <a:r>
              <a:rPr lang="en-US" sz="2500" dirty="0" smtClean="0">
                <a:ea typeface="+mn-ea"/>
              </a:rPr>
              <a:t>		Ex: slavery, caste and social class</a:t>
            </a:r>
          </a:p>
          <a:p>
            <a:pPr>
              <a:lnSpc>
                <a:spcPct val="90000"/>
              </a:lnSpc>
              <a:spcBef>
                <a:spcPct val="0"/>
              </a:spcBef>
              <a:buClrTx/>
              <a:buFontTx/>
              <a:buNone/>
              <a:defRPr/>
            </a:pPr>
            <a:endParaRPr lang="en-US" sz="2500" dirty="0" smtClean="0">
              <a:ea typeface="+mn-ea"/>
            </a:endParaRPr>
          </a:p>
          <a:p>
            <a:pPr>
              <a:lnSpc>
                <a:spcPct val="90000"/>
              </a:lnSpc>
              <a:spcBef>
                <a:spcPct val="0"/>
              </a:spcBef>
              <a:buClrTx/>
              <a:buFontTx/>
              <a:buNone/>
              <a:defRPr/>
            </a:pPr>
            <a:r>
              <a:rPr lang="en-US" sz="2500" dirty="0" smtClean="0">
                <a:ea typeface="+mn-ea"/>
              </a:rPr>
              <a:t>Where people rank in stratification system influences </a:t>
            </a:r>
            <a:r>
              <a:rPr lang="en-US" sz="2500" i="1" dirty="0" smtClean="0">
                <a:ea typeface="+mn-ea"/>
              </a:rPr>
              <a:t>every</a:t>
            </a:r>
            <a:r>
              <a:rPr lang="en-US" sz="2500" dirty="0" smtClean="0">
                <a:ea typeface="+mn-ea"/>
              </a:rPr>
              <a:t> part of their lives in profound ways.</a:t>
            </a:r>
          </a:p>
          <a:p>
            <a:pPr lvl="1" eaLnBrk="1" hangingPunct="1">
              <a:lnSpc>
                <a:spcPct val="90000"/>
              </a:lnSpc>
              <a:defRPr/>
            </a:pPr>
            <a:r>
              <a:rPr lang="en-US" sz="2500" dirty="0" smtClean="0">
                <a:ea typeface="+mn-ea"/>
              </a:rPr>
              <a:t>What food they eat, where they shop, clothes they wear, schools they attend, income they earn, how long (and quality of life) they live, occupation.   </a:t>
            </a:r>
          </a:p>
          <a:p>
            <a:pPr eaLnBrk="1" hangingPunct="1">
              <a:lnSpc>
                <a:spcPct val="90000"/>
              </a:lnSpc>
              <a:defRPr/>
            </a:pPr>
            <a:endParaRPr lang="en-US" sz="2500" dirty="0" smtClean="0">
              <a:ea typeface="+mn-ea"/>
            </a:endParaRPr>
          </a:p>
        </p:txBody>
      </p:sp>
    </p:spTree>
    <p:extLst>
      <p:ext uri="{BB962C8B-B14F-4D97-AF65-F5344CB8AC3E}">
        <p14:creationId xmlns:p14="http://schemas.microsoft.com/office/powerpoint/2010/main" val="149152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346F5395-B460-1149-BE0B-D85AA5F7855D}" type="slidenum">
              <a:rPr lang="en-US"/>
              <a:pPr/>
              <a:t>7</a:t>
            </a:fld>
            <a:endParaRPr lang="en-US"/>
          </a:p>
        </p:txBody>
      </p:sp>
      <p:sp>
        <p:nvSpPr>
          <p:cNvPr id="13314" name="Rectangle 2"/>
          <p:cNvSpPr>
            <a:spLocks noGrp="1" noChangeArrowheads="1"/>
          </p:cNvSpPr>
          <p:nvPr>
            <p:ph type="title"/>
          </p:nvPr>
        </p:nvSpPr>
        <p:spPr/>
        <p:txBody>
          <a:bodyPr/>
          <a:lstStyle/>
          <a:p>
            <a:pPr eaLnBrk="1" hangingPunct="1">
              <a:defRPr/>
            </a:pPr>
            <a:r>
              <a:rPr lang="en-US" smtClean="0">
                <a:ea typeface="+mj-ea"/>
                <a:cs typeface="+mj-cs"/>
              </a:rPr>
              <a:t>Social Stratification</a:t>
            </a:r>
          </a:p>
        </p:txBody>
      </p:sp>
      <p:sp>
        <p:nvSpPr>
          <p:cNvPr id="13315" name="Rectangle 3"/>
          <p:cNvSpPr>
            <a:spLocks noGrp="1" noChangeArrowheads="1"/>
          </p:cNvSpPr>
          <p:nvPr>
            <p:ph type="body" idx="1"/>
          </p:nvPr>
        </p:nvSpPr>
        <p:spPr>
          <a:xfrm>
            <a:off x="577273" y="2038255"/>
            <a:ext cx="8147627" cy="4530819"/>
          </a:xfrm>
        </p:spPr>
        <p:txBody>
          <a:bodyPr>
            <a:noAutofit/>
          </a:bodyPr>
          <a:lstStyle/>
          <a:p>
            <a:pPr eaLnBrk="1" hangingPunct="1">
              <a:lnSpc>
                <a:spcPct val="80000"/>
              </a:lnSpc>
              <a:buFont typeface="Wingdings" charset="0"/>
              <a:buNone/>
              <a:defRPr/>
            </a:pPr>
            <a:endParaRPr lang="en-US" sz="2400" dirty="0" smtClean="0">
              <a:ea typeface="+mn-ea"/>
              <a:cs typeface="+mn-cs"/>
            </a:endParaRPr>
          </a:p>
          <a:p>
            <a:pPr eaLnBrk="1" hangingPunct="1">
              <a:lnSpc>
                <a:spcPct val="80000"/>
              </a:lnSpc>
              <a:defRPr/>
            </a:pPr>
            <a:r>
              <a:rPr lang="en-US" sz="2400" dirty="0" smtClean="0">
                <a:ea typeface="+mn-ea"/>
                <a:cs typeface="+mn-cs"/>
              </a:rPr>
              <a:t>Every society has some form of social stratification, but societies group people on different criteria (such as race, class, and gender). </a:t>
            </a:r>
          </a:p>
          <a:p>
            <a:pPr eaLnBrk="1" hangingPunct="1">
              <a:lnSpc>
                <a:spcPct val="80000"/>
              </a:lnSpc>
              <a:defRPr/>
            </a:pPr>
            <a:r>
              <a:rPr lang="en-US" sz="2400" dirty="0" smtClean="0">
                <a:ea typeface="+mn-ea"/>
                <a:cs typeface="+mn-cs"/>
              </a:rPr>
              <a:t>Social stratification is a characteristic of society; it persists over generations, and it is maintained through beliefs (and ideologies) that are widely shared by members of society. </a:t>
            </a:r>
          </a:p>
          <a:p>
            <a:pPr eaLnBrk="1" hangingPunct="1">
              <a:lnSpc>
                <a:spcPct val="80000"/>
              </a:lnSpc>
              <a:defRPr/>
            </a:pPr>
            <a:r>
              <a:rPr lang="en-US" sz="2400" dirty="0" smtClean="0">
                <a:ea typeface="+mn-ea"/>
                <a:cs typeface="+mn-cs"/>
              </a:rPr>
              <a:t>By definition inequality is unequal; this contradicts basic American values.</a:t>
            </a:r>
          </a:p>
          <a:p>
            <a:pPr eaLnBrk="1" hangingPunct="1">
              <a:lnSpc>
                <a:spcPct val="80000"/>
              </a:lnSpc>
              <a:defRPr/>
            </a:pPr>
            <a:r>
              <a:rPr lang="en-US" sz="2400" dirty="0" smtClean="0">
                <a:ea typeface="+mn-ea"/>
                <a:cs typeface="+mn-cs"/>
              </a:rPr>
              <a:t>How are we ok with some having more than others?  </a:t>
            </a:r>
          </a:p>
        </p:txBody>
      </p:sp>
      <p:pic>
        <p:nvPicPr>
          <p:cNvPr id="9222" name="Picture 4" descr="ch08co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499968"/>
            <a:ext cx="22098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2676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0F5BD78B-2EA5-6B45-AFD1-4E7F18EE7964}" type="slidenum">
              <a:rPr lang="en-US"/>
              <a:pPr/>
              <a:t>8</a:t>
            </a:fld>
            <a:endParaRPr lang="en-US"/>
          </a:p>
        </p:txBody>
      </p:sp>
      <p:sp>
        <p:nvSpPr>
          <p:cNvPr id="16386" name="Rectangle 2"/>
          <p:cNvSpPr>
            <a:spLocks noGrp="1" noChangeArrowheads="1"/>
          </p:cNvSpPr>
          <p:nvPr>
            <p:ph type="title"/>
          </p:nvPr>
        </p:nvSpPr>
        <p:spPr/>
        <p:txBody>
          <a:bodyPr/>
          <a:lstStyle/>
          <a:p>
            <a:pPr eaLnBrk="1" hangingPunct="1"/>
            <a:r>
              <a:rPr lang="en-US" sz="3400" dirty="0">
                <a:latin typeface="Verdana" charset="0"/>
                <a:ea typeface="MS PGothic" charset="0"/>
              </a:rPr>
              <a:t>Systems of Stratification </a:t>
            </a:r>
          </a:p>
        </p:txBody>
      </p:sp>
      <p:sp>
        <p:nvSpPr>
          <p:cNvPr id="16387" name="Rectangle 3"/>
          <p:cNvSpPr>
            <a:spLocks noGrp="1" noChangeArrowheads="1"/>
          </p:cNvSpPr>
          <p:nvPr>
            <p:ph type="body" idx="1"/>
          </p:nvPr>
        </p:nvSpPr>
        <p:spPr>
          <a:xfrm>
            <a:off x="600364" y="2240758"/>
            <a:ext cx="8124536" cy="3670767"/>
          </a:xfrm>
        </p:spPr>
        <p:txBody>
          <a:bodyPr>
            <a:noAutofit/>
          </a:bodyPr>
          <a:lstStyle/>
          <a:p>
            <a:pPr eaLnBrk="1" hangingPunct="1"/>
            <a:r>
              <a:rPr lang="en-US" sz="2800" b="1" dirty="0">
                <a:latin typeface="Century Gothic"/>
                <a:ea typeface="MS PGothic" charset="0"/>
                <a:cs typeface="Century Gothic"/>
              </a:rPr>
              <a:t>Social class</a:t>
            </a:r>
            <a:r>
              <a:rPr lang="en-US" sz="2800" dirty="0">
                <a:latin typeface="Century Gothic"/>
                <a:ea typeface="MS PGothic" charset="0"/>
                <a:cs typeface="Century Gothic"/>
              </a:rPr>
              <a:t> refers to a system of stratification based on access to resources such as wealth, property, power, education and prestige.  </a:t>
            </a:r>
          </a:p>
          <a:p>
            <a:pPr eaLnBrk="1" hangingPunct="1"/>
            <a:r>
              <a:rPr lang="en-US" sz="2800" dirty="0">
                <a:latin typeface="Century Gothic"/>
                <a:ea typeface="MS PGothic" charset="0"/>
                <a:cs typeface="Century Gothic"/>
              </a:rPr>
              <a:t>Sociologists often refer to it as </a:t>
            </a:r>
            <a:r>
              <a:rPr lang="en-US" sz="2800" b="1" dirty="0">
                <a:latin typeface="Century Gothic"/>
                <a:ea typeface="MS PGothic" charset="0"/>
                <a:cs typeface="Century Gothic"/>
              </a:rPr>
              <a:t>socioeconomic status</a:t>
            </a:r>
            <a:r>
              <a:rPr lang="en-US" sz="2800" dirty="0">
                <a:latin typeface="Century Gothic"/>
                <a:ea typeface="MS PGothic" charset="0"/>
                <a:cs typeface="Century Gothic"/>
              </a:rPr>
              <a:t> (or </a:t>
            </a:r>
            <a:r>
              <a:rPr lang="en-US" sz="2800" b="1" dirty="0">
                <a:latin typeface="Century Gothic"/>
                <a:ea typeface="MS PGothic" charset="0"/>
                <a:cs typeface="Century Gothic"/>
              </a:rPr>
              <a:t>SES</a:t>
            </a:r>
            <a:r>
              <a:rPr lang="en-US" sz="2800" dirty="0">
                <a:latin typeface="Century Gothic"/>
                <a:ea typeface="MS PGothic" charset="0"/>
                <a:cs typeface="Century Gothic"/>
              </a:rPr>
              <a:t>).</a:t>
            </a:r>
          </a:p>
          <a:p>
            <a:pPr eaLnBrk="1" hangingPunct="1"/>
            <a:r>
              <a:rPr lang="en-US" sz="2800" dirty="0">
                <a:latin typeface="Century Gothic"/>
                <a:ea typeface="MS PGothic" charset="0"/>
                <a:cs typeface="Century Gothic"/>
              </a:rPr>
              <a:t>By the way, what’</a:t>
            </a:r>
            <a:r>
              <a:rPr lang="en-US" altLang="ja-JP" sz="2800" dirty="0">
                <a:latin typeface="Century Gothic"/>
                <a:ea typeface="MS PGothic" charset="0"/>
                <a:cs typeface="Century Gothic"/>
              </a:rPr>
              <a:t>s the difference between income and wealth?</a:t>
            </a:r>
          </a:p>
          <a:p>
            <a:pPr eaLnBrk="1" hangingPunct="1"/>
            <a:endParaRPr lang="en-US" sz="2800" dirty="0">
              <a:latin typeface="Century Gothic"/>
              <a:ea typeface="MS PGothic" charset="0"/>
              <a:cs typeface="Century Gothic"/>
            </a:endParaRPr>
          </a:p>
          <a:p>
            <a:pPr eaLnBrk="1" hangingPunct="1"/>
            <a:endParaRPr lang="en-US" sz="2800" dirty="0">
              <a:latin typeface="Century Gothic"/>
              <a:ea typeface="MS PGothic" charset="0"/>
              <a:cs typeface="Century Gothic"/>
            </a:endParaRPr>
          </a:p>
        </p:txBody>
      </p:sp>
      <p:pic>
        <p:nvPicPr>
          <p:cNvPr id="2" name="Picture 1"/>
          <p:cNvPicPr>
            <a:picLocks noChangeAspect="1"/>
          </p:cNvPicPr>
          <p:nvPr/>
        </p:nvPicPr>
        <p:blipFill>
          <a:blip r:embed="rId2"/>
          <a:stretch>
            <a:fillRect/>
          </a:stretch>
        </p:blipFill>
        <p:spPr>
          <a:xfrm>
            <a:off x="6589713" y="3836369"/>
            <a:ext cx="2324100" cy="1153042"/>
          </a:xfrm>
          <a:prstGeom prst="rect">
            <a:avLst/>
          </a:prstGeom>
        </p:spPr>
      </p:pic>
    </p:spTree>
    <p:extLst>
      <p:ext uri="{BB962C8B-B14F-4D97-AF65-F5344CB8AC3E}">
        <p14:creationId xmlns:p14="http://schemas.microsoft.com/office/powerpoint/2010/main" val="3919997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noFill/>
        </p:spPr>
        <p:txBody>
          <a:bodyPr/>
          <a:lstStyle>
            <a:lvl1pPr>
              <a:defRPr>
                <a:solidFill>
                  <a:schemeClr val="tx1"/>
                </a:solidFill>
                <a:latin typeface="Verdana" charset="0"/>
                <a:ea typeface="MS PGothic" charset="0"/>
                <a:cs typeface="MS PGothic" charset="0"/>
              </a:defRPr>
            </a:lvl1pPr>
            <a:lvl2pPr marL="742950" indent="-285750">
              <a:defRPr>
                <a:solidFill>
                  <a:schemeClr val="tx1"/>
                </a:solidFill>
                <a:latin typeface="Verdana" charset="0"/>
                <a:ea typeface="MS PGothic" charset="0"/>
                <a:cs typeface="MS PGothic" charset="0"/>
              </a:defRPr>
            </a:lvl2pPr>
            <a:lvl3pPr marL="1143000" indent="-228600">
              <a:defRPr>
                <a:solidFill>
                  <a:schemeClr val="tx1"/>
                </a:solidFill>
                <a:latin typeface="Verdana" charset="0"/>
                <a:ea typeface="MS PGothic" charset="0"/>
                <a:cs typeface="MS PGothic" charset="0"/>
              </a:defRPr>
            </a:lvl3pPr>
            <a:lvl4pPr marL="1600200" indent="-228600">
              <a:defRPr>
                <a:solidFill>
                  <a:schemeClr val="tx1"/>
                </a:solidFill>
                <a:latin typeface="Verdana" charset="0"/>
                <a:ea typeface="MS PGothic" charset="0"/>
                <a:cs typeface="MS PGothic" charset="0"/>
              </a:defRPr>
            </a:lvl4pPr>
            <a:lvl5pPr marL="2057400" indent="-228600">
              <a:defRPr>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Verdana" charset="0"/>
                <a:ea typeface="MS PGothic" charset="0"/>
                <a:cs typeface="MS PGothic" charset="0"/>
              </a:defRPr>
            </a:lvl9pPr>
          </a:lstStyle>
          <a:p>
            <a:fld id="{B61C9B68-28F8-4B4E-91D3-E5CDC6565EEA}" type="slidenum">
              <a:rPr lang="en-US"/>
              <a:pPr/>
              <a:t>9</a:t>
            </a:fld>
            <a:endParaRPr lang="en-US"/>
          </a:p>
        </p:txBody>
      </p:sp>
      <p:sp>
        <p:nvSpPr>
          <p:cNvPr id="17410" name="Rectangle 2"/>
          <p:cNvSpPr>
            <a:spLocks noGrp="1" noChangeArrowheads="1"/>
          </p:cNvSpPr>
          <p:nvPr>
            <p:ph type="title"/>
          </p:nvPr>
        </p:nvSpPr>
        <p:spPr/>
        <p:txBody>
          <a:bodyPr/>
          <a:lstStyle/>
          <a:p>
            <a:pPr eaLnBrk="1" hangingPunct="1">
              <a:defRPr/>
            </a:pPr>
            <a:r>
              <a:rPr lang="en-US" sz="3400" smtClean="0">
                <a:ea typeface="+mj-ea"/>
                <a:cs typeface="+mj-cs"/>
              </a:rPr>
              <a:t>Social Classes in the United States</a:t>
            </a:r>
          </a:p>
        </p:txBody>
      </p:sp>
      <p:sp>
        <p:nvSpPr>
          <p:cNvPr id="17411" name="Rectangle 3"/>
          <p:cNvSpPr>
            <a:spLocks noGrp="1" noChangeArrowheads="1"/>
          </p:cNvSpPr>
          <p:nvPr>
            <p:ph type="body" idx="1"/>
          </p:nvPr>
        </p:nvSpPr>
        <p:spPr>
          <a:xfrm>
            <a:off x="785091" y="2595562"/>
            <a:ext cx="7939809" cy="3670767"/>
          </a:xfrm>
        </p:spPr>
        <p:txBody>
          <a:bodyPr>
            <a:noAutofit/>
          </a:bodyPr>
          <a:lstStyle/>
          <a:p>
            <a:pPr eaLnBrk="1" hangingPunct="1">
              <a:defRPr/>
            </a:pPr>
            <a:r>
              <a:rPr lang="en-US" sz="3200" dirty="0" smtClean="0">
                <a:ea typeface="+mn-ea"/>
              </a:rPr>
              <a:t>The </a:t>
            </a:r>
            <a:r>
              <a:rPr lang="en-US" sz="3200" b="1" dirty="0" smtClean="0">
                <a:ea typeface="+mn-ea"/>
              </a:rPr>
              <a:t>upper class (capitalist class):</a:t>
            </a:r>
            <a:r>
              <a:rPr lang="en-US" sz="3200" dirty="0" smtClean="0">
                <a:ea typeface="+mn-ea"/>
              </a:rPr>
              <a:t> </a:t>
            </a:r>
          </a:p>
          <a:p>
            <a:pPr lvl="1" eaLnBrk="1" hangingPunct="1">
              <a:defRPr/>
            </a:pPr>
            <a:r>
              <a:rPr lang="en-US" sz="3200" dirty="0" smtClean="0">
                <a:ea typeface="+mn-ea"/>
              </a:rPr>
              <a:t>Wealthiest people in a class system</a:t>
            </a:r>
          </a:p>
          <a:p>
            <a:pPr lvl="1" eaLnBrk="1" hangingPunct="1">
              <a:defRPr/>
            </a:pPr>
            <a:r>
              <a:rPr lang="en-US" sz="3200" dirty="0" smtClean="0">
                <a:ea typeface="+mn-ea"/>
              </a:rPr>
              <a:t>Make up about 1% of the U.S. population</a:t>
            </a:r>
          </a:p>
          <a:p>
            <a:pPr lvl="1" eaLnBrk="1" hangingPunct="1">
              <a:defRPr/>
            </a:pPr>
            <a:r>
              <a:rPr lang="en-US" sz="3200" dirty="0" smtClean="0">
                <a:ea typeface="+mn-ea"/>
              </a:rPr>
              <a:t>Possess most of the wealth of the country</a:t>
            </a:r>
          </a:p>
        </p:txBody>
      </p:sp>
    </p:spTree>
    <p:extLst>
      <p:ext uri="{BB962C8B-B14F-4D97-AF65-F5344CB8AC3E}">
        <p14:creationId xmlns:p14="http://schemas.microsoft.com/office/powerpoint/2010/main" val="39633769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6207</TotalTime>
  <Words>2425</Words>
  <Application>Microsoft Macintosh PowerPoint</Application>
  <PresentationFormat>On-screen Show (4:3)</PresentationFormat>
  <Paragraphs>263</Paragraphs>
  <Slides>58</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Perception</vt:lpstr>
      <vt:lpstr>Chart</vt:lpstr>
      <vt:lpstr>Lesson 8: Social Class and Stratification</vt:lpstr>
      <vt:lpstr>There’s an old British joke that goes something like this:</vt:lpstr>
      <vt:lpstr>Understanding Inequality</vt:lpstr>
      <vt:lpstr>PowerPoint Presentation</vt:lpstr>
      <vt:lpstr>International Comparison of Poverty Rates among Wealthy Countries</vt:lpstr>
      <vt:lpstr>Understanding Social Stratification</vt:lpstr>
      <vt:lpstr>Social Stratification</vt:lpstr>
      <vt:lpstr>Systems of Stratification </vt:lpstr>
      <vt:lpstr>Social Classes in the United States</vt:lpstr>
      <vt:lpstr>The United States is a Rich Society?</vt:lpstr>
      <vt:lpstr>Who are the 1%?</vt:lpstr>
      <vt:lpstr>PowerPoint Presentation</vt:lpstr>
      <vt:lpstr>How are stocks distributed?</vt:lpstr>
      <vt:lpstr>What’s the Dow at Recently?</vt:lpstr>
      <vt:lpstr>And the Dow over the last 40 Years?</vt:lpstr>
      <vt:lpstr>Ratio CEO pay to Workers’ Wages</vt:lpstr>
      <vt:lpstr>Social Classes in the United States</vt:lpstr>
      <vt:lpstr>Social Classes in the United States</vt:lpstr>
      <vt:lpstr>Social Classes in the United States</vt:lpstr>
      <vt:lpstr>PowerPoint Presentation</vt:lpstr>
      <vt:lpstr>Household income above $250k is less common than owning a pet reptile. Under $50k is more common than a pet dog.</vt:lpstr>
      <vt:lpstr>Social Class in the Era of Rising Inequality</vt:lpstr>
      <vt:lpstr>CEOs' average pay, production workers' average pay, the S&amp;P 500 Index, corporate profits, and the federal minimum wage, 1990-2005 (all figures adjusted for inflation) </vt:lpstr>
      <vt:lpstr>How unequal are we?</vt:lpstr>
      <vt:lpstr>How unequal are we?</vt:lpstr>
      <vt:lpstr>How is Wealth Distributed?</vt:lpstr>
      <vt:lpstr>Wealth Inequality is Worse than Income Inequality</vt:lpstr>
      <vt:lpstr>Americans Vastly Underestimate Wealth Inequality</vt:lpstr>
      <vt:lpstr>Theories of Social Class</vt:lpstr>
      <vt:lpstr>Theories of Social Class</vt:lpstr>
      <vt:lpstr>PowerPoint Presentation</vt:lpstr>
      <vt:lpstr>What does your living room/neighborhood say about you?</vt:lpstr>
      <vt:lpstr>PowerPoint Presentation</vt:lpstr>
      <vt:lpstr>Theories of Social Class</vt:lpstr>
      <vt:lpstr>When ‘going to the store’ reveals your class position</vt:lpstr>
      <vt:lpstr>Vallarta Locations</vt:lpstr>
      <vt:lpstr>Gelson’s Locations</vt:lpstr>
      <vt:lpstr>Whole Foods Locations</vt:lpstr>
      <vt:lpstr>Theories of Social Class</vt:lpstr>
      <vt:lpstr>PowerPoint Presentation</vt:lpstr>
      <vt:lpstr>Socioeconomic Status and Life Chances</vt:lpstr>
      <vt:lpstr>Social Class and Health</vt:lpstr>
      <vt:lpstr>Life Expectancy: Gap getting worse</vt:lpstr>
      <vt:lpstr>Life Expectancy</vt:lpstr>
      <vt:lpstr>Brain and Lung Cancer Statistics</vt:lpstr>
      <vt:lpstr>Social Mobility</vt:lpstr>
      <vt:lpstr>How Does the US Compare?</vt:lpstr>
      <vt:lpstr>Poverty Threshold</vt:lpstr>
      <vt:lpstr>Poverty</vt:lpstr>
      <vt:lpstr>Inequality and the Ideology of the American Dream</vt:lpstr>
      <vt:lpstr>The Problem with the American Dream</vt:lpstr>
      <vt:lpstr>The Myth of Meritocracy</vt:lpstr>
      <vt:lpstr>Lesson Quiz</vt:lpstr>
      <vt:lpstr>Lesson Quiz</vt:lpstr>
      <vt:lpstr>Lesson Quiz</vt:lpstr>
      <vt:lpstr>Lesson Quiz</vt:lpstr>
      <vt:lpstr>Some Important Realizations</vt:lpstr>
      <vt:lpstr>Which Class do you belong to?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Theory</dc:title>
  <dc:creator>Robert</dc:creator>
  <cp:lastModifiedBy>Robert</cp:lastModifiedBy>
  <cp:revision>363</cp:revision>
  <dcterms:created xsi:type="dcterms:W3CDTF">2014-08-13T17:56:08Z</dcterms:created>
  <dcterms:modified xsi:type="dcterms:W3CDTF">2016-04-14T23:23:50Z</dcterms:modified>
</cp:coreProperties>
</file>