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5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1473480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D9C556-F000-4619-BB67-7333A6C9951D}">
          <p14:sldIdLst>
            <p14:sldId id="266"/>
            <p14:sldId id="265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1473480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E90E2-02ED-4347-B3E1-07789E8A200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31DC-40FA-4AFC-8CB7-E96401E5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D5C13-0018-3D4E-A736-E3D3FBDE34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A782B-B4FA-41D9-980D-50B406F2BA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94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2570-B2E5-49AA-9111-C8CA5322D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4D249-37FA-49E2-B21C-5BBDDAEC0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163C-F4FC-4D90-AC98-0D94AF9F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82E4-0777-4082-9A30-0944C42A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A0B13-405D-4D2E-AF22-694538A1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7DAE-E8BF-42CF-B07D-15BE6C89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3AA8B-66B8-4958-BF5D-CCC583420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4F1B8-394C-4265-B2C4-E663AAEB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A2AA-E0C4-4A91-B17C-3419919F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955C-B758-474F-9042-2D120E4A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C63865-04E9-4C8A-8DD5-2473DF701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484AD-DCFE-490C-A929-7CD3A9E55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7AA9-DF08-4BA2-9A98-A5950F9D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254D-6756-4AA6-844A-A6F8E596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8D086-1B76-42CD-9AB9-DA608C3E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5ABE33B-CFFB-DA43-961D-9C2E1DBC0660}"/>
              </a:ext>
            </a:extLst>
          </p:cNvPr>
          <p:cNvSpPr/>
          <p:nvPr userDrawn="1"/>
        </p:nvSpPr>
        <p:spPr>
          <a:xfrm flipV="1">
            <a:off x="2" y="-29624"/>
            <a:ext cx="12192000" cy="5694805"/>
          </a:xfrm>
          <a:custGeom>
            <a:avLst/>
            <a:gdLst>
              <a:gd name="connsiteX0" fmla="*/ 0 w 12192000"/>
              <a:gd name="connsiteY0" fmla="*/ 5694805 h 5694805"/>
              <a:gd name="connsiteX1" fmla="*/ 12192000 w 12192000"/>
              <a:gd name="connsiteY1" fmla="*/ 5694805 h 5694805"/>
              <a:gd name="connsiteX2" fmla="*/ 12192000 w 12192000"/>
              <a:gd name="connsiteY2" fmla="*/ 1647500 h 5694805"/>
              <a:gd name="connsiteX3" fmla="*/ 12143591 w 12192000"/>
              <a:gd name="connsiteY3" fmla="*/ 1647500 h 5694805"/>
              <a:gd name="connsiteX4" fmla="*/ 0 w 12192000"/>
              <a:gd name="connsiteY4" fmla="*/ 0 h 5694805"/>
              <a:gd name="connsiteX5" fmla="*/ 0 w 12192000"/>
              <a:gd name="connsiteY5" fmla="*/ 1647500 h 5694805"/>
              <a:gd name="connsiteX6" fmla="*/ 0 w 12192000"/>
              <a:gd name="connsiteY6" fmla="*/ 1653654 h 569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694805">
                <a:moveTo>
                  <a:pt x="0" y="5694805"/>
                </a:moveTo>
                <a:lnTo>
                  <a:pt x="12192000" y="5694805"/>
                </a:lnTo>
                <a:lnTo>
                  <a:pt x="12192000" y="1647500"/>
                </a:lnTo>
                <a:lnTo>
                  <a:pt x="12143591" y="1647500"/>
                </a:lnTo>
                <a:lnTo>
                  <a:pt x="0" y="0"/>
                </a:lnTo>
                <a:lnTo>
                  <a:pt x="0" y="1647500"/>
                </a:lnTo>
                <a:lnTo>
                  <a:pt x="0" y="16536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C11419-AA4B-CC4B-8EF3-848458B5A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1944" y="5197871"/>
            <a:ext cx="7254240" cy="473464"/>
          </a:xfrm>
        </p:spPr>
        <p:txBody>
          <a:bodyPr>
            <a:noAutofit/>
          </a:bodyPr>
          <a:lstStyle>
            <a:lvl1pPr marL="0" indent="0" algn="r"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3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 | Job Title</a:t>
            </a:r>
          </a:p>
          <a:p>
            <a:r>
              <a:rPr lang="en-US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918EEB-11AB-F046-9C2F-D0FEFFF13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2489" y="5786340"/>
            <a:ext cx="7253287" cy="500062"/>
          </a:xfrm>
        </p:spPr>
        <p:txBody>
          <a:bodyPr/>
          <a:lstStyle>
            <a:lvl1pPr marL="0" marR="0" indent="0" algn="r" defTabSz="6856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342815" indent="0" algn="r">
              <a:buNone/>
              <a:defRPr/>
            </a:lvl2pPr>
            <a:lvl3pPr marL="685629" indent="0" algn="r">
              <a:buNone/>
              <a:defRPr/>
            </a:lvl3pPr>
            <a:lvl4pPr marL="1028443" indent="0" algn="r">
              <a:buNone/>
              <a:defRPr/>
            </a:lvl4pPr>
            <a:lvl5pPr marL="1371257" indent="0" algn="r">
              <a:buNone/>
              <a:defRPr/>
            </a:lvl5pPr>
          </a:lstStyle>
          <a:p>
            <a:pPr marL="0" marR="0" lvl="0" indent="0" algn="r" defTabSz="6856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/>
              <a:t>Team/Office/Division Name | Date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BEB3F1-B8AF-DE47-AA0B-DD2FA7D95844}"/>
              </a:ext>
            </a:extLst>
          </p:cNvPr>
          <p:cNvGrpSpPr/>
          <p:nvPr userDrawn="1"/>
        </p:nvGrpSpPr>
        <p:grpSpPr>
          <a:xfrm>
            <a:off x="2943239" y="375185"/>
            <a:ext cx="6305524" cy="3934758"/>
            <a:chOff x="2406962" y="375185"/>
            <a:chExt cx="6305524" cy="39347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5B0452-B6F4-7448-BDA7-A55549C7D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962" y="375185"/>
              <a:ext cx="6305523" cy="39347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F23796-C60D-1D4E-B01C-BE7229EC5A73}"/>
                </a:ext>
              </a:extLst>
            </p:cNvPr>
            <p:cNvSpPr txBox="1"/>
            <p:nvPr userDrawn="1"/>
          </p:nvSpPr>
          <p:spPr>
            <a:xfrm>
              <a:off x="4046500" y="3229009"/>
              <a:ext cx="46659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1D376C"/>
                  </a:solidFill>
                </a:rPr>
                <a:t>We</a:t>
              </a:r>
              <a:r>
                <a:rPr lang="en-US" sz="1600" baseline="0">
                  <a:solidFill>
                    <a:srgbClr val="1D376C"/>
                  </a:solidFill>
                </a:rPr>
                <a:t> will set all students on a path to success. </a:t>
              </a:r>
              <a:endParaRPr lang="en-US" sz="1600">
                <a:solidFill>
                  <a:srgbClr val="1D376C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2C47C31-5881-5E4B-9D6C-6120ED87AF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972469"/>
            <a:ext cx="1587396" cy="6278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216E0-F867-7442-9A36-35817FBEF201}"/>
              </a:ext>
            </a:extLst>
          </p:cNvPr>
          <p:cNvSpPr/>
          <p:nvPr userDrawn="1"/>
        </p:nvSpPr>
        <p:spPr>
          <a:xfrm>
            <a:off x="6485505" y="6427417"/>
            <a:ext cx="5586876" cy="338433"/>
          </a:xfrm>
          <a:prstGeom prst="rect">
            <a:avLst/>
          </a:prstGeom>
        </p:spPr>
        <p:txBody>
          <a:bodyPr wrap="square" lIns="182760" tIns="91380" rIns="182760" bIns="91380">
            <a:spAutoFit/>
          </a:bodyPr>
          <a:lstStyle/>
          <a:p>
            <a:pPr algn="r"/>
            <a:r>
              <a:rPr lang="en-US"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Tennessee Department of Education </a:t>
            </a:r>
            <a:endParaRPr lang="id-ID" sz="1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7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qui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-16" y="-17712"/>
            <a:ext cx="6096017" cy="35182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/>
          </a:p>
        </p:txBody>
      </p:sp>
      <p:pic>
        <p:nvPicPr>
          <p:cNvPr id="63" name="Picture Placeholder 4">
            <a:extLst>
              <a:ext uri="{FF2B5EF4-FFF2-40B4-BE49-F238E27FC236}">
                <a16:creationId xmlns:a16="http://schemas.microsoft.com/office/drawing/2014/main" id="{D623053C-DC25-D947-9E33-5F6F307A2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6816"/>
          <a:stretch>
            <a:fillRect/>
          </a:stretch>
        </p:blipFill>
        <p:spPr>
          <a:xfrm>
            <a:off x="6096005" y="0"/>
            <a:ext cx="6096001" cy="3493008"/>
          </a:xfrm>
          <a:prstGeom prst="rect">
            <a:avLst/>
          </a:prstGeom>
        </p:spPr>
      </p:pic>
      <p:pic>
        <p:nvPicPr>
          <p:cNvPr id="64" name="Picture Placeholder 7">
            <a:extLst>
              <a:ext uri="{FF2B5EF4-FFF2-40B4-BE49-F238E27FC236}">
                <a16:creationId xmlns:a16="http://schemas.microsoft.com/office/drawing/2014/main" id="{F003C5C3-AE68-4C4A-8A73-439437B08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b="8407"/>
          <a:stretch>
            <a:fillRect/>
          </a:stretch>
        </p:blipFill>
        <p:spPr>
          <a:xfrm>
            <a:off x="1" y="3493008"/>
            <a:ext cx="6096002" cy="3364992"/>
          </a:xfrm>
          <a:prstGeom prst="rect">
            <a:avLst/>
          </a:prstGeom>
        </p:spPr>
      </p:pic>
      <p:pic>
        <p:nvPicPr>
          <p:cNvPr id="65" name="Picture Placeholder 15">
            <a:extLst>
              <a:ext uri="{FF2B5EF4-FFF2-40B4-BE49-F238E27FC236}">
                <a16:creationId xmlns:a16="http://schemas.microsoft.com/office/drawing/2014/main" id="{462C34F0-184A-C846-A121-6E1738DAD9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7678"/>
          <a:stretch>
            <a:fillRect/>
          </a:stretch>
        </p:blipFill>
        <p:spPr>
          <a:xfrm>
            <a:off x="6096004" y="3493008"/>
            <a:ext cx="6096001" cy="3364992"/>
          </a:xfrm>
          <a:prstGeom prst="rect">
            <a:avLst/>
          </a:prstGeom>
        </p:spPr>
      </p:pic>
      <p:sp>
        <p:nvSpPr>
          <p:cNvPr id="66" name="Rectangle 65"/>
          <p:cNvSpPr/>
          <p:nvPr userDrawn="1"/>
        </p:nvSpPr>
        <p:spPr>
          <a:xfrm>
            <a:off x="6096000" y="-17713"/>
            <a:ext cx="6096002" cy="3518205"/>
          </a:xfrm>
          <a:prstGeom prst="rect">
            <a:avLst/>
          </a:prstGeom>
          <a:solidFill>
            <a:srgbClr val="E8772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>
              <a:solidFill>
                <a:srgbClr val="E87722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0958" y="3488290"/>
            <a:ext cx="6106959" cy="3369710"/>
          </a:xfrm>
          <a:prstGeom prst="rect">
            <a:avLst/>
          </a:prstGeom>
          <a:solidFill>
            <a:srgbClr val="2DCCD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>
              <a:solidFill>
                <a:srgbClr val="E87722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6096005" y="3493008"/>
            <a:ext cx="6096001" cy="3382704"/>
          </a:xfrm>
          <a:prstGeom prst="rect">
            <a:avLst/>
          </a:prstGeom>
          <a:solidFill>
            <a:srgbClr val="D2D755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>
              <a:solidFill>
                <a:srgbClr val="E87722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A7A322-C1B4-A04B-BB50-6C9CA91305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57" y="564788"/>
            <a:ext cx="3623673" cy="224959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02BE4B-3B2C-4742-AE2C-197E60467448}"/>
              </a:ext>
            </a:extLst>
          </p:cNvPr>
          <p:cNvCxnSpPr>
            <a:cxnSpLocks/>
          </p:cNvCxnSpPr>
          <p:nvPr userDrawn="1"/>
        </p:nvCxnSpPr>
        <p:spPr>
          <a:xfrm>
            <a:off x="2752493" y="4837463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27DBE-8AF9-5D43-B7DC-5BE33EE5B7F5}"/>
              </a:ext>
            </a:extLst>
          </p:cNvPr>
          <p:cNvSpPr>
            <a:spLocks/>
          </p:cNvSpPr>
          <p:nvPr userDrawn="1"/>
        </p:nvSpPr>
        <p:spPr bwMode="auto">
          <a:xfrm>
            <a:off x="1129285" y="3935517"/>
            <a:ext cx="3837432" cy="7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69486">
              <a:lnSpc>
                <a:spcPts val="7396"/>
              </a:lnSpc>
            </a:pPr>
            <a:r>
              <a:rPr lang="en-US" sz="2199" b="1" spc="4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STUDENT READINESS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724FF5-361D-6845-9FAC-9023ABE08F54}"/>
              </a:ext>
            </a:extLst>
          </p:cNvPr>
          <p:cNvSpPr txBox="1"/>
          <p:nvPr userDrawn="1"/>
        </p:nvSpPr>
        <p:spPr>
          <a:xfrm>
            <a:off x="0" y="5047778"/>
            <a:ext cx="6095999" cy="15696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SCHOOLS WILL BE </a:t>
            </a:r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EQUIPPED TO SERVE THE ACADEMIC </a:t>
            </a:r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NON-ACADEMIC NEEDS OF ALL </a:t>
            </a:r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IN THEIR CAREER PATHWAYS</a:t>
            </a:r>
          </a:p>
          <a:p>
            <a:pPr algn="ctr"/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C71667-3AEC-C44A-BE72-6CBA1AD0B33C}"/>
              </a:ext>
            </a:extLst>
          </p:cNvPr>
          <p:cNvSpPr>
            <a:spLocks/>
          </p:cNvSpPr>
          <p:nvPr userDrawn="1"/>
        </p:nvSpPr>
        <p:spPr bwMode="auto">
          <a:xfrm>
            <a:off x="8101394" y="520917"/>
            <a:ext cx="2085216" cy="7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69486">
              <a:lnSpc>
                <a:spcPts val="7396"/>
              </a:lnSpc>
            </a:pPr>
            <a:r>
              <a:rPr lang="en-US" sz="2199" b="1" spc="4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ACADEMICS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0508B1-37A1-5149-A181-351DE524C4C9}"/>
              </a:ext>
            </a:extLst>
          </p:cNvPr>
          <p:cNvSpPr txBox="1"/>
          <p:nvPr userDrawn="1"/>
        </p:nvSpPr>
        <p:spPr>
          <a:xfrm>
            <a:off x="6816848" y="1701536"/>
            <a:ext cx="4654306" cy="830997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TENNESSEE STUDENTS WILL HAVE ACCESS TO A HIGH-QUALITY EDUCATION, </a:t>
            </a:r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MATTER WHERE THEY LIVE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4B6B65-F656-5744-9563-91385A9B67FC}"/>
              </a:ext>
            </a:extLst>
          </p:cNvPr>
          <p:cNvCxnSpPr>
            <a:cxnSpLocks/>
          </p:cNvCxnSpPr>
          <p:nvPr userDrawn="1"/>
        </p:nvCxnSpPr>
        <p:spPr>
          <a:xfrm>
            <a:off x="8848497" y="1429256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B183890-8E4B-A740-B27D-37D537CB22B8}"/>
              </a:ext>
            </a:extLst>
          </p:cNvPr>
          <p:cNvSpPr>
            <a:spLocks/>
          </p:cNvSpPr>
          <p:nvPr userDrawn="1"/>
        </p:nvSpPr>
        <p:spPr bwMode="auto">
          <a:xfrm>
            <a:off x="8083983" y="3938819"/>
            <a:ext cx="2120043" cy="7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69486">
              <a:lnSpc>
                <a:spcPts val="7396"/>
              </a:lnSpc>
            </a:pPr>
            <a:r>
              <a:rPr lang="en-US" sz="2199" b="1" spc="4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EDUCATORS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D0E0F-4333-4147-8A55-4673EE116967}"/>
              </a:ext>
            </a:extLst>
          </p:cNvPr>
          <p:cNvSpPr txBox="1"/>
          <p:nvPr userDrawn="1"/>
        </p:nvSpPr>
        <p:spPr>
          <a:xfrm>
            <a:off x="6863985" y="5047778"/>
            <a:ext cx="4560039" cy="15696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WILL SET A NEW PATH FOR </a:t>
            </a:r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EDUCATION PROFESSION AND BE </a:t>
            </a:r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TOP STATE TO BECOME AND REMAIN</a:t>
            </a:r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TEACHER AND LEADER FOR ALL</a:t>
            </a:r>
          </a:p>
          <a:p>
            <a:pPr algn="ctr"/>
            <a:b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B148FB-6A20-A642-B08C-B402C2454F2B}"/>
              </a:ext>
            </a:extLst>
          </p:cNvPr>
          <p:cNvCxnSpPr>
            <a:cxnSpLocks/>
          </p:cNvCxnSpPr>
          <p:nvPr userDrawn="1"/>
        </p:nvCxnSpPr>
        <p:spPr>
          <a:xfrm>
            <a:off x="8848497" y="4837463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56C3579-1D94-AC4F-8542-B7E001C3B123}"/>
              </a:ext>
            </a:extLst>
          </p:cNvPr>
          <p:cNvSpPr txBox="1"/>
          <p:nvPr userDrawn="1"/>
        </p:nvSpPr>
        <p:spPr>
          <a:xfrm>
            <a:off x="2120370" y="2175136"/>
            <a:ext cx="2869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We will set all students on a path to success. </a:t>
            </a:r>
          </a:p>
        </p:txBody>
      </p:sp>
    </p:spTree>
    <p:extLst>
      <p:ext uri="{BB962C8B-B14F-4D97-AF65-F5344CB8AC3E}">
        <p14:creationId xmlns:p14="http://schemas.microsoft.com/office/powerpoint/2010/main" val="330710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46" y="-420063"/>
            <a:ext cx="5815167" cy="701394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7887536" y="2457453"/>
            <a:ext cx="1190625" cy="10572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text or image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96DECB2-EF22-AA42-9736-34B9E1B4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2" y="228600"/>
            <a:ext cx="5588000" cy="120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A659A5C-6A65-454B-B601-1832E0051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3" y="1531917"/>
            <a:ext cx="5285273" cy="4308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19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7DD05290-EAE5-D44A-AEA4-33AC83930919}"/>
              </a:ext>
            </a:extLst>
          </p:cNvPr>
          <p:cNvSpPr/>
          <p:nvPr userDrawn="1"/>
        </p:nvSpPr>
        <p:spPr>
          <a:xfrm rot="10800000" flipV="1">
            <a:off x="6513815" y="-66675"/>
            <a:ext cx="5678185" cy="69246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8623">
            <a:off x="9031657" y="2044665"/>
            <a:ext cx="1596425" cy="506897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9F5F014-426F-2B4A-AACE-FCECB621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8600"/>
            <a:ext cx="11074400" cy="120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25C54-07E2-B24D-8F11-0185A2F9F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2" y="1531917"/>
            <a:ext cx="9744711" cy="4308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2BF4F-769C-6D4C-B341-069AE5BAA9AA}"/>
              </a:ext>
            </a:extLst>
          </p:cNvPr>
          <p:cNvSpPr/>
          <p:nvPr userDrawn="1"/>
        </p:nvSpPr>
        <p:spPr>
          <a:xfrm>
            <a:off x="6485505" y="6427417"/>
            <a:ext cx="5586876" cy="338433"/>
          </a:xfrm>
          <a:prstGeom prst="rect">
            <a:avLst/>
          </a:prstGeom>
        </p:spPr>
        <p:txBody>
          <a:bodyPr wrap="square" lIns="182760" tIns="91380" rIns="182760" bIns="91380">
            <a:spAutoFit/>
          </a:bodyPr>
          <a:lstStyle/>
          <a:p>
            <a:pPr algn="r"/>
            <a:r>
              <a:rPr lang="en-US"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Tennessee Department of Education </a:t>
            </a:r>
            <a:endParaRPr lang="id-ID" sz="1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6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  <a:noFill/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  <a:noFill/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365AFD-392D-49BF-8767-9CE5AA8B8F69}"/>
              </a:ext>
            </a:extLst>
          </p:cNvPr>
          <p:cNvSpPr txBox="1"/>
          <p:nvPr userDrawn="1"/>
        </p:nvSpPr>
        <p:spPr>
          <a:xfrm rot="19073738">
            <a:off x="2134548" y="2239940"/>
            <a:ext cx="7922905" cy="2378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228600">
              <a:spcAft>
                <a:spcPts val="1200"/>
              </a:spcAft>
            </a:pPr>
            <a:endParaRPr lang="en-US" sz="16600" b="1" noProof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5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1F3C-4297-4F81-934C-374967EF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9F16B-ABE5-43E8-8EBE-2AD71B51C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29CB-9772-4CDC-9A08-5A805C93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A793F-7D11-4C20-8D6C-8568FDED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E33A6-9F55-463B-86BE-38C1F5AD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CD01-D1F9-4AED-B5A2-079A54AB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24BA9-A2E7-4637-95D4-84D177CA4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09E75-CBD4-47DA-AEE6-3B074CD3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4EA8-ED79-41D6-813A-91BF058D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837B-B405-467A-A133-955D3DF0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AA3B-AC6F-4CF4-A466-088FF192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52BB3-868D-40D1-8D53-E5A66BBF4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3194D-80C6-45F5-8501-78070FEAB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8F1FA-E9D1-49DC-AC04-2FE8CBE1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7378A-A294-46F3-9707-7427D8AD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58DF4-1200-47EA-B830-CADA1375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9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641A-AF05-493C-90E0-A0307017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B1AA1-5AC1-46D3-9AB2-F89D83ED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24BFC-B804-443F-B279-86C8014B0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BDF46-EB80-4A35-89D7-819736FDF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A82C4-1645-455E-BDB1-B72B5715F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205B1-F4B6-4773-BB69-3DADE6B8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DDC339-4C32-454D-A30D-6905F5AA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FB78E-4E29-40C9-81AD-B98D95C7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63C9-96EB-4493-9135-4FAB5A24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8B92F-DD1B-45C4-8072-C240FB03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DB3F3-E67E-480F-83E4-E4DE2AEC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2ABD4-4A88-4367-AA7E-B4DD8617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6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909B3-6104-45D8-A91F-3CF049CE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B009E-0511-451B-9EBC-DE13C977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DCA7D-3541-4B56-8CDF-6C76E6BC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EA1E-9349-464B-ADCB-67ECA9FE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A6AC-6BD1-41B2-8C2F-58686C2EE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EEA96-D694-4DCE-A867-019ABD0E5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70CC4-D310-4378-B506-1FC3560D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213AB-93D6-4574-93E4-5126D61B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D4650-C9EF-4674-8FAD-F3AFBC27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4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4CCA-47F8-4A37-9655-EBB1CA63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65EE8-1547-4C21-9450-3A3EF467F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B77D6-8941-46AA-8D0A-C7925223A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3045A-64BD-47C8-A238-E763DBE1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443EE-C8E4-4C0B-BD5D-989DE6F1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95D10-250A-470B-B128-5DD1EAB9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1F0F8-6EE5-4CE1-AC47-B022DEE2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C7A26-9FDB-4917-A684-56A5E3D2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E486-7B68-485A-99EF-D4AF4B4E7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F45A0-008D-4CA0-B247-A9A13FC10D3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B708D-B69F-487B-BA1F-2EEE5BB66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1533F-7BE3-4025-A21C-1E655777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7F9E-417C-4FD1-BEBC-5489629C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38230" y="5197871"/>
            <a:ext cx="7976439" cy="4734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Open Sans"/>
                <a:cs typeface="Open Sans"/>
              </a:rPr>
              <a:t>Bill Byford| AC, District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2217" y="5786340"/>
            <a:ext cx="7872045" cy="50006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Tennessee Department of Education | April 7, 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9502" y="4348014"/>
            <a:ext cx="5275164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50" b="1" dirty="0">
                <a:solidFill>
                  <a:srgbClr val="1D376C"/>
                </a:solidFill>
                <a:latin typeface="+mj-lt"/>
              </a:rPr>
              <a:t>P-EBT Round 4 </a:t>
            </a:r>
            <a:br>
              <a:rPr lang="en-US" sz="2550" b="1" dirty="0">
                <a:solidFill>
                  <a:srgbClr val="1D376C"/>
                </a:solidFill>
                <a:latin typeface="+mj-lt"/>
              </a:rPr>
            </a:br>
            <a:endParaRPr lang="en-US" sz="2599" b="1" dirty="0">
              <a:solidFill>
                <a:srgbClr val="1D376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14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9B0D-6CE6-478B-80A5-CDECFACF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Appeals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7AE4B-E014-4F07-A288-7EB6C1034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Previous rounds are concluding</a:t>
            </a:r>
          </a:p>
          <a:p>
            <a:r>
              <a:rPr lang="en-US" dirty="0"/>
              <a:t>Round 4 will be similar to previous rounds</a:t>
            </a:r>
          </a:p>
        </p:txBody>
      </p:sp>
    </p:spTree>
    <p:extLst>
      <p:ext uri="{BB962C8B-B14F-4D97-AF65-F5344CB8AC3E}">
        <p14:creationId xmlns:p14="http://schemas.microsoft.com/office/powerpoint/2010/main" val="276701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AB42E8A-79F0-4BBB-8D00-83117F7EA07A}"/>
              </a:ext>
            </a:extLst>
          </p:cNvPr>
          <p:cNvCxnSpPr>
            <a:cxnSpLocks/>
            <a:stCxn id="245" idx="0"/>
          </p:cNvCxnSpPr>
          <p:nvPr/>
        </p:nvCxnSpPr>
        <p:spPr>
          <a:xfrm flipV="1">
            <a:off x="8186424" y="3631403"/>
            <a:ext cx="0" cy="35367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8C69A6E-9BA5-4A41-8A4C-281C9C4BA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8C69A6E-9BA5-4A41-8A4C-281C9C4BA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46EF3C1-D10A-4C49-91EC-252C6432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ROUND 4 BENEFITS PROCESSING TIMELINE</a:t>
            </a:r>
            <a:endParaRPr lang="en-US" sz="200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9167838-EFAC-4FC4-AFB4-D3245F688416}"/>
              </a:ext>
            </a:extLst>
          </p:cNvPr>
          <p:cNvSpPr/>
          <p:nvPr/>
        </p:nvSpPr>
        <p:spPr>
          <a:xfrm>
            <a:off x="421338" y="1488576"/>
            <a:ext cx="3476421" cy="32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78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ROUND 4 DISTRIBUTION TIMELINE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D4F1789E-0935-4191-BCF9-B166AABD216C}"/>
              </a:ext>
            </a:extLst>
          </p:cNvPr>
          <p:cNvCxnSpPr>
            <a:cxnSpLocks/>
          </p:cNvCxnSpPr>
          <p:nvPr/>
        </p:nvCxnSpPr>
        <p:spPr>
          <a:xfrm>
            <a:off x="395288" y="1785743"/>
            <a:ext cx="11517552" cy="109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45C69B12-59E4-44B6-A454-3F8C50B8228C}"/>
              </a:ext>
            </a:extLst>
          </p:cNvPr>
          <p:cNvCxnSpPr>
            <a:cxnSpLocks/>
          </p:cNvCxnSpPr>
          <p:nvPr/>
        </p:nvCxnSpPr>
        <p:spPr>
          <a:xfrm>
            <a:off x="796992" y="4122237"/>
            <a:ext cx="110140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6CE7C3B-6D33-4D17-906C-055B372324CE}"/>
              </a:ext>
            </a:extLst>
          </p:cNvPr>
          <p:cNvGrpSpPr/>
          <p:nvPr/>
        </p:nvGrpSpPr>
        <p:grpSpPr>
          <a:xfrm>
            <a:off x="6515097" y="1460054"/>
            <a:ext cx="916366" cy="491321"/>
            <a:chOff x="7464299" y="1460054"/>
            <a:chExt cx="916366" cy="491321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81C7CA8-8904-4733-B455-5C032EEE6A6B}"/>
                </a:ext>
              </a:extLst>
            </p:cNvPr>
            <p:cNvSpPr/>
            <p:nvPr/>
          </p:nvSpPr>
          <p:spPr>
            <a:xfrm>
              <a:off x="7464299" y="1460054"/>
              <a:ext cx="916366" cy="320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May 30th Distribution</a:t>
              </a:r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11CD12CA-3123-4776-AD37-9E6E06D0302F}"/>
                </a:ext>
              </a:extLst>
            </p:cNvPr>
            <p:cNvSpPr/>
            <p:nvPr/>
          </p:nvSpPr>
          <p:spPr>
            <a:xfrm rot="10800000">
              <a:off x="7544516" y="1795040"/>
              <a:ext cx="736325" cy="1563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DF565-1115-46CA-B459-73BD1BE8AED9}"/>
              </a:ext>
            </a:extLst>
          </p:cNvPr>
          <p:cNvCxnSpPr>
            <a:cxnSpLocks/>
            <a:stCxn id="165" idx="2"/>
            <a:endCxn id="144" idx="0"/>
          </p:cNvCxnSpPr>
          <p:nvPr/>
        </p:nvCxnSpPr>
        <p:spPr>
          <a:xfrm flipH="1">
            <a:off x="934152" y="3694637"/>
            <a:ext cx="1" cy="29044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EB7DBA55-A8EB-4C62-9518-B56982C9F731}"/>
              </a:ext>
            </a:extLst>
          </p:cNvPr>
          <p:cNvSpPr/>
          <p:nvPr/>
        </p:nvSpPr>
        <p:spPr>
          <a:xfrm>
            <a:off x="796992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337522-C97D-483D-9B95-701F421559B9}"/>
              </a:ext>
            </a:extLst>
          </p:cNvPr>
          <p:cNvGrpSpPr/>
          <p:nvPr/>
        </p:nvGrpSpPr>
        <p:grpSpPr>
          <a:xfrm>
            <a:off x="264766" y="2046173"/>
            <a:ext cx="1338773" cy="1650605"/>
            <a:chOff x="264766" y="2046173"/>
            <a:chExt cx="1338773" cy="1650605"/>
          </a:xfrm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270C42D0-F5B2-49E8-83F6-E7A907DFA97F}"/>
                </a:ext>
              </a:extLst>
            </p:cNvPr>
            <p:cNvSpPr/>
            <p:nvPr/>
          </p:nvSpPr>
          <p:spPr>
            <a:xfrm>
              <a:off x="264766" y="2048717"/>
              <a:ext cx="1338773" cy="16459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3F2DB2D-7E63-4FBF-B7B6-FFFEE1BCFD04}"/>
                </a:ext>
              </a:extLst>
            </p:cNvPr>
            <p:cNvSpPr/>
            <p:nvPr/>
          </p:nvSpPr>
          <p:spPr>
            <a:xfrm>
              <a:off x="314935" y="2447116"/>
              <a:ext cx="1238630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Feb 10</a:t>
              </a:r>
              <a:r>
                <a:rPr kumimoji="0" lang="en-US" sz="900" b="1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– Feb 18</a:t>
              </a:r>
              <a:r>
                <a:rPr kumimoji="0" lang="en-US" sz="900" b="1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36A630F-7937-4A54-93E4-484697482A0A}"/>
                </a:ext>
              </a:extLst>
            </p:cNvPr>
            <p:cNvSpPr/>
            <p:nvPr/>
          </p:nvSpPr>
          <p:spPr>
            <a:xfrm>
              <a:off x="266910" y="2514044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Portal Opens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F4894A5-BE50-4324-9492-B3310E40BEDF}"/>
                </a:ext>
              </a:extLst>
            </p:cNvPr>
            <p:cNvSpPr/>
            <p:nvPr/>
          </p:nvSpPr>
          <p:spPr>
            <a:xfrm>
              <a:off x="357800" y="3015664"/>
              <a:ext cx="1179602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Districts upload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Aug-Feb </a:t>
              </a:r>
              <a:b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NSLP Students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C8DA58D-24E5-4346-A169-BB16FD4C4CE6}"/>
                </a:ext>
              </a:extLst>
            </p:cNvPr>
            <p:cNvSpPr/>
            <p:nvPr/>
          </p:nvSpPr>
          <p:spPr>
            <a:xfrm>
              <a:off x="944159" y="2514044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Portal Closes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82F1B75-4129-430D-AD59-A5BA18040252}"/>
                </a:ext>
              </a:extLst>
            </p:cNvPr>
            <p:cNvSpPr/>
            <p:nvPr/>
          </p:nvSpPr>
          <p:spPr>
            <a:xfrm>
              <a:off x="341750" y="2046173"/>
              <a:ext cx="1224064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NSLP Student Upload</a:t>
              </a:r>
            </a:p>
          </p:txBody>
        </p:sp>
      </p:grpSp>
      <p:sp>
        <p:nvSpPr>
          <p:cNvPr id="162" name="Oval 161">
            <a:extLst>
              <a:ext uri="{FF2B5EF4-FFF2-40B4-BE49-F238E27FC236}">
                <a16:creationId xmlns:a16="http://schemas.microsoft.com/office/drawing/2014/main" id="{0B829744-B082-46BD-8E5C-4A5A1BD6712C}"/>
              </a:ext>
            </a:extLst>
          </p:cNvPr>
          <p:cNvSpPr/>
          <p:nvPr/>
        </p:nvSpPr>
        <p:spPr>
          <a:xfrm>
            <a:off x="2008533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2</a:t>
            </a: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23DD4FED-CE06-4C94-8AB2-B9A24186FA5C}"/>
              </a:ext>
            </a:extLst>
          </p:cNvPr>
          <p:cNvCxnSpPr>
            <a:cxnSpLocks/>
            <a:endCxn id="162" idx="4"/>
          </p:cNvCxnSpPr>
          <p:nvPr/>
        </p:nvCxnSpPr>
        <p:spPr>
          <a:xfrm flipV="1">
            <a:off x="2140337" y="4259397"/>
            <a:ext cx="0" cy="30138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7BFB155-2C6A-41C1-AC41-4D1A7C75247A}"/>
              </a:ext>
            </a:extLst>
          </p:cNvPr>
          <p:cNvGrpSpPr/>
          <p:nvPr/>
        </p:nvGrpSpPr>
        <p:grpSpPr>
          <a:xfrm>
            <a:off x="1461753" y="4560781"/>
            <a:ext cx="1338773" cy="1650605"/>
            <a:chOff x="1476307" y="4560781"/>
            <a:chExt cx="1338773" cy="1650605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EB2AFF35-B27A-4179-B364-C3C88E4F09B2}"/>
                </a:ext>
              </a:extLst>
            </p:cNvPr>
            <p:cNvSpPr/>
            <p:nvPr/>
          </p:nvSpPr>
          <p:spPr>
            <a:xfrm>
              <a:off x="1476307" y="4563325"/>
              <a:ext cx="1338773" cy="16459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EE847F3-8D64-4C67-9596-D718FDE0C590}"/>
                </a:ext>
              </a:extLst>
            </p:cNvPr>
            <p:cNvSpPr/>
            <p:nvPr/>
          </p:nvSpPr>
          <p:spPr>
            <a:xfrm>
              <a:off x="1484576" y="4961724"/>
              <a:ext cx="1330504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Apr 1</a:t>
              </a:r>
              <a:r>
                <a:rPr kumimoji="0" lang="en-US" sz="9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st</a:t>
              </a: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– Apr 13</a:t>
              </a:r>
              <a:r>
                <a:rPr kumimoji="0" lang="en-US" sz="9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748A962-5963-4CFF-815F-494A9631D523}"/>
                </a:ext>
              </a:extLst>
            </p:cNvPr>
            <p:cNvSpPr/>
            <p:nvPr/>
          </p:nvSpPr>
          <p:spPr>
            <a:xfrm>
              <a:off x="1492856" y="5028652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Portal Opens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40E14BE-A721-4D24-976A-56363A781F2A}"/>
                </a:ext>
              </a:extLst>
            </p:cNvPr>
            <p:cNvSpPr/>
            <p:nvPr/>
          </p:nvSpPr>
          <p:spPr>
            <a:xfrm>
              <a:off x="1569341" y="5530272"/>
              <a:ext cx="1179602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Districts upload </a:t>
              </a:r>
              <a:b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Feb - Apr 17</a:t>
              </a:r>
              <a:r>
                <a:rPr kumimoji="0" lang="en-US" sz="900" b="0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</a:t>
              </a:r>
              <a:b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NSLP Students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29A0E36-51EE-4524-9846-00797F6D4C09}"/>
                </a:ext>
              </a:extLst>
            </p:cNvPr>
            <p:cNvSpPr/>
            <p:nvPr/>
          </p:nvSpPr>
          <p:spPr>
            <a:xfrm>
              <a:off x="2155700" y="5028652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Portal Closes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9FF0972-E3CC-47A8-9E7C-65024DCDA5D5}"/>
                </a:ext>
              </a:extLst>
            </p:cNvPr>
            <p:cNvSpPr/>
            <p:nvPr/>
          </p:nvSpPr>
          <p:spPr>
            <a:xfrm>
              <a:off x="1503318" y="4560781"/>
              <a:ext cx="1274038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NSLP Student Upload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00DAB9-E355-435C-AACB-5EB06C34D12A}"/>
              </a:ext>
            </a:extLst>
          </p:cNvPr>
          <p:cNvGrpSpPr/>
          <p:nvPr/>
        </p:nvGrpSpPr>
        <p:grpSpPr>
          <a:xfrm>
            <a:off x="8948192" y="1460054"/>
            <a:ext cx="916366" cy="491321"/>
            <a:chOff x="9192389" y="1460054"/>
            <a:chExt cx="916366" cy="491321"/>
          </a:xfrm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0800A33D-6962-4D88-96BC-27DC03313A40}"/>
                </a:ext>
              </a:extLst>
            </p:cNvPr>
            <p:cNvSpPr/>
            <p:nvPr/>
          </p:nvSpPr>
          <p:spPr>
            <a:xfrm>
              <a:off x="9192389" y="1460054"/>
              <a:ext cx="916366" cy="320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July XX Distribution</a:t>
              </a:r>
            </a:p>
          </p:txBody>
        </p:sp>
        <p:sp>
          <p:nvSpPr>
            <p:cNvPr id="320" name="Isosceles Triangle 319">
              <a:extLst>
                <a:ext uri="{FF2B5EF4-FFF2-40B4-BE49-F238E27FC236}">
                  <a16:creationId xmlns:a16="http://schemas.microsoft.com/office/drawing/2014/main" id="{B720B32A-91A5-4886-B194-9A1589E1103A}"/>
                </a:ext>
              </a:extLst>
            </p:cNvPr>
            <p:cNvSpPr/>
            <p:nvPr/>
          </p:nvSpPr>
          <p:spPr>
            <a:xfrm rot="10800000">
              <a:off x="9272606" y="1795040"/>
              <a:ext cx="736325" cy="1563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5BDBF3-C64C-4A38-911D-1C9F15799F67}"/>
              </a:ext>
            </a:extLst>
          </p:cNvPr>
          <p:cNvGrpSpPr/>
          <p:nvPr/>
        </p:nvGrpSpPr>
        <p:grpSpPr>
          <a:xfrm>
            <a:off x="11053474" y="1460108"/>
            <a:ext cx="916366" cy="491322"/>
            <a:chOff x="10828432" y="1460054"/>
            <a:chExt cx="916366" cy="491322"/>
          </a:xfrm>
        </p:grpSpPr>
        <p:sp>
          <p:nvSpPr>
            <p:cNvPr id="321" name="Isosceles Triangle 320">
              <a:extLst>
                <a:ext uri="{FF2B5EF4-FFF2-40B4-BE49-F238E27FC236}">
                  <a16:creationId xmlns:a16="http://schemas.microsoft.com/office/drawing/2014/main" id="{43E4F73A-2096-4E5D-B004-30B1DC6BCB13}"/>
                </a:ext>
              </a:extLst>
            </p:cNvPr>
            <p:cNvSpPr/>
            <p:nvPr/>
          </p:nvSpPr>
          <p:spPr>
            <a:xfrm rot="10800000">
              <a:off x="10918453" y="1795041"/>
              <a:ext cx="736325" cy="1563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61F20602-A862-4A2E-8DE4-326AE261E6D5}"/>
                </a:ext>
              </a:extLst>
            </p:cNvPr>
            <p:cNvSpPr/>
            <p:nvPr/>
          </p:nvSpPr>
          <p:spPr>
            <a:xfrm>
              <a:off x="10828432" y="1460054"/>
              <a:ext cx="916366" cy="320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August XX Distribution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0D1C7370-9952-4E58-85FA-DBB4DA659084}"/>
              </a:ext>
            </a:extLst>
          </p:cNvPr>
          <p:cNvGrpSpPr/>
          <p:nvPr/>
        </p:nvGrpSpPr>
        <p:grpSpPr>
          <a:xfrm>
            <a:off x="6295778" y="4560781"/>
            <a:ext cx="1352504" cy="1650605"/>
            <a:chOff x="1548673" y="4346727"/>
            <a:chExt cx="1117772" cy="1650605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5BF7FF28-98C7-40D3-8B2B-06936E5C1900}"/>
                </a:ext>
              </a:extLst>
            </p:cNvPr>
            <p:cNvSpPr/>
            <p:nvPr/>
          </p:nvSpPr>
          <p:spPr>
            <a:xfrm>
              <a:off x="1560021" y="4349271"/>
              <a:ext cx="1106424" cy="16459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B2444FB4-C448-4A0A-89C0-CA275FC0D376}"/>
                </a:ext>
              </a:extLst>
            </p:cNvPr>
            <p:cNvSpPr/>
            <p:nvPr/>
          </p:nvSpPr>
          <p:spPr>
            <a:xfrm>
              <a:off x="1588363" y="4747670"/>
              <a:ext cx="1023661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May 25</a:t>
              </a:r>
              <a:r>
                <a:rPr kumimoji="0" lang="en-US" sz="900" b="1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– Jun 10</a:t>
              </a:r>
              <a:r>
                <a:rPr kumimoji="0" lang="en-US" sz="900" b="1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endParaRPr kumimoji="0" lang="en-US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91050C5-1ED5-4D60-804E-E7C0C00C13AF}"/>
                </a:ext>
              </a:extLst>
            </p:cNvPr>
            <p:cNvSpPr/>
            <p:nvPr/>
          </p:nvSpPr>
          <p:spPr>
            <a:xfrm>
              <a:off x="1548673" y="4814598"/>
              <a:ext cx="502920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Portal Opens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6590811C-F90C-4FFB-928A-998B327F293B}"/>
                </a:ext>
              </a:extLst>
            </p:cNvPr>
            <p:cNvSpPr/>
            <p:nvPr/>
          </p:nvSpPr>
          <p:spPr>
            <a:xfrm>
              <a:off x="1551414" y="5316218"/>
              <a:ext cx="110566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Districts upload late </a:t>
              </a:r>
              <a:b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Apr 18</a:t>
              </a:r>
              <a:r>
                <a:rPr kumimoji="0" lang="en-US" sz="900" b="0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– June 15</a:t>
              </a:r>
              <a:r>
                <a:rPr kumimoji="0" lang="en-US" sz="900" b="0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 application students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05CE2ABB-C8FA-4705-A28C-2E776C41A7F0}"/>
                </a:ext>
              </a:extLst>
            </p:cNvPr>
            <p:cNvSpPr/>
            <p:nvPr/>
          </p:nvSpPr>
          <p:spPr>
            <a:xfrm>
              <a:off x="2108383" y="4814598"/>
              <a:ext cx="502920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Portal Closes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8F362352-4F98-4481-824C-5F5CE3D32581}"/>
                </a:ext>
              </a:extLst>
            </p:cNvPr>
            <p:cNvSpPr/>
            <p:nvPr/>
          </p:nvSpPr>
          <p:spPr>
            <a:xfrm>
              <a:off x="1610524" y="4346727"/>
              <a:ext cx="1011623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NSLP Student Upload</a:t>
              </a:r>
            </a:p>
          </p:txBody>
        </p:sp>
      </p:grp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3322A9C-5A12-4DE2-818D-013D1A26FAC4}"/>
              </a:ext>
            </a:extLst>
          </p:cNvPr>
          <p:cNvCxnSpPr>
            <a:cxnSpLocks/>
            <a:stCxn id="286" idx="2"/>
            <a:endCxn id="249" idx="0"/>
          </p:cNvCxnSpPr>
          <p:nvPr/>
        </p:nvCxnSpPr>
        <p:spPr>
          <a:xfrm flipH="1">
            <a:off x="5769000" y="3696979"/>
            <a:ext cx="2207" cy="28809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Oval 248">
            <a:extLst>
              <a:ext uri="{FF2B5EF4-FFF2-40B4-BE49-F238E27FC236}">
                <a16:creationId xmlns:a16="http://schemas.microsoft.com/office/drawing/2014/main" id="{06EB022C-AC43-444E-8891-F70504A957F3}"/>
              </a:ext>
            </a:extLst>
          </p:cNvPr>
          <p:cNvSpPr/>
          <p:nvPr/>
        </p:nvSpPr>
        <p:spPr>
          <a:xfrm>
            <a:off x="5631840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5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551FE4C3-89CE-4640-8A10-6965A8A1C2CD}"/>
              </a:ext>
            </a:extLst>
          </p:cNvPr>
          <p:cNvSpPr/>
          <p:nvPr/>
        </p:nvSpPr>
        <p:spPr>
          <a:xfrm>
            <a:off x="6840552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6A3C8-67F2-4959-B772-82680D3E63EA}"/>
              </a:ext>
            </a:extLst>
          </p:cNvPr>
          <p:cNvGrpSpPr/>
          <p:nvPr/>
        </p:nvGrpSpPr>
        <p:grpSpPr>
          <a:xfrm>
            <a:off x="5076608" y="2046374"/>
            <a:ext cx="1364854" cy="1650605"/>
            <a:chOff x="5098280" y="2046374"/>
            <a:chExt cx="1364854" cy="1650605"/>
          </a:xfrm>
        </p:grpSpPr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FB5BA5BE-831D-47EC-9E8A-C90078C4ACE5}"/>
                </a:ext>
              </a:extLst>
            </p:cNvPr>
            <p:cNvSpPr/>
            <p:nvPr/>
          </p:nvSpPr>
          <p:spPr>
            <a:xfrm>
              <a:off x="5124361" y="2048918"/>
              <a:ext cx="1338773" cy="1645920"/>
            </a:xfrm>
            <a:prstGeom prst="roundRect">
              <a:avLst/>
            </a:prstGeom>
            <a:solidFill>
              <a:srgbClr val="FFB1B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DBD8BFB7-5AA9-463B-8B6A-F2DA72214FF8}"/>
                </a:ext>
              </a:extLst>
            </p:cNvPr>
            <p:cNvSpPr/>
            <p:nvPr/>
          </p:nvSpPr>
          <p:spPr>
            <a:xfrm>
              <a:off x="5098280" y="2447317"/>
              <a:ext cx="1362493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May 21</a:t>
              </a:r>
              <a:r>
                <a:rPr kumimoji="0" lang="en-US" sz="900" b="1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st</a:t>
              </a: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– End of SY </a:t>
              </a: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8FB780C-5090-49F1-930F-B089901A325F}"/>
                </a:ext>
              </a:extLst>
            </p:cNvPr>
            <p:cNvSpPr/>
            <p:nvPr/>
          </p:nvSpPr>
          <p:spPr>
            <a:xfrm>
              <a:off x="5112187" y="2514245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Start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BVR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4EE9A53C-D66D-4D06-92CD-06605AE2FB30}"/>
                </a:ext>
              </a:extLst>
            </p:cNvPr>
            <p:cNvSpPr/>
            <p:nvPr/>
          </p:nvSpPr>
          <p:spPr>
            <a:xfrm>
              <a:off x="5203077" y="3015865"/>
              <a:ext cx="117960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“A” Verification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May-Jun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Benefit Months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6D75CBA-6ACB-4A1E-A6C2-341B1F59B977}"/>
                </a:ext>
              </a:extLst>
            </p:cNvPr>
            <p:cNvSpPr/>
            <p:nvPr/>
          </p:nvSpPr>
          <p:spPr>
            <a:xfrm>
              <a:off x="5789436" y="2514245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End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BVR</a:t>
              </a: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1597BBC2-3511-439C-9486-52410EA79BC6}"/>
                </a:ext>
              </a:extLst>
            </p:cNvPr>
            <p:cNvSpPr/>
            <p:nvPr/>
          </p:nvSpPr>
          <p:spPr>
            <a:xfrm>
              <a:off x="5187026" y="2046374"/>
              <a:ext cx="1224064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Benefit Verification Review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1E8E8D-5755-4869-A1A3-AA8AB50EF000}"/>
              </a:ext>
            </a:extLst>
          </p:cNvPr>
          <p:cNvGrpSpPr/>
          <p:nvPr/>
        </p:nvGrpSpPr>
        <p:grpSpPr>
          <a:xfrm>
            <a:off x="3879447" y="4560781"/>
            <a:ext cx="1362493" cy="1650605"/>
            <a:chOff x="5225661" y="4412328"/>
            <a:chExt cx="1362493" cy="1650605"/>
          </a:xfrm>
        </p:grpSpPr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F6BF9D21-BE45-47D6-BD53-2849F21189B5}"/>
                </a:ext>
              </a:extLst>
            </p:cNvPr>
            <p:cNvSpPr/>
            <p:nvPr/>
          </p:nvSpPr>
          <p:spPr>
            <a:xfrm>
              <a:off x="5237423" y="4414872"/>
              <a:ext cx="1338773" cy="1645920"/>
            </a:xfrm>
            <a:prstGeom prst="roundRect">
              <a:avLst/>
            </a:prstGeom>
            <a:solidFill>
              <a:srgbClr val="DFF0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7F953C9B-3902-4D16-8C5D-4666FA0DF952}"/>
                </a:ext>
              </a:extLst>
            </p:cNvPr>
            <p:cNvSpPr/>
            <p:nvPr/>
          </p:nvSpPr>
          <p:spPr>
            <a:xfrm>
              <a:off x="5225661" y="4813271"/>
              <a:ext cx="1362493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May 16</a:t>
              </a:r>
              <a:r>
                <a:rPr kumimoji="0" lang="en-US" sz="9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– May 20</a:t>
              </a:r>
              <a:r>
                <a:rPr kumimoji="0" lang="en-US" sz="9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AE01864F-9E64-44BF-9CF2-29F36A182046}"/>
                </a:ext>
              </a:extLst>
            </p:cNvPr>
            <p:cNvSpPr/>
            <p:nvPr/>
          </p:nvSpPr>
          <p:spPr>
            <a:xfrm>
              <a:off x="5239568" y="4880199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Start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Checks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8B425210-0268-42C7-B3A7-5E0B0F45F7F8}"/>
                </a:ext>
              </a:extLst>
            </p:cNvPr>
            <p:cNvSpPr/>
            <p:nvPr/>
          </p:nvSpPr>
          <p:spPr>
            <a:xfrm>
              <a:off x="5330458" y="5381819"/>
              <a:ext cx="117960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Verification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Aug-Apr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Benefit Month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57F56183-26D9-4669-A61B-F9B98B3742CC}"/>
                </a:ext>
              </a:extLst>
            </p:cNvPr>
            <p:cNvSpPr/>
            <p:nvPr/>
          </p:nvSpPr>
          <p:spPr>
            <a:xfrm>
              <a:off x="5916817" y="4902977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End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Checks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6E2530C5-B42B-4E7C-B737-4BA5CC146430}"/>
                </a:ext>
              </a:extLst>
            </p:cNvPr>
            <p:cNvSpPr/>
            <p:nvPr/>
          </p:nvSpPr>
          <p:spPr>
            <a:xfrm>
              <a:off x="5314407" y="4412328"/>
              <a:ext cx="1224064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Over-Issuance Check</a:t>
              </a: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40D4ECE1-F61C-4CB7-BF73-A5EA89C71F43}"/>
              </a:ext>
            </a:extLst>
          </p:cNvPr>
          <p:cNvSpPr/>
          <p:nvPr/>
        </p:nvSpPr>
        <p:spPr>
          <a:xfrm>
            <a:off x="4423128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4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6C982B15-B23E-4278-AC15-631096E241DC}"/>
              </a:ext>
            </a:extLst>
          </p:cNvPr>
          <p:cNvCxnSpPr>
            <a:cxnSpLocks/>
            <a:stCxn id="296" idx="4"/>
          </p:cNvCxnSpPr>
          <p:nvPr/>
        </p:nvCxnSpPr>
        <p:spPr>
          <a:xfrm flipH="1">
            <a:off x="4558748" y="4259397"/>
            <a:ext cx="1540" cy="30392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F4E2CB1E-0B81-4565-9167-EE99DFD1F3BC}"/>
              </a:ext>
            </a:extLst>
          </p:cNvPr>
          <p:cNvSpPr/>
          <p:nvPr/>
        </p:nvSpPr>
        <p:spPr>
          <a:xfrm>
            <a:off x="3214416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3CA62C-0835-4F22-81A6-B872462D472D}"/>
              </a:ext>
            </a:extLst>
          </p:cNvPr>
          <p:cNvGrpSpPr/>
          <p:nvPr/>
        </p:nvGrpSpPr>
        <p:grpSpPr>
          <a:xfrm>
            <a:off x="2658740" y="2046173"/>
            <a:ext cx="1362493" cy="1650605"/>
            <a:chOff x="2669664" y="2046173"/>
            <a:chExt cx="1362493" cy="1650605"/>
          </a:xfrm>
        </p:grpSpPr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66C48692-AB1A-4F56-B030-2E48DA87AC85}"/>
                </a:ext>
              </a:extLst>
            </p:cNvPr>
            <p:cNvSpPr/>
            <p:nvPr/>
          </p:nvSpPr>
          <p:spPr>
            <a:xfrm>
              <a:off x="2682659" y="2048717"/>
              <a:ext cx="1338773" cy="1645920"/>
            </a:xfrm>
            <a:prstGeom prst="roundRect">
              <a:avLst/>
            </a:prstGeom>
            <a:solidFill>
              <a:srgbClr val="FFB1B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69DC9DAB-8DC5-4D3B-B489-BD715F059741}"/>
                </a:ext>
              </a:extLst>
            </p:cNvPr>
            <p:cNvSpPr/>
            <p:nvPr/>
          </p:nvSpPr>
          <p:spPr>
            <a:xfrm>
              <a:off x="2669664" y="2447116"/>
              <a:ext cx="1362493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Apr 20</a:t>
              </a:r>
              <a:r>
                <a:rPr kumimoji="0" lang="en-US" sz="9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– May 13</a:t>
              </a:r>
              <a:r>
                <a:rPr kumimoji="0" lang="en-US" sz="9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D2E786D-25B5-4A90-B482-C42A4E027A3A}"/>
                </a:ext>
              </a:extLst>
            </p:cNvPr>
            <p:cNvSpPr/>
            <p:nvPr/>
          </p:nvSpPr>
          <p:spPr>
            <a:xfrm>
              <a:off x="2683571" y="2514044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Start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BVR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4AB631F-B1B3-443C-8FEE-E8890821B7DE}"/>
                </a:ext>
              </a:extLst>
            </p:cNvPr>
            <p:cNvSpPr/>
            <p:nvPr/>
          </p:nvSpPr>
          <p:spPr>
            <a:xfrm>
              <a:off x="2774461" y="3015664"/>
              <a:ext cx="117960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“A” Verification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Aug-Apr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Benefit Months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E82642F-F61F-40FA-A697-3A5DB70D848C}"/>
                </a:ext>
              </a:extLst>
            </p:cNvPr>
            <p:cNvSpPr/>
            <p:nvPr/>
          </p:nvSpPr>
          <p:spPr>
            <a:xfrm>
              <a:off x="3360820" y="2514044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End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BVR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D10CD60-6C0F-42F4-851B-A9E7470FC6E2}"/>
                </a:ext>
              </a:extLst>
            </p:cNvPr>
            <p:cNvSpPr/>
            <p:nvPr/>
          </p:nvSpPr>
          <p:spPr>
            <a:xfrm>
              <a:off x="2758410" y="2046173"/>
              <a:ext cx="1224064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Benefit Verification Review</a:t>
              </a:r>
            </a:p>
          </p:txBody>
        </p:sp>
      </p:grp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B31F6591-5695-44F1-B42A-D84E14FCD271}"/>
              </a:ext>
            </a:extLst>
          </p:cNvPr>
          <p:cNvCxnSpPr>
            <a:cxnSpLocks/>
            <a:stCxn id="163" idx="0"/>
          </p:cNvCxnSpPr>
          <p:nvPr/>
        </p:nvCxnSpPr>
        <p:spPr>
          <a:xfrm flipH="1" flipV="1">
            <a:off x="3350813" y="3694637"/>
            <a:ext cx="763" cy="29044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l 244">
            <a:extLst>
              <a:ext uri="{FF2B5EF4-FFF2-40B4-BE49-F238E27FC236}">
                <a16:creationId xmlns:a16="http://schemas.microsoft.com/office/drawing/2014/main" id="{D1F07F13-049F-4C95-AA8A-2D1CAC332111}"/>
              </a:ext>
            </a:extLst>
          </p:cNvPr>
          <p:cNvSpPr/>
          <p:nvPr/>
        </p:nvSpPr>
        <p:spPr>
          <a:xfrm>
            <a:off x="8049264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D42A0D-86EB-49A4-955F-DEA97D13450E}"/>
              </a:ext>
            </a:extLst>
          </p:cNvPr>
          <p:cNvGrpSpPr/>
          <p:nvPr/>
        </p:nvGrpSpPr>
        <p:grpSpPr>
          <a:xfrm>
            <a:off x="7505098" y="2046173"/>
            <a:ext cx="1371317" cy="1648464"/>
            <a:chOff x="7498896" y="2046173"/>
            <a:chExt cx="1371317" cy="1648464"/>
          </a:xfrm>
        </p:grpSpPr>
        <p:sp>
          <p:nvSpPr>
            <p:cNvPr id="300" name="Rectangle: Rounded Corners 299">
              <a:extLst>
                <a:ext uri="{FF2B5EF4-FFF2-40B4-BE49-F238E27FC236}">
                  <a16:creationId xmlns:a16="http://schemas.microsoft.com/office/drawing/2014/main" id="{5E083B8B-0C2E-409A-826E-3A1F7E8230BA}"/>
                </a:ext>
              </a:extLst>
            </p:cNvPr>
            <p:cNvSpPr/>
            <p:nvPr/>
          </p:nvSpPr>
          <p:spPr>
            <a:xfrm>
              <a:off x="7498896" y="2048717"/>
              <a:ext cx="1338773" cy="1645920"/>
            </a:xfrm>
            <a:prstGeom prst="roundRect">
              <a:avLst/>
            </a:prstGeom>
            <a:solidFill>
              <a:srgbClr val="DFF0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71E60FF-D5A9-4102-B8B6-8795510DDB01}"/>
                </a:ext>
              </a:extLst>
            </p:cNvPr>
            <p:cNvSpPr/>
            <p:nvPr/>
          </p:nvSpPr>
          <p:spPr>
            <a:xfrm>
              <a:off x="7507720" y="2447116"/>
              <a:ext cx="1362493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End of SY – June 15</a:t>
              </a:r>
              <a:r>
                <a:rPr kumimoji="0" lang="en-US" sz="900" b="1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5D4A404B-FDC0-4CB1-A643-D25B18F8B2ED}"/>
                </a:ext>
              </a:extLst>
            </p:cNvPr>
            <p:cNvSpPr/>
            <p:nvPr/>
          </p:nvSpPr>
          <p:spPr>
            <a:xfrm>
              <a:off x="7521627" y="2514044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Start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Checks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C97015B2-CEF9-459E-B9A2-A02B8A3793ED}"/>
                </a:ext>
              </a:extLst>
            </p:cNvPr>
            <p:cNvSpPr/>
            <p:nvPr/>
          </p:nvSpPr>
          <p:spPr>
            <a:xfrm>
              <a:off x="7581572" y="3008287"/>
              <a:ext cx="117960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Verification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May-Jun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Benefit Month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04BB48B-2888-435A-9DDA-3C005C936D87}"/>
                </a:ext>
              </a:extLst>
            </p:cNvPr>
            <p:cNvSpPr/>
            <p:nvPr/>
          </p:nvSpPr>
          <p:spPr>
            <a:xfrm>
              <a:off x="8198876" y="2536822"/>
              <a:ext cx="608533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End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Checks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E79D377D-55E2-4EC7-B208-218FBB761133}"/>
                </a:ext>
              </a:extLst>
            </p:cNvPr>
            <p:cNvSpPr/>
            <p:nvPr/>
          </p:nvSpPr>
          <p:spPr>
            <a:xfrm>
              <a:off x="7596466" y="2046173"/>
              <a:ext cx="1224064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Over-Issuance Check</a:t>
              </a:r>
            </a:p>
          </p:txBody>
        </p:sp>
      </p:grp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704CC3D4-7878-4057-B204-5E71DEAE01A2}"/>
              </a:ext>
            </a:extLst>
          </p:cNvPr>
          <p:cNvCxnSpPr>
            <a:cxnSpLocks/>
            <a:stCxn id="325" idx="4"/>
          </p:cNvCxnSpPr>
          <p:nvPr/>
        </p:nvCxnSpPr>
        <p:spPr>
          <a:xfrm>
            <a:off x="9395136" y="4259397"/>
            <a:ext cx="0" cy="30392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C9865F3-767E-4772-BBDD-274D5B8F827D}"/>
              </a:ext>
            </a:extLst>
          </p:cNvPr>
          <p:cNvGrpSpPr/>
          <p:nvPr/>
        </p:nvGrpSpPr>
        <p:grpSpPr>
          <a:xfrm>
            <a:off x="8743095" y="4560781"/>
            <a:ext cx="1335024" cy="1650605"/>
            <a:chOff x="1546901" y="4346727"/>
            <a:chExt cx="1106424" cy="1650605"/>
          </a:xfrm>
        </p:grpSpPr>
        <p:sp>
          <p:nvSpPr>
            <p:cNvPr id="308" name="Rectangle: Rounded Corners 307">
              <a:extLst>
                <a:ext uri="{FF2B5EF4-FFF2-40B4-BE49-F238E27FC236}">
                  <a16:creationId xmlns:a16="http://schemas.microsoft.com/office/drawing/2014/main" id="{6BB73901-EE49-4079-88D8-4D4930FAEB8F}"/>
                </a:ext>
              </a:extLst>
            </p:cNvPr>
            <p:cNvSpPr/>
            <p:nvPr/>
          </p:nvSpPr>
          <p:spPr>
            <a:xfrm>
              <a:off x="1546901" y="4349271"/>
              <a:ext cx="1106424" cy="1645920"/>
            </a:xfrm>
            <a:prstGeom prst="roundRect">
              <a:avLst/>
            </a:prstGeom>
            <a:solidFill>
              <a:srgbClr val="C7D2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F62CC664-DF8E-4114-BB05-002648A4822F}"/>
                </a:ext>
              </a:extLst>
            </p:cNvPr>
            <p:cNvSpPr/>
            <p:nvPr/>
          </p:nvSpPr>
          <p:spPr>
            <a:xfrm>
              <a:off x="1588363" y="4747670"/>
              <a:ext cx="1023661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Jun 15</a:t>
              </a:r>
              <a:r>
                <a:rPr kumimoji="0" lang="en-US" sz="9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 – Aug 15</a:t>
              </a:r>
              <a:r>
                <a:rPr kumimoji="0" lang="en-US" sz="9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th</a:t>
              </a:r>
              <a:r>
                <a:rPr kumimoji="0" 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7D1D6157-315B-4319-8324-3431817C491D}"/>
                </a:ext>
              </a:extLst>
            </p:cNvPr>
            <p:cNvSpPr/>
            <p:nvPr/>
          </p:nvSpPr>
          <p:spPr>
            <a:xfrm>
              <a:off x="1548673" y="4837376"/>
              <a:ext cx="502920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Start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process</a:t>
              </a: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9312D3AC-6CC0-4CCD-9CF2-91810EFF48E2}"/>
                </a:ext>
              </a:extLst>
            </p:cNvPr>
            <p:cNvSpPr/>
            <p:nvPr/>
          </p:nvSpPr>
          <p:spPr>
            <a:xfrm>
              <a:off x="1623789" y="5316218"/>
              <a:ext cx="974878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“A” Attestation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Aug-Jun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Benefit Month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52099650-D11C-4C3B-BF42-E172D069502A}"/>
                </a:ext>
              </a:extLst>
            </p:cNvPr>
            <p:cNvSpPr/>
            <p:nvPr/>
          </p:nvSpPr>
          <p:spPr>
            <a:xfrm>
              <a:off x="2108383" y="4837376"/>
              <a:ext cx="502920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End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process</a:t>
              </a: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C4E96DED-932E-4095-8932-D9546D0DEAC4}"/>
                </a:ext>
              </a:extLst>
            </p:cNvPr>
            <p:cNvSpPr/>
            <p:nvPr/>
          </p:nvSpPr>
          <p:spPr>
            <a:xfrm>
              <a:off x="1546901" y="4346727"/>
              <a:ext cx="1106423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Reconsideration</a:t>
              </a:r>
            </a:p>
          </p:txBody>
        </p:sp>
      </p:grpSp>
      <p:sp>
        <p:nvSpPr>
          <p:cNvPr id="325" name="Oval 324">
            <a:extLst>
              <a:ext uri="{FF2B5EF4-FFF2-40B4-BE49-F238E27FC236}">
                <a16:creationId xmlns:a16="http://schemas.microsoft.com/office/drawing/2014/main" id="{EBA7232E-D782-46B6-A4DD-D1C74144386A}"/>
              </a:ext>
            </a:extLst>
          </p:cNvPr>
          <p:cNvSpPr/>
          <p:nvPr/>
        </p:nvSpPr>
        <p:spPr>
          <a:xfrm>
            <a:off x="9257976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8</a:t>
            </a: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E39CE6CD-7260-43E5-B01B-BA0B5A2623B1}"/>
              </a:ext>
            </a:extLst>
          </p:cNvPr>
          <p:cNvSpPr/>
          <p:nvPr/>
        </p:nvSpPr>
        <p:spPr>
          <a:xfrm>
            <a:off x="10466688" y="3985077"/>
            <a:ext cx="274320" cy="274320"/>
          </a:xfrm>
          <a:prstGeom prst="ellipse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D4DB80-985C-4D93-B6BF-C9EF7CED86EB}"/>
              </a:ext>
            </a:extLst>
          </p:cNvPr>
          <p:cNvGrpSpPr/>
          <p:nvPr/>
        </p:nvGrpSpPr>
        <p:grpSpPr>
          <a:xfrm>
            <a:off x="9936336" y="2046173"/>
            <a:ext cx="1335024" cy="1938904"/>
            <a:chOff x="9936336" y="2046173"/>
            <a:chExt cx="1335024" cy="1938904"/>
          </a:xfrm>
        </p:grpSpPr>
        <p:sp>
          <p:nvSpPr>
            <p:cNvPr id="315" name="Rectangle: Rounded Corners 314">
              <a:extLst>
                <a:ext uri="{FF2B5EF4-FFF2-40B4-BE49-F238E27FC236}">
                  <a16:creationId xmlns:a16="http://schemas.microsoft.com/office/drawing/2014/main" id="{0B006E38-4FB9-44BE-9213-9D8A0A1FE1FB}"/>
                </a:ext>
              </a:extLst>
            </p:cNvPr>
            <p:cNvSpPr/>
            <p:nvPr/>
          </p:nvSpPr>
          <p:spPr>
            <a:xfrm>
              <a:off x="9936336" y="2048717"/>
              <a:ext cx="1335024" cy="1645920"/>
            </a:xfrm>
            <a:prstGeom prst="roundRect">
              <a:avLst/>
            </a:prstGeom>
            <a:solidFill>
              <a:srgbClr val="5FB3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DC164CA7-F35C-4A74-A934-B36D430D3ED9}"/>
                </a:ext>
              </a:extLst>
            </p:cNvPr>
            <p:cNvSpPr/>
            <p:nvPr/>
          </p:nvSpPr>
          <p:spPr>
            <a:xfrm>
              <a:off x="9986365" y="2447116"/>
              <a:ext cx="1235161" cy="376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TBD – TBD</a:t>
              </a: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78EB57E2-0E21-4E90-8F3B-C727792A1273}"/>
                </a:ext>
              </a:extLst>
            </p:cNvPr>
            <p:cNvSpPr/>
            <p:nvPr/>
          </p:nvSpPr>
          <p:spPr>
            <a:xfrm>
              <a:off x="9938474" y="2536822"/>
              <a:ext cx="606829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Start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checks</a:t>
              </a: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A57C99F6-98D4-4F21-9737-6D4E0CB05043}"/>
                </a:ext>
              </a:extLst>
            </p:cNvPr>
            <p:cNvSpPr/>
            <p:nvPr/>
          </p:nvSpPr>
          <p:spPr>
            <a:xfrm>
              <a:off x="10029110" y="3015664"/>
              <a:ext cx="1176299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Appeals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Aug-Jun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Benefit Months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E2048D83-0C57-4282-B9D5-369DDAA5BF0E}"/>
                </a:ext>
              </a:extLst>
            </p:cNvPr>
            <p:cNvSpPr/>
            <p:nvPr/>
          </p:nvSpPr>
          <p:spPr>
            <a:xfrm>
              <a:off x="10613827" y="2536822"/>
              <a:ext cx="606829" cy="68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End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checks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53F65AAB-580A-46C9-8C78-05416202C8D8}"/>
                </a:ext>
              </a:extLst>
            </p:cNvPr>
            <p:cNvSpPr/>
            <p:nvPr/>
          </p:nvSpPr>
          <p:spPr>
            <a:xfrm>
              <a:off x="10013104" y="2046173"/>
              <a:ext cx="1220636" cy="41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Appeals</a:t>
              </a:r>
            </a:p>
          </p:txBody>
        </p: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241B01BF-E30B-4709-AA8A-5C2880CC7648}"/>
                </a:ext>
              </a:extLst>
            </p:cNvPr>
            <p:cNvCxnSpPr>
              <a:cxnSpLocks/>
              <a:endCxn id="328" idx="0"/>
            </p:cNvCxnSpPr>
            <p:nvPr/>
          </p:nvCxnSpPr>
          <p:spPr>
            <a:xfrm flipH="1">
              <a:off x="10603845" y="3694637"/>
              <a:ext cx="3" cy="29044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0" name="Star: 5 Points 329">
            <a:extLst>
              <a:ext uri="{FF2B5EF4-FFF2-40B4-BE49-F238E27FC236}">
                <a16:creationId xmlns:a16="http://schemas.microsoft.com/office/drawing/2014/main" id="{C4318B8B-FAF3-4261-A42D-5CC23FFCB763}"/>
              </a:ext>
            </a:extLst>
          </p:cNvPr>
          <p:cNvSpPr/>
          <p:nvPr/>
        </p:nvSpPr>
        <p:spPr>
          <a:xfrm>
            <a:off x="11675397" y="3980435"/>
            <a:ext cx="283604" cy="28360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9E1057E-B4CF-4326-9788-66AFDA69A2FC}"/>
              </a:ext>
            </a:extLst>
          </p:cNvPr>
          <p:cNvCxnSpPr>
            <a:cxnSpLocks/>
            <a:stCxn id="257" idx="4"/>
            <a:endCxn id="250" idx="0"/>
          </p:cNvCxnSpPr>
          <p:nvPr/>
        </p:nvCxnSpPr>
        <p:spPr>
          <a:xfrm>
            <a:off x="6977712" y="4259397"/>
            <a:ext cx="1184" cy="30392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5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54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1646D46-5228-4374-8302-DC036CD296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1646D46-5228-4374-8302-DC036CD29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7" y="228600"/>
            <a:ext cx="5712178" cy="1208314"/>
          </a:xfrm>
        </p:spPr>
        <p:txBody>
          <a:bodyPr vert="horz">
            <a:normAutofit fontScale="90000"/>
          </a:bodyPr>
          <a:lstStyle/>
          <a:p>
            <a:r>
              <a:rPr lang="en-US"/>
              <a:t>MISSION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i="1" dirty="0"/>
              <a:t>Develop extraordinary school nutrition professionals and provide strategies to increase consumption of healthy school meals.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Two guiding principles with P-EBT</a:t>
            </a:r>
          </a:p>
          <a:p>
            <a:pPr marL="0" indent="0" algn="ctr">
              <a:buNone/>
            </a:pPr>
            <a:r>
              <a:rPr lang="en-US" i="1" dirty="0"/>
              <a:t>Students </a:t>
            </a:r>
          </a:p>
          <a:p>
            <a:pPr marL="0" indent="0" algn="ctr">
              <a:buNone/>
            </a:pPr>
            <a:r>
              <a:rPr lang="en-US" i="1" dirty="0"/>
              <a:t>Stakeholders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2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555DD6E-D95F-4AA9-9759-025E65D1EE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555DD6E-D95F-4AA9-9759-025E65D1E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dirty="0">
                <a:latin typeface="Open Sans"/>
                <a:ea typeface="Open Sans"/>
                <a:cs typeface="Open Sans"/>
              </a:rPr>
              <a:t>Understanding School Year 2021-2022 P-EBT Round 4</a:t>
            </a:r>
          </a:p>
          <a:p>
            <a:pPr marL="641985" lvl="1" indent="-342265"/>
            <a:r>
              <a:rPr lang="en-US" dirty="0">
                <a:latin typeface="Open Sans"/>
                <a:ea typeface="Open Sans"/>
                <a:cs typeface="Open Sans"/>
              </a:rPr>
              <a:t>Uploads to ServiceNow platform </a:t>
            </a:r>
          </a:p>
          <a:p>
            <a:pPr marL="641985" lvl="1" indent="-342265"/>
            <a:r>
              <a:rPr lang="en-US" dirty="0">
                <a:latin typeface="Open Sans"/>
                <a:ea typeface="Open Sans"/>
                <a:cs typeface="Open Sans"/>
              </a:rPr>
              <a:t>Benefit Verification Review (BVR)</a:t>
            </a:r>
          </a:p>
          <a:p>
            <a:pPr marL="641985" lvl="1" indent="-342265"/>
            <a:r>
              <a:rPr lang="en-US" dirty="0">
                <a:latin typeface="Open Sans"/>
                <a:ea typeface="Open Sans"/>
                <a:cs typeface="Open Sans"/>
              </a:rPr>
              <a:t>Over-issuance checks and balances</a:t>
            </a:r>
          </a:p>
          <a:p>
            <a:pPr marL="641985" lvl="1" indent="-342265"/>
            <a:r>
              <a:rPr lang="en-US" dirty="0">
                <a:latin typeface="Open Sans"/>
                <a:ea typeface="Open Sans"/>
                <a:cs typeface="Open Sans"/>
              </a:rPr>
              <a:t>Benefit issuance</a:t>
            </a:r>
          </a:p>
          <a:p>
            <a:pPr marL="641985" lvl="1" indent="-342265"/>
            <a:r>
              <a:rPr lang="en-US" dirty="0">
                <a:latin typeface="Open Sans"/>
                <a:ea typeface="Open Sans"/>
                <a:cs typeface="Open Sans"/>
              </a:rPr>
              <a:t>Reconsideration process</a:t>
            </a:r>
          </a:p>
          <a:p>
            <a:pPr marL="641985" lvl="1" indent="-342265"/>
            <a:r>
              <a:rPr lang="en-US" dirty="0">
                <a:latin typeface="Open Sans"/>
                <a:ea typeface="Open Sans"/>
                <a:cs typeface="Open Sans"/>
              </a:rPr>
              <a:t>Appeal process</a:t>
            </a:r>
          </a:p>
          <a:p>
            <a:pPr marL="641985" lvl="1" indent="-342265"/>
            <a:r>
              <a:rPr lang="en-US" dirty="0">
                <a:latin typeface="Open Sans"/>
                <a:ea typeface="Open Sans"/>
                <a:cs typeface="Open Sans"/>
              </a:rPr>
              <a:t>Timelines/Action items</a:t>
            </a:r>
          </a:p>
          <a:p>
            <a:pPr marL="641985" lvl="1" indent="-342265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8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7082-B6E5-415B-AFE7-7AB374C4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Uploads to ServiceNow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9149D-2909-4453-8B9F-B84E322D1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Feb. 10-18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CEP vs. non-CEP vs. hybrid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Insights and corrections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April 1-13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Newly eligible or newly enrolled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SSID# only</a:t>
            </a:r>
          </a:p>
        </p:txBody>
      </p:sp>
    </p:spTree>
    <p:extLst>
      <p:ext uri="{BB962C8B-B14F-4D97-AF65-F5344CB8AC3E}">
        <p14:creationId xmlns:p14="http://schemas.microsoft.com/office/powerpoint/2010/main" val="314407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278C-FA97-43AB-B7BE-17D3E917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BVR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DBCD4-8A62-4BF3-B26C-DC3DD2726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the BVR and why are we doing it?</a:t>
            </a:r>
          </a:p>
          <a:p>
            <a:r>
              <a:rPr lang="en-US" dirty="0" err="1"/>
              <a:t>TNShare</a:t>
            </a:r>
            <a:r>
              <a:rPr lang="en-US" dirty="0"/>
              <a:t> secure platform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District level decision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Attest and confirm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5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D24E-1CFE-4FAB-85D3-6196CE52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Over- issuance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EA56C-6F65-4B75-A03F-4DD968EFD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CEP/non-CEP upload checks</a:t>
            </a:r>
          </a:p>
          <a:p>
            <a:r>
              <a:rPr lang="en-US" dirty="0"/>
              <a:t>30 consecutive Covid related absences</a:t>
            </a:r>
          </a:p>
          <a:p>
            <a:r>
              <a:rPr lang="en-US" dirty="0"/>
              <a:t>4 consecutive months with Covid related absences</a:t>
            </a:r>
          </a:p>
          <a:p>
            <a:r>
              <a:rPr lang="en-US" dirty="0"/>
              <a:t>10% above baseline month</a:t>
            </a:r>
          </a:p>
        </p:txBody>
      </p:sp>
    </p:spTree>
    <p:extLst>
      <p:ext uri="{BB962C8B-B14F-4D97-AF65-F5344CB8AC3E}">
        <p14:creationId xmlns:p14="http://schemas.microsoft.com/office/powerpoint/2010/main" val="9740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906B-5A72-4F46-B99B-11BED192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 issuance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EC199-56D3-46FA-9678-6C4A3F00F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3600" dirty="0"/>
              <a:t>Late May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CELEBRATIONS!!!</a:t>
            </a:r>
          </a:p>
        </p:txBody>
      </p:sp>
    </p:spTree>
    <p:extLst>
      <p:ext uri="{BB962C8B-B14F-4D97-AF65-F5344CB8AC3E}">
        <p14:creationId xmlns:p14="http://schemas.microsoft.com/office/powerpoint/2010/main" val="138356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FCA8-1B34-416D-BD8A-790BE93A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Reconsideration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CD858-F90F-477A-9C29-E8EC90429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Parents have the ability to attest to Covid related absence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TDHS review</a:t>
            </a:r>
          </a:p>
        </p:txBody>
      </p:sp>
    </p:spTree>
    <p:extLst>
      <p:ext uri="{BB962C8B-B14F-4D97-AF65-F5344CB8AC3E}">
        <p14:creationId xmlns:p14="http://schemas.microsoft.com/office/powerpoint/2010/main" val="3714744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386</Words>
  <Application>Microsoft Office PowerPoint</Application>
  <PresentationFormat>Widescreen</PresentationFormat>
  <Paragraphs>133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Graphik</vt:lpstr>
      <vt:lpstr>Open Sans</vt:lpstr>
      <vt:lpstr>Wingdings</vt:lpstr>
      <vt:lpstr>Office Theme</vt:lpstr>
      <vt:lpstr>think-cell Slide</vt:lpstr>
      <vt:lpstr>PowerPoint Presentation</vt:lpstr>
      <vt:lpstr>PowerPoint Presentation</vt:lpstr>
      <vt:lpstr>MISSION STATEMENT</vt:lpstr>
      <vt:lpstr>OBJECTIVES</vt:lpstr>
      <vt:lpstr>Uploads to ServiceNow platform</vt:lpstr>
      <vt:lpstr>BVR process</vt:lpstr>
      <vt:lpstr>Over- issuance</vt:lpstr>
      <vt:lpstr>Benefit issuance</vt:lpstr>
      <vt:lpstr>Reconsideration process</vt:lpstr>
      <vt:lpstr>Appeals Process</vt:lpstr>
      <vt:lpstr>ROUND 4 BENEFITS PROCESSING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Byford</dc:creator>
  <cp:lastModifiedBy>Bill Byford</cp:lastModifiedBy>
  <cp:revision>1</cp:revision>
  <dcterms:created xsi:type="dcterms:W3CDTF">2022-04-01T17:36:58Z</dcterms:created>
  <dcterms:modified xsi:type="dcterms:W3CDTF">2022-04-01T20:46:26Z</dcterms:modified>
</cp:coreProperties>
</file>